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4"/>
  </p:notesMasterIdLst>
  <p:handoutMasterIdLst>
    <p:handoutMasterId r:id="rId125"/>
  </p:handoutMasterIdLst>
  <p:sldIdLst>
    <p:sldId id="869" r:id="rId2"/>
    <p:sldId id="794" r:id="rId3"/>
    <p:sldId id="781" r:id="rId4"/>
    <p:sldId id="795" r:id="rId5"/>
    <p:sldId id="939" r:id="rId6"/>
    <p:sldId id="940" r:id="rId7"/>
    <p:sldId id="946" r:id="rId8"/>
    <p:sldId id="941" r:id="rId9"/>
    <p:sldId id="1758" r:id="rId10"/>
    <p:sldId id="1759" r:id="rId11"/>
    <p:sldId id="942" r:id="rId12"/>
    <p:sldId id="1143" r:id="rId13"/>
    <p:sldId id="1144" r:id="rId14"/>
    <p:sldId id="1289" r:id="rId15"/>
    <p:sldId id="1287" r:id="rId16"/>
    <p:sldId id="1290" r:id="rId17"/>
    <p:sldId id="1291" r:id="rId18"/>
    <p:sldId id="1605" r:id="rId19"/>
    <p:sldId id="1606" r:id="rId20"/>
    <p:sldId id="1760" r:id="rId21"/>
    <p:sldId id="1761" r:id="rId22"/>
    <p:sldId id="1762" r:id="rId23"/>
    <p:sldId id="1763" r:id="rId24"/>
    <p:sldId id="1764" r:id="rId25"/>
    <p:sldId id="1765" r:id="rId26"/>
    <p:sldId id="1766" r:id="rId27"/>
    <p:sldId id="1767" r:id="rId28"/>
    <p:sldId id="1768" r:id="rId29"/>
    <p:sldId id="1769" r:id="rId30"/>
    <p:sldId id="1770" r:id="rId31"/>
    <p:sldId id="1771" r:id="rId32"/>
    <p:sldId id="1772" r:id="rId33"/>
    <p:sldId id="1773" r:id="rId34"/>
    <p:sldId id="1774" r:id="rId35"/>
    <p:sldId id="1775" r:id="rId36"/>
    <p:sldId id="1776" r:id="rId37"/>
    <p:sldId id="1777" r:id="rId38"/>
    <p:sldId id="1778" r:id="rId39"/>
    <p:sldId id="943" r:id="rId40"/>
    <p:sldId id="1447" r:id="rId41"/>
    <p:sldId id="1779" r:id="rId42"/>
    <p:sldId id="1780" r:id="rId43"/>
    <p:sldId id="1607" r:id="rId44"/>
    <p:sldId id="1781" r:id="rId45"/>
    <p:sldId id="1448" r:id="rId46"/>
    <p:sldId id="1449" r:id="rId47"/>
    <p:sldId id="1608" r:id="rId48"/>
    <p:sldId id="1782" r:id="rId49"/>
    <p:sldId id="1609" r:id="rId50"/>
    <p:sldId id="1941" r:id="rId51"/>
    <p:sldId id="1942" r:id="rId52"/>
    <p:sldId id="1610" r:id="rId53"/>
    <p:sldId id="1943" r:id="rId54"/>
    <p:sldId id="1944" r:id="rId55"/>
    <p:sldId id="1611" r:id="rId56"/>
    <p:sldId id="1945" r:id="rId57"/>
    <p:sldId id="1612" r:id="rId58"/>
    <p:sldId id="1613" r:id="rId59"/>
    <p:sldId id="1946" r:id="rId60"/>
    <p:sldId id="1947" r:id="rId61"/>
    <p:sldId id="1948" r:id="rId62"/>
    <p:sldId id="1614" r:id="rId63"/>
    <p:sldId id="1949" r:id="rId64"/>
    <p:sldId id="1950" r:id="rId65"/>
    <p:sldId id="1951" r:id="rId66"/>
    <p:sldId id="1952" r:id="rId67"/>
    <p:sldId id="1953" r:id="rId68"/>
    <p:sldId id="1954" r:id="rId69"/>
    <p:sldId id="1955" r:id="rId70"/>
    <p:sldId id="1956" r:id="rId71"/>
    <p:sldId id="1957" r:id="rId72"/>
    <p:sldId id="1958" r:id="rId73"/>
    <p:sldId id="1959" r:id="rId74"/>
    <p:sldId id="1960" r:id="rId75"/>
    <p:sldId id="1961" r:id="rId76"/>
    <p:sldId id="1962" r:id="rId77"/>
    <p:sldId id="1963" r:id="rId78"/>
    <p:sldId id="1964" r:id="rId79"/>
    <p:sldId id="1965" r:id="rId80"/>
    <p:sldId id="1966" r:id="rId81"/>
    <p:sldId id="947" r:id="rId82"/>
    <p:sldId id="948" r:id="rId83"/>
    <p:sldId id="1967" r:id="rId84"/>
    <p:sldId id="1968" r:id="rId85"/>
    <p:sldId id="1969" r:id="rId86"/>
    <p:sldId id="1970" r:id="rId87"/>
    <p:sldId id="1971" r:id="rId88"/>
    <p:sldId id="1972" r:id="rId89"/>
    <p:sldId id="1973" r:id="rId90"/>
    <p:sldId id="1974" r:id="rId91"/>
    <p:sldId id="1975" r:id="rId92"/>
    <p:sldId id="1976" r:id="rId93"/>
    <p:sldId id="1977" r:id="rId94"/>
    <p:sldId id="1978" r:id="rId95"/>
    <p:sldId id="1979" r:id="rId96"/>
    <p:sldId id="1980" r:id="rId97"/>
    <p:sldId id="1981" r:id="rId98"/>
    <p:sldId id="1982" r:id="rId99"/>
    <p:sldId id="1983" r:id="rId100"/>
    <p:sldId id="1984" r:id="rId101"/>
    <p:sldId id="1985" r:id="rId102"/>
    <p:sldId id="1986" r:id="rId103"/>
    <p:sldId id="1987" r:id="rId104"/>
    <p:sldId id="979" r:id="rId105"/>
    <p:sldId id="2017" r:id="rId106"/>
    <p:sldId id="2035" r:id="rId107"/>
    <p:sldId id="2018" r:id="rId108"/>
    <p:sldId id="980" r:id="rId109"/>
    <p:sldId id="981" r:id="rId110"/>
    <p:sldId id="996" r:id="rId111"/>
    <p:sldId id="997" r:id="rId112"/>
    <p:sldId id="1998" r:id="rId113"/>
    <p:sldId id="1999" r:id="rId114"/>
    <p:sldId id="2000" r:id="rId115"/>
    <p:sldId id="2001" r:id="rId116"/>
    <p:sldId id="2002" r:id="rId117"/>
    <p:sldId id="2003" r:id="rId118"/>
    <p:sldId id="2004" r:id="rId119"/>
    <p:sldId id="2005" r:id="rId120"/>
    <p:sldId id="2006" r:id="rId121"/>
    <p:sldId id="2007" r:id="rId122"/>
    <p:sldId id="935" r:id="rId123"/>
  </p:sldIdLst>
  <p:sldSz cx="12192000" cy="6858000"/>
  <p:notesSz cx="6858000" cy="9144000"/>
  <p:custDataLst>
    <p:tags r:id="rId12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5906EB5-5780-452E-8052-F9146EC8C54F}">
          <p14:sldIdLst>
            <p14:sldId id="869"/>
            <p14:sldId id="794"/>
            <p14:sldId id="781"/>
            <p14:sldId id="795"/>
            <p14:sldId id="939"/>
            <p14:sldId id="940"/>
            <p14:sldId id="946"/>
            <p14:sldId id="941"/>
            <p14:sldId id="1758"/>
            <p14:sldId id="1759"/>
            <p14:sldId id="942"/>
            <p14:sldId id="1143"/>
            <p14:sldId id="1144"/>
            <p14:sldId id="1289"/>
            <p14:sldId id="1287"/>
            <p14:sldId id="1290"/>
            <p14:sldId id="1291"/>
            <p14:sldId id="1605"/>
            <p14:sldId id="1606"/>
            <p14:sldId id="1760"/>
            <p14:sldId id="1761"/>
            <p14:sldId id="1762"/>
            <p14:sldId id="1763"/>
            <p14:sldId id="1764"/>
            <p14:sldId id="1765"/>
            <p14:sldId id="1766"/>
            <p14:sldId id="1767"/>
            <p14:sldId id="1768"/>
            <p14:sldId id="1769"/>
            <p14:sldId id="1770"/>
            <p14:sldId id="1771"/>
            <p14:sldId id="1772"/>
            <p14:sldId id="1773"/>
            <p14:sldId id="1774"/>
            <p14:sldId id="1775"/>
            <p14:sldId id="1776"/>
            <p14:sldId id="1777"/>
            <p14:sldId id="1778"/>
            <p14:sldId id="943"/>
            <p14:sldId id="1447"/>
            <p14:sldId id="1779"/>
            <p14:sldId id="1780"/>
            <p14:sldId id="1607"/>
            <p14:sldId id="1781"/>
            <p14:sldId id="1448"/>
            <p14:sldId id="1449"/>
            <p14:sldId id="1608"/>
            <p14:sldId id="1782"/>
            <p14:sldId id="1609"/>
            <p14:sldId id="1941"/>
            <p14:sldId id="1942"/>
            <p14:sldId id="1610"/>
            <p14:sldId id="1943"/>
            <p14:sldId id="1944"/>
            <p14:sldId id="1611"/>
            <p14:sldId id="1945"/>
            <p14:sldId id="1612"/>
            <p14:sldId id="1613"/>
            <p14:sldId id="1946"/>
            <p14:sldId id="1947"/>
            <p14:sldId id="1948"/>
            <p14:sldId id="1614"/>
            <p14:sldId id="1949"/>
            <p14:sldId id="1950"/>
            <p14:sldId id="1951"/>
            <p14:sldId id="1952"/>
            <p14:sldId id="1953"/>
            <p14:sldId id="1954"/>
            <p14:sldId id="1955"/>
            <p14:sldId id="1956"/>
            <p14:sldId id="1957"/>
            <p14:sldId id="1958"/>
            <p14:sldId id="1959"/>
            <p14:sldId id="1960"/>
            <p14:sldId id="1961"/>
            <p14:sldId id="1962"/>
            <p14:sldId id="1963"/>
            <p14:sldId id="1964"/>
            <p14:sldId id="1965"/>
            <p14:sldId id="1966"/>
            <p14:sldId id="947"/>
            <p14:sldId id="948"/>
            <p14:sldId id="1967"/>
            <p14:sldId id="1968"/>
            <p14:sldId id="1969"/>
            <p14:sldId id="1970"/>
            <p14:sldId id="1971"/>
            <p14:sldId id="1972"/>
            <p14:sldId id="1973"/>
            <p14:sldId id="1974"/>
            <p14:sldId id="1975"/>
            <p14:sldId id="1976"/>
            <p14:sldId id="1977"/>
            <p14:sldId id="1978"/>
            <p14:sldId id="1979"/>
            <p14:sldId id="1980"/>
            <p14:sldId id="1981"/>
            <p14:sldId id="1982"/>
            <p14:sldId id="1983"/>
            <p14:sldId id="1984"/>
            <p14:sldId id="1985"/>
            <p14:sldId id="1986"/>
            <p14:sldId id="1987"/>
          </p14:sldIdLst>
        </p14:section>
        <p14:section name="无标题节" id="{1D391921-8FD3-47B8-8A1F-D0174A6BDFDC}">
          <p14:sldIdLst>
            <p14:sldId id="979"/>
            <p14:sldId id="2017"/>
            <p14:sldId id="2035"/>
            <p14:sldId id="2018"/>
            <p14:sldId id="980"/>
            <p14:sldId id="981"/>
            <p14:sldId id="996"/>
            <p14:sldId id="997"/>
            <p14:sldId id="1998"/>
            <p14:sldId id="1999"/>
            <p14:sldId id="2000"/>
            <p14:sldId id="2001"/>
            <p14:sldId id="2002"/>
            <p14:sldId id="2003"/>
            <p14:sldId id="2004"/>
            <p14:sldId id="2005"/>
            <p14:sldId id="2006"/>
            <p14:sldId id="2007"/>
            <p14:sldId id="935"/>
          </p14:sldIdLst>
        </p14:section>
      </p14:sectionLst>
    </p:ext>
    <p:ext uri="{EFAFB233-063F-42B5-8137-9DF3F51BA10A}">
      <p15:sldGuideLst xmlns:p15="http://schemas.microsoft.com/office/powerpoint/2012/main">
        <p15:guide id="1" orient="horz" pos="2160" userDrawn="1">
          <p15:clr>
            <a:srgbClr val="A4A3A4"/>
          </p15:clr>
        </p15:guide>
        <p15:guide id="2" pos="657" userDrawn="1">
          <p15:clr>
            <a:srgbClr val="A4A3A4"/>
          </p15:clr>
        </p15:guide>
        <p15:guide id="3" pos="7044" userDrawn="1">
          <p15:clr>
            <a:srgbClr val="A4A3A4"/>
          </p15:clr>
        </p15:guide>
        <p15:guide id="4"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BCEEF"/>
    <a:srgbClr val="8064A2"/>
    <a:srgbClr val="E3FDC1"/>
    <a:srgbClr val="9BBB59"/>
    <a:srgbClr val="EAD5D5"/>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49" autoAdjust="0"/>
    <p:restoredTop sz="96763" autoAdjust="0"/>
  </p:normalViewPr>
  <p:slideViewPr>
    <p:cSldViewPr snapToGrid="0">
      <p:cViewPr>
        <p:scale>
          <a:sx n="66" d="100"/>
          <a:sy n="66" d="100"/>
        </p:scale>
        <p:origin x="1320" y="972"/>
      </p:cViewPr>
      <p:guideLst>
        <p:guide orient="horz" pos="2160"/>
        <p:guide pos="657"/>
        <p:guide pos="7044"/>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notesMaster" Target="notesMasters/notesMaster1.xml"/><Relationship Id="rId129"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nSpc>
              <a:spcPct val="100000"/>
            </a:lnSpc>
            <a:spcBef>
              <a:spcPct val="0"/>
            </a:spcBef>
            <a:spcAft>
              <a:spcPct val="35000"/>
            </a:spcAft>
          </a:pPr>
          <a:r>
            <a:rPr lang="en-US" altLang="zh-CN" sz="3200" b="1" dirty="0">
              <a:latin typeface="微软雅黑" panose="020B0503020204020204" pitchFamily="34" charset="-122"/>
              <a:ea typeface="微软雅黑" panose="020B0503020204020204" pitchFamily="34" charset="-122"/>
              <a:sym typeface="+mn-ea"/>
            </a:rPr>
            <a:t>                 </a:t>
          </a:r>
          <a:r>
            <a:rPr sz="3200" b="1" dirty="0">
              <a:latin typeface="微软雅黑" panose="020B0503020204020204" pitchFamily="34" charset="-122"/>
              <a:ea typeface="微软雅黑" panose="020B0503020204020204" pitchFamily="34" charset="-122"/>
              <a:sym typeface="+mn-ea"/>
            </a:rPr>
            <a:t>（一）书信</a:t>
          </a:r>
        </a:p>
      </dgm:t>
    </dgm:pt>
    <dgm:pt modelId="{D3A1458C-279D-41FC-AE06-BFF908604A2E}" type="parTrans" cxnId="{F427D26D-380F-48FA-B0A9-69EC88B50507}">
      <dgm:prSet/>
      <dgm:spPr/>
      <dgm:t>
        <a:bodyPr/>
        <a:lstStyle/>
        <a:p>
          <a:endParaRPr lang="zh-CN" altLang="en-US"/>
        </a:p>
      </dgm:t>
    </dgm:pt>
    <dgm:pt modelId="{FD298035-AE9D-4CBE-B0EB-0D07E98EC9AB}" type="sibTrans" cxnId="{F427D26D-380F-48FA-B0A9-69EC88B50507}">
      <dgm:prSet/>
      <dgm:spPr/>
      <dgm:t>
        <a:bodyPr/>
        <a:lstStyle/>
        <a:p>
          <a:endParaRPr lang="zh-CN" altLang="en-US"/>
        </a:p>
      </dgm:t>
    </dgm:pt>
    <dgm:pt modelId="{27A39385-8018-4119-BDEF-C8C7AC7A590D}">
      <dgm:prSet phldrT="[文本]" phldr="0" custT="0"/>
      <dgm:spPr/>
      <dgm:t>
        <a:bodyPr vert="horz" wrap="square"/>
        <a:lstStyle/>
        <a:p>
          <a:pPr>
            <a:lnSpc>
              <a:spcPct val="100000"/>
            </a:lnSpc>
            <a:spcBef>
              <a:spcPct val="0"/>
            </a:spcBef>
            <a:spcAft>
              <a:spcPct val="20000"/>
            </a:spcAft>
          </a:pPr>
          <a:endParaRPr/>
        </a:p>
      </dgm:t>
    </dgm:pt>
    <dgm:pt modelId="{499BCF44-D3E4-4FB7-86C5-5FF8D20C6E7A}" type="parTrans" cxnId="{74C6940B-FB19-4F46-9437-F4967B5F22D9}">
      <dgm:prSet/>
      <dgm:spPr/>
      <dgm:t>
        <a:bodyPr/>
        <a:lstStyle/>
        <a:p>
          <a:endParaRPr lang="zh-CN" altLang="en-US"/>
        </a:p>
      </dgm:t>
    </dgm:pt>
    <dgm:pt modelId="{917F6F2C-8FF9-4571-9F14-A7BA555B1BC0}" type="sibTrans" cxnId="{74C6940B-FB19-4F46-9437-F4967B5F22D9}">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74C6940B-FB19-4F46-9437-F4967B5F22D9}" srcId="{BC44728D-FCEE-4C13-AEE0-EF4370562988}" destId="{27A39385-8018-4119-BDEF-C8C7AC7A590D}" srcOrd="0" destOrd="0" parTransId="{499BCF44-D3E4-4FB7-86C5-5FF8D20C6E7A}" sibTransId="{917F6F2C-8FF9-4571-9F14-A7BA555B1BC0}"/>
    <dgm:cxn modelId="{D3F9F362-FCFC-4BAD-A142-E581075EBB11}" type="presOf" srcId="{BC44728D-FCEE-4C13-AEE0-EF4370562988}" destId="{53EDFADB-9AA9-4AF3-80D5-9A8BF4D42266}" srcOrd="0" destOrd="0" presId="urn:microsoft.com/office/officeart/2005/8/layout/vList2#1"/>
    <dgm:cxn modelId="{F427D26D-380F-48FA-B0A9-69EC88B50507}" srcId="{91ABC5B6-332A-4B1B-A348-3F343183E9C7}" destId="{BC44728D-FCEE-4C13-AEE0-EF4370562988}" srcOrd="0" destOrd="0" parTransId="{D3A1458C-279D-41FC-AE06-BFF908604A2E}" sibTransId="{FD298035-AE9D-4CBE-B0EB-0D07E98EC9AB}"/>
    <dgm:cxn modelId="{4F707370-F19F-4A53-88F7-6269602A3536}" type="presOf" srcId="{27A39385-8018-4119-BDEF-C8C7AC7A590D}" destId="{E5AE5947-D1AA-4EB3-A8B5-B7FB04200C93}" srcOrd="0" destOrd="0" presId="urn:microsoft.com/office/officeart/2005/8/layout/vList2#1"/>
    <dgm:cxn modelId="{AB7C7C51-E252-40A1-92DB-278B956A22C5}" type="presOf" srcId="{91ABC5B6-332A-4B1B-A348-3F343183E9C7}" destId="{1B711EBE-11D5-4149-BB91-666CD680C8B0}" srcOrd="0" destOrd="0" presId="urn:microsoft.com/office/officeart/2005/8/layout/vList2#1"/>
    <dgm:cxn modelId="{ED47CBC8-0090-4098-AEB2-B097AB50784A}" type="presParOf" srcId="{1B711EBE-11D5-4149-BB91-666CD680C8B0}" destId="{53EDFADB-9AA9-4AF3-80D5-9A8BF4D42266}" srcOrd="0" destOrd="0" presId="urn:microsoft.com/office/officeart/2005/8/layout/vList2#1"/>
    <dgm:cxn modelId="{D0B722EE-842E-46CA-B3D1-8ACF346B343B}"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C652CD9-023B-484C-B528-5E8993472737}"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C652CD9-023B-484C-B528-5E8993472737}"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a:solidFill>
          <a:srgbClr val="9BBB59"/>
        </a:solidFill>
      </dgm:spPr>
      <dgm:t>
        <a:bodyPr vert="horz" wrap="square"/>
        <a:lstStyle/>
        <a:p>
          <a:pPr>
            <a:lnSpc>
              <a:spcPct val="100000"/>
            </a:lnSpc>
            <a:spcBef>
              <a:spcPct val="0"/>
            </a:spcBef>
            <a:spcAft>
              <a:spcPct val="35000"/>
            </a:spcAft>
          </a:pPr>
          <a:r>
            <a:rPr lang="zh-CN" altLang="en-US" sz="3200" b="1" dirty="0">
              <a:latin typeface="微软雅黑" panose="020B0503020204020204" pitchFamily="34" charset="-122"/>
              <a:ea typeface="微软雅黑" panose="020B0503020204020204" pitchFamily="34" charset="-122"/>
            </a:rPr>
            <a:t>（二）便条</a:t>
          </a:r>
        </a:p>
      </dgm:t>
    </dgm:pt>
    <dgm:pt modelId="{D3A1458C-279D-41FC-AE06-BFF908604A2E}" type="parTrans" cxnId="{367398E7-6D5E-4D6D-9027-08D609AA7B57}">
      <dgm:prSet/>
      <dgm:spPr/>
      <dgm:t>
        <a:bodyPr/>
        <a:lstStyle/>
        <a:p>
          <a:endParaRPr lang="zh-CN" altLang="en-US"/>
        </a:p>
      </dgm:t>
    </dgm:pt>
    <dgm:pt modelId="{FD298035-AE9D-4CBE-B0EB-0D07E98EC9AB}" type="sibTrans" cxnId="{367398E7-6D5E-4D6D-9027-08D609AA7B57}">
      <dgm:prSet/>
      <dgm:spPr/>
      <dgm:t>
        <a:bodyPr/>
        <a:lstStyle/>
        <a:p>
          <a:endParaRPr lang="zh-CN" altLang="en-US"/>
        </a:p>
      </dgm:t>
    </dgm:pt>
    <dgm:pt modelId="{27A39385-8018-4119-BDEF-C8C7AC7A590D}">
      <dgm:prSet phldrT="[文本]" phldr="0" custT="0"/>
      <dgm:spPr/>
      <dgm:t>
        <a:bodyPr vert="horz" wrap="square"/>
        <a:lstStyle/>
        <a:p>
          <a:pPr>
            <a:lnSpc>
              <a:spcPct val="100000"/>
            </a:lnSpc>
            <a:spcBef>
              <a:spcPct val="0"/>
            </a:spcBef>
            <a:spcAft>
              <a:spcPct val="20000"/>
            </a:spcAft>
          </a:pPr>
          <a:endParaRPr/>
        </a:p>
      </dgm:t>
    </dgm:pt>
    <dgm:pt modelId="{499BCF44-D3E4-4FB7-86C5-5FF8D20C6E7A}" type="parTrans" cxnId="{3EAC3DC6-C00C-48C3-9F2A-670A7021F57A}">
      <dgm:prSet/>
      <dgm:spPr/>
      <dgm:t>
        <a:bodyPr/>
        <a:lstStyle/>
        <a:p>
          <a:endParaRPr lang="zh-CN" altLang="en-US"/>
        </a:p>
      </dgm:t>
    </dgm:pt>
    <dgm:pt modelId="{917F6F2C-8FF9-4571-9F14-A7BA555B1BC0}" type="sibTrans" cxnId="{3EAC3DC6-C00C-48C3-9F2A-670A7021F57A}">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15100240-EE97-419B-B2DC-427AC3185F7D}" type="presOf" srcId="{91ABC5B6-332A-4B1B-A348-3F343183E9C7}" destId="{1B711EBE-11D5-4149-BB91-666CD680C8B0}" srcOrd="0" destOrd="0" presId="urn:microsoft.com/office/officeart/2005/8/layout/vList2#1"/>
    <dgm:cxn modelId="{259972A5-BE4A-4458-B8D7-C8B6A133C710}" type="presOf" srcId="{BC44728D-FCEE-4C13-AEE0-EF4370562988}" destId="{53EDFADB-9AA9-4AF3-80D5-9A8BF4D42266}" srcOrd="0" destOrd="0" presId="urn:microsoft.com/office/officeart/2005/8/layout/vList2#1"/>
    <dgm:cxn modelId="{3EAC3DC6-C00C-48C3-9F2A-670A7021F57A}" srcId="{BC44728D-FCEE-4C13-AEE0-EF4370562988}" destId="{27A39385-8018-4119-BDEF-C8C7AC7A590D}" srcOrd="0" destOrd="0" parTransId="{499BCF44-D3E4-4FB7-86C5-5FF8D20C6E7A}" sibTransId="{917F6F2C-8FF9-4571-9F14-A7BA555B1BC0}"/>
    <dgm:cxn modelId="{44FB0BD6-9984-4C51-B1D3-706C7B7DC2E7}" type="presOf" srcId="{27A39385-8018-4119-BDEF-C8C7AC7A590D}" destId="{E5AE5947-D1AA-4EB3-A8B5-B7FB04200C93}" srcOrd="0" destOrd="0" presId="urn:microsoft.com/office/officeart/2005/8/layout/vList2#1"/>
    <dgm:cxn modelId="{367398E7-6D5E-4D6D-9027-08D609AA7B57}" srcId="{91ABC5B6-332A-4B1B-A348-3F343183E9C7}" destId="{BC44728D-FCEE-4C13-AEE0-EF4370562988}" srcOrd="0" destOrd="0" parTransId="{D3A1458C-279D-41FC-AE06-BFF908604A2E}" sibTransId="{FD298035-AE9D-4CBE-B0EB-0D07E98EC9AB}"/>
    <dgm:cxn modelId="{6E6AD012-5A68-4F1D-BCF1-0EDBAFE3C54E}" type="presParOf" srcId="{1B711EBE-11D5-4149-BB91-666CD680C8B0}" destId="{53EDFADB-9AA9-4AF3-80D5-9A8BF4D42266}" srcOrd="0" destOrd="0" presId="urn:microsoft.com/office/officeart/2005/8/layout/vList2#1"/>
    <dgm:cxn modelId="{EF405244-C0C1-4C85-8C3C-8E913793B7BE}"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nSpc>
              <a:spcPct val="100000"/>
            </a:lnSpc>
            <a:spcBef>
              <a:spcPct val="0"/>
            </a:spcBef>
            <a:spcAft>
              <a:spcPct val="35000"/>
            </a:spcAft>
          </a:pPr>
          <a:r>
            <a:rPr lang="en-US" altLang="zh-CN" sz="3200" b="1" dirty="0">
              <a:latin typeface="微软雅黑" panose="020B0503020204020204" pitchFamily="34" charset="-122"/>
              <a:ea typeface="微软雅黑" panose="020B0503020204020204" pitchFamily="34" charset="-122"/>
              <a:sym typeface="+mn-ea"/>
            </a:rPr>
            <a:t>  </a:t>
          </a:r>
          <a:r>
            <a:rPr sz="3200" b="1" dirty="0">
              <a:latin typeface="微软雅黑" panose="020B0503020204020204" pitchFamily="34" charset="-122"/>
              <a:ea typeface="微软雅黑" panose="020B0503020204020204" pitchFamily="34" charset="-122"/>
              <a:sym typeface="+mn-ea"/>
            </a:rPr>
            <a:t>（四）日记</a:t>
          </a:r>
        </a:p>
      </dgm:t>
    </dgm:pt>
    <dgm:pt modelId="{D3A1458C-279D-41FC-AE06-BFF908604A2E}" type="parTrans" cxnId="{3BB171AE-A929-4465-9A6C-F45E31EF904B}">
      <dgm:prSet/>
      <dgm:spPr/>
      <dgm:t>
        <a:bodyPr/>
        <a:lstStyle/>
        <a:p>
          <a:endParaRPr lang="zh-CN" altLang="en-US"/>
        </a:p>
      </dgm:t>
    </dgm:pt>
    <dgm:pt modelId="{FD298035-AE9D-4CBE-B0EB-0D07E98EC9AB}" type="sibTrans" cxnId="{3BB171AE-A929-4465-9A6C-F45E31EF904B}">
      <dgm:prSet/>
      <dgm:spPr/>
      <dgm:t>
        <a:bodyPr/>
        <a:lstStyle/>
        <a:p>
          <a:endParaRPr lang="zh-CN" altLang="en-US"/>
        </a:p>
      </dgm:t>
    </dgm:pt>
    <dgm:pt modelId="{27A39385-8018-4119-BDEF-C8C7AC7A590D}">
      <dgm:prSet phldrT="[文本]" phldr="0" custT="0"/>
      <dgm:spPr/>
      <dgm:t>
        <a:bodyPr vert="horz" wrap="square"/>
        <a:lstStyle/>
        <a:p>
          <a:pPr>
            <a:lnSpc>
              <a:spcPct val="100000"/>
            </a:lnSpc>
            <a:spcBef>
              <a:spcPct val="0"/>
            </a:spcBef>
            <a:spcAft>
              <a:spcPct val="20000"/>
            </a:spcAft>
          </a:pPr>
          <a:endParaRPr/>
        </a:p>
      </dgm:t>
    </dgm:pt>
    <dgm:pt modelId="{499BCF44-D3E4-4FB7-86C5-5FF8D20C6E7A}" type="parTrans" cxnId="{75702018-6502-4A16-8BAD-CAF489C967A1}">
      <dgm:prSet/>
      <dgm:spPr/>
      <dgm:t>
        <a:bodyPr/>
        <a:lstStyle/>
        <a:p>
          <a:endParaRPr lang="zh-CN" altLang="en-US"/>
        </a:p>
      </dgm:t>
    </dgm:pt>
    <dgm:pt modelId="{917F6F2C-8FF9-4571-9F14-A7BA555B1BC0}" type="sibTrans" cxnId="{75702018-6502-4A16-8BAD-CAF489C967A1}">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8C3A0200-8135-46BF-B5EE-C6A883F9FD6A}" type="presOf" srcId="{91ABC5B6-332A-4B1B-A348-3F343183E9C7}" destId="{1B711EBE-11D5-4149-BB91-666CD680C8B0}" srcOrd="0" destOrd="0" presId="urn:microsoft.com/office/officeart/2005/8/layout/vList2#1"/>
    <dgm:cxn modelId="{75702018-6502-4A16-8BAD-CAF489C967A1}" srcId="{BC44728D-FCEE-4C13-AEE0-EF4370562988}" destId="{27A39385-8018-4119-BDEF-C8C7AC7A590D}" srcOrd="0" destOrd="0" parTransId="{499BCF44-D3E4-4FB7-86C5-5FF8D20C6E7A}" sibTransId="{917F6F2C-8FF9-4571-9F14-A7BA555B1BC0}"/>
    <dgm:cxn modelId="{C853E142-8F03-49B6-8128-6D48B8E9F369}" type="presOf" srcId="{27A39385-8018-4119-BDEF-C8C7AC7A590D}" destId="{E5AE5947-D1AA-4EB3-A8B5-B7FB04200C93}" srcOrd="0" destOrd="0" presId="urn:microsoft.com/office/officeart/2005/8/layout/vList2#1"/>
    <dgm:cxn modelId="{DE517C8C-EE0A-4ED2-8BAE-C4EF30268F59}" type="presOf" srcId="{BC44728D-FCEE-4C13-AEE0-EF4370562988}" destId="{53EDFADB-9AA9-4AF3-80D5-9A8BF4D42266}" srcOrd="0" destOrd="0" presId="urn:microsoft.com/office/officeart/2005/8/layout/vList2#1"/>
    <dgm:cxn modelId="{3BB171AE-A929-4465-9A6C-F45E31EF904B}" srcId="{91ABC5B6-332A-4B1B-A348-3F343183E9C7}" destId="{BC44728D-FCEE-4C13-AEE0-EF4370562988}" srcOrd="0" destOrd="0" parTransId="{D3A1458C-279D-41FC-AE06-BFF908604A2E}" sibTransId="{FD298035-AE9D-4CBE-B0EB-0D07E98EC9AB}"/>
    <dgm:cxn modelId="{6CC5B951-B2A7-4A1E-BF0C-2F2E12D5E2AA}" type="presParOf" srcId="{1B711EBE-11D5-4149-BB91-666CD680C8B0}" destId="{53EDFADB-9AA9-4AF3-80D5-9A8BF4D42266}" srcOrd="0" destOrd="0" presId="urn:microsoft.com/office/officeart/2005/8/layout/vList2#1"/>
    <dgm:cxn modelId="{4C505024-B386-4120-BA53-9CD0D71C0465}"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C652CD9-023B-484C-B528-5E8993472737}"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Lst>
  <dgm:cxnLst>
    <dgm:cxn modelId="{F3818865-58F3-4950-9855-91F1D5B2FEC9}" type="presOf" srcId="{91ABC5B6-332A-4B1B-A348-3F343183E9C7}" destId="{1B711EBE-11D5-4149-BB91-666CD680C8B0}" srcOrd="0"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phldr="0" custT="1"/>
      <dgm:spPr/>
      <dgm:t>
        <a:bodyPr vert="horz" wrap="square"/>
        <a:lstStyle/>
        <a:p>
          <a:pPr>
            <a:lnSpc>
              <a:spcPct val="100000"/>
            </a:lnSpc>
            <a:spcBef>
              <a:spcPct val="0"/>
            </a:spcBef>
            <a:spcAft>
              <a:spcPct val="35000"/>
            </a:spcAft>
          </a:pPr>
          <a:r>
            <a:rPr lang="en-US" altLang="zh-CN" sz="3200" b="1" dirty="0">
              <a:latin typeface="微软雅黑" panose="020B0503020204020204" pitchFamily="34" charset="-122"/>
              <a:ea typeface="微软雅黑" panose="020B0503020204020204" pitchFamily="34" charset="-122"/>
              <a:sym typeface="+mn-ea"/>
            </a:rPr>
            <a:t>     </a:t>
          </a:r>
          <a:r>
            <a:rPr sz="3200" b="1" dirty="0">
              <a:latin typeface="微软雅黑" panose="020B0503020204020204" pitchFamily="34" charset="-122"/>
              <a:ea typeface="微软雅黑" panose="020B0503020204020204" pitchFamily="34" charset="-122"/>
              <a:sym typeface="+mn-ea"/>
            </a:rPr>
            <a:t>（三）启事及通知</a:t>
          </a:r>
        </a:p>
      </dgm:t>
    </dgm:pt>
    <dgm:pt modelId="{D3A1458C-279D-41FC-AE06-BFF908604A2E}" type="parTrans" cxnId="{AA3AC11A-95FC-4847-ABFE-4B0D91A02B2A}">
      <dgm:prSet/>
      <dgm:spPr/>
      <dgm:t>
        <a:bodyPr/>
        <a:lstStyle/>
        <a:p>
          <a:endParaRPr lang="zh-CN" altLang="en-US"/>
        </a:p>
      </dgm:t>
    </dgm:pt>
    <dgm:pt modelId="{FD298035-AE9D-4CBE-B0EB-0D07E98EC9AB}" type="sibTrans" cxnId="{AA3AC11A-95FC-4847-ABFE-4B0D91A02B2A}">
      <dgm:prSet/>
      <dgm:spPr/>
      <dgm:t>
        <a:bodyPr/>
        <a:lstStyle/>
        <a:p>
          <a:endParaRPr lang="zh-CN" altLang="en-US"/>
        </a:p>
      </dgm:t>
    </dgm:pt>
    <dgm:pt modelId="{27A39385-8018-4119-BDEF-C8C7AC7A590D}">
      <dgm:prSet phldrT="[文本]" phldr="0" custT="0"/>
      <dgm:spPr/>
      <dgm:t>
        <a:bodyPr vert="horz" wrap="square"/>
        <a:lstStyle/>
        <a:p>
          <a:pPr>
            <a:lnSpc>
              <a:spcPct val="100000"/>
            </a:lnSpc>
            <a:spcBef>
              <a:spcPct val="0"/>
            </a:spcBef>
            <a:spcAft>
              <a:spcPct val="20000"/>
            </a:spcAft>
          </a:pPr>
          <a:endParaRPr/>
        </a:p>
      </dgm:t>
    </dgm:pt>
    <dgm:pt modelId="{499BCF44-D3E4-4FB7-86C5-5FF8D20C6E7A}" type="parTrans" cxnId="{CEC89229-8C54-44CE-949D-CE9A8AFA787B}">
      <dgm:prSet/>
      <dgm:spPr/>
      <dgm:t>
        <a:bodyPr/>
        <a:lstStyle/>
        <a:p>
          <a:endParaRPr lang="zh-CN" altLang="en-US"/>
        </a:p>
      </dgm:t>
    </dgm:pt>
    <dgm:pt modelId="{917F6F2C-8FF9-4571-9F14-A7BA555B1BC0}" type="sibTrans" cxnId="{CEC89229-8C54-44CE-949D-CE9A8AFA787B}">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0F000115-2ABA-4219-8465-F1BA46DAE647}" type="presOf" srcId="{BC44728D-FCEE-4C13-AEE0-EF4370562988}" destId="{53EDFADB-9AA9-4AF3-80D5-9A8BF4D42266}" srcOrd="0" destOrd="0" presId="urn:microsoft.com/office/officeart/2005/8/layout/vList2#1"/>
    <dgm:cxn modelId="{AA3AC11A-95FC-4847-ABFE-4B0D91A02B2A}" srcId="{91ABC5B6-332A-4B1B-A348-3F343183E9C7}" destId="{BC44728D-FCEE-4C13-AEE0-EF4370562988}" srcOrd="0" destOrd="0" parTransId="{D3A1458C-279D-41FC-AE06-BFF908604A2E}" sibTransId="{FD298035-AE9D-4CBE-B0EB-0D07E98EC9AB}"/>
    <dgm:cxn modelId="{50781A29-61F7-425A-93BA-FCE0A4EC40B2}" type="presOf" srcId="{91ABC5B6-332A-4B1B-A348-3F343183E9C7}" destId="{1B711EBE-11D5-4149-BB91-666CD680C8B0}" srcOrd="0" destOrd="0" presId="urn:microsoft.com/office/officeart/2005/8/layout/vList2#1"/>
    <dgm:cxn modelId="{CEC89229-8C54-44CE-949D-CE9A8AFA787B}" srcId="{BC44728D-FCEE-4C13-AEE0-EF4370562988}" destId="{27A39385-8018-4119-BDEF-C8C7AC7A590D}" srcOrd="0" destOrd="0" parTransId="{499BCF44-D3E4-4FB7-86C5-5FF8D20C6E7A}" sibTransId="{917F6F2C-8FF9-4571-9F14-A7BA555B1BC0}"/>
    <dgm:cxn modelId="{AE0A8BE1-4A42-428D-ACF8-24D1DA720AC0}" type="presOf" srcId="{27A39385-8018-4119-BDEF-C8C7AC7A590D}" destId="{E5AE5947-D1AA-4EB3-A8B5-B7FB04200C93}" srcOrd="0" destOrd="0" presId="urn:microsoft.com/office/officeart/2005/8/layout/vList2#1"/>
    <dgm:cxn modelId="{0CFEC17D-50AA-4971-B3FC-DBC392633757}" type="presParOf" srcId="{1B711EBE-11D5-4149-BB91-666CD680C8B0}" destId="{53EDFADB-9AA9-4AF3-80D5-9A8BF4D42266}" srcOrd="0" destOrd="0" presId="urn:microsoft.com/office/officeart/2005/8/layout/vList2#1"/>
    <dgm:cxn modelId="{9DD0FF9B-9235-4BAE-BB5C-42C5380FAB2E}"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0"/>
          <a:ext cx="7600315" cy="82676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100000"/>
            </a:lnSpc>
            <a:spcBef>
              <a:spcPct val="0"/>
            </a:spcBef>
            <a:spcAft>
              <a:spcPct val="35000"/>
            </a:spcAft>
            <a:buNone/>
          </a:pPr>
          <a:r>
            <a:rPr lang="en-US" altLang="zh-CN" sz="3200" b="1" kern="1200" dirty="0">
              <a:latin typeface="微软雅黑" panose="020B0503020204020204" pitchFamily="34" charset="-122"/>
              <a:ea typeface="微软雅黑" panose="020B0503020204020204" pitchFamily="34" charset="-122"/>
              <a:sym typeface="+mn-ea"/>
            </a:rPr>
            <a:t>                 </a:t>
          </a:r>
          <a:r>
            <a:rPr sz="3200" b="1" kern="1200" dirty="0">
              <a:latin typeface="微软雅黑" panose="020B0503020204020204" pitchFamily="34" charset="-122"/>
              <a:ea typeface="微软雅黑" panose="020B0503020204020204" pitchFamily="34" charset="-122"/>
              <a:sym typeface="+mn-ea"/>
            </a:rPr>
            <a:t>（一）书信</a:t>
          </a:r>
        </a:p>
      </dsp:txBody>
      <dsp:txXfrm>
        <a:off x="40360" y="40360"/>
        <a:ext cx="7519595" cy="746049"/>
      </dsp:txXfrm>
    </dsp:sp>
    <dsp:sp modelId="{E5AE5947-D1AA-4EB3-A8B5-B7FB04200C93}">
      <dsp:nvSpPr>
        <dsp:cNvPr id="0" name=""/>
        <dsp:cNvSpPr/>
      </dsp:nvSpPr>
      <dsp:spPr bwMode="white">
        <a:xfrm>
          <a:off x="0" y="0"/>
          <a:ext cx="7600315" cy="65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310" tIns="6350" rIns="35560" bIns="6350" numCol="1" spcCol="1270" anchor="t" anchorCtr="0">
          <a:noAutofit/>
        </a:bodyPr>
        <a:lstStyle/>
        <a:p>
          <a:pPr marL="57150" lvl="1" indent="-57150" algn="l" defTabSz="177800">
            <a:lnSpc>
              <a:spcPct val="100000"/>
            </a:lnSpc>
            <a:spcBef>
              <a:spcPct val="0"/>
            </a:spcBef>
            <a:spcAft>
              <a:spcPct val="20000"/>
            </a:spcAft>
            <a:buChar char="•"/>
          </a:pPr>
          <a:endParaRPr sz="400" kern="1200"/>
        </a:p>
      </dsp:txBody>
      <dsp:txXfrm>
        <a:off x="0" y="0"/>
        <a:ext cx="7600315" cy="6501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0"/>
          <a:ext cx="8128000" cy="1049490"/>
        </a:xfrm>
        <a:prstGeom prst="roundRect">
          <a:avLst/>
        </a:prstGeom>
        <a:solidFill>
          <a:srgbClr val="9BBB5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10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（二）便条</a:t>
          </a:r>
        </a:p>
      </dsp:txBody>
      <dsp:txXfrm>
        <a:off x="51232" y="51232"/>
        <a:ext cx="8025536" cy="947026"/>
      </dsp:txXfrm>
    </dsp:sp>
    <dsp:sp modelId="{E5AE5947-D1AA-4EB3-A8B5-B7FB04200C93}">
      <dsp:nvSpPr>
        <dsp:cNvPr id="0" name=""/>
        <dsp:cNvSpPr/>
      </dsp:nvSpPr>
      <dsp:spPr bwMode="white">
        <a:xfrm>
          <a:off x="0" y="0"/>
          <a:ext cx="8128000" cy="380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29210" rIns="163576" bIns="29210" numCol="1" spcCol="1270" anchor="t" anchorCtr="0">
          <a:noAutofit/>
        </a:bodyPr>
        <a:lstStyle/>
        <a:p>
          <a:pPr marL="171450" lvl="1" indent="-171450" algn="l" defTabSz="800100">
            <a:lnSpc>
              <a:spcPct val="100000"/>
            </a:lnSpc>
            <a:spcBef>
              <a:spcPct val="0"/>
            </a:spcBef>
            <a:spcAft>
              <a:spcPct val="20000"/>
            </a:spcAft>
            <a:buChar char="•"/>
          </a:pPr>
          <a:endParaRPr sz="1800" kern="1200"/>
        </a:p>
      </dsp:txBody>
      <dsp:txXfrm>
        <a:off x="0" y="0"/>
        <a:ext cx="8128000" cy="38088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0"/>
          <a:ext cx="7600315" cy="82676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100000"/>
            </a:lnSpc>
            <a:spcBef>
              <a:spcPct val="0"/>
            </a:spcBef>
            <a:spcAft>
              <a:spcPct val="35000"/>
            </a:spcAft>
            <a:buNone/>
          </a:pPr>
          <a:r>
            <a:rPr lang="en-US" altLang="zh-CN" sz="3200" b="1" kern="1200" dirty="0">
              <a:latin typeface="微软雅黑" panose="020B0503020204020204" pitchFamily="34" charset="-122"/>
              <a:ea typeface="微软雅黑" panose="020B0503020204020204" pitchFamily="34" charset="-122"/>
              <a:sym typeface="+mn-ea"/>
            </a:rPr>
            <a:t>  </a:t>
          </a:r>
          <a:r>
            <a:rPr sz="3200" b="1" kern="1200" dirty="0">
              <a:latin typeface="微软雅黑" panose="020B0503020204020204" pitchFamily="34" charset="-122"/>
              <a:ea typeface="微软雅黑" panose="020B0503020204020204" pitchFamily="34" charset="-122"/>
              <a:sym typeface="+mn-ea"/>
            </a:rPr>
            <a:t>（四）日记</a:t>
          </a:r>
        </a:p>
      </dsp:txBody>
      <dsp:txXfrm>
        <a:off x="40360" y="40360"/>
        <a:ext cx="7519595" cy="746049"/>
      </dsp:txXfrm>
    </dsp:sp>
    <dsp:sp modelId="{E5AE5947-D1AA-4EB3-A8B5-B7FB04200C93}">
      <dsp:nvSpPr>
        <dsp:cNvPr id="0" name=""/>
        <dsp:cNvSpPr/>
      </dsp:nvSpPr>
      <dsp:spPr bwMode="white">
        <a:xfrm>
          <a:off x="0" y="0"/>
          <a:ext cx="7600315" cy="65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310" tIns="6350" rIns="35560" bIns="6350" numCol="1" spcCol="1270" anchor="t" anchorCtr="0">
          <a:noAutofit/>
        </a:bodyPr>
        <a:lstStyle/>
        <a:p>
          <a:pPr marL="57150" lvl="1" indent="-57150" algn="l" defTabSz="177800">
            <a:lnSpc>
              <a:spcPct val="100000"/>
            </a:lnSpc>
            <a:spcBef>
              <a:spcPct val="0"/>
            </a:spcBef>
            <a:spcAft>
              <a:spcPct val="20000"/>
            </a:spcAft>
            <a:buChar char="•"/>
          </a:pPr>
          <a:endParaRPr sz="400" kern="1200"/>
        </a:p>
      </dsp:txBody>
      <dsp:txXfrm>
        <a:off x="0" y="0"/>
        <a:ext cx="7600315" cy="65010"/>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0"/>
          <a:ext cx="7600315" cy="82676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100000"/>
            </a:lnSpc>
            <a:spcBef>
              <a:spcPct val="0"/>
            </a:spcBef>
            <a:spcAft>
              <a:spcPct val="35000"/>
            </a:spcAft>
            <a:buNone/>
          </a:pPr>
          <a:r>
            <a:rPr lang="en-US" altLang="zh-CN" sz="3200" b="1" kern="1200" dirty="0">
              <a:latin typeface="微软雅黑" panose="020B0503020204020204" pitchFamily="34" charset="-122"/>
              <a:ea typeface="微软雅黑" panose="020B0503020204020204" pitchFamily="34" charset="-122"/>
              <a:sym typeface="+mn-ea"/>
            </a:rPr>
            <a:t>     </a:t>
          </a:r>
          <a:r>
            <a:rPr sz="3200" b="1" kern="1200" dirty="0">
              <a:latin typeface="微软雅黑" panose="020B0503020204020204" pitchFamily="34" charset="-122"/>
              <a:ea typeface="微软雅黑" panose="020B0503020204020204" pitchFamily="34" charset="-122"/>
              <a:sym typeface="+mn-ea"/>
            </a:rPr>
            <a:t>（三）启事及通知</a:t>
          </a:r>
        </a:p>
      </dsp:txBody>
      <dsp:txXfrm>
        <a:off x="40360" y="40360"/>
        <a:ext cx="7519595" cy="746049"/>
      </dsp:txXfrm>
    </dsp:sp>
    <dsp:sp modelId="{E5AE5947-D1AA-4EB3-A8B5-B7FB04200C93}">
      <dsp:nvSpPr>
        <dsp:cNvPr id="0" name=""/>
        <dsp:cNvSpPr/>
      </dsp:nvSpPr>
      <dsp:spPr bwMode="white">
        <a:xfrm>
          <a:off x="0" y="0"/>
          <a:ext cx="7600315" cy="65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310" tIns="6350" rIns="35560" bIns="6350" numCol="1" spcCol="1270" anchor="t" anchorCtr="0">
          <a:noAutofit/>
        </a:bodyPr>
        <a:lstStyle/>
        <a:p>
          <a:pPr marL="57150" lvl="1" indent="-57150" algn="l" defTabSz="177800">
            <a:lnSpc>
              <a:spcPct val="100000"/>
            </a:lnSpc>
            <a:spcBef>
              <a:spcPct val="0"/>
            </a:spcBef>
            <a:spcAft>
              <a:spcPct val="20000"/>
            </a:spcAft>
            <a:buChar char="•"/>
          </a:pPr>
          <a:endParaRPr sz="400" kern="1200"/>
        </a:p>
      </dsp:txBody>
      <dsp:txXfrm>
        <a:off x="0" y="0"/>
        <a:ext cx="7600315" cy="65010"/>
      </dsp:txXfrm>
    </dsp:sp>
  </dsp:spTree>
</dsp:drawing>
</file>

<file path=ppt/diagrams/layout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8/2/2023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8/2/2023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81</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104</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110</a:t>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122</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a:t>
            </a:fld>
            <a:endParaRPr lang="id-ID"/>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9</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02/08/2023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02/08/2023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02/08/2023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02/08/2023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02/08/2023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02/08/2023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02/08/2023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02/08/2023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02/08/2023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02/08/2023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02/08/2023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02/08/2023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02/08/2023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slide" Target="slide3.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0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10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 Target="slide3.xml"/><Relationship Id="rId7" Type="http://schemas.openxmlformats.org/officeDocument/2006/relationships/diagramColors" Target="../diagrams/colors1.xml"/><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1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3.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slide" Target="slide3.xml"/><Relationship Id="rId4" Type="http://schemas.openxmlformats.org/officeDocument/2006/relationships/image" Target="../media/image2.emf"/></Relationships>
</file>

<file path=ppt/slides/_rels/slide1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 Target="slide104.xml"/><Relationship Id="rId3" Type="http://schemas.openxmlformats.org/officeDocument/2006/relationships/slide" Target="slide4.xml"/><Relationship Id="rId7" Type="http://schemas.openxmlformats.org/officeDocument/2006/relationships/slide" Target="slide110.xml"/><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slide" Target="slide81.xml"/><Relationship Id="rId5" Type="http://schemas.openxmlformats.org/officeDocument/2006/relationships/slide" Target="slide9.xml"/><Relationship Id="rId4" Type="http://schemas.openxmlformats.org/officeDocument/2006/relationships/image" Target="../media/image3.emf"/><Relationship Id="rId9" Type="http://schemas.openxmlformats.org/officeDocument/2006/relationships/slide" Target="slide7.xml"/></Relationships>
</file>

<file path=ppt/slides/_rels/slide3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slide" Target="slide3.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5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58.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5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64.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6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7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7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diagramData" Target="../diagrams/data24.xml"/><Relationship Id="rId7" Type="http://schemas.microsoft.com/office/2007/relationships/diagramDrawing" Target="../diagrams/drawing24.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24.xml"/><Relationship Id="rId5" Type="http://schemas.openxmlformats.org/officeDocument/2006/relationships/diagramQuickStyle" Target="../diagrams/quickStyle24.xml"/><Relationship Id="rId4" Type="http://schemas.openxmlformats.org/officeDocument/2006/relationships/diagramLayout" Target="../diagrams/layout24.xml"/></Relationships>
</file>

<file path=ppt/slides/_rels/slide78.xml.rels><?xml version="1.0" encoding="UTF-8" standalone="yes"?>
<Relationships xmlns="http://schemas.openxmlformats.org/package/2006/relationships"><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8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9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3"/>
          <a:stretch>
            <a:fillRect/>
          </a:stretch>
        </p:blipFill>
        <p:spPr>
          <a:xfrm>
            <a:off x="415925" y="2722563"/>
            <a:ext cx="11360150" cy="6411912"/>
          </a:xfrm>
          <a:prstGeom prst="rect">
            <a:avLst/>
          </a:prstGeom>
          <a:noFill/>
          <a:ln w="9525">
            <a:noFill/>
          </a:ln>
        </p:spPr>
      </p:pic>
      <p:sp>
        <p:nvSpPr>
          <p:cNvPr id="11" name="Title 3"/>
          <p:cNvSpPr txBox="1"/>
          <p:nvPr/>
        </p:nvSpPr>
        <p:spPr>
          <a:xfrm>
            <a:off x="2495550" y="692150"/>
            <a:ext cx="593407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6000" b="1" spc="300" dirty="0">
                <a:solidFill>
                  <a:schemeClr val="accent6">
                    <a:lumMod val="75000"/>
                  </a:schemeClr>
                </a:solidFill>
                <a:latin typeface="微软雅黑" panose="020B0503020204020204" pitchFamily="34" charset="-122"/>
                <a:ea typeface="微软雅黑" panose="020B0503020204020204" pitchFamily="34" charset="-122"/>
                <a:cs typeface="+mn-ea"/>
              </a:rPr>
              <a:t>高职备考新</a:t>
            </a:r>
            <a:r>
              <a:rPr kumimoji="0" lang="zh-CN" altLang="en-US" sz="6000" b="1" i="0" u="none" strike="noStrike" kern="1200" cap="none" spc="300" normalizeH="0" baseline="0" noProof="0" dirty="0">
                <a:ln>
                  <a:noFill/>
                </a:ln>
                <a:solidFill>
                  <a:schemeClr val="accent6">
                    <a:lumMod val="75000"/>
                  </a:schemeClr>
                </a:solidFill>
                <a:effectLst/>
                <a:uLnTx/>
                <a:uFillTx/>
                <a:latin typeface="微软雅黑" panose="020B0503020204020204" pitchFamily="34" charset="-122"/>
                <a:ea typeface="微软雅黑" panose="020B0503020204020204" pitchFamily="34" charset="-122"/>
                <a:cs typeface="+mn-ea"/>
              </a:rPr>
              <a:t>实践</a:t>
            </a:r>
          </a:p>
        </p:txBody>
      </p:sp>
      <p:sp>
        <p:nvSpPr>
          <p:cNvPr id="13" name="Title 3"/>
          <p:cNvSpPr txBox="1"/>
          <p:nvPr/>
        </p:nvSpPr>
        <p:spPr>
          <a:xfrm>
            <a:off x="2424113" y="1844675"/>
            <a:ext cx="5832475" cy="431800"/>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marL="0" marR="0" lvl="0" indent="0" algn="ctr" defTabSz="1828165" rtl="0" eaLnBrk="1" fontAlgn="base" latinLnBrk="0" hangingPunct="1">
              <a:lnSpc>
                <a:spcPct val="9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bg1">
                    <a:lumMod val="50000"/>
                  </a:schemeClr>
                </a:solidFill>
                <a:effectLst/>
                <a:uLnTx/>
                <a:uFillTx/>
                <a:latin typeface="Times New Roman" panose="02020603050405020304" pitchFamily="18" charset="0"/>
                <a:ea typeface="+mn-ea"/>
                <a:cs typeface="Times New Roman" panose="02020603050405020304" pitchFamily="18" charset="0"/>
              </a:rPr>
              <a:t>New Practice for Test Preparation</a:t>
            </a:r>
            <a:endParaRPr kumimoji="0" lang="id-ID" sz="3200" b="0" i="0" u="none" strike="noStrike" kern="1200" cap="none" spc="0" normalizeH="0" baseline="0" noProof="0" dirty="0">
              <a:ln>
                <a:noFill/>
              </a:ln>
              <a:solidFill>
                <a:schemeClr val="bg1">
                  <a:lumMod val="50000"/>
                </a:schemeClr>
              </a:solidFill>
              <a:effectLst/>
              <a:uLnTx/>
              <a:uFillTx/>
              <a:latin typeface="Times New Roman" panose="02020603050405020304" pitchFamily="18" charset="0"/>
              <a:ea typeface="+mn-ea"/>
              <a:cs typeface="Times New Roman" panose="02020603050405020304" pitchFamily="18" charset="0"/>
            </a:endParaRPr>
          </a:p>
        </p:txBody>
      </p:sp>
      <p:sp>
        <p:nvSpPr>
          <p:cNvPr id="14" name="Title 3"/>
          <p:cNvSpPr txBox="1"/>
          <p:nvPr/>
        </p:nvSpPr>
        <p:spPr>
          <a:xfrm>
            <a:off x="2711450" y="2420938"/>
            <a:ext cx="2447925" cy="1439863"/>
          </a:xfrm>
          <a:prstGeom prst="rect">
            <a:avLst/>
          </a:prstGeom>
          <a:solidFill>
            <a:schemeClr val="accent4"/>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fontAlgn="base">
              <a:spcAft>
                <a:spcPct val="0"/>
              </a:spcAft>
              <a:defRPr/>
            </a:pPr>
            <a:r>
              <a:rPr kumimoji="0" lang="zh-CN" altLang="en-US"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rPr>
              <a:t>总</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罗文光</a:t>
            </a:r>
            <a:endParaRPr kumimoji="0" lang="en-US" altLang="zh-CN"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a:p>
            <a:pPr marL="0" marR="0" lvl="0" indent="0" algn="ctr" defTabSz="1828165" rtl="0" eaLnBrk="1" fontAlgn="base" latinLnBrk="0" hangingPunct="1">
              <a:lnSpc>
                <a:spcPct val="9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rPr>
              <a:t>       何向阳</a:t>
            </a:r>
            <a:endParaRPr kumimoji="0" lang="id-ID"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p:txBody>
      </p:sp>
      <p:sp>
        <p:nvSpPr>
          <p:cNvPr id="15" name="Title 3"/>
          <p:cNvSpPr txBox="1"/>
          <p:nvPr/>
        </p:nvSpPr>
        <p:spPr>
          <a:xfrm>
            <a:off x="5375275" y="2420938"/>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李丽华</a:t>
            </a:r>
            <a:endParaRPr kumimoji="0" lang="en-US" altLang="zh-CN"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     李玲艳</a:t>
            </a:r>
            <a:endParaRPr kumimoji="0" lang="zh-CN" altLang="en-US"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     杜瑞娜</a:t>
            </a:r>
            <a:endParaRPr kumimoji="0" lang="zh-CN" altLang="id-ID"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p:txBody>
      </p:sp>
      <p:pic>
        <p:nvPicPr>
          <p:cNvPr id="7175"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8" name="TextBox 7"/>
          <p:cNvSpPr txBox="1"/>
          <p:nvPr/>
        </p:nvSpPr>
        <p:spPr>
          <a:xfrm>
            <a:off x="836898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专题及实战篇</a:t>
            </a:r>
          </a:p>
        </p:txBody>
      </p:sp>
      <p:cxnSp>
        <p:nvCxnSpPr>
          <p:cNvPr id="10" name="直接连接符 9"/>
          <p:cNvCxnSpPr/>
          <p:nvPr/>
        </p:nvCxnSpPr>
        <p:spPr>
          <a:xfrm>
            <a:off x="3935413" y="1773238"/>
            <a:ext cx="4392613" cy="0"/>
          </a:xfrm>
          <a:prstGeom prst="line">
            <a:avLst/>
          </a:prstGeom>
        </p:spPr>
        <p:style>
          <a:lnRef idx="1">
            <a:schemeClr val="accent1"/>
          </a:lnRef>
          <a:fillRef idx="0">
            <a:schemeClr val="accent1"/>
          </a:fillRef>
          <a:effectRef idx="0">
            <a:schemeClr val="accent1"/>
          </a:effectRef>
          <a:fontRef idx="minor">
            <a:schemeClr val="tx1"/>
          </a:fontRef>
        </p:style>
      </p:cxnSp>
      <p:sp>
        <p:nvSpPr>
          <p:cNvPr id="7181" name="左箭头 7180">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文本框 1">
            <a:extLst>
              <a:ext uri="{FF2B5EF4-FFF2-40B4-BE49-F238E27FC236}">
                <a16:creationId xmlns:a16="http://schemas.microsoft.com/office/drawing/2014/main" id="{A28F724B-A362-4311-B3C0-69AB7749A93F}"/>
              </a:ext>
            </a:extLst>
          </p:cNvPr>
          <p:cNvSpPr txBox="1"/>
          <p:nvPr/>
        </p:nvSpPr>
        <p:spPr>
          <a:xfrm>
            <a:off x="9304655" y="1437005"/>
            <a:ext cx="1802765" cy="645160"/>
          </a:xfrm>
          <a:prstGeom prst="rect">
            <a:avLst/>
          </a:prstGeom>
          <a:noFill/>
        </p:spPr>
        <p:txBody>
          <a:bodyPr wrap="square" rtlCol="0">
            <a:spAutoFit/>
          </a:bodyPr>
          <a:lstStyle/>
          <a:p>
            <a:r>
              <a:rPr lang="zh-CN" altLang="zh-CN" sz="3600" dirty="0">
                <a:ln w="22225">
                  <a:solidFill>
                    <a:schemeClr val="accent2"/>
                  </a:solidFill>
                  <a:prstDash val="solid"/>
                </a:ln>
                <a:solidFill>
                  <a:schemeClr val="accent2">
                    <a:lumMod val="40000"/>
                    <a:lumOff val="60000"/>
                  </a:schemeClr>
                </a:solidFill>
                <a:effectLst/>
              </a:rPr>
              <a:t>（英语）</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8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23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00"/>
                                        <p:tgtEl>
                                          <p:spTgt spid="2"/>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bldLvl="0" animBg="1"/>
      <p:bldP spid="15" grpId="0" bldLvl="0" animBg="1"/>
      <p:bldP spid="8" grpId="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87027" y="-215"/>
            <a:ext cx="5922010" cy="706755"/>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sym typeface="+mn-ea"/>
              </a:rPr>
              <a:t>三、 名师支招，让你秒懂</a:t>
            </a:r>
          </a:p>
        </p:txBody>
      </p:sp>
      <p:sp>
        <p:nvSpPr>
          <p:cNvPr id="73" name="左箭头 72">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nvSpPr>
        <p:spPr>
          <a:xfrm>
            <a:off x="143510" y="1553210"/>
            <a:ext cx="11814028" cy="1814830"/>
          </a:xfrm>
          <a:prstGeom prst="rect">
            <a:avLst/>
          </a:prstGeom>
          <a:noFill/>
        </p:spPr>
        <p:txBody>
          <a:bodyPr wrap="square" rtlCol="0">
            <a:spAutoFit/>
          </a:bodyPr>
          <a:lstStyle/>
          <a:p>
            <a:r>
              <a:rPr 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不同的应用文有不同的格式规定，要求简洁明了，地道通顺。为了帮助考生在 10 分钟之内完成写作任务，我们把各种文体的写作格式进行模板化，并把注意事项、常用句型及高频词汇进行归纳总结，让考生们掌握行之有效的写作技巧，提高考试成绩。</a:t>
            </a: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100</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19.题目要求：原定于明天2019年9月16日在操场上举行的英语演讲比赛由于天气原因而延期举行。 要求全体师生明天按时上课。请你根据以上内容以学校办公室的名义写一则书面通知。</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149225" y="2863850"/>
            <a:ext cx="11893550" cy="2676525"/>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Notice</a:t>
            </a:r>
          </a:p>
          <a:p>
            <a:pPr algn="just"/>
            <a:r>
              <a:rPr lang="zh-CN" altLang="en-US" sz="2800" b="1" dirty="0">
                <a:solidFill>
                  <a:srgbClr val="C00000"/>
                </a:solidFill>
                <a:sym typeface="+mn-ea"/>
              </a:rPr>
              <a:t>       </a:t>
            </a:r>
            <a:r>
              <a:rPr lang="zh-CN" altLang="en-US" sz="2800" b="1" dirty="0">
                <a:solidFill>
                  <a:srgbClr val="C00000"/>
                </a:solidFill>
              </a:rPr>
              <a:t>The English speech competition scheduled to be held tomorrow has to be put off because of bad weather conditions. All the teachers and students will have classes tomorrow on time as usual.</a:t>
            </a:r>
          </a:p>
          <a:p>
            <a:r>
              <a:rPr lang="zh-CN" altLang="en-US" sz="2800" b="1" dirty="0">
                <a:solidFill>
                  <a:srgbClr val="C00000"/>
                </a:solidFill>
              </a:rPr>
              <a:t>                                                                                                The Headmaster</a:t>
            </a:r>
            <a:r>
              <a:rPr lang="en-US" altLang="zh-CN" sz="2800" b="1" dirty="0">
                <a:solidFill>
                  <a:srgbClr val="C00000"/>
                </a:solidFill>
              </a:rPr>
              <a:t>’</a:t>
            </a:r>
            <a:r>
              <a:rPr lang="zh-CN" altLang="en-US" sz="2800" b="1" dirty="0">
                <a:solidFill>
                  <a:srgbClr val="C00000"/>
                </a:solidFill>
              </a:rPr>
              <a:t>s Office</a:t>
            </a:r>
          </a:p>
          <a:p>
            <a:r>
              <a:rPr lang="zh-CN" altLang="en-US" sz="2800" b="1" dirty="0">
                <a:solidFill>
                  <a:srgbClr val="C00000"/>
                </a:solidFill>
              </a:rPr>
              <a:t>                                                                                                                     Sept. 15, 2019</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101</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20.题目要求：为了开阔视野，丰富知识，高一年级定于3月15日前往博物馆参观。早餐后八点乘车 从学校出发，下午五点回到学校，中餐自理，请注意带水及现金。请根据以上内容以高一年级 的名义写一个书面通知。</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149225" y="2783840"/>
            <a:ext cx="11893550" cy="3107690"/>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Notice</a:t>
            </a:r>
          </a:p>
          <a:p>
            <a:pPr algn="just"/>
            <a:r>
              <a:rPr lang="zh-CN" altLang="en-US" sz="2800" b="1" dirty="0">
                <a:solidFill>
                  <a:srgbClr val="C00000"/>
                </a:solidFill>
                <a:sym typeface="+mn-ea"/>
              </a:rPr>
              <a:t>       </a:t>
            </a:r>
            <a:r>
              <a:rPr sz="2800" b="1" dirty="0">
                <a:solidFill>
                  <a:srgbClr val="C00000"/>
                </a:solidFill>
              </a:rPr>
              <a:t>In order to widen our sight and enrich our knowledge, the students in Senior One are going to visit the museum on March 15. We will start at 8:00 a.m. after breakfast from school by bus and come back at 5:00 p.m. As lunch is not offered, please prepare it for yourself and bring enough water and cash.</a:t>
            </a:r>
          </a:p>
          <a:p>
            <a:r>
              <a:rPr sz="2800" b="1" dirty="0">
                <a:solidFill>
                  <a:srgbClr val="C00000"/>
                </a:solidFill>
              </a:rPr>
              <a:t>                                                                                                                           Senior One</a:t>
            </a:r>
          </a:p>
          <a:p>
            <a:r>
              <a:rPr sz="2800" b="1" dirty="0">
                <a:solidFill>
                  <a:srgbClr val="C00000"/>
                </a:solidFill>
              </a:rPr>
              <a:t>                                                                                                                   March 10, 2019</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102</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0"/>
            <a:ext cx="12192000" cy="6985635"/>
          </a:xfrm>
          <a:prstGeom prst="rect">
            <a:avLst/>
          </a:prstGeom>
          <a:noFill/>
        </p:spPr>
        <p:txBody>
          <a:bodyPr wrap="square" rtlCol="0">
            <a:spAutoFit/>
          </a:bodyPr>
          <a:lstStyle/>
          <a:p>
            <a:r>
              <a:rPr lang="zh-CN" altLang="en-US" sz="2800" b="1"/>
              <a:t>21.题目要求：2019年12月16日，天气晴朗。你们学校举办了一场关于如何提高写作能力的讲座。 学校邀请了优秀毕业生（outstanding graduates）分享了他们在这方面的经验，他们觉得只有通 过更多的写作练习才能提高写作能力，写得越多就写得越好，还建议每天写日记。你收获了很 多，并下决心要把每天的所见所闻都写进日记里。请你把今天的所学所感写一篇日记。</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149225" y="3347720"/>
            <a:ext cx="11893550" cy="3538220"/>
          </a:xfrm>
          <a:prstGeom prst="rect">
            <a:avLst/>
          </a:prstGeom>
          <a:noFill/>
        </p:spPr>
        <p:txBody>
          <a:bodyPr wrap="square" rtlCol="0">
            <a:spAutoFit/>
          </a:bodyPr>
          <a:lstStyle/>
          <a:p>
            <a:r>
              <a:rPr sz="2800" b="1" dirty="0">
                <a:solidFill>
                  <a:srgbClr val="C00000"/>
                </a:solidFill>
              </a:rPr>
              <a:t>Dec. 16, 2019                                                                                                           Sunny</a:t>
            </a:r>
          </a:p>
          <a:p>
            <a:pPr algn="just"/>
            <a:r>
              <a:rPr lang="zh-CN" altLang="en-US" sz="2800" b="1" dirty="0">
                <a:solidFill>
                  <a:srgbClr val="C00000"/>
                </a:solidFill>
                <a:sym typeface="+mn-ea"/>
              </a:rPr>
              <a:t>       </a:t>
            </a:r>
            <a:r>
              <a:rPr sz="2800" b="1" dirty="0">
                <a:solidFill>
                  <a:srgbClr val="C00000"/>
                </a:solidFill>
              </a:rPr>
              <a:t>A lecture on how to improve writing skills was held in our school. In the lecture some outstanding graduates were invited to share their ideas. They believed you can only improve your writing skills by writing more. The more you write, the better your writing will be. They also suggested that we keep writing diaries every day. I learned a lot and made up my mind to write down what I see and hear in the day in my diary. I am sure I can improve my writing if I keep trying.</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103</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6554470"/>
          </a:xfrm>
          <a:prstGeom prst="rect">
            <a:avLst/>
          </a:prstGeom>
          <a:noFill/>
        </p:spPr>
        <p:txBody>
          <a:bodyPr wrap="square" rtlCol="0">
            <a:spAutoFit/>
          </a:bodyPr>
          <a:lstStyle/>
          <a:p>
            <a:r>
              <a:rPr lang="zh-CN" altLang="en-US" sz="2800" b="1"/>
              <a:t>22.题目要求：圣诞前夕你们班举行了圣诞晚会。晚会上有许多娱乐活动，并备有丰富的食品和饮 料，同学们唱英文歌，跳舞、做游戏，最后，圣诞老人还给大家赠送了礼物。大家都非常开 心。请根据以上内容，用英语写一篇日记。日期记为12月26日，天气情况：下雪。</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endParaRPr lang="zh-CN" altLang="en-US" sz="2800" b="1"/>
          </a:p>
        </p:txBody>
      </p:sp>
      <p:sp>
        <p:nvSpPr>
          <p:cNvPr id="14" name="文本框 13"/>
          <p:cNvSpPr txBox="1"/>
          <p:nvPr/>
        </p:nvSpPr>
        <p:spPr>
          <a:xfrm>
            <a:off x="149225" y="3275965"/>
            <a:ext cx="11893550" cy="2676525"/>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Dec. 26, 2019                                                                                                          Snowy</a:t>
            </a:r>
          </a:p>
          <a:p>
            <a:pPr algn="just"/>
            <a:r>
              <a:rPr lang="zh-CN" altLang="en-US" sz="2800" b="1" dirty="0">
                <a:solidFill>
                  <a:srgbClr val="C00000"/>
                </a:solidFill>
                <a:sym typeface="+mn-ea"/>
              </a:rPr>
              <a:t>       </a:t>
            </a:r>
            <a:r>
              <a:rPr sz="2800" b="1" dirty="0">
                <a:solidFill>
                  <a:srgbClr val="C00000"/>
                </a:solidFill>
              </a:rPr>
              <a:t>We had a Christmas party on Christmas Eve. There were lots of entertainments with various food and drinks. At the party, my classmates sang English songs, danced and played games. At the end of the party, Father Christmas gave all of us Christmas gifts. How happy we were! What a wonderful Christmas party we had!</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104</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五、 真题回放，一比高低</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127635" y="815975"/>
            <a:ext cx="11800840" cy="5645150"/>
          </a:xfrm>
        </p:spPr>
        <p:txBody>
          <a:bodyPr>
            <a:noAutofit/>
          </a:bodyPr>
          <a:lstStyle/>
          <a:p>
            <a:pPr marL="0" indent="0">
              <a:buNone/>
            </a:pPr>
            <a:r>
              <a:rPr sz="2400" b="1" dirty="0">
                <a:latin typeface="微软雅黑" panose="020B0503020204020204" pitchFamily="34" charset="-122"/>
                <a:ea typeface="微软雅黑" panose="020B0503020204020204" pitchFamily="34" charset="-122"/>
              </a:rPr>
              <a:t>1. 2023年广东高职高考应用写作真题</a:t>
            </a:r>
          </a:p>
          <a:p>
            <a:pPr marL="0" indent="0">
              <a:buNone/>
            </a:pPr>
            <a:r>
              <a:rPr sz="2400" b="1" dirty="0">
                <a:latin typeface="微软雅黑" panose="020B0503020204020204" pitchFamily="34" charset="-122"/>
                <a:ea typeface="微软雅黑" panose="020B0503020204020204" pitchFamily="34" charset="-122"/>
              </a:rPr>
              <a:t>【写作内容】你是李华。下周日是你的生日，请用英语给你的外教 Robert 写一封邮件，邀请他来参加你的生日聚会。</a:t>
            </a:r>
          </a:p>
          <a:p>
            <a:pPr marL="0" indent="0">
              <a:buNone/>
            </a:pPr>
            <a:r>
              <a:rPr sz="2400" b="1" dirty="0">
                <a:latin typeface="微软雅黑" panose="020B0503020204020204" pitchFamily="34" charset="-122"/>
                <a:ea typeface="微软雅黑" panose="020B0503020204020204" pitchFamily="34" charset="-122"/>
              </a:rPr>
              <a:t>【写作要求】正文约 40 个英文单词，文中不可出现你自己的真实姓名、学校等信息。</a:t>
            </a:r>
          </a:p>
          <a:p>
            <a:pPr marL="0" indent="0">
              <a:buNone/>
            </a:pPr>
            <a:r>
              <a:rPr sz="2400" b="1" dirty="0">
                <a:latin typeface="微软雅黑" panose="020B0503020204020204" pitchFamily="34" charset="-122"/>
                <a:ea typeface="微软雅黑" panose="020B0503020204020204" pitchFamily="34" charset="-122"/>
              </a:rPr>
              <a:t>【评分标准】信息完整，语言规范，语篇连贯。_____________________________________________________________________________________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a:t>
            </a:r>
          </a:p>
        </p:txBody>
      </p:sp>
      <p:sp>
        <p:nvSpPr>
          <p:cNvPr id="4" name="标题 1"/>
          <p:cNvSpPr txBox="1"/>
          <p:nvPr/>
        </p:nvSpPr>
        <p:spPr>
          <a:xfrm>
            <a:off x="457200" y="3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2" name="灯片编号占位符 1"/>
          <p:cNvSpPr>
            <a:spLocks noGrp="1"/>
          </p:cNvSpPr>
          <p:nvPr>
            <p:ph type="sldNum" sz="quarter" idx="12"/>
          </p:nvPr>
        </p:nvSpPr>
        <p:spPr/>
        <p:txBody>
          <a:bodyPr/>
          <a:lstStyle/>
          <a:p>
            <a:fld id="{879EF9BB-81F1-401D-AA19-680A8E0D7F6D}" type="slidenum">
              <a:rPr lang="en-US" smtClean="0"/>
              <a:t>105</a:t>
            </a:fld>
            <a:endParaRPr lang="en-US"/>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1" name="文本框 10"/>
          <p:cNvSpPr txBox="1"/>
          <p:nvPr/>
        </p:nvSpPr>
        <p:spPr>
          <a:xfrm>
            <a:off x="311785" y="2818130"/>
            <a:ext cx="11735435" cy="3538220"/>
          </a:xfrm>
          <a:prstGeom prst="rect">
            <a:avLst/>
          </a:prstGeom>
          <a:noFill/>
        </p:spPr>
        <p:txBody>
          <a:bodyPr wrap="square" rtlCol="0">
            <a:spAutoFit/>
          </a:bodyPr>
          <a:lstStyle/>
          <a:p>
            <a:r>
              <a:rPr sz="2800" b="1" dirty="0">
                <a:solidFill>
                  <a:srgbClr val="C00000"/>
                </a:solidFill>
              </a:rPr>
              <a:t>Dear Robert,</a:t>
            </a:r>
          </a:p>
          <a:p>
            <a:pPr algn="just"/>
            <a:r>
              <a:rPr lang="en-US" sz="2800" b="1" dirty="0">
                <a:solidFill>
                  <a:srgbClr val="C00000"/>
                </a:solidFill>
              </a:rPr>
              <a:t>     </a:t>
            </a:r>
            <a:r>
              <a:rPr sz="2800" b="1" dirty="0">
                <a:solidFill>
                  <a:srgbClr val="C00000"/>
                </a:solidFill>
              </a:rPr>
              <a:t>How is it going? I’m writing to invite you to my birthday party.</a:t>
            </a:r>
          </a:p>
          <a:p>
            <a:pPr algn="just"/>
            <a:r>
              <a:rPr lang="en-US" sz="2800" b="1" dirty="0">
                <a:solidFill>
                  <a:srgbClr val="C00000"/>
                </a:solidFill>
              </a:rPr>
              <a:t>     </a:t>
            </a:r>
            <a:r>
              <a:rPr sz="2800" b="1" dirty="0">
                <a:solidFill>
                  <a:srgbClr val="C00000"/>
                </a:solidFill>
              </a:rPr>
              <a:t>The party will be held at my home from 6 p.m. to 1l p.m. next Friday. All teachers and students in our class will be invited.</a:t>
            </a:r>
          </a:p>
          <a:p>
            <a:pPr algn="just"/>
            <a:r>
              <a:rPr lang="en-US" sz="2800" b="1" dirty="0">
                <a:solidFill>
                  <a:srgbClr val="C00000"/>
                </a:solidFill>
              </a:rPr>
              <a:t>     </a:t>
            </a:r>
            <a:r>
              <a:rPr sz="2800" b="1" dirty="0">
                <a:solidFill>
                  <a:srgbClr val="C00000"/>
                </a:solidFill>
              </a:rPr>
              <a:t>Would you please let me know as soon as possible if you could accept my invitation? I’m sure that you will have a good time there.</a:t>
            </a:r>
          </a:p>
          <a:p>
            <a:pPr algn="r"/>
            <a:r>
              <a:rPr sz="2800" b="1" dirty="0">
                <a:solidFill>
                  <a:srgbClr val="C00000"/>
                </a:solidFill>
              </a:rPr>
              <a:t>Yours,</a:t>
            </a:r>
          </a:p>
          <a:p>
            <a:pPr algn="r"/>
            <a:r>
              <a:rPr sz="2800" b="1" dirty="0">
                <a:solidFill>
                  <a:srgbClr val="C00000"/>
                </a:solidFill>
              </a:rPr>
              <a:t>Li Hua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127635" y="815975"/>
            <a:ext cx="11800840" cy="5645150"/>
          </a:xfrm>
        </p:spPr>
        <p:txBody>
          <a:bodyPr>
            <a:noAutofit/>
          </a:bodyPr>
          <a:lstStyle/>
          <a:p>
            <a:pPr marL="0" indent="0">
              <a:buNone/>
            </a:pPr>
            <a:r>
              <a:rPr lang="en-US" sz="2400" b="1" dirty="0">
                <a:latin typeface="微软雅黑" panose="020B0503020204020204" pitchFamily="34" charset="-122"/>
                <a:ea typeface="微软雅黑" panose="020B0503020204020204" pitchFamily="34" charset="-122"/>
              </a:rPr>
              <a:t>2</a:t>
            </a:r>
            <a:r>
              <a:rPr sz="2400" b="1" dirty="0">
                <a:latin typeface="微软雅黑" panose="020B0503020204020204" pitchFamily="34" charset="-122"/>
                <a:ea typeface="微软雅黑" panose="020B0503020204020204" pitchFamily="34" charset="-122"/>
              </a:rPr>
              <a:t>. 2022年广东高职高考应用写作真题</a:t>
            </a:r>
          </a:p>
          <a:p>
            <a:pPr marL="0" indent="0">
              <a:buNone/>
            </a:pPr>
            <a:r>
              <a:rPr sz="2400" b="1" dirty="0">
                <a:latin typeface="微软雅黑" panose="020B0503020204020204" pitchFamily="34" charset="-122"/>
                <a:ea typeface="微软雅黑" panose="020B0503020204020204" pitchFamily="34" charset="-122"/>
              </a:rPr>
              <a:t>【写作内容】请你代表校学生会（Student Union）用英文给你校学生写一则讲座通知，内容包括：主讲人、主题、时间、地点等。</a:t>
            </a:r>
          </a:p>
          <a:p>
            <a:pPr marL="0" indent="0">
              <a:buNone/>
            </a:pPr>
            <a:r>
              <a:rPr sz="2400" b="1" dirty="0">
                <a:latin typeface="微软雅黑" panose="020B0503020204020204" pitchFamily="34" charset="-122"/>
                <a:ea typeface="微软雅黑" panose="020B0503020204020204" pitchFamily="34" charset="-122"/>
              </a:rPr>
              <a:t>【写作要求】正文约40个英文单词，文中不可出现你自己的真实姓名、学校等信息。</a:t>
            </a:r>
          </a:p>
          <a:p>
            <a:pPr marL="0" indent="0">
              <a:buNone/>
            </a:pPr>
            <a:r>
              <a:rPr sz="2400" b="1" dirty="0">
                <a:latin typeface="微软雅黑" panose="020B0503020204020204" pitchFamily="34" charset="-122"/>
                <a:ea typeface="微软雅黑" panose="020B0503020204020204" pitchFamily="34" charset="-122"/>
              </a:rPr>
              <a:t>【评分标准】信息完整，语言规范，语篇连贯。</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a:t>
            </a:r>
          </a:p>
        </p:txBody>
      </p:sp>
      <p:sp>
        <p:nvSpPr>
          <p:cNvPr id="4" name="标题 1"/>
          <p:cNvSpPr txBox="1"/>
          <p:nvPr/>
        </p:nvSpPr>
        <p:spPr>
          <a:xfrm>
            <a:off x="457200" y="3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2" name="灯片编号占位符 1"/>
          <p:cNvSpPr>
            <a:spLocks noGrp="1"/>
          </p:cNvSpPr>
          <p:nvPr>
            <p:ph type="sldNum" sz="quarter" idx="12"/>
          </p:nvPr>
        </p:nvSpPr>
        <p:spPr/>
        <p:txBody>
          <a:bodyPr/>
          <a:lstStyle/>
          <a:p>
            <a:fld id="{879EF9BB-81F1-401D-AA19-680A8E0D7F6D}" type="slidenum">
              <a:rPr lang="en-US" smtClean="0"/>
              <a:t>106</a:t>
            </a:fld>
            <a:endParaRPr lang="en-US"/>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1" name="文本框 10"/>
          <p:cNvSpPr txBox="1"/>
          <p:nvPr/>
        </p:nvSpPr>
        <p:spPr>
          <a:xfrm>
            <a:off x="228600" y="2887980"/>
            <a:ext cx="11735435" cy="3538220"/>
          </a:xfrm>
          <a:prstGeom prst="rect">
            <a:avLst/>
          </a:prstGeom>
          <a:noFill/>
        </p:spPr>
        <p:txBody>
          <a:bodyPr wrap="square" rtlCol="0">
            <a:spAutoFit/>
          </a:bodyPr>
          <a:lstStyle/>
          <a:p>
            <a:r>
              <a:rPr sz="2800" b="1" dirty="0">
                <a:solidFill>
                  <a:srgbClr val="C00000"/>
                </a:solidFill>
              </a:rPr>
              <a:t>Boys and girls,</a:t>
            </a:r>
          </a:p>
          <a:p>
            <a:pPr algn="just"/>
            <a:r>
              <a:rPr lang="zh-CN" altLang="en-US" sz="2800" b="1" dirty="0">
                <a:solidFill>
                  <a:srgbClr val="C00000"/>
                </a:solidFill>
                <a:sym typeface="+mn-ea"/>
              </a:rPr>
              <a:t>       </a:t>
            </a:r>
            <a:r>
              <a:rPr sz="2800" b="1" dirty="0">
                <a:solidFill>
                  <a:srgbClr val="C00000"/>
                </a:solidFill>
              </a:rPr>
              <a:t>May I have your attention, please? There will be a lecture from 9:00 to 11:00 on Friday morning in the school library. It’s about Information and Computer Study. And it will be given by Professor Lin, who is a famous teacher from the Computer Department. Anyone is welcomed. Please bring your notebooks and be there on time.</a:t>
            </a:r>
          </a:p>
          <a:p>
            <a:pPr algn="just"/>
            <a:r>
              <a:rPr lang="zh-CN" altLang="en-US" sz="2800" b="1" dirty="0">
                <a:solidFill>
                  <a:srgbClr val="C00000"/>
                </a:solidFill>
                <a:sym typeface="+mn-ea"/>
              </a:rPr>
              <a:t>       </a:t>
            </a:r>
            <a:r>
              <a:rPr sz="2800" b="1" dirty="0">
                <a:solidFill>
                  <a:srgbClr val="C00000"/>
                </a:solidFill>
              </a:rPr>
              <a:t>That’s all! Thank you!</a:t>
            </a:r>
          </a:p>
          <a:p>
            <a:pPr algn="r"/>
            <a:r>
              <a:rPr sz="2800" b="1" dirty="0">
                <a:solidFill>
                  <a:srgbClr val="C00000"/>
                </a:solidFill>
              </a:rPr>
              <a:t>The Student Union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127635" y="815975"/>
            <a:ext cx="11800840" cy="5645150"/>
          </a:xfrm>
        </p:spPr>
        <p:txBody>
          <a:bodyPr>
            <a:noAutofit/>
          </a:bodyPr>
          <a:lstStyle/>
          <a:p>
            <a:pPr marL="0" indent="0">
              <a:buNone/>
            </a:pPr>
            <a:r>
              <a:rPr lang="en-US" sz="2400" b="1" dirty="0">
                <a:latin typeface="微软雅黑" panose="020B0503020204020204" pitchFamily="34" charset="-122"/>
                <a:ea typeface="微软雅黑" panose="020B0503020204020204" pitchFamily="34" charset="-122"/>
              </a:rPr>
              <a:t>3</a:t>
            </a:r>
            <a:r>
              <a:rPr sz="2400" b="1" dirty="0">
                <a:latin typeface="微软雅黑" panose="020B0503020204020204" pitchFamily="34" charset="-122"/>
                <a:ea typeface="微软雅黑" panose="020B0503020204020204" pitchFamily="34" charset="-122"/>
              </a:rPr>
              <a:t>. 2021年广东高职高考应用写作真题</a:t>
            </a:r>
          </a:p>
          <a:p>
            <a:pPr marL="0" indent="0">
              <a:buNone/>
            </a:pPr>
            <a:r>
              <a:rPr sz="2400" b="1" dirty="0">
                <a:latin typeface="微软雅黑" panose="020B0503020204020204" pitchFamily="34" charset="-122"/>
                <a:ea typeface="微软雅黑" panose="020B0503020204020204" pitchFamily="34" charset="-122"/>
              </a:rPr>
              <a:t>【写作内容】假如你是班长李华，你刚接到学校电话通知，下周一全体学生要去博物馆参观，原定的班会将推迟召开。请用英语给外国交换生（exchange student）Tom 写一张留言条告知此事，并请 Tom 转告其他交换生。</a:t>
            </a:r>
          </a:p>
          <a:p>
            <a:pPr marL="0" indent="0">
              <a:buNone/>
            </a:pPr>
            <a:r>
              <a:rPr sz="2400" b="1" dirty="0">
                <a:latin typeface="微软雅黑" panose="020B0503020204020204" pitchFamily="34" charset="-122"/>
                <a:ea typeface="微软雅黑" panose="020B0503020204020204" pitchFamily="34" charset="-122"/>
              </a:rPr>
              <a:t>【写作要求】正文约 40 个英语单词，文中不可出现你自己的真实姓名、学校名称等信息。</a:t>
            </a:r>
          </a:p>
          <a:p>
            <a:pPr marL="0" indent="0">
              <a:buNone/>
            </a:pPr>
            <a:r>
              <a:rPr sz="2400" b="1" dirty="0">
                <a:latin typeface="微软雅黑" panose="020B0503020204020204" pitchFamily="34" charset="-122"/>
                <a:ea typeface="微软雅黑" panose="020B0503020204020204" pitchFamily="34" charset="-122"/>
              </a:rPr>
              <a:t>【评分标准】信息完整，语言规范，语篇连贯。___________________________________________________________________________________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a:t>
            </a:r>
          </a:p>
        </p:txBody>
      </p:sp>
      <p:sp>
        <p:nvSpPr>
          <p:cNvPr id="4" name="标题 1"/>
          <p:cNvSpPr txBox="1"/>
          <p:nvPr/>
        </p:nvSpPr>
        <p:spPr>
          <a:xfrm>
            <a:off x="457200" y="3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2" name="灯片编号占位符 1"/>
          <p:cNvSpPr>
            <a:spLocks noGrp="1"/>
          </p:cNvSpPr>
          <p:nvPr>
            <p:ph type="sldNum" sz="quarter" idx="12"/>
          </p:nvPr>
        </p:nvSpPr>
        <p:spPr/>
        <p:txBody>
          <a:bodyPr/>
          <a:lstStyle/>
          <a:p>
            <a:fld id="{879EF9BB-81F1-401D-AA19-680A8E0D7F6D}" type="slidenum">
              <a:rPr lang="en-US" smtClean="0"/>
              <a:t>107</a:t>
            </a:fld>
            <a:endParaRPr lang="en-US"/>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1" name="文本框 10"/>
          <p:cNvSpPr txBox="1"/>
          <p:nvPr/>
        </p:nvSpPr>
        <p:spPr>
          <a:xfrm>
            <a:off x="457200" y="3183255"/>
            <a:ext cx="11735435" cy="3538220"/>
          </a:xfrm>
          <a:prstGeom prst="rect">
            <a:avLst/>
          </a:prstGeom>
          <a:noFill/>
        </p:spPr>
        <p:txBody>
          <a:bodyPr wrap="square" rtlCol="0">
            <a:spAutoFit/>
          </a:bodyPr>
          <a:lstStyle/>
          <a:p>
            <a:pPr algn="r"/>
            <a:r>
              <a:rPr sz="2800" b="1" dirty="0">
                <a:solidFill>
                  <a:srgbClr val="C00000"/>
                </a:solidFill>
              </a:rPr>
              <a:t>March 20, 2021</a:t>
            </a:r>
          </a:p>
          <a:p>
            <a:r>
              <a:rPr sz="2800" b="1" dirty="0">
                <a:solidFill>
                  <a:srgbClr val="C00000"/>
                </a:solidFill>
              </a:rPr>
              <a:t>Dear Tom,</a:t>
            </a:r>
          </a:p>
          <a:p>
            <a:pPr algn="just"/>
            <a:r>
              <a:rPr lang="zh-CN" altLang="en-US" sz="2800" b="1" dirty="0">
                <a:solidFill>
                  <a:srgbClr val="C00000"/>
                </a:solidFill>
                <a:sym typeface="+mn-ea"/>
              </a:rPr>
              <a:t>       </a:t>
            </a:r>
            <a:r>
              <a:rPr sz="2800" b="1" dirty="0">
                <a:solidFill>
                  <a:srgbClr val="C00000"/>
                </a:solidFill>
              </a:rPr>
              <a:t>I’m the monitor Li Hua. Just now, I received the call from the school, informing that all the students are going to visit the museum next Monday. Thus, the intended class meeting will be put off. Please pass on the message to other exchange students. Thank you!</a:t>
            </a:r>
          </a:p>
          <a:p>
            <a:r>
              <a:rPr lang="en-US" sz="2800" b="1" dirty="0">
                <a:solidFill>
                  <a:srgbClr val="C00000"/>
                </a:solidFill>
              </a:rPr>
              <a:t>                                                                                          </a:t>
            </a:r>
            <a:r>
              <a:rPr sz="2800" b="1" dirty="0">
                <a:solidFill>
                  <a:srgbClr val="C00000"/>
                </a:solidFill>
              </a:rPr>
              <a:t>Yours sincerely,</a:t>
            </a:r>
          </a:p>
          <a:p>
            <a:r>
              <a:rPr sz="2800" b="1" dirty="0">
                <a:solidFill>
                  <a:srgbClr val="C00000"/>
                </a:solidFill>
              </a:rPr>
              <a:t> </a:t>
            </a:r>
            <a:r>
              <a:rPr lang="en-US" sz="2800" b="1" dirty="0">
                <a:solidFill>
                  <a:srgbClr val="C00000"/>
                </a:solidFill>
              </a:rPr>
              <a:t>                                                                                        </a:t>
            </a:r>
            <a:r>
              <a:rPr sz="2800" b="1" dirty="0">
                <a:solidFill>
                  <a:srgbClr val="C00000"/>
                </a:solidFill>
              </a:rPr>
              <a:t>Monitor Li Hua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127634" y="815975"/>
            <a:ext cx="12064365" cy="5645150"/>
          </a:xfrm>
        </p:spPr>
        <p:txBody>
          <a:bodyPr>
            <a:noAutofit/>
          </a:bodyPr>
          <a:lstStyle/>
          <a:p>
            <a:pPr marL="0" indent="0">
              <a:buNone/>
            </a:pPr>
            <a:r>
              <a:rPr lang="en-US" sz="2400" b="1" dirty="0">
                <a:latin typeface="微软雅黑" panose="020B0503020204020204" pitchFamily="34" charset="-122"/>
                <a:ea typeface="微软雅黑" panose="020B0503020204020204" pitchFamily="34" charset="-122"/>
              </a:rPr>
              <a:t>4</a:t>
            </a:r>
            <a:r>
              <a:rPr sz="2400" b="1" dirty="0">
                <a:latin typeface="微软雅黑" panose="020B0503020204020204" pitchFamily="34" charset="-122"/>
                <a:ea typeface="微软雅黑" panose="020B0503020204020204" pitchFamily="34" charset="-122"/>
              </a:rPr>
              <a:t>. 2020年广东高职高考应用写作真题</a:t>
            </a:r>
          </a:p>
          <a:p>
            <a:pPr marL="0" indent="0">
              <a:buNone/>
            </a:pPr>
            <a:r>
              <a:rPr sz="2400" b="1" dirty="0">
                <a:latin typeface="微软雅黑" panose="020B0503020204020204" pitchFamily="34" charset="-122"/>
                <a:ea typeface="微软雅黑" panose="020B0503020204020204" pitchFamily="34" charset="-122"/>
              </a:rPr>
              <a:t>【写作内容】你是李华，想参加学校下学期的英语才艺大赛（English Talent Show）。请用英语写一封信给你的外教 Mr. Smith，表达你想参加比赛的愿望，介绍你在英语方面的才能，并请他给予指导。</a:t>
            </a:r>
          </a:p>
          <a:p>
            <a:pPr marL="0" indent="0">
              <a:buNone/>
            </a:pPr>
            <a:r>
              <a:rPr sz="2400" b="1" dirty="0">
                <a:latin typeface="微软雅黑" panose="020B0503020204020204" pitchFamily="34" charset="-122"/>
                <a:ea typeface="微软雅黑" panose="020B0503020204020204" pitchFamily="34" charset="-122"/>
              </a:rPr>
              <a:t>【写作要求】正文约 40 个英语单词，文中不可出现你自己的真实姓名、学校等信息。</a:t>
            </a:r>
          </a:p>
          <a:p>
            <a:pPr marL="0" indent="0">
              <a:buNone/>
            </a:pPr>
            <a:r>
              <a:rPr sz="2400" b="1" dirty="0">
                <a:latin typeface="微软雅黑" panose="020B0503020204020204" pitchFamily="34" charset="-122"/>
                <a:ea typeface="微软雅黑" panose="020B0503020204020204" pitchFamily="34" charset="-122"/>
              </a:rPr>
              <a:t>【评分标准】信息完整，语言规范，语篇连贯。___________________________________________________________________________________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a:t>
            </a:r>
          </a:p>
        </p:txBody>
      </p:sp>
      <p:sp>
        <p:nvSpPr>
          <p:cNvPr id="4" name="标题 1"/>
          <p:cNvSpPr txBox="1"/>
          <p:nvPr/>
        </p:nvSpPr>
        <p:spPr>
          <a:xfrm>
            <a:off x="457200" y="3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2" name="灯片编号占位符 1"/>
          <p:cNvSpPr>
            <a:spLocks noGrp="1"/>
          </p:cNvSpPr>
          <p:nvPr>
            <p:ph type="sldNum" sz="quarter" idx="12"/>
          </p:nvPr>
        </p:nvSpPr>
        <p:spPr/>
        <p:txBody>
          <a:bodyPr/>
          <a:lstStyle/>
          <a:p>
            <a:fld id="{879EF9BB-81F1-401D-AA19-680A8E0D7F6D}" type="slidenum">
              <a:rPr lang="en-US" smtClean="0"/>
              <a:t>108</a:t>
            </a:fld>
            <a:endParaRPr lang="en-US"/>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1" name="文本框 10"/>
          <p:cNvSpPr txBox="1"/>
          <p:nvPr/>
        </p:nvSpPr>
        <p:spPr>
          <a:xfrm>
            <a:off x="457200" y="3183255"/>
            <a:ext cx="11735435" cy="3538220"/>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March 20, 2020</a:t>
            </a:r>
          </a:p>
          <a:p>
            <a:r>
              <a:rPr lang="zh-CN" altLang="en-US" sz="2800" b="1" dirty="0">
                <a:solidFill>
                  <a:srgbClr val="C00000"/>
                </a:solidFill>
              </a:rPr>
              <a:t>Dear Mr. Smith,</a:t>
            </a:r>
          </a:p>
          <a:p>
            <a:pPr algn="just"/>
            <a:r>
              <a:rPr lang="zh-CN" altLang="en-US" sz="2800" b="1" dirty="0">
                <a:solidFill>
                  <a:srgbClr val="C00000"/>
                </a:solidFill>
              </a:rPr>
              <a:t>      How are you?</a:t>
            </a:r>
          </a:p>
          <a:p>
            <a:pPr algn="just"/>
            <a:r>
              <a:rPr lang="zh-CN" altLang="en-US" sz="2800" b="1" dirty="0">
                <a:solidFill>
                  <a:srgbClr val="C00000"/>
                </a:solidFill>
              </a:rPr>
              <a:t>      I am very glad to tell you that I want to take park in the English talent contest next term. I will prepare for it better. Would you mind helping me with it? Thank you!</a:t>
            </a:r>
          </a:p>
          <a:p>
            <a:r>
              <a:rPr lang="zh-CN" altLang="en-US" sz="2800" b="1" dirty="0">
                <a:solidFill>
                  <a:srgbClr val="C00000"/>
                </a:solidFill>
              </a:rPr>
              <a:t>                                                                                                                                    Yours,</a:t>
            </a:r>
          </a:p>
          <a:p>
            <a:r>
              <a:rPr lang="zh-CN" altLang="en-US" sz="2800" b="1" dirty="0">
                <a:solidFill>
                  <a:srgbClr val="C00000"/>
                </a:solidFill>
              </a:rPr>
              <a:t>                                                                                                                                   Li Hua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146685" y="816610"/>
            <a:ext cx="11899265" cy="5803265"/>
          </a:xfrm>
        </p:spPr>
        <p:txBody>
          <a:bodyPr>
            <a:noAutofit/>
          </a:bodyPr>
          <a:lstStyle/>
          <a:p>
            <a:pPr marL="0" indent="0">
              <a:buNone/>
            </a:pPr>
            <a:r>
              <a:rPr lang="en-US" sz="2400" b="1" dirty="0">
                <a:latin typeface="微软雅黑" panose="020B0503020204020204" pitchFamily="34" charset="-122"/>
                <a:ea typeface="微软雅黑" panose="020B0503020204020204" pitchFamily="34" charset="-122"/>
              </a:rPr>
              <a:t>5.</a:t>
            </a:r>
            <a:r>
              <a:rPr sz="2400" b="1" dirty="0">
                <a:latin typeface="微软雅黑" panose="020B0503020204020204" pitchFamily="34" charset="-122"/>
                <a:ea typeface="微软雅黑" panose="020B0503020204020204" pitchFamily="34" charset="-122"/>
              </a:rPr>
              <a:t> 2019年广东高职高考应用写作真题</a:t>
            </a:r>
          </a:p>
          <a:p>
            <a:pPr marL="0" indent="0">
              <a:buNone/>
            </a:pPr>
            <a:r>
              <a:rPr sz="2400" b="1" dirty="0">
                <a:latin typeface="微软雅黑" panose="020B0503020204020204" pitchFamily="34" charset="-122"/>
                <a:ea typeface="微软雅黑" panose="020B0503020204020204" pitchFamily="34" charset="-122"/>
              </a:rPr>
              <a:t>【写作内容】你是班长李明，你们班将于下周日到森林公园野餐，定于当天上午九点钟在校门口集合，乘公共汽车前往。请你用英语给班上的外国留学生写一封电子邮件，告知上述安排。</a:t>
            </a:r>
          </a:p>
          <a:p>
            <a:pPr marL="0" indent="0">
              <a:buNone/>
            </a:pPr>
            <a:r>
              <a:rPr sz="2400" b="1" dirty="0">
                <a:latin typeface="微软雅黑" panose="020B0503020204020204" pitchFamily="34" charset="-122"/>
                <a:ea typeface="微软雅黑" panose="020B0503020204020204" pitchFamily="34" charset="-122"/>
              </a:rPr>
              <a:t>【写作要求】正文约 40 个英文单词，文中不可出现你自己的真实姓名、学校等信息。</a:t>
            </a:r>
          </a:p>
          <a:p>
            <a:pPr marL="0" indent="0">
              <a:buNone/>
            </a:pPr>
            <a:r>
              <a:rPr sz="2400" b="1" dirty="0">
                <a:latin typeface="微软雅黑" panose="020B0503020204020204" pitchFamily="34" charset="-122"/>
                <a:ea typeface="微软雅黑" panose="020B0503020204020204" pitchFamily="34" charset="-122"/>
              </a:rPr>
              <a:t>【评分标准】信息完整，语言规范，语篇连贯。</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___________________________________________________________________________________</a:t>
            </a:r>
          </a:p>
          <a:p>
            <a:pPr marL="0" indent="0">
              <a:buNone/>
            </a:pPr>
            <a:r>
              <a:rPr sz="2400" b="1" dirty="0">
                <a:latin typeface="微软雅黑" panose="020B0503020204020204" pitchFamily="34" charset="-122"/>
                <a:ea typeface="微软雅黑" panose="020B0503020204020204" pitchFamily="34" charset="-122"/>
              </a:rPr>
              <a:t>_______________________________________________________________________________</a:t>
            </a:r>
          </a:p>
        </p:txBody>
      </p:sp>
      <p:sp>
        <p:nvSpPr>
          <p:cNvPr id="4" name="标题 1"/>
          <p:cNvSpPr txBox="1"/>
          <p:nvPr/>
        </p:nvSpPr>
        <p:spPr>
          <a:xfrm>
            <a:off x="316865" y="3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2" name="灯片编号占位符 1"/>
          <p:cNvSpPr>
            <a:spLocks noGrp="1"/>
          </p:cNvSpPr>
          <p:nvPr>
            <p:ph type="sldNum" sz="quarter" idx="12"/>
          </p:nvPr>
        </p:nvSpPr>
        <p:spPr/>
        <p:txBody>
          <a:bodyPr/>
          <a:lstStyle/>
          <a:p>
            <a:fld id="{879EF9BB-81F1-401D-AA19-680A8E0D7F6D}" type="slidenum">
              <a:rPr lang="en-US" smtClean="0"/>
              <a:t>109</a:t>
            </a:fld>
            <a:endParaRPr lang="en-US"/>
          </a:p>
        </p:txBody>
      </p:sp>
      <p:sp>
        <p:nvSpPr>
          <p:cNvPr id="8" name="左箭头 7">
            <a:hlinkClick r:id="rId3" action="ppaction://hlinksldjump"/>
          </p:cNvPr>
          <p:cNvSpPr/>
          <p:nvPr/>
        </p:nvSpPr>
        <p:spPr>
          <a:xfrm>
            <a:off x="855662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1" name="文本框 10"/>
          <p:cNvSpPr txBox="1"/>
          <p:nvPr/>
        </p:nvSpPr>
        <p:spPr>
          <a:xfrm>
            <a:off x="428625" y="3250309"/>
            <a:ext cx="11334750" cy="3539430"/>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May 26, 2019</a:t>
            </a:r>
          </a:p>
          <a:p>
            <a:r>
              <a:rPr lang="zh-CN" altLang="en-US" sz="2800" b="1" dirty="0">
                <a:solidFill>
                  <a:srgbClr val="C00000"/>
                </a:solidFill>
              </a:rPr>
              <a:t>Dear foreign friends,</a:t>
            </a:r>
          </a:p>
          <a:p>
            <a:r>
              <a:rPr lang="zh-CN" altLang="en-US" sz="2800" b="1" dirty="0">
                <a:solidFill>
                  <a:srgbClr val="C00000"/>
                </a:solidFill>
              </a:rPr>
              <a:t>       Our class will go to the Forest Park to have a picnic next Sunday. We will gather at the school gate at 9:00 a.m. in the morning. And we will go there by bus. Please take part in the activity on time.                                                  </a:t>
            </a:r>
          </a:p>
          <a:p>
            <a:r>
              <a:rPr lang="zh-CN" altLang="en-US" sz="2800" b="1" dirty="0">
                <a:solidFill>
                  <a:srgbClr val="C00000"/>
                </a:solidFill>
              </a:rPr>
              <a:t>                                                                                                                Your monitor,</a:t>
            </a:r>
          </a:p>
          <a:p>
            <a:r>
              <a:rPr lang="zh-CN" altLang="en-US" sz="2800" b="1" dirty="0">
                <a:solidFill>
                  <a:srgbClr val="C00000"/>
                </a:solidFill>
              </a:rPr>
              <a:t>                                                                                                                            Li Ming</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3"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032000" y="273050"/>
          <a:ext cx="7600315" cy="8921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文本框 7"/>
          <p:cNvSpPr txBox="1"/>
          <p:nvPr/>
        </p:nvSpPr>
        <p:spPr>
          <a:xfrm>
            <a:off x="534035" y="1422400"/>
            <a:ext cx="11657965" cy="4399915"/>
          </a:xfrm>
          <a:prstGeom prst="rect">
            <a:avLst/>
          </a:prstGeom>
          <a:noFill/>
        </p:spPr>
        <p:txBody>
          <a:bodyPr wrap="square" rtlCol="0">
            <a:spAutoFit/>
          </a:bodyPr>
          <a:lstStyle/>
          <a:p>
            <a:pPr algn="l">
              <a:buClrTx/>
              <a:buSzTx/>
              <a:buNone/>
            </a:pPr>
            <a:r>
              <a:rPr lang="en-US" altLang="zh-CN" sz="2800" b="1" dirty="0">
                <a:latin typeface="微软雅黑" panose="020B0503020204020204" pitchFamily="34" charset="-122"/>
                <a:ea typeface="微软雅黑" panose="020B0503020204020204" pitchFamily="34" charset="-122"/>
                <a:sym typeface="+mn-ea"/>
              </a:rPr>
              <a:t>1. 电子邮件</a:t>
            </a:r>
            <a:r>
              <a:rPr lang="zh-CN" altLang="en-US" sz="2800" b="1">
                <a:sym typeface="+mn-ea"/>
              </a:rPr>
              <a:t> </a:t>
            </a:r>
          </a:p>
          <a:p>
            <a:pPr algn="l">
              <a:buClrTx/>
              <a:buSzTx/>
              <a:buNone/>
            </a:pPr>
            <a:r>
              <a:rPr lang="zh-CN" altLang="en-US" sz="2800" b="1">
                <a:sym typeface="+mn-ea"/>
              </a:rPr>
              <a:t>        1）电子邮件注意事项 </a:t>
            </a:r>
          </a:p>
          <a:p>
            <a:pPr algn="l">
              <a:buClrTx/>
              <a:buSzTx/>
              <a:buNone/>
            </a:pPr>
            <a:r>
              <a:rPr lang="zh-CN" altLang="en-US" sz="2800" b="1">
                <a:sym typeface="+mn-ea"/>
              </a:rPr>
              <a:t>        英语电子邮件的基本要素是主题、称谓、正文、结尾用语及署名。电子邮件最重要的部分是主题，所以主题要做到言简意赅并突出该邮件的重要性。</a:t>
            </a:r>
          </a:p>
          <a:p>
            <a:pPr marL="457200" indent="-457200" algn="l">
              <a:buClrTx/>
              <a:buSzTx/>
              <a:buFont typeface="Wingdings" panose="05000000000000000000" charset="0"/>
              <a:buChar char="l"/>
            </a:pPr>
            <a:r>
              <a:rPr lang="zh-CN" altLang="en-US" sz="2800" b="1">
                <a:sym typeface="+mn-ea"/>
              </a:rPr>
              <a:t>信头：就是写信人的地址和日期，写在书信正文的右上角。</a:t>
            </a:r>
          </a:p>
          <a:p>
            <a:pPr marL="457200" indent="-457200" algn="l">
              <a:buClrTx/>
              <a:buSzTx/>
              <a:buFont typeface="Wingdings" panose="05000000000000000000" charset="0"/>
              <a:buChar char="l"/>
            </a:pPr>
            <a:r>
              <a:rPr lang="zh-CN" altLang="en-US" sz="2800" b="1">
                <a:sym typeface="+mn-ea"/>
              </a:rPr>
              <a:t>称呼：是写信人对收信人的称呼用语。位置在信内地址下方一二行的地方，从该行的顶格写起，在称呼后面一般用逗号。</a:t>
            </a:r>
          </a:p>
          <a:p>
            <a:pPr marL="457200" indent="-457200" algn="l">
              <a:buClrTx/>
              <a:buSzTx/>
              <a:buFont typeface="Wingdings" panose="05000000000000000000" charset="0"/>
              <a:buChar char="l"/>
            </a:pPr>
            <a:r>
              <a:rPr lang="zh-CN" altLang="en-US" sz="2800" b="1">
                <a:sym typeface="+mn-ea"/>
              </a:rPr>
              <a:t>正文：从称呼下一行开始写，通常每段开头往右缩 4–5 个字母。</a:t>
            </a:r>
          </a:p>
          <a:p>
            <a:pPr marL="457200" indent="-457200" algn="l">
              <a:buClrTx/>
              <a:buSzTx/>
              <a:buFont typeface="Wingdings" panose="05000000000000000000" charset="0"/>
              <a:buChar char="l"/>
            </a:pPr>
            <a:r>
              <a:rPr lang="zh-CN" altLang="en-US" sz="2800" b="1">
                <a:sym typeface="+mn-ea"/>
              </a:rPr>
              <a:t>结束语：写在正文下方的 2–3 行的位置，从信纸中央偏右的地方写起。</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110</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70029" y="2813755"/>
            <a:ext cx="6035031" cy="661035"/>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六、 日积月累，助力飞跃</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111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642610" cy="521970"/>
          </a:xfrm>
          <a:prstGeom prst="rect">
            <a:avLst/>
          </a:prstGeom>
          <a:noFill/>
        </p:spPr>
        <p:txBody>
          <a:bodyPr wrap="square" rtlCol="0">
            <a:spAutoFit/>
          </a:bodyPr>
          <a:lstStyle/>
          <a:p>
            <a:r>
              <a:rPr lang="zh-CN" altLang="en-US" sz="2800" b="1"/>
              <a:t> 1.电子邮件频现词汇、短语、句型：</a:t>
            </a:r>
          </a:p>
        </p:txBody>
      </p:sp>
      <p:pic>
        <p:nvPicPr>
          <p:cNvPr id="2" name="图片 1"/>
          <p:cNvPicPr>
            <a:picLocks noChangeAspect="1"/>
          </p:cNvPicPr>
          <p:nvPr/>
        </p:nvPicPr>
        <p:blipFill>
          <a:blip r:embed="rId3"/>
          <a:stretch>
            <a:fillRect/>
          </a:stretch>
        </p:blipFill>
        <p:spPr>
          <a:xfrm>
            <a:off x="264160" y="665480"/>
            <a:ext cx="11240135" cy="4597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2. 邀请信频现词汇、短语、句型：</a:t>
            </a:r>
          </a:p>
        </p:txBody>
      </p:sp>
      <p:pic>
        <p:nvPicPr>
          <p:cNvPr id="2" name="图片 1"/>
          <p:cNvPicPr>
            <a:picLocks noChangeAspect="1"/>
          </p:cNvPicPr>
          <p:nvPr/>
        </p:nvPicPr>
        <p:blipFill>
          <a:blip r:embed="rId3"/>
          <a:stretch>
            <a:fillRect/>
          </a:stretch>
        </p:blipFill>
        <p:spPr>
          <a:xfrm>
            <a:off x="191135" y="1254760"/>
            <a:ext cx="11910695" cy="28098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3. 感谢信频现词汇、短语、句型：</a:t>
            </a:r>
          </a:p>
        </p:txBody>
      </p:sp>
      <p:pic>
        <p:nvPicPr>
          <p:cNvPr id="2" name="图片 1"/>
          <p:cNvPicPr>
            <a:picLocks noChangeAspect="1"/>
          </p:cNvPicPr>
          <p:nvPr/>
        </p:nvPicPr>
        <p:blipFill>
          <a:blip r:embed="rId3"/>
          <a:srcRect r="4320"/>
          <a:stretch>
            <a:fillRect/>
          </a:stretch>
        </p:blipFill>
        <p:spPr>
          <a:xfrm>
            <a:off x="664210" y="1295400"/>
            <a:ext cx="10407650" cy="1447800"/>
          </a:xfrm>
          <a:prstGeom prst="rect">
            <a:avLst/>
          </a:prstGeom>
        </p:spPr>
      </p:pic>
      <p:pic>
        <p:nvPicPr>
          <p:cNvPr id="4" name="图片 3"/>
          <p:cNvPicPr>
            <a:picLocks noChangeAspect="1"/>
          </p:cNvPicPr>
          <p:nvPr/>
        </p:nvPicPr>
        <p:blipFill>
          <a:blip r:embed="rId4"/>
          <a:stretch>
            <a:fillRect/>
          </a:stretch>
        </p:blipFill>
        <p:spPr>
          <a:xfrm>
            <a:off x="746760" y="2717800"/>
            <a:ext cx="10325100" cy="9239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4. 自荐信频现词汇、短语、句型：</a:t>
            </a:r>
          </a:p>
        </p:txBody>
      </p:sp>
      <p:pic>
        <p:nvPicPr>
          <p:cNvPr id="2" name="图片 1"/>
          <p:cNvPicPr>
            <a:picLocks noChangeAspect="1"/>
          </p:cNvPicPr>
          <p:nvPr/>
        </p:nvPicPr>
        <p:blipFill>
          <a:blip r:embed="rId3"/>
          <a:stretch>
            <a:fillRect/>
          </a:stretch>
        </p:blipFill>
        <p:spPr>
          <a:xfrm>
            <a:off x="39370" y="1501775"/>
            <a:ext cx="12172950" cy="27622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115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5. 投诉信频现词汇、短语、句型：</a:t>
            </a:r>
          </a:p>
        </p:txBody>
      </p:sp>
      <p:pic>
        <p:nvPicPr>
          <p:cNvPr id="4" name="图片 3"/>
          <p:cNvPicPr>
            <a:picLocks noChangeAspect="1"/>
          </p:cNvPicPr>
          <p:nvPr/>
        </p:nvPicPr>
        <p:blipFill>
          <a:blip r:embed="rId3"/>
          <a:srcRect r="25325"/>
          <a:stretch>
            <a:fillRect/>
          </a:stretch>
        </p:blipFill>
        <p:spPr>
          <a:xfrm>
            <a:off x="233680" y="784860"/>
            <a:ext cx="11825605" cy="332168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116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6. 请假条频现词汇、短语、句型：</a:t>
            </a:r>
          </a:p>
        </p:txBody>
      </p:sp>
      <p:pic>
        <p:nvPicPr>
          <p:cNvPr id="2" name="图片 1"/>
          <p:cNvPicPr>
            <a:picLocks noChangeAspect="1"/>
          </p:cNvPicPr>
          <p:nvPr/>
        </p:nvPicPr>
        <p:blipFill>
          <a:blip r:embed="rId3"/>
          <a:stretch>
            <a:fillRect/>
          </a:stretch>
        </p:blipFill>
        <p:spPr>
          <a:xfrm>
            <a:off x="685165" y="1144905"/>
            <a:ext cx="10448925" cy="42005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7. 留言条频现词汇、短语、句型</a:t>
            </a:r>
          </a:p>
        </p:txBody>
      </p:sp>
      <p:pic>
        <p:nvPicPr>
          <p:cNvPr id="2" name="图片 1"/>
          <p:cNvPicPr>
            <a:picLocks noChangeAspect="1"/>
          </p:cNvPicPr>
          <p:nvPr/>
        </p:nvPicPr>
        <p:blipFill>
          <a:blip r:embed="rId3"/>
          <a:stretch>
            <a:fillRect/>
          </a:stretch>
        </p:blipFill>
        <p:spPr>
          <a:xfrm>
            <a:off x="0" y="2156460"/>
            <a:ext cx="11951970" cy="17075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8. 启事频现词汇、短语、句型</a:t>
            </a:r>
          </a:p>
        </p:txBody>
      </p:sp>
      <p:pic>
        <p:nvPicPr>
          <p:cNvPr id="4" name="图片 3"/>
          <p:cNvPicPr>
            <a:picLocks noChangeAspect="1"/>
          </p:cNvPicPr>
          <p:nvPr/>
        </p:nvPicPr>
        <p:blipFill>
          <a:blip r:embed="rId3"/>
          <a:stretch>
            <a:fillRect/>
          </a:stretch>
        </p:blipFill>
        <p:spPr>
          <a:xfrm>
            <a:off x="-38100" y="1309370"/>
            <a:ext cx="12134850" cy="29940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119</a:t>
            </a:fld>
            <a:endParaRPr lang="en-US"/>
          </a:p>
        </p:txBody>
      </p:sp>
      <p:sp>
        <p:nvSpPr>
          <p:cNvPr id="5" name="左箭头 4">
            <a:hlinkClick r:id="rId2" action="ppaction://hlinksldjump"/>
          </p:cNvPr>
          <p:cNvSpPr/>
          <p:nvPr/>
        </p:nvSpPr>
        <p:spPr>
          <a:xfrm>
            <a:off x="10429336" y="60667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9. 口头通知频现词汇、短语、句型：</a:t>
            </a:r>
          </a:p>
        </p:txBody>
      </p:sp>
      <p:pic>
        <p:nvPicPr>
          <p:cNvPr id="4" name="图片 3"/>
          <p:cNvPicPr>
            <a:picLocks noChangeAspect="1"/>
          </p:cNvPicPr>
          <p:nvPr/>
        </p:nvPicPr>
        <p:blipFill>
          <a:blip r:embed="rId3"/>
          <a:stretch>
            <a:fillRect/>
          </a:stretch>
        </p:blipFill>
        <p:spPr>
          <a:xfrm>
            <a:off x="0" y="1304925"/>
            <a:ext cx="12157075" cy="35750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39370" y="-35560"/>
            <a:ext cx="11808460" cy="6985635"/>
          </a:xfrm>
          <a:prstGeom prst="rect">
            <a:avLst/>
          </a:prstGeom>
          <a:noFill/>
        </p:spPr>
        <p:txBody>
          <a:bodyPr wrap="square" rtlCol="0">
            <a:spAutoFit/>
          </a:bodyPr>
          <a:lstStyle/>
          <a:p>
            <a:pPr algn="l">
              <a:buClrTx/>
              <a:buSzTx/>
              <a:buNone/>
            </a:pPr>
            <a:r>
              <a:rPr lang="zh-CN" altLang="en-US" sz="2800" b="1"/>
              <a:t>2）常用短语或句子</a:t>
            </a:r>
          </a:p>
          <a:p>
            <a:pPr algn="l">
              <a:buClrTx/>
              <a:buSzTx/>
              <a:buNone/>
            </a:pPr>
            <a:r>
              <a:rPr lang="zh-CN" altLang="en-US" sz="2800" b="1"/>
              <a:t>  （1）常用的称呼语：</a:t>
            </a:r>
          </a:p>
          <a:p>
            <a:pPr algn="l">
              <a:buClrTx/>
              <a:buSzTx/>
              <a:buNone/>
            </a:pPr>
            <a:r>
              <a:rPr lang="zh-CN" altLang="en-US" sz="2800" b="1"/>
              <a:t>         Dear Mrs./Mr.，Dear Jim，Dear Professor Lin 等。</a:t>
            </a:r>
          </a:p>
          <a:p>
            <a:pPr algn="l">
              <a:buClrTx/>
              <a:buSzTx/>
              <a:buNone/>
            </a:pPr>
            <a:r>
              <a:rPr lang="zh-CN" altLang="en-US" sz="2800" b="1"/>
              <a:t>   （2）常用的开头句：</a:t>
            </a:r>
          </a:p>
          <a:p>
            <a:pPr algn="l">
              <a:buClrTx/>
              <a:buSzTx/>
              <a:buNone/>
            </a:pPr>
            <a:r>
              <a:rPr lang="zh-CN" altLang="en-US" sz="2800" b="1"/>
              <a:t>         	① I</a:t>
            </a:r>
            <a:r>
              <a:rPr lang="en-US" altLang="zh-CN" sz="2800" b="1"/>
              <a:t>’</a:t>
            </a:r>
            <a:r>
              <a:rPr lang="zh-CN" altLang="en-US" sz="2800" b="1"/>
              <a:t>m writing to tell you about ... 我写信要告诉你……</a:t>
            </a:r>
          </a:p>
          <a:p>
            <a:pPr algn="l">
              <a:buClrTx/>
              <a:buSzTx/>
              <a:buNone/>
            </a:pPr>
            <a:r>
              <a:rPr lang="zh-CN" altLang="en-US" sz="2800" b="1"/>
              <a:t>         	② I apologize for not writing to you for a long time. 很抱歉那么久没有	写信给你。</a:t>
            </a:r>
          </a:p>
          <a:p>
            <a:pPr algn="l">
              <a:buClrTx/>
              <a:buSzTx/>
              <a:buNone/>
            </a:pPr>
            <a:r>
              <a:rPr lang="zh-CN" altLang="en-US" sz="2800" b="1"/>
              <a:t>        	③ I</a:t>
            </a:r>
            <a:r>
              <a:rPr lang="en-US" altLang="zh-CN" sz="2800" b="1"/>
              <a:t>’</a:t>
            </a:r>
            <a:r>
              <a:rPr lang="zh-CN" altLang="en-US" sz="2800" b="1"/>
              <a:t>m very glad to hear from you again. 非常高兴再次收到你的来信。 </a:t>
            </a:r>
          </a:p>
          <a:p>
            <a:pPr algn="l">
              <a:buClrTx/>
              <a:buSzTx/>
              <a:buNone/>
            </a:pPr>
            <a:r>
              <a:rPr lang="zh-CN" altLang="en-US" sz="2800" b="1"/>
              <a:t>        	④ How are you?/How are things going?/How are you getting on? 近	来好吗？</a:t>
            </a:r>
          </a:p>
          <a:p>
            <a:pPr algn="l">
              <a:buClrTx/>
              <a:buSzTx/>
              <a:buNone/>
            </a:pPr>
            <a:r>
              <a:rPr lang="zh-CN" altLang="en-US" sz="2800" b="1"/>
              <a:t>（3）常用的结束句：</a:t>
            </a:r>
          </a:p>
          <a:p>
            <a:pPr algn="l">
              <a:buClrTx/>
              <a:buSzTx/>
              <a:buNone/>
            </a:pPr>
            <a:r>
              <a:rPr lang="zh-CN" altLang="en-US" sz="2800" b="1"/>
              <a:t>        	① Best wishes! 致以美好的祝愿！</a:t>
            </a:r>
          </a:p>
          <a:p>
            <a:pPr algn="l">
              <a:buClrTx/>
              <a:buSzTx/>
              <a:buNone/>
            </a:pPr>
            <a:r>
              <a:rPr lang="zh-CN" altLang="en-US" sz="2800" b="1"/>
              <a:t>        	② All the best! 祝一切安好！</a:t>
            </a:r>
          </a:p>
          <a:p>
            <a:pPr algn="l">
              <a:buClrTx/>
              <a:buSzTx/>
              <a:buNone/>
            </a:pPr>
            <a:r>
              <a:rPr lang="zh-CN" altLang="en-US" sz="2800" b="1"/>
              <a:t>        	③ With all good wishes! 谨祝万事如意！</a:t>
            </a:r>
          </a:p>
          <a:p>
            <a:pPr algn="l">
              <a:buClrTx/>
              <a:buSzTx/>
              <a:buNone/>
            </a:pPr>
            <a:r>
              <a:rPr lang="zh-CN" altLang="en-US" sz="2800" b="1"/>
              <a:t>        	④ I</a:t>
            </a:r>
            <a:r>
              <a:rPr lang="en-US" altLang="zh-CN" sz="2800" b="1"/>
              <a:t>’</a:t>
            </a:r>
            <a:r>
              <a:rPr lang="zh-CN" altLang="en-US" sz="2800" b="1"/>
              <a:t>m looking forward to your early reply. 我期待你的早日回复。</a:t>
            </a:r>
          </a:p>
          <a:p>
            <a:pPr algn="l">
              <a:buClrTx/>
              <a:buSzTx/>
              <a:buNone/>
            </a:pPr>
            <a:r>
              <a:rPr lang="zh-CN" altLang="en-US" sz="2800" b="1"/>
              <a:t>        	⑤ Please remember me to your family. 请代我向你的家人问好。</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95910"/>
            <a:ext cx="5932170" cy="521970"/>
          </a:xfrm>
          <a:prstGeom prst="rect">
            <a:avLst/>
          </a:prstGeom>
          <a:noFill/>
        </p:spPr>
        <p:txBody>
          <a:bodyPr wrap="square" rtlCol="0">
            <a:spAutoFit/>
          </a:bodyPr>
          <a:lstStyle/>
          <a:p>
            <a:r>
              <a:rPr lang="zh-CN" altLang="en-US" sz="2800" b="1"/>
              <a:t>10. 书面通知频现词汇、短语、句型</a:t>
            </a:r>
          </a:p>
        </p:txBody>
      </p:sp>
      <p:pic>
        <p:nvPicPr>
          <p:cNvPr id="4" name="图片 3"/>
          <p:cNvPicPr>
            <a:picLocks noChangeAspect="1"/>
          </p:cNvPicPr>
          <p:nvPr/>
        </p:nvPicPr>
        <p:blipFill>
          <a:blip r:embed="rId3"/>
          <a:stretch>
            <a:fillRect/>
          </a:stretch>
        </p:blipFill>
        <p:spPr>
          <a:xfrm>
            <a:off x="202565" y="1442085"/>
            <a:ext cx="11887200" cy="25615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121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6" name="文本框 5"/>
          <p:cNvSpPr txBox="1"/>
          <p:nvPr/>
        </p:nvSpPr>
        <p:spPr>
          <a:xfrm>
            <a:off x="39370" y="262890"/>
            <a:ext cx="5932170" cy="521970"/>
          </a:xfrm>
          <a:prstGeom prst="rect">
            <a:avLst/>
          </a:prstGeom>
          <a:noFill/>
        </p:spPr>
        <p:txBody>
          <a:bodyPr wrap="square" rtlCol="0">
            <a:spAutoFit/>
          </a:bodyPr>
          <a:lstStyle/>
          <a:p>
            <a:r>
              <a:rPr lang="zh-CN" altLang="en-US" sz="2800" b="1"/>
              <a:t>11. 日记频现词汇、短语、句型</a:t>
            </a:r>
          </a:p>
        </p:txBody>
      </p:sp>
      <p:pic>
        <p:nvPicPr>
          <p:cNvPr id="4" name="图片 3"/>
          <p:cNvPicPr>
            <a:picLocks noChangeAspect="1"/>
          </p:cNvPicPr>
          <p:nvPr/>
        </p:nvPicPr>
        <p:blipFill>
          <a:blip r:embed="rId3"/>
          <a:stretch>
            <a:fillRect/>
          </a:stretch>
        </p:blipFill>
        <p:spPr>
          <a:xfrm>
            <a:off x="471170" y="744220"/>
            <a:ext cx="11349990" cy="52990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13715" y="406400"/>
            <a:ext cx="10668635" cy="891540"/>
          </a:xfrm>
          <a:prstGeom prst="rect">
            <a:avLst/>
          </a:prstGeom>
          <a:noFill/>
        </p:spPr>
        <p:txBody>
          <a:bodyPr wrap="square" rtlCol="0">
            <a:spAutoFit/>
          </a:bodyPr>
          <a:lstStyle/>
          <a:p>
            <a:pPr algn="l">
              <a:buClrTx/>
              <a:buSzTx/>
              <a:buFontTx/>
            </a:pPr>
            <a:r>
              <a:rPr lang="zh-CN" altLang="en-US" sz="2800" b="1"/>
              <a:t> 3）常用格式</a:t>
            </a:r>
          </a:p>
          <a:p>
            <a:endParaRPr lang="en-US" altLang="zh-CN" sz="24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360045" y="2322830"/>
            <a:ext cx="11732260" cy="2676525"/>
          </a:xfrm>
          <a:prstGeom prst="rect">
            <a:avLst/>
          </a:prstGeom>
          <a:noFill/>
          <a:ln>
            <a:solidFill>
              <a:schemeClr val="accent1"/>
            </a:solidFill>
          </a:ln>
        </p:spPr>
        <p:txBody>
          <a:bodyPr wrap="square" rtlCol="0">
            <a:spAutoFit/>
          </a:bodyPr>
          <a:lstStyle/>
          <a:p>
            <a:pPr algn="r">
              <a:buClrTx/>
              <a:buSzTx/>
              <a:buNone/>
            </a:pPr>
            <a:r>
              <a:rPr lang="zh-CN" altLang="en-US" sz="2800" b="1"/>
              <a:t>                                                                                                           September 5, 2019</a:t>
            </a:r>
          </a:p>
          <a:p>
            <a:pPr algn="l">
              <a:buClrTx/>
              <a:buSzTx/>
              <a:buNone/>
            </a:pPr>
            <a:r>
              <a:rPr lang="zh-CN" altLang="en-US" sz="2800" b="1"/>
              <a:t>① Dear ...,</a:t>
            </a:r>
          </a:p>
          <a:p>
            <a:pPr algn="l">
              <a:buClrTx/>
              <a:buSzTx/>
              <a:buNone/>
            </a:pPr>
            <a:r>
              <a:rPr lang="zh-CN" altLang="en-US" sz="2800" b="1"/>
              <a:t>         ② How are you? ③ I am writing to _________________.  </a:t>
            </a:r>
          </a:p>
          <a:p>
            <a:pPr algn="l">
              <a:buClrTx/>
              <a:buSzTx/>
              <a:buNone/>
            </a:pPr>
            <a:r>
              <a:rPr lang="zh-CN" altLang="en-US" sz="2800" b="1"/>
              <a:t> </a:t>
            </a:r>
            <a:r>
              <a:rPr lang="en-US" altLang="zh-CN" sz="2800" b="1"/>
              <a:t>        </a:t>
            </a:r>
            <a:r>
              <a:rPr lang="zh-CN" altLang="en-US" sz="2800" b="1"/>
              <a:t>④ I</a:t>
            </a:r>
            <a:r>
              <a:rPr lang="en-US" altLang="zh-CN" sz="2800" b="1"/>
              <a:t>’</a:t>
            </a:r>
            <a:r>
              <a:rPr lang="zh-CN" altLang="en-US" sz="2800" b="1"/>
              <a:t>m looking forward to your early reply.</a:t>
            </a:r>
          </a:p>
          <a:p>
            <a:pPr algn="r">
              <a:buClrTx/>
              <a:buSzTx/>
              <a:buNone/>
            </a:pPr>
            <a:r>
              <a:rPr lang="zh-CN" altLang="en-US" sz="2800" b="1"/>
              <a:t>                                                                                                                                   Yours,</a:t>
            </a:r>
          </a:p>
          <a:p>
            <a:pPr algn="r">
              <a:buClrTx/>
              <a:buSzTx/>
              <a:buNone/>
            </a:pPr>
            <a:r>
              <a:rPr lang="zh-CN" altLang="en-US" sz="2800" b="1"/>
              <a:t>Jim</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35" y="3030220"/>
            <a:ext cx="12193270" cy="3827780"/>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14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9" name="文本框 8"/>
          <p:cNvSpPr txBox="1"/>
          <p:nvPr/>
        </p:nvSpPr>
        <p:spPr>
          <a:xfrm>
            <a:off x="49530" y="3248660"/>
            <a:ext cx="12092940" cy="3107690"/>
          </a:xfrm>
          <a:prstGeom prst="rect">
            <a:avLst/>
          </a:prstGeom>
          <a:noFill/>
        </p:spPr>
        <p:txBody>
          <a:bodyPr wrap="square" rtlCol="0">
            <a:spAutoFit/>
          </a:bodyPr>
          <a:lstStyle/>
          <a:p>
            <a:r>
              <a:rPr sz="2800" b="1" dirty="0">
                <a:latin typeface="微软雅黑" panose="020B0503020204020204" pitchFamily="34" charset="-122"/>
                <a:ea typeface="微软雅黑" panose="020B0503020204020204" pitchFamily="34" charset="-122"/>
              </a:rPr>
              <a:t>解析： 首先，题目要求是写一封电子邮件，故应使用书信格式，右上角写出写信的日期，称呼语 应该使用①Dear Frank，②开头句How are you?③主要的信息点和注意事项：祝贺Frank顺 利通过了全国英语等级考试二级（PETS-2）并向他请教学习英语的方法。写作时要使用表 达祝贺和请教的句型Congratulations to you! Can you tell me how to learn English well?④结束句：I’m looking forward to your early reply。文章最后落款Jim。</a:t>
            </a:r>
          </a:p>
        </p:txBody>
      </p:sp>
      <p:sp>
        <p:nvSpPr>
          <p:cNvPr id="2" name="文本框 1"/>
          <p:cNvSpPr txBox="1"/>
          <p:nvPr/>
        </p:nvSpPr>
        <p:spPr>
          <a:xfrm>
            <a:off x="258445" y="145415"/>
            <a:ext cx="2145665" cy="583565"/>
          </a:xfrm>
          <a:prstGeom prst="rect">
            <a:avLst/>
          </a:prstGeom>
          <a:solidFill>
            <a:schemeClr val="tx2">
              <a:lumMod val="20000"/>
              <a:lumOff val="80000"/>
            </a:schemeClr>
          </a:solidFill>
        </p:spPr>
        <p:txBody>
          <a:bodyPr wrap="square" rtlCol="0">
            <a:spAutoFit/>
          </a:bodyPr>
          <a:lstStyle/>
          <a:p>
            <a:r>
              <a:rPr lang="zh-CN" altLang="en-US" sz="3200" b="1"/>
              <a:t>典型例子：</a:t>
            </a:r>
          </a:p>
        </p:txBody>
      </p:sp>
      <p:sp>
        <p:nvSpPr>
          <p:cNvPr id="6" name="文本框 5"/>
          <p:cNvSpPr txBox="1"/>
          <p:nvPr/>
        </p:nvSpPr>
        <p:spPr>
          <a:xfrm>
            <a:off x="258445" y="1092200"/>
            <a:ext cx="11444605" cy="1383665"/>
          </a:xfrm>
          <a:prstGeom prst="rect">
            <a:avLst/>
          </a:prstGeom>
          <a:noFill/>
        </p:spPr>
        <p:txBody>
          <a:bodyPr wrap="square" rtlCol="0" anchor="t">
            <a:spAutoFit/>
          </a:bodyPr>
          <a:lstStyle/>
          <a:p>
            <a:r>
              <a:rPr lang="en-US" altLang="zh-CN" sz="2800"/>
              <a:t> </a:t>
            </a:r>
            <a:r>
              <a:rPr lang="en-US" altLang="zh-CN" sz="2800" b="1"/>
              <a:t>      </a:t>
            </a:r>
            <a:r>
              <a:rPr lang="zh-CN" altLang="en-US" sz="2800" b="1"/>
              <a:t>题目要求：假设你是 Jim，你听说你的好朋友 Frank 顺利通过了全国英语等级考试二级（PETS-2），请写一封电子邮件向他表示祝贺并向他请教学习英语的方法。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15</a:t>
            </a:fld>
            <a:endParaRPr lang="en-US"/>
          </a:p>
        </p:txBody>
      </p:sp>
      <p:sp>
        <p:nvSpPr>
          <p:cNvPr id="4" name="文本框 3"/>
          <p:cNvSpPr txBox="1"/>
          <p:nvPr/>
        </p:nvSpPr>
        <p:spPr>
          <a:xfrm>
            <a:off x="165100" y="889000"/>
            <a:ext cx="11925300" cy="439991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                                                                              September 5, 2019</a:t>
            </a:r>
          </a:p>
          <a:p>
            <a:r>
              <a:rPr lang="en-US" altLang="zh-CN" sz="2800" b="1" dirty="0">
                <a:latin typeface="微软雅黑" panose="020B0503020204020204" pitchFamily="34" charset="-122"/>
                <a:ea typeface="微软雅黑" panose="020B0503020204020204" pitchFamily="34" charset="-122"/>
              </a:rPr>
              <a:t>Dear Frank,</a:t>
            </a:r>
          </a:p>
          <a:p>
            <a:r>
              <a:rPr lang="en-US" altLang="zh-CN" sz="2800" b="1" dirty="0">
                <a:latin typeface="微软雅黑" panose="020B0503020204020204" pitchFamily="34" charset="-122"/>
                <a:ea typeface="微软雅黑" panose="020B0503020204020204" pitchFamily="34" charset="-122"/>
              </a:rPr>
              <a:t>          How are you? I heard that you had passed PETS-2. Congratulations to you! I think you have done well in English. As the final exam is coming, can you tell me how to learn English well? Thank you very much. </a:t>
            </a:r>
          </a:p>
          <a:p>
            <a:r>
              <a:rPr lang="en-US" altLang="zh-CN" sz="2800" b="1" dirty="0">
                <a:latin typeface="微软雅黑" panose="020B0503020204020204" pitchFamily="34" charset="-122"/>
                <a:ea typeface="微软雅黑" panose="020B0503020204020204" pitchFamily="34" charset="-122"/>
              </a:rPr>
              <a:t>         I’m looking forward to your early reply.</a:t>
            </a:r>
          </a:p>
          <a:p>
            <a:pPr algn="r"/>
            <a:r>
              <a:rPr lang="en-US" altLang="zh-CN" sz="2800" b="1" dirty="0">
                <a:latin typeface="微软雅黑" panose="020B0503020204020204" pitchFamily="34" charset="-122"/>
                <a:ea typeface="微软雅黑" panose="020B0503020204020204" pitchFamily="34" charset="-122"/>
              </a:rPr>
              <a:t>                                                                                                      Yours,</a:t>
            </a:r>
          </a:p>
          <a:p>
            <a:r>
              <a:rPr lang="en-US" altLang="zh-CN" sz="2800" b="1" dirty="0">
                <a:latin typeface="微软雅黑" panose="020B0503020204020204" pitchFamily="34" charset="-122"/>
                <a:ea typeface="微软雅黑" panose="020B0503020204020204" pitchFamily="34" charset="-122"/>
              </a:rPr>
              <a:t>                                                                                                        Jim</a:t>
            </a:r>
          </a:p>
        </p:txBody>
      </p:sp>
      <p:sp>
        <p:nvSpPr>
          <p:cNvPr id="2" name="文本框 1"/>
          <p:cNvSpPr txBox="1"/>
          <p:nvPr/>
        </p:nvSpPr>
        <p:spPr>
          <a:xfrm>
            <a:off x="1381124" y="123825"/>
            <a:ext cx="3067783" cy="523220"/>
          </a:xfrm>
          <a:prstGeom prst="rect">
            <a:avLst/>
          </a:prstGeom>
          <a:solidFill>
            <a:schemeClr val="bg1"/>
          </a:solidFill>
        </p:spPr>
        <p:txBody>
          <a:bodyPr wrap="square" rtlCol="0">
            <a:spAutoFit/>
          </a:bodyPr>
          <a:lstStyle/>
          <a:p>
            <a:r>
              <a:rPr sz="2800" b="1" dirty="0"/>
              <a:t>【</a:t>
            </a:r>
            <a:r>
              <a:rPr sz="2800" b="1" dirty="0" err="1"/>
              <a:t>范文欣赏</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latin typeface="+mn-ea"/>
                <a:cs typeface="+mn-lt"/>
              </a:rPr>
              <a:t>16</a:t>
            </a:fld>
            <a:endParaRPr lang="en-US">
              <a:latin typeface="+mn-ea"/>
              <a:cs typeface="+mn-lt"/>
            </a:endParaRPr>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mn-ea"/>
              </a:rPr>
              <a:t>目录</a:t>
            </a:r>
          </a:p>
        </p:txBody>
      </p:sp>
      <p:sp>
        <p:nvSpPr>
          <p:cNvPr id="4" name="文本框 3"/>
          <p:cNvSpPr txBox="1"/>
          <p:nvPr/>
        </p:nvSpPr>
        <p:spPr>
          <a:xfrm>
            <a:off x="513715" y="307340"/>
            <a:ext cx="10668635" cy="953135"/>
          </a:xfrm>
          <a:prstGeom prst="rect">
            <a:avLst/>
          </a:prstGeom>
          <a:noFill/>
        </p:spPr>
        <p:txBody>
          <a:bodyPr wrap="square" rtlCol="0">
            <a:spAutoFit/>
          </a:bodyPr>
          <a:lstStyle/>
          <a:p>
            <a:r>
              <a:rPr lang="en-US" altLang="zh-CN" sz="2800" b="1" dirty="0">
                <a:latin typeface="+mn-ea"/>
                <a:cs typeface="+mn-ea"/>
              </a:rPr>
              <a:t>  </a:t>
            </a:r>
            <a:r>
              <a:rPr lang="en-US" altLang="zh-CN" sz="2800" b="1" dirty="0">
                <a:latin typeface="微软雅黑" panose="020B0503020204020204" pitchFamily="34" charset="-122"/>
                <a:ea typeface="微软雅黑" panose="020B0503020204020204" pitchFamily="34" charset="-122"/>
              </a:rPr>
              <a:t> 2. 邀请信</a:t>
            </a:r>
            <a:endParaRPr lang="en-US" altLang="zh-CN" sz="2800" b="1" dirty="0">
              <a:latin typeface="+mn-ea"/>
              <a:cs typeface="+mn-ea"/>
            </a:endParaRPr>
          </a:p>
          <a:p>
            <a:endParaRPr lang="en-US" altLang="zh-CN" sz="2800" b="1" dirty="0">
              <a:latin typeface="+mn-ea"/>
              <a:cs typeface="+mn-ea"/>
            </a:endParaRPr>
          </a:p>
        </p:txBody>
      </p:sp>
      <p:sp>
        <p:nvSpPr>
          <p:cNvPr id="6" name="文本框 5"/>
          <p:cNvSpPr txBox="1"/>
          <p:nvPr/>
        </p:nvSpPr>
        <p:spPr>
          <a:xfrm>
            <a:off x="630555" y="1198880"/>
            <a:ext cx="10435590" cy="4401205"/>
          </a:xfrm>
          <a:prstGeom prst="rect">
            <a:avLst/>
          </a:prstGeom>
          <a:noFill/>
        </p:spPr>
        <p:txBody>
          <a:bodyPr wrap="square" rtlCol="0" anchor="t">
            <a:spAutoFit/>
          </a:bodyPr>
          <a:lstStyle/>
          <a:p>
            <a:pPr algn="just">
              <a:buClrTx/>
              <a:buSzTx/>
              <a:buNone/>
            </a:pPr>
            <a:r>
              <a:rPr lang="zh-CN" altLang="en-US" sz="2800" b="1" dirty="0"/>
              <a:t>        1）邀请信注意事项 </a:t>
            </a:r>
          </a:p>
          <a:p>
            <a:pPr algn="just">
              <a:buClrTx/>
              <a:buSzTx/>
              <a:buNone/>
            </a:pPr>
            <a:r>
              <a:rPr lang="zh-CN" altLang="en-US" sz="2800" b="1" dirty="0"/>
              <a:t>        高职高考中邀请信的写作对象一般是朋友、同学、熟人，正文要表明邀请的意图，说明活动的内容、时间、地点等，最重要的是要表达出希望对方参与或者出席活动的愿望。</a:t>
            </a:r>
          </a:p>
          <a:p>
            <a:pPr algn="just">
              <a:buClrTx/>
              <a:buSzTx/>
              <a:buFont typeface="Wingdings" panose="05000000000000000000" charset="0"/>
              <a:buChar char="l"/>
            </a:pPr>
            <a:r>
              <a:rPr lang="zh-CN" altLang="en-US" sz="2800" b="1" dirty="0"/>
              <a:t> 信头：就是写信人的地址和日期，写在书信正文的右上角。</a:t>
            </a:r>
          </a:p>
          <a:p>
            <a:pPr algn="just">
              <a:buClrTx/>
              <a:buSzTx/>
              <a:buFont typeface="Wingdings" panose="05000000000000000000" charset="0"/>
              <a:buChar char="l"/>
            </a:pPr>
            <a:r>
              <a:rPr lang="zh-CN" altLang="en-US" sz="2800" b="1" dirty="0"/>
              <a:t>称呼：是写信人对收信人的称呼用语。位置在信内地址下方一二行的地方，从该行的顶格写起，在称呼后面一般用逗号。</a:t>
            </a:r>
          </a:p>
          <a:p>
            <a:pPr algn="just">
              <a:buClrTx/>
              <a:buSzTx/>
              <a:buFont typeface="Wingdings" panose="05000000000000000000" charset="0"/>
              <a:buChar char="l"/>
            </a:pPr>
            <a:r>
              <a:rPr lang="zh-CN" altLang="en-US" sz="2800" b="1" dirty="0"/>
              <a:t>正文：从称呼下一行开始写，通常每段开头往右缩 4–5 个字母。</a:t>
            </a:r>
            <a:endParaRPr lang="en-US" altLang="zh-CN" sz="2800" b="1" dirty="0"/>
          </a:p>
          <a:p>
            <a:pPr algn="just">
              <a:buClrTx/>
              <a:buSzTx/>
              <a:buFont typeface="Wingdings" panose="05000000000000000000" charset="0"/>
              <a:buChar char="l"/>
            </a:pPr>
            <a:r>
              <a:rPr lang="zh-CN" altLang="en-US" sz="2800" b="1" dirty="0"/>
              <a:t>结束语：写在正文下方的 2–3 行的位置，从信纸中央偏右的地方写起。</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nvSpPr>
        <p:spPr>
          <a:xfrm>
            <a:off x="156210" y="608330"/>
            <a:ext cx="12035790" cy="3970318"/>
          </a:xfrm>
          <a:prstGeom prst="rect">
            <a:avLst/>
          </a:prstGeom>
          <a:noFill/>
        </p:spPr>
        <p:txBody>
          <a:bodyPr wrap="square" rtlCol="0">
            <a:spAutoFit/>
          </a:bodyPr>
          <a:lstStyle/>
          <a:p>
            <a:r>
              <a:rPr lang="zh-CN" altLang="en-US" sz="2800" b="1" dirty="0"/>
              <a:t>2）常用短语或句子</a:t>
            </a:r>
          </a:p>
          <a:p>
            <a:r>
              <a:rPr lang="zh-CN" altLang="en-US" sz="2800" b="1" dirty="0"/>
              <a:t>（1）常用的称呼语：</a:t>
            </a:r>
          </a:p>
          <a:p>
            <a:r>
              <a:rPr lang="zh-CN" altLang="en-US" sz="2800" b="1" dirty="0"/>
              <a:t>         </a:t>
            </a:r>
            <a:r>
              <a:rPr lang="en-US" altLang="zh-CN" sz="2800" b="1" dirty="0"/>
              <a:t>	</a:t>
            </a:r>
            <a:r>
              <a:rPr lang="zh-CN" altLang="en-US" sz="2800" b="1" dirty="0"/>
              <a:t>Dear Mrs./Mr.，Dear Jim，Dear Professor Lin 等。</a:t>
            </a:r>
          </a:p>
          <a:p>
            <a:r>
              <a:rPr lang="zh-CN" altLang="en-US" sz="2800" b="1" dirty="0"/>
              <a:t>（2）常用的开头句：</a:t>
            </a:r>
          </a:p>
          <a:p>
            <a:r>
              <a:rPr lang="zh-CN" altLang="en-US" sz="2800" b="1" dirty="0"/>
              <a:t> </a:t>
            </a:r>
            <a:r>
              <a:rPr lang="en-US" altLang="zh-CN" sz="2800" b="1" dirty="0"/>
              <a:t>	  </a:t>
            </a:r>
            <a:r>
              <a:rPr lang="zh-CN" altLang="en-US" sz="2800" b="1" dirty="0"/>
              <a:t>① I</a:t>
            </a:r>
            <a:r>
              <a:rPr lang="en-US" altLang="zh-CN" sz="2800" b="1" dirty="0"/>
              <a:t>’</a:t>
            </a:r>
            <a:r>
              <a:rPr lang="zh-CN" altLang="en-US" sz="2800" b="1" dirty="0"/>
              <a:t>d like to invite you to dinner tonight. 今天晚上我想邀请你共进晚餐。</a:t>
            </a:r>
          </a:p>
          <a:p>
            <a:r>
              <a:rPr lang="zh-CN" altLang="en-US" sz="2800" b="1" dirty="0"/>
              <a:t> </a:t>
            </a:r>
            <a:r>
              <a:rPr lang="en-US" altLang="zh-CN" sz="2800" b="1" dirty="0"/>
              <a:t>         </a:t>
            </a:r>
            <a:r>
              <a:rPr lang="zh-CN" altLang="en-US" sz="2800" b="1" dirty="0"/>
              <a:t>② There will be a party on my birthday. 我将举办一个生日派对。</a:t>
            </a:r>
            <a:endParaRPr lang="en-US" altLang="zh-CN" sz="2800" b="1" dirty="0"/>
          </a:p>
          <a:p>
            <a:r>
              <a:rPr lang="zh-CN" altLang="en-US" sz="2800" b="1" dirty="0"/>
              <a:t>  </a:t>
            </a:r>
            <a:r>
              <a:rPr lang="en-US" altLang="zh-CN" sz="2800" b="1" dirty="0"/>
              <a:t>        </a:t>
            </a:r>
            <a:r>
              <a:rPr lang="zh-CN" altLang="en-US" sz="2800" b="1" dirty="0"/>
              <a:t>③ I</a:t>
            </a:r>
            <a:r>
              <a:rPr lang="en-US" altLang="zh-CN" sz="2800" b="1" dirty="0"/>
              <a:t>’</a:t>
            </a:r>
            <a:r>
              <a:rPr lang="zh-CN" altLang="en-US" sz="2800" b="1" dirty="0"/>
              <a:t>m writing to invite you to my birthday party. 我想邀请你参加我的</a:t>
            </a:r>
            <a:r>
              <a:rPr lang="en-US" altLang="zh-CN" sz="2800" b="1" dirty="0"/>
              <a:t>	 </a:t>
            </a:r>
            <a:r>
              <a:rPr lang="zh-CN" altLang="en-US" sz="2800" b="1" dirty="0"/>
              <a:t>生日派对。</a:t>
            </a:r>
          </a:p>
          <a:p>
            <a:endParaRPr lang="zh-CN" altLang="en-US" sz="2800" b="1" dirty="0"/>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nvSpPr>
        <p:spPr>
          <a:xfrm>
            <a:off x="262255" y="118110"/>
            <a:ext cx="11929745" cy="5262245"/>
          </a:xfrm>
          <a:prstGeom prst="rect">
            <a:avLst/>
          </a:prstGeom>
          <a:noFill/>
        </p:spPr>
        <p:txBody>
          <a:bodyPr wrap="square" rtlCol="0">
            <a:spAutoFit/>
          </a:bodyPr>
          <a:lstStyle/>
          <a:p>
            <a:r>
              <a:rPr lang="zh-CN" altLang="en-US" sz="2800" b="1" dirty="0"/>
              <a:t>（3）告知活动的内容、时间、地点等：</a:t>
            </a:r>
          </a:p>
          <a:p>
            <a:r>
              <a:rPr lang="zh-CN" altLang="en-US" sz="2800" b="1" dirty="0"/>
              <a:t>        </a:t>
            </a:r>
            <a:r>
              <a:rPr lang="en-US" altLang="zh-CN" sz="2800" b="1" dirty="0"/>
              <a:t>	</a:t>
            </a:r>
            <a:r>
              <a:rPr lang="zh-CN" altLang="en-US" sz="2800" b="1" dirty="0"/>
              <a:t>① We are going to have a birthday party at 8 p.m. on Sunday in ... 我们</a:t>
            </a:r>
            <a:r>
              <a:rPr lang="en-US" altLang="zh-CN" sz="2800" b="1" dirty="0"/>
              <a:t>	</a:t>
            </a:r>
            <a:r>
              <a:rPr lang="zh-CN" altLang="en-US" sz="2800" b="1" dirty="0"/>
              <a:t>将于 周日晚上 8 点在……举行生日派对。</a:t>
            </a:r>
          </a:p>
          <a:p>
            <a:r>
              <a:rPr lang="zh-CN" altLang="en-US" sz="2800" b="1" dirty="0"/>
              <a:t>        </a:t>
            </a:r>
            <a:r>
              <a:rPr lang="en-US" altLang="zh-CN" sz="2800" b="1" dirty="0"/>
              <a:t>	</a:t>
            </a:r>
            <a:r>
              <a:rPr lang="zh-CN" altLang="en-US" sz="2800" b="1" dirty="0"/>
              <a:t>② As ..., I</a:t>
            </a:r>
            <a:r>
              <a:rPr lang="en-US" altLang="zh-CN" sz="2800" b="1" dirty="0"/>
              <a:t>’</a:t>
            </a:r>
            <a:r>
              <a:rPr lang="zh-CN" altLang="en-US" sz="2800" b="1" dirty="0"/>
              <a:t>m very glad to invite you to come to ... 由于……，我很乐意邀</a:t>
            </a:r>
            <a:r>
              <a:rPr lang="en-US" altLang="zh-CN" sz="2800" b="1" dirty="0"/>
              <a:t>	</a:t>
            </a:r>
            <a:r>
              <a:rPr lang="zh-CN" altLang="en-US" sz="2800" b="1" dirty="0"/>
              <a:t>请你参加……</a:t>
            </a:r>
          </a:p>
          <a:p>
            <a:r>
              <a:rPr lang="zh-CN" altLang="en-US" sz="2800" b="1" dirty="0"/>
              <a:t>        </a:t>
            </a:r>
            <a:r>
              <a:rPr lang="en-US" altLang="zh-CN" sz="2800" b="1" dirty="0"/>
              <a:t>	</a:t>
            </a:r>
            <a:r>
              <a:rPr lang="zh-CN" altLang="en-US" sz="2800" b="1" dirty="0"/>
              <a:t>③ In order to celebrate ..., ... will be held in ... 为了庆祝……，……将会</a:t>
            </a:r>
            <a:r>
              <a:rPr lang="en-US" altLang="zh-CN" sz="2800" b="1" dirty="0"/>
              <a:t>	</a:t>
            </a:r>
            <a:r>
              <a:rPr lang="zh-CN" altLang="en-US" sz="2800" b="1" dirty="0"/>
              <a:t>在……举行。</a:t>
            </a:r>
          </a:p>
          <a:p>
            <a:r>
              <a:rPr lang="zh-CN" altLang="en-US" sz="2800" b="1" dirty="0"/>
              <a:t>（4）常用的结束句：</a:t>
            </a:r>
          </a:p>
          <a:p>
            <a:r>
              <a:rPr lang="zh-CN" altLang="en-US" sz="2800" b="1" dirty="0"/>
              <a:t>        </a:t>
            </a:r>
            <a:r>
              <a:rPr lang="en-US" altLang="zh-CN" sz="2800" b="1" dirty="0"/>
              <a:t>	</a:t>
            </a:r>
            <a:r>
              <a:rPr lang="zh-CN" altLang="en-US" sz="2800" b="1" dirty="0"/>
              <a:t>① I</a:t>
            </a:r>
            <a:r>
              <a:rPr lang="en-US" altLang="zh-CN" sz="2800" b="1" dirty="0"/>
              <a:t>’</a:t>
            </a:r>
            <a:r>
              <a:rPr lang="zh-CN" altLang="en-US" sz="2800" b="1" dirty="0"/>
              <a:t>m sure we will have a very happy time and enjoy ourselves. 我相信</a:t>
            </a:r>
            <a:r>
              <a:rPr lang="en-US" altLang="zh-CN" sz="2800" b="1" dirty="0"/>
              <a:t>	</a:t>
            </a:r>
            <a:r>
              <a:rPr lang="zh-CN" altLang="en-US" sz="2800" b="1" dirty="0"/>
              <a:t>我们将会度过一段愉快的时光。</a:t>
            </a:r>
          </a:p>
          <a:p>
            <a:r>
              <a:rPr lang="zh-CN" altLang="en-US" sz="2800" b="1" dirty="0"/>
              <a:t>      </a:t>
            </a:r>
            <a:r>
              <a:rPr lang="en-US" altLang="zh-CN" sz="2800" b="1" dirty="0"/>
              <a:t>	</a:t>
            </a:r>
            <a:r>
              <a:rPr lang="zh-CN" altLang="en-US" sz="2800" b="1" dirty="0"/>
              <a:t>② I</a:t>
            </a:r>
            <a:r>
              <a:rPr lang="en-US" altLang="zh-CN" sz="2800" b="1" dirty="0"/>
              <a:t>’</a:t>
            </a:r>
            <a:r>
              <a:rPr lang="zh-CN" altLang="en-US" sz="2800" b="1" dirty="0"/>
              <a:t>m looking forward to your coming. 敬候你的光临。</a:t>
            </a:r>
          </a:p>
          <a:p>
            <a:r>
              <a:rPr lang="zh-CN" altLang="en-US" sz="2800" b="1" dirty="0"/>
              <a:t>       </a:t>
            </a:r>
            <a:r>
              <a:rPr lang="en-US" altLang="zh-CN" sz="2800" b="1" dirty="0"/>
              <a:t>	</a:t>
            </a:r>
            <a:r>
              <a:rPr lang="zh-CN" altLang="en-US" sz="2800" b="1" dirty="0"/>
              <a:t>③ I</a:t>
            </a:r>
            <a:r>
              <a:rPr lang="en-US" altLang="zh-CN" sz="2800" b="1" dirty="0"/>
              <a:t>’</a:t>
            </a:r>
            <a:r>
              <a:rPr lang="zh-CN" altLang="en-US" sz="2800" b="1" dirty="0"/>
              <a:t>m looking forward to seeing you then. 期待到时能看到你。</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19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26060" y="316230"/>
            <a:ext cx="10668635" cy="521970"/>
          </a:xfrm>
          <a:prstGeom prst="rect">
            <a:avLst/>
          </a:prstGeom>
          <a:noFill/>
        </p:spPr>
        <p:txBody>
          <a:bodyPr wrap="square" rtlCol="0">
            <a:spAutoFit/>
          </a:bodyPr>
          <a:lstStyle/>
          <a:p>
            <a:pPr algn="l">
              <a:buClrTx/>
              <a:buSzTx/>
              <a:buFontTx/>
            </a:pPr>
            <a:r>
              <a:rPr lang="zh-CN" altLang="en-US" sz="2800" b="1"/>
              <a:t>3）常用格式</a:t>
            </a:r>
          </a:p>
        </p:txBody>
      </p:sp>
      <p:sp>
        <p:nvSpPr>
          <p:cNvPr id="6" name="文本框 5"/>
          <p:cNvSpPr txBox="1"/>
          <p:nvPr/>
        </p:nvSpPr>
        <p:spPr>
          <a:xfrm>
            <a:off x="513715" y="2165350"/>
            <a:ext cx="11276965" cy="3107690"/>
          </a:xfrm>
          <a:prstGeom prst="rect">
            <a:avLst/>
          </a:prstGeom>
          <a:noFill/>
          <a:ln>
            <a:solidFill>
              <a:schemeClr val="accent1"/>
            </a:solidFill>
          </a:ln>
        </p:spPr>
        <p:txBody>
          <a:bodyPr wrap="square" rtlCol="0" anchor="t">
            <a:spAutoFit/>
          </a:bodyPr>
          <a:lstStyle/>
          <a:p>
            <a:r>
              <a:rPr lang="zh-CN" altLang="en-US" sz="2800" b="1"/>
              <a:t>                                                                                                           October 1, 2019</a:t>
            </a:r>
          </a:p>
          <a:p>
            <a:r>
              <a:rPr lang="zh-CN" altLang="en-US" sz="2800" b="1"/>
              <a:t>① Dear ...,</a:t>
            </a:r>
          </a:p>
          <a:p>
            <a:r>
              <a:rPr lang="zh-CN" altLang="en-US" sz="2800" b="1"/>
              <a:t>         ② I</a:t>
            </a:r>
            <a:r>
              <a:rPr lang="en-US" altLang="zh-CN" sz="2800" b="1"/>
              <a:t>’</a:t>
            </a:r>
            <a:r>
              <a:rPr lang="zh-CN" altLang="en-US" sz="2800" b="1"/>
              <a:t>m writing to invite you to ___________. ③ We are going to ___________ on ___________ in the___________. </a:t>
            </a:r>
          </a:p>
          <a:p>
            <a:r>
              <a:rPr lang="zh-CN" altLang="en-US" sz="2800" b="1"/>
              <a:t>        ④ I</a:t>
            </a:r>
            <a:r>
              <a:rPr lang="en-US" altLang="zh-CN" sz="2800" b="1"/>
              <a:t>’</a:t>
            </a:r>
            <a:r>
              <a:rPr lang="zh-CN" altLang="en-US" sz="2800" b="1"/>
              <a:t>m sure we will have a very happy time and enjoy ourselves.</a:t>
            </a:r>
          </a:p>
          <a:p>
            <a:r>
              <a:rPr lang="zh-CN" altLang="en-US" sz="2800" b="1"/>
              <a:t>                                                                                                                              Yours,</a:t>
            </a:r>
          </a:p>
          <a:p>
            <a:r>
              <a:rPr lang="zh-CN" altLang="en-US" sz="2800" b="1"/>
              <a:t>                                                                                                                          Jing Jing</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stretch>
            <a:fillRect/>
          </a:stretch>
        </p:blipFill>
        <p:spPr>
          <a:xfrm>
            <a:off x="-684051" y="2025920"/>
            <a:ext cx="15145062" cy="6412288"/>
          </a:xfrm>
          <a:prstGeom prst="rect">
            <a:avLst/>
          </a:prstGeom>
        </p:spPr>
      </p:pic>
      <p:sp>
        <p:nvSpPr>
          <p:cNvPr id="11" name="Title 3"/>
          <p:cNvSpPr txBox="1"/>
          <p:nvPr/>
        </p:nvSpPr>
        <p:spPr>
          <a:xfrm>
            <a:off x="2663865" y="1185822"/>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b="1" spc="300" dirty="0" err="1">
                <a:latin typeface="微软雅黑" panose="020B0503020204020204" pitchFamily="34" charset="-122"/>
                <a:ea typeface="微软雅黑" panose="020B0503020204020204" pitchFamily="34" charset="-122"/>
                <a:cs typeface="微软雅黑" panose="020B0503020204020204" pitchFamily="34" charset="-122"/>
              </a:rPr>
              <a:t>第七章</a:t>
            </a:r>
            <a:r>
              <a:rPr b="1" spc="300" dirty="0">
                <a:latin typeface="微软雅黑" panose="020B0503020204020204" pitchFamily="34" charset="-122"/>
                <a:ea typeface="微软雅黑" panose="020B0503020204020204" pitchFamily="34" charset="-122"/>
                <a:cs typeface="微软雅黑" panose="020B0503020204020204" pitchFamily="34" charset="-122"/>
              </a:rPr>
              <a:t> </a:t>
            </a:r>
            <a:r>
              <a:rPr lang="en-US" b="1" spc="300" dirty="0">
                <a:latin typeface="微软雅黑" panose="020B0503020204020204" pitchFamily="34" charset="-122"/>
                <a:ea typeface="微软雅黑" panose="020B0503020204020204" pitchFamily="34" charset="-122"/>
                <a:cs typeface="微软雅黑" panose="020B0503020204020204" pitchFamily="34" charset="-122"/>
              </a:rPr>
              <a:t> </a:t>
            </a:r>
            <a:r>
              <a:rPr b="1" spc="300" dirty="0" err="1">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rPr>
              <a:t>应用写作</a:t>
            </a:r>
            <a:endParaRPr b="1" spc="300" dirty="0">
              <a:solidFill>
                <a:schemeClr val="accent5"/>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Title 3"/>
          <p:cNvSpPr txBox="1"/>
          <p:nvPr/>
        </p:nvSpPr>
        <p:spPr>
          <a:xfrm>
            <a:off x="1964064" y="2025609"/>
            <a:ext cx="6515082" cy="452438"/>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endParaRPr lang="id-ID" sz="2000" dirty="0">
              <a:solidFill>
                <a:schemeClr val="tx1">
                  <a:lumMod val="50000"/>
                  <a:lumOff val="50000"/>
                </a:schemeClr>
              </a:solidFill>
              <a:latin typeface="+mn-ea"/>
              <a:ea typeface="+mn-ea"/>
              <a:cs typeface="+mn-ea"/>
            </a:endParaRPr>
          </a:p>
        </p:txBody>
      </p:sp>
      <p:pic>
        <p:nvPicPr>
          <p:cNvPr id="17" name="图片 16"/>
          <p:cNvPicPr>
            <a:picLocks noChangeAspect="1"/>
          </p:cNvPicPr>
          <p:nvPr/>
        </p:nvPicPr>
        <p:blipFill>
          <a:blip r:embed="rId4"/>
          <a:stretch>
            <a:fillRect/>
          </a:stretch>
        </p:blipFill>
        <p:spPr>
          <a:xfrm rot="1503710">
            <a:off x="10960528" y="-610002"/>
            <a:ext cx="1770470" cy="2081708"/>
          </a:xfrm>
          <a:prstGeom prst="rect">
            <a:avLst/>
          </a:prstGeom>
        </p:spPr>
      </p:pic>
      <p:sp>
        <p:nvSpPr>
          <p:cNvPr id="2" name="灯片编号占位符 1"/>
          <p:cNvSpPr>
            <a:spLocks noGrp="1"/>
          </p:cNvSpPr>
          <p:nvPr>
            <p:ph type="sldNum" sz="quarter" idx="12"/>
          </p:nvPr>
        </p:nvSpPr>
        <p:spPr/>
        <p:txBody>
          <a:bodyPr/>
          <a:lstStyle/>
          <a:p>
            <a:fld id="{91E8FD7A-3E62-43BB-957C-4F665A7B8324}" type="slidenum">
              <a:rPr lang="id-ID" smtClean="0"/>
              <a:t>2</a:t>
            </a:fld>
            <a:endParaRPr lang="id-ID"/>
          </a:p>
        </p:txBody>
      </p:sp>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0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35" y="3030220"/>
            <a:ext cx="12193270" cy="3827780"/>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9" name="文本框 8"/>
          <p:cNvSpPr txBox="1"/>
          <p:nvPr/>
        </p:nvSpPr>
        <p:spPr>
          <a:xfrm>
            <a:off x="49530" y="3248660"/>
            <a:ext cx="12092940" cy="3107690"/>
          </a:xfrm>
          <a:prstGeom prst="rect">
            <a:avLst/>
          </a:prstGeom>
          <a:noFill/>
        </p:spPr>
        <p:txBody>
          <a:bodyPr wrap="square" rtlCol="0">
            <a:spAutoFit/>
          </a:bodyPr>
          <a:lstStyle/>
          <a:p>
            <a:r>
              <a:rPr sz="2800" b="1" dirty="0">
                <a:latin typeface="微软雅黑" panose="020B0503020204020204" pitchFamily="34" charset="-122"/>
                <a:ea typeface="微软雅黑" panose="020B0503020204020204" pitchFamily="34" charset="-122"/>
              </a:rPr>
              <a:t>解析： 首先，从题目得知，这是一封书信，写信的对象是Mr. Green，因此称呼语应该使用①Dear Mr. Green，②文章开头交代清楚活动的内容、时间、地点Our class will go to see a movie at Xing Guang Cinema at 7:30 p.m. this Saturday evening. Will you come and join us?③告知关于电影 的相关信息和表达邀请的愿望：It’s said that the new movie </a:t>
            </a:r>
            <a:r>
              <a:rPr sz="2800" b="1" i="1" dirty="0">
                <a:latin typeface="微软雅黑" panose="020B0503020204020204" pitchFamily="34" charset="-122"/>
                <a:ea typeface="微软雅黑" panose="020B0503020204020204" pitchFamily="34" charset="-122"/>
              </a:rPr>
              <a:t>Aquaman</a:t>
            </a:r>
            <a:r>
              <a:rPr sz="2800" b="1" dirty="0">
                <a:latin typeface="微软雅黑" panose="020B0503020204020204" pitchFamily="34" charset="-122"/>
                <a:ea typeface="微软雅黑" panose="020B0503020204020204" pitchFamily="34" charset="-122"/>
              </a:rPr>
              <a:t> is very famous these days. Will you come and join us?④结束句：Looking forward to seeing you then。最后落款Jing Jing。</a:t>
            </a:r>
          </a:p>
        </p:txBody>
      </p:sp>
      <p:sp>
        <p:nvSpPr>
          <p:cNvPr id="2" name="文本框 1"/>
          <p:cNvSpPr txBox="1"/>
          <p:nvPr/>
        </p:nvSpPr>
        <p:spPr>
          <a:xfrm>
            <a:off x="258445" y="145415"/>
            <a:ext cx="2145665" cy="583565"/>
          </a:xfrm>
          <a:prstGeom prst="rect">
            <a:avLst/>
          </a:prstGeom>
          <a:solidFill>
            <a:schemeClr val="tx2">
              <a:lumMod val="20000"/>
              <a:lumOff val="80000"/>
            </a:schemeClr>
          </a:solidFill>
        </p:spPr>
        <p:txBody>
          <a:bodyPr wrap="square" rtlCol="0">
            <a:spAutoFit/>
          </a:bodyPr>
          <a:lstStyle/>
          <a:p>
            <a:r>
              <a:rPr lang="zh-CN" altLang="en-US" sz="3200" b="1"/>
              <a:t>典型例子：</a:t>
            </a:r>
          </a:p>
        </p:txBody>
      </p:sp>
      <p:sp>
        <p:nvSpPr>
          <p:cNvPr id="6" name="文本框 5"/>
          <p:cNvSpPr txBox="1"/>
          <p:nvPr/>
        </p:nvSpPr>
        <p:spPr>
          <a:xfrm>
            <a:off x="258445" y="1092200"/>
            <a:ext cx="11444605" cy="1383665"/>
          </a:xfrm>
          <a:prstGeom prst="rect">
            <a:avLst/>
          </a:prstGeom>
          <a:noFill/>
        </p:spPr>
        <p:txBody>
          <a:bodyPr wrap="square" rtlCol="0" anchor="t">
            <a:spAutoFit/>
          </a:bodyPr>
          <a:lstStyle/>
          <a:p>
            <a:r>
              <a:rPr lang="en-US" sz="2800" b="1"/>
              <a:t>      </a:t>
            </a:r>
            <a:r>
              <a:rPr sz="2800" b="1"/>
              <a:t>题目要求：假如你是京京，你们班同学将于本周六晚 7：30 到星光电影院观看电影《海王》（</a:t>
            </a:r>
            <a:r>
              <a:rPr sz="2800" b="1" i="1"/>
              <a:t>Aquaman</a:t>
            </a:r>
            <a:r>
              <a:rPr sz="2800" b="1"/>
              <a:t>），请写一封短信邀请你的外教 Mr. Green 参加。并告诉他你们全班同学都期待他的到来。</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21</a:t>
            </a:fld>
            <a:endParaRPr lang="en-US"/>
          </a:p>
        </p:txBody>
      </p:sp>
      <p:sp>
        <p:nvSpPr>
          <p:cNvPr id="4" name="文本框 3"/>
          <p:cNvSpPr txBox="1"/>
          <p:nvPr/>
        </p:nvSpPr>
        <p:spPr>
          <a:xfrm>
            <a:off x="165100" y="889000"/>
            <a:ext cx="11925300" cy="3538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Dear Mr. Green, </a:t>
            </a:r>
          </a:p>
          <a:p>
            <a:r>
              <a:rPr lang="en-US" altLang="zh-CN" sz="2800" b="1" dirty="0">
                <a:latin typeface="微软雅黑" panose="020B0503020204020204" pitchFamily="34" charset="-122"/>
                <a:ea typeface="微软雅黑" panose="020B0503020204020204" pitchFamily="34" charset="-122"/>
              </a:rPr>
              <a:t>     Our class will go to see a movie at Xing Guang Cinema at 7:30 p.m. this Saturday evening. It’s said that the new movie </a:t>
            </a:r>
            <a:r>
              <a:rPr lang="en-US" altLang="zh-CN" sz="2800" b="1" i="1" dirty="0">
                <a:latin typeface="微软雅黑" panose="020B0503020204020204" pitchFamily="34" charset="-122"/>
                <a:ea typeface="微软雅黑" panose="020B0503020204020204" pitchFamily="34" charset="-122"/>
              </a:rPr>
              <a:t>Aquaman</a:t>
            </a:r>
            <a:r>
              <a:rPr lang="en-US" altLang="zh-CN" sz="2800" b="1" dirty="0">
                <a:latin typeface="微软雅黑" panose="020B0503020204020204" pitchFamily="34" charset="-122"/>
                <a:ea typeface="微软雅黑" panose="020B0503020204020204" pitchFamily="34" charset="-122"/>
              </a:rPr>
              <a:t> is very famous these days. You must be interested in it. Will you come and join us?</a:t>
            </a:r>
          </a:p>
          <a:p>
            <a:r>
              <a:rPr lang="en-US" altLang="zh-CN" sz="2800" b="1" dirty="0">
                <a:latin typeface="微软雅黑" panose="020B0503020204020204" pitchFamily="34" charset="-122"/>
                <a:ea typeface="微软雅黑" panose="020B0503020204020204" pitchFamily="34" charset="-122"/>
              </a:rPr>
              <a:t>      Looking forward to seeing you then.</a:t>
            </a:r>
          </a:p>
          <a:p>
            <a:r>
              <a:rPr lang="en-US" altLang="zh-CN" sz="2800" b="1" dirty="0">
                <a:latin typeface="微软雅黑" panose="020B0503020204020204" pitchFamily="34" charset="-122"/>
                <a:ea typeface="微软雅黑" panose="020B0503020204020204" pitchFamily="34" charset="-122"/>
              </a:rPr>
              <a:t>                                                                                                   Yours,</a:t>
            </a:r>
          </a:p>
          <a:p>
            <a:r>
              <a:rPr lang="en-US" altLang="zh-CN" sz="2800" b="1" dirty="0">
                <a:latin typeface="微软雅黑" panose="020B0503020204020204" pitchFamily="34" charset="-122"/>
                <a:ea typeface="微软雅黑" panose="020B0503020204020204" pitchFamily="34" charset="-122"/>
              </a:rPr>
              <a:t>                                                                                               Jing Jing</a:t>
            </a:r>
          </a:p>
        </p:txBody>
      </p:sp>
      <p:sp>
        <p:nvSpPr>
          <p:cNvPr id="2" name="文本框 1"/>
          <p:cNvSpPr txBox="1"/>
          <p:nvPr/>
        </p:nvSpPr>
        <p:spPr>
          <a:xfrm>
            <a:off x="1381125" y="123825"/>
            <a:ext cx="2280920" cy="521970"/>
          </a:xfrm>
          <a:prstGeom prst="rect">
            <a:avLst/>
          </a:prstGeom>
          <a:solidFill>
            <a:schemeClr val="bg1"/>
          </a:solidFill>
        </p:spPr>
        <p:txBody>
          <a:bodyPr wrap="square" rtlCol="0">
            <a:spAutoFit/>
          </a:bodyPr>
          <a:lstStyle/>
          <a:p>
            <a:r>
              <a:rPr lang="en-US" altLang="zh-CN" sz="2800" b="1"/>
              <a:t> </a:t>
            </a:r>
            <a:r>
              <a:rPr sz="2800" b="1"/>
              <a:t>【范文欣赏】</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13715" y="307340"/>
            <a:ext cx="10668635" cy="52197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感谢信</a:t>
            </a:r>
          </a:p>
        </p:txBody>
      </p:sp>
      <p:sp>
        <p:nvSpPr>
          <p:cNvPr id="6" name="文本框 5"/>
          <p:cNvSpPr txBox="1"/>
          <p:nvPr/>
        </p:nvSpPr>
        <p:spPr>
          <a:xfrm>
            <a:off x="630554" y="1198880"/>
            <a:ext cx="10951846" cy="4401205"/>
          </a:xfrm>
          <a:prstGeom prst="rect">
            <a:avLst/>
          </a:prstGeom>
          <a:noFill/>
        </p:spPr>
        <p:txBody>
          <a:bodyPr wrap="square" rtlCol="0" anchor="t">
            <a:spAutoFit/>
          </a:bodyPr>
          <a:lstStyle/>
          <a:p>
            <a:r>
              <a:rPr lang="en-US" altLang="zh-CN" sz="2800" b="1" dirty="0"/>
              <a:t>         </a:t>
            </a:r>
            <a:r>
              <a:rPr sz="2800" b="1" dirty="0"/>
              <a:t>1）感谢信注意事项 </a:t>
            </a:r>
          </a:p>
          <a:p>
            <a:r>
              <a:rPr lang="en-US" sz="2800" b="1" dirty="0"/>
              <a:t>       </a:t>
            </a:r>
            <a:r>
              <a:rPr sz="2800" b="1" dirty="0"/>
              <a:t>感谢信是用于对他人的关心、款待、帮助表达感谢的信件。提到对方的帮助时应该使用过去时态，涉及现状时应该使用现在时态，在表达祝愿或希望时应该使用将来时态。</a:t>
            </a:r>
          </a:p>
          <a:p>
            <a:pPr marL="457200" indent="-457200">
              <a:buFont typeface="Wingdings" panose="05000000000000000000" charset="0"/>
              <a:buChar char="l"/>
            </a:pPr>
            <a:r>
              <a:rPr sz="2800" b="1" dirty="0" err="1"/>
              <a:t>信头：就是写信人的地址和日期，写在书信正文的右上角</a:t>
            </a:r>
            <a:r>
              <a:rPr sz="2800" b="1" dirty="0"/>
              <a:t>。</a:t>
            </a:r>
          </a:p>
          <a:p>
            <a:pPr marL="457200" indent="-457200">
              <a:buFont typeface="Wingdings" panose="05000000000000000000" charset="0"/>
              <a:buChar char="l"/>
            </a:pPr>
            <a:r>
              <a:rPr sz="2800" b="1" dirty="0" err="1"/>
              <a:t>称呼：是写信人对收信人的称呼用语。位置在信内地址下方一二行的地方，从该行的顶格写起，在称呼后面一般用逗号</a:t>
            </a:r>
            <a:r>
              <a:rPr sz="2800" b="1" dirty="0"/>
              <a:t>。</a:t>
            </a:r>
          </a:p>
          <a:p>
            <a:pPr marL="457200" indent="-457200">
              <a:buFont typeface="Wingdings" panose="05000000000000000000" charset="0"/>
              <a:buChar char="l"/>
            </a:pPr>
            <a:r>
              <a:rPr sz="2800" b="1" dirty="0" err="1"/>
              <a:t>正文：从称呼下一行开始写，通常每段开头往右缩</a:t>
            </a:r>
            <a:r>
              <a:rPr sz="2800" b="1" dirty="0"/>
              <a:t> 4–5 </a:t>
            </a:r>
            <a:r>
              <a:rPr sz="2800" b="1" dirty="0" err="1"/>
              <a:t>个字母</a:t>
            </a:r>
            <a:r>
              <a:rPr sz="2800" b="1" dirty="0"/>
              <a:t>。</a:t>
            </a:r>
          </a:p>
          <a:p>
            <a:pPr marL="457200" indent="-457200">
              <a:buFont typeface="Wingdings" panose="05000000000000000000" charset="0"/>
              <a:buChar char="l"/>
            </a:pPr>
            <a:r>
              <a:rPr sz="2800" b="1" dirty="0" err="1"/>
              <a:t>结束语：写在正文下方的</a:t>
            </a:r>
            <a:r>
              <a:rPr sz="2800" b="1" dirty="0"/>
              <a:t> 2–3 </a:t>
            </a:r>
            <a:r>
              <a:rPr sz="2800" b="1" dirty="0" err="1"/>
              <a:t>行的位置，从信纸中央偏右的地方写起</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23</a:t>
            </a:fld>
            <a:endParaRPr lang="en-US"/>
          </a:p>
        </p:txBody>
      </p:sp>
      <p:sp>
        <p:nvSpPr>
          <p:cNvPr id="6" name="文本框 5"/>
          <p:cNvSpPr txBox="1"/>
          <p:nvPr/>
        </p:nvSpPr>
        <p:spPr>
          <a:xfrm>
            <a:off x="40004" y="0"/>
            <a:ext cx="12585750" cy="6986528"/>
          </a:xfrm>
          <a:prstGeom prst="rect">
            <a:avLst/>
          </a:prstGeom>
          <a:noFill/>
        </p:spPr>
        <p:txBody>
          <a:bodyPr wrap="square" rtlCol="0" anchor="t">
            <a:spAutoFit/>
          </a:bodyPr>
          <a:lstStyle/>
          <a:p>
            <a:r>
              <a:rPr lang="en-US" altLang="zh-CN" sz="2800" b="1" dirty="0"/>
              <a:t>  </a:t>
            </a:r>
            <a:r>
              <a:rPr sz="2800" b="1" dirty="0"/>
              <a:t>2）常用短语或句子</a:t>
            </a:r>
          </a:p>
          <a:p>
            <a:r>
              <a:rPr sz="2800" b="1" dirty="0"/>
              <a:t> （1）常用的称呼语：</a:t>
            </a:r>
          </a:p>
          <a:p>
            <a:r>
              <a:rPr sz="2800" b="1" dirty="0"/>
              <a:t>            Dear Mrs./</a:t>
            </a:r>
            <a:r>
              <a:rPr sz="2800" b="1" dirty="0" err="1"/>
              <a:t>Mr.，Dear</a:t>
            </a:r>
            <a:r>
              <a:rPr sz="2800" b="1" dirty="0"/>
              <a:t> </a:t>
            </a:r>
            <a:r>
              <a:rPr sz="2800" b="1" dirty="0" err="1"/>
              <a:t>Jim，Dear</a:t>
            </a:r>
            <a:r>
              <a:rPr sz="2800" b="1" dirty="0"/>
              <a:t> Professor Lin 等。</a:t>
            </a:r>
          </a:p>
          <a:p>
            <a:r>
              <a:rPr sz="2800" b="1" dirty="0"/>
              <a:t> （2）常用的开头句：</a:t>
            </a:r>
          </a:p>
          <a:p>
            <a:r>
              <a:rPr sz="2800" b="1" dirty="0"/>
              <a:t>          </a:t>
            </a:r>
            <a:r>
              <a:rPr lang="en-US" sz="2800" b="1" dirty="0"/>
              <a:t>	</a:t>
            </a:r>
            <a:r>
              <a:rPr sz="2800" b="1" dirty="0"/>
              <a:t>① I’m writing to thank you for ... </a:t>
            </a:r>
            <a:r>
              <a:rPr sz="2800" b="1" dirty="0" err="1"/>
              <a:t>我写这封信是为了感谢你</a:t>
            </a:r>
            <a:r>
              <a:rPr sz="2800" b="1" dirty="0"/>
              <a:t>……</a:t>
            </a:r>
          </a:p>
          <a:p>
            <a:r>
              <a:rPr sz="2800" b="1" dirty="0"/>
              <a:t>          </a:t>
            </a:r>
            <a:r>
              <a:rPr lang="en-US" sz="2800" b="1" dirty="0"/>
              <a:t>	</a:t>
            </a:r>
            <a:r>
              <a:rPr sz="2800" b="1" dirty="0"/>
              <a:t>② Thank you very much for ... </a:t>
            </a:r>
            <a:r>
              <a:rPr sz="2800" b="1" dirty="0" err="1"/>
              <a:t>十分感谢你</a:t>
            </a:r>
            <a:r>
              <a:rPr sz="2800" b="1" dirty="0"/>
              <a:t>……</a:t>
            </a:r>
          </a:p>
          <a:p>
            <a:r>
              <a:rPr sz="2800" b="1" dirty="0"/>
              <a:t>          </a:t>
            </a:r>
            <a:r>
              <a:rPr lang="en-US" sz="2800" b="1" dirty="0"/>
              <a:t>	</a:t>
            </a:r>
            <a:r>
              <a:rPr sz="2800" b="1" dirty="0"/>
              <a:t>③ It’s very kind of you to ... </a:t>
            </a:r>
            <a:r>
              <a:rPr sz="2800" b="1" dirty="0" err="1"/>
              <a:t>你真是太好了</a:t>
            </a:r>
            <a:r>
              <a:rPr sz="2800" b="1" dirty="0"/>
              <a:t>……</a:t>
            </a:r>
          </a:p>
          <a:p>
            <a:r>
              <a:rPr sz="2800" b="1" dirty="0"/>
              <a:t>          </a:t>
            </a:r>
            <a:r>
              <a:rPr lang="en-US" sz="2800" b="1" dirty="0"/>
              <a:t>	</a:t>
            </a:r>
            <a:r>
              <a:rPr sz="2800" b="1" dirty="0"/>
              <a:t>④ I sincerely appreciate ... </a:t>
            </a:r>
            <a:r>
              <a:rPr sz="2800" b="1" dirty="0" err="1"/>
              <a:t>我衷心地感谢</a:t>
            </a:r>
            <a:r>
              <a:rPr sz="2800" b="1" dirty="0"/>
              <a:t>……</a:t>
            </a:r>
          </a:p>
          <a:p>
            <a:r>
              <a:rPr sz="2800" b="1" dirty="0"/>
              <a:t> （3）解释感谢的具体原因 : </a:t>
            </a:r>
          </a:p>
          <a:p>
            <a:r>
              <a:rPr sz="2800" b="1" dirty="0"/>
              <a:t>         </a:t>
            </a:r>
            <a:r>
              <a:rPr lang="en-US" sz="2800" b="1" dirty="0"/>
              <a:t>	</a:t>
            </a:r>
            <a:r>
              <a:rPr sz="2800" b="1" dirty="0"/>
              <a:t>① Thanks to your ... </a:t>
            </a:r>
            <a:r>
              <a:rPr sz="2800" b="1" dirty="0" err="1"/>
              <a:t>多亏你的</a:t>
            </a:r>
            <a:r>
              <a:rPr sz="2800" b="1" dirty="0"/>
              <a:t>…… </a:t>
            </a:r>
          </a:p>
          <a:p>
            <a:r>
              <a:rPr sz="2800" b="1" dirty="0"/>
              <a:t>         </a:t>
            </a:r>
            <a:r>
              <a:rPr lang="en-US" sz="2800" b="1" dirty="0"/>
              <a:t>	</a:t>
            </a:r>
            <a:r>
              <a:rPr sz="2800" b="1" dirty="0"/>
              <a:t>② If you didn’t give me ..., I will ... </a:t>
            </a:r>
            <a:r>
              <a:rPr sz="2800" b="1" dirty="0" err="1"/>
              <a:t>如果不是你给我</a:t>
            </a:r>
            <a:r>
              <a:rPr sz="2800" b="1" dirty="0"/>
              <a:t>……，</a:t>
            </a:r>
            <a:r>
              <a:rPr sz="2800" b="1" dirty="0" err="1"/>
              <a:t>我将</a:t>
            </a:r>
            <a:r>
              <a:rPr sz="2800" b="1" dirty="0"/>
              <a:t>……</a:t>
            </a:r>
          </a:p>
          <a:p>
            <a:r>
              <a:rPr sz="2800" b="1" dirty="0"/>
              <a:t>         </a:t>
            </a:r>
            <a:r>
              <a:rPr lang="en-US" sz="2800" b="1" dirty="0"/>
              <a:t>	</a:t>
            </a:r>
            <a:r>
              <a:rPr sz="2800" b="1" dirty="0"/>
              <a:t>③ You have given me a lot of help in ... </a:t>
            </a:r>
            <a:r>
              <a:rPr sz="2800" b="1" dirty="0" err="1"/>
              <a:t>你在</a:t>
            </a:r>
            <a:r>
              <a:rPr sz="2800" b="1" dirty="0"/>
              <a:t>……</a:t>
            </a:r>
            <a:r>
              <a:rPr sz="2800" b="1" dirty="0" err="1"/>
              <a:t>方面给了我很多的帮助</a:t>
            </a:r>
            <a:r>
              <a:rPr sz="2800" b="1" dirty="0"/>
              <a:t>。</a:t>
            </a:r>
          </a:p>
          <a:p>
            <a:r>
              <a:rPr sz="2800" b="1" dirty="0"/>
              <a:t> （4）常用的结束语：</a:t>
            </a:r>
          </a:p>
          <a:p>
            <a:r>
              <a:rPr sz="2800" b="1" dirty="0"/>
              <a:t>         </a:t>
            </a:r>
            <a:r>
              <a:rPr lang="en-US" sz="2800" b="1" dirty="0"/>
              <a:t>	</a:t>
            </a:r>
            <a:r>
              <a:rPr sz="2800" b="1" dirty="0"/>
              <a:t>① Again, thank you so much. </a:t>
            </a:r>
            <a:r>
              <a:rPr sz="2800" b="1" dirty="0" err="1"/>
              <a:t>再次致谢</a:t>
            </a:r>
            <a:r>
              <a:rPr sz="2800" b="1" dirty="0"/>
              <a:t>。</a:t>
            </a:r>
          </a:p>
          <a:p>
            <a:r>
              <a:rPr sz="2800" b="1" dirty="0"/>
              <a:t>        </a:t>
            </a:r>
            <a:r>
              <a:rPr lang="en-US" sz="2800" b="1" dirty="0"/>
              <a:t> 	</a:t>
            </a:r>
            <a:r>
              <a:rPr sz="2800" b="1" dirty="0"/>
              <a:t>② Please accept my sincere appreciation! </a:t>
            </a:r>
            <a:r>
              <a:rPr sz="2800" b="1" dirty="0" err="1"/>
              <a:t>请接受我真诚的感谢</a:t>
            </a:r>
            <a:r>
              <a:rPr sz="2800" b="1" dirty="0"/>
              <a:t>！</a:t>
            </a:r>
          </a:p>
          <a:p>
            <a:r>
              <a:rPr sz="2800" b="1" dirty="0"/>
              <a:t>        </a:t>
            </a:r>
            <a:r>
              <a:rPr lang="en-US" sz="2800" b="1" dirty="0"/>
              <a:t> </a:t>
            </a:r>
            <a:r>
              <a:rPr sz="2800" b="1" dirty="0"/>
              <a:t>③ Thank you again for your wonderful hospitality. </a:t>
            </a:r>
            <a:r>
              <a:rPr sz="2800" b="1" dirty="0" err="1"/>
              <a:t>再次感谢你的盛情款待</a:t>
            </a:r>
            <a:r>
              <a:rPr sz="2800" b="1" dirty="0"/>
              <a:t>。</a:t>
            </a:r>
          </a:p>
        </p:txBody>
      </p:sp>
      <p:sp>
        <p:nvSpPr>
          <p:cNvPr id="5" name="左箭头 4">
            <a:hlinkClick r:id="rId2" action="ppaction://hlinksldjump"/>
          </p:cNvPr>
          <p:cNvSpPr/>
          <p:nvPr/>
        </p:nvSpPr>
        <p:spPr>
          <a:xfrm>
            <a:off x="10735406" y="5288846"/>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p>
        </p:txBody>
      </p:sp>
      <p:sp>
        <p:nvSpPr>
          <p:cNvPr id="6" name="文本框 5"/>
          <p:cNvSpPr txBox="1"/>
          <p:nvPr/>
        </p:nvSpPr>
        <p:spPr>
          <a:xfrm>
            <a:off x="513715" y="2165350"/>
            <a:ext cx="11276965" cy="3107690"/>
          </a:xfrm>
          <a:prstGeom prst="rect">
            <a:avLst/>
          </a:prstGeom>
          <a:noFill/>
          <a:ln>
            <a:solidFill>
              <a:schemeClr val="accent1"/>
            </a:solidFill>
          </a:ln>
        </p:spPr>
        <p:txBody>
          <a:bodyPr wrap="square" rtlCol="0" anchor="t">
            <a:spAutoFit/>
          </a:bodyPr>
          <a:lstStyle/>
          <a:p>
            <a:r>
              <a:rPr lang="zh-CN" altLang="en-US" sz="2800" b="1" dirty="0"/>
              <a:t>                                                                                                     November 25, 2019</a:t>
            </a:r>
          </a:p>
          <a:p>
            <a:r>
              <a:rPr lang="zh-CN" altLang="en-US" sz="2800" b="1" dirty="0"/>
              <a:t>① Dear ...,</a:t>
            </a:r>
          </a:p>
          <a:p>
            <a:r>
              <a:rPr lang="zh-CN" altLang="en-US" sz="2800" b="1" dirty="0"/>
              <a:t>           ② I</a:t>
            </a:r>
            <a:r>
              <a:rPr lang="en-US" altLang="zh-CN" sz="2800" b="1" dirty="0"/>
              <a:t>’</a:t>
            </a:r>
            <a:r>
              <a:rPr lang="zh-CN" altLang="en-US" sz="2800" b="1" dirty="0"/>
              <a:t>m writing to thank you for ___________. ③ Thanks to your ___________.</a:t>
            </a:r>
          </a:p>
          <a:p>
            <a:r>
              <a:rPr lang="zh-CN" altLang="en-US" sz="2800" b="1" dirty="0"/>
              <a:t>          ④ Again, thank you so much.</a:t>
            </a:r>
          </a:p>
          <a:p>
            <a:r>
              <a:rPr lang="zh-CN" altLang="en-US" sz="2800" b="1" dirty="0"/>
              <a:t>                                                                                                                            Yours,</a:t>
            </a:r>
          </a:p>
          <a:p>
            <a:r>
              <a:rPr lang="zh-CN" altLang="en-US" sz="2800" b="1" dirty="0"/>
              <a:t>                                                                                                                           Jimmy</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35" y="3030220"/>
            <a:ext cx="12193270" cy="3827780"/>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25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9" name="文本框 8"/>
          <p:cNvSpPr txBox="1"/>
          <p:nvPr/>
        </p:nvSpPr>
        <p:spPr>
          <a:xfrm>
            <a:off x="49530" y="3248660"/>
            <a:ext cx="12092940" cy="3107690"/>
          </a:xfrm>
          <a:prstGeom prst="rect">
            <a:avLst/>
          </a:prstGeom>
          <a:noFill/>
        </p:spPr>
        <p:txBody>
          <a:bodyPr wrap="square" rtlCol="0">
            <a:spAutoFit/>
          </a:bodyPr>
          <a:lstStyle/>
          <a:p>
            <a:r>
              <a:rPr sz="2800" b="1" dirty="0">
                <a:latin typeface="微软雅黑" panose="020B0503020204020204" pitchFamily="34" charset="-122"/>
                <a:ea typeface="微软雅黑" panose="020B0503020204020204" pitchFamily="34" charset="-122"/>
              </a:rPr>
              <a:t>解析： 首先，题目要求写一封感谢信给James，故应使用书信格式，右上角要写明写信的日期， 称呼语应该使用①Dear James，②开头句表达清楚写信的目的I’m writing to thank you for your help in my English study。③信件正文写清楚感谢的具体原因：James提了很多学习英 语的建议，对你的帮助很大。可以这样表达Thanks to the advice you gave me about how to learn English, I made great progress in English。④结尾句：再次表达感谢Again, thank you so much。文章最后落款Jimmy。</a:t>
            </a:r>
          </a:p>
        </p:txBody>
      </p:sp>
      <p:sp>
        <p:nvSpPr>
          <p:cNvPr id="2" name="文本框 1"/>
          <p:cNvSpPr txBox="1"/>
          <p:nvPr/>
        </p:nvSpPr>
        <p:spPr>
          <a:xfrm>
            <a:off x="258445" y="145415"/>
            <a:ext cx="2145665" cy="583565"/>
          </a:xfrm>
          <a:prstGeom prst="rect">
            <a:avLst/>
          </a:prstGeom>
          <a:solidFill>
            <a:schemeClr val="tx2">
              <a:lumMod val="20000"/>
              <a:lumOff val="80000"/>
            </a:schemeClr>
          </a:solidFill>
        </p:spPr>
        <p:txBody>
          <a:bodyPr wrap="square" rtlCol="0">
            <a:spAutoFit/>
          </a:bodyPr>
          <a:lstStyle/>
          <a:p>
            <a:r>
              <a:rPr lang="zh-CN" altLang="en-US" sz="3200" b="1"/>
              <a:t>典型例子：</a:t>
            </a:r>
          </a:p>
        </p:txBody>
      </p:sp>
      <p:sp>
        <p:nvSpPr>
          <p:cNvPr id="6" name="文本框 5"/>
          <p:cNvSpPr txBox="1"/>
          <p:nvPr/>
        </p:nvSpPr>
        <p:spPr>
          <a:xfrm>
            <a:off x="258445" y="1092200"/>
            <a:ext cx="11444605" cy="1383665"/>
          </a:xfrm>
          <a:prstGeom prst="rect">
            <a:avLst/>
          </a:prstGeom>
          <a:noFill/>
        </p:spPr>
        <p:txBody>
          <a:bodyPr wrap="square" rtlCol="0" anchor="t">
            <a:spAutoFit/>
          </a:bodyPr>
          <a:lstStyle/>
          <a:p>
            <a:r>
              <a:rPr lang="en-US" sz="2800" b="1"/>
              <a:t>           </a:t>
            </a:r>
            <a:r>
              <a:rPr sz="2800" b="1"/>
              <a:t>题目要求：假如你是 Jimmy，你顺利通过了全国英语等级考试二级（PETS-2），你的好朋友James 给你提了很多学习英语的建议，对你的帮助很大。请写一封感谢信对他表示感谢。</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26</a:t>
            </a:fld>
            <a:endParaRPr lang="en-US"/>
          </a:p>
        </p:txBody>
      </p:sp>
      <p:sp>
        <p:nvSpPr>
          <p:cNvPr id="4" name="文本框 3"/>
          <p:cNvSpPr txBox="1"/>
          <p:nvPr/>
        </p:nvSpPr>
        <p:spPr>
          <a:xfrm>
            <a:off x="165100" y="889000"/>
            <a:ext cx="11925300" cy="396938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                                                                             November 25, 2019</a:t>
            </a:r>
          </a:p>
          <a:p>
            <a:r>
              <a:rPr lang="en-US" altLang="zh-CN" sz="2800" b="1" dirty="0">
                <a:latin typeface="微软雅黑" panose="020B0503020204020204" pitchFamily="34" charset="-122"/>
                <a:ea typeface="微软雅黑" panose="020B0503020204020204" pitchFamily="34" charset="-122"/>
              </a:rPr>
              <a:t>Dear James,</a:t>
            </a:r>
          </a:p>
          <a:p>
            <a:r>
              <a:rPr lang="en-US" altLang="zh-CN" sz="2800" b="1" dirty="0">
                <a:latin typeface="微软雅黑" panose="020B0503020204020204" pitchFamily="34" charset="-122"/>
                <a:ea typeface="微软雅黑" panose="020B0503020204020204" pitchFamily="34" charset="-122"/>
              </a:rPr>
              <a:t>       I’m writing to thank you for your help in my English study. I am very excited that I passed PETS-2. Thanks to the advice you gave me about how to learn English, I made great progress in English.</a:t>
            </a:r>
          </a:p>
          <a:p>
            <a:r>
              <a:rPr lang="en-US" altLang="zh-CN" sz="2800" b="1" dirty="0">
                <a:latin typeface="微软雅黑" panose="020B0503020204020204" pitchFamily="34" charset="-122"/>
                <a:ea typeface="微软雅黑" panose="020B0503020204020204" pitchFamily="34" charset="-122"/>
              </a:rPr>
              <a:t>     Again, thank you so much.</a:t>
            </a:r>
          </a:p>
          <a:p>
            <a:r>
              <a:rPr lang="en-US" altLang="zh-CN" sz="2800" b="1" dirty="0">
                <a:latin typeface="微软雅黑" panose="020B0503020204020204" pitchFamily="34" charset="-122"/>
                <a:ea typeface="微软雅黑" panose="020B0503020204020204" pitchFamily="34" charset="-122"/>
              </a:rPr>
              <a:t>                                                                                                    Yours,</a:t>
            </a:r>
          </a:p>
          <a:p>
            <a:r>
              <a:rPr lang="en-US" altLang="zh-CN" sz="2800" b="1" dirty="0">
                <a:latin typeface="微软雅黑" panose="020B0503020204020204" pitchFamily="34" charset="-122"/>
                <a:ea typeface="微软雅黑" panose="020B0503020204020204" pitchFamily="34" charset="-122"/>
              </a:rPr>
              <a:t>                                                                                                   Jimmy</a:t>
            </a:r>
          </a:p>
        </p:txBody>
      </p:sp>
      <p:sp>
        <p:nvSpPr>
          <p:cNvPr id="2" name="文本框 1"/>
          <p:cNvSpPr txBox="1"/>
          <p:nvPr/>
        </p:nvSpPr>
        <p:spPr>
          <a:xfrm>
            <a:off x="1381125" y="123825"/>
            <a:ext cx="2540244" cy="521970"/>
          </a:xfrm>
          <a:prstGeom prst="rect">
            <a:avLst/>
          </a:prstGeom>
          <a:solidFill>
            <a:schemeClr val="bg1"/>
          </a:solidFill>
        </p:spPr>
        <p:txBody>
          <a:bodyPr wrap="square" rtlCol="0">
            <a:spAutoFit/>
          </a:bodyPr>
          <a:lstStyle/>
          <a:p>
            <a:r>
              <a:rPr lang="en-US" altLang="zh-CN" sz="2800" b="1"/>
              <a:t> </a:t>
            </a:r>
            <a:r>
              <a:rPr sz="2800" b="1"/>
              <a:t>【范文欣赏】</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13715" y="307340"/>
            <a:ext cx="10668635" cy="52197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自荐信</a:t>
            </a:r>
          </a:p>
        </p:txBody>
      </p:sp>
      <p:sp>
        <p:nvSpPr>
          <p:cNvPr id="6" name="文本框 5"/>
          <p:cNvSpPr txBox="1"/>
          <p:nvPr/>
        </p:nvSpPr>
        <p:spPr>
          <a:xfrm>
            <a:off x="630554" y="1198880"/>
            <a:ext cx="10799445" cy="3969385"/>
          </a:xfrm>
          <a:prstGeom prst="rect">
            <a:avLst/>
          </a:prstGeom>
          <a:noFill/>
        </p:spPr>
        <p:txBody>
          <a:bodyPr wrap="square" rtlCol="0" anchor="t">
            <a:spAutoFit/>
          </a:bodyPr>
          <a:lstStyle/>
          <a:p>
            <a:r>
              <a:rPr lang="en-US" sz="2800" b="1" dirty="0"/>
              <a:t>      </a:t>
            </a:r>
            <a:r>
              <a:rPr sz="2800" b="1" dirty="0"/>
              <a:t>1）自荐信注意事项 </a:t>
            </a:r>
          </a:p>
          <a:p>
            <a:r>
              <a:rPr sz="2800" b="1" dirty="0"/>
              <a:t>       </a:t>
            </a:r>
            <a:r>
              <a:rPr sz="2800" b="1" dirty="0" err="1"/>
              <a:t>自荐信是自我推销采用的一种形式，推荐自己适合担任某一职位或从事某种活动，以便对方接受的一种专用信件</a:t>
            </a:r>
            <a:r>
              <a:rPr sz="2800" b="1" dirty="0"/>
              <a:t>。</a:t>
            </a:r>
          </a:p>
          <a:p>
            <a:pPr marL="457200" indent="-457200">
              <a:buFont typeface="Wingdings" panose="05000000000000000000" charset="0"/>
              <a:buChar char="l"/>
            </a:pPr>
            <a:r>
              <a:rPr sz="2800" b="1" dirty="0" err="1"/>
              <a:t>信头：就是写信人的地址和日期，写在书信正文的右上角</a:t>
            </a:r>
            <a:r>
              <a:rPr sz="2800" b="1" dirty="0"/>
              <a:t>。</a:t>
            </a:r>
          </a:p>
          <a:p>
            <a:pPr marL="457200" indent="-457200">
              <a:buFont typeface="Wingdings" panose="05000000000000000000" charset="0"/>
              <a:buChar char="l"/>
            </a:pPr>
            <a:r>
              <a:rPr sz="2800" b="1" dirty="0"/>
              <a:t> </a:t>
            </a:r>
            <a:r>
              <a:rPr sz="2800" b="1" dirty="0" err="1"/>
              <a:t>称呼：是写信人对收信人的称呼用语。位置在信内地址下方一二行的地方，从该行的顶格写起，在称呼后面一般用逗号</a:t>
            </a:r>
            <a:r>
              <a:rPr sz="2800" b="1" dirty="0"/>
              <a:t>。</a:t>
            </a:r>
          </a:p>
          <a:p>
            <a:pPr marL="457200" indent="-457200">
              <a:buFont typeface="Wingdings" panose="05000000000000000000" charset="0"/>
              <a:buChar char="l"/>
            </a:pPr>
            <a:r>
              <a:rPr sz="2800" b="1" dirty="0" err="1"/>
              <a:t>正文：从称呼下一行开始写，通常每段开头往右缩</a:t>
            </a:r>
            <a:r>
              <a:rPr sz="2800" b="1" dirty="0"/>
              <a:t> 4–5 </a:t>
            </a:r>
            <a:r>
              <a:rPr sz="2800" b="1" dirty="0" err="1"/>
              <a:t>个字母</a:t>
            </a:r>
            <a:r>
              <a:rPr sz="2800" b="1" dirty="0"/>
              <a:t>。</a:t>
            </a:r>
          </a:p>
          <a:p>
            <a:pPr marL="457200" indent="-457200">
              <a:buFont typeface="Wingdings" panose="05000000000000000000" charset="0"/>
              <a:buChar char="l"/>
            </a:pPr>
            <a:r>
              <a:rPr sz="2800" b="1" dirty="0" err="1"/>
              <a:t>结束语：写在正文下方的</a:t>
            </a:r>
            <a:r>
              <a:rPr sz="2800" b="1" dirty="0"/>
              <a:t> 2–3 </a:t>
            </a:r>
            <a:r>
              <a:rPr sz="2800" b="1" dirty="0" err="1"/>
              <a:t>行的位置，从信纸中央偏右的地方写起</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102870" y="737235"/>
            <a:ext cx="11804650" cy="3969385"/>
          </a:xfrm>
          <a:prstGeom prst="rect">
            <a:avLst/>
          </a:prstGeom>
          <a:noFill/>
        </p:spPr>
        <p:txBody>
          <a:bodyPr wrap="square" rtlCol="0" anchor="t">
            <a:spAutoFit/>
          </a:bodyPr>
          <a:lstStyle/>
          <a:p>
            <a:r>
              <a:rPr sz="2800" b="1" dirty="0"/>
              <a:t>2）常用短语或句子</a:t>
            </a:r>
          </a:p>
          <a:p>
            <a:r>
              <a:rPr sz="2800" b="1" dirty="0"/>
              <a:t>（1）常用的称呼语：</a:t>
            </a:r>
          </a:p>
          <a:p>
            <a:r>
              <a:rPr sz="2800" b="1" dirty="0"/>
              <a:t>        </a:t>
            </a:r>
            <a:r>
              <a:rPr lang="en-US" sz="2800" b="1" dirty="0"/>
              <a:t>	</a:t>
            </a:r>
            <a:r>
              <a:rPr sz="2800" b="1" dirty="0"/>
              <a:t>Dear Sir/</a:t>
            </a:r>
            <a:r>
              <a:rPr sz="2800" b="1" dirty="0" err="1"/>
              <a:t>Madam，Dear</a:t>
            </a:r>
            <a:r>
              <a:rPr sz="2800" b="1" dirty="0"/>
              <a:t> </a:t>
            </a:r>
            <a:r>
              <a:rPr sz="2800" b="1" dirty="0" err="1"/>
              <a:t>Leadership，Dear</a:t>
            </a:r>
            <a:r>
              <a:rPr sz="2800" b="1" dirty="0"/>
              <a:t> Manager 等。</a:t>
            </a:r>
          </a:p>
          <a:p>
            <a:r>
              <a:rPr sz="2800" b="1" dirty="0"/>
              <a:t>（2）常用的开头句：</a:t>
            </a:r>
          </a:p>
          <a:p>
            <a:r>
              <a:rPr sz="2800" b="1" dirty="0"/>
              <a:t>        </a:t>
            </a:r>
            <a:r>
              <a:rPr lang="en-US" sz="2800" b="1" dirty="0"/>
              <a:t>	</a:t>
            </a:r>
            <a:r>
              <a:rPr sz="2800" b="1" dirty="0"/>
              <a:t>① I am writing to apply for ... </a:t>
            </a:r>
            <a:r>
              <a:rPr sz="2800" b="1" dirty="0" err="1"/>
              <a:t>我写信是为了应聘</a:t>
            </a:r>
            <a:r>
              <a:rPr sz="2800" b="1" dirty="0"/>
              <a:t>……</a:t>
            </a:r>
            <a:r>
              <a:rPr sz="2800" b="1" dirty="0" err="1"/>
              <a:t>一职</a:t>
            </a:r>
            <a:r>
              <a:rPr sz="2800" b="1" dirty="0"/>
              <a:t>。</a:t>
            </a:r>
          </a:p>
          <a:p>
            <a:r>
              <a:rPr sz="2800" b="1" dirty="0"/>
              <a:t>        </a:t>
            </a:r>
            <a:r>
              <a:rPr lang="en-US" sz="2800" b="1" dirty="0"/>
              <a:t>	</a:t>
            </a:r>
            <a:r>
              <a:rPr sz="2800" b="1" dirty="0"/>
              <a:t>② I would like to apply for the post you advertised in/on ... </a:t>
            </a:r>
            <a:r>
              <a:rPr sz="2800" b="1" dirty="0" err="1"/>
              <a:t>我想要应</a:t>
            </a:r>
            <a:r>
              <a:rPr lang="en-US" sz="2800" b="1" dirty="0"/>
              <a:t>	</a:t>
            </a:r>
            <a:r>
              <a:rPr sz="2800" b="1" dirty="0"/>
              <a:t>聘    </a:t>
            </a:r>
            <a:r>
              <a:rPr sz="2800" b="1" dirty="0" err="1"/>
              <a:t>你们在</a:t>
            </a:r>
            <a:r>
              <a:rPr sz="2800" b="1" dirty="0"/>
              <a:t>……</a:t>
            </a:r>
            <a:r>
              <a:rPr sz="2800" b="1" dirty="0" err="1"/>
              <a:t>刊登的职位</a:t>
            </a:r>
            <a:r>
              <a:rPr sz="2800" b="1" dirty="0"/>
              <a:t>。</a:t>
            </a:r>
          </a:p>
          <a:p>
            <a:r>
              <a:rPr sz="2800" b="1" dirty="0"/>
              <a:t>        </a:t>
            </a:r>
            <a:r>
              <a:rPr lang="en-US" sz="2800" b="1" dirty="0"/>
              <a:t>	</a:t>
            </a:r>
            <a:r>
              <a:rPr sz="2800" b="1" dirty="0"/>
              <a:t>③I’m writing in reply to your advertisement in the ... for a ... </a:t>
            </a:r>
            <a:r>
              <a:rPr sz="2800" b="1" dirty="0" err="1"/>
              <a:t>本人特此</a:t>
            </a:r>
            <a:r>
              <a:rPr lang="en-US" sz="2800" b="1" dirty="0"/>
              <a:t>	</a:t>
            </a:r>
            <a:r>
              <a:rPr sz="2800" b="1" dirty="0" err="1"/>
              <a:t>来函应聘贵公司在</a:t>
            </a:r>
            <a:r>
              <a:rPr sz="2800" b="1" dirty="0"/>
              <a:t>……</a:t>
            </a:r>
            <a:r>
              <a:rPr sz="2800" b="1" dirty="0" err="1"/>
              <a:t>刊登的</a:t>
            </a:r>
            <a:r>
              <a:rPr sz="2800" b="1" dirty="0"/>
              <a:t>……</a:t>
            </a:r>
            <a:r>
              <a:rPr sz="2800" b="1" dirty="0" err="1"/>
              <a:t>一职</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29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0" y="677976"/>
            <a:ext cx="12192000" cy="4832092"/>
          </a:xfrm>
          <a:prstGeom prst="rect">
            <a:avLst/>
          </a:prstGeom>
          <a:noFill/>
        </p:spPr>
        <p:txBody>
          <a:bodyPr wrap="square" rtlCol="0" anchor="t">
            <a:spAutoFit/>
          </a:bodyPr>
          <a:lstStyle/>
          <a:p>
            <a:pPr algn="just"/>
            <a:r>
              <a:rPr sz="2800" b="1" dirty="0"/>
              <a:t>（3）阐述自荐理由：</a:t>
            </a:r>
          </a:p>
          <a:p>
            <a:pPr algn="just"/>
            <a:r>
              <a:rPr sz="2800" b="1" dirty="0"/>
              <a:t>       ① I graduated from ... and majored in ... </a:t>
            </a:r>
            <a:r>
              <a:rPr sz="2800" b="1" dirty="0" err="1"/>
              <a:t>我毕业于</a:t>
            </a:r>
            <a:r>
              <a:rPr sz="2800" b="1" dirty="0"/>
              <a:t>……</a:t>
            </a:r>
            <a:r>
              <a:rPr sz="2800" b="1" dirty="0" err="1"/>
              <a:t>学校</a:t>
            </a:r>
            <a:r>
              <a:rPr sz="2800" b="1" dirty="0"/>
              <a:t>……</a:t>
            </a:r>
            <a:r>
              <a:rPr sz="2800" b="1" dirty="0" err="1"/>
              <a:t>专业</a:t>
            </a:r>
            <a:r>
              <a:rPr sz="2800" b="1" dirty="0"/>
              <a:t>。</a:t>
            </a:r>
          </a:p>
          <a:p>
            <a:pPr algn="just"/>
            <a:r>
              <a:rPr sz="2800" b="1" dirty="0"/>
              <a:t>       ② I have mastered the basic knowledge of ... </a:t>
            </a:r>
            <a:r>
              <a:rPr sz="2800" b="1" dirty="0" err="1"/>
              <a:t>我已掌握了</a:t>
            </a:r>
            <a:r>
              <a:rPr sz="2800" b="1" dirty="0"/>
              <a:t>……</a:t>
            </a:r>
            <a:r>
              <a:rPr sz="2800" b="1" dirty="0" err="1"/>
              <a:t>的基本知识</a:t>
            </a:r>
            <a:r>
              <a:rPr sz="2800" b="1" dirty="0"/>
              <a:t>。</a:t>
            </a:r>
          </a:p>
          <a:p>
            <a:pPr algn="just"/>
            <a:r>
              <a:rPr sz="2800" b="1" dirty="0"/>
              <a:t>       ③ I have participated in a variety of school activities. </a:t>
            </a:r>
            <a:r>
              <a:rPr sz="2800" b="1" dirty="0" err="1"/>
              <a:t>我参加了学校各种</a:t>
            </a:r>
            <a:r>
              <a:rPr lang="en-US" sz="2800" b="1" dirty="0"/>
              <a:t>		</a:t>
            </a:r>
            <a:r>
              <a:rPr sz="2800" b="1" dirty="0" err="1"/>
              <a:t>各样的活动</a:t>
            </a:r>
            <a:r>
              <a:rPr sz="2800" b="1" dirty="0"/>
              <a:t>。</a:t>
            </a:r>
          </a:p>
          <a:p>
            <a:pPr algn="just"/>
            <a:r>
              <a:rPr sz="2800" b="1" dirty="0"/>
              <a:t>      ④ I am enthusiastic/responsible/careful/patient. </a:t>
            </a:r>
            <a:r>
              <a:rPr sz="2800" b="1" dirty="0" err="1"/>
              <a:t>我热情</a:t>
            </a:r>
            <a:r>
              <a:rPr sz="2800" b="1" dirty="0"/>
              <a:t> / </a:t>
            </a:r>
            <a:r>
              <a:rPr sz="2800" b="1" dirty="0" err="1"/>
              <a:t>负责</a:t>
            </a:r>
            <a:r>
              <a:rPr sz="2800" b="1" dirty="0"/>
              <a:t> / </a:t>
            </a:r>
            <a:r>
              <a:rPr sz="2800" b="1" dirty="0" err="1"/>
              <a:t>认真</a:t>
            </a:r>
            <a:r>
              <a:rPr sz="2800" b="1" dirty="0"/>
              <a:t> / </a:t>
            </a:r>
            <a:r>
              <a:rPr lang="en-US" sz="2800" b="1" dirty="0"/>
              <a:t>	    	</a:t>
            </a:r>
            <a:r>
              <a:rPr sz="2800" b="1" dirty="0" err="1"/>
              <a:t>耐心</a:t>
            </a:r>
            <a:r>
              <a:rPr sz="2800" b="1" dirty="0"/>
              <a:t>。</a:t>
            </a:r>
          </a:p>
          <a:p>
            <a:pPr algn="just"/>
            <a:r>
              <a:rPr sz="2800" b="1" dirty="0"/>
              <a:t>（4）常用的结束语：</a:t>
            </a:r>
          </a:p>
          <a:p>
            <a:pPr algn="just"/>
            <a:r>
              <a:rPr sz="2800" b="1" dirty="0"/>
              <a:t>      ① I am looking forward to your early reply/the interview. </a:t>
            </a:r>
            <a:r>
              <a:rPr sz="2800" b="1" dirty="0" err="1"/>
              <a:t>盼望能得到你</a:t>
            </a:r>
            <a:r>
              <a:rPr lang="en-US" sz="2800" b="1" dirty="0"/>
              <a:t>		</a:t>
            </a:r>
            <a:r>
              <a:rPr sz="2800" b="1" dirty="0" err="1"/>
              <a:t>的早日回复</a:t>
            </a:r>
            <a:r>
              <a:rPr sz="2800" b="1" dirty="0"/>
              <a:t> / </a:t>
            </a:r>
            <a:r>
              <a:rPr sz="2800" b="1" dirty="0" err="1"/>
              <a:t>面试</a:t>
            </a:r>
            <a:r>
              <a:rPr sz="2800" b="1" dirty="0"/>
              <a:t>。</a:t>
            </a:r>
          </a:p>
          <a:p>
            <a:pPr algn="just"/>
            <a:r>
              <a:rPr sz="2800" b="1" dirty="0"/>
              <a:t>      ② Looking forward to hearing from you. </a:t>
            </a:r>
            <a:r>
              <a:rPr sz="2800" b="1" dirty="0" err="1"/>
              <a:t>盼望收到你的回信</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731385" y="-28575"/>
            <a:ext cx="5439410" cy="1230630"/>
            <a:chOff x="-280176" y="2662358"/>
            <a:chExt cx="5221311" cy="2103586"/>
          </a:xfrm>
        </p:grpSpPr>
        <p:sp>
          <p:nvSpPr>
            <p:cNvPr id="25"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7" name="TextBox 8"/>
            <p:cNvSpPr txBox="1"/>
            <p:nvPr/>
          </p:nvSpPr>
          <p:spPr>
            <a:xfrm flipH="1">
              <a:off x="-280176" y="2662358"/>
              <a:ext cx="5221311" cy="2103586"/>
            </a:xfrm>
            <a:prstGeom prst="rect">
              <a:avLst/>
            </a:prstGeom>
            <a:noFill/>
          </p:spPr>
          <p:txBody>
            <a:bodyPr wrap="squar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3" action="ppaction://hlinksldjump"/>
                </a:rPr>
                <a:t>一、大纲要求及解读</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TextBox 9">
              <a:hlinkClick r:id="rId3"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2" name="组合 1"/>
          <p:cNvGrpSpPr/>
          <p:nvPr/>
        </p:nvGrpSpPr>
        <p:grpSpPr>
          <a:xfrm>
            <a:off x="-2788425" y="125294"/>
            <a:ext cx="7662088" cy="6284397"/>
            <a:chOff x="446900" y="502484"/>
            <a:chExt cx="7662088" cy="6284397"/>
          </a:xfrm>
        </p:grpSpPr>
        <p:pic>
          <p:nvPicPr>
            <p:cNvPr id="4" name="图片 3"/>
            <p:cNvPicPr>
              <a:picLocks noChangeAspect="1"/>
            </p:cNvPicPr>
            <p:nvPr/>
          </p:nvPicPr>
          <p:blipFill>
            <a:blip r:embed="rId4">
              <a:grayscl/>
            </a:blip>
            <a:stretch>
              <a:fillRect/>
            </a:stretch>
          </p:blipFill>
          <p:spPr>
            <a:xfrm>
              <a:off x="2489873" y="832486"/>
              <a:ext cx="5619115" cy="5954395"/>
            </a:xfrm>
            <a:prstGeom prst="rect">
              <a:avLst/>
            </a:prstGeom>
          </p:spPr>
        </p:pic>
        <p:sp>
          <p:nvSpPr>
            <p:cNvPr id="8" name="TextBox 14"/>
            <p:cNvSpPr txBox="1"/>
            <p:nvPr/>
          </p:nvSpPr>
          <p:spPr>
            <a:xfrm rot="20454621">
              <a:off x="446900" y="502484"/>
              <a:ext cx="2868094" cy="923330"/>
            </a:xfrm>
            <a:prstGeom prst="rect">
              <a:avLst/>
            </a:prstGeom>
            <a:noFill/>
          </p:spPr>
          <p:txBody>
            <a:bodyPr wrap="none" rtlCol="0">
              <a:spAutoFit/>
            </a:bodyPr>
            <a:lstStyle/>
            <a:p>
              <a:pPr algn="ctr"/>
              <a:r>
                <a:rPr lang="zh-CN" altLang="en-US" sz="54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29" name="TextBox 14"/>
            <p:cNvSpPr txBox="1"/>
            <p:nvPr/>
          </p:nvSpPr>
          <p:spPr>
            <a:xfrm rot="20454621">
              <a:off x="3709261" y="2921310"/>
              <a:ext cx="3940373" cy="830997"/>
            </a:xfrm>
            <a:prstGeom prst="rect">
              <a:avLst/>
            </a:prstGeom>
            <a:noFill/>
          </p:spPr>
          <p:txBody>
            <a:bodyPr wrap="none" rtlCol="0">
              <a:spAutoFit/>
            </a:bodyPr>
            <a:lstStyle/>
            <a:p>
              <a:pPr algn="ctr"/>
              <a:r>
                <a:rPr lang="en-US" altLang="zh-CN" sz="48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800" b="1" spc="300" dirty="0">
                  <a:solidFill>
                    <a:schemeClr val="accent1"/>
                  </a:solidFill>
                  <a:latin typeface="微软雅黑" panose="020B0503020204020204" pitchFamily="34" charset="-122"/>
                  <a:ea typeface="微软雅黑" panose="020B0503020204020204" pitchFamily="34" charset="-122"/>
                </a:rPr>
                <a:t>TENTS</a:t>
              </a:r>
              <a:endParaRPr lang="zh-CN" altLang="en-US" sz="48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162425" y="1802130"/>
            <a:ext cx="7499985" cy="615315"/>
            <a:chOff x="-127527" y="3982463"/>
            <a:chExt cx="3937066" cy="615326"/>
          </a:xfrm>
        </p:grpSpPr>
        <p:sp>
          <p:nvSpPr>
            <p:cNvPr id="38" name="TextBox 8"/>
            <p:cNvSpPr txBox="1"/>
            <p:nvPr/>
          </p:nvSpPr>
          <p:spPr>
            <a:xfrm flipH="1">
              <a:off x="-127527" y="3982463"/>
              <a:ext cx="3937066" cy="615326"/>
            </a:xfrm>
            <a:prstGeom prst="rect">
              <a:avLst/>
            </a:prstGeom>
            <a:noFill/>
          </p:spPr>
          <p:txBody>
            <a:bodyPr wrap="squar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sym typeface="+mn-ea"/>
                  <a:hlinkClick r:id="rId5" action="ppaction://hlinksldjump"/>
                </a:rPr>
                <a:t>三、</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5" action="ppaction://hlinksldjump"/>
                </a:rPr>
                <a:t>名师支招，让你秒懂</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40" name="组合 39"/>
          <p:cNvGrpSpPr/>
          <p:nvPr/>
        </p:nvGrpSpPr>
        <p:grpSpPr>
          <a:xfrm>
            <a:off x="4731385" y="2659380"/>
            <a:ext cx="7246620" cy="1080783"/>
            <a:chOff x="-1126041" y="3066142"/>
            <a:chExt cx="4080077" cy="2285817"/>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3" name="TextBox 8"/>
            <p:cNvSpPr txBox="1"/>
            <p:nvPr/>
          </p:nvSpPr>
          <p:spPr>
            <a:xfrm flipH="1">
              <a:off x="-1126041" y="4050590"/>
              <a:ext cx="3743011" cy="1301369"/>
            </a:xfrm>
            <a:prstGeom prst="rect">
              <a:avLst/>
            </a:prstGeom>
            <a:noFill/>
          </p:spPr>
          <p:txBody>
            <a:bodyPr wrap="squar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sym typeface="+mn-ea"/>
                  <a:hlinkClick r:id="rId6" action="ppaction://hlinksldjump"/>
                </a:rPr>
                <a:t>四</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sym typeface="+mn-ea"/>
                  <a:hlinkClick r:id="rId6" action="ppaction://hlinksldjump"/>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牛刀小试，初显身手</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45" name="组合 44"/>
          <p:cNvGrpSpPr/>
          <p:nvPr/>
        </p:nvGrpSpPr>
        <p:grpSpPr>
          <a:xfrm>
            <a:off x="5021580" y="5349240"/>
            <a:ext cx="5603875" cy="1508676"/>
            <a:chOff x="-672485" y="3066142"/>
            <a:chExt cx="5588000" cy="1508864"/>
          </a:xfrm>
        </p:grpSpPr>
        <p:sp>
          <p:nvSpPr>
            <p:cNvPr id="46"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8" name="TextBox 8"/>
            <p:cNvSpPr txBox="1"/>
            <p:nvPr/>
          </p:nvSpPr>
          <p:spPr>
            <a:xfrm flipH="1">
              <a:off x="-672485" y="3618738"/>
              <a:ext cx="5588000" cy="615392"/>
            </a:xfrm>
            <a:prstGeom prst="rect">
              <a:avLst/>
            </a:prstGeom>
            <a:noFill/>
          </p:spPr>
          <p:txBody>
            <a:bodyPr wrap="square" lIns="0" tIns="0" rIns="0" bIns="0" rtlCol="0">
              <a:spAutoFit/>
            </a:bodyPr>
            <a:lstStyle/>
            <a:p>
              <a:pPr algn="ctr"/>
              <a:r>
                <a:rPr lang="zh-CN" altLang="en-US" sz="4000" b="1" dirty="0">
                  <a:solidFill>
                    <a:srgbClr val="00B0F0"/>
                  </a:solidFill>
                  <a:latin typeface="微软雅黑" panose="020B0503020204020204" pitchFamily="34" charset="-122"/>
                  <a:ea typeface="微软雅黑" panose="020B0503020204020204" pitchFamily="34" charset="-122"/>
                  <a:cs typeface="Lato Regular"/>
                  <a:sym typeface="+mn-ea"/>
                  <a:hlinkClick r:id="rId7" action="ppaction://hlinksldjump"/>
                </a:rPr>
                <a:t>六</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sym typeface="+mn-ea"/>
                  <a:hlinkClick r:id="rId7" action="ppaction://hlinksldjump"/>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rPr>
                <a:t>日积月累，助力飞跃</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9" name="TextBox 9"/>
            <p:cNvSpPr txBox="1"/>
            <p:nvPr/>
          </p:nvSpPr>
          <p:spPr>
            <a:xfrm flipH="1">
              <a:off x="1288976" y="4353998"/>
              <a:ext cx="1665060" cy="22100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50" name="组合 49"/>
          <p:cNvGrpSpPr/>
          <p:nvPr/>
        </p:nvGrpSpPr>
        <p:grpSpPr>
          <a:xfrm>
            <a:off x="4533263" y="3740150"/>
            <a:ext cx="6911976" cy="1487180"/>
            <a:chOff x="-50527" y="3066142"/>
            <a:chExt cx="3853100" cy="1487206"/>
          </a:xfrm>
        </p:grpSpPr>
        <p:sp>
          <p:nvSpPr>
            <p:cNvPr id="5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3" name="TextBox 8"/>
            <p:cNvSpPr txBox="1"/>
            <p:nvPr/>
          </p:nvSpPr>
          <p:spPr>
            <a:xfrm flipH="1">
              <a:off x="-50527" y="3938012"/>
              <a:ext cx="3853100" cy="615326"/>
            </a:xfrm>
            <a:prstGeom prst="rect">
              <a:avLst/>
            </a:prstGeom>
            <a:noFill/>
          </p:spPr>
          <p:txBody>
            <a:bodyPr wrap="squar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sym typeface="+mn-ea"/>
                  <a:hlinkClick r:id="rId8" action="ppaction://hlinksldjump"/>
                </a:rPr>
                <a:t>五、</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8" action="ppaction://hlinksldjump"/>
                </a:rPr>
                <a:t> 真题回放，一比高低</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sp>
        <p:nvSpPr>
          <p:cNvPr id="6" name="文本框 5"/>
          <p:cNvSpPr txBox="1"/>
          <p:nvPr/>
        </p:nvSpPr>
        <p:spPr>
          <a:xfrm>
            <a:off x="5021580" y="860425"/>
            <a:ext cx="6334760" cy="1322070"/>
          </a:xfrm>
          <a:prstGeom prst="rect">
            <a:avLst/>
          </a:prstGeom>
          <a:noFill/>
        </p:spPr>
        <p:txBody>
          <a:bodyPr wrap="square" rtlCol="0">
            <a:spAutoFit/>
          </a:bodyPr>
          <a:lstStyle/>
          <a:p>
            <a:r>
              <a:rPr lang="zh-CN" altLang="en-US" sz="4000" b="1" dirty="0">
                <a:gradFill>
                  <a:gsLst>
                    <a:gs pos="0">
                      <a:srgbClr val="007BD3"/>
                    </a:gs>
                    <a:gs pos="100000">
                      <a:srgbClr val="034373"/>
                    </a:gs>
                  </a:gsLst>
                  <a:lin scaled="0"/>
                </a:gradFill>
                <a:latin typeface="微软雅黑" panose="020B0503020204020204" pitchFamily="34" charset="-122"/>
                <a:ea typeface="微软雅黑" panose="020B0503020204020204" pitchFamily="34" charset="-122"/>
                <a:cs typeface="Lato Regular"/>
                <a:sym typeface="+mn-ea"/>
                <a:hlinkClick r:id="rId9" action="ppaction://hlinksldjump"/>
              </a:rPr>
              <a:t>二、评分标准</a:t>
            </a:r>
            <a:endParaRPr lang="zh-CN" altLang="en-US" sz="4000" b="1" dirty="0">
              <a:gradFill>
                <a:gsLst>
                  <a:gs pos="0">
                    <a:srgbClr val="007BD3"/>
                  </a:gs>
                  <a:gs pos="100000">
                    <a:srgbClr val="034373"/>
                  </a:gs>
                </a:gsLst>
                <a:lin scaled="0"/>
              </a:gradFill>
              <a:latin typeface="微软雅黑" panose="020B0503020204020204" pitchFamily="34" charset="-122"/>
              <a:ea typeface="微软雅黑" panose="020B0503020204020204" pitchFamily="34" charset="-122"/>
              <a:cs typeface="Lato Regular"/>
            </a:endParaRPr>
          </a:p>
          <a:p>
            <a:endParaRPr lang="zh-CN" altLang="en-US" sz="4000" b="1" dirty="0">
              <a:gradFill>
                <a:gsLst>
                  <a:gs pos="0">
                    <a:srgbClr val="007BD3"/>
                  </a:gs>
                  <a:gs pos="100000">
                    <a:srgbClr val="034373"/>
                  </a:gs>
                </a:gsLst>
                <a:lin scaled="0"/>
              </a:gra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anim calcmode="lin" valueType="num">
                                      <p:cBhvr>
                                        <p:cTn id="15" dur="500" fill="hold"/>
                                        <p:tgtEl>
                                          <p:spTgt spid="24"/>
                                        </p:tgtEl>
                                        <p:attrNameLst>
                                          <p:attrName>ppt_x</p:attrName>
                                        </p:attrNameLst>
                                      </p:cBhvr>
                                      <p:tavLst>
                                        <p:tav tm="0">
                                          <p:val>
                                            <p:strVal val="#ppt_x"/>
                                          </p:val>
                                        </p:tav>
                                        <p:tav tm="100000">
                                          <p:val>
                                            <p:strVal val="#ppt_x"/>
                                          </p:val>
                                        </p:tav>
                                      </p:tavLst>
                                    </p:anim>
                                    <p:anim calcmode="lin" valueType="num">
                                      <p:cBhvr>
                                        <p:cTn id="16"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6" presetClass="entr" presetSubtype="21"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barn(inVertical)">
                                      <p:cBhvr>
                                        <p:cTn id="27" dur="500"/>
                                        <p:tgtEl>
                                          <p:spTgt spid="35"/>
                                        </p:tgtEl>
                                      </p:cBhvr>
                                    </p:animEffect>
                                  </p:childTnLst>
                                </p:cTn>
                              </p:par>
                            </p:childTnLst>
                          </p:cTn>
                        </p:par>
                        <p:par>
                          <p:cTn id="28" fill="hold">
                            <p:stCondLst>
                              <p:cond delay="1500"/>
                            </p:stCondLst>
                            <p:childTnLst>
                              <p:par>
                                <p:cTn id="29" presetID="6" presetClass="entr" presetSubtype="16"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circle(in)">
                                      <p:cBhvr>
                                        <p:cTn id="31" dur="500"/>
                                        <p:tgtEl>
                                          <p:spTgt spid="45"/>
                                        </p:tgtEl>
                                      </p:cBhvr>
                                    </p:animEffect>
                                  </p:childTnLst>
                                </p:cTn>
                              </p:par>
                            </p:childTnLst>
                          </p:cTn>
                        </p:par>
                        <p:par>
                          <p:cTn id="32" fill="hold">
                            <p:stCondLst>
                              <p:cond delay="2000"/>
                            </p:stCondLst>
                            <p:childTnLst>
                              <p:par>
                                <p:cTn id="33" presetID="21" presetClass="entr" presetSubtype="1"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heel(1)">
                                      <p:cBhvr>
                                        <p:cTn id="35" dur="500"/>
                                        <p:tgtEl>
                                          <p:spTgt spid="50"/>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p>
        </p:txBody>
      </p:sp>
      <p:sp>
        <p:nvSpPr>
          <p:cNvPr id="6" name="文本框 5"/>
          <p:cNvSpPr txBox="1"/>
          <p:nvPr/>
        </p:nvSpPr>
        <p:spPr>
          <a:xfrm>
            <a:off x="513715" y="2165350"/>
            <a:ext cx="11276965" cy="3107690"/>
          </a:xfrm>
          <a:prstGeom prst="rect">
            <a:avLst/>
          </a:prstGeom>
          <a:noFill/>
          <a:ln>
            <a:solidFill>
              <a:schemeClr val="accent1"/>
            </a:solidFill>
          </a:ln>
        </p:spPr>
        <p:txBody>
          <a:bodyPr wrap="square" rtlCol="0" anchor="t">
            <a:spAutoFit/>
          </a:bodyPr>
          <a:lstStyle/>
          <a:p>
            <a:r>
              <a:rPr lang="zh-CN" altLang="en-US" sz="2800" b="1" dirty="0"/>
              <a:t>                                                                                                   September 25, 2019</a:t>
            </a:r>
          </a:p>
          <a:p>
            <a:r>
              <a:rPr lang="zh-CN" altLang="en-US" sz="2800" b="1" dirty="0"/>
              <a:t>① Dear ...,</a:t>
            </a:r>
          </a:p>
          <a:p>
            <a:r>
              <a:rPr lang="zh-CN" altLang="en-US" sz="2800" b="1" dirty="0"/>
              <a:t>        ② I</a:t>
            </a:r>
            <a:r>
              <a:rPr lang="en-US" altLang="zh-CN" sz="2800" b="1" dirty="0"/>
              <a:t>’</a:t>
            </a:r>
            <a:r>
              <a:rPr lang="zh-CN" altLang="en-US" sz="2800" b="1" dirty="0"/>
              <a:t>m writing to apply for ___________ of ___________. ③ I majored in ___________. I am ___________.</a:t>
            </a:r>
          </a:p>
          <a:p>
            <a:r>
              <a:rPr lang="zh-CN" altLang="en-US" sz="2800" b="1" dirty="0"/>
              <a:t>      ④ I am looking forward to your early reply.</a:t>
            </a:r>
          </a:p>
          <a:p>
            <a:r>
              <a:rPr lang="zh-CN" altLang="en-US" sz="2800" b="1" dirty="0"/>
              <a:t>                                                                                                                           Yours,</a:t>
            </a:r>
          </a:p>
          <a:p>
            <a:r>
              <a:rPr lang="zh-CN" altLang="en-US" sz="2800" b="1" dirty="0"/>
              <a:t>                                                                                                                          Li Ming</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35" y="3030220"/>
            <a:ext cx="12193270" cy="3827780"/>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9" name="文本框 8"/>
          <p:cNvSpPr txBox="1"/>
          <p:nvPr/>
        </p:nvSpPr>
        <p:spPr>
          <a:xfrm>
            <a:off x="49530" y="3248660"/>
            <a:ext cx="11913870" cy="3538220"/>
          </a:xfrm>
          <a:prstGeom prst="rect">
            <a:avLst/>
          </a:prstGeom>
          <a:noFill/>
        </p:spPr>
        <p:txBody>
          <a:bodyPr wrap="square" rtlCol="0">
            <a:spAutoFit/>
          </a:bodyPr>
          <a:lstStyle/>
          <a:p>
            <a:pPr algn="just"/>
            <a:r>
              <a:rPr sz="2800" b="1" dirty="0">
                <a:latin typeface="微软雅黑" panose="020B0503020204020204" pitchFamily="34" charset="-122"/>
                <a:ea typeface="微软雅黑" panose="020B0503020204020204" pitchFamily="34" charset="-122"/>
              </a:rPr>
              <a:t>解析： 首先，题目要求给负责人张老师写一封信，右上角写出写信日期，称呼语应该使用①Dear Mr. Zhang，②开头句写明写信目的是应聘学生处办公室助理I am writing to apply for an assistant of the Student Affairs Department。③正文阐述自荐理由：商务文秘专业、获得 计算机证、有耐心、擅长沟通：My major is Business Secretary. I have got a certificate for computer. I am patient and good at communicating。④结束句再次表达愿望：Looking forward to hearing from you。文章最后落款Li Ming。</a:t>
            </a:r>
          </a:p>
        </p:txBody>
      </p:sp>
      <p:sp>
        <p:nvSpPr>
          <p:cNvPr id="2" name="文本框 1"/>
          <p:cNvSpPr txBox="1"/>
          <p:nvPr/>
        </p:nvSpPr>
        <p:spPr>
          <a:xfrm>
            <a:off x="258445" y="145415"/>
            <a:ext cx="2145665" cy="583565"/>
          </a:xfrm>
          <a:prstGeom prst="rect">
            <a:avLst/>
          </a:prstGeom>
          <a:solidFill>
            <a:schemeClr val="tx2">
              <a:lumMod val="20000"/>
              <a:lumOff val="80000"/>
            </a:schemeClr>
          </a:solidFill>
        </p:spPr>
        <p:txBody>
          <a:bodyPr wrap="square" rtlCol="0">
            <a:spAutoFit/>
          </a:bodyPr>
          <a:lstStyle/>
          <a:p>
            <a:r>
              <a:rPr lang="zh-CN" altLang="en-US" sz="3200" b="1"/>
              <a:t>典型例子：</a:t>
            </a:r>
          </a:p>
        </p:txBody>
      </p:sp>
      <p:sp>
        <p:nvSpPr>
          <p:cNvPr id="6" name="文本框 5"/>
          <p:cNvSpPr txBox="1"/>
          <p:nvPr/>
        </p:nvSpPr>
        <p:spPr>
          <a:xfrm>
            <a:off x="258445" y="1092200"/>
            <a:ext cx="11444605" cy="1383665"/>
          </a:xfrm>
          <a:prstGeom prst="rect">
            <a:avLst/>
          </a:prstGeom>
          <a:noFill/>
        </p:spPr>
        <p:txBody>
          <a:bodyPr wrap="square" rtlCol="0" anchor="t">
            <a:spAutoFit/>
          </a:bodyPr>
          <a:lstStyle/>
          <a:p>
            <a:r>
              <a:rPr lang="en-US" sz="2800" b="1"/>
              <a:t>           </a:t>
            </a:r>
            <a:r>
              <a:rPr sz="2800" b="1"/>
              <a:t>题目要求：假如你是李明，你们学校学生处办公室招聘助理，你很想应聘这一职位。请给负责招聘的张老师写一封信，阐述你的优势并表达你的愿望。</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32</a:t>
            </a:fld>
            <a:endParaRPr lang="en-US"/>
          </a:p>
        </p:txBody>
      </p:sp>
      <p:sp>
        <p:nvSpPr>
          <p:cNvPr id="4" name="文本框 3"/>
          <p:cNvSpPr txBox="1"/>
          <p:nvPr/>
        </p:nvSpPr>
        <p:spPr>
          <a:xfrm>
            <a:off x="165100" y="889000"/>
            <a:ext cx="11925300" cy="439991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        </a:t>
            </a:r>
            <a:r>
              <a:rPr lang="en-US" altLang="zh-CN" sz="2800" b="1" dirty="0">
                <a:latin typeface="微软雅黑" panose="020B0503020204020204" pitchFamily="34" charset="-122"/>
                <a:ea typeface="微软雅黑" panose="020B0503020204020204" pitchFamily="34" charset="-122"/>
              </a:rPr>
              <a:t>                                                                September 25, 2019</a:t>
            </a:r>
          </a:p>
          <a:p>
            <a:r>
              <a:rPr lang="en-US" altLang="zh-CN" sz="2800" b="1" dirty="0">
                <a:latin typeface="微软雅黑" panose="020B0503020204020204" pitchFamily="34" charset="-122"/>
                <a:ea typeface="微软雅黑" panose="020B0503020204020204" pitchFamily="34" charset="-122"/>
              </a:rPr>
              <a:t>Dear Mr. Zhang,</a:t>
            </a:r>
          </a:p>
          <a:p>
            <a:r>
              <a:rPr lang="en-US" altLang="zh-CN" sz="2800" b="1" dirty="0">
                <a:latin typeface="微软雅黑" panose="020B0503020204020204" pitchFamily="34" charset="-122"/>
                <a:ea typeface="微软雅黑" panose="020B0503020204020204" pitchFamily="34" charset="-122"/>
              </a:rPr>
              <a:t>          I am writing to apply for an assistant of the Student Affairs Department. I am in Grade Three. My major is Business Secretary. I have got a certificate for computer. I am patient and good at communicating. </a:t>
            </a:r>
          </a:p>
          <a:p>
            <a:r>
              <a:rPr lang="en-US" altLang="zh-CN" sz="2800" b="1" dirty="0">
                <a:latin typeface="微软雅黑" panose="020B0503020204020204" pitchFamily="34" charset="-122"/>
                <a:ea typeface="微软雅黑" panose="020B0503020204020204" pitchFamily="34" charset="-122"/>
              </a:rPr>
              <a:t>         Looking forward to hearing from you.</a:t>
            </a:r>
          </a:p>
          <a:p>
            <a:r>
              <a:rPr lang="en-US" altLang="zh-CN" sz="2800" b="1" dirty="0">
                <a:latin typeface="微软雅黑" panose="020B0503020204020204" pitchFamily="34" charset="-122"/>
                <a:ea typeface="微软雅黑" panose="020B0503020204020204" pitchFamily="34" charset="-122"/>
              </a:rPr>
              <a:t>         Thank you.</a:t>
            </a:r>
          </a:p>
          <a:p>
            <a:r>
              <a:rPr lang="en-US" altLang="zh-CN" sz="2800" b="1" dirty="0">
                <a:latin typeface="微软雅黑" panose="020B0503020204020204" pitchFamily="34" charset="-122"/>
                <a:ea typeface="微软雅黑" panose="020B0503020204020204" pitchFamily="34" charset="-122"/>
              </a:rPr>
              <a:t>                                                                                                   Yours,</a:t>
            </a:r>
          </a:p>
          <a:p>
            <a:r>
              <a:rPr lang="en-US" altLang="zh-CN" sz="2800" b="1" dirty="0">
                <a:latin typeface="微软雅黑" panose="020B0503020204020204" pitchFamily="34" charset="-122"/>
                <a:ea typeface="微软雅黑" panose="020B0503020204020204" pitchFamily="34" charset="-122"/>
              </a:rPr>
              <a:t>                                                                                                 Li Ming</a:t>
            </a:r>
          </a:p>
        </p:txBody>
      </p:sp>
      <p:sp>
        <p:nvSpPr>
          <p:cNvPr id="2" name="文本框 1"/>
          <p:cNvSpPr txBox="1"/>
          <p:nvPr/>
        </p:nvSpPr>
        <p:spPr>
          <a:xfrm>
            <a:off x="1381124" y="123825"/>
            <a:ext cx="246697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13715" y="307340"/>
            <a:ext cx="10668635" cy="52197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投诉信</a:t>
            </a:r>
          </a:p>
        </p:txBody>
      </p:sp>
      <p:sp>
        <p:nvSpPr>
          <p:cNvPr id="6" name="文本框 5"/>
          <p:cNvSpPr txBox="1"/>
          <p:nvPr/>
        </p:nvSpPr>
        <p:spPr>
          <a:xfrm>
            <a:off x="629920" y="829310"/>
            <a:ext cx="10952480" cy="4399915"/>
          </a:xfrm>
          <a:prstGeom prst="rect">
            <a:avLst/>
          </a:prstGeom>
          <a:noFill/>
        </p:spPr>
        <p:txBody>
          <a:bodyPr wrap="square" rtlCol="0" anchor="t">
            <a:spAutoFit/>
          </a:bodyPr>
          <a:lstStyle/>
          <a:p>
            <a:r>
              <a:rPr lang="en-US" sz="2800" b="1" dirty="0"/>
              <a:t>          </a:t>
            </a:r>
            <a:r>
              <a:rPr sz="2800" b="1" dirty="0"/>
              <a:t>1）投诉信注意事项 </a:t>
            </a:r>
          </a:p>
          <a:p>
            <a:r>
              <a:rPr sz="2800" b="1" dirty="0"/>
              <a:t>         投诉信是指在日常生活中对所遇到的困扰，恶劣的服务态度，劣质产品等向对方或有关单位提出投诉和改进建议。投诉信要实事求是地把问题讲清楚，要有理有据。</a:t>
            </a:r>
          </a:p>
          <a:p>
            <a:pPr marL="457200" indent="-457200">
              <a:buFont typeface="Wingdings" panose="05000000000000000000" charset="0"/>
              <a:buChar char="l"/>
            </a:pPr>
            <a:r>
              <a:rPr sz="2800" b="1" dirty="0" err="1"/>
              <a:t>信头：就是写信人的地址和日期，写在书信正文的右上角</a:t>
            </a:r>
            <a:r>
              <a:rPr sz="2800" b="1" dirty="0"/>
              <a:t>。</a:t>
            </a:r>
          </a:p>
          <a:p>
            <a:pPr marL="457200" indent="-457200">
              <a:buFont typeface="Wingdings" panose="05000000000000000000" charset="0"/>
              <a:buChar char="l"/>
            </a:pPr>
            <a:r>
              <a:rPr sz="2800" b="1" dirty="0" err="1"/>
              <a:t>称呼：是写信人对收信人的称呼用语。位置在信内地址下方一二行的地方，从该行的顶格写起，在称呼后面一般用逗号</a:t>
            </a:r>
            <a:r>
              <a:rPr sz="2800" b="1" dirty="0"/>
              <a:t>。</a:t>
            </a:r>
          </a:p>
          <a:p>
            <a:pPr marL="457200" indent="-457200">
              <a:buFont typeface="Wingdings" panose="05000000000000000000" charset="0"/>
              <a:buChar char="l"/>
            </a:pPr>
            <a:r>
              <a:rPr sz="2800" b="1" dirty="0" err="1"/>
              <a:t>正文：从称呼下一行开始写，通常每段开头往右缩</a:t>
            </a:r>
            <a:r>
              <a:rPr sz="2800" b="1" dirty="0"/>
              <a:t> 4–5 </a:t>
            </a:r>
            <a:r>
              <a:rPr sz="2800" b="1" dirty="0" err="1"/>
              <a:t>个字母</a:t>
            </a:r>
            <a:r>
              <a:rPr sz="2800" b="1" dirty="0"/>
              <a:t>。</a:t>
            </a:r>
          </a:p>
          <a:p>
            <a:pPr marL="457200" indent="-457200">
              <a:buFont typeface="Wingdings" panose="05000000000000000000" charset="0"/>
              <a:buChar char="l"/>
            </a:pPr>
            <a:r>
              <a:rPr sz="2800" b="1" dirty="0" err="1"/>
              <a:t>结束语：写在正文下方的</a:t>
            </a:r>
            <a:r>
              <a:rPr sz="2800" b="1" dirty="0"/>
              <a:t> 2–3 </a:t>
            </a:r>
            <a:r>
              <a:rPr sz="2800" b="1" dirty="0" err="1"/>
              <a:t>行的位置，从信纸中央偏右的地方写起</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629920" y="829310"/>
            <a:ext cx="11463655" cy="3969385"/>
          </a:xfrm>
          <a:prstGeom prst="rect">
            <a:avLst/>
          </a:prstGeom>
          <a:noFill/>
        </p:spPr>
        <p:txBody>
          <a:bodyPr wrap="square" rtlCol="0" anchor="t">
            <a:spAutoFit/>
          </a:bodyPr>
          <a:lstStyle/>
          <a:p>
            <a:r>
              <a:rPr lang="en-US" sz="2800" b="1" dirty="0"/>
              <a:t>  </a:t>
            </a:r>
            <a:r>
              <a:rPr sz="2800" b="1" dirty="0"/>
              <a:t>2）常用短语或句子 </a:t>
            </a:r>
          </a:p>
          <a:p>
            <a:r>
              <a:rPr sz="2800" b="1" dirty="0"/>
              <a:t> （1）常用的称呼语： </a:t>
            </a:r>
          </a:p>
          <a:p>
            <a:r>
              <a:rPr lang="en-US" sz="2800" b="1" dirty="0"/>
              <a:t>	</a:t>
            </a:r>
            <a:r>
              <a:rPr sz="2800" b="1" dirty="0"/>
              <a:t>Dear Sir/</a:t>
            </a:r>
            <a:r>
              <a:rPr sz="2800" b="1" dirty="0" err="1"/>
              <a:t>Madam，Dear</a:t>
            </a:r>
            <a:r>
              <a:rPr sz="2800" b="1" dirty="0"/>
              <a:t> </a:t>
            </a:r>
            <a:r>
              <a:rPr sz="2800" b="1" dirty="0" err="1"/>
              <a:t>Leadership，Dear</a:t>
            </a:r>
            <a:r>
              <a:rPr sz="2800" b="1" dirty="0"/>
              <a:t> Manager 等。</a:t>
            </a:r>
          </a:p>
          <a:p>
            <a:r>
              <a:rPr sz="2800" b="1" dirty="0"/>
              <a:t>  （2）常用的开头句： </a:t>
            </a:r>
          </a:p>
          <a:p>
            <a:r>
              <a:rPr sz="2800" b="1" dirty="0"/>
              <a:t>        </a:t>
            </a:r>
            <a:r>
              <a:rPr lang="en-US" sz="2800" b="1" dirty="0"/>
              <a:t>	</a:t>
            </a:r>
            <a:r>
              <a:rPr sz="2800" b="1" dirty="0"/>
              <a:t>① I am writing to make a complaint about ... </a:t>
            </a:r>
            <a:r>
              <a:rPr sz="2800" b="1" dirty="0" err="1"/>
              <a:t>我写信是为了投诉</a:t>
            </a:r>
            <a:r>
              <a:rPr sz="2800" b="1" dirty="0"/>
              <a:t>……</a:t>
            </a:r>
          </a:p>
          <a:p>
            <a:r>
              <a:rPr sz="2800" b="1" dirty="0"/>
              <a:t>        </a:t>
            </a:r>
            <a:r>
              <a:rPr lang="en-US" sz="2800" b="1" dirty="0"/>
              <a:t>	</a:t>
            </a:r>
            <a:r>
              <a:rPr sz="2800" b="1" dirty="0"/>
              <a:t>② I wish to express my dissatisfaction/disappointment about ... </a:t>
            </a:r>
            <a:r>
              <a:rPr sz="2800" b="1" dirty="0" err="1"/>
              <a:t>我想</a:t>
            </a:r>
            <a:r>
              <a:rPr lang="en-US" sz="2800" b="1" dirty="0"/>
              <a:t>	</a:t>
            </a:r>
            <a:r>
              <a:rPr sz="2800" b="1" dirty="0" err="1"/>
              <a:t>表达我对</a:t>
            </a:r>
            <a:r>
              <a:rPr sz="2800" b="1" dirty="0"/>
              <a:t>……</a:t>
            </a:r>
            <a:r>
              <a:rPr sz="2800" b="1" dirty="0" err="1"/>
              <a:t>的不满</a:t>
            </a:r>
            <a:r>
              <a:rPr sz="2800" b="1" dirty="0"/>
              <a:t> /</a:t>
            </a:r>
            <a:r>
              <a:rPr sz="2800" b="1" dirty="0" err="1"/>
              <a:t>失望</a:t>
            </a:r>
            <a:r>
              <a:rPr sz="2800" b="1" dirty="0"/>
              <a:t>。</a:t>
            </a:r>
          </a:p>
          <a:p>
            <a:r>
              <a:rPr sz="2800" b="1" dirty="0"/>
              <a:t>       </a:t>
            </a:r>
            <a:r>
              <a:rPr lang="en-US" sz="2800" b="1" dirty="0"/>
              <a:t>	</a:t>
            </a:r>
            <a:r>
              <a:rPr sz="2800" b="1" dirty="0"/>
              <a:t>③ I would like to draw your attention to the problem/fault ... </a:t>
            </a:r>
            <a:r>
              <a:rPr sz="2800" b="1" dirty="0" err="1"/>
              <a:t>我想让</a:t>
            </a:r>
            <a:r>
              <a:rPr lang="en-US" sz="2800" b="1" dirty="0"/>
              <a:t>	</a:t>
            </a:r>
            <a:r>
              <a:rPr sz="2800" b="1" dirty="0" err="1"/>
              <a:t>你知道这个问题</a:t>
            </a:r>
            <a:r>
              <a:rPr sz="2800" b="1" dirty="0"/>
              <a:t> / </a:t>
            </a:r>
            <a:r>
              <a:rPr sz="2800" b="1" dirty="0" err="1"/>
              <a:t>错误</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6" name="文本框 5"/>
          <p:cNvSpPr txBox="1"/>
          <p:nvPr/>
        </p:nvSpPr>
        <p:spPr>
          <a:xfrm>
            <a:off x="149860" y="232410"/>
            <a:ext cx="11892280" cy="6123940"/>
          </a:xfrm>
          <a:prstGeom prst="rect">
            <a:avLst/>
          </a:prstGeom>
          <a:noFill/>
        </p:spPr>
        <p:txBody>
          <a:bodyPr wrap="square" rtlCol="0" anchor="t">
            <a:spAutoFit/>
          </a:bodyPr>
          <a:lstStyle/>
          <a:p>
            <a:r>
              <a:rPr sz="2800" b="1" dirty="0"/>
              <a:t>（3）解释投诉原因：</a:t>
            </a:r>
          </a:p>
          <a:p>
            <a:r>
              <a:rPr lang="en-US" sz="2800" b="1" dirty="0"/>
              <a:t>	</a:t>
            </a:r>
            <a:r>
              <a:rPr sz="2800" b="1" dirty="0"/>
              <a:t>① The reason for my dissatisfaction is that ... </a:t>
            </a:r>
            <a:r>
              <a:rPr sz="2800" b="1" dirty="0" err="1"/>
              <a:t>我不满的原因是</a:t>
            </a:r>
            <a:r>
              <a:rPr sz="2800" b="1" dirty="0"/>
              <a:t>……</a:t>
            </a:r>
          </a:p>
          <a:p>
            <a:r>
              <a:rPr lang="en-US" sz="2800" b="1" dirty="0"/>
              <a:t>	</a:t>
            </a:r>
            <a:r>
              <a:rPr sz="2800" b="1" dirty="0"/>
              <a:t>② ... must be due to ... ……</a:t>
            </a:r>
            <a:r>
              <a:rPr sz="2800" b="1" dirty="0" err="1"/>
              <a:t>的原因是因为</a:t>
            </a:r>
            <a:r>
              <a:rPr sz="2800" b="1" dirty="0"/>
              <a:t>……</a:t>
            </a:r>
          </a:p>
          <a:p>
            <a:r>
              <a:rPr lang="en-US" sz="2800" b="1" dirty="0"/>
              <a:t>	</a:t>
            </a:r>
            <a:r>
              <a:rPr sz="2800" b="1" dirty="0"/>
              <a:t>③ There are several aspects underlying this complaint. </a:t>
            </a:r>
            <a:r>
              <a:rPr sz="2800" b="1" dirty="0" err="1"/>
              <a:t>我的投诉包括以</a:t>
            </a:r>
            <a:r>
              <a:rPr lang="en-US" sz="2800" b="1" dirty="0"/>
              <a:t>	</a:t>
            </a:r>
            <a:r>
              <a:rPr sz="2800" b="1" dirty="0" err="1"/>
              <a:t>下几方面</a:t>
            </a:r>
            <a:r>
              <a:rPr sz="2800" b="1" dirty="0"/>
              <a:t>。</a:t>
            </a:r>
          </a:p>
          <a:p>
            <a:r>
              <a:rPr sz="2800" b="1" dirty="0"/>
              <a:t>（4）常用的结束语：</a:t>
            </a:r>
          </a:p>
          <a:p>
            <a:pPr lvl="1"/>
            <a:r>
              <a:rPr lang="en-US" sz="2800" b="1" dirty="0"/>
              <a:t>	</a:t>
            </a:r>
            <a:r>
              <a:rPr sz="2800" b="1" dirty="0"/>
              <a:t>① It would be highly appreciated if you could ... </a:t>
            </a:r>
            <a:r>
              <a:rPr sz="2800" b="1" dirty="0" err="1"/>
              <a:t>如果你能</a:t>
            </a:r>
            <a:r>
              <a:rPr sz="2800" b="1" dirty="0"/>
              <a:t>……</a:t>
            </a:r>
            <a:r>
              <a:rPr sz="2800" b="1" dirty="0" err="1"/>
              <a:t>我将万分</a:t>
            </a:r>
            <a:r>
              <a:rPr lang="en-US" sz="2800" b="1" dirty="0"/>
              <a:t>	</a:t>
            </a:r>
            <a:r>
              <a:rPr sz="2800" b="1" dirty="0" err="1"/>
              <a:t>感谢</a:t>
            </a:r>
            <a:r>
              <a:rPr sz="2800" b="1" dirty="0"/>
              <a:t>。</a:t>
            </a:r>
          </a:p>
          <a:p>
            <a:pPr lvl="1"/>
            <a:r>
              <a:rPr lang="en-US" sz="2800" b="1" dirty="0"/>
              <a:t>	</a:t>
            </a:r>
            <a:r>
              <a:rPr sz="2800" b="1" dirty="0"/>
              <a:t>② I hope you will give due attention to this matter. </a:t>
            </a:r>
            <a:r>
              <a:rPr sz="2800" b="1" dirty="0" err="1"/>
              <a:t>希望对此事你能给</a:t>
            </a:r>
            <a:r>
              <a:rPr lang="en-US" sz="2800" b="1" dirty="0"/>
              <a:t>	</a:t>
            </a:r>
            <a:r>
              <a:rPr sz="2800" b="1" dirty="0" err="1"/>
              <a:t>予足够的重视</a:t>
            </a:r>
            <a:r>
              <a:rPr sz="2800" b="1" dirty="0"/>
              <a:t>。　　</a:t>
            </a:r>
          </a:p>
          <a:p>
            <a:r>
              <a:rPr lang="en-US" sz="2800" b="1" dirty="0"/>
              <a:t>	</a:t>
            </a:r>
            <a:r>
              <a:rPr sz="2800" b="1" dirty="0"/>
              <a:t>③</a:t>
            </a:r>
            <a:r>
              <a:rPr lang="en-US" sz="2800" b="1" dirty="0"/>
              <a:t> </a:t>
            </a:r>
            <a:r>
              <a:rPr sz="2800" b="1" dirty="0"/>
              <a:t>I would like to get this matter settled by the end of this month. </a:t>
            </a:r>
            <a:r>
              <a:rPr sz="2800" b="1" dirty="0" err="1"/>
              <a:t>我希</a:t>
            </a:r>
            <a:r>
              <a:rPr lang="en-US" sz="2800" b="1" dirty="0"/>
              <a:t> 	</a:t>
            </a:r>
            <a:r>
              <a:rPr sz="2800" b="1" dirty="0" err="1"/>
              <a:t>望能在月底前解决这事</a:t>
            </a:r>
            <a:r>
              <a:rPr sz="2800" b="1" dirty="0"/>
              <a:t>。</a:t>
            </a:r>
          </a:p>
          <a:p>
            <a:r>
              <a:rPr lang="en-US" sz="2800" b="1" dirty="0"/>
              <a:t>	</a:t>
            </a:r>
            <a:r>
              <a:rPr sz="2800" b="1" dirty="0"/>
              <a:t>④ I would appreciate it very much if you could ... </a:t>
            </a:r>
            <a:r>
              <a:rPr sz="2800" b="1" dirty="0" err="1"/>
              <a:t>如果你能</a:t>
            </a:r>
            <a:r>
              <a:rPr sz="2800" b="1" dirty="0"/>
              <a:t>……</a:t>
            </a:r>
            <a:r>
              <a:rPr sz="2800" b="1" dirty="0" err="1"/>
              <a:t>我将非</a:t>
            </a:r>
            <a:r>
              <a:rPr lang="en-US" sz="2800" b="1" dirty="0"/>
              <a:t>	</a:t>
            </a:r>
            <a:r>
              <a:rPr sz="2800" b="1" dirty="0" err="1"/>
              <a:t>常感谢</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p>
        </p:txBody>
      </p:sp>
      <p:sp>
        <p:nvSpPr>
          <p:cNvPr id="6" name="文本框 5"/>
          <p:cNvSpPr txBox="1"/>
          <p:nvPr/>
        </p:nvSpPr>
        <p:spPr>
          <a:xfrm>
            <a:off x="513715" y="2165350"/>
            <a:ext cx="11276965" cy="3107690"/>
          </a:xfrm>
          <a:prstGeom prst="rect">
            <a:avLst/>
          </a:prstGeom>
          <a:noFill/>
          <a:ln>
            <a:solidFill>
              <a:schemeClr val="accent1"/>
            </a:solidFill>
          </a:ln>
        </p:spPr>
        <p:txBody>
          <a:bodyPr wrap="square" rtlCol="0" anchor="t">
            <a:spAutoFit/>
          </a:bodyPr>
          <a:lstStyle/>
          <a:p>
            <a:r>
              <a:rPr lang="zh-CN" altLang="en-US" sz="2800" b="1" dirty="0"/>
              <a:t>                                                                                               September 5, 2019</a:t>
            </a:r>
          </a:p>
          <a:p>
            <a:r>
              <a:rPr lang="zh-CN" altLang="en-US" sz="2800" b="1" dirty="0"/>
              <a:t>① Dear ...,</a:t>
            </a:r>
          </a:p>
          <a:p>
            <a:r>
              <a:rPr lang="zh-CN" altLang="en-US" sz="2800" b="1" dirty="0"/>
              <a:t>         ② I am writing to express my disappointment about ___________. ③ The reason for my dissatisfaction is that ___________.</a:t>
            </a:r>
          </a:p>
          <a:p>
            <a:r>
              <a:rPr lang="zh-CN" altLang="en-US" sz="2800" b="1" dirty="0"/>
              <a:t>         ④ I hope you will give due attention to this matter.</a:t>
            </a:r>
          </a:p>
          <a:p>
            <a:r>
              <a:rPr lang="zh-CN" altLang="en-US" sz="2800" b="1" dirty="0"/>
              <a:t>                                                                                                                              Yours,</a:t>
            </a:r>
          </a:p>
          <a:p>
            <a:r>
              <a:rPr lang="zh-CN" altLang="en-US" sz="2800" b="1" dirty="0"/>
              <a:t>                                                                                                                     Xiao Hong</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35" y="2635250"/>
            <a:ext cx="12193270" cy="4222750"/>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t>37</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9" name="文本框 8"/>
          <p:cNvSpPr txBox="1"/>
          <p:nvPr/>
        </p:nvSpPr>
        <p:spPr>
          <a:xfrm>
            <a:off x="49530" y="2762250"/>
            <a:ext cx="12092940" cy="3969385"/>
          </a:xfrm>
          <a:prstGeom prst="rect">
            <a:avLst/>
          </a:prstGeom>
          <a:noFill/>
        </p:spPr>
        <p:txBody>
          <a:bodyPr wrap="square" rtlCol="0">
            <a:spAutoFit/>
          </a:bodyPr>
          <a:lstStyle/>
          <a:p>
            <a:r>
              <a:rPr sz="2800" b="1" dirty="0">
                <a:latin typeface="微软雅黑" panose="020B0503020204020204" pitchFamily="34" charset="-122"/>
                <a:ea typeface="微软雅黑" panose="020B0503020204020204" pitchFamily="34" charset="-122"/>
              </a:rPr>
              <a:t>解析：首先，题目要求给本市一家报刊编辑写一封信，右上角写出写信日期，称呼语应该使用 ①Dear Editor，②开头句写明写信目的是投诉工厂施工噪音影响学习的问题I am writing to express my disappointment about the noise pollution。③正文解释投诉原因：工厂白天施 工，影响正常的教学秩序：The factory near our school is under construction in the daytime and makes big noises, which has affected our daily teaching and learning process。④结束句提出诉求：It’s time for us to take steps to protect our school from noise pollution and give us a peaceful environment。文章最后落款。</a:t>
            </a:r>
          </a:p>
        </p:txBody>
      </p:sp>
      <p:sp>
        <p:nvSpPr>
          <p:cNvPr id="2" name="文本框 1"/>
          <p:cNvSpPr txBox="1"/>
          <p:nvPr/>
        </p:nvSpPr>
        <p:spPr>
          <a:xfrm>
            <a:off x="258445" y="145415"/>
            <a:ext cx="2145665" cy="583565"/>
          </a:xfrm>
          <a:prstGeom prst="rect">
            <a:avLst/>
          </a:prstGeom>
          <a:solidFill>
            <a:schemeClr val="tx2">
              <a:lumMod val="20000"/>
              <a:lumOff val="80000"/>
            </a:schemeClr>
          </a:solidFill>
        </p:spPr>
        <p:txBody>
          <a:bodyPr wrap="square" rtlCol="0">
            <a:spAutoFit/>
          </a:bodyPr>
          <a:lstStyle/>
          <a:p>
            <a:r>
              <a:rPr lang="zh-CN" altLang="en-US" sz="3200" b="1"/>
              <a:t>典型例子：</a:t>
            </a:r>
          </a:p>
        </p:txBody>
      </p:sp>
      <p:sp>
        <p:nvSpPr>
          <p:cNvPr id="6" name="文本框 5"/>
          <p:cNvSpPr txBox="1"/>
          <p:nvPr/>
        </p:nvSpPr>
        <p:spPr>
          <a:xfrm>
            <a:off x="258445" y="1092200"/>
            <a:ext cx="11444605" cy="1383665"/>
          </a:xfrm>
          <a:prstGeom prst="rect">
            <a:avLst/>
          </a:prstGeom>
          <a:noFill/>
        </p:spPr>
        <p:txBody>
          <a:bodyPr wrap="square" rtlCol="0" anchor="t">
            <a:spAutoFit/>
          </a:bodyPr>
          <a:lstStyle/>
          <a:p>
            <a:r>
              <a:rPr lang="en-US" sz="2800" b="1"/>
              <a:t>       </a:t>
            </a:r>
            <a:r>
              <a:rPr sz="2800" b="1"/>
              <a:t>题目要求：假如你是某中学的一名学生，你们学校附近的工厂施工造成很大的噪音，影响学生学习。请你向本市一家报刊编辑写信反映这一问题，呼吁有关部门采取措施，停止噪音污染。</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38</a:t>
            </a:fld>
            <a:endParaRPr lang="en-US"/>
          </a:p>
        </p:txBody>
      </p:sp>
      <p:sp>
        <p:nvSpPr>
          <p:cNvPr id="4" name="文本框 3"/>
          <p:cNvSpPr txBox="1"/>
          <p:nvPr/>
        </p:nvSpPr>
        <p:spPr>
          <a:xfrm>
            <a:off x="165100" y="889000"/>
            <a:ext cx="11925300" cy="439991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        </a:t>
            </a:r>
            <a:r>
              <a:rPr lang="en-US" altLang="zh-CN" sz="2800" b="1" dirty="0">
                <a:latin typeface="微软雅黑" panose="020B0503020204020204" pitchFamily="34" charset="-122"/>
                <a:ea typeface="微软雅黑" panose="020B0503020204020204" pitchFamily="34" charset="-122"/>
              </a:rPr>
              <a:t>                                                              September 5, 2019</a:t>
            </a:r>
          </a:p>
          <a:p>
            <a:r>
              <a:rPr lang="en-US" altLang="zh-CN" sz="2800" b="1" dirty="0">
                <a:latin typeface="微软雅黑" panose="020B0503020204020204" pitchFamily="34" charset="-122"/>
                <a:ea typeface="微软雅黑" panose="020B0503020204020204" pitchFamily="34" charset="-122"/>
              </a:rPr>
              <a:t>Dear Editor,</a:t>
            </a:r>
          </a:p>
          <a:p>
            <a:r>
              <a:rPr lang="en-US" altLang="zh-CN" sz="2800" b="1" dirty="0">
                <a:latin typeface="微软雅黑" panose="020B0503020204020204" pitchFamily="34" charset="-122"/>
                <a:ea typeface="微软雅黑" panose="020B0503020204020204" pitchFamily="34" charset="-122"/>
              </a:rPr>
              <a:t>    I am writing to express my disappointment about the noise pollution. The factory near our school is under construction in the daytime and makes big noises, which has affected our daily teaching and learning process. It’s time for us to take steps to protect our school from noise pollution and give us a peaceful </a:t>
            </a:r>
          </a:p>
          <a:p>
            <a:r>
              <a:rPr lang="en-US" altLang="zh-CN" sz="2800" b="1" dirty="0">
                <a:latin typeface="微软雅黑" panose="020B0503020204020204" pitchFamily="34" charset="-122"/>
                <a:ea typeface="微软雅黑" panose="020B0503020204020204" pitchFamily="34" charset="-122"/>
              </a:rPr>
              <a:t>environment.</a:t>
            </a:r>
          </a:p>
          <a:p>
            <a:r>
              <a:rPr lang="en-US" altLang="zh-CN" sz="2800" b="1" dirty="0">
                <a:latin typeface="微软雅黑" panose="020B0503020204020204" pitchFamily="34" charset="-122"/>
                <a:ea typeface="微软雅黑" panose="020B0503020204020204" pitchFamily="34" charset="-122"/>
              </a:rPr>
              <a:t>                                                                                                    Yours,</a:t>
            </a:r>
          </a:p>
          <a:p>
            <a:r>
              <a:rPr lang="en-US" altLang="zh-CN" sz="2800" b="1" dirty="0">
                <a:latin typeface="微软雅黑" panose="020B0503020204020204" pitchFamily="34" charset="-122"/>
                <a:ea typeface="微软雅黑" panose="020B0503020204020204" pitchFamily="34" charset="-122"/>
              </a:rPr>
              <a:t>                                                                                            Xiao Hong</a:t>
            </a:r>
          </a:p>
        </p:txBody>
      </p:sp>
      <p:sp>
        <p:nvSpPr>
          <p:cNvPr id="2" name="文本框 1"/>
          <p:cNvSpPr txBox="1"/>
          <p:nvPr/>
        </p:nvSpPr>
        <p:spPr>
          <a:xfrm>
            <a:off x="1381124" y="123825"/>
            <a:ext cx="250507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39</a:t>
            </a:fld>
            <a:endParaRPr lang="en-US"/>
          </a:p>
        </p:txBody>
      </p:sp>
      <p:sp>
        <p:nvSpPr>
          <p:cNvPr id="6" name="文本框 5"/>
          <p:cNvSpPr txBox="1"/>
          <p:nvPr/>
        </p:nvSpPr>
        <p:spPr>
          <a:xfrm flipH="1">
            <a:off x="229870" y="920750"/>
            <a:ext cx="12193270" cy="521970"/>
          </a:xfrm>
          <a:prstGeom prst="rect">
            <a:avLst/>
          </a:prstGeom>
          <a:noFill/>
        </p:spPr>
        <p:txBody>
          <a:bodyPr wrap="square" rtlCol="0">
            <a:spAutoFit/>
          </a:bodyPr>
          <a:lstStyle/>
          <a:p>
            <a:r>
              <a:rPr lang="zh-CN" altLang="en-US" sz="2800" b="1"/>
              <a:t>1. 请假条</a:t>
            </a:r>
          </a:p>
        </p:txBody>
      </p:sp>
      <p:sp>
        <p:nvSpPr>
          <p:cNvPr id="9" name="文本框 8"/>
          <p:cNvSpPr txBox="1"/>
          <p:nvPr/>
        </p:nvSpPr>
        <p:spPr>
          <a:xfrm>
            <a:off x="510540" y="2070100"/>
            <a:ext cx="11382375" cy="3969385"/>
          </a:xfrm>
          <a:prstGeom prst="rect">
            <a:avLst/>
          </a:prstGeom>
          <a:noFill/>
        </p:spPr>
        <p:txBody>
          <a:bodyPr wrap="square" rtlCol="0">
            <a:spAutoFit/>
          </a:bodyPr>
          <a:lstStyle/>
          <a:p>
            <a:r>
              <a:rPr lang="en-US" altLang="zh-CN" sz="2800" b="1" dirty="0"/>
              <a:t>        </a:t>
            </a:r>
            <a:r>
              <a:rPr lang="zh-CN" altLang="en-US" sz="2800" b="1" dirty="0"/>
              <a:t>1）请假条注意事项</a:t>
            </a:r>
          </a:p>
          <a:p>
            <a:r>
              <a:rPr lang="zh-CN" altLang="en-US" sz="2800" b="1" dirty="0"/>
              <a:t>         请假条是请求不参加某项工作、学习、活动的文书，书写时要注意中心明确，要写明请假的时</a:t>
            </a:r>
          </a:p>
          <a:p>
            <a:r>
              <a:rPr lang="zh-CN" altLang="en-US" sz="2800" b="1" dirty="0"/>
              <a:t>间和原因等。常用格式如下：</a:t>
            </a:r>
          </a:p>
          <a:p>
            <a:pPr marL="457200" indent="-457200">
              <a:buFont typeface="Wingdings" panose="05000000000000000000" charset="0"/>
              <a:buChar char="l"/>
            </a:pPr>
            <a:r>
              <a:rPr lang="zh-CN" altLang="en-US" sz="2800" b="1" dirty="0"/>
              <a:t>开头：写请假条的时间一般位于右上角。</a:t>
            </a:r>
          </a:p>
          <a:p>
            <a:pPr marL="457200" indent="-457200">
              <a:buFont typeface="Wingdings" panose="05000000000000000000" charset="0"/>
              <a:buChar char="l"/>
            </a:pPr>
            <a:r>
              <a:rPr lang="zh-CN" altLang="en-US" sz="2800" b="1" dirty="0"/>
              <a:t>称呼：写在日期下一行的左上角，一般以 Dear 开头。</a:t>
            </a:r>
          </a:p>
          <a:p>
            <a:pPr marL="457200" indent="-457200">
              <a:buFont typeface="Wingdings" panose="05000000000000000000" charset="0"/>
              <a:buChar char="l"/>
            </a:pPr>
            <a:r>
              <a:rPr lang="zh-CN" altLang="en-US" sz="2800" b="1" dirty="0"/>
              <a:t>正文：从称呼下一行开始写，通常每段开头往右缩 4–5 个字母距离。写明请假的时间和理由。</a:t>
            </a:r>
          </a:p>
          <a:p>
            <a:pPr marL="457200" indent="-457200">
              <a:buFont typeface="Wingdings" panose="05000000000000000000" charset="0"/>
              <a:buChar char="l"/>
            </a:pPr>
            <a:r>
              <a:rPr lang="zh-CN" altLang="en-US" sz="2800" b="1" dirty="0"/>
              <a:t>署名：写在正文下方的 2–3 行的位置，从信纸中央偏右的地方写起。</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6000" b="-26000"/>
          </a:stretch>
        </a:blip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787886" y="2813755"/>
            <a:ext cx="4899163"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一、大纲要求及解读</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5"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40</a:t>
            </a:fld>
            <a:endParaRPr lang="en-US"/>
          </a:p>
        </p:txBody>
      </p:sp>
      <p:sp>
        <p:nvSpPr>
          <p:cNvPr id="9" name="文本框 8"/>
          <p:cNvSpPr txBox="1"/>
          <p:nvPr/>
        </p:nvSpPr>
        <p:spPr>
          <a:xfrm>
            <a:off x="198120" y="0"/>
            <a:ext cx="11796395" cy="6985635"/>
          </a:xfrm>
          <a:prstGeom prst="rect">
            <a:avLst/>
          </a:prstGeom>
          <a:noFill/>
        </p:spPr>
        <p:txBody>
          <a:bodyPr wrap="square" rtlCol="0" anchor="t">
            <a:spAutoFit/>
          </a:bodyPr>
          <a:lstStyle/>
          <a:p>
            <a:r>
              <a:rPr lang="zh-CN" altLang="en-US" sz="2800" b="1" dirty="0"/>
              <a:t>2）常用短语或句子</a:t>
            </a:r>
          </a:p>
          <a:p>
            <a:r>
              <a:rPr lang="zh-CN" altLang="en-US" sz="2800" b="1" dirty="0"/>
              <a:t> （1）常用的称呼语：</a:t>
            </a:r>
          </a:p>
          <a:p>
            <a:r>
              <a:rPr lang="zh-CN" altLang="en-US" sz="2800" b="1" dirty="0"/>
              <a:t>           </a:t>
            </a:r>
            <a:r>
              <a:rPr lang="en-US" altLang="zh-CN" sz="2800" b="1" dirty="0"/>
              <a:t>	</a:t>
            </a:r>
            <a:r>
              <a:rPr lang="zh-CN" altLang="en-US" sz="2800" b="1" dirty="0"/>
              <a:t>Dear Sir/Madam，Dear Manager 等。</a:t>
            </a:r>
          </a:p>
          <a:p>
            <a:r>
              <a:rPr lang="zh-CN" altLang="en-US" sz="2800" b="1" dirty="0"/>
              <a:t> （2）常用的开头句：</a:t>
            </a:r>
          </a:p>
          <a:p>
            <a:r>
              <a:rPr lang="zh-CN" altLang="en-US" sz="2800" b="1" dirty="0"/>
              <a:t>         </a:t>
            </a:r>
            <a:r>
              <a:rPr lang="en-US" altLang="zh-CN" sz="2800" b="1" dirty="0"/>
              <a:t>	</a:t>
            </a:r>
            <a:r>
              <a:rPr lang="zh-CN" altLang="en-US" sz="2800" b="1" dirty="0"/>
              <a:t>① I am so sorry that I can</a:t>
            </a:r>
            <a:r>
              <a:rPr lang="en-US" altLang="zh-CN" sz="2800" b="1" dirty="0"/>
              <a:t>’</a:t>
            </a:r>
            <a:r>
              <a:rPr lang="zh-CN" altLang="en-US" sz="2800" b="1" dirty="0"/>
              <a:t>t ... 非常抱歉我不能……</a:t>
            </a:r>
          </a:p>
          <a:p>
            <a:r>
              <a:rPr lang="zh-CN" altLang="en-US" sz="2800" b="1" dirty="0"/>
              <a:t>         </a:t>
            </a:r>
            <a:r>
              <a:rPr lang="en-US" altLang="zh-CN" sz="2800" b="1" dirty="0"/>
              <a:t>	</a:t>
            </a:r>
            <a:r>
              <a:rPr lang="zh-CN" altLang="en-US" sz="2800" b="1" dirty="0"/>
              <a:t>② I</a:t>
            </a:r>
            <a:r>
              <a:rPr lang="en-US" altLang="zh-CN" sz="2800" b="1" dirty="0"/>
              <a:t>’</a:t>
            </a:r>
            <a:r>
              <a:rPr lang="zh-CN" altLang="en-US" sz="2800" b="1" dirty="0"/>
              <a:t>m afraid I can</a:t>
            </a:r>
            <a:r>
              <a:rPr lang="en-US" altLang="zh-CN" sz="2800" b="1" dirty="0"/>
              <a:t>’</a:t>
            </a:r>
            <a:r>
              <a:rPr lang="zh-CN" altLang="en-US" sz="2800" b="1" dirty="0"/>
              <a:t>t ... 我恐怕不能……</a:t>
            </a:r>
          </a:p>
          <a:p>
            <a:r>
              <a:rPr lang="zh-CN" altLang="en-US" sz="2800" b="1" dirty="0"/>
              <a:t> （3）解释请假的原因：</a:t>
            </a:r>
          </a:p>
          <a:p>
            <a:r>
              <a:rPr lang="zh-CN" altLang="en-US" sz="2800" b="1" dirty="0"/>
              <a:t>        </a:t>
            </a:r>
            <a:r>
              <a:rPr lang="en-US" altLang="zh-CN" sz="2800" b="1" dirty="0"/>
              <a:t>	</a:t>
            </a:r>
            <a:r>
              <a:rPr lang="zh-CN" altLang="en-US" sz="2800" b="1" dirty="0"/>
              <a:t>① Because I have a bad cold/headache/high fever. 因为我得了重感冒 / </a:t>
            </a:r>
            <a:r>
              <a:rPr lang="en-US" altLang="zh-CN" sz="2800" b="1" dirty="0"/>
              <a:t>	</a:t>
            </a:r>
            <a:r>
              <a:rPr lang="zh-CN" altLang="en-US" sz="2800" b="1" dirty="0"/>
              <a:t>头疼得厉害 / 发高烧。</a:t>
            </a:r>
          </a:p>
          <a:p>
            <a:r>
              <a:rPr lang="zh-CN" altLang="en-US" sz="2800" b="1" dirty="0"/>
              <a:t>       </a:t>
            </a:r>
            <a:r>
              <a:rPr lang="en-US" altLang="zh-CN" sz="2800" b="1" dirty="0"/>
              <a:t>	</a:t>
            </a:r>
            <a:r>
              <a:rPr lang="zh-CN" altLang="en-US" sz="2800" b="1" dirty="0"/>
              <a:t>② I am not feeling well today. 今天我觉得不舒服。</a:t>
            </a:r>
          </a:p>
          <a:p>
            <a:r>
              <a:rPr lang="zh-CN" altLang="en-US" sz="2800" b="1" dirty="0"/>
              <a:t>       </a:t>
            </a:r>
            <a:r>
              <a:rPr lang="en-US" altLang="zh-CN" sz="2800" b="1" dirty="0"/>
              <a:t>	</a:t>
            </a:r>
            <a:r>
              <a:rPr lang="zh-CN" altLang="en-US" sz="2800" b="1" dirty="0"/>
              <a:t>③ The doctor asked me to stay at home/in bed and have a good rest. 医</a:t>
            </a:r>
            <a:r>
              <a:rPr lang="en-US" altLang="zh-CN" sz="2800" b="1" dirty="0"/>
              <a:t>	</a:t>
            </a:r>
            <a:r>
              <a:rPr lang="zh-CN" altLang="en-US" sz="2800" b="1" dirty="0"/>
              <a:t>生建议我在家 / 卧床休息好。</a:t>
            </a:r>
          </a:p>
          <a:p>
            <a:r>
              <a:rPr lang="zh-CN" altLang="en-US" sz="2800" b="1" dirty="0"/>
              <a:t>       </a:t>
            </a:r>
            <a:r>
              <a:rPr lang="en-US" altLang="zh-CN" sz="2800" b="1" dirty="0"/>
              <a:t>	</a:t>
            </a:r>
            <a:r>
              <a:rPr lang="zh-CN" altLang="en-US" sz="2800" b="1" dirty="0"/>
              <a:t>④ My ... is ill, and I have to look after him/her. ……生病了，我得照顾他 </a:t>
            </a:r>
            <a:r>
              <a:rPr lang="en-US" altLang="zh-CN" sz="2800" b="1" dirty="0"/>
              <a:t>	</a:t>
            </a:r>
            <a:r>
              <a:rPr lang="zh-CN" altLang="en-US" sz="2800" b="1" dirty="0"/>
              <a:t>/ 她。</a:t>
            </a:r>
          </a:p>
          <a:p>
            <a:r>
              <a:rPr lang="zh-CN" altLang="en-US" sz="2800" b="1" dirty="0"/>
              <a:t>       </a:t>
            </a:r>
            <a:r>
              <a:rPr lang="en-US" altLang="zh-CN" sz="2800" b="1" dirty="0"/>
              <a:t>	</a:t>
            </a:r>
            <a:r>
              <a:rPr lang="zh-CN" altLang="en-US" sz="2800" b="1" dirty="0"/>
              <a:t>⑤ I have to deal with something urgent. 我要处理一些紧急的事情。</a:t>
            </a:r>
          </a:p>
          <a:p>
            <a:endParaRPr lang="zh-CN" altLang="en-US" sz="2800" b="1" dirty="0"/>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41</a:t>
            </a:fld>
            <a:endParaRPr lang="en-US"/>
          </a:p>
        </p:txBody>
      </p:sp>
      <p:sp>
        <p:nvSpPr>
          <p:cNvPr id="9" name="文本框 8"/>
          <p:cNvSpPr txBox="1"/>
          <p:nvPr/>
        </p:nvSpPr>
        <p:spPr>
          <a:xfrm>
            <a:off x="198120" y="1187450"/>
            <a:ext cx="11796395" cy="2245360"/>
          </a:xfrm>
          <a:prstGeom prst="rect">
            <a:avLst/>
          </a:prstGeom>
          <a:noFill/>
        </p:spPr>
        <p:txBody>
          <a:bodyPr wrap="square" rtlCol="0" anchor="t">
            <a:spAutoFit/>
          </a:bodyPr>
          <a:lstStyle/>
          <a:p>
            <a:r>
              <a:rPr lang="zh-CN" altLang="en-US" sz="2800" b="1" dirty="0"/>
              <a:t>（4）常用的结束语：</a:t>
            </a:r>
          </a:p>
          <a:p>
            <a:r>
              <a:rPr lang="zh-CN" altLang="en-US" sz="2800" b="1" dirty="0"/>
              <a:t>        </a:t>
            </a:r>
            <a:r>
              <a:rPr lang="en-US" altLang="zh-CN" sz="2800" b="1" dirty="0"/>
              <a:t>	</a:t>
            </a:r>
            <a:r>
              <a:rPr lang="zh-CN" altLang="en-US" sz="2800" b="1" dirty="0"/>
              <a:t>① I am writing to ask for 2 days</a:t>
            </a:r>
            <a:r>
              <a:rPr lang="en-US" altLang="zh-CN" sz="2800" b="1" dirty="0"/>
              <a:t>’ </a:t>
            </a:r>
            <a:r>
              <a:rPr lang="zh-CN" altLang="en-US" sz="2800" b="1" dirty="0"/>
              <a:t>leave 我想请两天假。</a:t>
            </a:r>
          </a:p>
          <a:p>
            <a:r>
              <a:rPr lang="zh-CN" altLang="en-US" sz="2800" b="1" dirty="0"/>
              <a:t>        </a:t>
            </a:r>
            <a:r>
              <a:rPr lang="en-US" altLang="zh-CN" sz="2800" b="1" dirty="0"/>
              <a:t>	</a:t>
            </a:r>
            <a:r>
              <a:rPr lang="zh-CN" altLang="en-US" sz="2800" b="1" dirty="0"/>
              <a:t>② I am writing to ask for another 2 days</a:t>
            </a:r>
            <a:r>
              <a:rPr lang="en-US" altLang="zh-CN" sz="2800" b="1" dirty="0"/>
              <a:t>’</a:t>
            </a:r>
            <a:r>
              <a:rPr lang="zh-CN" altLang="en-US" sz="2800" b="1" dirty="0"/>
              <a:t> leave. 我想再请两天假。</a:t>
            </a:r>
          </a:p>
          <a:p>
            <a:r>
              <a:rPr lang="zh-CN" altLang="en-US" sz="2800" b="1" dirty="0"/>
              <a:t>        </a:t>
            </a:r>
            <a:r>
              <a:rPr lang="en-US" altLang="zh-CN" sz="2800" b="1" dirty="0"/>
              <a:t>	</a:t>
            </a:r>
            <a:r>
              <a:rPr lang="zh-CN" altLang="en-US" sz="2800" b="1" dirty="0"/>
              <a:t>③ I sincerely hope you can understand. 我真心希望你能理解。</a:t>
            </a:r>
          </a:p>
          <a:p>
            <a:r>
              <a:rPr lang="zh-CN" altLang="en-US" sz="2800" b="1" dirty="0"/>
              <a:t>        </a:t>
            </a:r>
            <a:r>
              <a:rPr lang="en-US" altLang="zh-CN" sz="2800" b="1" dirty="0"/>
              <a:t>	</a:t>
            </a:r>
            <a:r>
              <a:rPr lang="zh-CN" altLang="en-US" sz="2800" b="1" dirty="0"/>
              <a:t>④ Enclose a certificate from the doctor. 附上医生证明。</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42</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p>
        </p:txBody>
      </p:sp>
      <p:sp>
        <p:nvSpPr>
          <p:cNvPr id="6" name="文本框 5"/>
          <p:cNvSpPr txBox="1"/>
          <p:nvPr/>
        </p:nvSpPr>
        <p:spPr>
          <a:xfrm>
            <a:off x="513715" y="2165350"/>
            <a:ext cx="11276965" cy="3538220"/>
          </a:xfrm>
          <a:prstGeom prst="rect">
            <a:avLst/>
          </a:prstGeom>
          <a:noFill/>
          <a:ln>
            <a:solidFill>
              <a:schemeClr val="accent1"/>
            </a:solidFill>
          </a:ln>
        </p:spPr>
        <p:txBody>
          <a:bodyPr wrap="square" rtlCol="0" anchor="t">
            <a:spAutoFit/>
          </a:bodyPr>
          <a:lstStyle/>
          <a:p>
            <a:r>
              <a:rPr lang="zh-CN" altLang="en-US" sz="2800" b="1" dirty="0"/>
              <a:t>                                                                                                  September 5, 2019</a:t>
            </a:r>
          </a:p>
          <a:p>
            <a:r>
              <a:rPr lang="zh-CN" altLang="en-US" sz="2800" b="1" dirty="0"/>
              <a:t>① Dear ...,</a:t>
            </a:r>
          </a:p>
          <a:p>
            <a:r>
              <a:rPr lang="zh-CN" altLang="en-US" sz="2800" b="1" dirty="0"/>
              <a:t>        ② I am so sorry that I can</a:t>
            </a:r>
            <a:r>
              <a:rPr lang="en-US" altLang="zh-CN" sz="2800" b="1" dirty="0"/>
              <a:t>’</a:t>
            </a:r>
            <a:r>
              <a:rPr lang="zh-CN" altLang="en-US" sz="2800" b="1" dirty="0"/>
              <a:t>t ___________. In fact, I am interested in it, but ③ I really have to ___________ at that time. ④ I am writing to ask for 2 days</a:t>
            </a:r>
            <a:r>
              <a:rPr lang="en-US" altLang="zh-CN" sz="2800" b="1" dirty="0"/>
              <a:t>’</a:t>
            </a:r>
            <a:r>
              <a:rPr lang="zh-CN" altLang="en-US" sz="2800" b="1" dirty="0"/>
              <a:t> leave.</a:t>
            </a:r>
          </a:p>
          <a:p>
            <a:r>
              <a:rPr lang="zh-CN" altLang="en-US" sz="2800" b="1" dirty="0"/>
              <a:t>       ⑤ I sincerely hope you can understand.</a:t>
            </a:r>
          </a:p>
          <a:p>
            <a:r>
              <a:rPr lang="zh-CN" altLang="en-US" sz="2800" b="1" dirty="0"/>
              <a:t>                                                                                                                             Yours,</a:t>
            </a:r>
          </a:p>
          <a:p>
            <a:r>
              <a:rPr lang="zh-CN" altLang="en-US" sz="2800" b="1" dirty="0"/>
              <a:t>                                                                                                                      Xiao Hong</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768600"/>
            <a:ext cx="12191365" cy="4089400"/>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43</a:t>
            </a:fld>
            <a:endParaRPr lang="en-US"/>
          </a:p>
        </p:txBody>
      </p:sp>
      <p:sp>
        <p:nvSpPr>
          <p:cNvPr id="13" name="文本框 12"/>
          <p:cNvSpPr txBox="1"/>
          <p:nvPr/>
        </p:nvSpPr>
        <p:spPr>
          <a:xfrm>
            <a:off x="114935" y="2818130"/>
            <a:ext cx="11532235" cy="353822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解析：首先，题目要求给老板Mr. Black写一张请假条，右上角写请假条日期，称呼语应该使用 ①Dear Mr. Black，②开头句写不能参加本周末在广州举行的年会I am so sorry that I can’t attend the annual meeting that will be held in Guangzhou this weekend。③解释不能参加的原 因：刚接到父母的电话，有急事：My parents called just now saying that something emergent happened and I have to deal with it。④结束句提出请假的请求：I am writing to ask for leave。 文章最后落款Xiao Hong。</a:t>
            </a:r>
          </a:p>
        </p:txBody>
      </p:sp>
      <p:sp>
        <p:nvSpPr>
          <p:cNvPr id="7" name="文本框 6"/>
          <p:cNvSpPr txBox="1"/>
          <p:nvPr/>
        </p:nvSpPr>
        <p:spPr>
          <a:xfrm>
            <a:off x="329565" y="460375"/>
            <a:ext cx="2461260" cy="521970"/>
          </a:xfrm>
          <a:prstGeom prst="rect">
            <a:avLst/>
          </a:prstGeom>
          <a:solidFill>
            <a:schemeClr val="tx2">
              <a:lumMod val="20000"/>
              <a:lumOff val="80000"/>
            </a:schemeClr>
          </a:solidFill>
        </p:spPr>
        <p:txBody>
          <a:bodyPr wrap="square" rtlCol="0">
            <a:spAutoFit/>
          </a:bodyPr>
          <a:lstStyle/>
          <a:p>
            <a:r>
              <a:rPr lang="zh-CN" altLang="en-US" sz="2800" b="1"/>
              <a:t>典型例子：</a:t>
            </a:r>
          </a:p>
        </p:txBody>
      </p:sp>
      <p:sp>
        <p:nvSpPr>
          <p:cNvPr id="9" name="文本框 8"/>
          <p:cNvSpPr txBox="1"/>
          <p:nvPr/>
        </p:nvSpPr>
        <p:spPr>
          <a:xfrm>
            <a:off x="428625" y="1135380"/>
            <a:ext cx="10904855" cy="1383665"/>
          </a:xfrm>
          <a:prstGeom prst="rect">
            <a:avLst/>
          </a:prstGeom>
          <a:noFill/>
        </p:spPr>
        <p:txBody>
          <a:bodyPr wrap="square" rtlCol="0">
            <a:spAutoFit/>
          </a:bodyPr>
          <a:lstStyle/>
          <a:p>
            <a:r>
              <a:rPr lang="en-US" altLang="zh-CN" sz="2800" b="1"/>
              <a:t>       </a:t>
            </a:r>
            <a:r>
              <a:rPr lang="zh-CN" altLang="en-US" sz="2800" b="1"/>
              <a:t>题目要求：假如你是某公司的职员晓红，你们公司在本周末要到广州参加年会，你刚接到父母的电话，有急事需要请假。请给你的老板 Mr. Black 写一张请假条。</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44</a:t>
            </a:fld>
            <a:endParaRPr lang="en-US"/>
          </a:p>
        </p:txBody>
      </p:sp>
      <p:sp>
        <p:nvSpPr>
          <p:cNvPr id="4" name="文本框 3"/>
          <p:cNvSpPr txBox="1"/>
          <p:nvPr/>
        </p:nvSpPr>
        <p:spPr>
          <a:xfrm>
            <a:off x="165100" y="889000"/>
            <a:ext cx="11925300" cy="483108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        </a:t>
            </a:r>
            <a:r>
              <a:rPr lang="en-US" altLang="zh-CN" sz="2800" b="1" dirty="0">
                <a:latin typeface="微软雅黑" panose="020B0503020204020204" pitchFamily="34" charset="-122"/>
                <a:ea typeface="微软雅黑" panose="020B0503020204020204" pitchFamily="34" charset="-122"/>
              </a:rPr>
              <a:t>                                                         </a:t>
            </a:r>
          </a:p>
          <a:p>
            <a:r>
              <a:rPr lang="en-US" altLang="zh-CN" sz="2800" b="1" dirty="0">
                <a:latin typeface="微软雅黑" panose="020B0503020204020204" pitchFamily="34" charset="-122"/>
                <a:ea typeface="微软雅黑" panose="020B0503020204020204" pitchFamily="34" charset="-122"/>
              </a:rPr>
              <a:t>                                                                             September 5, 2019</a:t>
            </a:r>
          </a:p>
          <a:p>
            <a:r>
              <a:rPr lang="en-US" altLang="zh-CN" sz="2800" b="1" dirty="0">
                <a:latin typeface="微软雅黑" panose="020B0503020204020204" pitchFamily="34" charset="-122"/>
                <a:ea typeface="微软雅黑" panose="020B0503020204020204" pitchFamily="34" charset="-122"/>
              </a:rPr>
              <a:t>Dear Mr. Black,</a:t>
            </a:r>
          </a:p>
          <a:p>
            <a:r>
              <a:rPr lang="en-US" altLang="zh-CN" sz="2800" b="1" dirty="0">
                <a:latin typeface="微软雅黑" panose="020B0503020204020204" pitchFamily="34" charset="-122"/>
                <a:ea typeface="微软雅黑" panose="020B0503020204020204" pitchFamily="34" charset="-122"/>
              </a:rPr>
              <a:t>       I am so sorry that I can’t attend the annual meeting that will be held in Guangzhou this weekend. In fact, I am interested in it. But my parents called just now saying that something emergent happened and I have to deal with it. So I am writing to ask for leave.</a:t>
            </a:r>
          </a:p>
          <a:p>
            <a:r>
              <a:rPr lang="en-US" altLang="zh-CN" sz="2800" b="1" dirty="0">
                <a:latin typeface="微软雅黑" panose="020B0503020204020204" pitchFamily="34" charset="-122"/>
                <a:ea typeface="微软雅黑" panose="020B0503020204020204" pitchFamily="34" charset="-122"/>
              </a:rPr>
              <a:t>      I sincerely hope you can understand.</a:t>
            </a:r>
          </a:p>
          <a:p>
            <a:r>
              <a:rPr lang="en-US" altLang="zh-CN" sz="2800" b="1" dirty="0">
                <a:latin typeface="微软雅黑" panose="020B0503020204020204" pitchFamily="34" charset="-122"/>
                <a:ea typeface="微软雅黑" panose="020B0503020204020204" pitchFamily="34" charset="-122"/>
              </a:rPr>
              <a:t>                                                                                                   Yours,</a:t>
            </a:r>
          </a:p>
          <a:p>
            <a:r>
              <a:rPr lang="en-US" altLang="zh-CN" sz="2800" b="1" dirty="0">
                <a:latin typeface="微软雅黑" panose="020B0503020204020204" pitchFamily="34" charset="-122"/>
                <a:ea typeface="微软雅黑" panose="020B0503020204020204" pitchFamily="34" charset="-122"/>
              </a:rPr>
              <a:t>                                                                                            Xiao Hong</a:t>
            </a:r>
          </a:p>
        </p:txBody>
      </p:sp>
      <p:sp>
        <p:nvSpPr>
          <p:cNvPr id="2" name="文本框 1"/>
          <p:cNvSpPr txBox="1"/>
          <p:nvPr/>
        </p:nvSpPr>
        <p:spPr>
          <a:xfrm>
            <a:off x="1381124" y="123825"/>
            <a:ext cx="246697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内容占位符 7"/>
          <p:cNvSpPr>
            <a:spLocks noGrp="1"/>
          </p:cNvSpPr>
          <p:nvPr>
            <p:ph sz="quarter" idx="4294967295"/>
          </p:nvPr>
        </p:nvSpPr>
        <p:spPr>
          <a:xfrm>
            <a:off x="6852603" y="2212340"/>
            <a:ext cx="5389562" cy="3951288"/>
          </a:xfrm>
        </p:spPr>
        <p:txBody>
          <a:bodyPr/>
          <a:lstStyle/>
          <a:p>
            <a:endParaRPr lang="zh-CN" altLang="en-US" dirty="0"/>
          </a:p>
          <a:p>
            <a:endParaRPr lang="zh-CN" altLang="en-US" dirty="0"/>
          </a:p>
        </p:txBody>
      </p:sp>
      <p:sp>
        <p:nvSpPr>
          <p:cNvPr id="9" name="文本框 8"/>
          <p:cNvSpPr txBox="1"/>
          <p:nvPr/>
        </p:nvSpPr>
        <p:spPr>
          <a:xfrm>
            <a:off x="149225" y="1174115"/>
            <a:ext cx="12092940" cy="3969385"/>
          </a:xfrm>
          <a:prstGeom prst="rect">
            <a:avLst/>
          </a:prstGeom>
          <a:noFill/>
        </p:spPr>
        <p:txBody>
          <a:bodyPr wrap="square" rtlCol="0" anchor="t">
            <a:spAutoFit/>
          </a:bodyPr>
          <a:lstStyle/>
          <a:p>
            <a:r>
              <a:rPr lang="zh-CN" altLang="en-US" sz="2800" b="1" dirty="0"/>
              <a:t>2. 留言条</a:t>
            </a:r>
          </a:p>
          <a:p>
            <a:r>
              <a:rPr lang="zh-CN" altLang="en-US" sz="2800" b="1" dirty="0"/>
              <a:t>       1）留言条注意事项</a:t>
            </a:r>
          </a:p>
          <a:p>
            <a:r>
              <a:rPr lang="zh-CN" altLang="en-US" sz="2800" b="1" dirty="0"/>
              <a:t>       留言条是用书面的形式留下要说的话，它包括电话、约会、请求、通知等。书写时要注意言简意赅，要写明时间和事由等。常用格式如下：</a:t>
            </a:r>
          </a:p>
          <a:p>
            <a:pPr marL="457200" indent="-457200">
              <a:buFont typeface="Wingdings" panose="05000000000000000000" charset="0"/>
              <a:buChar char="l"/>
            </a:pPr>
            <a:r>
              <a:rPr lang="zh-CN" altLang="en-US" sz="2800" b="1" dirty="0"/>
              <a:t>开头：写留言条的时间一般位于右上角。</a:t>
            </a:r>
          </a:p>
          <a:p>
            <a:pPr marL="457200" indent="-457200">
              <a:buFont typeface="Wingdings" panose="05000000000000000000" charset="0"/>
              <a:buChar char="l"/>
            </a:pPr>
            <a:r>
              <a:rPr lang="zh-CN" altLang="en-US" sz="2800" b="1" dirty="0"/>
              <a:t>称呼：写在日期下一行的左上角，一般以 Dear 开头。</a:t>
            </a:r>
          </a:p>
          <a:p>
            <a:pPr marL="457200" indent="-457200">
              <a:buFont typeface="Wingdings" panose="05000000000000000000" charset="0"/>
              <a:buChar char="l"/>
            </a:pPr>
            <a:r>
              <a:rPr lang="zh-CN" altLang="en-US" sz="2800" b="1" dirty="0"/>
              <a:t>正文：从称呼下一行开始写，通常每段开头往右缩4–5个字母距离。写留言条的时间、事由和过程。</a:t>
            </a:r>
          </a:p>
          <a:p>
            <a:pPr marL="457200" indent="-457200">
              <a:buFont typeface="Wingdings" panose="05000000000000000000" charset="0"/>
              <a:buChar char="l"/>
            </a:pPr>
            <a:r>
              <a:rPr lang="zh-CN" altLang="en-US" sz="2800" b="1" dirty="0"/>
              <a:t>署名：写在正文下方的 2–3 行的位置，从信纸中央偏右的地方写起。</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9" name="文本框 8"/>
          <p:cNvSpPr txBox="1"/>
          <p:nvPr/>
        </p:nvSpPr>
        <p:spPr>
          <a:xfrm>
            <a:off x="99695" y="198755"/>
            <a:ext cx="11796395" cy="3969385"/>
          </a:xfrm>
          <a:prstGeom prst="rect">
            <a:avLst/>
          </a:prstGeom>
          <a:noFill/>
        </p:spPr>
        <p:txBody>
          <a:bodyPr wrap="square" rtlCol="0" anchor="t">
            <a:spAutoFit/>
          </a:bodyPr>
          <a:lstStyle/>
          <a:p>
            <a:r>
              <a:rPr lang="zh-CN" altLang="en-US" sz="2800" b="1" dirty="0"/>
              <a:t>2）常用短语或句子</a:t>
            </a:r>
          </a:p>
          <a:p>
            <a:r>
              <a:rPr lang="zh-CN" altLang="en-US" sz="2800" b="1" dirty="0"/>
              <a:t>（1）常用的称呼语：</a:t>
            </a:r>
          </a:p>
          <a:p>
            <a:r>
              <a:rPr lang="zh-CN" altLang="en-US" sz="2800" b="1" dirty="0"/>
              <a:t>            Dear Sir/Madam，Dear Manager 等。</a:t>
            </a:r>
          </a:p>
          <a:p>
            <a:r>
              <a:rPr lang="zh-CN" altLang="en-US" sz="2800" b="1" dirty="0"/>
              <a:t>（2）常用的开头句：</a:t>
            </a:r>
          </a:p>
          <a:p>
            <a:r>
              <a:rPr lang="zh-CN" altLang="en-US" sz="2800" b="1" dirty="0"/>
              <a:t>           ① ... has just called, but you were not here. ……刚来电，但你不在。</a:t>
            </a:r>
          </a:p>
          <a:p>
            <a:r>
              <a:rPr lang="zh-CN" altLang="en-US" sz="2800" b="1" dirty="0"/>
              <a:t>           ② ... has just come to your home/office, but you happened to be </a:t>
            </a:r>
            <a:r>
              <a:rPr lang="en-US" altLang="zh-CN" sz="2800" b="1" dirty="0"/>
              <a:t> 	</a:t>
            </a:r>
            <a:r>
              <a:rPr lang="zh-CN" altLang="en-US" sz="2800" b="1" dirty="0"/>
              <a:t>out. ……刚来你家 / 办公室，但碰巧你不在。</a:t>
            </a:r>
          </a:p>
          <a:p>
            <a:r>
              <a:rPr lang="zh-CN" altLang="en-US" sz="2800" b="1" dirty="0"/>
              <a:t>          </a:t>
            </a:r>
            <a:r>
              <a:rPr lang="en-US" altLang="zh-CN" sz="2800" b="1" dirty="0"/>
              <a:t>	</a:t>
            </a:r>
            <a:r>
              <a:rPr lang="zh-CN" altLang="en-US" sz="2800" b="1" dirty="0"/>
              <a:t>③</a:t>
            </a:r>
            <a:r>
              <a:rPr lang="en-US" altLang="zh-CN" sz="2800" b="1" dirty="0"/>
              <a:t> </a:t>
            </a:r>
            <a:r>
              <a:rPr lang="zh-CN" altLang="en-US" sz="2800" b="1" dirty="0"/>
              <a:t>I came here to ..., but you happened to be out. And I have to go out </a:t>
            </a:r>
            <a:r>
              <a:rPr lang="en-US" altLang="zh-CN" sz="2800" b="1" dirty="0"/>
              <a:t>	</a:t>
            </a:r>
            <a:r>
              <a:rPr lang="zh-CN" altLang="en-US" sz="2800" b="1" dirty="0"/>
              <a:t>at once. 我来这里想……，但碰巧你不在，我又得马上出去。</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47</a:t>
            </a:fld>
            <a:endParaRPr lang="en-US"/>
          </a:p>
        </p:txBody>
      </p:sp>
      <p:sp>
        <p:nvSpPr>
          <p:cNvPr id="9" name="文本框 8"/>
          <p:cNvSpPr txBox="1"/>
          <p:nvPr/>
        </p:nvSpPr>
        <p:spPr>
          <a:xfrm>
            <a:off x="197485" y="471170"/>
            <a:ext cx="11796395" cy="5262245"/>
          </a:xfrm>
          <a:prstGeom prst="rect">
            <a:avLst/>
          </a:prstGeom>
          <a:noFill/>
        </p:spPr>
        <p:txBody>
          <a:bodyPr wrap="square" rtlCol="0" anchor="t">
            <a:spAutoFit/>
          </a:bodyPr>
          <a:lstStyle/>
          <a:p>
            <a:r>
              <a:rPr lang="zh-CN" altLang="en-US" sz="2800" b="1" dirty="0"/>
              <a:t>（3）正文说明要做的事情：</a:t>
            </a:r>
          </a:p>
          <a:p>
            <a:r>
              <a:rPr lang="zh-CN" altLang="en-US" sz="2800" b="1" dirty="0"/>
              <a:t>     ① At sight of this note, please call/come to ... 一见便条，请打电话 / 来……</a:t>
            </a:r>
          </a:p>
          <a:p>
            <a:r>
              <a:rPr lang="zh-CN" altLang="en-US" sz="2800" b="1" dirty="0"/>
              <a:t>     ② Please ring sb. as soon as you read the note. 一见便条，请打电话给……</a:t>
            </a:r>
          </a:p>
          <a:p>
            <a:r>
              <a:rPr lang="zh-CN" altLang="en-US" sz="2800" b="1" dirty="0"/>
              <a:t>     ③ I</a:t>
            </a:r>
            <a:r>
              <a:rPr lang="en-US" altLang="zh-CN" sz="2800" b="1" dirty="0"/>
              <a:t>’</a:t>
            </a:r>
            <a:r>
              <a:rPr lang="zh-CN" altLang="en-US" sz="2800" b="1" dirty="0"/>
              <a:t>m glad/sorry to tell you that ... 很高兴 / 遗憾地告诉你……</a:t>
            </a:r>
          </a:p>
          <a:p>
            <a:r>
              <a:rPr lang="zh-CN" altLang="en-US" sz="2800" b="1" dirty="0"/>
              <a:t>     ④ Will it be convenient for you to ...? 你是否方便……？</a:t>
            </a:r>
          </a:p>
          <a:p>
            <a:r>
              <a:rPr lang="zh-CN" altLang="en-US" sz="2800" b="1" dirty="0"/>
              <a:t>     ⑤ I</a:t>
            </a:r>
            <a:r>
              <a:rPr lang="en-US" altLang="zh-CN" sz="2800" b="1" dirty="0"/>
              <a:t>’</a:t>
            </a:r>
            <a:r>
              <a:rPr lang="zh-CN" altLang="en-US" sz="2800" b="1" dirty="0"/>
              <a:t>d like to invite you to ... 我想邀请你去……</a:t>
            </a:r>
          </a:p>
          <a:p>
            <a:r>
              <a:rPr lang="zh-CN" altLang="en-US" sz="2800" b="1" dirty="0"/>
              <a:t>（4）常用的结束语：</a:t>
            </a:r>
          </a:p>
          <a:p>
            <a:r>
              <a:rPr lang="zh-CN" altLang="en-US" sz="2800" b="1" dirty="0"/>
              <a:t>     ① Many thanks. 多谢。</a:t>
            </a:r>
          </a:p>
          <a:p>
            <a:r>
              <a:rPr lang="zh-CN" altLang="en-US" sz="2800" b="1" dirty="0"/>
              <a:t>     ② Do come and join us. 请务必加入我们。</a:t>
            </a:r>
          </a:p>
          <a:p>
            <a:r>
              <a:rPr lang="zh-CN" altLang="en-US" sz="2800" b="1" dirty="0"/>
              <a:t>     ③ You will be warmly welcome to ... 热情欢迎你参加……</a:t>
            </a:r>
          </a:p>
          <a:p>
            <a:r>
              <a:rPr lang="zh-CN" altLang="en-US" sz="2800" b="1" dirty="0"/>
              <a:t>     ④ If the time is not suitable, please call/contact him/her at ... ( 电话号码 ). </a:t>
            </a:r>
            <a:r>
              <a:rPr lang="en-US" altLang="zh-CN" sz="2800" b="1" dirty="0"/>
              <a:t>	</a:t>
            </a:r>
            <a:r>
              <a:rPr lang="zh-CN" altLang="en-US" sz="2800" b="1" dirty="0"/>
              <a:t>如果时间不合适，请打他 / 她电话……（电话号码）。</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48</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p>
        </p:txBody>
      </p:sp>
      <p:sp>
        <p:nvSpPr>
          <p:cNvPr id="6" name="文本框 5"/>
          <p:cNvSpPr txBox="1"/>
          <p:nvPr/>
        </p:nvSpPr>
        <p:spPr>
          <a:xfrm>
            <a:off x="513715" y="2165350"/>
            <a:ext cx="11276965" cy="3107690"/>
          </a:xfrm>
          <a:prstGeom prst="rect">
            <a:avLst/>
          </a:prstGeom>
          <a:noFill/>
          <a:ln>
            <a:solidFill>
              <a:schemeClr val="accent1"/>
            </a:solidFill>
          </a:ln>
        </p:spPr>
        <p:txBody>
          <a:bodyPr wrap="square" rtlCol="0" anchor="t">
            <a:spAutoFit/>
          </a:bodyPr>
          <a:lstStyle/>
          <a:p>
            <a:r>
              <a:rPr lang="zh-CN" altLang="en-US" sz="2800" b="1" dirty="0"/>
              <a:t>                                                                                                  September 5, 2019</a:t>
            </a:r>
          </a:p>
          <a:p>
            <a:r>
              <a:rPr lang="zh-CN" altLang="en-US" sz="2800" b="1" dirty="0"/>
              <a:t>① Dear ...,</a:t>
            </a:r>
          </a:p>
          <a:p>
            <a:r>
              <a:rPr lang="zh-CN" altLang="en-US" sz="2800" b="1" dirty="0"/>
              <a:t>        ② _________________________ has just called, but you happened to be out. ③ He/She said___________.</a:t>
            </a:r>
          </a:p>
          <a:p>
            <a:r>
              <a:rPr lang="zh-CN" altLang="en-US" sz="2800" b="1" dirty="0"/>
              <a:t>        ④ If the time is not suitable, please call him/her back at ___________.</a:t>
            </a:r>
          </a:p>
          <a:p>
            <a:r>
              <a:rPr lang="zh-CN" altLang="en-US" sz="2800" b="1" dirty="0"/>
              <a:t>                                                                                                                            Yours,</a:t>
            </a:r>
          </a:p>
          <a:p>
            <a:r>
              <a:rPr lang="zh-CN" altLang="en-US" sz="2800" b="1" dirty="0"/>
              <a:t>                                                                                                                          Li Yang</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800" y="2175510"/>
            <a:ext cx="12191365" cy="4682490"/>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49</a:t>
            </a:fld>
            <a:endParaRPr lang="en-US"/>
          </a:p>
        </p:txBody>
      </p:sp>
      <p:sp>
        <p:nvSpPr>
          <p:cNvPr id="13" name="文本框 12"/>
          <p:cNvSpPr txBox="1"/>
          <p:nvPr/>
        </p:nvSpPr>
        <p:spPr>
          <a:xfrm>
            <a:off x="149860" y="2316480"/>
            <a:ext cx="12092305" cy="4399915"/>
          </a:xfrm>
          <a:prstGeom prst="rect">
            <a:avLst/>
          </a:prstGeom>
          <a:noFill/>
        </p:spPr>
        <p:txBody>
          <a:bodyPr wrap="square" rtlCol="0">
            <a:spAutoFit/>
          </a:bodyPr>
          <a:lstStyle/>
          <a:p>
            <a:pPr algn="just"/>
            <a:r>
              <a:rPr lang="zh-CN" altLang="en-US" sz="2800" b="1" dirty="0">
                <a:latin typeface="微软雅黑" panose="020B0503020204020204" pitchFamily="34" charset="-122"/>
                <a:ea typeface="微软雅黑" panose="020B0503020204020204" pitchFamily="34" charset="-122"/>
              </a:rPr>
              <a:t>解析： 首先，题目要求给外籍老师Judy写一张留言条，右上角写留言的日期，称呼语应该使用 ①Dear Judy，②开头句写留言的原因：去她宿舍她不在I came to your dormitory, but youhappened to be out。③正文交待要做的事情：邀请她一起去参加本周六在星星大剧院举行 的新年音乐会I’d like to invite you to go to the New Year concert held in Xingxing Grand Theater this Saturday。并告诉她票已经买好了I have bought the tickets，吃完晚饭7点在学校门口等 她，你们将一起骑单车去Shall we meet at 7 p.m. after supper at the school gate and go there by bike?④结束句I’ll be waiting for you there。文章最后落款Li Yang。</a:t>
            </a:r>
          </a:p>
        </p:txBody>
      </p:sp>
      <p:sp>
        <p:nvSpPr>
          <p:cNvPr id="9" name="文本框 8"/>
          <p:cNvSpPr txBox="1"/>
          <p:nvPr/>
        </p:nvSpPr>
        <p:spPr>
          <a:xfrm>
            <a:off x="395605" y="521970"/>
            <a:ext cx="11796395" cy="1383665"/>
          </a:xfrm>
          <a:prstGeom prst="rect">
            <a:avLst/>
          </a:prstGeom>
          <a:noFill/>
        </p:spPr>
        <p:txBody>
          <a:bodyPr wrap="square" rtlCol="0" anchor="t">
            <a:spAutoFit/>
          </a:bodyPr>
          <a:lstStyle/>
          <a:p>
            <a:r>
              <a:rPr lang="en-US" altLang="zh-CN" sz="2800" b="1"/>
              <a:t>        </a:t>
            </a:r>
            <a:r>
              <a:rPr lang="zh-CN" altLang="en-US" sz="2800" b="1"/>
              <a:t>题目要求：假如你是李洋，你到外籍老师 Judy 宿舍邀请她一起去参加本周六在星星大剧院举行的新年音乐会，碰巧她不在，你留个便条告诉她票已经买好了，吃完晚饭 7 点在学校门口等她，你们将一起骑单车去。</a:t>
            </a:r>
          </a:p>
        </p:txBody>
      </p:sp>
      <p:sp>
        <p:nvSpPr>
          <p:cNvPr id="6" name="文本框 5"/>
          <p:cNvSpPr txBox="1"/>
          <p:nvPr/>
        </p:nvSpPr>
        <p:spPr>
          <a:xfrm>
            <a:off x="428625" y="0"/>
            <a:ext cx="2078355" cy="521970"/>
          </a:xfrm>
          <a:prstGeom prst="rect">
            <a:avLst/>
          </a:prstGeom>
          <a:solidFill>
            <a:schemeClr val="tx2">
              <a:lumMod val="20000"/>
              <a:lumOff val="80000"/>
            </a:schemeClr>
          </a:solidFill>
        </p:spPr>
        <p:txBody>
          <a:bodyPr wrap="square" rtlCol="0">
            <a:spAutoFit/>
          </a:bodyPr>
          <a:lstStyle/>
          <a:p>
            <a:r>
              <a:rPr lang="zh-CN" altLang="en-US" sz="2800" b="1"/>
              <a:t>典型例子：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95355" y="384595"/>
            <a:ext cx="4801314" cy="707886"/>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一、大纲要求及解读</a:t>
            </a:r>
          </a:p>
        </p:txBody>
      </p:sp>
      <p:sp>
        <p:nvSpPr>
          <p:cNvPr id="73" name="左箭头 72">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nvSpPr>
        <p:spPr>
          <a:xfrm>
            <a:off x="798926" y="1428452"/>
            <a:ext cx="10683828" cy="2676525"/>
          </a:xfrm>
          <a:prstGeom prst="rect">
            <a:avLst/>
          </a:prstGeom>
          <a:noFill/>
        </p:spPr>
        <p:txBody>
          <a:bodyPr wrap="square" rtlCol="0">
            <a:spAutoFit/>
          </a:bodyPr>
          <a:lstStyle/>
          <a:p>
            <a:pPr algn="just"/>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rPr>
              <a:t>考试大纲规定应用写作共 1 小题。要求考生根据试题要求，完成一篇简短的应用文写作任务，主要考查考生对英语词汇知识、语法知识的综合运用能力以及基本的应用文写作能力。赋分 10 分，时间为 10 分钟。在高职高考中出现的应用文包括书信、请假条、留言条（便条）、（口头、书面）通知、启事（寻物启事、失物招领）、日记等。</a:t>
            </a: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50</a:t>
            </a:fld>
            <a:endParaRPr lang="en-US"/>
          </a:p>
        </p:txBody>
      </p:sp>
      <p:sp>
        <p:nvSpPr>
          <p:cNvPr id="4" name="文本框 3"/>
          <p:cNvSpPr txBox="1"/>
          <p:nvPr/>
        </p:nvSpPr>
        <p:spPr>
          <a:xfrm>
            <a:off x="165100" y="889000"/>
            <a:ext cx="11925300" cy="396938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        </a:t>
            </a:r>
            <a:r>
              <a:rPr lang="en-US" altLang="zh-CN" sz="2800" b="1" dirty="0">
                <a:latin typeface="微软雅黑" panose="020B0503020204020204" pitchFamily="34" charset="-122"/>
                <a:ea typeface="微软雅黑" panose="020B0503020204020204" pitchFamily="34" charset="-122"/>
              </a:rPr>
              <a:t>                                                            September 5, 2019</a:t>
            </a:r>
          </a:p>
          <a:p>
            <a:r>
              <a:rPr lang="en-US" altLang="zh-CN" sz="2800" b="1" dirty="0">
                <a:latin typeface="微软雅黑" panose="020B0503020204020204" pitchFamily="34" charset="-122"/>
                <a:ea typeface="微软雅黑" panose="020B0503020204020204" pitchFamily="34" charset="-122"/>
              </a:rPr>
              <a:t>Dear Judy,</a:t>
            </a:r>
          </a:p>
          <a:p>
            <a:r>
              <a:rPr lang="en-US" altLang="zh-CN" sz="2800" b="1" dirty="0">
                <a:latin typeface="微软雅黑" panose="020B0503020204020204" pitchFamily="34" charset="-122"/>
                <a:ea typeface="微软雅黑" panose="020B0503020204020204" pitchFamily="34" charset="-122"/>
              </a:rPr>
              <a:t>       I came to your dormitory, but you happened to be out. I’d like to invite you to go to the New Year concert held in Xingxing Grand Theater this Saturday. I have bought the tickets. Shall we meet at 7 p.m. after supper at the school gate and go there by bike? I’ll be waiting for you there.</a:t>
            </a:r>
          </a:p>
          <a:p>
            <a:r>
              <a:rPr lang="en-US" altLang="zh-CN" sz="2800" b="1" dirty="0">
                <a:latin typeface="微软雅黑" panose="020B0503020204020204" pitchFamily="34" charset="-122"/>
                <a:ea typeface="微软雅黑" panose="020B0503020204020204" pitchFamily="34" charset="-122"/>
              </a:rPr>
              <a:t>                                                                                                   Yours,</a:t>
            </a:r>
          </a:p>
          <a:p>
            <a:r>
              <a:rPr lang="en-US" altLang="zh-CN" sz="2800" b="1" dirty="0">
                <a:latin typeface="微软雅黑" panose="020B0503020204020204" pitchFamily="34" charset="-122"/>
                <a:ea typeface="微软雅黑" panose="020B0503020204020204" pitchFamily="34" charset="-122"/>
              </a:rPr>
              <a:t>                                                                                                Li Yang</a:t>
            </a:r>
          </a:p>
        </p:txBody>
      </p:sp>
      <p:sp>
        <p:nvSpPr>
          <p:cNvPr id="2" name="文本框 1"/>
          <p:cNvSpPr txBox="1"/>
          <p:nvPr/>
        </p:nvSpPr>
        <p:spPr>
          <a:xfrm>
            <a:off x="1381124" y="123825"/>
            <a:ext cx="261937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51</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032000" y="273050"/>
          <a:ext cx="7600315" cy="8921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文本框 7"/>
          <p:cNvSpPr txBox="1"/>
          <p:nvPr/>
        </p:nvSpPr>
        <p:spPr>
          <a:xfrm>
            <a:off x="534035" y="1422400"/>
            <a:ext cx="11657965" cy="2676525"/>
          </a:xfrm>
          <a:prstGeom prst="rect">
            <a:avLst/>
          </a:prstGeom>
          <a:noFill/>
        </p:spPr>
        <p:txBody>
          <a:bodyPr wrap="square" rtlCol="0">
            <a:spAutoFit/>
          </a:bodyPr>
          <a:lstStyle/>
          <a:p>
            <a:r>
              <a:rPr sz="2800" b="1" dirty="0">
                <a:latin typeface="微软雅黑" panose="020B0503020204020204" pitchFamily="34" charset="-122"/>
                <a:ea typeface="微软雅黑" panose="020B0503020204020204" pitchFamily="34" charset="-122"/>
                <a:sym typeface="+mn-ea"/>
              </a:rPr>
              <a:t>1. 启事</a:t>
            </a:r>
          </a:p>
          <a:p>
            <a:r>
              <a:rPr sz="2800" b="1" dirty="0">
                <a:latin typeface="微软雅黑" panose="020B0503020204020204" pitchFamily="34" charset="-122"/>
                <a:ea typeface="微软雅黑" panose="020B0503020204020204" pitchFamily="34" charset="-122"/>
                <a:sym typeface="+mn-ea"/>
              </a:rPr>
              <a:t>          启事是公告性通知，包括寻物启事、失物招领等。启事的内容要注意简明扼要，使人一目了然。一般要写明需要向公众说明什么事情，要求什么帮助等。启事的名称通常写在第一行正中间。</a:t>
            </a:r>
          </a:p>
          <a:p>
            <a:r>
              <a:rPr sz="2800" b="1" dirty="0">
                <a:latin typeface="微软雅黑" panose="020B0503020204020204" pitchFamily="34" charset="-122"/>
                <a:ea typeface="微软雅黑" panose="020B0503020204020204" pitchFamily="34" charset="-122"/>
                <a:sym typeface="+mn-ea"/>
              </a:rPr>
              <a:t>         </a:t>
            </a:r>
            <a:r>
              <a:rPr sz="2800" b="1" dirty="0">
                <a:solidFill>
                  <a:srgbClr val="FF0000"/>
                </a:solidFill>
                <a:latin typeface="微软雅黑" panose="020B0503020204020204" pitchFamily="34" charset="-122"/>
                <a:ea typeface="微软雅黑" panose="020B0503020204020204" pitchFamily="34" charset="-122"/>
                <a:sym typeface="+mn-ea"/>
              </a:rPr>
              <a:t>寻物启事：</a:t>
            </a:r>
            <a:r>
              <a:rPr sz="2800" b="1" dirty="0">
                <a:latin typeface="微软雅黑" panose="020B0503020204020204" pitchFamily="34" charset="-122"/>
                <a:ea typeface="微软雅黑" panose="020B0503020204020204" pitchFamily="34" charset="-122"/>
                <a:sym typeface="+mn-ea"/>
              </a:rPr>
              <a:t>寻物启事是个人或单位丢失物品，希望通过启事得到帮助找回物品的一种应用文。常用格式如下：</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52</a:t>
            </a:fld>
            <a:endParaRPr lang="en-US"/>
          </a:p>
        </p:txBody>
      </p:sp>
      <p:sp>
        <p:nvSpPr>
          <p:cNvPr id="9" name="文本框 8"/>
          <p:cNvSpPr txBox="1"/>
          <p:nvPr/>
        </p:nvSpPr>
        <p:spPr>
          <a:xfrm>
            <a:off x="461645" y="723265"/>
            <a:ext cx="10904855" cy="3107690"/>
          </a:xfrm>
          <a:prstGeom prst="rect">
            <a:avLst/>
          </a:prstGeom>
          <a:noFill/>
        </p:spPr>
        <p:txBody>
          <a:bodyPr wrap="square" rtlCol="0">
            <a:spAutoFit/>
          </a:bodyPr>
          <a:lstStyle/>
          <a:p>
            <a:r>
              <a:rPr lang="en-US" altLang="zh-CN" sz="2800" b="1" dirty="0"/>
              <a:t>           </a:t>
            </a:r>
            <a:r>
              <a:rPr lang="zh-CN" altLang="en-US" sz="2800" b="1" dirty="0"/>
              <a:t>1）启事注意事项</a:t>
            </a:r>
          </a:p>
          <a:p>
            <a:pPr marL="457200" indent="-457200">
              <a:buFont typeface="Wingdings" panose="05000000000000000000" charset="0"/>
              <a:buChar char="l"/>
            </a:pPr>
            <a:r>
              <a:rPr lang="zh-CN" altLang="en-US" sz="2800" b="1" dirty="0"/>
              <a:t>开头：写启事的时间一般位于右上角。</a:t>
            </a:r>
          </a:p>
          <a:p>
            <a:pPr marL="457200" indent="-457200">
              <a:buFont typeface="Wingdings" panose="05000000000000000000" charset="0"/>
              <a:buChar char="l"/>
            </a:pPr>
            <a:r>
              <a:rPr lang="zh-CN" altLang="en-US" sz="2800" b="1" dirty="0"/>
              <a:t>称呼：无需称呼语。</a:t>
            </a:r>
          </a:p>
          <a:p>
            <a:pPr marL="457200" indent="-457200">
              <a:buFont typeface="Wingdings" panose="05000000000000000000" charset="0"/>
              <a:buChar char="l"/>
            </a:pPr>
            <a:r>
              <a:rPr lang="zh-CN" altLang="en-US" sz="2800" b="1" dirty="0"/>
              <a:t>正文：开头往右缩 4–5 个字母距离。写明遗失物品及遗失物品的时间、地点和失主或联系人的详细联系方式。</a:t>
            </a:r>
          </a:p>
          <a:p>
            <a:pPr marL="457200" indent="-457200">
              <a:buFont typeface="Wingdings" panose="05000000000000000000" charset="0"/>
              <a:buChar char="l"/>
            </a:pPr>
            <a:r>
              <a:rPr lang="zh-CN" altLang="en-US" sz="2800" b="1" dirty="0"/>
              <a:t>署名：失主的姓名写在正文下方 2–3 行的位置，从信纸中央偏右的地方写起。</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53</a:t>
            </a:fld>
            <a:endParaRPr lang="en-US"/>
          </a:p>
        </p:txBody>
      </p:sp>
      <p:sp>
        <p:nvSpPr>
          <p:cNvPr id="9" name="文本框 8"/>
          <p:cNvSpPr txBox="1"/>
          <p:nvPr/>
        </p:nvSpPr>
        <p:spPr>
          <a:xfrm>
            <a:off x="131445" y="0"/>
            <a:ext cx="11779250" cy="6986528"/>
          </a:xfrm>
          <a:prstGeom prst="rect">
            <a:avLst/>
          </a:prstGeom>
          <a:noFill/>
        </p:spPr>
        <p:txBody>
          <a:bodyPr wrap="square" rtlCol="0">
            <a:spAutoFit/>
          </a:bodyPr>
          <a:lstStyle/>
          <a:p>
            <a:r>
              <a:rPr lang="en-US" altLang="zh-CN" sz="2800" b="1" dirty="0"/>
              <a:t>  </a:t>
            </a:r>
            <a:r>
              <a:rPr sz="2800" b="1" dirty="0"/>
              <a:t>2）常用短语或句子</a:t>
            </a:r>
          </a:p>
          <a:p>
            <a:r>
              <a:rPr sz="2800" b="1" dirty="0"/>
              <a:t>（1）常用的开头句：</a:t>
            </a:r>
          </a:p>
          <a:p>
            <a:r>
              <a:rPr sz="2800" b="1" dirty="0"/>
              <a:t>①I was careless and lost my ... +</a:t>
            </a:r>
            <a:r>
              <a:rPr sz="2800" b="1" dirty="0" err="1"/>
              <a:t>where+when</a:t>
            </a:r>
            <a:r>
              <a:rPr sz="2800" b="1" dirty="0"/>
              <a:t>. </a:t>
            </a:r>
            <a:r>
              <a:rPr sz="2800" b="1" dirty="0" err="1"/>
              <a:t>本人不慎于</a:t>
            </a:r>
            <a:r>
              <a:rPr sz="2800" b="1" dirty="0"/>
              <a:t>……</a:t>
            </a:r>
            <a:r>
              <a:rPr sz="2800" b="1" dirty="0" err="1"/>
              <a:t>丢失了</a:t>
            </a:r>
            <a:r>
              <a:rPr sz="2800" b="1" dirty="0"/>
              <a:t>……</a:t>
            </a:r>
          </a:p>
          <a:p>
            <a:r>
              <a:rPr sz="2800" b="1" dirty="0"/>
              <a:t>②Due to carelessness, I left ... +</a:t>
            </a:r>
            <a:r>
              <a:rPr sz="2800" b="1" dirty="0" err="1"/>
              <a:t>where+when</a:t>
            </a:r>
            <a:r>
              <a:rPr sz="2800" b="1" dirty="0"/>
              <a:t>. </a:t>
            </a:r>
            <a:r>
              <a:rPr sz="2800" b="1" dirty="0" err="1"/>
              <a:t>由于疏忽，本人不慎于</a:t>
            </a:r>
            <a:r>
              <a:rPr sz="2800" b="1" dirty="0"/>
              <a:t>……</a:t>
            </a:r>
            <a:r>
              <a:rPr sz="2800" b="1" dirty="0" err="1"/>
              <a:t>丢失了</a:t>
            </a:r>
            <a:r>
              <a:rPr sz="2800" b="1" dirty="0"/>
              <a:t>……</a:t>
            </a:r>
          </a:p>
          <a:p>
            <a:r>
              <a:rPr sz="2800" b="1" dirty="0"/>
              <a:t>（2）正文说明失物的特征：</a:t>
            </a:r>
          </a:p>
          <a:p>
            <a:r>
              <a:rPr sz="2800" b="1" dirty="0"/>
              <a:t>      </a:t>
            </a:r>
            <a:r>
              <a:rPr lang="en-US" sz="2800" b="1" dirty="0"/>
              <a:t>	</a:t>
            </a:r>
            <a:r>
              <a:rPr sz="2800" b="1" dirty="0"/>
              <a:t>① It is black/round/made of leather ... </a:t>
            </a:r>
            <a:r>
              <a:rPr sz="2800" b="1" dirty="0" err="1"/>
              <a:t>它是黑色的</a:t>
            </a:r>
            <a:r>
              <a:rPr sz="2800" b="1" dirty="0"/>
              <a:t> / </a:t>
            </a:r>
            <a:r>
              <a:rPr sz="2800" b="1" dirty="0" err="1"/>
              <a:t>圆的</a:t>
            </a:r>
            <a:r>
              <a:rPr sz="2800" b="1" dirty="0"/>
              <a:t> / </a:t>
            </a:r>
            <a:r>
              <a:rPr sz="2800" b="1" dirty="0" err="1"/>
              <a:t>皮的</a:t>
            </a:r>
            <a:r>
              <a:rPr sz="2800" b="1" dirty="0"/>
              <a:t>。</a:t>
            </a:r>
          </a:p>
          <a:p>
            <a:r>
              <a:rPr sz="2800" b="1" dirty="0"/>
              <a:t>      </a:t>
            </a:r>
            <a:r>
              <a:rPr lang="en-US" sz="2800" b="1" dirty="0"/>
              <a:t>	</a:t>
            </a:r>
            <a:r>
              <a:rPr sz="2800" b="1" dirty="0"/>
              <a:t>② Inside, there was/were ... </a:t>
            </a:r>
            <a:r>
              <a:rPr sz="2800" b="1" dirty="0" err="1"/>
              <a:t>里面装有</a:t>
            </a:r>
            <a:r>
              <a:rPr sz="2800" b="1" dirty="0"/>
              <a:t>……</a:t>
            </a:r>
          </a:p>
          <a:p>
            <a:r>
              <a:rPr sz="2800" b="1" dirty="0"/>
              <a:t>      </a:t>
            </a:r>
            <a:r>
              <a:rPr lang="en-US" sz="2800" b="1" dirty="0"/>
              <a:t>	</a:t>
            </a:r>
            <a:r>
              <a:rPr sz="2800" b="1" dirty="0"/>
              <a:t>③ Its cover is ... </a:t>
            </a:r>
            <a:r>
              <a:rPr sz="2800" b="1" dirty="0" err="1"/>
              <a:t>它的封面是</a:t>
            </a:r>
            <a:r>
              <a:rPr sz="2800" b="1" dirty="0"/>
              <a:t>……</a:t>
            </a:r>
          </a:p>
          <a:p>
            <a:r>
              <a:rPr sz="2800" b="1" dirty="0"/>
              <a:t>      </a:t>
            </a:r>
            <a:r>
              <a:rPr lang="en-US" sz="2800" b="1" dirty="0"/>
              <a:t>	</a:t>
            </a:r>
            <a:r>
              <a:rPr sz="2800" b="1" dirty="0"/>
              <a:t>④ It’s very important to me. </a:t>
            </a:r>
            <a:r>
              <a:rPr sz="2800" b="1" dirty="0" err="1"/>
              <a:t>它对我很重要</a:t>
            </a:r>
            <a:r>
              <a:rPr sz="2800" b="1" dirty="0"/>
              <a:t>。</a:t>
            </a:r>
          </a:p>
          <a:p>
            <a:r>
              <a:rPr sz="2800" b="1" dirty="0"/>
              <a:t>（3）常用的结束语：</a:t>
            </a:r>
          </a:p>
          <a:p>
            <a:r>
              <a:rPr sz="2800" b="1" dirty="0"/>
              <a:t>     </a:t>
            </a:r>
            <a:r>
              <a:rPr lang="en-US" sz="2800" b="1" dirty="0"/>
              <a:t>	</a:t>
            </a:r>
            <a:r>
              <a:rPr sz="2800" b="1" dirty="0"/>
              <a:t>① Will the finder please call me? My telephone number is ... Many </a:t>
            </a:r>
            <a:r>
              <a:rPr lang="en-US" sz="2800" b="1" dirty="0"/>
              <a:t>	</a:t>
            </a:r>
            <a:r>
              <a:rPr sz="2800" b="1" dirty="0"/>
              <a:t>thanks! </a:t>
            </a:r>
            <a:r>
              <a:rPr sz="2800" b="1" dirty="0" err="1"/>
              <a:t>如有拾获者请打我电话</a:t>
            </a:r>
            <a:r>
              <a:rPr sz="2800" b="1" dirty="0"/>
              <a:t>……</a:t>
            </a:r>
            <a:r>
              <a:rPr sz="2800" b="1" dirty="0" err="1"/>
              <a:t>非常感谢</a:t>
            </a:r>
            <a:r>
              <a:rPr sz="2800" b="1" dirty="0"/>
              <a:t>！</a:t>
            </a:r>
          </a:p>
          <a:p>
            <a:r>
              <a:rPr lang="en-US" sz="2800" b="1" dirty="0"/>
              <a:t>	</a:t>
            </a:r>
            <a:r>
              <a:rPr sz="2800" b="1" dirty="0"/>
              <a:t>② Will the finder please send it back to me? My address is ... My</a:t>
            </a:r>
            <a:r>
              <a:rPr lang="en-US" sz="2800" b="1" dirty="0"/>
              <a:t> 	</a:t>
            </a:r>
            <a:r>
              <a:rPr sz="2800" b="1" dirty="0"/>
              <a:t>telephone</a:t>
            </a:r>
            <a:r>
              <a:rPr lang="en-US" sz="2800" b="1" dirty="0"/>
              <a:t> </a:t>
            </a:r>
            <a:r>
              <a:rPr sz="2800" b="1" dirty="0"/>
              <a:t>number is ... Thanks a lot/I’ll be grateful for your kindness. 如</a:t>
            </a:r>
            <a:r>
              <a:rPr lang="en-US" sz="2800" b="1" dirty="0"/>
              <a:t>	</a:t>
            </a:r>
            <a:r>
              <a:rPr sz="2800" b="1" dirty="0" err="1"/>
              <a:t>有拾获者请送到</a:t>
            </a:r>
            <a:r>
              <a:rPr sz="2800" b="1" dirty="0"/>
              <a:t>……</a:t>
            </a:r>
            <a:r>
              <a:rPr sz="2800" b="1" dirty="0" err="1"/>
              <a:t>或请打我电话</a:t>
            </a:r>
            <a:r>
              <a:rPr sz="2800" b="1" dirty="0"/>
              <a:t>……</a:t>
            </a:r>
            <a:r>
              <a:rPr sz="2800" b="1" dirty="0" err="1"/>
              <a:t>不胜感激</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p>
        </p:txBody>
      </p:sp>
      <p:sp>
        <p:nvSpPr>
          <p:cNvPr id="6" name="文本框 5"/>
          <p:cNvSpPr txBox="1"/>
          <p:nvPr/>
        </p:nvSpPr>
        <p:spPr>
          <a:xfrm>
            <a:off x="513715" y="2165350"/>
            <a:ext cx="11276965" cy="3538220"/>
          </a:xfrm>
          <a:prstGeom prst="rect">
            <a:avLst/>
          </a:prstGeom>
          <a:noFill/>
          <a:ln>
            <a:solidFill>
              <a:schemeClr val="accent1"/>
            </a:solidFill>
          </a:ln>
        </p:spPr>
        <p:txBody>
          <a:bodyPr wrap="square" rtlCol="0" anchor="t">
            <a:spAutoFit/>
          </a:bodyPr>
          <a:lstStyle/>
          <a:p>
            <a:pPr algn="just"/>
            <a:r>
              <a:rPr lang="zh-CN" altLang="en-US" sz="2800" b="1" dirty="0"/>
              <a:t>                                                              Lost</a:t>
            </a:r>
          </a:p>
          <a:p>
            <a:pPr algn="just"/>
            <a:r>
              <a:rPr lang="zh-CN" altLang="en-US" sz="2800" b="1" dirty="0"/>
              <a:t>                                                                                                                  June 6, 2019 </a:t>
            </a:r>
          </a:p>
          <a:p>
            <a:pPr algn="just"/>
            <a:r>
              <a:rPr lang="zh-CN" altLang="en-US" sz="2800" b="1" dirty="0"/>
              <a:t>              ① I was careless and lost my ___________ in ___________ on ___________. ② Inside, there were ___________. They are very important to me. ③ Will the finder please call me? My telephone number is ... I</a:t>
            </a:r>
            <a:r>
              <a:rPr lang="en-US" altLang="zh-CN" sz="2800" b="1" dirty="0"/>
              <a:t>’</a:t>
            </a:r>
            <a:r>
              <a:rPr lang="zh-CN" altLang="en-US" sz="2800" b="1" dirty="0"/>
              <a:t>ll be grateful.</a:t>
            </a:r>
          </a:p>
          <a:p>
            <a:pPr algn="just"/>
            <a:r>
              <a:rPr lang="zh-CN" altLang="en-US" sz="2800" b="1" dirty="0"/>
              <a:t> </a:t>
            </a:r>
          </a:p>
          <a:p>
            <a:pPr algn="just"/>
            <a:r>
              <a:rPr lang="zh-CN" altLang="en-US" sz="2800" b="1" dirty="0"/>
              <a:t>                                                                                                                               Li Lei</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800" y="2404110"/>
            <a:ext cx="12191365" cy="4453890"/>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55</a:t>
            </a:fld>
            <a:endParaRPr lang="en-US"/>
          </a:p>
        </p:txBody>
      </p:sp>
      <p:sp>
        <p:nvSpPr>
          <p:cNvPr id="13" name="文本框 12"/>
          <p:cNvSpPr txBox="1"/>
          <p:nvPr/>
        </p:nvSpPr>
        <p:spPr>
          <a:xfrm>
            <a:off x="149860" y="2588260"/>
            <a:ext cx="12092305" cy="3969385"/>
          </a:xfrm>
          <a:prstGeom prst="rect">
            <a:avLst/>
          </a:prstGeom>
          <a:noFill/>
        </p:spPr>
        <p:txBody>
          <a:bodyPr wrap="square" rtlCol="0">
            <a:spAutoFit/>
          </a:bodyPr>
          <a:lstStyle/>
          <a:p>
            <a:pPr algn="just"/>
            <a:r>
              <a:rPr lang="zh-CN" altLang="en-US" sz="2800" b="1" dirty="0">
                <a:latin typeface="微软雅黑" panose="020B0503020204020204" pitchFamily="34" charset="-122"/>
                <a:ea typeface="微软雅黑" panose="020B0503020204020204" pitchFamily="34" charset="-122"/>
              </a:rPr>
              <a:t>解析： 首先，题目要求写一则寻物启事，因此在第一行正中间写上Lost，右上角写启事的日期，June 6，2019，①开头句写在乘地铁去广州南站的路上丢失了一个行李箱I was careless and lost my suitcase on the subway on the way to Guangzhou South Railway Station。②正文应说明 失物的特征：行李箱为方形，黑色，PC制，里面有一个数码相机和一些衣服It’s square and black, made of PC. Inside, there was a digital camera and some clothes。③结束句Will the finder please call me? My telephone number is 13666607123. I’ll be grateful。文章最后落款Li Lei。</a:t>
            </a:r>
          </a:p>
        </p:txBody>
      </p:sp>
      <p:sp>
        <p:nvSpPr>
          <p:cNvPr id="9" name="文本框 8"/>
          <p:cNvSpPr txBox="1"/>
          <p:nvPr/>
        </p:nvSpPr>
        <p:spPr>
          <a:xfrm>
            <a:off x="50800" y="669290"/>
            <a:ext cx="11796395" cy="1814830"/>
          </a:xfrm>
          <a:prstGeom prst="rect">
            <a:avLst/>
          </a:prstGeom>
          <a:noFill/>
        </p:spPr>
        <p:txBody>
          <a:bodyPr wrap="square" rtlCol="0" anchor="t">
            <a:spAutoFit/>
          </a:bodyPr>
          <a:lstStyle/>
          <a:p>
            <a:r>
              <a:rPr lang="en-US" altLang="zh-CN" sz="2800" b="1"/>
              <a:t>       </a:t>
            </a:r>
            <a:r>
              <a:rPr lang="zh-CN" altLang="en-US" sz="2800" b="1"/>
              <a:t>题目要求：假如你是李蕾，2019 年 6 月 6 日你在乘地铁去广州南站的路上丢失了一个行李箱，行李箱为方形，黑色，PC 制，里面有一个数码相机和一些衣服。请你写一则寻物启事，请拾到者与你联系，你的电话是 13666607123，不胜感激。</a:t>
            </a:r>
          </a:p>
        </p:txBody>
      </p:sp>
      <p:sp>
        <p:nvSpPr>
          <p:cNvPr id="6" name="文本框 5"/>
          <p:cNvSpPr txBox="1"/>
          <p:nvPr/>
        </p:nvSpPr>
        <p:spPr>
          <a:xfrm>
            <a:off x="50800" y="147320"/>
            <a:ext cx="2211070" cy="521970"/>
          </a:xfrm>
          <a:prstGeom prst="rect">
            <a:avLst/>
          </a:prstGeom>
          <a:solidFill>
            <a:schemeClr val="tx2">
              <a:lumMod val="20000"/>
              <a:lumOff val="80000"/>
            </a:schemeClr>
          </a:solidFill>
        </p:spPr>
        <p:txBody>
          <a:bodyPr wrap="square" rtlCol="0">
            <a:spAutoFit/>
          </a:bodyPr>
          <a:lstStyle/>
          <a:p>
            <a:r>
              <a:rPr lang="zh-CN" altLang="en-US" sz="2800" b="1">
                <a:solidFill>
                  <a:schemeClr val="tx1"/>
                </a:solidFill>
              </a:rPr>
              <a:t>典型例子：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56</a:t>
            </a:fld>
            <a:endParaRPr lang="en-US"/>
          </a:p>
        </p:txBody>
      </p:sp>
      <p:sp>
        <p:nvSpPr>
          <p:cNvPr id="4" name="文本框 3"/>
          <p:cNvSpPr txBox="1"/>
          <p:nvPr/>
        </p:nvSpPr>
        <p:spPr>
          <a:xfrm>
            <a:off x="165100" y="889000"/>
            <a:ext cx="11925300" cy="3969385"/>
          </a:xfrm>
          <a:prstGeom prst="rect">
            <a:avLst/>
          </a:prstGeom>
          <a:noFill/>
        </p:spPr>
        <p:txBody>
          <a:bodyPr wrap="square" rtlCol="0">
            <a:spAutoFit/>
          </a:bodyPr>
          <a:lstStyle/>
          <a:p>
            <a:pPr algn="just"/>
            <a:r>
              <a:rPr lang="en-US" altLang="zh-CN" sz="2800" b="1" dirty="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        </a:t>
            </a:r>
            <a:r>
              <a:rPr lang="en-US" altLang="zh-CN" sz="2800" b="1" dirty="0">
                <a:latin typeface="微软雅黑" panose="020B0503020204020204" pitchFamily="34" charset="-122"/>
                <a:ea typeface="微软雅黑" panose="020B0503020204020204" pitchFamily="34" charset="-122"/>
              </a:rPr>
              <a:t>                                         Lost</a:t>
            </a:r>
          </a:p>
          <a:p>
            <a:pPr algn="just"/>
            <a:r>
              <a:rPr lang="en-US" altLang="zh-CN" sz="2800" b="1" dirty="0">
                <a:latin typeface="微软雅黑" panose="020B0503020204020204" pitchFamily="34" charset="-122"/>
                <a:ea typeface="微软雅黑" panose="020B0503020204020204" pitchFamily="34" charset="-122"/>
              </a:rPr>
              <a:t>                                                                                        June 6, 2019</a:t>
            </a:r>
          </a:p>
          <a:p>
            <a:pPr algn="just"/>
            <a:r>
              <a:rPr lang="en-US" altLang="zh-CN" sz="2800" b="1" dirty="0">
                <a:latin typeface="微软雅黑" panose="020B0503020204020204" pitchFamily="34" charset="-122"/>
                <a:ea typeface="微软雅黑" panose="020B0503020204020204" pitchFamily="34" charset="-122"/>
              </a:rPr>
              <a:t>       I was careless and lost my suitcase on the subway on the way to Guangzhou South Railway Station. It’s square and black, made of PC. Inside, there was a digital camera and some clothes. Will the finder please call me? My telephone number is 13666607123. I’ll be grateful.</a:t>
            </a:r>
          </a:p>
          <a:p>
            <a:pPr algn="just"/>
            <a:r>
              <a:rPr lang="en-US" altLang="zh-CN" sz="2800" b="1" dirty="0">
                <a:latin typeface="微软雅黑" panose="020B0503020204020204" pitchFamily="34" charset="-122"/>
                <a:ea typeface="微软雅黑" panose="020B0503020204020204" pitchFamily="34" charset="-122"/>
              </a:rPr>
              <a:t> </a:t>
            </a:r>
          </a:p>
          <a:p>
            <a:pPr algn="just"/>
            <a:r>
              <a:rPr lang="en-US" altLang="zh-CN" sz="2800" b="1" dirty="0">
                <a:latin typeface="微软雅黑" panose="020B0503020204020204" pitchFamily="34" charset="-122"/>
                <a:ea typeface="微软雅黑" panose="020B0503020204020204" pitchFamily="34" charset="-122"/>
              </a:rPr>
              <a:t>                                                                                                     Li Lei</a:t>
            </a:r>
          </a:p>
        </p:txBody>
      </p:sp>
      <p:sp>
        <p:nvSpPr>
          <p:cNvPr id="2" name="文本框 1"/>
          <p:cNvSpPr txBox="1"/>
          <p:nvPr/>
        </p:nvSpPr>
        <p:spPr>
          <a:xfrm>
            <a:off x="1381124" y="123825"/>
            <a:ext cx="242887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57</a:t>
            </a:fld>
            <a:endParaRPr lang="en-US"/>
          </a:p>
        </p:txBody>
      </p:sp>
      <p:sp>
        <p:nvSpPr>
          <p:cNvPr id="9" name="文本框 8"/>
          <p:cNvSpPr txBox="1"/>
          <p:nvPr/>
        </p:nvSpPr>
        <p:spPr>
          <a:xfrm>
            <a:off x="197485" y="462915"/>
            <a:ext cx="11796395" cy="4399915"/>
          </a:xfrm>
          <a:prstGeom prst="rect">
            <a:avLst/>
          </a:prstGeom>
          <a:noFill/>
        </p:spPr>
        <p:txBody>
          <a:bodyPr wrap="square" rtlCol="0" anchor="t">
            <a:spAutoFit/>
          </a:bodyPr>
          <a:lstStyle/>
          <a:p>
            <a:r>
              <a:rPr lang="en-US" altLang="zh-CN" sz="2800" b="1" dirty="0"/>
              <a:t>      </a:t>
            </a:r>
            <a:r>
              <a:rPr lang="zh-CN" altLang="en-US" sz="2800" b="1" dirty="0">
                <a:solidFill>
                  <a:srgbClr val="FF0000"/>
                </a:solidFill>
              </a:rPr>
              <a:t>失物招领</a:t>
            </a:r>
            <a:r>
              <a:rPr lang="zh-CN" altLang="en-US" sz="2800" b="1" dirty="0"/>
              <a:t>：就是拾到别人丢失的东西，然后写一个启事、通知等，方便失主来领取。</a:t>
            </a:r>
          </a:p>
          <a:p>
            <a:r>
              <a:rPr lang="zh-CN" altLang="en-US" sz="2800" b="1" dirty="0"/>
              <a:t>常用格式如下：</a:t>
            </a:r>
          </a:p>
          <a:p>
            <a:r>
              <a:rPr lang="zh-CN" altLang="en-US" sz="2800" b="1" dirty="0"/>
              <a:t>     1）失物招领注意事项</a:t>
            </a:r>
          </a:p>
          <a:p>
            <a:pPr marL="457200" indent="-457200">
              <a:buFont typeface="Wingdings" panose="05000000000000000000" charset="0"/>
              <a:buChar char="l"/>
            </a:pPr>
            <a:r>
              <a:rPr lang="zh-CN" altLang="en-US" sz="2800" b="1" dirty="0"/>
              <a:t>开头：写启事的时间一般位于右上角。</a:t>
            </a:r>
          </a:p>
          <a:p>
            <a:pPr marL="457200" indent="-457200">
              <a:buFont typeface="Wingdings" panose="05000000000000000000" charset="0"/>
              <a:buChar char="l"/>
            </a:pPr>
            <a:r>
              <a:rPr lang="zh-CN" altLang="en-US" sz="2800" b="1" dirty="0"/>
              <a:t>称呼：无需称呼语。</a:t>
            </a:r>
          </a:p>
          <a:p>
            <a:pPr marL="457200" indent="-457200">
              <a:buFont typeface="Wingdings" panose="05000000000000000000" charset="0"/>
              <a:buChar char="l"/>
            </a:pPr>
            <a:r>
              <a:rPr lang="zh-CN" altLang="en-US" sz="2800" b="1" dirty="0"/>
              <a:t>正文：开头往右缩 4–5 个字母距离。写明拾到物品的时间、地点和招领的具体方式。</a:t>
            </a:r>
          </a:p>
          <a:p>
            <a:pPr marL="457200" indent="-457200">
              <a:buFont typeface="Wingdings" panose="05000000000000000000" charset="0"/>
              <a:buChar char="l"/>
            </a:pPr>
            <a:r>
              <a:rPr lang="zh-CN" altLang="en-US" sz="2800" b="1" dirty="0"/>
              <a:t>署名：拾到者姓名写在正文下方的 2–3 行的位置，从信纸中央偏右的地方写起。</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58</a:t>
            </a:fld>
            <a:endParaRPr lang="en-US"/>
          </a:p>
        </p:txBody>
      </p:sp>
      <p:sp>
        <p:nvSpPr>
          <p:cNvPr id="9" name="文本框 8"/>
          <p:cNvSpPr txBox="1"/>
          <p:nvPr/>
        </p:nvSpPr>
        <p:spPr>
          <a:xfrm>
            <a:off x="50800" y="1221740"/>
            <a:ext cx="11796395" cy="4831080"/>
          </a:xfrm>
          <a:prstGeom prst="rect">
            <a:avLst/>
          </a:prstGeom>
          <a:noFill/>
        </p:spPr>
        <p:txBody>
          <a:bodyPr wrap="square" rtlCol="0" anchor="t">
            <a:spAutoFit/>
          </a:bodyPr>
          <a:lstStyle/>
          <a:p>
            <a:r>
              <a:rPr lang="zh-CN" altLang="en-US" sz="2800" b="1" dirty="0"/>
              <a:t>2）常用短语或句子</a:t>
            </a:r>
          </a:p>
          <a:p>
            <a:r>
              <a:rPr lang="zh-CN" altLang="en-US" sz="2800" b="1" dirty="0"/>
              <a:t>（1）常用的开头句：</a:t>
            </a:r>
          </a:p>
          <a:p>
            <a:r>
              <a:rPr lang="zh-CN" altLang="en-US" sz="2800" b="1" dirty="0"/>
              <a:t>       </a:t>
            </a:r>
            <a:r>
              <a:rPr lang="en-US" altLang="zh-CN" sz="2800" b="1" dirty="0"/>
              <a:t> 	</a:t>
            </a:r>
            <a:r>
              <a:rPr lang="zh-CN" altLang="en-US" sz="2800" b="1" dirty="0"/>
              <a:t>① A ... was found ... +where+when. ……在……被找到。</a:t>
            </a:r>
          </a:p>
          <a:p>
            <a:r>
              <a:rPr lang="zh-CN" altLang="en-US" sz="2800" b="1" dirty="0"/>
              <a:t>       </a:t>
            </a:r>
            <a:r>
              <a:rPr lang="en-US" altLang="zh-CN" sz="2800" b="1" dirty="0"/>
              <a:t>	</a:t>
            </a:r>
            <a:r>
              <a:rPr lang="zh-CN" altLang="en-US" sz="2800" b="1" dirty="0"/>
              <a:t>② I happened to find ... +where+when. 我碰巧在……拾到了……</a:t>
            </a:r>
          </a:p>
          <a:p>
            <a:r>
              <a:rPr lang="zh-CN" altLang="en-US" sz="2800" b="1" dirty="0"/>
              <a:t>（2）正文说明物品的情况：</a:t>
            </a:r>
          </a:p>
          <a:p>
            <a:r>
              <a:rPr lang="zh-CN" altLang="en-US" sz="2800" b="1" dirty="0"/>
              <a:t>       </a:t>
            </a:r>
            <a:r>
              <a:rPr lang="en-US" altLang="zh-CN" sz="2800" b="1" dirty="0"/>
              <a:t>	</a:t>
            </a:r>
            <a:r>
              <a:rPr lang="zh-CN" altLang="en-US" sz="2800" b="1" dirty="0"/>
              <a:t>① Inside, there are ... 里面装有……</a:t>
            </a:r>
          </a:p>
          <a:p>
            <a:r>
              <a:rPr lang="zh-CN" altLang="en-US" sz="2800" b="1" dirty="0"/>
              <a:t>       </a:t>
            </a:r>
            <a:r>
              <a:rPr lang="en-US" altLang="zh-CN" sz="2800" b="1" dirty="0"/>
              <a:t>	</a:t>
            </a:r>
            <a:r>
              <a:rPr lang="zh-CN" altLang="en-US" sz="2800" b="1" dirty="0"/>
              <a:t>② It</a:t>
            </a:r>
            <a:r>
              <a:rPr lang="en-US" altLang="zh-CN" sz="2800" b="1" dirty="0"/>
              <a:t>’</a:t>
            </a:r>
            <a:r>
              <a:rPr lang="zh-CN" altLang="en-US" sz="2800" b="1" dirty="0"/>
              <a:t>s ... with ... 它带有……</a:t>
            </a:r>
          </a:p>
          <a:p>
            <a:r>
              <a:rPr lang="zh-CN" altLang="en-US" sz="2800" b="1" dirty="0"/>
              <a:t>（3）常用的结束语：</a:t>
            </a:r>
          </a:p>
          <a:p>
            <a:r>
              <a:rPr lang="zh-CN" altLang="en-US" sz="2800" b="1" dirty="0"/>
              <a:t>      </a:t>
            </a:r>
            <a:r>
              <a:rPr lang="en-US" altLang="zh-CN" sz="2800" b="1" dirty="0"/>
              <a:t>	</a:t>
            </a:r>
            <a:r>
              <a:rPr lang="zh-CN" altLang="en-US" sz="2800" b="1" dirty="0"/>
              <a:t>① Will the owner please call or come to ... to get it back? 请失主打电</a:t>
            </a:r>
            <a:r>
              <a:rPr lang="en-US" altLang="zh-CN" sz="2800" b="1" dirty="0"/>
              <a:t>	</a:t>
            </a:r>
            <a:r>
              <a:rPr lang="zh-CN" altLang="en-US" sz="2800" b="1" dirty="0"/>
              <a:t>话……或到……领回失物。</a:t>
            </a:r>
          </a:p>
          <a:p>
            <a:r>
              <a:rPr lang="zh-CN" altLang="en-US" sz="2800" b="1" dirty="0"/>
              <a:t>      </a:t>
            </a:r>
            <a:r>
              <a:rPr lang="en-US" altLang="zh-CN" sz="2800" b="1" dirty="0"/>
              <a:t>	</a:t>
            </a:r>
            <a:r>
              <a:rPr lang="zh-CN" altLang="en-US" sz="2800" b="1" dirty="0"/>
              <a:t>② The owner is expected to come to ... to claim it. 请失主到……认领。</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59</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p>
        </p:txBody>
      </p:sp>
      <p:sp>
        <p:nvSpPr>
          <p:cNvPr id="6" name="文本框 5"/>
          <p:cNvSpPr txBox="1"/>
          <p:nvPr/>
        </p:nvSpPr>
        <p:spPr>
          <a:xfrm>
            <a:off x="513715" y="2165350"/>
            <a:ext cx="11276965" cy="3107690"/>
          </a:xfrm>
          <a:prstGeom prst="rect">
            <a:avLst/>
          </a:prstGeom>
          <a:noFill/>
          <a:ln>
            <a:solidFill>
              <a:schemeClr val="accent1"/>
            </a:solidFill>
          </a:ln>
        </p:spPr>
        <p:txBody>
          <a:bodyPr wrap="square" rtlCol="0" anchor="t">
            <a:spAutoFit/>
          </a:bodyPr>
          <a:lstStyle/>
          <a:p>
            <a:pPr algn="just"/>
            <a:r>
              <a:rPr lang="zh-CN" altLang="en-US" sz="2800" b="1" dirty="0"/>
              <a:t>                                                              Found</a:t>
            </a:r>
          </a:p>
          <a:p>
            <a:pPr algn="just"/>
            <a:r>
              <a:rPr lang="zh-CN" altLang="en-US" sz="2800" b="1" dirty="0"/>
              <a:t>                                                                                                              August 6, 2019</a:t>
            </a:r>
          </a:p>
          <a:p>
            <a:pPr algn="just"/>
            <a:r>
              <a:rPr lang="zh-CN" altLang="en-US" sz="2800" b="1" dirty="0"/>
              <a:t>        ① A ___________ was found ___________ on/in/at ___________. ② Inside, there were some ___________. ③ Will the owner please call ___________ or come to ___________ to get it back?</a:t>
            </a:r>
          </a:p>
          <a:p>
            <a:pPr algn="just"/>
            <a:r>
              <a:rPr lang="zh-CN" altLang="en-US" sz="2800" b="1" dirty="0"/>
              <a:t> </a:t>
            </a:r>
          </a:p>
          <a:p>
            <a:pPr algn="just"/>
            <a:r>
              <a:rPr lang="zh-CN" altLang="en-US" sz="2800" b="1" dirty="0"/>
              <a:t>                                                                                                                      Huang Lei</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Group 414"/>
          <p:cNvGrpSpPr>
            <a:grpSpLocks noChangeAspect="1"/>
          </p:cNvGrpSpPr>
          <p:nvPr/>
        </p:nvGrpSpPr>
        <p:grpSpPr bwMode="auto">
          <a:xfrm>
            <a:off x="9654736" y="1678814"/>
            <a:ext cx="1773485" cy="3154094"/>
            <a:chOff x="3008" y="145"/>
            <a:chExt cx="1597" cy="4032"/>
          </a:xfrm>
        </p:grpSpPr>
        <p:sp>
          <p:nvSpPr>
            <p:cNvPr id="95" name="Freeform 415"/>
            <p:cNvSpPr/>
            <p:nvPr/>
          </p:nvSpPr>
          <p:spPr bwMode="auto">
            <a:xfrm>
              <a:off x="3152" y="1859"/>
              <a:ext cx="1427" cy="2318"/>
            </a:xfrm>
            <a:custGeom>
              <a:avLst/>
              <a:gdLst>
                <a:gd name="T0" fmla="*/ 871 w 871"/>
                <a:gd name="T1" fmla="*/ 1386 h 1418"/>
                <a:gd name="T2" fmla="*/ 840 w 871"/>
                <a:gd name="T3" fmla="*/ 1418 h 1418"/>
                <a:gd name="T4" fmla="*/ 31 w 871"/>
                <a:gd name="T5" fmla="*/ 1418 h 1418"/>
                <a:gd name="T6" fmla="*/ 0 w 871"/>
                <a:gd name="T7" fmla="*/ 1386 h 1418"/>
                <a:gd name="T8" fmla="*/ 0 w 871"/>
                <a:gd name="T9" fmla="*/ 32 h 1418"/>
                <a:gd name="T10" fmla="*/ 31 w 871"/>
                <a:gd name="T11" fmla="*/ 0 h 1418"/>
                <a:gd name="T12" fmla="*/ 840 w 871"/>
                <a:gd name="T13" fmla="*/ 0 h 1418"/>
                <a:gd name="T14" fmla="*/ 871 w 871"/>
                <a:gd name="T15" fmla="*/ 32 h 1418"/>
                <a:gd name="T16" fmla="*/ 871 w 871"/>
                <a:gd name="T17" fmla="*/ 1386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1" h="1418">
                  <a:moveTo>
                    <a:pt x="871" y="1386"/>
                  </a:moveTo>
                  <a:cubicBezTo>
                    <a:pt x="871" y="1404"/>
                    <a:pt x="857" y="1418"/>
                    <a:pt x="840" y="1418"/>
                  </a:cubicBezTo>
                  <a:cubicBezTo>
                    <a:pt x="31" y="1418"/>
                    <a:pt x="31" y="1418"/>
                    <a:pt x="31" y="1418"/>
                  </a:cubicBezTo>
                  <a:cubicBezTo>
                    <a:pt x="14" y="1418"/>
                    <a:pt x="0" y="1404"/>
                    <a:pt x="0" y="1386"/>
                  </a:cubicBezTo>
                  <a:cubicBezTo>
                    <a:pt x="0" y="32"/>
                    <a:pt x="0" y="32"/>
                    <a:pt x="0" y="32"/>
                  </a:cubicBezTo>
                  <a:cubicBezTo>
                    <a:pt x="0" y="14"/>
                    <a:pt x="14" y="0"/>
                    <a:pt x="31" y="0"/>
                  </a:cubicBezTo>
                  <a:cubicBezTo>
                    <a:pt x="840" y="0"/>
                    <a:pt x="840" y="0"/>
                    <a:pt x="840" y="0"/>
                  </a:cubicBezTo>
                  <a:cubicBezTo>
                    <a:pt x="857" y="0"/>
                    <a:pt x="871" y="14"/>
                    <a:pt x="871" y="32"/>
                  </a:cubicBezTo>
                  <a:cubicBezTo>
                    <a:pt x="871" y="1386"/>
                    <a:pt x="871" y="1386"/>
                    <a:pt x="871" y="1386"/>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7" name="Freeform 416"/>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9" name="Freeform 417"/>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0" name="Freeform 418"/>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3" name="Freeform 419"/>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4" name="Freeform 420"/>
            <p:cNvSpPr/>
            <p:nvPr/>
          </p:nvSpPr>
          <p:spPr bwMode="auto">
            <a:xfrm>
              <a:off x="3801" y="3946"/>
              <a:ext cx="150" cy="152"/>
            </a:xfrm>
            <a:custGeom>
              <a:avLst/>
              <a:gdLst>
                <a:gd name="T0" fmla="*/ 0 w 92"/>
                <a:gd name="T1" fmla="*/ 47 h 93"/>
                <a:gd name="T2" fmla="*/ 46 w 92"/>
                <a:gd name="T3" fmla="*/ 93 h 93"/>
                <a:gd name="T4" fmla="*/ 92 w 92"/>
                <a:gd name="T5" fmla="*/ 47 h 93"/>
                <a:gd name="T6" fmla="*/ 46 w 92"/>
                <a:gd name="T7" fmla="*/ 0 h 93"/>
                <a:gd name="T8" fmla="*/ 0 w 92"/>
                <a:gd name="T9" fmla="*/ 47 h 93"/>
              </a:gdLst>
              <a:ahLst/>
              <a:cxnLst>
                <a:cxn ang="0">
                  <a:pos x="T0" y="T1"/>
                </a:cxn>
                <a:cxn ang="0">
                  <a:pos x="T2" y="T3"/>
                </a:cxn>
                <a:cxn ang="0">
                  <a:pos x="T4" y="T5"/>
                </a:cxn>
                <a:cxn ang="0">
                  <a:pos x="T6" y="T7"/>
                </a:cxn>
                <a:cxn ang="0">
                  <a:pos x="T8" y="T9"/>
                </a:cxn>
              </a:cxnLst>
              <a:rect l="0" t="0" r="r" b="b"/>
              <a:pathLst>
                <a:path w="92" h="93">
                  <a:moveTo>
                    <a:pt x="0" y="47"/>
                  </a:moveTo>
                  <a:cubicBezTo>
                    <a:pt x="0" y="72"/>
                    <a:pt x="20" y="93"/>
                    <a:pt x="46" y="93"/>
                  </a:cubicBezTo>
                  <a:cubicBezTo>
                    <a:pt x="71" y="93"/>
                    <a:pt x="92" y="72"/>
                    <a:pt x="92" y="47"/>
                  </a:cubicBezTo>
                  <a:cubicBezTo>
                    <a:pt x="92" y="21"/>
                    <a:pt x="72" y="0"/>
                    <a:pt x="46" y="0"/>
                  </a:cubicBezTo>
                  <a:cubicBezTo>
                    <a:pt x="20" y="0"/>
                    <a:pt x="0" y="21"/>
                    <a:pt x="0" y="47"/>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5" name="Freeform 421"/>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close/>
                  <a:moveTo>
                    <a:pt x="3" y="0"/>
                  </a:moveTo>
                  <a:lnTo>
                    <a:pt x="3" y="0"/>
                  </a:lnTo>
                  <a:lnTo>
                    <a:pt x="126" y="0"/>
                  </a:lnTo>
                  <a:lnTo>
                    <a:pt x="126" y="0"/>
                  </a:lnTo>
                  <a:lnTo>
                    <a:pt x="3"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6" name="Freeform 422"/>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moveTo>
                    <a:pt x="3" y="0"/>
                  </a:moveTo>
                  <a:lnTo>
                    <a:pt x="3" y="0"/>
                  </a:lnTo>
                  <a:lnTo>
                    <a:pt x="126" y="0"/>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7" name="Freeform 423"/>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8" name="Freeform 424"/>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4" name="Freeform 425"/>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close/>
                  <a:moveTo>
                    <a:pt x="0" y="0"/>
                  </a:moveTo>
                  <a:lnTo>
                    <a:pt x="0" y="2"/>
                  </a:lnTo>
                  <a:lnTo>
                    <a:pt x="47" y="2"/>
                  </a:lnTo>
                  <a:lnTo>
                    <a:pt x="47" y="2"/>
                  </a:lnTo>
                  <a:lnTo>
                    <a:pt x="0"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5" name="Freeform 426"/>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moveTo>
                    <a:pt x="0" y="0"/>
                  </a:moveTo>
                  <a:lnTo>
                    <a:pt x="0" y="2"/>
                  </a:lnTo>
                  <a:lnTo>
                    <a:pt x="47" y="2"/>
                  </a:lnTo>
                  <a:lnTo>
                    <a:pt x="47"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6" name="Freeform 427"/>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7" name="Freeform 428"/>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8" name="Freeform 429"/>
            <p:cNvSpPr/>
            <p:nvPr/>
          </p:nvSpPr>
          <p:spPr bwMode="auto">
            <a:xfrm>
              <a:off x="3814" y="3961"/>
              <a:ext cx="124" cy="124"/>
            </a:xfrm>
            <a:custGeom>
              <a:avLst/>
              <a:gdLst>
                <a:gd name="T0" fmla="*/ 0 w 76"/>
                <a:gd name="T1" fmla="*/ 38 h 76"/>
                <a:gd name="T2" fmla="*/ 38 w 76"/>
                <a:gd name="T3" fmla="*/ 75 h 76"/>
                <a:gd name="T4" fmla="*/ 76 w 76"/>
                <a:gd name="T5" fmla="*/ 38 h 76"/>
                <a:gd name="T6" fmla="*/ 38 w 76"/>
                <a:gd name="T7" fmla="*/ 0 h 76"/>
                <a:gd name="T8" fmla="*/ 0 w 76"/>
                <a:gd name="T9" fmla="*/ 38 h 76"/>
              </a:gdLst>
              <a:ahLst/>
              <a:cxnLst>
                <a:cxn ang="0">
                  <a:pos x="T0" y="T1"/>
                </a:cxn>
                <a:cxn ang="0">
                  <a:pos x="T2" y="T3"/>
                </a:cxn>
                <a:cxn ang="0">
                  <a:pos x="T4" y="T5"/>
                </a:cxn>
                <a:cxn ang="0">
                  <a:pos x="T6" y="T7"/>
                </a:cxn>
                <a:cxn ang="0">
                  <a:pos x="T8" y="T9"/>
                </a:cxn>
              </a:cxnLst>
              <a:rect l="0" t="0" r="r" b="b"/>
              <a:pathLst>
                <a:path w="76" h="76">
                  <a:moveTo>
                    <a:pt x="0" y="38"/>
                  </a:moveTo>
                  <a:cubicBezTo>
                    <a:pt x="0" y="59"/>
                    <a:pt x="17" y="75"/>
                    <a:pt x="38" y="75"/>
                  </a:cubicBezTo>
                  <a:cubicBezTo>
                    <a:pt x="59" y="76"/>
                    <a:pt x="76" y="59"/>
                    <a:pt x="76" y="38"/>
                  </a:cubicBezTo>
                  <a:cubicBezTo>
                    <a:pt x="76" y="17"/>
                    <a:pt x="59" y="0"/>
                    <a:pt x="38" y="0"/>
                  </a:cubicBezTo>
                  <a:cubicBezTo>
                    <a:pt x="17" y="0"/>
                    <a:pt x="0" y="17"/>
                    <a:pt x="0" y="38"/>
                  </a:cubicBez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9" name="Freeform 430"/>
            <p:cNvSpPr/>
            <p:nvPr/>
          </p:nvSpPr>
          <p:spPr bwMode="auto">
            <a:xfrm>
              <a:off x="3648" y="1913"/>
              <a:ext cx="433" cy="25"/>
            </a:xfrm>
            <a:custGeom>
              <a:avLst/>
              <a:gdLst>
                <a:gd name="T0" fmla="*/ 264 w 264"/>
                <a:gd name="T1" fmla="*/ 8 h 15"/>
                <a:gd name="T2" fmla="*/ 257 w 264"/>
                <a:gd name="T3" fmla="*/ 15 h 15"/>
                <a:gd name="T4" fmla="*/ 8 w 264"/>
                <a:gd name="T5" fmla="*/ 15 h 15"/>
                <a:gd name="T6" fmla="*/ 0 w 264"/>
                <a:gd name="T7" fmla="*/ 8 h 15"/>
                <a:gd name="T8" fmla="*/ 8 w 264"/>
                <a:gd name="T9" fmla="*/ 0 h 15"/>
                <a:gd name="T10" fmla="*/ 257 w 264"/>
                <a:gd name="T11" fmla="*/ 0 h 15"/>
                <a:gd name="T12" fmla="*/ 264 w 264"/>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264" h="15">
                  <a:moveTo>
                    <a:pt x="264" y="8"/>
                  </a:moveTo>
                  <a:cubicBezTo>
                    <a:pt x="264" y="12"/>
                    <a:pt x="261" y="15"/>
                    <a:pt x="257" y="15"/>
                  </a:cubicBezTo>
                  <a:cubicBezTo>
                    <a:pt x="8" y="15"/>
                    <a:pt x="8" y="15"/>
                    <a:pt x="8" y="15"/>
                  </a:cubicBezTo>
                  <a:cubicBezTo>
                    <a:pt x="4" y="15"/>
                    <a:pt x="0" y="12"/>
                    <a:pt x="0" y="8"/>
                  </a:cubicBezTo>
                  <a:cubicBezTo>
                    <a:pt x="0" y="4"/>
                    <a:pt x="4" y="0"/>
                    <a:pt x="8" y="0"/>
                  </a:cubicBezTo>
                  <a:cubicBezTo>
                    <a:pt x="257" y="0"/>
                    <a:pt x="257" y="0"/>
                    <a:pt x="257" y="0"/>
                  </a:cubicBezTo>
                  <a:cubicBezTo>
                    <a:pt x="261" y="0"/>
                    <a:pt x="264" y="4"/>
                    <a:pt x="264" y="8"/>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0" name="Freeform 431"/>
            <p:cNvSpPr/>
            <p:nvPr/>
          </p:nvSpPr>
          <p:spPr bwMode="auto">
            <a:xfrm>
              <a:off x="3008" y="3476"/>
              <a:ext cx="629" cy="402"/>
            </a:xfrm>
            <a:custGeom>
              <a:avLst/>
              <a:gdLst>
                <a:gd name="T0" fmla="*/ 384 w 384"/>
                <a:gd name="T1" fmla="*/ 246 h 246"/>
                <a:gd name="T2" fmla="*/ 204 w 384"/>
                <a:gd name="T3" fmla="*/ 66 h 246"/>
                <a:gd name="T4" fmla="*/ 155 w 384"/>
                <a:gd name="T5" fmla="*/ 246 h 246"/>
                <a:gd name="T6" fmla="*/ 384 w 384"/>
                <a:gd name="T7" fmla="*/ 246 h 246"/>
              </a:gdLst>
              <a:ahLst/>
              <a:cxnLst>
                <a:cxn ang="0">
                  <a:pos x="T0" y="T1"/>
                </a:cxn>
                <a:cxn ang="0">
                  <a:pos x="T2" y="T3"/>
                </a:cxn>
                <a:cxn ang="0">
                  <a:pos x="T4" y="T5"/>
                </a:cxn>
                <a:cxn ang="0">
                  <a:pos x="T6" y="T7"/>
                </a:cxn>
              </a:cxnLst>
              <a:rect l="0" t="0" r="r" b="b"/>
              <a:pathLst>
                <a:path w="384" h="246">
                  <a:moveTo>
                    <a:pt x="384" y="246"/>
                  </a:moveTo>
                  <a:cubicBezTo>
                    <a:pt x="204" y="66"/>
                    <a:pt x="204" y="66"/>
                    <a:pt x="204" y="66"/>
                  </a:cubicBezTo>
                  <a:cubicBezTo>
                    <a:pt x="46" y="0"/>
                    <a:pt x="0" y="234"/>
                    <a:pt x="155" y="246"/>
                  </a:cubicBezTo>
                  <a:lnTo>
                    <a:pt x="384" y="24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1" name="Freeform 432"/>
            <p:cNvSpPr/>
            <p:nvPr/>
          </p:nvSpPr>
          <p:spPr bwMode="auto">
            <a:xfrm>
              <a:off x="4079" y="3386"/>
              <a:ext cx="526" cy="519"/>
            </a:xfrm>
            <a:custGeom>
              <a:avLst/>
              <a:gdLst>
                <a:gd name="T0" fmla="*/ 237 w 321"/>
                <a:gd name="T1" fmla="*/ 301 h 318"/>
                <a:gd name="T2" fmla="*/ 236 w 321"/>
                <a:gd name="T3" fmla="*/ 187 h 318"/>
                <a:gd name="T4" fmla="*/ 295 w 321"/>
                <a:gd name="T5" fmla="*/ 71 h 318"/>
                <a:gd name="T6" fmla="*/ 156 w 321"/>
                <a:gd name="T7" fmla="*/ 44 h 318"/>
                <a:gd name="T8" fmla="*/ 0 w 321"/>
                <a:gd name="T9" fmla="*/ 301 h 318"/>
                <a:gd name="T10" fmla="*/ 237 w 321"/>
                <a:gd name="T11" fmla="*/ 301 h 318"/>
              </a:gdLst>
              <a:ahLst/>
              <a:cxnLst>
                <a:cxn ang="0">
                  <a:pos x="T0" y="T1"/>
                </a:cxn>
                <a:cxn ang="0">
                  <a:pos x="T2" y="T3"/>
                </a:cxn>
                <a:cxn ang="0">
                  <a:pos x="T4" y="T5"/>
                </a:cxn>
                <a:cxn ang="0">
                  <a:pos x="T6" y="T7"/>
                </a:cxn>
                <a:cxn ang="0">
                  <a:pos x="T8" y="T9"/>
                </a:cxn>
                <a:cxn ang="0">
                  <a:pos x="T10" y="T11"/>
                </a:cxn>
              </a:cxnLst>
              <a:rect l="0" t="0" r="r" b="b"/>
              <a:pathLst>
                <a:path w="321" h="318">
                  <a:moveTo>
                    <a:pt x="237" y="301"/>
                  </a:moveTo>
                  <a:cubicBezTo>
                    <a:pt x="294" y="318"/>
                    <a:pt x="308" y="212"/>
                    <a:pt x="236" y="187"/>
                  </a:cubicBezTo>
                  <a:cubicBezTo>
                    <a:pt x="281" y="173"/>
                    <a:pt x="321" y="129"/>
                    <a:pt x="295" y="71"/>
                  </a:cubicBezTo>
                  <a:cubicBezTo>
                    <a:pt x="264" y="0"/>
                    <a:pt x="202" y="33"/>
                    <a:pt x="156" y="44"/>
                  </a:cubicBezTo>
                  <a:cubicBezTo>
                    <a:pt x="0" y="301"/>
                    <a:pt x="0" y="301"/>
                    <a:pt x="0" y="301"/>
                  </a:cubicBezTo>
                  <a:lnTo>
                    <a:pt x="237" y="301"/>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2" name="Freeform 433"/>
            <p:cNvSpPr/>
            <p:nvPr/>
          </p:nvSpPr>
          <p:spPr bwMode="auto">
            <a:xfrm>
              <a:off x="3791" y="3521"/>
              <a:ext cx="612" cy="357"/>
            </a:xfrm>
            <a:custGeom>
              <a:avLst/>
              <a:gdLst>
                <a:gd name="T0" fmla="*/ 254 w 374"/>
                <a:gd name="T1" fmla="*/ 218 h 218"/>
                <a:gd name="T2" fmla="*/ 237 w 374"/>
                <a:gd name="T3" fmla="*/ 182 h 218"/>
                <a:gd name="T4" fmla="*/ 349 w 374"/>
                <a:gd name="T5" fmla="*/ 163 h 218"/>
                <a:gd name="T6" fmla="*/ 317 w 374"/>
                <a:gd name="T7" fmla="*/ 46 h 218"/>
                <a:gd name="T8" fmla="*/ 117 w 374"/>
                <a:gd name="T9" fmla="*/ 7 h 218"/>
                <a:gd name="T10" fmla="*/ 0 w 374"/>
                <a:gd name="T11" fmla="*/ 218 h 218"/>
                <a:gd name="T12" fmla="*/ 254 w 37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374" h="218">
                  <a:moveTo>
                    <a:pt x="254" y="218"/>
                  </a:moveTo>
                  <a:cubicBezTo>
                    <a:pt x="250" y="205"/>
                    <a:pt x="244" y="192"/>
                    <a:pt x="237" y="182"/>
                  </a:cubicBezTo>
                  <a:cubicBezTo>
                    <a:pt x="268" y="204"/>
                    <a:pt x="328" y="198"/>
                    <a:pt x="349" y="163"/>
                  </a:cubicBezTo>
                  <a:cubicBezTo>
                    <a:pt x="374" y="123"/>
                    <a:pt x="345" y="72"/>
                    <a:pt x="317" y="46"/>
                  </a:cubicBezTo>
                  <a:cubicBezTo>
                    <a:pt x="317" y="46"/>
                    <a:pt x="165" y="0"/>
                    <a:pt x="117" y="7"/>
                  </a:cubicBezTo>
                  <a:cubicBezTo>
                    <a:pt x="69" y="13"/>
                    <a:pt x="1" y="134"/>
                    <a:pt x="0" y="218"/>
                  </a:cubicBezTo>
                  <a:lnTo>
                    <a:pt x="254" y="21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3" name="Freeform 434"/>
            <p:cNvSpPr/>
            <p:nvPr/>
          </p:nvSpPr>
          <p:spPr bwMode="auto">
            <a:xfrm>
              <a:off x="3519" y="2748"/>
              <a:ext cx="907" cy="1071"/>
            </a:xfrm>
            <a:custGeom>
              <a:avLst/>
              <a:gdLst>
                <a:gd name="T0" fmla="*/ 20 w 554"/>
                <a:gd name="T1" fmla="*/ 218 h 655"/>
                <a:gd name="T2" fmla="*/ 128 w 554"/>
                <a:gd name="T3" fmla="*/ 166 h 655"/>
                <a:gd name="T4" fmla="*/ 136 w 554"/>
                <a:gd name="T5" fmla="*/ 40 h 655"/>
                <a:gd name="T6" fmla="*/ 230 w 554"/>
                <a:gd name="T7" fmla="*/ 37 h 655"/>
                <a:gd name="T8" fmla="*/ 230 w 554"/>
                <a:gd name="T9" fmla="*/ 26 h 655"/>
                <a:gd name="T10" fmla="*/ 333 w 554"/>
                <a:gd name="T11" fmla="*/ 81 h 655"/>
                <a:gd name="T12" fmla="*/ 305 w 554"/>
                <a:gd name="T13" fmla="*/ 166 h 655"/>
                <a:gd name="T14" fmla="*/ 442 w 554"/>
                <a:gd name="T15" fmla="*/ 312 h 655"/>
                <a:gd name="T16" fmla="*/ 538 w 554"/>
                <a:gd name="T17" fmla="*/ 374 h 655"/>
                <a:gd name="T18" fmla="*/ 512 w 554"/>
                <a:gd name="T19" fmla="*/ 524 h 655"/>
                <a:gd name="T20" fmla="*/ 345 w 554"/>
                <a:gd name="T21" fmla="*/ 510 h 655"/>
                <a:gd name="T22" fmla="*/ 163 w 554"/>
                <a:gd name="T23" fmla="*/ 486 h 655"/>
                <a:gd name="T24" fmla="*/ 43 w 554"/>
                <a:gd name="T25" fmla="*/ 445 h 655"/>
                <a:gd name="T26" fmla="*/ 95 w 554"/>
                <a:gd name="T27" fmla="*/ 338 h 655"/>
                <a:gd name="T28" fmla="*/ 20 w 554"/>
                <a:gd name="T29" fmla="*/ 218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4" h="655">
                  <a:moveTo>
                    <a:pt x="20" y="218"/>
                  </a:moveTo>
                  <a:cubicBezTo>
                    <a:pt x="38" y="157"/>
                    <a:pt x="91" y="150"/>
                    <a:pt x="128" y="166"/>
                  </a:cubicBezTo>
                  <a:cubicBezTo>
                    <a:pt x="90" y="141"/>
                    <a:pt x="102" y="66"/>
                    <a:pt x="136" y="40"/>
                  </a:cubicBezTo>
                  <a:cubicBezTo>
                    <a:pt x="164" y="19"/>
                    <a:pt x="204" y="27"/>
                    <a:pt x="230" y="37"/>
                  </a:cubicBezTo>
                  <a:cubicBezTo>
                    <a:pt x="230" y="26"/>
                    <a:pt x="230" y="26"/>
                    <a:pt x="230" y="26"/>
                  </a:cubicBezTo>
                  <a:cubicBezTo>
                    <a:pt x="261" y="0"/>
                    <a:pt x="325" y="48"/>
                    <a:pt x="333" y="81"/>
                  </a:cubicBezTo>
                  <a:cubicBezTo>
                    <a:pt x="342" y="113"/>
                    <a:pt x="325" y="146"/>
                    <a:pt x="305" y="166"/>
                  </a:cubicBezTo>
                  <a:cubicBezTo>
                    <a:pt x="414" y="87"/>
                    <a:pt x="516" y="210"/>
                    <a:pt x="442" y="312"/>
                  </a:cubicBezTo>
                  <a:cubicBezTo>
                    <a:pt x="478" y="294"/>
                    <a:pt x="527" y="338"/>
                    <a:pt x="538" y="374"/>
                  </a:cubicBezTo>
                  <a:cubicBezTo>
                    <a:pt x="554" y="423"/>
                    <a:pt x="547" y="486"/>
                    <a:pt x="512" y="524"/>
                  </a:cubicBezTo>
                  <a:cubicBezTo>
                    <a:pt x="470" y="569"/>
                    <a:pt x="380" y="574"/>
                    <a:pt x="345" y="510"/>
                  </a:cubicBezTo>
                  <a:cubicBezTo>
                    <a:pt x="333" y="655"/>
                    <a:pt x="115" y="610"/>
                    <a:pt x="163" y="486"/>
                  </a:cubicBezTo>
                  <a:cubicBezTo>
                    <a:pt x="107" y="532"/>
                    <a:pt x="59" y="491"/>
                    <a:pt x="43" y="445"/>
                  </a:cubicBezTo>
                  <a:cubicBezTo>
                    <a:pt x="27" y="402"/>
                    <a:pt x="50" y="339"/>
                    <a:pt x="95" y="338"/>
                  </a:cubicBezTo>
                  <a:cubicBezTo>
                    <a:pt x="38" y="329"/>
                    <a:pt x="0" y="284"/>
                    <a:pt x="20" y="2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4" name="Freeform 435"/>
            <p:cNvSpPr/>
            <p:nvPr/>
          </p:nvSpPr>
          <p:spPr bwMode="auto">
            <a:xfrm>
              <a:off x="3201" y="3165"/>
              <a:ext cx="934" cy="750"/>
            </a:xfrm>
            <a:custGeom>
              <a:avLst/>
              <a:gdLst>
                <a:gd name="T0" fmla="*/ 112 w 570"/>
                <a:gd name="T1" fmla="*/ 379 h 459"/>
                <a:gd name="T2" fmla="*/ 84 w 570"/>
                <a:gd name="T3" fmla="*/ 436 h 459"/>
                <a:gd name="T4" fmla="*/ 416 w 570"/>
                <a:gd name="T5" fmla="*/ 436 h 459"/>
                <a:gd name="T6" fmla="*/ 405 w 570"/>
                <a:gd name="T7" fmla="*/ 384 h 459"/>
                <a:gd name="T8" fmla="*/ 522 w 570"/>
                <a:gd name="T9" fmla="*/ 288 h 459"/>
                <a:gd name="T10" fmla="*/ 302 w 570"/>
                <a:gd name="T11" fmla="*/ 56 h 459"/>
                <a:gd name="T12" fmla="*/ 168 w 570"/>
                <a:gd name="T13" fmla="*/ 25 h 459"/>
                <a:gd name="T14" fmla="*/ 147 w 570"/>
                <a:gd name="T15" fmla="*/ 181 h 459"/>
                <a:gd name="T16" fmla="*/ 15 w 570"/>
                <a:gd name="T17" fmla="*/ 250 h 459"/>
                <a:gd name="T18" fmla="*/ 112 w 570"/>
                <a:gd name="T19" fmla="*/ 37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0" h="459">
                  <a:moveTo>
                    <a:pt x="112" y="379"/>
                  </a:moveTo>
                  <a:cubicBezTo>
                    <a:pt x="94" y="398"/>
                    <a:pt x="86" y="418"/>
                    <a:pt x="84" y="436"/>
                  </a:cubicBezTo>
                  <a:cubicBezTo>
                    <a:pt x="416" y="436"/>
                    <a:pt x="416" y="436"/>
                    <a:pt x="416" y="436"/>
                  </a:cubicBezTo>
                  <a:cubicBezTo>
                    <a:pt x="416" y="420"/>
                    <a:pt x="413" y="403"/>
                    <a:pt x="405" y="384"/>
                  </a:cubicBezTo>
                  <a:cubicBezTo>
                    <a:pt x="454" y="459"/>
                    <a:pt x="570" y="390"/>
                    <a:pt x="522" y="288"/>
                  </a:cubicBezTo>
                  <a:cubicBezTo>
                    <a:pt x="518" y="289"/>
                    <a:pt x="302" y="56"/>
                    <a:pt x="302" y="56"/>
                  </a:cubicBezTo>
                  <a:cubicBezTo>
                    <a:pt x="278" y="17"/>
                    <a:pt x="207" y="0"/>
                    <a:pt x="168" y="25"/>
                  </a:cubicBezTo>
                  <a:cubicBezTo>
                    <a:pt x="120" y="55"/>
                    <a:pt x="129" y="135"/>
                    <a:pt x="147" y="181"/>
                  </a:cubicBezTo>
                  <a:cubicBezTo>
                    <a:pt x="91" y="145"/>
                    <a:pt x="28" y="189"/>
                    <a:pt x="15" y="250"/>
                  </a:cubicBezTo>
                  <a:cubicBezTo>
                    <a:pt x="0" y="319"/>
                    <a:pt x="52" y="376"/>
                    <a:pt x="112" y="37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5" name="Freeform 436"/>
            <p:cNvSpPr/>
            <p:nvPr/>
          </p:nvSpPr>
          <p:spPr bwMode="auto">
            <a:xfrm>
              <a:off x="3519" y="3007"/>
              <a:ext cx="907" cy="812"/>
            </a:xfrm>
            <a:custGeom>
              <a:avLst/>
              <a:gdLst>
                <a:gd name="T0" fmla="*/ 538 w 554"/>
                <a:gd name="T1" fmla="*/ 216 h 497"/>
                <a:gd name="T2" fmla="*/ 512 w 554"/>
                <a:gd name="T3" fmla="*/ 366 h 497"/>
                <a:gd name="T4" fmla="*/ 345 w 554"/>
                <a:gd name="T5" fmla="*/ 352 h 497"/>
                <a:gd name="T6" fmla="*/ 163 w 554"/>
                <a:gd name="T7" fmla="*/ 328 h 497"/>
                <a:gd name="T8" fmla="*/ 43 w 554"/>
                <a:gd name="T9" fmla="*/ 287 h 497"/>
                <a:gd name="T10" fmla="*/ 95 w 554"/>
                <a:gd name="T11" fmla="*/ 180 h 497"/>
                <a:gd name="T12" fmla="*/ 20 w 554"/>
                <a:gd name="T13" fmla="*/ 60 h 497"/>
                <a:gd name="T14" fmla="*/ 92 w 554"/>
                <a:gd name="T15" fmla="*/ 0 h 497"/>
                <a:gd name="T16" fmla="*/ 172 w 554"/>
                <a:gd name="T17" fmla="*/ 135 h 497"/>
                <a:gd name="T18" fmla="*/ 223 w 554"/>
                <a:gd name="T19" fmla="*/ 211 h 497"/>
                <a:gd name="T20" fmla="*/ 270 w 554"/>
                <a:gd name="T21" fmla="*/ 366 h 497"/>
                <a:gd name="T22" fmla="*/ 366 w 554"/>
                <a:gd name="T23" fmla="*/ 244 h 497"/>
                <a:gd name="T24" fmla="*/ 475 w 554"/>
                <a:gd name="T25" fmla="*/ 327 h 497"/>
                <a:gd name="T26" fmla="*/ 443 w 554"/>
                <a:gd name="T27" fmla="*/ 154 h 497"/>
                <a:gd name="T28" fmla="*/ 449 w 554"/>
                <a:gd name="T29" fmla="*/ 151 h 497"/>
                <a:gd name="T30" fmla="*/ 538 w 554"/>
                <a:gd name="T31" fmla="*/ 216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97">
                  <a:moveTo>
                    <a:pt x="538" y="216"/>
                  </a:moveTo>
                  <a:cubicBezTo>
                    <a:pt x="554" y="265"/>
                    <a:pt x="547" y="328"/>
                    <a:pt x="512" y="366"/>
                  </a:cubicBezTo>
                  <a:cubicBezTo>
                    <a:pt x="470" y="411"/>
                    <a:pt x="380" y="416"/>
                    <a:pt x="345" y="352"/>
                  </a:cubicBezTo>
                  <a:cubicBezTo>
                    <a:pt x="333" y="497"/>
                    <a:pt x="115" y="452"/>
                    <a:pt x="163" y="328"/>
                  </a:cubicBezTo>
                  <a:cubicBezTo>
                    <a:pt x="107" y="374"/>
                    <a:pt x="59" y="333"/>
                    <a:pt x="43" y="287"/>
                  </a:cubicBezTo>
                  <a:cubicBezTo>
                    <a:pt x="27" y="244"/>
                    <a:pt x="50" y="181"/>
                    <a:pt x="95" y="180"/>
                  </a:cubicBezTo>
                  <a:cubicBezTo>
                    <a:pt x="38" y="171"/>
                    <a:pt x="0" y="126"/>
                    <a:pt x="20" y="60"/>
                  </a:cubicBezTo>
                  <a:cubicBezTo>
                    <a:pt x="33" y="17"/>
                    <a:pt x="63" y="1"/>
                    <a:pt x="92" y="0"/>
                  </a:cubicBezTo>
                  <a:cubicBezTo>
                    <a:pt x="77" y="59"/>
                    <a:pt x="104" y="143"/>
                    <a:pt x="172" y="135"/>
                  </a:cubicBezTo>
                  <a:cubicBezTo>
                    <a:pt x="101" y="160"/>
                    <a:pt x="179" y="231"/>
                    <a:pt x="223" y="211"/>
                  </a:cubicBezTo>
                  <a:cubicBezTo>
                    <a:pt x="187" y="254"/>
                    <a:pt x="178" y="352"/>
                    <a:pt x="270" y="366"/>
                  </a:cubicBezTo>
                  <a:cubicBezTo>
                    <a:pt x="330" y="375"/>
                    <a:pt x="359" y="290"/>
                    <a:pt x="366" y="244"/>
                  </a:cubicBezTo>
                  <a:cubicBezTo>
                    <a:pt x="367" y="313"/>
                    <a:pt x="427" y="361"/>
                    <a:pt x="475" y="327"/>
                  </a:cubicBezTo>
                  <a:cubicBezTo>
                    <a:pt x="535" y="285"/>
                    <a:pt x="549" y="187"/>
                    <a:pt x="443" y="154"/>
                  </a:cubicBezTo>
                  <a:cubicBezTo>
                    <a:pt x="449" y="151"/>
                    <a:pt x="449" y="151"/>
                    <a:pt x="449" y="151"/>
                  </a:cubicBezTo>
                  <a:cubicBezTo>
                    <a:pt x="485" y="142"/>
                    <a:pt x="528" y="183"/>
                    <a:pt x="538" y="216"/>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6" name="Freeform 437"/>
            <p:cNvSpPr/>
            <p:nvPr/>
          </p:nvSpPr>
          <p:spPr bwMode="auto">
            <a:xfrm>
              <a:off x="3594" y="3757"/>
              <a:ext cx="92" cy="121"/>
            </a:xfrm>
            <a:custGeom>
              <a:avLst/>
              <a:gdLst>
                <a:gd name="T0" fmla="*/ 0 w 56"/>
                <a:gd name="T1" fmla="*/ 74 h 74"/>
                <a:gd name="T2" fmla="*/ 53 w 56"/>
                <a:gd name="T3" fmla="*/ 74 h 74"/>
                <a:gd name="T4" fmla="*/ 56 w 56"/>
                <a:gd name="T5" fmla="*/ 0 h 74"/>
                <a:gd name="T6" fmla="*/ 0 w 56"/>
                <a:gd name="T7" fmla="*/ 74 h 74"/>
              </a:gdLst>
              <a:ahLst/>
              <a:cxnLst>
                <a:cxn ang="0">
                  <a:pos x="T0" y="T1"/>
                </a:cxn>
                <a:cxn ang="0">
                  <a:pos x="T2" y="T3"/>
                </a:cxn>
                <a:cxn ang="0">
                  <a:pos x="T4" y="T5"/>
                </a:cxn>
                <a:cxn ang="0">
                  <a:pos x="T6" y="T7"/>
                </a:cxn>
              </a:cxnLst>
              <a:rect l="0" t="0" r="r" b="b"/>
              <a:pathLst>
                <a:path w="56" h="74">
                  <a:moveTo>
                    <a:pt x="0" y="74"/>
                  </a:moveTo>
                  <a:cubicBezTo>
                    <a:pt x="53" y="74"/>
                    <a:pt x="53" y="74"/>
                    <a:pt x="53" y="74"/>
                  </a:cubicBezTo>
                  <a:cubicBezTo>
                    <a:pt x="48" y="55"/>
                    <a:pt x="48" y="30"/>
                    <a:pt x="56" y="0"/>
                  </a:cubicBezTo>
                  <a:cubicBezTo>
                    <a:pt x="38" y="24"/>
                    <a:pt x="19" y="53"/>
                    <a:pt x="0" y="74"/>
                  </a:cubicBezTo>
                  <a:close/>
                </a:path>
              </a:pathLst>
            </a:custGeom>
            <a:solidFill>
              <a:srgbClr val="E0E3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7" name="Freeform 438"/>
            <p:cNvSpPr/>
            <p:nvPr/>
          </p:nvSpPr>
          <p:spPr bwMode="auto">
            <a:xfrm>
              <a:off x="3190" y="3381"/>
              <a:ext cx="290" cy="497"/>
            </a:xfrm>
            <a:custGeom>
              <a:avLst/>
              <a:gdLst>
                <a:gd name="T0" fmla="*/ 122 w 177"/>
                <a:gd name="T1" fmla="*/ 245 h 304"/>
                <a:gd name="T2" fmla="*/ 91 w 177"/>
                <a:gd name="T3" fmla="*/ 304 h 304"/>
                <a:gd name="T4" fmla="*/ 139 w 177"/>
                <a:gd name="T5" fmla="*/ 304 h 304"/>
                <a:gd name="T6" fmla="*/ 177 w 177"/>
                <a:gd name="T7" fmla="*/ 216 h 304"/>
                <a:gd name="T8" fmla="*/ 77 w 177"/>
                <a:gd name="T9" fmla="*/ 125 h 304"/>
                <a:gd name="T10" fmla="*/ 168 w 177"/>
                <a:gd name="T11" fmla="*/ 40 h 304"/>
                <a:gd name="T12" fmla="*/ 158 w 177"/>
                <a:gd name="T13" fmla="*/ 29 h 304"/>
                <a:gd name="T14" fmla="*/ 161 w 177"/>
                <a:gd name="T15" fmla="*/ 37 h 304"/>
                <a:gd name="T16" fmla="*/ 16 w 177"/>
                <a:gd name="T17" fmla="*/ 111 h 304"/>
                <a:gd name="T18" fmla="*/ 122 w 177"/>
                <a:gd name="T19" fmla="*/ 24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304">
                  <a:moveTo>
                    <a:pt x="122" y="245"/>
                  </a:moveTo>
                  <a:cubicBezTo>
                    <a:pt x="103" y="265"/>
                    <a:pt x="93" y="285"/>
                    <a:pt x="91" y="304"/>
                  </a:cubicBezTo>
                  <a:cubicBezTo>
                    <a:pt x="139" y="304"/>
                    <a:pt x="139" y="304"/>
                    <a:pt x="139" y="304"/>
                  </a:cubicBezTo>
                  <a:cubicBezTo>
                    <a:pt x="119" y="273"/>
                    <a:pt x="141" y="239"/>
                    <a:pt x="177" y="216"/>
                  </a:cubicBezTo>
                  <a:cubicBezTo>
                    <a:pt x="128" y="213"/>
                    <a:pt x="78" y="180"/>
                    <a:pt x="77" y="125"/>
                  </a:cubicBezTo>
                  <a:cubicBezTo>
                    <a:pt x="75" y="73"/>
                    <a:pt x="125" y="47"/>
                    <a:pt x="168" y="40"/>
                  </a:cubicBezTo>
                  <a:cubicBezTo>
                    <a:pt x="165" y="36"/>
                    <a:pt x="161" y="33"/>
                    <a:pt x="158" y="29"/>
                  </a:cubicBezTo>
                  <a:cubicBezTo>
                    <a:pt x="159" y="32"/>
                    <a:pt x="160" y="35"/>
                    <a:pt x="161" y="37"/>
                  </a:cubicBezTo>
                  <a:cubicBezTo>
                    <a:pt x="99" y="0"/>
                    <a:pt x="31" y="46"/>
                    <a:pt x="16" y="111"/>
                  </a:cubicBezTo>
                  <a:cubicBezTo>
                    <a:pt x="0" y="182"/>
                    <a:pt x="56" y="242"/>
                    <a:pt x="122" y="245"/>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8" name="Rectangle 439"/>
            <p:cNvSpPr>
              <a:spLocks noChangeArrowheads="1"/>
            </p:cNvSpPr>
            <p:nvPr/>
          </p:nvSpPr>
          <p:spPr bwMode="auto">
            <a:xfrm>
              <a:off x="3773" y="2015"/>
              <a:ext cx="190" cy="11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9" name="Freeform 440"/>
            <p:cNvSpPr/>
            <p:nvPr/>
          </p:nvSpPr>
          <p:spPr bwMode="auto">
            <a:xfrm>
              <a:off x="3694" y="1237"/>
              <a:ext cx="770" cy="704"/>
            </a:xfrm>
            <a:custGeom>
              <a:avLst/>
              <a:gdLst>
                <a:gd name="T0" fmla="*/ 242 w 470"/>
                <a:gd name="T1" fmla="*/ 64 h 431"/>
                <a:gd name="T2" fmla="*/ 364 w 470"/>
                <a:gd name="T3" fmla="*/ 431 h 431"/>
                <a:gd name="T4" fmla="*/ 178 w 470"/>
                <a:gd name="T5" fmla="*/ 312 h 431"/>
                <a:gd name="T6" fmla="*/ 242 w 470"/>
                <a:gd name="T7" fmla="*/ 64 h 431"/>
              </a:gdLst>
              <a:ahLst/>
              <a:cxnLst>
                <a:cxn ang="0">
                  <a:pos x="T0" y="T1"/>
                </a:cxn>
                <a:cxn ang="0">
                  <a:pos x="T2" y="T3"/>
                </a:cxn>
                <a:cxn ang="0">
                  <a:pos x="T4" y="T5"/>
                </a:cxn>
                <a:cxn ang="0">
                  <a:pos x="T6" y="T7"/>
                </a:cxn>
              </a:cxnLst>
              <a:rect l="0" t="0" r="r" b="b"/>
              <a:pathLst>
                <a:path w="470" h="431">
                  <a:moveTo>
                    <a:pt x="242" y="64"/>
                  </a:moveTo>
                  <a:cubicBezTo>
                    <a:pt x="242" y="64"/>
                    <a:pt x="470" y="0"/>
                    <a:pt x="364" y="431"/>
                  </a:cubicBezTo>
                  <a:cubicBezTo>
                    <a:pt x="364" y="431"/>
                    <a:pt x="355" y="312"/>
                    <a:pt x="178" y="312"/>
                  </a:cubicBezTo>
                  <a:cubicBezTo>
                    <a:pt x="0" y="312"/>
                    <a:pt x="242" y="64"/>
                    <a:pt x="242"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0" name="Freeform 441"/>
            <p:cNvSpPr/>
            <p:nvPr/>
          </p:nvSpPr>
          <p:spPr bwMode="auto">
            <a:xfrm>
              <a:off x="3267" y="1237"/>
              <a:ext cx="769" cy="704"/>
            </a:xfrm>
            <a:custGeom>
              <a:avLst/>
              <a:gdLst>
                <a:gd name="T0" fmla="*/ 228 w 470"/>
                <a:gd name="T1" fmla="*/ 64 h 431"/>
                <a:gd name="T2" fmla="*/ 106 w 470"/>
                <a:gd name="T3" fmla="*/ 431 h 431"/>
                <a:gd name="T4" fmla="*/ 292 w 470"/>
                <a:gd name="T5" fmla="*/ 312 h 431"/>
                <a:gd name="T6" fmla="*/ 228 w 470"/>
                <a:gd name="T7" fmla="*/ 64 h 431"/>
              </a:gdLst>
              <a:ahLst/>
              <a:cxnLst>
                <a:cxn ang="0">
                  <a:pos x="T0" y="T1"/>
                </a:cxn>
                <a:cxn ang="0">
                  <a:pos x="T2" y="T3"/>
                </a:cxn>
                <a:cxn ang="0">
                  <a:pos x="T4" y="T5"/>
                </a:cxn>
                <a:cxn ang="0">
                  <a:pos x="T6" y="T7"/>
                </a:cxn>
              </a:cxnLst>
              <a:rect l="0" t="0" r="r" b="b"/>
              <a:pathLst>
                <a:path w="470" h="431">
                  <a:moveTo>
                    <a:pt x="228" y="64"/>
                  </a:moveTo>
                  <a:cubicBezTo>
                    <a:pt x="228" y="64"/>
                    <a:pt x="0" y="0"/>
                    <a:pt x="106" y="431"/>
                  </a:cubicBezTo>
                  <a:cubicBezTo>
                    <a:pt x="106" y="431"/>
                    <a:pt x="114" y="312"/>
                    <a:pt x="292" y="312"/>
                  </a:cubicBezTo>
                  <a:cubicBezTo>
                    <a:pt x="470" y="312"/>
                    <a:pt x="228" y="64"/>
                    <a:pt x="228"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1" name="Freeform 442"/>
            <p:cNvSpPr/>
            <p:nvPr/>
          </p:nvSpPr>
          <p:spPr bwMode="auto">
            <a:xfrm>
              <a:off x="3638" y="1876"/>
              <a:ext cx="461" cy="400"/>
            </a:xfrm>
            <a:custGeom>
              <a:avLst/>
              <a:gdLst>
                <a:gd name="T0" fmla="*/ 141 w 281"/>
                <a:gd name="T1" fmla="*/ 244 h 245"/>
                <a:gd name="T2" fmla="*/ 193 w 281"/>
                <a:gd name="T3" fmla="*/ 0 h 245"/>
                <a:gd name="T4" fmla="*/ 141 w 281"/>
                <a:gd name="T5" fmla="*/ 0 h 245"/>
                <a:gd name="T6" fmla="*/ 140 w 281"/>
                <a:gd name="T7" fmla="*/ 0 h 245"/>
                <a:gd name="T8" fmla="*/ 88 w 281"/>
                <a:gd name="T9" fmla="*/ 0 h 245"/>
                <a:gd name="T10" fmla="*/ 140 w 281"/>
                <a:gd name="T11" fmla="*/ 244 h 245"/>
                <a:gd name="T12" fmla="*/ 140 w 281"/>
                <a:gd name="T13" fmla="*/ 245 h 245"/>
                <a:gd name="T14" fmla="*/ 141 w 281"/>
                <a:gd name="T15" fmla="*/ 244 h 245"/>
                <a:gd name="T16" fmla="*/ 141 w 281"/>
                <a:gd name="T17" fmla="*/ 245 h 245"/>
                <a:gd name="T18" fmla="*/ 141 w 281"/>
                <a:gd name="T19" fmla="*/ 24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45">
                  <a:moveTo>
                    <a:pt x="141" y="244"/>
                  </a:moveTo>
                  <a:cubicBezTo>
                    <a:pt x="281" y="74"/>
                    <a:pt x="193" y="0"/>
                    <a:pt x="193" y="0"/>
                  </a:cubicBezTo>
                  <a:cubicBezTo>
                    <a:pt x="141" y="0"/>
                    <a:pt x="141" y="0"/>
                    <a:pt x="141" y="0"/>
                  </a:cubicBezTo>
                  <a:cubicBezTo>
                    <a:pt x="140" y="0"/>
                    <a:pt x="140" y="0"/>
                    <a:pt x="140" y="0"/>
                  </a:cubicBezTo>
                  <a:cubicBezTo>
                    <a:pt x="88" y="0"/>
                    <a:pt x="88" y="0"/>
                    <a:pt x="88" y="0"/>
                  </a:cubicBezTo>
                  <a:cubicBezTo>
                    <a:pt x="88" y="0"/>
                    <a:pt x="0" y="74"/>
                    <a:pt x="140" y="244"/>
                  </a:cubicBezTo>
                  <a:cubicBezTo>
                    <a:pt x="140" y="245"/>
                    <a:pt x="140" y="245"/>
                    <a:pt x="140" y="245"/>
                  </a:cubicBezTo>
                  <a:cubicBezTo>
                    <a:pt x="141" y="244"/>
                    <a:pt x="141" y="244"/>
                    <a:pt x="141" y="244"/>
                  </a:cubicBezTo>
                  <a:cubicBezTo>
                    <a:pt x="141" y="245"/>
                    <a:pt x="141" y="245"/>
                    <a:pt x="141" y="245"/>
                  </a:cubicBezTo>
                  <a:lnTo>
                    <a:pt x="141" y="24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2" name="Freeform 443"/>
            <p:cNvSpPr/>
            <p:nvPr/>
          </p:nvSpPr>
          <p:spPr bwMode="auto">
            <a:xfrm>
              <a:off x="3693" y="1876"/>
              <a:ext cx="352" cy="307"/>
            </a:xfrm>
            <a:custGeom>
              <a:avLst/>
              <a:gdLst>
                <a:gd name="T0" fmla="*/ 108 w 215"/>
                <a:gd name="T1" fmla="*/ 187 h 188"/>
                <a:gd name="T2" fmla="*/ 148 w 215"/>
                <a:gd name="T3" fmla="*/ 0 h 188"/>
                <a:gd name="T4" fmla="*/ 108 w 215"/>
                <a:gd name="T5" fmla="*/ 0 h 188"/>
                <a:gd name="T6" fmla="*/ 107 w 215"/>
                <a:gd name="T7" fmla="*/ 0 h 188"/>
                <a:gd name="T8" fmla="*/ 68 w 215"/>
                <a:gd name="T9" fmla="*/ 0 h 188"/>
                <a:gd name="T10" fmla="*/ 107 w 215"/>
                <a:gd name="T11" fmla="*/ 187 h 188"/>
                <a:gd name="T12" fmla="*/ 107 w 215"/>
                <a:gd name="T13" fmla="*/ 188 h 188"/>
                <a:gd name="T14" fmla="*/ 108 w 215"/>
                <a:gd name="T15" fmla="*/ 187 h 188"/>
                <a:gd name="T16" fmla="*/ 108 w 215"/>
                <a:gd name="T17" fmla="*/ 188 h 188"/>
                <a:gd name="T18" fmla="*/ 108 w 215"/>
                <a:gd name="T19" fmla="*/ 18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88">
                  <a:moveTo>
                    <a:pt x="108" y="187"/>
                  </a:moveTo>
                  <a:cubicBezTo>
                    <a:pt x="215" y="57"/>
                    <a:pt x="148" y="0"/>
                    <a:pt x="148" y="0"/>
                  </a:cubicBezTo>
                  <a:cubicBezTo>
                    <a:pt x="108" y="0"/>
                    <a:pt x="108" y="0"/>
                    <a:pt x="108" y="0"/>
                  </a:cubicBezTo>
                  <a:cubicBezTo>
                    <a:pt x="107" y="0"/>
                    <a:pt x="107" y="0"/>
                    <a:pt x="107" y="0"/>
                  </a:cubicBezTo>
                  <a:cubicBezTo>
                    <a:pt x="68" y="0"/>
                    <a:pt x="68" y="0"/>
                    <a:pt x="68" y="0"/>
                  </a:cubicBezTo>
                  <a:cubicBezTo>
                    <a:pt x="68" y="0"/>
                    <a:pt x="0" y="57"/>
                    <a:pt x="107" y="187"/>
                  </a:cubicBezTo>
                  <a:cubicBezTo>
                    <a:pt x="107" y="188"/>
                    <a:pt x="107" y="188"/>
                    <a:pt x="107" y="188"/>
                  </a:cubicBezTo>
                  <a:cubicBezTo>
                    <a:pt x="108" y="187"/>
                    <a:pt x="108" y="187"/>
                    <a:pt x="108" y="187"/>
                  </a:cubicBezTo>
                  <a:cubicBezTo>
                    <a:pt x="108" y="188"/>
                    <a:pt x="108" y="188"/>
                    <a:pt x="108" y="188"/>
                  </a:cubicBezTo>
                  <a:lnTo>
                    <a:pt x="108" y="187"/>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3" name="Freeform 444"/>
            <p:cNvSpPr/>
            <p:nvPr/>
          </p:nvSpPr>
          <p:spPr bwMode="auto">
            <a:xfrm>
              <a:off x="3745" y="1876"/>
              <a:ext cx="247" cy="215"/>
            </a:xfrm>
            <a:custGeom>
              <a:avLst/>
              <a:gdLst>
                <a:gd name="T0" fmla="*/ 76 w 151"/>
                <a:gd name="T1" fmla="*/ 131 h 132"/>
                <a:gd name="T2" fmla="*/ 104 w 151"/>
                <a:gd name="T3" fmla="*/ 0 h 132"/>
                <a:gd name="T4" fmla="*/ 76 w 151"/>
                <a:gd name="T5" fmla="*/ 0 h 132"/>
                <a:gd name="T6" fmla="*/ 75 w 151"/>
                <a:gd name="T7" fmla="*/ 0 h 132"/>
                <a:gd name="T8" fmla="*/ 47 w 151"/>
                <a:gd name="T9" fmla="*/ 0 h 132"/>
                <a:gd name="T10" fmla="*/ 75 w 151"/>
                <a:gd name="T11" fmla="*/ 131 h 132"/>
                <a:gd name="T12" fmla="*/ 75 w 151"/>
                <a:gd name="T13" fmla="*/ 132 h 132"/>
                <a:gd name="T14" fmla="*/ 76 w 151"/>
                <a:gd name="T15" fmla="*/ 131 h 132"/>
                <a:gd name="T16" fmla="*/ 76 w 151"/>
                <a:gd name="T17" fmla="*/ 132 h 132"/>
                <a:gd name="T18" fmla="*/ 76 w 151"/>
                <a:gd name="T19" fmla="*/ 13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32">
                  <a:moveTo>
                    <a:pt x="76" y="131"/>
                  </a:moveTo>
                  <a:cubicBezTo>
                    <a:pt x="151" y="40"/>
                    <a:pt x="104" y="0"/>
                    <a:pt x="104" y="0"/>
                  </a:cubicBezTo>
                  <a:cubicBezTo>
                    <a:pt x="76" y="0"/>
                    <a:pt x="76" y="0"/>
                    <a:pt x="76" y="0"/>
                  </a:cubicBezTo>
                  <a:cubicBezTo>
                    <a:pt x="75" y="0"/>
                    <a:pt x="75" y="0"/>
                    <a:pt x="75" y="0"/>
                  </a:cubicBezTo>
                  <a:cubicBezTo>
                    <a:pt x="47" y="0"/>
                    <a:pt x="47" y="0"/>
                    <a:pt x="47" y="0"/>
                  </a:cubicBezTo>
                  <a:cubicBezTo>
                    <a:pt x="47" y="0"/>
                    <a:pt x="0" y="40"/>
                    <a:pt x="75" y="131"/>
                  </a:cubicBezTo>
                  <a:cubicBezTo>
                    <a:pt x="75" y="132"/>
                    <a:pt x="75" y="132"/>
                    <a:pt x="75" y="132"/>
                  </a:cubicBezTo>
                  <a:cubicBezTo>
                    <a:pt x="76" y="131"/>
                    <a:pt x="76" y="131"/>
                    <a:pt x="76" y="131"/>
                  </a:cubicBezTo>
                  <a:cubicBezTo>
                    <a:pt x="76" y="132"/>
                    <a:pt x="76" y="132"/>
                    <a:pt x="76" y="132"/>
                  </a:cubicBezTo>
                  <a:lnTo>
                    <a:pt x="76" y="131"/>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4" name="Freeform 445"/>
            <p:cNvSpPr/>
            <p:nvPr/>
          </p:nvSpPr>
          <p:spPr bwMode="auto">
            <a:xfrm>
              <a:off x="3724" y="1632"/>
              <a:ext cx="283" cy="271"/>
            </a:xfrm>
            <a:custGeom>
              <a:avLst/>
              <a:gdLst>
                <a:gd name="T0" fmla="*/ 283 w 283"/>
                <a:gd name="T1" fmla="*/ 271 h 271"/>
                <a:gd name="T2" fmla="*/ 0 w 283"/>
                <a:gd name="T3" fmla="*/ 271 h 271"/>
                <a:gd name="T4" fmla="*/ 44 w 283"/>
                <a:gd name="T5" fmla="*/ 0 h 271"/>
                <a:gd name="T6" fmla="*/ 239 w 283"/>
                <a:gd name="T7" fmla="*/ 0 h 271"/>
                <a:gd name="T8" fmla="*/ 283 w 283"/>
                <a:gd name="T9" fmla="*/ 271 h 271"/>
              </a:gdLst>
              <a:ahLst/>
              <a:cxnLst>
                <a:cxn ang="0">
                  <a:pos x="T0" y="T1"/>
                </a:cxn>
                <a:cxn ang="0">
                  <a:pos x="T2" y="T3"/>
                </a:cxn>
                <a:cxn ang="0">
                  <a:pos x="T4" y="T5"/>
                </a:cxn>
                <a:cxn ang="0">
                  <a:pos x="T6" y="T7"/>
                </a:cxn>
                <a:cxn ang="0">
                  <a:pos x="T8" y="T9"/>
                </a:cxn>
              </a:cxnLst>
              <a:rect l="0" t="0" r="r" b="b"/>
              <a:pathLst>
                <a:path w="283" h="271">
                  <a:moveTo>
                    <a:pt x="283" y="271"/>
                  </a:moveTo>
                  <a:lnTo>
                    <a:pt x="0" y="271"/>
                  </a:lnTo>
                  <a:lnTo>
                    <a:pt x="44" y="0"/>
                  </a:lnTo>
                  <a:lnTo>
                    <a:pt x="239" y="0"/>
                  </a:lnTo>
                  <a:lnTo>
                    <a:pt x="283" y="27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5" name="Freeform 446"/>
            <p:cNvSpPr/>
            <p:nvPr/>
          </p:nvSpPr>
          <p:spPr bwMode="auto">
            <a:xfrm>
              <a:off x="3607" y="145"/>
              <a:ext cx="516" cy="1623"/>
            </a:xfrm>
            <a:custGeom>
              <a:avLst/>
              <a:gdLst>
                <a:gd name="T0" fmla="*/ 262 w 315"/>
                <a:gd name="T1" fmla="*/ 993 h 993"/>
                <a:gd name="T2" fmla="*/ 315 w 315"/>
                <a:gd name="T3" fmla="*/ 568 h 993"/>
                <a:gd name="T4" fmla="*/ 157 w 315"/>
                <a:gd name="T5" fmla="*/ 0 h 993"/>
                <a:gd name="T6" fmla="*/ 0 w 315"/>
                <a:gd name="T7" fmla="*/ 568 h 993"/>
                <a:gd name="T8" fmla="*/ 53 w 315"/>
                <a:gd name="T9" fmla="*/ 993 h 993"/>
                <a:gd name="T10" fmla="*/ 262 w 315"/>
                <a:gd name="T11" fmla="*/ 993 h 993"/>
              </a:gdLst>
              <a:ahLst/>
              <a:cxnLst>
                <a:cxn ang="0">
                  <a:pos x="T0" y="T1"/>
                </a:cxn>
                <a:cxn ang="0">
                  <a:pos x="T2" y="T3"/>
                </a:cxn>
                <a:cxn ang="0">
                  <a:pos x="T4" y="T5"/>
                </a:cxn>
                <a:cxn ang="0">
                  <a:pos x="T6" y="T7"/>
                </a:cxn>
                <a:cxn ang="0">
                  <a:pos x="T8" y="T9"/>
                </a:cxn>
                <a:cxn ang="0">
                  <a:pos x="T10" y="T11"/>
                </a:cxn>
              </a:cxnLst>
              <a:rect l="0" t="0" r="r" b="b"/>
              <a:pathLst>
                <a:path w="315" h="993">
                  <a:moveTo>
                    <a:pt x="262" y="993"/>
                  </a:moveTo>
                  <a:cubicBezTo>
                    <a:pt x="294" y="889"/>
                    <a:pt x="315" y="737"/>
                    <a:pt x="315" y="568"/>
                  </a:cubicBezTo>
                  <a:cubicBezTo>
                    <a:pt x="315" y="254"/>
                    <a:pt x="157" y="0"/>
                    <a:pt x="157" y="0"/>
                  </a:cubicBezTo>
                  <a:cubicBezTo>
                    <a:pt x="157" y="0"/>
                    <a:pt x="0" y="254"/>
                    <a:pt x="0" y="568"/>
                  </a:cubicBezTo>
                  <a:cubicBezTo>
                    <a:pt x="0" y="737"/>
                    <a:pt x="21" y="889"/>
                    <a:pt x="53" y="993"/>
                  </a:cubicBezTo>
                  <a:cubicBezTo>
                    <a:pt x="262" y="993"/>
                    <a:pt x="262" y="993"/>
                    <a:pt x="262" y="993"/>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6" name="Freeform 447"/>
            <p:cNvSpPr/>
            <p:nvPr/>
          </p:nvSpPr>
          <p:spPr bwMode="auto">
            <a:xfrm>
              <a:off x="3724" y="145"/>
              <a:ext cx="283" cy="306"/>
            </a:xfrm>
            <a:custGeom>
              <a:avLst/>
              <a:gdLst>
                <a:gd name="T0" fmla="*/ 173 w 173"/>
                <a:gd name="T1" fmla="*/ 187 h 187"/>
                <a:gd name="T2" fmla="*/ 86 w 173"/>
                <a:gd name="T3" fmla="*/ 0 h 187"/>
                <a:gd name="T4" fmla="*/ 0 w 173"/>
                <a:gd name="T5" fmla="*/ 187 h 187"/>
                <a:gd name="T6" fmla="*/ 173 w 173"/>
                <a:gd name="T7" fmla="*/ 187 h 187"/>
              </a:gdLst>
              <a:ahLst/>
              <a:cxnLst>
                <a:cxn ang="0">
                  <a:pos x="T0" y="T1"/>
                </a:cxn>
                <a:cxn ang="0">
                  <a:pos x="T2" y="T3"/>
                </a:cxn>
                <a:cxn ang="0">
                  <a:pos x="T4" y="T5"/>
                </a:cxn>
                <a:cxn ang="0">
                  <a:pos x="T6" y="T7"/>
                </a:cxn>
              </a:cxnLst>
              <a:rect l="0" t="0" r="r" b="b"/>
              <a:pathLst>
                <a:path w="173" h="187">
                  <a:moveTo>
                    <a:pt x="173" y="187"/>
                  </a:moveTo>
                  <a:cubicBezTo>
                    <a:pt x="131" y="72"/>
                    <a:pt x="86" y="0"/>
                    <a:pt x="86" y="0"/>
                  </a:cubicBezTo>
                  <a:cubicBezTo>
                    <a:pt x="86" y="0"/>
                    <a:pt x="42" y="72"/>
                    <a:pt x="0" y="187"/>
                  </a:cubicBezTo>
                  <a:cubicBezTo>
                    <a:pt x="173" y="187"/>
                    <a:pt x="173" y="187"/>
                    <a:pt x="173" y="187"/>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7" name="Freeform 448"/>
            <p:cNvSpPr/>
            <p:nvPr/>
          </p:nvSpPr>
          <p:spPr bwMode="auto">
            <a:xfrm>
              <a:off x="3738" y="145"/>
              <a:ext cx="253" cy="265"/>
            </a:xfrm>
            <a:custGeom>
              <a:avLst/>
              <a:gdLst>
                <a:gd name="T0" fmla="*/ 154 w 154"/>
                <a:gd name="T1" fmla="*/ 162 h 162"/>
                <a:gd name="T2" fmla="*/ 77 w 154"/>
                <a:gd name="T3" fmla="*/ 0 h 162"/>
                <a:gd name="T4" fmla="*/ 0 w 154"/>
                <a:gd name="T5" fmla="*/ 162 h 162"/>
                <a:gd name="T6" fmla="*/ 154 w 154"/>
                <a:gd name="T7" fmla="*/ 162 h 162"/>
              </a:gdLst>
              <a:ahLst/>
              <a:cxnLst>
                <a:cxn ang="0">
                  <a:pos x="T0" y="T1"/>
                </a:cxn>
                <a:cxn ang="0">
                  <a:pos x="T2" y="T3"/>
                </a:cxn>
                <a:cxn ang="0">
                  <a:pos x="T4" y="T5"/>
                </a:cxn>
                <a:cxn ang="0">
                  <a:pos x="T6" y="T7"/>
                </a:cxn>
              </a:cxnLst>
              <a:rect l="0" t="0" r="r" b="b"/>
              <a:pathLst>
                <a:path w="154" h="162">
                  <a:moveTo>
                    <a:pt x="154" y="162"/>
                  </a:moveTo>
                  <a:cubicBezTo>
                    <a:pt x="115" y="62"/>
                    <a:pt x="77" y="0"/>
                    <a:pt x="77" y="0"/>
                  </a:cubicBezTo>
                  <a:cubicBezTo>
                    <a:pt x="77" y="0"/>
                    <a:pt x="39" y="62"/>
                    <a:pt x="0" y="162"/>
                  </a:cubicBezTo>
                  <a:cubicBezTo>
                    <a:pt x="154" y="162"/>
                    <a:pt x="154" y="162"/>
                    <a:pt x="154" y="162"/>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8" name="Rectangle 449"/>
            <p:cNvSpPr>
              <a:spLocks noChangeArrowheads="1"/>
            </p:cNvSpPr>
            <p:nvPr/>
          </p:nvSpPr>
          <p:spPr bwMode="auto">
            <a:xfrm>
              <a:off x="3712" y="1895"/>
              <a:ext cx="306" cy="46"/>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9" name="Oval 450"/>
            <p:cNvSpPr>
              <a:spLocks noChangeArrowheads="1"/>
            </p:cNvSpPr>
            <p:nvPr/>
          </p:nvSpPr>
          <p:spPr bwMode="auto">
            <a:xfrm>
              <a:off x="3737" y="795"/>
              <a:ext cx="257" cy="25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0" name="Oval 451"/>
            <p:cNvSpPr>
              <a:spLocks noChangeArrowheads="1"/>
            </p:cNvSpPr>
            <p:nvPr/>
          </p:nvSpPr>
          <p:spPr bwMode="auto">
            <a:xfrm>
              <a:off x="3778" y="836"/>
              <a:ext cx="175" cy="1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1" name="Freeform 452"/>
            <p:cNvSpPr/>
            <p:nvPr/>
          </p:nvSpPr>
          <p:spPr bwMode="auto">
            <a:xfrm>
              <a:off x="3920" y="250"/>
              <a:ext cx="2" cy="1"/>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0"/>
                  </a:cubicBezTo>
                  <a:cubicBezTo>
                    <a:pt x="1" y="1"/>
                    <a:pt x="1" y="1"/>
                    <a:pt x="1" y="1"/>
                  </a:cubicBezTo>
                  <a:cubicBezTo>
                    <a:pt x="1" y="1"/>
                    <a:pt x="1"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2" name="Freeform 453"/>
            <p:cNvSpPr/>
            <p:nvPr/>
          </p:nvSpPr>
          <p:spPr bwMode="auto">
            <a:xfrm>
              <a:off x="3922" y="250"/>
              <a:ext cx="1" cy="5"/>
            </a:xfrm>
            <a:custGeom>
              <a:avLst/>
              <a:gdLst>
                <a:gd name="T0" fmla="*/ 0 w 1"/>
                <a:gd name="T1" fmla="*/ 0 h 3"/>
                <a:gd name="T2" fmla="*/ 0 w 1"/>
                <a:gd name="T3" fmla="*/ 1 h 3"/>
                <a:gd name="T4" fmla="*/ 1 w 1"/>
                <a:gd name="T5" fmla="*/ 3 h 3"/>
                <a:gd name="T6" fmla="*/ 1 w 1"/>
                <a:gd name="T7" fmla="*/ 3 h 3"/>
                <a:gd name="T8" fmla="*/ 0 w 1"/>
                <a:gd name="T9" fmla="*/ 1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0" y="1"/>
                    <a:pt x="0" y="1"/>
                  </a:cubicBezTo>
                  <a:cubicBezTo>
                    <a:pt x="0" y="2"/>
                    <a:pt x="1" y="2"/>
                    <a:pt x="1" y="3"/>
                  </a:cubicBezTo>
                  <a:cubicBezTo>
                    <a:pt x="1" y="3"/>
                    <a:pt x="1" y="3"/>
                    <a:pt x="1" y="3"/>
                  </a:cubicBezTo>
                  <a:cubicBezTo>
                    <a:pt x="1" y="2"/>
                    <a:pt x="0" y="2"/>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3" name="Freeform 454"/>
            <p:cNvSpPr/>
            <p:nvPr/>
          </p:nvSpPr>
          <p:spPr bwMode="auto">
            <a:xfrm>
              <a:off x="3922" y="251"/>
              <a:ext cx="1" cy="4"/>
            </a:xfrm>
            <a:custGeom>
              <a:avLst/>
              <a:gdLst>
                <a:gd name="T0" fmla="*/ 0 w 1"/>
                <a:gd name="T1" fmla="*/ 0 h 2"/>
                <a:gd name="T2" fmla="*/ 1 w 1"/>
                <a:gd name="T3" fmla="*/ 1 h 2"/>
                <a:gd name="T4" fmla="*/ 1 w 1"/>
                <a:gd name="T5" fmla="*/ 1 h 2"/>
                <a:gd name="T6" fmla="*/ 1 w 1"/>
                <a:gd name="T7" fmla="*/ 1 h 2"/>
                <a:gd name="T8" fmla="*/ 1 w 1"/>
                <a:gd name="T9" fmla="*/ 2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cubicBezTo>
                    <a:pt x="0" y="1"/>
                    <a:pt x="1" y="1"/>
                    <a:pt x="1" y="1"/>
                  </a:cubicBezTo>
                  <a:cubicBezTo>
                    <a:pt x="1" y="1"/>
                    <a:pt x="1" y="1"/>
                    <a:pt x="1" y="1"/>
                  </a:cubicBezTo>
                  <a:cubicBezTo>
                    <a:pt x="1" y="1"/>
                    <a:pt x="1" y="1"/>
                    <a:pt x="1" y="1"/>
                  </a:cubicBezTo>
                  <a:cubicBezTo>
                    <a:pt x="1" y="2"/>
                    <a:pt x="1" y="2"/>
                    <a:pt x="1" y="2"/>
                  </a:cubicBezTo>
                  <a:cubicBezTo>
                    <a:pt x="1"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4" name="Freeform 455"/>
            <p:cNvSpPr/>
            <p:nvPr/>
          </p:nvSpPr>
          <p:spPr bwMode="auto">
            <a:xfrm>
              <a:off x="3923" y="255"/>
              <a:ext cx="0" cy="1"/>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5" name="Freeform 456"/>
            <p:cNvSpPr/>
            <p:nvPr/>
          </p:nvSpPr>
          <p:spPr bwMode="auto">
            <a:xfrm>
              <a:off x="3892" y="192"/>
              <a:ext cx="5" cy="10"/>
            </a:xfrm>
            <a:custGeom>
              <a:avLst/>
              <a:gdLst>
                <a:gd name="T0" fmla="*/ 0 w 3"/>
                <a:gd name="T1" fmla="*/ 0 h 6"/>
                <a:gd name="T2" fmla="*/ 1 w 3"/>
                <a:gd name="T3" fmla="*/ 3 h 6"/>
                <a:gd name="T4" fmla="*/ 3 w 3"/>
                <a:gd name="T5" fmla="*/ 6 h 6"/>
                <a:gd name="T6" fmla="*/ 0 w 3"/>
                <a:gd name="T7" fmla="*/ 0 h 6"/>
              </a:gdLst>
              <a:ahLst/>
              <a:cxnLst>
                <a:cxn ang="0">
                  <a:pos x="T0" y="T1"/>
                </a:cxn>
                <a:cxn ang="0">
                  <a:pos x="T2" y="T3"/>
                </a:cxn>
                <a:cxn ang="0">
                  <a:pos x="T4" y="T5"/>
                </a:cxn>
                <a:cxn ang="0">
                  <a:pos x="T6" y="T7"/>
                </a:cxn>
              </a:cxnLst>
              <a:rect l="0" t="0" r="r" b="b"/>
              <a:pathLst>
                <a:path w="3" h="6">
                  <a:moveTo>
                    <a:pt x="0" y="0"/>
                  </a:moveTo>
                  <a:cubicBezTo>
                    <a:pt x="0" y="1"/>
                    <a:pt x="1" y="2"/>
                    <a:pt x="1" y="3"/>
                  </a:cubicBezTo>
                  <a:cubicBezTo>
                    <a:pt x="2" y="4"/>
                    <a:pt x="2" y="5"/>
                    <a:pt x="3" y="6"/>
                  </a:cubicBezTo>
                  <a:cubicBezTo>
                    <a:pt x="2" y="4"/>
                    <a:pt x="1" y="2"/>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6" name="Freeform 457"/>
            <p:cNvSpPr/>
            <p:nvPr/>
          </p:nvSpPr>
          <p:spPr bwMode="auto">
            <a:xfrm>
              <a:off x="3894" y="197"/>
              <a:ext cx="8" cy="13"/>
            </a:xfrm>
            <a:custGeom>
              <a:avLst/>
              <a:gdLst>
                <a:gd name="T0" fmla="*/ 0 w 5"/>
                <a:gd name="T1" fmla="*/ 0 h 8"/>
                <a:gd name="T2" fmla="*/ 1 w 5"/>
                <a:gd name="T3" fmla="*/ 2 h 8"/>
                <a:gd name="T4" fmla="*/ 5 w 5"/>
                <a:gd name="T5" fmla="*/ 8 h 8"/>
                <a:gd name="T6" fmla="*/ 2 w 5"/>
                <a:gd name="T7" fmla="*/ 3 h 8"/>
                <a:gd name="T8" fmla="*/ 0 w 5"/>
                <a:gd name="T9" fmla="*/ 0 h 8"/>
              </a:gdLst>
              <a:ahLst/>
              <a:cxnLst>
                <a:cxn ang="0">
                  <a:pos x="T0" y="T1"/>
                </a:cxn>
                <a:cxn ang="0">
                  <a:pos x="T2" y="T3"/>
                </a:cxn>
                <a:cxn ang="0">
                  <a:pos x="T4" y="T5"/>
                </a:cxn>
                <a:cxn ang="0">
                  <a:pos x="T6" y="T7"/>
                </a:cxn>
                <a:cxn ang="0">
                  <a:pos x="T8" y="T9"/>
                </a:cxn>
              </a:cxnLst>
              <a:rect l="0" t="0" r="r" b="b"/>
              <a:pathLst>
                <a:path w="5" h="8">
                  <a:moveTo>
                    <a:pt x="0" y="0"/>
                  </a:moveTo>
                  <a:cubicBezTo>
                    <a:pt x="1" y="1"/>
                    <a:pt x="1" y="2"/>
                    <a:pt x="1" y="2"/>
                  </a:cubicBezTo>
                  <a:cubicBezTo>
                    <a:pt x="2" y="4"/>
                    <a:pt x="4" y="6"/>
                    <a:pt x="5" y="8"/>
                  </a:cubicBezTo>
                  <a:cubicBezTo>
                    <a:pt x="4" y="7"/>
                    <a:pt x="3" y="5"/>
                    <a:pt x="2" y="3"/>
                  </a:cubicBezTo>
                  <a:cubicBezTo>
                    <a:pt x="1" y="2"/>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7" name="Freeform 458"/>
            <p:cNvSpPr/>
            <p:nvPr/>
          </p:nvSpPr>
          <p:spPr bwMode="auto">
            <a:xfrm>
              <a:off x="3896" y="201"/>
              <a:ext cx="13" cy="24"/>
            </a:xfrm>
            <a:custGeom>
              <a:avLst/>
              <a:gdLst>
                <a:gd name="T0" fmla="*/ 0 w 8"/>
                <a:gd name="T1" fmla="*/ 0 h 15"/>
                <a:gd name="T2" fmla="*/ 2 w 8"/>
                <a:gd name="T3" fmla="*/ 4 h 15"/>
                <a:gd name="T4" fmla="*/ 8 w 8"/>
                <a:gd name="T5" fmla="*/ 15 h 15"/>
                <a:gd name="T6" fmla="*/ 8 w 8"/>
                <a:gd name="T7" fmla="*/ 15 h 15"/>
                <a:gd name="T8" fmla="*/ 8 w 8"/>
                <a:gd name="T9" fmla="*/ 15 h 15"/>
                <a:gd name="T10" fmla="*/ 8 w 8"/>
                <a:gd name="T11" fmla="*/ 15 h 15"/>
                <a:gd name="T12" fmla="*/ 8 w 8"/>
                <a:gd name="T13" fmla="*/ 15 h 15"/>
                <a:gd name="T14" fmla="*/ 4 w 8"/>
                <a:gd name="T15" fmla="*/ 6 h 15"/>
                <a:gd name="T16" fmla="*/ 0 w 8"/>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5">
                  <a:moveTo>
                    <a:pt x="0" y="0"/>
                  </a:moveTo>
                  <a:cubicBezTo>
                    <a:pt x="1" y="1"/>
                    <a:pt x="2" y="3"/>
                    <a:pt x="2" y="4"/>
                  </a:cubicBezTo>
                  <a:cubicBezTo>
                    <a:pt x="4" y="7"/>
                    <a:pt x="6" y="11"/>
                    <a:pt x="8" y="15"/>
                  </a:cubicBezTo>
                  <a:cubicBezTo>
                    <a:pt x="8" y="15"/>
                    <a:pt x="8" y="15"/>
                    <a:pt x="8" y="15"/>
                  </a:cubicBezTo>
                  <a:cubicBezTo>
                    <a:pt x="8" y="15"/>
                    <a:pt x="8" y="15"/>
                    <a:pt x="8" y="15"/>
                  </a:cubicBezTo>
                  <a:cubicBezTo>
                    <a:pt x="8" y="15"/>
                    <a:pt x="8" y="15"/>
                    <a:pt x="8" y="15"/>
                  </a:cubicBezTo>
                  <a:cubicBezTo>
                    <a:pt x="8" y="15"/>
                    <a:pt x="8" y="15"/>
                    <a:pt x="8" y="15"/>
                  </a:cubicBezTo>
                  <a:cubicBezTo>
                    <a:pt x="7" y="12"/>
                    <a:pt x="5" y="9"/>
                    <a:pt x="4" y="6"/>
                  </a:cubicBezTo>
                  <a:cubicBezTo>
                    <a:pt x="3" y="4"/>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8" name="Freeform 459"/>
            <p:cNvSpPr/>
            <p:nvPr/>
          </p:nvSpPr>
          <p:spPr bwMode="auto">
            <a:xfrm>
              <a:off x="3899" y="207"/>
              <a:ext cx="10" cy="18"/>
            </a:xfrm>
            <a:custGeom>
              <a:avLst/>
              <a:gdLst>
                <a:gd name="T0" fmla="*/ 0 w 6"/>
                <a:gd name="T1" fmla="*/ 0 h 11"/>
                <a:gd name="T2" fmla="*/ 3 w 6"/>
                <a:gd name="T3" fmla="*/ 6 h 11"/>
                <a:gd name="T4" fmla="*/ 6 w 6"/>
                <a:gd name="T5" fmla="*/ 11 h 11"/>
                <a:gd name="T6" fmla="*/ 3 w 6"/>
                <a:gd name="T7" fmla="*/ 6 h 11"/>
                <a:gd name="T8" fmla="*/ 3 w 6"/>
                <a:gd name="T9" fmla="*/ 6 h 11"/>
                <a:gd name="T10" fmla="*/ 6 w 6"/>
                <a:gd name="T11" fmla="*/ 11 h 11"/>
                <a:gd name="T12" fmla="*/ 6 w 6"/>
                <a:gd name="T13" fmla="*/ 11 h 11"/>
                <a:gd name="T14" fmla="*/ 0 w 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1">
                  <a:moveTo>
                    <a:pt x="0" y="0"/>
                  </a:moveTo>
                  <a:cubicBezTo>
                    <a:pt x="1" y="2"/>
                    <a:pt x="2" y="4"/>
                    <a:pt x="3" y="6"/>
                  </a:cubicBezTo>
                  <a:cubicBezTo>
                    <a:pt x="4" y="7"/>
                    <a:pt x="5" y="9"/>
                    <a:pt x="6" y="11"/>
                  </a:cubicBezTo>
                  <a:cubicBezTo>
                    <a:pt x="5" y="9"/>
                    <a:pt x="4" y="7"/>
                    <a:pt x="3" y="6"/>
                  </a:cubicBezTo>
                  <a:cubicBezTo>
                    <a:pt x="3" y="6"/>
                    <a:pt x="3" y="6"/>
                    <a:pt x="3" y="6"/>
                  </a:cubicBezTo>
                  <a:cubicBezTo>
                    <a:pt x="4" y="7"/>
                    <a:pt x="5" y="9"/>
                    <a:pt x="6" y="11"/>
                  </a:cubicBezTo>
                  <a:cubicBezTo>
                    <a:pt x="6" y="11"/>
                    <a:pt x="6" y="11"/>
                    <a:pt x="6" y="11"/>
                  </a:cubicBezTo>
                  <a:cubicBezTo>
                    <a:pt x="4" y="7"/>
                    <a:pt x="2" y="3"/>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9" name="Freeform 460"/>
            <p:cNvSpPr/>
            <p:nvPr/>
          </p:nvSpPr>
          <p:spPr bwMode="auto">
            <a:xfrm>
              <a:off x="3910" y="230"/>
              <a:ext cx="10" cy="18"/>
            </a:xfrm>
            <a:custGeom>
              <a:avLst/>
              <a:gdLst>
                <a:gd name="T0" fmla="*/ 0 w 6"/>
                <a:gd name="T1" fmla="*/ 0 h 11"/>
                <a:gd name="T2" fmla="*/ 1 w 6"/>
                <a:gd name="T3" fmla="*/ 0 h 11"/>
                <a:gd name="T4" fmla="*/ 4 w 6"/>
                <a:gd name="T5" fmla="*/ 6 h 11"/>
                <a:gd name="T6" fmla="*/ 5 w 6"/>
                <a:gd name="T7" fmla="*/ 8 h 11"/>
                <a:gd name="T8" fmla="*/ 4 w 6"/>
                <a:gd name="T9" fmla="*/ 7 h 11"/>
                <a:gd name="T10" fmla="*/ 4 w 6"/>
                <a:gd name="T11" fmla="*/ 7 h 11"/>
                <a:gd name="T12" fmla="*/ 5 w 6"/>
                <a:gd name="T13" fmla="*/ 8 h 11"/>
                <a:gd name="T14" fmla="*/ 5 w 6"/>
                <a:gd name="T15" fmla="*/ 9 h 11"/>
                <a:gd name="T16" fmla="*/ 5 w 6"/>
                <a:gd name="T17" fmla="*/ 9 h 11"/>
                <a:gd name="T18" fmla="*/ 5 w 6"/>
                <a:gd name="T19" fmla="*/ 9 h 11"/>
                <a:gd name="T20" fmla="*/ 5 w 6"/>
                <a:gd name="T21" fmla="*/ 9 h 11"/>
                <a:gd name="T22" fmla="*/ 5 w 6"/>
                <a:gd name="T23" fmla="*/ 9 h 11"/>
                <a:gd name="T24" fmla="*/ 6 w 6"/>
                <a:gd name="T25" fmla="*/ 11 h 11"/>
                <a:gd name="T26" fmla="*/ 0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0" y="0"/>
                  </a:moveTo>
                  <a:cubicBezTo>
                    <a:pt x="1" y="0"/>
                    <a:pt x="1" y="0"/>
                    <a:pt x="1" y="0"/>
                  </a:cubicBezTo>
                  <a:cubicBezTo>
                    <a:pt x="2" y="2"/>
                    <a:pt x="3" y="4"/>
                    <a:pt x="4" y="6"/>
                  </a:cubicBezTo>
                  <a:cubicBezTo>
                    <a:pt x="4" y="7"/>
                    <a:pt x="4" y="8"/>
                    <a:pt x="5" y="8"/>
                  </a:cubicBezTo>
                  <a:cubicBezTo>
                    <a:pt x="4" y="8"/>
                    <a:pt x="4" y="7"/>
                    <a:pt x="4" y="7"/>
                  </a:cubicBezTo>
                  <a:cubicBezTo>
                    <a:pt x="4" y="7"/>
                    <a:pt x="4" y="7"/>
                    <a:pt x="4" y="7"/>
                  </a:cubicBezTo>
                  <a:cubicBezTo>
                    <a:pt x="4" y="7"/>
                    <a:pt x="4" y="8"/>
                    <a:pt x="5" y="8"/>
                  </a:cubicBez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10"/>
                    <a:pt x="6" y="10"/>
                    <a:pt x="6" y="11"/>
                  </a:cubicBezTo>
                  <a:cubicBezTo>
                    <a:pt x="4" y="7"/>
                    <a:pt x="2" y="3"/>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0" name="Freeform 461"/>
            <p:cNvSpPr/>
            <p:nvPr/>
          </p:nvSpPr>
          <p:spPr bwMode="auto">
            <a:xfrm>
              <a:off x="3912" y="230"/>
              <a:ext cx="5" cy="11"/>
            </a:xfrm>
            <a:custGeom>
              <a:avLst/>
              <a:gdLst>
                <a:gd name="T0" fmla="*/ 0 w 3"/>
                <a:gd name="T1" fmla="*/ 0 h 7"/>
                <a:gd name="T2" fmla="*/ 1 w 3"/>
                <a:gd name="T3" fmla="*/ 2 h 7"/>
                <a:gd name="T4" fmla="*/ 1 w 3"/>
                <a:gd name="T5" fmla="*/ 2 h 7"/>
                <a:gd name="T6" fmla="*/ 1 w 3"/>
                <a:gd name="T7" fmla="*/ 2 h 7"/>
                <a:gd name="T8" fmla="*/ 1 w 3"/>
                <a:gd name="T9" fmla="*/ 3 h 7"/>
                <a:gd name="T10" fmla="*/ 3 w 3"/>
                <a:gd name="T11" fmla="*/ 7 h 7"/>
                <a:gd name="T12" fmla="*/ 3 w 3"/>
                <a:gd name="T13" fmla="*/ 7 h 7"/>
                <a:gd name="T14" fmla="*/ 1 w 3"/>
                <a:gd name="T15" fmla="*/ 3 h 7"/>
                <a:gd name="T16" fmla="*/ 3 w 3"/>
                <a:gd name="T17" fmla="*/ 6 h 7"/>
                <a:gd name="T18" fmla="*/ 0 w 3"/>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0" y="0"/>
                  </a:moveTo>
                  <a:cubicBezTo>
                    <a:pt x="0" y="1"/>
                    <a:pt x="0" y="2"/>
                    <a:pt x="1" y="2"/>
                  </a:cubicBezTo>
                  <a:cubicBezTo>
                    <a:pt x="1" y="2"/>
                    <a:pt x="1" y="2"/>
                    <a:pt x="1" y="2"/>
                  </a:cubicBezTo>
                  <a:cubicBezTo>
                    <a:pt x="1" y="2"/>
                    <a:pt x="1" y="2"/>
                    <a:pt x="1" y="2"/>
                  </a:cubicBezTo>
                  <a:cubicBezTo>
                    <a:pt x="1" y="3"/>
                    <a:pt x="1" y="3"/>
                    <a:pt x="1" y="3"/>
                  </a:cubicBezTo>
                  <a:cubicBezTo>
                    <a:pt x="2" y="4"/>
                    <a:pt x="2" y="5"/>
                    <a:pt x="3" y="7"/>
                  </a:cubicBezTo>
                  <a:cubicBezTo>
                    <a:pt x="3" y="7"/>
                    <a:pt x="3" y="7"/>
                    <a:pt x="3" y="7"/>
                  </a:cubicBezTo>
                  <a:cubicBezTo>
                    <a:pt x="2" y="5"/>
                    <a:pt x="2" y="4"/>
                    <a:pt x="1" y="3"/>
                  </a:cubicBezTo>
                  <a:cubicBezTo>
                    <a:pt x="2" y="4"/>
                    <a:pt x="2" y="5"/>
                    <a:pt x="3" y="6"/>
                  </a:cubicBezTo>
                  <a:cubicBezTo>
                    <a:pt x="2" y="4"/>
                    <a:pt x="1" y="2"/>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1" name="Oval 462"/>
            <p:cNvSpPr>
              <a:spLocks noChangeArrowheads="1"/>
            </p:cNvSpPr>
            <p:nvPr/>
          </p:nvSpPr>
          <p:spPr bwMode="auto">
            <a:xfrm>
              <a:off x="3866" y="147"/>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2" name="Oval 463"/>
            <p:cNvSpPr>
              <a:spLocks noChangeArrowheads="1"/>
            </p:cNvSpPr>
            <p:nvPr/>
          </p:nvSpPr>
          <p:spPr bwMode="auto">
            <a:xfrm>
              <a:off x="3866" y="147"/>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3" name="Oval 464"/>
            <p:cNvSpPr>
              <a:spLocks noChangeArrowheads="1"/>
            </p:cNvSpPr>
            <p:nvPr/>
          </p:nvSpPr>
          <p:spPr bwMode="auto">
            <a:xfrm>
              <a:off x="3866" y="147"/>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4" name="Freeform 465"/>
            <p:cNvSpPr/>
            <p:nvPr/>
          </p:nvSpPr>
          <p:spPr bwMode="auto">
            <a:xfrm>
              <a:off x="3866" y="14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5" name="Freeform 466"/>
            <p:cNvSpPr/>
            <p:nvPr/>
          </p:nvSpPr>
          <p:spPr bwMode="auto">
            <a:xfrm>
              <a:off x="3858" y="150"/>
              <a:ext cx="5" cy="6"/>
            </a:xfrm>
            <a:custGeom>
              <a:avLst/>
              <a:gdLst>
                <a:gd name="T0" fmla="*/ 3 w 3"/>
                <a:gd name="T1" fmla="*/ 0 h 4"/>
                <a:gd name="T2" fmla="*/ 0 w 3"/>
                <a:gd name="T3" fmla="*/ 4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1"/>
                    <a:pt x="1" y="2"/>
                    <a:pt x="0" y="4"/>
                  </a:cubicBezTo>
                  <a:cubicBezTo>
                    <a:pt x="0" y="4"/>
                    <a:pt x="0" y="4"/>
                    <a:pt x="0" y="4"/>
                  </a:cubicBezTo>
                  <a:cubicBezTo>
                    <a:pt x="1" y="2"/>
                    <a:pt x="2" y="1"/>
                    <a:pt x="3"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6" name="Freeform 467"/>
            <p:cNvSpPr/>
            <p:nvPr/>
          </p:nvSpPr>
          <p:spPr bwMode="auto">
            <a:xfrm>
              <a:off x="3932" y="273"/>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1"/>
                    <a:pt x="1" y="1"/>
                    <a:pt x="1" y="1"/>
                  </a:cubicBezTo>
                  <a:cubicBezTo>
                    <a:pt x="1" y="1"/>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7" name="Freeform 468"/>
            <p:cNvSpPr/>
            <p:nvPr/>
          </p:nvSpPr>
          <p:spPr bwMode="auto">
            <a:xfrm>
              <a:off x="3932" y="273"/>
              <a:ext cx="3" cy="6"/>
            </a:xfrm>
            <a:custGeom>
              <a:avLst/>
              <a:gdLst>
                <a:gd name="T0" fmla="*/ 0 w 2"/>
                <a:gd name="T1" fmla="*/ 0 h 4"/>
                <a:gd name="T2" fmla="*/ 1 w 2"/>
                <a:gd name="T3" fmla="*/ 1 h 4"/>
                <a:gd name="T4" fmla="*/ 2 w 2"/>
                <a:gd name="T5" fmla="*/ 4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1" y="1"/>
                    <a:pt x="1" y="1"/>
                  </a:cubicBezTo>
                  <a:cubicBezTo>
                    <a:pt x="1" y="2"/>
                    <a:pt x="2" y="3"/>
                    <a:pt x="2" y="4"/>
                  </a:cubicBezTo>
                  <a:cubicBezTo>
                    <a:pt x="2" y="3"/>
                    <a:pt x="1" y="2"/>
                    <a:pt x="1" y="1"/>
                  </a:cubicBezTo>
                  <a:cubicBezTo>
                    <a:pt x="1" y="1"/>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8" name="Freeform 469"/>
            <p:cNvSpPr/>
            <p:nvPr/>
          </p:nvSpPr>
          <p:spPr bwMode="auto">
            <a:xfrm>
              <a:off x="3933" y="274"/>
              <a:ext cx="2" cy="5"/>
            </a:xfrm>
            <a:custGeom>
              <a:avLst/>
              <a:gdLst>
                <a:gd name="T0" fmla="*/ 0 w 1"/>
                <a:gd name="T1" fmla="*/ 0 h 3"/>
                <a:gd name="T2" fmla="*/ 0 w 1"/>
                <a:gd name="T3" fmla="*/ 1 h 3"/>
                <a:gd name="T4" fmla="*/ 0 w 1"/>
                <a:gd name="T5" fmla="*/ 1 h 3"/>
                <a:gd name="T6" fmla="*/ 0 w 1"/>
                <a:gd name="T7" fmla="*/ 1 h 3"/>
                <a:gd name="T8" fmla="*/ 0 w 1"/>
                <a:gd name="T9" fmla="*/ 1 h 3"/>
                <a:gd name="T10" fmla="*/ 1 w 1"/>
                <a:gd name="T11" fmla="*/ 2 h 3"/>
                <a:gd name="T12" fmla="*/ 1 w 1"/>
                <a:gd name="T13" fmla="*/ 2 h 3"/>
                <a:gd name="T14" fmla="*/ 0 w 1"/>
                <a:gd name="T15" fmla="*/ 1 h 3"/>
                <a:gd name="T16" fmla="*/ 1 w 1"/>
                <a:gd name="T17" fmla="*/ 2 h 3"/>
                <a:gd name="T18" fmla="*/ 1 w 1"/>
                <a:gd name="T19" fmla="*/ 3 h 3"/>
                <a:gd name="T20" fmla="*/ 1 w 1"/>
                <a:gd name="T21" fmla="*/ 3 h 3"/>
                <a:gd name="T22" fmla="*/ 0 w 1"/>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3">
                  <a:moveTo>
                    <a:pt x="0" y="0"/>
                  </a:moveTo>
                  <a:cubicBezTo>
                    <a:pt x="0" y="0"/>
                    <a:pt x="0" y="1"/>
                    <a:pt x="0" y="1"/>
                  </a:cubicBezTo>
                  <a:cubicBezTo>
                    <a:pt x="0" y="1"/>
                    <a:pt x="0" y="1"/>
                    <a:pt x="0" y="1"/>
                  </a:cubicBezTo>
                  <a:cubicBezTo>
                    <a:pt x="0" y="1"/>
                    <a:pt x="0" y="1"/>
                    <a:pt x="0" y="1"/>
                  </a:cubicBezTo>
                  <a:cubicBezTo>
                    <a:pt x="0" y="1"/>
                    <a:pt x="0" y="1"/>
                    <a:pt x="0" y="1"/>
                  </a:cubicBezTo>
                  <a:cubicBezTo>
                    <a:pt x="0" y="1"/>
                    <a:pt x="0" y="2"/>
                    <a:pt x="1" y="2"/>
                  </a:cubicBezTo>
                  <a:cubicBezTo>
                    <a:pt x="1" y="2"/>
                    <a:pt x="1" y="2"/>
                    <a:pt x="1" y="2"/>
                  </a:cubicBezTo>
                  <a:cubicBezTo>
                    <a:pt x="0" y="2"/>
                    <a:pt x="0" y="1"/>
                    <a:pt x="0" y="1"/>
                  </a:cubicBezTo>
                  <a:cubicBezTo>
                    <a:pt x="0" y="1"/>
                    <a:pt x="0" y="2"/>
                    <a:pt x="1" y="2"/>
                  </a:cubicBezTo>
                  <a:cubicBezTo>
                    <a:pt x="1" y="2"/>
                    <a:pt x="1" y="3"/>
                    <a:pt x="1" y="3"/>
                  </a:cubicBezTo>
                  <a:cubicBezTo>
                    <a:pt x="1" y="3"/>
                    <a:pt x="1" y="3"/>
                    <a:pt x="1" y="3"/>
                  </a:cubicBezTo>
                  <a:cubicBezTo>
                    <a:pt x="1" y="2"/>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9" name="Freeform 470"/>
            <p:cNvSpPr/>
            <p:nvPr/>
          </p:nvSpPr>
          <p:spPr bwMode="auto">
            <a:xfrm>
              <a:off x="3868" y="148"/>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0" name="Oval 471"/>
            <p:cNvSpPr>
              <a:spLocks noChangeArrowheads="1"/>
            </p:cNvSpPr>
            <p:nvPr/>
          </p:nvSpPr>
          <p:spPr bwMode="auto">
            <a:xfrm>
              <a:off x="3868" y="150"/>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1" name="Oval 472"/>
            <p:cNvSpPr>
              <a:spLocks noChangeArrowheads="1"/>
            </p:cNvSpPr>
            <p:nvPr/>
          </p:nvSpPr>
          <p:spPr bwMode="auto">
            <a:xfrm>
              <a:off x="3868" y="150"/>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2" name="Freeform 473"/>
            <p:cNvSpPr/>
            <p:nvPr/>
          </p:nvSpPr>
          <p:spPr bwMode="auto">
            <a:xfrm>
              <a:off x="3868" y="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3" name="Oval 474"/>
            <p:cNvSpPr>
              <a:spLocks noChangeArrowheads="1"/>
            </p:cNvSpPr>
            <p:nvPr/>
          </p:nvSpPr>
          <p:spPr bwMode="auto">
            <a:xfrm>
              <a:off x="3868" y="150"/>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4" name="Freeform 475"/>
            <p:cNvSpPr>
              <a:spLocks noEditPoints="1"/>
            </p:cNvSpPr>
            <p:nvPr/>
          </p:nvSpPr>
          <p:spPr bwMode="auto">
            <a:xfrm>
              <a:off x="3869" y="152"/>
              <a:ext cx="0" cy="1"/>
            </a:xfrm>
            <a:custGeom>
              <a:avLst/>
              <a:gdLst>
                <a:gd name="T0" fmla="*/ 1 h 1"/>
                <a:gd name="T1" fmla="*/ 1 h 1"/>
                <a:gd name="T2" fmla="*/ 1 h 1"/>
                <a:gd name="T3" fmla="*/ 1 h 1"/>
                <a:gd name="T4" fmla="*/ 0 h 1"/>
                <a:gd name="T5" fmla="*/ 0 h 1"/>
                <a:gd name="T6" fmla="*/ 0 h 1"/>
                <a:gd name="T7" fmla="*/ 1 h 1"/>
                <a:gd name="T8"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5" name="Freeform 476"/>
            <p:cNvSpPr>
              <a:spLocks noEditPoints="1"/>
            </p:cNvSpPr>
            <p:nvPr/>
          </p:nvSpPr>
          <p:spPr bwMode="auto">
            <a:xfrm>
              <a:off x="3878" y="168"/>
              <a:ext cx="1" cy="2"/>
            </a:xfrm>
            <a:custGeom>
              <a:avLst/>
              <a:gdLst>
                <a:gd name="T0" fmla="*/ 1 w 1"/>
                <a:gd name="T1" fmla="*/ 0 h 1"/>
                <a:gd name="T2" fmla="*/ 1 w 1"/>
                <a:gd name="T3" fmla="*/ 1 h 1"/>
                <a:gd name="T4" fmla="*/ 1 w 1"/>
                <a:gd name="T5" fmla="*/ 1 h 1"/>
                <a:gd name="T6" fmla="*/ 1 w 1"/>
                <a:gd name="T7" fmla="*/ 0 h 1"/>
                <a:gd name="T8" fmla="*/ 0 w 1"/>
                <a:gd name="T9" fmla="*/ 0 h 1"/>
                <a:gd name="T10" fmla="*/ 1 w 1"/>
                <a:gd name="T11" fmla="*/ 0 h 1"/>
                <a:gd name="T12" fmla="*/ 1 w 1"/>
                <a:gd name="T13" fmla="*/ 0 h 1"/>
                <a:gd name="T14" fmla="*/ 1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1"/>
                    <a:pt x="1" y="1"/>
                  </a:cubicBezTo>
                  <a:cubicBezTo>
                    <a:pt x="1" y="1"/>
                    <a:pt x="1" y="1"/>
                    <a:pt x="1" y="1"/>
                  </a:cubicBezTo>
                  <a:cubicBezTo>
                    <a:pt x="1" y="0"/>
                    <a:pt x="1" y="0"/>
                    <a:pt x="1" y="0"/>
                  </a:cubicBezTo>
                  <a:moveTo>
                    <a:pt x="0" y="0"/>
                  </a:moveTo>
                  <a:cubicBezTo>
                    <a:pt x="1" y="0"/>
                    <a:pt x="1" y="0"/>
                    <a:pt x="1" y="0"/>
                  </a:cubicBezTo>
                  <a:cubicBezTo>
                    <a:pt x="1" y="0"/>
                    <a:pt x="1" y="0"/>
                    <a:pt x="1" y="0"/>
                  </a:cubicBezTo>
                  <a:cubicBezTo>
                    <a:pt x="1" y="0"/>
                    <a:pt x="1" y="0"/>
                    <a:pt x="1"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6" name="Freeform 477"/>
            <p:cNvSpPr/>
            <p:nvPr/>
          </p:nvSpPr>
          <p:spPr bwMode="auto">
            <a:xfrm>
              <a:off x="3879" y="17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7" name="Freeform 478"/>
            <p:cNvSpPr/>
            <p:nvPr/>
          </p:nvSpPr>
          <p:spPr bwMode="auto">
            <a:xfrm>
              <a:off x="3879" y="170"/>
              <a:ext cx="2" cy="1"/>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0" y="1"/>
                    <a:pt x="0" y="1"/>
                    <a:pt x="0" y="1"/>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8" name="Freeform 479"/>
            <p:cNvSpPr/>
            <p:nvPr/>
          </p:nvSpPr>
          <p:spPr bwMode="auto">
            <a:xfrm>
              <a:off x="3927" y="261"/>
              <a:ext cx="3" cy="7"/>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cubicBezTo>
                    <a:pt x="0" y="0"/>
                    <a:pt x="0" y="0"/>
                    <a:pt x="0" y="0"/>
                  </a:cubicBezTo>
                  <a:cubicBezTo>
                    <a:pt x="1" y="2"/>
                    <a:pt x="1" y="3"/>
                    <a:pt x="2" y="4"/>
                  </a:cubicBezTo>
                  <a:cubicBezTo>
                    <a:pt x="1" y="3"/>
                    <a:pt x="1" y="2"/>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9" name="Freeform 480"/>
            <p:cNvSpPr/>
            <p:nvPr/>
          </p:nvSpPr>
          <p:spPr bwMode="auto">
            <a:xfrm>
              <a:off x="3927" y="261"/>
              <a:ext cx="5" cy="10"/>
            </a:xfrm>
            <a:custGeom>
              <a:avLst/>
              <a:gdLst>
                <a:gd name="T0" fmla="*/ 0 w 3"/>
                <a:gd name="T1" fmla="*/ 0 h 6"/>
                <a:gd name="T2" fmla="*/ 1 w 3"/>
                <a:gd name="T3" fmla="*/ 1 h 6"/>
                <a:gd name="T4" fmla="*/ 1 w 3"/>
                <a:gd name="T5" fmla="*/ 3 h 6"/>
                <a:gd name="T6" fmla="*/ 2 w 3"/>
                <a:gd name="T7" fmla="*/ 5 h 6"/>
                <a:gd name="T8" fmla="*/ 3 w 3"/>
                <a:gd name="T9" fmla="*/ 6 h 6"/>
                <a:gd name="T10" fmla="*/ 2 w 3"/>
                <a:gd name="T11" fmla="*/ 4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cubicBezTo>
                    <a:pt x="0" y="1"/>
                    <a:pt x="0" y="1"/>
                    <a:pt x="1" y="1"/>
                  </a:cubicBezTo>
                  <a:cubicBezTo>
                    <a:pt x="1" y="2"/>
                    <a:pt x="1" y="2"/>
                    <a:pt x="1" y="3"/>
                  </a:cubicBezTo>
                  <a:cubicBezTo>
                    <a:pt x="2" y="4"/>
                    <a:pt x="2" y="4"/>
                    <a:pt x="2" y="5"/>
                  </a:cubicBezTo>
                  <a:cubicBezTo>
                    <a:pt x="2" y="5"/>
                    <a:pt x="3" y="6"/>
                    <a:pt x="3" y="6"/>
                  </a:cubicBezTo>
                  <a:cubicBezTo>
                    <a:pt x="3" y="6"/>
                    <a:pt x="2" y="5"/>
                    <a:pt x="2" y="4"/>
                  </a:cubicBezTo>
                  <a:cubicBezTo>
                    <a:pt x="1" y="3"/>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0" name="Freeform 481"/>
            <p:cNvSpPr/>
            <p:nvPr/>
          </p:nvSpPr>
          <p:spPr bwMode="auto">
            <a:xfrm>
              <a:off x="3928" y="263"/>
              <a:ext cx="2" cy="6"/>
            </a:xfrm>
            <a:custGeom>
              <a:avLst/>
              <a:gdLst>
                <a:gd name="T0" fmla="*/ 0 w 1"/>
                <a:gd name="T1" fmla="*/ 0 h 4"/>
                <a:gd name="T2" fmla="*/ 0 w 1"/>
                <a:gd name="T3" fmla="*/ 1 h 4"/>
                <a:gd name="T4" fmla="*/ 0 w 1"/>
                <a:gd name="T5" fmla="*/ 1 h 4"/>
                <a:gd name="T6" fmla="*/ 0 w 1"/>
                <a:gd name="T7" fmla="*/ 1 h 4"/>
                <a:gd name="T8" fmla="*/ 0 w 1"/>
                <a:gd name="T9" fmla="*/ 2 h 4"/>
                <a:gd name="T10" fmla="*/ 1 w 1"/>
                <a:gd name="T11" fmla="*/ 4 h 4"/>
                <a:gd name="T12" fmla="*/ 1 w 1"/>
                <a:gd name="T13" fmla="*/ 4 h 4"/>
                <a:gd name="T14" fmla="*/ 0 w 1"/>
                <a:gd name="T15" fmla="*/ 2 h 4"/>
                <a:gd name="T16" fmla="*/ 0 w 1"/>
                <a:gd name="T17" fmla="*/ 2 h 4"/>
                <a:gd name="T18" fmla="*/ 0 w 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0" y="0"/>
                  </a:moveTo>
                  <a:cubicBezTo>
                    <a:pt x="0" y="1"/>
                    <a:pt x="0" y="1"/>
                    <a:pt x="0" y="1"/>
                  </a:cubicBezTo>
                  <a:cubicBezTo>
                    <a:pt x="0" y="1"/>
                    <a:pt x="0" y="1"/>
                    <a:pt x="0" y="1"/>
                  </a:cubicBezTo>
                  <a:cubicBezTo>
                    <a:pt x="0" y="1"/>
                    <a:pt x="0" y="1"/>
                    <a:pt x="0" y="1"/>
                  </a:cubicBezTo>
                  <a:cubicBezTo>
                    <a:pt x="0" y="2"/>
                    <a:pt x="0" y="2"/>
                    <a:pt x="0" y="2"/>
                  </a:cubicBezTo>
                  <a:cubicBezTo>
                    <a:pt x="1" y="2"/>
                    <a:pt x="1" y="3"/>
                    <a:pt x="1" y="4"/>
                  </a:cubicBezTo>
                  <a:cubicBezTo>
                    <a:pt x="1" y="4"/>
                    <a:pt x="1" y="4"/>
                    <a:pt x="1" y="4"/>
                  </a:cubicBezTo>
                  <a:cubicBezTo>
                    <a:pt x="1" y="3"/>
                    <a:pt x="1" y="2"/>
                    <a:pt x="0" y="2"/>
                  </a:cubicBezTo>
                  <a:cubicBezTo>
                    <a:pt x="0" y="2"/>
                    <a:pt x="0" y="2"/>
                    <a:pt x="0" y="2"/>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3" name="Freeform 482"/>
            <p:cNvSpPr/>
            <p:nvPr/>
          </p:nvSpPr>
          <p:spPr bwMode="auto">
            <a:xfrm>
              <a:off x="3881" y="173"/>
              <a:ext cx="0" cy="1"/>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4" name="Freeform 483"/>
            <p:cNvSpPr/>
            <p:nvPr/>
          </p:nvSpPr>
          <p:spPr bwMode="auto">
            <a:xfrm>
              <a:off x="3881" y="173"/>
              <a:ext cx="3" cy="5"/>
            </a:xfrm>
            <a:custGeom>
              <a:avLst/>
              <a:gdLst>
                <a:gd name="T0" fmla="*/ 0 w 2"/>
                <a:gd name="T1" fmla="*/ 0 h 3"/>
                <a:gd name="T2" fmla="*/ 2 w 2"/>
                <a:gd name="T3" fmla="*/ 3 h 3"/>
                <a:gd name="T4" fmla="*/ 2 w 2"/>
                <a:gd name="T5" fmla="*/ 3 h 3"/>
                <a:gd name="T6" fmla="*/ 1 w 2"/>
                <a:gd name="T7" fmla="*/ 2 h 3"/>
                <a:gd name="T8" fmla="*/ 0 w 2"/>
                <a:gd name="T9" fmla="*/ 1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1" y="1"/>
                    <a:pt x="1" y="2"/>
                    <a:pt x="2" y="3"/>
                  </a:cubicBezTo>
                  <a:cubicBezTo>
                    <a:pt x="2" y="3"/>
                    <a:pt x="2" y="3"/>
                    <a:pt x="2" y="3"/>
                  </a:cubicBezTo>
                  <a:cubicBezTo>
                    <a:pt x="2" y="3"/>
                    <a:pt x="1" y="2"/>
                    <a:pt x="1" y="2"/>
                  </a:cubicBezTo>
                  <a:cubicBezTo>
                    <a:pt x="1" y="2"/>
                    <a:pt x="1" y="1"/>
                    <a:pt x="0" y="1"/>
                  </a:cubicBezTo>
                  <a:cubicBezTo>
                    <a:pt x="0" y="1"/>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5" name="Freeform 484"/>
            <p:cNvSpPr/>
            <p:nvPr/>
          </p:nvSpPr>
          <p:spPr bwMode="auto">
            <a:xfrm>
              <a:off x="3881" y="173"/>
              <a:ext cx="3" cy="5"/>
            </a:xfrm>
            <a:custGeom>
              <a:avLst/>
              <a:gdLst>
                <a:gd name="T0" fmla="*/ 0 w 2"/>
                <a:gd name="T1" fmla="*/ 0 h 3"/>
                <a:gd name="T2" fmla="*/ 0 w 2"/>
                <a:gd name="T3" fmla="*/ 1 h 3"/>
                <a:gd name="T4" fmla="*/ 1 w 2"/>
                <a:gd name="T5" fmla="*/ 1 h 3"/>
                <a:gd name="T6" fmla="*/ 1 w 2"/>
                <a:gd name="T7" fmla="*/ 2 h 3"/>
                <a:gd name="T8" fmla="*/ 2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1"/>
                  </a:cubicBezTo>
                  <a:cubicBezTo>
                    <a:pt x="1" y="1"/>
                    <a:pt x="1" y="1"/>
                    <a:pt x="1" y="1"/>
                  </a:cubicBezTo>
                  <a:cubicBezTo>
                    <a:pt x="1" y="1"/>
                    <a:pt x="1" y="2"/>
                    <a:pt x="1" y="2"/>
                  </a:cubicBezTo>
                  <a:cubicBezTo>
                    <a:pt x="1" y="2"/>
                    <a:pt x="1" y="3"/>
                    <a:pt x="2" y="3"/>
                  </a:cubicBezTo>
                  <a:cubicBezTo>
                    <a:pt x="1" y="2"/>
                    <a:pt x="1" y="1"/>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6" name="Freeform 485"/>
            <p:cNvSpPr>
              <a:spLocks noEditPoints="1"/>
            </p:cNvSpPr>
            <p:nvPr/>
          </p:nvSpPr>
          <p:spPr bwMode="auto">
            <a:xfrm>
              <a:off x="3881" y="173"/>
              <a:ext cx="2" cy="3"/>
            </a:xfrm>
            <a:custGeom>
              <a:avLst/>
              <a:gdLst>
                <a:gd name="T0" fmla="*/ 1 w 1"/>
                <a:gd name="T1" fmla="*/ 1 h 2"/>
                <a:gd name="T2" fmla="*/ 1 w 1"/>
                <a:gd name="T3" fmla="*/ 2 h 2"/>
                <a:gd name="T4" fmla="*/ 1 w 1"/>
                <a:gd name="T5" fmla="*/ 1 h 2"/>
                <a:gd name="T6" fmla="*/ 0 w 1"/>
                <a:gd name="T7" fmla="*/ 0 h 2"/>
                <a:gd name="T8" fmla="*/ 0 w 1"/>
                <a:gd name="T9" fmla="*/ 1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2"/>
                    <a:pt x="1" y="2"/>
                  </a:cubicBezTo>
                  <a:cubicBezTo>
                    <a:pt x="1" y="2"/>
                    <a:pt x="1" y="1"/>
                    <a:pt x="1" y="1"/>
                  </a:cubicBezTo>
                  <a:moveTo>
                    <a:pt x="0" y="0"/>
                  </a:moveTo>
                  <a:cubicBezTo>
                    <a:pt x="0" y="0"/>
                    <a:pt x="0" y="0"/>
                    <a:pt x="0" y="1"/>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7" name="Freeform 486"/>
            <p:cNvSpPr/>
            <p:nvPr/>
          </p:nvSpPr>
          <p:spPr bwMode="auto">
            <a:xfrm>
              <a:off x="3873" y="15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8" name="Freeform 487"/>
            <p:cNvSpPr/>
            <p:nvPr/>
          </p:nvSpPr>
          <p:spPr bwMode="auto">
            <a:xfrm>
              <a:off x="3874" y="160"/>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9" name="Freeform 488"/>
            <p:cNvSpPr/>
            <p:nvPr/>
          </p:nvSpPr>
          <p:spPr bwMode="auto">
            <a:xfrm>
              <a:off x="3874" y="160"/>
              <a:ext cx="0" cy="1"/>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0" name="Freeform 489"/>
            <p:cNvSpPr/>
            <p:nvPr/>
          </p:nvSpPr>
          <p:spPr bwMode="auto">
            <a:xfrm>
              <a:off x="3874" y="160"/>
              <a:ext cx="0" cy="1"/>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1" name="Freeform 490"/>
            <p:cNvSpPr/>
            <p:nvPr/>
          </p:nvSpPr>
          <p:spPr bwMode="auto">
            <a:xfrm>
              <a:off x="3873" y="160"/>
              <a:ext cx="1" cy="0"/>
            </a:xfrm>
            <a:custGeom>
              <a:avLst/>
              <a:gdLst>
                <a:gd name="T0" fmla="*/ 0 w 1"/>
                <a:gd name="T1" fmla="*/ 1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1" y="0"/>
                    <a:pt x="1" y="0"/>
                  </a:cubicBezTo>
                  <a:cubicBezTo>
                    <a:pt x="1" y="0"/>
                    <a:pt x="1"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2" name="Freeform 491"/>
            <p:cNvSpPr/>
            <p:nvPr/>
          </p:nvSpPr>
          <p:spPr bwMode="auto">
            <a:xfrm>
              <a:off x="3871" y="15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3" name="Freeform 492"/>
            <p:cNvSpPr>
              <a:spLocks noEditPoints="1"/>
            </p:cNvSpPr>
            <p:nvPr/>
          </p:nvSpPr>
          <p:spPr bwMode="auto">
            <a:xfrm>
              <a:off x="3871" y="155"/>
              <a:ext cx="0" cy="1"/>
            </a:xfrm>
            <a:custGeom>
              <a:avLst/>
              <a:gdLst>
                <a:gd name="T0" fmla="*/ 0 h 1"/>
                <a:gd name="T1" fmla="*/ 1 h 1"/>
                <a:gd name="T2" fmla="*/ 0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0"/>
                  </a:moveTo>
                  <a:cubicBezTo>
                    <a:pt x="0" y="0"/>
                    <a:pt x="0" y="1"/>
                    <a:pt x="0" y="1"/>
                  </a:cubicBezTo>
                  <a:cubicBezTo>
                    <a:pt x="0" y="1"/>
                    <a:pt x="0" y="0"/>
                    <a:pt x="0" y="0"/>
                  </a:cubicBezTo>
                  <a:moveTo>
                    <a:pt x="0" y="0"/>
                  </a:move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4" name="Freeform 493"/>
            <p:cNvSpPr/>
            <p:nvPr/>
          </p:nvSpPr>
          <p:spPr bwMode="auto">
            <a:xfrm>
              <a:off x="3871" y="155"/>
              <a:ext cx="2" cy="1"/>
            </a:xfrm>
            <a:custGeom>
              <a:avLst/>
              <a:gdLst>
                <a:gd name="T0" fmla="*/ 0 w 1"/>
                <a:gd name="T1" fmla="*/ 0 h 1"/>
                <a:gd name="T2" fmla="*/ 0 w 1"/>
                <a:gd name="T3" fmla="*/ 0 h 1"/>
                <a:gd name="T4" fmla="*/ 0 w 1"/>
                <a:gd name="T5" fmla="*/ 1 h 1"/>
                <a:gd name="T6" fmla="*/ 1 w 1"/>
                <a:gd name="T7" fmla="*/ 1 h 1"/>
                <a:gd name="T8" fmla="*/ 1 w 1"/>
                <a:gd name="T9" fmla="*/ 1 h 1"/>
                <a:gd name="T10" fmla="*/ 0 w 1"/>
                <a:gd name="T11" fmla="*/ 1 h 1"/>
                <a:gd name="T12" fmla="*/ 0 w 1"/>
                <a:gd name="T13" fmla="*/ 1 h 1"/>
                <a:gd name="T14" fmla="*/ 0 w 1"/>
                <a:gd name="T15" fmla="*/ 1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0"/>
                  </a:moveTo>
                  <a:cubicBezTo>
                    <a:pt x="0" y="0"/>
                    <a:pt x="0" y="0"/>
                    <a:pt x="0" y="0"/>
                  </a:cubicBezTo>
                  <a:cubicBezTo>
                    <a:pt x="0" y="1"/>
                    <a:pt x="0" y="1"/>
                    <a:pt x="0"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5" name="Freeform 494"/>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6" name="Freeform 495"/>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7" name="Freeform 496"/>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8" name="Freeform 497"/>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9" name="Freeform 498"/>
            <p:cNvSpPr/>
            <p:nvPr/>
          </p:nvSpPr>
          <p:spPr bwMode="auto">
            <a:xfrm>
              <a:off x="3974" y="369"/>
              <a:ext cx="2" cy="2"/>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0"/>
                    <a:pt x="1" y="1"/>
                    <a:pt x="1" y="1"/>
                  </a:cubicBezTo>
                  <a:cubicBezTo>
                    <a:pt x="1"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0" name="Freeform 499"/>
            <p:cNvSpPr/>
            <p:nvPr/>
          </p:nvSpPr>
          <p:spPr bwMode="auto">
            <a:xfrm>
              <a:off x="3974" y="369"/>
              <a:ext cx="5" cy="11"/>
            </a:xfrm>
            <a:custGeom>
              <a:avLst/>
              <a:gdLst>
                <a:gd name="T0" fmla="*/ 0 w 3"/>
                <a:gd name="T1" fmla="*/ 0 h 7"/>
                <a:gd name="T2" fmla="*/ 1 w 3"/>
                <a:gd name="T3" fmla="*/ 2 h 7"/>
                <a:gd name="T4" fmla="*/ 3 w 3"/>
                <a:gd name="T5" fmla="*/ 7 h 7"/>
                <a:gd name="T6" fmla="*/ 1 w 3"/>
                <a:gd name="T7" fmla="*/ 1 h 7"/>
                <a:gd name="T8" fmla="*/ 0 w 3"/>
                <a:gd name="T9" fmla="*/ 0 h 7"/>
              </a:gdLst>
              <a:ahLst/>
              <a:cxnLst>
                <a:cxn ang="0">
                  <a:pos x="T0" y="T1"/>
                </a:cxn>
                <a:cxn ang="0">
                  <a:pos x="T2" y="T3"/>
                </a:cxn>
                <a:cxn ang="0">
                  <a:pos x="T4" y="T5"/>
                </a:cxn>
                <a:cxn ang="0">
                  <a:pos x="T6" y="T7"/>
                </a:cxn>
                <a:cxn ang="0">
                  <a:pos x="T8" y="T9"/>
                </a:cxn>
              </a:cxnLst>
              <a:rect l="0" t="0" r="r" b="b"/>
              <a:pathLst>
                <a:path w="3" h="7">
                  <a:moveTo>
                    <a:pt x="0" y="0"/>
                  </a:moveTo>
                  <a:cubicBezTo>
                    <a:pt x="1" y="1"/>
                    <a:pt x="1" y="1"/>
                    <a:pt x="1" y="2"/>
                  </a:cubicBezTo>
                  <a:cubicBezTo>
                    <a:pt x="2" y="3"/>
                    <a:pt x="2" y="5"/>
                    <a:pt x="3" y="7"/>
                  </a:cubicBezTo>
                  <a:cubicBezTo>
                    <a:pt x="2" y="5"/>
                    <a:pt x="1" y="3"/>
                    <a:pt x="1" y="1"/>
                  </a:cubicBezTo>
                  <a:cubicBezTo>
                    <a:pt x="1"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1" name="Freeform 500"/>
            <p:cNvSpPr/>
            <p:nvPr/>
          </p:nvSpPr>
          <p:spPr bwMode="auto">
            <a:xfrm>
              <a:off x="3976" y="372"/>
              <a:ext cx="5" cy="10"/>
            </a:xfrm>
            <a:custGeom>
              <a:avLst/>
              <a:gdLst>
                <a:gd name="T0" fmla="*/ 0 w 3"/>
                <a:gd name="T1" fmla="*/ 0 h 6"/>
                <a:gd name="T2" fmla="*/ 0 w 3"/>
                <a:gd name="T3" fmla="*/ 1 h 6"/>
                <a:gd name="T4" fmla="*/ 2 w 3"/>
                <a:gd name="T5" fmla="*/ 6 h 6"/>
                <a:gd name="T6" fmla="*/ 3 w 3"/>
                <a:gd name="T7" fmla="*/ 6 h 6"/>
                <a:gd name="T8" fmla="*/ 2 w 3"/>
                <a:gd name="T9" fmla="*/ 5 h 6"/>
                <a:gd name="T10" fmla="*/ 0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0" y="0"/>
                  </a:moveTo>
                  <a:cubicBezTo>
                    <a:pt x="0" y="0"/>
                    <a:pt x="0" y="0"/>
                    <a:pt x="0" y="1"/>
                  </a:cubicBezTo>
                  <a:cubicBezTo>
                    <a:pt x="1" y="2"/>
                    <a:pt x="2" y="4"/>
                    <a:pt x="2" y="6"/>
                  </a:cubicBezTo>
                  <a:cubicBezTo>
                    <a:pt x="2" y="6"/>
                    <a:pt x="3" y="6"/>
                    <a:pt x="3" y="6"/>
                  </a:cubicBezTo>
                  <a:cubicBezTo>
                    <a:pt x="2" y="6"/>
                    <a:pt x="2" y="5"/>
                    <a:pt x="2" y="5"/>
                  </a:cubicBezTo>
                  <a:cubicBezTo>
                    <a:pt x="1" y="3"/>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2" name="Freeform 501"/>
            <p:cNvSpPr/>
            <p:nvPr/>
          </p:nvSpPr>
          <p:spPr bwMode="auto">
            <a:xfrm>
              <a:off x="3976" y="374"/>
              <a:ext cx="3" cy="8"/>
            </a:xfrm>
            <a:custGeom>
              <a:avLst/>
              <a:gdLst>
                <a:gd name="T0" fmla="*/ 0 w 2"/>
                <a:gd name="T1" fmla="*/ 0 h 5"/>
                <a:gd name="T2" fmla="*/ 1 w 2"/>
                <a:gd name="T3" fmla="*/ 1 h 5"/>
                <a:gd name="T4" fmla="*/ 2 w 2"/>
                <a:gd name="T5" fmla="*/ 3 h 5"/>
                <a:gd name="T6" fmla="*/ 1 w 2"/>
                <a:gd name="T7" fmla="*/ 1 h 5"/>
                <a:gd name="T8" fmla="*/ 1 w 2"/>
                <a:gd name="T9" fmla="*/ 1 h 5"/>
                <a:gd name="T10" fmla="*/ 2 w 2"/>
                <a:gd name="T11" fmla="*/ 3 h 5"/>
                <a:gd name="T12" fmla="*/ 2 w 2"/>
                <a:gd name="T13" fmla="*/ 4 h 5"/>
                <a:gd name="T14" fmla="*/ 2 w 2"/>
                <a:gd name="T15" fmla="*/ 4 h 5"/>
                <a:gd name="T16" fmla="*/ 2 w 2"/>
                <a:gd name="T17" fmla="*/ 4 h 5"/>
                <a:gd name="T18" fmla="*/ 2 w 2"/>
                <a:gd name="T19" fmla="*/ 5 h 5"/>
                <a:gd name="T20" fmla="*/ 0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0" y="0"/>
                  </a:moveTo>
                  <a:cubicBezTo>
                    <a:pt x="1" y="0"/>
                    <a:pt x="1" y="1"/>
                    <a:pt x="1" y="1"/>
                  </a:cubicBezTo>
                  <a:cubicBezTo>
                    <a:pt x="1" y="2"/>
                    <a:pt x="1" y="2"/>
                    <a:pt x="2" y="3"/>
                  </a:cubicBezTo>
                  <a:cubicBezTo>
                    <a:pt x="1" y="2"/>
                    <a:pt x="1" y="2"/>
                    <a:pt x="1" y="1"/>
                  </a:cubicBezTo>
                  <a:cubicBezTo>
                    <a:pt x="1" y="1"/>
                    <a:pt x="1" y="1"/>
                    <a:pt x="1" y="1"/>
                  </a:cubicBezTo>
                  <a:cubicBezTo>
                    <a:pt x="1" y="2"/>
                    <a:pt x="1" y="2"/>
                    <a:pt x="2" y="3"/>
                  </a:cubicBezTo>
                  <a:cubicBezTo>
                    <a:pt x="2" y="4"/>
                    <a:pt x="2" y="4"/>
                    <a:pt x="2" y="4"/>
                  </a:cubicBezTo>
                  <a:cubicBezTo>
                    <a:pt x="2" y="4"/>
                    <a:pt x="2" y="4"/>
                    <a:pt x="2" y="4"/>
                  </a:cubicBezTo>
                  <a:cubicBezTo>
                    <a:pt x="2" y="4"/>
                    <a:pt x="2" y="4"/>
                    <a:pt x="2" y="4"/>
                  </a:cubicBezTo>
                  <a:cubicBezTo>
                    <a:pt x="2" y="4"/>
                    <a:pt x="2" y="4"/>
                    <a:pt x="2" y="5"/>
                  </a:cubicBezTo>
                  <a:cubicBezTo>
                    <a:pt x="2" y="3"/>
                    <a:pt x="1"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3" name="Freeform 502"/>
            <p:cNvSpPr/>
            <p:nvPr/>
          </p:nvSpPr>
          <p:spPr bwMode="auto">
            <a:xfrm>
              <a:off x="3876" y="163"/>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4" name="Freeform 503"/>
            <p:cNvSpPr/>
            <p:nvPr/>
          </p:nvSpPr>
          <p:spPr bwMode="auto">
            <a:xfrm>
              <a:off x="3876" y="163"/>
              <a:ext cx="2" cy="2"/>
            </a:xfrm>
            <a:custGeom>
              <a:avLst/>
              <a:gdLst>
                <a:gd name="T0" fmla="*/ 0 w 1"/>
                <a:gd name="T1" fmla="*/ 0 h 1"/>
                <a:gd name="T2" fmla="*/ 0 w 1"/>
                <a:gd name="T3" fmla="*/ 0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0" y="1"/>
                    <a:pt x="0" y="1"/>
                    <a:pt x="0" y="1"/>
                  </a:cubicBezTo>
                  <a:cubicBezTo>
                    <a:pt x="0"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5" name="Freeform 504"/>
            <p:cNvSpPr/>
            <p:nvPr/>
          </p:nvSpPr>
          <p:spPr bwMode="auto">
            <a:xfrm>
              <a:off x="3876" y="163"/>
              <a:ext cx="2" cy="3"/>
            </a:xfrm>
            <a:custGeom>
              <a:avLst/>
              <a:gdLst>
                <a:gd name="T0" fmla="*/ 0 w 1"/>
                <a:gd name="T1" fmla="*/ 0 h 2"/>
                <a:gd name="T2" fmla="*/ 0 w 1"/>
                <a:gd name="T3" fmla="*/ 0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0"/>
                    <a:pt x="0" y="0"/>
                  </a:cubicBezTo>
                  <a:cubicBezTo>
                    <a:pt x="0" y="0"/>
                    <a:pt x="0" y="1"/>
                    <a:pt x="1" y="2"/>
                  </a:cubicBezTo>
                  <a:cubicBezTo>
                    <a:pt x="1" y="2"/>
                    <a:pt x="1" y="2"/>
                    <a:pt x="1" y="1"/>
                  </a:cubicBezTo>
                  <a:cubicBezTo>
                    <a:pt x="0" y="1"/>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6" name="Freeform 505"/>
            <p:cNvSpPr/>
            <p:nvPr/>
          </p:nvSpPr>
          <p:spPr bwMode="auto">
            <a:xfrm>
              <a:off x="3876" y="163"/>
              <a:ext cx="2" cy="3"/>
            </a:xfrm>
            <a:custGeom>
              <a:avLst/>
              <a:gdLst>
                <a:gd name="T0" fmla="*/ 0 w 1"/>
                <a:gd name="T1" fmla="*/ 0 h 2"/>
                <a:gd name="T2" fmla="*/ 0 w 1"/>
                <a:gd name="T3" fmla="*/ 0 h 2"/>
                <a:gd name="T4" fmla="*/ 0 w 1"/>
                <a:gd name="T5" fmla="*/ 0 h 2"/>
                <a:gd name="T6" fmla="*/ 0 w 1"/>
                <a:gd name="T7" fmla="*/ 1 h 2"/>
                <a:gd name="T8" fmla="*/ 1 w 1"/>
                <a:gd name="T9" fmla="*/ 2 h 2"/>
                <a:gd name="T10" fmla="*/ 1 w 1"/>
                <a:gd name="T11" fmla="*/ 2 h 2"/>
                <a:gd name="T12" fmla="*/ 0 w 1"/>
                <a:gd name="T13" fmla="*/ 1 h 2"/>
                <a:gd name="T14" fmla="*/ 1 w 1"/>
                <a:gd name="T15" fmla="*/ 2 h 2"/>
                <a:gd name="T16" fmla="*/ 1 w 1"/>
                <a:gd name="T17" fmla="*/ 2 h 2"/>
                <a:gd name="T18" fmla="*/ 1 w 1"/>
                <a:gd name="T19" fmla="*/ 2 h 2"/>
                <a:gd name="T20" fmla="*/ 0 w 1"/>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
                  <a:moveTo>
                    <a:pt x="0" y="0"/>
                  </a:moveTo>
                  <a:cubicBezTo>
                    <a:pt x="0" y="0"/>
                    <a:pt x="0" y="0"/>
                    <a:pt x="0" y="0"/>
                  </a:cubicBezTo>
                  <a:cubicBezTo>
                    <a:pt x="0" y="0"/>
                    <a:pt x="0" y="0"/>
                    <a:pt x="0" y="0"/>
                  </a:cubicBezTo>
                  <a:cubicBezTo>
                    <a:pt x="0" y="1"/>
                    <a:pt x="0" y="1"/>
                    <a:pt x="0" y="1"/>
                  </a:cubicBezTo>
                  <a:cubicBezTo>
                    <a:pt x="1" y="2"/>
                    <a:pt x="1" y="2"/>
                    <a:pt x="1" y="2"/>
                  </a:cubicBezTo>
                  <a:cubicBezTo>
                    <a:pt x="1" y="2"/>
                    <a:pt x="1" y="2"/>
                    <a:pt x="1" y="2"/>
                  </a:cubicBezTo>
                  <a:cubicBezTo>
                    <a:pt x="0" y="1"/>
                    <a:pt x="0" y="1"/>
                    <a:pt x="0" y="1"/>
                  </a:cubicBezTo>
                  <a:cubicBezTo>
                    <a:pt x="0" y="1"/>
                    <a:pt x="1" y="1"/>
                    <a:pt x="1" y="2"/>
                  </a:cubicBezTo>
                  <a:cubicBezTo>
                    <a:pt x="1" y="2"/>
                    <a:pt x="1" y="2"/>
                    <a:pt x="1" y="2"/>
                  </a:cubicBezTo>
                  <a:cubicBezTo>
                    <a:pt x="1" y="2"/>
                    <a:pt x="1" y="2"/>
                    <a:pt x="1" y="2"/>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7" name="Freeform 506"/>
            <p:cNvSpPr/>
            <p:nvPr/>
          </p:nvSpPr>
          <p:spPr bwMode="auto">
            <a:xfrm>
              <a:off x="3886" y="183"/>
              <a:ext cx="1"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8" name="Freeform 507"/>
            <p:cNvSpPr/>
            <p:nvPr/>
          </p:nvSpPr>
          <p:spPr bwMode="auto">
            <a:xfrm>
              <a:off x="3886" y="183"/>
              <a:ext cx="1" cy="1"/>
            </a:xfrm>
            <a:custGeom>
              <a:avLst/>
              <a:gdLst>
                <a:gd name="T0" fmla="*/ 0 w 1"/>
                <a:gd name="T1" fmla="*/ 0 h 1"/>
                <a:gd name="T2" fmla="*/ 1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0"/>
                  </a:cubicBezTo>
                  <a:cubicBezTo>
                    <a:pt x="1" y="1"/>
                    <a:pt x="1" y="1"/>
                    <a:pt x="1" y="1"/>
                  </a:cubicBezTo>
                  <a:cubicBezTo>
                    <a:pt x="1" y="1"/>
                    <a:pt x="1" y="0"/>
                    <a:pt x="1"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9" name="Freeform 508"/>
            <p:cNvSpPr/>
            <p:nvPr/>
          </p:nvSpPr>
          <p:spPr bwMode="auto">
            <a:xfrm>
              <a:off x="3887" y="183"/>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0" name="Freeform 509"/>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1" name="Freeform 510"/>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2" name="Freeform 511"/>
            <p:cNvSpPr/>
            <p:nvPr/>
          </p:nvSpPr>
          <p:spPr bwMode="auto">
            <a:xfrm>
              <a:off x="3866" y="148"/>
              <a:ext cx="2" cy="2"/>
            </a:xfrm>
            <a:custGeom>
              <a:avLst/>
              <a:gdLst>
                <a:gd name="T0" fmla="*/ 0 w 1"/>
                <a:gd name="T1" fmla="*/ 0 h 1"/>
                <a:gd name="T2" fmla="*/ 1 w 1"/>
                <a:gd name="T3" fmla="*/ 1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0"/>
                    <a:pt x="1" y="0"/>
                    <a:pt x="1"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3" name="Freeform 512"/>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4" name="Freeform 513"/>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5" name="Freeform 514"/>
            <p:cNvSpPr/>
            <p:nvPr/>
          </p:nvSpPr>
          <p:spPr bwMode="auto">
            <a:xfrm>
              <a:off x="3866" y="148"/>
              <a:ext cx="2" cy="2"/>
            </a:xfrm>
            <a:custGeom>
              <a:avLst/>
              <a:gdLst>
                <a:gd name="T0" fmla="*/ 0 w 1"/>
                <a:gd name="T1" fmla="*/ 0 h 1"/>
                <a:gd name="T2" fmla="*/ 0 w 1"/>
                <a:gd name="T3" fmla="*/ 0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0"/>
                  </a:cubicBezTo>
                  <a:cubicBezTo>
                    <a:pt x="1" y="1"/>
                    <a:pt x="1" y="1"/>
                    <a:pt x="1" y="1"/>
                  </a:cubicBezTo>
                  <a:cubicBezTo>
                    <a:pt x="1" y="1"/>
                    <a:pt x="1" y="1"/>
                    <a:pt x="1" y="1"/>
                  </a:cubicBezTo>
                  <a:cubicBezTo>
                    <a:pt x="1" y="0"/>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6" name="Freeform 515"/>
            <p:cNvSpPr/>
            <p:nvPr/>
          </p:nvSpPr>
          <p:spPr bwMode="auto">
            <a:xfrm>
              <a:off x="3919" y="2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7" name="Freeform 516"/>
            <p:cNvSpPr/>
            <p:nvPr/>
          </p:nvSpPr>
          <p:spPr bwMode="auto">
            <a:xfrm>
              <a:off x="3919" y="246"/>
              <a:ext cx="4" cy="7"/>
            </a:xfrm>
            <a:custGeom>
              <a:avLst/>
              <a:gdLst>
                <a:gd name="T0" fmla="*/ 0 w 3"/>
                <a:gd name="T1" fmla="*/ 0 h 4"/>
                <a:gd name="T2" fmla="*/ 3 w 3"/>
                <a:gd name="T3" fmla="*/ 4 h 4"/>
                <a:gd name="T4" fmla="*/ 3 w 3"/>
                <a:gd name="T5" fmla="*/ 4 h 4"/>
                <a:gd name="T6" fmla="*/ 2 w 3"/>
                <a:gd name="T7" fmla="*/ 3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3" y="4"/>
                    <a:pt x="2" y="4"/>
                    <a:pt x="2" y="3"/>
                  </a:cubicBezTo>
                  <a:cubicBezTo>
                    <a:pt x="2"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8" name="Freeform 517"/>
            <p:cNvSpPr/>
            <p:nvPr/>
          </p:nvSpPr>
          <p:spPr bwMode="auto">
            <a:xfrm>
              <a:off x="3920" y="248"/>
              <a:ext cx="2" cy="2"/>
            </a:xfrm>
            <a:custGeom>
              <a:avLst/>
              <a:gdLst>
                <a:gd name="T0" fmla="*/ 0 w 1"/>
                <a:gd name="T1" fmla="*/ 0 h 1"/>
                <a:gd name="T2" fmla="*/ 1 w 1"/>
                <a:gd name="T3" fmla="*/ 1 h 1"/>
                <a:gd name="T4" fmla="*/ 0 w 1"/>
                <a:gd name="T5" fmla="*/ 1 h 1"/>
                <a:gd name="T6" fmla="*/ 0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1" y="1"/>
                  </a:cubicBezTo>
                  <a:cubicBezTo>
                    <a:pt x="1" y="1"/>
                    <a:pt x="0" y="1"/>
                    <a:pt x="0" y="1"/>
                  </a:cubicBezTo>
                  <a:cubicBezTo>
                    <a:pt x="0" y="1"/>
                    <a:pt x="0" y="1"/>
                    <a:pt x="0"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9" name="Freeform 518"/>
            <p:cNvSpPr/>
            <p:nvPr/>
          </p:nvSpPr>
          <p:spPr bwMode="auto">
            <a:xfrm>
              <a:off x="3919" y="245"/>
              <a:ext cx="3" cy="6"/>
            </a:xfrm>
            <a:custGeom>
              <a:avLst/>
              <a:gdLst>
                <a:gd name="T0" fmla="*/ 0 w 2"/>
                <a:gd name="T1" fmla="*/ 0 h 4"/>
                <a:gd name="T2" fmla="*/ 0 w 2"/>
                <a:gd name="T3" fmla="*/ 0 h 4"/>
                <a:gd name="T4" fmla="*/ 0 w 2"/>
                <a:gd name="T5" fmla="*/ 1 h 4"/>
                <a:gd name="T6" fmla="*/ 2 w 2"/>
                <a:gd name="T7" fmla="*/ 4 h 4"/>
                <a:gd name="T8" fmla="*/ 2 w 2"/>
                <a:gd name="T9" fmla="*/ 3 h 4"/>
                <a:gd name="T10" fmla="*/ 1 w 2"/>
                <a:gd name="T11" fmla="*/ 2 h 4"/>
                <a:gd name="T12" fmla="*/ 1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cubicBezTo>
                    <a:pt x="0" y="0"/>
                    <a:pt x="0" y="0"/>
                    <a:pt x="0" y="0"/>
                  </a:cubicBezTo>
                  <a:cubicBezTo>
                    <a:pt x="0" y="0"/>
                    <a:pt x="0" y="0"/>
                    <a:pt x="0" y="1"/>
                  </a:cubicBezTo>
                  <a:cubicBezTo>
                    <a:pt x="1" y="2"/>
                    <a:pt x="2" y="3"/>
                    <a:pt x="2" y="4"/>
                  </a:cubicBezTo>
                  <a:cubicBezTo>
                    <a:pt x="2" y="4"/>
                    <a:pt x="2" y="4"/>
                    <a:pt x="2" y="3"/>
                  </a:cubicBezTo>
                  <a:cubicBezTo>
                    <a:pt x="1" y="3"/>
                    <a:pt x="1" y="2"/>
                    <a:pt x="1" y="2"/>
                  </a:cubicBezTo>
                  <a:cubicBezTo>
                    <a:pt x="1" y="2"/>
                    <a:pt x="1" y="2"/>
                    <a:pt x="1" y="2"/>
                  </a:cubicBezTo>
                  <a:cubicBezTo>
                    <a:pt x="1" y="1"/>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0" name="Oval 519"/>
            <p:cNvSpPr>
              <a:spLocks noChangeArrowheads="1"/>
            </p:cNvSpPr>
            <p:nvPr/>
          </p:nvSpPr>
          <p:spPr bwMode="auto">
            <a:xfrm>
              <a:off x="3866" y="147"/>
              <a:ext cx="1" cy="1"/>
            </a:xfrm>
            <a:prstGeom prst="ellipse">
              <a:avLst/>
            </a:pr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1" name="Oval 520"/>
            <p:cNvSpPr>
              <a:spLocks noChangeArrowheads="1"/>
            </p:cNvSpPr>
            <p:nvPr/>
          </p:nvSpPr>
          <p:spPr bwMode="auto">
            <a:xfrm>
              <a:off x="3866" y="147"/>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2" name="Oval 521"/>
            <p:cNvSpPr>
              <a:spLocks noChangeArrowheads="1"/>
            </p:cNvSpPr>
            <p:nvPr/>
          </p:nvSpPr>
          <p:spPr bwMode="auto">
            <a:xfrm>
              <a:off x="3866" y="147"/>
              <a:ext cx="1" cy="1"/>
            </a:xfrm>
            <a:prstGeom prst="ellipse">
              <a:avLst/>
            </a:pr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3" name="Freeform 522"/>
            <p:cNvSpPr/>
            <p:nvPr/>
          </p:nvSpPr>
          <p:spPr bwMode="auto">
            <a:xfrm>
              <a:off x="3866" y="14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4" name="Freeform 523"/>
            <p:cNvSpPr/>
            <p:nvPr/>
          </p:nvSpPr>
          <p:spPr bwMode="auto">
            <a:xfrm>
              <a:off x="3917" y="240"/>
              <a:ext cx="2" cy="3"/>
            </a:xfrm>
            <a:custGeom>
              <a:avLst/>
              <a:gdLst>
                <a:gd name="T0" fmla="*/ 0 w 1"/>
                <a:gd name="T1" fmla="*/ 0 h 2"/>
                <a:gd name="T2" fmla="*/ 0 w 1"/>
                <a:gd name="T3" fmla="*/ 1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1"/>
                    <a:pt x="0" y="1"/>
                  </a:cubicBezTo>
                  <a:cubicBezTo>
                    <a:pt x="0" y="1"/>
                    <a:pt x="0" y="2"/>
                    <a:pt x="1" y="2"/>
                  </a:cubicBezTo>
                  <a:cubicBezTo>
                    <a:pt x="0" y="2"/>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5" name="Freeform 524"/>
            <p:cNvSpPr/>
            <p:nvPr/>
          </p:nvSpPr>
          <p:spPr bwMode="auto">
            <a:xfrm>
              <a:off x="3914" y="235"/>
              <a:ext cx="3" cy="6"/>
            </a:xfrm>
            <a:custGeom>
              <a:avLst/>
              <a:gdLst>
                <a:gd name="T0" fmla="*/ 0 w 2"/>
                <a:gd name="T1" fmla="*/ 0 h 4"/>
                <a:gd name="T2" fmla="*/ 2 w 2"/>
                <a:gd name="T3" fmla="*/ 4 h 4"/>
                <a:gd name="T4" fmla="*/ 2 w 2"/>
                <a:gd name="T5" fmla="*/ 3 h 4"/>
                <a:gd name="T6" fmla="*/ 0 w 2"/>
                <a:gd name="T7" fmla="*/ 0 h 4"/>
              </a:gdLst>
              <a:ahLst/>
              <a:cxnLst>
                <a:cxn ang="0">
                  <a:pos x="T0" y="T1"/>
                </a:cxn>
                <a:cxn ang="0">
                  <a:pos x="T2" y="T3"/>
                </a:cxn>
                <a:cxn ang="0">
                  <a:pos x="T4" y="T5"/>
                </a:cxn>
                <a:cxn ang="0">
                  <a:pos x="T6" y="T7"/>
                </a:cxn>
              </a:cxnLst>
              <a:rect l="0" t="0" r="r" b="b"/>
              <a:pathLst>
                <a:path w="2" h="4">
                  <a:moveTo>
                    <a:pt x="0" y="0"/>
                  </a:moveTo>
                  <a:cubicBezTo>
                    <a:pt x="1" y="1"/>
                    <a:pt x="1" y="2"/>
                    <a:pt x="2" y="4"/>
                  </a:cubicBezTo>
                  <a:cubicBezTo>
                    <a:pt x="2" y="4"/>
                    <a:pt x="2" y="3"/>
                    <a:pt x="2" y="3"/>
                  </a:cubicBezTo>
                  <a:cubicBezTo>
                    <a:pt x="1"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6" name="Freeform 525"/>
            <p:cNvSpPr/>
            <p:nvPr/>
          </p:nvSpPr>
          <p:spPr bwMode="auto">
            <a:xfrm>
              <a:off x="3933" y="276"/>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7" name="Freeform 526"/>
            <p:cNvSpPr/>
            <p:nvPr/>
          </p:nvSpPr>
          <p:spPr bwMode="auto">
            <a:xfrm>
              <a:off x="3935" y="281"/>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8" name="Freeform 527"/>
            <p:cNvSpPr/>
            <p:nvPr/>
          </p:nvSpPr>
          <p:spPr bwMode="auto">
            <a:xfrm>
              <a:off x="3943" y="2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9" name="Freeform 528"/>
            <p:cNvSpPr>
              <a:spLocks noEditPoints="1"/>
            </p:cNvSpPr>
            <p:nvPr/>
          </p:nvSpPr>
          <p:spPr bwMode="auto">
            <a:xfrm>
              <a:off x="3941" y="294"/>
              <a:ext cx="5" cy="10"/>
            </a:xfrm>
            <a:custGeom>
              <a:avLst/>
              <a:gdLst>
                <a:gd name="T0" fmla="*/ 2 w 3"/>
                <a:gd name="T1" fmla="*/ 3 h 6"/>
                <a:gd name="T2" fmla="*/ 3 w 3"/>
                <a:gd name="T3" fmla="*/ 6 h 6"/>
                <a:gd name="T4" fmla="*/ 2 w 3"/>
                <a:gd name="T5" fmla="*/ 3 h 6"/>
                <a:gd name="T6" fmla="*/ 0 w 3"/>
                <a:gd name="T7" fmla="*/ 0 h 6"/>
                <a:gd name="T8" fmla="*/ 1 w 3"/>
                <a:gd name="T9" fmla="*/ 2 h 6"/>
                <a:gd name="T10" fmla="*/ 1 w 3"/>
                <a:gd name="T11" fmla="*/ 1 h 6"/>
                <a:gd name="T12" fmla="*/ 1 w 3"/>
                <a:gd name="T13" fmla="*/ 1 h 6"/>
                <a:gd name="T14" fmla="*/ 0 w 3"/>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2" y="3"/>
                  </a:moveTo>
                  <a:cubicBezTo>
                    <a:pt x="2" y="4"/>
                    <a:pt x="2" y="5"/>
                    <a:pt x="3" y="6"/>
                  </a:cubicBezTo>
                  <a:cubicBezTo>
                    <a:pt x="2" y="5"/>
                    <a:pt x="2" y="4"/>
                    <a:pt x="2" y="3"/>
                  </a:cubicBezTo>
                  <a:moveTo>
                    <a:pt x="0" y="0"/>
                  </a:moveTo>
                  <a:cubicBezTo>
                    <a:pt x="1" y="1"/>
                    <a:pt x="1" y="1"/>
                    <a:pt x="1" y="2"/>
                  </a:cubicBezTo>
                  <a:cubicBezTo>
                    <a:pt x="1" y="2"/>
                    <a:pt x="1" y="1"/>
                    <a:pt x="1" y="1"/>
                  </a:cubicBezTo>
                  <a:cubicBezTo>
                    <a:pt x="1" y="1"/>
                    <a:pt x="1" y="1"/>
                    <a:pt x="1" y="1"/>
                  </a:cubicBezTo>
                  <a:cubicBezTo>
                    <a:pt x="1" y="1"/>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0" name="Freeform 529"/>
            <p:cNvSpPr/>
            <p:nvPr/>
          </p:nvSpPr>
          <p:spPr bwMode="auto">
            <a:xfrm>
              <a:off x="3938" y="286"/>
              <a:ext cx="10" cy="21"/>
            </a:xfrm>
            <a:custGeom>
              <a:avLst/>
              <a:gdLst>
                <a:gd name="T0" fmla="*/ 0 w 6"/>
                <a:gd name="T1" fmla="*/ 0 h 13"/>
                <a:gd name="T2" fmla="*/ 6 w 6"/>
                <a:gd name="T3" fmla="*/ 13 h 13"/>
                <a:gd name="T4" fmla="*/ 5 w 6"/>
                <a:gd name="T5" fmla="*/ 11 h 13"/>
                <a:gd name="T6" fmla="*/ 4 w 6"/>
                <a:gd name="T7" fmla="*/ 8 h 13"/>
                <a:gd name="T8" fmla="*/ 4 w 6"/>
                <a:gd name="T9" fmla="*/ 8 h 13"/>
                <a:gd name="T10" fmla="*/ 3 w 6"/>
                <a:gd name="T11" fmla="*/ 7 h 13"/>
                <a:gd name="T12" fmla="*/ 2 w 6"/>
                <a:gd name="T13" fmla="*/ 5 h 13"/>
                <a:gd name="T14" fmla="*/ 0 w 6"/>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3">
                  <a:moveTo>
                    <a:pt x="0" y="0"/>
                  </a:moveTo>
                  <a:cubicBezTo>
                    <a:pt x="2" y="4"/>
                    <a:pt x="4" y="9"/>
                    <a:pt x="6" y="13"/>
                  </a:cubicBezTo>
                  <a:cubicBezTo>
                    <a:pt x="6" y="12"/>
                    <a:pt x="5" y="11"/>
                    <a:pt x="5" y="11"/>
                  </a:cubicBezTo>
                  <a:cubicBezTo>
                    <a:pt x="4" y="10"/>
                    <a:pt x="4" y="9"/>
                    <a:pt x="4" y="8"/>
                  </a:cubicBezTo>
                  <a:cubicBezTo>
                    <a:pt x="4" y="8"/>
                    <a:pt x="4" y="8"/>
                    <a:pt x="4" y="8"/>
                  </a:cubicBezTo>
                  <a:cubicBezTo>
                    <a:pt x="3" y="7"/>
                    <a:pt x="3" y="7"/>
                    <a:pt x="3" y="7"/>
                  </a:cubicBezTo>
                  <a:cubicBezTo>
                    <a:pt x="3" y="6"/>
                    <a:pt x="3" y="6"/>
                    <a:pt x="2" y="5"/>
                  </a:cubicBezTo>
                  <a:cubicBezTo>
                    <a:pt x="2" y="4"/>
                    <a:pt x="1" y="2"/>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1" name="Freeform 530"/>
            <p:cNvSpPr/>
            <p:nvPr/>
          </p:nvSpPr>
          <p:spPr bwMode="auto">
            <a:xfrm>
              <a:off x="3950" y="312"/>
              <a:ext cx="1" cy="1"/>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1"/>
                  </a:cubicBezTo>
                  <a:cubicBezTo>
                    <a:pt x="1"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2" name="Freeform 531"/>
            <p:cNvSpPr/>
            <p:nvPr/>
          </p:nvSpPr>
          <p:spPr bwMode="auto">
            <a:xfrm>
              <a:off x="3950" y="310"/>
              <a:ext cx="5" cy="13"/>
            </a:xfrm>
            <a:custGeom>
              <a:avLst/>
              <a:gdLst>
                <a:gd name="T0" fmla="*/ 0 w 3"/>
                <a:gd name="T1" fmla="*/ 0 h 8"/>
                <a:gd name="T2" fmla="*/ 3 w 3"/>
                <a:gd name="T3" fmla="*/ 8 h 8"/>
                <a:gd name="T4" fmla="*/ 3 w 3"/>
                <a:gd name="T5" fmla="*/ 8 h 8"/>
                <a:gd name="T6" fmla="*/ 1 w 3"/>
                <a:gd name="T7" fmla="*/ 2 h 8"/>
                <a:gd name="T8" fmla="*/ 0 w 3"/>
                <a:gd name="T9" fmla="*/ 1 h 8"/>
                <a:gd name="T10" fmla="*/ 0 w 3"/>
                <a:gd name="T11" fmla="*/ 0 h 8"/>
              </a:gdLst>
              <a:ahLst/>
              <a:cxnLst>
                <a:cxn ang="0">
                  <a:pos x="T0" y="T1"/>
                </a:cxn>
                <a:cxn ang="0">
                  <a:pos x="T2" y="T3"/>
                </a:cxn>
                <a:cxn ang="0">
                  <a:pos x="T4" y="T5"/>
                </a:cxn>
                <a:cxn ang="0">
                  <a:pos x="T6" y="T7"/>
                </a:cxn>
                <a:cxn ang="0">
                  <a:pos x="T8" y="T9"/>
                </a:cxn>
                <a:cxn ang="0">
                  <a:pos x="T10" y="T11"/>
                </a:cxn>
              </a:cxnLst>
              <a:rect l="0" t="0" r="r" b="b"/>
              <a:pathLst>
                <a:path w="3" h="8">
                  <a:moveTo>
                    <a:pt x="0" y="0"/>
                  </a:moveTo>
                  <a:cubicBezTo>
                    <a:pt x="1" y="2"/>
                    <a:pt x="2" y="5"/>
                    <a:pt x="3" y="8"/>
                  </a:cubicBezTo>
                  <a:cubicBezTo>
                    <a:pt x="3" y="8"/>
                    <a:pt x="3" y="8"/>
                    <a:pt x="3" y="8"/>
                  </a:cubicBezTo>
                  <a:cubicBezTo>
                    <a:pt x="2" y="6"/>
                    <a:pt x="2" y="4"/>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3" name="Freeform 532"/>
            <p:cNvSpPr/>
            <p:nvPr/>
          </p:nvSpPr>
          <p:spPr bwMode="auto">
            <a:xfrm>
              <a:off x="3956" y="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4" name="Freeform 533"/>
            <p:cNvSpPr/>
            <p:nvPr/>
          </p:nvSpPr>
          <p:spPr bwMode="auto">
            <a:xfrm>
              <a:off x="3956" y="325"/>
              <a:ext cx="10" cy="23"/>
            </a:xfrm>
            <a:custGeom>
              <a:avLst/>
              <a:gdLst>
                <a:gd name="T0" fmla="*/ 0 w 6"/>
                <a:gd name="T1" fmla="*/ 0 h 14"/>
                <a:gd name="T2" fmla="*/ 6 w 6"/>
                <a:gd name="T3" fmla="*/ 14 h 14"/>
                <a:gd name="T4" fmla="*/ 4 w 6"/>
                <a:gd name="T5" fmla="*/ 9 h 14"/>
                <a:gd name="T6" fmla="*/ 3 w 6"/>
                <a:gd name="T7" fmla="*/ 7 h 14"/>
                <a:gd name="T8" fmla="*/ 0 w 6"/>
                <a:gd name="T9" fmla="*/ 0 h 14"/>
                <a:gd name="T10" fmla="*/ 0 w 6"/>
                <a:gd name="T11" fmla="*/ 0 h 14"/>
                <a:gd name="T12" fmla="*/ 0 w 6"/>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6" h="14">
                  <a:moveTo>
                    <a:pt x="0" y="0"/>
                  </a:moveTo>
                  <a:cubicBezTo>
                    <a:pt x="2" y="4"/>
                    <a:pt x="4" y="9"/>
                    <a:pt x="6" y="14"/>
                  </a:cubicBezTo>
                  <a:cubicBezTo>
                    <a:pt x="5" y="12"/>
                    <a:pt x="4" y="11"/>
                    <a:pt x="4" y="9"/>
                  </a:cubicBezTo>
                  <a:cubicBezTo>
                    <a:pt x="3" y="8"/>
                    <a:pt x="3" y="8"/>
                    <a:pt x="3" y="7"/>
                  </a:cubicBezTo>
                  <a:cubicBezTo>
                    <a:pt x="2" y="5"/>
                    <a:pt x="1" y="3"/>
                    <a:pt x="0" y="0"/>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5" name="Freeform 534"/>
            <p:cNvSpPr>
              <a:spLocks noEditPoints="1"/>
            </p:cNvSpPr>
            <p:nvPr/>
          </p:nvSpPr>
          <p:spPr bwMode="auto">
            <a:xfrm>
              <a:off x="3968" y="354"/>
              <a:ext cx="6" cy="15"/>
            </a:xfrm>
            <a:custGeom>
              <a:avLst/>
              <a:gdLst>
                <a:gd name="T0" fmla="*/ 4 w 4"/>
                <a:gd name="T1" fmla="*/ 9 h 9"/>
                <a:gd name="T2" fmla="*/ 4 w 4"/>
                <a:gd name="T3" fmla="*/ 9 h 9"/>
                <a:gd name="T4" fmla="*/ 4 w 4"/>
                <a:gd name="T5" fmla="*/ 9 h 9"/>
                <a:gd name="T6" fmla="*/ 4 w 4"/>
                <a:gd name="T7" fmla="*/ 9 h 9"/>
                <a:gd name="T8" fmla="*/ 4 w 4"/>
                <a:gd name="T9" fmla="*/ 9 h 9"/>
                <a:gd name="T10" fmla="*/ 0 w 4"/>
                <a:gd name="T11" fmla="*/ 0 h 9"/>
                <a:gd name="T12" fmla="*/ 1 w 4"/>
                <a:gd name="T13" fmla="*/ 0 h 9"/>
                <a:gd name="T14" fmla="*/ 0 w 4"/>
                <a:gd name="T15" fmla="*/ 0 h 9"/>
                <a:gd name="T16" fmla="*/ 0 w 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4" y="9"/>
                  </a:moveTo>
                  <a:cubicBezTo>
                    <a:pt x="4" y="9"/>
                    <a:pt x="4" y="9"/>
                    <a:pt x="4" y="9"/>
                  </a:cubicBezTo>
                  <a:cubicBezTo>
                    <a:pt x="4" y="9"/>
                    <a:pt x="4" y="9"/>
                    <a:pt x="4" y="9"/>
                  </a:cubicBezTo>
                  <a:cubicBezTo>
                    <a:pt x="4" y="9"/>
                    <a:pt x="4" y="9"/>
                    <a:pt x="4" y="9"/>
                  </a:cubicBezTo>
                  <a:cubicBezTo>
                    <a:pt x="4" y="9"/>
                    <a:pt x="4" y="9"/>
                    <a:pt x="4" y="9"/>
                  </a:cubicBezTo>
                  <a:moveTo>
                    <a:pt x="0" y="0"/>
                  </a:moveTo>
                  <a:cubicBezTo>
                    <a:pt x="1" y="0"/>
                    <a:pt x="1" y="0"/>
                    <a:pt x="1" y="0"/>
                  </a:cubicBezTo>
                  <a:cubicBezTo>
                    <a:pt x="1" y="0"/>
                    <a:pt x="1"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6" name="Freeform 535"/>
            <p:cNvSpPr>
              <a:spLocks noEditPoints="1"/>
            </p:cNvSpPr>
            <p:nvPr/>
          </p:nvSpPr>
          <p:spPr bwMode="auto">
            <a:xfrm>
              <a:off x="3968" y="353"/>
              <a:ext cx="8" cy="19"/>
            </a:xfrm>
            <a:custGeom>
              <a:avLst/>
              <a:gdLst>
                <a:gd name="T0" fmla="*/ 4 w 5"/>
                <a:gd name="T1" fmla="*/ 9 h 12"/>
                <a:gd name="T2" fmla="*/ 5 w 5"/>
                <a:gd name="T3" fmla="*/ 12 h 12"/>
                <a:gd name="T4" fmla="*/ 4 w 5"/>
                <a:gd name="T5" fmla="*/ 10 h 12"/>
                <a:gd name="T6" fmla="*/ 4 w 5"/>
                <a:gd name="T7" fmla="*/ 10 h 12"/>
                <a:gd name="T8" fmla="*/ 4 w 5"/>
                <a:gd name="T9" fmla="*/ 9 h 12"/>
                <a:gd name="T10" fmla="*/ 0 w 5"/>
                <a:gd name="T11" fmla="*/ 0 h 12"/>
                <a:gd name="T12" fmla="*/ 2 w 5"/>
                <a:gd name="T13" fmla="*/ 4 h 12"/>
                <a:gd name="T14" fmla="*/ 1 w 5"/>
                <a:gd name="T15" fmla="*/ 1 h 12"/>
                <a:gd name="T16" fmla="*/ 0 w 5"/>
                <a:gd name="T17" fmla="*/ 1 h 12"/>
                <a:gd name="T18" fmla="*/ 0 w 5"/>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2">
                  <a:moveTo>
                    <a:pt x="4" y="9"/>
                  </a:moveTo>
                  <a:cubicBezTo>
                    <a:pt x="4" y="10"/>
                    <a:pt x="5" y="11"/>
                    <a:pt x="5" y="12"/>
                  </a:cubicBezTo>
                  <a:cubicBezTo>
                    <a:pt x="5" y="11"/>
                    <a:pt x="5" y="11"/>
                    <a:pt x="4" y="10"/>
                  </a:cubicBezTo>
                  <a:cubicBezTo>
                    <a:pt x="4" y="10"/>
                    <a:pt x="4" y="10"/>
                    <a:pt x="4" y="10"/>
                  </a:cubicBezTo>
                  <a:cubicBezTo>
                    <a:pt x="4" y="9"/>
                    <a:pt x="4" y="9"/>
                    <a:pt x="4" y="9"/>
                  </a:cubicBezTo>
                  <a:moveTo>
                    <a:pt x="0" y="0"/>
                  </a:moveTo>
                  <a:cubicBezTo>
                    <a:pt x="1" y="1"/>
                    <a:pt x="1" y="2"/>
                    <a:pt x="2" y="4"/>
                  </a:cubicBezTo>
                  <a:cubicBezTo>
                    <a:pt x="1" y="3"/>
                    <a:pt x="1" y="2"/>
                    <a:pt x="1" y="1"/>
                  </a:cubicBezTo>
                  <a:cubicBezTo>
                    <a:pt x="1" y="1"/>
                    <a:pt x="1" y="1"/>
                    <a:pt x="0" y="1"/>
                  </a:cubicBezTo>
                  <a:cubicBezTo>
                    <a:pt x="0" y="1"/>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7" name="Freeform 536"/>
            <p:cNvSpPr/>
            <p:nvPr/>
          </p:nvSpPr>
          <p:spPr bwMode="auto">
            <a:xfrm>
              <a:off x="3968" y="353"/>
              <a:ext cx="8" cy="21"/>
            </a:xfrm>
            <a:custGeom>
              <a:avLst/>
              <a:gdLst>
                <a:gd name="T0" fmla="*/ 0 w 5"/>
                <a:gd name="T1" fmla="*/ 0 h 13"/>
                <a:gd name="T2" fmla="*/ 5 w 5"/>
                <a:gd name="T3" fmla="*/ 13 h 13"/>
                <a:gd name="T4" fmla="*/ 5 w 5"/>
                <a:gd name="T5" fmla="*/ 12 h 13"/>
                <a:gd name="T6" fmla="*/ 4 w 5"/>
                <a:gd name="T7" fmla="*/ 9 h 13"/>
                <a:gd name="T8" fmla="*/ 4 w 5"/>
                <a:gd name="T9" fmla="*/ 9 h 13"/>
                <a:gd name="T10" fmla="*/ 2 w 5"/>
                <a:gd name="T11" fmla="*/ 4 h 13"/>
                <a:gd name="T12" fmla="*/ 0 w 5"/>
                <a:gd name="T13" fmla="*/ 0 h 13"/>
                <a:gd name="T14" fmla="*/ 0 w 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3">
                  <a:moveTo>
                    <a:pt x="0" y="0"/>
                  </a:moveTo>
                  <a:cubicBezTo>
                    <a:pt x="2" y="4"/>
                    <a:pt x="4" y="8"/>
                    <a:pt x="5" y="13"/>
                  </a:cubicBezTo>
                  <a:cubicBezTo>
                    <a:pt x="5" y="12"/>
                    <a:pt x="5" y="12"/>
                    <a:pt x="5" y="12"/>
                  </a:cubicBezTo>
                  <a:cubicBezTo>
                    <a:pt x="5" y="11"/>
                    <a:pt x="4" y="10"/>
                    <a:pt x="4" y="9"/>
                  </a:cubicBezTo>
                  <a:cubicBezTo>
                    <a:pt x="4" y="9"/>
                    <a:pt x="4" y="9"/>
                    <a:pt x="4" y="9"/>
                  </a:cubicBezTo>
                  <a:cubicBezTo>
                    <a:pt x="3" y="7"/>
                    <a:pt x="2" y="5"/>
                    <a:pt x="2" y="4"/>
                  </a:cubicBezTo>
                  <a:cubicBezTo>
                    <a:pt x="1" y="2"/>
                    <a:pt x="1"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8" name="Freeform 537"/>
            <p:cNvSpPr>
              <a:spLocks noEditPoints="1"/>
            </p:cNvSpPr>
            <p:nvPr/>
          </p:nvSpPr>
          <p:spPr bwMode="auto">
            <a:xfrm>
              <a:off x="3935" y="277"/>
              <a:ext cx="44" cy="102"/>
            </a:xfrm>
            <a:custGeom>
              <a:avLst/>
              <a:gdLst>
                <a:gd name="T0" fmla="*/ 26 w 27"/>
                <a:gd name="T1" fmla="*/ 60 h 62"/>
                <a:gd name="T2" fmla="*/ 27 w 27"/>
                <a:gd name="T3" fmla="*/ 62 h 62"/>
                <a:gd name="T4" fmla="*/ 26 w 27"/>
                <a:gd name="T5" fmla="*/ 60 h 62"/>
                <a:gd name="T6" fmla="*/ 0 w 27"/>
                <a:gd name="T7" fmla="*/ 0 h 62"/>
                <a:gd name="T8" fmla="*/ 0 w 27"/>
                <a:gd name="T9" fmla="*/ 0 h 62"/>
                <a:gd name="T10" fmla="*/ 26 w 27"/>
                <a:gd name="T11" fmla="*/ 60 h 62"/>
                <a:gd name="T12" fmla="*/ 26 w 27"/>
                <a:gd name="T13" fmla="*/ 60 h 62"/>
                <a:gd name="T14" fmla="*/ 25 w 27"/>
                <a:gd name="T15" fmla="*/ 59 h 62"/>
                <a:gd name="T16" fmla="*/ 20 w 27"/>
                <a:gd name="T17" fmla="*/ 46 h 62"/>
                <a:gd name="T18" fmla="*/ 20 w 27"/>
                <a:gd name="T19" fmla="*/ 45 h 62"/>
                <a:gd name="T20" fmla="*/ 19 w 27"/>
                <a:gd name="T21" fmla="*/ 43 h 62"/>
                <a:gd name="T22" fmla="*/ 13 w 27"/>
                <a:gd name="T23" fmla="*/ 29 h 62"/>
                <a:gd name="T24" fmla="*/ 12 w 27"/>
                <a:gd name="T25" fmla="*/ 28 h 62"/>
                <a:gd name="T26" fmla="*/ 9 w 27"/>
                <a:gd name="T27" fmla="*/ 20 h 62"/>
                <a:gd name="T28" fmla="*/ 9 w 27"/>
                <a:gd name="T29" fmla="*/ 19 h 62"/>
                <a:gd name="T30" fmla="*/ 8 w 27"/>
                <a:gd name="T31" fmla="*/ 18 h 62"/>
                <a:gd name="T32" fmla="*/ 2 w 27"/>
                <a:gd name="T33" fmla="*/ 5 h 62"/>
                <a:gd name="T34" fmla="*/ 2 w 27"/>
                <a:gd name="T35" fmla="*/ 5 h 62"/>
                <a:gd name="T36" fmla="*/ 1 w 27"/>
                <a:gd name="T37" fmla="*/ 4 h 62"/>
                <a:gd name="T38" fmla="*/ 1 w 27"/>
                <a:gd name="T39" fmla="*/ 3 h 62"/>
                <a:gd name="T40" fmla="*/ 0 w 27"/>
                <a:gd name="T41" fmla="*/ 2 h 62"/>
                <a:gd name="T42" fmla="*/ 0 w 27"/>
                <a:gd name="T43" fmla="*/ 1 h 62"/>
                <a:gd name="T44" fmla="*/ 0 w 27"/>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62">
                  <a:moveTo>
                    <a:pt x="26" y="60"/>
                  </a:moveTo>
                  <a:cubicBezTo>
                    <a:pt x="26" y="61"/>
                    <a:pt x="26" y="61"/>
                    <a:pt x="27" y="62"/>
                  </a:cubicBezTo>
                  <a:cubicBezTo>
                    <a:pt x="26" y="61"/>
                    <a:pt x="26" y="61"/>
                    <a:pt x="26" y="60"/>
                  </a:cubicBezTo>
                  <a:moveTo>
                    <a:pt x="0" y="0"/>
                  </a:moveTo>
                  <a:cubicBezTo>
                    <a:pt x="0" y="0"/>
                    <a:pt x="0" y="0"/>
                    <a:pt x="0" y="0"/>
                  </a:cubicBezTo>
                  <a:cubicBezTo>
                    <a:pt x="8" y="17"/>
                    <a:pt x="17" y="38"/>
                    <a:pt x="26" y="60"/>
                  </a:cubicBezTo>
                  <a:cubicBezTo>
                    <a:pt x="26" y="60"/>
                    <a:pt x="26" y="60"/>
                    <a:pt x="26" y="60"/>
                  </a:cubicBezTo>
                  <a:cubicBezTo>
                    <a:pt x="26" y="60"/>
                    <a:pt x="26" y="59"/>
                    <a:pt x="25" y="59"/>
                  </a:cubicBezTo>
                  <a:cubicBezTo>
                    <a:pt x="24" y="54"/>
                    <a:pt x="22" y="50"/>
                    <a:pt x="20" y="46"/>
                  </a:cubicBezTo>
                  <a:cubicBezTo>
                    <a:pt x="20" y="46"/>
                    <a:pt x="20" y="46"/>
                    <a:pt x="20" y="45"/>
                  </a:cubicBezTo>
                  <a:cubicBezTo>
                    <a:pt x="20" y="45"/>
                    <a:pt x="19" y="44"/>
                    <a:pt x="19" y="43"/>
                  </a:cubicBezTo>
                  <a:cubicBezTo>
                    <a:pt x="17" y="38"/>
                    <a:pt x="15" y="33"/>
                    <a:pt x="13" y="29"/>
                  </a:cubicBezTo>
                  <a:cubicBezTo>
                    <a:pt x="13" y="29"/>
                    <a:pt x="12" y="28"/>
                    <a:pt x="12" y="28"/>
                  </a:cubicBezTo>
                  <a:cubicBezTo>
                    <a:pt x="11" y="25"/>
                    <a:pt x="10" y="22"/>
                    <a:pt x="9" y="20"/>
                  </a:cubicBezTo>
                  <a:cubicBezTo>
                    <a:pt x="9" y="19"/>
                    <a:pt x="9" y="19"/>
                    <a:pt x="9" y="19"/>
                  </a:cubicBezTo>
                  <a:cubicBezTo>
                    <a:pt x="8" y="19"/>
                    <a:pt x="8" y="18"/>
                    <a:pt x="8" y="18"/>
                  </a:cubicBezTo>
                  <a:cubicBezTo>
                    <a:pt x="6" y="14"/>
                    <a:pt x="4" y="9"/>
                    <a:pt x="2" y="5"/>
                  </a:cubicBezTo>
                  <a:cubicBezTo>
                    <a:pt x="2" y="5"/>
                    <a:pt x="2" y="5"/>
                    <a:pt x="2" y="5"/>
                  </a:cubicBezTo>
                  <a:cubicBezTo>
                    <a:pt x="2" y="5"/>
                    <a:pt x="2" y="4"/>
                    <a:pt x="1" y="4"/>
                  </a:cubicBezTo>
                  <a:cubicBezTo>
                    <a:pt x="1" y="3"/>
                    <a:pt x="1" y="3"/>
                    <a:pt x="1" y="3"/>
                  </a:cubicBezTo>
                  <a:cubicBezTo>
                    <a:pt x="1" y="3"/>
                    <a:pt x="1" y="2"/>
                    <a:pt x="0" y="2"/>
                  </a:cubicBezTo>
                  <a:cubicBezTo>
                    <a:pt x="0" y="2"/>
                    <a:pt x="0" y="1"/>
                    <a:pt x="0"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9" name="Freeform 538"/>
            <p:cNvSpPr/>
            <p:nvPr/>
          </p:nvSpPr>
          <p:spPr bwMode="auto">
            <a:xfrm>
              <a:off x="3981" y="384"/>
              <a:ext cx="1" cy="3"/>
            </a:xfrm>
            <a:custGeom>
              <a:avLst/>
              <a:gdLst>
                <a:gd name="T0" fmla="*/ 0 w 1"/>
                <a:gd name="T1" fmla="*/ 0 h 2"/>
                <a:gd name="T2" fmla="*/ 1 w 1"/>
                <a:gd name="T3" fmla="*/ 2 h 2"/>
                <a:gd name="T4" fmla="*/ 0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1" y="2"/>
                    <a:pt x="1" y="2"/>
                  </a:cubicBezTo>
                  <a:cubicBezTo>
                    <a:pt x="1" y="2"/>
                    <a:pt x="0"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0" name="Freeform 539"/>
            <p:cNvSpPr>
              <a:spLocks noEditPoints="1"/>
            </p:cNvSpPr>
            <p:nvPr/>
          </p:nvSpPr>
          <p:spPr bwMode="auto">
            <a:xfrm>
              <a:off x="3979" y="382"/>
              <a:ext cx="3" cy="7"/>
            </a:xfrm>
            <a:custGeom>
              <a:avLst/>
              <a:gdLst>
                <a:gd name="T0" fmla="*/ 1 w 2"/>
                <a:gd name="T1" fmla="*/ 1 h 4"/>
                <a:gd name="T2" fmla="*/ 2 w 2"/>
                <a:gd name="T3" fmla="*/ 4 h 4"/>
                <a:gd name="T4" fmla="*/ 2 w 2"/>
                <a:gd name="T5" fmla="*/ 3 h 4"/>
                <a:gd name="T6" fmla="*/ 1 w 2"/>
                <a:gd name="T7" fmla="*/ 1 h 4"/>
                <a:gd name="T8" fmla="*/ 1 w 2"/>
                <a:gd name="T9" fmla="*/ 1 h 4"/>
                <a:gd name="T10" fmla="*/ 0 w 2"/>
                <a:gd name="T11" fmla="*/ 0 h 4"/>
                <a:gd name="T12" fmla="*/ 1 w 2"/>
                <a:gd name="T13" fmla="*/ 1 h 4"/>
                <a:gd name="T14" fmla="*/ 1 w 2"/>
                <a:gd name="T15" fmla="*/ 0 h 4"/>
                <a:gd name="T16" fmla="*/ 0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2"/>
                    <a:pt x="2" y="3"/>
                    <a:pt x="2" y="4"/>
                  </a:cubicBezTo>
                  <a:cubicBezTo>
                    <a:pt x="2" y="4"/>
                    <a:pt x="2" y="4"/>
                    <a:pt x="2" y="3"/>
                  </a:cubicBezTo>
                  <a:cubicBezTo>
                    <a:pt x="2" y="3"/>
                    <a:pt x="1" y="2"/>
                    <a:pt x="1" y="1"/>
                  </a:cubicBezTo>
                  <a:cubicBezTo>
                    <a:pt x="1" y="1"/>
                    <a:pt x="1" y="1"/>
                    <a:pt x="1" y="1"/>
                  </a:cubicBezTo>
                  <a:moveTo>
                    <a:pt x="0" y="0"/>
                  </a:moveTo>
                  <a:cubicBezTo>
                    <a:pt x="1" y="0"/>
                    <a:pt x="1" y="1"/>
                    <a:pt x="1" y="1"/>
                  </a:cubicBezTo>
                  <a:cubicBezTo>
                    <a:pt x="1" y="1"/>
                    <a:pt x="1" y="0"/>
                    <a:pt x="1" y="0"/>
                  </a:cubicBezTo>
                  <a:cubicBezTo>
                    <a:pt x="1"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1" name="Freeform 540"/>
            <p:cNvSpPr/>
            <p:nvPr/>
          </p:nvSpPr>
          <p:spPr bwMode="auto">
            <a:xfrm>
              <a:off x="3979" y="380"/>
              <a:ext cx="5" cy="12"/>
            </a:xfrm>
            <a:custGeom>
              <a:avLst/>
              <a:gdLst>
                <a:gd name="T0" fmla="*/ 0 w 3"/>
                <a:gd name="T1" fmla="*/ 0 h 7"/>
                <a:gd name="T2" fmla="*/ 0 w 3"/>
                <a:gd name="T3" fmla="*/ 0 h 7"/>
                <a:gd name="T4" fmla="*/ 3 w 3"/>
                <a:gd name="T5" fmla="*/ 7 h 7"/>
                <a:gd name="T6" fmla="*/ 2 w 3"/>
                <a:gd name="T7" fmla="*/ 5 h 7"/>
                <a:gd name="T8" fmla="*/ 1 w 3"/>
                <a:gd name="T9" fmla="*/ 2 h 7"/>
                <a:gd name="T10" fmla="*/ 1 w 3"/>
                <a:gd name="T11" fmla="*/ 2 h 7"/>
                <a:gd name="T12" fmla="*/ 1 w 3"/>
                <a:gd name="T13" fmla="*/ 2 h 7"/>
                <a:gd name="T14" fmla="*/ 0 w 3"/>
                <a:gd name="T15" fmla="*/ 1 h 7"/>
                <a:gd name="T16" fmla="*/ 0 w 3"/>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0"/>
                  </a:moveTo>
                  <a:cubicBezTo>
                    <a:pt x="0" y="0"/>
                    <a:pt x="0" y="0"/>
                    <a:pt x="0" y="0"/>
                  </a:cubicBezTo>
                  <a:cubicBezTo>
                    <a:pt x="1" y="2"/>
                    <a:pt x="2" y="5"/>
                    <a:pt x="3" y="7"/>
                  </a:cubicBezTo>
                  <a:cubicBezTo>
                    <a:pt x="3" y="7"/>
                    <a:pt x="3" y="6"/>
                    <a:pt x="2" y="5"/>
                  </a:cubicBezTo>
                  <a:cubicBezTo>
                    <a:pt x="2" y="4"/>
                    <a:pt x="1" y="3"/>
                    <a:pt x="1" y="2"/>
                  </a:cubicBezTo>
                  <a:cubicBezTo>
                    <a:pt x="1" y="2"/>
                    <a:pt x="1" y="2"/>
                    <a:pt x="1" y="2"/>
                  </a:cubicBezTo>
                  <a:cubicBezTo>
                    <a:pt x="1" y="2"/>
                    <a:pt x="1" y="2"/>
                    <a:pt x="1" y="2"/>
                  </a:cubicBezTo>
                  <a:cubicBezTo>
                    <a:pt x="1" y="2"/>
                    <a:pt x="1" y="1"/>
                    <a:pt x="0"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2" name="Oval 541"/>
            <p:cNvSpPr>
              <a:spLocks noChangeArrowheads="1"/>
            </p:cNvSpPr>
            <p:nvPr/>
          </p:nvSpPr>
          <p:spPr bwMode="auto">
            <a:xfrm>
              <a:off x="3927" y="261"/>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3" name="Freeform 542"/>
            <p:cNvSpPr/>
            <p:nvPr/>
          </p:nvSpPr>
          <p:spPr bwMode="auto">
            <a:xfrm>
              <a:off x="3923" y="255"/>
              <a:ext cx="5" cy="8"/>
            </a:xfrm>
            <a:custGeom>
              <a:avLst/>
              <a:gdLst>
                <a:gd name="T0" fmla="*/ 0 w 3"/>
                <a:gd name="T1" fmla="*/ 0 h 5"/>
                <a:gd name="T2" fmla="*/ 0 w 3"/>
                <a:gd name="T3" fmla="*/ 0 h 5"/>
                <a:gd name="T4" fmla="*/ 0 w 3"/>
                <a:gd name="T5" fmla="*/ 1 h 5"/>
                <a:gd name="T6" fmla="*/ 1 w 3"/>
                <a:gd name="T7" fmla="*/ 1 h 5"/>
                <a:gd name="T8" fmla="*/ 3 w 3"/>
                <a:gd name="T9" fmla="*/ 5 h 5"/>
                <a:gd name="T10" fmla="*/ 2 w 3"/>
                <a:gd name="T11" fmla="*/ 4 h 5"/>
                <a:gd name="T12" fmla="*/ 2 w 3"/>
                <a:gd name="T13" fmla="*/ 4 h 5"/>
                <a:gd name="T14" fmla="*/ 2 w 3"/>
                <a:gd name="T15" fmla="*/ 3 h 5"/>
                <a:gd name="T16" fmla="*/ 0 w 3"/>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0" y="0"/>
                  </a:moveTo>
                  <a:cubicBezTo>
                    <a:pt x="0" y="0"/>
                    <a:pt x="0" y="0"/>
                    <a:pt x="0" y="0"/>
                  </a:cubicBezTo>
                  <a:cubicBezTo>
                    <a:pt x="0" y="0"/>
                    <a:pt x="0" y="0"/>
                    <a:pt x="0" y="1"/>
                  </a:cubicBezTo>
                  <a:cubicBezTo>
                    <a:pt x="0" y="1"/>
                    <a:pt x="1" y="1"/>
                    <a:pt x="1" y="1"/>
                  </a:cubicBezTo>
                  <a:cubicBezTo>
                    <a:pt x="1" y="3"/>
                    <a:pt x="2" y="4"/>
                    <a:pt x="3" y="5"/>
                  </a:cubicBezTo>
                  <a:cubicBezTo>
                    <a:pt x="2" y="5"/>
                    <a:pt x="2" y="5"/>
                    <a:pt x="2" y="4"/>
                  </a:cubicBezTo>
                  <a:cubicBezTo>
                    <a:pt x="2" y="4"/>
                    <a:pt x="2" y="4"/>
                    <a:pt x="2" y="4"/>
                  </a:cubicBezTo>
                  <a:cubicBezTo>
                    <a:pt x="2" y="3"/>
                    <a:pt x="2" y="3"/>
                    <a:pt x="2" y="3"/>
                  </a:cubicBezTo>
                  <a:cubicBezTo>
                    <a:pt x="1" y="2"/>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4" name="Freeform 543"/>
            <p:cNvSpPr/>
            <p:nvPr/>
          </p:nvSpPr>
          <p:spPr bwMode="auto">
            <a:xfrm>
              <a:off x="3925" y="256"/>
              <a:ext cx="3" cy="8"/>
            </a:xfrm>
            <a:custGeom>
              <a:avLst/>
              <a:gdLst>
                <a:gd name="T0" fmla="*/ 0 w 2"/>
                <a:gd name="T1" fmla="*/ 0 h 5"/>
                <a:gd name="T2" fmla="*/ 2 w 2"/>
                <a:gd name="T3" fmla="*/ 5 h 5"/>
                <a:gd name="T4" fmla="*/ 2 w 2"/>
                <a:gd name="T5" fmla="*/ 5 h 5"/>
                <a:gd name="T6" fmla="*/ 2 w 2"/>
                <a:gd name="T7" fmla="*/ 4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2"/>
                    <a:pt x="1" y="3"/>
                    <a:pt x="2" y="5"/>
                  </a:cubicBezTo>
                  <a:cubicBezTo>
                    <a:pt x="2" y="5"/>
                    <a:pt x="2" y="5"/>
                    <a:pt x="2" y="5"/>
                  </a:cubicBezTo>
                  <a:cubicBezTo>
                    <a:pt x="2" y="5"/>
                    <a:pt x="2" y="5"/>
                    <a:pt x="2" y="4"/>
                  </a:cubicBezTo>
                  <a:cubicBezTo>
                    <a:pt x="1" y="3"/>
                    <a:pt x="0"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5" name="Freeform 544"/>
            <p:cNvSpPr/>
            <p:nvPr/>
          </p:nvSpPr>
          <p:spPr bwMode="auto">
            <a:xfrm>
              <a:off x="3986" y="395"/>
              <a:ext cx="5" cy="13"/>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3"/>
                    <a:pt x="2" y="5"/>
                    <a:pt x="3" y="8"/>
                  </a:cubicBezTo>
                  <a:cubicBezTo>
                    <a:pt x="2" y="5"/>
                    <a:pt x="1" y="3"/>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6" name="Freeform 545"/>
            <p:cNvSpPr/>
            <p:nvPr/>
          </p:nvSpPr>
          <p:spPr bwMode="auto">
            <a:xfrm>
              <a:off x="3928" y="266"/>
              <a:ext cx="2" cy="3"/>
            </a:xfrm>
            <a:custGeom>
              <a:avLst/>
              <a:gdLst>
                <a:gd name="T0" fmla="*/ 0 w 1"/>
                <a:gd name="T1" fmla="*/ 0 h 2"/>
                <a:gd name="T2" fmla="*/ 1 w 1"/>
                <a:gd name="T3" fmla="*/ 2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1"/>
                    <a:pt x="1" y="2"/>
                  </a:cubicBezTo>
                  <a:cubicBezTo>
                    <a:pt x="1" y="2"/>
                    <a:pt x="1" y="2"/>
                    <a:pt x="1" y="2"/>
                  </a:cubicBezTo>
                  <a:cubicBezTo>
                    <a:pt x="1" y="1"/>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7" name="Freeform 546"/>
            <p:cNvSpPr>
              <a:spLocks noEditPoints="1"/>
            </p:cNvSpPr>
            <p:nvPr/>
          </p:nvSpPr>
          <p:spPr bwMode="auto">
            <a:xfrm>
              <a:off x="3928" y="266"/>
              <a:ext cx="5" cy="10"/>
            </a:xfrm>
            <a:custGeom>
              <a:avLst/>
              <a:gdLst>
                <a:gd name="T0" fmla="*/ 1 w 3"/>
                <a:gd name="T1" fmla="*/ 2 h 6"/>
                <a:gd name="T2" fmla="*/ 3 w 3"/>
                <a:gd name="T3" fmla="*/ 6 h 6"/>
                <a:gd name="T4" fmla="*/ 3 w 3"/>
                <a:gd name="T5" fmla="*/ 6 h 6"/>
                <a:gd name="T6" fmla="*/ 3 w 3"/>
                <a:gd name="T7" fmla="*/ 5 h 6"/>
                <a:gd name="T8" fmla="*/ 1 w 3"/>
                <a:gd name="T9" fmla="*/ 2 h 6"/>
                <a:gd name="T10" fmla="*/ 0 w 3"/>
                <a:gd name="T11" fmla="*/ 0 h 6"/>
                <a:gd name="T12" fmla="*/ 1 w 3"/>
                <a:gd name="T13" fmla="*/ 2 h 6"/>
                <a:gd name="T14" fmla="*/ 0 w 3"/>
                <a:gd name="T15" fmla="*/ 0 h 6"/>
                <a:gd name="T16" fmla="*/ 0 w 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1" y="2"/>
                  </a:moveTo>
                  <a:cubicBezTo>
                    <a:pt x="2" y="3"/>
                    <a:pt x="3" y="5"/>
                    <a:pt x="3" y="6"/>
                  </a:cubicBezTo>
                  <a:cubicBezTo>
                    <a:pt x="3" y="6"/>
                    <a:pt x="3" y="6"/>
                    <a:pt x="3" y="6"/>
                  </a:cubicBezTo>
                  <a:cubicBezTo>
                    <a:pt x="3" y="6"/>
                    <a:pt x="3" y="5"/>
                    <a:pt x="3" y="5"/>
                  </a:cubicBezTo>
                  <a:cubicBezTo>
                    <a:pt x="2" y="4"/>
                    <a:pt x="2" y="3"/>
                    <a:pt x="1" y="2"/>
                  </a:cubicBezTo>
                  <a:moveTo>
                    <a:pt x="0" y="0"/>
                  </a:moveTo>
                  <a:cubicBezTo>
                    <a:pt x="1" y="0"/>
                    <a:pt x="1" y="1"/>
                    <a:pt x="1" y="2"/>
                  </a:cubicBezTo>
                  <a:cubicBezTo>
                    <a:pt x="1" y="1"/>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8" name="Oval 547"/>
            <p:cNvSpPr>
              <a:spLocks noChangeArrowheads="1"/>
            </p:cNvSpPr>
            <p:nvPr/>
          </p:nvSpPr>
          <p:spPr bwMode="auto">
            <a:xfrm>
              <a:off x="3932" y="273"/>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9" name="Freeform 548"/>
            <p:cNvSpPr/>
            <p:nvPr/>
          </p:nvSpPr>
          <p:spPr bwMode="auto">
            <a:xfrm>
              <a:off x="3930" y="269"/>
              <a:ext cx="3" cy="5"/>
            </a:xfrm>
            <a:custGeom>
              <a:avLst/>
              <a:gdLst>
                <a:gd name="T0" fmla="*/ 0 w 2"/>
                <a:gd name="T1" fmla="*/ 0 h 3"/>
                <a:gd name="T2" fmla="*/ 0 w 2"/>
                <a:gd name="T3" fmla="*/ 0 h 3"/>
                <a:gd name="T4" fmla="*/ 0 w 2"/>
                <a:gd name="T5" fmla="*/ 0 h 3"/>
                <a:gd name="T6" fmla="*/ 2 w 2"/>
                <a:gd name="T7" fmla="*/ 3 h 3"/>
                <a:gd name="T8" fmla="*/ 1 w 2"/>
                <a:gd name="T9" fmla="*/ 2 h 3"/>
                <a:gd name="T10" fmla="*/ 1 w 2"/>
                <a:gd name="T11" fmla="*/ 2 h 3"/>
                <a:gd name="T12" fmla="*/ 1 w 2"/>
                <a:gd name="T13" fmla="*/ 1 h 3"/>
                <a:gd name="T14" fmla="*/ 1 w 2"/>
                <a:gd name="T15" fmla="*/ 1 h 3"/>
                <a:gd name="T16" fmla="*/ 0 w 2"/>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0" y="0"/>
                  </a:moveTo>
                  <a:cubicBezTo>
                    <a:pt x="0" y="0"/>
                    <a:pt x="0" y="0"/>
                    <a:pt x="0" y="0"/>
                  </a:cubicBezTo>
                  <a:cubicBezTo>
                    <a:pt x="0" y="0"/>
                    <a:pt x="0" y="0"/>
                    <a:pt x="0" y="0"/>
                  </a:cubicBezTo>
                  <a:cubicBezTo>
                    <a:pt x="1" y="1"/>
                    <a:pt x="1" y="2"/>
                    <a:pt x="2" y="3"/>
                  </a:cubicBezTo>
                  <a:cubicBezTo>
                    <a:pt x="2" y="3"/>
                    <a:pt x="2" y="3"/>
                    <a:pt x="1" y="2"/>
                  </a:cubicBezTo>
                  <a:cubicBezTo>
                    <a:pt x="1" y="2"/>
                    <a:pt x="1" y="2"/>
                    <a:pt x="1" y="2"/>
                  </a:cubicBezTo>
                  <a:cubicBezTo>
                    <a:pt x="1" y="2"/>
                    <a:pt x="1" y="2"/>
                    <a:pt x="1" y="1"/>
                  </a:cubicBezTo>
                  <a:cubicBezTo>
                    <a:pt x="1" y="1"/>
                    <a:pt x="1" y="1"/>
                    <a:pt x="1" y="1"/>
                  </a:cubicBezTo>
                  <a:cubicBezTo>
                    <a:pt x="1"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0" name="Freeform 549"/>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1" name="Freeform 550"/>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2" name="Freeform 551"/>
            <p:cNvSpPr/>
            <p:nvPr/>
          </p:nvSpPr>
          <p:spPr bwMode="auto">
            <a:xfrm>
              <a:off x="3874" y="160"/>
              <a:ext cx="2" cy="3"/>
            </a:xfrm>
            <a:custGeom>
              <a:avLst/>
              <a:gdLst>
                <a:gd name="T0" fmla="*/ 0 w 1"/>
                <a:gd name="T1" fmla="*/ 0 h 2"/>
                <a:gd name="T2" fmla="*/ 1 w 1"/>
                <a:gd name="T3" fmla="*/ 2 h 2"/>
                <a:gd name="T4" fmla="*/ 1 w 1"/>
                <a:gd name="T5" fmla="*/ 2 h 2"/>
                <a:gd name="T6" fmla="*/ 0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1" y="2"/>
                  </a:cubicBezTo>
                  <a:cubicBezTo>
                    <a:pt x="1" y="2"/>
                    <a:pt x="1" y="2"/>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3" name="Freeform 552"/>
            <p:cNvSpPr/>
            <p:nvPr/>
          </p:nvSpPr>
          <p:spPr bwMode="auto">
            <a:xfrm>
              <a:off x="3874" y="160"/>
              <a:ext cx="2" cy="3"/>
            </a:xfrm>
            <a:custGeom>
              <a:avLst/>
              <a:gdLst>
                <a:gd name="T0" fmla="*/ 0 w 1"/>
                <a:gd name="T1" fmla="*/ 0 h 2"/>
                <a:gd name="T2" fmla="*/ 0 w 1"/>
                <a:gd name="T3" fmla="*/ 0 h 2"/>
                <a:gd name="T4" fmla="*/ 1 w 1"/>
                <a:gd name="T5" fmla="*/ 2 h 2"/>
                <a:gd name="T6" fmla="*/ 1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1" y="2"/>
                  </a:cubicBezTo>
                  <a:cubicBezTo>
                    <a:pt x="1" y="2"/>
                    <a:pt x="1" y="2"/>
                    <a:pt x="1" y="2"/>
                  </a:cubicBezTo>
                  <a:cubicBezTo>
                    <a:pt x="1" y="2"/>
                    <a:pt x="1" y="2"/>
                    <a:pt x="1" y="2"/>
                  </a:cubicBezTo>
                  <a:cubicBezTo>
                    <a:pt x="0" y="1"/>
                    <a:pt x="0" y="1"/>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4" name="Freeform 553"/>
            <p:cNvSpPr/>
            <p:nvPr/>
          </p:nvSpPr>
          <p:spPr bwMode="auto">
            <a:xfrm>
              <a:off x="3873" y="1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5" name="Freeform 554"/>
            <p:cNvSpPr/>
            <p:nvPr/>
          </p:nvSpPr>
          <p:spPr bwMode="auto">
            <a:xfrm>
              <a:off x="3873" y="156"/>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1"/>
                    <a:pt x="0" y="1"/>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6" name="Freeform 555"/>
            <p:cNvSpPr/>
            <p:nvPr/>
          </p:nvSpPr>
          <p:spPr bwMode="auto">
            <a:xfrm>
              <a:off x="3873" y="15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7" name="Freeform 556"/>
            <p:cNvSpPr/>
            <p:nvPr/>
          </p:nvSpPr>
          <p:spPr bwMode="auto">
            <a:xfrm>
              <a:off x="3871" y="156"/>
              <a:ext cx="2" cy="4"/>
            </a:xfrm>
            <a:custGeom>
              <a:avLst/>
              <a:gdLst>
                <a:gd name="T0" fmla="*/ 0 w 1"/>
                <a:gd name="T1" fmla="*/ 0 h 2"/>
                <a:gd name="T2" fmla="*/ 1 w 1"/>
                <a:gd name="T3" fmla="*/ 0 h 2"/>
                <a:gd name="T4" fmla="*/ 1 w 1"/>
                <a:gd name="T5" fmla="*/ 1 h 2"/>
                <a:gd name="T6" fmla="*/ 1 w 1"/>
                <a:gd name="T7" fmla="*/ 2 h 2"/>
                <a:gd name="T8" fmla="*/ 1 w 1"/>
                <a:gd name="T9" fmla="*/ 1 h 2"/>
                <a:gd name="T10" fmla="*/ 1 w 1"/>
                <a:gd name="T11" fmla="*/ 0 h 2"/>
                <a:gd name="T12" fmla="*/ 0 w 1"/>
                <a:gd name="T13" fmla="*/ 0 h 2"/>
                <a:gd name="T14" fmla="*/ 0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0"/>
                  </a:moveTo>
                  <a:cubicBezTo>
                    <a:pt x="1" y="0"/>
                    <a:pt x="1" y="0"/>
                    <a:pt x="1" y="0"/>
                  </a:cubicBezTo>
                  <a:cubicBezTo>
                    <a:pt x="1" y="1"/>
                    <a:pt x="1" y="1"/>
                    <a:pt x="1" y="1"/>
                  </a:cubicBezTo>
                  <a:cubicBezTo>
                    <a:pt x="1" y="2"/>
                    <a:pt x="1" y="2"/>
                    <a:pt x="1" y="2"/>
                  </a:cubicBezTo>
                  <a:cubicBezTo>
                    <a:pt x="1" y="2"/>
                    <a:pt x="1" y="1"/>
                    <a:pt x="1" y="1"/>
                  </a:cubicBezTo>
                  <a:cubicBezTo>
                    <a:pt x="1" y="1"/>
                    <a:pt x="1" y="1"/>
                    <a:pt x="1"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8" name="Freeform 557"/>
            <p:cNvSpPr/>
            <p:nvPr/>
          </p:nvSpPr>
          <p:spPr bwMode="auto">
            <a:xfrm>
              <a:off x="3876" y="165"/>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9" name="Freeform 558"/>
            <p:cNvSpPr/>
            <p:nvPr/>
          </p:nvSpPr>
          <p:spPr bwMode="auto">
            <a:xfrm>
              <a:off x="3878" y="166"/>
              <a:ext cx="1" cy="2"/>
            </a:xfrm>
            <a:custGeom>
              <a:avLst/>
              <a:gdLst>
                <a:gd name="T0" fmla="*/ 0 w 1"/>
                <a:gd name="T1" fmla="*/ 0 h 1"/>
                <a:gd name="T2" fmla="*/ 0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0" y="1"/>
                  </a:cubicBezTo>
                  <a:cubicBezTo>
                    <a:pt x="0" y="1"/>
                    <a:pt x="0" y="1"/>
                    <a:pt x="1" y="1"/>
                  </a:cubicBezTo>
                  <a:cubicBezTo>
                    <a:pt x="1" y="1"/>
                    <a:pt x="1" y="1"/>
                    <a:pt x="1" y="1"/>
                  </a:cubicBezTo>
                  <a:cubicBezTo>
                    <a:pt x="0" y="1"/>
                    <a:pt x="0" y="1"/>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0" name="Freeform 559"/>
            <p:cNvSpPr/>
            <p:nvPr/>
          </p:nvSpPr>
          <p:spPr bwMode="auto">
            <a:xfrm>
              <a:off x="3878" y="16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1" name="Freeform 560"/>
            <p:cNvSpPr/>
            <p:nvPr/>
          </p:nvSpPr>
          <p:spPr bwMode="auto">
            <a:xfrm>
              <a:off x="3878" y="166"/>
              <a:ext cx="0" cy="2"/>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1"/>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2" name="Freeform 561"/>
            <p:cNvSpPr/>
            <p:nvPr/>
          </p:nvSpPr>
          <p:spPr bwMode="auto">
            <a:xfrm>
              <a:off x="3878" y="16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3" name="Freeform 562"/>
            <p:cNvSpPr>
              <a:spLocks noEditPoints="1"/>
            </p:cNvSpPr>
            <p:nvPr/>
          </p:nvSpPr>
          <p:spPr bwMode="auto">
            <a:xfrm>
              <a:off x="3879" y="170"/>
              <a:ext cx="2" cy="4"/>
            </a:xfrm>
            <a:custGeom>
              <a:avLst/>
              <a:gdLst>
                <a:gd name="T0" fmla="*/ 1 w 1"/>
                <a:gd name="T1" fmla="*/ 2 h 3"/>
                <a:gd name="T2" fmla="*/ 1 w 1"/>
                <a:gd name="T3" fmla="*/ 2 h 3"/>
                <a:gd name="T4" fmla="*/ 1 w 1"/>
                <a:gd name="T5" fmla="*/ 3 h 3"/>
                <a:gd name="T6" fmla="*/ 1 w 1"/>
                <a:gd name="T7" fmla="*/ 2 h 3"/>
                <a:gd name="T8" fmla="*/ 0 w 1"/>
                <a:gd name="T9" fmla="*/ 0 h 3"/>
                <a:gd name="T10" fmla="*/ 0 w 1"/>
                <a:gd name="T11" fmla="*/ 0 h 3"/>
                <a:gd name="T12" fmla="*/ 0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2"/>
                  </a:moveTo>
                  <a:cubicBezTo>
                    <a:pt x="1" y="2"/>
                    <a:pt x="1" y="2"/>
                    <a:pt x="1" y="2"/>
                  </a:cubicBezTo>
                  <a:cubicBezTo>
                    <a:pt x="1" y="3"/>
                    <a:pt x="1" y="3"/>
                    <a:pt x="1" y="3"/>
                  </a:cubicBezTo>
                  <a:cubicBezTo>
                    <a:pt x="1" y="2"/>
                    <a:pt x="1" y="2"/>
                    <a:pt x="1" y="2"/>
                  </a:cubicBezTo>
                  <a:moveTo>
                    <a:pt x="0" y="0"/>
                  </a:moveTo>
                  <a:cubicBezTo>
                    <a:pt x="0" y="0"/>
                    <a:pt x="0" y="0"/>
                    <a:pt x="0" y="0"/>
                  </a:cubicBezTo>
                  <a:cubicBezTo>
                    <a:pt x="0" y="0"/>
                    <a:pt x="0" y="0"/>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4" name="Freeform 563"/>
            <p:cNvSpPr>
              <a:spLocks noEditPoints="1"/>
            </p:cNvSpPr>
            <p:nvPr/>
          </p:nvSpPr>
          <p:spPr bwMode="auto">
            <a:xfrm>
              <a:off x="3879" y="170"/>
              <a:ext cx="2" cy="3"/>
            </a:xfrm>
            <a:custGeom>
              <a:avLst/>
              <a:gdLst>
                <a:gd name="T0" fmla="*/ 1 w 1"/>
                <a:gd name="T1" fmla="*/ 2 h 2"/>
                <a:gd name="T2" fmla="*/ 1 w 1"/>
                <a:gd name="T3" fmla="*/ 2 h 2"/>
                <a:gd name="T4" fmla="*/ 1 w 1"/>
                <a:gd name="T5" fmla="*/ 2 h 2"/>
                <a:gd name="T6" fmla="*/ 1 w 1"/>
                <a:gd name="T7" fmla="*/ 2 h 2"/>
                <a:gd name="T8" fmla="*/ 1 w 1"/>
                <a:gd name="T9" fmla="*/ 2 h 2"/>
                <a:gd name="T10" fmla="*/ 0 w 1"/>
                <a:gd name="T11" fmla="*/ 0 h 2"/>
                <a:gd name="T12" fmla="*/ 0 w 1"/>
                <a:gd name="T13" fmla="*/ 0 h 2"/>
                <a:gd name="T14" fmla="*/ 1 w 1"/>
                <a:gd name="T15" fmla="*/ 1 h 2"/>
                <a:gd name="T16" fmla="*/ 0 w 1"/>
                <a:gd name="T17" fmla="*/ 1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2"/>
                  </a:moveTo>
                  <a:cubicBezTo>
                    <a:pt x="1" y="2"/>
                    <a:pt x="1" y="2"/>
                    <a:pt x="1" y="2"/>
                  </a:cubicBezTo>
                  <a:cubicBezTo>
                    <a:pt x="1" y="2"/>
                    <a:pt x="1" y="2"/>
                    <a:pt x="1" y="2"/>
                  </a:cubicBezTo>
                  <a:cubicBezTo>
                    <a:pt x="1" y="2"/>
                    <a:pt x="1" y="2"/>
                    <a:pt x="1" y="2"/>
                  </a:cubicBezTo>
                  <a:cubicBezTo>
                    <a:pt x="1" y="2"/>
                    <a:pt x="1" y="2"/>
                    <a:pt x="1" y="2"/>
                  </a:cubicBezTo>
                  <a:moveTo>
                    <a:pt x="0" y="0"/>
                  </a:moveTo>
                  <a:cubicBezTo>
                    <a:pt x="0" y="0"/>
                    <a:pt x="0" y="0"/>
                    <a:pt x="0" y="0"/>
                  </a:cubicBezTo>
                  <a:cubicBezTo>
                    <a:pt x="0" y="0"/>
                    <a:pt x="0" y="1"/>
                    <a:pt x="1" y="1"/>
                  </a:cubicBezTo>
                  <a:cubicBezTo>
                    <a:pt x="1" y="1"/>
                    <a:pt x="0" y="1"/>
                    <a:pt x="0"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5" name="Freeform 564"/>
            <p:cNvSpPr/>
            <p:nvPr/>
          </p:nvSpPr>
          <p:spPr bwMode="auto">
            <a:xfrm>
              <a:off x="3879" y="170"/>
              <a:ext cx="2" cy="3"/>
            </a:xfrm>
            <a:custGeom>
              <a:avLst/>
              <a:gdLst>
                <a:gd name="T0" fmla="*/ 0 w 1"/>
                <a:gd name="T1" fmla="*/ 0 h 2"/>
                <a:gd name="T2" fmla="*/ 0 w 1"/>
                <a:gd name="T3" fmla="*/ 1 h 2"/>
                <a:gd name="T4" fmla="*/ 1 w 1"/>
                <a:gd name="T5" fmla="*/ 2 h 2"/>
                <a:gd name="T6" fmla="*/ 1 w 1"/>
                <a:gd name="T7" fmla="*/ 2 h 2"/>
                <a:gd name="T8" fmla="*/ 1 w 1"/>
                <a:gd name="T9" fmla="*/ 2 h 2"/>
                <a:gd name="T10" fmla="*/ 1 w 1"/>
                <a:gd name="T11" fmla="*/ 1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1"/>
                  </a:cubicBezTo>
                  <a:cubicBezTo>
                    <a:pt x="1" y="1"/>
                    <a:pt x="1" y="2"/>
                    <a:pt x="1" y="2"/>
                  </a:cubicBezTo>
                  <a:cubicBezTo>
                    <a:pt x="1" y="2"/>
                    <a:pt x="1" y="2"/>
                    <a:pt x="1" y="2"/>
                  </a:cubicBezTo>
                  <a:cubicBezTo>
                    <a:pt x="1" y="2"/>
                    <a:pt x="1" y="2"/>
                    <a:pt x="1" y="2"/>
                  </a:cubicBezTo>
                  <a:cubicBezTo>
                    <a:pt x="1" y="2"/>
                    <a:pt x="1" y="1"/>
                    <a:pt x="1"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6" name="Freeform 565"/>
            <p:cNvSpPr/>
            <p:nvPr/>
          </p:nvSpPr>
          <p:spPr bwMode="auto">
            <a:xfrm>
              <a:off x="3879" y="171"/>
              <a:ext cx="2" cy="2"/>
            </a:xfrm>
            <a:custGeom>
              <a:avLst/>
              <a:gdLst>
                <a:gd name="T0" fmla="*/ 0 w 1"/>
                <a:gd name="T1" fmla="*/ 0 h 1"/>
                <a:gd name="T2" fmla="*/ 1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1" y="1"/>
                    <a:pt x="1" y="1"/>
                    <a:pt x="1" y="1"/>
                  </a:cubicBezTo>
                  <a:cubicBezTo>
                    <a:pt x="1" y="1"/>
                    <a:pt x="1" y="1"/>
                    <a:pt x="1" y="1"/>
                  </a:cubicBezTo>
                  <a:cubicBezTo>
                    <a:pt x="1" y="1"/>
                    <a:pt x="1"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7" name="Freeform 566"/>
            <p:cNvSpPr/>
            <p:nvPr/>
          </p:nvSpPr>
          <p:spPr bwMode="auto">
            <a:xfrm>
              <a:off x="3881" y="174"/>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8" name="Freeform 567"/>
            <p:cNvSpPr/>
            <p:nvPr/>
          </p:nvSpPr>
          <p:spPr bwMode="auto">
            <a:xfrm>
              <a:off x="3881" y="174"/>
              <a:ext cx="2" cy="2"/>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1" y="1"/>
                    <a:pt x="1" y="1"/>
                  </a:cubicBezTo>
                  <a:cubicBezTo>
                    <a:pt x="1" y="1"/>
                    <a:pt x="1" y="1"/>
                    <a:pt x="1" y="0"/>
                  </a:cubicBezTo>
                  <a:cubicBezTo>
                    <a:pt x="1" y="0"/>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9" name="Freeform 568"/>
            <p:cNvSpPr/>
            <p:nvPr/>
          </p:nvSpPr>
          <p:spPr bwMode="auto">
            <a:xfrm>
              <a:off x="3883" y="176"/>
              <a:ext cx="3" cy="7"/>
            </a:xfrm>
            <a:custGeom>
              <a:avLst/>
              <a:gdLst>
                <a:gd name="T0" fmla="*/ 0 w 2"/>
                <a:gd name="T1" fmla="*/ 0 h 4"/>
                <a:gd name="T2" fmla="*/ 2 w 2"/>
                <a:gd name="T3" fmla="*/ 4 h 4"/>
                <a:gd name="T4" fmla="*/ 1 w 2"/>
                <a:gd name="T5" fmla="*/ 2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2" y="3"/>
                    <a:pt x="2" y="4"/>
                  </a:cubicBezTo>
                  <a:cubicBezTo>
                    <a:pt x="2" y="3"/>
                    <a:pt x="2" y="2"/>
                    <a:pt x="1" y="2"/>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0" name="Freeform 569"/>
            <p:cNvSpPr>
              <a:spLocks noEditPoints="1"/>
            </p:cNvSpPr>
            <p:nvPr/>
          </p:nvSpPr>
          <p:spPr bwMode="auto">
            <a:xfrm>
              <a:off x="3883" y="176"/>
              <a:ext cx="4" cy="8"/>
            </a:xfrm>
            <a:custGeom>
              <a:avLst/>
              <a:gdLst>
                <a:gd name="T0" fmla="*/ 2 w 3"/>
                <a:gd name="T1" fmla="*/ 4 h 5"/>
                <a:gd name="T2" fmla="*/ 3 w 3"/>
                <a:gd name="T3" fmla="*/ 4 h 5"/>
                <a:gd name="T4" fmla="*/ 3 w 3"/>
                <a:gd name="T5" fmla="*/ 5 h 5"/>
                <a:gd name="T6" fmla="*/ 2 w 3"/>
                <a:gd name="T7" fmla="*/ 4 h 5"/>
                <a:gd name="T8" fmla="*/ 0 w 3"/>
                <a:gd name="T9" fmla="*/ 0 h 5"/>
                <a:gd name="T10" fmla="*/ 0 w 3"/>
                <a:gd name="T11" fmla="*/ 0 h 5"/>
                <a:gd name="T12" fmla="*/ 1 w 3"/>
                <a:gd name="T13" fmla="*/ 1 h 5"/>
                <a:gd name="T14" fmla="*/ 2 w 3"/>
                <a:gd name="T15" fmla="*/ 4 h 5"/>
                <a:gd name="T16" fmla="*/ 2 w 3"/>
                <a:gd name="T17" fmla="*/ 4 h 5"/>
                <a:gd name="T18" fmla="*/ 2 w 3"/>
                <a:gd name="T19" fmla="*/ 4 h 5"/>
                <a:gd name="T20" fmla="*/ 2 w 3"/>
                <a:gd name="T21" fmla="*/ 4 h 5"/>
                <a:gd name="T22" fmla="*/ 0 w 3"/>
                <a:gd name="T23" fmla="*/ 0 h 5"/>
                <a:gd name="T24" fmla="*/ 0 w 3"/>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5">
                  <a:moveTo>
                    <a:pt x="2" y="4"/>
                  </a:moveTo>
                  <a:cubicBezTo>
                    <a:pt x="2" y="4"/>
                    <a:pt x="3" y="4"/>
                    <a:pt x="3" y="4"/>
                  </a:cubicBezTo>
                  <a:cubicBezTo>
                    <a:pt x="3" y="4"/>
                    <a:pt x="3" y="5"/>
                    <a:pt x="3" y="5"/>
                  </a:cubicBezTo>
                  <a:cubicBezTo>
                    <a:pt x="3" y="5"/>
                    <a:pt x="3" y="4"/>
                    <a:pt x="2" y="4"/>
                  </a:cubicBezTo>
                  <a:moveTo>
                    <a:pt x="0" y="0"/>
                  </a:moveTo>
                  <a:cubicBezTo>
                    <a:pt x="0" y="0"/>
                    <a:pt x="0" y="0"/>
                    <a:pt x="0" y="0"/>
                  </a:cubicBezTo>
                  <a:cubicBezTo>
                    <a:pt x="0" y="0"/>
                    <a:pt x="1" y="1"/>
                    <a:pt x="1" y="1"/>
                  </a:cubicBezTo>
                  <a:cubicBezTo>
                    <a:pt x="1" y="2"/>
                    <a:pt x="2" y="3"/>
                    <a:pt x="2" y="4"/>
                  </a:cubicBezTo>
                  <a:cubicBezTo>
                    <a:pt x="2" y="4"/>
                    <a:pt x="2" y="4"/>
                    <a:pt x="2" y="4"/>
                  </a:cubicBezTo>
                  <a:cubicBezTo>
                    <a:pt x="2" y="4"/>
                    <a:pt x="2" y="4"/>
                    <a:pt x="2" y="4"/>
                  </a:cubicBezTo>
                  <a:cubicBezTo>
                    <a:pt x="2" y="4"/>
                    <a:pt x="2" y="4"/>
                    <a:pt x="2" y="4"/>
                  </a:cubicBezTo>
                  <a:cubicBezTo>
                    <a:pt x="2" y="3"/>
                    <a:pt x="1"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1" name="Freeform 570"/>
            <p:cNvSpPr/>
            <p:nvPr/>
          </p:nvSpPr>
          <p:spPr bwMode="auto">
            <a:xfrm>
              <a:off x="3887" y="183"/>
              <a:ext cx="0" cy="3"/>
            </a:xfrm>
            <a:custGeom>
              <a:avLst/>
              <a:gdLst>
                <a:gd name="T0" fmla="*/ 0 h 2"/>
                <a:gd name="T1" fmla="*/ 1 h 2"/>
                <a:gd name="T2" fmla="*/ 1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1"/>
                    <a:pt x="0" y="1"/>
                    <a:pt x="0" y="1"/>
                  </a:cubicBezTo>
                  <a:cubicBezTo>
                    <a:pt x="0" y="2"/>
                    <a:pt x="0" y="2"/>
                    <a:pt x="0" y="2"/>
                  </a:cubicBezTo>
                  <a:cubicBezTo>
                    <a:pt x="0" y="1"/>
                    <a:pt x="0" y="1"/>
                    <a:pt x="0"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2" name="Freeform 571"/>
            <p:cNvSpPr/>
            <p:nvPr/>
          </p:nvSpPr>
          <p:spPr bwMode="auto">
            <a:xfrm>
              <a:off x="3887" y="1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3" name="Freeform 572"/>
            <p:cNvSpPr/>
            <p:nvPr/>
          </p:nvSpPr>
          <p:spPr bwMode="auto">
            <a:xfrm>
              <a:off x="3892" y="192"/>
              <a:ext cx="2" cy="5"/>
            </a:xfrm>
            <a:custGeom>
              <a:avLst/>
              <a:gdLst>
                <a:gd name="T0" fmla="*/ 0 w 1"/>
                <a:gd name="T1" fmla="*/ 0 h 3"/>
                <a:gd name="T2" fmla="*/ 1 w 1"/>
                <a:gd name="T3" fmla="*/ 3 h 3"/>
                <a:gd name="T4" fmla="*/ 0 w 1"/>
                <a:gd name="T5" fmla="*/ 0 h 3"/>
                <a:gd name="T6" fmla="*/ 0 w 1"/>
                <a:gd name="T7" fmla="*/ 0 h 3"/>
                <a:gd name="T8" fmla="*/ 0 w 1"/>
                <a:gd name="T9" fmla="*/ 0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1" y="2"/>
                    <a:pt x="1" y="3"/>
                  </a:cubicBezTo>
                  <a:cubicBezTo>
                    <a:pt x="1" y="2"/>
                    <a:pt x="0" y="1"/>
                    <a:pt x="0" y="0"/>
                  </a:cubicBez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4" name="Freeform 573"/>
            <p:cNvSpPr>
              <a:spLocks noEditPoints="1"/>
            </p:cNvSpPr>
            <p:nvPr/>
          </p:nvSpPr>
          <p:spPr bwMode="auto">
            <a:xfrm>
              <a:off x="3887" y="186"/>
              <a:ext cx="9" cy="15"/>
            </a:xfrm>
            <a:custGeom>
              <a:avLst/>
              <a:gdLst>
                <a:gd name="T0" fmla="*/ 2 w 5"/>
                <a:gd name="T1" fmla="*/ 3 h 9"/>
                <a:gd name="T2" fmla="*/ 5 w 5"/>
                <a:gd name="T3" fmla="*/ 9 h 9"/>
                <a:gd name="T4" fmla="*/ 4 w 5"/>
                <a:gd name="T5" fmla="*/ 7 h 9"/>
                <a:gd name="T6" fmla="*/ 3 w 5"/>
                <a:gd name="T7" fmla="*/ 4 h 9"/>
                <a:gd name="T8" fmla="*/ 2 w 5"/>
                <a:gd name="T9" fmla="*/ 3 h 9"/>
                <a:gd name="T10" fmla="*/ 0 w 5"/>
                <a:gd name="T11" fmla="*/ 0 h 9"/>
                <a:gd name="T12" fmla="*/ 1 w 5"/>
                <a:gd name="T13" fmla="*/ 1 h 9"/>
                <a:gd name="T14" fmla="*/ 0 w 5"/>
                <a:gd name="T15" fmla="*/ 0 h 9"/>
                <a:gd name="T16" fmla="*/ 0 w 5"/>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2" y="3"/>
                  </a:moveTo>
                  <a:cubicBezTo>
                    <a:pt x="3" y="5"/>
                    <a:pt x="4" y="7"/>
                    <a:pt x="5" y="9"/>
                  </a:cubicBezTo>
                  <a:cubicBezTo>
                    <a:pt x="5" y="9"/>
                    <a:pt x="5" y="8"/>
                    <a:pt x="4" y="7"/>
                  </a:cubicBezTo>
                  <a:cubicBezTo>
                    <a:pt x="4" y="6"/>
                    <a:pt x="3" y="5"/>
                    <a:pt x="3" y="4"/>
                  </a:cubicBezTo>
                  <a:cubicBezTo>
                    <a:pt x="2" y="3"/>
                    <a:pt x="2" y="3"/>
                    <a:pt x="2" y="3"/>
                  </a:cubicBezTo>
                  <a:moveTo>
                    <a:pt x="0" y="0"/>
                  </a:moveTo>
                  <a:cubicBezTo>
                    <a:pt x="1" y="0"/>
                    <a:pt x="1" y="1"/>
                    <a:pt x="1" y="1"/>
                  </a:cubicBezTo>
                  <a:cubicBezTo>
                    <a:pt x="1" y="1"/>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5" name="Freeform 574"/>
            <p:cNvSpPr/>
            <p:nvPr/>
          </p:nvSpPr>
          <p:spPr bwMode="auto">
            <a:xfrm>
              <a:off x="3887" y="186"/>
              <a:ext cx="12" cy="21"/>
            </a:xfrm>
            <a:custGeom>
              <a:avLst/>
              <a:gdLst>
                <a:gd name="T0" fmla="*/ 0 w 7"/>
                <a:gd name="T1" fmla="*/ 0 h 13"/>
                <a:gd name="T2" fmla="*/ 4 w 7"/>
                <a:gd name="T3" fmla="*/ 7 h 13"/>
                <a:gd name="T4" fmla="*/ 7 w 7"/>
                <a:gd name="T5" fmla="*/ 13 h 13"/>
                <a:gd name="T6" fmla="*/ 5 w 7"/>
                <a:gd name="T7" fmla="*/ 9 h 13"/>
                <a:gd name="T8" fmla="*/ 2 w 7"/>
                <a:gd name="T9" fmla="*/ 3 h 13"/>
                <a:gd name="T10" fmla="*/ 1 w 7"/>
                <a:gd name="T11" fmla="*/ 1 h 13"/>
                <a:gd name="T12" fmla="*/ 0 w 7"/>
                <a:gd name="T13" fmla="*/ 0 h 13"/>
                <a:gd name="T14" fmla="*/ 0 w 7"/>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0" y="0"/>
                  </a:moveTo>
                  <a:cubicBezTo>
                    <a:pt x="2" y="2"/>
                    <a:pt x="3" y="5"/>
                    <a:pt x="4" y="7"/>
                  </a:cubicBezTo>
                  <a:cubicBezTo>
                    <a:pt x="5" y="9"/>
                    <a:pt x="6" y="11"/>
                    <a:pt x="7" y="13"/>
                  </a:cubicBezTo>
                  <a:cubicBezTo>
                    <a:pt x="7" y="12"/>
                    <a:pt x="6" y="10"/>
                    <a:pt x="5" y="9"/>
                  </a:cubicBezTo>
                  <a:cubicBezTo>
                    <a:pt x="4" y="7"/>
                    <a:pt x="3" y="5"/>
                    <a:pt x="2" y="3"/>
                  </a:cubicBezTo>
                  <a:cubicBezTo>
                    <a:pt x="2" y="2"/>
                    <a:pt x="1" y="2"/>
                    <a:pt x="1" y="1"/>
                  </a:cubicBezTo>
                  <a:cubicBezTo>
                    <a:pt x="1" y="1"/>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6" name="Freeform 575"/>
            <p:cNvSpPr>
              <a:spLocks noEditPoints="1"/>
            </p:cNvSpPr>
            <p:nvPr/>
          </p:nvSpPr>
          <p:spPr bwMode="auto">
            <a:xfrm>
              <a:off x="3894" y="197"/>
              <a:ext cx="15" cy="28"/>
            </a:xfrm>
            <a:custGeom>
              <a:avLst/>
              <a:gdLst>
                <a:gd name="T0" fmla="*/ 6 w 9"/>
                <a:gd name="T1" fmla="*/ 12 h 17"/>
                <a:gd name="T2" fmla="*/ 9 w 9"/>
                <a:gd name="T3" fmla="*/ 17 h 17"/>
                <a:gd name="T4" fmla="*/ 6 w 9"/>
                <a:gd name="T5" fmla="*/ 12 h 17"/>
                <a:gd name="T6" fmla="*/ 0 w 9"/>
                <a:gd name="T7" fmla="*/ 0 h 17"/>
                <a:gd name="T8" fmla="*/ 6 w 9"/>
                <a:gd name="T9" fmla="*/ 12 h 17"/>
                <a:gd name="T10" fmla="*/ 6 w 9"/>
                <a:gd name="T11" fmla="*/ 12 h 17"/>
                <a:gd name="T12" fmla="*/ 3 w 9"/>
                <a:gd name="T13" fmla="*/ 6 h 17"/>
                <a:gd name="T14" fmla="*/ 0 w 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7">
                  <a:moveTo>
                    <a:pt x="6" y="12"/>
                  </a:moveTo>
                  <a:cubicBezTo>
                    <a:pt x="7" y="13"/>
                    <a:pt x="8" y="15"/>
                    <a:pt x="9" y="17"/>
                  </a:cubicBezTo>
                  <a:cubicBezTo>
                    <a:pt x="8" y="15"/>
                    <a:pt x="7" y="13"/>
                    <a:pt x="6" y="12"/>
                  </a:cubicBezTo>
                  <a:moveTo>
                    <a:pt x="0" y="0"/>
                  </a:moveTo>
                  <a:cubicBezTo>
                    <a:pt x="2" y="4"/>
                    <a:pt x="4" y="8"/>
                    <a:pt x="6" y="12"/>
                  </a:cubicBezTo>
                  <a:cubicBezTo>
                    <a:pt x="6" y="12"/>
                    <a:pt x="6" y="12"/>
                    <a:pt x="6" y="12"/>
                  </a:cubicBezTo>
                  <a:cubicBezTo>
                    <a:pt x="5" y="10"/>
                    <a:pt x="4" y="8"/>
                    <a:pt x="3" y="6"/>
                  </a:cubicBezTo>
                  <a:cubicBezTo>
                    <a:pt x="2" y="4"/>
                    <a:pt x="1"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7" name="Freeform 576"/>
            <p:cNvSpPr/>
            <p:nvPr/>
          </p:nvSpPr>
          <p:spPr bwMode="auto">
            <a:xfrm>
              <a:off x="3868" y="150"/>
              <a:ext cx="1" cy="2"/>
            </a:xfrm>
            <a:custGeom>
              <a:avLst/>
              <a:gdLst>
                <a:gd name="T0" fmla="*/ 0 w 1"/>
                <a:gd name="T1" fmla="*/ 0 h 1"/>
                <a:gd name="T2" fmla="*/ 0 w 1"/>
                <a:gd name="T3" fmla="*/ 0 h 1"/>
                <a:gd name="T4" fmla="*/ 0 w 1"/>
                <a:gd name="T5" fmla="*/ 0 h 1"/>
                <a:gd name="T6" fmla="*/ 1 w 1"/>
                <a:gd name="T7" fmla="*/ 1 h 1"/>
                <a:gd name="T8" fmla="*/ 1 w 1"/>
                <a:gd name="T9" fmla="*/ 1 h 1"/>
                <a:gd name="T10" fmla="*/ 1 w 1"/>
                <a:gd name="T11" fmla="*/ 1 h 1"/>
                <a:gd name="T12" fmla="*/ 0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0"/>
                    <a:pt x="0" y="0"/>
                    <a:pt x="0" y="0"/>
                  </a:cubicBezTo>
                  <a:cubicBezTo>
                    <a:pt x="0" y="1"/>
                    <a:pt x="1" y="1"/>
                    <a:pt x="1" y="1"/>
                  </a:cubicBezTo>
                  <a:cubicBezTo>
                    <a:pt x="1" y="1"/>
                    <a:pt x="1" y="1"/>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8" name="Freeform 577"/>
            <p:cNvSpPr/>
            <p:nvPr/>
          </p:nvSpPr>
          <p:spPr bwMode="auto">
            <a:xfrm>
              <a:off x="3909" y="227"/>
              <a:ext cx="5" cy="6"/>
            </a:xfrm>
            <a:custGeom>
              <a:avLst/>
              <a:gdLst>
                <a:gd name="T0" fmla="*/ 0 w 3"/>
                <a:gd name="T1" fmla="*/ 0 h 4"/>
                <a:gd name="T2" fmla="*/ 3 w 3"/>
                <a:gd name="T3" fmla="*/ 4 h 4"/>
                <a:gd name="T4" fmla="*/ 3 w 3"/>
                <a:gd name="T5" fmla="*/ 4 h 4"/>
                <a:gd name="T6" fmla="*/ 2 w 3"/>
                <a:gd name="T7" fmla="*/ 2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2" y="4"/>
                    <a:pt x="2" y="3"/>
                    <a:pt x="2" y="2"/>
                  </a:cubicBezTo>
                  <a:cubicBezTo>
                    <a:pt x="1" y="1"/>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9" name="Freeform 578"/>
            <p:cNvSpPr/>
            <p:nvPr/>
          </p:nvSpPr>
          <p:spPr bwMode="auto">
            <a:xfrm>
              <a:off x="3909" y="225"/>
              <a:ext cx="3" cy="5"/>
            </a:xfrm>
            <a:custGeom>
              <a:avLst/>
              <a:gdLst>
                <a:gd name="T0" fmla="*/ 0 w 2"/>
                <a:gd name="T1" fmla="*/ 0 h 3"/>
                <a:gd name="T2" fmla="*/ 0 w 2"/>
                <a:gd name="T3" fmla="*/ 0 h 3"/>
                <a:gd name="T4" fmla="*/ 0 w 2"/>
                <a:gd name="T5" fmla="*/ 1 h 3"/>
                <a:gd name="T6" fmla="*/ 2 w 2"/>
                <a:gd name="T7" fmla="*/ 3 h 3"/>
                <a:gd name="T8" fmla="*/ 1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0"/>
                    <a:pt x="0" y="0"/>
                    <a:pt x="0" y="1"/>
                  </a:cubicBezTo>
                  <a:cubicBezTo>
                    <a:pt x="1" y="2"/>
                    <a:pt x="1" y="2"/>
                    <a:pt x="2" y="3"/>
                  </a:cubicBezTo>
                  <a:cubicBezTo>
                    <a:pt x="2" y="3"/>
                    <a:pt x="2" y="3"/>
                    <a:pt x="1" y="3"/>
                  </a:cubicBezTo>
                  <a:cubicBezTo>
                    <a:pt x="1" y="2"/>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0" name="Freeform 579"/>
            <p:cNvSpPr/>
            <p:nvPr/>
          </p:nvSpPr>
          <p:spPr bwMode="auto">
            <a:xfrm>
              <a:off x="3869" y="153"/>
              <a:ext cx="2" cy="2"/>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1" y="1"/>
                  </a:cubicBezTo>
                  <a:cubicBezTo>
                    <a:pt x="1" y="1"/>
                    <a:pt x="1" y="1"/>
                    <a:pt x="1" y="1"/>
                  </a:cubicBezTo>
                  <a:cubicBezTo>
                    <a:pt x="1" y="1"/>
                    <a:pt x="1" y="1"/>
                    <a:pt x="1" y="1"/>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1" name="Freeform 580"/>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0 w 1"/>
                <a:gd name="T11" fmla="*/ 0 h 1"/>
                <a:gd name="T12" fmla="*/ 0 w 1"/>
                <a:gd name="T13" fmla="*/ 0 h 1"/>
                <a:gd name="T14" fmla="*/ 1 w 1"/>
                <a:gd name="T15" fmla="*/ 1 h 1"/>
                <a:gd name="T16" fmla="*/ 1 w 1"/>
                <a:gd name="T17" fmla="*/ 1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2" name="Freeform 581"/>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1 w 1"/>
                <a:gd name="T11" fmla="*/ 1 h 1"/>
                <a:gd name="T12" fmla="*/ 0 w 1"/>
                <a:gd name="T13" fmla="*/ 0 h 1"/>
                <a:gd name="T14" fmla="*/ 0 w 1"/>
                <a:gd name="T15" fmla="*/ 0 h 1"/>
                <a:gd name="T16" fmla="*/ 1 w 1"/>
                <a:gd name="T17" fmla="*/ 1 h 1"/>
                <a:gd name="T18" fmla="*/ 1 w 1"/>
                <a:gd name="T19" fmla="*/ 1 h 1"/>
                <a:gd name="T20" fmla="*/ 0 w 1"/>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3" name="Freeform 582"/>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1 w 1"/>
                <a:gd name="T13" fmla="*/ 1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1"/>
                    <a:pt x="1" y="1"/>
                  </a:cubicBezTo>
                  <a:cubicBezTo>
                    <a:pt x="1" y="1"/>
                    <a:pt x="1" y="1"/>
                    <a:pt x="1" y="1"/>
                  </a:cubicBezTo>
                  <a:cubicBezTo>
                    <a:pt x="1" y="1"/>
                    <a:pt x="1" y="1"/>
                    <a:pt x="1" y="1"/>
                  </a:cubicBezTo>
                  <a:moveTo>
                    <a:pt x="0" y="0"/>
                  </a:moveTo>
                  <a:cubicBezTo>
                    <a:pt x="0" y="0"/>
                    <a:pt x="0" y="0"/>
                    <a:pt x="0" y="0"/>
                  </a:cubicBezTo>
                  <a:cubicBezTo>
                    <a:pt x="1" y="1"/>
                    <a:pt x="1" y="1"/>
                    <a:pt x="1"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4" name="Oval 583"/>
            <p:cNvSpPr>
              <a:spLocks noChangeArrowheads="1"/>
            </p:cNvSpPr>
            <p:nvPr/>
          </p:nvSpPr>
          <p:spPr bwMode="auto">
            <a:xfrm>
              <a:off x="3827" y="1296"/>
              <a:ext cx="83" cy="688"/>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6" name="矩形 5"/>
          <p:cNvSpPr/>
          <p:nvPr/>
        </p:nvSpPr>
        <p:spPr>
          <a:xfrm>
            <a:off x="276860" y="5330731"/>
            <a:ext cx="11638547" cy="1465490"/>
          </a:xfrm>
          <a:prstGeom prst="rect">
            <a:avLst/>
          </a:prstGeom>
          <a:solidFill>
            <a:schemeClr val="accent1">
              <a:alpha val="72000"/>
            </a:schemeClr>
          </a:solidFill>
          <a:ln>
            <a:noFill/>
          </a:ln>
          <a:effectLst>
            <a:outerShdw blurRad="50800" dist="152400" dir="13620000" algn="ctr" rotWithShape="0">
              <a:srgbClr val="000000">
                <a:alpha val="43137"/>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左箭头 72">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nvSpPr>
        <p:spPr>
          <a:xfrm>
            <a:off x="388988" y="97"/>
            <a:ext cx="11085094" cy="52197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近五年广东高职高考英语卷写作部分的考情分析如下：</a:t>
            </a:r>
          </a:p>
        </p:txBody>
      </p:sp>
      <p:sp>
        <p:nvSpPr>
          <p:cNvPr id="181" name="文本框 180"/>
          <p:cNvSpPr txBox="1"/>
          <p:nvPr/>
        </p:nvSpPr>
        <p:spPr>
          <a:xfrm>
            <a:off x="224790" y="5474335"/>
            <a:ext cx="10380543" cy="1383665"/>
          </a:xfrm>
          <a:prstGeom prst="rect">
            <a:avLst/>
          </a:prstGeom>
          <a:noFill/>
        </p:spPr>
        <p:txBody>
          <a:bodyPr wrap="square" rtlCol="0">
            <a:spAutoFit/>
          </a:bodyPr>
          <a:lstStyle/>
          <a:p>
            <a:r>
              <a:rPr lang="en-US" sz="2800" b="1" dirty="0">
                <a:solidFill>
                  <a:schemeClr val="bg1"/>
                </a:solidFill>
                <a:latin typeface="微软雅黑" panose="020B0503020204020204" pitchFamily="34" charset="-122"/>
                <a:ea typeface="微软雅黑" panose="020B0503020204020204" pitchFamily="34" charset="-122"/>
              </a:rPr>
              <a:t>       </a:t>
            </a:r>
            <a:r>
              <a:rPr sz="2800" b="1" dirty="0">
                <a:solidFill>
                  <a:schemeClr val="bg1"/>
                </a:solidFill>
                <a:latin typeface="微软雅黑" panose="020B0503020204020204" pitchFamily="34" charset="-122"/>
                <a:ea typeface="微软雅黑" panose="020B0503020204020204" pitchFamily="34" charset="-122"/>
              </a:rPr>
              <a:t>纵观 2019–2023 年的作文（见上表），除了 2021 年考查留言条、2022 年考查通知之外，其他年份考查了电子邮件、求助信、邀请信等，均属于书信这一大类别。</a:t>
            </a:r>
          </a:p>
        </p:txBody>
      </p:sp>
      <p:pic>
        <p:nvPicPr>
          <p:cNvPr id="3" name="图片 2"/>
          <p:cNvPicPr>
            <a:picLocks noChangeAspect="1"/>
          </p:cNvPicPr>
          <p:nvPr/>
        </p:nvPicPr>
        <p:blipFill>
          <a:blip r:embed="rId4"/>
          <a:stretch>
            <a:fillRect/>
          </a:stretch>
        </p:blipFill>
        <p:spPr>
          <a:xfrm>
            <a:off x="257810" y="1120775"/>
            <a:ext cx="10215245" cy="37122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14:bounceEnd="50000">
                                          <p:cBhvr additive="base">
                                            <p:cTn id="7" dur="1000" fill="hold"/>
                                            <p:tgtEl>
                                              <p:spTgt spid="94"/>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81"/>
                                            </p:tgtEl>
                                            <p:attrNameLst>
                                              <p:attrName>style.visibility</p:attrName>
                                            </p:attrNameLst>
                                          </p:cBhvr>
                                          <p:to>
                                            <p:strVal val="visible"/>
                                          </p:to>
                                        </p:set>
                                        <p:animEffect transition="in" filter="wipe(left)">
                                          <p:cBhvr>
                                            <p:cTn id="18" dur="500"/>
                                            <p:tgtEl>
                                              <p:spTgt spid="18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8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1000" fill="hold"/>
                                            <p:tgtEl>
                                              <p:spTgt spid="94"/>
                                            </p:tgtEl>
                                            <p:attrNameLst>
                                              <p:attrName>ppt_x</p:attrName>
                                            </p:attrNameLst>
                                          </p:cBhvr>
                                          <p:tavLst>
                                            <p:tav tm="0">
                                              <p:val>
                                                <p:strVal val="#ppt_x"/>
                                              </p:val>
                                            </p:tav>
                                            <p:tav tm="100000">
                                              <p:val>
                                                <p:strVal val="#ppt_x"/>
                                              </p:val>
                                            </p:tav>
                                          </p:tavLst>
                                        </p:anim>
                                        <p:anim calcmode="lin" valueType="num">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81"/>
                                            </p:tgtEl>
                                            <p:attrNameLst>
                                              <p:attrName>style.visibility</p:attrName>
                                            </p:attrNameLst>
                                          </p:cBhvr>
                                          <p:to>
                                            <p:strVal val="visible"/>
                                          </p:to>
                                        </p:set>
                                        <p:animEffect transition="in" filter="wipe(left)">
                                          <p:cBhvr>
                                            <p:cTn id="18" dur="500"/>
                                            <p:tgtEl>
                                              <p:spTgt spid="18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81" grpId="0"/>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800" y="2404110"/>
            <a:ext cx="12191365" cy="4453890"/>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60</a:t>
            </a:fld>
            <a:endParaRPr lang="en-US"/>
          </a:p>
        </p:txBody>
      </p:sp>
      <p:sp>
        <p:nvSpPr>
          <p:cNvPr id="13" name="文本框 12"/>
          <p:cNvSpPr txBox="1"/>
          <p:nvPr/>
        </p:nvSpPr>
        <p:spPr>
          <a:xfrm>
            <a:off x="149860" y="2588260"/>
            <a:ext cx="12092305" cy="3107690"/>
          </a:xfrm>
          <a:prstGeom prst="rect">
            <a:avLst/>
          </a:prstGeom>
          <a:noFill/>
        </p:spPr>
        <p:txBody>
          <a:bodyPr wrap="square" rtlCol="0">
            <a:spAutoFit/>
          </a:bodyPr>
          <a:lstStyle/>
          <a:p>
            <a:pPr algn="just"/>
            <a:r>
              <a:rPr lang="zh-CN" altLang="en-US" sz="2800" b="1" dirty="0">
                <a:latin typeface="微软雅黑" panose="020B0503020204020204" pitchFamily="34" charset="-122"/>
                <a:ea typeface="微软雅黑" panose="020B0503020204020204" pitchFamily="34" charset="-122"/>
              </a:rPr>
              <a:t>解析： 首先，题目要求写一则失物招领，因此在第一行正中间写上Found。右上角写启事的日 期，August 6, 2019，①开头句写在学校操场捡到一个钱包A wallet was found on the school playground。②正文说明物品的情况：里面有人民币若干和一张银行卡，一张身份证Inside, there is some money, a card and an ID card。③结束句Will the owner please come to the Lost and Found Office or call 81286638 to get it back?文章最后落款Huang Lei。</a:t>
            </a:r>
          </a:p>
        </p:txBody>
      </p:sp>
      <p:sp>
        <p:nvSpPr>
          <p:cNvPr id="9" name="文本框 8"/>
          <p:cNvSpPr txBox="1"/>
          <p:nvPr/>
        </p:nvSpPr>
        <p:spPr>
          <a:xfrm>
            <a:off x="50800" y="669290"/>
            <a:ext cx="11796395" cy="1383665"/>
          </a:xfrm>
          <a:prstGeom prst="rect">
            <a:avLst/>
          </a:prstGeom>
          <a:noFill/>
        </p:spPr>
        <p:txBody>
          <a:bodyPr wrap="square" rtlCol="0" anchor="t">
            <a:spAutoFit/>
          </a:bodyPr>
          <a:lstStyle/>
          <a:p>
            <a:r>
              <a:rPr lang="en-US" altLang="zh-CN" sz="2800" b="1"/>
              <a:t>       </a:t>
            </a:r>
            <a:r>
              <a:rPr lang="zh-CN" altLang="en-US" sz="2800" b="1"/>
              <a:t>题目要求：假如你是黄蕾，2019 年 8 月 6 日你在学校操场捡到一个钱包，里面有人民币若干和一张银行卡，一张身份证。请你写一则失物招领，通知失主前来失物招领处认领。电话 81286638。</a:t>
            </a:r>
          </a:p>
        </p:txBody>
      </p:sp>
      <p:sp>
        <p:nvSpPr>
          <p:cNvPr id="6" name="文本框 5"/>
          <p:cNvSpPr txBox="1"/>
          <p:nvPr/>
        </p:nvSpPr>
        <p:spPr>
          <a:xfrm>
            <a:off x="50800" y="147320"/>
            <a:ext cx="2211070" cy="521970"/>
          </a:xfrm>
          <a:prstGeom prst="rect">
            <a:avLst/>
          </a:prstGeom>
          <a:solidFill>
            <a:schemeClr val="tx2">
              <a:lumMod val="20000"/>
              <a:lumOff val="80000"/>
            </a:schemeClr>
          </a:solidFill>
        </p:spPr>
        <p:txBody>
          <a:bodyPr wrap="square" rtlCol="0">
            <a:spAutoFit/>
          </a:bodyPr>
          <a:lstStyle/>
          <a:p>
            <a:r>
              <a:rPr lang="zh-CN" altLang="en-US" sz="2800" b="1">
                <a:solidFill>
                  <a:schemeClr val="tx1"/>
                </a:solidFill>
              </a:rPr>
              <a:t>典型例子：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61</a:t>
            </a:fld>
            <a:endParaRPr lang="en-US"/>
          </a:p>
        </p:txBody>
      </p:sp>
      <p:sp>
        <p:nvSpPr>
          <p:cNvPr id="4" name="文本框 3"/>
          <p:cNvSpPr txBox="1"/>
          <p:nvPr/>
        </p:nvSpPr>
        <p:spPr>
          <a:xfrm>
            <a:off x="165100" y="889000"/>
            <a:ext cx="11925300" cy="2676525"/>
          </a:xfrm>
          <a:prstGeom prst="rect">
            <a:avLst/>
          </a:prstGeom>
          <a:noFill/>
        </p:spPr>
        <p:txBody>
          <a:bodyPr wrap="square" rtlCol="0">
            <a:spAutoFit/>
          </a:bodyPr>
          <a:lstStyle/>
          <a:p>
            <a:pPr algn="just"/>
            <a:r>
              <a:rPr lang="en-US" altLang="zh-CN" sz="2800" b="1" dirty="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        </a:t>
            </a:r>
            <a:r>
              <a:rPr lang="en-US" altLang="zh-CN" sz="2800" b="1" dirty="0">
                <a:latin typeface="微软雅黑" panose="020B0503020204020204" pitchFamily="34" charset="-122"/>
                <a:ea typeface="微软雅黑" panose="020B0503020204020204" pitchFamily="34" charset="-122"/>
              </a:rPr>
              <a:t>                                    Found</a:t>
            </a:r>
          </a:p>
          <a:p>
            <a:pPr algn="just"/>
            <a:r>
              <a:rPr lang="en-US" altLang="zh-CN" sz="2800" b="1" dirty="0">
                <a:latin typeface="微软雅黑" panose="020B0503020204020204" pitchFamily="34" charset="-122"/>
                <a:ea typeface="微软雅黑" panose="020B0503020204020204" pitchFamily="34" charset="-122"/>
              </a:rPr>
              <a:t>                                                                                     August 6, 2019</a:t>
            </a:r>
          </a:p>
          <a:p>
            <a:pPr algn="just"/>
            <a:r>
              <a:rPr lang="en-US" altLang="zh-CN" sz="2800" b="1" dirty="0">
                <a:latin typeface="微软雅黑" panose="020B0503020204020204" pitchFamily="34" charset="-122"/>
                <a:ea typeface="微软雅黑" panose="020B0503020204020204" pitchFamily="34" charset="-122"/>
              </a:rPr>
              <a:t>      A wallet was found on the school playground. Inside, there is some money, a card and an ID card. Will the owner please come to the Lost and Found Office or call 81286638 to get it back?</a:t>
            </a:r>
          </a:p>
          <a:p>
            <a:pPr algn="just"/>
            <a:r>
              <a:rPr lang="en-US" altLang="zh-CN" sz="2800" b="1" dirty="0">
                <a:latin typeface="微软雅黑" panose="020B0503020204020204" pitchFamily="34" charset="-122"/>
                <a:ea typeface="微软雅黑" panose="020B0503020204020204" pitchFamily="34" charset="-122"/>
              </a:rPr>
              <a:t>                                                                                            Huang Lei</a:t>
            </a:r>
          </a:p>
        </p:txBody>
      </p:sp>
      <p:sp>
        <p:nvSpPr>
          <p:cNvPr id="2" name="文本框 1"/>
          <p:cNvSpPr txBox="1"/>
          <p:nvPr/>
        </p:nvSpPr>
        <p:spPr>
          <a:xfrm>
            <a:off x="1381124" y="123825"/>
            <a:ext cx="250507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62</a:t>
            </a:fld>
            <a:endParaRPr lang="en-US"/>
          </a:p>
        </p:txBody>
      </p:sp>
      <p:sp>
        <p:nvSpPr>
          <p:cNvPr id="9" name="文本框 8"/>
          <p:cNvSpPr txBox="1"/>
          <p:nvPr/>
        </p:nvSpPr>
        <p:spPr>
          <a:xfrm>
            <a:off x="198120" y="460375"/>
            <a:ext cx="11796395" cy="3969385"/>
          </a:xfrm>
          <a:prstGeom prst="rect">
            <a:avLst/>
          </a:prstGeom>
          <a:noFill/>
        </p:spPr>
        <p:txBody>
          <a:bodyPr wrap="square" rtlCol="0" anchor="t">
            <a:spAutoFit/>
          </a:bodyPr>
          <a:lstStyle/>
          <a:p>
            <a:r>
              <a:rPr lang="zh-CN" altLang="en-US" sz="2800" b="1" dirty="0"/>
              <a:t>2. 通知</a:t>
            </a:r>
          </a:p>
          <a:p>
            <a:r>
              <a:rPr lang="zh-CN" altLang="en-US" sz="2800" b="1" dirty="0"/>
              <a:t>        通知是上级对下级，组织对成员部署工作、召开会议或传达事情等使用的一种应用文。它分为口头通知和书面通知。</a:t>
            </a:r>
          </a:p>
          <a:p>
            <a:r>
              <a:rPr lang="zh-CN" altLang="en-US" sz="2800" b="1" dirty="0"/>
              <a:t>       </a:t>
            </a:r>
            <a:r>
              <a:rPr lang="zh-CN" altLang="en-US" sz="2800" b="1" dirty="0">
                <a:solidFill>
                  <a:srgbClr val="FF0000"/>
                </a:solidFill>
              </a:rPr>
              <a:t>口头通知：</a:t>
            </a:r>
            <a:r>
              <a:rPr lang="zh-CN" altLang="en-US" sz="2800" b="1" dirty="0"/>
              <a:t>口头通知是面对面把事情传达给对方，叙述表达尽可能口语化，做到言简意赅。</a:t>
            </a:r>
          </a:p>
          <a:p>
            <a:r>
              <a:rPr lang="zh-CN" altLang="en-US" sz="2800" b="1" dirty="0"/>
              <a:t>       1）口头通知注意事项</a:t>
            </a:r>
          </a:p>
          <a:p>
            <a:pPr marL="457200" indent="-457200">
              <a:buFont typeface="Wingdings" panose="05000000000000000000" charset="0"/>
              <a:buChar char="l"/>
            </a:pPr>
            <a:r>
              <a:rPr lang="zh-CN" altLang="en-US" sz="2800" b="1" dirty="0"/>
              <a:t> 一般不用写落款和日期。</a:t>
            </a:r>
          </a:p>
          <a:p>
            <a:pPr marL="457200" indent="-457200">
              <a:buFont typeface="Wingdings" panose="05000000000000000000" charset="0"/>
              <a:buChar char="l"/>
            </a:pPr>
            <a:r>
              <a:rPr lang="zh-CN" altLang="en-US" sz="2800" b="1" dirty="0"/>
              <a:t> 在正文之前，一般要有称呼语和开场白。</a:t>
            </a:r>
          </a:p>
          <a:p>
            <a:pPr marL="457200" indent="-457200">
              <a:buFont typeface="Wingdings" panose="05000000000000000000" charset="0"/>
              <a:buChar char="l"/>
            </a:pPr>
            <a:r>
              <a:rPr lang="zh-CN" altLang="en-US" sz="2800" b="1" dirty="0"/>
              <a:t> 结尾要给听众结束通知的信号。</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63</a:t>
            </a:fld>
            <a:endParaRPr lang="en-US"/>
          </a:p>
        </p:txBody>
      </p:sp>
      <p:sp>
        <p:nvSpPr>
          <p:cNvPr id="9" name="文本框 8"/>
          <p:cNvSpPr txBox="1"/>
          <p:nvPr/>
        </p:nvSpPr>
        <p:spPr>
          <a:xfrm>
            <a:off x="0" y="167005"/>
            <a:ext cx="12191365" cy="6554470"/>
          </a:xfrm>
          <a:prstGeom prst="rect">
            <a:avLst/>
          </a:prstGeom>
          <a:noFill/>
        </p:spPr>
        <p:txBody>
          <a:bodyPr wrap="square" rtlCol="0" anchor="t">
            <a:spAutoFit/>
          </a:bodyPr>
          <a:lstStyle/>
          <a:p>
            <a:r>
              <a:rPr lang="zh-CN" altLang="en-US" sz="2800" b="1" dirty="0"/>
              <a:t>2）常用短语或句子</a:t>
            </a:r>
          </a:p>
          <a:p>
            <a:r>
              <a:rPr lang="zh-CN" altLang="en-US" sz="2800" b="1" dirty="0"/>
              <a:t>（1）常用的开场称呼语：</a:t>
            </a:r>
          </a:p>
          <a:p>
            <a:r>
              <a:rPr lang="zh-CN" altLang="en-US" sz="2800" b="1" dirty="0"/>
              <a:t>        </a:t>
            </a:r>
            <a:r>
              <a:rPr lang="en-US" altLang="zh-CN" sz="2800" b="1" dirty="0"/>
              <a:t>	</a:t>
            </a:r>
            <a:r>
              <a:rPr lang="zh-CN" altLang="en-US" sz="2800" b="1" dirty="0"/>
              <a:t>Boys and girls，Ladies and gentlemen，teachers and fellow students 等。</a:t>
            </a:r>
          </a:p>
          <a:p>
            <a:r>
              <a:rPr lang="zh-CN" altLang="en-US" sz="2800" b="1" dirty="0"/>
              <a:t>（2）常用的开头语：</a:t>
            </a:r>
          </a:p>
          <a:p>
            <a:r>
              <a:rPr lang="zh-CN" altLang="en-US" sz="2800" b="1" dirty="0"/>
              <a:t>      </a:t>
            </a:r>
            <a:r>
              <a:rPr lang="en-US" altLang="zh-CN" sz="2800" b="1" dirty="0"/>
              <a:t>	</a:t>
            </a:r>
            <a:r>
              <a:rPr lang="zh-CN" altLang="en-US" sz="2800" b="1" dirty="0"/>
              <a:t>① May I have your attention, please? 大家请注意。 </a:t>
            </a:r>
          </a:p>
          <a:p>
            <a:r>
              <a:rPr lang="zh-CN" altLang="en-US" sz="2800" b="1" dirty="0"/>
              <a:t>      </a:t>
            </a:r>
            <a:r>
              <a:rPr lang="en-US" altLang="zh-CN" sz="2800" b="1" dirty="0"/>
              <a:t>	</a:t>
            </a:r>
            <a:r>
              <a:rPr lang="zh-CN" altLang="en-US" sz="2800" b="1" dirty="0"/>
              <a:t>② Attention, please. 请注意。</a:t>
            </a:r>
          </a:p>
          <a:p>
            <a:r>
              <a:rPr lang="zh-CN" altLang="en-US" sz="2800" b="1" dirty="0"/>
              <a:t>      </a:t>
            </a:r>
            <a:r>
              <a:rPr lang="en-US" altLang="zh-CN" sz="2800" b="1" dirty="0"/>
              <a:t>	</a:t>
            </a:r>
            <a:r>
              <a:rPr lang="zh-CN" altLang="en-US" sz="2800" b="1" dirty="0"/>
              <a:t>③ I have something important to tell you. 我有重要的事情告诉你。</a:t>
            </a:r>
          </a:p>
          <a:p>
            <a:r>
              <a:rPr lang="zh-CN" altLang="en-US" sz="2800" b="1" dirty="0"/>
              <a:t>     </a:t>
            </a:r>
            <a:r>
              <a:rPr lang="en-US" altLang="zh-CN" sz="2800" b="1" dirty="0"/>
              <a:t>	</a:t>
            </a:r>
            <a:r>
              <a:rPr lang="zh-CN" altLang="en-US" sz="2800" b="1" dirty="0"/>
              <a:t>④ Please be quiet! I have an announcement to make. 请安静！我有事要</a:t>
            </a:r>
            <a:r>
              <a:rPr lang="en-US" altLang="zh-CN" sz="2800" b="1" dirty="0"/>
              <a:t>		</a:t>
            </a:r>
            <a:r>
              <a:rPr lang="zh-CN" altLang="en-US" sz="2800" b="1" dirty="0"/>
              <a:t>宣布。</a:t>
            </a:r>
          </a:p>
          <a:p>
            <a:r>
              <a:rPr lang="zh-CN" altLang="en-US" sz="2800" b="1" dirty="0"/>
              <a:t>（3）告知活动的名称、时间、地点、举办者等：</a:t>
            </a:r>
          </a:p>
          <a:p>
            <a:r>
              <a:rPr lang="zh-CN" altLang="en-US" sz="2800" b="1" dirty="0"/>
              <a:t>      </a:t>
            </a:r>
            <a:r>
              <a:rPr lang="en-US" altLang="zh-CN" sz="2800" b="1" dirty="0"/>
              <a:t>	</a:t>
            </a:r>
            <a:r>
              <a:rPr lang="zh-CN" altLang="en-US" sz="2800" b="1" dirty="0"/>
              <a:t>① In order to ..., a party (speech/contest/lecture/meeting, etc.) will be </a:t>
            </a:r>
            <a:r>
              <a:rPr lang="en-US" altLang="zh-CN" sz="2800" b="1" dirty="0"/>
              <a:t>	</a:t>
            </a:r>
            <a:r>
              <a:rPr lang="zh-CN" altLang="en-US" sz="2800" b="1" dirty="0"/>
              <a:t>held ... 为了……，将在……举行晚会（演讲、比赛、讲座、会议等）。</a:t>
            </a:r>
          </a:p>
          <a:p>
            <a:r>
              <a:rPr lang="zh-CN" altLang="en-US" sz="2800" b="1" dirty="0"/>
              <a:t>② A party (speech) will be held + where + when ... 将在……举行晚会（演</a:t>
            </a:r>
            <a:r>
              <a:rPr lang="en-US" altLang="zh-CN" sz="2800" b="1" dirty="0"/>
              <a:t>	</a:t>
            </a:r>
            <a:r>
              <a:rPr lang="zh-CN" altLang="en-US" sz="2800" b="1" dirty="0"/>
              <a:t>讲）。</a:t>
            </a:r>
          </a:p>
          <a:p>
            <a:r>
              <a:rPr lang="zh-CN" altLang="en-US" sz="2800" b="1" dirty="0"/>
              <a:t>③ ... will hold/have a party (speech) + where + when ... ……将在……举行晚会（演讲）。</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64</a:t>
            </a:fld>
            <a:endParaRPr lang="en-US"/>
          </a:p>
        </p:txBody>
      </p:sp>
      <p:sp>
        <p:nvSpPr>
          <p:cNvPr id="9" name="文本框 8"/>
          <p:cNvSpPr txBox="1"/>
          <p:nvPr/>
        </p:nvSpPr>
        <p:spPr>
          <a:xfrm>
            <a:off x="198120" y="460375"/>
            <a:ext cx="11796395" cy="3538220"/>
          </a:xfrm>
          <a:prstGeom prst="rect">
            <a:avLst/>
          </a:prstGeom>
          <a:noFill/>
        </p:spPr>
        <p:txBody>
          <a:bodyPr wrap="square" rtlCol="0" anchor="t">
            <a:spAutoFit/>
          </a:bodyPr>
          <a:lstStyle/>
          <a:p>
            <a:r>
              <a:rPr lang="zh-CN" altLang="en-US" sz="2800" b="1" dirty="0"/>
              <a:t>（4）交待活动的注意事项：</a:t>
            </a:r>
          </a:p>
          <a:p>
            <a:r>
              <a:rPr lang="zh-CN" altLang="en-US" sz="2800" b="1" dirty="0"/>
              <a:t>      </a:t>
            </a:r>
            <a:r>
              <a:rPr lang="en-US" altLang="zh-CN" sz="2800" b="1" dirty="0"/>
              <a:t>	</a:t>
            </a:r>
            <a:r>
              <a:rPr lang="zh-CN" altLang="en-US" sz="2800" b="1" dirty="0"/>
              <a:t>① Everyone is asked to be there on time. 每个人都要准时。</a:t>
            </a:r>
          </a:p>
          <a:p>
            <a:r>
              <a:rPr lang="zh-CN" altLang="en-US" sz="2800" b="1" dirty="0"/>
              <a:t>      </a:t>
            </a:r>
            <a:r>
              <a:rPr lang="en-US" altLang="zh-CN" sz="2800" b="1" dirty="0"/>
              <a:t>	</a:t>
            </a:r>
            <a:r>
              <a:rPr lang="zh-CN" altLang="en-US" sz="2800" b="1" dirty="0"/>
              <a:t>② Please take your notebooks with you and be sure on time. 带上你的</a:t>
            </a:r>
            <a:r>
              <a:rPr lang="en-US" altLang="zh-CN" sz="2800" b="1" dirty="0"/>
              <a:t>	</a:t>
            </a:r>
            <a:r>
              <a:rPr lang="zh-CN" altLang="en-US" sz="2800" b="1" dirty="0"/>
              <a:t>笔记本，并准时到达。</a:t>
            </a:r>
          </a:p>
          <a:p>
            <a:r>
              <a:rPr lang="zh-CN" altLang="en-US" sz="2800" b="1" dirty="0"/>
              <a:t>      </a:t>
            </a:r>
            <a:r>
              <a:rPr lang="en-US" altLang="zh-CN" sz="2800" b="1" dirty="0"/>
              <a:t>	</a:t>
            </a:r>
            <a:r>
              <a:rPr lang="zh-CN" altLang="en-US" sz="2800" b="1" dirty="0"/>
              <a:t>③ Be sure not to be late. 务必别迟到。</a:t>
            </a:r>
          </a:p>
          <a:p>
            <a:r>
              <a:rPr lang="zh-CN" altLang="en-US" sz="2800" b="1" dirty="0"/>
              <a:t>（5）常用的结束语：</a:t>
            </a:r>
          </a:p>
          <a:p>
            <a:r>
              <a:rPr lang="zh-CN" altLang="en-US" sz="2800" b="1" dirty="0"/>
              <a:t>      </a:t>
            </a:r>
            <a:r>
              <a:rPr lang="en-US" altLang="zh-CN" sz="2800" b="1" dirty="0"/>
              <a:t>	</a:t>
            </a:r>
            <a:r>
              <a:rPr lang="zh-CN" altLang="en-US" sz="2800" b="1" dirty="0"/>
              <a:t>① That</a:t>
            </a:r>
            <a:r>
              <a:rPr lang="en-US" altLang="zh-CN" sz="2800" b="1" dirty="0"/>
              <a:t>’</a:t>
            </a:r>
            <a:r>
              <a:rPr lang="zh-CN" altLang="en-US" sz="2800" b="1" dirty="0"/>
              <a:t>s all. Thank you. 通知完毕，谢谢！</a:t>
            </a:r>
          </a:p>
          <a:p>
            <a:r>
              <a:rPr lang="zh-CN" altLang="en-US" sz="2800" b="1" dirty="0"/>
              <a:t>      </a:t>
            </a:r>
            <a:r>
              <a:rPr lang="en-US" altLang="zh-CN" sz="2800" b="1" dirty="0"/>
              <a:t>	</a:t>
            </a:r>
            <a:r>
              <a:rPr lang="zh-CN" altLang="en-US" sz="2800" b="1" dirty="0"/>
              <a:t>② That</a:t>
            </a:r>
            <a:r>
              <a:rPr lang="en-US" altLang="zh-CN" sz="2800" b="1" dirty="0"/>
              <a:t>’</a:t>
            </a:r>
            <a:r>
              <a:rPr lang="zh-CN" altLang="en-US" sz="2800" b="1" dirty="0"/>
              <a:t>s all. Thank you for your listening. 通知完毕，感谢你的聆听。</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65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p>
        </p:txBody>
      </p:sp>
      <p:sp>
        <p:nvSpPr>
          <p:cNvPr id="6" name="文本框 5"/>
          <p:cNvSpPr txBox="1"/>
          <p:nvPr/>
        </p:nvSpPr>
        <p:spPr>
          <a:xfrm>
            <a:off x="513715" y="2165350"/>
            <a:ext cx="11276965" cy="2245360"/>
          </a:xfrm>
          <a:prstGeom prst="rect">
            <a:avLst/>
          </a:prstGeom>
          <a:noFill/>
          <a:ln>
            <a:solidFill>
              <a:schemeClr val="accent1"/>
            </a:solidFill>
          </a:ln>
        </p:spPr>
        <p:txBody>
          <a:bodyPr wrap="square" rtlCol="0" anchor="t">
            <a:spAutoFit/>
          </a:bodyPr>
          <a:lstStyle/>
          <a:p>
            <a:pPr algn="just"/>
            <a:r>
              <a:rPr lang="zh-CN" altLang="en-US" sz="2800" b="1" dirty="0"/>
              <a:t>① Ladies and Gentlemen,</a:t>
            </a:r>
          </a:p>
          <a:p>
            <a:pPr algn="just"/>
            <a:r>
              <a:rPr lang="zh-CN" altLang="en-US" sz="2800" b="1" dirty="0"/>
              <a:t>    ② May I have your attention, please? ③ We will ___________ in the ___________. It will begin at ___________. The ___________ is about ___________. ④ Please be there on time.</a:t>
            </a:r>
          </a:p>
          <a:p>
            <a:pPr algn="just"/>
            <a:r>
              <a:rPr lang="zh-CN" altLang="en-US" sz="2800" b="1" dirty="0"/>
              <a:t>    ⑤ That</a:t>
            </a:r>
            <a:r>
              <a:rPr lang="en-US" altLang="zh-CN" sz="2800" b="1" dirty="0"/>
              <a:t>’</a:t>
            </a:r>
            <a:r>
              <a:rPr lang="zh-CN" altLang="en-US" sz="2800" b="1" dirty="0"/>
              <a:t>s all. Thank you.</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800" y="2174875"/>
            <a:ext cx="12191365" cy="4453890"/>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66</a:t>
            </a:fld>
            <a:endParaRPr lang="en-US"/>
          </a:p>
        </p:txBody>
      </p:sp>
      <p:sp>
        <p:nvSpPr>
          <p:cNvPr id="13" name="文本框 12"/>
          <p:cNvSpPr txBox="1"/>
          <p:nvPr/>
        </p:nvSpPr>
        <p:spPr>
          <a:xfrm>
            <a:off x="149860" y="2588260"/>
            <a:ext cx="12092305" cy="353822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解析：首先，从要求上看，这是一篇口头通知，通知对象是同学们，因此称呼语可用①Boys and girls，②开头句May I have your attention, please?③告知活动的名称、时间、地点、举办者：王教授将于1月18日上午9点在图书馆举行关于如何学好英语的英语讲座。套用上面的句型</a:t>
            </a:r>
          </a:p>
          <a:p>
            <a:r>
              <a:rPr lang="zh-CN" altLang="en-US" sz="2800" b="1" dirty="0">
                <a:latin typeface="微软雅黑" panose="020B0503020204020204" pitchFamily="34" charset="-122"/>
                <a:ea typeface="微软雅黑" panose="020B0503020204020204" pitchFamily="34" charset="-122"/>
              </a:rPr>
              <a:t>An English lecture will be held in the library by Professor Wang. It is about how to learn English well. It will begin at 9:00 a.m. on January 18。④交待活动的注意事项Please be there on time。 ⑤结尾句：That’s all. Thank you。</a:t>
            </a:r>
          </a:p>
        </p:txBody>
      </p:sp>
      <p:sp>
        <p:nvSpPr>
          <p:cNvPr id="9" name="文本框 8"/>
          <p:cNvSpPr txBox="1"/>
          <p:nvPr/>
        </p:nvSpPr>
        <p:spPr>
          <a:xfrm>
            <a:off x="50800" y="669290"/>
            <a:ext cx="11796395" cy="1814830"/>
          </a:xfrm>
          <a:prstGeom prst="rect">
            <a:avLst/>
          </a:prstGeom>
          <a:noFill/>
        </p:spPr>
        <p:txBody>
          <a:bodyPr wrap="square" rtlCol="0" anchor="t">
            <a:spAutoFit/>
          </a:bodyPr>
          <a:lstStyle/>
          <a:p>
            <a:r>
              <a:rPr lang="en-US" altLang="zh-CN" sz="2800" b="1"/>
              <a:t>       </a:t>
            </a:r>
            <a:r>
              <a:rPr lang="zh-CN" altLang="en-US" sz="2800" b="1"/>
              <a:t>题目要求：假如你是黄静，2019 年 1 月 18 日上午 9 点你们学校将邀请王教授在图书馆举行一场如何学好英语的英语讲座，请根据提示写一则口头通知。</a:t>
            </a:r>
          </a:p>
          <a:p>
            <a:endParaRPr lang="zh-CN" altLang="en-US" sz="2800" b="1"/>
          </a:p>
        </p:txBody>
      </p:sp>
      <p:sp>
        <p:nvSpPr>
          <p:cNvPr id="6" name="文本框 5"/>
          <p:cNvSpPr txBox="1"/>
          <p:nvPr/>
        </p:nvSpPr>
        <p:spPr>
          <a:xfrm>
            <a:off x="50800" y="147320"/>
            <a:ext cx="2211070" cy="521970"/>
          </a:xfrm>
          <a:prstGeom prst="rect">
            <a:avLst/>
          </a:prstGeom>
          <a:solidFill>
            <a:schemeClr val="tx2">
              <a:lumMod val="20000"/>
              <a:lumOff val="80000"/>
            </a:schemeClr>
          </a:solidFill>
        </p:spPr>
        <p:txBody>
          <a:bodyPr wrap="square" rtlCol="0">
            <a:spAutoFit/>
          </a:bodyPr>
          <a:lstStyle/>
          <a:p>
            <a:r>
              <a:rPr lang="zh-CN" altLang="en-US" sz="2800" b="1">
                <a:solidFill>
                  <a:schemeClr val="tx1"/>
                </a:solidFill>
              </a:rPr>
              <a:t>典型例子：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67</a:t>
            </a:fld>
            <a:endParaRPr lang="en-US"/>
          </a:p>
        </p:txBody>
      </p:sp>
      <p:sp>
        <p:nvSpPr>
          <p:cNvPr id="4" name="文本框 3"/>
          <p:cNvSpPr txBox="1"/>
          <p:nvPr/>
        </p:nvSpPr>
        <p:spPr>
          <a:xfrm>
            <a:off x="165100" y="889000"/>
            <a:ext cx="11925300" cy="3107690"/>
          </a:xfrm>
          <a:prstGeom prst="rect">
            <a:avLst/>
          </a:prstGeom>
          <a:noFill/>
        </p:spPr>
        <p:txBody>
          <a:bodyPr wrap="square" rtlCol="0">
            <a:spAutoFit/>
          </a:bodyPr>
          <a:lstStyle/>
          <a:p>
            <a:pPr algn="just"/>
            <a:r>
              <a:rPr lang="en-US" altLang="zh-CN" sz="2800" b="1" dirty="0">
                <a:latin typeface="微软雅黑" panose="020B0503020204020204" pitchFamily="34" charset="-122"/>
                <a:ea typeface="微软雅黑" panose="020B0503020204020204" pitchFamily="34" charset="-122"/>
              </a:rPr>
              <a:t>Boys and girls, </a:t>
            </a:r>
          </a:p>
          <a:p>
            <a:pPr algn="just"/>
            <a:r>
              <a:rPr lang="en-US" altLang="zh-CN" sz="2800" b="1" dirty="0">
                <a:latin typeface="微软雅黑" panose="020B0503020204020204" pitchFamily="34" charset="-122"/>
                <a:ea typeface="微软雅黑" panose="020B0503020204020204" pitchFamily="34" charset="-122"/>
                <a:sym typeface="+mn-ea"/>
              </a:rPr>
              <a:t>        </a:t>
            </a:r>
            <a:r>
              <a:rPr lang="en-US" altLang="zh-CN" sz="2800" b="1" dirty="0">
                <a:latin typeface="微软雅黑" panose="020B0503020204020204" pitchFamily="34" charset="-122"/>
                <a:ea typeface="微软雅黑" panose="020B0503020204020204" pitchFamily="34" charset="-122"/>
              </a:rPr>
              <a:t>May I have your attention, please? An English lecture will be held in the library by Professor Wang. It is about how to learn English well. It will begin at 9:00 a.m. on January 18. Everyone is welcome. Please take your notebooks with you and be there on time.</a:t>
            </a:r>
          </a:p>
          <a:p>
            <a:pPr algn="just"/>
            <a:r>
              <a:rPr lang="en-US" altLang="zh-CN" sz="2800" b="1" dirty="0">
                <a:latin typeface="微软雅黑" panose="020B0503020204020204" pitchFamily="34" charset="-122"/>
                <a:ea typeface="微软雅黑" panose="020B0503020204020204" pitchFamily="34" charset="-122"/>
              </a:rPr>
              <a:t>        That’s all. Thank you.</a:t>
            </a:r>
          </a:p>
        </p:txBody>
      </p:sp>
      <p:sp>
        <p:nvSpPr>
          <p:cNvPr id="2" name="文本框 1"/>
          <p:cNvSpPr txBox="1"/>
          <p:nvPr/>
        </p:nvSpPr>
        <p:spPr>
          <a:xfrm>
            <a:off x="1381124" y="123825"/>
            <a:ext cx="269557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68</a:t>
            </a:fld>
            <a:endParaRPr lang="en-US"/>
          </a:p>
        </p:txBody>
      </p:sp>
      <p:sp>
        <p:nvSpPr>
          <p:cNvPr id="9" name="文本框 8"/>
          <p:cNvSpPr txBox="1"/>
          <p:nvPr/>
        </p:nvSpPr>
        <p:spPr>
          <a:xfrm>
            <a:off x="0" y="645160"/>
            <a:ext cx="12191365" cy="3538220"/>
          </a:xfrm>
          <a:prstGeom prst="rect">
            <a:avLst/>
          </a:prstGeom>
          <a:noFill/>
        </p:spPr>
        <p:txBody>
          <a:bodyPr wrap="square" rtlCol="0" anchor="t">
            <a:spAutoFit/>
          </a:bodyPr>
          <a:lstStyle/>
          <a:p>
            <a:r>
              <a:rPr lang="en-US" altLang="zh-CN" sz="2800" b="1" dirty="0"/>
              <a:t>       </a:t>
            </a:r>
            <a:r>
              <a:rPr lang="zh-CN" altLang="en-US" sz="2800" b="1" dirty="0">
                <a:solidFill>
                  <a:srgbClr val="FF0000"/>
                </a:solidFill>
              </a:rPr>
              <a:t>书面通知</a:t>
            </a:r>
            <a:r>
              <a:rPr lang="zh-CN" altLang="en-US" sz="2800" b="1" dirty="0"/>
              <a:t>：通知的内容要简洁明了，不要写得冗长繁琐或含糊其辞。通知的语言一般不带感情色彩，要尽量少用形容词、副词和俗语等。</a:t>
            </a:r>
          </a:p>
          <a:p>
            <a:r>
              <a:rPr lang="zh-CN" altLang="en-US" sz="2800" b="1" dirty="0"/>
              <a:t>       1）书面通知注意事项 </a:t>
            </a:r>
          </a:p>
          <a:p>
            <a:pPr marL="457200" indent="-457200">
              <a:buFont typeface="Wingdings" panose="05000000000000000000" charset="0"/>
              <a:buChar char="l"/>
            </a:pPr>
            <a:r>
              <a:rPr lang="zh-CN" altLang="en-US" sz="2800" b="1" dirty="0"/>
              <a:t>标题（Notice/Announcement）：写在通知上方居中。</a:t>
            </a:r>
          </a:p>
          <a:p>
            <a:pPr marL="457200" indent="-457200">
              <a:buFont typeface="Wingdings" panose="05000000000000000000" charset="0"/>
              <a:buChar char="l"/>
            </a:pPr>
            <a:r>
              <a:rPr lang="zh-CN" altLang="en-US" sz="2800" b="1" dirty="0"/>
              <a:t>正文：无称呼语，通知中用第三人称。</a:t>
            </a:r>
          </a:p>
          <a:p>
            <a:pPr marL="457200" indent="-457200">
              <a:buFont typeface="Wingdings" panose="05000000000000000000" charset="0"/>
              <a:buChar char="l"/>
            </a:pPr>
            <a:r>
              <a:rPr lang="zh-CN" altLang="en-US" sz="2800" b="1" dirty="0"/>
              <a:t>单位名称：发出通知单位或负责人名字应写在正文最后的右下方，有时可以省略。</a:t>
            </a:r>
          </a:p>
          <a:p>
            <a:pPr marL="457200" indent="-457200">
              <a:buFont typeface="Wingdings" panose="05000000000000000000" charset="0"/>
              <a:buChar char="l"/>
            </a:pPr>
            <a:r>
              <a:rPr lang="zh-CN" altLang="en-US" sz="2800" b="1" dirty="0"/>
              <a:t>日期：写在正文右下方，应在单位名的下一行。</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69</a:t>
            </a:fld>
            <a:endParaRPr lang="en-US"/>
          </a:p>
        </p:txBody>
      </p:sp>
      <p:sp>
        <p:nvSpPr>
          <p:cNvPr id="9" name="文本框 8"/>
          <p:cNvSpPr txBox="1"/>
          <p:nvPr/>
        </p:nvSpPr>
        <p:spPr>
          <a:xfrm>
            <a:off x="635" y="151765"/>
            <a:ext cx="12191365" cy="6123940"/>
          </a:xfrm>
          <a:prstGeom prst="rect">
            <a:avLst/>
          </a:prstGeom>
          <a:noFill/>
        </p:spPr>
        <p:txBody>
          <a:bodyPr wrap="square" rtlCol="0" anchor="t">
            <a:spAutoFit/>
          </a:bodyPr>
          <a:lstStyle/>
          <a:p>
            <a:r>
              <a:rPr lang="en-US" altLang="zh-CN" sz="2800" b="1" dirty="0"/>
              <a:t>   </a:t>
            </a:r>
            <a:r>
              <a:rPr sz="2800" b="1" dirty="0"/>
              <a:t>2）常用短语或句子</a:t>
            </a:r>
          </a:p>
          <a:p>
            <a:r>
              <a:rPr sz="2800" b="1" dirty="0"/>
              <a:t>（1）常用的开头句：直截了当陈述通知活动的目的、内容、时间和地点。</a:t>
            </a:r>
          </a:p>
          <a:p>
            <a:r>
              <a:rPr sz="2800" b="1" dirty="0"/>
              <a:t>      </a:t>
            </a:r>
            <a:r>
              <a:rPr lang="en-US" sz="2800" b="1" dirty="0"/>
              <a:t>	</a:t>
            </a:r>
            <a:r>
              <a:rPr sz="2800" b="1" dirty="0"/>
              <a:t>① In order to ... </a:t>
            </a:r>
            <a:r>
              <a:rPr sz="2800" b="1" dirty="0" err="1"/>
              <a:t>为了</a:t>
            </a:r>
            <a:r>
              <a:rPr sz="2800" b="1" dirty="0"/>
              <a:t>……</a:t>
            </a:r>
          </a:p>
          <a:p>
            <a:r>
              <a:rPr sz="2800" b="1" dirty="0"/>
              <a:t>      </a:t>
            </a:r>
            <a:r>
              <a:rPr lang="en-US" sz="2800" b="1" dirty="0"/>
              <a:t>	</a:t>
            </a:r>
            <a:r>
              <a:rPr sz="2800" b="1" dirty="0"/>
              <a:t>② Our class will organize an outing ( </a:t>
            </a:r>
            <a:r>
              <a:rPr sz="2800" b="1" dirty="0" err="1"/>
              <a:t>活动的内容</a:t>
            </a:r>
            <a:r>
              <a:rPr sz="2800" b="1" dirty="0"/>
              <a:t> ) +</a:t>
            </a:r>
            <a:r>
              <a:rPr sz="2800" b="1" dirty="0" err="1"/>
              <a:t>where+when</a:t>
            </a:r>
            <a:r>
              <a:rPr sz="2800" b="1" dirty="0"/>
              <a:t>. </a:t>
            </a:r>
            <a:r>
              <a:rPr sz="2800" b="1" dirty="0" err="1"/>
              <a:t>我们班</a:t>
            </a:r>
            <a:r>
              <a:rPr lang="en-US" sz="2800" b="1" dirty="0"/>
              <a:t>	</a:t>
            </a:r>
            <a:r>
              <a:rPr sz="2800" b="1" dirty="0" err="1"/>
              <a:t>将在</a:t>
            </a:r>
            <a:r>
              <a:rPr sz="2800" b="1" dirty="0"/>
              <a:t>……</a:t>
            </a:r>
            <a:r>
              <a:rPr sz="2800" b="1" dirty="0" err="1"/>
              <a:t>组织一次外出活动</a:t>
            </a:r>
            <a:r>
              <a:rPr sz="2800" b="1" dirty="0"/>
              <a:t>。</a:t>
            </a:r>
          </a:p>
          <a:p>
            <a:r>
              <a:rPr sz="2800" b="1" dirty="0"/>
              <a:t>      </a:t>
            </a:r>
            <a:r>
              <a:rPr lang="en-US" sz="2800" b="1" dirty="0"/>
              <a:t>	</a:t>
            </a:r>
            <a:r>
              <a:rPr sz="2800" b="1" dirty="0"/>
              <a:t>③ </a:t>
            </a:r>
            <a:r>
              <a:rPr sz="2800" b="1" dirty="0" err="1"/>
              <a:t>Sth</a:t>
            </a:r>
            <a:r>
              <a:rPr sz="2800" b="1" dirty="0"/>
              <a:t>. will/is going to be held +</a:t>
            </a:r>
            <a:r>
              <a:rPr sz="2800" b="1" dirty="0" err="1"/>
              <a:t>where+when</a:t>
            </a:r>
            <a:r>
              <a:rPr sz="2800" b="1" dirty="0"/>
              <a:t>. ……</a:t>
            </a:r>
            <a:r>
              <a:rPr sz="2800" b="1" dirty="0" err="1"/>
              <a:t>将在</a:t>
            </a:r>
            <a:r>
              <a:rPr sz="2800" b="1" dirty="0"/>
              <a:t>……</a:t>
            </a:r>
            <a:r>
              <a:rPr sz="2800" b="1" dirty="0" err="1"/>
              <a:t>举行</a:t>
            </a:r>
            <a:r>
              <a:rPr sz="2800" b="1" dirty="0"/>
              <a:t>。</a:t>
            </a:r>
          </a:p>
          <a:p>
            <a:r>
              <a:rPr sz="2800" b="1" dirty="0"/>
              <a:t>      </a:t>
            </a:r>
            <a:r>
              <a:rPr lang="en-US" sz="2800" b="1" dirty="0"/>
              <a:t>	</a:t>
            </a:r>
            <a:r>
              <a:rPr sz="2800" b="1" dirty="0"/>
              <a:t>④ There will/is going to be </a:t>
            </a:r>
            <a:r>
              <a:rPr sz="2800" b="1" dirty="0" err="1"/>
              <a:t>sth</a:t>
            </a:r>
            <a:r>
              <a:rPr sz="2800" b="1" dirty="0"/>
              <a:t>. +</a:t>
            </a:r>
            <a:r>
              <a:rPr sz="2800" b="1" dirty="0" err="1"/>
              <a:t>where+when</a:t>
            </a:r>
            <a:r>
              <a:rPr sz="2800" b="1" dirty="0"/>
              <a:t>. 在……</a:t>
            </a:r>
            <a:r>
              <a:rPr sz="2800" b="1" dirty="0" err="1"/>
              <a:t>将举行</a:t>
            </a:r>
            <a:r>
              <a:rPr sz="2800" b="1" dirty="0"/>
              <a:t>……</a:t>
            </a:r>
          </a:p>
          <a:p>
            <a:r>
              <a:rPr sz="2800" b="1" dirty="0"/>
              <a:t>（2）详细说明活动的内容。</a:t>
            </a:r>
          </a:p>
          <a:p>
            <a:r>
              <a:rPr sz="2800" b="1" dirty="0"/>
              <a:t>（3）结尾：注意事项或表示欢迎参加。</a:t>
            </a:r>
          </a:p>
          <a:p>
            <a:r>
              <a:rPr sz="2800" b="1" dirty="0"/>
              <a:t>      </a:t>
            </a:r>
            <a:r>
              <a:rPr lang="en-US" sz="2800" b="1" dirty="0"/>
              <a:t>	</a:t>
            </a:r>
            <a:r>
              <a:rPr sz="2800" b="1" dirty="0"/>
              <a:t>① Please attend it on time. </a:t>
            </a:r>
            <a:r>
              <a:rPr sz="2800" b="1" dirty="0" err="1"/>
              <a:t>请准时参加</a:t>
            </a:r>
            <a:r>
              <a:rPr sz="2800" b="1" dirty="0"/>
              <a:t>。</a:t>
            </a:r>
          </a:p>
          <a:p>
            <a:r>
              <a:rPr sz="2800" b="1" dirty="0"/>
              <a:t>      </a:t>
            </a:r>
            <a:r>
              <a:rPr lang="en-US" sz="2800" b="1" dirty="0"/>
              <a:t>	</a:t>
            </a:r>
            <a:r>
              <a:rPr sz="2800" b="1" dirty="0"/>
              <a:t>② Everyone is welcome. </a:t>
            </a:r>
            <a:r>
              <a:rPr sz="2800" b="1" dirty="0" err="1"/>
              <a:t>欢迎大家</a:t>
            </a:r>
            <a:r>
              <a:rPr sz="2800" b="1" dirty="0"/>
              <a:t>。</a:t>
            </a:r>
          </a:p>
          <a:p>
            <a:r>
              <a:rPr sz="2800" b="1" dirty="0"/>
              <a:t>      </a:t>
            </a:r>
            <a:r>
              <a:rPr lang="en-US" sz="2800" b="1" dirty="0"/>
              <a:t>	</a:t>
            </a:r>
            <a:r>
              <a:rPr sz="2800" b="1" dirty="0"/>
              <a:t>③ Everyone is expected to attend it. </a:t>
            </a:r>
            <a:r>
              <a:rPr sz="2800" b="1" dirty="0" err="1"/>
              <a:t>期待各位参加</a:t>
            </a:r>
            <a:r>
              <a:rPr sz="2800" b="1" dirty="0"/>
              <a:t>。</a:t>
            </a:r>
          </a:p>
          <a:p>
            <a:r>
              <a:rPr sz="2800" b="1" dirty="0"/>
              <a:t>      </a:t>
            </a:r>
            <a:r>
              <a:rPr lang="en-US" sz="2800" b="1" dirty="0"/>
              <a:t>	</a:t>
            </a:r>
            <a:r>
              <a:rPr sz="2800" b="1" dirty="0"/>
              <a:t>④ All are welcome. </a:t>
            </a:r>
            <a:r>
              <a:rPr sz="2800" b="1" dirty="0" err="1"/>
              <a:t>欢迎所有人参加</a:t>
            </a:r>
            <a:r>
              <a:rPr sz="2800" b="1" dirty="0"/>
              <a:t>。</a:t>
            </a:r>
          </a:p>
          <a:p>
            <a:r>
              <a:rPr sz="2800" b="1" dirty="0"/>
              <a:t>      </a:t>
            </a:r>
            <a:r>
              <a:rPr lang="en-US" sz="2800" b="1" dirty="0"/>
              <a:t>	</a:t>
            </a:r>
            <a:r>
              <a:rPr sz="2800" b="1" dirty="0"/>
              <a:t>⑤ Don’t be late. </a:t>
            </a:r>
            <a:r>
              <a:rPr sz="2800" b="1" dirty="0" err="1"/>
              <a:t>不要迟到</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468489" y="2813755"/>
            <a:ext cx="5759107" cy="661035"/>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二、 评分标准</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70</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618490" y="307340"/>
            <a:ext cx="10668635" cy="521970"/>
          </a:xfrm>
          <a:prstGeom prst="rect">
            <a:avLst/>
          </a:prstGeom>
          <a:noFill/>
        </p:spPr>
        <p:txBody>
          <a:bodyPr wrap="square" rtlCol="0">
            <a:spAutoFit/>
          </a:bodyPr>
          <a:lstStyle/>
          <a:p>
            <a:r>
              <a:rPr lang="en-US" altLang="zh-CN" sz="2800" b="1"/>
              <a:t>3）常用格式</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13715" y="2165350"/>
            <a:ext cx="11276965" cy="2676525"/>
          </a:xfrm>
          <a:prstGeom prst="rect">
            <a:avLst/>
          </a:prstGeom>
          <a:noFill/>
          <a:ln>
            <a:solidFill>
              <a:schemeClr val="accent1"/>
            </a:solidFill>
          </a:ln>
        </p:spPr>
        <p:txBody>
          <a:bodyPr wrap="square" rtlCol="0" anchor="t">
            <a:spAutoFit/>
          </a:bodyPr>
          <a:lstStyle/>
          <a:p>
            <a:pPr algn="just"/>
            <a:r>
              <a:rPr lang="en-US" altLang="zh-CN" sz="2800" b="1" dirty="0"/>
              <a:t>                                                             </a:t>
            </a:r>
            <a:r>
              <a:rPr lang="zh-CN" altLang="en-US" sz="2800" b="1" dirty="0"/>
              <a:t>Notice</a:t>
            </a:r>
          </a:p>
          <a:p>
            <a:pPr algn="just"/>
            <a:r>
              <a:rPr lang="zh-CN" altLang="en-US" sz="2800" b="1" dirty="0"/>
              <a:t>      ① In order to ____________, our class will plan to ____________. It will be held in ____________. ② ____________ will ____________. ③ Please attend it on time.</a:t>
            </a:r>
          </a:p>
          <a:p>
            <a:pPr algn="r"/>
            <a:r>
              <a:rPr lang="zh-CN" altLang="en-US" sz="2800" b="1" dirty="0"/>
              <a:t>The Student Union</a:t>
            </a:r>
          </a:p>
          <a:p>
            <a:pPr algn="just"/>
            <a:r>
              <a:rPr lang="zh-CN" altLang="en-US" sz="2800" b="1" dirty="0"/>
              <a:t>                                                                                                     December 16, 2018</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71</a:t>
            </a:fld>
            <a:endParaRPr lang="en-US"/>
          </a:p>
        </p:txBody>
      </p:sp>
      <p:sp>
        <p:nvSpPr>
          <p:cNvPr id="9" name="文本框 8"/>
          <p:cNvSpPr txBox="1"/>
          <p:nvPr/>
        </p:nvSpPr>
        <p:spPr>
          <a:xfrm>
            <a:off x="611505" y="1442720"/>
            <a:ext cx="10579735" cy="2245360"/>
          </a:xfrm>
          <a:prstGeom prst="rect">
            <a:avLst/>
          </a:prstGeom>
          <a:noFill/>
        </p:spPr>
        <p:txBody>
          <a:bodyPr wrap="square" rtlCol="0" anchor="t">
            <a:spAutoFit/>
          </a:bodyPr>
          <a:lstStyle/>
          <a:p>
            <a:r>
              <a:rPr lang="en-US" altLang="zh-CN" sz="2800" b="1" dirty="0"/>
              <a:t>           </a:t>
            </a:r>
            <a:r>
              <a:rPr sz="2800" b="1" dirty="0" err="1"/>
              <a:t>题目要求：你校为了提高学生的英语听说能力，将于</a:t>
            </a:r>
            <a:r>
              <a:rPr sz="2800" b="1" dirty="0"/>
              <a:t> 2019 年 11 月 25 日 –12 月 25 </a:t>
            </a:r>
            <a:r>
              <a:rPr sz="2800" b="1" dirty="0" err="1"/>
              <a:t>日在学校教学楼</a:t>
            </a:r>
            <a:r>
              <a:rPr sz="2800" b="1" dirty="0"/>
              <a:t> 123 </a:t>
            </a:r>
            <a:r>
              <a:rPr sz="2800" b="1" dirty="0" err="1"/>
              <a:t>室举办英语口语班，学习</a:t>
            </a:r>
            <a:r>
              <a:rPr sz="2800" b="1" dirty="0"/>
              <a:t> New Concept English </a:t>
            </a:r>
            <a:r>
              <a:rPr sz="2800" b="1" dirty="0" err="1"/>
              <a:t>II。请你写一份书面通知，告诉有兴趣参加</a:t>
            </a:r>
            <a:endParaRPr sz="2800" b="1" dirty="0"/>
          </a:p>
          <a:p>
            <a:r>
              <a:rPr sz="2800" b="1" dirty="0" err="1"/>
              <a:t>的同学到教师办公室报名。通知时间为</a:t>
            </a:r>
            <a:r>
              <a:rPr sz="2800" b="1" dirty="0"/>
              <a:t> 2019 年 11 月 10 日。</a:t>
            </a:r>
          </a:p>
          <a:p>
            <a:endParaRPr lang="zh-CN" altLang="en-US" sz="2800" b="1" dirty="0"/>
          </a:p>
        </p:txBody>
      </p:sp>
      <p:sp>
        <p:nvSpPr>
          <p:cNvPr id="6" name="文本框 5"/>
          <p:cNvSpPr txBox="1"/>
          <p:nvPr/>
        </p:nvSpPr>
        <p:spPr>
          <a:xfrm>
            <a:off x="50800" y="147320"/>
            <a:ext cx="2211070" cy="521970"/>
          </a:xfrm>
          <a:prstGeom prst="rect">
            <a:avLst/>
          </a:prstGeom>
          <a:solidFill>
            <a:schemeClr val="tx2">
              <a:lumMod val="20000"/>
              <a:lumOff val="80000"/>
            </a:schemeClr>
          </a:solidFill>
        </p:spPr>
        <p:txBody>
          <a:bodyPr wrap="square" rtlCol="0">
            <a:spAutoFit/>
          </a:bodyPr>
          <a:lstStyle/>
          <a:p>
            <a:r>
              <a:rPr lang="zh-CN" altLang="en-US" sz="2800" b="1">
                <a:solidFill>
                  <a:schemeClr val="tx1"/>
                </a:solidFill>
              </a:rPr>
              <a:t>典型例子：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72</a:t>
            </a:fld>
            <a:endParaRPr lang="en-US"/>
          </a:p>
        </p:txBody>
      </p:sp>
      <p:sp>
        <p:nvSpPr>
          <p:cNvPr id="4" name="文本框 3"/>
          <p:cNvSpPr txBox="1"/>
          <p:nvPr/>
        </p:nvSpPr>
        <p:spPr>
          <a:xfrm>
            <a:off x="165100" y="889000"/>
            <a:ext cx="11925300" cy="396938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                                              Notice</a:t>
            </a:r>
          </a:p>
          <a:p>
            <a:pPr algn="just"/>
            <a:r>
              <a:rPr lang="en-US" altLang="zh-CN" sz="2800" b="1" dirty="0">
                <a:latin typeface="微软雅黑" panose="020B0503020204020204" pitchFamily="34" charset="-122"/>
                <a:ea typeface="微软雅黑" panose="020B0503020204020204" pitchFamily="34" charset="-122"/>
              </a:rPr>
              <a:t>      In order to improve the students’ listening and speaking skills in English, an oral English class will  be held from November 25 to December 25, in Room 123, Teaching Building. We will use New Concept  English II as our textbook. Everyone is welcome to the class. If you are interested, please come to the  teachers’ office to sign your name. </a:t>
            </a:r>
          </a:p>
          <a:p>
            <a:r>
              <a:rPr lang="en-US" altLang="zh-CN" sz="2800" b="1" dirty="0">
                <a:latin typeface="微软雅黑" panose="020B0503020204020204" pitchFamily="34" charset="-122"/>
                <a:ea typeface="微软雅黑" panose="020B0503020204020204" pitchFamily="34" charset="-122"/>
              </a:rPr>
              <a:t>                                                                              The Student Union</a:t>
            </a:r>
          </a:p>
          <a:p>
            <a:r>
              <a:rPr lang="en-US" altLang="zh-CN" sz="2800" b="1" dirty="0">
                <a:latin typeface="微软雅黑" panose="020B0503020204020204" pitchFamily="34" charset="-122"/>
                <a:ea typeface="微软雅黑" panose="020B0503020204020204" pitchFamily="34" charset="-122"/>
              </a:rPr>
              <a:t>                                                                             November 10, 2019</a:t>
            </a:r>
          </a:p>
        </p:txBody>
      </p:sp>
      <p:sp>
        <p:nvSpPr>
          <p:cNvPr id="2" name="文本框 1"/>
          <p:cNvSpPr txBox="1"/>
          <p:nvPr/>
        </p:nvSpPr>
        <p:spPr>
          <a:xfrm>
            <a:off x="1381124" y="123825"/>
            <a:ext cx="258127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73</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032000" y="273050"/>
          <a:ext cx="7600315" cy="8921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文本框 7"/>
          <p:cNvSpPr txBox="1"/>
          <p:nvPr/>
        </p:nvSpPr>
        <p:spPr>
          <a:xfrm>
            <a:off x="287020" y="1422400"/>
            <a:ext cx="11904980" cy="4831080"/>
          </a:xfrm>
          <a:prstGeom prst="rect">
            <a:avLst/>
          </a:prstGeom>
          <a:noFill/>
        </p:spPr>
        <p:txBody>
          <a:bodyPr wrap="square" rtlCol="0">
            <a:spAutoFit/>
          </a:bodyPr>
          <a:lstStyle/>
          <a:p>
            <a:pPr algn="l">
              <a:buClrTx/>
              <a:buSzTx/>
              <a:buNone/>
            </a:pPr>
            <a:r>
              <a:rPr lang="en-US" sz="2800" b="1" dirty="0">
                <a:latin typeface="微软雅黑" panose="020B0503020204020204" pitchFamily="34" charset="-122"/>
                <a:ea typeface="微软雅黑" panose="020B0503020204020204" pitchFamily="34" charset="-122"/>
                <a:sym typeface="+mn-ea"/>
              </a:rPr>
              <a:t>    </a:t>
            </a:r>
            <a:r>
              <a:rPr lang="en-US" altLang="zh-CN" sz="2800" b="1" dirty="0">
                <a:sym typeface="+mn-ea"/>
              </a:rPr>
              <a:t>1）日记注意事项</a:t>
            </a:r>
          </a:p>
          <a:p>
            <a:pPr algn="l">
              <a:buClrTx/>
              <a:buSzTx/>
              <a:buNone/>
            </a:pPr>
            <a:r>
              <a:rPr lang="en-US" altLang="zh-CN" sz="2800" b="1" dirty="0">
                <a:sym typeface="+mn-ea"/>
              </a:rPr>
              <a:t>    </a:t>
            </a:r>
            <a:r>
              <a:rPr lang="en-US" altLang="zh-CN" sz="2800" b="1" dirty="0" err="1">
                <a:sym typeface="+mn-ea"/>
              </a:rPr>
              <a:t>日记是用来记叙一天生活中所见、所闻、所做或所想的事情。通常包括日期、天气和正文三部分</a:t>
            </a:r>
            <a:r>
              <a:rPr lang="en-US" altLang="zh-CN" sz="2800" b="1" dirty="0">
                <a:sym typeface="+mn-ea"/>
              </a:rPr>
              <a:t>。</a:t>
            </a:r>
          </a:p>
          <a:p>
            <a:pPr algn="l">
              <a:buClrTx/>
              <a:buSzTx/>
              <a:buNone/>
            </a:pPr>
            <a:r>
              <a:rPr lang="en-US" altLang="zh-CN" sz="2800" b="1" dirty="0" err="1">
                <a:sym typeface="+mn-ea"/>
              </a:rPr>
              <a:t>常用格式如下</a:t>
            </a:r>
            <a:r>
              <a:rPr lang="en-US" altLang="zh-CN" sz="2800" b="1" dirty="0">
                <a:sym typeface="+mn-ea"/>
              </a:rPr>
              <a:t>：</a:t>
            </a:r>
          </a:p>
          <a:p>
            <a:pPr indent="-457200" algn="l">
              <a:buClrTx/>
              <a:buSzTx/>
              <a:buFont typeface="Wingdings" panose="05000000000000000000" charset="0"/>
              <a:buChar char="l"/>
              <a:tabLst>
                <a:tab pos="457200" algn="l"/>
              </a:tabLst>
            </a:pPr>
            <a:r>
              <a:rPr lang="en-US" altLang="zh-CN" sz="2800" b="1" dirty="0" err="1">
                <a:sym typeface="+mn-ea"/>
              </a:rPr>
              <a:t>日期：位于正文的左上角，顺序为月、日、年，月份可以缩写，日和年</a:t>
            </a:r>
            <a:r>
              <a:rPr lang="en-US" altLang="zh-CN" sz="2800" b="1" dirty="0">
                <a:sym typeface="+mn-ea"/>
              </a:rPr>
              <a:t>      	</a:t>
            </a:r>
            <a:r>
              <a:rPr lang="en-US" altLang="zh-CN" sz="2800" b="1" dirty="0" err="1">
                <a:sym typeface="+mn-ea"/>
              </a:rPr>
              <a:t>用逗号隔开。星期可省略不写</a:t>
            </a:r>
            <a:r>
              <a:rPr lang="en-US" altLang="zh-CN" sz="2800" b="1" dirty="0">
                <a:sym typeface="+mn-ea"/>
              </a:rPr>
              <a:t>。</a:t>
            </a:r>
          </a:p>
          <a:p>
            <a:pPr indent="-457200" algn="l">
              <a:buClrTx/>
              <a:buSzTx/>
              <a:buFont typeface="Wingdings" panose="05000000000000000000" charset="0"/>
              <a:buChar char="l"/>
              <a:tabLst>
                <a:tab pos="457200" algn="l"/>
              </a:tabLst>
            </a:pPr>
            <a:r>
              <a:rPr lang="en-US" altLang="zh-CN" sz="2800" b="1" dirty="0" err="1">
                <a:sym typeface="+mn-ea"/>
              </a:rPr>
              <a:t>天气：与日期同行，位于正文的右上角</a:t>
            </a:r>
            <a:r>
              <a:rPr lang="en-US" altLang="zh-CN" sz="2800" b="1" dirty="0">
                <a:sym typeface="+mn-ea"/>
              </a:rPr>
              <a:t>。</a:t>
            </a:r>
          </a:p>
          <a:p>
            <a:pPr indent="-457200" algn="l">
              <a:buClrTx/>
              <a:buSzTx/>
              <a:buFont typeface="Wingdings" panose="05000000000000000000" charset="0"/>
              <a:buChar char="l"/>
              <a:tabLst>
                <a:tab pos="457200" algn="l"/>
              </a:tabLst>
            </a:pPr>
            <a:r>
              <a:rPr lang="en-US" altLang="zh-CN" sz="2800" b="1" dirty="0" err="1">
                <a:sym typeface="+mn-ea"/>
              </a:rPr>
              <a:t>正文：写在天气和日期的正下方，可以顶格写，也可以缩进</a:t>
            </a:r>
            <a:r>
              <a:rPr lang="en-US" altLang="zh-CN" sz="2800" b="1" dirty="0">
                <a:sym typeface="+mn-ea"/>
              </a:rPr>
              <a:t> 4–5 </a:t>
            </a:r>
            <a:r>
              <a:rPr lang="en-US" altLang="zh-CN" sz="2800" b="1" dirty="0" err="1">
                <a:sym typeface="+mn-ea"/>
              </a:rPr>
              <a:t>个字母</a:t>
            </a:r>
            <a:r>
              <a:rPr lang="en-US" altLang="zh-CN" sz="2800" b="1" dirty="0">
                <a:sym typeface="+mn-ea"/>
              </a:rPr>
              <a:t>。	</a:t>
            </a:r>
            <a:r>
              <a:rPr lang="en-US" altLang="zh-CN" sz="2800" b="1" dirty="0" err="1">
                <a:sym typeface="+mn-ea"/>
              </a:rPr>
              <a:t>由于记载的内容通常都已发生，谓语动词多用一般过去时。但也可视具</a:t>
            </a:r>
            <a:r>
              <a:rPr lang="en-US" altLang="zh-CN" sz="2800" b="1" dirty="0">
                <a:sym typeface="+mn-ea"/>
              </a:rPr>
              <a:t>	</a:t>
            </a:r>
            <a:r>
              <a:rPr lang="en-US" altLang="zh-CN" sz="2800" b="1" dirty="0" err="1">
                <a:sym typeface="+mn-ea"/>
              </a:rPr>
              <a:t>体情况用其他时态，如描写景色、引用名言或表示客观真理等用一般现</a:t>
            </a:r>
            <a:r>
              <a:rPr lang="en-US" altLang="zh-CN" sz="2800" b="1" dirty="0">
                <a:sym typeface="+mn-ea"/>
              </a:rPr>
              <a:t>	</a:t>
            </a:r>
            <a:r>
              <a:rPr lang="en-US" altLang="zh-CN" sz="2800" b="1" dirty="0" err="1">
                <a:sym typeface="+mn-ea"/>
              </a:rPr>
              <a:t>在时，对以后的打算或发表感想或评论可用现在时或将来时</a:t>
            </a:r>
            <a:r>
              <a:rPr lang="en-US" altLang="zh-CN" sz="2800" b="1" dirty="0">
                <a:sym typeface="+mn-ea"/>
              </a:rPr>
              <a:t>。</a:t>
            </a:r>
            <a:endParaRPr sz="2800" b="1"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74</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43510" y="485140"/>
            <a:ext cx="11904980" cy="6554470"/>
          </a:xfrm>
          <a:prstGeom prst="rect">
            <a:avLst/>
          </a:prstGeom>
          <a:noFill/>
        </p:spPr>
        <p:txBody>
          <a:bodyPr wrap="square" rtlCol="0">
            <a:spAutoFit/>
          </a:bodyPr>
          <a:lstStyle/>
          <a:p>
            <a:pPr algn="l">
              <a:buClrTx/>
              <a:buSzTx/>
              <a:buNone/>
            </a:pPr>
            <a:r>
              <a:rPr lang="en-US" altLang="zh-CN" sz="2800" b="1" dirty="0">
                <a:sym typeface="+mn-ea"/>
              </a:rPr>
              <a:t>2）常用短语或句子</a:t>
            </a:r>
          </a:p>
          <a:p>
            <a:pPr algn="l">
              <a:buClrTx/>
              <a:buSzTx/>
              <a:buNone/>
            </a:pPr>
            <a:r>
              <a:rPr lang="en-US" altLang="zh-CN" sz="2800" b="1" dirty="0">
                <a:sym typeface="+mn-ea"/>
              </a:rPr>
              <a:t>（1）常用的描写天气的词：</a:t>
            </a:r>
          </a:p>
          <a:p>
            <a:pPr algn="l">
              <a:buClrTx/>
              <a:buSzTx/>
              <a:buNone/>
            </a:pPr>
            <a:r>
              <a:rPr lang="en-US" altLang="zh-CN" sz="2800" b="1" dirty="0">
                <a:sym typeface="+mn-ea"/>
              </a:rPr>
              <a:t>     	sunny </a:t>
            </a:r>
            <a:r>
              <a:rPr lang="en-US" altLang="zh-CN" sz="2800" b="1" dirty="0" err="1">
                <a:sym typeface="+mn-ea"/>
              </a:rPr>
              <a:t>晴，cloudy</a:t>
            </a:r>
            <a:r>
              <a:rPr lang="en-US" altLang="zh-CN" sz="2800" b="1" dirty="0">
                <a:sym typeface="+mn-ea"/>
              </a:rPr>
              <a:t> </a:t>
            </a:r>
            <a:r>
              <a:rPr lang="en-US" altLang="zh-CN" sz="2800" b="1" dirty="0" err="1">
                <a:sym typeface="+mn-ea"/>
              </a:rPr>
              <a:t>阴，rainy</a:t>
            </a:r>
            <a:r>
              <a:rPr lang="en-US" altLang="zh-CN" sz="2800" b="1" dirty="0">
                <a:sym typeface="+mn-ea"/>
              </a:rPr>
              <a:t> </a:t>
            </a:r>
            <a:r>
              <a:rPr lang="en-US" altLang="zh-CN" sz="2800" b="1" dirty="0" err="1">
                <a:sym typeface="+mn-ea"/>
              </a:rPr>
              <a:t>雨，snowy</a:t>
            </a:r>
            <a:r>
              <a:rPr lang="en-US" altLang="zh-CN" sz="2800" b="1" dirty="0">
                <a:sym typeface="+mn-ea"/>
              </a:rPr>
              <a:t> </a:t>
            </a:r>
            <a:r>
              <a:rPr lang="en-US" altLang="zh-CN" sz="2800" b="1" dirty="0" err="1">
                <a:sym typeface="+mn-ea"/>
              </a:rPr>
              <a:t>雪，foggy</a:t>
            </a:r>
            <a:r>
              <a:rPr lang="en-US" altLang="zh-CN" sz="2800" b="1" dirty="0">
                <a:sym typeface="+mn-ea"/>
              </a:rPr>
              <a:t> </a:t>
            </a:r>
            <a:r>
              <a:rPr lang="en-US" altLang="zh-CN" sz="2800" b="1" dirty="0" err="1">
                <a:sym typeface="+mn-ea"/>
              </a:rPr>
              <a:t>多雾的</a:t>
            </a:r>
            <a:r>
              <a:rPr lang="en-US" altLang="zh-CN" sz="2800" b="1" dirty="0">
                <a:sym typeface="+mn-ea"/>
              </a:rPr>
              <a:t>，	windy 刮	</a:t>
            </a:r>
            <a:r>
              <a:rPr lang="en-US" altLang="zh-CN" sz="2800" b="1" dirty="0" err="1">
                <a:sym typeface="+mn-ea"/>
              </a:rPr>
              <a:t>风的，stormy</a:t>
            </a:r>
            <a:r>
              <a:rPr lang="en-US" altLang="zh-CN" sz="2800" b="1" dirty="0">
                <a:sym typeface="+mn-ea"/>
              </a:rPr>
              <a:t> </a:t>
            </a:r>
            <a:r>
              <a:rPr lang="en-US" altLang="zh-CN" sz="2800" b="1" dirty="0" err="1">
                <a:sym typeface="+mn-ea"/>
              </a:rPr>
              <a:t>暴风雨等</a:t>
            </a:r>
            <a:r>
              <a:rPr lang="en-US" altLang="zh-CN" sz="2800" b="1" dirty="0">
                <a:sym typeface="+mn-ea"/>
              </a:rPr>
              <a:t>。</a:t>
            </a:r>
          </a:p>
          <a:p>
            <a:pPr algn="l">
              <a:buClrTx/>
              <a:buSzTx/>
              <a:buNone/>
            </a:pPr>
            <a:r>
              <a:rPr lang="en-US" altLang="zh-CN" sz="2800" b="1" dirty="0">
                <a:sym typeface="+mn-ea"/>
              </a:rPr>
              <a:t>（2）常用的开头句：</a:t>
            </a:r>
          </a:p>
          <a:p>
            <a:pPr algn="l">
              <a:buClrTx/>
              <a:buSzTx/>
              <a:buNone/>
            </a:pPr>
            <a:r>
              <a:rPr lang="en-US" altLang="zh-CN" sz="2800" b="1" dirty="0">
                <a:sym typeface="+mn-ea"/>
              </a:rPr>
              <a:t>     	① I had a ... today. </a:t>
            </a:r>
            <a:r>
              <a:rPr lang="en-US" altLang="zh-CN" sz="2800" b="1" dirty="0" err="1">
                <a:sym typeface="+mn-ea"/>
              </a:rPr>
              <a:t>今天我</a:t>
            </a:r>
            <a:r>
              <a:rPr lang="en-US" altLang="zh-CN" sz="2800" b="1" dirty="0">
                <a:sym typeface="+mn-ea"/>
              </a:rPr>
              <a:t>……</a:t>
            </a:r>
          </a:p>
          <a:p>
            <a:pPr algn="l">
              <a:buClrTx/>
              <a:buSzTx/>
              <a:buNone/>
            </a:pPr>
            <a:r>
              <a:rPr lang="en-US" altLang="zh-CN" sz="2800" b="1" dirty="0">
                <a:sym typeface="+mn-ea"/>
              </a:rPr>
              <a:t>     	② Today I went to ... to do ... </a:t>
            </a:r>
            <a:r>
              <a:rPr lang="en-US" altLang="zh-CN" sz="2800" b="1" dirty="0" err="1">
                <a:sym typeface="+mn-ea"/>
              </a:rPr>
              <a:t>今天我去</a:t>
            </a:r>
            <a:r>
              <a:rPr lang="en-US" altLang="zh-CN" sz="2800" b="1" dirty="0">
                <a:sym typeface="+mn-ea"/>
              </a:rPr>
              <a:t>……</a:t>
            </a:r>
            <a:r>
              <a:rPr lang="en-US" altLang="zh-CN" sz="2800" b="1" dirty="0" err="1">
                <a:sym typeface="+mn-ea"/>
              </a:rPr>
              <a:t>做了</a:t>
            </a:r>
            <a:r>
              <a:rPr lang="en-US" altLang="zh-CN" sz="2800" b="1" dirty="0">
                <a:sym typeface="+mn-ea"/>
              </a:rPr>
              <a:t>……</a:t>
            </a:r>
          </a:p>
          <a:p>
            <a:pPr algn="l">
              <a:buClrTx/>
              <a:buSzTx/>
              <a:buNone/>
            </a:pPr>
            <a:r>
              <a:rPr lang="en-US" altLang="zh-CN" sz="2800" b="1" dirty="0">
                <a:sym typeface="+mn-ea"/>
              </a:rPr>
              <a:t>     	③ It was the ... of the ... . I felt very ... </a:t>
            </a:r>
            <a:r>
              <a:rPr lang="en-US" altLang="zh-CN" sz="2800" b="1" dirty="0" err="1">
                <a:sym typeface="+mn-ea"/>
              </a:rPr>
              <a:t>这是</a:t>
            </a:r>
            <a:r>
              <a:rPr lang="en-US" altLang="zh-CN" sz="2800" b="1" dirty="0">
                <a:sym typeface="+mn-ea"/>
              </a:rPr>
              <a:t>……，</a:t>
            </a:r>
            <a:r>
              <a:rPr lang="en-US" altLang="zh-CN" sz="2800" b="1" dirty="0" err="1">
                <a:sym typeface="+mn-ea"/>
              </a:rPr>
              <a:t>我觉得</a:t>
            </a:r>
            <a:r>
              <a:rPr lang="en-US" altLang="zh-CN" sz="2800" b="1" dirty="0">
                <a:sym typeface="+mn-ea"/>
              </a:rPr>
              <a:t>……</a:t>
            </a:r>
          </a:p>
          <a:p>
            <a:pPr algn="l">
              <a:buClrTx/>
              <a:buSzTx/>
              <a:buNone/>
            </a:pPr>
            <a:r>
              <a:rPr lang="en-US" altLang="zh-CN" sz="2800" b="1" dirty="0">
                <a:sym typeface="+mn-ea"/>
              </a:rPr>
              <a:t>     	④ Today is my ... </a:t>
            </a:r>
            <a:r>
              <a:rPr lang="en-US" altLang="zh-CN" sz="2800" b="1" dirty="0" err="1">
                <a:sym typeface="+mn-ea"/>
              </a:rPr>
              <a:t>今天是我的</a:t>
            </a:r>
            <a:r>
              <a:rPr lang="en-US" altLang="zh-CN" sz="2800" b="1" dirty="0">
                <a:sym typeface="+mn-ea"/>
              </a:rPr>
              <a:t>……</a:t>
            </a:r>
          </a:p>
          <a:p>
            <a:pPr algn="l">
              <a:buClrTx/>
              <a:buSzTx/>
              <a:buNone/>
            </a:pPr>
            <a:r>
              <a:rPr lang="en-US" altLang="zh-CN" sz="2800" b="1" dirty="0">
                <a:sym typeface="+mn-ea"/>
              </a:rPr>
              <a:t> （3）正文常用的连接词：</a:t>
            </a:r>
          </a:p>
          <a:p>
            <a:pPr algn="l">
              <a:buClrTx/>
              <a:buSzTx/>
              <a:buNone/>
            </a:pPr>
            <a:r>
              <a:rPr lang="en-US" altLang="zh-CN" sz="2800" b="1" dirty="0">
                <a:sym typeface="+mn-ea"/>
              </a:rPr>
              <a:t>    	①</a:t>
            </a:r>
            <a:r>
              <a:rPr lang="en-US" altLang="zh-CN" sz="2800" b="1" dirty="0" err="1">
                <a:sym typeface="+mn-ea"/>
              </a:rPr>
              <a:t>用来阐述事件发生顺序的有：开始，首先</a:t>
            </a:r>
            <a:r>
              <a:rPr lang="en-US" altLang="zh-CN" sz="2800" b="1" dirty="0">
                <a:sym typeface="+mn-ea"/>
              </a:rPr>
              <a:t> to begin with/at 	first/firstly/at the </a:t>
            </a:r>
            <a:r>
              <a:rPr lang="en-US" altLang="zh-CN" sz="2800" b="1" dirty="0" err="1">
                <a:sym typeface="+mn-ea"/>
              </a:rPr>
              <a:t>beginning；然后</a:t>
            </a:r>
            <a:r>
              <a:rPr lang="en-US" altLang="zh-CN" sz="2800" b="1" dirty="0">
                <a:sym typeface="+mn-ea"/>
              </a:rPr>
              <a:t> then/</a:t>
            </a:r>
            <a:r>
              <a:rPr lang="en-US" altLang="zh-CN" sz="2800" b="1" dirty="0" err="1">
                <a:sym typeface="+mn-ea"/>
              </a:rPr>
              <a:t>secondly；还有what’s</a:t>
            </a:r>
            <a:r>
              <a:rPr lang="en-US" altLang="zh-CN" sz="2800" b="1" dirty="0">
                <a:sym typeface="+mn-ea"/>
              </a:rPr>
              <a:t> 	more/</a:t>
            </a:r>
            <a:r>
              <a:rPr lang="en-US" altLang="zh-CN" sz="2800" b="1" dirty="0" err="1">
                <a:sym typeface="+mn-ea"/>
              </a:rPr>
              <a:t>besides；最后</a:t>
            </a:r>
            <a:r>
              <a:rPr lang="en-US" altLang="zh-CN" sz="2800" b="1" dirty="0">
                <a:sym typeface="+mn-ea"/>
              </a:rPr>
              <a:t> at last/finally/in the 	end/eventually 等。</a:t>
            </a:r>
          </a:p>
          <a:p>
            <a:endParaRPr sz="2800" b="1" dirty="0">
              <a:latin typeface="宋体" panose="02010600030101010101" pitchFamily="2" charset="-122"/>
              <a:ea typeface="宋体" panose="02010600030101010101" pitchFamily="2" charset="-122"/>
              <a:cs typeface="宋体" panose="02010600030101010101" pitchFamily="2" charset="-122"/>
              <a:sym typeface="+mn-ea"/>
            </a:endParaRPr>
          </a:p>
          <a:p>
            <a:endParaRPr sz="2800" b="1"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75</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8" name="文本框 7"/>
          <p:cNvSpPr txBox="1"/>
          <p:nvPr/>
        </p:nvSpPr>
        <p:spPr>
          <a:xfrm>
            <a:off x="143510" y="169545"/>
            <a:ext cx="11904980" cy="4831080"/>
          </a:xfrm>
          <a:prstGeom prst="rect">
            <a:avLst/>
          </a:prstGeom>
          <a:noFill/>
        </p:spPr>
        <p:txBody>
          <a:bodyPr wrap="square" rtlCol="0">
            <a:spAutoFit/>
          </a:bodyPr>
          <a:lstStyle/>
          <a:p>
            <a:pPr algn="just">
              <a:buClrTx/>
              <a:buSzTx/>
              <a:buNone/>
            </a:pPr>
            <a:r>
              <a:rPr lang="en-US" sz="2800" b="1" dirty="0">
                <a:latin typeface="微软雅黑" panose="020B0503020204020204" pitchFamily="34" charset="-122"/>
                <a:ea typeface="微软雅黑" panose="020B0503020204020204" pitchFamily="34" charset="-122"/>
                <a:sym typeface="+mn-ea"/>
              </a:rPr>
              <a:t>     	</a:t>
            </a:r>
            <a:r>
              <a:rPr lang="en-US" altLang="zh-CN" sz="2800" b="1" dirty="0">
                <a:sym typeface="+mn-ea"/>
              </a:rPr>
              <a:t>② </a:t>
            </a:r>
            <a:r>
              <a:rPr lang="en-US" altLang="zh-CN" sz="2800" b="1" dirty="0" err="1">
                <a:sym typeface="+mn-ea"/>
              </a:rPr>
              <a:t>用来表示句子前后关系的有：因为</a:t>
            </a:r>
            <a:r>
              <a:rPr lang="en-US" altLang="zh-CN" sz="2800" b="1" dirty="0">
                <a:sym typeface="+mn-ea"/>
              </a:rPr>
              <a:t> </a:t>
            </a:r>
            <a:r>
              <a:rPr lang="en-US" altLang="zh-CN" sz="2800" b="1" dirty="0" err="1">
                <a:sym typeface="+mn-ea"/>
              </a:rPr>
              <a:t>because；既然</a:t>
            </a:r>
            <a:r>
              <a:rPr lang="en-US" altLang="zh-CN" sz="2800" b="1" dirty="0">
                <a:sym typeface="+mn-ea"/>
              </a:rPr>
              <a:t> </a:t>
            </a:r>
            <a:r>
              <a:rPr lang="en-US" altLang="zh-CN" sz="2800" b="1" dirty="0" err="1">
                <a:sym typeface="+mn-ea"/>
              </a:rPr>
              <a:t>since；原因</a:t>
            </a:r>
            <a:r>
              <a:rPr lang="en-US" altLang="zh-CN" sz="2800" b="1" dirty="0">
                <a:sym typeface="+mn-ea"/>
              </a:rPr>
              <a:t>	是 	the reason is </a:t>
            </a:r>
            <a:r>
              <a:rPr lang="en-US" altLang="zh-CN" sz="2800" b="1" dirty="0" err="1">
                <a:sym typeface="+mn-ea"/>
              </a:rPr>
              <a:t>that；因此</a:t>
            </a:r>
            <a:r>
              <a:rPr lang="en-US" altLang="zh-CN" sz="2800" b="1" dirty="0">
                <a:sym typeface="+mn-ea"/>
              </a:rPr>
              <a:t> </a:t>
            </a:r>
            <a:r>
              <a:rPr lang="en-US" altLang="zh-CN" sz="2800" b="1" dirty="0" err="1">
                <a:sym typeface="+mn-ea"/>
              </a:rPr>
              <a:t>so；结果</a:t>
            </a:r>
            <a:r>
              <a:rPr lang="en-US" altLang="zh-CN" sz="2800" b="1" dirty="0">
                <a:sym typeface="+mn-ea"/>
              </a:rPr>
              <a:t> as a </a:t>
            </a:r>
            <a:r>
              <a:rPr lang="en-US" altLang="zh-CN" sz="2800" b="1" dirty="0" err="1">
                <a:sym typeface="+mn-ea"/>
              </a:rPr>
              <a:t>result；虽然</a:t>
            </a:r>
            <a:r>
              <a:rPr lang="en-US" altLang="zh-CN" sz="2800" b="1" dirty="0">
                <a:sym typeface="+mn-ea"/>
              </a:rPr>
              <a:t> even 	though/</a:t>
            </a:r>
            <a:r>
              <a:rPr lang="en-US" altLang="zh-CN" sz="2800" b="1" dirty="0" err="1">
                <a:sym typeface="+mn-ea"/>
              </a:rPr>
              <a:t>although；然而</a:t>
            </a:r>
            <a:r>
              <a:rPr lang="en-US" altLang="zh-CN" sz="2800" b="1" dirty="0">
                <a:sym typeface="+mn-ea"/>
              </a:rPr>
              <a:t> </a:t>
            </a:r>
            <a:r>
              <a:rPr lang="en-US" altLang="zh-CN" sz="2800" b="1" dirty="0" err="1">
                <a:sym typeface="+mn-ea"/>
              </a:rPr>
              <a:t>however；但是</a:t>
            </a:r>
            <a:r>
              <a:rPr lang="en-US" altLang="zh-CN" sz="2800" b="1" dirty="0">
                <a:sym typeface="+mn-ea"/>
              </a:rPr>
              <a:t> </a:t>
            </a:r>
            <a:r>
              <a:rPr lang="en-US" altLang="zh-CN" sz="2800" b="1" dirty="0" err="1">
                <a:sym typeface="+mn-ea"/>
              </a:rPr>
              <a:t>but；万一</a:t>
            </a:r>
            <a:r>
              <a:rPr lang="en-US" altLang="zh-CN" sz="2800" b="1" dirty="0">
                <a:sym typeface="+mn-ea"/>
              </a:rPr>
              <a:t> in case 等。</a:t>
            </a:r>
          </a:p>
          <a:p>
            <a:pPr algn="just">
              <a:buClrTx/>
              <a:buSzTx/>
              <a:buNone/>
            </a:pPr>
            <a:r>
              <a:rPr lang="en-US" altLang="zh-CN" sz="2800" b="1" dirty="0">
                <a:sym typeface="+mn-ea"/>
              </a:rPr>
              <a:t>（4）常用的结束语：</a:t>
            </a:r>
          </a:p>
          <a:p>
            <a:pPr algn="just">
              <a:buClrTx/>
              <a:buSzTx/>
              <a:buNone/>
            </a:pPr>
            <a:r>
              <a:rPr lang="en-US" altLang="zh-CN" sz="2800" b="1" dirty="0">
                <a:sym typeface="+mn-ea"/>
              </a:rPr>
              <a:t>    	 ① By doing this/From this, I learned everyone/we should ... 	</a:t>
            </a:r>
            <a:r>
              <a:rPr lang="en-US" altLang="zh-CN" sz="2800" b="1" dirty="0" err="1">
                <a:sym typeface="+mn-ea"/>
              </a:rPr>
              <a:t>通过</a:t>
            </a:r>
            <a:r>
              <a:rPr lang="en-US" altLang="zh-CN" sz="2800" b="1" dirty="0">
                <a:sym typeface="+mn-ea"/>
              </a:rPr>
              <a:t>……我	</a:t>
            </a:r>
            <a:r>
              <a:rPr lang="en-US" altLang="zh-CN" sz="2800" b="1" dirty="0" err="1">
                <a:sym typeface="+mn-ea"/>
              </a:rPr>
              <a:t>知道每个人</a:t>
            </a:r>
            <a:r>
              <a:rPr lang="en-US" altLang="zh-CN" sz="2800" b="1" dirty="0">
                <a:sym typeface="+mn-ea"/>
              </a:rPr>
              <a:t> / </a:t>
            </a:r>
            <a:r>
              <a:rPr lang="en-US" altLang="zh-CN" sz="2800" b="1" dirty="0" err="1">
                <a:sym typeface="+mn-ea"/>
              </a:rPr>
              <a:t>我们应该</a:t>
            </a:r>
            <a:r>
              <a:rPr lang="en-US" altLang="zh-CN" sz="2800" b="1" dirty="0">
                <a:sym typeface="+mn-ea"/>
              </a:rPr>
              <a:t>……</a:t>
            </a:r>
          </a:p>
          <a:p>
            <a:pPr algn="just">
              <a:buClrTx/>
              <a:buSzTx/>
              <a:buNone/>
            </a:pPr>
            <a:r>
              <a:rPr lang="en-US" altLang="zh-CN" sz="2800" b="1" dirty="0">
                <a:sym typeface="+mn-ea"/>
              </a:rPr>
              <a:t>   	 ② Although we were tired, we felt very happy. </a:t>
            </a:r>
            <a:r>
              <a:rPr lang="en-US" altLang="zh-CN" sz="2800" b="1" dirty="0" err="1">
                <a:sym typeface="+mn-ea"/>
              </a:rPr>
              <a:t>虽然我们有些累，但是</a:t>
            </a:r>
            <a:r>
              <a:rPr lang="en-US" altLang="zh-CN" sz="2800" b="1" dirty="0">
                <a:sym typeface="+mn-ea"/>
              </a:rPr>
              <a:t>	</a:t>
            </a:r>
            <a:r>
              <a:rPr lang="en-US" altLang="zh-CN" sz="2800" b="1" dirty="0" err="1">
                <a:sym typeface="+mn-ea"/>
              </a:rPr>
              <a:t>觉得很高兴</a:t>
            </a:r>
            <a:r>
              <a:rPr lang="en-US" altLang="zh-CN" sz="2800" b="1" dirty="0">
                <a:sym typeface="+mn-ea"/>
              </a:rPr>
              <a:t>。</a:t>
            </a:r>
          </a:p>
          <a:p>
            <a:pPr algn="just">
              <a:buClrTx/>
              <a:buSzTx/>
              <a:buNone/>
            </a:pPr>
            <a:r>
              <a:rPr lang="en-US" altLang="zh-CN" sz="2800" b="1" dirty="0">
                <a:sym typeface="+mn-ea"/>
              </a:rPr>
              <a:t>   	③ As students, it’s our duty to ... </a:t>
            </a:r>
            <a:r>
              <a:rPr lang="en-US" altLang="zh-CN" sz="2800" b="1" dirty="0" err="1">
                <a:sym typeface="+mn-ea"/>
              </a:rPr>
              <a:t>作为学生</a:t>
            </a:r>
            <a:r>
              <a:rPr lang="en-US" altLang="zh-CN" sz="2800" b="1" dirty="0">
                <a:sym typeface="+mn-ea"/>
              </a:rPr>
              <a:t>，……</a:t>
            </a:r>
            <a:r>
              <a:rPr lang="en-US" altLang="zh-CN" sz="2800" b="1" dirty="0" err="1">
                <a:sym typeface="+mn-ea"/>
              </a:rPr>
              <a:t>是我们的责任</a:t>
            </a:r>
            <a:r>
              <a:rPr lang="en-US" altLang="zh-CN" sz="2800" b="1" dirty="0">
                <a:sym typeface="+mn-ea"/>
              </a:rPr>
              <a:t>。</a:t>
            </a:r>
          </a:p>
          <a:p>
            <a:pPr algn="just">
              <a:buClrTx/>
              <a:buSzTx/>
              <a:buNone/>
            </a:pPr>
            <a:r>
              <a:rPr lang="en-US" altLang="zh-CN" sz="2800" b="1" dirty="0">
                <a:sym typeface="+mn-ea"/>
              </a:rPr>
              <a:t>   	 ④ What a good/wonderful ... I had today./I really enjoyed myself today. 	I will never forget it. </a:t>
            </a:r>
            <a:r>
              <a:rPr lang="en-US" altLang="zh-CN" sz="2800" b="1" dirty="0" err="1">
                <a:sym typeface="+mn-ea"/>
              </a:rPr>
              <a:t>今天我过得很开心，我永远也不会忘记</a:t>
            </a:r>
            <a:r>
              <a:rPr lang="en-US" altLang="zh-CN" sz="2800" b="1" dirty="0">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76</a:t>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513715" y="307340"/>
            <a:ext cx="10668635" cy="521970"/>
          </a:xfrm>
          <a:prstGeom prst="rect">
            <a:avLst/>
          </a:prstGeom>
          <a:noFill/>
        </p:spPr>
        <p:txBody>
          <a:bodyPr wrap="square" rtlCol="0">
            <a:spAutoFit/>
          </a:bodyPr>
          <a:lstStyle/>
          <a:p>
            <a:pPr algn="l">
              <a:buClrTx/>
              <a:buSzTx/>
              <a:buFontTx/>
            </a:pPr>
            <a:r>
              <a:rPr lang="zh-CN" altLang="en-US" sz="2800" b="1"/>
              <a:t>3）常用格式</a:t>
            </a:r>
          </a:p>
        </p:txBody>
      </p:sp>
      <p:sp>
        <p:nvSpPr>
          <p:cNvPr id="6" name="文本框 5"/>
          <p:cNvSpPr txBox="1"/>
          <p:nvPr/>
        </p:nvSpPr>
        <p:spPr>
          <a:xfrm>
            <a:off x="513715" y="2165350"/>
            <a:ext cx="11276965" cy="2245360"/>
          </a:xfrm>
          <a:prstGeom prst="rect">
            <a:avLst/>
          </a:prstGeom>
          <a:noFill/>
          <a:ln>
            <a:solidFill>
              <a:schemeClr val="accent1"/>
            </a:solidFill>
          </a:ln>
        </p:spPr>
        <p:txBody>
          <a:bodyPr wrap="square" rtlCol="0" anchor="t">
            <a:spAutoFit/>
          </a:bodyPr>
          <a:lstStyle/>
          <a:p>
            <a:r>
              <a:rPr sz="2800" b="1" dirty="0"/>
              <a:t>Wednesday September 5, 2019                                                                     </a:t>
            </a:r>
            <a:r>
              <a:rPr sz="2800" b="1" dirty="0">
                <a:sym typeface="+mn-ea"/>
              </a:rPr>
              <a:t>Sunny</a:t>
            </a:r>
            <a:endParaRPr sz="2800" b="1" dirty="0"/>
          </a:p>
          <a:p>
            <a:r>
              <a:rPr sz="2800" b="1" dirty="0"/>
              <a:t>                                                                                                                          </a:t>
            </a:r>
          </a:p>
          <a:p>
            <a:pPr algn="just"/>
            <a:r>
              <a:rPr sz="2800" b="1" dirty="0"/>
              <a:t>           ① Today I went to ___________ and I felt very ___________. ② At first, ___________. ③ Secondly, ___________. ④ At last, ___________. ⑤ I really enjoyed myself today. I will never forget it.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77</a:t>
            </a:fld>
            <a:endParaRPr lang="en-US"/>
          </a:p>
        </p:txBody>
      </p:sp>
      <p:sp>
        <p:nvSpPr>
          <p:cNvPr id="9" name="文本框 8"/>
          <p:cNvSpPr txBox="1"/>
          <p:nvPr/>
        </p:nvSpPr>
        <p:spPr>
          <a:xfrm>
            <a:off x="396875" y="867410"/>
            <a:ext cx="11796395" cy="2676525"/>
          </a:xfrm>
          <a:prstGeom prst="rect">
            <a:avLst/>
          </a:prstGeom>
          <a:noFill/>
        </p:spPr>
        <p:txBody>
          <a:bodyPr wrap="square" rtlCol="0" anchor="t">
            <a:spAutoFit/>
          </a:bodyPr>
          <a:lstStyle/>
          <a:p>
            <a:r>
              <a:rPr lang="en-US" altLang="zh-CN" sz="2800" b="1" dirty="0"/>
              <a:t>       </a:t>
            </a:r>
            <a:r>
              <a:rPr lang="en-US" altLang="zh-CN" sz="2800" b="1" dirty="0" err="1"/>
              <a:t>题目要求：今天是五四青年节，星期六，天气晴朗，你和</a:t>
            </a:r>
            <a:r>
              <a:rPr lang="en-US" altLang="zh-CN" sz="2800" b="1" dirty="0"/>
              <a:t> Life </a:t>
            </a:r>
            <a:r>
              <a:rPr lang="en-US" altLang="zh-CN" sz="2800" b="1" dirty="0" err="1"/>
              <a:t>一起骑单车去离你家大约两公里的养老院（nursing</a:t>
            </a:r>
            <a:r>
              <a:rPr lang="en-US" altLang="zh-CN" sz="2800" b="1" dirty="0"/>
              <a:t> </a:t>
            </a:r>
            <a:r>
              <a:rPr lang="en-US" altLang="zh-CN" sz="2800" b="1" dirty="0" err="1"/>
              <a:t>home）看望李奶奶。你们准备了一些水果，然后</a:t>
            </a:r>
            <a:r>
              <a:rPr lang="en-US" altLang="zh-CN" sz="2800" b="1" dirty="0"/>
              <a:t> 8：30 </a:t>
            </a:r>
            <a:r>
              <a:rPr lang="en-US" altLang="zh-CN" sz="2800" b="1" dirty="0" err="1"/>
              <a:t>从学校出发，到了养老院，你们帮助李奶奶搞卫生，还为她读报、唱歌、跳舞。虽然你们有些累，但觉得很开心。请</a:t>
            </a:r>
            <a:endParaRPr lang="en-US" altLang="zh-CN" sz="2800" b="1" dirty="0"/>
          </a:p>
          <a:p>
            <a:r>
              <a:rPr lang="en-US" altLang="zh-CN" sz="2800" b="1" dirty="0" err="1"/>
              <a:t>你根据所给材料，写一篇日记</a:t>
            </a:r>
            <a:r>
              <a:rPr lang="en-US" altLang="zh-CN" sz="2800" b="1" dirty="0"/>
              <a:t>。</a:t>
            </a:r>
          </a:p>
          <a:p>
            <a:endParaRPr lang="zh-CN" altLang="en-US" sz="2800" b="1" dirty="0"/>
          </a:p>
        </p:txBody>
      </p:sp>
      <p:sp>
        <p:nvSpPr>
          <p:cNvPr id="6" name="文本框 5"/>
          <p:cNvSpPr txBox="1"/>
          <p:nvPr/>
        </p:nvSpPr>
        <p:spPr>
          <a:xfrm>
            <a:off x="50800" y="147320"/>
            <a:ext cx="2211070" cy="521970"/>
          </a:xfrm>
          <a:prstGeom prst="rect">
            <a:avLst/>
          </a:prstGeom>
          <a:solidFill>
            <a:schemeClr val="tx2">
              <a:lumMod val="20000"/>
              <a:lumOff val="80000"/>
            </a:schemeClr>
          </a:solidFill>
        </p:spPr>
        <p:txBody>
          <a:bodyPr wrap="square" rtlCol="0">
            <a:spAutoFit/>
          </a:bodyPr>
          <a:lstStyle/>
          <a:p>
            <a:r>
              <a:rPr lang="zh-CN" altLang="en-US" sz="2800" b="1">
                <a:solidFill>
                  <a:schemeClr val="tx1"/>
                </a:solidFill>
              </a:rPr>
              <a:t>典型例子：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7355" y="256540"/>
            <a:ext cx="11764010" cy="6657975"/>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1191336" y="616395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674620" y="0"/>
          <a:ext cx="8128000" cy="144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78</a:t>
            </a:fld>
            <a:endParaRPr lang="en-US"/>
          </a:p>
        </p:txBody>
      </p:sp>
      <p:sp>
        <p:nvSpPr>
          <p:cNvPr id="13" name="文本框 12"/>
          <p:cNvSpPr txBox="1"/>
          <p:nvPr/>
        </p:nvSpPr>
        <p:spPr>
          <a:xfrm>
            <a:off x="522605" y="540385"/>
            <a:ext cx="11764645" cy="4831080"/>
          </a:xfrm>
          <a:prstGeom prst="rect">
            <a:avLst/>
          </a:prstGeom>
          <a:noFill/>
        </p:spPr>
        <p:txBody>
          <a:bodyPr wrap="square" rtlCol="0">
            <a:spAutoFit/>
          </a:bodyPr>
          <a:lstStyle/>
          <a:p>
            <a:pPr algn="just"/>
            <a:r>
              <a:rPr lang="zh-CN" altLang="en-US" sz="2800" b="1" dirty="0">
                <a:latin typeface="微软雅黑" panose="020B0503020204020204" pitchFamily="34" charset="-122"/>
                <a:ea typeface="微软雅黑" panose="020B0503020204020204" pitchFamily="34" charset="-122"/>
                <a:sym typeface="+mn-ea"/>
              </a:rPr>
              <a:t>解析：首先，题目要求写一篇日记，左上角写日记的日期，Saturday May 4, 2019，右上角写天 气情况Sunny。①开头句写你和Life一起骑单车去离你家大约两公里的养老院（nursing home）看望李奶奶Today I went to the nursing home with Life to visit Grandma Li, which is around two kilometers away from my home. We went there by bike。②正文交待活动的顺序： 首先准备了一些水果，at first we prepared some fruits。③然后8：30从学校出</a:t>
            </a:r>
            <a:r>
              <a:rPr lang="zh-CN" altLang="en-US" sz="2800" b="1" dirty="0">
                <a:latin typeface="微软雅黑" panose="020B0503020204020204" pitchFamily="34" charset="-122"/>
                <a:ea typeface="微软雅黑" panose="020B0503020204020204" pitchFamily="34" charset="-122"/>
              </a:rPr>
              <a:t>发，then we set off from our school at 8:30 a.m.。④最后，到了敬老院，帮助李奶奶搞卫生，还为她读报、 唱歌、跳舞。We did some cleaning for her. Besides, we read newspapers, sang songs, danced for her。⑤结束句Although we were tired, we felt very happy。</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p:bld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79</a:t>
            </a:fld>
            <a:endParaRPr lang="en-US"/>
          </a:p>
        </p:txBody>
      </p:sp>
      <p:sp>
        <p:nvSpPr>
          <p:cNvPr id="4" name="文本框 3"/>
          <p:cNvSpPr txBox="1"/>
          <p:nvPr/>
        </p:nvSpPr>
        <p:spPr>
          <a:xfrm>
            <a:off x="165100" y="889000"/>
            <a:ext cx="11925300" cy="3538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Saturday May 4, 2019                                                          Sunny</a:t>
            </a:r>
          </a:p>
          <a:p>
            <a:r>
              <a:rPr lang="en-US" altLang="zh-CN" sz="2800" b="1" dirty="0">
                <a:latin typeface="微软雅黑" panose="020B0503020204020204" pitchFamily="34" charset="-122"/>
                <a:ea typeface="微软雅黑" panose="020B0503020204020204" pitchFamily="34" charset="-122"/>
              </a:rPr>
              <a:t>        Today I went to the nursing home with Life to visit Grandma Li, which is around two kilometers away from my home. We went there by bike. At first we prepared some fruits. Then we set off from our school at 8:30 a.m. After we arrived there, we did some cleaning for her. Besides, we read newspapers, sang songs and danced for her. Grandma Li was very glad. Although we were tired, we felt very happy.</a:t>
            </a:r>
            <a:endParaRPr lang="zh-CN" altLang="en-US" sz="28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381124" y="123825"/>
            <a:ext cx="2600325" cy="521970"/>
          </a:xfrm>
          <a:prstGeom prst="rect">
            <a:avLst/>
          </a:prstGeom>
          <a:solidFill>
            <a:schemeClr val="bg1"/>
          </a:solidFill>
        </p:spPr>
        <p:txBody>
          <a:bodyPr wrap="square" rtlCol="0">
            <a:spAutoFit/>
          </a:bodyPr>
          <a:lstStyle/>
          <a:p>
            <a:r>
              <a:rPr lang="en-US" altLang="zh-CN" sz="2800" b="1" dirty="0"/>
              <a:t> </a:t>
            </a:r>
            <a:r>
              <a:rPr sz="2800" b="1" dirty="0"/>
              <a:t>【</a:t>
            </a:r>
            <a:r>
              <a:rPr sz="2800" b="1" dirty="0" err="1"/>
              <a:t>范文欣赏</a:t>
            </a:r>
            <a:r>
              <a:rPr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104652" y="-215"/>
            <a:ext cx="3382010" cy="706755"/>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sym typeface="+mn-ea"/>
              </a:rPr>
              <a:t>二、 评分标准</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3" name="左箭头 72">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2" name="文本框 1"/>
          <p:cNvSpPr txBox="1"/>
          <p:nvPr/>
        </p:nvSpPr>
        <p:spPr>
          <a:xfrm>
            <a:off x="34290" y="860425"/>
            <a:ext cx="12048490" cy="1814830"/>
          </a:xfrm>
          <a:prstGeom prst="rect">
            <a:avLst/>
          </a:prstGeom>
          <a:noFill/>
        </p:spPr>
        <p:txBody>
          <a:bodyPr wrap="square" rtlCol="0">
            <a:spAutoFit/>
          </a:bodyPr>
          <a:lstStyle/>
          <a:p>
            <a:r>
              <a:rPr 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2019年高职高考英语试题应用写作评分分五档给分。评分时，先根据作文的内容和语言初步确定其所属档次，然后视具体情况在该档次前后加减分，确定得分。对满分者，要慎重。对于正文少于20字的作文，至少扣2分；对于20字以上30字以下的作文，可酌情扣分，但不宜超过2分。</a:t>
            </a: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pic>
        <p:nvPicPr>
          <p:cNvPr id="6" name="图片 5"/>
          <p:cNvPicPr>
            <a:picLocks noChangeAspect="1"/>
          </p:cNvPicPr>
          <p:nvPr/>
        </p:nvPicPr>
        <p:blipFill>
          <a:blip r:embed="rId4"/>
          <a:stretch>
            <a:fillRect/>
          </a:stretch>
        </p:blipFill>
        <p:spPr>
          <a:xfrm>
            <a:off x="633730" y="2675255"/>
            <a:ext cx="10640060" cy="22764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t>80</a:t>
            </a:fld>
            <a:endParaRPr lang="en-US"/>
          </a:p>
        </p:txBody>
      </p:sp>
      <p:sp>
        <p:nvSpPr>
          <p:cNvPr id="4" name="文本框 3"/>
          <p:cNvSpPr txBox="1"/>
          <p:nvPr/>
        </p:nvSpPr>
        <p:spPr>
          <a:xfrm>
            <a:off x="165100" y="889000"/>
            <a:ext cx="11925300" cy="3538220"/>
          </a:xfrm>
          <a:prstGeom prst="rect">
            <a:avLst/>
          </a:prstGeom>
          <a:noFill/>
        </p:spPr>
        <p:txBody>
          <a:bodyPr wrap="square" rtlCol="0">
            <a:spAutoFit/>
          </a:bodyPr>
          <a:lstStyle/>
          <a:p>
            <a:pPr algn="l">
              <a:buClrTx/>
              <a:buSzTx/>
              <a:buNone/>
            </a:pPr>
            <a:r>
              <a:rPr lang="en-US" altLang="zh-CN" sz="2800" b="1" dirty="0"/>
              <a:t>【</a:t>
            </a:r>
            <a:r>
              <a:rPr lang="en-US" altLang="zh-CN" sz="2800" b="1" dirty="0" err="1"/>
              <a:t>写作步骤</a:t>
            </a:r>
            <a:r>
              <a:rPr lang="en-US" altLang="zh-CN" sz="2800" b="1" dirty="0"/>
              <a:t>】</a:t>
            </a:r>
          </a:p>
          <a:p>
            <a:pPr algn="l">
              <a:buClrTx/>
              <a:buSzTx/>
              <a:buNone/>
            </a:pPr>
            <a:r>
              <a:rPr lang="en-US" altLang="zh-CN" sz="2800" b="1" dirty="0"/>
              <a:t>① </a:t>
            </a:r>
            <a:r>
              <a:rPr lang="en-US" altLang="zh-CN" sz="2800" b="1" dirty="0" err="1"/>
              <a:t>审清题意，确定格式：根据题目要求，审清文体，确定正确的格式</a:t>
            </a:r>
            <a:r>
              <a:rPr lang="en-US" altLang="zh-CN" sz="2800" b="1" dirty="0"/>
              <a:t>。</a:t>
            </a:r>
          </a:p>
          <a:p>
            <a:pPr algn="l">
              <a:buClrTx/>
              <a:buSzTx/>
              <a:buNone/>
            </a:pPr>
            <a:r>
              <a:rPr lang="en-US" altLang="zh-CN" sz="2800" b="1" dirty="0"/>
              <a:t>② </a:t>
            </a:r>
            <a:r>
              <a:rPr lang="en-US" altLang="zh-CN" sz="2800" b="1" dirty="0" err="1"/>
              <a:t>整理材料，列出提纲：根据写作内容，整理所给材料或构思材料，列出提纲，并把要用到的短语、句型等一并列出</a:t>
            </a:r>
            <a:r>
              <a:rPr lang="en-US" altLang="zh-CN" sz="2800" b="1" dirty="0"/>
              <a:t>。</a:t>
            </a:r>
          </a:p>
          <a:p>
            <a:pPr algn="l">
              <a:buClrTx/>
              <a:buSzTx/>
              <a:buNone/>
            </a:pPr>
            <a:r>
              <a:rPr lang="en-US" altLang="zh-CN" sz="2800" b="1" dirty="0"/>
              <a:t>③ </a:t>
            </a:r>
            <a:r>
              <a:rPr lang="en-US" altLang="zh-CN" sz="2800" b="1" dirty="0" err="1"/>
              <a:t>连句成文，加以润色：妙用连接词，把句子连成文章，并尽可能使用地道英语，使文章流畅，过渡自然，表达地道</a:t>
            </a:r>
            <a:r>
              <a:rPr lang="en-US" altLang="zh-CN" sz="2800" b="1" dirty="0"/>
              <a:t>。</a:t>
            </a:r>
          </a:p>
          <a:p>
            <a:pPr algn="l">
              <a:buClrTx/>
              <a:buSzTx/>
              <a:buNone/>
            </a:pPr>
            <a:r>
              <a:rPr lang="en-US" altLang="zh-CN" sz="2800" b="1" dirty="0"/>
              <a:t>④ </a:t>
            </a:r>
            <a:r>
              <a:rPr lang="en-US" altLang="zh-CN" sz="2800" b="1" dirty="0" err="1"/>
              <a:t>检查修改，万无一失：全面审查，确保“题目内容无缺漏，语法拼写无错误，时态语态要正确，句中主谓要一致</a:t>
            </a:r>
            <a:r>
              <a:rPr lang="en-US" altLang="zh-CN" sz="2800" b="1" dirty="0"/>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81</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34486" y="3098482"/>
            <a:ext cx="6047864" cy="661035"/>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四、 牛刀小试，初显身手</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82</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5692775"/>
          </a:xfrm>
          <a:prstGeom prst="rect">
            <a:avLst/>
          </a:prstGeom>
          <a:noFill/>
        </p:spPr>
        <p:txBody>
          <a:bodyPr wrap="square" rtlCol="0">
            <a:spAutoFit/>
          </a:bodyPr>
          <a:lstStyle/>
          <a:p>
            <a:r>
              <a:rPr lang="zh-CN" altLang="en-US" sz="2800" b="1" dirty="0"/>
              <a:t>1. 题目要求：假如你是Kitty，明天你因故没有办法参加好朋友Sara的生日聚会，请你写一封电子 邮件向她表示歉意并解释原因。</a:t>
            </a:r>
          </a:p>
          <a:p>
            <a:r>
              <a:rPr lang="zh-CN" altLang="en-US" sz="2800" b="1" dirty="0"/>
              <a:t>【写作要求】正文约 40 个英文单词，文中不可出现你自己的真实姓名、学校等信息。</a:t>
            </a:r>
          </a:p>
          <a:p>
            <a:r>
              <a:rPr lang="zh-CN" altLang="en-US" sz="2800" b="1" dirty="0"/>
              <a:t>【评分标准】信息完整，语言规范，语篇连贯。</a:t>
            </a:r>
          </a:p>
          <a:p>
            <a:r>
              <a:rPr lang="zh-CN" altLang="en-US" sz="2800" b="1" dirty="0"/>
              <a:t>___________________________________________________________________</a:t>
            </a:r>
          </a:p>
          <a:p>
            <a:r>
              <a:rPr lang="zh-CN" altLang="en-US" sz="2800" b="1" dirty="0"/>
              <a:t>___________________________________________________________________</a:t>
            </a:r>
          </a:p>
          <a:p>
            <a:r>
              <a:rPr lang="zh-CN" altLang="en-US" sz="2800" b="1" dirty="0"/>
              <a:t>___________________________________________________________________</a:t>
            </a:r>
          </a:p>
          <a:p>
            <a:r>
              <a:rPr lang="zh-CN" altLang="en-US" sz="2800" b="1" dirty="0"/>
              <a:t>___________________________________________________________________</a:t>
            </a:r>
          </a:p>
          <a:p>
            <a:r>
              <a:rPr lang="zh-CN" altLang="en-US" sz="2800" b="1" dirty="0"/>
              <a:t>___________________________________________________________________</a:t>
            </a:r>
          </a:p>
          <a:p>
            <a:r>
              <a:rPr lang="zh-CN" altLang="en-US" sz="2800" b="1" dirty="0"/>
              <a:t>___________________________________________________________________</a:t>
            </a:r>
          </a:p>
          <a:p>
            <a:r>
              <a:rPr lang="zh-CN" altLang="en-US" sz="2800" b="1" dirty="0"/>
              <a:t>___________________________________________________________________</a:t>
            </a:r>
          </a:p>
          <a:p>
            <a:r>
              <a:rPr lang="zh-CN" altLang="en-US" sz="2800" b="1" dirty="0"/>
              <a:t>__________________________________________________________________</a:t>
            </a:r>
          </a:p>
        </p:txBody>
      </p:sp>
      <p:sp>
        <p:nvSpPr>
          <p:cNvPr id="14" name="文本框 13"/>
          <p:cNvSpPr txBox="1"/>
          <p:nvPr/>
        </p:nvSpPr>
        <p:spPr>
          <a:xfrm>
            <a:off x="149225" y="2467610"/>
            <a:ext cx="11893550" cy="3538220"/>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August 11, 2019</a:t>
            </a:r>
          </a:p>
          <a:p>
            <a:r>
              <a:rPr lang="zh-CN" altLang="en-US" sz="2800" b="1" dirty="0">
                <a:solidFill>
                  <a:srgbClr val="C00000"/>
                </a:solidFill>
              </a:rPr>
              <a:t>Dear Sara,</a:t>
            </a:r>
          </a:p>
          <a:p>
            <a:pPr algn="just"/>
            <a:r>
              <a:rPr lang="zh-CN" altLang="en-US" sz="2800" b="1" dirty="0">
                <a:solidFill>
                  <a:srgbClr val="C00000"/>
                </a:solidFill>
              </a:rPr>
              <a:t>       I</a:t>
            </a:r>
            <a:r>
              <a:rPr lang="en-US" altLang="zh-CN" sz="2800" b="1" dirty="0">
                <a:solidFill>
                  <a:srgbClr val="C00000"/>
                </a:solidFill>
              </a:rPr>
              <a:t>’</a:t>
            </a:r>
            <a:r>
              <a:rPr lang="zh-CN" altLang="en-US" sz="2800" b="1" dirty="0">
                <a:solidFill>
                  <a:srgbClr val="C00000"/>
                </a:solidFill>
              </a:rPr>
              <a:t>m writing to tell you that I can</a:t>
            </a:r>
            <a:r>
              <a:rPr lang="en-US" altLang="zh-CN" sz="2800" b="1" dirty="0">
                <a:solidFill>
                  <a:srgbClr val="C00000"/>
                </a:solidFill>
              </a:rPr>
              <a:t>’</a:t>
            </a:r>
            <a:r>
              <a:rPr lang="zh-CN" altLang="en-US" sz="2800" b="1" dirty="0">
                <a:solidFill>
                  <a:srgbClr val="C00000"/>
                </a:solidFill>
              </a:rPr>
              <a:t>t attend your birthday party tomorrow. I am terribly sorry but my grandma is badly ill and I must look after her. I wish all of you will have a good time at the party. Please accept my regret.</a:t>
            </a:r>
          </a:p>
          <a:p>
            <a:pPr algn="just"/>
            <a:r>
              <a:rPr lang="zh-CN" altLang="en-US" sz="2800" b="1" dirty="0">
                <a:solidFill>
                  <a:srgbClr val="C00000"/>
                </a:solidFill>
                <a:sym typeface="+mn-ea"/>
              </a:rPr>
              <a:t>       </a:t>
            </a:r>
            <a:r>
              <a:rPr lang="zh-CN" altLang="en-US" sz="2800" b="1" dirty="0">
                <a:solidFill>
                  <a:srgbClr val="C00000"/>
                </a:solidFill>
              </a:rPr>
              <a:t>Please remember me to your family.</a:t>
            </a:r>
          </a:p>
          <a:p>
            <a:r>
              <a:rPr lang="zh-CN" altLang="en-US" sz="2800" b="1" dirty="0">
                <a:solidFill>
                  <a:srgbClr val="C00000"/>
                </a:solidFill>
              </a:rPr>
              <a:t>                                                                                                                                    Yours,</a:t>
            </a:r>
          </a:p>
          <a:p>
            <a:r>
              <a:rPr lang="zh-CN" altLang="en-US" sz="2800" b="1" dirty="0">
                <a:solidFill>
                  <a:srgbClr val="C00000"/>
                </a:solidFill>
              </a:rPr>
              <a:t>                                                                                                                                      Kitty</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83</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5692775"/>
          </a:xfrm>
          <a:prstGeom prst="rect">
            <a:avLst/>
          </a:prstGeom>
          <a:noFill/>
        </p:spPr>
        <p:txBody>
          <a:bodyPr wrap="square" rtlCol="0">
            <a:spAutoFit/>
          </a:bodyPr>
          <a:lstStyle/>
          <a:p>
            <a:r>
              <a:rPr lang="zh-CN" altLang="en-US" sz="2800" b="1"/>
              <a:t>2. 题目要求：假如你是King，你的好朋友Stone回信给你告知你下周他将从美国来看你，请你写一 封电子邮件，告诉他到达中国后的具体活动安排。</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74295" y="2467610"/>
            <a:ext cx="12043410" cy="3538220"/>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July 1, 2019</a:t>
            </a:r>
          </a:p>
          <a:p>
            <a:r>
              <a:rPr lang="zh-CN" altLang="en-US" sz="2800" b="1" dirty="0">
                <a:solidFill>
                  <a:srgbClr val="C00000"/>
                </a:solidFill>
              </a:rPr>
              <a:t>Dear Stone,</a:t>
            </a:r>
          </a:p>
          <a:p>
            <a:pPr algn="just"/>
            <a:r>
              <a:rPr lang="zh-CN" altLang="en-US" sz="2800" b="1" dirty="0">
                <a:solidFill>
                  <a:srgbClr val="C00000"/>
                </a:solidFill>
                <a:sym typeface="+mn-ea"/>
              </a:rPr>
              <a:t>       </a:t>
            </a:r>
            <a:r>
              <a:rPr lang="zh-CN" altLang="en-US" sz="2800" b="1" dirty="0">
                <a:solidFill>
                  <a:srgbClr val="C00000"/>
                </a:solidFill>
              </a:rPr>
              <a:t>I</a:t>
            </a:r>
            <a:r>
              <a:rPr lang="en-US" altLang="zh-CN" sz="2800" b="1" dirty="0">
                <a:solidFill>
                  <a:srgbClr val="C00000"/>
                </a:solidFill>
              </a:rPr>
              <a:t>’</a:t>
            </a:r>
            <a:r>
              <a:rPr lang="zh-CN" altLang="en-US" sz="2800" b="1" dirty="0">
                <a:solidFill>
                  <a:srgbClr val="C00000"/>
                </a:solidFill>
              </a:rPr>
              <a:t>m very glad to hear from you again. Hearing that you will come to see me next week, I feel very excited. I will pick you up at the airport. Then I will take you to some places of interest and taste the most delicious food in this area. </a:t>
            </a:r>
          </a:p>
          <a:p>
            <a:pPr algn="just"/>
            <a:r>
              <a:rPr lang="zh-CN" altLang="en-US" sz="2800" b="1" dirty="0">
                <a:solidFill>
                  <a:srgbClr val="C00000"/>
                </a:solidFill>
                <a:sym typeface="+mn-ea"/>
              </a:rPr>
              <a:t>       </a:t>
            </a:r>
            <a:r>
              <a:rPr lang="zh-CN" altLang="en-US" sz="2800" b="1" dirty="0">
                <a:solidFill>
                  <a:srgbClr val="C00000"/>
                </a:solidFill>
              </a:rPr>
              <a:t>Best wishes!</a:t>
            </a:r>
          </a:p>
          <a:p>
            <a:r>
              <a:rPr lang="zh-CN" altLang="en-US" sz="2800" b="1" dirty="0">
                <a:solidFill>
                  <a:srgbClr val="C00000"/>
                </a:solidFill>
              </a:rPr>
              <a:t>                                                                                                                                     Yours,</a:t>
            </a:r>
          </a:p>
          <a:p>
            <a:r>
              <a:rPr lang="zh-CN" altLang="en-US" sz="2800" b="1" dirty="0">
                <a:solidFill>
                  <a:srgbClr val="C00000"/>
                </a:solidFill>
              </a:rPr>
              <a:t>                                                                                                                                       King</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84</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6554470"/>
          </a:xfrm>
          <a:prstGeom prst="rect">
            <a:avLst/>
          </a:prstGeom>
          <a:noFill/>
        </p:spPr>
        <p:txBody>
          <a:bodyPr wrap="square" rtlCol="0">
            <a:spAutoFit/>
          </a:bodyPr>
          <a:lstStyle/>
          <a:p>
            <a:r>
              <a:rPr lang="zh-CN" altLang="en-US" sz="2800" b="1"/>
              <a:t>3. 题目要求：假如你是小明，明天上午九点你与你的家人将到中心公园烧烤，烧烤后，你们将一 起爬山。请写一封短信邀请你的同学张浩一起去。</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a:p>
            <a:r>
              <a:rPr lang="zh-CN" altLang="en-US" sz="2800" b="1">
                <a:sym typeface="+mn-ea"/>
              </a:rPr>
              <a:t>__________________________________________________________________</a:t>
            </a:r>
            <a:endParaRPr lang="zh-CN" altLang="en-US" sz="2800" b="1"/>
          </a:p>
          <a:p>
            <a:endParaRPr lang="zh-CN" altLang="en-US" sz="2800" b="1"/>
          </a:p>
        </p:txBody>
      </p:sp>
      <p:sp>
        <p:nvSpPr>
          <p:cNvPr id="14" name="文本框 13"/>
          <p:cNvSpPr txBox="1"/>
          <p:nvPr/>
        </p:nvSpPr>
        <p:spPr>
          <a:xfrm>
            <a:off x="149225" y="2412365"/>
            <a:ext cx="11893550" cy="3970318"/>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November 10, 2019</a:t>
            </a:r>
          </a:p>
          <a:p>
            <a:r>
              <a:rPr lang="zh-CN" altLang="en-US" sz="2800" b="1" dirty="0">
                <a:solidFill>
                  <a:srgbClr val="C00000"/>
                </a:solidFill>
              </a:rPr>
              <a:t>Dear Zhang Hao, </a:t>
            </a:r>
          </a:p>
          <a:p>
            <a:pPr algn="just"/>
            <a:r>
              <a:rPr lang="zh-CN" altLang="en-US" sz="2800" b="1" dirty="0">
                <a:solidFill>
                  <a:srgbClr val="C00000"/>
                </a:solidFill>
                <a:sym typeface="+mn-ea"/>
              </a:rPr>
              <a:t>       </a:t>
            </a:r>
            <a:r>
              <a:rPr lang="zh-CN" altLang="en-US" sz="2800" b="1" dirty="0">
                <a:solidFill>
                  <a:srgbClr val="C00000"/>
                </a:solidFill>
              </a:rPr>
              <a:t>My family and I are going to have a barbecue in the central park tomorrow. Why not come and join us? It will begin at 9 o</a:t>
            </a:r>
            <a:r>
              <a:rPr lang="en-US" altLang="zh-CN" sz="2800" b="1" dirty="0">
                <a:solidFill>
                  <a:srgbClr val="C00000"/>
                </a:solidFill>
              </a:rPr>
              <a:t>’</a:t>
            </a:r>
            <a:r>
              <a:rPr lang="zh-CN" altLang="en-US" sz="2800" b="1" dirty="0">
                <a:solidFill>
                  <a:srgbClr val="C00000"/>
                </a:solidFill>
              </a:rPr>
              <a:t>clock in the morning. After the barbecue, we can climb the mountain and enjoy the</a:t>
            </a:r>
            <a:r>
              <a:rPr lang="en-US" altLang="zh-CN" sz="2800" b="1" dirty="0">
                <a:solidFill>
                  <a:srgbClr val="C00000"/>
                </a:solidFill>
              </a:rPr>
              <a:t> </a:t>
            </a:r>
            <a:r>
              <a:rPr lang="zh-CN" altLang="en-US" sz="2800" b="1" dirty="0">
                <a:solidFill>
                  <a:srgbClr val="C00000"/>
                </a:solidFill>
              </a:rPr>
              <a:t>natural beauty together. </a:t>
            </a:r>
          </a:p>
          <a:p>
            <a:pPr algn="just"/>
            <a:r>
              <a:rPr lang="zh-CN" altLang="en-US" sz="2800" b="1" dirty="0">
                <a:solidFill>
                  <a:srgbClr val="C00000"/>
                </a:solidFill>
                <a:sym typeface="+mn-ea"/>
              </a:rPr>
              <a:t>       </a:t>
            </a:r>
            <a:r>
              <a:rPr lang="zh-CN" altLang="en-US" sz="2800" b="1" dirty="0">
                <a:solidFill>
                  <a:srgbClr val="C00000"/>
                </a:solidFill>
              </a:rPr>
              <a:t>I</a:t>
            </a:r>
            <a:r>
              <a:rPr lang="en-US" altLang="zh-CN" sz="2800" b="1" dirty="0">
                <a:solidFill>
                  <a:srgbClr val="C00000"/>
                </a:solidFill>
              </a:rPr>
              <a:t>’</a:t>
            </a:r>
            <a:r>
              <a:rPr lang="zh-CN" altLang="en-US" sz="2800" b="1" dirty="0">
                <a:solidFill>
                  <a:srgbClr val="C00000"/>
                </a:solidFill>
              </a:rPr>
              <a:t>m sure we will have a very happy time. </a:t>
            </a:r>
          </a:p>
          <a:p>
            <a:pPr algn="r"/>
            <a:r>
              <a:rPr lang="zh-CN" altLang="en-US" sz="2800" b="1" dirty="0">
                <a:solidFill>
                  <a:srgbClr val="C00000"/>
                </a:solidFill>
              </a:rPr>
              <a:t>                                                                                                                                       Yours,</a:t>
            </a:r>
          </a:p>
          <a:p>
            <a:r>
              <a:rPr lang="zh-CN" altLang="en-US" sz="2800" b="1" dirty="0">
                <a:solidFill>
                  <a:srgbClr val="C00000"/>
                </a:solidFill>
              </a:rPr>
              <a:t>                                                                                                                             Xiao Ming</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85</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4. 题目要求：你们学校将于本周日晚上7：30在学校大礼堂举行迎新晚会，欢迎2019级新生，请你 代表学校学生会写一封短信邀请2019级的所有同学参加晚会。</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149225" y="2783205"/>
            <a:ext cx="11893550" cy="3970318"/>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September 1, 2019</a:t>
            </a:r>
          </a:p>
          <a:p>
            <a:r>
              <a:rPr sz="2800" b="1" dirty="0">
                <a:solidFill>
                  <a:srgbClr val="C00000"/>
                </a:solidFill>
              </a:rPr>
              <a:t>Dear boys and girls,</a:t>
            </a:r>
          </a:p>
          <a:p>
            <a:pPr algn="just"/>
            <a:r>
              <a:rPr lang="zh-CN" altLang="en-US" sz="2800" b="1" dirty="0">
                <a:solidFill>
                  <a:srgbClr val="C00000"/>
                </a:solidFill>
                <a:sym typeface="+mn-ea"/>
              </a:rPr>
              <a:t>       </a:t>
            </a:r>
            <a:r>
              <a:rPr sz="2800" b="1" dirty="0">
                <a:solidFill>
                  <a:srgbClr val="C00000"/>
                </a:solidFill>
              </a:rPr>
              <a:t>In order to welcome all of you, the school decides to hold a welcome party in the school hall. It will begin at 7:30 p.m. this Sunday evening. There are a variety of performances at the party.</a:t>
            </a:r>
          </a:p>
          <a:p>
            <a:pPr algn="just"/>
            <a:r>
              <a:rPr lang="zh-CN" altLang="en-US" sz="2800" b="1" dirty="0">
                <a:solidFill>
                  <a:srgbClr val="C00000"/>
                </a:solidFill>
                <a:sym typeface="+mn-ea"/>
              </a:rPr>
              <a:t>       </a:t>
            </a:r>
            <a:r>
              <a:rPr sz="2800" b="1" dirty="0">
                <a:solidFill>
                  <a:srgbClr val="C00000"/>
                </a:solidFill>
              </a:rPr>
              <a:t>I’m sure you will have a very happy time and enjoy yourselves.</a:t>
            </a:r>
          </a:p>
          <a:p>
            <a:pPr algn="r"/>
            <a:r>
              <a:rPr sz="2800" b="1" dirty="0">
                <a:solidFill>
                  <a:srgbClr val="C00000"/>
                </a:solidFill>
              </a:rPr>
              <a:t>                                                                                                                                      Yours,</a:t>
            </a:r>
          </a:p>
          <a:p>
            <a:r>
              <a:rPr sz="2800" b="1" dirty="0">
                <a:solidFill>
                  <a:srgbClr val="C00000"/>
                </a:solidFill>
              </a:rPr>
              <a:t>                                                                                                              The Student Union</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86</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5692775"/>
          </a:xfrm>
          <a:prstGeom prst="rect">
            <a:avLst/>
          </a:prstGeom>
          <a:noFill/>
        </p:spPr>
        <p:txBody>
          <a:bodyPr wrap="square" rtlCol="0">
            <a:spAutoFit/>
          </a:bodyPr>
          <a:lstStyle/>
          <a:p>
            <a:r>
              <a:rPr lang="zh-CN" altLang="en-US" sz="2800" b="1"/>
              <a:t>5. 题目要求：假如你是小华，你暑假到广州旅游受到好朋友小明的热情款待，他带你去参观了很 多名胜古迹。现在请写一封感谢信给他，表达你的谢意。</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149225" y="2467610"/>
            <a:ext cx="11893550" cy="3538220"/>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August 21, 2019</a:t>
            </a:r>
          </a:p>
          <a:p>
            <a:r>
              <a:rPr sz="2800" b="1" dirty="0">
                <a:solidFill>
                  <a:srgbClr val="C00000"/>
                </a:solidFill>
              </a:rPr>
              <a:t>Dear Xiao Ming,</a:t>
            </a:r>
          </a:p>
          <a:p>
            <a:pPr algn="just"/>
            <a:r>
              <a:rPr lang="zh-CN" altLang="en-US" sz="2800" b="1" dirty="0">
                <a:solidFill>
                  <a:srgbClr val="C00000"/>
                </a:solidFill>
                <a:sym typeface="+mn-ea"/>
              </a:rPr>
              <a:t>       </a:t>
            </a:r>
            <a:r>
              <a:rPr sz="2800" b="1" dirty="0">
                <a:solidFill>
                  <a:srgbClr val="C00000"/>
                </a:solidFill>
              </a:rPr>
              <a:t>I’m writing to thank you for your hospitality during my stay in Guangzhou. You took me to many places of interest and taste a lot of delicious food. The trip was great. I will never forget the days we spent together. </a:t>
            </a:r>
          </a:p>
          <a:p>
            <a:pPr algn="just"/>
            <a:r>
              <a:rPr lang="zh-CN" altLang="en-US" sz="2800" b="1" dirty="0">
                <a:solidFill>
                  <a:srgbClr val="C00000"/>
                </a:solidFill>
                <a:sym typeface="+mn-ea"/>
              </a:rPr>
              <a:t>       </a:t>
            </a:r>
            <a:r>
              <a:rPr sz="2800" b="1" dirty="0">
                <a:solidFill>
                  <a:srgbClr val="C00000"/>
                </a:solidFill>
              </a:rPr>
              <a:t>Again, thank you so much.</a:t>
            </a:r>
          </a:p>
          <a:p>
            <a:r>
              <a:rPr sz="2800" b="1" dirty="0">
                <a:solidFill>
                  <a:srgbClr val="C00000"/>
                </a:solidFill>
              </a:rPr>
              <a:t>                                                                                                                                     Yours,</a:t>
            </a:r>
          </a:p>
          <a:p>
            <a:r>
              <a:rPr sz="2800" b="1" dirty="0">
                <a:solidFill>
                  <a:srgbClr val="C00000"/>
                </a:solidFill>
              </a:rPr>
              <a:t>                                                                                                                                Xiao Hua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87</a:t>
            </a:fld>
            <a:endParaRPr lang="en-US"/>
          </a:p>
        </p:txBody>
      </p:sp>
      <p:sp>
        <p:nvSpPr>
          <p:cNvPr id="13" name="文本框 12"/>
          <p:cNvSpPr txBox="1"/>
          <p:nvPr/>
        </p:nvSpPr>
        <p:spPr>
          <a:xfrm>
            <a:off x="0" y="313055"/>
            <a:ext cx="12192000" cy="5692775"/>
          </a:xfrm>
          <a:prstGeom prst="rect">
            <a:avLst/>
          </a:prstGeom>
          <a:noFill/>
        </p:spPr>
        <p:txBody>
          <a:bodyPr wrap="square" rtlCol="0">
            <a:spAutoFit/>
          </a:bodyPr>
          <a:lstStyle/>
          <a:p>
            <a:r>
              <a:rPr lang="zh-CN" altLang="en-US" sz="2800" b="1"/>
              <a:t>6. 题目要求：假如你是江华，你将参加英语歌唱比赛，你的同学林晓给你提供了很多歌唱方面的 建议，对你的帮助很大。请写一封短信对他表示感谢。</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149225" y="2467610"/>
            <a:ext cx="11893550" cy="3969385"/>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May 5, 2019</a:t>
            </a:r>
          </a:p>
          <a:p>
            <a:r>
              <a:rPr lang="zh-CN" altLang="en-US" sz="2800" b="1" dirty="0">
                <a:solidFill>
                  <a:srgbClr val="C00000"/>
                </a:solidFill>
              </a:rPr>
              <a:t>Dear Lin Xiao,</a:t>
            </a:r>
          </a:p>
          <a:p>
            <a:pPr algn="just"/>
            <a:r>
              <a:rPr lang="zh-CN" altLang="en-US" sz="2800" b="1" dirty="0">
                <a:solidFill>
                  <a:srgbClr val="C00000"/>
                </a:solidFill>
                <a:sym typeface="+mn-ea"/>
              </a:rPr>
              <a:t>       </a:t>
            </a:r>
            <a:r>
              <a:rPr lang="zh-CN" altLang="en-US" sz="2800" b="1" dirty="0">
                <a:solidFill>
                  <a:srgbClr val="C00000"/>
                </a:solidFill>
              </a:rPr>
              <a:t>I</a:t>
            </a:r>
            <a:r>
              <a:rPr lang="en-US" altLang="zh-CN" sz="2800" b="1" dirty="0">
                <a:solidFill>
                  <a:srgbClr val="C00000"/>
                </a:solidFill>
              </a:rPr>
              <a:t>’</a:t>
            </a:r>
            <a:r>
              <a:rPr lang="zh-CN" altLang="en-US" sz="2800" b="1" dirty="0">
                <a:solidFill>
                  <a:srgbClr val="C00000"/>
                </a:solidFill>
              </a:rPr>
              <a:t>m writing to thank you for helping me prepare for the coming English singing competition. You</a:t>
            </a:r>
            <a:r>
              <a:rPr lang="en-US" altLang="zh-CN" sz="2800" b="1" dirty="0">
                <a:solidFill>
                  <a:srgbClr val="C00000"/>
                </a:solidFill>
              </a:rPr>
              <a:t>’</a:t>
            </a:r>
            <a:r>
              <a:rPr lang="zh-CN" altLang="en-US" sz="2800" b="1" dirty="0">
                <a:solidFill>
                  <a:srgbClr val="C00000"/>
                </a:solidFill>
              </a:rPr>
              <a:t>ve offered me much useful advice on how to choose a right song and how to improve my voice. These days I have practiced a lot and made great progress.</a:t>
            </a:r>
          </a:p>
          <a:p>
            <a:r>
              <a:rPr lang="zh-CN" altLang="en-US" sz="2800" b="1" dirty="0">
                <a:solidFill>
                  <a:srgbClr val="C00000"/>
                </a:solidFill>
                <a:sym typeface="+mn-ea"/>
              </a:rPr>
              <a:t>       </a:t>
            </a:r>
            <a:r>
              <a:rPr lang="zh-CN" altLang="en-US" sz="2800" b="1" dirty="0">
                <a:solidFill>
                  <a:srgbClr val="C00000"/>
                </a:solidFill>
              </a:rPr>
              <a:t>Please accept my sincere appreciation!</a:t>
            </a:r>
          </a:p>
          <a:p>
            <a:r>
              <a:rPr lang="zh-CN" altLang="en-US" sz="2800" b="1" dirty="0">
                <a:solidFill>
                  <a:srgbClr val="C00000"/>
                </a:solidFill>
              </a:rPr>
              <a:t>                                                                                                                                     Yours,</a:t>
            </a:r>
          </a:p>
          <a:p>
            <a:r>
              <a:rPr lang="zh-CN" altLang="en-US" sz="2800" b="1" dirty="0">
                <a:solidFill>
                  <a:srgbClr val="C00000"/>
                </a:solidFill>
              </a:rPr>
              <a:t>                                                                                                                              Jiang Hua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88</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5692775"/>
          </a:xfrm>
          <a:prstGeom prst="rect">
            <a:avLst/>
          </a:prstGeom>
          <a:noFill/>
        </p:spPr>
        <p:txBody>
          <a:bodyPr wrap="square" rtlCol="0">
            <a:spAutoFit/>
          </a:bodyPr>
          <a:lstStyle/>
          <a:p>
            <a:r>
              <a:rPr lang="zh-CN" altLang="en-US" sz="2800" b="1"/>
              <a:t>7. 题目要求：假如你是May，你在网上看到招聘英语家教的广告，请给负责招聘的Mr. Brown写一 份自荐信，表达你的求职愿望。</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149225" y="2467610"/>
            <a:ext cx="11893550" cy="3538220"/>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February 10, 2019</a:t>
            </a:r>
          </a:p>
          <a:p>
            <a:r>
              <a:rPr lang="zh-CN" altLang="en-US" sz="2800" b="1" dirty="0">
                <a:solidFill>
                  <a:srgbClr val="C00000"/>
                </a:solidFill>
              </a:rPr>
              <a:t>Dear Mr. Brown,</a:t>
            </a:r>
          </a:p>
          <a:p>
            <a:pPr algn="just"/>
            <a:r>
              <a:rPr lang="zh-CN" altLang="en-US" sz="2800" b="1" dirty="0">
                <a:solidFill>
                  <a:srgbClr val="C00000"/>
                </a:solidFill>
                <a:sym typeface="+mn-ea"/>
              </a:rPr>
              <a:t>       </a:t>
            </a:r>
            <a:r>
              <a:rPr lang="zh-CN" altLang="en-US" sz="2800" b="1" dirty="0">
                <a:solidFill>
                  <a:srgbClr val="C00000"/>
                </a:solidFill>
              </a:rPr>
              <a:t>I</a:t>
            </a:r>
            <a:r>
              <a:rPr lang="en-US" altLang="zh-CN" sz="2800" b="1" dirty="0">
                <a:solidFill>
                  <a:srgbClr val="C00000"/>
                </a:solidFill>
              </a:rPr>
              <a:t>’</a:t>
            </a:r>
            <a:r>
              <a:rPr lang="zh-CN" altLang="en-US" sz="2800" b="1" dirty="0">
                <a:solidFill>
                  <a:srgbClr val="C00000"/>
                </a:solidFill>
              </a:rPr>
              <a:t>m writing to apply for a job as an English tutor. I am in Grade Three. My major is Business English. I have got a certificate for English. I like children and I think I will be qualified for the job.</a:t>
            </a:r>
          </a:p>
          <a:p>
            <a:pPr algn="just"/>
            <a:r>
              <a:rPr lang="zh-CN" altLang="en-US" sz="2800" b="1" dirty="0">
                <a:solidFill>
                  <a:srgbClr val="C00000"/>
                </a:solidFill>
                <a:sym typeface="+mn-ea"/>
              </a:rPr>
              <a:t>       </a:t>
            </a:r>
            <a:r>
              <a:rPr lang="zh-CN" altLang="en-US" sz="2800" b="1" dirty="0">
                <a:solidFill>
                  <a:srgbClr val="C00000"/>
                </a:solidFill>
              </a:rPr>
              <a:t>Looking forward to hearing from you.</a:t>
            </a:r>
          </a:p>
          <a:p>
            <a:r>
              <a:rPr lang="zh-CN" altLang="en-US" sz="2800" b="1" dirty="0">
                <a:solidFill>
                  <a:srgbClr val="C00000"/>
                </a:solidFill>
              </a:rPr>
              <a:t>                                                                                                                                    Yours,</a:t>
            </a:r>
          </a:p>
          <a:p>
            <a:r>
              <a:rPr lang="zh-CN" altLang="en-US" sz="2800" b="1" dirty="0">
                <a:solidFill>
                  <a:srgbClr val="C00000"/>
                </a:solidFill>
              </a:rPr>
              <a:t>                                                                                                                                      May</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89</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5692775"/>
          </a:xfrm>
          <a:prstGeom prst="rect">
            <a:avLst/>
          </a:prstGeom>
          <a:noFill/>
        </p:spPr>
        <p:txBody>
          <a:bodyPr wrap="square" rtlCol="0">
            <a:spAutoFit/>
          </a:bodyPr>
          <a:lstStyle/>
          <a:p>
            <a:r>
              <a:rPr lang="zh-CN" altLang="en-US" sz="2800" b="1"/>
              <a:t>8. 题目要求：假如你是Tom，你就读营销专业，你想到学校附近的超市应聘兼职销售的工作，请 给超市的李经理写一封信表达你的愿望。</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149225" y="2467610"/>
            <a:ext cx="11893550" cy="4401205"/>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February 15, 2019</a:t>
            </a:r>
          </a:p>
          <a:p>
            <a:r>
              <a:rPr sz="2800" b="1" dirty="0">
                <a:solidFill>
                  <a:srgbClr val="C00000"/>
                </a:solidFill>
              </a:rPr>
              <a:t>Dear Manager,</a:t>
            </a:r>
          </a:p>
          <a:p>
            <a:pPr algn="just"/>
            <a:r>
              <a:rPr lang="zh-CN" altLang="en-US" sz="2800" b="1" dirty="0">
                <a:solidFill>
                  <a:srgbClr val="C00000"/>
                </a:solidFill>
                <a:sym typeface="+mn-ea"/>
              </a:rPr>
              <a:t>       </a:t>
            </a:r>
            <a:r>
              <a:rPr sz="2800" b="1" dirty="0">
                <a:solidFill>
                  <a:srgbClr val="C00000"/>
                </a:solidFill>
              </a:rPr>
              <a:t>I’m writing to apply for a job as a salesman. My major is marketing. I have mastered the basic knowledge of marketing. I would like to do a part-time job in your supermarket to get some experience before graduation. I am enthusiastic and good at communicating.</a:t>
            </a:r>
          </a:p>
          <a:p>
            <a:pPr algn="just"/>
            <a:r>
              <a:rPr lang="zh-CN" altLang="en-US" sz="2800" b="1" dirty="0">
                <a:solidFill>
                  <a:srgbClr val="C00000"/>
                </a:solidFill>
                <a:sym typeface="+mn-ea"/>
              </a:rPr>
              <a:t>       </a:t>
            </a:r>
            <a:r>
              <a:rPr sz="2800" b="1" dirty="0">
                <a:solidFill>
                  <a:srgbClr val="C00000"/>
                </a:solidFill>
              </a:rPr>
              <a:t>Looking forward to hearing from you.</a:t>
            </a:r>
          </a:p>
          <a:p>
            <a:pPr algn="r"/>
            <a:r>
              <a:rPr sz="2800" b="1" dirty="0">
                <a:solidFill>
                  <a:srgbClr val="C00000"/>
                </a:solidFill>
              </a:rPr>
              <a:t>                                                                                                                                      Yours,</a:t>
            </a:r>
          </a:p>
          <a:p>
            <a:pPr algn="r"/>
            <a:r>
              <a:rPr sz="2800" b="1" dirty="0">
                <a:solidFill>
                  <a:srgbClr val="C00000"/>
                </a:solidFill>
              </a:rPr>
              <a:t>Tom</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9</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534660" y="2813685"/>
            <a:ext cx="6303645" cy="661035"/>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三、 名师支招，让你秒懂</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90</a:t>
            </a:fld>
            <a:endParaRPr lang="en-US"/>
          </a:p>
        </p:txBody>
      </p:sp>
      <p:sp>
        <p:nvSpPr>
          <p:cNvPr id="26" name="左箭头 25">
            <a:hlinkClick r:id="rId2" action="ppaction://hlinksldjump"/>
          </p:cNvPr>
          <p:cNvSpPr/>
          <p:nvPr/>
        </p:nvSpPr>
        <p:spPr>
          <a:xfrm>
            <a:off x="9208135" y="6257608"/>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9. 题目要求：假如你是李伟，上周你买了一个电子词典，使用时发现电池充电后只能使用两个小 时，而且按键很小，不方便使用。你向厂家写信反映以上问题并要求更换其他型号的产品。</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0" y="2370435"/>
            <a:ext cx="11893550" cy="3970318"/>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November 10, 2019</a:t>
            </a:r>
          </a:p>
          <a:p>
            <a:r>
              <a:rPr sz="2800" b="1" dirty="0">
                <a:solidFill>
                  <a:srgbClr val="C00000"/>
                </a:solidFill>
              </a:rPr>
              <a:t>Dear Sir, </a:t>
            </a:r>
          </a:p>
          <a:p>
            <a:pPr algn="just"/>
            <a:r>
              <a:rPr lang="zh-CN" altLang="en-US" sz="2800" b="1" dirty="0">
                <a:solidFill>
                  <a:srgbClr val="C00000"/>
                </a:solidFill>
                <a:sym typeface="+mn-ea"/>
              </a:rPr>
              <a:t>       </a:t>
            </a:r>
            <a:r>
              <a:rPr sz="2800" b="1" dirty="0">
                <a:solidFill>
                  <a:srgbClr val="C00000"/>
                </a:solidFill>
              </a:rPr>
              <a:t>I bought an electronic dictionary from your store last week, but it has some problems. First, the battery life is short. It needs recharging only after 2 hours. Second, the size of the keypad is too small for me to type, so I would like to change for another model. </a:t>
            </a:r>
          </a:p>
          <a:p>
            <a:pPr algn="just"/>
            <a:r>
              <a:rPr lang="zh-CN" altLang="en-US" sz="2800" b="1" dirty="0">
                <a:solidFill>
                  <a:srgbClr val="C00000"/>
                </a:solidFill>
                <a:sym typeface="+mn-ea"/>
              </a:rPr>
              <a:t>       </a:t>
            </a:r>
            <a:r>
              <a:rPr sz="2800" b="1" dirty="0">
                <a:solidFill>
                  <a:srgbClr val="C00000"/>
                </a:solidFill>
              </a:rPr>
              <a:t>I would like to get this matter settled by the end of this month.</a:t>
            </a:r>
          </a:p>
          <a:p>
            <a:pPr algn="r"/>
            <a:r>
              <a:rPr sz="2800" b="1" dirty="0">
                <a:solidFill>
                  <a:srgbClr val="C00000"/>
                </a:solidFill>
              </a:rPr>
              <a:t>Yours</a:t>
            </a:r>
            <a:r>
              <a:rPr lang="en-US" sz="2800" b="1" dirty="0">
                <a:solidFill>
                  <a:srgbClr val="C00000"/>
                </a:solidFill>
              </a:rPr>
              <a:t> </a:t>
            </a:r>
            <a:r>
              <a:rPr sz="2800" b="1" dirty="0">
                <a:solidFill>
                  <a:srgbClr val="C00000"/>
                </a:solidFill>
              </a:rPr>
              <a:t>sincerely,</a:t>
            </a:r>
            <a:endParaRPr lang="en-US" sz="2800" b="1" dirty="0">
              <a:solidFill>
                <a:srgbClr val="C00000"/>
              </a:solidFill>
            </a:endParaRPr>
          </a:p>
          <a:p>
            <a:pPr algn="r"/>
            <a:r>
              <a:rPr sz="2800" b="1" dirty="0">
                <a:solidFill>
                  <a:srgbClr val="C00000"/>
                </a:solidFill>
              </a:rPr>
              <a:t>Li Wei</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91</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10.题目要求：假如你是Kelly，今年3月8日你到某商店购买手提包，销售不但没有给你任何引导， 而且服务态度很差。你向该商店经理写信投诉这一问题。</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a:p>
            <a:r>
              <a:rPr lang="zh-CN" altLang="en-US" sz="2800" b="1"/>
              <a:t>___________________________________________________________________</a:t>
            </a:r>
          </a:p>
        </p:txBody>
      </p:sp>
      <p:sp>
        <p:nvSpPr>
          <p:cNvPr id="14" name="文本框 13"/>
          <p:cNvSpPr txBox="1"/>
          <p:nvPr/>
        </p:nvSpPr>
        <p:spPr>
          <a:xfrm>
            <a:off x="0" y="2355215"/>
            <a:ext cx="11942445" cy="3969385"/>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March 8, 2019</a:t>
            </a:r>
          </a:p>
          <a:p>
            <a:r>
              <a:rPr lang="zh-CN" altLang="en-US" sz="2800" b="1" dirty="0">
                <a:solidFill>
                  <a:srgbClr val="C00000"/>
                </a:solidFill>
              </a:rPr>
              <a:t>Dear sales manager, </a:t>
            </a:r>
          </a:p>
          <a:p>
            <a:pPr algn="just"/>
            <a:r>
              <a:rPr lang="zh-CN" altLang="en-US" sz="2800" b="1" dirty="0">
                <a:solidFill>
                  <a:srgbClr val="C00000"/>
                </a:solidFill>
                <a:sym typeface="+mn-ea"/>
              </a:rPr>
              <a:t>       </a:t>
            </a:r>
            <a:r>
              <a:rPr lang="zh-CN" altLang="en-US" sz="2800" b="1" dirty="0">
                <a:solidFill>
                  <a:srgbClr val="C00000"/>
                </a:solidFill>
              </a:rPr>
              <a:t>This is a complaint letter about the bad behavior of one of yoursalespersons. On March 8, 2019, I went to your store to look for a bag. When I asked a salesperson for help, she said that she was busy in a rude way and then ignored me. </a:t>
            </a:r>
          </a:p>
          <a:p>
            <a:pPr algn="just"/>
            <a:r>
              <a:rPr lang="zh-CN" altLang="en-US" sz="2800" b="1" dirty="0">
                <a:solidFill>
                  <a:srgbClr val="C00000"/>
                </a:solidFill>
                <a:sym typeface="+mn-ea"/>
              </a:rPr>
              <a:t>       </a:t>
            </a:r>
            <a:r>
              <a:rPr lang="zh-CN" altLang="en-US" sz="2800" b="1" dirty="0">
                <a:solidFill>
                  <a:srgbClr val="C00000"/>
                </a:solidFill>
              </a:rPr>
              <a:t>I hope that you will look into the matter.</a:t>
            </a:r>
          </a:p>
          <a:p>
            <a:r>
              <a:rPr lang="zh-CN" altLang="en-US" sz="2800" b="1" dirty="0">
                <a:solidFill>
                  <a:srgbClr val="C00000"/>
                </a:solidFill>
              </a:rPr>
              <a:t>                                                                                                                    Yours sincerely,</a:t>
            </a:r>
          </a:p>
          <a:p>
            <a:r>
              <a:rPr lang="zh-CN" altLang="en-US" sz="2800" b="1" dirty="0">
                <a:solidFill>
                  <a:srgbClr val="C00000"/>
                </a:solidFill>
              </a:rPr>
              <a:t>                                                                                                                                        Kelly</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92</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5692775"/>
          </a:xfrm>
          <a:prstGeom prst="rect">
            <a:avLst/>
          </a:prstGeom>
          <a:noFill/>
        </p:spPr>
        <p:txBody>
          <a:bodyPr wrap="square" rtlCol="0">
            <a:spAutoFit/>
          </a:bodyPr>
          <a:lstStyle/>
          <a:p>
            <a:r>
              <a:rPr lang="zh-CN" altLang="en-US" sz="2800" b="1"/>
              <a:t>11. 题目要求：假如你是李红，因为今天感冒还没有好，医生建议你再休息两天，所以请你向你的 班主任黄老师再续假两天，并附上医生证明。</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149225" y="2467610"/>
            <a:ext cx="11893550" cy="3538220"/>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March 8, 2019</a:t>
            </a:r>
          </a:p>
          <a:p>
            <a:r>
              <a:rPr lang="zh-CN" altLang="en-US" sz="2800" b="1" dirty="0">
                <a:solidFill>
                  <a:srgbClr val="C00000"/>
                </a:solidFill>
              </a:rPr>
              <a:t>Dear Mr. Huang, </a:t>
            </a:r>
          </a:p>
          <a:p>
            <a:pPr algn="just"/>
            <a:r>
              <a:rPr lang="zh-CN" altLang="en-US" sz="2800" b="1" dirty="0">
                <a:solidFill>
                  <a:srgbClr val="C00000"/>
                </a:solidFill>
                <a:sym typeface="+mn-ea"/>
              </a:rPr>
              <a:t>       </a:t>
            </a:r>
            <a:r>
              <a:rPr lang="zh-CN" altLang="en-US" sz="2800" b="1" dirty="0">
                <a:solidFill>
                  <a:srgbClr val="C00000"/>
                </a:solidFill>
              </a:rPr>
              <a:t>I am so sorry to say that I can</a:t>
            </a:r>
            <a:r>
              <a:rPr lang="en-US" altLang="zh-CN" sz="2800" b="1" dirty="0">
                <a:solidFill>
                  <a:srgbClr val="C00000"/>
                </a:solidFill>
              </a:rPr>
              <a:t>’</a:t>
            </a:r>
            <a:r>
              <a:rPr lang="zh-CN" altLang="en-US" sz="2800" b="1" dirty="0">
                <a:solidFill>
                  <a:srgbClr val="C00000"/>
                </a:solidFill>
              </a:rPr>
              <a:t>t go to school because I haven</a:t>
            </a:r>
            <a:r>
              <a:rPr lang="en-US" altLang="zh-CN" sz="2800" b="1" dirty="0">
                <a:solidFill>
                  <a:srgbClr val="C00000"/>
                </a:solidFill>
              </a:rPr>
              <a:t>’</a:t>
            </a:r>
            <a:r>
              <a:rPr lang="zh-CN" altLang="en-US" sz="2800" b="1" dirty="0">
                <a:solidFill>
                  <a:srgbClr val="C00000"/>
                </a:solidFill>
              </a:rPr>
              <a:t>t recovered from the cold. The doctor asked me to stay in bed and have a good rest for another two days. So I am writing to ask for another two days</a:t>
            </a:r>
            <a:r>
              <a:rPr lang="en-US" altLang="zh-CN" sz="2800" b="1" dirty="0">
                <a:solidFill>
                  <a:srgbClr val="C00000"/>
                </a:solidFill>
              </a:rPr>
              <a:t>’</a:t>
            </a:r>
            <a:r>
              <a:rPr lang="zh-CN" altLang="en-US" sz="2800" b="1" dirty="0">
                <a:solidFill>
                  <a:srgbClr val="C00000"/>
                </a:solidFill>
              </a:rPr>
              <a:t> sick leave. I enclose a doctor</a:t>
            </a:r>
            <a:r>
              <a:rPr lang="en-US" altLang="zh-CN" sz="2800" b="1" dirty="0">
                <a:solidFill>
                  <a:srgbClr val="C00000"/>
                </a:solidFill>
              </a:rPr>
              <a:t>’</a:t>
            </a:r>
            <a:r>
              <a:rPr lang="zh-CN" altLang="en-US" sz="2800" b="1" dirty="0">
                <a:solidFill>
                  <a:srgbClr val="C00000"/>
                </a:solidFill>
              </a:rPr>
              <a:t>s certificate. </a:t>
            </a:r>
          </a:p>
          <a:p>
            <a:r>
              <a:rPr lang="zh-CN" altLang="en-US" sz="2800" b="1" dirty="0">
                <a:solidFill>
                  <a:srgbClr val="C00000"/>
                </a:solidFill>
              </a:rPr>
              <a:t>                                                                                                                     Yours sincerely,</a:t>
            </a:r>
          </a:p>
          <a:p>
            <a:r>
              <a:rPr lang="zh-CN" altLang="en-US" sz="2800" b="1" dirty="0">
                <a:solidFill>
                  <a:srgbClr val="C00000"/>
                </a:solidFill>
              </a:rPr>
              <a:t>                                                                                                                              Li Hong</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93</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6985635"/>
          </a:xfrm>
          <a:prstGeom prst="rect">
            <a:avLst/>
          </a:prstGeom>
          <a:noFill/>
        </p:spPr>
        <p:txBody>
          <a:bodyPr wrap="square" rtlCol="0">
            <a:spAutoFit/>
          </a:bodyPr>
          <a:lstStyle/>
          <a:p>
            <a:r>
              <a:rPr lang="zh-CN" altLang="en-US" sz="2800" b="1"/>
              <a:t>12. 题目要求：假如你是Kate，今天起来你发现你妈妈胃痛很严重，你爸爸又刚好出差在外，你得 带她去看医生，所以请你向你的班主任张老师请一上午的假。</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a:p>
            <a:r>
              <a:rPr lang="zh-CN" altLang="en-US" sz="2800" b="1">
                <a:sym typeface="+mn-ea"/>
              </a:rPr>
              <a:t>________________________________________________________________</a:t>
            </a:r>
            <a:endParaRPr lang="zh-CN" altLang="en-US" sz="2800" b="1"/>
          </a:p>
          <a:p>
            <a:endParaRPr lang="zh-CN" altLang="en-US" sz="2800" b="1"/>
          </a:p>
        </p:txBody>
      </p:sp>
      <p:sp>
        <p:nvSpPr>
          <p:cNvPr id="14" name="文本框 13"/>
          <p:cNvSpPr txBox="1"/>
          <p:nvPr/>
        </p:nvSpPr>
        <p:spPr>
          <a:xfrm>
            <a:off x="149225" y="2731135"/>
            <a:ext cx="11893550" cy="3538220"/>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March 8, 2019</a:t>
            </a:r>
          </a:p>
          <a:p>
            <a:r>
              <a:rPr sz="2800" b="1" dirty="0">
                <a:solidFill>
                  <a:srgbClr val="C00000"/>
                </a:solidFill>
              </a:rPr>
              <a:t>Dear Mr. Zhang, </a:t>
            </a:r>
          </a:p>
          <a:p>
            <a:pPr algn="just"/>
            <a:r>
              <a:rPr lang="zh-CN" altLang="en-US" sz="2800" b="1" dirty="0">
                <a:solidFill>
                  <a:srgbClr val="C00000"/>
                </a:solidFill>
                <a:sym typeface="+mn-ea"/>
              </a:rPr>
              <a:t>       </a:t>
            </a:r>
            <a:r>
              <a:rPr sz="2800" b="1" dirty="0">
                <a:solidFill>
                  <a:srgbClr val="C00000"/>
                </a:solidFill>
              </a:rPr>
              <a:t>I am so sorry to say that I can’t go to school this morning because my mother has a serious stomachache. My father is away on business, so I have to take her to see the doctor. Now I am writing to ask for leave. I’ll catch up on missed schoolwork as soon as possible. </a:t>
            </a:r>
          </a:p>
          <a:p>
            <a:r>
              <a:rPr sz="2800" b="1" dirty="0">
                <a:solidFill>
                  <a:srgbClr val="C00000"/>
                </a:solidFill>
              </a:rPr>
              <a:t>                                                                                                                   Yours sincerely,</a:t>
            </a:r>
          </a:p>
          <a:p>
            <a:r>
              <a:rPr sz="2800" b="1" dirty="0">
                <a:solidFill>
                  <a:srgbClr val="C00000"/>
                </a:solidFill>
              </a:rPr>
              <a:t>                                                                                                                                       Kate</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94</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13.题目要求：假如你是李华，有一位张凡先生打电话给Johnson，碰巧Johnson不在，请你留言告 知Johnson，告诉他在什么时候、谁打来电话，打电话的事由，请他看到留言后给张凡先生回电 话。</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149225" y="2795905"/>
            <a:ext cx="11893550" cy="3538220"/>
          </a:xfrm>
          <a:prstGeom prst="rect">
            <a:avLst/>
          </a:prstGeom>
          <a:noFill/>
        </p:spPr>
        <p:txBody>
          <a:bodyPr wrap="square" rtlCol="0">
            <a:spAutoFit/>
          </a:bodyPr>
          <a:lstStyle/>
          <a:p>
            <a:r>
              <a:rPr lang="en-US" altLang="zh-CN" sz="2800" b="1" dirty="0">
                <a:solidFill>
                  <a:srgbClr val="C00000"/>
                </a:solidFill>
              </a:rPr>
              <a:t>                                                                                                                   </a:t>
            </a:r>
            <a:r>
              <a:rPr lang="zh-CN" altLang="en-US" sz="2800" b="1" dirty="0">
                <a:solidFill>
                  <a:srgbClr val="C00000"/>
                </a:solidFill>
              </a:rPr>
              <a:t>March 8, 2019</a:t>
            </a:r>
          </a:p>
          <a:p>
            <a:r>
              <a:rPr lang="zh-CN" altLang="en-US" sz="2800" b="1" dirty="0">
                <a:solidFill>
                  <a:srgbClr val="C00000"/>
                </a:solidFill>
              </a:rPr>
              <a:t>Dear Johnson, </a:t>
            </a:r>
          </a:p>
          <a:p>
            <a:pPr algn="just"/>
            <a:r>
              <a:rPr lang="zh-CN" altLang="en-US" sz="2800" b="1" dirty="0">
                <a:solidFill>
                  <a:srgbClr val="C00000"/>
                </a:solidFill>
                <a:sym typeface="+mn-ea"/>
              </a:rPr>
              <a:t>       </a:t>
            </a:r>
            <a:r>
              <a:rPr lang="zh-CN" altLang="en-US" sz="2800" b="1" dirty="0">
                <a:solidFill>
                  <a:srgbClr val="C00000"/>
                </a:solidFill>
              </a:rPr>
              <a:t>Mr. Zhang Fan has just called at 9:00 a.m, but you happened to be out at that moment. He said he had something important to talk with you. Please wait for him at 3:00 p.m. in your office. If the time is not suitable, please call him back at 13802386666. </a:t>
            </a:r>
          </a:p>
          <a:p>
            <a:r>
              <a:rPr lang="zh-CN" altLang="en-US" sz="2800" b="1" dirty="0">
                <a:solidFill>
                  <a:srgbClr val="C00000"/>
                </a:solidFill>
              </a:rPr>
              <a:t>                                                                                                                     Yours sincerely,</a:t>
            </a:r>
          </a:p>
          <a:p>
            <a:r>
              <a:rPr lang="zh-CN" altLang="en-US" sz="2800" b="1" dirty="0">
                <a:solidFill>
                  <a:srgbClr val="C00000"/>
                </a:solidFill>
              </a:rPr>
              <a:t>                                                                                                                                     Li Hua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95</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14.题目要求：假如你是王磊，今天你到李明家去借一本英文字典，因为近期你在复习准备参加全 国英语等级考试二级（PETS-2）。但李明不在，你留言要他准备好，你今晚晚饭后再过来拿。</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149225" y="2467610"/>
            <a:ext cx="11893550" cy="3970318"/>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March 8, 2019</a:t>
            </a:r>
          </a:p>
          <a:p>
            <a:r>
              <a:rPr sz="2800" b="1" dirty="0">
                <a:solidFill>
                  <a:srgbClr val="C00000"/>
                </a:solidFill>
              </a:rPr>
              <a:t>Dear Li Ming,</a:t>
            </a:r>
          </a:p>
          <a:p>
            <a:pPr algn="just"/>
            <a:r>
              <a:rPr lang="zh-CN" altLang="en-US" sz="2800" b="1" dirty="0">
                <a:solidFill>
                  <a:srgbClr val="C00000"/>
                </a:solidFill>
                <a:sym typeface="+mn-ea"/>
              </a:rPr>
              <a:t>       </a:t>
            </a:r>
            <a:r>
              <a:rPr sz="2800" b="1" dirty="0">
                <a:solidFill>
                  <a:srgbClr val="C00000"/>
                </a:solidFill>
              </a:rPr>
              <a:t>I came to your house, but you happened to be out. As you know, I am busying preparing for the PETS-2, so I’d like to borrow your English dictionary. Could you please lend it to me? I’ll come again after supper, and I’ll return it as soon as I finish using it.</a:t>
            </a:r>
          </a:p>
          <a:p>
            <a:pPr algn="just"/>
            <a:r>
              <a:rPr lang="zh-CN" altLang="en-US" sz="2800" b="1" dirty="0">
                <a:solidFill>
                  <a:srgbClr val="C00000"/>
                </a:solidFill>
                <a:sym typeface="+mn-ea"/>
              </a:rPr>
              <a:t>       </a:t>
            </a:r>
            <a:r>
              <a:rPr sz="2800" b="1" dirty="0">
                <a:solidFill>
                  <a:srgbClr val="C00000"/>
                </a:solidFill>
              </a:rPr>
              <a:t>Many thanks! </a:t>
            </a:r>
          </a:p>
          <a:p>
            <a:r>
              <a:rPr sz="2800" b="1" dirty="0">
                <a:solidFill>
                  <a:srgbClr val="C00000"/>
                </a:solidFill>
              </a:rPr>
              <a:t>                                                                                                                    Yours sincerely,</a:t>
            </a:r>
          </a:p>
          <a:p>
            <a:r>
              <a:rPr sz="2800" b="1" dirty="0">
                <a:solidFill>
                  <a:srgbClr val="C00000"/>
                </a:solidFill>
              </a:rPr>
              <a:t>                                                                                                                                Wang Lei</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96</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6554470"/>
          </a:xfrm>
          <a:prstGeom prst="rect">
            <a:avLst/>
          </a:prstGeom>
          <a:noFill/>
        </p:spPr>
        <p:txBody>
          <a:bodyPr wrap="square" rtlCol="0">
            <a:spAutoFit/>
          </a:bodyPr>
          <a:lstStyle/>
          <a:p>
            <a:r>
              <a:rPr lang="zh-CN" altLang="en-US" sz="2800" b="1"/>
              <a:t>15.题目要求：假如你是王勇，昨天你在学校食堂遗失了一个书包，棕色，里面有两本教科书，一 本电子字典和一个黑色钱包，请你写一则寻物启事，让拾获者把失物交给高三（2）班班长或打 你电话联系。你的电话是13666607123。</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149225" y="3242945"/>
            <a:ext cx="11893550" cy="3107690"/>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Lost</a:t>
            </a:r>
          </a:p>
          <a:p>
            <a:r>
              <a:rPr sz="2800" b="1" dirty="0">
                <a:solidFill>
                  <a:srgbClr val="C00000"/>
                </a:solidFill>
              </a:rPr>
              <a:t>                                                                                                                       June 12, 2019</a:t>
            </a:r>
          </a:p>
          <a:p>
            <a:pPr algn="just"/>
            <a:r>
              <a:rPr lang="zh-CN" altLang="en-US" sz="2800" b="1" dirty="0">
                <a:solidFill>
                  <a:srgbClr val="C00000"/>
                </a:solidFill>
                <a:sym typeface="+mn-ea"/>
              </a:rPr>
              <a:t>       </a:t>
            </a:r>
            <a:r>
              <a:rPr sz="2800" b="1" dirty="0">
                <a:solidFill>
                  <a:srgbClr val="C00000"/>
                </a:solidFill>
              </a:rPr>
              <a:t>I was careless and lost my schoolbag in the school canteen yesterday. It ’s brown. Inside, there were two textbooks, an electronic dictionary and a black wallet. Will the finder please send it to the monitor of Class 2, Senior 3 or call me? My telephone number is 13666607123. I’ll be grateful.</a:t>
            </a:r>
          </a:p>
          <a:p>
            <a:r>
              <a:rPr sz="2800" b="1" dirty="0">
                <a:solidFill>
                  <a:srgbClr val="C00000"/>
                </a:solidFill>
              </a:rPr>
              <a:t>                                                                                                                         Wang Yong</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97</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16.题目要求：假如你是王强，今天你在上学路上不慎丢失了一个钱包，黑色，皮质，里面有你 的身份证，银行卡和一些现金，请你写一则寻物启事，让拾获者把失物交给你。你的电话是13884688566。</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0" y="3275965"/>
            <a:ext cx="11893550" cy="3107690"/>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Lost</a:t>
            </a:r>
          </a:p>
          <a:p>
            <a:r>
              <a:rPr sz="2800" b="1" dirty="0">
                <a:solidFill>
                  <a:srgbClr val="C00000"/>
                </a:solidFill>
              </a:rPr>
              <a:t>                                                                                                                       June 12, 2019</a:t>
            </a:r>
          </a:p>
          <a:p>
            <a:pPr algn="just"/>
            <a:r>
              <a:rPr lang="zh-CN" altLang="en-US" sz="2800" b="1" dirty="0">
                <a:solidFill>
                  <a:srgbClr val="C00000"/>
                </a:solidFill>
                <a:sym typeface="+mn-ea"/>
              </a:rPr>
              <a:t>       </a:t>
            </a:r>
            <a:r>
              <a:rPr sz="2800" b="1" dirty="0">
                <a:solidFill>
                  <a:srgbClr val="C00000"/>
                </a:solidFill>
              </a:rPr>
              <a:t>I was careless and lost my wallet on my way to school. It’s a black leather one. Inside, there was an ID card, cards and some cash. Will the finder please send it to me or call me? My telephone number is 13884688566. Thank you very much.</a:t>
            </a:r>
          </a:p>
          <a:p>
            <a:r>
              <a:rPr sz="2800" b="1" dirty="0">
                <a:solidFill>
                  <a:srgbClr val="C00000"/>
                </a:solidFill>
              </a:rPr>
              <a:t>                                                                                                                          Wang </a:t>
            </a:r>
            <a:r>
              <a:rPr sz="2800" b="1" dirty="0" err="1">
                <a:solidFill>
                  <a:srgbClr val="C00000"/>
                </a:solidFill>
              </a:rPr>
              <a:t>Qiang</a:t>
            </a:r>
            <a:endParaRPr sz="2800" b="1" dirty="0">
              <a:solidFill>
                <a:srgbClr val="C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98</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17.题目要求：假如你是李霞，今天你在学校操场拾到一个书包，里面有些教科书，一个手机和一 些杂物，请你写一则失物招领启事，让失主前来认领。你的电话是13322668899。</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149225" y="2863850"/>
            <a:ext cx="11893550" cy="2676525"/>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Found</a:t>
            </a:r>
          </a:p>
          <a:p>
            <a:r>
              <a:rPr sz="2800" b="1" dirty="0">
                <a:solidFill>
                  <a:srgbClr val="C00000"/>
                </a:solidFill>
              </a:rPr>
              <a:t>                                                                                                                    August 6, 2019</a:t>
            </a:r>
          </a:p>
          <a:p>
            <a:pPr algn="just"/>
            <a:r>
              <a:rPr lang="zh-CN" altLang="en-US" sz="2800" b="1" dirty="0">
                <a:solidFill>
                  <a:srgbClr val="C00000"/>
                </a:solidFill>
                <a:sym typeface="+mn-ea"/>
              </a:rPr>
              <a:t>       </a:t>
            </a:r>
            <a:r>
              <a:rPr sz="2800" b="1" dirty="0">
                <a:solidFill>
                  <a:srgbClr val="C00000"/>
                </a:solidFill>
              </a:rPr>
              <a:t>A schoolbag was found on the school playground. Inside, there are some textbooks, a cellphone and something else. Will the owner please call 13322668899 to get it back? </a:t>
            </a:r>
          </a:p>
          <a:p>
            <a:r>
              <a:rPr sz="2800" b="1" dirty="0">
                <a:solidFill>
                  <a:srgbClr val="C00000"/>
                </a:solidFill>
              </a:rPr>
              <a:t>                                                                                                                                      Li Xia</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460105" y="6133468"/>
            <a:ext cx="2844800" cy="365125"/>
          </a:xfrm>
        </p:spPr>
        <p:txBody>
          <a:bodyPr/>
          <a:lstStyle/>
          <a:p>
            <a:fld id="{879EF9BB-81F1-401D-AA19-680A8E0D7F6D}" type="slidenum">
              <a:rPr lang="en-US" smtClean="0"/>
              <a:t>99</a:t>
            </a:fld>
            <a:endParaRPr lang="en-US"/>
          </a:p>
        </p:txBody>
      </p:sp>
      <p:sp>
        <p:nvSpPr>
          <p:cNvPr id="26" name="左箭头 25">
            <a:hlinkClick r:id="rId2" action="ppaction://hlinksldjump"/>
          </p:cNvPr>
          <p:cNvSpPr/>
          <p:nvPr/>
        </p:nvSpPr>
        <p:spPr>
          <a:xfrm>
            <a:off x="10141585" y="6192520"/>
            <a:ext cx="984885" cy="6934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13" name="文本框 12"/>
          <p:cNvSpPr txBox="1"/>
          <p:nvPr/>
        </p:nvSpPr>
        <p:spPr>
          <a:xfrm>
            <a:off x="0" y="313055"/>
            <a:ext cx="12192000" cy="6123940"/>
          </a:xfrm>
          <a:prstGeom prst="rect">
            <a:avLst/>
          </a:prstGeom>
          <a:noFill/>
        </p:spPr>
        <p:txBody>
          <a:bodyPr wrap="square" rtlCol="0">
            <a:spAutoFit/>
          </a:bodyPr>
          <a:lstStyle/>
          <a:p>
            <a:r>
              <a:rPr lang="zh-CN" altLang="en-US" sz="2800" b="1"/>
              <a:t>18.题目要求：假如你是李勇，今天你在游泳池旁边发现了一件红色外套和一个背包，背包里有一 副眼镜和一串钥匙，请你写一则失物招领启事，让失主前往学校失物招领处认领或打电话与你 联系。你的电话是13008282990。</a:t>
            </a:r>
          </a:p>
          <a:p>
            <a:r>
              <a:rPr lang="zh-CN" altLang="en-US" sz="2800" b="1"/>
              <a:t>【写作要求】正文约 40 个英文单词，文中不可出现你自己的真实姓名、学校等信息。</a:t>
            </a:r>
          </a:p>
          <a:p>
            <a:r>
              <a:rPr lang="zh-CN" altLang="en-US" sz="2800" b="1"/>
              <a:t>【评分标准】信息完整，语言规范，语篇连贯。___________________________________________________________________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___________________________________________________________________</a:t>
            </a:r>
          </a:p>
          <a:p>
            <a:r>
              <a:rPr lang="zh-CN" altLang="en-US" sz="2800" b="1"/>
              <a:t>__________________________________________________________________</a:t>
            </a:r>
          </a:p>
        </p:txBody>
      </p:sp>
      <p:sp>
        <p:nvSpPr>
          <p:cNvPr id="14" name="文本框 13"/>
          <p:cNvSpPr txBox="1"/>
          <p:nvPr/>
        </p:nvSpPr>
        <p:spPr>
          <a:xfrm>
            <a:off x="149225" y="2758440"/>
            <a:ext cx="11893550" cy="2676525"/>
          </a:xfrm>
          <a:prstGeom prst="rect">
            <a:avLst/>
          </a:prstGeom>
          <a:noFill/>
        </p:spPr>
        <p:txBody>
          <a:bodyPr wrap="square" rtlCol="0">
            <a:spAutoFit/>
          </a:bodyPr>
          <a:lstStyle/>
          <a:p>
            <a:r>
              <a:rPr lang="en-US" altLang="zh-CN" sz="2800" b="1" dirty="0">
                <a:solidFill>
                  <a:srgbClr val="C00000"/>
                </a:solidFill>
              </a:rPr>
              <a:t>                                                                  </a:t>
            </a:r>
            <a:r>
              <a:rPr sz="2800" b="1" dirty="0">
                <a:solidFill>
                  <a:srgbClr val="C00000"/>
                </a:solidFill>
              </a:rPr>
              <a:t>Found</a:t>
            </a:r>
          </a:p>
          <a:p>
            <a:r>
              <a:rPr sz="2800" b="1" dirty="0">
                <a:solidFill>
                  <a:srgbClr val="C00000"/>
                </a:solidFill>
              </a:rPr>
              <a:t>                                                                                                                     August 6, 2019</a:t>
            </a:r>
          </a:p>
          <a:p>
            <a:pPr algn="just"/>
            <a:r>
              <a:rPr lang="zh-CN" altLang="en-US" sz="2800" b="1" dirty="0">
                <a:solidFill>
                  <a:srgbClr val="C00000"/>
                </a:solidFill>
                <a:sym typeface="+mn-ea"/>
              </a:rPr>
              <a:t>       </a:t>
            </a:r>
            <a:r>
              <a:rPr sz="2800" b="1" dirty="0">
                <a:solidFill>
                  <a:srgbClr val="C00000"/>
                </a:solidFill>
              </a:rPr>
              <a:t>A red coat and a bag were found beside the swimming pool. Inside the bag, there is a pair of glasses and a bunch of keys. Will the owner please go to the Lost and Found of our school or call 13008282990 to get it back?</a:t>
            </a:r>
          </a:p>
          <a:p>
            <a:r>
              <a:rPr sz="2800" b="1" dirty="0">
                <a:solidFill>
                  <a:srgbClr val="C00000"/>
                </a:solidFill>
              </a:rPr>
              <a:t>                                                                                                                                   Li Yong</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COMMONDATA" val="eyJoZGlkIjoiMjhjNGUxNWFjMjhlNDdjNWVkN2JmMzA2Y2JjZmYzMTUifQ=="/>
  <p:tag name="KSO_WPP_MARK_KEY" val="bcd8696a-c391-4437-a8eb-3675a527fdab"/>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51</TotalTime>
  <Words>12499</Words>
  <Application>Microsoft Office PowerPoint</Application>
  <PresentationFormat>宽屏</PresentationFormat>
  <Paragraphs>1156</Paragraphs>
  <Slides>122</Slides>
  <Notes>14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122</vt:i4>
      </vt:variant>
    </vt:vector>
  </HeadingPairs>
  <TitlesOfParts>
    <vt:vector size="129" baseType="lpstr">
      <vt:lpstr>宋体</vt:lpstr>
      <vt:lpstr>微软雅黑</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1020</cp:revision>
  <dcterms:created xsi:type="dcterms:W3CDTF">2016-10-04T09:02:00Z</dcterms:created>
  <dcterms:modified xsi:type="dcterms:W3CDTF">2023-08-02T02:30:44Z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419AFB2A98CE40218C489A52B3C16D2E</vt:lpwstr>
  </property>
</Properties>
</file>