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colors10.xml" ContentType="application/vnd.openxmlformats-officedocument.drawingml.diagramColors+xml"/>
  <Override PartName="/ppt/diagrams/colors11.xml" ContentType="application/vnd.openxmlformats-officedocument.drawingml.diagramColors+xml"/>
  <Override PartName="/ppt/diagrams/colors12.xml" ContentType="application/vnd.openxmlformats-officedocument.drawingml.diagramColors+xml"/>
  <Override PartName="/ppt/diagrams/colors13.xml" ContentType="application/vnd.openxmlformats-officedocument.drawingml.diagramColors+xml"/>
  <Override PartName="/ppt/diagrams/colors14.xml" ContentType="application/vnd.openxmlformats-officedocument.drawingml.diagramColors+xml"/>
  <Override PartName="/ppt/diagrams/colors15.xml" ContentType="application/vnd.openxmlformats-officedocument.drawingml.diagramColors+xml"/>
  <Override PartName="/ppt/diagrams/colors16.xml" ContentType="application/vnd.openxmlformats-officedocument.drawingml.diagramColors+xml"/>
  <Override PartName="/ppt/diagrams/colors17.xml" ContentType="application/vnd.openxmlformats-officedocument.drawingml.diagramColors+xml"/>
  <Override PartName="/ppt/diagrams/colors18.xml" ContentType="application/vnd.openxmlformats-officedocument.drawingml.diagramColors+xml"/>
  <Override PartName="/ppt/diagrams/colors19.xml" ContentType="application/vnd.openxmlformats-officedocument.drawingml.diagramColors+xml"/>
  <Override PartName="/ppt/diagrams/colors2.xml" ContentType="application/vnd.openxmlformats-officedocument.drawingml.diagramColors+xml"/>
  <Override PartName="/ppt/diagrams/colors20.xml" ContentType="application/vnd.openxmlformats-officedocument.drawingml.diagramColors+xml"/>
  <Override PartName="/ppt/diagrams/colors21.xml" ContentType="application/vnd.openxmlformats-officedocument.drawingml.diagramColors+xml"/>
  <Override PartName="/ppt/diagrams/colors22.xml" ContentType="application/vnd.openxmlformats-officedocument.drawingml.diagramColors+xml"/>
  <Override PartName="/ppt/diagrams/colors23.xml" ContentType="application/vnd.openxmlformats-officedocument.drawingml.diagramColors+xml"/>
  <Override PartName="/ppt/diagrams/colors24.xml" ContentType="application/vnd.openxmlformats-officedocument.drawingml.diagramColors+xml"/>
  <Override PartName="/ppt/diagrams/colors25.xml" ContentType="application/vnd.openxmlformats-officedocument.drawingml.diagramColors+xml"/>
  <Override PartName="/ppt/diagrams/colors26.xml" ContentType="application/vnd.openxmlformats-officedocument.drawingml.diagramColors+xml"/>
  <Override PartName="/ppt/diagrams/colors27.xml" ContentType="application/vnd.openxmlformats-officedocument.drawingml.diagramColors+xml"/>
  <Override PartName="/ppt/diagrams/colors28.xml" ContentType="application/vnd.openxmlformats-officedocument.drawingml.diagramColors+xml"/>
  <Override PartName="/ppt/diagrams/colors29.xml" ContentType="application/vnd.openxmlformats-officedocument.drawingml.diagramColors+xml"/>
  <Override PartName="/ppt/diagrams/colors3.xml" ContentType="application/vnd.openxmlformats-officedocument.drawingml.diagramColors+xml"/>
  <Override PartName="/ppt/diagrams/colors30.xml" ContentType="application/vnd.openxmlformats-officedocument.drawingml.diagramColors+xml"/>
  <Override PartName="/ppt/diagrams/colors31.xml" ContentType="application/vnd.openxmlformats-officedocument.drawingml.diagramColors+xml"/>
  <Override PartName="/ppt/diagrams/colors32.xml" ContentType="application/vnd.openxmlformats-officedocument.drawingml.diagramColors+xml"/>
  <Override PartName="/ppt/diagrams/colors33.xml" ContentType="application/vnd.openxmlformats-officedocument.drawingml.diagramColors+xml"/>
  <Override PartName="/ppt/diagrams/colors34.xml" ContentType="application/vnd.openxmlformats-officedocument.drawingml.diagramColors+xml"/>
  <Override PartName="/ppt/diagrams/colors35.xml" ContentType="application/vnd.openxmlformats-officedocument.drawingml.diagramColors+xml"/>
  <Override PartName="/ppt/diagrams/colors36.xml" ContentType="application/vnd.openxmlformats-officedocument.drawingml.diagramColors+xml"/>
  <Override PartName="/ppt/diagrams/colors37.xml" ContentType="application/vnd.openxmlformats-officedocument.drawingml.diagramColors+xml"/>
  <Override PartName="/ppt/diagrams/colors38.xml" ContentType="application/vnd.openxmlformats-officedocument.drawingml.diagramColors+xml"/>
  <Override PartName="/ppt/diagrams/colors39.xml" ContentType="application/vnd.openxmlformats-officedocument.drawingml.diagramColors+xml"/>
  <Override PartName="/ppt/diagrams/colors4.xml" ContentType="application/vnd.openxmlformats-officedocument.drawingml.diagramColors+xml"/>
  <Override PartName="/ppt/diagrams/colors40.xml" ContentType="application/vnd.openxmlformats-officedocument.drawingml.diagramColors+xml"/>
  <Override PartName="/ppt/diagrams/colors41.xml" ContentType="application/vnd.openxmlformats-officedocument.drawingml.diagramColors+xml"/>
  <Override PartName="/ppt/diagrams/colors42.xml" ContentType="application/vnd.openxmlformats-officedocument.drawingml.diagramColors+xml"/>
  <Override PartName="/ppt/diagrams/colors43.xml" ContentType="application/vnd.openxmlformats-officedocument.drawingml.diagramColors+xml"/>
  <Override PartName="/ppt/diagrams/colors44.xml" ContentType="application/vnd.openxmlformats-officedocument.drawingml.diagramColors+xml"/>
  <Override PartName="/ppt/diagrams/colors45.xml" ContentType="application/vnd.openxmlformats-officedocument.drawingml.diagramColors+xml"/>
  <Override PartName="/ppt/diagrams/colors46.xml" ContentType="application/vnd.openxmlformats-officedocument.drawingml.diagramColors+xml"/>
  <Override PartName="/ppt/diagrams/colors47.xml" ContentType="application/vnd.openxmlformats-officedocument.drawingml.diagramColors+xml"/>
  <Override PartName="/ppt/diagrams/colors48.xml" ContentType="application/vnd.openxmlformats-officedocument.drawingml.diagramColors+xml"/>
  <Override PartName="/ppt/diagrams/colors49.xml" ContentType="application/vnd.openxmlformats-officedocument.drawingml.diagramColors+xml"/>
  <Override PartName="/ppt/diagrams/colors5.xml" ContentType="application/vnd.openxmlformats-officedocument.drawingml.diagramColors+xml"/>
  <Override PartName="/ppt/diagrams/colors50.xml" ContentType="application/vnd.openxmlformats-officedocument.drawingml.diagramColors+xml"/>
  <Override PartName="/ppt/diagrams/colors51.xml" ContentType="application/vnd.openxmlformats-officedocument.drawingml.diagramColors+xml"/>
  <Override PartName="/ppt/diagrams/colors52.xml" ContentType="application/vnd.openxmlformats-officedocument.drawingml.diagramColors+xml"/>
  <Override PartName="/ppt/diagrams/colors53.xml" ContentType="application/vnd.openxmlformats-officedocument.drawingml.diagramColors+xml"/>
  <Override PartName="/ppt/diagrams/colors54.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colors8.xml" ContentType="application/vnd.openxmlformats-officedocument.drawingml.diagramColors+xml"/>
  <Override PartName="/ppt/diagrams/colors9.xml" ContentType="application/vnd.openxmlformats-officedocument.drawingml.diagramColors+xml"/>
  <Override PartName="/ppt/diagrams/data1.xml" ContentType="application/vnd.openxmlformats-officedocument.drawingml.diagramData+xml"/>
  <Override PartName="/ppt/diagrams/data10.xml" ContentType="application/vnd.openxmlformats-officedocument.drawingml.diagramData+xml"/>
  <Override PartName="/ppt/diagrams/data11.xml" ContentType="application/vnd.openxmlformats-officedocument.drawingml.diagramData+xml"/>
  <Override PartName="/ppt/diagrams/data12.xml" ContentType="application/vnd.openxmlformats-officedocument.drawingml.diagramData+xml"/>
  <Override PartName="/ppt/diagrams/data13.xml" ContentType="application/vnd.openxmlformats-officedocument.drawingml.diagramData+xml"/>
  <Override PartName="/ppt/diagrams/data14.xml" ContentType="application/vnd.openxmlformats-officedocument.drawingml.diagramData+xml"/>
  <Override PartName="/ppt/diagrams/data15.xml" ContentType="application/vnd.openxmlformats-officedocument.drawingml.diagramData+xml"/>
  <Override PartName="/ppt/diagrams/data16.xml" ContentType="application/vnd.openxmlformats-officedocument.drawingml.diagramData+xml"/>
  <Override PartName="/ppt/diagrams/data17.xml" ContentType="application/vnd.openxmlformats-officedocument.drawingml.diagramData+xml"/>
  <Override PartName="/ppt/diagrams/data18.xml" ContentType="application/vnd.openxmlformats-officedocument.drawingml.diagramData+xml"/>
  <Override PartName="/ppt/diagrams/data19.xml" ContentType="application/vnd.openxmlformats-officedocument.drawingml.diagramData+xml"/>
  <Override PartName="/ppt/diagrams/data2.xml" ContentType="application/vnd.openxmlformats-officedocument.drawingml.diagramData+xml"/>
  <Override PartName="/ppt/diagrams/data20.xml" ContentType="application/vnd.openxmlformats-officedocument.drawingml.diagramData+xml"/>
  <Override PartName="/ppt/diagrams/data21.xml" ContentType="application/vnd.openxmlformats-officedocument.drawingml.diagramData+xml"/>
  <Override PartName="/ppt/diagrams/data22.xml" ContentType="application/vnd.openxmlformats-officedocument.drawingml.diagramData+xml"/>
  <Override PartName="/ppt/diagrams/data23.xml" ContentType="application/vnd.openxmlformats-officedocument.drawingml.diagramData+xml"/>
  <Override PartName="/ppt/diagrams/data24.xml" ContentType="application/vnd.openxmlformats-officedocument.drawingml.diagramData+xml"/>
  <Override PartName="/ppt/diagrams/data25.xml" ContentType="application/vnd.openxmlformats-officedocument.drawingml.diagramData+xml"/>
  <Override PartName="/ppt/diagrams/data26.xml" ContentType="application/vnd.openxmlformats-officedocument.drawingml.diagramData+xml"/>
  <Override PartName="/ppt/diagrams/data27.xml" ContentType="application/vnd.openxmlformats-officedocument.drawingml.diagramData+xml"/>
  <Override PartName="/ppt/diagrams/data28.xml" ContentType="application/vnd.openxmlformats-officedocument.drawingml.diagramData+xml"/>
  <Override PartName="/ppt/diagrams/data29.xml" ContentType="application/vnd.openxmlformats-officedocument.drawingml.diagramData+xml"/>
  <Override PartName="/ppt/diagrams/data3.xml" ContentType="application/vnd.openxmlformats-officedocument.drawingml.diagramData+xml"/>
  <Override PartName="/ppt/diagrams/data30.xml" ContentType="application/vnd.openxmlformats-officedocument.drawingml.diagramData+xml"/>
  <Override PartName="/ppt/diagrams/data31.xml" ContentType="application/vnd.openxmlformats-officedocument.drawingml.diagramData+xml"/>
  <Override PartName="/ppt/diagrams/data32.xml" ContentType="application/vnd.openxmlformats-officedocument.drawingml.diagramData+xml"/>
  <Override PartName="/ppt/diagrams/data33.xml" ContentType="application/vnd.openxmlformats-officedocument.drawingml.diagramData+xml"/>
  <Override PartName="/ppt/diagrams/data34.xml" ContentType="application/vnd.openxmlformats-officedocument.drawingml.diagramData+xml"/>
  <Override PartName="/ppt/diagrams/data35.xml" ContentType="application/vnd.openxmlformats-officedocument.drawingml.diagramData+xml"/>
  <Override PartName="/ppt/diagrams/data36.xml" ContentType="application/vnd.openxmlformats-officedocument.drawingml.diagramData+xml"/>
  <Override PartName="/ppt/diagrams/data37.xml" ContentType="application/vnd.openxmlformats-officedocument.drawingml.diagramData+xml"/>
  <Override PartName="/ppt/diagrams/data38.xml" ContentType="application/vnd.openxmlformats-officedocument.drawingml.diagramData+xml"/>
  <Override PartName="/ppt/diagrams/data39.xml" ContentType="application/vnd.openxmlformats-officedocument.drawingml.diagramData+xml"/>
  <Override PartName="/ppt/diagrams/data4.xml" ContentType="application/vnd.openxmlformats-officedocument.drawingml.diagramData+xml"/>
  <Override PartName="/ppt/diagrams/data40.xml" ContentType="application/vnd.openxmlformats-officedocument.drawingml.diagramData+xml"/>
  <Override PartName="/ppt/diagrams/data41.xml" ContentType="application/vnd.openxmlformats-officedocument.drawingml.diagramData+xml"/>
  <Override PartName="/ppt/diagrams/data42.xml" ContentType="application/vnd.openxmlformats-officedocument.drawingml.diagramData+xml"/>
  <Override PartName="/ppt/diagrams/data43.xml" ContentType="application/vnd.openxmlformats-officedocument.drawingml.diagramData+xml"/>
  <Override PartName="/ppt/diagrams/data44.xml" ContentType="application/vnd.openxmlformats-officedocument.drawingml.diagramData+xml"/>
  <Override PartName="/ppt/diagrams/data45.xml" ContentType="application/vnd.openxmlformats-officedocument.drawingml.diagramData+xml"/>
  <Override PartName="/ppt/diagrams/data46.xml" ContentType="application/vnd.openxmlformats-officedocument.drawingml.diagramData+xml"/>
  <Override PartName="/ppt/diagrams/data47.xml" ContentType="application/vnd.openxmlformats-officedocument.drawingml.diagramData+xml"/>
  <Override PartName="/ppt/diagrams/data48.xml" ContentType="application/vnd.openxmlformats-officedocument.drawingml.diagramData+xml"/>
  <Override PartName="/ppt/diagrams/data49.xml" ContentType="application/vnd.openxmlformats-officedocument.drawingml.diagramData+xml"/>
  <Override PartName="/ppt/diagrams/data5.xml" ContentType="application/vnd.openxmlformats-officedocument.drawingml.diagramData+xml"/>
  <Override PartName="/ppt/diagrams/data50.xml" ContentType="application/vnd.openxmlformats-officedocument.drawingml.diagramData+xml"/>
  <Override PartName="/ppt/diagrams/data51.xml" ContentType="application/vnd.openxmlformats-officedocument.drawingml.diagramData+xml"/>
  <Override PartName="/ppt/diagrams/data52.xml" ContentType="application/vnd.openxmlformats-officedocument.drawingml.diagramData+xml"/>
  <Override PartName="/ppt/diagrams/data53.xml" ContentType="application/vnd.openxmlformats-officedocument.drawingml.diagramData+xml"/>
  <Override PartName="/ppt/diagrams/data54.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ata9.xml" ContentType="application/vnd.openxmlformats-officedocument.drawingml.diagramData+xml"/>
  <Override PartName="/ppt/diagrams/drawing1.xml" ContentType="application/vnd.ms-office.drawingml.diagramDrawing+xml"/>
  <Override PartName="/ppt/diagrams/drawing10.xml" ContentType="application/vnd.ms-office.drawingml.diagramDrawing+xml"/>
  <Override PartName="/ppt/diagrams/drawing11.xml" ContentType="application/vnd.ms-office.drawingml.diagramDrawing+xml"/>
  <Override PartName="/ppt/diagrams/drawing12.xml" ContentType="application/vnd.ms-office.drawingml.diagramDrawing+xml"/>
  <Override PartName="/ppt/diagrams/drawing13.xml" ContentType="application/vnd.ms-office.drawingml.diagramDrawing+xml"/>
  <Override PartName="/ppt/diagrams/drawing14.xml" ContentType="application/vnd.ms-office.drawingml.diagramDrawing+xml"/>
  <Override PartName="/ppt/diagrams/drawing15.xml" ContentType="application/vnd.ms-office.drawingml.diagramDrawing+xml"/>
  <Override PartName="/ppt/diagrams/drawing16.xml" ContentType="application/vnd.ms-office.drawingml.diagramDrawing+xml"/>
  <Override PartName="/ppt/diagrams/drawing17.xml" ContentType="application/vnd.ms-office.drawingml.diagramDrawing+xml"/>
  <Override PartName="/ppt/diagrams/drawing18.xml" ContentType="application/vnd.ms-office.drawingml.diagramDrawing+xml"/>
  <Override PartName="/ppt/diagrams/drawing19.xml" ContentType="application/vnd.ms-office.drawingml.diagramDrawing+xml"/>
  <Override PartName="/ppt/diagrams/drawing2.xml" ContentType="application/vnd.ms-office.drawingml.diagramDrawing+xml"/>
  <Override PartName="/ppt/diagrams/drawing20.xml" ContentType="application/vnd.ms-office.drawingml.diagramDrawing+xml"/>
  <Override PartName="/ppt/diagrams/drawing21.xml" ContentType="application/vnd.ms-office.drawingml.diagramDrawing+xml"/>
  <Override PartName="/ppt/diagrams/drawing22.xml" ContentType="application/vnd.ms-office.drawingml.diagramDrawing+xml"/>
  <Override PartName="/ppt/diagrams/drawing23.xml" ContentType="application/vnd.ms-office.drawingml.diagramDrawing+xml"/>
  <Override PartName="/ppt/diagrams/drawing24.xml" ContentType="application/vnd.ms-office.drawingml.diagramDrawing+xml"/>
  <Override PartName="/ppt/diagrams/drawing25.xml" ContentType="application/vnd.ms-office.drawingml.diagramDrawing+xml"/>
  <Override PartName="/ppt/diagrams/drawing26.xml" ContentType="application/vnd.ms-office.drawingml.diagramDrawing+xml"/>
  <Override PartName="/ppt/diagrams/drawing27.xml" ContentType="application/vnd.ms-office.drawingml.diagramDrawing+xml"/>
  <Override PartName="/ppt/diagrams/drawing28.xml" ContentType="application/vnd.ms-office.drawingml.diagramDrawing+xml"/>
  <Override PartName="/ppt/diagrams/drawing29.xml" ContentType="application/vnd.ms-office.drawingml.diagramDrawing+xml"/>
  <Override PartName="/ppt/diagrams/drawing3.xml" ContentType="application/vnd.ms-office.drawingml.diagramDrawing+xml"/>
  <Override PartName="/ppt/diagrams/drawing30.xml" ContentType="application/vnd.ms-office.drawingml.diagramDrawing+xml"/>
  <Override PartName="/ppt/diagrams/drawing31.xml" ContentType="application/vnd.ms-office.drawingml.diagramDrawing+xml"/>
  <Override PartName="/ppt/diagrams/drawing32.xml" ContentType="application/vnd.ms-office.drawingml.diagramDrawing+xml"/>
  <Override PartName="/ppt/diagrams/drawing33.xml" ContentType="application/vnd.ms-office.drawingml.diagramDrawing+xml"/>
  <Override PartName="/ppt/diagrams/drawing34.xml" ContentType="application/vnd.ms-office.drawingml.diagramDrawing+xml"/>
  <Override PartName="/ppt/diagrams/drawing35.xml" ContentType="application/vnd.ms-office.drawingml.diagramDrawing+xml"/>
  <Override PartName="/ppt/diagrams/drawing36.xml" ContentType="application/vnd.ms-office.drawingml.diagramDrawing+xml"/>
  <Override PartName="/ppt/diagrams/drawing37.xml" ContentType="application/vnd.ms-office.drawingml.diagramDrawing+xml"/>
  <Override PartName="/ppt/diagrams/drawing38.xml" ContentType="application/vnd.ms-office.drawingml.diagramDrawing+xml"/>
  <Override PartName="/ppt/diagrams/drawing39.xml" ContentType="application/vnd.ms-office.drawingml.diagramDrawing+xml"/>
  <Override PartName="/ppt/diagrams/drawing4.xml" ContentType="application/vnd.ms-office.drawingml.diagramDrawing+xml"/>
  <Override PartName="/ppt/diagrams/drawing40.xml" ContentType="application/vnd.ms-office.drawingml.diagramDrawing+xml"/>
  <Override PartName="/ppt/diagrams/drawing41.xml" ContentType="application/vnd.ms-office.drawingml.diagramDrawing+xml"/>
  <Override PartName="/ppt/diagrams/drawing42.xml" ContentType="application/vnd.ms-office.drawingml.diagramDrawing+xml"/>
  <Override PartName="/ppt/diagrams/drawing43.xml" ContentType="application/vnd.ms-office.drawingml.diagramDrawing+xml"/>
  <Override PartName="/ppt/diagrams/drawing44.xml" ContentType="application/vnd.ms-office.drawingml.diagramDrawing+xml"/>
  <Override PartName="/ppt/diagrams/drawing45.xml" ContentType="application/vnd.ms-office.drawingml.diagramDrawing+xml"/>
  <Override PartName="/ppt/diagrams/drawing46.xml" ContentType="application/vnd.ms-office.drawingml.diagramDrawing+xml"/>
  <Override PartName="/ppt/diagrams/drawing47.xml" ContentType="application/vnd.ms-office.drawingml.diagramDrawing+xml"/>
  <Override PartName="/ppt/diagrams/drawing48.xml" ContentType="application/vnd.ms-office.drawingml.diagramDrawing+xml"/>
  <Override PartName="/ppt/diagrams/drawing49.xml" ContentType="application/vnd.ms-office.drawingml.diagramDrawing+xml"/>
  <Override PartName="/ppt/diagrams/drawing5.xml" ContentType="application/vnd.ms-office.drawingml.diagramDrawing+xml"/>
  <Override PartName="/ppt/diagrams/drawing50.xml" ContentType="application/vnd.ms-office.drawingml.diagramDrawing+xml"/>
  <Override PartName="/ppt/diagrams/drawing51.xml" ContentType="application/vnd.ms-office.drawingml.diagramDrawing+xml"/>
  <Override PartName="/ppt/diagrams/drawing52.xml" ContentType="application/vnd.ms-office.drawingml.diagramDrawing+xml"/>
  <Override PartName="/ppt/diagrams/drawing53.xml" ContentType="application/vnd.ms-office.drawingml.diagramDrawing+xml"/>
  <Override PartName="/ppt/diagrams/drawing54.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drawing8.xml" ContentType="application/vnd.ms-office.drawingml.diagramDrawing+xml"/>
  <Override PartName="/ppt/diagrams/drawing9.xml" ContentType="application/vnd.ms-office.drawingml.diagramDrawing+xml"/>
  <Override PartName="/ppt/diagrams/layout1.xml" ContentType="application/vnd.openxmlformats-officedocument.drawingml.diagramLayout+xml"/>
  <Override PartName="/ppt/diagrams/layout10.xml" ContentType="application/vnd.openxmlformats-officedocument.drawingml.diagramLayout+xml"/>
  <Override PartName="/ppt/diagrams/layout11.xml" ContentType="application/vnd.openxmlformats-officedocument.drawingml.diagramLayout+xml"/>
  <Override PartName="/ppt/diagrams/layout12.xml" ContentType="application/vnd.openxmlformats-officedocument.drawingml.diagramLayout+xml"/>
  <Override PartName="/ppt/diagrams/layout13.xml" ContentType="application/vnd.openxmlformats-officedocument.drawingml.diagramLayout+xml"/>
  <Override PartName="/ppt/diagrams/layout14.xml" ContentType="application/vnd.openxmlformats-officedocument.drawingml.diagramLayout+xml"/>
  <Override PartName="/ppt/diagrams/layout15.xml" ContentType="application/vnd.openxmlformats-officedocument.drawingml.diagramLayout+xml"/>
  <Override PartName="/ppt/diagrams/layout16.xml" ContentType="application/vnd.openxmlformats-officedocument.drawingml.diagramLayout+xml"/>
  <Override PartName="/ppt/diagrams/layout17.xml" ContentType="application/vnd.openxmlformats-officedocument.drawingml.diagramLayout+xml"/>
  <Override PartName="/ppt/diagrams/layout18.xml" ContentType="application/vnd.openxmlformats-officedocument.drawingml.diagramLayout+xml"/>
  <Override PartName="/ppt/diagrams/layout19.xml" ContentType="application/vnd.openxmlformats-officedocument.drawingml.diagramLayout+xml"/>
  <Override PartName="/ppt/diagrams/layout2.xml" ContentType="application/vnd.openxmlformats-officedocument.drawingml.diagramLayout+xml"/>
  <Override PartName="/ppt/diagrams/layout20.xml" ContentType="application/vnd.openxmlformats-officedocument.drawingml.diagramLayout+xml"/>
  <Override PartName="/ppt/diagrams/layout21.xml" ContentType="application/vnd.openxmlformats-officedocument.drawingml.diagramLayout+xml"/>
  <Override PartName="/ppt/diagrams/layout22.xml" ContentType="application/vnd.openxmlformats-officedocument.drawingml.diagramLayout+xml"/>
  <Override PartName="/ppt/diagrams/layout23.xml" ContentType="application/vnd.openxmlformats-officedocument.drawingml.diagramLayout+xml"/>
  <Override PartName="/ppt/diagrams/layout24.xml" ContentType="application/vnd.openxmlformats-officedocument.drawingml.diagramLayout+xml"/>
  <Override PartName="/ppt/diagrams/layout25.xml" ContentType="application/vnd.openxmlformats-officedocument.drawingml.diagramLayout+xml"/>
  <Override PartName="/ppt/diagrams/layout26.xml" ContentType="application/vnd.openxmlformats-officedocument.drawingml.diagramLayout+xml"/>
  <Override PartName="/ppt/diagrams/layout27.xml" ContentType="application/vnd.openxmlformats-officedocument.drawingml.diagramLayout+xml"/>
  <Override PartName="/ppt/diagrams/layout28.xml" ContentType="application/vnd.openxmlformats-officedocument.drawingml.diagramLayout+xml"/>
  <Override PartName="/ppt/diagrams/layout29.xml" ContentType="application/vnd.openxmlformats-officedocument.drawingml.diagramLayout+xml"/>
  <Override PartName="/ppt/diagrams/layout3.xml" ContentType="application/vnd.openxmlformats-officedocument.drawingml.diagramLayout+xml"/>
  <Override PartName="/ppt/diagrams/layout30.xml" ContentType="application/vnd.openxmlformats-officedocument.drawingml.diagramLayout+xml"/>
  <Override PartName="/ppt/diagrams/layout31.xml" ContentType="application/vnd.openxmlformats-officedocument.drawingml.diagramLayout+xml"/>
  <Override PartName="/ppt/diagrams/layout32.xml" ContentType="application/vnd.openxmlformats-officedocument.drawingml.diagramLayout+xml"/>
  <Override PartName="/ppt/diagrams/layout33.xml" ContentType="application/vnd.openxmlformats-officedocument.drawingml.diagramLayout+xml"/>
  <Override PartName="/ppt/diagrams/layout34.xml" ContentType="application/vnd.openxmlformats-officedocument.drawingml.diagramLayout+xml"/>
  <Override PartName="/ppt/diagrams/layout35.xml" ContentType="application/vnd.openxmlformats-officedocument.drawingml.diagramLayout+xml"/>
  <Override PartName="/ppt/diagrams/layout36.xml" ContentType="application/vnd.openxmlformats-officedocument.drawingml.diagramLayout+xml"/>
  <Override PartName="/ppt/diagrams/layout37.xml" ContentType="application/vnd.openxmlformats-officedocument.drawingml.diagramLayout+xml"/>
  <Override PartName="/ppt/diagrams/layout38.xml" ContentType="application/vnd.openxmlformats-officedocument.drawingml.diagramLayout+xml"/>
  <Override PartName="/ppt/diagrams/layout39.xml" ContentType="application/vnd.openxmlformats-officedocument.drawingml.diagramLayout+xml"/>
  <Override PartName="/ppt/diagrams/layout4.xml" ContentType="application/vnd.openxmlformats-officedocument.drawingml.diagramLayout+xml"/>
  <Override PartName="/ppt/diagrams/layout40.xml" ContentType="application/vnd.openxmlformats-officedocument.drawingml.diagramLayout+xml"/>
  <Override PartName="/ppt/diagrams/layout41.xml" ContentType="application/vnd.openxmlformats-officedocument.drawingml.diagramLayout+xml"/>
  <Override PartName="/ppt/diagrams/layout42.xml" ContentType="application/vnd.openxmlformats-officedocument.drawingml.diagramLayout+xml"/>
  <Override PartName="/ppt/diagrams/layout43.xml" ContentType="application/vnd.openxmlformats-officedocument.drawingml.diagramLayout+xml"/>
  <Override PartName="/ppt/diagrams/layout44.xml" ContentType="application/vnd.openxmlformats-officedocument.drawingml.diagramLayout+xml"/>
  <Override PartName="/ppt/diagrams/layout45.xml" ContentType="application/vnd.openxmlformats-officedocument.drawingml.diagramLayout+xml"/>
  <Override PartName="/ppt/diagrams/layout46.xml" ContentType="application/vnd.openxmlformats-officedocument.drawingml.diagramLayout+xml"/>
  <Override PartName="/ppt/diagrams/layout47.xml" ContentType="application/vnd.openxmlformats-officedocument.drawingml.diagramLayout+xml"/>
  <Override PartName="/ppt/diagrams/layout48.xml" ContentType="application/vnd.openxmlformats-officedocument.drawingml.diagramLayout+xml"/>
  <Override PartName="/ppt/diagrams/layout49.xml" ContentType="application/vnd.openxmlformats-officedocument.drawingml.diagramLayout+xml"/>
  <Override PartName="/ppt/diagrams/layout5.xml" ContentType="application/vnd.openxmlformats-officedocument.drawingml.diagramLayout+xml"/>
  <Override PartName="/ppt/diagrams/layout50.xml" ContentType="application/vnd.openxmlformats-officedocument.drawingml.diagramLayout+xml"/>
  <Override PartName="/ppt/diagrams/layout51.xml" ContentType="application/vnd.openxmlformats-officedocument.drawingml.diagramLayout+xml"/>
  <Override PartName="/ppt/diagrams/layout52.xml" ContentType="application/vnd.openxmlformats-officedocument.drawingml.diagramLayout+xml"/>
  <Override PartName="/ppt/diagrams/layout53.xml" ContentType="application/vnd.openxmlformats-officedocument.drawingml.diagramLayout+xml"/>
  <Override PartName="/ppt/diagrams/layout54.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layout8.xml" ContentType="application/vnd.openxmlformats-officedocument.drawingml.diagramLayout+xml"/>
  <Override PartName="/ppt/diagrams/layout9.xml" ContentType="application/vnd.openxmlformats-officedocument.drawingml.diagramLayout+xml"/>
  <Override PartName="/ppt/diagrams/quickStyle1.xml" ContentType="application/vnd.openxmlformats-officedocument.drawingml.diagramStyle+xml"/>
  <Override PartName="/ppt/diagrams/quickStyle10.xml" ContentType="application/vnd.openxmlformats-officedocument.drawingml.diagramStyle+xml"/>
  <Override PartName="/ppt/diagrams/quickStyle11.xml" ContentType="application/vnd.openxmlformats-officedocument.drawingml.diagramStyle+xml"/>
  <Override PartName="/ppt/diagrams/quickStyle12.xml" ContentType="application/vnd.openxmlformats-officedocument.drawingml.diagramStyle+xml"/>
  <Override PartName="/ppt/diagrams/quickStyle13.xml" ContentType="application/vnd.openxmlformats-officedocument.drawingml.diagramStyle+xml"/>
  <Override PartName="/ppt/diagrams/quickStyle14.xml" ContentType="application/vnd.openxmlformats-officedocument.drawingml.diagramStyle+xml"/>
  <Override PartName="/ppt/diagrams/quickStyle15.xml" ContentType="application/vnd.openxmlformats-officedocument.drawingml.diagramStyle+xml"/>
  <Override PartName="/ppt/diagrams/quickStyle16.xml" ContentType="application/vnd.openxmlformats-officedocument.drawingml.diagramStyle+xml"/>
  <Override PartName="/ppt/diagrams/quickStyle17.xml" ContentType="application/vnd.openxmlformats-officedocument.drawingml.diagramStyle+xml"/>
  <Override PartName="/ppt/diagrams/quickStyle18.xml" ContentType="application/vnd.openxmlformats-officedocument.drawingml.diagramStyle+xml"/>
  <Override PartName="/ppt/diagrams/quickStyle19.xml" ContentType="application/vnd.openxmlformats-officedocument.drawingml.diagramStyle+xml"/>
  <Override PartName="/ppt/diagrams/quickStyle2.xml" ContentType="application/vnd.openxmlformats-officedocument.drawingml.diagramStyle+xml"/>
  <Override PartName="/ppt/diagrams/quickStyle20.xml" ContentType="application/vnd.openxmlformats-officedocument.drawingml.diagramStyle+xml"/>
  <Override PartName="/ppt/diagrams/quickStyle21.xml" ContentType="application/vnd.openxmlformats-officedocument.drawingml.diagramStyle+xml"/>
  <Override PartName="/ppt/diagrams/quickStyle22.xml" ContentType="application/vnd.openxmlformats-officedocument.drawingml.diagramStyle+xml"/>
  <Override PartName="/ppt/diagrams/quickStyle23.xml" ContentType="application/vnd.openxmlformats-officedocument.drawingml.diagramStyle+xml"/>
  <Override PartName="/ppt/diagrams/quickStyle24.xml" ContentType="application/vnd.openxmlformats-officedocument.drawingml.diagramStyle+xml"/>
  <Override PartName="/ppt/diagrams/quickStyle25.xml" ContentType="application/vnd.openxmlformats-officedocument.drawingml.diagramStyle+xml"/>
  <Override PartName="/ppt/diagrams/quickStyle26.xml" ContentType="application/vnd.openxmlformats-officedocument.drawingml.diagramStyle+xml"/>
  <Override PartName="/ppt/diagrams/quickStyle27.xml" ContentType="application/vnd.openxmlformats-officedocument.drawingml.diagramStyle+xml"/>
  <Override PartName="/ppt/diagrams/quickStyle28.xml" ContentType="application/vnd.openxmlformats-officedocument.drawingml.diagramStyle+xml"/>
  <Override PartName="/ppt/diagrams/quickStyle29.xml" ContentType="application/vnd.openxmlformats-officedocument.drawingml.diagramStyle+xml"/>
  <Override PartName="/ppt/diagrams/quickStyle3.xml" ContentType="application/vnd.openxmlformats-officedocument.drawingml.diagramStyle+xml"/>
  <Override PartName="/ppt/diagrams/quickStyle30.xml" ContentType="application/vnd.openxmlformats-officedocument.drawingml.diagramStyle+xml"/>
  <Override PartName="/ppt/diagrams/quickStyle31.xml" ContentType="application/vnd.openxmlformats-officedocument.drawingml.diagramStyle+xml"/>
  <Override PartName="/ppt/diagrams/quickStyle32.xml" ContentType="application/vnd.openxmlformats-officedocument.drawingml.diagramStyle+xml"/>
  <Override PartName="/ppt/diagrams/quickStyle33.xml" ContentType="application/vnd.openxmlformats-officedocument.drawingml.diagramStyle+xml"/>
  <Override PartName="/ppt/diagrams/quickStyle34.xml" ContentType="application/vnd.openxmlformats-officedocument.drawingml.diagramStyle+xml"/>
  <Override PartName="/ppt/diagrams/quickStyle35.xml" ContentType="application/vnd.openxmlformats-officedocument.drawingml.diagramStyle+xml"/>
  <Override PartName="/ppt/diagrams/quickStyle36.xml" ContentType="application/vnd.openxmlformats-officedocument.drawingml.diagramStyle+xml"/>
  <Override PartName="/ppt/diagrams/quickStyle37.xml" ContentType="application/vnd.openxmlformats-officedocument.drawingml.diagramStyle+xml"/>
  <Override PartName="/ppt/diagrams/quickStyle38.xml" ContentType="application/vnd.openxmlformats-officedocument.drawingml.diagramStyle+xml"/>
  <Override PartName="/ppt/diagrams/quickStyle39.xml" ContentType="application/vnd.openxmlformats-officedocument.drawingml.diagramStyle+xml"/>
  <Override PartName="/ppt/diagrams/quickStyle4.xml" ContentType="application/vnd.openxmlformats-officedocument.drawingml.diagramStyle+xml"/>
  <Override PartName="/ppt/diagrams/quickStyle40.xml" ContentType="application/vnd.openxmlformats-officedocument.drawingml.diagramStyle+xml"/>
  <Override PartName="/ppt/diagrams/quickStyle41.xml" ContentType="application/vnd.openxmlformats-officedocument.drawingml.diagramStyle+xml"/>
  <Override PartName="/ppt/diagrams/quickStyle42.xml" ContentType="application/vnd.openxmlformats-officedocument.drawingml.diagramStyle+xml"/>
  <Override PartName="/ppt/diagrams/quickStyle43.xml" ContentType="application/vnd.openxmlformats-officedocument.drawingml.diagramStyle+xml"/>
  <Override PartName="/ppt/diagrams/quickStyle44.xml" ContentType="application/vnd.openxmlformats-officedocument.drawingml.diagramStyle+xml"/>
  <Override PartName="/ppt/diagrams/quickStyle45.xml" ContentType="application/vnd.openxmlformats-officedocument.drawingml.diagramStyle+xml"/>
  <Override PartName="/ppt/diagrams/quickStyle46.xml" ContentType="application/vnd.openxmlformats-officedocument.drawingml.diagramStyle+xml"/>
  <Override PartName="/ppt/diagrams/quickStyle47.xml" ContentType="application/vnd.openxmlformats-officedocument.drawingml.diagramStyle+xml"/>
  <Override PartName="/ppt/diagrams/quickStyle48.xml" ContentType="application/vnd.openxmlformats-officedocument.drawingml.diagramStyle+xml"/>
  <Override PartName="/ppt/diagrams/quickStyle49.xml" ContentType="application/vnd.openxmlformats-officedocument.drawingml.diagramStyle+xml"/>
  <Override PartName="/ppt/diagrams/quickStyle5.xml" ContentType="application/vnd.openxmlformats-officedocument.drawingml.diagramStyle+xml"/>
  <Override PartName="/ppt/diagrams/quickStyle50.xml" ContentType="application/vnd.openxmlformats-officedocument.drawingml.diagramStyle+xml"/>
  <Override PartName="/ppt/diagrams/quickStyle51.xml" ContentType="application/vnd.openxmlformats-officedocument.drawingml.diagramStyle+xml"/>
  <Override PartName="/ppt/diagrams/quickStyle52.xml" ContentType="application/vnd.openxmlformats-officedocument.drawingml.diagramStyle+xml"/>
  <Override PartName="/ppt/diagrams/quickStyle53.xml" ContentType="application/vnd.openxmlformats-officedocument.drawingml.diagramStyle+xml"/>
  <Override PartName="/ppt/diagrams/quickStyle54.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diagrams/quickStyle8.xml" ContentType="application/vnd.openxmlformats-officedocument.drawingml.diagramStyle+xml"/>
  <Override PartName="/ppt/diagrams/quickStyle9.xml" ContentType="application/vnd.openxmlformats-officedocument.drawingml.diagram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288"/>
  </p:handoutMasterIdLst>
  <p:sldIdLst>
    <p:sldId id="869" r:id="rId3"/>
    <p:sldId id="794" r:id="rId5"/>
    <p:sldId id="781" r:id="rId6"/>
    <p:sldId id="795" r:id="rId7"/>
    <p:sldId id="939" r:id="rId8"/>
    <p:sldId id="940" r:id="rId9"/>
    <p:sldId id="946" r:id="rId10"/>
    <p:sldId id="941" r:id="rId11"/>
    <p:sldId id="942" r:id="rId12"/>
    <p:sldId id="1089" r:id="rId13"/>
    <p:sldId id="1090" r:id="rId14"/>
    <p:sldId id="1091" r:id="rId15"/>
    <p:sldId id="1092" r:id="rId16"/>
    <p:sldId id="1093" r:id="rId17"/>
    <p:sldId id="1094" r:id="rId18"/>
    <p:sldId id="1095" r:id="rId19"/>
    <p:sldId id="1096" r:id="rId20"/>
    <p:sldId id="1097" r:id="rId21"/>
    <p:sldId id="1098" r:id="rId22"/>
    <p:sldId id="1099" r:id="rId23"/>
    <p:sldId id="1100" r:id="rId24"/>
    <p:sldId id="1101" r:id="rId25"/>
    <p:sldId id="1102" r:id="rId26"/>
    <p:sldId id="1103" r:id="rId27"/>
    <p:sldId id="1104" r:id="rId28"/>
    <p:sldId id="1105" r:id="rId29"/>
    <p:sldId id="1106" r:id="rId30"/>
    <p:sldId id="1107" r:id="rId31"/>
    <p:sldId id="1108" r:id="rId32"/>
    <p:sldId id="1109" r:id="rId33"/>
    <p:sldId id="1110" r:id="rId34"/>
    <p:sldId id="1111" r:id="rId35"/>
    <p:sldId id="1112" r:id="rId36"/>
    <p:sldId id="1113" r:id="rId37"/>
    <p:sldId id="1114" r:id="rId38"/>
    <p:sldId id="1115" r:id="rId39"/>
    <p:sldId id="1116" r:id="rId40"/>
    <p:sldId id="1117" r:id="rId41"/>
    <p:sldId id="1118" r:id="rId42"/>
    <p:sldId id="1119" r:id="rId43"/>
    <p:sldId id="1120" r:id="rId44"/>
    <p:sldId id="1121" r:id="rId45"/>
    <p:sldId id="1122" r:id="rId46"/>
    <p:sldId id="1123" r:id="rId47"/>
    <p:sldId id="1124" r:id="rId48"/>
    <p:sldId id="1125" r:id="rId49"/>
    <p:sldId id="1126" r:id="rId50"/>
    <p:sldId id="1127" r:id="rId51"/>
    <p:sldId id="1128" r:id="rId52"/>
    <p:sldId id="1129" r:id="rId53"/>
    <p:sldId id="1135" r:id="rId54"/>
    <p:sldId id="1131" r:id="rId55"/>
    <p:sldId id="1132" r:id="rId56"/>
    <p:sldId id="1133" r:id="rId57"/>
    <p:sldId id="1134" r:id="rId58"/>
    <p:sldId id="1136" r:id="rId59"/>
    <p:sldId id="1137" r:id="rId60"/>
    <p:sldId id="1138" r:id="rId61"/>
    <p:sldId id="1139" r:id="rId62"/>
    <p:sldId id="1140" r:id="rId63"/>
    <p:sldId id="1141" r:id="rId64"/>
    <p:sldId id="1142" r:id="rId65"/>
    <p:sldId id="947" r:id="rId66"/>
    <p:sldId id="948" r:id="rId67"/>
    <p:sldId id="1144" r:id="rId68"/>
    <p:sldId id="1145" r:id="rId69"/>
    <p:sldId id="1146" r:id="rId70"/>
    <p:sldId id="1147" r:id="rId71"/>
    <p:sldId id="1148" r:id="rId72"/>
    <p:sldId id="1143" r:id="rId73"/>
    <p:sldId id="1149" r:id="rId74"/>
    <p:sldId id="1150" r:id="rId75"/>
    <p:sldId id="1151" r:id="rId76"/>
    <p:sldId id="1152" r:id="rId77"/>
    <p:sldId id="1153" r:id="rId78"/>
    <p:sldId id="1154" r:id="rId79"/>
    <p:sldId id="1155" r:id="rId80"/>
    <p:sldId id="1156" r:id="rId81"/>
    <p:sldId id="1157" r:id="rId82"/>
    <p:sldId id="1158" r:id="rId83"/>
    <p:sldId id="1159" r:id="rId84"/>
    <p:sldId id="1160" r:id="rId85"/>
    <p:sldId id="1161" r:id="rId86"/>
    <p:sldId id="1162" r:id="rId87"/>
    <p:sldId id="1163" r:id="rId88"/>
    <p:sldId id="1164" r:id="rId89"/>
    <p:sldId id="1165" r:id="rId90"/>
    <p:sldId id="1166" r:id="rId91"/>
    <p:sldId id="1167" r:id="rId92"/>
    <p:sldId id="1168" r:id="rId93"/>
    <p:sldId id="1169" r:id="rId94"/>
    <p:sldId id="1170" r:id="rId95"/>
    <p:sldId id="1171" r:id="rId96"/>
    <p:sldId id="1172" r:id="rId97"/>
    <p:sldId id="1173" r:id="rId98"/>
    <p:sldId id="1174" r:id="rId99"/>
    <p:sldId id="1175" r:id="rId100"/>
    <p:sldId id="1176" r:id="rId101"/>
    <p:sldId id="1177" r:id="rId102"/>
    <p:sldId id="1008" r:id="rId103"/>
    <p:sldId id="1178" r:id="rId104"/>
    <p:sldId id="1179" r:id="rId105"/>
    <p:sldId id="1180" r:id="rId106"/>
    <p:sldId id="1181" r:id="rId107"/>
    <p:sldId id="1182" r:id="rId108"/>
    <p:sldId id="1183" r:id="rId109"/>
    <p:sldId id="1184" r:id="rId110"/>
    <p:sldId id="1185" r:id="rId111"/>
    <p:sldId id="1186" r:id="rId112"/>
    <p:sldId id="1187" r:id="rId113"/>
    <p:sldId id="1188" r:id="rId114"/>
    <p:sldId id="1190" r:id="rId115"/>
    <p:sldId id="1191" r:id="rId116"/>
    <p:sldId id="1192" r:id="rId117"/>
    <p:sldId id="1193" r:id="rId118"/>
    <p:sldId id="1189" r:id="rId119"/>
    <p:sldId id="1194" r:id="rId120"/>
    <p:sldId id="1195" r:id="rId121"/>
    <p:sldId id="1196" r:id="rId122"/>
    <p:sldId id="1197" r:id="rId123"/>
    <p:sldId id="1198" r:id="rId124"/>
    <p:sldId id="1199" r:id="rId125"/>
    <p:sldId id="1201" r:id="rId126"/>
    <p:sldId id="1202" r:id="rId127"/>
    <p:sldId id="1204" r:id="rId128"/>
    <p:sldId id="1205" r:id="rId129"/>
    <p:sldId id="1206" r:id="rId130"/>
    <p:sldId id="1207" r:id="rId131"/>
    <p:sldId id="1200" r:id="rId132"/>
    <p:sldId id="1203" r:id="rId133"/>
    <p:sldId id="1208" r:id="rId134"/>
    <p:sldId id="1209" r:id="rId135"/>
    <p:sldId id="1210" r:id="rId136"/>
    <p:sldId id="1211" r:id="rId137"/>
    <p:sldId id="1212" r:id="rId138"/>
    <p:sldId id="1214" r:id="rId139"/>
    <p:sldId id="1216" r:id="rId140"/>
    <p:sldId id="1217" r:id="rId141"/>
    <p:sldId id="1218" r:id="rId142"/>
    <p:sldId id="1219" r:id="rId143"/>
    <p:sldId id="1213" r:id="rId144"/>
    <p:sldId id="1215" r:id="rId145"/>
    <p:sldId id="1220" r:id="rId146"/>
    <p:sldId id="1221" r:id="rId147"/>
    <p:sldId id="1222" r:id="rId148"/>
    <p:sldId id="1223" r:id="rId149"/>
    <p:sldId id="1224" r:id="rId150"/>
    <p:sldId id="1225" r:id="rId151"/>
    <p:sldId id="1226" r:id="rId152"/>
    <p:sldId id="1227" r:id="rId153"/>
    <p:sldId id="1228" r:id="rId154"/>
    <p:sldId id="1229" r:id="rId155"/>
    <p:sldId id="1230" r:id="rId156"/>
    <p:sldId id="1231" r:id="rId157"/>
    <p:sldId id="1232" r:id="rId158"/>
    <p:sldId id="1233" r:id="rId159"/>
    <p:sldId id="1234" r:id="rId160"/>
    <p:sldId id="1235" r:id="rId161"/>
    <p:sldId id="1236" r:id="rId162"/>
    <p:sldId id="1237" r:id="rId163"/>
    <p:sldId id="1238" r:id="rId164"/>
    <p:sldId id="1239" r:id="rId165"/>
    <p:sldId id="1240" r:id="rId166"/>
    <p:sldId id="1241" r:id="rId167"/>
    <p:sldId id="1242" r:id="rId168"/>
    <p:sldId id="1243" r:id="rId169"/>
    <p:sldId id="1244" r:id="rId170"/>
    <p:sldId id="1245" r:id="rId171"/>
    <p:sldId id="1246" r:id="rId172"/>
    <p:sldId id="1247" r:id="rId173"/>
    <p:sldId id="1248" r:id="rId174"/>
    <p:sldId id="1249" r:id="rId175"/>
    <p:sldId id="1250" r:id="rId176"/>
    <p:sldId id="1251" r:id="rId177"/>
    <p:sldId id="1252" r:id="rId178"/>
    <p:sldId id="1253" r:id="rId179"/>
    <p:sldId id="1254" r:id="rId180"/>
    <p:sldId id="1255" r:id="rId181"/>
    <p:sldId id="1256" r:id="rId182"/>
    <p:sldId id="1257" r:id="rId183"/>
    <p:sldId id="1258" r:id="rId184"/>
    <p:sldId id="1259" r:id="rId185"/>
    <p:sldId id="1260" r:id="rId186"/>
    <p:sldId id="1261" r:id="rId187"/>
    <p:sldId id="1262" r:id="rId188"/>
    <p:sldId id="1263" r:id="rId189"/>
    <p:sldId id="1264" r:id="rId190"/>
    <p:sldId id="1265" r:id="rId191"/>
    <p:sldId id="1266" r:id="rId192"/>
    <p:sldId id="1267" r:id="rId193"/>
    <p:sldId id="1268" r:id="rId194"/>
    <p:sldId id="1269" r:id="rId195"/>
    <p:sldId id="1270" r:id="rId196"/>
    <p:sldId id="1271" r:id="rId197"/>
    <p:sldId id="1272" r:id="rId198"/>
    <p:sldId id="1273" r:id="rId199"/>
    <p:sldId id="1274" r:id="rId200"/>
    <p:sldId id="1275" r:id="rId201"/>
    <p:sldId id="1276" r:id="rId202"/>
    <p:sldId id="1277" r:id="rId203"/>
    <p:sldId id="1278" r:id="rId204"/>
    <p:sldId id="1279" r:id="rId205"/>
    <p:sldId id="1280" r:id="rId206"/>
    <p:sldId id="1281" r:id="rId207"/>
    <p:sldId id="1282" r:id="rId208"/>
    <p:sldId id="1283" r:id="rId209"/>
    <p:sldId id="1284" r:id="rId210"/>
    <p:sldId id="1286" r:id="rId211"/>
    <p:sldId id="1287" r:id="rId212"/>
    <p:sldId id="1288" r:id="rId213"/>
    <p:sldId id="1289" r:id="rId214"/>
    <p:sldId id="1290" r:id="rId215"/>
    <p:sldId id="1291" r:id="rId216"/>
    <p:sldId id="1292" r:id="rId217"/>
    <p:sldId id="1293" r:id="rId218"/>
    <p:sldId id="1294" r:id="rId219"/>
    <p:sldId id="1357" r:id="rId220"/>
    <p:sldId id="979" r:id="rId221"/>
    <p:sldId id="1502" r:id="rId222"/>
    <p:sldId id="1503" r:id="rId223"/>
    <p:sldId id="1504" r:id="rId224"/>
    <p:sldId id="1505" r:id="rId225"/>
    <p:sldId id="1506" r:id="rId226"/>
    <p:sldId id="1507" r:id="rId227"/>
    <p:sldId id="1510" r:id="rId228"/>
    <p:sldId id="1511" r:id="rId229"/>
    <p:sldId id="1512" r:id="rId230"/>
    <p:sldId id="1513" r:id="rId231"/>
    <p:sldId id="1514" r:id="rId232"/>
    <p:sldId id="1515" r:id="rId233"/>
    <p:sldId id="1425" r:id="rId234"/>
    <p:sldId id="1426" r:id="rId235"/>
    <p:sldId id="1427" r:id="rId236"/>
    <p:sldId id="1428" r:id="rId237"/>
    <p:sldId id="1429" r:id="rId238"/>
    <p:sldId id="1430" r:id="rId239"/>
    <p:sldId id="1431" r:id="rId240"/>
    <p:sldId id="1443" r:id="rId241"/>
    <p:sldId id="1432" r:id="rId242"/>
    <p:sldId id="1433" r:id="rId243"/>
    <p:sldId id="1434" r:id="rId244"/>
    <p:sldId id="1435" r:id="rId245"/>
    <p:sldId id="1358" r:id="rId246"/>
    <p:sldId id="1359" r:id="rId247"/>
    <p:sldId id="1360" r:id="rId248"/>
    <p:sldId id="1361" r:id="rId249"/>
    <p:sldId id="1362" r:id="rId250"/>
    <p:sldId id="1364" r:id="rId251"/>
    <p:sldId id="1363" r:id="rId252"/>
    <p:sldId id="1365" r:id="rId253"/>
    <p:sldId id="1366" r:id="rId254"/>
    <p:sldId id="1367" r:id="rId255"/>
    <p:sldId id="1368" r:id="rId256"/>
    <p:sldId id="1369" r:id="rId257"/>
    <p:sldId id="1371" r:id="rId258"/>
    <p:sldId id="1372" r:id="rId259"/>
    <p:sldId id="1373" r:id="rId260"/>
    <p:sldId id="1374" r:id="rId261"/>
    <p:sldId id="1375" r:id="rId262"/>
    <p:sldId id="1376" r:id="rId263"/>
    <p:sldId id="1377" r:id="rId264"/>
    <p:sldId id="1378" r:id="rId265"/>
    <p:sldId id="1379" r:id="rId266"/>
    <p:sldId id="1380" r:id="rId267"/>
    <p:sldId id="1381" r:id="rId268"/>
    <p:sldId id="1382" r:id="rId269"/>
    <p:sldId id="1295" r:id="rId270"/>
    <p:sldId id="1296" r:id="rId271"/>
    <p:sldId id="1297" r:id="rId272"/>
    <p:sldId id="1298" r:id="rId273"/>
    <p:sldId id="1299" r:id="rId274"/>
    <p:sldId id="1300" r:id="rId275"/>
    <p:sldId id="1301" r:id="rId276"/>
    <p:sldId id="1302" r:id="rId277"/>
    <p:sldId id="1303" r:id="rId278"/>
    <p:sldId id="1304" r:id="rId279"/>
    <p:sldId id="1305" r:id="rId280"/>
    <p:sldId id="1306" r:id="rId281"/>
    <p:sldId id="996" r:id="rId282"/>
    <p:sldId id="809" r:id="rId283"/>
    <p:sldId id="1343" r:id="rId284"/>
    <p:sldId id="1039" r:id="rId285"/>
    <p:sldId id="1040" r:id="rId286"/>
    <p:sldId id="935" r:id="rId287"/>
  </p:sldIdLst>
  <p:sldSz cx="12192000" cy="6858000"/>
  <p:notesSz cx="6858000" cy="9144000"/>
  <p:custDataLst>
    <p:tags r:id="rId292"/>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1" userDrawn="1">
          <p15:clr>
            <a:srgbClr val="A4A3A4"/>
          </p15:clr>
        </p15:guide>
        <p15:guide id="2" pos="576" userDrawn="1">
          <p15:clr>
            <a:srgbClr val="A4A3A4"/>
          </p15:clr>
        </p15:guide>
        <p15:guide id="3" pos="7069" userDrawn="1">
          <p15:clr>
            <a:srgbClr val="A4A3A4"/>
          </p15:clr>
        </p15:guide>
        <p15:guide id="4" pos="381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1F4F8"/>
    <a:srgbClr val="DBCEEF"/>
    <a:srgbClr val="8064A2"/>
    <a:srgbClr val="FFFFFF"/>
    <a:srgbClr val="9BBB59"/>
    <a:srgbClr val="E3FDC1"/>
    <a:srgbClr val="EAD5D5"/>
    <a:srgbClr val="505761"/>
    <a:srgbClr val="76D3C8"/>
    <a:srgbClr val="808B9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主题样式 1 - 强调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49" autoAdjust="0"/>
    <p:restoredTop sz="96763" autoAdjust="0"/>
  </p:normalViewPr>
  <p:slideViewPr>
    <p:cSldViewPr snapToGrid="0" showGuides="1">
      <p:cViewPr varScale="1">
        <p:scale>
          <a:sx n="107" d="100"/>
          <a:sy n="107" d="100"/>
        </p:scale>
        <p:origin x="276" y="96"/>
      </p:cViewPr>
      <p:guideLst>
        <p:guide orient="horz" pos="2181"/>
        <p:guide pos="576"/>
        <p:guide pos="7069"/>
        <p:guide pos="3819"/>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96" d="100"/>
          <a:sy n="96" d="100"/>
        </p:scale>
        <p:origin x="4022" y="62"/>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2" Type="http://schemas.openxmlformats.org/officeDocument/2006/relationships/tags" Target="tags/tag71.xml"/><Relationship Id="rId291" Type="http://schemas.openxmlformats.org/officeDocument/2006/relationships/tableStyles" Target="tableStyles.xml"/><Relationship Id="rId290" Type="http://schemas.openxmlformats.org/officeDocument/2006/relationships/viewProps" Target="viewProps.xml"/><Relationship Id="rId29" Type="http://schemas.openxmlformats.org/officeDocument/2006/relationships/slide" Target="slides/slide26.xml"/><Relationship Id="rId289" Type="http://schemas.openxmlformats.org/officeDocument/2006/relationships/presProps" Target="presProps.xml"/><Relationship Id="rId288" Type="http://schemas.openxmlformats.org/officeDocument/2006/relationships/handoutMaster" Target="handoutMasters/handoutMaster1.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5.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dgm:t>
        <a:bodyPr/>
        <a:lstStyle/>
        <a:p>
          <a:pPr algn="ctr"/>
          <a:r>
            <a:rPr lang="zh-CN" altLang="en-US" sz="3200" b="1" dirty="0">
              <a:latin typeface="微软雅黑" panose="020B0503020204020204" pitchFamily="34" charset="-122"/>
              <a:ea typeface="微软雅黑" panose="020B0503020204020204" pitchFamily="34" charset="-122"/>
            </a:rPr>
            <a:t>（一）通读全文，了解大意</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C8EE0CE2-7D50-4C74-A35A-197F9ED0DDC0}">
      <dgm:prSet phldrT="[文本]" custT="1"/>
      <dgm:spPr/>
      <dgm:t>
        <a:bodyPr/>
        <a:lstStyle/>
        <a:p>
          <a:r>
            <a:rPr lang="zh-CN" altLang="en-US" sz="2800" b="1" dirty="0">
              <a:latin typeface="微软雅黑" panose="020B0503020204020204" pitchFamily="34" charset="-122"/>
              <a:ea typeface="微软雅黑" panose="020B0503020204020204" pitchFamily="34" charset="-122"/>
            </a:rPr>
            <a:t>在解题前迅速浏览全文，了解全文主旨大意，从整体上把握人称、时态、事情的前因后果，为下一步填空做准备</a:t>
          </a:r>
        </a:p>
      </dgm:t>
    </dgm:pt>
    <dgm:pt modelId="{AB409967-4E6A-434E-8E78-0CC6B8F319B2}" cxnId="{0ECBFEB9-30F1-44E5-9572-6863953243A8}" type="parTrans">
      <dgm:prSet/>
      <dgm:spPr/>
      <dgm:t>
        <a:bodyPr/>
        <a:lstStyle/>
        <a:p>
          <a:endParaRPr lang="zh-CN" altLang="en-US"/>
        </a:p>
      </dgm:t>
    </dgm:pt>
    <dgm:pt modelId="{3CEC33CA-EFBB-4EDA-BCAE-688DF97B9803}" cxnId="{0ECBFEB9-30F1-44E5-9572-6863953243A8}"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7484"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ScaleY="73306" custLinFactY="-24177" custLinFactNeighborY="-100000">
        <dgm:presLayoutVars>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D64C383D-8187-4B69-BF19-DCBA8594908E}" type="presOf" srcId="{C8EE0CE2-7D50-4C74-A35A-197F9ED0DDC0}" destId="{E5AE5947-D1AA-4EB3-A8B5-B7FB04200C93}"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0ECBFEB9-30F1-44E5-9572-6863953243A8}" srcId="{BC44728D-FCEE-4C13-AEE0-EF4370562988}" destId="{C8EE0CE2-7D50-4C74-A35A-197F9ED0DDC0}" srcOrd="0" destOrd="0" parTransId="{AB409967-4E6A-434E-8E78-0CC6B8F319B2}" sibTransId="{3CEC33CA-EFBB-4EDA-BCAE-688DF97B9803}"/>
    <dgm:cxn modelId="{CBD90E83-2F05-4280-A7FB-CEBBEA6B03DD}" type="presParOf" srcId="{1B711EBE-11D5-4149-BB91-666CD680C8B0}" destId="{53EDFADB-9AA9-4AF3-80D5-9A8BF4D42266}" srcOrd="0" destOrd="0" presId="urn:microsoft.com/office/officeart/2005/8/layout/vList2#1"/>
    <dgm:cxn modelId="{D0074B2A-520B-4038-800D-9FC971F8A33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5">
            <a:lumMod val="75000"/>
          </a:schemeClr>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cxnId="{661AD5D0-1205-4735-A203-2CB40482FC03}" type="parTrans">
      <dgm:prSet/>
      <dgm:spPr/>
      <dgm:t>
        <a:bodyPr/>
        <a:lstStyle/>
        <a:p>
          <a:endParaRPr lang="zh-CN" altLang="en-US"/>
        </a:p>
      </dgm:t>
    </dgm:pt>
    <dgm:pt modelId="{FD298035-AE9D-4CBE-B0EB-0D07E98EC9AB}" cxnId="{661AD5D0-1205-4735-A203-2CB40482FC03}"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B3EDD057-5A45-4349-B9EA-043DCA3D9E77}" type="presOf" srcId="{91ABC5B6-332A-4B1B-A348-3F343183E9C7}" destId="{1B711EBE-11D5-4149-BB91-666CD680C8B0}" srcOrd="0" destOrd="0" presId="urn:microsoft.com/office/officeart/2005/8/layout/vList2#1"/>
    <dgm:cxn modelId="{1F4588BF-0C8F-42FC-85BA-8427CC1A9286}" type="presOf" srcId="{BC44728D-FCEE-4C13-AEE0-EF4370562988}" destId="{53EDFADB-9AA9-4AF3-80D5-9A8BF4D42266}" srcOrd="0" destOrd="0" presId="urn:microsoft.com/office/officeart/2005/8/layout/vList2#1"/>
    <dgm:cxn modelId="{661AD5D0-1205-4735-A203-2CB40482FC03}" srcId="{91ABC5B6-332A-4B1B-A348-3F343183E9C7}" destId="{BC44728D-FCEE-4C13-AEE0-EF4370562988}" srcOrd="0" destOrd="0" parTransId="{D3A1458C-279D-41FC-AE06-BFF908604A2E}" sibTransId="{FD298035-AE9D-4CBE-B0EB-0D07E98EC9AB}"/>
    <dgm:cxn modelId="{4CA5293F-0B7B-42F3-ACA9-3A3D82952B88}"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3"/>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cxnId="{7108AE51-E8B4-42C5-B2CF-D2B940B4B240}" type="parTrans">
      <dgm:prSet/>
      <dgm:spPr/>
      <dgm:t>
        <a:bodyPr/>
        <a:lstStyle/>
        <a:p>
          <a:endParaRPr lang="zh-CN" altLang="en-US"/>
        </a:p>
      </dgm:t>
    </dgm:pt>
    <dgm:pt modelId="{FD298035-AE9D-4CBE-B0EB-0D07E98EC9AB}" cxnId="{7108AE51-E8B4-42C5-B2CF-D2B940B4B240}"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7108AE51-E8B4-42C5-B2CF-D2B940B4B240}" srcId="{91ABC5B6-332A-4B1B-A348-3F343183E9C7}" destId="{BC44728D-FCEE-4C13-AEE0-EF4370562988}" srcOrd="0" destOrd="0" parTransId="{D3A1458C-279D-41FC-AE06-BFF908604A2E}" sibTransId="{FD298035-AE9D-4CBE-B0EB-0D07E98EC9AB}"/>
    <dgm:cxn modelId="{4316A3CF-2967-4C4B-9E7D-00BB3C04793A}" type="presOf" srcId="{BC44728D-FCEE-4C13-AEE0-EF4370562988}" destId="{53EDFADB-9AA9-4AF3-80D5-9A8BF4D42266}" srcOrd="0" destOrd="0" presId="urn:microsoft.com/office/officeart/2005/8/layout/vList2#1"/>
    <dgm:cxn modelId="{58BC07DB-DDEE-4782-9B54-4A4047A3B513}" type="presOf" srcId="{91ABC5B6-332A-4B1B-A348-3F343183E9C7}" destId="{1B711EBE-11D5-4149-BB91-666CD680C8B0}" srcOrd="0" destOrd="0" presId="urn:microsoft.com/office/officeart/2005/8/layout/vList2#1"/>
    <dgm:cxn modelId="{64821B9E-D25E-4FE5-B1D8-596C62EE5BB5}"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2">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1">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bg2">
            <a:lumMod val="2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chemeClr val="accent3"/>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cxnId="{A80CBCC2-0F9D-483A-BB87-39EFA44976BA}" type="parTrans">
      <dgm:prSet/>
      <dgm:spPr/>
      <dgm:t>
        <a:bodyPr/>
        <a:lstStyle/>
        <a:p>
          <a:endParaRPr lang="zh-CN" altLang="en-US"/>
        </a:p>
      </dgm:t>
    </dgm:pt>
    <dgm:pt modelId="{FD298035-AE9D-4CBE-B0EB-0D07E98EC9AB}" cxnId="{A80CBCC2-0F9D-483A-BB87-39EFA44976BA}"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352C9FA4-7627-4BA0-B989-12B421DC9459}" type="presOf" srcId="{91ABC5B6-332A-4B1B-A348-3F343183E9C7}" destId="{1B711EBE-11D5-4149-BB91-666CD680C8B0}" srcOrd="0" destOrd="0" presId="urn:microsoft.com/office/officeart/2005/8/layout/vList2#1"/>
    <dgm:cxn modelId="{B98971A9-21BE-4C1F-855E-086A77502D93}" type="presOf" srcId="{BC44728D-FCEE-4C13-AEE0-EF4370562988}" destId="{53EDFADB-9AA9-4AF3-80D5-9A8BF4D42266}" srcOrd="0" destOrd="0" presId="urn:microsoft.com/office/officeart/2005/8/layout/vList2#1"/>
    <dgm:cxn modelId="{A80CBCC2-0F9D-483A-BB87-39EFA44976BA}" srcId="{91ABC5B6-332A-4B1B-A348-3F343183E9C7}" destId="{BC44728D-FCEE-4C13-AEE0-EF4370562988}" srcOrd="0" destOrd="0" parTransId="{D3A1458C-279D-41FC-AE06-BFF908604A2E}" sibTransId="{FD298035-AE9D-4CBE-B0EB-0D07E98EC9AB}"/>
    <dgm:cxn modelId="{863C6A61-AA51-4106-AC62-8CA6E83BF089}"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cxnId="{54CA664A-3B78-4715-B254-540CD9830CA4}" type="parTrans">
      <dgm:prSet/>
      <dgm:spPr/>
      <dgm:t>
        <a:bodyPr/>
        <a:lstStyle/>
        <a:p>
          <a:endParaRPr lang="zh-CN" altLang="en-US"/>
        </a:p>
      </dgm:t>
    </dgm:pt>
    <dgm:pt modelId="{FD298035-AE9D-4CBE-B0EB-0D07E98EC9AB}" cxnId="{54CA664A-3B78-4715-B254-540CD9830CA4}"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54CA664A-3B78-4715-B254-540CD9830CA4}" srcId="{91ABC5B6-332A-4B1B-A348-3F343183E9C7}" destId="{BC44728D-FCEE-4C13-AEE0-EF4370562988}" srcOrd="0" destOrd="0" parTransId="{D3A1458C-279D-41FC-AE06-BFF908604A2E}" sibTransId="{FD298035-AE9D-4CBE-B0EB-0D07E98EC9AB}"/>
    <dgm:cxn modelId="{702D907E-7BDD-4C7D-A951-4325E81535F4}" type="presOf" srcId="{BC44728D-FCEE-4C13-AEE0-EF4370562988}" destId="{53EDFADB-9AA9-4AF3-80D5-9A8BF4D42266}" srcOrd="0" destOrd="0" presId="urn:microsoft.com/office/officeart/2005/8/layout/vList2#1"/>
    <dgm:cxn modelId="{AA443AA9-91BB-494A-8160-51667DD540BA}" type="presOf" srcId="{91ABC5B6-332A-4B1B-A348-3F343183E9C7}" destId="{1B711EBE-11D5-4149-BB91-666CD680C8B0}" srcOrd="0" destOrd="0" presId="urn:microsoft.com/office/officeart/2005/8/layout/vList2#1"/>
    <dgm:cxn modelId="{A9CA5BEE-659F-4425-8BA2-52B25606C448}"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5">
            <a:lumMod val="75000"/>
          </a:schemeClr>
        </a:solidFill>
      </dgm:spPr>
      <dgm:t>
        <a:bodyPr/>
        <a:lstStyle/>
        <a:p>
          <a:pPr algn="ctr"/>
          <a:r>
            <a:rPr lang="zh-CN" altLang="en-US" sz="3200" b="1" dirty="0">
              <a:latin typeface="微软雅黑" panose="020B0503020204020204" pitchFamily="34" charset="-122"/>
              <a:ea typeface="微软雅黑" panose="020B0503020204020204" pitchFamily="34" charset="-122"/>
            </a:rPr>
            <a:t>（三）重读全文，核查答案</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C8EE0CE2-7D50-4C74-A35A-197F9ED0DDC0}">
      <dgm:prSet phldrT="[文本]" custT="1"/>
      <dgm:spPr/>
      <dgm:t>
        <a:bodyPr/>
        <a:lstStyle/>
        <a:p>
          <a:r>
            <a:rPr lang="zh-CN" altLang="en-US" sz="2800" b="1" dirty="0">
              <a:latin typeface="微软雅黑" panose="020B0503020204020204" pitchFamily="34" charset="-122"/>
              <a:ea typeface="微软雅黑" panose="020B0503020204020204" pitchFamily="34" charset="-122"/>
            </a:rPr>
            <a:t>完成所有空格的填写后，重读全文，结合上下文的语篇及句意核查答案。</a:t>
          </a:r>
        </a:p>
      </dgm:t>
    </dgm:pt>
    <dgm:pt modelId="{AB409967-4E6A-434E-8E78-0CC6B8F319B2}" cxnId="{0ECBFEB9-30F1-44E5-9572-6863953243A8}" type="parTrans">
      <dgm:prSet/>
      <dgm:spPr/>
      <dgm:t>
        <a:bodyPr/>
        <a:lstStyle/>
        <a:p>
          <a:endParaRPr lang="zh-CN" altLang="en-US"/>
        </a:p>
      </dgm:t>
    </dgm:pt>
    <dgm:pt modelId="{3CEC33CA-EFBB-4EDA-BCAE-688DF97B9803}" cxnId="{0ECBFEB9-30F1-44E5-9572-6863953243A8}"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7484"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ScaleY="73306" custLinFactY="-24177" custLinFactNeighborY="-100000">
        <dgm:presLayoutVars>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D64C383D-8187-4B69-BF19-DCBA8594908E}" type="presOf" srcId="{C8EE0CE2-7D50-4C74-A35A-197F9ED0DDC0}" destId="{E5AE5947-D1AA-4EB3-A8B5-B7FB04200C93}"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0ECBFEB9-30F1-44E5-9572-6863953243A8}" srcId="{BC44728D-FCEE-4C13-AEE0-EF4370562988}" destId="{C8EE0CE2-7D50-4C74-A35A-197F9ED0DDC0}" srcOrd="0" destOrd="0" parTransId="{AB409967-4E6A-434E-8E78-0CC6B8F319B2}" sibTransId="{3CEC33CA-EFBB-4EDA-BCAE-688DF97B9803}"/>
    <dgm:cxn modelId="{CBD90E83-2F05-4280-A7FB-CEBBEA6B03DD}" type="presParOf" srcId="{1B711EBE-11D5-4149-BB91-666CD680C8B0}" destId="{53EDFADB-9AA9-4AF3-80D5-9A8BF4D42266}" srcOrd="0" destOrd="0" presId="urn:microsoft.com/office/officeart/2005/8/layout/vList2#1"/>
    <dgm:cxn modelId="{D0074B2A-520B-4038-800D-9FC971F8A33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chemeClr val="accent3"/>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gm:t>
    </dgm:pt>
    <dgm:pt modelId="{D3A1458C-279D-41FC-AE06-BFF908604A2E}" cxnId="{A5582FDA-A661-435E-A33A-299DEBDAE5C7}" type="parTrans">
      <dgm:prSet/>
      <dgm:spPr/>
      <dgm:t>
        <a:bodyPr/>
        <a:lstStyle/>
        <a:p>
          <a:endParaRPr lang="zh-CN" altLang="en-US"/>
        </a:p>
      </dgm:t>
    </dgm:pt>
    <dgm:pt modelId="{FD298035-AE9D-4CBE-B0EB-0D07E98EC9AB}" cxnId="{A5582FDA-A661-435E-A33A-299DEBDAE5C7}"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D3A80605-9F2A-4711-94AE-FA8AF90D32EC}" type="presOf" srcId="{BC44728D-FCEE-4C13-AEE0-EF4370562988}" destId="{53EDFADB-9AA9-4AF3-80D5-9A8BF4D42266}" srcOrd="0" destOrd="0" presId="urn:microsoft.com/office/officeart/2005/8/layout/vList2#1"/>
    <dgm:cxn modelId="{A5582FDA-A661-435E-A33A-299DEBDAE5C7}" srcId="{91ABC5B6-332A-4B1B-A348-3F343183E9C7}" destId="{BC44728D-FCEE-4C13-AEE0-EF4370562988}" srcOrd="0" destOrd="0" parTransId="{D3A1458C-279D-41FC-AE06-BFF908604A2E}" sibTransId="{FD298035-AE9D-4CBE-B0EB-0D07E98EC9AB}"/>
    <dgm:cxn modelId="{D089DDFC-C19A-4E51-A07C-4A9894EF4631}" type="presOf" srcId="{91ABC5B6-332A-4B1B-A348-3F343183E9C7}" destId="{1B711EBE-11D5-4149-BB91-666CD680C8B0}" srcOrd="0" destOrd="0" presId="urn:microsoft.com/office/officeart/2005/8/layout/vList2#1"/>
    <dgm:cxn modelId="{5CA4CBD5-5578-4D46-A2CE-B0BF01C1E6AA}"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custT="1"/>
      <dgm:spPr>
        <a:solidFill>
          <a:srgbClr val="8064A2"/>
        </a:solidFill>
      </dgm:spPr>
      <dgm:t>
        <a:bodyPr/>
        <a:lstStyle/>
        <a:p>
          <a:pPr algn="ctr"/>
          <a:r>
            <a:rPr lang="zh-CN" altLang="en-US" sz="3200" b="1" dirty="0">
              <a:latin typeface="微软雅黑" panose="020B0503020204020204" pitchFamily="34" charset="-122"/>
              <a:ea typeface="微软雅黑" panose="020B0503020204020204" pitchFamily="34" charset="-122"/>
            </a:rPr>
            <a:t>（二）分析句子，巧用技巧</a:t>
          </a:r>
        </a:p>
      </dgm:t>
    </dgm:pt>
    <dgm:pt modelId="{D3A1458C-279D-41FC-AE06-BFF908604A2E}" cxnId="{FBBAFE04-75FA-44D0-94F1-F0FBE892CF09}" type="parTrans">
      <dgm:prSet/>
      <dgm:spPr/>
      <dgm:t>
        <a:bodyPr/>
        <a:lstStyle/>
        <a:p>
          <a:endParaRPr lang="zh-CN" altLang="en-US"/>
        </a:p>
      </dgm:t>
    </dgm:pt>
    <dgm:pt modelId="{FD298035-AE9D-4CBE-B0EB-0D07E98EC9AB}" cxnId="{FBBAFE04-75FA-44D0-94F1-F0FBE892CF09}" type="sibTrans">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ScaleY="79452" custLinFactY="-38968" custLinFactNeighborY="-100000">
        <dgm:presLayoutVars>
          <dgm:chMax val="0"/>
          <dgm:bulletEnabled val="1"/>
        </dgm:presLayoutVars>
      </dgm:prSet>
      <dgm:spPr/>
    </dgm:pt>
  </dgm:ptLst>
  <dgm:cxnLst>
    <dgm:cxn modelId="{FBBAFE04-75FA-44D0-94F1-F0FBE892CF09}" srcId="{91ABC5B6-332A-4B1B-A348-3F343183E9C7}" destId="{BC44728D-FCEE-4C13-AEE0-EF4370562988}" srcOrd="0" destOrd="0" parTransId="{D3A1458C-279D-41FC-AE06-BFF908604A2E}" sibTransId="{FD298035-AE9D-4CBE-B0EB-0D07E98EC9AB}"/>
    <dgm:cxn modelId="{29739F2B-766E-44F1-9236-0B6D06FC3EB9}" type="presOf" srcId="{91ABC5B6-332A-4B1B-A348-3F343183E9C7}" destId="{1B711EBE-11D5-4149-BB91-666CD680C8B0}" srcOrd="0" destOrd="0" presId="urn:microsoft.com/office/officeart/2005/8/layout/vList2#1"/>
    <dgm:cxn modelId="{EE52A49F-B5E1-461A-BCB1-5BA9743EF00A}" type="presOf" srcId="{BC44728D-FCEE-4C13-AEE0-EF4370562988}" destId="{53EDFADB-9AA9-4AF3-80D5-9A8BF4D42266}" srcOrd="0" destOrd="0" presId="urn:microsoft.com/office/officeart/2005/8/layout/vList2#1"/>
    <dgm:cxn modelId="{CBD90E83-2F05-4280-A7FB-CEBBEA6B03DD}"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5418667"/>
        <a:chOff x="0" y="0"/>
        <a:chExt cx="8128000" cy="5418667"/>
      </a:xfrm>
    </dsp:grpSpPr>
    <dsp:sp modelId="{53EDFADB-9AA9-4AF3-80D5-9A8BF4D42266}">
      <dsp:nvSpPr>
        <dsp:cNvPr id="3" name="圆角矩形 2"/>
        <dsp:cNvSpPr/>
      </dsp:nvSpPr>
      <dsp:spPr bwMode="white">
        <a:xfrm>
          <a:off x="0" y="0"/>
          <a:ext cx="8128000" cy="942825"/>
        </a:xfrm>
        <a:prstGeom prst="roundRect">
          <a:avLst/>
        </a:prstGeom>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（一）通读全文，了解大意</a:t>
          </a:r>
        </a:p>
      </dsp:txBody>
      <dsp:txXfrm>
        <a:off x="0" y="0"/>
        <a:ext cx="8128000" cy="942825"/>
      </dsp:txXfrm>
    </dsp:sp>
    <dsp:sp modelId="{E5AE5947-D1AA-4EB3-A8B5-B7FB04200C93}">
      <dsp:nvSpPr>
        <dsp:cNvPr id="4" name="矩形 3"/>
        <dsp:cNvSpPr/>
      </dsp:nvSpPr>
      <dsp:spPr bwMode="white">
        <a:xfrm>
          <a:off x="0" y="1123035"/>
          <a:ext cx="8128000" cy="1013378"/>
        </a:xfrm>
        <a:prstGeom prst="rect">
          <a:avLst/>
        </a:prstGeom>
      </dsp:spPr>
      <dsp:style>
        <a:lnRef idx="0">
          <a:schemeClr val="dk1">
            <a:alpha val="0"/>
          </a:schemeClr>
        </a:lnRef>
        <a:fillRef idx="0">
          <a:schemeClr val="lt1">
            <a:alpha val="0"/>
          </a:schemeClr>
        </a:fillRef>
        <a:effectRef idx="0">
          <a:scrgbClr r="0" g="0" b="0"/>
        </a:effectRef>
        <a:fontRef idx="minor"/>
      </dsp:style>
      <dsp:txBody>
        <a:bodyPr lIns="258064" tIns="35560" rIns="199136" bIns="35560" anchor="t"/>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marL="285750" lvl="1" indent="-285750">
            <a:lnSpc>
              <a:spcPct val="100000"/>
            </a:lnSpc>
            <a:spcBef>
              <a:spcPct val="0"/>
            </a:spcBef>
            <a:spcAft>
              <a:spcPct val="20000"/>
            </a:spcAft>
            <a:buChar char="•"/>
          </a:pPr>
          <a:r>
            <a:rPr lang="zh-CN" altLang="en-US" sz="2800" b="1" dirty="0">
              <a:solidFill>
                <a:schemeClr val="tx1"/>
              </a:solidFill>
              <a:latin typeface="微软雅黑" panose="020B0503020204020204" pitchFamily="34" charset="-122"/>
              <a:ea typeface="微软雅黑" panose="020B0503020204020204" pitchFamily="34" charset="-122"/>
            </a:rPr>
            <a:t>在解题前迅速浏览全文，了解全文主旨大意，从整体上把握人称、时态、事情的前因后果，为下一步填空做准备</a:t>
          </a:r>
          <a:endParaRPr>
            <a:solidFill>
              <a:schemeClr val="tx1"/>
            </a:solidFill>
          </a:endParaRPr>
        </a:p>
      </dsp:txBody>
      <dsp:txXfrm>
        <a:off x="0" y="1123035"/>
        <a:ext cx="8128000" cy="1013378"/>
      </dsp:txXfrm>
    </dsp:sp>
  </dsp:spTree>
</dsp:drawing>
</file>

<file path=ppt/diagrams/drawing1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5">
            <a:lumMod val="75000"/>
          </a:schemeClr>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sp:txBody>
      <dsp:txXfrm>
        <a:off x="0" y="0"/>
        <a:ext cx="8128000" cy="966772"/>
      </dsp:txXfrm>
    </dsp:sp>
  </dsp:spTree>
</dsp:drawing>
</file>

<file path=ppt/diagrams/drawing1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5">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5">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5">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08910"/>
        <a:chOff x="0" y="0"/>
        <a:chExt cx="8128000" cy="1408910"/>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1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08910"/>
        <a:chOff x="0" y="0"/>
        <a:chExt cx="8128000" cy="1408910"/>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08910"/>
        <a:chOff x="0" y="0"/>
        <a:chExt cx="8128000" cy="1408910"/>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2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sp:txBody>
      <dsp:txXfrm>
        <a:off x="0" y="0"/>
        <a:ext cx="8128000" cy="966772"/>
      </dsp:txXfrm>
    </dsp:sp>
  </dsp:spTree>
</dsp:drawing>
</file>

<file path=ppt/diagrams/drawing3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08910"/>
        <a:chOff x="0" y="0"/>
        <a:chExt cx="8128000" cy="1408910"/>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2">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1">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3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bg2">
            <a:lumMod val="2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408910"/>
        <a:chOff x="0" y="0"/>
        <a:chExt cx="8128000" cy="1408910"/>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sp:txBody>
      <dsp:txXfrm>
        <a:off x="0" y="0"/>
        <a:ext cx="8128000" cy="966772"/>
      </dsp:txXfrm>
    </dsp:sp>
  </dsp:spTree>
</dsp:drawing>
</file>

<file path=ppt/diagrams/drawing4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sp:txBody>
      <dsp:txXfrm>
        <a:off x="0" y="0"/>
        <a:ext cx="8128000" cy="966772"/>
      </dsp:txXfrm>
    </dsp:sp>
  </dsp:spTree>
</dsp:drawing>
</file>

<file path=ppt/diagrams/drawing4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4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0.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5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5418667"/>
        <a:chOff x="0" y="0"/>
        <a:chExt cx="8128000" cy="5418667"/>
      </a:xfrm>
    </dsp:grpSpPr>
    <dsp:sp modelId="{53EDFADB-9AA9-4AF3-80D5-9A8BF4D42266}">
      <dsp:nvSpPr>
        <dsp:cNvPr id="3" name="圆角矩形 2"/>
        <dsp:cNvSpPr/>
      </dsp:nvSpPr>
      <dsp:spPr bwMode="white">
        <a:xfrm>
          <a:off x="0" y="292825"/>
          <a:ext cx="8128000" cy="942825"/>
        </a:xfrm>
        <a:prstGeom prst="roundRect">
          <a:avLst/>
        </a:prstGeom>
        <a:solidFill>
          <a:schemeClr val="accent5">
            <a:lumMod val="75000"/>
          </a:schemeClr>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（三）重读全文，核查答案</a:t>
          </a:r>
        </a:p>
      </dsp:txBody>
      <dsp:txXfrm>
        <a:off x="0" y="292825"/>
        <a:ext cx="8128000" cy="942825"/>
      </dsp:txXfrm>
    </dsp:sp>
    <dsp:sp modelId="{E5AE5947-D1AA-4EB3-A8B5-B7FB04200C93}">
      <dsp:nvSpPr>
        <dsp:cNvPr id="4" name="矩形 3"/>
        <dsp:cNvSpPr/>
      </dsp:nvSpPr>
      <dsp:spPr bwMode="white">
        <a:xfrm>
          <a:off x="0" y="1309172"/>
          <a:ext cx="8128000" cy="789066"/>
        </a:xfrm>
        <a:prstGeom prst="rect">
          <a:avLst/>
        </a:prstGeom>
      </dsp:spPr>
      <dsp:style>
        <a:lnRef idx="0">
          <a:schemeClr val="dk1">
            <a:alpha val="0"/>
          </a:schemeClr>
        </a:lnRef>
        <a:fillRef idx="0">
          <a:schemeClr val="lt1">
            <a:alpha val="0"/>
          </a:schemeClr>
        </a:fillRef>
        <a:effectRef idx="0">
          <a:scrgbClr r="0" g="0" b="0"/>
        </a:effectRef>
        <a:fontRef idx="minor"/>
      </dsp:style>
      <dsp:txBody>
        <a:bodyPr lIns="258064" tIns="35560" rIns="199136" bIns="35560" anchor="t"/>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marL="285750" lvl="1" indent="-285750">
            <a:lnSpc>
              <a:spcPct val="100000"/>
            </a:lnSpc>
            <a:spcBef>
              <a:spcPct val="0"/>
            </a:spcBef>
            <a:spcAft>
              <a:spcPct val="20000"/>
            </a:spcAft>
            <a:buChar char="•"/>
          </a:pPr>
          <a:r>
            <a:rPr lang="zh-CN" altLang="en-US" sz="2800" b="1" dirty="0">
              <a:solidFill>
                <a:schemeClr val="tx1"/>
              </a:solidFill>
              <a:latin typeface="微软雅黑" panose="020B0503020204020204" pitchFamily="34" charset="-122"/>
              <a:ea typeface="微软雅黑" panose="020B0503020204020204" pitchFamily="34" charset="-122"/>
            </a:rPr>
            <a:t>完成所有空格的填写后，重读全文，结合上下文的语篇及句意核查答案。</a:t>
          </a:r>
          <a:endParaRPr>
            <a:solidFill>
              <a:schemeClr val="tx1"/>
            </a:solidFill>
          </a:endParaRPr>
        </a:p>
      </dsp:txBody>
      <dsp:txXfrm>
        <a:off x="0" y="1309172"/>
        <a:ext cx="8128000" cy="789066"/>
      </dsp:txXfrm>
    </dsp:sp>
  </dsp:spTree>
</dsp:drawing>
</file>

<file path=ppt/diagrams/drawing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chemeClr val="accent3"/>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drawing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vert="horz" wrap="square"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a:t>
          </a:r>
          <a:r>
            <a:rPr lang="zh-CN" altLang="en-US" sz="3200" b="1" dirty="0">
              <a:latin typeface="微软雅黑" panose="020B0503020204020204" pitchFamily="34" charset="-122"/>
              <a:ea typeface="微软雅黑" panose="020B0503020204020204" pitchFamily="34" charset="-122"/>
              <a:sym typeface="+mn-ea"/>
            </a:rPr>
            <a:t>分析句子，巧用技巧</a:t>
          </a:r>
          <a:endParaRPr sz="5600"/>
        </a:p>
      </dsp:txBody>
      <dsp:txXfrm>
        <a:off x="0" y="0"/>
        <a:ext cx="8128000" cy="966772"/>
      </dsp:txXfrm>
    </dsp:sp>
  </dsp:spTree>
</dsp:drawing>
</file>

<file path=ppt/diagrams/drawing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128000" cy="1397307"/>
        <a:chOff x="0" y="0"/>
        <a:chExt cx="8128000" cy="1397307"/>
      </a:xfrm>
    </dsp:grpSpPr>
    <dsp:sp modelId="{53EDFADB-9AA9-4AF3-80D5-9A8BF4D42266}">
      <dsp:nvSpPr>
        <dsp:cNvPr id="3" name="圆角矩形 2"/>
        <dsp:cNvSpPr/>
      </dsp:nvSpPr>
      <dsp:spPr bwMode="white">
        <a:xfrm>
          <a:off x="0" y="0"/>
          <a:ext cx="8128000" cy="966772"/>
        </a:xfrm>
        <a:prstGeom prst="roundRect">
          <a:avLst/>
        </a:prstGeom>
        <a:solidFill>
          <a:srgbClr val="8064A2"/>
        </a:solidFill>
      </dsp:spPr>
      <dsp:style>
        <a:lnRef idx="2">
          <a:schemeClr val="lt1"/>
        </a:lnRef>
        <a:fillRef idx="1">
          <a:schemeClr val="accent2"/>
        </a:fillRef>
        <a:effectRef idx="0">
          <a:scrgbClr r="0" g="0" b="0"/>
        </a:effectRef>
        <a:fontRef idx="minor">
          <a:schemeClr val="lt1"/>
        </a:fontRef>
      </dsp:style>
      <dsp:txBody>
        <a:bodyPr lIns="121920" tIns="121920" rIns="121920" bIns="121920" anchor="ctr"/>
        <a:lstStyle>
          <a:lvl1pPr algn="l">
            <a:defRPr sz="6300"/>
          </a:lvl1pPr>
          <a:lvl2pPr marL="285750" indent="-285750" algn="l">
            <a:defRPr sz="4900"/>
          </a:lvl2pPr>
          <a:lvl3pPr marL="571500" indent="-285750" algn="l">
            <a:defRPr sz="4900"/>
          </a:lvl3pPr>
          <a:lvl4pPr marL="857250" indent="-285750" algn="l">
            <a:defRPr sz="4900"/>
          </a:lvl4pPr>
          <a:lvl5pPr marL="1143000" indent="-285750" algn="l">
            <a:defRPr sz="4900"/>
          </a:lvl5pPr>
          <a:lvl6pPr marL="1428750" indent="-285750" algn="l">
            <a:defRPr sz="4900"/>
          </a:lvl6pPr>
          <a:lvl7pPr marL="1714500" indent="-285750" algn="l">
            <a:defRPr sz="4900"/>
          </a:lvl7pPr>
          <a:lvl8pPr marL="2000250" indent="-285750" algn="l">
            <a:defRPr sz="4900"/>
          </a:lvl8pPr>
          <a:lvl9pPr marL="2286000" indent="-285750" algn="l">
            <a:defRPr sz="4900"/>
          </a:lvl9pP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（二）分析句子，巧用技巧</a:t>
          </a:r>
        </a:p>
      </dsp:txBody>
      <dsp:txXfrm>
        <a:off x="0" y="0"/>
        <a:ext cx="8128000" cy="966772"/>
      </dsp:txXfrm>
    </dsp:sp>
  </dsp:spTree>
</dsp:drawing>
</file>

<file path=ppt/diagrams/layout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0.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B5DA01-5725-4565-AABC-8FE5819D2A4D}" type="datetimeFigureOut">
              <a:rPr lang="en-US" smtClean="0"/>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A2FD400-F377-411D-8739-32941D9653EB}" type="slidenum">
              <a:rPr lang="en-US" smtClean="0"/>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3417B8-E5B5-4E6C-A596-CC3F176EEFB8}"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FC8AAC-8937-42B5-AC60-E6AFF71671E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8.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4.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a:solidFill>
              <a:srgbClr val="000000">
                <a:alpha val="100000"/>
              </a:srgbClr>
            </a:solidFill>
            <a:miter lim="800000"/>
          </a:ln>
        </p:spPr>
      </p:sp>
      <p:sp>
        <p:nvSpPr>
          <p:cNvPr id="7782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ph type="sldNum" sz="quarter"/>
          </p:nvPr>
        </p:nvSpPr>
        <p:spPr>
          <a:noFill/>
        </p:spPr>
        <p:txBody>
          <a:bodyPr lIns="91440" tIns="45720" rIns="91440" bIns="45720" rtlCol="0" anchor="b"/>
          <a:lstStyle/>
          <a:p>
            <a:pPr lvl="0" algn="r" eaLnBrk="1" hangingPunct="1"/>
            <a:fld id="{9A0DB2DC-4C9A-4742-B13C-FB6460FD3503}" type="slidenum">
              <a:rPr lang="id-ID" altLang="zh-CN" sz="1200" dirty="0">
                <a:latin typeface="Calibri" panose="020F0502020204030204" charset="0"/>
              </a:rPr>
            </a:fld>
            <a:endParaRPr lang="id-ID" altLang="zh-CN" sz="1200" dirty="0">
              <a:latin typeface="Calibri" panose="020F050202020403020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a:solidFill>
              <a:srgbClr val="000000">
                <a:alpha val="100000"/>
              </a:srgbClr>
            </a:solidFill>
            <a:miter lim="800000"/>
          </a:ln>
        </p:spPr>
      </p:sp>
      <p:sp>
        <p:nvSpPr>
          <p:cNvPr id="15974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nvSpPr>
        <p:spPr>
          <a:xfrm>
            <a:off x="3884613" y="8685213"/>
            <a:ext cx="2971800" cy="457200"/>
          </a:xfrm>
          <a:prstGeom prst="rect">
            <a:avLst/>
          </a:prstGeom>
          <a:noFill/>
        </p:spPr>
        <p:txBody>
          <a:bodyPr vert="horz" lIns="91440" tIns="45720" rIns="91440" bIns="45720" rtlCol="0" anchor="b"/>
          <a:lstStyle/>
          <a:p>
            <a:pPr lvl="0" algn="r" eaLnBrk="1" hangingPunct="1"/>
            <a:fld id="{9A0DB2DC-4C9A-4742-B13C-FB6460FD3503}" type="slidenum">
              <a:rPr lang="id-ID" altLang="zh-CN" sz="1200" dirty="0">
                <a:latin typeface="Calibri" panose="020F0502020204030204" charset="0"/>
              </a:rPr>
            </a:fld>
            <a:endParaRPr lang="id-ID" altLang="zh-CN" sz="1200" dirty="0">
              <a:latin typeface="Calibri" panose="020F050202020403020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fld>
            <a:endParaRPr lang="id-ID"/>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22A5DADB-2AE5-4A83-B4C0-0DB768112B53}"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B86A5625-ABE0-4648-8BE3-3CCAD31BD75F}"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1785600" y="274641"/>
            <a:ext cx="36576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12800" y="274641"/>
            <a:ext cx="107696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D996EF8-52D5-4FA0-AEE2-D901311C1926}"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0B22B32A-9FFD-4A71-A3E8-A0E0DBB7AB02}" type="datetime1">
              <a:rPr lang="id-ID" altLang="zh-CN" smtClean="0"/>
            </a:fld>
            <a:endParaRPr lang="id-ID"/>
          </a:p>
        </p:txBody>
      </p:sp>
      <p:sp>
        <p:nvSpPr>
          <p:cNvPr id="4" name="页脚占位符 3"/>
          <p:cNvSpPr>
            <a:spLocks noGrp="1"/>
          </p:cNvSpPr>
          <p:nvPr>
            <p:ph type="ftr" sz="quarter" idx="11"/>
          </p:nvPr>
        </p:nvSpPr>
        <p:spPr/>
        <p:txBody>
          <a:bodyPr/>
          <a:lstStyle/>
          <a:p>
            <a:r>
              <a:rPr lang="id-ID"/>
              <a:t>Startup Presentation</a:t>
            </a:r>
            <a:endParaRPr lang="id-ID" dirty="0"/>
          </a:p>
        </p:txBody>
      </p:sp>
      <p:sp>
        <p:nvSpPr>
          <p:cNvPr id="5" name="灯片编号占位符 4"/>
          <p:cNvSpPr>
            <a:spLocks noGrp="1"/>
          </p:cNvSpPr>
          <p:nvPr>
            <p:ph type="sldNum" sz="quarter" idx="12"/>
          </p:nvPr>
        </p:nvSpPr>
        <p:spPr/>
        <p:txBody>
          <a:bodyPr/>
          <a:lstStyle/>
          <a:p>
            <a:fld id="{91E8FD7A-3E62-43BB-957C-4F665A7B8324}" type="slidenum">
              <a:rPr lang="id-ID" smtClean="0"/>
            </a:fld>
            <a:endParaRPr lang="id-ID"/>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0" y="0"/>
            <a:ext cx="12192000" cy="6858000"/>
          </a:xfrm>
        </p:spPr>
        <p:txBody>
          <a:bodyPr tIns="137160">
            <a:norm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1"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2"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3"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4922524"/>
            <a:ext cx="12192000" cy="1935477"/>
          </a:xfrm>
          <a:custGeom>
            <a:avLst/>
            <a:gdLst>
              <a:gd name="connsiteX0" fmla="*/ 0 w 12192000"/>
              <a:gd name="connsiteY0" fmla="*/ 0 h 1935477"/>
              <a:gd name="connsiteX1" fmla="*/ 12192000 w 12192000"/>
              <a:gd name="connsiteY1" fmla="*/ 0 h 1935477"/>
              <a:gd name="connsiteX2" fmla="*/ 12192000 w 12192000"/>
              <a:gd name="connsiteY2" fmla="*/ 1935477 h 1935477"/>
              <a:gd name="connsiteX3" fmla="*/ 0 w 12192000"/>
              <a:gd name="connsiteY3" fmla="*/ 1935477 h 1935477"/>
            </a:gdLst>
            <a:ahLst/>
            <a:cxnLst>
              <a:cxn ang="0">
                <a:pos x="connsiteX0" y="connsiteY0"/>
              </a:cxn>
              <a:cxn ang="0">
                <a:pos x="connsiteX1" y="connsiteY1"/>
              </a:cxn>
              <a:cxn ang="0">
                <a:pos x="connsiteX2" y="connsiteY2"/>
              </a:cxn>
              <a:cxn ang="0">
                <a:pos x="connsiteX3" y="connsiteY3"/>
              </a:cxn>
            </a:cxnLst>
            <a:rect l="l" t="t" r="r" b="b"/>
            <a:pathLst>
              <a:path w="12192000" h="1935477">
                <a:moveTo>
                  <a:pt x="0" y="0"/>
                </a:moveTo>
                <a:lnTo>
                  <a:pt x="12192000" y="0"/>
                </a:lnTo>
                <a:lnTo>
                  <a:pt x="12192000" y="1935477"/>
                </a:lnTo>
                <a:lnTo>
                  <a:pt x="0" y="1935477"/>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2502644"/>
            <a:ext cx="12192000" cy="2809430"/>
          </a:xfrm>
          <a:custGeom>
            <a:avLst/>
            <a:gdLst>
              <a:gd name="connsiteX0" fmla="*/ 0 w 12192000"/>
              <a:gd name="connsiteY0" fmla="*/ 0 h 2809430"/>
              <a:gd name="connsiteX1" fmla="*/ 12192000 w 12192000"/>
              <a:gd name="connsiteY1" fmla="*/ 0 h 2809430"/>
              <a:gd name="connsiteX2" fmla="*/ 12192000 w 12192000"/>
              <a:gd name="connsiteY2" fmla="*/ 2809430 h 2809430"/>
              <a:gd name="connsiteX3" fmla="*/ 0 w 12192000"/>
              <a:gd name="connsiteY3" fmla="*/ 2809430 h 2809430"/>
            </a:gdLst>
            <a:ahLst/>
            <a:cxnLst>
              <a:cxn ang="0">
                <a:pos x="connsiteX0" y="connsiteY0"/>
              </a:cxn>
              <a:cxn ang="0">
                <a:pos x="connsiteX1" y="connsiteY1"/>
              </a:cxn>
              <a:cxn ang="0">
                <a:pos x="connsiteX2" y="connsiteY2"/>
              </a:cxn>
              <a:cxn ang="0">
                <a:pos x="connsiteX3" y="connsiteY3"/>
              </a:cxn>
            </a:cxnLst>
            <a:rect l="l" t="t" r="r" b="b"/>
            <a:pathLst>
              <a:path w="12192000" h="2809430">
                <a:moveTo>
                  <a:pt x="0" y="0"/>
                </a:moveTo>
                <a:lnTo>
                  <a:pt x="12192000" y="0"/>
                </a:lnTo>
                <a:lnTo>
                  <a:pt x="12192000" y="2809430"/>
                </a:lnTo>
                <a:lnTo>
                  <a:pt x="0" y="280943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1928612"/>
            <a:ext cx="12192000" cy="3782119"/>
          </a:xfrm>
          <a:custGeom>
            <a:avLst/>
            <a:gdLst>
              <a:gd name="connsiteX0" fmla="*/ 0 w 1719072"/>
              <a:gd name="connsiteY0" fmla="*/ 0 h 3038022"/>
              <a:gd name="connsiteX1" fmla="*/ 1719072 w 1719072"/>
              <a:gd name="connsiteY1" fmla="*/ 0 h 3038022"/>
              <a:gd name="connsiteX2" fmla="*/ 1719072 w 1719072"/>
              <a:gd name="connsiteY2" fmla="*/ 3038022 h 3038022"/>
              <a:gd name="connsiteX3" fmla="*/ 0 w 1719072"/>
              <a:gd name="connsiteY3" fmla="*/ 3038022 h 3038022"/>
            </a:gdLst>
            <a:ahLst/>
            <a:cxnLst>
              <a:cxn ang="0">
                <a:pos x="connsiteX0" y="connsiteY0"/>
              </a:cxn>
              <a:cxn ang="0">
                <a:pos x="connsiteX1" y="connsiteY1"/>
              </a:cxn>
              <a:cxn ang="0">
                <a:pos x="connsiteX2" y="connsiteY2"/>
              </a:cxn>
              <a:cxn ang="0">
                <a:pos x="connsiteX3" y="connsiteY3"/>
              </a:cxn>
            </a:cxnLst>
            <a:rect l="l" t="t" r="r" b="b"/>
            <a:pathLst>
              <a:path w="1719072" h="3038022">
                <a:moveTo>
                  <a:pt x="0" y="0"/>
                </a:moveTo>
                <a:lnTo>
                  <a:pt x="1719072" y="0"/>
                </a:lnTo>
                <a:lnTo>
                  <a:pt x="1719072" y="3038022"/>
                </a:lnTo>
                <a:lnTo>
                  <a:pt x="0" y="303802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88256"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7" name="Picture Placeholder 6"/>
          <p:cNvSpPr>
            <a:spLocks noGrp="1"/>
          </p:cNvSpPr>
          <p:nvPr>
            <p:ph type="pic" sz="quarter" idx="11" hasCustomPrompt="1"/>
          </p:nvPr>
        </p:nvSpPr>
        <p:spPr>
          <a:xfrm>
            <a:off x="6224932"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96653E9B-E608-4754-9967-6C5213412B25}"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1765638"/>
            <a:ext cx="12188952" cy="2286000"/>
          </a:xfrm>
          <a:custGeom>
            <a:avLst/>
            <a:gdLst>
              <a:gd name="connsiteX0" fmla="*/ 0 w 12188952"/>
              <a:gd name="connsiteY0" fmla="*/ 0 h 2286000"/>
              <a:gd name="connsiteX1" fmla="*/ 12188952 w 12188952"/>
              <a:gd name="connsiteY1" fmla="*/ 0 h 2286000"/>
              <a:gd name="connsiteX2" fmla="*/ 12188952 w 12188952"/>
              <a:gd name="connsiteY2" fmla="*/ 2286000 h 2286000"/>
              <a:gd name="connsiteX3" fmla="*/ 0 w 1218895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12188952" h="2286000">
                <a:moveTo>
                  <a:pt x="0" y="0"/>
                </a:moveTo>
                <a:lnTo>
                  <a:pt x="12188952" y="0"/>
                </a:lnTo>
                <a:lnTo>
                  <a:pt x="12188952" y="2286000"/>
                </a:lnTo>
                <a:lnTo>
                  <a:pt x="0" y="228600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0" name="Picture Placeholder 29"/>
          <p:cNvSpPr>
            <a:spLocks noGrp="1"/>
          </p:cNvSpPr>
          <p:nvPr>
            <p:ph type="pic" sz="quarter" idx="11" hasCustomPrompt="1"/>
          </p:nvPr>
        </p:nvSpPr>
        <p:spPr>
          <a:xfrm>
            <a:off x="6107170"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1" name="Picture Placeholder 30"/>
          <p:cNvSpPr>
            <a:spLocks noGrp="1"/>
          </p:cNvSpPr>
          <p:nvPr>
            <p:ph type="pic" sz="quarter" idx="12" hasCustomPrompt="1"/>
          </p:nvPr>
        </p:nvSpPr>
        <p:spPr>
          <a:xfrm>
            <a:off x="7630169" y="1658524"/>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2" name="Picture Placeholder 31"/>
          <p:cNvSpPr>
            <a:spLocks noGrp="1"/>
          </p:cNvSpPr>
          <p:nvPr>
            <p:ph type="pic" sz="quarter" idx="10" hasCustomPrompt="1"/>
          </p:nvPr>
        </p:nvSpPr>
        <p:spPr>
          <a:xfrm>
            <a:off x="1530075" y="1661869"/>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3" name="Picture Placeholder 32"/>
          <p:cNvSpPr>
            <a:spLocks noGrp="1"/>
          </p:cNvSpPr>
          <p:nvPr>
            <p:ph type="pic" sz="quarter" idx="13" hasCustomPrompt="1"/>
          </p:nvPr>
        </p:nvSpPr>
        <p:spPr>
          <a:xfrm>
            <a:off x="4578096"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4" name="Picture Placeholder 33"/>
          <p:cNvSpPr>
            <a:spLocks noGrp="1"/>
          </p:cNvSpPr>
          <p:nvPr>
            <p:ph type="pic" sz="quarter" idx="14" hasCustomPrompt="1"/>
          </p:nvPr>
        </p:nvSpPr>
        <p:spPr>
          <a:xfrm>
            <a:off x="6107170"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5" name="Picture Placeholder 34"/>
          <p:cNvSpPr>
            <a:spLocks noGrp="1"/>
          </p:cNvSpPr>
          <p:nvPr>
            <p:ph type="pic" sz="quarter" idx="15" hasCustomPrompt="1"/>
          </p:nvPr>
        </p:nvSpPr>
        <p:spPr>
          <a:xfrm>
            <a:off x="4578096"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6" name="Picture Placeholder 35"/>
          <p:cNvSpPr>
            <a:spLocks noGrp="1"/>
          </p:cNvSpPr>
          <p:nvPr>
            <p:ph type="pic" sz="quarter" idx="16" hasCustomPrompt="1"/>
          </p:nvPr>
        </p:nvSpPr>
        <p:spPr>
          <a:xfrm>
            <a:off x="3055097" y="471393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7" name="Picture Placeholder 36"/>
          <p:cNvSpPr>
            <a:spLocks noGrp="1"/>
          </p:cNvSpPr>
          <p:nvPr>
            <p:ph type="pic" sz="quarter" idx="17" hasCustomPrompt="1"/>
          </p:nvPr>
        </p:nvSpPr>
        <p:spPr>
          <a:xfrm>
            <a:off x="1528048" y="4711913"/>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8" name="Picture Placeholder 37"/>
          <p:cNvSpPr>
            <a:spLocks noGrp="1"/>
          </p:cNvSpPr>
          <p:nvPr>
            <p:ph type="pic" sz="quarter" idx="18" hasCustomPrompt="1"/>
          </p:nvPr>
        </p:nvSpPr>
        <p:spPr>
          <a:xfrm>
            <a:off x="4582145" y="4711915"/>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9" name="Picture Placeholder 38"/>
          <p:cNvSpPr>
            <a:spLocks noGrp="1"/>
          </p:cNvSpPr>
          <p:nvPr>
            <p:ph type="pic" sz="quarter" idx="19" hasCustomPrompt="1"/>
          </p:nvPr>
        </p:nvSpPr>
        <p:spPr>
          <a:xfrm>
            <a:off x="7630169" y="3186891"/>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hasCustomPrompt="1"/>
          </p:nvPr>
        </p:nvSpPr>
        <p:spPr>
          <a:xfrm>
            <a:off x="5088467"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3" name="Picture Placeholder 22"/>
          <p:cNvSpPr>
            <a:spLocks noGrp="1"/>
          </p:cNvSpPr>
          <p:nvPr>
            <p:ph type="pic" sz="quarter" idx="11" hasCustomPrompt="1"/>
          </p:nvPr>
        </p:nvSpPr>
        <p:spPr>
          <a:xfrm>
            <a:off x="9195401" y="1723651"/>
            <a:ext cx="2009049" cy="2707924"/>
          </a:xfrm>
          <a:custGeom>
            <a:avLst/>
            <a:gdLst>
              <a:gd name="connsiteX0" fmla="*/ 0 w 2009049"/>
              <a:gd name="connsiteY0" fmla="*/ 0 h 2707924"/>
              <a:gd name="connsiteX1" fmla="*/ 2009049 w 2009049"/>
              <a:gd name="connsiteY1" fmla="*/ 0 h 2707924"/>
              <a:gd name="connsiteX2" fmla="*/ 2009049 w 2009049"/>
              <a:gd name="connsiteY2" fmla="*/ 2707924 h 2707924"/>
              <a:gd name="connsiteX3" fmla="*/ 0 w 2009049"/>
              <a:gd name="connsiteY3" fmla="*/ 2707924 h 2707924"/>
            </a:gdLst>
            <a:ahLst/>
            <a:cxnLst>
              <a:cxn ang="0">
                <a:pos x="connsiteX0" y="connsiteY0"/>
              </a:cxn>
              <a:cxn ang="0">
                <a:pos x="connsiteX1" y="connsiteY1"/>
              </a:cxn>
              <a:cxn ang="0">
                <a:pos x="connsiteX2" y="connsiteY2"/>
              </a:cxn>
              <a:cxn ang="0">
                <a:pos x="connsiteX3" y="connsiteY3"/>
              </a:cxn>
            </a:cxnLst>
            <a:rect l="l" t="t" r="r" b="b"/>
            <a:pathLst>
              <a:path w="2009049" h="2707924">
                <a:moveTo>
                  <a:pt x="0" y="0"/>
                </a:moveTo>
                <a:lnTo>
                  <a:pt x="2009049" y="0"/>
                </a:lnTo>
                <a:lnTo>
                  <a:pt x="2009049" y="2707924"/>
                </a:lnTo>
                <a:lnTo>
                  <a:pt x="0" y="27079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4" name="Picture Placeholder 23"/>
          <p:cNvSpPr>
            <a:spLocks noGrp="1"/>
          </p:cNvSpPr>
          <p:nvPr>
            <p:ph type="pic" sz="quarter" idx="12" hasCustomPrompt="1"/>
          </p:nvPr>
        </p:nvSpPr>
        <p:spPr>
          <a:xfrm>
            <a:off x="994011" y="1723651"/>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5" name="Picture Placeholder 24"/>
          <p:cNvSpPr>
            <a:spLocks noGrp="1"/>
          </p:cNvSpPr>
          <p:nvPr>
            <p:ph type="pic" sz="quarter" idx="13" hasCustomPrompt="1"/>
          </p:nvPr>
        </p:nvSpPr>
        <p:spPr>
          <a:xfrm>
            <a:off x="7141189"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6" name="Picture Placeholder 25"/>
          <p:cNvSpPr>
            <a:spLocks noGrp="1"/>
          </p:cNvSpPr>
          <p:nvPr>
            <p:ph type="pic" sz="quarter" idx="14" hasCustomPrompt="1"/>
          </p:nvPr>
        </p:nvSpPr>
        <p:spPr>
          <a:xfrm>
            <a:off x="994011"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7" name="Picture Placeholder 26"/>
          <p:cNvSpPr>
            <a:spLocks noGrp="1"/>
          </p:cNvSpPr>
          <p:nvPr>
            <p:ph type="pic" sz="quarter" idx="15" hasCustomPrompt="1"/>
          </p:nvPr>
        </p:nvSpPr>
        <p:spPr>
          <a:xfrm>
            <a:off x="3038413"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8" name="Picture Placeholder 27"/>
          <p:cNvSpPr>
            <a:spLocks noGrp="1"/>
          </p:cNvSpPr>
          <p:nvPr>
            <p:ph type="pic" sz="quarter" idx="16" hasCustomPrompt="1"/>
          </p:nvPr>
        </p:nvSpPr>
        <p:spPr>
          <a:xfrm>
            <a:off x="9192010"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9" name="Picture Placeholder 28"/>
          <p:cNvSpPr>
            <a:spLocks noGrp="1"/>
          </p:cNvSpPr>
          <p:nvPr>
            <p:ph type="pic" sz="quarter" idx="17" hasCustomPrompt="1"/>
          </p:nvPr>
        </p:nvSpPr>
        <p:spPr>
          <a:xfrm>
            <a:off x="5090612" y="3091670"/>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32" name="Oval 3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33" name="TextBox 3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0"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7" name="Picture Placeholder 6"/>
          <p:cNvSpPr>
            <a:spLocks noGrp="1"/>
          </p:cNvSpPr>
          <p:nvPr>
            <p:ph type="pic" sz="quarter" idx="11" hasCustomPrompt="1"/>
          </p:nvPr>
        </p:nvSpPr>
        <p:spPr>
          <a:xfrm>
            <a:off x="6486186"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79664"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Picture Placeholder 7"/>
          <p:cNvSpPr>
            <a:spLocks noGrp="1"/>
          </p:cNvSpPr>
          <p:nvPr>
            <p:ph type="pic" sz="quarter" idx="11" hasCustomPrompt="1"/>
          </p:nvPr>
        </p:nvSpPr>
        <p:spPr>
          <a:xfrm>
            <a:off x="4533296"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2" hasCustomPrompt="1"/>
          </p:nvPr>
        </p:nvSpPr>
        <p:spPr>
          <a:xfrm>
            <a:off x="8086928"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hasCustomPrompt="1"/>
          </p:nvPr>
        </p:nvSpPr>
        <p:spPr>
          <a:xfrm>
            <a:off x="8051068"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2" hasCustomPrompt="1"/>
          </p:nvPr>
        </p:nvSpPr>
        <p:spPr>
          <a:xfrm>
            <a:off x="4520835"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Picture Placeholder 11"/>
          <p:cNvSpPr>
            <a:spLocks noGrp="1"/>
          </p:cNvSpPr>
          <p:nvPr>
            <p:ph type="pic" sz="quarter" idx="10" hasCustomPrompt="1"/>
          </p:nvPr>
        </p:nvSpPr>
        <p:spPr>
          <a:xfrm>
            <a:off x="990601" y="1659949"/>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3" hasCustomPrompt="1"/>
          </p:nvPr>
        </p:nvSpPr>
        <p:spPr>
          <a:xfrm>
            <a:off x="8051068"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4" hasCustomPrompt="1"/>
          </p:nvPr>
        </p:nvSpPr>
        <p:spPr>
          <a:xfrm>
            <a:off x="4520835"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7" name="Picture Placeholder 16"/>
          <p:cNvSpPr>
            <a:spLocks noGrp="1"/>
          </p:cNvSpPr>
          <p:nvPr>
            <p:ph type="pic" sz="quarter" idx="15" hasCustomPrompt="1"/>
          </p:nvPr>
        </p:nvSpPr>
        <p:spPr>
          <a:xfrm>
            <a:off x="990601" y="4085437"/>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990600"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1" hasCustomPrompt="1"/>
          </p:nvPr>
        </p:nvSpPr>
        <p:spPr>
          <a:xfrm>
            <a:off x="4546717"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Picture Placeholder 11"/>
          <p:cNvSpPr>
            <a:spLocks noGrp="1"/>
          </p:cNvSpPr>
          <p:nvPr>
            <p:ph type="pic" sz="quarter" idx="12" hasCustomPrompt="1"/>
          </p:nvPr>
        </p:nvSpPr>
        <p:spPr>
          <a:xfrm>
            <a:off x="8102834"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3" hasCustomPrompt="1"/>
          </p:nvPr>
        </p:nvSpPr>
        <p:spPr>
          <a:xfrm>
            <a:off x="990600"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4" hasCustomPrompt="1"/>
          </p:nvPr>
        </p:nvSpPr>
        <p:spPr>
          <a:xfrm>
            <a:off x="4546717"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5" hasCustomPrompt="1"/>
          </p:nvPr>
        </p:nvSpPr>
        <p:spPr>
          <a:xfrm>
            <a:off x="8102834"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Oval 1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9" name="TextBox 1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0601"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605716"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225922"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8846128"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0"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051078"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102157"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9153236"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hasCustomPrompt="1"/>
          </p:nvPr>
        </p:nvSpPr>
        <p:spPr>
          <a:xfrm>
            <a:off x="986683"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3" name="Picture Placeholder 12"/>
          <p:cNvSpPr>
            <a:spLocks noGrp="1"/>
          </p:cNvSpPr>
          <p:nvPr>
            <p:ph type="pic" sz="quarter" idx="11" hasCustomPrompt="1"/>
          </p:nvPr>
        </p:nvSpPr>
        <p:spPr>
          <a:xfrm>
            <a:off x="3573531"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Picture Placeholder 13"/>
          <p:cNvSpPr>
            <a:spLocks noGrp="1"/>
          </p:cNvSpPr>
          <p:nvPr>
            <p:ph type="pic" sz="quarter" idx="12" hasCustomPrompt="1"/>
          </p:nvPr>
        </p:nvSpPr>
        <p:spPr>
          <a:xfrm>
            <a:off x="6164297"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5" name="Picture Placeholder 14"/>
          <p:cNvSpPr>
            <a:spLocks noGrp="1"/>
          </p:cNvSpPr>
          <p:nvPr>
            <p:ph type="pic" sz="quarter" idx="13" hasCustomPrompt="1"/>
          </p:nvPr>
        </p:nvSpPr>
        <p:spPr>
          <a:xfrm>
            <a:off x="8747226"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6" name="Picture Placeholder 15"/>
          <p:cNvSpPr>
            <a:spLocks noGrp="1"/>
          </p:cNvSpPr>
          <p:nvPr>
            <p:ph type="pic" sz="quarter" idx="14" hasCustomPrompt="1"/>
          </p:nvPr>
        </p:nvSpPr>
        <p:spPr>
          <a:xfrm>
            <a:off x="986683"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7" name="Picture Placeholder 16"/>
          <p:cNvSpPr>
            <a:spLocks noGrp="1"/>
          </p:cNvSpPr>
          <p:nvPr>
            <p:ph type="pic" sz="quarter" idx="15" hasCustomPrompt="1"/>
          </p:nvPr>
        </p:nvSpPr>
        <p:spPr>
          <a:xfrm>
            <a:off x="3573531"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Picture Placeholder 17"/>
          <p:cNvSpPr>
            <a:spLocks noGrp="1"/>
          </p:cNvSpPr>
          <p:nvPr>
            <p:ph type="pic" sz="quarter" idx="16" hasCustomPrompt="1"/>
          </p:nvPr>
        </p:nvSpPr>
        <p:spPr>
          <a:xfrm>
            <a:off x="6164297"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9" name="Picture Placeholder 18"/>
          <p:cNvSpPr>
            <a:spLocks noGrp="1"/>
          </p:cNvSpPr>
          <p:nvPr>
            <p:ph type="pic" sz="quarter" idx="17" hasCustomPrompt="1"/>
          </p:nvPr>
        </p:nvSpPr>
        <p:spPr>
          <a:xfrm>
            <a:off x="8747226"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2" name="Oval 2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3" name="TextBox 2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0C8D4C0A-BE53-4AF0-9DA9-92676813E05D}" type="datetime1">
              <a:rPr lang="id-ID" altLang="zh-CN" smtClean="0"/>
            </a:fld>
            <a:endParaRPr lang="en-US"/>
          </a:p>
        </p:txBody>
      </p:sp>
      <p:sp>
        <p:nvSpPr>
          <p:cNvPr id="5" name="页脚占位符 4"/>
          <p:cNvSpPr>
            <a:spLocks noGrp="1"/>
          </p:cNvSpPr>
          <p:nvPr>
            <p:ph type="ftr" sz="quarter" idx="11"/>
          </p:nvPr>
        </p:nvSpPr>
        <p:spPr/>
        <p:txBody>
          <a:bodyPr/>
          <a:lstStyle/>
          <a:p>
            <a:r>
              <a:rPr lang="en-US"/>
              <a:t>Startup Presentation</a:t>
            </a:r>
            <a:endParaRPr lang="en-US"/>
          </a:p>
        </p:txBody>
      </p:sp>
      <p:sp>
        <p:nvSpPr>
          <p:cNvPr id="6" name="灯片编号占位符 5"/>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8" name="Picture Placeholder 17"/>
          <p:cNvSpPr>
            <a:spLocks noGrp="1"/>
          </p:cNvSpPr>
          <p:nvPr>
            <p:ph type="pic" sz="quarter" idx="11" hasCustomPrompt="1"/>
          </p:nvPr>
        </p:nvSpPr>
        <p:spPr>
          <a:xfrm>
            <a:off x="203459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9" name="Picture Placeholder 18"/>
          <p:cNvSpPr>
            <a:spLocks noGrp="1"/>
          </p:cNvSpPr>
          <p:nvPr>
            <p:ph type="pic" sz="quarter" idx="12" hasCustomPrompt="1"/>
          </p:nvPr>
        </p:nvSpPr>
        <p:spPr>
          <a:xfrm>
            <a:off x="4066870"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0" name="Picture Placeholder 19"/>
          <p:cNvSpPr>
            <a:spLocks noGrp="1"/>
          </p:cNvSpPr>
          <p:nvPr>
            <p:ph type="pic" sz="quarter" idx="13" hasCustomPrompt="1"/>
          </p:nvPr>
        </p:nvSpPr>
        <p:spPr>
          <a:xfrm>
            <a:off x="6099149"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1" name="Picture Placeholder 20"/>
          <p:cNvSpPr>
            <a:spLocks noGrp="1"/>
          </p:cNvSpPr>
          <p:nvPr>
            <p:ph type="pic" sz="quarter" idx="14" hasCustomPrompt="1"/>
          </p:nvPr>
        </p:nvSpPr>
        <p:spPr>
          <a:xfrm>
            <a:off x="8129117"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2" name="Picture Placeholder 21"/>
          <p:cNvSpPr>
            <a:spLocks noGrp="1"/>
          </p:cNvSpPr>
          <p:nvPr>
            <p:ph type="pic" sz="quarter" idx="15" hasCustomPrompt="1"/>
          </p:nvPr>
        </p:nvSpPr>
        <p:spPr>
          <a:xfrm>
            <a:off x="10161396"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3" name="Picture Placeholder 22"/>
          <p:cNvSpPr>
            <a:spLocks noGrp="1"/>
          </p:cNvSpPr>
          <p:nvPr>
            <p:ph type="pic" sz="quarter" idx="16" hasCustomPrompt="1"/>
          </p:nvPr>
        </p:nvSpPr>
        <p:spPr>
          <a:xfrm>
            <a:off x="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4" name="Picture Placeholder 23"/>
          <p:cNvSpPr>
            <a:spLocks noGrp="1"/>
          </p:cNvSpPr>
          <p:nvPr>
            <p:ph type="pic" sz="quarter" idx="17" hasCustomPrompt="1"/>
          </p:nvPr>
        </p:nvSpPr>
        <p:spPr>
          <a:xfrm>
            <a:off x="203459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5" name="Picture Placeholder 24"/>
          <p:cNvSpPr>
            <a:spLocks noGrp="1"/>
          </p:cNvSpPr>
          <p:nvPr>
            <p:ph type="pic" sz="quarter" idx="18" hasCustomPrompt="1"/>
          </p:nvPr>
        </p:nvSpPr>
        <p:spPr>
          <a:xfrm>
            <a:off x="4066870"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6" name="Picture Placeholder 25"/>
          <p:cNvSpPr>
            <a:spLocks noGrp="1"/>
          </p:cNvSpPr>
          <p:nvPr>
            <p:ph type="pic" sz="quarter" idx="19" hasCustomPrompt="1"/>
          </p:nvPr>
        </p:nvSpPr>
        <p:spPr>
          <a:xfrm>
            <a:off x="6099149"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7" name="Picture Placeholder 26"/>
          <p:cNvSpPr>
            <a:spLocks noGrp="1"/>
          </p:cNvSpPr>
          <p:nvPr>
            <p:ph type="pic" sz="quarter" idx="20" hasCustomPrompt="1"/>
          </p:nvPr>
        </p:nvSpPr>
        <p:spPr>
          <a:xfrm>
            <a:off x="8129117"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28" name="Picture Placeholder 27"/>
          <p:cNvSpPr>
            <a:spLocks noGrp="1"/>
          </p:cNvSpPr>
          <p:nvPr>
            <p:ph type="pic" sz="quarter" idx="21" hasCustomPrompt="1"/>
          </p:nvPr>
        </p:nvSpPr>
        <p:spPr>
          <a:xfrm>
            <a:off x="10161396"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3" y="2093812"/>
            <a:ext cx="4933707" cy="3290464"/>
          </a:xfrm>
          <a:custGeom>
            <a:avLst/>
            <a:gdLst>
              <a:gd name="connsiteX0" fmla="*/ 0 w 4933707"/>
              <a:gd name="connsiteY0" fmla="*/ 0 h 3290464"/>
              <a:gd name="connsiteX1" fmla="*/ 4933707 w 4933707"/>
              <a:gd name="connsiteY1" fmla="*/ 0 h 3290464"/>
              <a:gd name="connsiteX2" fmla="*/ 4933707 w 4933707"/>
              <a:gd name="connsiteY2" fmla="*/ 3290464 h 3290464"/>
              <a:gd name="connsiteX3" fmla="*/ 0 w 4933707"/>
              <a:gd name="connsiteY3" fmla="*/ 3290464 h 3290464"/>
            </a:gdLst>
            <a:ahLst/>
            <a:cxnLst>
              <a:cxn ang="0">
                <a:pos x="connsiteX0" y="connsiteY0"/>
              </a:cxn>
              <a:cxn ang="0">
                <a:pos x="connsiteX1" y="connsiteY1"/>
              </a:cxn>
              <a:cxn ang="0">
                <a:pos x="connsiteX2" y="connsiteY2"/>
              </a:cxn>
              <a:cxn ang="0">
                <a:pos x="connsiteX3" y="connsiteY3"/>
              </a:cxn>
            </a:cxnLst>
            <a:rect l="l" t="t" r="r" b="b"/>
            <a:pathLst>
              <a:path w="4933707" h="3290464">
                <a:moveTo>
                  <a:pt x="0" y="0"/>
                </a:moveTo>
                <a:lnTo>
                  <a:pt x="4933707" y="0"/>
                </a:lnTo>
                <a:lnTo>
                  <a:pt x="4933707" y="3290464"/>
                </a:lnTo>
                <a:lnTo>
                  <a:pt x="0" y="329046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Oval 8"/>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0" name="TextBox 9"/>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397334" y="1802532"/>
            <a:ext cx="4105656" cy="4105656"/>
          </a:xfrm>
          <a:custGeom>
            <a:avLst/>
            <a:gdLst>
              <a:gd name="connsiteX0" fmla="*/ 0 w 4105656"/>
              <a:gd name="connsiteY0" fmla="*/ 0 h 4105656"/>
              <a:gd name="connsiteX1" fmla="*/ 4105656 w 4105656"/>
              <a:gd name="connsiteY1" fmla="*/ 0 h 4105656"/>
              <a:gd name="connsiteX2" fmla="*/ 4105656 w 4105656"/>
              <a:gd name="connsiteY2" fmla="*/ 4105656 h 4105656"/>
              <a:gd name="connsiteX3" fmla="*/ 0 w 4105656"/>
              <a:gd name="connsiteY3" fmla="*/ 4105656 h 4105656"/>
            </a:gdLst>
            <a:ahLst/>
            <a:cxnLst>
              <a:cxn ang="0">
                <a:pos x="connsiteX0" y="connsiteY0"/>
              </a:cxn>
              <a:cxn ang="0">
                <a:pos x="connsiteX1" y="connsiteY1"/>
              </a:cxn>
              <a:cxn ang="0">
                <a:pos x="connsiteX2" y="connsiteY2"/>
              </a:cxn>
              <a:cxn ang="0">
                <a:pos x="connsiteX3" y="connsiteY3"/>
              </a:cxn>
            </a:cxnLst>
            <a:rect l="l" t="t" r="r" b="b"/>
            <a:pathLst>
              <a:path w="4105656" h="4105656">
                <a:moveTo>
                  <a:pt x="0" y="0"/>
                </a:moveTo>
                <a:lnTo>
                  <a:pt x="4105656" y="0"/>
                </a:lnTo>
                <a:lnTo>
                  <a:pt x="4105656" y="4105656"/>
                </a:lnTo>
                <a:lnTo>
                  <a:pt x="0" y="4105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90601"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Picture Placeholder 7"/>
          <p:cNvSpPr>
            <a:spLocks noGrp="1"/>
          </p:cNvSpPr>
          <p:nvPr>
            <p:ph type="pic" sz="quarter" idx="11" hasCustomPrompt="1"/>
          </p:nvPr>
        </p:nvSpPr>
        <p:spPr>
          <a:xfrm>
            <a:off x="4617259"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2" hasCustomPrompt="1"/>
          </p:nvPr>
        </p:nvSpPr>
        <p:spPr>
          <a:xfrm>
            <a:off x="8242310"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013808"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6515676"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1013808"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6515676"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3941274"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9" name="Picture Placeholder 8"/>
          <p:cNvSpPr>
            <a:spLocks noGrp="1"/>
          </p:cNvSpPr>
          <p:nvPr>
            <p:ph type="pic" sz="quarter" idx="11" hasCustomPrompt="1"/>
          </p:nvPr>
        </p:nvSpPr>
        <p:spPr>
          <a:xfrm>
            <a:off x="6212528"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0" name="Picture Placeholder 9"/>
          <p:cNvSpPr>
            <a:spLocks noGrp="1"/>
          </p:cNvSpPr>
          <p:nvPr>
            <p:ph type="pic" sz="quarter" idx="12" hasCustomPrompt="1"/>
          </p:nvPr>
        </p:nvSpPr>
        <p:spPr>
          <a:xfrm>
            <a:off x="3941274"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1" name="Picture Placeholder 10"/>
          <p:cNvSpPr>
            <a:spLocks noGrp="1"/>
          </p:cNvSpPr>
          <p:nvPr>
            <p:ph type="pic" sz="quarter" idx="13" hasCustomPrompt="1"/>
          </p:nvPr>
        </p:nvSpPr>
        <p:spPr>
          <a:xfrm>
            <a:off x="6212528"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37105" y="1788663"/>
            <a:ext cx="2148840" cy="2148840"/>
          </a:xfrm>
          <a:custGeom>
            <a:avLst/>
            <a:gdLst>
              <a:gd name="connsiteX0" fmla="*/ 0 w 2148840"/>
              <a:gd name="connsiteY0" fmla="*/ 0 h 2148840"/>
              <a:gd name="connsiteX1" fmla="*/ 2148840 w 2148840"/>
              <a:gd name="connsiteY1" fmla="*/ 0 h 2148840"/>
              <a:gd name="connsiteX2" fmla="*/ 2148840 w 2148840"/>
              <a:gd name="connsiteY2" fmla="*/ 2148840 h 2148840"/>
              <a:gd name="connsiteX3" fmla="*/ 0 w 2148840"/>
              <a:gd name="connsiteY3" fmla="*/ 2148840 h 2148840"/>
            </a:gdLst>
            <a:ahLst/>
            <a:cxnLst>
              <a:cxn ang="0">
                <a:pos x="connsiteX0" y="connsiteY0"/>
              </a:cxn>
              <a:cxn ang="0">
                <a:pos x="connsiteX1" y="connsiteY1"/>
              </a:cxn>
              <a:cxn ang="0">
                <a:pos x="connsiteX2" y="connsiteY2"/>
              </a:cxn>
              <a:cxn ang="0">
                <a:pos x="connsiteX3" y="connsiteY3"/>
              </a:cxn>
            </a:cxnLst>
            <a:rect l="l" t="t" r="r" b="b"/>
            <a:pathLst>
              <a:path w="2148840" h="2148840">
                <a:moveTo>
                  <a:pt x="0" y="0"/>
                </a:moveTo>
                <a:lnTo>
                  <a:pt x="2148840" y="0"/>
                </a:lnTo>
                <a:lnTo>
                  <a:pt x="2148840" y="2148840"/>
                </a:lnTo>
                <a:lnTo>
                  <a:pt x="0" y="214884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990600" y="1780212"/>
            <a:ext cx="3896924" cy="3896924"/>
          </a:xfrm>
          <a:custGeom>
            <a:avLst/>
            <a:gdLst>
              <a:gd name="connsiteX0" fmla="*/ 0 w 3896924"/>
              <a:gd name="connsiteY0" fmla="*/ 0 h 3896924"/>
              <a:gd name="connsiteX1" fmla="*/ 3896924 w 3896924"/>
              <a:gd name="connsiteY1" fmla="*/ 0 h 3896924"/>
              <a:gd name="connsiteX2" fmla="*/ 3896924 w 3896924"/>
              <a:gd name="connsiteY2" fmla="*/ 3896924 h 3896924"/>
              <a:gd name="connsiteX3" fmla="*/ 0 w 3896924"/>
              <a:gd name="connsiteY3" fmla="*/ 3896924 h 3896924"/>
            </a:gdLst>
            <a:ahLst/>
            <a:cxnLst>
              <a:cxn ang="0">
                <a:pos x="connsiteX0" y="connsiteY0"/>
              </a:cxn>
              <a:cxn ang="0">
                <a:pos x="connsiteX1" y="connsiteY1"/>
              </a:cxn>
              <a:cxn ang="0">
                <a:pos x="connsiteX2" y="connsiteY2"/>
              </a:cxn>
              <a:cxn ang="0">
                <a:pos x="connsiteX3" y="connsiteY3"/>
              </a:cxn>
            </a:cxnLst>
            <a:rect l="l" t="t" r="r" b="b"/>
            <a:pathLst>
              <a:path w="3896924" h="3896924">
                <a:moveTo>
                  <a:pt x="0" y="0"/>
                </a:moveTo>
                <a:lnTo>
                  <a:pt x="3896924" y="0"/>
                </a:lnTo>
                <a:lnTo>
                  <a:pt x="3896924" y="3896924"/>
                </a:lnTo>
                <a:lnTo>
                  <a:pt x="0" y="3896924"/>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7775340" y="1033272"/>
            <a:ext cx="4246254" cy="5824728"/>
          </a:xfrm>
          <a:custGeom>
            <a:avLst/>
            <a:gdLst>
              <a:gd name="connsiteX0" fmla="*/ 1787562 w 4246254"/>
              <a:gd name="connsiteY0" fmla="*/ 0 h 5824728"/>
              <a:gd name="connsiteX1" fmla="*/ 1800284 w 4246254"/>
              <a:gd name="connsiteY1" fmla="*/ 0 h 5824728"/>
              <a:gd name="connsiteX2" fmla="*/ 1867080 w 4246254"/>
              <a:gd name="connsiteY2" fmla="*/ 34955 h 5824728"/>
              <a:gd name="connsiteX3" fmla="*/ 2026115 w 4246254"/>
              <a:gd name="connsiteY3" fmla="*/ 54021 h 5824728"/>
              <a:gd name="connsiteX4" fmla="*/ 2067464 w 4246254"/>
              <a:gd name="connsiteY4" fmla="*/ 63554 h 5824728"/>
              <a:gd name="connsiteX5" fmla="*/ 2159705 w 4246254"/>
              <a:gd name="connsiteY5" fmla="*/ 104864 h 5824728"/>
              <a:gd name="connsiteX6" fmla="*/ 2201054 w 4246254"/>
              <a:gd name="connsiteY6" fmla="*/ 136641 h 5824728"/>
              <a:gd name="connsiteX7" fmla="*/ 2350548 w 4246254"/>
              <a:gd name="connsiteY7" fmla="*/ 273283 h 5824728"/>
              <a:gd name="connsiteX8" fmla="*/ 2452331 w 4246254"/>
              <a:gd name="connsiteY8" fmla="*/ 718161 h 5824728"/>
              <a:gd name="connsiteX9" fmla="*/ 2465054 w 4246254"/>
              <a:gd name="connsiteY9" fmla="*/ 842091 h 5824728"/>
              <a:gd name="connsiteX10" fmla="*/ 2436428 w 4246254"/>
              <a:gd name="connsiteY10" fmla="*/ 1089952 h 5824728"/>
              <a:gd name="connsiteX11" fmla="*/ 2461873 w 4246254"/>
              <a:gd name="connsiteY11" fmla="*/ 1277437 h 5824728"/>
              <a:gd name="connsiteX12" fmla="*/ 2528668 w 4246254"/>
              <a:gd name="connsiteY12" fmla="*/ 1401367 h 5824728"/>
              <a:gd name="connsiteX13" fmla="*/ 2703608 w 4246254"/>
              <a:gd name="connsiteY13" fmla="*/ 1544363 h 5824728"/>
              <a:gd name="connsiteX14" fmla="*/ 2958064 w 4246254"/>
              <a:gd name="connsiteY14" fmla="*/ 1712782 h 5824728"/>
              <a:gd name="connsiteX15" fmla="*/ 3533774 w 4246254"/>
              <a:gd name="connsiteY15" fmla="*/ 1878022 h 5824728"/>
              <a:gd name="connsiteX16" fmla="*/ 3727798 w 4246254"/>
              <a:gd name="connsiteY16" fmla="*/ 2036907 h 5824728"/>
              <a:gd name="connsiteX17" fmla="*/ 3835942 w 4246254"/>
              <a:gd name="connsiteY17" fmla="*/ 2418231 h 5824728"/>
              <a:gd name="connsiteX18" fmla="*/ 3877291 w 4246254"/>
              <a:gd name="connsiteY18" fmla="*/ 2510385 h 5824728"/>
              <a:gd name="connsiteX19" fmla="*/ 3912279 w 4246254"/>
              <a:gd name="connsiteY19" fmla="*/ 2672448 h 5824728"/>
              <a:gd name="connsiteX20" fmla="*/ 3918640 w 4246254"/>
              <a:gd name="connsiteY20" fmla="*/ 2736002 h 5824728"/>
              <a:gd name="connsiteX21" fmla="*/ 3953628 w 4246254"/>
              <a:gd name="connsiteY21" fmla="*/ 2853577 h 5824728"/>
              <a:gd name="connsiteX22" fmla="*/ 3959990 w 4246254"/>
              <a:gd name="connsiteY22" fmla="*/ 2888531 h 5824728"/>
              <a:gd name="connsiteX23" fmla="*/ 4064953 w 4246254"/>
              <a:gd name="connsiteY23" fmla="*/ 3066483 h 5824728"/>
              <a:gd name="connsiteX24" fmla="*/ 4087218 w 4246254"/>
              <a:gd name="connsiteY24" fmla="*/ 3222190 h 5824728"/>
              <a:gd name="connsiteX25" fmla="*/ 4096760 w 4246254"/>
              <a:gd name="connsiteY25" fmla="*/ 3295277 h 5824728"/>
              <a:gd name="connsiteX26" fmla="*/ 4134929 w 4246254"/>
              <a:gd name="connsiteY26" fmla="*/ 3425563 h 5824728"/>
              <a:gd name="connsiteX27" fmla="*/ 4189001 w 4246254"/>
              <a:gd name="connsiteY27" fmla="*/ 3603514 h 5824728"/>
              <a:gd name="connsiteX28" fmla="*/ 4230350 w 4246254"/>
              <a:gd name="connsiteY28" fmla="*/ 3822776 h 5824728"/>
              <a:gd name="connsiteX29" fmla="*/ 4246254 w 4246254"/>
              <a:gd name="connsiteY29" fmla="*/ 3988016 h 5824728"/>
              <a:gd name="connsiteX30" fmla="*/ 4246254 w 4246254"/>
              <a:gd name="connsiteY30" fmla="*/ 4061103 h 5824728"/>
              <a:gd name="connsiteX31" fmla="*/ 4169917 w 4246254"/>
              <a:gd name="connsiteY31" fmla="*/ 4245410 h 5824728"/>
              <a:gd name="connsiteX32" fmla="*/ 4039508 w 4246254"/>
              <a:gd name="connsiteY32" fmla="*/ 4324853 h 5824728"/>
              <a:gd name="connsiteX33" fmla="*/ 3928182 w 4246254"/>
              <a:gd name="connsiteY33" fmla="*/ 4328031 h 5824728"/>
              <a:gd name="connsiteX34" fmla="*/ 3412907 w 4246254"/>
              <a:gd name="connsiteY34" fmla="*/ 4512337 h 5824728"/>
              <a:gd name="connsiteX35" fmla="*/ 3397003 w 4246254"/>
              <a:gd name="connsiteY35" fmla="*/ 4563181 h 5824728"/>
              <a:gd name="connsiteX36" fmla="*/ 3428810 w 4246254"/>
              <a:gd name="connsiteY36" fmla="*/ 4804686 h 5824728"/>
              <a:gd name="connsiteX37" fmla="*/ 3489244 w 4246254"/>
              <a:gd name="connsiteY37" fmla="*/ 5516491 h 5824728"/>
              <a:gd name="connsiteX38" fmla="*/ 3505148 w 4246254"/>
              <a:gd name="connsiteY38" fmla="*/ 5824728 h 5824728"/>
              <a:gd name="connsiteX39" fmla="*/ 2183561 w 4246254"/>
              <a:gd name="connsiteY39" fmla="*/ 5824728 h 5824728"/>
              <a:gd name="connsiteX40" fmla="*/ 861974 w 4246254"/>
              <a:gd name="connsiteY40" fmla="*/ 5824728 h 5824728"/>
              <a:gd name="connsiteX41" fmla="*/ 1024190 w 4246254"/>
              <a:gd name="connsiteY41" fmla="*/ 4782442 h 5824728"/>
              <a:gd name="connsiteX42" fmla="*/ 925588 w 4246254"/>
              <a:gd name="connsiteY42" fmla="*/ 4760198 h 5824728"/>
              <a:gd name="connsiteX43" fmla="*/ 900142 w 4246254"/>
              <a:gd name="connsiteY43" fmla="*/ 4798330 h 5824728"/>
              <a:gd name="connsiteX44" fmla="*/ 715661 w 4246254"/>
              <a:gd name="connsiteY44" fmla="*/ 4550470 h 5824728"/>
              <a:gd name="connsiteX45" fmla="*/ 680673 w 4246254"/>
              <a:gd name="connsiteY45" fmla="*/ 4235877 h 5824728"/>
              <a:gd name="connsiteX46" fmla="*/ 661589 w 4246254"/>
              <a:gd name="connsiteY46" fmla="*/ 4127835 h 5824728"/>
              <a:gd name="connsiteX47" fmla="*/ 566167 w 4246254"/>
              <a:gd name="connsiteY47" fmla="*/ 4029326 h 5824728"/>
              <a:gd name="connsiteX48" fmla="*/ 403951 w 4246254"/>
              <a:gd name="connsiteY48" fmla="*/ 3736978 h 5824728"/>
              <a:gd name="connsiteX49" fmla="*/ 403951 w 4246254"/>
              <a:gd name="connsiteY49" fmla="*/ 3702023 h 5824728"/>
              <a:gd name="connsiteX50" fmla="*/ 378505 w 4246254"/>
              <a:gd name="connsiteY50" fmla="*/ 3635291 h 5824728"/>
              <a:gd name="connsiteX51" fmla="*/ 60434 w 4246254"/>
              <a:gd name="connsiteY51" fmla="*/ 3390608 h 5824728"/>
              <a:gd name="connsiteX52" fmla="*/ 0 w 4246254"/>
              <a:gd name="connsiteY52" fmla="*/ 3336587 h 5824728"/>
              <a:gd name="connsiteX53" fmla="*/ 162217 w 4246254"/>
              <a:gd name="connsiteY53" fmla="*/ 3320699 h 5824728"/>
              <a:gd name="connsiteX54" fmla="*/ 318072 w 4246254"/>
              <a:gd name="connsiteY54" fmla="*/ 3295277 h 5824728"/>
              <a:gd name="connsiteX55" fmla="*/ 591613 w 4246254"/>
              <a:gd name="connsiteY55" fmla="*/ 3295277 h 5824728"/>
              <a:gd name="connsiteX56" fmla="*/ 798359 w 4246254"/>
              <a:gd name="connsiteY56" fmla="*/ 3282566 h 5824728"/>
              <a:gd name="connsiteX57" fmla="*/ 776094 w 4246254"/>
              <a:gd name="connsiteY57" fmla="*/ 3244434 h 5824728"/>
              <a:gd name="connsiteX58" fmla="*/ 769733 w 4246254"/>
              <a:gd name="connsiteY58" fmla="*/ 2952085 h 5824728"/>
              <a:gd name="connsiteX59" fmla="*/ 782456 w 4246254"/>
              <a:gd name="connsiteY59" fmla="*/ 2923486 h 5824728"/>
              <a:gd name="connsiteX60" fmla="*/ 791998 w 4246254"/>
              <a:gd name="connsiteY60" fmla="*/ 2656559 h 5824728"/>
              <a:gd name="connsiteX61" fmla="*/ 836528 w 4246254"/>
              <a:gd name="connsiteY61" fmla="*/ 2164015 h 5824728"/>
              <a:gd name="connsiteX62" fmla="*/ 957395 w 4246254"/>
              <a:gd name="connsiteY62" fmla="*/ 2014663 h 5824728"/>
              <a:gd name="connsiteX63" fmla="*/ 1218214 w 4246254"/>
              <a:gd name="connsiteY63" fmla="*/ 1893911 h 5824728"/>
              <a:gd name="connsiteX64" fmla="*/ 1552189 w 4246254"/>
              <a:gd name="connsiteY64" fmla="*/ 1776336 h 5824728"/>
              <a:gd name="connsiteX65" fmla="*/ 1711224 w 4246254"/>
              <a:gd name="connsiteY65" fmla="*/ 1703249 h 5824728"/>
              <a:gd name="connsiteX66" fmla="*/ 1558550 w 4246254"/>
              <a:gd name="connsiteY66" fmla="*/ 1458565 h 5824728"/>
              <a:gd name="connsiteX67" fmla="*/ 1459948 w 4246254"/>
              <a:gd name="connsiteY67" fmla="*/ 1191638 h 5824728"/>
              <a:gd name="connsiteX68" fmla="*/ 1440864 w 4246254"/>
              <a:gd name="connsiteY68" fmla="*/ 1163039 h 5824728"/>
              <a:gd name="connsiteX69" fmla="*/ 1354984 w 4246254"/>
              <a:gd name="connsiteY69" fmla="*/ 1032753 h 5824728"/>
              <a:gd name="connsiteX70" fmla="*/ 1323177 w 4246254"/>
              <a:gd name="connsiteY70" fmla="*/ 943778 h 5824728"/>
              <a:gd name="connsiteX71" fmla="*/ 1237298 w 4246254"/>
              <a:gd name="connsiteY71" fmla="*/ 692739 h 5824728"/>
              <a:gd name="connsiteX72" fmla="*/ 1224575 w 4246254"/>
              <a:gd name="connsiteY72" fmla="*/ 514788 h 5824728"/>
              <a:gd name="connsiteX73" fmla="*/ 1288189 w 4246254"/>
              <a:gd name="connsiteY73" fmla="*/ 400391 h 5824728"/>
              <a:gd name="connsiteX74" fmla="*/ 1399514 w 4246254"/>
              <a:gd name="connsiteY74" fmla="*/ 231972 h 5824728"/>
              <a:gd name="connsiteX75" fmla="*/ 1787562 w 4246254"/>
              <a:gd name="connsiteY75" fmla="*/ 0 h 58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6254" h="5824728">
                <a:moveTo>
                  <a:pt x="1787562" y="0"/>
                </a:moveTo>
                <a:cubicBezTo>
                  <a:pt x="1790742" y="0"/>
                  <a:pt x="1793923" y="0"/>
                  <a:pt x="1800284" y="0"/>
                </a:cubicBezTo>
                <a:cubicBezTo>
                  <a:pt x="1813007" y="31777"/>
                  <a:pt x="1825730" y="44488"/>
                  <a:pt x="1867080" y="34955"/>
                </a:cubicBezTo>
                <a:cubicBezTo>
                  <a:pt x="1917971" y="22244"/>
                  <a:pt x="1972043" y="44488"/>
                  <a:pt x="2026115" y="54021"/>
                </a:cubicBezTo>
                <a:cubicBezTo>
                  <a:pt x="2038838" y="54021"/>
                  <a:pt x="2054742" y="57199"/>
                  <a:pt x="2067464" y="63554"/>
                </a:cubicBezTo>
                <a:cubicBezTo>
                  <a:pt x="2099272" y="76265"/>
                  <a:pt x="2127898" y="88976"/>
                  <a:pt x="2159705" y="104864"/>
                </a:cubicBezTo>
                <a:cubicBezTo>
                  <a:pt x="2175609" y="111220"/>
                  <a:pt x="2185151" y="133464"/>
                  <a:pt x="2201054" y="136641"/>
                </a:cubicBezTo>
                <a:cubicBezTo>
                  <a:pt x="2280572" y="152530"/>
                  <a:pt x="2325102" y="197018"/>
                  <a:pt x="2350548" y="273283"/>
                </a:cubicBezTo>
                <a:cubicBezTo>
                  <a:pt x="2398259" y="419457"/>
                  <a:pt x="2445970" y="562453"/>
                  <a:pt x="2452331" y="718161"/>
                </a:cubicBezTo>
                <a:cubicBezTo>
                  <a:pt x="2452331" y="759471"/>
                  <a:pt x="2455512" y="800781"/>
                  <a:pt x="2465054" y="842091"/>
                </a:cubicBezTo>
                <a:cubicBezTo>
                  <a:pt x="2487319" y="927889"/>
                  <a:pt x="2474596" y="1010509"/>
                  <a:pt x="2436428" y="1089952"/>
                </a:cubicBezTo>
                <a:cubicBezTo>
                  <a:pt x="2398259" y="1163039"/>
                  <a:pt x="2395078" y="1236126"/>
                  <a:pt x="2461873" y="1277437"/>
                </a:cubicBezTo>
                <a:cubicBezTo>
                  <a:pt x="2522307" y="1318747"/>
                  <a:pt x="2528668" y="1363235"/>
                  <a:pt x="2528668" y="1401367"/>
                </a:cubicBezTo>
                <a:cubicBezTo>
                  <a:pt x="2595463" y="1455388"/>
                  <a:pt x="2652716" y="1496698"/>
                  <a:pt x="2703608" y="1544363"/>
                </a:cubicBezTo>
                <a:cubicBezTo>
                  <a:pt x="2779944" y="1614273"/>
                  <a:pt x="2856282" y="1684182"/>
                  <a:pt x="2958064" y="1712782"/>
                </a:cubicBezTo>
                <a:cubicBezTo>
                  <a:pt x="3152088" y="1766803"/>
                  <a:pt x="3342931" y="1824001"/>
                  <a:pt x="3533774" y="1878022"/>
                </a:cubicBezTo>
                <a:cubicBezTo>
                  <a:pt x="3622834" y="1903444"/>
                  <a:pt x="3699171" y="1938398"/>
                  <a:pt x="3727798" y="2036907"/>
                </a:cubicBezTo>
                <a:cubicBezTo>
                  <a:pt x="3762786" y="2164015"/>
                  <a:pt x="3797773" y="2291124"/>
                  <a:pt x="3835942" y="2418231"/>
                </a:cubicBezTo>
                <a:cubicBezTo>
                  <a:pt x="3842303" y="2450008"/>
                  <a:pt x="3858207" y="2481785"/>
                  <a:pt x="3877291" y="2510385"/>
                </a:cubicBezTo>
                <a:cubicBezTo>
                  <a:pt x="3909098" y="2561228"/>
                  <a:pt x="3934544" y="2608894"/>
                  <a:pt x="3912279" y="2672448"/>
                </a:cubicBezTo>
                <a:cubicBezTo>
                  <a:pt x="3905918" y="2691514"/>
                  <a:pt x="3905918" y="2726469"/>
                  <a:pt x="3918640" y="2736002"/>
                </a:cubicBezTo>
                <a:cubicBezTo>
                  <a:pt x="3956809" y="2767779"/>
                  <a:pt x="3956809" y="2809089"/>
                  <a:pt x="3953628" y="2853577"/>
                </a:cubicBezTo>
                <a:cubicBezTo>
                  <a:pt x="3953628" y="2866287"/>
                  <a:pt x="3953628" y="2888531"/>
                  <a:pt x="3959990" y="2888531"/>
                </a:cubicBezTo>
                <a:cubicBezTo>
                  <a:pt x="4039508" y="2923486"/>
                  <a:pt x="4033146" y="3006106"/>
                  <a:pt x="4064953" y="3066483"/>
                </a:cubicBezTo>
                <a:cubicBezTo>
                  <a:pt x="4087218" y="3110971"/>
                  <a:pt x="4080857" y="3171347"/>
                  <a:pt x="4087218" y="3222190"/>
                </a:cubicBezTo>
                <a:cubicBezTo>
                  <a:pt x="4090399" y="3247612"/>
                  <a:pt x="4090399" y="3273033"/>
                  <a:pt x="4096760" y="3295277"/>
                </a:cubicBezTo>
                <a:cubicBezTo>
                  <a:pt x="4109483" y="3339765"/>
                  <a:pt x="4125387" y="3381075"/>
                  <a:pt x="4134929" y="3425563"/>
                </a:cubicBezTo>
                <a:cubicBezTo>
                  <a:pt x="4154013" y="3485939"/>
                  <a:pt x="4154013" y="3555849"/>
                  <a:pt x="4189001" y="3603514"/>
                </a:cubicBezTo>
                <a:cubicBezTo>
                  <a:pt x="4236712" y="3676601"/>
                  <a:pt x="4236712" y="3746511"/>
                  <a:pt x="4230350" y="3822776"/>
                </a:cubicBezTo>
                <a:cubicBezTo>
                  <a:pt x="4227170" y="3876797"/>
                  <a:pt x="4239892" y="3930818"/>
                  <a:pt x="4246254" y="3988016"/>
                </a:cubicBezTo>
                <a:cubicBezTo>
                  <a:pt x="4246254" y="4010260"/>
                  <a:pt x="4246254" y="4035682"/>
                  <a:pt x="4246254" y="4061103"/>
                </a:cubicBezTo>
                <a:cubicBezTo>
                  <a:pt x="4220808" y="4121480"/>
                  <a:pt x="4195362" y="4185034"/>
                  <a:pt x="4169917" y="4245410"/>
                </a:cubicBezTo>
                <a:cubicBezTo>
                  <a:pt x="4144471" y="4299431"/>
                  <a:pt x="4103122" y="4331208"/>
                  <a:pt x="4039508" y="4324853"/>
                </a:cubicBezTo>
                <a:cubicBezTo>
                  <a:pt x="4004520" y="4324853"/>
                  <a:pt x="3966351" y="4321675"/>
                  <a:pt x="3928182" y="4328031"/>
                </a:cubicBezTo>
                <a:cubicBezTo>
                  <a:pt x="3743701" y="4350274"/>
                  <a:pt x="3571942" y="4417006"/>
                  <a:pt x="3412907" y="4512337"/>
                </a:cubicBezTo>
                <a:cubicBezTo>
                  <a:pt x="3400184" y="4518693"/>
                  <a:pt x="3393822" y="4547292"/>
                  <a:pt x="3397003" y="4563181"/>
                </a:cubicBezTo>
                <a:cubicBezTo>
                  <a:pt x="3406545" y="4645801"/>
                  <a:pt x="3422449" y="4725243"/>
                  <a:pt x="3428810" y="4804686"/>
                </a:cubicBezTo>
                <a:cubicBezTo>
                  <a:pt x="3451075" y="5043014"/>
                  <a:pt x="3470160" y="5278163"/>
                  <a:pt x="3489244" y="5516491"/>
                </a:cubicBezTo>
                <a:cubicBezTo>
                  <a:pt x="3498786" y="5618178"/>
                  <a:pt x="3498786" y="5723042"/>
                  <a:pt x="3505148" y="5824728"/>
                </a:cubicBezTo>
                <a:lnTo>
                  <a:pt x="2183561" y="5824728"/>
                </a:lnTo>
                <a:lnTo>
                  <a:pt x="861974" y="5824728"/>
                </a:lnTo>
                <a:cubicBezTo>
                  <a:pt x="916046" y="5472003"/>
                  <a:pt x="973299" y="5122456"/>
                  <a:pt x="1024190" y="4782442"/>
                </a:cubicBezTo>
                <a:cubicBezTo>
                  <a:pt x="989202" y="4776087"/>
                  <a:pt x="957395" y="4766553"/>
                  <a:pt x="925588" y="4760198"/>
                </a:cubicBezTo>
                <a:cubicBezTo>
                  <a:pt x="922407" y="4766553"/>
                  <a:pt x="916046" y="4776087"/>
                  <a:pt x="900142" y="4798330"/>
                </a:cubicBezTo>
                <a:cubicBezTo>
                  <a:pt x="836528" y="4709355"/>
                  <a:pt x="779275" y="4629912"/>
                  <a:pt x="715661" y="4550470"/>
                </a:cubicBezTo>
                <a:cubicBezTo>
                  <a:pt x="636143" y="4451961"/>
                  <a:pt x="636143" y="4343919"/>
                  <a:pt x="680673" y="4235877"/>
                </a:cubicBezTo>
                <a:cubicBezTo>
                  <a:pt x="699757" y="4185034"/>
                  <a:pt x="687034" y="4159612"/>
                  <a:pt x="661589" y="4127835"/>
                </a:cubicBezTo>
                <a:cubicBezTo>
                  <a:pt x="629782" y="4092880"/>
                  <a:pt x="601155" y="4057926"/>
                  <a:pt x="566167" y="4029326"/>
                </a:cubicBezTo>
                <a:cubicBezTo>
                  <a:pt x="470746" y="3953062"/>
                  <a:pt x="454842" y="3835487"/>
                  <a:pt x="403951" y="3736978"/>
                </a:cubicBezTo>
                <a:cubicBezTo>
                  <a:pt x="397590" y="3727445"/>
                  <a:pt x="400770" y="3711556"/>
                  <a:pt x="403951" y="3702023"/>
                </a:cubicBezTo>
                <a:cubicBezTo>
                  <a:pt x="419855" y="3667068"/>
                  <a:pt x="403951" y="3651180"/>
                  <a:pt x="378505" y="3635291"/>
                </a:cubicBezTo>
                <a:cubicBezTo>
                  <a:pt x="273542" y="3552671"/>
                  <a:pt x="165397" y="3473229"/>
                  <a:pt x="60434" y="3390608"/>
                </a:cubicBezTo>
                <a:cubicBezTo>
                  <a:pt x="44530" y="3377897"/>
                  <a:pt x="28627" y="3362009"/>
                  <a:pt x="0" y="3336587"/>
                </a:cubicBezTo>
                <a:cubicBezTo>
                  <a:pt x="66795" y="3333410"/>
                  <a:pt x="127229" y="3346120"/>
                  <a:pt x="162217" y="3320699"/>
                </a:cubicBezTo>
                <a:cubicBezTo>
                  <a:pt x="216289" y="3288922"/>
                  <a:pt x="264000" y="3295277"/>
                  <a:pt x="318072" y="3295277"/>
                </a:cubicBezTo>
                <a:cubicBezTo>
                  <a:pt x="410312" y="3292100"/>
                  <a:pt x="502553" y="3295277"/>
                  <a:pt x="591613" y="3295277"/>
                </a:cubicBezTo>
                <a:cubicBezTo>
                  <a:pt x="658408" y="3292100"/>
                  <a:pt x="725203" y="3288922"/>
                  <a:pt x="798359" y="3282566"/>
                </a:cubicBezTo>
                <a:cubicBezTo>
                  <a:pt x="788817" y="3263500"/>
                  <a:pt x="782456" y="3253967"/>
                  <a:pt x="776094" y="3244434"/>
                </a:cubicBezTo>
                <a:cubicBezTo>
                  <a:pt x="693396" y="3126859"/>
                  <a:pt x="693396" y="3069660"/>
                  <a:pt x="769733" y="2952085"/>
                </a:cubicBezTo>
                <a:cubicBezTo>
                  <a:pt x="776094" y="2945730"/>
                  <a:pt x="782456" y="2933019"/>
                  <a:pt x="782456" y="2923486"/>
                </a:cubicBezTo>
                <a:cubicBezTo>
                  <a:pt x="788817" y="2834510"/>
                  <a:pt x="807902" y="2742357"/>
                  <a:pt x="791998" y="2656559"/>
                </a:cubicBezTo>
                <a:cubicBezTo>
                  <a:pt x="763372" y="2484963"/>
                  <a:pt x="791998" y="2326078"/>
                  <a:pt x="836528" y="2164015"/>
                </a:cubicBezTo>
                <a:cubicBezTo>
                  <a:pt x="855612" y="2097284"/>
                  <a:pt x="887419" y="2043263"/>
                  <a:pt x="957395" y="2014663"/>
                </a:cubicBezTo>
                <a:cubicBezTo>
                  <a:pt x="1046455" y="1976531"/>
                  <a:pt x="1129154" y="1928865"/>
                  <a:pt x="1218214" y="1893911"/>
                </a:cubicBezTo>
                <a:cubicBezTo>
                  <a:pt x="1329539" y="1849423"/>
                  <a:pt x="1444044" y="1817646"/>
                  <a:pt x="1552189" y="1776336"/>
                </a:cubicBezTo>
                <a:cubicBezTo>
                  <a:pt x="1609442" y="1754092"/>
                  <a:pt x="1663514" y="1725492"/>
                  <a:pt x="1711224" y="1703249"/>
                </a:cubicBezTo>
                <a:cubicBezTo>
                  <a:pt x="1653972" y="1614273"/>
                  <a:pt x="1593538" y="1541186"/>
                  <a:pt x="1558550" y="1458565"/>
                </a:cubicBezTo>
                <a:cubicBezTo>
                  <a:pt x="1520382" y="1372768"/>
                  <a:pt x="1447225" y="1296503"/>
                  <a:pt x="1459948" y="1191638"/>
                </a:cubicBezTo>
                <a:cubicBezTo>
                  <a:pt x="1463129" y="1182105"/>
                  <a:pt x="1450406" y="1169395"/>
                  <a:pt x="1440864" y="1163039"/>
                </a:cubicBezTo>
                <a:cubicBezTo>
                  <a:pt x="1386792" y="1137618"/>
                  <a:pt x="1354984" y="1099485"/>
                  <a:pt x="1354984" y="1032753"/>
                </a:cubicBezTo>
                <a:cubicBezTo>
                  <a:pt x="1354984" y="1004154"/>
                  <a:pt x="1335900" y="975555"/>
                  <a:pt x="1323177" y="943778"/>
                </a:cubicBezTo>
                <a:cubicBezTo>
                  <a:pt x="1294551" y="861157"/>
                  <a:pt x="1259563" y="778537"/>
                  <a:pt x="1237298" y="692739"/>
                </a:cubicBezTo>
                <a:cubicBezTo>
                  <a:pt x="1221394" y="635541"/>
                  <a:pt x="1215033" y="575164"/>
                  <a:pt x="1224575" y="514788"/>
                </a:cubicBezTo>
                <a:cubicBezTo>
                  <a:pt x="1230936" y="476655"/>
                  <a:pt x="1265924" y="438523"/>
                  <a:pt x="1288189" y="400391"/>
                </a:cubicBezTo>
                <a:cubicBezTo>
                  <a:pt x="1323177" y="343192"/>
                  <a:pt x="1348623" y="273283"/>
                  <a:pt x="1399514" y="231972"/>
                </a:cubicBezTo>
                <a:cubicBezTo>
                  <a:pt x="1514020" y="130286"/>
                  <a:pt x="1625345" y="19066"/>
                  <a:pt x="1787562"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128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82296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C9B80AA9-DE97-4D65-8BB9-E1B06786BCD0}"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3238895" y="639341"/>
            <a:ext cx="5824591" cy="4525583"/>
          </a:xfrm>
          <a:custGeom>
            <a:avLst/>
            <a:gdLst>
              <a:gd name="connsiteX0" fmla="*/ 2624564 w 5824591"/>
              <a:gd name="connsiteY0" fmla="*/ 211 h 4525583"/>
              <a:gd name="connsiteX1" fmla="*/ 2753328 w 5824591"/>
              <a:gd name="connsiteY1" fmla="*/ 9359 h 4525583"/>
              <a:gd name="connsiteX2" fmla="*/ 2953627 w 5824591"/>
              <a:gd name="connsiteY2" fmla="*/ 50724 h 4525583"/>
              <a:gd name="connsiteX3" fmla="*/ 3138030 w 5824591"/>
              <a:gd name="connsiteY3" fmla="*/ 146181 h 4525583"/>
              <a:gd name="connsiteX4" fmla="*/ 3296998 w 5824591"/>
              <a:gd name="connsiteY4" fmla="*/ 235274 h 4525583"/>
              <a:gd name="connsiteX5" fmla="*/ 3306537 w 5824591"/>
              <a:gd name="connsiteY5" fmla="*/ 241638 h 4525583"/>
              <a:gd name="connsiteX6" fmla="*/ 3468684 w 5824591"/>
              <a:gd name="connsiteY6" fmla="*/ 448462 h 4525583"/>
              <a:gd name="connsiteX7" fmla="*/ 3481401 w 5824591"/>
              <a:gd name="connsiteY7" fmla="*/ 502554 h 4525583"/>
              <a:gd name="connsiteX8" fmla="*/ 3513195 w 5824591"/>
              <a:gd name="connsiteY8" fmla="*/ 687105 h 4525583"/>
              <a:gd name="connsiteX9" fmla="*/ 3519554 w 5824591"/>
              <a:gd name="connsiteY9" fmla="*/ 992568 h 4525583"/>
              <a:gd name="connsiteX10" fmla="*/ 3503657 w 5824591"/>
              <a:gd name="connsiteY10" fmla="*/ 1072116 h 4525583"/>
              <a:gd name="connsiteX11" fmla="*/ 3522733 w 5824591"/>
              <a:gd name="connsiteY11" fmla="*/ 1103935 h 4525583"/>
              <a:gd name="connsiteX12" fmla="*/ 3551347 w 5824591"/>
              <a:gd name="connsiteY12" fmla="*/ 1148482 h 4525583"/>
              <a:gd name="connsiteX13" fmla="*/ 3535451 w 5824591"/>
              <a:gd name="connsiteY13" fmla="*/ 1247121 h 4525583"/>
              <a:gd name="connsiteX14" fmla="*/ 3510016 w 5824591"/>
              <a:gd name="connsiteY14" fmla="*/ 1581221 h 4525583"/>
              <a:gd name="connsiteX15" fmla="*/ 3484581 w 5824591"/>
              <a:gd name="connsiteY15" fmla="*/ 1953504 h 4525583"/>
              <a:gd name="connsiteX16" fmla="*/ 3357406 w 5824591"/>
              <a:gd name="connsiteY16" fmla="*/ 2249422 h 4525583"/>
              <a:gd name="connsiteX17" fmla="*/ 3363765 w 5824591"/>
              <a:gd name="connsiteY17" fmla="*/ 2297151 h 4525583"/>
              <a:gd name="connsiteX18" fmla="*/ 3459146 w 5824591"/>
              <a:gd name="connsiteY18" fmla="*/ 2383062 h 4525583"/>
              <a:gd name="connsiteX19" fmla="*/ 3649908 w 5824591"/>
              <a:gd name="connsiteY19" fmla="*/ 2558067 h 4525583"/>
              <a:gd name="connsiteX20" fmla="*/ 3754827 w 5824591"/>
              <a:gd name="connsiteY20" fmla="*/ 2628069 h 4525583"/>
              <a:gd name="connsiteX21" fmla="*/ 3834311 w 5824591"/>
              <a:gd name="connsiteY21" fmla="*/ 2656706 h 4525583"/>
              <a:gd name="connsiteX22" fmla="*/ 4066404 w 5824591"/>
              <a:gd name="connsiteY22" fmla="*/ 2717162 h 4525583"/>
              <a:gd name="connsiteX23" fmla="*/ 4438389 w 5824591"/>
              <a:gd name="connsiteY23" fmla="*/ 2866712 h 4525583"/>
              <a:gd name="connsiteX24" fmla="*/ 4804016 w 5824591"/>
              <a:gd name="connsiteY24" fmla="*/ 3051263 h 4525583"/>
              <a:gd name="connsiteX25" fmla="*/ 4943908 w 5824591"/>
              <a:gd name="connsiteY25" fmla="*/ 3251723 h 4525583"/>
              <a:gd name="connsiteX26" fmla="*/ 4978881 w 5824591"/>
              <a:gd name="connsiteY26" fmla="*/ 3468093 h 4525583"/>
              <a:gd name="connsiteX27" fmla="*/ 5017033 w 5824591"/>
              <a:gd name="connsiteY27" fmla="*/ 3668553 h 4525583"/>
              <a:gd name="connsiteX28" fmla="*/ 5039289 w 5824591"/>
              <a:gd name="connsiteY28" fmla="*/ 3690826 h 4525583"/>
              <a:gd name="connsiteX29" fmla="*/ 5112414 w 5824591"/>
              <a:gd name="connsiteY29" fmla="*/ 3706736 h 4525583"/>
              <a:gd name="connsiteX30" fmla="*/ 5195078 w 5824591"/>
              <a:gd name="connsiteY30" fmla="*/ 3690826 h 4525583"/>
              <a:gd name="connsiteX31" fmla="*/ 5306355 w 5824591"/>
              <a:gd name="connsiteY31" fmla="*/ 3687644 h 4525583"/>
              <a:gd name="connsiteX32" fmla="*/ 5439888 w 5824591"/>
              <a:gd name="connsiteY32" fmla="*/ 3722645 h 4525583"/>
              <a:gd name="connsiteX33" fmla="*/ 5513014 w 5824591"/>
              <a:gd name="connsiteY33" fmla="*/ 3738555 h 4525583"/>
              <a:gd name="connsiteX34" fmla="*/ 5621112 w 5824591"/>
              <a:gd name="connsiteY34" fmla="*/ 3760828 h 4525583"/>
              <a:gd name="connsiteX35" fmla="*/ 5719672 w 5824591"/>
              <a:gd name="connsiteY35" fmla="*/ 3818102 h 4525583"/>
              <a:gd name="connsiteX36" fmla="*/ 5795976 w 5824591"/>
              <a:gd name="connsiteY36" fmla="*/ 3932651 h 4525583"/>
              <a:gd name="connsiteX37" fmla="*/ 5824591 w 5824591"/>
              <a:gd name="connsiteY37" fmla="*/ 3989926 h 4525583"/>
              <a:gd name="connsiteX38" fmla="*/ 5735569 w 5824591"/>
              <a:gd name="connsiteY38" fmla="*/ 3989926 h 4525583"/>
              <a:gd name="connsiteX39" fmla="*/ 5659264 w 5824591"/>
              <a:gd name="connsiteY39" fmla="*/ 4050382 h 4525583"/>
              <a:gd name="connsiteX40" fmla="*/ 5595677 w 5824591"/>
              <a:gd name="connsiteY40" fmla="*/ 4231751 h 4525583"/>
              <a:gd name="connsiteX41" fmla="*/ 5503476 w 5824591"/>
              <a:gd name="connsiteY41" fmla="*/ 4320844 h 4525583"/>
              <a:gd name="connsiteX42" fmla="*/ 5487578 w 5824591"/>
              <a:gd name="connsiteY42" fmla="*/ 4349481 h 4525583"/>
              <a:gd name="connsiteX43" fmla="*/ 5439888 w 5824591"/>
              <a:gd name="connsiteY43" fmla="*/ 4432211 h 4525583"/>
              <a:gd name="connsiteX44" fmla="*/ 5341328 w 5824591"/>
              <a:gd name="connsiteY44" fmla="*/ 4416301 h 4525583"/>
              <a:gd name="connsiteX45" fmla="*/ 5319072 w 5824591"/>
              <a:gd name="connsiteY45" fmla="*/ 4387664 h 4525583"/>
              <a:gd name="connsiteX46" fmla="*/ 5306355 w 5824591"/>
              <a:gd name="connsiteY46" fmla="*/ 4397210 h 4525583"/>
              <a:gd name="connsiteX47" fmla="*/ 5137849 w 5824591"/>
              <a:gd name="connsiteY47" fmla="*/ 4346299 h 4525583"/>
              <a:gd name="connsiteX48" fmla="*/ 5102876 w 5824591"/>
              <a:gd name="connsiteY48" fmla="*/ 4215841 h 4525583"/>
              <a:gd name="connsiteX49" fmla="*/ 5090159 w 5824591"/>
              <a:gd name="connsiteY49" fmla="*/ 4241296 h 4525583"/>
              <a:gd name="connsiteX50" fmla="*/ 4988419 w 5824591"/>
              <a:gd name="connsiteY50" fmla="*/ 4282661 h 4525583"/>
              <a:gd name="connsiteX51" fmla="*/ 4918473 w 5824591"/>
              <a:gd name="connsiteY51" fmla="*/ 4203113 h 4525583"/>
              <a:gd name="connsiteX52" fmla="*/ 4858065 w 5824591"/>
              <a:gd name="connsiteY52" fmla="*/ 4018563 h 4525583"/>
              <a:gd name="connsiteX53" fmla="*/ 4823092 w 5824591"/>
              <a:gd name="connsiteY53" fmla="*/ 3989926 h 4525583"/>
              <a:gd name="connsiteX54" fmla="*/ 3716674 w 5824591"/>
              <a:gd name="connsiteY54" fmla="*/ 3999471 h 4525583"/>
              <a:gd name="connsiteX55" fmla="*/ 2161966 w 5824591"/>
              <a:gd name="connsiteY55" fmla="*/ 4012199 h 4525583"/>
              <a:gd name="connsiteX56" fmla="*/ 1042831 w 5824591"/>
              <a:gd name="connsiteY56" fmla="*/ 4021745 h 4525583"/>
              <a:gd name="connsiteX57" fmla="*/ 998320 w 5824591"/>
              <a:gd name="connsiteY57" fmla="*/ 4056746 h 4525583"/>
              <a:gd name="connsiteX58" fmla="*/ 931553 w 5824591"/>
              <a:gd name="connsiteY58" fmla="*/ 4298571 h 4525583"/>
              <a:gd name="connsiteX59" fmla="*/ 899760 w 5824591"/>
              <a:gd name="connsiteY59" fmla="*/ 4349481 h 4525583"/>
              <a:gd name="connsiteX60" fmla="*/ 832993 w 5824591"/>
              <a:gd name="connsiteY60" fmla="*/ 4387664 h 4525583"/>
              <a:gd name="connsiteX61" fmla="*/ 769406 w 5824591"/>
              <a:gd name="connsiteY61" fmla="*/ 4333572 h 4525583"/>
              <a:gd name="connsiteX62" fmla="*/ 759868 w 5824591"/>
              <a:gd name="connsiteY62" fmla="*/ 4320844 h 4525583"/>
              <a:gd name="connsiteX63" fmla="*/ 715357 w 5824591"/>
              <a:gd name="connsiteY63" fmla="*/ 4457666 h 4525583"/>
              <a:gd name="connsiteX64" fmla="*/ 546851 w 5824591"/>
              <a:gd name="connsiteY64" fmla="*/ 4470394 h 4525583"/>
              <a:gd name="connsiteX65" fmla="*/ 486443 w 5824591"/>
              <a:gd name="connsiteY65" fmla="*/ 4499031 h 4525583"/>
              <a:gd name="connsiteX66" fmla="*/ 387883 w 5824591"/>
              <a:gd name="connsiteY66" fmla="*/ 4429029 h 4525583"/>
              <a:gd name="connsiteX67" fmla="*/ 378344 w 5824591"/>
              <a:gd name="connsiteY67" fmla="*/ 4324026 h 4525583"/>
              <a:gd name="connsiteX68" fmla="*/ 263887 w 5824591"/>
              <a:gd name="connsiteY68" fmla="*/ 4257206 h 4525583"/>
              <a:gd name="connsiteX69" fmla="*/ 165327 w 5824591"/>
              <a:gd name="connsiteY69" fmla="*/ 4088565 h 4525583"/>
              <a:gd name="connsiteX70" fmla="*/ 89023 w 5824591"/>
              <a:gd name="connsiteY70" fmla="*/ 4040836 h 4525583"/>
              <a:gd name="connsiteX71" fmla="*/ 0 w 5824591"/>
              <a:gd name="connsiteY71" fmla="*/ 4040836 h 4525583"/>
              <a:gd name="connsiteX72" fmla="*/ 47691 w 5824591"/>
              <a:gd name="connsiteY72" fmla="*/ 3958106 h 4525583"/>
              <a:gd name="connsiteX73" fmla="*/ 82664 w 5824591"/>
              <a:gd name="connsiteY73" fmla="*/ 3894468 h 4525583"/>
              <a:gd name="connsiteX74" fmla="*/ 178045 w 5824591"/>
              <a:gd name="connsiteY74" fmla="*/ 3824466 h 4525583"/>
              <a:gd name="connsiteX75" fmla="*/ 305219 w 5824591"/>
              <a:gd name="connsiteY75" fmla="*/ 3783101 h 4525583"/>
              <a:gd name="connsiteX76" fmla="*/ 378344 w 5824591"/>
              <a:gd name="connsiteY76" fmla="*/ 3776738 h 4525583"/>
              <a:gd name="connsiteX77" fmla="*/ 521415 w 5824591"/>
              <a:gd name="connsiteY77" fmla="*/ 3725827 h 4525583"/>
              <a:gd name="connsiteX78" fmla="*/ 550030 w 5824591"/>
              <a:gd name="connsiteY78" fmla="*/ 3636734 h 4525583"/>
              <a:gd name="connsiteX79" fmla="*/ 619976 w 5824591"/>
              <a:gd name="connsiteY79" fmla="*/ 3334452 h 4525583"/>
              <a:gd name="connsiteX80" fmla="*/ 664487 w 5824591"/>
              <a:gd name="connsiteY80" fmla="*/ 3242177 h 4525583"/>
              <a:gd name="connsiteX81" fmla="*/ 702639 w 5824591"/>
              <a:gd name="connsiteY81" fmla="*/ 3207176 h 4525583"/>
              <a:gd name="connsiteX82" fmla="*/ 1112777 w 5824591"/>
              <a:gd name="connsiteY82" fmla="*/ 2997170 h 4525583"/>
              <a:gd name="connsiteX83" fmla="*/ 1475224 w 5824591"/>
              <a:gd name="connsiteY83" fmla="*/ 2838075 h 4525583"/>
              <a:gd name="connsiteX84" fmla="*/ 1704138 w 5824591"/>
              <a:gd name="connsiteY84" fmla="*/ 2755345 h 4525583"/>
              <a:gd name="connsiteX85" fmla="*/ 1828133 w 5824591"/>
              <a:gd name="connsiteY85" fmla="*/ 2688525 h 4525583"/>
              <a:gd name="connsiteX86" fmla="*/ 2012536 w 5824591"/>
              <a:gd name="connsiteY86" fmla="*/ 2535794 h 4525583"/>
              <a:gd name="connsiteX87" fmla="*/ 2111096 w 5824591"/>
              <a:gd name="connsiteY87" fmla="*/ 2430791 h 4525583"/>
              <a:gd name="connsiteX88" fmla="*/ 2120635 w 5824591"/>
              <a:gd name="connsiteY88" fmla="*/ 2421245 h 4525583"/>
              <a:gd name="connsiteX89" fmla="*/ 2177863 w 5824591"/>
              <a:gd name="connsiteY89" fmla="*/ 2223967 h 4525583"/>
              <a:gd name="connsiteX90" fmla="*/ 2139711 w 5824591"/>
              <a:gd name="connsiteY90" fmla="*/ 1998051 h 4525583"/>
              <a:gd name="connsiteX91" fmla="*/ 2041151 w 5824591"/>
              <a:gd name="connsiteY91" fmla="*/ 1867593 h 4525583"/>
              <a:gd name="connsiteX92" fmla="*/ 1913976 w 5824591"/>
              <a:gd name="connsiteY92" fmla="*/ 1648041 h 4525583"/>
              <a:gd name="connsiteX93" fmla="*/ 1891721 w 5824591"/>
              <a:gd name="connsiteY93" fmla="*/ 1469854 h 4525583"/>
              <a:gd name="connsiteX94" fmla="*/ 1863106 w 5824591"/>
              <a:gd name="connsiteY94" fmla="*/ 1263030 h 4525583"/>
              <a:gd name="connsiteX95" fmla="*/ 1863106 w 5824591"/>
              <a:gd name="connsiteY95" fmla="*/ 1215302 h 4525583"/>
              <a:gd name="connsiteX96" fmla="*/ 1952128 w 5824591"/>
              <a:gd name="connsiteY96" fmla="*/ 1161209 h 4525583"/>
              <a:gd name="connsiteX97" fmla="*/ 1964846 w 5824591"/>
              <a:gd name="connsiteY97" fmla="*/ 1164391 h 4525583"/>
              <a:gd name="connsiteX98" fmla="*/ 1945770 w 5824591"/>
              <a:gd name="connsiteY98" fmla="*/ 804836 h 4525583"/>
              <a:gd name="connsiteX99" fmla="*/ 1996640 w 5824591"/>
              <a:gd name="connsiteY99" fmla="*/ 454826 h 4525583"/>
              <a:gd name="connsiteX100" fmla="*/ 2104738 w 5824591"/>
              <a:gd name="connsiteY100" fmla="*/ 289367 h 4525583"/>
              <a:gd name="connsiteX101" fmla="*/ 2168325 w 5824591"/>
              <a:gd name="connsiteY101" fmla="*/ 193909 h 4525583"/>
              <a:gd name="connsiteX102" fmla="*/ 2330473 w 5824591"/>
              <a:gd name="connsiteY102" fmla="*/ 79361 h 4525583"/>
              <a:gd name="connsiteX103" fmla="*/ 2495799 w 5824591"/>
              <a:gd name="connsiteY103" fmla="*/ 22086 h 4525583"/>
              <a:gd name="connsiteX104" fmla="*/ 2624564 w 5824591"/>
              <a:gd name="connsiteY104" fmla="*/ 211 h 45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24591" h="4525583">
                <a:moveTo>
                  <a:pt x="2624564" y="211"/>
                </a:moveTo>
                <a:cubicBezTo>
                  <a:pt x="2667485" y="-982"/>
                  <a:pt x="2710407" y="2995"/>
                  <a:pt x="2753328" y="9359"/>
                </a:cubicBezTo>
                <a:cubicBezTo>
                  <a:pt x="2823273" y="15723"/>
                  <a:pt x="2890040" y="28450"/>
                  <a:pt x="2953627" y="50724"/>
                </a:cubicBezTo>
                <a:cubicBezTo>
                  <a:pt x="3020394" y="76179"/>
                  <a:pt x="3077622" y="114362"/>
                  <a:pt x="3138030" y="146181"/>
                </a:cubicBezTo>
                <a:cubicBezTo>
                  <a:pt x="3192079" y="174818"/>
                  <a:pt x="3242949" y="206637"/>
                  <a:pt x="3296998" y="235274"/>
                </a:cubicBezTo>
                <a:cubicBezTo>
                  <a:pt x="3300178" y="238456"/>
                  <a:pt x="3303357" y="241638"/>
                  <a:pt x="3306537" y="241638"/>
                </a:cubicBezTo>
                <a:cubicBezTo>
                  <a:pt x="3366944" y="305276"/>
                  <a:pt x="3430532" y="365732"/>
                  <a:pt x="3468684" y="448462"/>
                </a:cubicBezTo>
                <a:cubicBezTo>
                  <a:pt x="3478222" y="464372"/>
                  <a:pt x="3484581" y="483463"/>
                  <a:pt x="3481401" y="502554"/>
                </a:cubicBezTo>
                <a:cubicBezTo>
                  <a:pt x="3478222" y="566193"/>
                  <a:pt x="3497298" y="626649"/>
                  <a:pt x="3513195" y="687105"/>
                </a:cubicBezTo>
                <a:cubicBezTo>
                  <a:pt x="3535451" y="788926"/>
                  <a:pt x="3529092" y="890747"/>
                  <a:pt x="3519554" y="992568"/>
                </a:cubicBezTo>
                <a:cubicBezTo>
                  <a:pt x="3516374" y="1018024"/>
                  <a:pt x="3510016" y="1046661"/>
                  <a:pt x="3503657" y="1072116"/>
                </a:cubicBezTo>
                <a:cubicBezTo>
                  <a:pt x="3500478" y="1091207"/>
                  <a:pt x="3500478" y="1100753"/>
                  <a:pt x="3522733" y="1103935"/>
                </a:cubicBezTo>
                <a:cubicBezTo>
                  <a:pt x="3551347" y="1107117"/>
                  <a:pt x="3554527" y="1126208"/>
                  <a:pt x="3551347" y="1148482"/>
                </a:cubicBezTo>
                <a:cubicBezTo>
                  <a:pt x="3544989" y="1180301"/>
                  <a:pt x="3538630" y="1212120"/>
                  <a:pt x="3535451" y="1247121"/>
                </a:cubicBezTo>
                <a:cubicBezTo>
                  <a:pt x="3525912" y="1358488"/>
                  <a:pt x="3516374" y="1469854"/>
                  <a:pt x="3510016" y="1581221"/>
                </a:cubicBezTo>
                <a:cubicBezTo>
                  <a:pt x="3500478" y="1705316"/>
                  <a:pt x="3497298" y="1829410"/>
                  <a:pt x="3484581" y="1953504"/>
                </a:cubicBezTo>
                <a:cubicBezTo>
                  <a:pt x="3468684" y="2061689"/>
                  <a:pt x="3417814" y="2160328"/>
                  <a:pt x="3357406" y="2249422"/>
                </a:cubicBezTo>
                <a:cubicBezTo>
                  <a:pt x="3341509" y="2271695"/>
                  <a:pt x="3341509" y="2281241"/>
                  <a:pt x="3363765" y="2297151"/>
                </a:cubicBezTo>
                <a:cubicBezTo>
                  <a:pt x="3398738" y="2322606"/>
                  <a:pt x="3433711" y="2348061"/>
                  <a:pt x="3459146" y="2383062"/>
                </a:cubicBezTo>
                <a:cubicBezTo>
                  <a:pt x="3510016" y="2453064"/>
                  <a:pt x="3576782" y="2510338"/>
                  <a:pt x="3649908" y="2558067"/>
                </a:cubicBezTo>
                <a:cubicBezTo>
                  <a:pt x="3688060" y="2580340"/>
                  <a:pt x="3719854" y="2608977"/>
                  <a:pt x="3754827" y="2628069"/>
                </a:cubicBezTo>
                <a:cubicBezTo>
                  <a:pt x="3780261" y="2643978"/>
                  <a:pt x="3808876" y="2656706"/>
                  <a:pt x="3834311" y="2656706"/>
                </a:cubicBezTo>
                <a:cubicBezTo>
                  <a:pt x="3916974" y="2659888"/>
                  <a:pt x="3993279" y="2688525"/>
                  <a:pt x="4066404" y="2717162"/>
                </a:cubicBezTo>
                <a:cubicBezTo>
                  <a:pt x="4190399" y="2768073"/>
                  <a:pt x="4317574" y="2812620"/>
                  <a:pt x="4438389" y="2866712"/>
                </a:cubicBezTo>
                <a:cubicBezTo>
                  <a:pt x="4562385" y="2923986"/>
                  <a:pt x="4680021" y="2997170"/>
                  <a:pt x="4804016" y="3051263"/>
                </a:cubicBezTo>
                <a:cubicBezTo>
                  <a:pt x="4899397" y="3092627"/>
                  <a:pt x="4921652" y="3168993"/>
                  <a:pt x="4943908" y="3251723"/>
                </a:cubicBezTo>
                <a:cubicBezTo>
                  <a:pt x="4966164" y="3324907"/>
                  <a:pt x="4972522" y="3394909"/>
                  <a:pt x="4978881" y="3468093"/>
                </a:cubicBezTo>
                <a:cubicBezTo>
                  <a:pt x="4982060" y="3538095"/>
                  <a:pt x="5001137" y="3601733"/>
                  <a:pt x="5017033" y="3668553"/>
                </a:cubicBezTo>
                <a:cubicBezTo>
                  <a:pt x="5020213" y="3678099"/>
                  <a:pt x="5029751" y="3687644"/>
                  <a:pt x="5039289" y="3690826"/>
                </a:cubicBezTo>
                <a:cubicBezTo>
                  <a:pt x="5064724" y="3697190"/>
                  <a:pt x="5086979" y="3700372"/>
                  <a:pt x="5112414" y="3706736"/>
                </a:cubicBezTo>
                <a:cubicBezTo>
                  <a:pt x="5141028" y="3713100"/>
                  <a:pt x="5169642" y="3709918"/>
                  <a:pt x="5195078" y="3690826"/>
                </a:cubicBezTo>
                <a:cubicBezTo>
                  <a:pt x="5236409" y="3659007"/>
                  <a:pt x="5265024" y="3655825"/>
                  <a:pt x="5306355" y="3687644"/>
                </a:cubicBezTo>
                <a:cubicBezTo>
                  <a:pt x="5347686" y="3716281"/>
                  <a:pt x="5389018" y="3732191"/>
                  <a:pt x="5439888" y="3722645"/>
                </a:cubicBezTo>
                <a:cubicBezTo>
                  <a:pt x="5462144" y="3719463"/>
                  <a:pt x="5490758" y="3729009"/>
                  <a:pt x="5513014" y="3738555"/>
                </a:cubicBezTo>
                <a:cubicBezTo>
                  <a:pt x="5547986" y="3751282"/>
                  <a:pt x="5582960" y="3764010"/>
                  <a:pt x="5621112" y="3760828"/>
                </a:cubicBezTo>
                <a:cubicBezTo>
                  <a:pt x="5665623" y="3760828"/>
                  <a:pt x="5697416" y="3786283"/>
                  <a:pt x="5719672" y="3818102"/>
                </a:cubicBezTo>
                <a:cubicBezTo>
                  <a:pt x="5748286" y="3856285"/>
                  <a:pt x="5770542" y="3894468"/>
                  <a:pt x="5795976" y="3932651"/>
                </a:cubicBezTo>
                <a:cubicBezTo>
                  <a:pt x="5805515" y="3948561"/>
                  <a:pt x="5811874" y="3964470"/>
                  <a:pt x="5824591" y="3989926"/>
                </a:cubicBezTo>
                <a:cubicBezTo>
                  <a:pt x="5789618" y="3989926"/>
                  <a:pt x="5764183" y="3989926"/>
                  <a:pt x="5735569" y="3989926"/>
                </a:cubicBezTo>
                <a:cubicBezTo>
                  <a:pt x="5691058" y="3989926"/>
                  <a:pt x="5671982" y="4005835"/>
                  <a:pt x="5659264" y="4050382"/>
                </a:cubicBezTo>
                <a:cubicBezTo>
                  <a:pt x="5637008" y="4110838"/>
                  <a:pt x="5617932" y="4171294"/>
                  <a:pt x="5595677" y="4231751"/>
                </a:cubicBezTo>
                <a:cubicBezTo>
                  <a:pt x="5576601" y="4273115"/>
                  <a:pt x="5554345" y="4311298"/>
                  <a:pt x="5503476" y="4320844"/>
                </a:cubicBezTo>
                <a:cubicBezTo>
                  <a:pt x="5497116" y="4324026"/>
                  <a:pt x="5487578" y="4339936"/>
                  <a:pt x="5487578" y="4349481"/>
                </a:cubicBezTo>
                <a:cubicBezTo>
                  <a:pt x="5481220" y="4384482"/>
                  <a:pt x="5471682" y="4413119"/>
                  <a:pt x="5439888" y="4432211"/>
                </a:cubicBezTo>
                <a:cubicBezTo>
                  <a:pt x="5401736" y="4454484"/>
                  <a:pt x="5366763" y="4448120"/>
                  <a:pt x="5341328" y="4416301"/>
                </a:cubicBezTo>
                <a:cubicBezTo>
                  <a:pt x="5331790" y="4406756"/>
                  <a:pt x="5325431" y="4397210"/>
                  <a:pt x="5319072" y="4387664"/>
                </a:cubicBezTo>
                <a:cubicBezTo>
                  <a:pt x="5312714" y="4390846"/>
                  <a:pt x="5309534" y="4394028"/>
                  <a:pt x="5306355" y="4397210"/>
                </a:cubicBezTo>
                <a:cubicBezTo>
                  <a:pt x="5261844" y="4451302"/>
                  <a:pt x="5160104" y="4425847"/>
                  <a:pt x="5137849" y="4346299"/>
                </a:cubicBezTo>
                <a:cubicBezTo>
                  <a:pt x="5128311" y="4304935"/>
                  <a:pt x="5115594" y="4263570"/>
                  <a:pt x="5102876" y="4215841"/>
                </a:cubicBezTo>
                <a:cubicBezTo>
                  <a:pt x="5096517" y="4228569"/>
                  <a:pt x="5093338" y="4234933"/>
                  <a:pt x="5090159" y="4241296"/>
                </a:cubicBezTo>
                <a:cubicBezTo>
                  <a:pt x="5074262" y="4285843"/>
                  <a:pt x="5032930" y="4304935"/>
                  <a:pt x="4988419" y="4282661"/>
                </a:cubicBezTo>
                <a:cubicBezTo>
                  <a:pt x="4953446" y="4266752"/>
                  <a:pt x="4931191" y="4238114"/>
                  <a:pt x="4918473" y="4203113"/>
                </a:cubicBezTo>
                <a:cubicBezTo>
                  <a:pt x="4896218" y="4142657"/>
                  <a:pt x="4877141" y="4082201"/>
                  <a:pt x="4858065" y="4018563"/>
                </a:cubicBezTo>
                <a:cubicBezTo>
                  <a:pt x="4851707" y="3996289"/>
                  <a:pt x="4842168" y="3989926"/>
                  <a:pt x="4823092" y="3989926"/>
                </a:cubicBezTo>
                <a:cubicBezTo>
                  <a:pt x="4454286" y="3993107"/>
                  <a:pt x="4085480" y="3996289"/>
                  <a:pt x="3716674" y="3999471"/>
                </a:cubicBezTo>
                <a:cubicBezTo>
                  <a:pt x="3198438" y="4005835"/>
                  <a:pt x="2680202" y="4009017"/>
                  <a:pt x="2161966" y="4012199"/>
                </a:cubicBezTo>
                <a:cubicBezTo>
                  <a:pt x="1789981" y="4015381"/>
                  <a:pt x="1414816" y="4018563"/>
                  <a:pt x="1042831" y="4021745"/>
                </a:cubicBezTo>
                <a:cubicBezTo>
                  <a:pt x="1014217" y="4021745"/>
                  <a:pt x="1004679" y="4028108"/>
                  <a:pt x="998320" y="4056746"/>
                </a:cubicBezTo>
                <a:cubicBezTo>
                  <a:pt x="979244" y="4139475"/>
                  <a:pt x="953809" y="4219023"/>
                  <a:pt x="931553" y="4298571"/>
                </a:cubicBezTo>
                <a:cubicBezTo>
                  <a:pt x="925195" y="4317662"/>
                  <a:pt x="912477" y="4333572"/>
                  <a:pt x="899760" y="4349481"/>
                </a:cubicBezTo>
                <a:cubicBezTo>
                  <a:pt x="883863" y="4374936"/>
                  <a:pt x="864787" y="4390846"/>
                  <a:pt x="832993" y="4387664"/>
                </a:cubicBezTo>
                <a:cubicBezTo>
                  <a:pt x="798020" y="4381300"/>
                  <a:pt x="775765" y="4368573"/>
                  <a:pt x="769406" y="4333572"/>
                </a:cubicBezTo>
                <a:cubicBezTo>
                  <a:pt x="766226" y="4330390"/>
                  <a:pt x="763047" y="4324026"/>
                  <a:pt x="759868" y="4320844"/>
                </a:cubicBezTo>
                <a:cubicBezTo>
                  <a:pt x="743971" y="4368573"/>
                  <a:pt x="731254" y="4413119"/>
                  <a:pt x="715357" y="4457666"/>
                </a:cubicBezTo>
                <a:cubicBezTo>
                  <a:pt x="686743" y="4534032"/>
                  <a:pt x="594541" y="4556305"/>
                  <a:pt x="546851" y="4470394"/>
                </a:cubicBezTo>
                <a:cubicBezTo>
                  <a:pt x="527774" y="4479939"/>
                  <a:pt x="508698" y="4495849"/>
                  <a:pt x="486443" y="4499031"/>
                </a:cubicBezTo>
                <a:cubicBezTo>
                  <a:pt x="438752" y="4511759"/>
                  <a:pt x="394241" y="4479939"/>
                  <a:pt x="387883" y="4429029"/>
                </a:cubicBezTo>
                <a:cubicBezTo>
                  <a:pt x="384703" y="4394028"/>
                  <a:pt x="381524" y="4362209"/>
                  <a:pt x="378344" y="4324026"/>
                </a:cubicBezTo>
                <a:cubicBezTo>
                  <a:pt x="324295" y="4330390"/>
                  <a:pt x="289322" y="4298571"/>
                  <a:pt x="263887" y="4257206"/>
                </a:cubicBezTo>
                <a:cubicBezTo>
                  <a:pt x="232094" y="4199932"/>
                  <a:pt x="200300" y="4145839"/>
                  <a:pt x="165327" y="4088565"/>
                </a:cubicBezTo>
                <a:cubicBezTo>
                  <a:pt x="149430" y="4059927"/>
                  <a:pt x="127175" y="4037654"/>
                  <a:pt x="89023" y="4040836"/>
                </a:cubicBezTo>
                <a:cubicBezTo>
                  <a:pt x="63588" y="4044018"/>
                  <a:pt x="38153" y="4040836"/>
                  <a:pt x="0" y="4040836"/>
                </a:cubicBezTo>
                <a:cubicBezTo>
                  <a:pt x="19077" y="4009017"/>
                  <a:pt x="31794" y="3983562"/>
                  <a:pt x="47691" y="3958106"/>
                </a:cubicBezTo>
                <a:cubicBezTo>
                  <a:pt x="57229" y="3935833"/>
                  <a:pt x="73126" y="3916742"/>
                  <a:pt x="82664" y="3894468"/>
                </a:cubicBezTo>
                <a:cubicBezTo>
                  <a:pt x="104919" y="3856285"/>
                  <a:pt x="130354" y="3827648"/>
                  <a:pt x="178045" y="3824466"/>
                </a:cubicBezTo>
                <a:cubicBezTo>
                  <a:pt x="222556" y="3821284"/>
                  <a:pt x="267067" y="3814921"/>
                  <a:pt x="305219" y="3783101"/>
                </a:cubicBezTo>
                <a:cubicBezTo>
                  <a:pt x="321116" y="3770374"/>
                  <a:pt x="356089" y="3770374"/>
                  <a:pt x="378344" y="3776738"/>
                </a:cubicBezTo>
                <a:cubicBezTo>
                  <a:pt x="441932" y="3795829"/>
                  <a:pt x="486443" y="3767192"/>
                  <a:pt x="521415" y="3725827"/>
                </a:cubicBezTo>
                <a:cubicBezTo>
                  <a:pt x="540492" y="3703554"/>
                  <a:pt x="543671" y="3665371"/>
                  <a:pt x="550030" y="3636734"/>
                </a:cubicBezTo>
                <a:cubicBezTo>
                  <a:pt x="572285" y="3534913"/>
                  <a:pt x="594541" y="3433092"/>
                  <a:pt x="619976" y="3334452"/>
                </a:cubicBezTo>
                <a:cubicBezTo>
                  <a:pt x="629514" y="3302633"/>
                  <a:pt x="645411" y="3270814"/>
                  <a:pt x="664487" y="3242177"/>
                </a:cubicBezTo>
                <a:cubicBezTo>
                  <a:pt x="670846" y="3226268"/>
                  <a:pt x="686743" y="3213540"/>
                  <a:pt x="702639" y="3207176"/>
                </a:cubicBezTo>
                <a:cubicBezTo>
                  <a:pt x="839352" y="3137174"/>
                  <a:pt x="972886" y="3063990"/>
                  <a:pt x="1112777" y="2997170"/>
                </a:cubicBezTo>
                <a:cubicBezTo>
                  <a:pt x="1230413" y="2939896"/>
                  <a:pt x="1351229" y="2888985"/>
                  <a:pt x="1475224" y="2838075"/>
                </a:cubicBezTo>
                <a:cubicBezTo>
                  <a:pt x="1548349" y="2806256"/>
                  <a:pt x="1627833" y="2787164"/>
                  <a:pt x="1704138" y="2755345"/>
                </a:cubicBezTo>
                <a:cubicBezTo>
                  <a:pt x="1745470" y="2739436"/>
                  <a:pt x="1789981" y="2717162"/>
                  <a:pt x="1828133" y="2688525"/>
                </a:cubicBezTo>
                <a:cubicBezTo>
                  <a:pt x="1891721" y="2640797"/>
                  <a:pt x="1952128" y="2589886"/>
                  <a:pt x="2012536" y="2535794"/>
                </a:cubicBezTo>
                <a:cubicBezTo>
                  <a:pt x="2050689" y="2503974"/>
                  <a:pt x="2079303" y="2465792"/>
                  <a:pt x="2111096" y="2430791"/>
                </a:cubicBezTo>
                <a:cubicBezTo>
                  <a:pt x="2114276" y="2427609"/>
                  <a:pt x="2117455" y="2424427"/>
                  <a:pt x="2120635" y="2421245"/>
                </a:cubicBezTo>
                <a:cubicBezTo>
                  <a:pt x="2187401" y="2370335"/>
                  <a:pt x="2181043" y="2293969"/>
                  <a:pt x="2177863" y="2223967"/>
                </a:cubicBezTo>
                <a:cubicBezTo>
                  <a:pt x="2171504" y="2147601"/>
                  <a:pt x="2149249" y="2074417"/>
                  <a:pt x="2139711" y="1998051"/>
                </a:cubicBezTo>
                <a:cubicBezTo>
                  <a:pt x="2133352" y="1931231"/>
                  <a:pt x="2085662" y="1896230"/>
                  <a:pt x="2041151" y="1867593"/>
                </a:cubicBezTo>
                <a:cubicBezTo>
                  <a:pt x="1958487" y="1813501"/>
                  <a:pt x="1929873" y="1733953"/>
                  <a:pt x="1913976" y="1648041"/>
                </a:cubicBezTo>
                <a:cubicBezTo>
                  <a:pt x="1901259" y="1587585"/>
                  <a:pt x="1898079" y="1530311"/>
                  <a:pt x="1891721" y="1469854"/>
                </a:cubicBezTo>
                <a:cubicBezTo>
                  <a:pt x="1882182" y="1399853"/>
                  <a:pt x="1869465" y="1329851"/>
                  <a:pt x="1863106" y="1263030"/>
                </a:cubicBezTo>
                <a:cubicBezTo>
                  <a:pt x="1859927" y="1247121"/>
                  <a:pt x="1859927" y="1231211"/>
                  <a:pt x="1863106" y="1215302"/>
                </a:cubicBezTo>
                <a:cubicBezTo>
                  <a:pt x="1869465" y="1161209"/>
                  <a:pt x="1898079" y="1142118"/>
                  <a:pt x="1952128" y="1161209"/>
                </a:cubicBezTo>
                <a:cubicBezTo>
                  <a:pt x="1955308" y="1164391"/>
                  <a:pt x="1958487" y="1164391"/>
                  <a:pt x="1964846" y="1164391"/>
                </a:cubicBezTo>
                <a:cubicBezTo>
                  <a:pt x="1958487" y="1043479"/>
                  <a:pt x="1955308" y="922566"/>
                  <a:pt x="1945770" y="804836"/>
                </a:cubicBezTo>
                <a:cubicBezTo>
                  <a:pt x="1939411" y="683923"/>
                  <a:pt x="1952128" y="566193"/>
                  <a:pt x="1996640" y="454826"/>
                </a:cubicBezTo>
                <a:cubicBezTo>
                  <a:pt x="2018895" y="394370"/>
                  <a:pt x="2066585" y="343459"/>
                  <a:pt x="2104738" y="289367"/>
                </a:cubicBezTo>
                <a:cubicBezTo>
                  <a:pt x="2126993" y="257548"/>
                  <a:pt x="2149249" y="225728"/>
                  <a:pt x="2168325" y="193909"/>
                </a:cubicBezTo>
                <a:cubicBezTo>
                  <a:pt x="2206477" y="130271"/>
                  <a:pt x="2263706" y="101634"/>
                  <a:pt x="2330473" y="79361"/>
                </a:cubicBezTo>
                <a:cubicBezTo>
                  <a:pt x="2387701" y="63451"/>
                  <a:pt x="2441750" y="41178"/>
                  <a:pt x="2495799" y="22086"/>
                </a:cubicBezTo>
                <a:cubicBezTo>
                  <a:pt x="2538721" y="7768"/>
                  <a:pt x="2581642" y="1404"/>
                  <a:pt x="2624564" y="211"/>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892993"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8" name="Picture Placeholder 12"/>
          <p:cNvSpPr>
            <a:spLocks noGrp="1"/>
          </p:cNvSpPr>
          <p:nvPr>
            <p:ph type="pic" sz="quarter" idx="11" hasCustomPrompt="1"/>
          </p:nvPr>
        </p:nvSpPr>
        <p:spPr>
          <a:xfrm>
            <a:off x="5602300"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9" name="Picture Placeholder 13"/>
          <p:cNvSpPr>
            <a:spLocks noGrp="1"/>
          </p:cNvSpPr>
          <p:nvPr>
            <p:ph type="pic" sz="quarter" idx="12" hasCustomPrompt="1"/>
          </p:nvPr>
        </p:nvSpPr>
        <p:spPr>
          <a:xfrm>
            <a:off x="9311607"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070018"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8" name="Picture Placeholder 12"/>
          <p:cNvSpPr>
            <a:spLocks noGrp="1"/>
          </p:cNvSpPr>
          <p:nvPr>
            <p:ph type="pic" sz="quarter" idx="11" hasCustomPrompt="1"/>
          </p:nvPr>
        </p:nvSpPr>
        <p:spPr>
          <a:xfrm>
            <a:off x="6839753"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49" name="Picture Placeholder 13"/>
          <p:cNvSpPr>
            <a:spLocks noGrp="1"/>
          </p:cNvSpPr>
          <p:nvPr>
            <p:ph type="pic" sz="quarter" idx="12" hasCustomPrompt="1"/>
          </p:nvPr>
        </p:nvSpPr>
        <p:spPr>
          <a:xfrm>
            <a:off x="1070018"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
        <p:nvSpPr>
          <p:cNvPr id="50" name="Picture Placeholder 14"/>
          <p:cNvSpPr>
            <a:spLocks noGrp="1"/>
          </p:cNvSpPr>
          <p:nvPr>
            <p:ph type="pic" sz="quarter" idx="13" hasCustomPrompt="1"/>
          </p:nvPr>
        </p:nvSpPr>
        <p:spPr>
          <a:xfrm>
            <a:off x="6839753"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3E9D28CB-D3C5-4026-B94D-06B4CF30BC66}" type="datetime1">
              <a:rPr lang="id-ID" altLang="zh-CN" smtClean="0"/>
            </a:fld>
            <a:endParaRPr lang="en-US"/>
          </a:p>
        </p:txBody>
      </p:sp>
      <p:sp>
        <p:nvSpPr>
          <p:cNvPr id="8" name="页脚占位符 7"/>
          <p:cNvSpPr>
            <a:spLocks noGrp="1"/>
          </p:cNvSpPr>
          <p:nvPr>
            <p:ph type="ftr" sz="quarter" idx="11"/>
          </p:nvPr>
        </p:nvSpPr>
        <p:spPr/>
        <p:txBody>
          <a:bodyPr/>
          <a:lstStyle/>
          <a:p>
            <a:r>
              <a:rPr lang="en-US"/>
              <a:t>Startup Presentation</a:t>
            </a:r>
            <a:endParaRPr lang="en-US"/>
          </a:p>
        </p:txBody>
      </p:sp>
      <p:sp>
        <p:nvSpPr>
          <p:cNvPr id="9" name="灯片编号占位符 8"/>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646B2D1A-4817-440E-98A4-02C04FAB5599}" type="datetime1">
              <a:rPr lang="id-ID" altLang="zh-CN" smtClean="0"/>
            </a:fld>
            <a:endParaRPr lang="en-US"/>
          </a:p>
        </p:txBody>
      </p:sp>
      <p:sp>
        <p:nvSpPr>
          <p:cNvPr id="4" name="页脚占位符 3"/>
          <p:cNvSpPr>
            <a:spLocks noGrp="1"/>
          </p:cNvSpPr>
          <p:nvPr>
            <p:ph type="ftr" sz="quarter" idx="11"/>
          </p:nvPr>
        </p:nvSpPr>
        <p:spPr/>
        <p:txBody>
          <a:bodyPr/>
          <a:lstStyle/>
          <a:p>
            <a:r>
              <a:rPr lang="en-US"/>
              <a:t>Startup Presentation</a:t>
            </a:r>
            <a:endParaRPr lang="en-US"/>
          </a:p>
        </p:txBody>
      </p:sp>
      <p:sp>
        <p:nvSpPr>
          <p:cNvPr id="5" name="灯片编号占位符 4"/>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0D7BA40-9C76-471D-AA22-8A324E80EC5E}" type="datetime1">
              <a:rPr lang="id-ID" altLang="zh-CN" smtClean="0"/>
            </a:fld>
            <a:endParaRPr lang="en-US"/>
          </a:p>
        </p:txBody>
      </p:sp>
      <p:sp>
        <p:nvSpPr>
          <p:cNvPr id="3" name="页脚占位符 2"/>
          <p:cNvSpPr>
            <a:spLocks noGrp="1"/>
          </p:cNvSpPr>
          <p:nvPr>
            <p:ph type="ftr" sz="quarter" idx="11"/>
          </p:nvPr>
        </p:nvSpPr>
        <p:spPr/>
        <p:txBody>
          <a:bodyPr/>
          <a:lstStyle/>
          <a:p>
            <a:r>
              <a:rPr lang="en-US"/>
              <a:t>Startup Presentation</a:t>
            </a:r>
            <a:endParaRPr lang="en-US"/>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2" y="273050"/>
            <a:ext cx="4011084"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B9A053A1-681A-4FE7-BF45-D5BAB0C264FE}"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138F7A4D-81BB-4FE1-900D-2FB0A82DC7B5}" type="datetime1">
              <a:rPr lang="id-ID" altLang="zh-CN" smtClean="0"/>
            </a:fld>
            <a:endParaRPr lang="en-US"/>
          </a:p>
        </p:txBody>
      </p:sp>
      <p:sp>
        <p:nvSpPr>
          <p:cNvPr id="6" name="页脚占位符 5"/>
          <p:cNvSpPr>
            <a:spLocks noGrp="1"/>
          </p:cNvSpPr>
          <p:nvPr>
            <p:ph type="ftr" sz="quarter" idx="11"/>
          </p:nvPr>
        </p:nvSpPr>
        <p:spPr/>
        <p:txBody>
          <a:bodyPr/>
          <a:lstStyle/>
          <a:p>
            <a:r>
              <a:rPr lang="en-US"/>
              <a:t>Startup Presentation</a:t>
            </a:r>
            <a:endParaRPr lang="en-US"/>
          </a:p>
        </p:txBody>
      </p:sp>
      <p:sp>
        <p:nvSpPr>
          <p:cNvPr id="7" name="灯片编号占位符 6"/>
          <p:cNvSpPr>
            <a:spLocks noGrp="1"/>
          </p:cNvSpPr>
          <p:nvPr>
            <p:ph type="sldNum" sz="quarter" idx="12"/>
          </p:nvPr>
        </p:nvSpPr>
        <p:spPr/>
        <p:txBody>
          <a:bodyPr/>
          <a:lstStyle/>
          <a:p>
            <a:fld id="{879EF9BB-81F1-401D-AA19-680A8E0D7F6D}"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4" Type="http://schemas.openxmlformats.org/officeDocument/2006/relationships/theme" Target="../theme/theme1.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353774-3D76-4893-A2ED-7CDC63C45D82}" type="datetime1">
              <a:rPr lang="id-ID" altLang="zh-CN" smtClean="0"/>
            </a:fld>
            <a:endParaRPr lang="en-US"/>
          </a:p>
        </p:txBody>
      </p:sp>
      <p:sp>
        <p:nvSpPr>
          <p:cNvPr id="5" name="页脚占位符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Startup Presentation</a:t>
            </a:r>
            <a:endParaRPr lang="en-US"/>
          </a:p>
        </p:txBody>
      </p:sp>
      <p:sp>
        <p:nvSpPr>
          <p:cNvPr id="6" name="灯片编号占位符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9EF9BB-81F1-401D-AA19-680A8E0D7F6D}"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2.emf"/><Relationship Id="rId1" Type="http://schemas.openxmlformats.org/officeDocument/2006/relationships/image" Target="../media/image1.emf"/></Relationships>
</file>

<file path=ppt/slides/_rels/slide1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 Target="slide3.xml"/></Relationships>
</file>

<file path=ppt/slides/_rels/slide100.xml.rels><?xml version="1.0" encoding="UTF-8" standalone="yes"?>
<Relationships xmlns="http://schemas.openxmlformats.org/package/2006/relationships"><Relationship Id="rId9" Type="http://schemas.openxmlformats.org/officeDocument/2006/relationships/slide" Target="slide107.xml"/><Relationship Id="rId8" Type="http://schemas.openxmlformats.org/officeDocument/2006/relationships/slide" Target="slide106.xml"/><Relationship Id="rId7" Type="http://schemas.openxmlformats.org/officeDocument/2006/relationships/slide" Target="slide105.xml"/><Relationship Id="rId6" Type="http://schemas.openxmlformats.org/officeDocument/2006/relationships/slide" Target="slide104.xml"/><Relationship Id="rId5" Type="http://schemas.openxmlformats.org/officeDocument/2006/relationships/slide" Target="slide103.xml"/><Relationship Id="rId4" Type="http://schemas.openxmlformats.org/officeDocument/2006/relationships/slide" Target="slide102.xml"/><Relationship Id="rId3" Type="http://schemas.openxmlformats.org/officeDocument/2006/relationships/slide" Target="slide101.xml"/><Relationship Id="rId2" Type="http://schemas.openxmlformats.org/officeDocument/2006/relationships/slide" Target="slide3.xml"/><Relationship Id="rId13" Type="http://schemas.openxmlformats.org/officeDocument/2006/relationships/slideLayout" Target="../slideLayouts/slideLayout2.xml"/><Relationship Id="rId12" Type="http://schemas.openxmlformats.org/officeDocument/2006/relationships/slide" Target="slide110.xml"/><Relationship Id="rId11" Type="http://schemas.openxmlformats.org/officeDocument/2006/relationships/slide" Target="slide109.xml"/><Relationship Id="rId10" Type="http://schemas.openxmlformats.org/officeDocument/2006/relationships/slide" Target="slide108.xml"/><Relationship Id="rId1" Type="http://schemas.openxmlformats.org/officeDocument/2006/relationships/image" Target="../media/image8.pn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 Target="slide3.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00.xml"/></Relationships>
</file>

<file path=ppt/slides/_rels/slide111.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slide" Target="slide115.xml"/><Relationship Id="rId5" Type="http://schemas.openxmlformats.org/officeDocument/2006/relationships/slide" Target="slide114.xml"/><Relationship Id="rId4" Type="http://schemas.openxmlformats.org/officeDocument/2006/relationships/slide" Target="slide113.xml"/><Relationship Id="rId3" Type="http://schemas.openxmlformats.org/officeDocument/2006/relationships/slide" Target="slide112.xml"/><Relationship Id="rId2" Type="http://schemas.openxmlformats.org/officeDocument/2006/relationships/slide" Target="slide3.xml"/><Relationship Id="rId1" Type="http://schemas.openxmlformats.org/officeDocument/2006/relationships/image" Target="../media/image8.pn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1.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1.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1.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1.xml"/></Relationships>
</file>

<file path=ppt/slides/_rels/slide116.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slide" Target="slide122.xml"/><Relationship Id="rId7" Type="http://schemas.openxmlformats.org/officeDocument/2006/relationships/slide" Target="slide121.xml"/><Relationship Id="rId6" Type="http://schemas.openxmlformats.org/officeDocument/2006/relationships/slide" Target="slide120.xml"/><Relationship Id="rId5" Type="http://schemas.openxmlformats.org/officeDocument/2006/relationships/slide" Target="slide119.xml"/><Relationship Id="rId4" Type="http://schemas.openxmlformats.org/officeDocument/2006/relationships/slide" Target="slide118.xml"/><Relationship Id="rId3" Type="http://schemas.openxmlformats.org/officeDocument/2006/relationships/slide" Target="slide117.xml"/><Relationship Id="rId2" Type="http://schemas.openxmlformats.org/officeDocument/2006/relationships/slide" Target="slide3.xml"/><Relationship Id="rId1" Type="http://schemas.openxmlformats.org/officeDocument/2006/relationships/image" Target="../media/image8.png"/></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 Target="slide3.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16.xml"/></Relationships>
</file>

<file path=ppt/slides/_rels/slide12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28.xml"/><Relationship Id="rId6" Type="http://schemas.openxmlformats.org/officeDocument/2006/relationships/slide" Target="slide127.xml"/><Relationship Id="rId5" Type="http://schemas.openxmlformats.org/officeDocument/2006/relationships/slide" Target="slide126.xml"/><Relationship Id="rId4" Type="http://schemas.openxmlformats.org/officeDocument/2006/relationships/slide" Target="slide125.xml"/><Relationship Id="rId3" Type="http://schemas.openxmlformats.org/officeDocument/2006/relationships/slide" Target="slide124.xml"/><Relationship Id="rId2" Type="http://schemas.openxmlformats.org/officeDocument/2006/relationships/slide" Target="slide3.xml"/><Relationship Id="rId1" Type="http://schemas.openxmlformats.org/officeDocument/2006/relationships/image" Target="../media/image8.png"/></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3.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3.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3.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3.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3.xml"/></Relationships>
</file>

<file path=ppt/slides/_rels/slide12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34.xml"/><Relationship Id="rId6" Type="http://schemas.openxmlformats.org/officeDocument/2006/relationships/slide" Target="slide133.xml"/><Relationship Id="rId5" Type="http://schemas.openxmlformats.org/officeDocument/2006/relationships/slide" Target="slide132.xml"/><Relationship Id="rId4" Type="http://schemas.openxmlformats.org/officeDocument/2006/relationships/slide" Target="slide131.xml"/><Relationship Id="rId3" Type="http://schemas.openxmlformats.org/officeDocument/2006/relationships/slide" Target="slide130.xml"/><Relationship Id="rId2" Type="http://schemas.openxmlformats.org/officeDocument/2006/relationships/slide" Target="slide3.xml"/><Relationship Id="rId1" Type="http://schemas.openxmlformats.org/officeDocument/2006/relationships/image" Target="../media/image8.png"/></Relationships>
</file>

<file path=ppt/slides/_rels/slide1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 Target="slide3.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9.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9.xml"/></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9.xml"/></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9.xml"/></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29.xml"/></Relationships>
</file>

<file path=ppt/slides/_rels/slide13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40.xml"/><Relationship Id="rId6" Type="http://schemas.openxmlformats.org/officeDocument/2006/relationships/slide" Target="slide139.xml"/><Relationship Id="rId5" Type="http://schemas.openxmlformats.org/officeDocument/2006/relationships/slide" Target="slide138.xml"/><Relationship Id="rId4" Type="http://schemas.openxmlformats.org/officeDocument/2006/relationships/slide" Target="slide137.xml"/><Relationship Id="rId3" Type="http://schemas.openxmlformats.org/officeDocument/2006/relationships/slide" Target="slide136.xml"/><Relationship Id="rId2" Type="http://schemas.openxmlformats.org/officeDocument/2006/relationships/slide" Target="slide3.xml"/><Relationship Id="rId1" Type="http://schemas.openxmlformats.org/officeDocument/2006/relationships/image" Target="../media/image8.pn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5.xml"/></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5.xml"/></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5.xml"/></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5.xml"/></Relationships>
</file>

<file path=ppt/slides/_rels/slide1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 Target="slide3.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35.xml"/></Relationships>
</file>

<file path=ppt/slides/_rels/slide14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46.xml"/><Relationship Id="rId6" Type="http://schemas.openxmlformats.org/officeDocument/2006/relationships/slide" Target="slide145.xml"/><Relationship Id="rId5" Type="http://schemas.openxmlformats.org/officeDocument/2006/relationships/slide" Target="slide144.xml"/><Relationship Id="rId4" Type="http://schemas.openxmlformats.org/officeDocument/2006/relationships/slide" Target="slide143.xml"/><Relationship Id="rId3" Type="http://schemas.openxmlformats.org/officeDocument/2006/relationships/slide" Target="slide142.xml"/><Relationship Id="rId2" Type="http://schemas.openxmlformats.org/officeDocument/2006/relationships/slide" Target="slide3.xml"/><Relationship Id="rId1" Type="http://schemas.openxmlformats.org/officeDocument/2006/relationships/image" Target="../media/image8.png"/></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1.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1.xml"/></Relationships>
</file>

<file path=ppt/slides/_rels/slide1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1.xml"/></Relationships>
</file>

<file path=ppt/slides/_rels/slide1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1.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1.xml"/></Relationships>
</file>

<file path=ppt/slides/_rels/slide147.xml.rels><?xml version="1.0" encoding="UTF-8" standalone="yes"?>
<Relationships xmlns="http://schemas.openxmlformats.org/package/2006/relationships"><Relationship Id="rId9" Type="http://schemas.openxmlformats.org/officeDocument/2006/relationships/slide" Target="slide154.xml"/><Relationship Id="rId8" Type="http://schemas.openxmlformats.org/officeDocument/2006/relationships/slide" Target="slide153.xml"/><Relationship Id="rId7" Type="http://schemas.openxmlformats.org/officeDocument/2006/relationships/slide" Target="slide152.xml"/><Relationship Id="rId6" Type="http://schemas.openxmlformats.org/officeDocument/2006/relationships/slide" Target="slide151.xml"/><Relationship Id="rId5" Type="http://schemas.openxmlformats.org/officeDocument/2006/relationships/slide" Target="slide150.xml"/><Relationship Id="rId4" Type="http://schemas.openxmlformats.org/officeDocument/2006/relationships/slide" Target="slide149.xml"/><Relationship Id="rId3" Type="http://schemas.openxmlformats.org/officeDocument/2006/relationships/slide" Target="slide148.xml"/><Relationship Id="rId2" Type="http://schemas.openxmlformats.org/officeDocument/2006/relationships/slide" Target="slide3.xml"/><Relationship Id="rId13" Type="http://schemas.openxmlformats.org/officeDocument/2006/relationships/slideLayout" Target="../slideLayouts/slideLayout2.xml"/><Relationship Id="rId12" Type="http://schemas.openxmlformats.org/officeDocument/2006/relationships/slide" Target="slide157.xml"/><Relationship Id="rId11" Type="http://schemas.openxmlformats.org/officeDocument/2006/relationships/slide" Target="slide156.xml"/><Relationship Id="rId10" Type="http://schemas.openxmlformats.org/officeDocument/2006/relationships/slide" Target="slide155.xml"/><Relationship Id="rId1" Type="http://schemas.openxmlformats.org/officeDocument/2006/relationships/image" Target="../media/image8.png"/></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 Target="slide3.xml"/></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47.xml"/></Relationships>
</file>

<file path=ppt/slides/_rels/slide15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63.xml"/><Relationship Id="rId6" Type="http://schemas.openxmlformats.org/officeDocument/2006/relationships/slide" Target="slide162.xml"/><Relationship Id="rId5" Type="http://schemas.openxmlformats.org/officeDocument/2006/relationships/slide" Target="slide161.xml"/><Relationship Id="rId4" Type="http://schemas.openxmlformats.org/officeDocument/2006/relationships/slide" Target="slide160.xml"/><Relationship Id="rId3" Type="http://schemas.openxmlformats.org/officeDocument/2006/relationships/slide" Target="slide159.xml"/><Relationship Id="rId2" Type="http://schemas.openxmlformats.org/officeDocument/2006/relationships/slide" Target="slide3.xml"/><Relationship Id="rId1" Type="http://schemas.openxmlformats.org/officeDocument/2006/relationships/image" Target="../media/image8.png"/></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8.xml"/></Relationships>
</file>

<file path=ppt/slides/_rels/slide1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 Target="slide3.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8.xml"/></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8.xml"/></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8.xml"/></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58.xml"/></Relationships>
</file>

<file path=ppt/slides/_rels/slide16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69.xml"/><Relationship Id="rId6" Type="http://schemas.openxmlformats.org/officeDocument/2006/relationships/slide" Target="slide168.xml"/><Relationship Id="rId5" Type="http://schemas.openxmlformats.org/officeDocument/2006/relationships/slide" Target="slide167.xml"/><Relationship Id="rId4" Type="http://schemas.openxmlformats.org/officeDocument/2006/relationships/slide" Target="slide166.xml"/><Relationship Id="rId3" Type="http://schemas.openxmlformats.org/officeDocument/2006/relationships/slide" Target="slide165.xml"/><Relationship Id="rId2" Type="http://schemas.openxmlformats.org/officeDocument/2006/relationships/slide" Target="slide3.xml"/><Relationship Id="rId1" Type="http://schemas.openxmlformats.org/officeDocument/2006/relationships/image" Target="../media/image8.png"/></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64.xml"/></Relationships>
</file>

<file path=ppt/slides/_rels/slide1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 Target="slide3.xml"/></Relationships>
</file>

<file path=ppt/slides/_rels/slide17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75.xml"/><Relationship Id="rId6" Type="http://schemas.openxmlformats.org/officeDocument/2006/relationships/slide" Target="slide174.xml"/><Relationship Id="rId5" Type="http://schemas.openxmlformats.org/officeDocument/2006/relationships/slide" Target="slide173.xml"/><Relationship Id="rId4" Type="http://schemas.openxmlformats.org/officeDocument/2006/relationships/slide" Target="slide172.xml"/><Relationship Id="rId3" Type="http://schemas.openxmlformats.org/officeDocument/2006/relationships/slide" Target="slide171.xml"/><Relationship Id="rId2" Type="http://schemas.openxmlformats.org/officeDocument/2006/relationships/slide" Target="slide3.xml"/><Relationship Id="rId1" Type="http://schemas.openxmlformats.org/officeDocument/2006/relationships/image" Target="../media/image8.png"/></Relationships>
</file>

<file path=ppt/slides/_rels/slide1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0.xml"/></Relationships>
</file>

<file path=ppt/slides/_rels/slide1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0.xml"/></Relationships>
</file>

<file path=ppt/slides/_rels/slide1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0.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0.xml"/></Relationships>
</file>

<file path=ppt/slides/_rels/slide1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0.xml"/></Relationships>
</file>

<file path=ppt/slides/_rels/slide17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81.xml"/><Relationship Id="rId6" Type="http://schemas.openxmlformats.org/officeDocument/2006/relationships/slide" Target="slide180.xml"/><Relationship Id="rId5" Type="http://schemas.openxmlformats.org/officeDocument/2006/relationships/slide" Target="slide179.xml"/><Relationship Id="rId4" Type="http://schemas.openxmlformats.org/officeDocument/2006/relationships/slide" Target="slide178.xml"/><Relationship Id="rId3" Type="http://schemas.openxmlformats.org/officeDocument/2006/relationships/slide" Target="slide177.xml"/><Relationship Id="rId2" Type="http://schemas.openxmlformats.org/officeDocument/2006/relationships/slide" Target="slide3.xml"/><Relationship Id="rId1" Type="http://schemas.openxmlformats.org/officeDocument/2006/relationships/image" Target="../media/image8.png"/></Relationships>
</file>

<file path=ppt/slides/_rels/slide1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 Target="slide3.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76.xml"/></Relationships>
</file>

<file path=ppt/slides/_rels/slide18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87.xml"/><Relationship Id="rId6" Type="http://schemas.openxmlformats.org/officeDocument/2006/relationships/slide" Target="slide186.xml"/><Relationship Id="rId5" Type="http://schemas.openxmlformats.org/officeDocument/2006/relationships/slide" Target="slide185.xml"/><Relationship Id="rId4" Type="http://schemas.openxmlformats.org/officeDocument/2006/relationships/slide" Target="slide184.xml"/><Relationship Id="rId3" Type="http://schemas.openxmlformats.org/officeDocument/2006/relationships/slide" Target="slide183.xml"/><Relationship Id="rId2" Type="http://schemas.openxmlformats.org/officeDocument/2006/relationships/slide" Target="slide3.xml"/><Relationship Id="rId1" Type="http://schemas.openxmlformats.org/officeDocument/2006/relationships/image" Target="../media/image8.png"/></Relationships>
</file>

<file path=ppt/slides/_rels/slide1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2.xml"/></Relationships>
</file>

<file path=ppt/slides/_rels/slide18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93.xml"/><Relationship Id="rId6" Type="http://schemas.openxmlformats.org/officeDocument/2006/relationships/slide" Target="slide192.xml"/><Relationship Id="rId5" Type="http://schemas.openxmlformats.org/officeDocument/2006/relationships/slide" Target="slide191.xml"/><Relationship Id="rId4" Type="http://schemas.openxmlformats.org/officeDocument/2006/relationships/slide" Target="slide190.xml"/><Relationship Id="rId3" Type="http://schemas.openxmlformats.org/officeDocument/2006/relationships/slide" Target="slide189.xml"/><Relationship Id="rId2" Type="http://schemas.openxmlformats.org/officeDocument/2006/relationships/slide" Target="slide3.xml"/><Relationship Id="rId1" Type="http://schemas.openxmlformats.org/officeDocument/2006/relationships/image" Target="../media/image8.pn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8.xml"/></Relationships>
</file>

<file path=ppt/slides/_rels/slide1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 Target="slide3.xml"/></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8.xml"/></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8.xml"/></Relationships>
</file>

<file path=ppt/slides/_rels/slide1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8.xml"/></Relationships>
</file>

<file path=ppt/slides/_rels/slide19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88.xml"/></Relationships>
</file>

<file path=ppt/slides/_rels/slide19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199.xml"/><Relationship Id="rId6" Type="http://schemas.openxmlformats.org/officeDocument/2006/relationships/slide" Target="slide198.xml"/><Relationship Id="rId5" Type="http://schemas.openxmlformats.org/officeDocument/2006/relationships/slide" Target="slide197.xml"/><Relationship Id="rId4" Type="http://schemas.openxmlformats.org/officeDocument/2006/relationships/slide" Target="slide196.xml"/><Relationship Id="rId3" Type="http://schemas.openxmlformats.org/officeDocument/2006/relationships/slide" Target="slide195.xml"/><Relationship Id="rId2" Type="http://schemas.openxmlformats.org/officeDocument/2006/relationships/slide" Target="slide3.xml"/><Relationship Id="rId1" Type="http://schemas.openxmlformats.org/officeDocument/2006/relationships/image" Target="../media/image8.png"/></Relationships>
</file>

<file path=ppt/slides/_rels/slide1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4.xml"/></Relationships>
</file>

<file path=ppt/slides/_rels/slide19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4.xml"/></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4.xml"/></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4.xml"/></Relationships>
</file>

<file path=ppt/slides/_rels/slide1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194.xml"/></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12.xml"/><Relationship Id="rId2" Type="http://schemas.openxmlformats.org/officeDocument/2006/relationships/image" Target="../media/image2.emf"/><Relationship Id="rId1" Type="http://schemas.openxmlformats.org/officeDocument/2006/relationships/image" Target="../media/image1.emf"/></Relationships>
</file>

<file path=ppt/slides/_rels/slide2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 Target="slide3.xml"/></Relationships>
</file>

<file path=ppt/slides/_rels/slide20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05.xml"/><Relationship Id="rId6" Type="http://schemas.openxmlformats.org/officeDocument/2006/relationships/slide" Target="slide204.xml"/><Relationship Id="rId5" Type="http://schemas.openxmlformats.org/officeDocument/2006/relationships/slide" Target="slide203.xml"/><Relationship Id="rId4" Type="http://schemas.openxmlformats.org/officeDocument/2006/relationships/slide" Target="slide202.xml"/><Relationship Id="rId3" Type="http://schemas.openxmlformats.org/officeDocument/2006/relationships/slide" Target="slide201.xml"/><Relationship Id="rId2" Type="http://schemas.openxmlformats.org/officeDocument/2006/relationships/slide" Target="slide3.xml"/><Relationship Id="rId1" Type="http://schemas.openxmlformats.org/officeDocument/2006/relationships/image" Target="../media/image8.png"/></Relationships>
</file>

<file path=ppt/slides/_rels/slide2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0.xml"/></Relationships>
</file>

<file path=ppt/slides/_rels/slide2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0.xml"/></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0.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0.xml"/></Relationships>
</file>

<file path=ppt/slides/_rels/slide20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0.xml"/></Relationships>
</file>

<file path=ppt/slides/_rels/slide206.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slide" Target="slide210.xml"/><Relationship Id="rId5" Type="http://schemas.openxmlformats.org/officeDocument/2006/relationships/slide" Target="slide209.xml"/><Relationship Id="rId4" Type="http://schemas.openxmlformats.org/officeDocument/2006/relationships/slide" Target="slide208.xml"/><Relationship Id="rId3" Type="http://schemas.openxmlformats.org/officeDocument/2006/relationships/slide" Target="slide207.xml"/><Relationship Id="rId2" Type="http://schemas.openxmlformats.org/officeDocument/2006/relationships/slide" Target="slide3.xml"/><Relationship Id="rId1" Type="http://schemas.openxmlformats.org/officeDocument/2006/relationships/image" Target="../media/image8.png"/></Relationships>
</file>

<file path=ppt/slides/_rels/slide2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6.xml"/></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6.xml"/></Relationships>
</file>

<file path=ppt/slides/_rels/slide20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6.xml"/></Relationships>
</file>

<file path=ppt/slides/_rels/slide2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 Target="slide3.xml"/></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06.xml"/></Relationships>
</file>

<file path=ppt/slides/_rels/slide211.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slide" Target="slide217.xml"/><Relationship Id="rId7" Type="http://schemas.openxmlformats.org/officeDocument/2006/relationships/slide" Target="slide216.xml"/><Relationship Id="rId6" Type="http://schemas.openxmlformats.org/officeDocument/2006/relationships/slide" Target="slide215.xml"/><Relationship Id="rId5" Type="http://schemas.openxmlformats.org/officeDocument/2006/relationships/slide" Target="slide214.xml"/><Relationship Id="rId4" Type="http://schemas.openxmlformats.org/officeDocument/2006/relationships/slide" Target="slide213.xml"/><Relationship Id="rId3" Type="http://schemas.openxmlformats.org/officeDocument/2006/relationships/slide" Target="slide212.xml"/><Relationship Id="rId2" Type="http://schemas.openxmlformats.org/officeDocument/2006/relationships/slide" Target="slide3.xml"/><Relationship Id="rId1" Type="http://schemas.openxmlformats.org/officeDocument/2006/relationships/image" Target="../media/image8.png"/></Relationships>
</file>

<file path=ppt/slides/_rels/slide2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1.xml"/></Relationships>
</file>

<file path=ppt/slides/_rels/slide218.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12.xml"/><Relationship Id="rId2" Type="http://schemas.openxmlformats.org/officeDocument/2006/relationships/slide" Target="slide3.xml"/><Relationship Id="rId1" Type="http://schemas.openxmlformats.org/officeDocument/2006/relationships/image" Target="../media/image6.png"/></Relationships>
</file>

<file path=ppt/slides/_rels/slide219.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24.xml"/><Relationship Id="rId6" Type="http://schemas.openxmlformats.org/officeDocument/2006/relationships/slide" Target="slide223.xml"/><Relationship Id="rId5" Type="http://schemas.openxmlformats.org/officeDocument/2006/relationships/slide" Target="slide222.xml"/><Relationship Id="rId4" Type="http://schemas.openxmlformats.org/officeDocument/2006/relationships/slide" Target="slide221.xml"/><Relationship Id="rId3" Type="http://schemas.openxmlformats.org/officeDocument/2006/relationships/slide" Target="slide220.xml"/><Relationship Id="rId2" Type="http://schemas.openxmlformats.org/officeDocument/2006/relationships/slide" Target="slide3.xml"/><Relationship Id="rId1" Type="http://schemas.openxmlformats.org/officeDocument/2006/relationships/image" Target="../media/image3.emf"/></Relationships>
</file>

<file path=ppt/slides/_rels/slide2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 Target="slide3.xml"/></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9.xml"/></Relationships>
</file>

<file path=ppt/slides/_rels/slide2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9.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9.xml"/></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9.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19.xml"/></Relationships>
</file>

<file path=ppt/slides/_rels/slide22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30.xml"/><Relationship Id="rId6" Type="http://schemas.openxmlformats.org/officeDocument/2006/relationships/slide" Target="slide229.xml"/><Relationship Id="rId5" Type="http://schemas.openxmlformats.org/officeDocument/2006/relationships/slide" Target="slide228.xml"/><Relationship Id="rId4" Type="http://schemas.openxmlformats.org/officeDocument/2006/relationships/slide" Target="slide227.xml"/><Relationship Id="rId3" Type="http://schemas.openxmlformats.org/officeDocument/2006/relationships/slide" Target="slide226.xml"/><Relationship Id="rId2" Type="http://schemas.openxmlformats.org/officeDocument/2006/relationships/slide" Target="slide3.xml"/><Relationship Id="rId1" Type="http://schemas.openxmlformats.org/officeDocument/2006/relationships/image" Target="../media/image3.emf"/></Relationships>
</file>

<file path=ppt/slides/_rels/slide2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25.xml"/></Relationships>
</file>

<file path=ppt/slides/_rels/slide2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xml"/><Relationship Id="rId1" Type="http://schemas.openxmlformats.org/officeDocument/2006/relationships/slide" Target="slide225.xml"/></Relationships>
</file>

<file path=ppt/slides/_rels/slide22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xml"/><Relationship Id="rId1" Type="http://schemas.openxmlformats.org/officeDocument/2006/relationships/slide" Target="slide225.xml"/></Relationships>
</file>

<file path=ppt/slides/_rels/slide22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xml"/><Relationship Id="rId1" Type="http://schemas.openxmlformats.org/officeDocument/2006/relationships/slide" Target="slide225.xml"/></Relationships>
</file>

<file path=ppt/slides/_rels/slide2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 Target="slide3.xml"/></Relationships>
</file>

<file path=ppt/slides/_rels/slide23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xml"/><Relationship Id="rId1" Type="http://schemas.openxmlformats.org/officeDocument/2006/relationships/slide" Target="slide225.xml"/></Relationships>
</file>

<file path=ppt/slides/_rels/slide231.xml.rels><?xml version="1.0" encoding="UTF-8" standalone="yes"?>
<Relationships xmlns="http://schemas.openxmlformats.org/package/2006/relationships"><Relationship Id="rId9" Type="http://schemas.openxmlformats.org/officeDocument/2006/relationships/tags" Target="../tags/tag8.xml"/><Relationship Id="rId8" Type="http://schemas.openxmlformats.org/officeDocument/2006/relationships/slide" Target="slide237.xml"/><Relationship Id="rId7" Type="http://schemas.openxmlformats.org/officeDocument/2006/relationships/slide" Target="slide236.xml"/><Relationship Id="rId6" Type="http://schemas.openxmlformats.org/officeDocument/2006/relationships/slide" Target="slide235.xml"/><Relationship Id="rId5" Type="http://schemas.openxmlformats.org/officeDocument/2006/relationships/slide" Target="slide234.xml"/><Relationship Id="rId4" Type="http://schemas.openxmlformats.org/officeDocument/2006/relationships/slide" Target="slide233.xml"/><Relationship Id="rId3" Type="http://schemas.openxmlformats.org/officeDocument/2006/relationships/slide" Target="slide232.xml"/><Relationship Id="rId2" Type="http://schemas.openxmlformats.org/officeDocument/2006/relationships/slide" Target="slide3.xml"/><Relationship Id="rId12" Type="http://schemas.openxmlformats.org/officeDocument/2006/relationships/slideLayout" Target="../slideLayouts/slideLayout2.xml"/><Relationship Id="rId11" Type="http://schemas.openxmlformats.org/officeDocument/2006/relationships/tags" Target="../tags/tag9.xml"/><Relationship Id="rId10" Type="http://schemas.openxmlformats.org/officeDocument/2006/relationships/slide" Target="slide238.xml"/><Relationship Id="rId1" Type="http://schemas.openxmlformats.org/officeDocument/2006/relationships/image" Target="../media/image3.emf"/></Relationships>
</file>

<file path=ppt/slides/_rels/slide23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1.xml"/></Relationships>
</file>

<file path=ppt/slides/_rels/slide239.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slide" Target="slide242.xml"/><Relationship Id="rId4" Type="http://schemas.openxmlformats.org/officeDocument/2006/relationships/slide" Target="slide241.xml"/><Relationship Id="rId3" Type="http://schemas.openxmlformats.org/officeDocument/2006/relationships/slide" Target="slide240.xml"/><Relationship Id="rId2" Type="http://schemas.openxmlformats.org/officeDocument/2006/relationships/slide" Target="slide3.xml"/><Relationship Id="rId1" Type="http://schemas.openxmlformats.org/officeDocument/2006/relationships/image" Target="../media/image3.emf"/></Relationships>
</file>

<file path=ppt/slides/_rels/slide2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 Target="slide3.xml"/></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9.xml"/></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9.xml"/></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39.xml"/></Relationships>
</file>

<file path=ppt/slides/_rels/slide243.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slide" Target="slide249.xml"/><Relationship Id="rId7" Type="http://schemas.openxmlformats.org/officeDocument/2006/relationships/slide" Target="slide248.xml"/><Relationship Id="rId6" Type="http://schemas.openxmlformats.org/officeDocument/2006/relationships/slide" Target="slide247.xml"/><Relationship Id="rId5" Type="http://schemas.openxmlformats.org/officeDocument/2006/relationships/slide" Target="slide246.xml"/><Relationship Id="rId4" Type="http://schemas.openxmlformats.org/officeDocument/2006/relationships/slide" Target="slide245.xml"/><Relationship Id="rId3" Type="http://schemas.openxmlformats.org/officeDocument/2006/relationships/slide" Target="slide244.xml"/><Relationship Id="rId2" Type="http://schemas.openxmlformats.org/officeDocument/2006/relationships/slide" Target="slide3.xml"/><Relationship Id="rId1" Type="http://schemas.openxmlformats.org/officeDocument/2006/relationships/image" Target="../media/image3.emf"/></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43.xml"/></Relationships>
</file>

<file path=ppt/slides/_rels/slide2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 Target="slide3.xml"/></Relationships>
</file>

<file path=ppt/slides/_rels/slide250.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slide" Target="slide254.xml"/><Relationship Id="rId5" Type="http://schemas.openxmlformats.org/officeDocument/2006/relationships/slide" Target="slide253.xml"/><Relationship Id="rId4" Type="http://schemas.openxmlformats.org/officeDocument/2006/relationships/slide" Target="slide252.xml"/><Relationship Id="rId3" Type="http://schemas.openxmlformats.org/officeDocument/2006/relationships/slide" Target="slide251.xml"/><Relationship Id="rId2" Type="http://schemas.openxmlformats.org/officeDocument/2006/relationships/slide" Target="slide3.xml"/><Relationship Id="rId1" Type="http://schemas.openxmlformats.org/officeDocument/2006/relationships/image" Target="../media/image3.emf"/></Relationships>
</file>

<file path=ppt/slides/_rels/slide25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0.xml"/></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0.xml"/></Relationships>
</file>

<file path=ppt/slides/_rels/slide25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0.xml"/></Relationships>
</file>

<file path=ppt/slides/_rels/slide25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0.xml"/></Relationships>
</file>

<file path=ppt/slides/_rels/slide255.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60.xml"/><Relationship Id="rId6" Type="http://schemas.openxmlformats.org/officeDocument/2006/relationships/slide" Target="slide259.xml"/><Relationship Id="rId5" Type="http://schemas.openxmlformats.org/officeDocument/2006/relationships/slide" Target="slide258.xml"/><Relationship Id="rId4" Type="http://schemas.openxmlformats.org/officeDocument/2006/relationships/slide" Target="slide257.xml"/><Relationship Id="rId3" Type="http://schemas.openxmlformats.org/officeDocument/2006/relationships/slide" Target="slide256.xml"/><Relationship Id="rId2" Type="http://schemas.openxmlformats.org/officeDocument/2006/relationships/slide" Target="slide3.xml"/><Relationship Id="rId1" Type="http://schemas.openxmlformats.org/officeDocument/2006/relationships/image" Target="../media/image3.emf"/></Relationships>
</file>

<file path=ppt/slides/_rels/slide25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5.xml"/></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5.xml"/></Relationships>
</file>

<file path=ppt/slides/_rels/slide25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5.xml"/></Relationships>
</file>

<file path=ppt/slides/_rels/slide2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5.xml"/></Relationships>
</file>

<file path=ppt/slides/_rels/slide2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 Target="slide3.xml"/></Relationships>
</file>

<file path=ppt/slides/_rels/slide2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55.xml"/></Relationships>
</file>

<file path=ppt/slides/_rels/slide261.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66.xml"/><Relationship Id="rId6" Type="http://schemas.openxmlformats.org/officeDocument/2006/relationships/slide" Target="slide265.xml"/><Relationship Id="rId5" Type="http://schemas.openxmlformats.org/officeDocument/2006/relationships/slide" Target="slide264.xml"/><Relationship Id="rId4" Type="http://schemas.openxmlformats.org/officeDocument/2006/relationships/slide" Target="slide263.xml"/><Relationship Id="rId3" Type="http://schemas.openxmlformats.org/officeDocument/2006/relationships/slide" Target="slide262.xml"/><Relationship Id="rId2" Type="http://schemas.openxmlformats.org/officeDocument/2006/relationships/slide" Target="slide3.xml"/><Relationship Id="rId1" Type="http://schemas.openxmlformats.org/officeDocument/2006/relationships/image" Target="../media/image3.emf"/></Relationships>
</file>

<file path=ppt/slides/_rels/slide2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1.xml"/></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1.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1.xml"/></Relationships>
</file>

<file path=ppt/slides/_rels/slide2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1.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1.xml"/></Relationships>
</file>

<file path=ppt/slides/_rels/slide267.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72.xml"/><Relationship Id="rId6" Type="http://schemas.openxmlformats.org/officeDocument/2006/relationships/slide" Target="slide271.xml"/><Relationship Id="rId5" Type="http://schemas.openxmlformats.org/officeDocument/2006/relationships/slide" Target="slide270.xml"/><Relationship Id="rId4" Type="http://schemas.openxmlformats.org/officeDocument/2006/relationships/slide" Target="slide269.xml"/><Relationship Id="rId3" Type="http://schemas.openxmlformats.org/officeDocument/2006/relationships/slide" Target="slide268.xml"/><Relationship Id="rId2" Type="http://schemas.openxmlformats.org/officeDocument/2006/relationships/slide" Target="slide3.xml"/><Relationship Id="rId1" Type="http://schemas.openxmlformats.org/officeDocument/2006/relationships/image" Target="../media/image3.emf"/></Relationships>
</file>

<file path=ppt/slides/_rels/slide2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 Target="slide3.xml"/></Relationships>
</file>

<file path=ppt/slides/_rels/slide27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67.xml"/></Relationships>
</file>

<file path=ppt/slides/_rels/slide273.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278.xml"/><Relationship Id="rId6" Type="http://schemas.openxmlformats.org/officeDocument/2006/relationships/slide" Target="slide277.xml"/><Relationship Id="rId5" Type="http://schemas.openxmlformats.org/officeDocument/2006/relationships/slide" Target="slide276.xml"/><Relationship Id="rId4" Type="http://schemas.openxmlformats.org/officeDocument/2006/relationships/slide" Target="slide275.xml"/><Relationship Id="rId3" Type="http://schemas.openxmlformats.org/officeDocument/2006/relationships/slide" Target="slide274.xml"/><Relationship Id="rId2" Type="http://schemas.openxmlformats.org/officeDocument/2006/relationships/slide" Target="slide3.xml"/><Relationship Id="rId1" Type="http://schemas.openxmlformats.org/officeDocument/2006/relationships/image" Target="../media/image3.emf"/></Relationships>
</file>

<file path=ppt/slides/_rels/slide2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3.xml"/></Relationships>
</file>

<file path=ppt/slides/_rels/slide2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3.xml"/></Relationships>
</file>

<file path=ppt/slides/_rels/slide2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3.xml"/></Relationships>
</file>

<file path=ppt/slides/_rels/slide2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3.xml"/></Relationships>
</file>

<file path=ppt/slides/_rels/slide2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273.xml"/></Relationships>
</file>

<file path=ppt/slides/_rels/slide279.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2.xml"/><Relationship Id="rId2" Type="http://schemas.openxmlformats.org/officeDocument/2006/relationships/slide" Target="slide3.xml"/><Relationship Id="rId1" Type="http://schemas.openxmlformats.org/officeDocument/2006/relationships/image" Target="../media/image6.png"/></Relationships>
</file>

<file path=ppt/slides/_rels/slide2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 Target="slide3.xml"/></Relationships>
</file>

<file path=ppt/slides/_rels/slide280.xml.rels><?xml version="1.0" encoding="UTF-8" standalone="yes"?>
<Relationships xmlns="http://schemas.openxmlformats.org/package/2006/relationships"><Relationship Id="rId9" Type="http://schemas.openxmlformats.org/officeDocument/2006/relationships/tags" Target="../tags/tag17.xml"/><Relationship Id="rId8" Type="http://schemas.openxmlformats.org/officeDocument/2006/relationships/tags" Target="../tags/tag16.xml"/><Relationship Id="rId7" Type="http://schemas.openxmlformats.org/officeDocument/2006/relationships/tags" Target="../tags/tag15.xml"/><Relationship Id="rId6" Type="http://schemas.openxmlformats.org/officeDocument/2006/relationships/tags" Target="../tags/tag14.xml"/><Relationship Id="rId5" Type="http://schemas.openxmlformats.org/officeDocument/2006/relationships/tags" Target="../tags/tag13.xml"/><Relationship Id="rId4" Type="http://schemas.openxmlformats.org/officeDocument/2006/relationships/tags" Target="../tags/tag12.xml"/><Relationship Id="rId3" Type="http://schemas.openxmlformats.org/officeDocument/2006/relationships/tags" Target="../tags/tag11.xml"/><Relationship Id="rId22" Type="http://schemas.openxmlformats.org/officeDocument/2006/relationships/slideLayout" Target="../slideLayouts/slideLayout7.xml"/><Relationship Id="rId21" Type="http://schemas.openxmlformats.org/officeDocument/2006/relationships/tags" Target="../tags/tag29.xml"/><Relationship Id="rId20" Type="http://schemas.openxmlformats.org/officeDocument/2006/relationships/tags" Target="../tags/tag28.xml"/><Relationship Id="rId2" Type="http://schemas.openxmlformats.org/officeDocument/2006/relationships/slide" Target="slide3.xml"/><Relationship Id="rId19" Type="http://schemas.openxmlformats.org/officeDocument/2006/relationships/tags" Target="../tags/tag27.xml"/><Relationship Id="rId18" Type="http://schemas.openxmlformats.org/officeDocument/2006/relationships/tags" Target="../tags/tag26.xml"/><Relationship Id="rId17" Type="http://schemas.openxmlformats.org/officeDocument/2006/relationships/tags" Target="../tags/tag25.xml"/><Relationship Id="rId16" Type="http://schemas.openxmlformats.org/officeDocument/2006/relationships/tags" Target="../tags/tag24.xml"/><Relationship Id="rId15" Type="http://schemas.openxmlformats.org/officeDocument/2006/relationships/tags" Target="../tags/tag23.xml"/><Relationship Id="rId14" Type="http://schemas.openxmlformats.org/officeDocument/2006/relationships/tags" Target="../tags/tag22.xml"/><Relationship Id="rId13" Type="http://schemas.openxmlformats.org/officeDocument/2006/relationships/tags" Target="../tags/tag21.xml"/><Relationship Id="rId12" Type="http://schemas.openxmlformats.org/officeDocument/2006/relationships/tags" Target="../tags/tag20.xml"/><Relationship Id="rId11" Type="http://schemas.openxmlformats.org/officeDocument/2006/relationships/tags" Target="../tags/tag19.xml"/><Relationship Id="rId10" Type="http://schemas.openxmlformats.org/officeDocument/2006/relationships/tags" Target="../tags/tag18.xml"/><Relationship Id="rId1" Type="http://schemas.openxmlformats.org/officeDocument/2006/relationships/tags" Target="../tags/tag10.xml"/></Relationships>
</file>

<file path=ppt/slides/_rels/slide281.xml.rels><?xml version="1.0" encoding="UTF-8" standalone="yes"?>
<Relationships xmlns="http://schemas.openxmlformats.org/package/2006/relationships"><Relationship Id="rId9" Type="http://schemas.openxmlformats.org/officeDocument/2006/relationships/tags" Target="../tags/tag37.xml"/><Relationship Id="rId8" Type="http://schemas.openxmlformats.org/officeDocument/2006/relationships/tags" Target="../tags/tag36.xml"/><Relationship Id="rId7" Type="http://schemas.openxmlformats.org/officeDocument/2006/relationships/tags" Target="../tags/tag35.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slide" Target="slide3.xml"/><Relationship Id="rId19" Type="http://schemas.openxmlformats.org/officeDocument/2006/relationships/slideLayout" Target="../slideLayouts/slideLayout7.xml"/><Relationship Id="rId18" Type="http://schemas.openxmlformats.org/officeDocument/2006/relationships/tags" Target="../tags/tag46.xml"/><Relationship Id="rId17" Type="http://schemas.openxmlformats.org/officeDocument/2006/relationships/tags" Target="../tags/tag45.xml"/><Relationship Id="rId16" Type="http://schemas.openxmlformats.org/officeDocument/2006/relationships/tags" Target="../tags/tag44.xml"/><Relationship Id="rId15" Type="http://schemas.openxmlformats.org/officeDocument/2006/relationships/tags" Target="../tags/tag43.xml"/><Relationship Id="rId14" Type="http://schemas.openxmlformats.org/officeDocument/2006/relationships/tags" Target="../tags/tag42.xml"/><Relationship Id="rId13" Type="http://schemas.openxmlformats.org/officeDocument/2006/relationships/tags" Target="../tags/tag41.xml"/><Relationship Id="rId12" Type="http://schemas.openxmlformats.org/officeDocument/2006/relationships/tags" Target="../tags/tag40.xml"/><Relationship Id="rId11" Type="http://schemas.openxmlformats.org/officeDocument/2006/relationships/tags" Target="../tags/tag39.xml"/><Relationship Id="rId10" Type="http://schemas.openxmlformats.org/officeDocument/2006/relationships/tags" Target="../tags/tag38.xml"/><Relationship Id="rId1" Type="http://schemas.openxmlformats.org/officeDocument/2006/relationships/tags" Target="../tags/tag30.xml"/></Relationships>
</file>

<file path=ppt/slides/_rels/slide282.xml.rels><?xml version="1.0" encoding="UTF-8" standalone="yes"?>
<Relationships xmlns="http://schemas.openxmlformats.org/package/2006/relationships"><Relationship Id="rId9" Type="http://schemas.openxmlformats.org/officeDocument/2006/relationships/tags" Target="../tags/tag54.xml"/><Relationship Id="rId8" Type="http://schemas.openxmlformats.org/officeDocument/2006/relationships/tags" Target="../tags/tag53.xml"/><Relationship Id="rId7" Type="http://schemas.openxmlformats.org/officeDocument/2006/relationships/tags" Target="../tags/tag52.xml"/><Relationship Id="rId6" Type="http://schemas.openxmlformats.org/officeDocument/2006/relationships/tags" Target="../tags/tag51.xml"/><Relationship Id="rId5" Type="http://schemas.openxmlformats.org/officeDocument/2006/relationships/tags" Target="../tags/tag50.xml"/><Relationship Id="rId4" Type="http://schemas.openxmlformats.org/officeDocument/2006/relationships/tags" Target="../tags/tag49.xml"/><Relationship Id="rId3" Type="http://schemas.openxmlformats.org/officeDocument/2006/relationships/tags" Target="../tags/tag48.xml"/><Relationship Id="rId2" Type="http://schemas.openxmlformats.org/officeDocument/2006/relationships/slide" Target="slide3.xml"/><Relationship Id="rId19" Type="http://schemas.openxmlformats.org/officeDocument/2006/relationships/slideLayout" Target="../slideLayouts/slideLayout7.xml"/><Relationship Id="rId18" Type="http://schemas.openxmlformats.org/officeDocument/2006/relationships/tags" Target="../tags/tag63.xml"/><Relationship Id="rId17" Type="http://schemas.openxmlformats.org/officeDocument/2006/relationships/tags" Target="../tags/tag62.xml"/><Relationship Id="rId16" Type="http://schemas.openxmlformats.org/officeDocument/2006/relationships/tags" Target="../tags/tag61.xml"/><Relationship Id="rId15" Type="http://schemas.openxmlformats.org/officeDocument/2006/relationships/tags" Target="../tags/tag60.xml"/><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tags" Target="../tags/tag56.xml"/><Relationship Id="rId10" Type="http://schemas.openxmlformats.org/officeDocument/2006/relationships/tags" Target="../tags/tag55.xml"/><Relationship Id="rId1" Type="http://schemas.openxmlformats.org/officeDocument/2006/relationships/tags" Target="../tags/tag47.xml"/></Relationships>
</file>

<file path=ppt/slides/_rels/slide283.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0.xml"/><Relationship Id="rId7" Type="http://schemas.openxmlformats.org/officeDocument/2006/relationships/tags" Target="../tags/tag69.xml"/><Relationship Id="rId6" Type="http://schemas.openxmlformats.org/officeDocument/2006/relationships/tags" Target="../tags/tag68.xml"/><Relationship Id="rId5" Type="http://schemas.openxmlformats.org/officeDocument/2006/relationships/tags" Target="../tags/tag67.xml"/><Relationship Id="rId4" Type="http://schemas.openxmlformats.org/officeDocument/2006/relationships/tags" Target="../tags/tag66.xml"/><Relationship Id="rId3" Type="http://schemas.openxmlformats.org/officeDocument/2006/relationships/tags" Target="../tags/tag65.xml"/><Relationship Id="rId2" Type="http://schemas.openxmlformats.org/officeDocument/2006/relationships/slide" Target="slide3.xml"/><Relationship Id="rId1" Type="http://schemas.openxmlformats.org/officeDocument/2006/relationships/tags" Target="../tags/tag64.xml"/></Relationships>
</file>

<file path=ppt/slides/_rels/slide284.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2.emf"/><Relationship Id="rId1" Type="http://schemas.openxmlformats.org/officeDocument/2006/relationships/image" Target="../media/image1.emf"/></Relationships>
</file>

<file path=ppt/slides/_rels/slide2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 Target="slide3.xml"/></Relationships>
</file>

<file path=ppt/slides/_rels/slide3.xml.rels><?xml version="1.0" encoding="UTF-8" standalone="yes"?>
<Relationships xmlns="http://schemas.openxmlformats.org/package/2006/relationships"><Relationship Id="rId9" Type="http://schemas.openxmlformats.org/officeDocument/2006/relationships/notesSlide" Target="../notesSlides/notesSlide3.xml"/><Relationship Id="rId8" Type="http://schemas.openxmlformats.org/officeDocument/2006/relationships/slideLayout" Target="../slideLayouts/slideLayout13.xml"/><Relationship Id="rId7" Type="http://schemas.openxmlformats.org/officeDocument/2006/relationships/slide" Target="slide218.xml"/><Relationship Id="rId6" Type="http://schemas.openxmlformats.org/officeDocument/2006/relationships/slide" Target="slide279.xml"/><Relationship Id="rId5" Type="http://schemas.openxmlformats.org/officeDocument/2006/relationships/slide" Target="slide63.xml"/><Relationship Id="rId4" Type="http://schemas.openxmlformats.org/officeDocument/2006/relationships/slide" Target="slide7.xml"/><Relationship Id="rId3" Type="http://schemas.openxmlformats.org/officeDocument/2006/relationships/image" Target="../media/image4.emf"/><Relationship Id="rId2" Type="http://schemas.openxmlformats.org/officeDocument/2006/relationships/slide" Target="slide4.xml"/><Relationship Id="rId1" Type="http://schemas.openxmlformats.org/officeDocument/2006/relationships/image" Target="../media/image3.emf"/></Relationships>
</file>

<file path=ppt/slides/_rels/slide3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 Target="slide3.xml"/></Relationships>
</file>

<file path=ppt/slides/_rels/slide3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 Target="slide3.xml"/></Relationships>
</file>

<file path=ppt/slides/_rels/slide3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 Target="slide3.xml"/></Relationships>
</file>

<file path=ppt/slides/_rels/slide3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 Target="slide3.xml"/></Relationships>
</file>

<file path=ppt/slides/_rels/slide3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 Target="slide3.xml"/></Relationships>
</file>

<file path=ppt/slides/_rels/slide3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 Target="slide3.xml"/></Relationships>
</file>

<file path=ppt/slides/_rels/slide3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 Target="slide3.xml"/></Relationships>
</file>

<file path=ppt/slides/_rels/slide3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 Target="slide3.xml"/></Relationships>
</file>

<file path=ppt/slides/_rels/slide3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 Target="slide3.xml"/></Relationships>
</file>

<file path=ppt/slides/_rels/slide3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 Target="slide3.xml"/></Relationships>
</file>

<file path=ppt/slides/_rels/slide4.xml.rels><?xml version="1.0" encoding="UTF-8" standalone="yes"?>
<Relationships xmlns="http://schemas.openxmlformats.org/package/2006/relationships"><Relationship Id="rId5" Type="http://schemas.openxmlformats.org/officeDocument/2006/relationships/notesSlide" Target="../notesSlides/notesSlide4.xml"/><Relationship Id="rId4" Type="http://schemas.openxmlformats.org/officeDocument/2006/relationships/slideLayout" Target="../slideLayouts/slideLayout12.xml"/><Relationship Id="rId3" Type="http://schemas.openxmlformats.org/officeDocument/2006/relationships/slide" Target="slide3.xml"/><Relationship Id="rId2" Type="http://schemas.openxmlformats.org/officeDocument/2006/relationships/image" Target="../media/image6.png"/><Relationship Id="rId1" Type="http://schemas.openxmlformats.org/officeDocument/2006/relationships/image" Target="../media/image5.png"/></Relationships>
</file>

<file path=ppt/slides/_rels/slide4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 Target="slide3.xml"/></Relationships>
</file>

<file path=ppt/slides/_rels/slide4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 Target="slide3.xml"/></Relationships>
</file>

<file path=ppt/slides/_rels/slide4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 Target="slide3.xml"/></Relationships>
</file>

<file path=ppt/slides/_rels/slide4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 Target="slide3.xml"/></Relationships>
</file>

<file path=ppt/slides/_rels/slide4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 Target="slide3.xml"/></Relationships>
</file>

<file path=ppt/slides/_rels/slide4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 Target="slide3.xml"/></Relationships>
</file>

<file path=ppt/slides/_rels/slide4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 Target="slide3.xml"/></Relationships>
</file>

<file path=ppt/slides/_rels/slide4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 Target="slide3.xml"/></Relationships>
</file>

<file path=ppt/slides/_rels/slide4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 Target="slide3.xml"/></Relationships>
</file>

<file path=ppt/slides/_rels/slide49.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xml"/><Relationship Id="rId7" Type="http://schemas.openxmlformats.org/officeDocument/2006/relationships/tags" Target="../tags/tag2.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 Target="slide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4.xml"/><Relationship Id="rId1" Type="http://schemas.openxmlformats.org/officeDocument/2006/relationships/slide" Target="slide3.xml"/></Relationships>
</file>

<file path=ppt/slides/_rels/slide5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 Target="slide3.xml"/></Relationships>
</file>

<file path=ppt/slides/_rels/slide5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 Target="slide3.xml"/></Relationships>
</file>

<file path=ppt/slides/_rels/slide5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 Target="slide3.xml"/></Relationships>
</file>

<file path=ppt/slides/_rels/slide53.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 Target="slide3.xml"/></Relationships>
</file>

<file path=ppt/slides/_rels/slide5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 Target="slide3.xml"/></Relationships>
</file>

<file path=ppt/slides/_rels/slide5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 Target="slide3.xml"/></Relationships>
</file>

<file path=ppt/slides/_rels/slide5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 Target="slide3.xml"/></Relationships>
</file>

<file path=ppt/slides/_rels/slide5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 Target="slide3.xml"/></Relationships>
</file>

<file path=ppt/slides/_rels/slide5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 Target="slide3.xml"/></Relationships>
</file>

<file path=ppt/slides/_rels/slide5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 Target="slide3.xml"/></Relationships>
</file>

<file path=ppt/slides/_rels/slide6.xml.rels><?xml version="1.0" encoding="UTF-8" standalone="yes"?>
<Relationships xmlns="http://schemas.openxmlformats.org/package/2006/relationships"><Relationship Id="rId5" Type="http://schemas.openxmlformats.org/officeDocument/2006/relationships/notesSlide" Target="../notesSlides/notesSlide6.xml"/><Relationship Id="rId4" Type="http://schemas.openxmlformats.org/officeDocument/2006/relationships/slideLayout" Target="../slideLayouts/slideLayout14.xml"/><Relationship Id="rId3" Type="http://schemas.openxmlformats.org/officeDocument/2006/relationships/image" Target="../media/image7.png"/><Relationship Id="rId2" Type="http://schemas.openxmlformats.org/officeDocument/2006/relationships/tags" Target="../tags/tag1.xml"/><Relationship Id="rId1" Type="http://schemas.openxmlformats.org/officeDocument/2006/relationships/slide" Target="slide3.xml"/></Relationships>
</file>

<file path=ppt/slides/_rels/slide6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 Target="slide3.xml"/></Relationships>
</file>

<file path=ppt/slides/_rels/slide6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 Target="slide3.xml"/></Relationships>
</file>

<file path=ppt/slides/_rels/slide6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54.xml"/><Relationship Id="rId4" Type="http://schemas.openxmlformats.org/officeDocument/2006/relationships/diagramColors" Target="../diagrams/colors54.xml"/><Relationship Id="rId3" Type="http://schemas.openxmlformats.org/officeDocument/2006/relationships/diagramQuickStyle" Target="../diagrams/quickStyle54.xml"/><Relationship Id="rId2" Type="http://schemas.openxmlformats.org/officeDocument/2006/relationships/diagramLayout" Target="../diagrams/layout54.xml"/><Relationship Id="rId1" Type="http://schemas.openxmlformats.org/officeDocument/2006/relationships/diagramData" Target="../diagrams/data54.xml"/></Relationships>
</file>

<file path=ppt/slides/_rels/slide63.xml.rels><?xml version="1.0" encoding="UTF-8" standalone="yes"?>
<Relationships xmlns="http://schemas.openxmlformats.org/package/2006/relationships"><Relationship Id="rId9" Type="http://schemas.openxmlformats.org/officeDocument/2006/relationships/slide" Target="slide170.xml"/><Relationship Id="rId8" Type="http://schemas.openxmlformats.org/officeDocument/2006/relationships/slide" Target="slide158.xml"/><Relationship Id="rId7" Type="http://schemas.openxmlformats.org/officeDocument/2006/relationships/slide" Target="slide147.xml"/><Relationship Id="rId6" Type="http://schemas.openxmlformats.org/officeDocument/2006/relationships/slide" Target="slide135.xml"/><Relationship Id="rId5" Type="http://schemas.openxmlformats.org/officeDocument/2006/relationships/slide" Target="slide123.xml"/><Relationship Id="rId4" Type="http://schemas.openxmlformats.org/officeDocument/2006/relationships/slide" Target="slide111.xml"/><Relationship Id="rId3" Type="http://schemas.openxmlformats.org/officeDocument/2006/relationships/slide" Target="slide100.xml"/><Relationship Id="rId2" Type="http://schemas.openxmlformats.org/officeDocument/2006/relationships/slide" Target="slide3.xml"/><Relationship Id="rId14" Type="http://schemas.openxmlformats.org/officeDocument/2006/relationships/notesSlide" Target="../notesSlides/notesSlide9.xml"/><Relationship Id="rId13" Type="http://schemas.openxmlformats.org/officeDocument/2006/relationships/slideLayout" Target="../slideLayouts/slideLayout12.xml"/><Relationship Id="rId12" Type="http://schemas.openxmlformats.org/officeDocument/2006/relationships/slide" Target="slide206.xml"/><Relationship Id="rId11" Type="http://schemas.openxmlformats.org/officeDocument/2006/relationships/slide" Target="slide194.xml"/><Relationship Id="rId10" Type="http://schemas.openxmlformats.org/officeDocument/2006/relationships/slide" Target="slide182.xml"/><Relationship Id="rId1" Type="http://schemas.openxmlformats.org/officeDocument/2006/relationships/image" Target="../media/image6.png"/></Relationships>
</file>

<file path=ppt/slides/_rels/slide6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69.xml"/><Relationship Id="rId6" Type="http://schemas.openxmlformats.org/officeDocument/2006/relationships/slide" Target="slide68.xml"/><Relationship Id="rId5" Type="http://schemas.openxmlformats.org/officeDocument/2006/relationships/slide" Target="slide67.xml"/><Relationship Id="rId4" Type="http://schemas.openxmlformats.org/officeDocument/2006/relationships/slide" Target="slide66.xml"/><Relationship Id="rId3" Type="http://schemas.openxmlformats.org/officeDocument/2006/relationships/slide" Target="slide65.xml"/><Relationship Id="rId2" Type="http://schemas.openxmlformats.org/officeDocument/2006/relationships/slide" Target="slide3.xml"/><Relationship Id="rId1" Type="http://schemas.openxmlformats.org/officeDocument/2006/relationships/image" Target="../media/image8.png"/></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4.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4.xml"/></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4.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4.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64.xml"/></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2.xml"/><Relationship Id="rId2" Type="http://schemas.openxmlformats.org/officeDocument/2006/relationships/slide" Target="slide3.xml"/><Relationship Id="rId1" Type="http://schemas.openxmlformats.org/officeDocument/2006/relationships/image" Target="../media/image6.png"/></Relationships>
</file>

<file path=ppt/slides/_rels/slide70.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75.xml"/><Relationship Id="rId6" Type="http://schemas.openxmlformats.org/officeDocument/2006/relationships/slide" Target="slide74.xml"/><Relationship Id="rId5" Type="http://schemas.openxmlformats.org/officeDocument/2006/relationships/slide" Target="slide73.xml"/><Relationship Id="rId4" Type="http://schemas.openxmlformats.org/officeDocument/2006/relationships/slide" Target="slide72.xml"/><Relationship Id="rId3" Type="http://schemas.openxmlformats.org/officeDocument/2006/relationships/slide" Target="slide71.xml"/><Relationship Id="rId2" Type="http://schemas.openxmlformats.org/officeDocument/2006/relationships/slide" Target="slide3.xml"/><Relationship Id="rId1" Type="http://schemas.openxmlformats.org/officeDocument/2006/relationships/image" Target="../media/image8.png"/></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0.xml"/></Relationships>
</file>

<file path=ppt/slides/_rels/slide7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81.xml"/><Relationship Id="rId6" Type="http://schemas.openxmlformats.org/officeDocument/2006/relationships/slide" Target="slide80.xml"/><Relationship Id="rId5" Type="http://schemas.openxmlformats.org/officeDocument/2006/relationships/slide" Target="slide79.xml"/><Relationship Id="rId4" Type="http://schemas.openxmlformats.org/officeDocument/2006/relationships/slide" Target="slide78.xml"/><Relationship Id="rId3" Type="http://schemas.openxmlformats.org/officeDocument/2006/relationships/slide" Target="slide77.xml"/><Relationship Id="rId2" Type="http://schemas.openxmlformats.org/officeDocument/2006/relationships/slide" Target="slide3.xml"/><Relationship Id="rId1" Type="http://schemas.openxmlformats.org/officeDocument/2006/relationships/image" Target="../media/image8.png"/></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6.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6.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6.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4.xml"/><Relationship Id="rId1" Type="http://schemas.openxmlformats.org/officeDocument/2006/relationships/slide" Target="slide3.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6.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76.xml"/></Relationships>
</file>

<file path=ppt/slides/_rels/slide82.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87.xml"/><Relationship Id="rId6" Type="http://schemas.openxmlformats.org/officeDocument/2006/relationships/slide" Target="slide86.xml"/><Relationship Id="rId5" Type="http://schemas.openxmlformats.org/officeDocument/2006/relationships/slide" Target="slide85.xml"/><Relationship Id="rId4" Type="http://schemas.openxmlformats.org/officeDocument/2006/relationships/slide" Target="slide84.xml"/><Relationship Id="rId3" Type="http://schemas.openxmlformats.org/officeDocument/2006/relationships/slide" Target="slide83.xml"/><Relationship Id="rId2" Type="http://schemas.openxmlformats.org/officeDocument/2006/relationships/slide" Target="slide3.xml"/><Relationship Id="rId1" Type="http://schemas.openxmlformats.org/officeDocument/2006/relationships/image" Target="../media/image8.png"/></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2.xml"/></Relationships>
</file>

<file path=ppt/slides/_rels/slide88.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93.xml"/><Relationship Id="rId6" Type="http://schemas.openxmlformats.org/officeDocument/2006/relationships/slide" Target="slide92.xml"/><Relationship Id="rId5" Type="http://schemas.openxmlformats.org/officeDocument/2006/relationships/slide" Target="slide91.xml"/><Relationship Id="rId4" Type="http://schemas.openxmlformats.org/officeDocument/2006/relationships/slide" Target="slide90.xml"/><Relationship Id="rId3" Type="http://schemas.openxmlformats.org/officeDocument/2006/relationships/slide" Target="slide89.xml"/><Relationship Id="rId2" Type="http://schemas.openxmlformats.org/officeDocument/2006/relationships/slide" Target="slide3.xml"/><Relationship Id="rId1" Type="http://schemas.openxmlformats.org/officeDocument/2006/relationships/image" Target="../media/image8.png"/></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8.xml"/></Relationships>
</file>

<file path=ppt/slides/_rels/slide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slide" Target="slide3.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8.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8.xml"/></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8.xml"/></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88.xml"/></Relationships>
</file>

<file path=ppt/slides/_rels/slide94.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slide" Target="slide99.xml"/><Relationship Id="rId6" Type="http://schemas.openxmlformats.org/officeDocument/2006/relationships/slide" Target="slide98.xml"/><Relationship Id="rId5" Type="http://schemas.openxmlformats.org/officeDocument/2006/relationships/slide" Target="slide97.xml"/><Relationship Id="rId4" Type="http://schemas.openxmlformats.org/officeDocument/2006/relationships/slide" Target="slide96.xml"/><Relationship Id="rId3" Type="http://schemas.openxmlformats.org/officeDocument/2006/relationships/slide" Target="slide95.xml"/><Relationship Id="rId2" Type="http://schemas.openxmlformats.org/officeDocument/2006/relationships/slide" Target="slide3.xml"/><Relationship Id="rId1" Type="http://schemas.openxmlformats.org/officeDocument/2006/relationships/image" Target="../media/image8.pn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4.xml"/></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4.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4.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4.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slide" Target="slide9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图片 9"/>
          <p:cNvPicPr>
            <a:picLocks noChangeAspect="1"/>
          </p:cNvPicPr>
          <p:nvPr/>
        </p:nvPicPr>
        <p:blipFill>
          <a:blip r:embed="rId1"/>
          <a:stretch>
            <a:fillRect/>
          </a:stretch>
        </p:blipFill>
        <p:spPr>
          <a:xfrm>
            <a:off x="415925" y="2722563"/>
            <a:ext cx="11360150" cy="6411912"/>
          </a:xfrm>
          <a:prstGeom prst="rect">
            <a:avLst/>
          </a:prstGeom>
          <a:noFill/>
          <a:ln w="9525">
            <a:noFill/>
          </a:ln>
        </p:spPr>
      </p:pic>
      <p:sp>
        <p:nvSpPr>
          <p:cNvPr id="11" name="Title 3"/>
          <p:cNvSpPr txBox="1"/>
          <p:nvPr/>
        </p:nvSpPr>
        <p:spPr>
          <a:xfrm>
            <a:off x="2495550" y="692150"/>
            <a:ext cx="5934075" cy="1247775"/>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6000" b="1" spc="300" dirty="0">
                <a:solidFill>
                  <a:schemeClr val="accent6">
                    <a:lumMod val="75000"/>
                  </a:schemeClr>
                </a:solidFill>
                <a:latin typeface="微软雅黑" panose="020B0503020204020204" pitchFamily="34" charset="-122"/>
                <a:ea typeface="微软雅黑" panose="020B0503020204020204" pitchFamily="34" charset="-122"/>
                <a:cs typeface="+mn-ea"/>
              </a:rPr>
              <a:t>高职备考新</a:t>
            </a:r>
            <a:r>
              <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rPr>
              <a:t>实践</a:t>
            </a:r>
            <a:endPar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endParaRPr>
          </a:p>
        </p:txBody>
      </p:sp>
      <p:sp>
        <p:nvSpPr>
          <p:cNvPr id="13" name="Title 3"/>
          <p:cNvSpPr txBox="1"/>
          <p:nvPr/>
        </p:nvSpPr>
        <p:spPr>
          <a:xfrm>
            <a:off x="2424113" y="1844675"/>
            <a:ext cx="5832475" cy="431800"/>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marL="0" marR="0" lvl="0" indent="0" algn="ctr" defTabSz="1828165" rtl="0" eaLnBrk="1" fontAlgn="base" latinLnBrk="0" hangingPunct="1">
              <a:lnSpc>
                <a:spcPct val="90000"/>
              </a:lnSpc>
              <a:spcBef>
                <a:spcPct val="0"/>
              </a:spcBef>
              <a:spcAft>
                <a:spcPct val="0"/>
              </a:spcAft>
              <a:buClrTx/>
              <a:buSzTx/>
              <a:buFontTx/>
              <a:buNone/>
              <a:defRPr/>
            </a:pPr>
            <a:r>
              <a:rPr kumimoji="0" lang="en-US" altLang="zh-CN"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rPr>
              <a:t>New Practice for Test Preparation</a:t>
            </a:r>
            <a:endParaRPr kumimoji="0" lang="id-ID"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endParaRPr>
          </a:p>
        </p:txBody>
      </p:sp>
      <p:sp>
        <p:nvSpPr>
          <p:cNvPr id="15" name="Title 3"/>
          <p:cNvSpPr txBox="1"/>
          <p:nvPr/>
        </p:nvSpPr>
        <p:spPr>
          <a:xfrm>
            <a:off x="5375275" y="2420938"/>
            <a:ext cx="2459038" cy="1439863"/>
          </a:xfrm>
          <a:prstGeom prst="rect">
            <a:avLst/>
          </a:prstGeom>
          <a:solidFill>
            <a:srgbClr val="FFC44F"/>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李丽华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钟彩红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endParaRPr lang="en-US" altLang="zh-CN" sz="2800" b="1" dirty="0">
              <a:solidFill>
                <a:schemeClr val="bg1"/>
              </a:solidFill>
              <a:effectLst>
                <a:outerShdw blurRad="38100" dist="38100" dir="2700000" algn="tl">
                  <a:srgbClr val="000000">
                    <a:alpha val="43137"/>
                  </a:srgbClr>
                </a:outerShdw>
              </a:effectLst>
              <a:latin typeface="+mn-ea"/>
              <a:ea typeface="+mn-ea"/>
              <a:cs typeface="+mn-ea"/>
            </a:endParaRPr>
          </a:p>
          <a:p>
            <a:pPr lvl="0" algn="ctr" fontAlgn="base">
              <a:spcAft>
                <a:spcPct val="0"/>
              </a:spcAft>
              <a:defRPr/>
            </a:pP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黄 </a:t>
            </a:r>
            <a:r>
              <a:rPr lang="en-US" altLang="zh-CN" sz="2800" b="1" dirty="0">
                <a:solidFill>
                  <a:schemeClr val="bg1"/>
                </a:solidFill>
                <a:effectLst>
                  <a:outerShdw blurRad="38100" dist="38100" dir="2700000" algn="tl">
                    <a:srgbClr val="000000">
                      <a:alpha val="43137"/>
                    </a:srgbClr>
                  </a:outerShdw>
                </a:effectLst>
                <a:latin typeface="+mn-ea"/>
                <a:ea typeface="+mn-ea"/>
                <a:cs typeface="+mn-ea"/>
                <a:sym typeface="+mn-ea"/>
              </a:rPr>
              <a:t> </a:t>
            </a:r>
            <a:r>
              <a:rPr lang="zh-CN" altLang="en-US" sz="2800" b="1" dirty="0">
                <a:solidFill>
                  <a:schemeClr val="bg1"/>
                </a:solidFill>
                <a:effectLst>
                  <a:outerShdw blurRad="38100" dist="38100" dir="2700000" algn="tl">
                    <a:srgbClr val="000000">
                      <a:alpha val="43137"/>
                    </a:srgbClr>
                  </a:outerShdw>
                </a:effectLst>
                <a:latin typeface="+mn-ea"/>
                <a:ea typeface="+mn-ea"/>
                <a:cs typeface="+mn-ea"/>
                <a:sym typeface="+mn-ea"/>
              </a:rPr>
              <a:t>伟</a:t>
            </a:r>
            <a:endParaRPr kumimoji="0" lang="zh-CN" alt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pic>
        <p:nvPicPr>
          <p:cNvPr id="7175" name="图片 16"/>
          <p:cNvPicPr>
            <a:picLocks noChangeAspect="1"/>
          </p:cNvPicPr>
          <p:nvPr/>
        </p:nvPicPr>
        <p:blipFill>
          <a:blip r:embed="rId2"/>
          <a:stretch>
            <a:fillRect/>
          </a:stretch>
        </p:blipFill>
        <p:spPr>
          <a:xfrm rot="1503710">
            <a:off x="9744075" y="-609600"/>
            <a:ext cx="1328738" cy="2081213"/>
          </a:xfrm>
          <a:prstGeom prst="rect">
            <a:avLst/>
          </a:prstGeom>
          <a:noFill/>
          <a:ln w="9525">
            <a:noFill/>
          </a:ln>
        </p:spPr>
      </p:pic>
      <p:sp>
        <p:nvSpPr>
          <p:cNvPr id="8" name="TextBox 7"/>
          <p:cNvSpPr txBox="1"/>
          <p:nvPr/>
        </p:nvSpPr>
        <p:spPr>
          <a:xfrm>
            <a:off x="8371206" y="908049"/>
            <a:ext cx="490220" cy="1626599"/>
          </a:xfrm>
          <a:prstGeom prst="rect">
            <a:avLst/>
          </a:prstGeom>
          <a:solidFill>
            <a:schemeClr val="accent6">
              <a:lumMod val="60000"/>
              <a:lumOff val="40000"/>
            </a:schemeClr>
          </a:solidFill>
        </p:spPr>
        <p:txBody>
          <a:bodyPr vert="eaVert" wrap="square">
            <a:spAutoFit/>
          </a:bodyPr>
          <a:lstStyle/>
          <a:p>
            <a:pPr marR="0" defTabSz="914400">
              <a:buClrTx/>
              <a:buSzTx/>
              <a:buFontTx/>
              <a:defRPr/>
            </a:pPr>
            <a:r>
              <a:rPr lang="zh-CN" altLang="en-US" sz="2000" noProof="0" dirty="0">
                <a:solidFill>
                  <a:schemeClr val="bg1"/>
                </a:solidFill>
                <a:latin typeface="微软雅黑" panose="020B0503020204020204" pitchFamily="34" charset="-122"/>
                <a:ea typeface="微软雅黑" panose="020B0503020204020204" pitchFamily="34" charset="-122"/>
                <a:sym typeface="+mn-ea"/>
              </a:rPr>
              <a:t>英语</a:t>
            </a:r>
            <a:r>
              <a:rPr lang="en-US" altLang="zh-CN" sz="2000" noProof="0" dirty="0">
                <a:solidFill>
                  <a:schemeClr val="bg1"/>
                </a:solidFill>
                <a:latin typeface="微软雅黑" panose="020B0503020204020204" pitchFamily="34" charset="-122"/>
                <a:ea typeface="微软雅黑" panose="020B0503020204020204" pitchFamily="34" charset="-122"/>
                <a:sym typeface="+mn-ea"/>
              </a:rPr>
              <a:t> </a:t>
            </a:r>
            <a:r>
              <a:rPr lang="zh-CN" altLang="en-US" sz="2000" noProof="0" dirty="0">
                <a:solidFill>
                  <a:schemeClr val="bg1"/>
                </a:solidFill>
                <a:latin typeface="微软雅黑" panose="020B0503020204020204" pitchFamily="34" charset="-122"/>
                <a:ea typeface="微软雅黑" panose="020B0503020204020204" pitchFamily="34" charset="-122"/>
                <a:sym typeface="+mn-ea"/>
              </a:rPr>
              <a:t>专题篇</a:t>
            </a:r>
            <a:endParaRPr kumimoji="0" lang="zh-CN" altLang="en-US" sz="2000" kern="1200" cap="none" spc="0" normalizeH="0" baseline="0" noProof="0" dirty="0">
              <a:solidFill>
                <a:schemeClr val="bg1"/>
              </a:solidFill>
              <a:latin typeface="微软雅黑" panose="020B0503020204020204" pitchFamily="34" charset="-122"/>
              <a:ea typeface="微软雅黑" panose="020B0503020204020204" pitchFamily="34" charset="-122"/>
              <a:cs typeface="+mn-cs"/>
            </a:endParaRPr>
          </a:p>
        </p:txBody>
      </p:sp>
      <p:cxnSp>
        <p:nvCxnSpPr>
          <p:cNvPr id="10" name="直接连接符 9"/>
          <p:cNvCxnSpPr/>
          <p:nvPr/>
        </p:nvCxnSpPr>
        <p:spPr>
          <a:xfrm>
            <a:off x="3935413" y="1773238"/>
            <a:ext cx="4392613" cy="0"/>
          </a:xfrm>
          <a:prstGeom prst="line">
            <a:avLst/>
          </a:prstGeom>
        </p:spPr>
        <p:style>
          <a:lnRef idx="1">
            <a:schemeClr val="accent1"/>
          </a:lnRef>
          <a:fillRef idx="0">
            <a:schemeClr val="accent1"/>
          </a:fillRef>
          <a:effectRef idx="0">
            <a:schemeClr val="accent1"/>
          </a:effectRef>
          <a:fontRef idx="minor">
            <a:schemeClr val="tx1"/>
          </a:fontRef>
        </p:style>
      </p:cxnSp>
      <p:sp>
        <p:nvSpPr>
          <p:cNvPr id="7181" name="左箭头 7180">
            <a:hlinkClick r:id="rId3"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endParaRPr lang="zh-CN" altLang="en-US" dirty="0">
              <a:latin typeface="Arial" panose="020B0604020202020204" pitchFamily="34" charset="0"/>
            </a:endParaRPr>
          </a:p>
        </p:txBody>
      </p:sp>
      <p:sp>
        <p:nvSpPr>
          <p:cNvPr id="2" name="文本框 1"/>
          <p:cNvSpPr txBox="1"/>
          <p:nvPr/>
        </p:nvSpPr>
        <p:spPr>
          <a:xfrm>
            <a:off x="9304655" y="1437005"/>
            <a:ext cx="1802765" cy="645160"/>
          </a:xfrm>
          <a:prstGeom prst="rect">
            <a:avLst/>
          </a:prstGeom>
          <a:noFill/>
        </p:spPr>
        <p:txBody>
          <a:bodyPr wrap="square" rtlCol="0">
            <a:spAutoFit/>
          </a:bodyPr>
          <a:lstStyle/>
          <a:p>
            <a:r>
              <a:rPr lang="zh-CN" altLang="zh-CN" sz="3600" dirty="0">
                <a:ln w="22225">
                  <a:solidFill>
                    <a:schemeClr val="accent2"/>
                  </a:solidFill>
                  <a:prstDash val="solid"/>
                </a:ln>
                <a:solidFill>
                  <a:schemeClr val="accent2">
                    <a:lumMod val="40000"/>
                    <a:lumOff val="60000"/>
                  </a:schemeClr>
                </a:solidFill>
                <a:effectLst/>
              </a:rPr>
              <a:t>（英语）</a:t>
            </a:r>
            <a:endParaRPr lang="zh-CN" altLang="zh-CN" sz="3600" dirty="0">
              <a:ln w="22225">
                <a:solidFill>
                  <a:schemeClr val="accent2"/>
                </a:solidFill>
                <a:prstDash val="solid"/>
              </a:ln>
              <a:solidFill>
                <a:schemeClr val="accent2">
                  <a:lumMod val="40000"/>
                  <a:lumOff val="60000"/>
                </a:schemeClr>
              </a:solidFill>
              <a:effectLst/>
            </a:endParaRP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53" presetClass="entr" presetSubtype="16"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par>
                                <p:cTn id="22" presetID="21" presetClass="entr" presetSubtype="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heel(1)">
                                      <p:cBhvr>
                                        <p:cTn id="24" dur="2000"/>
                                        <p:tgtEl>
                                          <p:spTgt spid="2"/>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bldLvl="0" animBg="1"/>
      <p:bldP spid="8" grpId="0" bldLvl="0" animBg="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042323" y="3655315"/>
            <a:ext cx="10107353" cy="1568450"/>
          </a:xfrm>
          <a:prstGeom prst="rect">
            <a:avLst/>
          </a:prstGeom>
          <a:noFill/>
        </p:spPr>
        <p:txBody>
          <a:bodyPr wrap="square" rtlCol="0">
            <a:spAutoFit/>
          </a:bodyPr>
          <a:lstStyle/>
          <a:p>
            <a:r>
              <a:rPr sz="2400" b="1" dirty="0">
                <a:latin typeface="微软雅黑" panose="020B0503020204020204" pitchFamily="34" charset="-122"/>
                <a:ea typeface="微软雅黑" panose="020B0503020204020204" pitchFamily="34" charset="-122"/>
              </a:rPr>
              <a:t>1）提示词为动词</a:t>
            </a:r>
            <a:endParaRPr sz="2400" b="1"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动词的变化形式比较多，主要考查谓语动词的时态、语态、语气的变化、非谓语动词的变化（不定式、动名词、现在分词、过去分词）以及各种词性的变化等。</a:t>
            </a:r>
            <a:endParaRPr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42323" y="1822342"/>
            <a:ext cx="10107353" cy="1291590"/>
          </a:xfrm>
          <a:prstGeom prst="rect">
            <a:avLst/>
          </a:prstGeom>
          <a:solidFill>
            <a:schemeClr val="accent3">
              <a:lumMod val="40000"/>
              <a:lumOff val="60000"/>
            </a:schemeClr>
          </a:solidFill>
        </p:spPr>
        <p:txBody>
          <a:bodyPr wrap="square" rtlCol="0">
            <a:spAutoFit/>
          </a:bodyPr>
          <a:lstStyle/>
          <a:p>
            <a:r>
              <a:rPr sz="2600" b="1" dirty="0">
                <a:latin typeface="微软雅黑" panose="020B0503020204020204" pitchFamily="34" charset="-122"/>
                <a:ea typeface="微软雅黑" panose="020B0503020204020204" pitchFamily="34" charset="-122"/>
              </a:rPr>
              <a:t>1. 有提示词的题型：解题技巧——巧“变”</a:t>
            </a:r>
            <a:endParaRPr sz="2600" b="1" dirty="0">
              <a:latin typeface="微软雅黑" panose="020B0503020204020204" pitchFamily="34" charset="-122"/>
              <a:ea typeface="微软雅黑" panose="020B0503020204020204" pitchFamily="34" charset="-122"/>
            </a:endParaRPr>
          </a:p>
          <a:p>
            <a:r>
              <a:rPr lang="en-US" sz="2600" b="1" dirty="0">
                <a:latin typeface="微软雅黑" panose="020B0503020204020204" pitchFamily="34" charset="-122"/>
                <a:ea typeface="微软雅黑" panose="020B0503020204020204" pitchFamily="34" charset="-122"/>
              </a:rPr>
              <a:t>     </a:t>
            </a:r>
            <a:r>
              <a:rPr sz="2600" b="1" dirty="0">
                <a:latin typeface="微软雅黑" panose="020B0503020204020204" pitchFamily="34" charset="-122"/>
                <a:ea typeface="微软雅黑" panose="020B0503020204020204" pitchFamily="34" charset="-122"/>
              </a:rPr>
              <a:t>提供了单词提示的空格主要考查动词时态和语态、非谓语形式、名词、形容词、副词、代词等，需要根据句子，对单词形式进行变化。</a:t>
            </a:r>
            <a:endParaRPr sz="2600" b="1" dirty="0">
              <a:latin typeface="微软雅黑" panose="020B0503020204020204" pitchFamily="34" charset="-122"/>
              <a:ea typeface="微软雅黑" panose="020B0503020204020204" pitchFamily="34" charset="-122"/>
            </a:endParaRP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227463" y="-803492"/>
            <a:ext cx="2506942" cy="2508444"/>
          </a:xfrm>
          <a:prstGeom prst="rect">
            <a:avLst/>
          </a:prstGeom>
        </p:spPr>
      </p:pic>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一 </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year Japan made a new robot. It can take care 1________ a child. The new robot is 2__________ (call)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Itweighs</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13.2 pounds, and has a body of 15.2 inches 3____________ (high).</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is 4_________ small robot, but it has many special 5________ (skill). It can recognize and remember up to ten faces and use its eight separate electronic ears 6________________ (understand) human voices even in 7__________ (noise) situations. It also sings songs or asks quizzes to entertain children, or plays games with them when they are 8__________ (happy). If the child is 9___________ (bore),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iPapero</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will change new songs and quizzes so that it doesn’t repeat 10______ (it). The robot babysitter even has a cellphone to call a parent when the child asks for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3" name="TextBox 22"/>
          <p:cNvSpPr txBox="1"/>
          <p:nvPr/>
        </p:nvSpPr>
        <p:spPr>
          <a:xfrm>
            <a:off x="6875409" y="161179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height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4712340" y="119653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called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9154499" y="86159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3081376" y="202418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nvSpPr>
        <p:spPr>
          <a:xfrm>
            <a:off x="664793" y="244150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skills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78155" y="55458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8483759" y="2724584"/>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understand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6274338" y="313804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noisy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5759430" y="386971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unhappy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985114" y="423525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bored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nvSpPr>
        <p:spPr>
          <a:xfrm>
            <a:off x="4436849" y="463957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itself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文本框 19">
            <a:hlinkClick r:id="rId4" action="ppaction://hlinksldjump"/>
          </p:cNvPr>
          <p:cNvSpPr txBox="1"/>
          <p:nvPr/>
        </p:nvSpPr>
        <p:spPr>
          <a:xfrm>
            <a:off x="2378997"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5" action="ppaction://hlinksldjump"/>
          </p:cNvPr>
          <p:cNvSpPr txBox="1"/>
          <p:nvPr/>
        </p:nvSpPr>
        <p:spPr>
          <a:xfrm>
            <a:off x="4147133"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6" action="ppaction://hlinksldjump"/>
          </p:cNvPr>
          <p:cNvSpPr txBox="1"/>
          <p:nvPr/>
        </p:nvSpPr>
        <p:spPr>
          <a:xfrm>
            <a:off x="5782857" y="55458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7418581" y="554586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386201" y="6184507"/>
            <a:ext cx="7167347" cy="461665"/>
          </a:xfrm>
          <a:prstGeom prst="rect">
            <a:avLst/>
          </a:prstGeom>
          <a:noFill/>
        </p:spPr>
        <p:txBody>
          <a:bodyPr wrap="none" rtlCol="0">
            <a:spAutoFit/>
          </a:bodyPr>
          <a:lstStyle/>
          <a:p>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5" name="文本框 24">
            <a:hlinkClick r:id="rId8" action="ppaction://hlinksldjump"/>
          </p:cNvPr>
          <p:cNvSpPr txBox="1"/>
          <p:nvPr/>
        </p:nvSpPr>
        <p:spPr>
          <a:xfrm>
            <a:off x="778154" y="613466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8" name="文本框 27">
            <a:hlinkClick r:id="rId9" action="ppaction://hlinksldjump"/>
          </p:cNvPr>
          <p:cNvSpPr txBox="1"/>
          <p:nvPr/>
        </p:nvSpPr>
        <p:spPr>
          <a:xfrm>
            <a:off x="2378997" y="612552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9" name="文本框 28">
            <a:hlinkClick r:id="rId10" action="ppaction://hlinksldjump"/>
          </p:cNvPr>
          <p:cNvSpPr txBox="1"/>
          <p:nvPr/>
        </p:nvSpPr>
        <p:spPr>
          <a:xfrm>
            <a:off x="4147132" y="613741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0" name="文本框 29">
            <a:hlinkClick r:id="rId11" action="ppaction://hlinksldjump"/>
          </p:cNvPr>
          <p:cNvSpPr txBox="1"/>
          <p:nvPr/>
        </p:nvSpPr>
        <p:spPr>
          <a:xfrm>
            <a:off x="5782856" y="613741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1" name="文本框 30">
            <a:hlinkClick r:id="rId12" action="ppaction://hlinksldjump"/>
          </p:cNvPr>
          <p:cNvSpPr txBox="1"/>
          <p:nvPr/>
        </p:nvSpPr>
        <p:spPr>
          <a:xfrm>
            <a:off x="7418581" y="611940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par>
                          <p:cTn id="24" fill="hold">
                            <p:stCondLst>
                              <p:cond delay="500"/>
                            </p:stCondLst>
                            <p:childTnLst>
                              <p:par>
                                <p:cTn id="25" presetID="16" presetClass="entr" presetSubtype="37"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arn(outVertical)">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childTnLst>
                          </p:cTn>
                        </p:par>
                        <p:par>
                          <p:cTn id="33" fill="hold">
                            <p:stCondLst>
                              <p:cond delay="500"/>
                            </p:stCondLst>
                            <p:childTnLst>
                              <p:par>
                                <p:cTn id="34" presetID="16" presetClass="entr" presetSubtype="37"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barn(outVertical)">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barn(inVertical)">
                                      <p:cBhvr>
                                        <p:cTn id="41" dur="500"/>
                                        <p:tgtEl>
                                          <p:spTgt spid="23"/>
                                        </p:tgtEl>
                                      </p:cBhvr>
                                    </p:animEffect>
                                  </p:childTnLst>
                                </p:cTn>
                              </p:par>
                            </p:childTnLst>
                          </p:cTn>
                        </p:par>
                        <p:par>
                          <p:cTn id="42" fill="hold">
                            <p:stCondLst>
                              <p:cond delay="500"/>
                            </p:stCondLst>
                            <p:childTnLst>
                              <p:par>
                                <p:cTn id="43" presetID="16" presetClass="entr" presetSubtype="37"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barn(outVertical)">
                                      <p:cBhvr>
                                        <p:cTn id="45" dur="5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barn(inVertical)">
                                      <p:cBhvr>
                                        <p:cTn id="50" dur="500"/>
                                        <p:tgtEl>
                                          <p:spTgt spid="10"/>
                                        </p:tgtEl>
                                      </p:cBhvr>
                                    </p:animEffect>
                                  </p:childTnLst>
                                </p:cTn>
                              </p:par>
                            </p:childTnLst>
                          </p:cTn>
                        </p:par>
                        <p:par>
                          <p:cTn id="51" fill="hold">
                            <p:stCondLst>
                              <p:cond delay="500"/>
                            </p:stCondLst>
                            <p:childTnLst>
                              <p:par>
                                <p:cTn id="52" presetID="16" presetClass="entr" presetSubtype="37"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barn(outVertical)">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barn(inVertical)">
                                      <p:cBhvr>
                                        <p:cTn id="59" dur="500"/>
                                        <p:tgtEl>
                                          <p:spTgt spid="11"/>
                                        </p:tgtEl>
                                      </p:cBhvr>
                                    </p:animEffect>
                                  </p:childTnLst>
                                </p:cTn>
                              </p:par>
                            </p:childTnLst>
                          </p:cTn>
                        </p:par>
                        <p:par>
                          <p:cTn id="60" fill="hold">
                            <p:stCondLst>
                              <p:cond delay="500"/>
                            </p:stCondLst>
                            <p:childTnLst>
                              <p:par>
                                <p:cTn id="61" presetID="16" presetClass="entr" presetSubtype="37" fill="hold" grpId="0" nodeType="after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barn(outVertical)">
                                      <p:cBhvr>
                                        <p:cTn id="63" dur="500"/>
                                        <p:tgtEl>
                                          <p:spTgt spid="24"/>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barn(inVertical)">
                                      <p:cBhvr>
                                        <p:cTn id="68" dur="500"/>
                                        <p:tgtEl>
                                          <p:spTgt spid="13"/>
                                        </p:tgtEl>
                                      </p:cBhvr>
                                    </p:animEffect>
                                  </p:childTnLst>
                                </p:cTn>
                              </p:par>
                            </p:childTnLst>
                          </p:cTn>
                        </p:par>
                        <p:par>
                          <p:cTn id="69" fill="hold">
                            <p:stCondLst>
                              <p:cond delay="500"/>
                            </p:stCondLst>
                            <p:childTnLst>
                              <p:par>
                                <p:cTn id="70" presetID="16" presetClass="entr" presetSubtype="37"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barn(outVertical)">
                                      <p:cBhvr>
                                        <p:cTn id="72" dur="500"/>
                                        <p:tgtEl>
                                          <p:spTgt spid="25"/>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barn(inVertical)">
                                      <p:cBhvr>
                                        <p:cTn id="77" dur="500"/>
                                        <p:tgtEl>
                                          <p:spTgt spid="14"/>
                                        </p:tgtEl>
                                      </p:cBhvr>
                                    </p:animEffect>
                                  </p:childTnLst>
                                </p:cTn>
                              </p:par>
                            </p:childTnLst>
                          </p:cTn>
                        </p:par>
                        <p:par>
                          <p:cTn id="78" fill="hold">
                            <p:stCondLst>
                              <p:cond delay="500"/>
                            </p:stCondLst>
                            <p:childTnLst>
                              <p:par>
                                <p:cTn id="79" presetID="16" presetClass="entr" presetSubtype="37" fill="hold" grpId="0" nodeType="after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barn(outVertical)">
                                      <p:cBhvr>
                                        <p:cTn id="81" dur="500"/>
                                        <p:tgtEl>
                                          <p:spTgt spid="28"/>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15"/>
                                        </p:tgtEl>
                                        <p:attrNameLst>
                                          <p:attrName>style.visibility</p:attrName>
                                        </p:attrNameLst>
                                      </p:cBhvr>
                                      <p:to>
                                        <p:strVal val="visible"/>
                                      </p:to>
                                    </p:set>
                                    <p:animEffect transition="in" filter="barn(inVertical)">
                                      <p:cBhvr>
                                        <p:cTn id="86" dur="500"/>
                                        <p:tgtEl>
                                          <p:spTgt spid="15"/>
                                        </p:tgtEl>
                                      </p:cBhvr>
                                    </p:animEffect>
                                  </p:childTnLst>
                                </p:cTn>
                              </p:par>
                            </p:childTnLst>
                          </p:cTn>
                        </p:par>
                        <p:par>
                          <p:cTn id="87" fill="hold">
                            <p:stCondLst>
                              <p:cond delay="500"/>
                            </p:stCondLst>
                            <p:childTnLst>
                              <p:par>
                                <p:cTn id="88" presetID="16" presetClass="entr" presetSubtype="37" fill="hold" grpId="0" nodeType="after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barn(outVertical)">
                                      <p:cBhvr>
                                        <p:cTn id="90" dur="500"/>
                                        <p:tgtEl>
                                          <p:spTgt spid="29"/>
                                        </p:tgtEl>
                                      </p:cBhvr>
                                    </p:animEffect>
                                  </p:childTnLst>
                                </p:cTn>
                              </p:par>
                            </p:childTnLst>
                          </p:cTn>
                        </p:par>
                      </p:childTnLst>
                    </p:cTn>
                  </p:par>
                  <p:par>
                    <p:cTn id="91" fill="hold">
                      <p:stCondLst>
                        <p:cond delay="indefinite"/>
                      </p:stCondLst>
                      <p:childTnLst>
                        <p:par>
                          <p:cTn id="92" fill="hold">
                            <p:stCondLst>
                              <p:cond delay="0"/>
                            </p:stCondLst>
                            <p:childTnLst>
                              <p:par>
                                <p:cTn id="93" presetID="16" presetClass="entr" presetSubtype="21" fill="hold" grpId="0" nodeType="clickEffect">
                                  <p:stCondLst>
                                    <p:cond delay="0"/>
                                  </p:stCondLst>
                                  <p:childTnLst>
                                    <p:set>
                                      <p:cBhvr>
                                        <p:cTn id="94" dur="1" fill="hold">
                                          <p:stCondLst>
                                            <p:cond delay="0"/>
                                          </p:stCondLst>
                                        </p:cTn>
                                        <p:tgtEl>
                                          <p:spTgt spid="17"/>
                                        </p:tgtEl>
                                        <p:attrNameLst>
                                          <p:attrName>style.visibility</p:attrName>
                                        </p:attrNameLst>
                                      </p:cBhvr>
                                      <p:to>
                                        <p:strVal val="visible"/>
                                      </p:to>
                                    </p:set>
                                    <p:animEffect transition="in" filter="barn(inVertical)">
                                      <p:cBhvr>
                                        <p:cTn id="95" dur="500"/>
                                        <p:tgtEl>
                                          <p:spTgt spid="17"/>
                                        </p:tgtEl>
                                      </p:cBhvr>
                                    </p:animEffect>
                                  </p:childTnLst>
                                </p:cTn>
                              </p:par>
                            </p:childTnLst>
                          </p:cTn>
                        </p:par>
                        <p:par>
                          <p:cTn id="96" fill="hold">
                            <p:stCondLst>
                              <p:cond delay="500"/>
                            </p:stCondLst>
                            <p:childTnLst>
                              <p:par>
                                <p:cTn id="97" presetID="16" presetClass="entr" presetSubtype="37" fill="hold" grpId="0" nodeType="afterEffect">
                                  <p:stCondLst>
                                    <p:cond delay="0"/>
                                  </p:stCondLst>
                                  <p:childTnLst>
                                    <p:set>
                                      <p:cBhvr>
                                        <p:cTn id="98" dur="1" fill="hold">
                                          <p:stCondLst>
                                            <p:cond delay="0"/>
                                          </p:stCondLst>
                                        </p:cTn>
                                        <p:tgtEl>
                                          <p:spTgt spid="30"/>
                                        </p:tgtEl>
                                        <p:attrNameLst>
                                          <p:attrName>style.visibility</p:attrName>
                                        </p:attrNameLst>
                                      </p:cBhvr>
                                      <p:to>
                                        <p:strVal val="visible"/>
                                      </p:to>
                                    </p:set>
                                    <p:animEffect transition="in" filter="barn(outVertical)">
                                      <p:cBhvr>
                                        <p:cTn id="99" dur="500"/>
                                        <p:tgtEl>
                                          <p:spTgt spid="30"/>
                                        </p:tgtEl>
                                      </p:cBhvr>
                                    </p:animEffec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19"/>
                                        </p:tgtEl>
                                        <p:attrNameLst>
                                          <p:attrName>style.visibility</p:attrName>
                                        </p:attrNameLst>
                                      </p:cBhvr>
                                      <p:to>
                                        <p:strVal val="visible"/>
                                      </p:to>
                                    </p:set>
                                    <p:animEffect transition="in" filter="barn(inVertical)">
                                      <p:cBhvr>
                                        <p:cTn id="104" dur="500"/>
                                        <p:tgtEl>
                                          <p:spTgt spid="19"/>
                                        </p:tgtEl>
                                      </p:cBhvr>
                                    </p:animEffect>
                                  </p:childTnLst>
                                </p:cTn>
                              </p:par>
                            </p:childTnLst>
                          </p:cTn>
                        </p:par>
                        <p:par>
                          <p:cTn id="105" fill="hold">
                            <p:stCondLst>
                              <p:cond delay="500"/>
                            </p:stCondLst>
                            <p:childTnLst>
                              <p:par>
                                <p:cTn id="106" presetID="16" presetClass="entr" presetSubtype="37"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barn(outVertical)">
                                      <p:cBhvr>
                                        <p:cTn id="10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8" grpId="0" animBg="1"/>
      <p:bldP spid="13" grpId="0"/>
      <p:bldP spid="14" grpId="0"/>
      <p:bldP spid="15" grpId="0"/>
      <p:bldP spid="17" grpId="0"/>
      <p:bldP spid="19" grpId="0"/>
      <p:bldP spid="20" grpId="0" animBg="1"/>
      <p:bldP spid="21" grpId="0" animBg="1"/>
      <p:bldP spid="22" grpId="0" animBg="1"/>
      <p:bldP spid="24" grpId="0" animBg="1"/>
      <p:bldP spid="7" grpId="0"/>
      <p:bldP spid="25" grpId="0" animBg="1"/>
      <p:bldP spid="28" grpId="0" animBg="1"/>
      <p:bldP spid="29" grpId="0" animBg="1"/>
      <p:bldP spid="30" grpId="0" animBg="1"/>
      <p:bldP spid="31" grpId="0" animBg="1"/>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6006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本题考查固定搭配。take care of意为“照顾”，故本题正确答案为of。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a:latin typeface="微软雅黑" panose="020B0503020204020204" pitchFamily="34" charset="-122"/>
                <a:ea typeface="微软雅黑" panose="020B0503020204020204" pitchFamily="34" charset="-122"/>
              </a:rPr>
              <a:t>本题考查动词的语态变化。根据分析句子语法结构解题法，动词call之前有is，并且与主语是被动关系，句意为“此新机器人被称为iPapero”，应用被动语态结构be+过去分词，故本题正确答案为called。</a:t>
            </a:r>
            <a:endParaRPr sz="2380" b="1">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本题考查形容词的词性变化。在介词of后面应填入名词形式，故本题正确答案为height</a:t>
            </a:r>
            <a:r>
              <a:rPr lang="zh-CN" altLang="en-US" sz="2380" b="1" dirty="0">
                <a:latin typeface="微软雅黑" panose="020B0503020204020204" pitchFamily="34" charset="-122"/>
                <a:ea typeface="微软雅黑" panose="020B0503020204020204" pitchFamily="34" charset="-122"/>
              </a:rPr>
              <a:t>。</a:t>
            </a:r>
            <a:endParaRPr lang="zh-CN" alt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本题考查冠词的用法。根据分析句子语法结构解题法，空格后是名词短语，而且没有指示代词，应填入冠词a，表示“一种”，故本题正确答案为a。</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本题考查可数名词的单复数变化。根据关键词解题法，名词前有many，应填入名词复数形式，故本题正确答案为skills。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本题考查固定搭配。use … to do意为“用……做”，故本题正确答案为to understand。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本题考查名词的词性变化。根据分析句子语法结构解题法，空格在名词前，应填入形容词修饰名词situations，故本题正确答案为noisy。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本题考查形容词的词义变化。根据句意解题法，“plays games with them when they are _______ (happy)”句意为“当孩子们不开心的时候陪他们玩游戏”，应填入反义词，故本题正确答案为unhappy。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本题考查动词的词性变化。根据关键词解题法及句意“当孩子觉得无聊的时候”，is后应填入形容词做表语，由于主语是child，填入表情感的过去分词，故本题正确答案为bored。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4075043" cy="501647"/>
          </a:xfrm>
          <a:prstGeom prst="homePlat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083291"/>
            <a:ext cx="10668000" cy="415417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①如空格前是助动词（will，shall 等）、情态动词（can，may，must 等），则填入动词原形。</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②如空格前是助动词 have/has/had，则填入动词过去分词，构成完成时。</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③如空格前是 be 动词的各种形式，则考虑填入现在分词、过去分词或动词的形容词形式。</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④如句子有明显的时间状语，如 tomorrow，in the future，last week，yesterday，now，every day 等，则根据时间状语填入将来时、过去时、现在进行时或一般现在时。</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⑤如空格前是介词（in，for，of，about，at，after 等），一般填入该动词的动名词形式 doing。</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⑥如空格在形容词性物主代词后，或在冠词后，填入词通常为名词形式。</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62000" y="1449401"/>
            <a:ext cx="3114040" cy="460375"/>
          </a:xfrm>
          <a:prstGeom prst="rect">
            <a:avLst/>
          </a:prstGeom>
          <a:noFill/>
        </p:spPr>
        <p:txBody>
          <a:bodyPr wrap="none" rtlCol="0">
            <a:spAutoFit/>
          </a:bodyPr>
          <a:lstStyle/>
          <a:p>
            <a:pPr algn="l"/>
            <a:r>
              <a:rPr sz="2400" b="1" dirty="0">
                <a:latin typeface="微软雅黑" panose="020B0503020204020204" pitchFamily="34" charset="-122"/>
                <a:ea typeface="微软雅黑" panose="020B0503020204020204" pitchFamily="34" charset="-122"/>
              </a:rPr>
              <a:t>（1）关键词解题法。</a:t>
            </a:r>
            <a:endParaRPr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par>
                                <p:cTn id="26" presetID="22" presetClass="exit" presetSubtype="2" fill="hold" grpId="1" nodeType="withEffect">
                                  <p:stCondLst>
                                    <p:cond delay="0"/>
                                  </p:stCondLst>
                                  <p:childTnLst>
                                    <p:animEffect transition="out" filter="wipe(right)">
                                      <p:cBhvr>
                                        <p:cTn id="27" dur="500"/>
                                        <p:tgtEl>
                                          <p:spTgt spid="6"/>
                                        </p:tgtEl>
                                      </p:cBhvr>
                                    </p:animEffect>
                                    <p:set>
                                      <p:cBhvr>
                                        <p:cTn id="28" dur="1" fill="hold">
                                          <p:stCondLst>
                                            <p:cond delay="499"/>
                                          </p:stCondLst>
                                        </p:cTn>
                                        <p:tgtEl>
                                          <p:spTgt spid="6"/>
                                        </p:tgtEl>
                                        <p:attrNameLst>
                                          <p:attrName>style.visibility</p:attrName>
                                        </p:attrNameLst>
                                      </p:cBhvr>
                                      <p:to>
                                        <p:strVal val="hidden"/>
                                      </p:to>
                                    </p:set>
                                  </p:childTnLst>
                                </p:cTn>
                              </p:par>
                              <p:par>
                                <p:cTn id="29" presetID="22" presetClass="exit" presetSubtype="1" fill="hold" grpId="1" nodeType="withEffect">
                                  <p:stCondLst>
                                    <p:cond delay="0"/>
                                  </p:stCondLst>
                                  <p:childTnLst>
                                    <p:animEffect transition="out" filter="wipe(up)">
                                      <p:cBhvr>
                                        <p:cTn id="30" dur="500"/>
                                        <p:tgtEl>
                                          <p:spTgt spid="10"/>
                                        </p:tgtEl>
                                      </p:cBhvr>
                                    </p:animEffect>
                                    <p:set>
                                      <p:cBhvr>
                                        <p:cTn id="31" dur="1" fill="hold">
                                          <p:stCondLst>
                                            <p:cond delay="499"/>
                                          </p:stCondLst>
                                        </p:cTn>
                                        <p:tgtEl>
                                          <p:spTgt spid="10"/>
                                        </p:tgtEl>
                                        <p:attrNameLst>
                                          <p:attrName>style.visibility</p:attrName>
                                        </p:attrNameLst>
                                      </p:cBhvr>
                                      <p:to>
                                        <p:strVal val="hidden"/>
                                      </p:to>
                                    </p:set>
                                  </p:childTnLst>
                                </p:cTn>
                              </p:par>
                              <p:par>
                                <p:cTn id="32" presetID="42" presetClass="exit" presetSubtype="0" fill="hold" grpId="2" nodeType="withEffect">
                                  <p:stCondLst>
                                    <p:cond delay="0"/>
                                  </p:stCondLst>
                                  <p:childTnLst>
                                    <p:animEffect transition="out" filter="fade">
                                      <p:cBhvr>
                                        <p:cTn id="33" dur="1000"/>
                                        <p:tgtEl>
                                          <p:spTgt spid="9"/>
                                        </p:tgtEl>
                                      </p:cBhvr>
                                    </p:animEffect>
                                    <p:anim calcmode="lin" valueType="num">
                                      <p:cBhvr>
                                        <p:cTn id="34" dur="1000"/>
                                        <p:tgtEl>
                                          <p:spTgt spid="9"/>
                                        </p:tgtEl>
                                        <p:attrNameLst>
                                          <p:attrName>ppt_x</p:attrName>
                                        </p:attrNameLst>
                                      </p:cBhvr>
                                      <p:tavLst>
                                        <p:tav tm="0">
                                          <p:val>
                                            <p:strVal val="ppt_x"/>
                                          </p:val>
                                        </p:tav>
                                        <p:tav tm="100000">
                                          <p:val>
                                            <p:strVal val="ppt_x"/>
                                          </p:val>
                                        </p:tav>
                                      </p:tavLst>
                                    </p:anim>
                                    <p:anim calcmode="lin" valueType="num">
                                      <p:cBhvr>
                                        <p:cTn id="35" dur="1000"/>
                                        <p:tgtEl>
                                          <p:spTgt spid="9"/>
                                        </p:tgtEl>
                                        <p:attrNameLst>
                                          <p:attrName>ppt_y</p:attrName>
                                        </p:attrNameLst>
                                      </p:cBhvr>
                                      <p:tavLst>
                                        <p:tav tm="0">
                                          <p:val>
                                            <p:strVal val="ppt_y"/>
                                          </p:val>
                                        </p:tav>
                                        <p:tav tm="100000">
                                          <p:val>
                                            <p:strVal val="ppt_y+.1"/>
                                          </p:val>
                                        </p:tav>
                                      </p:tavLst>
                                    </p:anim>
                                    <p:set>
                                      <p:cBhvr>
                                        <p:cTn id="36"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2"/>
      <p:bldP spid="6" grpId="0" animBg="1"/>
      <p:bldP spid="6" grpId="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本题考查代词的变化。根据词组搭配repeat oneself（不自觉地重复），应填入反身代词，故本题正确答案为itself。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291708" y="-769341"/>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Monday, my father would be 1____ a business trip for five days. Having gotten my promise of being great at home and taking care of my mother, he could rest assured and put his luggage into the trunk of his car. 2_________ (see) my father’s driving away, my mother and I waved our hands and said goodbye to him. For a moment, I began to miss my father, wishing that he would be 3_______ (safety) and well. The next days I thought everything would go well, as this was not the 4_____ (one) time that my father had been away for several days.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二</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4712539" y="304919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safe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6228085" y="19559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Seeing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6467958" y="8626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9923249" y="345304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first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819243"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39128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162104"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730777" y="466907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本题考查固定搭配。on a business trip意为“出差”，故本题正确答案为on。</a:t>
            </a:r>
            <a:endParaRPr sz="238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本题考查非谓语动词。根据分析句子语法结构解题法，动词see与主语mother and I是主动关系，需用现在分词作伴随状语，故本题正确答案为Seeing。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本题考查名词的词性变化。根据关键词解题法及句意“他会安然无恙的”，应填入形容词构成系表结构，故本题正确答案为safe。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本题考查数词的变化。根据关键词解题法，定冠词后面应用序数词，意为“第一次”，故本题正确答案为first。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397940" y="-462825"/>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Yet, 5_________________ (fortunate), my mother caught a cold the next morning. Looking at her pale face, I 6_________________ (experience) high levels of anxiety. However, I told myself that I had to calm down and look after my mum, as I promised to my dad. The moment I got my mum to sleep, I put cold towel on her forehead, found pills in the medicine box, and made some 7__________ (noodle) for her. Luckily, she woke up and felt 8_______ (good), after taking the pills and the noodles. It relieved and satisfied me a lot 9_________ her fever was gone.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To our delight, my dad went back home safely and healthily on Saturday. On hearing 10_________ I had done to my mum, he, as well as my mum, beamed at me and gave me the thumbs-up.</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5               6                 7                8                9                10</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二</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1" name="TextBox 22"/>
          <p:cNvSpPr txBox="1"/>
          <p:nvPr/>
        </p:nvSpPr>
        <p:spPr>
          <a:xfrm>
            <a:off x="1811854" y="885046"/>
            <a:ext cx="243662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unfortunately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3" name="TextBox 22"/>
          <p:cNvSpPr txBox="1"/>
          <p:nvPr/>
        </p:nvSpPr>
        <p:spPr>
          <a:xfrm>
            <a:off x="8356630" y="1216466"/>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experienced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856110" y="309747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noodles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9675620" y="302131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better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3524502" y="383516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nvSpPr>
        <p:spPr>
          <a:xfrm>
            <a:off x="4367838" y="46476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文本框 19">
            <a:hlinkClick r:id="rId3" action="ppaction://hlinksldjump"/>
          </p:cNvPr>
          <p:cNvSpPr txBox="1"/>
          <p:nvPr/>
        </p:nvSpPr>
        <p:spPr>
          <a:xfrm>
            <a:off x="719851"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291892"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062077" y="55239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631385"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5" name="文本框 24">
            <a:hlinkClick r:id="rId7" action="ppaction://hlinksldjump"/>
          </p:cNvPr>
          <p:cNvSpPr txBox="1"/>
          <p:nvPr/>
        </p:nvSpPr>
        <p:spPr>
          <a:xfrm>
            <a:off x="7403594" y="5543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8" name="文本框 27">
            <a:hlinkClick r:id="rId8" action="ppaction://hlinksldjump"/>
          </p:cNvPr>
          <p:cNvSpPr txBox="1"/>
          <p:nvPr/>
        </p:nvSpPr>
        <p:spPr>
          <a:xfrm>
            <a:off x="9050612" y="553943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barn(outVertical)">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barn(inVertical)">
                                      <p:cBhvr>
                                        <p:cTn id="29" dur="500"/>
                                        <p:tgtEl>
                                          <p:spTgt spid="13"/>
                                        </p:tgtEl>
                                      </p:cBhvr>
                                    </p:animEffect>
                                  </p:childTnLst>
                                </p:cTn>
                              </p:par>
                            </p:childTnLst>
                          </p:cTn>
                        </p:par>
                        <p:par>
                          <p:cTn id="30" fill="hold">
                            <p:stCondLst>
                              <p:cond delay="500"/>
                            </p:stCondLst>
                            <p:childTnLst>
                              <p:par>
                                <p:cTn id="31" presetID="16" presetClass="entr" presetSubtype="37"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barn(outVertical)">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500"/>
                                        <p:tgtEl>
                                          <p:spTgt spid="14"/>
                                        </p:tgtEl>
                                      </p:cBhvr>
                                    </p:animEffect>
                                  </p:childTnLst>
                                </p:cTn>
                              </p:par>
                            </p:childTnLst>
                          </p:cTn>
                        </p:par>
                        <p:par>
                          <p:cTn id="39" fill="hold">
                            <p:stCondLst>
                              <p:cond delay="500"/>
                            </p:stCondLst>
                            <p:childTnLst>
                              <p:par>
                                <p:cTn id="40" presetID="16" presetClass="entr" presetSubtype="37"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barn(outVertical)">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childTnLst>
                          </p:cTn>
                        </p:par>
                        <p:par>
                          <p:cTn id="48" fill="hold">
                            <p:stCondLst>
                              <p:cond delay="500"/>
                            </p:stCondLst>
                            <p:childTnLst>
                              <p:par>
                                <p:cTn id="49" presetID="16" presetClass="entr" presetSubtype="37"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barn(outVertical)">
                                      <p:cBhvr>
                                        <p:cTn id="51" dur="500"/>
                                        <p:tgtEl>
                                          <p:spTgt spid="24"/>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7"/>
                                        </p:tgtEl>
                                        <p:attrNameLst>
                                          <p:attrName>style.visibility</p:attrName>
                                        </p:attrNameLst>
                                      </p:cBhvr>
                                      <p:to>
                                        <p:strVal val="visible"/>
                                      </p:to>
                                    </p:set>
                                    <p:animEffect transition="in" filter="barn(inVertical)">
                                      <p:cBhvr>
                                        <p:cTn id="56" dur="500"/>
                                        <p:tgtEl>
                                          <p:spTgt spid="17"/>
                                        </p:tgtEl>
                                      </p:cBhvr>
                                    </p:animEffect>
                                  </p:childTnLst>
                                </p:cTn>
                              </p:par>
                            </p:childTnLst>
                          </p:cTn>
                        </p:par>
                        <p:par>
                          <p:cTn id="57" fill="hold">
                            <p:stCondLst>
                              <p:cond delay="500"/>
                            </p:stCondLst>
                            <p:childTnLst>
                              <p:par>
                                <p:cTn id="58" presetID="16" presetClass="entr" presetSubtype="37"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barn(outVertical)">
                                      <p:cBhvr>
                                        <p:cTn id="60" dur="500"/>
                                        <p:tgtEl>
                                          <p:spTgt spid="25"/>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barn(inVertical)">
                                      <p:cBhvr>
                                        <p:cTn id="65" dur="500"/>
                                        <p:tgtEl>
                                          <p:spTgt spid="19"/>
                                        </p:tgtEl>
                                      </p:cBhvr>
                                    </p:animEffect>
                                  </p:childTnLst>
                                </p:cTn>
                              </p:par>
                            </p:childTnLst>
                          </p:cTn>
                        </p:par>
                        <p:par>
                          <p:cTn id="66" fill="hold">
                            <p:stCondLst>
                              <p:cond delay="500"/>
                            </p:stCondLst>
                            <p:childTnLst>
                              <p:par>
                                <p:cTn id="67" presetID="16" presetClass="entr" presetSubtype="37"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barn(outVertical)">
                                      <p:cBhvr>
                                        <p:cTn id="6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1" grpId="0"/>
      <p:bldP spid="13" grpId="0"/>
      <p:bldP spid="14" grpId="0"/>
      <p:bldP spid="15" grpId="0"/>
      <p:bldP spid="17" grpId="0"/>
      <p:bldP spid="19" grpId="0"/>
      <p:bldP spid="20" grpId="0" animBg="1"/>
      <p:bldP spid="21" grpId="0" animBg="1"/>
      <p:bldP spid="22" grpId="0" bldLvl="0" animBg="1"/>
      <p:bldP spid="24" grpId="0" animBg="1"/>
      <p:bldP spid="25" grpId="0" animBg="1"/>
      <p:bldP spid="28" grpId="0" animBg="1"/>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本题考查形容词的词义变化和词性转换。“我妈妈感冒了”是一件不幸的事，因此应填入反义词，unfortunately（不幸地），且填入词修饰后面的句子，应用副词形式，故本题正确答案为unfortunately。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本题考查动词的时态变化。纵观全文，本文记叙的事情发生在上周，用过去时，故本题正确答案为experienced。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本题考查可数名词的单复数变化。根据关键词解题法，some+可数名词复数形式/不可数名词，noodle（面条）是可数名词且常用复数形式，故本题正确答案为noodles。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56966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really felt upset when I was _________ (tell) that I would have to leave the company. In order to find a new job to support the family, I read almost all the newspapers and tried to call almost all the companies that needed clerks.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175048" y="2161091"/>
            <a:ext cx="784189"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told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被动语态。根据关键词解题法，空格前是be动词，考虑填入现在分词、过去分词或动词的形容词形式。由句意“当我被告知我必须离开公司时，我感到很沮丧”可知，动词tell与主语I构成被动关系，应用过去分词与be构成被动语态，故本题正确答案为told。</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本题考查形容词比较级。根据句意“感觉比之前好点了”，因此填入good比较级，故本题正确答案为better。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本题考查名词性从句。根据分析句子语法结构解题法，it是形式主语，真正的主语“her fever was gone”是完整的陈述句，因此要加上连接词that，即原句应是“that her fever was gone relieved and satisfied me a lot”，故本题正确答案为that。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本题考查宾语从句。根据分析句子语法结构解题法，hearing后面为宾语从句，且该从句缺少宾语，根据句意“我所做的事情”，故本题正确答案为what。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14306" y="-1323513"/>
            <a:ext cx="2506942" cy="2508444"/>
          </a:xfrm>
          <a:prstGeom prst="rect">
            <a:avLst/>
          </a:prstGeom>
        </p:spPr>
      </p:pic>
      <p:sp>
        <p:nvSpPr>
          <p:cNvPr id="3" name="内容占位符 2"/>
          <p:cNvSpPr>
            <a:spLocks noGrp="1"/>
          </p:cNvSpPr>
          <p:nvPr>
            <p:ph idx="1"/>
          </p:nvPr>
        </p:nvSpPr>
        <p:spPr>
          <a:xfrm>
            <a:off x="633216" y="771876"/>
            <a:ext cx="9636199"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week, our class was 1_____ duty in the cafeteria for student self-management. On the first day, I 2_________________ (shock) to see so much leftover food thrown away by students. What a waste! Being concerned about it, my classmates and I had a heated 3________________ (discuss) on 4 _______to solve the problem. Lots of good ideas came up, such as holding class meetings, putting up wall newspapers and charging a fine for wasting food. Finally, we all agreed that wall newspaper would be 5___________ (good) choice.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三</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5917060" y="2145925"/>
            <a:ext cx="2325703"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discussion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8100451" y="1057866"/>
            <a:ext cx="231385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shocked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5467065" y="62635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770936" y="257562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how</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977900" y="462621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93431" y="464306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298997" y="466907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869173" y="466907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5045297" y="361618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 best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577813" y="466907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wipe(up)">
                                      <p:cBhvr>
                                        <p:cTn id="12" dur="500"/>
                                        <p:tgtEl>
                                          <p:spTgt spid="3">
                                            <p:txEl>
                                              <p:pRg st="2" end="2"/>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up)">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arn(outVertic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barn(inVertical)">
                                      <p:cBhvr>
                                        <p:cTn id="29" dur="500"/>
                                        <p:tgtEl>
                                          <p:spTgt spid="16"/>
                                        </p:tgtEl>
                                      </p:cBhvr>
                                    </p:animEffect>
                                  </p:childTnLst>
                                </p:cTn>
                              </p:par>
                            </p:childTnLst>
                          </p:cTn>
                        </p:par>
                        <p:par>
                          <p:cTn id="30" fill="hold">
                            <p:stCondLst>
                              <p:cond delay="500"/>
                            </p:stCondLst>
                            <p:childTnLst>
                              <p:par>
                                <p:cTn id="31" presetID="16" presetClass="entr" presetSubtype="37"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barn(outVertical)">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barn(inVertical)">
                                      <p:cBhvr>
                                        <p:cTn id="38" dur="500"/>
                                        <p:tgtEl>
                                          <p:spTgt spid="23"/>
                                        </p:tgtEl>
                                      </p:cBhvr>
                                    </p:animEffect>
                                  </p:childTnLst>
                                </p:cTn>
                              </p:par>
                            </p:childTnLst>
                          </p:cTn>
                        </p:par>
                        <p:par>
                          <p:cTn id="39" fill="hold">
                            <p:stCondLst>
                              <p:cond delay="500"/>
                            </p:stCondLst>
                            <p:childTnLst>
                              <p:par>
                                <p:cTn id="40" presetID="16" presetClass="entr" presetSubtype="37"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barn(outVertical)">
                                      <p:cBhvr>
                                        <p:cTn id="42" dur="5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barn(inVertical)">
                                      <p:cBhvr>
                                        <p:cTn id="47" dur="500"/>
                                        <p:tgtEl>
                                          <p:spTgt spid="10"/>
                                        </p:tgtEl>
                                      </p:cBhvr>
                                    </p:animEffect>
                                  </p:childTnLst>
                                </p:cTn>
                              </p:par>
                            </p:childTnLst>
                          </p:cTn>
                        </p:par>
                        <p:par>
                          <p:cTn id="48" fill="hold">
                            <p:stCondLst>
                              <p:cond delay="500"/>
                            </p:stCondLst>
                            <p:childTnLst>
                              <p:par>
                                <p:cTn id="49" presetID="16" presetClass="entr" presetSubtype="37"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barn(outVertical)">
                                      <p:cBhvr>
                                        <p:cTn id="51" dur="500"/>
                                        <p:tgtEl>
                                          <p:spTgt spid="24"/>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barn(inVertical)">
                                      <p:cBhvr>
                                        <p:cTn id="56" dur="500"/>
                                        <p:tgtEl>
                                          <p:spTgt spid="15"/>
                                        </p:tgtEl>
                                      </p:cBhvr>
                                    </p:animEffect>
                                  </p:childTnLst>
                                </p:cTn>
                              </p:par>
                            </p:childTnLst>
                          </p:cTn>
                        </p:par>
                        <p:par>
                          <p:cTn id="57" fill="hold">
                            <p:stCondLst>
                              <p:cond delay="500"/>
                            </p:stCondLst>
                            <p:childTnLst>
                              <p:par>
                                <p:cTn id="58" presetID="16" presetClass="entr" presetSubtype="37" fill="hold" grpId="0" nodeType="after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barn(outVertical)">
                                      <p:cBhvr>
                                        <p:cTn id="6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本题考查固定搭配。on duty意为“值日”，故本题正确答案为on。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 </a:t>
            </a:r>
            <a:r>
              <a:rPr sz="2380" b="1" dirty="0">
                <a:latin typeface="微软雅黑" panose="020B0503020204020204" pitchFamily="34" charset="-122"/>
                <a:ea typeface="微软雅黑" panose="020B0503020204020204" pitchFamily="34" charset="-122"/>
              </a:rPr>
              <a:t>2. 本题考查动词的时态语态变化。根据分析句子语法结构解题法，由首句的last week及句意“我”被“浪费食物的严重情况”所震撼，可知应用一般过去时被动语态，故本题正确答案为was shocked。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本题考查动词的词性转换。根据分析句子语法结构解题法，填入词在冠词和形容词后面作宾语，应填入名词形式，故本题正确答案为discussion。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本题考查连接副词。根据全文大意，应为“关于怎样解决问题”，因此应用疑问副词how，故本题正确答案为how。</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本题考查形容词最高级。根据分析句意解题法，句意为“黑板报是最佳的选择”，应填入形容词good的最高级，故本题正确答案为the best。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The next day, we turned our idea into 6_________ (real). Towards lunch time, we put up a wall newspaper outside the school cafeteria, 7__________ (call) on students not to waste food. Many students gathered around to read and expressed 8_______ (they) support. To my great delight, there 9_______ changes soon. In the cafeteria, I found the trays returned after lunch all empty without any leftover. Food 10_______________ (save) and the dining hall was cleaner. Seeing this, I felt relieved and proud of what we had done.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三</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8616784" y="197670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2349026" y="156437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calling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036395" y="79597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reality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6206819" y="229309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were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42349"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16537"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29072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3535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3809969" y="3061495"/>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saved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09543"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500"/>
                            </p:stCondLst>
                            <p:childTnLst>
                              <p:par>
                                <p:cTn id="19" presetID="16" presetClass="entr" presetSubtype="37"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barn(outVertical)">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500"/>
                            </p:stCondLst>
                            <p:childTnLst>
                              <p:par>
                                <p:cTn id="28" presetID="16" presetClass="entr" presetSubtype="37"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outVertical)">
                                      <p:cBhvr>
                                        <p:cTn id="30" dur="500"/>
                                        <p:tgtEl>
                                          <p:spTgt spid="21"/>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par>
                          <p:cTn id="36" fill="hold">
                            <p:stCondLst>
                              <p:cond delay="500"/>
                            </p:stCondLst>
                            <p:childTnLst>
                              <p:par>
                                <p:cTn id="37" presetID="16" presetClass="entr" presetSubtype="37"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arn(outVertical)">
                                      <p:cBhvr>
                                        <p:cTn id="39" dur="500"/>
                                        <p:tgtEl>
                                          <p:spTgt spid="2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childTnLst>
                          </p:cTn>
                        </p:par>
                        <p:par>
                          <p:cTn id="45" fill="hold">
                            <p:stCondLst>
                              <p:cond delay="500"/>
                            </p:stCondLst>
                            <p:childTnLst>
                              <p:par>
                                <p:cTn id="46" presetID="16" presetClass="entr" presetSubtype="37"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barn(outVertical)">
                                      <p:cBhvr>
                                        <p:cTn id="48" dur="500"/>
                                        <p:tgtEl>
                                          <p:spTgt spid="2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barn(inVertical)">
                                      <p:cBhvr>
                                        <p:cTn id="53" dur="500"/>
                                        <p:tgtEl>
                                          <p:spTgt spid="15"/>
                                        </p:tgtEl>
                                      </p:cBhvr>
                                    </p:animEffect>
                                  </p:childTnLst>
                                </p:cTn>
                              </p:par>
                            </p:childTnLst>
                          </p:cTn>
                        </p:par>
                        <p:par>
                          <p:cTn id="54" fill="hold">
                            <p:stCondLst>
                              <p:cond delay="500"/>
                            </p:stCondLst>
                            <p:childTnLst>
                              <p:par>
                                <p:cTn id="55" presetID="16" presetClass="entr" presetSubtype="37"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barn(outVertical)">
                                      <p:cBhvr>
                                        <p:cTn id="5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Liang Ying and her son were exposed to poison gas. Liang survived but her son did not. Since then, she has _________ (suffer) from loss of memory.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889436" y="2511242"/>
            <a:ext cx="143494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suffered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动词的时态变化。根据关键词解题法，空格前是助动词has，考虑填入动词过去分词，构成完成时态。由句意“自从那时起，她就失忆了”，主语she与动词suffer是主动关系，应用过去分词构成现在完成时，故本题正确答案为suffered。</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本题考查形容词的词性变化。根据分析句子语法结构解题法，填入词在介词后作介宾结构，应填入名词形式，turn … into reality表示“把……变成现实”，故本题正确答案为reality。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本题考查非谓语动词。根据分析句子语法结构解题法，动词call与主语we是主动关系，用现在分词作伴随状语，故本题正确答案为calling。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本题考查代词的变化。根据分析句子语法结构解题法，填入词在名词support前，表示他们的支持，应填入形容词性物主代词，故本题正确答案为their。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本题考查there be句型。因为be后面是复数名词changes，根据就近原则，谓语动词用复数，纵观全文，本文记叙的事情发生在上周，所以应用过去时，故本题正确答案为were。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本题考查被动语态。根据分析句子语法结构解题法，动词save和主语food为被动关系，应用被动语态be+过去分词，food为不可数名词，故本题正确答案为was saved。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alphaModFix amt="20000"/>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3" name="内容占位符 2"/>
          <p:cNvSpPr>
            <a:spLocks noGrp="1"/>
          </p:cNvSpPr>
          <p:nvPr>
            <p:ph idx="1"/>
          </p:nvPr>
        </p:nvSpPr>
        <p:spPr>
          <a:xfrm>
            <a:off x="81401" y="735046"/>
            <a:ext cx="10311430" cy="5411757"/>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Dreams may be more important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1_________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sleep. Some people don’t need much sleep. But we all need to dream, scientists say.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Dreams take up about one quarter of our sleeping time. People have several 2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 every night.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Dreams are like short films. They are usually in colour. Some dreams are like old films. They come to 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(we) over and over again. That may be because the dreamer is 4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(worry) about something. Dreaming may be a way of trying to find 5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answer.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四</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6965568" y="2656863"/>
            <a:ext cx="2325703"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dirty="0"/>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3390783" y="1810174"/>
            <a:ext cx="23138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5921789" y="52070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7849624" y="298690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worrying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695673" y="5011713"/>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175934" y="501171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3835085" y="499106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315346" y="501171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516994" y="372869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6866863" y="499105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animEffect transition="in" filter="wipe(up)">
                                      <p:cBhvr>
                                        <p:cTn id="7" dur="500"/>
                                        <p:tgtEl>
                                          <p:spTgt spid="3">
                                            <p:txEl>
                                              <p:pRg st="7" end="7"/>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 本题考查固定句型。根据关键词解题法，填入词在more important后，应为形容词比较级“more...than句型”，故本题正确答案为than。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2. 本题考查名词的单复数变化。根据关键词解题法，填入词在several（几个）后，应用可数名词的复数形式，故本题正确答案为dreams。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3. 本题考查代词的变化。填入词在谓语come to后作宾语，应用代词的宾格形式，故本题正确答案为us。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 本题考查动词的时态变化。根据句意解题法，句意为“这可能是因为做梦的人正忧心某事”，应用现在进行时，故本题正确答案为worrying。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The researchers also found that observers are less good at ____________ (guess) the given name of people who use a nickname.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765343" y="2476078"/>
            <a:ext cx="1481496"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guessing</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本题考查固定短语。根据关键词解题法，空格前是介词（in, for, of, about, after, at等），一般填入该动词的动名词形式，构成介宾结构，故本题正确答案为guessing。</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 本题考查冠词的用法。根据分析句子语法结构解题法，空格在名词answer前，而且没有指示代词，应填入冠词an，表示“一个”，故本题正确答案为an。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Some people get new ideas about their work from dreams. They could have been thinking about their work all day. These thoughts can carry over into dreams.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Sometimes we wake 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with a good feeling from a dream. But often we can’t remember the dream. Dreams can disappear quickly from memory. Too much dreaming can be 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(harm). The more we sleep, the 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(long) we dream. The mind is hard at work 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we dream. That is why we may have a long sleep and still feel 10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(tire).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四</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5924156" y="316757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longer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9446359" y="272799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harmful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3952021" y="2059716"/>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up</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4249880" y="3441635"/>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42349"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16537"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290725"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34720" y="443746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5610717" y="3915512"/>
            <a:ext cx="228603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tired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09543" y="443873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par>
                          <p:cTn id="23" fill="hold">
                            <p:stCondLst>
                              <p:cond delay="500"/>
                            </p:stCondLst>
                            <p:childTnLst>
                              <p:par>
                                <p:cTn id="24" presetID="16" presetClass="entr" presetSubtype="37"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out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barn(outVertical)">
                                      <p:cBhvr>
                                        <p:cTn id="35" dur="500"/>
                                        <p:tgtEl>
                                          <p:spTgt spid="21"/>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barn(inVertical)">
                                      <p:cBhvr>
                                        <p:cTn id="40" dur="500"/>
                                        <p:tgtEl>
                                          <p:spTgt spid="23"/>
                                        </p:tgtEl>
                                      </p:cBhvr>
                                    </p:animEffect>
                                  </p:childTnLst>
                                </p:cTn>
                              </p:par>
                            </p:childTnLst>
                          </p:cTn>
                        </p:par>
                        <p:par>
                          <p:cTn id="41" fill="hold">
                            <p:stCondLst>
                              <p:cond delay="500"/>
                            </p:stCondLst>
                            <p:childTnLst>
                              <p:par>
                                <p:cTn id="42" presetID="16" presetClass="entr" presetSubtype="37"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barn(outVertical)">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barn(inVertical)">
                                      <p:cBhvr>
                                        <p:cTn id="49" dur="500"/>
                                        <p:tgtEl>
                                          <p:spTgt spid="10"/>
                                        </p:tgtEl>
                                      </p:cBhvr>
                                    </p:animEffect>
                                  </p:childTnLst>
                                </p:cTn>
                              </p:par>
                            </p:childTnLst>
                          </p:cTn>
                        </p:par>
                        <p:par>
                          <p:cTn id="50" fill="hold">
                            <p:stCondLst>
                              <p:cond delay="500"/>
                            </p:stCondLst>
                            <p:childTnLst>
                              <p:par>
                                <p:cTn id="51" presetID="16" presetClass="entr" presetSubtype="37"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barn(outVertical)">
                                      <p:cBhvr>
                                        <p:cTn id="53" dur="500"/>
                                        <p:tgtEl>
                                          <p:spTgt spid="24"/>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grpId="0"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barn(inVertical)">
                                      <p:cBhvr>
                                        <p:cTn id="58" dur="500"/>
                                        <p:tgtEl>
                                          <p:spTgt spid="15"/>
                                        </p:tgtEl>
                                      </p:cBhvr>
                                    </p:animEffect>
                                  </p:childTnLst>
                                </p:cTn>
                              </p:par>
                            </p:childTnLst>
                          </p:cTn>
                        </p:par>
                        <p:par>
                          <p:cTn id="59" fill="hold">
                            <p:stCondLst>
                              <p:cond delay="500"/>
                            </p:stCondLst>
                            <p:childTnLst>
                              <p:par>
                                <p:cTn id="60" presetID="16" presetClass="entr" presetSubtype="37" fill="hold" grpId="0" nodeType="after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barn(outVertical)">
                                      <p:cBhvr>
                                        <p:cTn id="6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bldLvl="0" animBg="1"/>
      <p:bldP spid="15" grpId="0"/>
      <p:bldP spid="17"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本题考查固定搭配。wake up意为“醒来”，故本题正确答案为up。</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7. 本题考查名词的词性变化。根据分析句子结构解题法，此词在连系动词be后，应填入形容词形式，表示“有害的”，故本题正确答案为harmful。</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8. 本题考查形容词比较级。根据分析句子语法结构解题法，前半句“the more we sleep”，运用了比较级“the+比较级，the+比较级”句型（表示“越……越……”），故本题正确答案为longer。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9. 本题考查时间状语从句连词。根据分析句子语法结构解题法，该句有两套主谓结构，且前后两句之间无连词，所以应填入连词。根据句意“当我们做梦的时候，大脑努力工作”，故本题正确答案为when。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10. 本题考查动词的词性变化。根据关键词解题法及句意，连系动词feel后应填入形容词作表语，故本题正确答案为tired。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538510" y="-313205"/>
            <a:ext cx="2506942" cy="2508444"/>
          </a:xfrm>
          <a:prstGeom prst="rect">
            <a:avLst/>
          </a:prstGeom>
        </p:spPr>
      </p:pic>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五</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695745"/>
            <a:ext cx="10311430" cy="6162255"/>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In recent years, learning Chinese 1______________ (become) popular among people around the world. Last month, I received 2___ email from my cousin Jack in Canada. He said he was enthusiastic about Chinese, and asked me to find 3_____ (he) some books intended for Chinese beginners. I was very pleased to do such a favor. So I went from one bookstore to 4________ , hoping to find something suitable 5____ him. 6_________(final) I selected a set of Chinese textbooks among a 7_________ (various) of similar ones. Then I went to a post office to have them 8__________(deliver) by air without delay. Several days later, I received Jack’s email, saying that he really appreciated the books I 9___________(send). I’m very glad that Jack is beginning to learn Chinese just like many other foreigners abroad, 10____________________ I know it may be an enjoyable challenge for him.</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3" name="TextBox 22"/>
          <p:cNvSpPr txBox="1"/>
          <p:nvPr/>
        </p:nvSpPr>
        <p:spPr>
          <a:xfrm>
            <a:off x="8237258" y="1754680"/>
            <a:ext cx="1193867"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him</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664793" y="138460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6983569" y="574955"/>
            <a:ext cx="2321057"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has become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7975325" y="248426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another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nvSpPr>
        <p:spPr>
          <a:xfrm>
            <a:off x="4953280" y="283062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78155" y="59602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6553408" y="2772611"/>
            <a:ext cx="243662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Finally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6153994" y="320490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variety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8004615" y="353869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delivered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8024019" y="424749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had sent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nvSpPr>
        <p:spPr>
          <a:xfrm>
            <a:off x="5676254" y="4992824"/>
            <a:ext cx="2854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although/though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文本框 19">
            <a:hlinkClick r:id="rId4" action="ppaction://hlinksldjump"/>
          </p:cNvPr>
          <p:cNvSpPr txBox="1"/>
          <p:nvPr/>
        </p:nvSpPr>
        <p:spPr>
          <a:xfrm>
            <a:off x="2378997"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5" action="ppaction://hlinksldjump"/>
          </p:cNvPr>
          <p:cNvSpPr txBox="1"/>
          <p:nvPr/>
        </p:nvSpPr>
        <p:spPr>
          <a:xfrm>
            <a:off x="4147133"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6" action="ppaction://hlinksldjump"/>
          </p:cNvPr>
          <p:cNvSpPr txBox="1"/>
          <p:nvPr/>
        </p:nvSpPr>
        <p:spPr>
          <a:xfrm>
            <a:off x="5782857" y="5960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7418581" y="596027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386201" y="6356353"/>
            <a:ext cx="7167347" cy="461665"/>
          </a:xfrm>
          <a:prstGeom prst="rect">
            <a:avLst/>
          </a:prstGeom>
          <a:noFill/>
        </p:spPr>
        <p:txBody>
          <a:bodyPr wrap="none" rtlCol="0">
            <a:spAutoFit/>
          </a:bodyPr>
          <a:lstStyle/>
          <a:p>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5" name="文本框 24">
            <a:hlinkClick r:id="rId8" action="ppaction://hlinksldjump"/>
          </p:cNvPr>
          <p:cNvSpPr txBox="1"/>
          <p:nvPr/>
        </p:nvSpPr>
        <p:spPr>
          <a:xfrm>
            <a:off x="778154" y="6344364"/>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8" name="文本框 27">
            <a:hlinkClick r:id="rId9" action="ppaction://hlinksldjump"/>
          </p:cNvPr>
          <p:cNvSpPr txBox="1"/>
          <p:nvPr/>
        </p:nvSpPr>
        <p:spPr>
          <a:xfrm>
            <a:off x="2378997" y="6335963"/>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9" name="文本框 28">
            <a:hlinkClick r:id="rId10" action="ppaction://hlinksldjump"/>
          </p:cNvPr>
          <p:cNvSpPr txBox="1"/>
          <p:nvPr/>
        </p:nvSpPr>
        <p:spPr>
          <a:xfrm>
            <a:off x="4147132" y="6346892"/>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0" name="文本框 29">
            <a:hlinkClick r:id="rId11" action="ppaction://hlinksldjump"/>
          </p:cNvPr>
          <p:cNvSpPr txBox="1"/>
          <p:nvPr/>
        </p:nvSpPr>
        <p:spPr>
          <a:xfrm>
            <a:off x="5782856" y="6346892"/>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31" name="文本框 30">
            <a:hlinkClick r:id="rId12" action="ppaction://hlinksldjump"/>
          </p:cNvPr>
          <p:cNvSpPr txBox="1"/>
          <p:nvPr/>
        </p:nvSpPr>
        <p:spPr>
          <a:xfrm>
            <a:off x="7418581" y="6330343"/>
            <a:ext cx="982961" cy="424038"/>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500"/>
                                        <p:tgtEl>
                                          <p:spTgt spid="3">
                                            <p:txEl>
                                              <p:pRg st="1" end="1"/>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barn(outVertical)">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barn(inVertical)">
                                      <p:cBhvr>
                                        <p:cTn id="28" dur="500"/>
                                        <p:tgtEl>
                                          <p:spTgt spid="16"/>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barn(outVertical)">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par>
                                <p:cTn id="37" presetID="16" presetClass="entr" presetSubtype="37"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Effect transition="in" filter="barn(outVertical)">
                                      <p:cBhvr>
                                        <p:cTn id="39" dur="500"/>
                                        <p:tgtEl>
                                          <p:spTgt spid="21"/>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barn(outVertical)">
                                      <p:cBhvr>
                                        <p:cTn id="47" dur="500"/>
                                        <p:tgtEl>
                                          <p:spTgt spid="2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barn(inVertical)">
                                      <p:cBhvr>
                                        <p:cTn id="52" dur="500"/>
                                        <p:tgtEl>
                                          <p:spTgt spid="11"/>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barn(inVertical)">
                                      <p:cBhvr>
                                        <p:cTn id="60" dur="500"/>
                                        <p:tgtEl>
                                          <p:spTgt spid="13"/>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barn(inVertical)">
                                      <p:cBhvr>
                                        <p:cTn id="63" dur="500"/>
                                        <p:tgtEl>
                                          <p:spTgt spid="25"/>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barn(inVertical)">
                                      <p:cBhvr>
                                        <p:cTn id="68" dur="500"/>
                                        <p:tgtEl>
                                          <p:spTgt spid="14"/>
                                        </p:tgtEl>
                                      </p:cBhvr>
                                    </p:animEffect>
                                  </p:childTnLst>
                                </p:cTn>
                              </p:par>
                              <p:par>
                                <p:cTn id="69" presetID="16" presetClass="entr" presetSubtype="21" fill="hold" grpId="0"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barn(inVertical)">
                                      <p:cBhvr>
                                        <p:cTn id="71" dur="500"/>
                                        <p:tgtEl>
                                          <p:spTgt spid="2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barn(inVertical)">
                                      <p:cBhvr>
                                        <p:cTn id="76" dur="500"/>
                                        <p:tgtEl>
                                          <p:spTgt spid="15"/>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barn(inVertical)">
                                      <p:cBhvr>
                                        <p:cTn id="79" dur="500"/>
                                        <p:tgtEl>
                                          <p:spTgt spid="29"/>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grpId="0" nodeType="click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barn(inVertical)">
                                      <p:cBhvr>
                                        <p:cTn id="84" dur="500"/>
                                        <p:tgtEl>
                                          <p:spTgt spid="17"/>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barn(inVertical)">
                                      <p:cBhvr>
                                        <p:cTn id="87" dur="5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barn(inVertical)">
                                      <p:cBhvr>
                                        <p:cTn id="92" dur="500"/>
                                        <p:tgtEl>
                                          <p:spTgt spid="19"/>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31"/>
                                        </p:tgtEl>
                                        <p:attrNameLst>
                                          <p:attrName>style.visibility</p:attrName>
                                        </p:attrNameLst>
                                      </p:cBhvr>
                                      <p:to>
                                        <p:strVal val="visible"/>
                                      </p:to>
                                    </p:set>
                                    <p:animEffect transition="in" filter="barn(inVertical)">
                                      <p:cBhvr>
                                        <p:cTn id="9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8" grpId="0" animBg="1"/>
      <p:bldP spid="13" grpId="0"/>
      <p:bldP spid="14" grpId="0"/>
      <p:bldP spid="15" grpId="0"/>
      <p:bldP spid="17" grpId="0"/>
      <p:bldP spid="19" grpId="0"/>
      <p:bldP spid="20" grpId="0" animBg="1"/>
      <p:bldP spid="21" grpId="0" animBg="1"/>
      <p:bldP spid="22" grpId="0" animBg="1"/>
      <p:bldP spid="24" grpId="0" animBg="1"/>
      <p:bldP spid="7" grpId="0"/>
      <p:bldP spid="25" grpId="0" animBg="1"/>
      <p:bldP spid="28" grpId="0" animBg="1"/>
      <p:bldP spid="29" grpId="0" animBg="1"/>
      <p:bldP spid="30" grpId="0" animBg="1"/>
      <p:bldP spid="31" grpId="0" animBg="1"/>
    </p:bld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本题考查动词的时态变化。根据关键词解题法，句中时间状语in recent years（在最近几年），应用现在完成时（has+过去分词），故本题正确答案为has become。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本题考查冠词的用法。根据分析句子语法结构解题法，可数名词email前缺少冠词，而且在文中第一次出现，因此填入不定冠词，故本题正确答案为an。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4】What were your first _______________ (impress) of college?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721882" y="2147650"/>
            <a:ext cx="185332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impression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本题考查动词的词性转换。根据关键词解题法，空格前的your是形容词性物主代词，后面应接名词，故本题正确答案为impression。</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本题考查人称代词的变化。根据分析句子语法结构解题法，填入词在动词find后作宾语，应填入代词的宾格，故本题正确答案为him。</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46403" y="625415"/>
            <a:ext cx="11876312"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本题考查固定搭配。from one to another意为“从一个书店到另一个”，故本题正确答案为another。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本题考查固定搭配。suitable for意为“适合”，故本题正确答案为for。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本题考查形容词的词性变化。根据分析句子语法结构解题法，填入词在句首作时间状语，应填入副词形式，故本题正确答案为Finally。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本题考查形容词的词性变化。根据分析句子语法结构解题法，填入词在冠词a后面，应填入名词形式，故本题正确答案为variety。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a:latin typeface="微软雅黑" panose="020B0503020204020204" pitchFamily="34" charset="-122"/>
                <a:ea typeface="微软雅黑" panose="020B0503020204020204" pitchFamily="34" charset="-122"/>
              </a:rPr>
              <a:t>本题考查固定搭配。句中动词have的搭配可以是have sb. do sth.（让人做某事）或者have sth. done（让别人做某事）。本句的句意为“让邮局把书通过航空邮寄过去”，而them（指书）和deliver之间是被动关系，应填过去分词，故本题正确答案为delivered。</a:t>
            </a:r>
            <a:endParaRPr sz="2380" b="1">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本题考查动词的时态变化。根据句意“他很喜欢我寄给他的书”，“寄书”发生在appreciated之前，应用过去完成时，故本题正确答案为had sent。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状语从句连词。根据分析句子语法结构解题法，前一句是“我很高兴他开始学习中文”，后一句是“我知道对他而言，这会是一个挑战”，句意发生了转折，应填入让步状语从句连词，故本题正确答案为although/though。</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14306" y="-446148"/>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Home is the 1__________ (warm) place in the world and a sweet home makes every family member feel happy and 2______________ (comfort). So, how to make a home sweet?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First, respecting and understanding each other is the key to make a home sweet, especially 3___________ (live) in a big family. Everyone in the family has his or her own opinion and has a different way to deal 4________ the matters, and it is 5______________ (possible) to make family members see eye to eye with each other. Therefore, when we are holding different opinions, we need to give our respect and understanding to each 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六</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5708696" y="23894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living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8692604" y="1229298"/>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comfortable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3110370" y="86413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warmest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4104775" y="3166071"/>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with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8755780" y="3077074"/>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impossible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4802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890692"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本题考查形容词最高级。根据关键词解题法，填入词前有定冠词the，并且有表示范围的介词短语in the world，句意为“家是世界上最温暖的地方”，应填入形容词最高级，故本题正确答案为warmest。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5868140" cy="501647"/>
          </a:xfrm>
          <a:prstGeom prst="homePlate">
            <a:avLst/>
          </a:prstGeom>
          <a:solidFill>
            <a:schemeClr val="accent4">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083291"/>
            <a:ext cx="10668000" cy="1938992"/>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①填入词在谓语动词后充当宾语或宾语补足语时，需留意固定搭配用动词原形、</a:t>
            </a:r>
            <a:r>
              <a:rPr lang="en-US" altLang="zh-CN" sz="2400" dirty="0">
                <a:latin typeface="微软雅黑" panose="020B0503020204020204" pitchFamily="34" charset="-122"/>
                <a:ea typeface="微软雅黑" panose="020B0503020204020204" pitchFamily="34" charset="-122"/>
              </a:rPr>
              <a:t>to do </a:t>
            </a:r>
            <a:r>
              <a:rPr lang="zh-CN" altLang="en-US" sz="2400" dirty="0">
                <a:latin typeface="微软雅黑" panose="020B0503020204020204" pitchFamily="34" charset="-122"/>
                <a:ea typeface="微软雅黑" panose="020B0503020204020204" pitchFamily="34" charset="-122"/>
              </a:rPr>
              <a:t>或</a:t>
            </a:r>
            <a:r>
              <a:rPr lang="en-US" altLang="zh-CN" sz="2400" dirty="0">
                <a:latin typeface="微软雅黑" panose="020B0503020204020204" pitchFamily="34" charset="-122"/>
                <a:ea typeface="微软雅黑" panose="020B0503020204020204" pitchFamily="34" charset="-122"/>
              </a:rPr>
              <a:t>doing</a:t>
            </a:r>
            <a:r>
              <a:rPr lang="zh-CN" altLang="en-US" sz="2400" dirty="0">
                <a:latin typeface="微软雅黑" panose="020B0503020204020204" pitchFamily="34" charset="-122"/>
                <a:ea typeface="微软雅黑" panose="020B0503020204020204" pitchFamily="34" charset="-122"/>
              </a:rPr>
              <a:t>，如 </a:t>
            </a:r>
            <a:r>
              <a:rPr lang="en-US" altLang="zh-CN" sz="2400" dirty="0">
                <a:latin typeface="微软雅黑" panose="020B0503020204020204" pitchFamily="34" charset="-122"/>
                <a:ea typeface="微软雅黑" panose="020B0503020204020204" pitchFamily="34" charset="-122"/>
              </a:rPr>
              <a:t>let sb. do</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prefer to do</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enjoy doing</a:t>
            </a:r>
            <a:r>
              <a:rPr lang="zh-CN" altLang="en-US" sz="2400" dirty="0">
                <a:latin typeface="微软雅黑" panose="020B0503020204020204" pitchFamily="34" charset="-122"/>
                <a:ea typeface="微软雅黑" panose="020B0503020204020204" pitchFamily="34" charset="-122"/>
              </a:rPr>
              <a:t>。</a:t>
            </a:r>
            <a:endParaRPr lang="zh-CN" altLang="en-US" sz="2400" dirty="0">
              <a:latin typeface="微软雅黑" panose="020B0503020204020204" pitchFamily="34" charset="-122"/>
              <a:ea typeface="微软雅黑" panose="020B0503020204020204" pitchFamily="34" charset="-122"/>
            </a:endParaRPr>
          </a:p>
          <a:p>
            <a:r>
              <a:rPr lang="zh-CN" altLang="en-US" sz="2400" dirty="0">
                <a:latin typeface="微软雅黑" panose="020B0503020204020204" pitchFamily="34" charset="-122"/>
                <a:ea typeface="微软雅黑" panose="020B0503020204020204" pitchFamily="34" charset="-122"/>
              </a:rPr>
              <a:t>     ②如句子使用固定句型，则需要根据句型进行变化，如 </a:t>
            </a:r>
            <a:r>
              <a:rPr lang="en-US" altLang="zh-CN" sz="2400" dirty="0">
                <a:latin typeface="微软雅黑" panose="020B0503020204020204" pitchFamily="34" charset="-122"/>
                <a:ea typeface="微软雅黑" panose="020B0503020204020204" pitchFamily="34" charset="-122"/>
              </a:rPr>
              <a:t>it </a:t>
            </a:r>
            <a:r>
              <a:rPr lang="zh-CN" altLang="en-US" sz="2400" dirty="0">
                <a:latin typeface="微软雅黑" panose="020B0503020204020204" pitchFamily="34" charset="-122"/>
                <a:ea typeface="微软雅黑" panose="020B0503020204020204" pitchFamily="34" charset="-122"/>
              </a:rPr>
              <a:t>作形式主语 </a:t>
            </a:r>
            <a:r>
              <a:rPr lang="en-US" altLang="zh-CN" sz="2400" dirty="0" err="1">
                <a:latin typeface="微软雅黑" panose="020B0503020204020204" pitchFamily="34" charset="-122"/>
                <a:ea typeface="微软雅黑" panose="020B0503020204020204" pitchFamily="34" charset="-122"/>
              </a:rPr>
              <a:t>It+be</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形容词 </a:t>
            </a:r>
            <a:r>
              <a:rPr lang="en-US" altLang="zh-CN" sz="2400" dirty="0">
                <a:latin typeface="微软雅黑" panose="020B0503020204020204" pitchFamily="34" charset="-122"/>
                <a:ea typeface="微软雅黑" panose="020B0503020204020204" pitchFamily="34" charset="-122"/>
              </a:rPr>
              <a:t>+for </a:t>
            </a:r>
            <a:r>
              <a:rPr lang="en-US" altLang="zh-CN" sz="2400" dirty="0" err="1">
                <a:latin typeface="微软雅黑" panose="020B0503020204020204" pitchFamily="34" charset="-122"/>
                <a:ea typeface="微软雅黑" panose="020B0503020204020204" pitchFamily="34" charset="-122"/>
              </a:rPr>
              <a:t>sb.+to</a:t>
            </a:r>
            <a:r>
              <a:rPr lang="en-US" altLang="zh-CN" sz="2400" dirty="0">
                <a:latin typeface="微软雅黑" panose="020B0503020204020204" pitchFamily="34" charset="-122"/>
                <a:ea typeface="微软雅黑" panose="020B0503020204020204" pitchFamily="34" charset="-122"/>
              </a:rPr>
              <a:t> do</a:t>
            </a:r>
            <a:r>
              <a:rPr lang="zh-CN" altLang="en-US" sz="2400" dirty="0">
                <a:latin typeface="微软雅黑" panose="020B0503020204020204" pitchFamily="34" charset="-122"/>
                <a:ea typeface="微软雅黑" panose="020B0503020204020204" pitchFamily="34" charset="-122"/>
              </a:rPr>
              <a:t>；</a:t>
            </a:r>
            <a:r>
              <a:rPr lang="en-US" altLang="zh-CN" sz="2400" dirty="0" err="1">
                <a:latin typeface="微软雅黑" panose="020B0503020204020204" pitchFamily="34" charset="-122"/>
                <a:ea typeface="微软雅黑" panose="020B0503020204020204" pitchFamily="34" charset="-122"/>
              </a:rPr>
              <a:t>It+be</a:t>
            </a:r>
            <a:r>
              <a:rPr lang="en-US" altLang="zh-CN" sz="2400" dirty="0">
                <a:latin typeface="微软雅黑" panose="020B0503020204020204" pitchFamily="34" charset="-122"/>
                <a:ea typeface="微软雅黑" panose="020B0503020204020204" pitchFamily="34" charset="-122"/>
              </a:rPr>
              <a:t>+ </a:t>
            </a:r>
            <a:r>
              <a:rPr lang="zh-CN" altLang="en-US" sz="2400" dirty="0">
                <a:latin typeface="微软雅黑" panose="020B0503020204020204" pitchFamily="34" charset="-122"/>
                <a:ea typeface="微软雅黑" panose="020B0503020204020204" pitchFamily="34" charset="-122"/>
              </a:rPr>
              <a:t>名词（词组）</a:t>
            </a:r>
            <a:r>
              <a:rPr lang="en-US" altLang="zh-CN" sz="2400" dirty="0">
                <a:latin typeface="微软雅黑" panose="020B0503020204020204" pitchFamily="34" charset="-122"/>
                <a:ea typeface="微软雅黑" panose="020B0503020204020204" pitchFamily="34" charset="-122"/>
              </a:rPr>
              <a:t>+doing/that ... </a:t>
            </a:r>
            <a:r>
              <a:rPr lang="zh-CN" altLang="en-US" sz="2400" dirty="0">
                <a:latin typeface="微软雅黑" panose="020B0503020204020204" pitchFamily="34" charset="-122"/>
                <a:ea typeface="微软雅黑" panose="020B0503020204020204" pitchFamily="34" charset="-122"/>
              </a:rPr>
              <a:t>等句型。</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621323" y="1439705"/>
            <a:ext cx="4942840" cy="46037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）固定搭配、固定句型解题法。</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230494"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本题考查动词的词性转换。根据分析句子语法结构解题法，在系动词feel后面，应用形容词，此处与happy一起作表语，故本题正确答案为comfortable。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本题考查非谓语动词。根据分析句子语法结构解题法，主句已有完整的主谓结构，填入词作句</a:t>
            </a:r>
            <a:endParaRPr sz="2380" b="1" dirty="0">
              <a:latin typeface="微软雅黑" panose="020B0503020204020204" pitchFamily="34" charset="-122"/>
              <a:ea typeface="微软雅黑" panose="020B0503020204020204" pitchFamily="34" charset="-122"/>
            </a:endParaRPr>
          </a:p>
          <a:p>
            <a:pPr marL="0" indent="0" algn="just">
              <a:lnSpc>
                <a:spcPct val="150000"/>
              </a:lnSpc>
              <a:buNone/>
            </a:pPr>
            <a:r>
              <a:rPr sz="2380" b="1" dirty="0">
                <a:latin typeface="微软雅黑" panose="020B0503020204020204" pitchFamily="34" charset="-122"/>
                <a:ea typeface="微软雅黑" panose="020B0503020204020204" pitchFamily="34" charset="-122"/>
              </a:rPr>
              <a:t>子状语，而且是主动关系，应填入现在分词，故本题正确答案为living。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634406"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本题考查固定搭配。deal with意为“处理”，故本题正确答案为with。</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58482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本题考查形容词的词义变化。根据固定句型解题法及句意，本题用“it is+形容词+to do句型”，根据上下文，句意为“不可能每个成员的看法一致”，应填入反义词，故本题正确答案为impossible。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198669" y="-672060"/>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Second, 6__________________ (communicate) is another important factor to make a sweet home. Communicating with family 7_____________ (member) is good for us to know each other and strengthen the relationship. Thus, no matter 8_________ we are, keeping in contact with each other is definitely important.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Finally, humor can add more sweet to our home. Humor is a good way to adjust the atmosphere in a family and close the relationship between family members. If there is going to have a quarrel between family members, try 9__________ (use) your humor to solve it in advance.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In 10________ word, to make a home sweet needs the effort of every family member.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六</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8068039" y="199612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where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787445" y="1564376"/>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members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2394181" y="871010"/>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communication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6689988" y="3860308"/>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use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2049669" y="4650273"/>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56458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outVertical)">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barn(inVertical)">
                                      <p:cBhvr>
                                        <p:cTn id="48" dur="500"/>
                                        <p:tgtEl>
                                          <p:spTgt spid="10"/>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barn(outVertical)">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inVertical)">
                                      <p:cBhvr>
                                        <p:cTn id="57" dur="500"/>
                                        <p:tgtEl>
                                          <p:spTgt spid="15"/>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arn(outVertical)">
                                      <p:cBhvr>
                                        <p:cTn id="6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bldLvl="0" animBg="1"/>
      <p:bldP spid="22" grpId="0" animBg="1"/>
      <p:bldP spid="24" grpId="0" animBg="1"/>
      <p:bldP spid="15" grpId="0"/>
      <p:bldP spid="17"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a:t>
            </a:r>
            <a:r>
              <a:rPr sz="2380" b="1" dirty="0">
                <a:latin typeface="微软雅黑" panose="020B0503020204020204" pitchFamily="34" charset="-122"/>
                <a:ea typeface="微软雅黑" panose="020B0503020204020204" pitchFamily="34" charset="-122"/>
              </a:rPr>
              <a:t>本题考查动词的词性转换。根据分析句子语法结构解题法，句子缺少主语，应填入名词作主语，故本题正确答案为communication。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本题考查可数名词的单复数变化。根据句意解题法，本题句意为“家庭成员间的沟通”，因此用复数形式，故本题正确答案为members。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本题考查状语从句连词。根据分析句子语法结构解题法，本题no matter+疑问副词作让步状语从句，句意为“无论我们在何处，都要保持联系”，故本题正确答案为where。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a:latin typeface="微软雅黑" panose="020B0503020204020204" pitchFamily="34" charset="-122"/>
                <a:ea typeface="微软雅黑" panose="020B0503020204020204" pitchFamily="34" charset="-122"/>
              </a:rPr>
              <a:t>本题考查固定搭配。try to do sth.意为“尽力做某事”，try doing sth.意为“试着做某事”。根据句意，“尽量用你的幽默来解决”，故本题正确答案为to use。</a:t>
            </a:r>
            <a:endParaRPr sz="2380" b="1">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本题考查固定搭配。in a word意为“总而言之”，故本题正确答案为a。</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1】If you don’t need them, you can also find other useful articles here. We are trying ____________ (help)you succeed in studying in the USA.</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645995" y="2511242"/>
            <a:ext cx="123303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 help</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a:latin typeface="微软雅黑" panose="020B0503020204020204" pitchFamily="34" charset="-122"/>
                <a:ea typeface="微软雅黑" panose="020B0503020204020204" pitchFamily="34" charset="-122"/>
              </a:rPr>
              <a:t>本题考查固定搭配。try to do（尽力做某事），try doing sth.（试着做某事）。根据句意，“我们正尽力帮助你，让你在美国的学业获得成功”，故本题正确答案为to help。</a:t>
            </a:r>
            <a:endParaRPr sz="240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354210" y="-640152"/>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Twenty and thirty somethings aren’t as 1_________ (health) as their parents. They should be in the prime of their 2_______ (life). But instead, those in their twenties and thirties are in 3__________ (bad) health than their parents, a British survey has found.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Binge drinking, ready meals and a lack 4_____ exercise all take their toll. 5______ a result, the young are more likely to catch a cold or become stressed than the over-55s.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七</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9330424" y="1625354"/>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worse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8737600" y="1267976"/>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lives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613302" y="828881"/>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healthy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7282812" y="2397425"/>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2333810" y="2810813"/>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3768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997527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本题考查名词的词性变化。根据固定句型解题法，填入词在“as … as句型”中，应用形容词原级，故本题正确答案为healthy。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本题考查可数名词的单复数变化。根据关键词解题法，在形容词性物主代词their后面应是名词的复数，故本题正确答案为lives。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本题考查形容词比较级。根据关键词解题法，由关键词than可知本句应填入形容词比较级，故本题正确答案为worse。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本题考查固定搭配。a lack of意为“缺乏”，故本题正确答案为of。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本题考查固定搭配。as a result意为“因此”，故本题正确答案为As。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160000" y="-224685"/>
            <a:ext cx="2506942" cy="2508444"/>
          </a:xfrm>
          <a:prstGeom prst="rect">
            <a:avLst/>
          </a:prstGeom>
        </p:spPr>
      </p:pic>
      <p:sp>
        <p:nvSpPr>
          <p:cNvPr id="3" name="内容占位符 2"/>
          <p:cNvSpPr>
            <a:spLocks noGrp="1"/>
          </p:cNvSpPr>
          <p:nvPr>
            <p:ph idx="1"/>
          </p:nvPr>
        </p:nvSpPr>
        <p:spPr>
          <a:xfrm>
            <a:off x="386080" y="944880"/>
            <a:ext cx="10010140" cy="5411470"/>
          </a:xfrm>
        </p:spPr>
        <p:txBody>
          <a:bodyPr>
            <a:normAutofit lnSpcReduction="10000"/>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The elderly also tend to eat more healthily. The older generation is also more likely to take a healthy amount of exercise, with 12 percent 6___________ (spend) at least 30 minutes doing so each day. They may appear fitter, but only nine percent of the young do that.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Over-55s also try hardest to have at least six 7_______ (hour) sleep and plenty of fresh air, according to research 8________ (do) in the UK for fruit brand Florida Grapefruit.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Chris Steele, the resident doctor on ITV’s </a:t>
            </a:r>
            <a:r>
              <a:rPr lang="en-US" altLang="zh-CN" sz="2400" b="1" i="1" dirty="0">
                <a:latin typeface="微软雅黑" panose="020B0503020204020204" pitchFamily="34" charset="-122"/>
                <a:ea typeface="微软雅黑" panose="020B0503020204020204" pitchFamily="34" charset="-122"/>
                <a:cs typeface="Times New Roman" panose="02020603050405020304" pitchFamily="18" charset="0"/>
              </a:rPr>
              <a:t>This Morning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programme</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said, “I have seen a rise in young people suffering from 9____________ (ill) such as colds, flu and headaches.”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“Long 10___________ (work) hours, high stress levels and lack of exercise lead to people getting run-down and ill.”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七</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8737600" y="294374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done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8212074" y="2491943"/>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hours’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5444118" y="1552355"/>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spending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1751749" y="4318260"/>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illnesses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2270461" y="4714359"/>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working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559327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barn(outVertical)">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barn(outVertical)">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barn(outVertical)">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barn(inVertical)">
                                      <p:cBhvr>
                                        <p:cTn id="51" dur="500"/>
                                        <p:tgtEl>
                                          <p:spTgt spid="10"/>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barn(outVertical)">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barn(inVertical)">
                                      <p:cBhvr>
                                        <p:cTn id="60" dur="500"/>
                                        <p:tgtEl>
                                          <p:spTgt spid="15"/>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barn(outVertical)">
                                      <p:cBhvr>
                                        <p:cTn id="6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9301324"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本题考查非谓语动词。根据分析句子语法结构解题法，with 12 percent是The older generation is also more likely to take a healthy amount of exercise的伴随状语。The older generation与动词spend是主动关系，表示“12%的受访者每天至少锻炼30分钟”，应用现在分词，故本题正确答案为spending。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本题考查名词所有格的变化。根据关键词解题法及句意，“6小时的”名词所有格为six hours，故本题正确答案为hours’。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本题考查非谓语动词。根据分析句子语法结构解题法，动词do与名词research是被动关系，应填入过去分词，故本题正确答案为done。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198880"/>
          </a:xfrm>
          <a:prstGeom prst="rect">
            <a:avLst/>
          </a:prstGeom>
          <a:noFill/>
        </p:spPr>
        <p:txBody>
          <a:bodyPr wrap="square" rtlCol="0">
            <a:spAutoFit/>
          </a:bodyPr>
          <a:lstStyle/>
          <a:p>
            <a:r>
              <a:rPr sz="2400" b="1" dirty="0">
                <a:latin typeface="微软雅黑" panose="020B0503020204020204" pitchFamily="34" charset="-122"/>
                <a:ea typeface="微软雅黑" panose="020B0503020204020204" pitchFamily="34" charset="-122"/>
              </a:rPr>
              <a:t>【例2】Taking part time jobs becomes a way for students to meet their great expenses in campus lives. It is good for college students _________ (have) a part time job.</a:t>
            </a:r>
            <a:endParaRPr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893954" y="2910942"/>
            <a:ext cx="129234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to have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a:latin typeface="微软雅黑" panose="020B0503020204020204" pitchFamily="34" charset="-122"/>
                <a:ea typeface="微软雅黑" panose="020B0503020204020204" pitchFamily="34" charset="-122"/>
              </a:rPr>
              <a:t>本题考查固定句型。“It is+形容词+for sb.+to do”的句型，故本题正确答案为to have。</a:t>
            </a:r>
            <a:endParaRPr sz="240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本题考查形容词的词性变化。根据分析句子语法结构解题法，填入词在动词词组suffer from后面作宾语，并且由后面列举的各种疾病名词可知，此处是指多种疾病，应填入名词的复数形式，故本题正确答案为illnesses。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本题考查非谓语动词。根据分析句子语法结构解题法，本题是指“工作时间”，应填入现在分词作定语，故本题正确答案为working。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01235" y="579471"/>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No body language can be more 1______________ (attract) than smiling. Not only can a beautiful smile make ourselves happy, but also it enables others to feel 2_______________ (delight). Sometimes a smile is so 3_______________ (power) that it gives people 4_____________ (suffer) from disasters great courage.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 little boy 5____________ (name) Lang Zheng,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八</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3491017" y="18908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powerful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5511826" y="1581900"/>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delighted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6607688" y="820872"/>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attractive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846375" y="2329126"/>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suffering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60766" y="351176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3354161" y="2723014"/>
            <a:ext cx="228603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named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350223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arn(outVertical)">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arn(inVertical)">
                                      <p:cBhvr>
                                        <p:cTn id="33" dur="500"/>
                                        <p:tgtEl>
                                          <p:spTgt spid="23"/>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Vertical)">
                                      <p:cBhvr>
                                        <p:cTn id="46" dur="500"/>
                                        <p:tgtEl>
                                          <p:spTgt spid="24"/>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barn(outVertical)">
                                      <p:cBhvr>
                                        <p:cTn id="5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bldLvl="0" animBg="1"/>
      <p:bldP spid="15" grpId="0"/>
      <p:bldP spid="17"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本题考查动词的词性转换。根据固定句型解题法，填入词在比较级“more … than句型”当中，应填入形容词形式，故本题正确答案为attractive。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本题考查动词的词性转换。根据关键词解题法，在系动词feel后，用形容词作表语，表示“令其他人感到高兴”，故本题正确答案为delighted。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本题考查名词的词性变化。根据固定句型解题法，在“so … that …（如此……以至于……）句型”当中，应填入形容词原级，故本题正确答案为powerful。</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本题考查非谓语动词。根据分析句子语法结构解题法，填入词修饰名词people作后置定语，而且与people是主动关系，意思是“遭受灾难的人”，应填入现在分词，故本题正确答案为suffering。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本题考查非谓语动词。根据分析句子语法结构解题法，填入词修饰名词little boy作后置定语，并且与boy是被动关系，意思是“被称为郎铮的小男孩”，应填入过去分词，故本题正确答案为named。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397940" y="-469656"/>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for instance, impressed and encouraged a great many people 6________ a serious earthquake happened in Wenchuan. Right after he 7_______________ (rescue) by the soldiers from the ruins, he saluted (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致敬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and smiled to them. His smile was like sunshine which warmed people 8_____________ were in sadness.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It is no exaggeration to say that without smile our life would be 9______________ (color) and difficult. It is suggested that we 10__________________________ (smile) as much as possible.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八</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4168495" y="229657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who/that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1275017" y="1565969"/>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rescued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87445" y="1203797"/>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1198679" y="3149714"/>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colorless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911787" y="3532087"/>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should smile / smile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42264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barn(inVertical)">
                                      <p:cBhvr>
                                        <p:cTn id="54" dur="500"/>
                                        <p:tgtEl>
                                          <p:spTgt spid="15"/>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barn(outVertical)">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本题考查状语从句连词。根据分析句子语法结构解题法，前后两句之间无连词或关联词，根据句意“在汶川发生了严重地震的时候”，应填入时间状语连词，故本题正确答案为when。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1420090"/>
            <a:ext cx="5868140" cy="501647"/>
          </a:xfrm>
          <a:prstGeom prst="homePlate">
            <a:avLst/>
          </a:prstGeom>
          <a:solidFill>
            <a:schemeClr val="accent5">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039815"/>
            <a:ext cx="10668000" cy="481818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083291"/>
            <a:ext cx="10668000" cy="2308324"/>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①分析填入词在句中是否充当谓语，充当谓语动词时需根据空格前后的时态、语态、主谓是否一致等，填入合适的动词形式。</a:t>
            </a:r>
            <a:endParaRPr lang="zh-CN" altLang="en-US" sz="2400" dirty="0">
              <a:latin typeface="微软雅黑" panose="020B0503020204020204" pitchFamily="34" charset="-122"/>
              <a:ea typeface="微软雅黑" panose="020B0503020204020204" pitchFamily="34" charset="-122"/>
            </a:endParaRPr>
          </a:p>
          <a:p>
            <a:r>
              <a:rPr lang="zh-CN" altLang="en-US" sz="2400" dirty="0">
                <a:latin typeface="微软雅黑" panose="020B0503020204020204" pitchFamily="34" charset="-122"/>
                <a:ea typeface="微软雅黑" panose="020B0503020204020204" pitchFamily="34" charset="-122"/>
              </a:rPr>
              <a:t>    ②主句已有完整的主谓结构，填入词充当状语时，需分析非谓语动词与逻辑主语是主动还是被动关系，主动关系则用现在分词，被动关系则用过去分词。</a:t>
            </a:r>
            <a:endParaRPr lang="zh-CN" altLang="en-US" sz="2400" dirty="0">
              <a:latin typeface="微软雅黑" panose="020B0503020204020204" pitchFamily="34" charset="-122"/>
              <a:ea typeface="微软雅黑" panose="020B0503020204020204" pitchFamily="34" charset="-122"/>
            </a:endParaRPr>
          </a:p>
          <a:p>
            <a:r>
              <a:rPr lang="zh-CN" altLang="en-US" sz="2400" dirty="0">
                <a:latin typeface="微软雅黑" panose="020B0503020204020204" pitchFamily="34" charset="-122"/>
                <a:ea typeface="微软雅黑" panose="020B0503020204020204" pitchFamily="34" charset="-122"/>
              </a:rPr>
              <a:t>    ③分析句子结构，填入词在句中充当主语、宾语、定语或表语时，需要进行名词、形容词等词性转换。做定语时，通常将动词变为分词形式或形容词。</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621323" y="1439705"/>
            <a:ext cx="4638040" cy="46037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）分析句子语法结构解题法。</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本题考查动词的时态语态变化。根据分析句子语法结构解题法，在after引导的时间状语从句中，动词rescue和主语he是被动关系，应用过去时被动语态，故本题正确答案为was rescued。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8694616"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本题考查定语从句关系代词。根据分析句子语法结构解题法， </a:t>
            </a:r>
            <a:r>
              <a:rPr lang="en-US" sz="2380" b="1" dirty="0">
                <a:latin typeface="微软雅黑" panose="020B0503020204020204" pitchFamily="34" charset="-122"/>
                <a:ea typeface="微软雅黑" panose="020B0503020204020204" pitchFamily="34" charset="-122"/>
              </a:rPr>
              <a:t>___________</a:t>
            </a:r>
            <a:r>
              <a:rPr sz="2380" b="1" dirty="0">
                <a:latin typeface="微软雅黑" panose="020B0503020204020204" pitchFamily="34" charset="-122"/>
                <a:ea typeface="微软雅黑" panose="020B0503020204020204" pitchFamily="34" charset="-122"/>
              </a:rPr>
              <a:t>were in sadness修饰先行词people，并且从句缺少主语，故本题正确答案为who/that。</a:t>
            </a:r>
            <a:endParaRPr sz="238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本题考查名词的词性变化。根据分析句意解题法，从句意来看，“没有了微笑，我们的生活会变得乏味”，因此应填入形容词性的反义词，故本题正确答案为colorless。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本题考查动词的时态变化。根据固定句型解题法，在it is suggested that的主语从句中应用虚拟语气“should+动词原形”或省略should，故本题正确答案为should smile/smile。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414306" y="-640557"/>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Last Sunday, I went sightseeing with my friends in the Fairy Lake Park. The park was full of freshness and 1____________ (beautiful) of spring, with the sun 2____________ (shine) and birds singing. I was enjoying the fantastic scenery around when something unpleasant caught my eye. A young couple in a boat were eating, talking and laughing loudly as 3_________ they were the only people in the world. What’s 4____________ (bad), they spat and even threw rubbish into the lake,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totally ignoring the noticeable sign “No Littering” nearby. 5___________ a shame!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九</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7908122" y="263967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6194686" y="1594745"/>
            <a:ext cx="250694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shining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8979713" y="1193868"/>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beauty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7144843" y="3103708"/>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worse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923970"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639738"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55506"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6071256"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6989611" y="3807905"/>
            <a:ext cx="3424034"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677169" y="472728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bldLvl="0" animBg="1"/>
      <p:bldP spid="21" grpId="0" bldLvl="0" animBg="1"/>
      <p:bldP spid="22" grpId="0" bldLvl="0" animBg="1"/>
      <p:bldP spid="24" grpId="0" bldLvl="0" animBg="1"/>
      <p:bldP spid="15" grpId="0"/>
      <p:bldP spid="17" grpId="0" bldLvl="0" animBg="1"/>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658400"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本题考查形容词的词性变化。根据分析句子语法结构解题法，填入词与freshness一起充当be full of的宾语，应用名词形式，故本题正确答案为beauty。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本题考查非谓语动词。根据分析句子语法结构解题法，动词shine和名词sun是主动关系，应填入现在分词与and birds singing一起作伴随状语，故本题正确答案为shining。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本题考查固定搭配。as if意为“仿佛”，故本题正确答案为if。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 本题考查形容词比较级。根据上下文，此处应为递进关系，意为“更糟糕的是”，故本题正确答案为worse。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543782"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 本题考查感叹句引导词。根据固定句型解题法，感叹句可以由how和what引导，how修饰形容词、副词或动词，what修饰名词，空格后面是名词shame，故本题正确答案为What。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1"/>
          <a:stretch>
            <a:fillRect/>
          </a:stretch>
        </p:blipFill>
        <p:spPr>
          <a:xfrm>
            <a:off x="-1476531" y="2721880"/>
            <a:ext cx="15145062" cy="6412288"/>
          </a:xfrm>
          <a:prstGeom prst="rect">
            <a:avLst/>
          </a:prstGeom>
        </p:spPr>
      </p:pic>
      <p:sp>
        <p:nvSpPr>
          <p:cNvPr id="11" name="Title 3"/>
          <p:cNvSpPr txBox="1"/>
          <p:nvPr/>
        </p:nvSpPr>
        <p:spPr>
          <a:xfrm>
            <a:off x="2325370" y="1285240"/>
            <a:ext cx="7540625" cy="1292225"/>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r>
              <a:rPr lang="zh-CN" altLang="en-US" sz="6000" b="1" spc="300" dirty="0">
                <a:latin typeface="微软雅黑" panose="020B0503020204020204" pitchFamily="34" charset="-122"/>
                <a:ea typeface="微软雅黑" panose="020B0503020204020204" pitchFamily="34" charset="-122"/>
                <a:cs typeface="微软雅黑" panose="020B0503020204020204" pitchFamily="34" charset="-122"/>
              </a:rPr>
              <a:t>第五章</a:t>
            </a:r>
            <a:r>
              <a:rPr lang="en-US" altLang="zh-CN" sz="6000" b="1" spc="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6600" b="1" spc="300"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语法填空</a:t>
            </a:r>
            <a:endParaRPr lang="zh-CN" altLang="en-US" sz="6600" b="1" spc="300" dirty="0">
              <a:solidFill>
                <a:srgbClr val="00B0F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 name="Title 3"/>
          <p:cNvSpPr txBox="1"/>
          <p:nvPr/>
        </p:nvSpPr>
        <p:spPr>
          <a:xfrm>
            <a:off x="2838459" y="2124669"/>
            <a:ext cx="6515082" cy="452438"/>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endParaRPr lang="id-ID" sz="2000" dirty="0">
              <a:solidFill>
                <a:schemeClr val="tx1">
                  <a:lumMod val="50000"/>
                  <a:lumOff val="50000"/>
                </a:schemeClr>
              </a:solidFill>
              <a:latin typeface="+mn-ea"/>
              <a:ea typeface="+mn-ea"/>
              <a:cs typeface="+mn-ea"/>
            </a:endParaRPr>
          </a:p>
        </p:txBody>
      </p:sp>
      <p:pic>
        <p:nvPicPr>
          <p:cNvPr id="17" name="图片 16"/>
          <p:cNvPicPr>
            <a:picLocks noChangeAspect="1"/>
          </p:cNvPicPr>
          <p:nvPr/>
        </p:nvPicPr>
        <p:blipFill>
          <a:blip r:embed="rId2"/>
          <a:stretch>
            <a:fillRect/>
          </a:stretch>
        </p:blipFill>
        <p:spPr>
          <a:xfrm rot="1503710">
            <a:off x="10960528" y="-610002"/>
            <a:ext cx="1770470" cy="2081708"/>
          </a:xfrm>
          <a:prstGeom prst="rect">
            <a:avLst/>
          </a:prstGeom>
        </p:spPr>
      </p:pic>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99"/>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saw that the little boy had lowered his head and ______________ (grow) so quiet. While he was not looking I reached into my purse and pulled out a handful of bills.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1322647" y="2511242"/>
            <a:ext cx="182607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had grown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本题考查动词的时态变化。根据分析句子语法结构解题法，填入词在宾语从句中充当谓语，前文“the little boy had lowered”用过去完成时，并列连词and前后的时态应一致，故本题正确答案为had grown。</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alphaModFix amt="20000"/>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Such behavior left me deep in 6____________ (think). If all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7____________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visitor) to the Fairy Lake Park do as the couple did, the lake will be severely polluted and soon 8__________ (turn) into a huge dustbin. I think all of us should mind our 9________________ (behave) in public places. Only 10_______ this way can we live in more comfortable and beautiful surroundings.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九</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7416280" y="156508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turned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887543" y="1186983"/>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visitors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6800389" y="878997"/>
            <a:ext cx="287008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thought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8607961" y="2009259"/>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behavior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5936738" y="2368259"/>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4639"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wipe(up)">
                                      <p:cBhvr>
                                        <p:cTn id="7" dur="500"/>
                                        <p:tgtEl>
                                          <p:spTgt spid="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barn(outVertical)">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inVertical)">
                                      <p:cBhvr>
                                        <p:cTn id="21" dur="500"/>
                                        <p:tgtEl>
                                          <p:spTgt spid="1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outVertical)">
                                      <p:cBhvr>
                                        <p:cTn id="25" dur="5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barn(inVertical)">
                                      <p:cBhvr>
                                        <p:cTn id="30" dur="500"/>
                                        <p:tgtEl>
                                          <p:spTgt spid="23"/>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barn(outVertical)">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barn(inVertical)">
                                      <p:cBhvr>
                                        <p:cTn id="39" dur="500"/>
                                        <p:tgtEl>
                                          <p:spTgt spid="10"/>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barn(outVertical)">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barn(inVertical)">
                                      <p:cBhvr>
                                        <p:cTn id="48" dur="500"/>
                                        <p:tgtEl>
                                          <p:spTgt spid="15"/>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out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本题考查动词的词性转换。根据固定搭配解题法，词组deep in thought（陷入深思），故本题正确答案为thought。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7. 本题考查名词的单复数变化。根据关键词解题法，填入词在all后，应用可数名词的复数形式，故本题正确答案为visitors。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本题考查动词的语态变化。根据分析句子语法结构解题法，and连接的是两个并列的对等成分，由polluted可知，此处也应用构成被动语态的过去分词，故本题正确答案为turned。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本题考查动词的词性转换。根据关键词解题法，在形容词性物主代词our后面，应用名词形式，故本题正确答案为behavior。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067249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本题考查固定搭配。in this way意为“这样”，故本题正确答案为in。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0259918" y="-680268"/>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 old gentleman whose eyesight was failing came to stay in a hotel room with a bottle of wine in each hand. On the wall there 1________ (be) a fly which he took for a nail. So the moment he hung them on, the bottles fell 2__________ (break) and the wine spilt all over the floor.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When a waitress discovered 3________ had happened, she showed deep sympathy for him and decided to do 4_______ (his) a favor.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1                 2                  3                4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十</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6029325" y="274864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5709941" y="1972689"/>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broken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16309" y="1581728"/>
            <a:ext cx="287008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8650019" y="3172905"/>
            <a:ext cx="204761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sym typeface="+mn-ea"/>
              </a:rPr>
              <a:t>him</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7445"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1633"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582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80451" y="404656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arn(outVertic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arn(inVertical)">
                                      <p:cBhvr>
                                        <p:cTn id="36" dur="500"/>
                                        <p:tgtEl>
                                          <p:spTgt spid="23"/>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arn(outVertical)">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 本题考查“there be句型”。空格后是单数名词fly，根据就近原则，应用谓语动词单数。由于事情已发生应用过去时，故本题正确答案为was。</a:t>
            </a:r>
            <a:endParaRPr sz="238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本题考查非谓语动词。根据分析句子语法结构解题法，本题是指“酒瓶被摔碎了”，动词break和名词bottle为被动关系，应填入过去分词，故本题正确答案为broken。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本题考查宾语从句连接代词。根据分析句子语法结构解题法，从句作为discovered的宾语，句子缺少主语，应指“所发生的事情”，当what引导名词性从句时，意为“所……”，故本题正确答案为what。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2】What _______________ (change) weather, fine one moment, raining the next!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292123" y="2106263"/>
            <a:ext cx="194957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changeable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本题考查动词的词性转换。根据分析句子语法结构解题法，本题是what引导的感叹句，需要一个形容词修饰名词weather，表示“这天气多么变化无常啊”，应将动词change变为形容词词性，故本题正确答案为changeable。</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本题考查人称代词变化。根据分析句子语法结构解题法，代词在固定搭配do sb. a favor中充当宾语，应填入宾格形式，故本题正确答案为him。</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alphaModFix amt="20000"/>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386201" y="944596"/>
            <a:ext cx="10311430" cy="5411757"/>
          </a:xfrm>
        </p:spPr>
        <p:txBody>
          <a:bodyPr>
            <a:normAutofit/>
          </a:bodyPr>
          <a:lstStyle/>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So the next morning when he was out 5__________ (take) a walk in the roof garden, she hammered a nail 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 (exact)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the fly had stayed.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Now the old man entered his room. The smell of the spilt wine reminded him of 7_________ accident. When he looked up at the wall, he found the fly was there again! He walked to it 8_______________ (care) and slapped it with all his strength.</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On hearing a loud cry, the kind-hearted 9______________ (wait) rushed in. 10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her great surprise, the poor old man was there sitting on the floor, his teeth clenched (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紧咬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and his right hand bleeding!</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5                  6                 7                8                9                10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标题 1"/>
          <p:cNvSpPr>
            <a:spLocks noGrp="1"/>
          </p:cNvSpPr>
          <p:nvPr>
            <p:ph type="title"/>
          </p:nvPr>
        </p:nvSpPr>
        <p:spPr>
          <a:xfrm>
            <a:off x="540589" y="-120770"/>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自 测 题 十</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23" name="TextBox 22"/>
          <p:cNvSpPr txBox="1"/>
          <p:nvPr/>
        </p:nvSpPr>
        <p:spPr>
          <a:xfrm>
            <a:off x="3657999" y="240159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6961387" y="1255890"/>
            <a:ext cx="2506942"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exactly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7171066" y="846675"/>
            <a:ext cx="287008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taking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989598" y="3120975"/>
            <a:ext cx="20476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carefully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文本框 17">
            <a:hlinkClick r:id="rId3" action="ppaction://hlinksldjump"/>
          </p:cNvPr>
          <p:cNvSpPr txBox="1"/>
          <p:nvPr/>
        </p:nvSpPr>
        <p:spPr>
          <a:xfrm>
            <a:off x="785813"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560001"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334189"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6" action="ppaction://hlinksldjump"/>
          </p:cNvPr>
          <p:cNvSpPr txBox="1"/>
          <p:nvPr/>
        </p:nvSpPr>
        <p:spPr>
          <a:xfrm>
            <a:off x="5978819"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nvSpPr>
        <p:spPr>
          <a:xfrm>
            <a:off x="7681476" y="3562350"/>
            <a:ext cx="3424034"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waitress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文本框 16">
            <a:hlinkClick r:id="rId7" action="ppaction://hlinksldjump"/>
          </p:cNvPr>
          <p:cNvSpPr txBox="1"/>
          <p:nvPr/>
        </p:nvSpPr>
        <p:spPr>
          <a:xfrm>
            <a:off x="7753007"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5" name="TextBox 22"/>
          <p:cNvSpPr txBox="1"/>
          <p:nvPr/>
        </p:nvSpPr>
        <p:spPr>
          <a:xfrm>
            <a:off x="2743179" y="3876737"/>
            <a:ext cx="3424034"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6" name="文本框 5">
            <a:hlinkClick r:id="rId8" action="ppaction://hlinksldjump"/>
          </p:cNvPr>
          <p:cNvSpPr txBox="1"/>
          <p:nvPr/>
        </p:nvSpPr>
        <p:spPr>
          <a:xfrm>
            <a:off x="9449092" y="535062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arn(outVertical)">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barn(inVertical)">
                                      <p:cBhvr>
                                        <p:cTn id="48" dur="500"/>
                                        <p:tgtEl>
                                          <p:spTgt spid="10"/>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barn(outVertical)">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inVertical)">
                                      <p:cBhvr>
                                        <p:cTn id="57" dur="500"/>
                                        <p:tgtEl>
                                          <p:spTgt spid="15"/>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barn(outVertical)">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5"/>
                                        </p:tgtEl>
                                        <p:attrNameLst>
                                          <p:attrName>style.visibility</p:attrName>
                                        </p:attrNameLst>
                                      </p:cBhvr>
                                      <p:to>
                                        <p:strVal val="visible"/>
                                      </p:to>
                                    </p:set>
                                    <p:animEffect transition="in" filter="barn(inVertical)">
                                      <p:cBhvr>
                                        <p:cTn id="66" dur="500"/>
                                        <p:tgtEl>
                                          <p:spTgt spid="5"/>
                                        </p:tgtEl>
                                      </p:cBhvr>
                                    </p:animEffect>
                                  </p:childTnLst>
                                </p:cTn>
                              </p:par>
                            </p:childTnLst>
                          </p:cTn>
                        </p:par>
                        <p:par>
                          <p:cTn id="67" fill="hold">
                            <p:stCondLst>
                              <p:cond delay="500"/>
                            </p:stCondLst>
                            <p:childTnLst>
                              <p:par>
                                <p:cTn id="68" presetID="16" presetClass="entr" presetSubtype="37" fill="hold" grpId="0" nodeType="afterEffect">
                                  <p:stCondLst>
                                    <p:cond delay="0"/>
                                  </p:stCondLst>
                                  <p:childTnLst>
                                    <p:set>
                                      <p:cBhvr>
                                        <p:cTn id="69" dur="1" fill="hold">
                                          <p:stCondLst>
                                            <p:cond delay="0"/>
                                          </p:stCondLst>
                                        </p:cTn>
                                        <p:tgtEl>
                                          <p:spTgt spid="6"/>
                                        </p:tgtEl>
                                        <p:attrNameLst>
                                          <p:attrName>style.visibility</p:attrName>
                                        </p:attrNameLst>
                                      </p:cBhvr>
                                      <p:to>
                                        <p:strVal val="visible"/>
                                      </p:to>
                                    </p:set>
                                    <p:animEffect transition="in" filter="barn(outVertical)">
                                      <p:cBhvr>
                                        <p:cTn id="7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8" grpId="0" animBg="1"/>
      <p:bldP spid="21" grpId="0" animBg="1"/>
      <p:bldP spid="22" grpId="0" animBg="1"/>
      <p:bldP spid="24" grpId="0" animBg="1"/>
      <p:bldP spid="15" grpId="0"/>
      <p:bldP spid="17" grpId="0" animBg="1"/>
      <p:bldP spid="5" grpId="0"/>
      <p:bldP spid="6" grpId="0" bldLvl="0" animBg="1"/>
    </p:bldLst>
  </p:timing>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本题考查非谓语动词。根据分析句子语法结构解题法，动词take和主语he为主动关系，应填入现在分词充当伴随状语，故本题正确答案为taking。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708832"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 本题考查形容词的词性变化。根据分析句子语法结构解题法，填入词修饰动词hammer，句意为“她把钉子精确地钉在苍蝇停过的地方”，应填入副词形式，故本题正确答案为exactly。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9620726"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本题考查冠词的用法。根据分析句子语法结构解题法，空格在名词accident前，是指前文所提的酒瓶碎了的事，应填入定冠词，故本题正确答案为the。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本题考查名词的词性变化。根据分析句子语法结构解题法，填入词修饰动词walk，应用副词形式，故本题正确答案为carefully。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本题考查动词的词性转换。根据关键词解题法，填入词在定冠词the和形容词后，应填入名词形式，结合上文可知，此处是指那位热心的女服务员，故本题正确答案为waitress。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10. 本题考查固定搭配。to her great surprise意为“令她大吃一惊”，故本题正确答案为To。</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245773" y="2813755"/>
            <a:ext cx="6047864"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四、 真题回放，一比高低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280035" y="1040130"/>
            <a:ext cx="10652760" cy="3171190"/>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Mary joined a company recently. She did well in her projects and gave support to other team members when needed. However, some of them did not like </a:t>
            </a:r>
            <a:r>
              <a:rPr lang="en-US" altLang="zh-CN" sz="2400" b="1" u="sng" dirty="0">
                <a:latin typeface="微软雅黑" panose="020B0503020204020204" pitchFamily="34" charset="-122"/>
                <a:ea typeface="微软雅黑" panose="020B0503020204020204" pitchFamily="34" charset="-122"/>
              </a:rPr>
              <a:t>46                          </a:t>
            </a:r>
            <a:r>
              <a:rPr lang="en-US" altLang="zh-CN" sz="2400" b="1" dirty="0">
                <a:latin typeface="微软雅黑" panose="020B0503020204020204" pitchFamily="34" charset="-122"/>
                <a:ea typeface="微软雅黑" panose="020B0503020204020204" pitchFamily="34" charset="-122"/>
              </a:rPr>
              <a:t>(she) active performance. They created </a:t>
            </a:r>
            <a:r>
              <a:rPr lang="en-US" altLang="zh-CN" sz="2400" b="1" u="sng" dirty="0">
                <a:latin typeface="微软雅黑" panose="020B0503020204020204" pitchFamily="34" charset="-122"/>
                <a:ea typeface="微软雅黑" panose="020B0503020204020204" pitchFamily="34" charset="-122"/>
              </a:rPr>
              <a:t>47                          </a:t>
            </a:r>
            <a:r>
              <a:rPr lang="en-US" altLang="zh-CN" sz="2400" b="1" dirty="0">
                <a:latin typeface="微软雅黑" panose="020B0503020204020204" pitchFamily="34" charset="-122"/>
                <a:ea typeface="微软雅黑" panose="020B0503020204020204" pitchFamily="34" charset="-122"/>
              </a:rPr>
              <a:t> (problem) for her. They did not accept her ideas or ask her </a:t>
            </a:r>
            <a:r>
              <a:rPr lang="en-US" altLang="zh-CN" sz="2400" b="1" u="sng" dirty="0">
                <a:latin typeface="微软雅黑" panose="020B0503020204020204" pitchFamily="34" charset="-122"/>
                <a:ea typeface="微软雅黑" panose="020B0503020204020204" pitchFamily="34" charset="-122"/>
              </a:rPr>
              <a:t>48                          </a:t>
            </a:r>
            <a:r>
              <a:rPr lang="en-US" altLang="zh-CN" sz="2400" b="1" dirty="0">
                <a:latin typeface="微软雅黑" panose="020B0503020204020204" pitchFamily="34" charset="-122"/>
                <a:ea typeface="微软雅黑" panose="020B0503020204020204" pitchFamily="34" charset="-122"/>
              </a:rPr>
              <a:t> (attend) meetings. The work Mary once enjoyed now started to give her stress. She was planning to quit. One day while Mary </a:t>
            </a:r>
            <a:r>
              <a:rPr lang="en-US" altLang="zh-CN" sz="2400" b="1" u="sng" dirty="0">
                <a:latin typeface="微软雅黑" panose="020B0503020204020204" pitchFamily="34" charset="-122"/>
                <a:ea typeface="微软雅黑" panose="020B0503020204020204" pitchFamily="34" charset="-122"/>
              </a:rPr>
              <a:t>49                       </a:t>
            </a:r>
            <a:r>
              <a:rPr lang="en-US" altLang="zh-CN" sz="2400" b="1" dirty="0">
                <a:latin typeface="微软雅黑" panose="020B0503020204020204" pitchFamily="34" charset="-122"/>
                <a:ea typeface="微软雅黑" panose="020B0503020204020204" pitchFamily="34" charset="-122"/>
              </a:rPr>
              <a:t> (have) lunch, Coral, the manager, came and sat next to her. She noticed that Mary was </a:t>
            </a:r>
            <a:r>
              <a:rPr lang="en-US" altLang="zh-CN" sz="2400" b="1" u="sng" dirty="0">
                <a:latin typeface="微软雅黑" panose="020B0503020204020204" pitchFamily="34" charset="-122"/>
                <a:ea typeface="微软雅黑" panose="020B0503020204020204" pitchFamily="34" charset="-122"/>
              </a:rPr>
              <a:t>50                      </a:t>
            </a:r>
            <a:r>
              <a:rPr lang="en-US" altLang="zh-CN" sz="2400" b="1" dirty="0">
                <a:latin typeface="微软雅黑" panose="020B0503020204020204" pitchFamily="34" charset="-122"/>
                <a:ea typeface="微软雅黑" panose="020B0503020204020204" pitchFamily="34" charset="-122"/>
              </a:rPr>
              <a:t> (happy) and asked, “Any problems? Let me see if I could help.”</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46                 47                48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49                50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5816689" y="245675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attend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3081293" y="206734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problems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493720" y="169882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7599680" y="3202305"/>
            <a:ext cx="22847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having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2024年广东高职高考语法填空真题</a:t>
            </a:r>
            <a:endParaRPr sz="2400" b="1" dirty="0">
              <a:solidFill>
                <a:srgbClr val="002060"/>
              </a:solidFill>
              <a:latin typeface="微软雅黑" panose="020B0503020204020204" pitchFamily="34" charset="-122"/>
              <a:ea typeface="微软雅黑" panose="020B0503020204020204" pitchFamily="34" charset="-122"/>
              <a:cs typeface="+mj-cs"/>
            </a:endParaRPr>
          </a:p>
        </p:txBody>
      </p:sp>
      <p:sp>
        <p:nvSpPr>
          <p:cNvPr id="20" name="文本框 19">
            <a:hlinkClick r:id="rId3" action="ppaction://hlinksldjump"/>
          </p:cNvPr>
          <p:cNvSpPr txBox="1"/>
          <p:nvPr/>
        </p:nvSpPr>
        <p:spPr>
          <a:xfrm>
            <a:off x="1493520" y="4827270"/>
            <a:ext cx="982980"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3419278" y="48274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5208372" y="48274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1474653"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3419767"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3081108" y="392208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unhappy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E1F4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3】When _________ (heat), the metal will become soft and it can be shaped into different shapes.</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415215" y="2106263"/>
            <a:ext cx="120257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heated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93802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本题考查非谓语动词。根据分析句子语法结构解题法，主句“the metal will become soft”已有完整的主谓结构，填入词应是与when _________ (heat)一起作时间状语。逻辑主语metal与动词heat是被动关系，表示“当被加热的时候，金属会变软”，应用过去分词，故本题正确答案为heated。</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5">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46. 本题考查人称代词变化。根据分析句子结构解题法，填入词后有名词，应填入形容词性物主代词，故本题正确答案为 her。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47. 本题考查可数名词单复数变化。根据句意“他们给她制造了些问题”，应填入名词复数形式，故本题正确答案为 problems。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48.  本题考查非谓语动词。根据动词搭配 ask sb. to do，应填入不定式，故本题正确答案为 to attend。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49. 本题考查动词时态变化。本题考查动词时态，根据分析句子结构解题法，连词 while 后常用延续性动词表示进行时态，意为“当玛丽正在吃饭时”，故本题正确答案为 was having。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50. 本题考查形容词词义变化。根据第 1 段第 3—4 句可知，Mary 的同事不喜欢她的积极表现，给她制造麻烦，因此句意应为“玛丽不开心”，故本题正确答案为 unhappy。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280035" y="963295"/>
            <a:ext cx="10652760" cy="3171190"/>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Mary told Carol </a:t>
            </a:r>
            <a:r>
              <a:rPr lang="en-US" altLang="zh-CN" sz="2400" b="1" u="sng" dirty="0">
                <a:latin typeface="微软雅黑" panose="020B0503020204020204" pitchFamily="34" charset="-122"/>
                <a:ea typeface="微软雅黑" panose="020B0503020204020204" pitchFamily="34" charset="-122"/>
              </a:rPr>
              <a:t>51             </a:t>
            </a:r>
            <a:r>
              <a:rPr lang="en-US" altLang="zh-CN" sz="2400" b="1" dirty="0">
                <a:latin typeface="微软雅黑" panose="020B0503020204020204" pitchFamily="34" charset="-122"/>
                <a:ea typeface="微软雅黑" panose="020B0503020204020204" pitchFamily="34" charset="-122"/>
              </a:rPr>
              <a:t> had happened. After listening to her, Carol said, “Please come </a:t>
            </a:r>
            <a:r>
              <a:rPr lang="en-US" altLang="zh-CN" sz="2400" b="1" u="sng" dirty="0">
                <a:latin typeface="微软雅黑" panose="020B0503020204020204" pitchFamily="34" charset="-122"/>
                <a:ea typeface="微软雅黑" panose="020B0503020204020204" pitchFamily="34" charset="-122"/>
              </a:rPr>
              <a:t>52                </a:t>
            </a:r>
            <a:r>
              <a:rPr lang="en-US" altLang="zh-CN" sz="2400" b="1" dirty="0">
                <a:latin typeface="微软雅黑" panose="020B0503020204020204" pitchFamily="34" charset="-122"/>
                <a:ea typeface="微软雅黑" panose="020B0503020204020204" pitchFamily="34" charset="-122"/>
              </a:rPr>
              <a:t> my house for dinner tomorrow.” </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Mary went to Carol’s house. Before dinner, Mary </a:t>
            </a:r>
            <a:r>
              <a:rPr lang="en-US" altLang="zh-CN" sz="2400" b="1" u="sng" dirty="0">
                <a:latin typeface="微软雅黑" panose="020B0503020204020204" pitchFamily="34" charset="-122"/>
                <a:ea typeface="微软雅黑" panose="020B0503020204020204" pitchFamily="34" charset="-122"/>
              </a:rPr>
              <a:t>53______________              </a:t>
            </a:r>
            <a:r>
              <a:rPr lang="en-US" altLang="zh-CN" sz="2400" b="1" dirty="0">
                <a:latin typeface="微软雅黑" panose="020B0503020204020204" pitchFamily="34" charset="-122"/>
                <a:ea typeface="微软雅黑" panose="020B0503020204020204" pitchFamily="34" charset="-122"/>
              </a:rPr>
              <a:t> (ask) to put some potatoes and eggs in a pot and boil them for a while, “Look,” Carol said. “We cook them in the same water, </a:t>
            </a:r>
            <a:r>
              <a:rPr lang="en-US" altLang="zh-CN" sz="2400" b="1" u="sng" dirty="0">
                <a:latin typeface="微软雅黑" panose="020B0503020204020204" pitchFamily="34" charset="-122"/>
                <a:ea typeface="微软雅黑" panose="020B0503020204020204" pitchFamily="34" charset="-122"/>
              </a:rPr>
              <a:t>54___________</a:t>
            </a:r>
            <a:r>
              <a:rPr lang="en-US" altLang="zh-CN" sz="2400" b="1" dirty="0">
                <a:latin typeface="微软雅黑" panose="020B0503020204020204" pitchFamily="34" charset="-122"/>
                <a:ea typeface="微软雅黑" panose="020B0503020204020204" pitchFamily="34" charset="-122"/>
              </a:rPr>
              <a:t> the results are different. Potatoes bocame soft while eggs turn hard. When you give up, you are like a cooked potato, easy to mash (捣烂). When you don’t, you become a </a:t>
            </a:r>
            <a:r>
              <a:rPr lang="en-US" altLang="zh-CN" sz="2400" b="1" u="sng" dirty="0">
                <a:latin typeface="微软雅黑" panose="020B0503020204020204" pitchFamily="34" charset="-122"/>
                <a:ea typeface="微软雅黑" panose="020B0503020204020204" pitchFamily="34" charset="-122"/>
              </a:rPr>
              <a:t>55_____________             </a:t>
            </a:r>
            <a:r>
              <a:rPr lang="en-US" altLang="zh-CN" sz="2400" b="1" dirty="0">
                <a:latin typeface="微软雅黑" panose="020B0503020204020204" pitchFamily="34" charset="-122"/>
                <a:ea typeface="微软雅黑" panose="020B0503020204020204" pitchFamily="34" charset="-122"/>
              </a:rPr>
              <a:t> (boil) egg, hard to break.”</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51</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52                53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54                55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8957945" y="2073275"/>
            <a:ext cx="20910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asked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5729878" y="127740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022725" y="838200"/>
            <a:ext cx="25850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9017635" y="3923030"/>
            <a:ext cx="22847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boiled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2024年广东高职高考语法填空真题</a:t>
            </a:r>
            <a:endParaRPr sz="2400" b="1" dirty="0">
              <a:solidFill>
                <a:srgbClr val="002060"/>
              </a:solidFill>
              <a:latin typeface="微软雅黑" panose="020B0503020204020204" pitchFamily="34" charset="-122"/>
              <a:ea typeface="微软雅黑" panose="020B0503020204020204" pitchFamily="34" charset="-122"/>
              <a:cs typeface="+mj-cs"/>
            </a:endParaRPr>
          </a:p>
        </p:txBody>
      </p:sp>
      <p:sp>
        <p:nvSpPr>
          <p:cNvPr id="20" name="文本框 19">
            <a:hlinkClick r:id="rId3" action="ppaction://hlinksldjump"/>
          </p:cNvPr>
          <p:cNvSpPr txBox="1"/>
          <p:nvPr/>
        </p:nvSpPr>
        <p:spPr>
          <a:xfrm>
            <a:off x="1493307" y="48274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3419278" y="48274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5208372" y="482747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1474653"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3419767"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943063" y="320199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but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wipe(up)">
                                      <p:cBhvr>
                                        <p:cTn id="16" dur="500"/>
                                        <p:tgtEl>
                                          <p:spTgt spid="3">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arn(inVertical)">
                                      <p:cBhvr>
                                        <p:cTn id="21" dur="500"/>
                                        <p:tgtEl>
                                          <p:spTgt spid="17"/>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out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arn(inVertical)">
                                      <p:cBhvr>
                                        <p:cTn id="39" dur="500"/>
                                        <p:tgtEl>
                                          <p:spTgt spid="15"/>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barn(inVertical)">
                                      <p:cBhvr>
                                        <p:cTn id="48" dur="500"/>
                                        <p:tgtEl>
                                          <p:spTgt spid="26"/>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barn(outVertical)">
                                      <p:cBhvr>
                                        <p:cTn id="52" dur="500"/>
                                        <p:tgtEl>
                                          <p:spTgt spid="2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barn(inVertical)">
                                      <p:cBhvr>
                                        <p:cTn id="57" dur="500"/>
                                        <p:tgtEl>
                                          <p:spTgt spid="18"/>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barn(outVertical)">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51. 本题考查宾语从句的从属连词。根据句意，表示“所……的事”，故本题正确答案为 what。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52. 本题考查固定搭配。动词 come 是不及物动词，后面接宾语时需要用介词 to，意为“来到某处”，故本题正确答案为 to。</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53. 本题考查动词的语态变化（被动时态）。根据分析句子结构解题法，动词 ask 与主语 Mary 是被动关系，意为“玛丽被要求去做某事”，应用过去时被动语态，故本题正确答案为 was asked。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54. 本题考查并列连词。根据句意，前后两句构成转折关系，故本题正确答案为 but。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042323" y="3655315"/>
            <a:ext cx="10107353" cy="119888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）提示词为名词</a:t>
            </a:r>
            <a:endParaRPr lang="zh-CN" altLang="en-US" sz="2400" b="1"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如提示词是名词，需注意可数名词的单复数形式、名词所有格以及词性的转换。</a:t>
            </a:r>
            <a:endParaRPr lang="zh-CN" altLang="en-US"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42323" y="1822342"/>
            <a:ext cx="10107353" cy="1291590"/>
          </a:xfrm>
          <a:prstGeom prst="rect">
            <a:avLst/>
          </a:prstGeom>
          <a:solidFill>
            <a:schemeClr val="accent1">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endParaRPr lang="zh-CN" altLang="en-US" sz="2600" b="1" dirty="0">
              <a:latin typeface="微软雅黑" panose="020B0503020204020204" pitchFamily="34" charset="-122"/>
              <a:ea typeface="微软雅黑" panose="020B0503020204020204" pitchFamily="34" charset="-122"/>
            </a:endParaRP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endParaRPr lang="zh-CN" altLang="en-US" sz="2600" b="1" dirty="0">
              <a:latin typeface="微软雅黑" panose="020B0503020204020204" pitchFamily="34" charset="-122"/>
              <a:ea typeface="微软雅黑" panose="020B0503020204020204" pitchFamily="34" charset="-122"/>
            </a:endParaRP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55. 本题考查非谓语动词。根据分析句子结构解题法，填入动词表示被动含义，意为“被煮过的、煮熟的”，故本题正确答案为boiled。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4" name="左箭头 3">
            <a:hlinkClick r:id="rId1" action="ppaction://hlinksldjump"/>
          </p:cNvPr>
          <p:cNvSpPr/>
          <p:nvPr>
            <p:custDataLst>
              <p:tags r:id="rId2"/>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153" y="61674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Cara was nervous before the race. For several weeks, she had been training every day to prepare for it. 46___________ (final) the race day came. 47 __________ she arrived, her coach was already on the track. Cara started her warm-up exercise under the guidance of the coach. This was helpful to keep 48_________  (she) from getting hurt.</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Cara’s friends got there 49_________  (early) than her. They let her know that they were there 50 ________ (cheer) for her. They all wished her good luck. It was time for the race. All the runners 51 _____________ (call) to line up on the tracks. 52 _____________(hear) the signal gun, Cara jump-started from the ground. She began to run as hard as she could.</a:t>
            </a: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46                 47                48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45720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49                50                 51 		52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3540849" y="200781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2004968" y="133519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7106110" y="918409"/>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Finally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5499943" y="245607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earlier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2023年广东高职高考语法填空真题</a:t>
            </a:r>
            <a:endParaRPr sz="2400" b="1" dirty="0">
              <a:solidFill>
                <a:srgbClr val="002060"/>
              </a:solidFill>
              <a:latin typeface="微软雅黑" panose="020B0503020204020204" pitchFamily="34" charset="-122"/>
              <a:ea typeface="微软雅黑" panose="020B0503020204020204" pitchFamily="34" charset="-122"/>
              <a:cs typeface="+mj-cs"/>
            </a:endParaRPr>
          </a:p>
        </p:txBody>
      </p:sp>
      <p:sp>
        <p:nvSpPr>
          <p:cNvPr id="20" name="文本框 19">
            <a:hlinkClick r:id="rId3" action="ppaction://hlinksldjump"/>
          </p:cNvPr>
          <p:cNvSpPr txBox="1"/>
          <p:nvPr/>
        </p:nvSpPr>
        <p:spPr>
          <a:xfrm>
            <a:off x="1493307" y="493351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3331648" y="493351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5208372" y="49512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1474653"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3419767"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4967058" y="281273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cheer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文本框 3">
            <a:hlinkClick r:id="rId8" action="ppaction://hlinksldjump"/>
          </p:cNvPr>
          <p:cNvSpPr txBox="1"/>
          <p:nvPr/>
        </p:nvSpPr>
        <p:spPr>
          <a:xfrm>
            <a:off x="5208562"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6" name="TextBox 22"/>
          <p:cNvSpPr txBox="1"/>
          <p:nvPr/>
        </p:nvSpPr>
        <p:spPr>
          <a:xfrm>
            <a:off x="8914087" y="3202279"/>
            <a:ext cx="2308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were called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custDataLst>
              <p:tags r:id="rId9"/>
            </p:custDataLst>
          </p:nvPr>
        </p:nvSpPr>
        <p:spPr>
          <a:xfrm>
            <a:off x="4772660" y="3562985"/>
            <a:ext cx="1576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Hearing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文本框 9">
            <a:hlinkClick r:id="rId10" action="ppaction://hlinksldjump"/>
          </p:cNvPr>
          <p:cNvSpPr txBox="1"/>
          <p:nvPr>
            <p:custDataLst>
              <p:tags r:id="rId11"/>
            </p:custDataLst>
          </p:nvPr>
        </p:nvSpPr>
        <p:spPr>
          <a:xfrm>
            <a:off x="7392962" y="577679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wipe(up)">
                                      <p:cBhvr>
                                        <p:cTn id="16" dur="500"/>
                                        <p:tgtEl>
                                          <p:spTgt spid="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arn(inVertical)">
                                      <p:cBhvr>
                                        <p:cTn id="21" dur="500"/>
                                        <p:tgtEl>
                                          <p:spTgt spid="17"/>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out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barn(outVertical)">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arn(inVertical)">
                                      <p:cBhvr>
                                        <p:cTn id="39" dur="500"/>
                                        <p:tgtEl>
                                          <p:spTgt spid="15"/>
                                        </p:tgtEl>
                                      </p:cBhvr>
                                    </p:animEffect>
                                  </p:childTnLst>
                                </p:cTn>
                              </p:par>
                            </p:childTnLst>
                          </p:cTn>
                        </p:par>
                        <p:par>
                          <p:cTn id="40" fill="hold">
                            <p:stCondLst>
                              <p:cond delay="500"/>
                            </p:stCondLst>
                            <p:childTnLst>
                              <p:par>
                                <p:cTn id="41" presetID="16" presetClass="entr" presetSubtype="37"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arn(outVertical)">
                                      <p:cBhvr>
                                        <p:cTn id="43" dur="500"/>
                                        <p:tgtEl>
                                          <p:spTgt spid="2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barn(inVertical)">
                                      <p:cBhvr>
                                        <p:cTn id="48" dur="500"/>
                                        <p:tgtEl>
                                          <p:spTgt spid="18"/>
                                        </p:tgtEl>
                                      </p:cBhvr>
                                    </p:animEffect>
                                  </p:childTnLst>
                                </p:cTn>
                              </p:par>
                            </p:childTnLst>
                          </p:cTn>
                        </p:par>
                        <p:par>
                          <p:cTn id="49" fill="hold">
                            <p:stCondLst>
                              <p:cond delay="500"/>
                            </p:stCondLst>
                            <p:childTnLst>
                              <p:par>
                                <p:cTn id="50" presetID="16" presetClass="entr" presetSubtype="37"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barn(outVertical)">
                                      <p:cBhvr>
                                        <p:cTn id="52" dur="500"/>
                                        <p:tgtEl>
                                          <p:spTgt spid="2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barn(inVertical)">
                                      <p:cBhvr>
                                        <p:cTn id="57" dur="500"/>
                                        <p:tgtEl>
                                          <p:spTgt spid="26"/>
                                        </p:tgtEl>
                                      </p:cBhvr>
                                    </p:animEffect>
                                  </p:childTnLst>
                                </p:cTn>
                              </p:par>
                            </p:childTnLst>
                          </p:cTn>
                        </p:par>
                        <p:par>
                          <p:cTn id="58" fill="hold">
                            <p:stCondLst>
                              <p:cond delay="500"/>
                            </p:stCondLst>
                            <p:childTnLst>
                              <p:par>
                                <p:cTn id="59" presetID="16" presetClass="entr" presetSubtype="37" fill="hold" grpId="0" nodeType="after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barn(outVertical)">
                                      <p:cBhvr>
                                        <p:cTn id="61" dur="500"/>
                                        <p:tgtEl>
                                          <p:spTgt spid="24"/>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6"/>
                                        </p:tgtEl>
                                        <p:attrNameLst>
                                          <p:attrName>style.visibility</p:attrName>
                                        </p:attrNameLst>
                                      </p:cBhvr>
                                      <p:to>
                                        <p:strVal val="visible"/>
                                      </p:to>
                                    </p:set>
                                    <p:animEffect transition="in" filter="barn(inVertical)">
                                      <p:cBhvr>
                                        <p:cTn id="66" dur="500"/>
                                        <p:tgtEl>
                                          <p:spTgt spid="6"/>
                                        </p:tgtEl>
                                      </p:cBhvr>
                                    </p:animEffect>
                                  </p:childTnLst>
                                </p:cTn>
                              </p:par>
                            </p:childTnLst>
                          </p:cTn>
                        </p:par>
                        <p:par>
                          <p:cTn id="67" fill="hold">
                            <p:stCondLst>
                              <p:cond delay="500"/>
                            </p:stCondLst>
                            <p:childTnLst>
                              <p:par>
                                <p:cTn id="68" presetID="16" presetClass="entr" presetSubtype="37" fill="hold" grpId="0" nodeType="after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barn(outVertical)">
                                      <p:cBhvr>
                                        <p:cTn id="70" dur="500"/>
                                        <p:tgtEl>
                                          <p:spTgt spid="4"/>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barn(inVertical)">
                                      <p:cBhvr>
                                        <p:cTn id="75" dur="500"/>
                                        <p:tgtEl>
                                          <p:spTgt spid="9"/>
                                        </p:tgtEl>
                                      </p:cBhvr>
                                    </p:animEffect>
                                  </p:childTnLst>
                                </p:cTn>
                              </p:par>
                            </p:childTnLst>
                          </p:cTn>
                        </p:par>
                        <p:par>
                          <p:cTn id="76" fill="hold">
                            <p:stCondLst>
                              <p:cond delay="500"/>
                            </p:stCondLst>
                            <p:childTnLst>
                              <p:par>
                                <p:cTn id="77" presetID="16" presetClass="entr" presetSubtype="37" fill="hold" grpId="0" nodeType="after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barn(outVertical)">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P spid="4" grpId="0" bldLvl="0" animBg="1"/>
      <p:bldP spid="6" grpId="0"/>
      <p:bldP spid="9" grpId="0"/>
      <p:bldP spid="10" grpId="0" bldLvl="0" animBg="1"/>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46. 本题考查词性变化。根据分析句子结构解题法，填入词在句子中作状语，应填入副词，故本题正确答案为Finally。</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47. 本题考查状语从句连词的用法。根据句意“当她到达的时候，她的教练已在跑道上”，故本题正确答案为When。</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48. 本题考查代词的变化。根据分析句子结构解题法，填入词在动词keep后充当宾语，应填入宾格形式，故本题正确答案为her。</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49. 本题考查副词比较级的用法。根据关键词解题法，由关键词than可以判断用副词比较级，故本题正确答案为earlier。</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50. 本题考查非谓语动词。根据分析句子结构解题法，填入动词表示目的，应填入不定式，故本题正确答案为to cheer。</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0060859" cy="5871318"/>
          </a:xfrm>
        </p:spPr>
        <p:txBody>
          <a:bodyPr>
            <a:no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51. 本题考查动词的时态和语态变化。根据分析句子结构解题法，动词call与主语runners是被动关系，应用过去时的被动语态，故本题正确答案为were called。</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52. 本题考查非谓语动词。根据分析句子结构解题法，动词hear和主语Care是主动关系，应填入现在分词作伴随状语，故本题正确答案为Hearing。</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6080" y="685165"/>
            <a:ext cx="11420475" cy="4811395"/>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rPr>
              <a:t>    </a:t>
            </a:r>
            <a:r>
              <a:rPr lang="en-US" altLang="zh-CN" sz="2400" b="1">
                <a:latin typeface="微软雅黑" panose="020B0503020204020204" pitchFamily="34" charset="-122"/>
                <a:ea typeface="微软雅黑" panose="020B0503020204020204" pitchFamily="34" charset="-122"/>
              </a:rPr>
              <a:t>Running past the stands, she heard the voices of her friends cheering her name. Cara kept her energy and continued to keep a good speed. When she rounded the track 53 _________the last time, she and another runner were neck and neck for 54 _________finish line. As the end approached, Cara put all her effort into those last few 55 _________(foot). She won the race narrowly. Cara was so happy.</a:t>
            </a: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53                 54                55                             </a:t>
            </a: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9330144" y="204972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feet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5755640" y="1740535"/>
            <a:ext cx="6591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5443855" y="1294130"/>
            <a:ext cx="11252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pPr algn="l"/>
            <a:r>
              <a:rPr sz="2400" b="1" dirty="0">
                <a:solidFill>
                  <a:srgbClr val="002060"/>
                </a:solidFill>
                <a:latin typeface="微软雅黑" panose="020B0503020204020204" pitchFamily="34" charset="-122"/>
                <a:ea typeface="微软雅黑" panose="020B0503020204020204" pitchFamily="34" charset="-122"/>
                <a:cs typeface="+mj-cs"/>
              </a:rPr>
              <a:t>2023年广东高职高考语法填空真题</a:t>
            </a:r>
            <a:endParaRPr sz="2400" b="1" dirty="0">
              <a:solidFill>
                <a:srgbClr val="002060"/>
              </a:solidFill>
              <a:latin typeface="微软雅黑" panose="020B0503020204020204" pitchFamily="34" charset="-122"/>
              <a:ea typeface="微软雅黑" panose="020B0503020204020204" pitchFamily="34" charset="-122"/>
              <a:cs typeface="+mj-cs"/>
            </a:endParaRPr>
          </a:p>
        </p:txBody>
      </p:sp>
      <p:sp>
        <p:nvSpPr>
          <p:cNvPr id="20" name="文本框 19">
            <a:hlinkClick r:id="rId3" action="ppaction://hlinksldjump"/>
          </p:cNvPr>
          <p:cNvSpPr txBox="1"/>
          <p:nvPr/>
        </p:nvSpPr>
        <p:spPr>
          <a:xfrm>
            <a:off x="1048807"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3506037"/>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20" grpId="0" bldLvl="0" animBg="1"/>
      <p:bldP spid="21" grpId="0" bldLvl="0" animBg="1"/>
      <p:bldP spid="22" grpId="0" bldLvl="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4417724"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当可数名词前有 many，several，all，a few 等表示“许多、一些”的不定代词以及 these（这些），those（那些）等修饰时，应用名词的复数形式。</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3602355" cy="521970"/>
          </a:xfrm>
          <a:prstGeom prst="rect">
            <a:avLst/>
          </a:prstGeom>
          <a:noFill/>
        </p:spPr>
        <p:txBody>
          <a:bodyPr wrap="none" rtlCol="0">
            <a:spAutoFit/>
          </a:bodyPr>
          <a:lstStyle/>
          <a:p>
            <a:pPr algn="l"/>
            <a:r>
              <a:rPr sz="2800" b="1" dirty="0">
                <a:latin typeface="微软雅黑" panose="020B0503020204020204" pitchFamily="34" charset="-122"/>
                <a:ea typeface="微软雅黑" panose="020B0503020204020204" pitchFamily="34" charset="-122"/>
              </a:rPr>
              <a:t>（1）关键词解题法。</a:t>
            </a:r>
            <a:endParaRPr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4417724" y="147877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53. 本题考查固定搭配。for the last time（最后一次）作状语，可以放句首或句末，故本题正确答案为for。</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54. 本题考查冠词的用法。根据分析句子结构解题法，the finish line意为“最后一圈冲刺线”，应填入定冠词，故本题正确答案为the。</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55. 本题考查可数名词的单复数变化。根据关键词解题法，可数名词在不定代词few后，应用名词复数形式，故本题正确答案为feet。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An old gentleman was very unhappy about modern education. In his opinion, young people nowadays were not being taught the 56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(important) of knowing the difference between right and wrong.</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One day, he was taking a walk in the park near his home when he saw some young boys 57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(stand) around a small cat. The old gentleman went up 58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the boys and asked them 59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was happening. One of the boys said to him, “We are having a contest. We are telling 60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(lie), and the one who tells the 61</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(big) lie gets to keep the cat.”</a:t>
            </a: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56                 57                58                59                60                 61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4260046" y="254910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3963124" y="2106792"/>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standing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10228237" y="100425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importance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10295521" y="248833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2022</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3430470" y="3202929"/>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lies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文本框 3">
            <a:hlinkClick r:id="rId8" action="ppaction://hlinksldjump"/>
          </p:cNvPr>
          <p:cNvSpPr txBox="1"/>
          <p:nvPr/>
        </p:nvSpPr>
        <p:spPr>
          <a:xfrm>
            <a:off x="1022823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6" name="TextBox 22"/>
          <p:cNvSpPr txBox="1"/>
          <p:nvPr/>
        </p:nvSpPr>
        <p:spPr>
          <a:xfrm>
            <a:off x="10268134" y="327912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biggest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par>
                          <p:cTn id="59" fill="hold">
                            <p:stCondLst>
                              <p:cond delay="1000"/>
                            </p:stCondLst>
                            <p:childTnLst>
                              <p:par>
                                <p:cTn id="60" presetID="16" presetClass="entr" presetSubtype="37" fill="hold" grpId="0" nodeType="afterEffect">
                                  <p:stCondLst>
                                    <p:cond delay="0"/>
                                  </p:stCondLst>
                                  <p:childTnLst>
                                    <p:set>
                                      <p:cBhvr>
                                        <p:cTn id="61" dur="1" fill="hold">
                                          <p:stCondLst>
                                            <p:cond delay="0"/>
                                          </p:stCondLst>
                                        </p:cTn>
                                        <p:tgtEl>
                                          <p:spTgt spid="4"/>
                                        </p:tgtEl>
                                        <p:attrNameLst>
                                          <p:attrName>style.visibility</p:attrName>
                                        </p:attrNameLst>
                                      </p:cBhvr>
                                      <p:to>
                                        <p:strVal val="visible"/>
                                      </p:to>
                                    </p:set>
                                    <p:animEffect transition="in" filter="barn(outVertical)">
                                      <p:cBhvr>
                                        <p:cTn id="62" dur="500"/>
                                        <p:tgtEl>
                                          <p:spTgt spid="4"/>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barn(inVertical)">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P spid="4" grpId="0" bldLvl="0" animBg="1"/>
      <p:bldP spid="6" grpId="0"/>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56. 本题考查词性变化。根据关键词解题法，空格前是冠词，应填入名词形式，故本题正确答案为importance。</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57. 本题考查非谓语动词。根据固定搭配解题法，see sb. doing表示“看到某人正在做某事”，句意为“他看见一群男孩正站在一只小猫旁边”，故本题正确答案为standing。</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084835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58. 本题考查固定搭配。根据固定搭配解题法，go up to sb.表示“走上前，靠近某人”，故本题正确答案为to。</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59. 本题考查宾语从句连接词。根据句意解题法，句意为“问他们发生了什么事”，故本题正确答案为what。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60. 本题考查名词的单复数变化。根据句意解题法，句意为“我们在进行说谎比赛”，由此可知不止说了一个谎，故本题正确答案为lies。</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61. 本题考查形容词最高级。根据关键词解题法，填入词前有定冠词the，并且根据句意为“说出最大谎言的人养着猫”，应填入形容词最高级，故本题正确答案为biggest。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Many __________ (family) take their lunch to a park or somewhere far from the city. They like to eat under some trees or near a nice lake.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142003" y="2586242"/>
            <a:ext cx="1380506"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families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本题考查可数名词的单复数变化。根据关键词解题法，填入词跟在many后面，根据句意“许多家庭把午餐带到公园”，应用名词的复数形式，故本题正确答案为families。</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rPr>
              <a:t>    </a:t>
            </a:r>
            <a:r>
              <a:rPr lang="en-US" altLang="zh-CN" sz="2400" b="1">
                <a:latin typeface="微软雅黑" panose="020B0503020204020204" pitchFamily="34" charset="-122"/>
                <a:ea typeface="微软雅黑" panose="020B0503020204020204" pitchFamily="34" charset="-122"/>
              </a:rPr>
              <a:t>The old gentleman 62</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(think) that this was a good opportunity to teach the boys a 63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(use) lesson. So he said to them: I’ve never told a lie in 64</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(I) life. “All at once there was 65</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a:latin typeface="微软雅黑" panose="020B0503020204020204" pitchFamily="34" charset="-122"/>
                <a:ea typeface="微软雅黑" panose="020B0503020204020204" pitchFamily="34" charset="-122"/>
              </a:rPr>
              <a:t> great shout from all the  boys, and they said. “You’ve won! You can take the cat!”</a:t>
            </a: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endParaRPr lang="en-US" altLang="zh-CN" sz="2400" b="1">
              <a:latin typeface="微软雅黑" panose="020B0503020204020204" pitchFamily="34" charset="-122"/>
              <a:ea typeface="微软雅黑" panose="020B0503020204020204" pitchFamily="34" charset="-122"/>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62                 63                64                65              </a:t>
            </a: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5516969" y="136138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5755913" y="915455"/>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191773" y="55287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thought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1076446" y="1713443"/>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2022</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wipe(up)">
                                      <p:cBhvr>
                                        <p:cTn id="10" dur="500"/>
                                        <p:tgtEl>
                                          <p:spTgt spid="3">
                                            <p:txEl>
                                              <p:pRg st="5" end="5"/>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childTnLst>
                          </p:cTn>
                        </p:par>
                        <p:par>
                          <p:cTn id="16" fill="hold">
                            <p:stCondLst>
                              <p:cond delay="500"/>
                            </p:stCondLst>
                            <p:childTnLst>
                              <p:par>
                                <p:cTn id="17" presetID="16" presetClass="entr" presetSubtype="37"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arn(outVertical)">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out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barn(inVertical)">
                                      <p:cBhvr>
                                        <p:cTn id="42" dur="500"/>
                                        <p:tgtEl>
                                          <p:spTgt spid="18"/>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arn(outVertical)">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5" grpId="0"/>
      <p:bldP spid="16" grpId="0"/>
      <p:bldP spid="17" grpId="0"/>
      <p:bldP spid="18" grpId="0"/>
      <p:bldP spid="20" grpId="0" bldLvl="0" animBg="1"/>
      <p:bldP spid="21" grpId="0" bldLvl="0" animBg="1"/>
      <p:bldP spid="22" grpId="0" bldLvl="0" animBg="1"/>
      <p:bldP spid="23" grpId="0" bldLvl="0" animBg="1"/>
    </p:bldLst>
  </p:timing>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1066440"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62. 本题考查动词的时态变化。纵观全文，本文记叙的事情发生在过去的某天，因此应用过去时，故本题正确答案为thought。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63. 本题考查动词的词性转换。根据分析句子语法结构解题法，该词修饰名词lesson，应用形容词，表示“有用的一课”，故本题正确答案为useful。</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64. 本题考查代词的变化。根据分析句子语法结构解题法，填入词在名词life前，表示“我的一生”，应填入形容词性物主代词，故本题正确答案为my。</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121986"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65. 本题考查冠词的用法。根据分析句子语法结构解题法，空格后是名词短语，而且没有指示代词，应填入冠词a，表示“一声呼喊”，故本题正确答案为a。</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All day long, the radio stations played Dr. Martin Luther King Jr’s famous speech. It 56</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(make) on the steps of the Lincoln Memorial 57</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August 28, 1963. “I have a dream...” was broadcast over and over again. Five-year-old Daria asked her father 58</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it meant. Before the father could answer, her elder sister, Janna, jumped into the conversation.</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“We have studied about Dr. King at school. Our teacher says that he helped our country realize that it is wrong 59</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(treat) people differently because of the color of 60</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(they) skins.</a:t>
            </a: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951933" y="2055664"/>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2611084" y="1367967"/>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057184" y="941255"/>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 made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8074987" y="3209968"/>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treat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2021</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6226263" y="360712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173947" cy="5871318"/>
          </a:xfrm>
        </p:spPr>
        <p:txBody>
          <a:bodyPr>
            <a:no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56. 本题考查被动语态。分析句子可知，It代指上文的speech。“It </a:t>
            </a:r>
            <a:r>
              <a:rPr sz="2400" b="1" u="sng" dirty="0">
                <a:latin typeface="微软雅黑" panose="020B0503020204020204" pitchFamily="34" charset="-122"/>
                <a:ea typeface="微软雅黑" panose="020B0503020204020204" pitchFamily="34" charset="-122"/>
              </a:rPr>
              <a:t>56</a:t>
            </a:r>
            <a:r>
              <a:rPr lang="en-US" sz="2400" b="1" u="sng" dirty="0">
                <a:latin typeface="微软雅黑" panose="020B0503020204020204" pitchFamily="34" charset="-122"/>
                <a:ea typeface="微软雅黑" panose="020B0503020204020204" pitchFamily="34" charset="-122"/>
              </a:rPr>
              <a: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(make) on the steps of the Lincoln Memorial </a:t>
            </a:r>
            <a:r>
              <a:rPr sz="2400" b="1" u="sng" dirty="0">
                <a:latin typeface="微软雅黑" panose="020B0503020204020204" pitchFamily="34" charset="-122"/>
                <a:ea typeface="微软雅黑" panose="020B0503020204020204" pitchFamily="34" charset="-122"/>
              </a:rPr>
              <a:t>57</a:t>
            </a:r>
            <a:r>
              <a:rPr lang="en-US" sz="2400" b="1" u="sng"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 August 28, 1963”，此句缺少谓语，由句意“演讲于1963年8月28日在</a:t>
            </a:r>
            <a:endParaRPr sz="2400" b="1" dirty="0">
              <a:latin typeface="微软雅黑" panose="020B0503020204020204" pitchFamily="34" charset="-122"/>
              <a:ea typeface="微软雅黑" panose="020B0503020204020204" pitchFamily="34" charset="-122"/>
            </a:endParaRPr>
          </a:p>
          <a:p>
            <a:pPr marL="0" indent="0" algn="just">
              <a:lnSpc>
                <a:spcPct val="150000"/>
              </a:lnSpc>
              <a:buNone/>
            </a:pPr>
            <a:r>
              <a:rPr sz="2400" b="1" dirty="0">
                <a:latin typeface="微软雅黑" panose="020B0503020204020204" pitchFamily="34" charset="-122"/>
                <a:ea typeface="微软雅黑" panose="020B0503020204020204" pitchFamily="34" charset="-122"/>
              </a:rPr>
              <a:t>林肯纪念堂的台阶上进行”可知，主语it与谓语make之间是被动关系，而且这是表述过去的事件，应用be动词的一般过去时单数形式，故本题正确答案为was made。</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57. 本题考查介词的用法。根据关键词解题法，空格后是具体的日期时间，应填入合适的介词，故本题正确答案为on。</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850181"/>
            <a:ext cx="11066440"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58. 本题考查宾语从句连词的用法。根据句意“Daria问父亲这是什么意思”，故本题正确答案为what。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59. 本题考查非谓语动词。根据固定句型解题法，在“it is+形容词+to do句型”中，应用动词不定式，故本题正确答案为to treat。</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764784"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提示词根据固定搭配、固定句型，进行可数名词复数形式、名词所有格以及在句子中变换为形容词、副词等其他词性变化。</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5735955" cy="521970"/>
          </a:xfrm>
          <a:prstGeom prst="rect">
            <a:avLst/>
          </a:prstGeom>
          <a:noFill/>
        </p:spPr>
        <p:txBody>
          <a:bodyPr wrap="none" rtlCol="0">
            <a:spAutoFit/>
          </a:bodyPr>
          <a:lstStyle/>
          <a:p>
            <a:pPr algn="l"/>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）固定搭配、固定句型解题法。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60. 本题考查代词的变化。根据分析句子语法结构解题法，填入词在名词skin前充当定语，应填入形容词性物主代词，故本题正确答案为their。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Do you remember all your 61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(dream) about things you want to come true, Daria? Well, Dr. King had a dream that some day all people would be treated 62</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(equal). ”</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sym typeface="+mn-ea"/>
              </a:rPr>
              <a:t>    </a:t>
            </a:r>
            <a:r>
              <a:rPr lang="en-US" altLang="zh-CN" sz="2400" b="1" dirty="0">
                <a:latin typeface="微软雅黑" panose="020B0503020204020204" pitchFamily="34" charset="-122"/>
                <a:ea typeface="微软雅黑" panose="020B0503020204020204" pitchFamily="34" charset="-122"/>
              </a:rPr>
              <a:t>Janna’s father took her in his arms. He said, “The world 63</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(be) very different when I grew up, girls. People like Dr. King have made this country 64</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fairer place. I hope it will be even 65</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__________</a:t>
            </a:r>
            <a:r>
              <a:rPr lang="en-US" altLang="zh-CN" sz="2400" b="1" dirty="0">
                <a:latin typeface="微软雅黑" panose="020B0503020204020204" pitchFamily="34" charset="-122"/>
                <a:ea typeface="微软雅黑" panose="020B0503020204020204" pitchFamily="34" charset="-122"/>
              </a:rPr>
              <a:t> (good) for you in the future.”</a:t>
            </a: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61                 62                63                64                65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10381349" y="1739577"/>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has been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3624218" y="1340270"/>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equally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922658" y="552874"/>
            <a:ext cx="24122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2981702" y="2517186"/>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897120" cy="46037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2021</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10289523" y="253718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better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bldLvl="0" animBg="1"/>
      <p:bldP spid="22" grpId="0" bldLvl="0" animBg="1"/>
      <p:bldP spid="23" grpId="0" bldLvl="0" animBg="1"/>
      <p:bldP spid="24" grpId="0" bldLvl="0" animBg="1"/>
      <p:bldP spid="26" grpId="0"/>
    </p:bldLst>
  </p:timing>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61. 本题考查可数名词的单复数变化。根据关键词解题法，可数名词在不定代词all后，应用名词复数形式，故本题正确答案为dreams。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sz="2380" b="1" dirty="0">
                <a:latin typeface="微软雅黑" panose="020B0503020204020204" pitchFamily="34" charset="-122"/>
                <a:ea typeface="微软雅黑" panose="020B0503020204020204" pitchFamily="34" charset="-122"/>
              </a:rPr>
              <a:t>62. 本题考查形容词的词性变化。根据分析句子结构解题法，填入词在谓语后修饰动词，应填入副词，故本题正确答案为equally。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63. </a:t>
            </a:r>
            <a:r>
              <a:rPr sz="2400" b="1">
                <a:latin typeface="微软雅黑" panose="020B0503020204020204" pitchFamily="34" charset="-122"/>
                <a:ea typeface="微软雅黑" panose="020B0503020204020204" pitchFamily="34" charset="-122"/>
              </a:rPr>
              <a:t>本题考查动词的时态变化。根据句意“当我长大的时候，世界已经完全不同”，应用现在完成时，故本题正确答案为has been</a:t>
            </a:r>
            <a:endParaRPr sz="2400" b="1">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64. 本题考查冠词的用法。根据分析句子结构解题法，fairer place是可数名词且在句中第一次出现，并非特指某地方，应填入不定冠词，故本题正确答案为a。</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736516"/>
            <a:ext cx="10173947" cy="5871318"/>
          </a:xfrm>
        </p:spPr>
        <p:txBody>
          <a:bodyPr>
            <a:no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sz="2400" b="1" dirty="0">
                <a:latin typeface="微软雅黑" panose="020B0503020204020204" pitchFamily="34" charset="-122"/>
                <a:ea typeface="微软雅黑" panose="020B0503020204020204" pitchFamily="34" charset="-122"/>
              </a:rPr>
              <a:t>65. 本题考查形容词比较级。根据关键词解题法，even一般修饰形容词比较级，表示程度“更……”，应填入形容词比较级，故本题正确答案为better。</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228" y="185288"/>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    The central African country of Cameroon has a population of 24 million. About 12% of all deaths in this country 56_____________ (cause) by heart disease, but there are only about 50 heart doctors. 57________ (luck), things arechanging for the better due to wide use of Cardio-Pad, an 58______________ (invent) by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 grew up in a small village and 59____________ (dream) of becoming a doctor when he was little. The idea of Cardio-Pad began 60___________ he met a doctor working in the city.</a:t>
            </a:r>
            <a:endParaRPr lang="en-US" altLang="zh-CN" sz="2400" b="1" dirty="0">
              <a:latin typeface="微软雅黑" panose="020B0503020204020204" pitchFamily="34" charset="-122"/>
              <a:ea typeface="微软雅黑" panose="020B0503020204020204" pitchFamily="34" charset="-122"/>
            </a:endParaRPr>
          </a:p>
          <a:p>
            <a:pPr marL="0" indent="0" algn="just">
              <a:buNone/>
            </a:pP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56                 57                58                59                60</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958304" y="200908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invention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9518288" y="137964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Luckily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8312150" y="951015"/>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are caused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8197231" y="243203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dreamed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2020</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7611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2979858"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772762"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04183"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8535327" y="43309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958304" y="321957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wipe(up)">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animBg="1"/>
      <p:bldP spid="21" grpId="0" animBg="1"/>
      <p:bldP spid="22" grpId="0" animBg="1"/>
      <p:bldP spid="23" grpId="0" animBg="1"/>
      <p:bldP spid="24" grpId="0" animBg="1"/>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56. </a:t>
            </a:r>
            <a:r>
              <a:rPr sz="2400" b="1" dirty="0">
                <a:latin typeface="微软雅黑" panose="020B0503020204020204" pitchFamily="34" charset="-122"/>
                <a:ea typeface="微软雅黑" panose="020B0503020204020204" pitchFamily="34" charset="-122"/>
              </a:rPr>
              <a:t>本题考查被动语态。分析句子可知，这是由but连接的两个句子。“About 12% of all deaths in this country</a:t>
            </a:r>
            <a:r>
              <a:rPr lang="en-US" sz="2400" b="1" dirty="0">
                <a:latin typeface="微软雅黑" panose="020B0503020204020204" pitchFamily="34" charset="-122"/>
                <a:ea typeface="微软雅黑" panose="020B0503020204020204" pitchFamily="34" charset="-122"/>
              </a:rPr>
              <a:t>_____</a:t>
            </a:r>
            <a:r>
              <a:rPr sz="2400" b="1" dirty="0">
                <a:latin typeface="微软雅黑" panose="020B0503020204020204" pitchFamily="34" charset="-122"/>
                <a:ea typeface="微软雅黑" panose="020B0503020204020204" pitchFamily="34" charset="-122"/>
              </a:rPr>
              <a:t> (cause) by heart disease”中缺谓语，由句意“该国大约12%的死亡是由心脏病造成的”可知，主语deaths与谓语cause之间是被动关系，而且这是在表述常态数据，应用be动词的一般现在时复数形式，故本题正确答案为are caused。</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57. </a:t>
            </a:r>
            <a:r>
              <a:rPr sz="2400" b="1" dirty="0">
                <a:latin typeface="微软雅黑" panose="020B0503020204020204" pitchFamily="34" charset="-122"/>
                <a:ea typeface="微软雅黑" panose="020B0503020204020204" pitchFamily="34" charset="-122"/>
              </a:rPr>
              <a:t>本题考查词性变化。根据分析句子结构解题法，填入词在句中作状语，应填入副词，故本题正确答案为Luckily。</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829945"/>
          </a:xfrm>
          <a:prstGeom prst="rect">
            <a:avLst/>
          </a:prstGeom>
          <a:noFill/>
        </p:spPr>
        <p:txBody>
          <a:bodyPr wrap="square" rtlCol="0">
            <a:spAutoFit/>
          </a:bodyPr>
          <a:lstStyle/>
          <a:p>
            <a:r>
              <a:rPr sz="2400" b="1" dirty="0">
                <a:latin typeface="微软雅黑" panose="020B0503020204020204" pitchFamily="34" charset="-122"/>
                <a:ea typeface="微软雅黑" panose="020B0503020204020204" pitchFamily="34" charset="-122"/>
              </a:rPr>
              <a:t>【例1】The nurses and doctors take _________ (turn) to be on night duty</a:t>
            </a:r>
            <a:r>
              <a:rPr lang="en-US" altLang="zh-CN" sz="2400" b="1" dirty="0">
                <a:latin typeface="微软雅黑" panose="020B0503020204020204" pitchFamily="34" charset="-122"/>
                <a:ea typeface="微软雅黑" panose="020B0503020204020204" pitchFamily="34" charset="-122"/>
              </a:rPr>
              <a: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922733" y="2624675"/>
            <a:ext cx="100380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turns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本题考查固定搭配。take turns（轮流），故此处应填入复数形式，故本题正确答案为turns。</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58. </a:t>
            </a:r>
            <a:r>
              <a:rPr sz="2400" b="1" dirty="0">
                <a:latin typeface="微软雅黑" panose="020B0503020204020204" pitchFamily="34" charset="-122"/>
                <a:ea typeface="微软雅黑" panose="020B0503020204020204" pitchFamily="34" charset="-122"/>
              </a:rPr>
              <a:t>本题考查词性变化。根据关键词解题法，空格前是冠词，应填入名词形式，故本题正确答案为invention。</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59. </a:t>
            </a:r>
            <a:r>
              <a:rPr sz="2400" b="1" dirty="0">
                <a:latin typeface="微软雅黑" panose="020B0503020204020204" pitchFamily="34" charset="-122"/>
                <a:ea typeface="微软雅黑" panose="020B0503020204020204" pitchFamily="34" charset="-122"/>
              </a:rPr>
              <a:t>本题考查动词的时态变化。根据分析句子结构解题法，连词and前后分句时态一致，应用过去时，故本题正确答案为dreamed。</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60. </a:t>
            </a:r>
            <a:r>
              <a:rPr sz="2400" b="1" dirty="0">
                <a:latin typeface="微软雅黑" panose="020B0503020204020204" pitchFamily="34" charset="-122"/>
                <a:ea typeface="微软雅黑" panose="020B0503020204020204" pitchFamily="34" charset="-122"/>
              </a:rPr>
              <a:t>本题考查状语从句连词的用法。根据句意“平板电脑的想法始于他遇到一位在城市开诊的医生”，故本题正确答案为when。</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8724900" y="-716494"/>
            <a:ext cx="4648200" cy="5065188"/>
          </a:xfrm>
          <a:prstGeom prst="rect">
            <a:avLst/>
          </a:prstGeom>
        </p:spPr>
      </p:pic>
      <p:sp>
        <p:nvSpPr>
          <p:cNvPr id="3" name="内容占位符 2"/>
          <p:cNvSpPr>
            <a:spLocks noGrp="1"/>
          </p:cNvSpPr>
          <p:nvPr>
            <p:ph idx="1"/>
          </p:nvPr>
        </p:nvSpPr>
        <p:spPr>
          <a:xfrm>
            <a:off x="385788" y="685324"/>
            <a:ext cx="11420423" cy="3171432"/>
          </a:xfrm>
        </p:spPr>
        <p:txBody>
          <a:bodyPr>
            <a:noAutofit/>
          </a:bodyPr>
          <a:lstStyle/>
          <a:p>
            <a:pPr marL="0" indent="0" algn="just">
              <a:buNone/>
            </a:pPr>
            <a:r>
              <a:rPr lang="en-US" altLang="zh-CN" sz="2400" b="1" dirty="0">
                <a:latin typeface="微软雅黑" panose="020B0503020204020204" pitchFamily="34" charset="-122"/>
                <a:ea typeface="微软雅黑" panose="020B0503020204020204" pitchFamily="34" charset="-122"/>
              </a:rPr>
              <a:t>61___________ doctor said that village patients chose to make expensive and 62_______________ (danger) journeys to the city hospitals. Then Mr. </a:t>
            </a:r>
            <a:r>
              <a:rPr lang="en-US" altLang="zh-CN" sz="2400" b="1" dirty="0" err="1">
                <a:latin typeface="微软雅黑" panose="020B0503020204020204" pitchFamily="34" charset="-122"/>
                <a:ea typeface="微软雅黑" panose="020B0503020204020204" pitchFamily="34" charset="-122"/>
              </a:rPr>
              <a:t>Puluet</a:t>
            </a:r>
            <a:r>
              <a:rPr lang="en-US" altLang="zh-CN" sz="2400" b="1" dirty="0">
                <a:latin typeface="微软雅黑" panose="020B0503020204020204" pitchFamily="34" charset="-122"/>
                <a:ea typeface="微软雅黑" panose="020B0503020204020204" pitchFamily="34" charset="-122"/>
              </a:rPr>
              <a:t> decided 63________________(design) a tool for village doctors so that they could send the heart pictures 64____________ doctors in the city.</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rPr>
              <a:t>    His design is a great 65______________ (succeed). The Cardio-Pad is now being used in five African countries.</a:t>
            </a:r>
            <a:endParaRPr lang="en-US" altLang="zh-CN" sz="2400" b="1" dirty="0">
              <a:latin typeface="微软雅黑" panose="020B0503020204020204" pitchFamily="34" charset="-122"/>
              <a:ea typeface="微软雅黑" panose="020B0503020204020204" pitchFamily="34" charset="-122"/>
            </a:endParaRPr>
          </a:p>
          <a:p>
            <a:pPr marL="0" indent="0" algn="just">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61                 62                63                64                65</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lgn="just">
              <a:buNone/>
            </a:pPr>
            <a:endParaRPr lang="zh-CN" altLang="en-US"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a:xfrm>
            <a:off x="8719346" y="6440597"/>
            <a:ext cx="2844800" cy="365125"/>
          </a:xfrm>
        </p:spPr>
        <p:txBody>
          <a:bodyPr/>
          <a:lstStyle/>
          <a:p>
            <a:fld id="{879EF9BB-81F1-401D-AA19-680A8E0D7F6D}" type="slidenum">
              <a:rPr lang="en-US" smtClean="0"/>
            </a:fld>
            <a:endParaRPr lang="en-US"/>
          </a:p>
        </p:txBody>
      </p:sp>
      <p:sp>
        <p:nvSpPr>
          <p:cNvPr id="8" name="左箭头 7">
            <a:hlinkClick r:id="rId2" action="ppaction://hlinksldjump"/>
          </p:cNvPr>
          <p:cNvSpPr/>
          <p:nvPr/>
        </p:nvSpPr>
        <p:spPr>
          <a:xfrm>
            <a:off x="10048336" y="593027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5" name="TextBox 22"/>
          <p:cNvSpPr txBox="1"/>
          <p:nvPr/>
        </p:nvSpPr>
        <p:spPr>
          <a:xfrm>
            <a:off x="3467101" y="133595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design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nvSpPr>
        <p:spPr>
          <a:xfrm>
            <a:off x="1787878" y="993071"/>
            <a:ext cx="2064112"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dangerous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1550544" y="600201"/>
            <a:ext cx="24122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6805475" y="174782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5" name="文本框 4"/>
          <p:cNvSpPr txBox="1"/>
          <p:nvPr/>
        </p:nvSpPr>
        <p:spPr>
          <a:xfrm>
            <a:off x="385789" y="92399"/>
            <a:ext cx="4942379" cy="461665"/>
          </a:xfrm>
          <a:prstGeom prst="rect">
            <a:avLst/>
          </a:prstGeom>
          <a:noFill/>
        </p:spPr>
        <p:txBody>
          <a:bodyPr wrap="none" rtlCol="0">
            <a:spAutoFit/>
          </a:bodyPr>
          <a:lstStyle/>
          <a:p>
            <a:r>
              <a:rPr lang="en-US" altLang="zh-CN" sz="2400" b="1" dirty="0">
                <a:solidFill>
                  <a:srgbClr val="002060"/>
                </a:solidFill>
                <a:latin typeface="微软雅黑" panose="020B0503020204020204" pitchFamily="34" charset="-122"/>
                <a:ea typeface="微软雅黑" panose="020B0503020204020204" pitchFamily="34" charset="-122"/>
                <a:cs typeface="+mj-cs"/>
              </a:rPr>
              <a:t>2020</a:t>
            </a:r>
            <a:r>
              <a:rPr lang="zh-CN" altLang="en-US" sz="2400" b="1" dirty="0">
                <a:solidFill>
                  <a:srgbClr val="002060"/>
                </a:solidFill>
                <a:latin typeface="微软雅黑" panose="020B0503020204020204" pitchFamily="34" charset="-122"/>
                <a:ea typeface="微软雅黑" panose="020B0503020204020204" pitchFamily="34" charset="-122"/>
                <a:cs typeface="+mj-cs"/>
              </a:rPr>
              <a:t>年广东高职高考语法填空真题</a:t>
            </a:r>
            <a:endParaRPr lang="zh-CN" altLang="en-US" sz="2400" dirty="0"/>
          </a:p>
        </p:txBody>
      </p:sp>
      <p:sp>
        <p:nvSpPr>
          <p:cNvPr id="20" name="文本框 19">
            <a:hlinkClick r:id="rId3" action="ppaction://hlinksldjump"/>
          </p:cNvPr>
          <p:cNvSpPr txBox="1"/>
          <p:nvPr/>
        </p:nvSpPr>
        <p:spPr>
          <a:xfrm>
            <a:off x="1062191"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4" action="ppaction://hlinksldjump"/>
          </p:cNvPr>
          <p:cNvSpPr txBox="1"/>
          <p:nvPr/>
        </p:nvSpPr>
        <p:spPr>
          <a:xfrm>
            <a:off x="3032612" y="3146529"/>
            <a:ext cx="982961" cy="461665"/>
          </a:xfrm>
          <a:prstGeom prst="rect">
            <a:avLst/>
          </a:prstGeom>
          <a:solidFill>
            <a:schemeClr val="accent1"/>
          </a:solidFill>
        </p:spPr>
        <p:txBody>
          <a:bodyPr wrap="squar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5" action="ppaction://hlinksldjump"/>
          </p:cNvPr>
          <p:cNvSpPr txBox="1"/>
          <p:nvPr/>
        </p:nvSpPr>
        <p:spPr>
          <a:xfrm>
            <a:off x="4825516"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3" name="文本框 22">
            <a:hlinkClick r:id="rId6" action="ppaction://hlinksldjump"/>
          </p:cNvPr>
          <p:cNvSpPr txBox="1"/>
          <p:nvPr/>
        </p:nvSpPr>
        <p:spPr>
          <a:xfrm>
            <a:off x="6656937"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4" name="文本框 23">
            <a:hlinkClick r:id="rId7" action="ppaction://hlinksldjump"/>
          </p:cNvPr>
          <p:cNvSpPr txBox="1"/>
          <p:nvPr/>
        </p:nvSpPr>
        <p:spPr>
          <a:xfrm>
            <a:off x="8588081" y="3146529"/>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6" name="TextBox 22"/>
          <p:cNvSpPr txBox="1"/>
          <p:nvPr/>
        </p:nvSpPr>
        <p:spPr>
          <a:xfrm>
            <a:off x="4598737" y="21645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success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arn(inVertical)">
                                      <p:cBhvr>
                                        <p:cTn id="18" dur="500"/>
                                        <p:tgtEl>
                                          <p:spTgt spid="17"/>
                                        </p:tgtEl>
                                      </p:cBhvr>
                                    </p:animEffect>
                                  </p:childTnLst>
                                </p:cTn>
                              </p:par>
                            </p:childTnLst>
                          </p:cTn>
                        </p:par>
                        <p:par>
                          <p:cTn id="19" fill="hold">
                            <p:stCondLst>
                              <p:cond delay="500"/>
                            </p:stCondLst>
                            <p:childTnLst>
                              <p:par>
                                <p:cTn id="20" presetID="16" presetClass="entr" presetSubtype="37"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barn(outVertical)">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barn(outVertical)">
                                      <p:cBhvr>
                                        <p:cTn id="31" dur="500"/>
                                        <p:tgtEl>
                                          <p:spTgt spid="2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barn(inVertical)">
                                      <p:cBhvr>
                                        <p:cTn id="36" dur="500"/>
                                        <p:tgtEl>
                                          <p:spTgt spid="15"/>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barn(outVertical)">
                                      <p:cBhvr>
                                        <p:cTn id="40" dur="5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barn(inVertical)">
                                      <p:cBhvr>
                                        <p:cTn id="45" dur="500"/>
                                        <p:tgtEl>
                                          <p:spTgt spid="18"/>
                                        </p:tgtEl>
                                      </p:cBhvr>
                                    </p:animEffect>
                                  </p:childTnLst>
                                </p:cTn>
                              </p:par>
                            </p:childTnLst>
                          </p:cTn>
                        </p:par>
                        <p:par>
                          <p:cTn id="46" fill="hold">
                            <p:stCondLst>
                              <p:cond delay="500"/>
                            </p:stCondLst>
                            <p:childTnLst>
                              <p:par>
                                <p:cTn id="47" presetID="16" presetClass="entr" presetSubtype="37"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outVertical)">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21" fill="hold" grpId="0" nodeType="click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barn(inVertical)">
                                      <p:cBhvr>
                                        <p:cTn id="54" dur="500"/>
                                        <p:tgtEl>
                                          <p:spTgt spid="26"/>
                                        </p:tgtEl>
                                      </p:cBhvr>
                                    </p:animEffect>
                                  </p:childTnLst>
                                </p:cTn>
                              </p:par>
                            </p:childTnLst>
                          </p:cTn>
                        </p:par>
                        <p:par>
                          <p:cTn id="55" fill="hold">
                            <p:stCondLst>
                              <p:cond delay="500"/>
                            </p:stCondLst>
                            <p:childTnLst>
                              <p:par>
                                <p:cTn id="56" presetID="16" presetClass="entr" presetSubtype="37"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barn(outVertical)">
                                      <p:cBhvr>
                                        <p:cTn id="5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p:bldP spid="17" grpId="0"/>
      <p:bldP spid="18" grpId="0"/>
      <p:bldP spid="20" grpId="0" bldLvl="0" animBg="1"/>
      <p:bldP spid="21" grpId="0" animBg="1"/>
      <p:bldP spid="22" grpId="0" animBg="1"/>
      <p:bldP spid="23" grpId="0" animBg="1"/>
      <p:bldP spid="24" grpId="0" animBg="1"/>
      <p:bldP spid="26" grpId="0"/>
    </p:bldLst>
  </p:timing>
</p:sld>
</file>

<file path=ppt/slides/slide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61. </a:t>
            </a:r>
            <a:r>
              <a:rPr sz="2400" b="1" dirty="0">
                <a:latin typeface="微软雅黑" panose="020B0503020204020204" pitchFamily="34" charset="-122"/>
                <a:ea typeface="微软雅黑" panose="020B0503020204020204" pitchFamily="34" charset="-122"/>
              </a:rPr>
              <a:t>本题考查冠词的用法。根据分析句意解题法，在名词doctor前，应填入定冠词指代前文提及的a doctor working in the city，故本题正确答案为The。</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62. </a:t>
            </a:r>
            <a:r>
              <a:rPr sz="2400" b="1" dirty="0">
                <a:latin typeface="微软雅黑" panose="020B0503020204020204" pitchFamily="34" charset="-122"/>
                <a:ea typeface="微软雅黑" panose="020B0503020204020204" pitchFamily="34" charset="-122"/>
              </a:rPr>
              <a:t>本题考查词性变化。根据分析句子结构解题法，填入词与expensive一起修饰名词journeys（旅程），应用所给单词的形容词形式，意为“危险的”，故本题正确答案为dangerous。</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63. </a:t>
            </a:r>
            <a:r>
              <a:rPr sz="2400" b="1" dirty="0">
                <a:latin typeface="微软雅黑" panose="020B0503020204020204" pitchFamily="34" charset="-122"/>
                <a:ea typeface="微软雅黑" panose="020B0503020204020204" pitchFamily="34" charset="-122"/>
              </a:rPr>
              <a:t>本题考查固定搭配。decide to do意为“决定做……”，故本题正确答案为to design。</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0586573"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64. </a:t>
            </a:r>
            <a:r>
              <a:rPr sz="2400" b="1" dirty="0">
                <a:latin typeface="微软雅黑" panose="020B0503020204020204" pitchFamily="34" charset="-122"/>
                <a:ea typeface="微软雅黑" panose="020B0503020204020204" pitchFamily="34" charset="-122"/>
              </a:rPr>
              <a:t>本题考查固定搭配，根据固定搭配解题法，应用词组send to（发送给），故本题正确答案为to。</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400" b="1" dirty="0">
                <a:solidFill>
                  <a:srgbClr val="002060"/>
                </a:solidFill>
                <a:latin typeface="微软雅黑" panose="020B0503020204020204" pitchFamily="34" charset="-122"/>
                <a:ea typeface="微软雅黑" panose="020B0503020204020204" pitchFamily="34" charset="-122"/>
                <a:cs typeface="+mj-cs"/>
              </a:rPr>
              <a:t>解  析：</a:t>
            </a:r>
            <a:r>
              <a:rPr lang="en-US" altLang="zh-CN" sz="2400" b="1" dirty="0">
                <a:latin typeface="微软雅黑" panose="020B0503020204020204" pitchFamily="34" charset="-122"/>
                <a:ea typeface="微软雅黑" panose="020B0503020204020204" pitchFamily="34" charset="-122"/>
              </a:rPr>
              <a:t>65. </a:t>
            </a:r>
            <a:r>
              <a:rPr sz="2400" b="1" dirty="0">
                <a:latin typeface="微软雅黑" panose="020B0503020204020204" pitchFamily="34" charset="-122"/>
                <a:ea typeface="微软雅黑" panose="020B0503020204020204" pitchFamily="34" charset="-122"/>
              </a:rPr>
              <a:t>本题考查词性变化。根据关键词解题法，空格前是冠词，应填入名词形式，意为“巨大的成功”，故本题正确答案为success。</a:t>
            </a:r>
            <a:endParaRPr sz="240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370029" y="2813755"/>
            <a:ext cx="6035031"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五、 日积月累，助力飞跃</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119888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a:t>
            </a:r>
            <a:r>
              <a:rPr lang="en-US" altLang="zh-CN" sz="2400" b="1">
                <a:latin typeface="微软雅黑" panose="020B0503020204020204" pitchFamily="34" charset="-122"/>
                <a:ea typeface="微软雅黑" panose="020B0503020204020204" pitchFamily="34" charset="-122"/>
              </a:rPr>
              <a:t>Of all the mountains, Qomolangma rises the highest and is the most famous. It is 8848.43 meters high and so it is _________ (danger) to climb.</a:t>
            </a:r>
            <a:endParaRPr lang="en-US" altLang="zh-CN" sz="2400" b="1">
              <a:latin typeface="微软雅黑" panose="020B0503020204020204" pitchFamily="34" charset="-122"/>
              <a:ea typeface="微软雅黑" panose="020B0503020204020204" pitchFamily="34" charset="-122"/>
            </a:endParaRPr>
          </a:p>
        </p:txBody>
      </p:sp>
      <p:sp>
        <p:nvSpPr>
          <p:cNvPr id="7" name="文本框 6"/>
          <p:cNvSpPr txBox="1"/>
          <p:nvPr/>
        </p:nvSpPr>
        <p:spPr>
          <a:xfrm>
            <a:off x="762194" y="3352477"/>
            <a:ext cx="177478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dangerous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本题考查名词的词性变化。本句运用了固定句型“It is+形容词+to do”，it作形式主语，故此处应填入形容词，故本题正确答案为dangerous。</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0" y="-24130"/>
            <a:ext cx="5544185" cy="77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 name="表格 2"/>
          <p:cNvGraphicFramePr>
            <a:graphicFrameLocks noGrp="1"/>
          </p:cNvGraphicFramePr>
          <p:nvPr>
            <p:custDataLst>
              <p:tags r:id="rId1"/>
            </p:custDataLst>
          </p:nvPr>
        </p:nvGraphicFramePr>
        <p:xfrm>
          <a:off x="114935" y="908050"/>
          <a:ext cx="11939270" cy="5868035"/>
        </p:xfrm>
        <a:graphic>
          <a:graphicData uri="http://schemas.openxmlformats.org/drawingml/2006/table">
            <a:tbl>
              <a:tblPr firstRow="1" bandRow="1">
                <a:tableStyleId>{284E427A-3D55-4303-BF80-6455036E1DE7}</a:tableStyleId>
              </a:tblPr>
              <a:tblGrid>
                <a:gridCol w="929640"/>
                <a:gridCol w="2583815"/>
                <a:gridCol w="2468880"/>
                <a:gridCol w="1056640"/>
                <a:gridCol w="2201545"/>
                <a:gridCol w="2698750"/>
              </a:tblGrid>
              <a:tr h="667281">
                <a:tc>
                  <a:txBody>
                    <a:bodyPr/>
                    <a:lstStyle/>
                    <a:p>
                      <a:pPr algn="ctr"/>
                      <a:r>
                        <a:rPr lang="zh-CN" altLang="zh-CN" sz="2800" dirty="0">
                          <a:latin typeface="微软雅黑" panose="020B0503020204020204" pitchFamily="34" charset="-122"/>
                          <a:ea typeface="微软雅黑" panose="020B0503020204020204" pitchFamily="34" charset="-122"/>
                        </a:rPr>
                        <a:t>序号</a:t>
                      </a:r>
                      <a:endParaRPr lang="zh-CN"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名词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lnSpc>
                          <a:spcPct val="100000"/>
                        </a:lnSpc>
                        <a:buClrTx/>
                        <a:buSzTx/>
                        <a:buFontTx/>
                        <a:buNone/>
                      </a:pPr>
                      <a:r>
                        <a:rPr lang="zh-CN" altLang="zh-CN" sz="2800" dirty="0">
                          <a:latin typeface="微软雅黑" panose="020B0503020204020204" pitchFamily="34" charset="-122"/>
                          <a:ea typeface="微软雅黑" panose="020B0503020204020204" pitchFamily="34" charset="-122"/>
                          <a:sym typeface="+mn-ea"/>
                        </a:rPr>
                        <a:t>序号</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名词</a:t>
                      </a:r>
                      <a:endParaRPr lang="zh-CN" altLang="en-US" sz="2800" dirty="0">
                        <a:latin typeface="微软雅黑" panose="020B0503020204020204" pitchFamily="34" charset="-122"/>
                        <a:ea typeface="微软雅黑" panose="020B0503020204020204" pitchFamily="34" charset="-122"/>
                      </a:endParaRPr>
                    </a:p>
                  </a:txBody>
                  <a:tcPr anchor="ctr"/>
                </a:tc>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suggest</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11</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ill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157070">
                <a:tc>
                  <a:txBody>
                    <a:bodyPr/>
                    <a:lstStyle/>
                    <a:p>
                      <a:pPr algn="ctr"/>
                      <a:r>
                        <a:rPr lang="en-US" altLang="zh-CN" sz="2800" dirty="0">
                          <a:latin typeface="微软雅黑" panose="020B0503020204020204" pitchFamily="34" charset="-122"/>
                          <a:ea typeface="微软雅黑" panose="020B0503020204020204" pitchFamily="34" charset="-122"/>
                        </a:rPr>
                        <a:t>2</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disappoint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12</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different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432545">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sym typeface="+mn-ea"/>
                        </a:rPr>
                        <a:t>paint</a:t>
                      </a:r>
                      <a:r>
                        <a:rPr lang="en-US" altLang="zh-CN" sz="2800" dirty="0">
                          <a:latin typeface="微软雅黑" panose="020B0503020204020204" pitchFamily="34" charset="-122"/>
                          <a:ea typeface="微软雅黑" panose="020B0503020204020204" pitchFamily="34" charset="-122"/>
                        </a:rPr>
                        <a: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13</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high</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518160">
                <a:tc>
                  <a:txBody>
                    <a:bodyPr/>
                    <a:lstStyle/>
                    <a:p>
                      <a:pPr algn="ctr"/>
                      <a:r>
                        <a:rPr lang="en-US" altLang="zh-CN" sz="2800" dirty="0">
                          <a:latin typeface="微软雅黑" panose="020B0503020204020204" pitchFamily="34" charset="-122"/>
                          <a:ea typeface="微软雅黑" panose="020B0503020204020204" pitchFamily="34" charset="-122"/>
                        </a:rPr>
                        <a:t>4</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sym typeface="+mn-ea"/>
                        </a:rPr>
                        <a:t>discuss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b="0" dirty="0">
                          <a:latin typeface="微软雅黑" panose="020B0503020204020204" pitchFamily="34" charset="-122"/>
                          <a:ea typeface="微软雅黑" panose="020B0503020204020204" pitchFamily="34" charset="-122"/>
                        </a:rPr>
                        <a:t>14</a:t>
                      </a:r>
                      <a:endParaRPr lang="en-US" altLang="zh-CN" sz="2800" b="0" dirty="0">
                        <a:latin typeface="微软雅黑" panose="020B0503020204020204" pitchFamily="34" charset="-122"/>
                        <a:ea typeface="微软雅黑" panose="020B0503020204020204" pitchFamily="34" charset="-122"/>
                      </a:endParaRPr>
                    </a:p>
                  </a:txBody>
                  <a:tcPr anchor="ctr"/>
                </a:tc>
                <a:tc>
                  <a:txBody>
                    <a:bodyPr/>
                    <a:lstStyle/>
                    <a:p>
                      <a:pPr algn="ctr"/>
                      <a:r>
                        <a:rPr lang="en-US" sz="2800" b="0" dirty="0">
                          <a:latin typeface="微软雅黑" panose="020B0503020204020204" pitchFamily="34" charset="-122"/>
                          <a:ea typeface="微软雅黑" panose="020B0503020204020204" pitchFamily="34" charset="-122"/>
                        </a:rPr>
                        <a:t>happy</a:t>
                      </a:r>
                      <a:endParaRPr lang="en-US" sz="2800" b="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439512">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wait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15</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real</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500252">
                <a:tc>
                  <a:txBody>
                    <a:bodyPr/>
                    <a:lstStyle/>
                    <a:p>
                      <a:pPr algn="ctr"/>
                      <a:r>
                        <a:rPr lang="en-US" altLang="zh-CN" sz="2800" dirty="0">
                          <a:latin typeface="微软雅黑" panose="020B0503020204020204" pitchFamily="34" charset="-122"/>
                          <a:ea typeface="微软雅黑" panose="020B0503020204020204" pitchFamily="34" charset="-122"/>
                        </a:rPr>
                        <a:t>6</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behave</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16</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important</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7</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communicate</a:t>
                      </a:r>
                      <a:endParaRPr lang="en-US"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17</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beautiful</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8</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satisfy</a:t>
                      </a:r>
                      <a:endParaRPr lang="en-US"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18</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various</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r h="537210">
                <a:tc>
                  <a:txBody>
                    <a:bodyPr/>
                    <a:lstStyle/>
                    <a:p>
                      <a:pPr algn="ctr">
                        <a:buNone/>
                      </a:pPr>
                      <a:r>
                        <a:rPr lang="en-US" altLang="zh-CN" sz="2800" dirty="0">
                          <a:latin typeface="微软雅黑" panose="020B0503020204020204" pitchFamily="34" charset="-122"/>
                          <a:ea typeface="微软雅黑" panose="020B0503020204020204" pitchFamily="34" charset="-122"/>
                        </a:rPr>
                        <a:t>9</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clean</a:t>
                      </a:r>
                      <a:endParaRPr lang="en-US"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19</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wealthy</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r h="500252">
                <a:tc>
                  <a:txBody>
                    <a:bodyPr/>
                    <a:lstStyle/>
                    <a:p>
                      <a:pPr algn="ctr">
                        <a:buNone/>
                      </a:pPr>
                      <a:r>
                        <a:rPr lang="en-US" altLang="zh-CN" sz="2800" dirty="0">
                          <a:latin typeface="微软雅黑" panose="020B0503020204020204" pitchFamily="34" charset="-122"/>
                          <a:ea typeface="微软雅黑" panose="020B0503020204020204" pitchFamily="34" charset="-122"/>
                        </a:rPr>
                        <a:t>10</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en-US" sz="2800" dirty="0">
                          <a:latin typeface="微软雅黑" panose="020B0503020204020204" pitchFamily="34" charset="-122"/>
                          <a:ea typeface="微软雅黑" panose="020B0503020204020204" pitchFamily="34" charset="-122"/>
                        </a:rPr>
                        <a:t>anxious</a:t>
                      </a:r>
                      <a:endParaRPr lang="en-US"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bl>
          </a:graphicData>
        </a:graphic>
      </p:graphicFrame>
      <p:sp>
        <p:nvSpPr>
          <p:cNvPr id="4" name="灯片编号占位符 3"/>
          <p:cNvSpPr>
            <a:spLocks noGrp="1"/>
          </p:cNvSpPr>
          <p:nvPr>
            <p:ph type="sldNum" sz="quarter" idx="12"/>
          </p:nvPr>
        </p:nvSpPr>
        <p:spPr>
          <a:xfrm>
            <a:off x="9040495" y="187328"/>
            <a:ext cx="2844800" cy="365125"/>
          </a:xfrm>
        </p:spPr>
        <p:txBody>
          <a:bodyPr/>
          <a:lstStyle/>
          <a:p>
            <a:fld id="{879EF9BB-81F1-401D-AA19-680A8E0D7F6D}" type="slidenum">
              <a:rPr lang="en-US" smtClean="0"/>
            </a:fld>
            <a:endParaRPr lang="en-US"/>
          </a:p>
        </p:txBody>
      </p:sp>
      <p:sp>
        <p:nvSpPr>
          <p:cNvPr id="5" name="左箭头 4">
            <a:hlinkClick r:id="rId2" action="ppaction://hlinksldjump"/>
          </p:cNvPr>
          <p:cNvSpPr/>
          <p:nvPr/>
        </p:nvSpPr>
        <p:spPr>
          <a:xfrm>
            <a:off x="9962407" y="134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8" name="文本框 7"/>
          <p:cNvSpPr txBox="1"/>
          <p:nvPr/>
        </p:nvSpPr>
        <p:spPr>
          <a:xfrm>
            <a:off x="229953" y="44378"/>
            <a:ext cx="5314275" cy="707886"/>
          </a:xfrm>
          <a:prstGeom prst="rect">
            <a:avLst/>
          </a:prstGeom>
          <a:noFill/>
        </p:spPr>
        <p:txBody>
          <a:bodyPr wrap="square" rtlCol="0">
            <a:spAutoFit/>
          </a:bodyPr>
          <a:lstStyle/>
          <a:p>
            <a:r>
              <a:rPr lang="zh-CN" altLang="en-US" sz="4000" b="1" dirty="0">
                <a:solidFill>
                  <a:schemeClr val="bg1"/>
                </a:solidFill>
                <a:latin typeface="微软雅黑" panose="020B0503020204020204" pitchFamily="34" charset="-122"/>
                <a:ea typeface="微软雅黑" panose="020B0503020204020204" pitchFamily="34" charset="-122"/>
              </a:rPr>
              <a:t>（一）词性转换</a:t>
            </a:r>
            <a:endParaRPr lang="zh-CN" altLang="en-US" sz="4000" b="1" dirty="0">
              <a:solidFill>
                <a:schemeClr val="bg1"/>
              </a:solidFill>
              <a:latin typeface="微软雅黑" panose="020B0503020204020204" pitchFamily="34" charset="-122"/>
              <a:ea typeface="微软雅黑" panose="020B0503020204020204" pitchFamily="34" charset="-122"/>
            </a:endParaRPr>
          </a:p>
        </p:txBody>
      </p:sp>
      <p:sp>
        <p:nvSpPr>
          <p:cNvPr id="17" name="TextBox 22"/>
          <p:cNvSpPr txBox="1"/>
          <p:nvPr>
            <p:custDataLst>
              <p:tags r:id="rId3"/>
            </p:custDataLst>
          </p:nvPr>
        </p:nvSpPr>
        <p:spPr>
          <a:xfrm>
            <a:off x="3620135" y="159702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suggestion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 name="TextBox 22"/>
          <p:cNvSpPr txBox="1"/>
          <p:nvPr>
            <p:custDataLst>
              <p:tags r:id="rId4"/>
            </p:custDataLst>
          </p:nvPr>
        </p:nvSpPr>
        <p:spPr>
          <a:xfrm>
            <a:off x="3620135" y="2113915"/>
            <a:ext cx="26333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disappointment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6" name="TextBox 22"/>
          <p:cNvSpPr txBox="1"/>
          <p:nvPr>
            <p:custDataLst>
              <p:tags r:id="rId5"/>
            </p:custDataLst>
          </p:nvPr>
        </p:nvSpPr>
        <p:spPr>
          <a:xfrm>
            <a:off x="3708400" y="261175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painter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7" name="TextBox 22"/>
          <p:cNvSpPr txBox="1"/>
          <p:nvPr>
            <p:custDataLst>
              <p:tags r:id="rId6"/>
            </p:custDataLst>
          </p:nvPr>
        </p:nvSpPr>
        <p:spPr>
          <a:xfrm>
            <a:off x="3708400"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discussion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custDataLst>
              <p:tags r:id="rId7"/>
            </p:custDataLst>
          </p:nvPr>
        </p:nvSpPr>
        <p:spPr>
          <a:xfrm>
            <a:off x="3620135" y="3686810"/>
            <a:ext cx="25749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waiter/waitress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custDataLst>
              <p:tags r:id="rId8"/>
            </p:custDataLst>
          </p:nvPr>
        </p:nvSpPr>
        <p:spPr>
          <a:xfrm>
            <a:off x="3708400" y="4201160"/>
            <a:ext cx="21488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behavior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2" name="TextBox 22"/>
          <p:cNvSpPr txBox="1"/>
          <p:nvPr>
            <p:custDataLst>
              <p:tags r:id="rId9"/>
            </p:custDataLst>
          </p:nvPr>
        </p:nvSpPr>
        <p:spPr>
          <a:xfrm>
            <a:off x="3620135" y="4716780"/>
            <a:ext cx="263334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communication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3" name="TextBox 22"/>
          <p:cNvSpPr txBox="1"/>
          <p:nvPr>
            <p:custDataLst>
              <p:tags r:id="rId10"/>
            </p:custDataLst>
          </p:nvPr>
        </p:nvSpPr>
        <p:spPr>
          <a:xfrm>
            <a:off x="3707765" y="5234305"/>
            <a:ext cx="2149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satisfaction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custDataLst>
              <p:tags r:id="rId11"/>
            </p:custDataLst>
          </p:nvPr>
        </p:nvSpPr>
        <p:spPr>
          <a:xfrm>
            <a:off x="3708400" y="5746750"/>
            <a:ext cx="14820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cleaner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custDataLst>
              <p:tags r:id="rId12"/>
            </p:custDataLst>
          </p:nvPr>
        </p:nvSpPr>
        <p:spPr>
          <a:xfrm>
            <a:off x="3708400" y="626554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anxiety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custDataLst>
              <p:tags r:id="rId13"/>
            </p:custDataLst>
          </p:nvPr>
        </p:nvSpPr>
        <p:spPr>
          <a:xfrm>
            <a:off x="9545320" y="159131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custDataLst>
              <p:tags r:id="rId14"/>
            </p:custDataLst>
          </p:nvPr>
        </p:nvSpPr>
        <p:spPr>
          <a:xfrm>
            <a:off x="9472295" y="217678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difference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custDataLst>
              <p:tags r:id="rId15"/>
            </p:custDataLst>
          </p:nvPr>
        </p:nvSpPr>
        <p:spPr>
          <a:xfrm>
            <a:off x="9545320" y="26663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height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TextBox 22"/>
          <p:cNvSpPr txBox="1"/>
          <p:nvPr>
            <p:custDataLst>
              <p:tags r:id="rId16"/>
            </p:custDataLst>
          </p:nvPr>
        </p:nvSpPr>
        <p:spPr>
          <a:xfrm>
            <a:off x="9545320" y="315214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happiness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1" name="TextBox 22"/>
          <p:cNvSpPr txBox="1"/>
          <p:nvPr>
            <p:custDataLst>
              <p:tags r:id="rId17"/>
            </p:custDataLst>
          </p:nvPr>
        </p:nvSpPr>
        <p:spPr>
          <a:xfrm>
            <a:off x="9545320" y="36683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reality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2" name="TextBox 22"/>
          <p:cNvSpPr txBox="1"/>
          <p:nvPr>
            <p:custDataLst>
              <p:tags r:id="rId18"/>
            </p:custDataLst>
          </p:nvPr>
        </p:nvSpPr>
        <p:spPr>
          <a:xfrm>
            <a:off x="9545320" y="4190365"/>
            <a:ext cx="21437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importance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3" name="TextBox 22"/>
          <p:cNvSpPr txBox="1"/>
          <p:nvPr>
            <p:custDataLst>
              <p:tags r:id="rId19"/>
            </p:custDataLst>
          </p:nvPr>
        </p:nvSpPr>
        <p:spPr>
          <a:xfrm>
            <a:off x="9545320" y="471297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beauty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4" name="TextBox 22"/>
          <p:cNvSpPr txBox="1"/>
          <p:nvPr>
            <p:custDataLst>
              <p:tags r:id="rId20"/>
            </p:custDataLst>
          </p:nvPr>
        </p:nvSpPr>
        <p:spPr>
          <a:xfrm>
            <a:off x="9545320" y="522859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variety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5" name="TextBox 22"/>
          <p:cNvSpPr txBox="1"/>
          <p:nvPr>
            <p:custDataLst>
              <p:tags r:id="rId21"/>
            </p:custDataLst>
          </p:nvPr>
        </p:nvSpPr>
        <p:spPr>
          <a:xfrm>
            <a:off x="9545320" y="575754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wealth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arn(inVertical)">
                                      <p:cBhvr>
                                        <p:cTn id="16" dur="5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arn(inVertical)">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arn(inVertic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barn(inVertical)">
                                      <p:cBhvr>
                                        <p:cTn id="61" dur="500"/>
                                        <p:tgtEl>
                                          <p:spTgt spid="15"/>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arn(inVertical)">
                                      <p:cBhvr>
                                        <p:cTn id="71" dur="500"/>
                                        <p:tgtEl>
                                          <p:spTgt spid="1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9"/>
                                        </p:tgtEl>
                                        <p:attrNameLst>
                                          <p:attrName>style.visibility</p:attrName>
                                        </p:attrNameLst>
                                      </p:cBhvr>
                                      <p:to>
                                        <p:strVal val="visible"/>
                                      </p:to>
                                    </p:set>
                                    <p:animEffect transition="in" filter="barn(inVertical)">
                                      <p:cBhvr>
                                        <p:cTn id="76" dur="500"/>
                                        <p:tgtEl>
                                          <p:spTgt spid="19"/>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barn(inVertical)">
                                      <p:cBhvr>
                                        <p:cTn id="81" dur="500"/>
                                        <p:tgtEl>
                                          <p:spTgt spid="20"/>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21"/>
                                        </p:tgtEl>
                                        <p:attrNameLst>
                                          <p:attrName>style.visibility</p:attrName>
                                        </p:attrNameLst>
                                      </p:cBhvr>
                                      <p:to>
                                        <p:strVal val="visible"/>
                                      </p:to>
                                    </p:set>
                                    <p:animEffect transition="in" filter="barn(inVertical)">
                                      <p:cBhvr>
                                        <p:cTn id="86" dur="500"/>
                                        <p:tgtEl>
                                          <p:spTgt spid="21"/>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barn(inVertical)">
                                      <p:cBhvr>
                                        <p:cTn id="91" dur="500"/>
                                        <p:tgtEl>
                                          <p:spTgt spid="22"/>
                                        </p:tgtEl>
                                      </p:cBhvr>
                                    </p:animEffect>
                                  </p:childTnLst>
                                </p:cTn>
                              </p:par>
                            </p:childTnLst>
                          </p:cTn>
                        </p:par>
                      </p:childTnLst>
                    </p:cTn>
                  </p:par>
                  <p:par>
                    <p:cTn id="92" fill="hold">
                      <p:stCondLst>
                        <p:cond delay="indefinite"/>
                      </p:stCondLst>
                      <p:childTnLst>
                        <p:par>
                          <p:cTn id="93" fill="hold">
                            <p:stCondLst>
                              <p:cond delay="0"/>
                            </p:stCondLst>
                            <p:childTnLst>
                              <p:par>
                                <p:cTn id="94" presetID="16" presetClass="entr" presetSubtype="21" fill="hold" grpId="0" nodeType="click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barn(inVertical)">
                                      <p:cBhvr>
                                        <p:cTn id="96" dur="500"/>
                                        <p:tgtEl>
                                          <p:spTgt spid="23"/>
                                        </p:tgtEl>
                                      </p:cBhvr>
                                    </p:animEffect>
                                  </p:childTnLst>
                                </p:cTn>
                              </p:par>
                            </p:childTnLst>
                          </p:cTn>
                        </p:par>
                      </p:childTnLst>
                    </p:cTn>
                  </p:par>
                  <p:par>
                    <p:cTn id="97" fill="hold">
                      <p:stCondLst>
                        <p:cond delay="indefinite"/>
                      </p:stCondLst>
                      <p:childTnLst>
                        <p:par>
                          <p:cTn id="98" fill="hold">
                            <p:stCondLst>
                              <p:cond delay="0"/>
                            </p:stCondLst>
                            <p:childTnLst>
                              <p:par>
                                <p:cTn id="99" presetID="16" presetClass="entr" presetSubtype="21" fill="hold" grpId="0" nodeType="clickEffect">
                                  <p:stCondLst>
                                    <p:cond delay="0"/>
                                  </p:stCondLst>
                                  <p:childTnLst>
                                    <p:set>
                                      <p:cBhvr>
                                        <p:cTn id="100" dur="1" fill="hold">
                                          <p:stCondLst>
                                            <p:cond delay="0"/>
                                          </p:stCondLst>
                                        </p:cTn>
                                        <p:tgtEl>
                                          <p:spTgt spid="24"/>
                                        </p:tgtEl>
                                        <p:attrNameLst>
                                          <p:attrName>style.visibility</p:attrName>
                                        </p:attrNameLst>
                                      </p:cBhvr>
                                      <p:to>
                                        <p:strVal val="visible"/>
                                      </p:to>
                                    </p:set>
                                    <p:animEffect transition="in" filter="barn(inVertical)">
                                      <p:cBhvr>
                                        <p:cTn id="101" dur="500"/>
                                        <p:tgtEl>
                                          <p:spTgt spid="24"/>
                                        </p:tgtEl>
                                      </p:cBhvr>
                                    </p:animEffect>
                                  </p:childTnLst>
                                </p:cTn>
                              </p:par>
                            </p:childTnLst>
                          </p:cTn>
                        </p:par>
                      </p:childTnLst>
                    </p:cTn>
                  </p:par>
                  <p:par>
                    <p:cTn id="102" fill="hold">
                      <p:stCondLst>
                        <p:cond delay="indefinite"/>
                      </p:stCondLst>
                      <p:childTnLst>
                        <p:par>
                          <p:cTn id="103" fill="hold">
                            <p:stCondLst>
                              <p:cond delay="0"/>
                            </p:stCondLst>
                            <p:childTnLst>
                              <p:par>
                                <p:cTn id="104" presetID="16" presetClass="entr" presetSubtype="21" fill="hold" grpId="0" nodeType="clickEffect">
                                  <p:stCondLst>
                                    <p:cond delay="0"/>
                                  </p:stCondLst>
                                  <p:childTnLst>
                                    <p:set>
                                      <p:cBhvr>
                                        <p:cTn id="105" dur="1" fill="hold">
                                          <p:stCondLst>
                                            <p:cond delay="0"/>
                                          </p:stCondLst>
                                        </p:cTn>
                                        <p:tgtEl>
                                          <p:spTgt spid="25"/>
                                        </p:tgtEl>
                                        <p:attrNameLst>
                                          <p:attrName>style.visibility</p:attrName>
                                        </p:attrNameLst>
                                      </p:cBhvr>
                                      <p:to>
                                        <p:strVal val="visible"/>
                                      </p:to>
                                    </p:set>
                                    <p:animEffect transition="in" filter="barn(inVertical)">
                                      <p:cBhvr>
                                        <p:cTn id="10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7" grpId="0"/>
      <p:bldP spid="2" grpId="0"/>
      <p:bldP spid="6" grpId="0"/>
      <p:bldP spid="7" grpId="0"/>
      <p:bldP spid="10" grpId="0"/>
      <p:bldP spid="11" grpId="0"/>
      <p:bldP spid="12" grpId="0"/>
      <p:bldP spid="13" grpId="0"/>
      <p:bldP spid="14" grpId="0"/>
      <p:bldP spid="15" grpId="0"/>
      <p:bldP spid="16" grpId="0"/>
      <p:bldP spid="18" grpId="0"/>
      <p:bldP spid="19" grpId="0"/>
      <p:bldP spid="20" grpId="0"/>
      <p:bldP spid="21" grpId="0"/>
      <p:bldP spid="22" grpId="0"/>
      <p:bldP spid="23" grpId="0"/>
      <p:bldP spid="24" grpId="0"/>
      <p:bldP spid="2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23814"/>
            <a:ext cx="5544311" cy="9318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 name="表格 2"/>
          <p:cNvGraphicFramePr>
            <a:graphicFrameLocks noGrp="1"/>
          </p:cNvGraphicFramePr>
          <p:nvPr>
            <p:custDataLst>
              <p:tags r:id="rId1"/>
            </p:custDataLst>
          </p:nvPr>
        </p:nvGraphicFramePr>
        <p:xfrm>
          <a:off x="185587" y="946280"/>
          <a:ext cx="10731431" cy="5358026"/>
        </p:xfrm>
        <a:graphic>
          <a:graphicData uri="http://schemas.openxmlformats.org/drawingml/2006/table">
            <a:tbl>
              <a:tblPr firstRow="1" bandRow="1">
                <a:tableStyleId>{284E427A-3D55-4303-BF80-6455036E1DE7}</a:tableStyleId>
              </a:tblPr>
              <a:tblGrid>
                <a:gridCol w="953770"/>
                <a:gridCol w="1875916"/>
                <a:gridCol w="2213610"/>
                <a:gridCol w="1174115"/>
                <a:gridCol w="1890200"/>
                <a:gridCol w="2623820"/>
              </a:tblGrid>
              <a:tr h="667281">
                <a:tc>
                  <a:txBody>
                    <a:bodyPr/>
                    <a:lstStyle/>
                    <a:p>
                      <a:pPr algn="ctr"/>
                      <a:r>
                        <a:rPr lang="zh-CN" altLang="en-US" sz="2800" dirty="0">
                          <a:latin typeface="微软雅黑" panose="020B0503020204020204" pitchFamily="34" charset="-122"/>
                          <a:ea typeface="微软雅黑" panose="020B0503020204020204" pitchFamily="34" charset="-122"/>
                        </a:rPr>
                        <a:t>序号</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形容词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序号</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单词</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zh-CN" altLang="en-US" sz="2800" dirty="0">
                          <a:latin typeface="微软雅黑" panose="020B0503020204020204" pitchFamily="34" charset="-122"/>
                          <a:ea typeface="微软雅黑" panose="020B0503020204020204" pitchFamily="34" charset="-122"/>
                        </a:rPr>
                        <a:t>副词</a:t>
                      </a:r>
                      <a:endParaRPr lang="zh-CN" altLang="en-US" sz="2800" dirty="0">
                        <a:latin typeface="微软雅黑" panose="020B0503020204020204" pitchFamily="34" charset="-122"/>
                        <a:ea typeface="微软雅黑" panose="020B0503020204020204" pitchFamily="34" charset="-122"/>
                      </a:endParaRPr>
                    </a:p>
                  </a:txBody>
                  <a:tcPr anchor="ctr"/>
                </a:tc>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use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1</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sudden</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157070">
                <a:tc>
                  <a:txBody>
                    <a:bodyPr/>
                    <a:lstStyle/>
                    <a:p>
                      <a:pPr algn="ctr"/>
                      <a:r>
                        <a:rPr lang="en-US" altLang="zh-CN" sz="2800" dirty="0">
                          <a:latin typeface="微软雅黑" panose="020B0503020204020204" pitchFamily="34" charset="-122"/>
                          <a:ea typeface="微软雅黑" panose="020B0503020204020204" pitchFamily="34" charset="-122"/>
                        </a:rPr>
                        <a:t>2</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noise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2</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serious</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432545">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patience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dirty="0">
                          <a:latin typeface="微软雅黑" panose="020B0503020204020204" pitchFamily="34" charset="-122"/>
                          <a:ea typeface="微软雅黑" panose="020B0503020204020204" pitchFamily="34" charset="-122"/>
                        </a:rPr>
                        <a:t>3</a:t>
                      </a:r>
                      <a:endParaRPr 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fortunate</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0">
                <a:tc>
                  <a:txBody>
                    <a:bodyPr/>
                    <a:lstStyle/>
                    <a:p>
                      <a:pPr algn="ctr"/>
                      <a:r>
                        <a:rPr lang="en-US" altLang="zh-CN" sz="2800" dirty="0">
                          <a:latin typeface="微软雅黑" panose="020B0503020204020204" pitchFamily="34" charset="-122"/>
                          <a:ea typeface="微软雅黑" panose="020B0503020204020204" pitchFamily="34" charset="-122"/>
                        </a:rPr>
                        <a:t>4</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care </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sz="2800" b="0" dirty="0">
                          <a:latin typeface="微软雅黑" panose="020B0503020204020204" pitchFamily="34" charset="-122"/>
                          <a:ea typeface="微软雅黑" panose="020B0503020204020204" pitchFamily="34" charset="-122"/>
                        </a:rPr>
                        <a:t>4</a:t>
                      </a:r>
                      <a:endParaRPr lang="en-US" sz="2800" b="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sure</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439512">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r>
                        <a:rPr lang="en-US" altLang="zh-CN" sz="2800" dirty="0">
                          <a:latin typeface="微软雅黑" panose="020B0503020204020204" pitchFamily="34" charset="-122"/>
                          <a:ea typeface="微软雅黑" panose="020B0503020204020204" pitchFamily="34" charset="-122"/>
                        </a:rPr>
                        <a:t>power</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tc>
              </a:tr>
              <a:tr h="439512">
                <a:tc>
                  <a:txBody>
                    <a:bodyPr/>
                    <a:lstStyle/>
                    <a:p>
                      <a:pPr algn="ctr">
                        <a:buNone/>
                      </a:pPr>
                      <a:r>
                        <a:rPr lang="en-US" altLang="zh-CN" sz="2800" dirty="0">
                          <a:latin typeface="微软雅黑" panose="020B0503020204020204" pitchFamily="34" charset="-122"/>
                          <a:ea typeface="微软雅黑" panose="020B0503020204020204" pitchFamily="34" charset="-122"/>
                        </a:rPr>
                        <a:t>6</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attract</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序号</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单词</a:t>
                      </a: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zh-CN" altLang="en-US" sz="2800" dirty="0">
                          <a:latin typeface="微软雅黑" panose="020B0503020204020204" pitchFamily="34" charset="-122"/>
                          <a:ea typeface="微软雅黑" panose="020B0503020204020204" pitchFamily="34" charset="-122"/>
                        </a:rPr>
                        <a:t>反义词</a:t>
                      </a:r>
                      <a:endParaRPr lang="zh-CN" altLang="en-US" sz="2800" dirty="0">
                        <a:latin typeface="微软雅黑" panose="020B0503020204020204" pitchFamily="34" charset="-122"/>
                        <a:ea typeface="微软雅黑" panose="020B0503020204020204" pitchFamily="34" charset="-122"/>
                      </a:endParaRPr>
                    </a:p>
                  </a:txBody>
                  <a:tcPr anchor="ctr"/>
                </a:tc>
              </a:tr>
              <a:tr h="518160">
                <a:tc>
                  <a:txBody>
                    <a:bodyPr/>
                    <a:lstStyle/>
                    <a:p>
                      <a:pPr algn="ctr">
                        <a:buNone/>
                      </a:pPr>
                      <a:r>
                        <a:rPr lang="en-US" altLang="zh-CN" sz="2800" dirty="0">
                          <a:latin typeface="微软雅黑" panose="020B0503020204020204" pitchFamily="34" charset="-122"/>
                          <a:ea typeface="微软雅黑" panose="020B0503020204020204" pitchFamily="34" charset="-122"/>
                        </a:rPr>
                        <a:t>7</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health</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1</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colourful</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r h="545465">
                <a:tc>
                  <a:txBody>
                    <a:bodyPr/>
                    <a:lstStyle/>
                    <a:p>
                      <a:pPr algn="ctr">
                        <a:buNone/>
                      </a:pPr>
                      <a:r>
                        <a:rPr lang="en-US" altLang="zh-CN" sz="2800" dirty="0">
                          <a:latin typeface="微软雅黑" panose="020B0503020204020204" pitchFamily="34" charset="-122"/>
                          <a:ea typeface="微软雅黑" panose="020B0503020204020204" pitchFamily="34" charset="-122"/>
                        </a:rPr>
                        <a:t>8</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comfort</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2</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possible</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r h="439512">
                <a:tc>
                  <a:txBody>
                    <a:bodyPr/>
                    <a:lstStyle/>
                    <a:p>
                      <a:pPr algn="ctr">
                        <a:buNone/>
                      </a:pPr>
                      <a:r>
                        <a:rPr lang="en-US" altLang="zh-CN" sz="2800" dirty="0">
                          <a:latin typeface="微软雅黑" panose="020B0503020204020204" pitchFamily="34" charset="-122"/>
                          <a:ea typeface="微软雅黑" panose="020B0503020204020204" pitchFamily="34" charset="-122"/>
                        </a:rPr>
                        <a:t>9</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safety</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3</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r>
                        <a:rPr lang="en-US" altLang="zh-CN" sz="2800" dirty="0">
                          <a:latin typeface="微软雅黑" panose="020B0503020204020204" pitchFamily="34" charset="-122"/>
                          <a:ea typeface="微软雅黑" panose="020B0503020204020204" pitchFamily="34" charset="-122"/>
                        </a:rPr>
                        <a:t>happy</a:t>
                      </a:r>
                      <a:endParaRPr lang="en-US" altLang="zh-CN" sz="2800" dirty="0">
                        <a:latin typeface="微软雅黑" panose="020B0503020204020204" pitchFamily="34" charset="-122"/>
                        <a:ea typeface="微软雅黑" panose="020B0503020204020204" pitchFamily="34" charset="-122"/>
                      </a:endParaRPr>
                    </a:p>
                  </a:txBody>
                  <a:tcPr anchor="ct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tc>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8" name="文本框 7"/>
          <p:cNvSpPr txBox="1"/>
          <p:nvPr/>
        </p:nvSpPr>
        <p:spPr>
          <a:xfrm>
            <a:off x="115018" y="199318"/>
            <a:ext cx="5314275" cy="707886"/>
          </a:xfrm>
          <a:prstGeom prst="rect">
            <a:avLst/>
          </a:prstGeom>
          <a:noFill/>
        </p:spPr>
        <p:txBody>
          <a:bodyPr wrap="square" rtlCol="0">
            <a:spAutoFit/>
          </a:bodyPr>
          <a:lstStyle/>
          <a:p>
            <a:r>
              <a:rPr lang="zh-CN" altLang="en-US" sz="4000" b="1" dirty="0">
                <a:solidFill>
                  <a:schemeClr val="bg1"/>
                </a:solidFill>
                <a:latin typeface="微软雅黑" panose="020B0503020204020204" pitchFamily="34" charset="-122"/>
                <a:ea typeface="微软雅黑" panose="020B0503020204020204" pitchFamily="34" charset="-122"/>
              </a:rPr>
              <a:t>（一）词性转换</a:t>
            </a:r>
            <a:endParaRPr lang="zh-CN" altLang="en-US" sz="4000" b="1" dirty="0">
              <a:solidFill>
                <a:schemeClr val="bg1"/>
              </a:solidFill>
              <a:latin typeface="微软雅黑" panose="020B0503020204020204" pitchFamily="34" charset="-122"/>
              <a:ea typeface="微软雅黑" panose="020B0503020204020204" pitchFamily="34" charset="-122"/>
            </a:endParaRPr>
          </a:p>
        </p:txBody>
      </p:sp>
      <p:sp>
        <p:nvSpPr>
          <p:cNvPr id="15" name="TextBox 22"/>
          <p:cNvSpPr txBox="1"/>
          <p:nvPr>
            <p:custDataLst>
              <p:tags r:id="rId3"/>
            </p:custDataLst>
          </p:nvPr>
        </p:nvSpPr>
        <p:spPr>
          <a:xfrm>
            <a:off x="3164840" y="162750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 name="TextBox 22"/>
          <p:cNvSpPr txBox="1"/>
          <p:nvPr>
            <p:custDataLst>
              <p:tags r:id="rId4"/>
            </p:custDataLst>
          </p:nvPr>
        </p:nvSpPr>
        <p:spPr>
          <a:xfrm>
            <a:off x="3164840" y="214947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noisy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6" name="TextBox 22"/>
          <p:cNvSpPr txBox="1"/>
          <p:nvPr>
            <p:custDataLst>
              <p:tags r:id="rId5"/>
            </p:custDataLst>
          </p:nvPr>
        </p:nvSpPr>
        <p:spPr>
          <a:xfrm>
            <a:off x="3164840" y="27412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patient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7" name="TextBox 22"/>
          <p:cNvSpPr txBox="1"/>
          <p:nvPr>
            <p:custDataLst>
              <p:tags r:id="rId6"/>
            </p:custDataLst>
          </p:nvPr>
        </p:nvSpPr>
        <p:spPr>
          <a:xfrm>
            <a:off x="3164840"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careful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custDataLst>
              <p:tags r:id="rId7"/>
            </p:custDataLst>
          </p:nvPr>
        </p:nvSpPr>
        <p:spPr>
          <a:xfrm>
            <a:off x="3164840" y="368998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powerful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custDataLst>
              <p:tags r:id="rId8"/>
            </p:custDataLst>
          </p:nvPr>
        </p:nvSpPr>
        <p:spPr>
          <a:xfrm>
            <a:off x="3092450" y="418655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attractive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2" name="TextBox 22"/>
          <p:cNvSpPr txBox="1"/>
          <p:nvPr>
            <p:custDataLst>
              <p:tags r:id="rId9"/>
            </p:custDataLst>
          </p:nvPr>
        </p:nvSpPr>
        <p:spPr>
          <a:xfrm>
            <a:off x="3164840" y="470852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healthy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3" name="TextBox 22"/>
          <p:cNvSpPr txBox="1"/>
          <p:nvPr>
            <p:custDataLst>
              <p:tags r:id="rId10"/>
            </p:custDataLst>
          </p:nvPr>
        </p:nvSpPr>
        <p:spPr>
          <a:xfrm>
            <a:off x="3164840" y="5230495"/>
            <a:ext cx="2052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comfortable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custDataLst>
              <p:tags r:id="rId11"/>
            </p:custDataLst>
          </p:nvPr>
        </p:nvSpPr>
        <p:spPr>
          <a:xfrm>
            <a:off x="3164840" y="57524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safe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custDataLst>
              <p:tags r:id="rId12"/>
            </p:custDataLst>
          </p:nvPr>
        </p:nvSpPr>
        <p:spPr>
          <a:xfrm>
            <a:off x="8482965" y="162750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suddenly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custDataLst>
              <p:tags r:id="rId13"/>
            </p:custDataLst>
          </p:nvPr>
        </p:nvSpPr>
        <p:spPr>
          <a:xfrm>
            <a:off x="8482965" y="214947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seriously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custDataLst>
              <p:tags r:id="rId14"/>
            </p:custDataLst>
          </p:nvPr>
        </p:nvSpPr>
        <p:spPr>
          <a:xfrm>
            <a:off x="8482965" y="2646045"/>
            <a:ext cx="2433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fortunately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custDataLst>
              <p:tags r:id="rId15"/>
            </p:custDataLst>
          </p:nvPr>
        </p:nvSpPr>
        <p:spPr>
          <a:xfrm>
            <a:off x="8482965" y="316801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surely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TextBox 22"/>
          <p:cNvSpPr txBox="1"/>
          <p:nvPr>
            <p:custDataLst>
              <p:tags r:id="rId16"/>
            </p:custDataLst>
          </p:nvPr>
        </p:nvSpPr>
        <p:spPr>
          <a:xfrm>
            <a:off x="8374380" y="47618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colorless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1" name="TextBox 22"/>
          <p:cNvSpPr txBox="1"/>
          <p:nvPr>
            <p:custDataLst>
              <p:tags r:id="rId17"/>
            </p:custDataLst>
          </p:nvPr>
        </p:nvSpPr>
        <p:spPr>
          <a:xfrm>
            <a:off x="8374380" y="523049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impossible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2" name="TextBox 22"/>
          <p:cNvSpPr txBox="1"/>
          <p:nvPr>
            <p:custDataLst>
              <p:tags r:id="rId18"/>
            </p:custDataLst>
          </p:nvPr>
        </p:nvSpPr>
        <p:spPr>
          <a:xfrm>
            <a:off x="8482965" y="57524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unhappy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barn(inVertical)">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arn(inVertical)">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arn(inVertical)">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arn(inVertic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barn(inVertical)">
                                      <p:cBhvr>
                                        <p:cTn id="61" dur="500"/>
                                        <p:tgtEl>
                                          <p:spTgt spid="16"/>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barn(inVertical)">
                                      <p:cBhvr>
                                        <p:cTn id="66" dur="500"/>
                                        <p:tgtEl>
                                          <p:spTgt spid="17"/>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barn(inVertical)">
                                      <p:cBhvr>
                                        <p:cTn id="71" dur="500"/>
                                        <p:tgtEl>
                                          <p:spTgt spid="18"/>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9"/>
                                        </p:tgtEl>
                                        <p:attrNameLst>
                                          <p:attrName>style.visibility</p:attrName>
                                        </p:attrNameLst>
                                      </p:cBhvr>
                                      <p:to>
                                        <p:strVal val="visible"/>
                                      </p:to>
                                    </p:set>
                                    <p:animEffect transition="in" filter="barn(inVertical)">
                                      <p:cBhvr>
                                        <p:cTn id="76" dur="500"/>
                                        <p:tgtEl>
                                          <p:spTgt spid="19"/>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barn(inVertical)">
                                      <p:cBhvr>
                                        <p:cTn id="81" dur="500"/>
                                        <p:tgtEl>
                                          <p:spTgt spid="20"/>
                                        </p:tgtEl>
                                      </p:cBhvr>
                                    </p:animEffect>
                                  </p:childTnLst>
                                </p:cTn>
                              </p:par>
                            </p:childTnLst>
                          </p:cTn>
                        </p:par>
                      </p:childTnLst>
                    </p:cTn>
                  </p:par>
                  <p:par>
                    <p:cTn id="82" fill="hold">
                      <p:stCondLst>
                        <p:cond delay="indefinite"/>
                      </p:stCondLst>
                      <p:childTnLst>
                        <p:par>
                          <p:cTn id="83" fill="hold">
                            <p:stCondLst>
                              <p:cond delay="0"/>
                            </p:stCondLst>
                            <p:childTnLst>
                              <p:par>
                                <p:cTn id="84" presetID="16" presetClass="entr" presetSubtype="21" fill="hold" grpId="0" nodeType="clickEffect">
                                  <p:stCondLst>
                                    <p:cond delay="0"/>
                                  </p:stCondLst>
                                  <p:childTnLst>
                                    <p:set>
                                      <p:cBhvr>
                                        <p:cTn id="85" dur="1" fill="hold">
                                          <p:stCondLst>
                                            <p:cond delay="0"/>
                                          </p:stCondLst>
                                        </p:cTn>
                                        <p:tgtEl>
                                          <p:spTgt spid="21"/>
                                        </p:tgtEl>
                                        <p:attrNameLst>
                                          <p:attrName>style.visibility</p:attrName>
                                        </p:attrNameLst>
                                      </p:cBhvr>
                                      <p:to>
                                        <p:strVal val="visible"/>
                                      </p:to>
                                    </p:set>
                                    <p:animEffect transition="in" filter="barn(inVertical)">
                                      <p:cBhvr>
                                        <p:cTn id="86" dur="500"/>
                                        <p:tgtEl>
                                          <p:spTgt spid="21"/>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barn(inVertical)">
                                      <p:cBhvr>
                                        <p:cTn id="9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5" grpId="0"/>
      <p:bldP spid="2" grpId="0"/>
      <p:bldP spid="6" grpId="0"/>
      <p:bldP spid="7" grpId="0"/>
      <p:bldP spid="10" grpId="0"/>
      <p:bldP spid="11" grpId="0"/>
      <p:bldP spid="12" grpId="0"/>
      <p:bldP spid="13" grpId="0"/>
      <p:bldP spid="14" grpId="0"/>
      <p:bldP spid="16" grpId="0"/>
      <p:bldP spid="17" grpId="0"/>
      <p:bldP spid="18" grpId="0"/>
      <p:bldP spid="19" grpId="0"/>
      <p:bldP spid="20" grpId="0"/>
      <p:bldP spid="21" grpId="0"/>
      <p:bldP spid="22"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0" y="53975"/>
            <a:ext cx="5544185" cy="81534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1"/>
          <p:cNvSpPr txBox="1"/>
          <p:nvPr/>
        </p:nvSpPr>
        <p:spPr>
          <a:xfrm>
            <a:off x="242809" y="914553"/>
            <a:ext cx="10299940" cy="52322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根据中文写出以下词组</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3" name="表格 2"/>
          <p:cNvGraphicFramePr>
            <a:graphicFrameLocks noGrp="1"/>
          </p:cNvGraphicFramePr>
          <p:nvPr>
            <p:custDataLst>
              <p:tags r:id="rId1"/>
            </p:custDataLst>
          </p:nvPr>
        </p:nvGraphicFramePr>
        <p:xfrm>
          <a:off x="169712" y="1437770"/>
          <a:ext cx="11814747" cy="4812665"/>
        </p:xfrm>
        <a:graphic>
          <a:graphicData uri="http://schemas.openxmlformats.org/drawingml/2006/table">
            <a:tbl>
              <a:tblPr firstRow="1" bandRow="1">
                <a:tableStyleId>{284E427A-3D55-4303-BF80-6455036E1DE7}</a:tableStyleId>
              </a:tblPr>
              <a:tblGrid>
                <a:gridCol w="937895"/>
                <a:gridCol w="1617345"/>
                <a:gridCol w="2984500"/>
                <a:gridCol w="1136650"/>
                <a:gridCol w="2476500"/>
                <a:gridCol w="2661857"/>
              </a:tblGrid>
              <a:tr h="667385">
                <a:tc>
                  <a:txBody>
                    <a:bodyPr/>
                    <a:lstStyle/>
                    <a:p>
                      <a:pPr algn="ctr"/>
                      <a:r>
                        <a:rPr lang="en-US" altLang="zh-CN" sz="2800" dirty="0">
                          <a:latin typeface="微软雅黑" panose="020B0503020204020204" pitchFamily="34" charset="-122"/>
                          <a:ea typeface="微软雅黑" panose="020B0503020204020204" pitchFamily="34" charset="-122"/>
                        </a:rPr>
                        <a:t>No.</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No.</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递交</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2</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放弃</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r h="157070">
                <a:tc>
                  <a:txBody>
                    <a:bodyPr/>
                    <a:lstStyle/>
                    <a:p>
                      <a:pPr algn="ctr"/>
                      <a:r>
                        <a:rPr lang="en-US" sz="2800" dirty="0">
                          <a:latin typeface="微软雅黑" panose="020B0503020204020204" pitchFamily="34" charset="-122"/>
                          <a:ea typeface="微软雅黑" panose="020B0503020204020204" pitchFamily="34" charset="-122"/>
                        </a:rPr>
                        <a:t>3</a:t>
                      </a:r>
                      <a:endParaRPr 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用这方式</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4</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照顾</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r>
              <a:tr h="432545">
                <a:tc>
                  <a:txBody>
                    <a:bodyPr/>
                    <a:lstStyle/>
                    <a:p>
                      <a:pPr algn="ctr"/>
                      <a:r>
                        <a:rPr lang="en-US" altLang="zh-CN" sz="2800" dirty="0">
                          <a:latin typeface="微软雅黑" panose="020B0503020204020204" pitchFamily="34" charset="-122"/>
                          <a:ea typeface="微软雅黑" panose="020B0503020204020204" pitchFamily="34" charset="-122"/>
                        </a:rPr>
                        <a:t>5</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至少</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6</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好像</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r h="0">
                <a:tc>
                  <a:txBody>
                    <a:bodyPr/>
                    <a:lstStyle/>
                    <a:p>
                      <a:pPr algn="ctr"/>
                      <a:r>
                        <a:rPr lang="en-US" sz="2800" dirty="0">
                          <a:latin typeface="微软雅黑" panose="020B0503020204020204" pitchFamily="34" charset="-122"/>
                          <a:ea typeface="微软雅黑" panose="020B0503020204020204" pitchFamily="34" charset="-122"/>
                        </a:rPr>
                        <a:t>7</a:t>
                      </a:r>
                      <a:endParaRPr 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总而言之</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b="0" dirty="0">
                          <a:latin typeface="微软雅黑" panose="020B0503020204020204" pitchFamily="34" charset="-122"/>
                          <a:ea typeface="微软雅黑" panose="020B0503020204020204" pitchFamily="34" charset="-122"/>
                        </a:rPr>
                        <a:t>8</a:t>
                      </a:r>
                      <a:endParaRPr lang="en-US" altLang="zh-CN" sz="2800" b="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b="0" dirty="0">
                          <a:latin typeface="微软雅黑" panose="020B0503020204020204" pitchFamily="34" charset="-122"/>
                          <a:ea typeface="微软雅黑" panose="020B0503020204020204" pitchFamily="34" charset="-122"/>
                        </a:rPr>
                        <a:t>工作时间</a:t>
                      </a:r>
                      <a:endParaRPr lang="zh-CN" altLang="en-US" sz="2800" b="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r>
              <a:tr h="439512">
                <a:tc>
                  <a:txBody>
                    <a:bodyPr/>
                    <a:lstStyle/>
                    <a:p>
                      <a:pPr algn="ctr"/>
                      <a:r>
                        <a:rPr lang="en-US" sz="2800" dirty="0">
                          <a:latin typeface="微软雅黑" panose="020B0503020204020204" pitchFamily="34" charset="-122"/>
                          <a:ea typeface="微软雅黑" panose="020B0503020204020204" pitchFamily="34" charset="-122"/>
                        </a:rPr>
                        <a:t>9</a:t>
                      </a:r>
                      <a:endParaRPr 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遭受</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10</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缺乏</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r h="500252">
                <a:tc>
                  <a:txBody>
                    <a:bodyPr/>
                    <a:lstStyle/>
                    <a:p>
                      <a:pPr algn="ctr"/>
                      <a:r>
                        <a:rPr lang="en-US" sz="2800" dirty="0">
                          <a:latin typeface="微软雅黑" panose="020B0503020204020204" pitchFamily="34" charset="-122"/>
                          <a:ea typeface="微软雅黑" panose="020B0503020204020204" pitchFamily="34" charset="-122"/>
                        </a:rPr>
                        <a:t>11</a:t>
                      </a:r>
                      <a:endParaRPr 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结果</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12</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zh-CN" altLang="en-US" sz="2800" dirty="0">
                          <a:latin typeface="微软雅黑" panose="020B0503020204020204" pitchFamily="34" charset="-122"/>
                          <a:ea typeface="微软雅黑" panose="020B0503020204020204" pitchFamily="34" charset="-122"/>
                        </a:rPr>
                        <a:t>处理</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r>
              <a:tr h="500252">
                <a:tc>
                  <a:txBody>
                    <a:bodyPr/>
                    <a:lstStyle/>
                    <a:p>
                      <a:pPr algn="ctr">
                        <a:buNone/>
                      </a:pPr>
                      <a:r>
                        <a:rPr lang="en-US" altLang="en-US" sz="2800" dirty="0">
                          <a:latin typeface="微软雅黑" panose="020B0503020204020204" pitchFamily="34" charset="-122"/>
                          <a:ea typeface="微软雅黑" panose="020B0503020204020204" pitchFamily="34" charset="-122"/>
                        </a:rPr>
                        <a:t>13</a:t>
                      </a:r>
                      <a:endParaRPr lang="en-US"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依赖</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14</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值日</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buNone/>
                      </a:pPr>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r h="500252">
                <a:tc>
                  <a:txBody>
                    <a:bodyPr/>
                    <a:lstStyle/>
                    <a:p>
                      <a:pPr algn="ctr">
                        <a:buNone/>
                      </a:pPr>
                      <a:r>
                        <a:rPr lang="en-US" altLang="en-US" sz="2800" dirty="0">
                          <a:latin typeface="微软雅黑" panose="020B0503020204020204" pitchFamily="34" charset="-122"/>
                          <a:ea typeface="微软雅黑" panose="020B0503020204020204" pitchFamily="34" charset="-122"/>
                        </a:rPr>
                        <a:t>15</a:t>
                      </a:r>
                      <a:endParaRPr lang="en-US"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即使</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16</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zh-CN" altLang="en-US" sz="2800" dirty="0">
                          <a:latin typeface="微软雅黑" panose="020B0503020204020204" pitchFamily="34" charset="-122"/>
                          <a:ea typeface="微软雅黑" panose="020B0503020204020204" pitchFamily="34" charset="-122"/>
                        </a:rPr>
                        <a:t>最后</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buNone/>
                      </a:pPr>
                      <a:endParaRPr lang="en-US" altLang="zh-CN"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8" name="文本框 7"/>
          <p:cNvSpPr txBox="1"/>
          <p:nvPr/>
        </p:nvSpPr>
        <p:spPr>
          <a:xfrm>
            <a:off x="0" y="42473"/>
            <a:ext cx="5314275" cy="707886"/>
          </a:xfrm>
          <a:prstGeom prst="rect">
            <a:avLst/>
          </a:prstGeom>
          <a:noFill/>
        </p:spPr>
        <p:txBody>
          <a:bodyPr wrap="square" rtlCol="0">
            <a:spAutoFit/>
          </a:bodyPr>
          <a:lstStyle/>
          <a:p>
            <a:pPr algn="ctr"/>
            <a:r>
              <a:rPr lang="zh-CN" altLang="en-US" sz="4000" b="1" dirty="0">
                <a:solidFill>
                  <a:schemeClr val="bg1"/>
                </a:solidFill>
                <a:latin typeface="微软雅黑" panose="020B0503020204020204" pitchFamily="34" charset="-122"/>
                <a:ea typeface="微软雅黑" panose="020B0503020204020204" pitchFamily="34" charset="-122"/>
              </a:rPr>
              <a:t>（二）固定搭配</a:t>
            </a:r>
            <a:endParaRPr lang="zh-CN" altLang="en-US" sz="4000" b="1" dirty="0">
              <a:solidFill>
                <a:schemeClr val="bg1"/>
              </a:solidFill>
              <a:latin typeface="微软雅黑" panose="020B0503020204020204" pitchFamily="34" charset="-122"/>
              <a:ea typeface="微软雅黑" panose="020B0503020204020204" pitchFamily="34" charset="-122"/>
            </a:endParaRPr>
          </a:p>
        </p:txBody>
      </p:sp>
      <p:sp>
        <p:nvSpPr>
          <p:cNvPr id="22" name="TextBox 22"/>
          <p:cNvSpPr txBox="1"/>
          <p:nvPr>
            <p:custDataLst>
              <p:tags r:id="rId3"/>
            </p:custDataLst>
          </p:nvPr>
        </p:nvSpPr>
        <p:spPr>
          <a:xfrm>
            <a:off x="2748915" y="2105660"/>
            <a:ext cx="25654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hand in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6" name="TextBox 22"/>
          <p:cNvSpPr txBox="1"/>
          <p:nvPr>
            <p:custDataLst>
              <p:tags r:id="rId4"/>
            </p:custDataLst>
          </p:nvPr>
        </p:nvSpPr>
        <p:spPr>
          <a:xfrm>
            <a:off x="9267190" y="2168525"/>
            <a:ext cx="22066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give up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7" name="TextBox 22"/>
          <p:cNvSpPr txBox="1"/>
          <p:nvPr>
            <p:custDataLst>
              <p:tags r:id="rId5"/>
            </p:custDataLst>
          </p:nvPr>
        </p:nvSpPr>
        <p:spPr>
          <a:xfrm>
            <a:off x="2748915" y="2578735"/>
            <a:ext cx="31400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in this way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custDataLst>
              <p:tags r:id="rId6"/>
            </p:custDataLst>
          </p:nvPr>
        </p:nvSpPr>
        <p:spPr>
          <a:xfrm>
            <a:off x="9406255" y="2703195"/>
            <a:ext cx="23615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take care of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custDataLst>
              <p:tags r:id="rId7"/>
            </p:custDataLst>
          </p:nvPr>
        </p:nvSpPr>
        <p:spPr>
          <a:xfrm>
            <a:off x="2748915" y="3136900"/>
            <a:ext cx="27362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at least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2" name="TextBox 22"/>
          <p:cNvSpPr txBox="1"/>
          <p:nvPr>
            <p:custDataLst>
              <p:tags r:id="rId8"/>
            </p:custDataLst>
          </p:nvPr>
        </p:nvSpPr>
        <p:spPr>
          <a:xfrm>
            <a:off x="9406255" y="316992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as if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3" name="TextBox 22"/>
          <p:cNvSpPr txBox="1"/>
          <p:nvPr>
            <p:custDataLst>
              <p:tags r:id="rId9"/>
            </p:custDataLst>
          </p:nvPr>
        </p:nvSpPr>
        <p:spPr>
          <a:xfrm>
            <a:off x="2808605" y="36950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in a word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custDataLst>
              <p:tags r:id="rId10"/>
            </p:custDataLst>
          </p:nvPr>
        </p:nvSpPr>
        <p:spPr>
          <a:xfrm>
            <a:off x="9361805" y="3636010"/>
            <a:ext cx="24060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working hour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custDataLst>
              <p:tags r:id="rId11"/>
            </p:custDataLst>
          </p:nvPr>
        </p:nvSpPr>
        <p:spPr>
          <a:xfrm>
            <a:off x="2748915" y="4228465"/>
            <a:ext cx="29317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suffer from</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6" name="TextBox 22"/>
          <p:cNvSpPr txBox="1"/>
          <p:nvPr>
            <p:custDataLst>
              <p:tags r:id="rId12"/>
            </p:custDataLst>
          </p:nvPr>
        </p:nvSpPr>
        <p:spPr>
          <a:xfrm>
            <a:off x="9361805" y="4232275"/>
            <a:ext cx="222059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 lack of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custDataLst>
              <p:tags r:id="rId13"/>
            </p:custDataLst>
          </p:nvPr>
        </p:nvSpPr>
        <p:spPr>
          <a:xfrm>
            <a:off x="2808605" y="4745355"/>
            <a:ext cx="24517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 a result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custDataLst>
              <p:tags r:id="rId14"/>
            </p:custDataLst>
          </p:nvPr>
        </p:nvSpPr>
        <p:spPr>
          <a:xfrm>
            <a:off x="9267190" y="469392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deal with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TextBox 22"/>
          <p:cNvSpPr txBox="1"/>
          <p:nvPr>
            <p:custDataLst>
              <p:tags r:id="rId15"/>
            </p:custDataLst>
          </p:nvPr>
        </p:nvSpPr>
        <p:spPr>
          <a:xfrm>
            <a:off x="2808605" y="525716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depend on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0" name="TextBox 22"/>
          <p:cNvSpPr txBox="1"/>
          <p:nvPr>
            <p:custDataLst>
              <p:tags r:id="rId16"/>
            </p:custDataLst>
          </p:nvPr>
        </p:nvSpPr>
        <p:spPr>
          <a:xfrm>
            <a:off x="9411335" y="5215890"/>
            <a:ext cx="21710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on duty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1" name="TextBox 22"/>
          <p:cNvSpPr txBox="1"/>
          <p:nvPr>
            <p:custDataLst>
              <p:tags r:id="rId17"/>
            </p:custDataLst>
          </p:nvPr>
        </p:nvSpPr>
        <p:spPr>
          <a:xfrm>
            <a:off x="2667635" y="5795645"/>
            <a:ext cx="27336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even if/though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23" name="TextBox 22"/>
          <p:cNvSpPr txBox="1"/>
          <p:nvPr>
            <p:custDataLst>
              <p:tags r:id="rId18"/>
            </p:custDataLst>
          </p:nvPr>
        </p:nvSpPr>
        <p:spPr>
          <a:xfrm>
            <a:off x="9406255" y="575183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at last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barn(inVertical)">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inVertical)">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arn(inVertical)">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arn(inVertical)">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barn(inVertical)">
                                      <p:cBhvr>
                                        <p:cTn id="57" dur="5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barn(inVertical)">
                                      <p:cBhvr>
                                        <p:cTn id="62" dur="500"/>
                                        <p:tgtEl>
                                          <p:spTgt spid="15"/>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barn(inVertical)">
                                      <p:cBhvr>
                                        <p:cTn id="67" dur="500"/>
                                        <p:tgtEl>
                                          <p:spTgt spid="16"/>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barn(inVertical)">
                                      <p:cBhvr>
                                        <p:cTn id="72" dur="500"/>
                                        <p:tgtEl>
                                          <p:spTgt spid="17"/>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barn(inVertical)">
                                      <p:cBhvr>
                                        <p:cTn id="77" dur="500"/>
                                        <p:tgtEl>
                                          <p:spTgt spid="18"/>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barn(inVertical)">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barn(inVertical)">
                                      <p:cBhvr>
                                        <p:cTn id="87" dur="500"/>
                                        <p:tgtEl>
                                          <p:spTgt spid="20"/>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barn(inVertical)">
                                      <p:cBhvr>
                                        <p:cTn id="92" dur="500"/>
                                        <p:tgtEl>
                                          <p:spTgt spid="21"/>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grpId="0" nodeType="clickEffect">
                                  <p:stCondLst>
                                    <p:cond delay="0"/>
                                  </p:stCondLst>
                                  <p:childTnLst>
                                    <p:set>
                                      <p:cBhvr>
                                        <p:cTn id="96" dur="1" fill="hold">
                                          <p:stCondLst>
                                            <p:cond delay="0"/>
                                          </p:stCondLst>
                                        </p:cTn>
                                        <p:tgtEl>
                                          <p:spTgt spid="23"/>
                                        </p:tgtEl>
                                        <p:attrNameLst>
                                          <p:attrName>style.visibility</p:attrName>
                                        </p:attrNameLst>
                                      </p:cBhvr>
                                      <p:to>
                                        <p:strVal val="visible"/>
                                      </p:to>
                                    </p:set>
                                    <p:animEffect transition="in" filter="barn(inVertical)">
                                      <p:cBhvr>
                                        <p:cTn id="9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2" grpId="0"/>
      <p:bldP spid="22" grpId="0"/>
      <p:bldP spid="6" grpId="0"/>
      <p:bldP spid="7" grpId="0"/>
      <p:bldP spid="10" grpId="0"/>
      <p:bldP spid="11" grpId="0"/>
      <p:bldP spid="12" grpId="0"/>
      <p:bldP spid="13" grpId="0"/>
      <p:bldP spid="14" grpId="0"/>
      <p:bldP spid="15" grpId="0"/>
      <p:bldP spid="16" grpId="0"/>
      <p:bldP spid="17" grpId="0"/>
      <p:bldP spid="18" grpId="0"/>
      <p:bldP spid="19" grpId="0"/>
      <p:bldP spid="20" grpId="0"/>
      <p:bldP spid="21" grpId="0"/>
      <p:bldP spid="23"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 y="199706"/>
            <a:ext cx="5544311" cy="93183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1"/>
          <p:cNvSpPr txBox="1"/>
          <p:nvPr/>
        </p:nvSpPr>
        <p:spPr>
          <a:xfrm>
            <a:off x="241539" y="1290473"/>
            <a:ext cx="10299940" cy="52322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写出以下词组的中文意思</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3" name="表格 2"/>
          <p:cNvGraphicFramePr>
            <a:graphicFrameLocks noGrp="1"/>
          </p:cNvGraphicFramePr>
          <p:nvPr>
            <p:custDataLst>
              <p:tags r:id="rId1"/>
            </p:custDataLst>
          </p:nvPr>
        </p:nvGraphicFramePr>
        <p:xfrm>
          <a:off x="85892" y="1950215"/>
          <a:ext cx="12028390" cy="3501921"/>
        </p:xfrm>
        <a:graphic>
          <a:graphicData uri="http://schemas.openxmlformats.org/drawingml/2006/table">
            <a:tbl>
              <a:tblPr firstRow="1" bandRow="1">
                <a:tableStyleId>{284E427A-3D55-4303-BF80-6455036E1DE7}</a:tableStyleId>
              </a:tblPr>
              <a:tblGrid>
                <a:gridCol w="845185"/>
                <a:gridCol w="2657475"/>
                <a:gridCol w="2394585"/>
                <a:gridCol w="728345"/>
                <a:gridCol w="3324860"/>
                <a:gridCol w="2077940"/>
              </a:tblGrid>
              <a:tr h="667281">
                <a:tc>
                  <a:txBody>
                    <a:bodyPr/>
                    <a:lstStyle/>
                    <a:p>
                      <a:pPr algn="ctr"/>
                      <a:r>
                        <a:rPr lang="en-US" altLang="zh-CN" sz="2800" dirty="0">
                          <a:latin typeface="微软雅黑" panose="020B0503020204020204" pitchFamily="34" charset="-122"/>
                          <a:ea typeface="微软雅黑" panose="020B0503020204020204" pitchFamily="34" charset="-122"/>
                        </a:rPr>
                        <a:t>No.</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No.</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英文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c>
                  <a:txBody>
                    <a:bodyPr/>
                    <a:lstStyle/>
                    <a:p>
                      <a:pPr algn="ctr"/>
                      <a:r>
                        <a:rPr lang="zh-CN" altLang="en-US" sz="2800" dirty="0">
                          <a:latin typeface="微软雅黑" panose="020B0503020204020204" pitchFamily="34" charset="-122"/>
                          <a:ea typeface="微软雅黑" panose="020B0503020204020204" pitchFamily="34" charset="-122"/>
                        </a:rPr>
                        <a:t>中文</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solidFill>
                  </a:tcPr>
                </a:tc>
              </a:tr>
              <a:tr h="434523">
                <a:tc>
                  <a:txBody>
                    <a:bodyPr/>
                    <a:lstStyle/>
                    <a:p>
                      <a:pPr algn="ctr"/>
                      <a:r>
                        <a:rPr lang="en-US" altLang="zh-CN" sz="2800" dirty="0">
                          <a:latin typeface="微软雅黑" panose="020B0503020204020204" pitchFamily="34" charset="-122"/>
                          <a:ea typeface="微软雅黑" panose="020B0503020204020204" pitchFamily="34" charset="-122"/>
                        </a:rPr>
                        <a:t>1</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lnSpc>
                          <a:spcPct val="100000"/>
                        </a:lnSpc>
                      </a:pPr>
                      <a:r>
                        <a:rPr lang="en-US" altLang="zh-CN" sz="2800" dirty="0">
                          <a:latin typeface="微软雅黑" panose="020B0503020204020204" pitchFamily="34" charset="-122"/>
                          <a:ea typeface="微软雅黑" panose="020B0503020204020204" pitchFamily="34" charset="-122"/>
                        </a:rPr>
                        <a:t>go through</a:t>
                      </a:r>
                      <a:endParaRPr lang="en-US" altLang="zh-CN" sz="2800" dirty="0">
                        <a:latin typeface="微软雅黑" panose="020B0503020204020204" pitchFamily="34" charset="-122"/>
                        <a:ea typeface="微软雅黑" panose="020B0503020204020204" pitchFamily="34" charset="-122"/>
                      </a:endParaRP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2</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sym typeface="+mn-ea"/>
                        </a:rPr>
                        <a:t>deep in thought</a:t>
                      </a:r>
                      <a:r>
                        <a:rPr lang="en-US" altLang="zh-CN" sz="2800" dirty="0">
                          <a:latin typeface="微软雅黑" panose="020B0503020204020204" pitchFamily="34" charset="-122"/>
                          <a:ea typeface="微软雅黑" panose="020B0503020204020204" pitchFamily="34" charset="-122"/>
                        </a:rPr>
                        <a:t>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r h="157070">
                <a:tc>
                  <a:txBody>
                    <a:bodyPr/>
                    <a:lstStyle/>
                    <a:p>
                      <a:pPr algn="ctr"/>
                      <a:r>
                        <a:rPr lang="en-US" altLang="zh-CN" sz="2800" dirty="0">
                          <a:latin typeface="微软雅黑" panose="020B0503020204020204" pitchFamily="34" charset="-122"/>
                          <a:ea typeface="微软雅黑" panose="020B0503020204020204" pitchFamily="34" charset="-122"/>
                        </a:rPr>
                        <a:t>3</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what’s worse</a:t>
                      </a:r>
                      <a:endParaRPr lang="en-US" altLang="zh-CN" sz="2800" dirty="0">
                        <a:latin typeface="微软雅黑" panose="020B0503020204020204" pitchFamily="34" charset="-122"/>
                        <a:ea typeface="微软雅黑" panose="020B0503020204020204" pitchFamily="34" charset="-122"/>
                      </a:endParaRP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4</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turn </a:t>
                      </a:r>
                      <a:r>
                        <a:rPr lang="en-US" altLang="zh-CN" sz="2800" dirty="0" err="1">
                          <a:latin typeface="微软雅黑" panose="020B0503020204020204" pitchFamily="34" charset="-122"/>
                          <a:ea typeface="微软雅黑" panose="020B0503020204020204" pitchFamily="34" charset="-122"/>
                        </a:rPr>
                        <a:t>sth</a:t>
                      </a:r>
                      <a:r>
                        <a:rPr lang="en-US" altLang="zh-CN" sz="2800" dirty="0">
                          <a:latin typeface="微软雅黑" panose="020B0503020204020204" pitchFamily="34" charset="-122"/>
                          <a:ea typeface="微软雅黑" panose="020B0503020204020204" pitchFamily="34" charset="-122"/>
                        </a:rPr>
                        <a:t>. into reality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20000"/>
                        <a:lumOff val="8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20000"/>
                        <a:lumOff val="80000"/>
                      </a:schemeClr>
                    </a:solidFill>
                  </a:tcPr>
                </a:tc>
              </a:tr>
              <a:tr h="432545">
                <a:tc>
                  <a:txBody>
                    <a:bodyPr/>
                    <a:lstStyle/>
                    <a:p>
                      <a:pPr algn="ctr"/>
                      <a:r>
                        <a:rPr lang="en-US" sz="2800" dirty="0">
                          <a:latin typeface="微软雅黑" panose="020B0503020204020204" pitchFamily="34" charset="-122"/>
                          <a:ea typeface="微软雅黑" panose="020B0503020204020204" pitchFamily="34" charset="-122"/>
                        </a:rPr>
                        <a:t>5</a:t>
                      </a:r>
                      <a:endParaRPr 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calm down </a:t>
                      </a:r>
                      <a:endParaRPr lang="en-US" altLang="zh-CN" sz="2800" dirty="0">
                        <a:latin typeface="微软雅黑" panose="020B0503020204020204" pitchFamily="34" charset="-122"/>
                        <a:ea typeface="微软雅黑" panose="020B0503020204020204" pitchFamily="34" charset="-122"/>
                      </a:endParaRPr>
                    </a:p>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buNone/>
                      </a:pPr>
                      <a:r>
                        <a:rPr lang="en-US" altLang="zh-CN" sz="2800" dirty="0">
                          <a:latin typeface="微软雅黑" panose="020B0503020204020204" pitchFamily="34" charset="-122"/>
                          <a:ea typeface="微软雅黑" panose="020B0503020204020204" pitchFamily="34" charset="-122"/>
                        </a:rPr>
                        <a:t>6</a:t>
                      </a:r>
                      <a:endParaRPr lang="en-US" altLang="zh-CN"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ctr"/>
                      <a:r>
                        <a:rPr lang="en-US" altLang="zh-CN" sz="2800" dirty="0">
                          <a:latin typeface="微软雅黑" panose="020B0503020204020204" pitchFamily="34" charset="-122"/>
                          <a:ea typeface="微软雅黑" panose="020B0503020204020204" pitchFamily="34" charset="-122"/>
                        </a:rPr>
                        <a:t>do him a favor </a:t>
                      </a:r>
                      <a:endParaRPr lang="zh-CN" altLang="en-US" sz="2800" dirty="0">
                        <a:latin typeface="微软雅黑" panose="020B0503020204020204" pitchFamily="34" charset="-122"/>
                        <a:ea typeface="微软雅黑" panose="020B0503020204020204" pitchFamily="34" charset="-122"/>
                      </a:endParaRPr>
                    </a:p>
                  </a:txBody>
                  <a:tcPr anchor="ctr">
                    <a:solidFill>
                      <a:schemeClr val="accent6">
                        <a:lumMod val="40000"/>
                        <a:lumOff val="60000"/>
                      </a:schemeClr>
                    </a:solidFill>
                  </a:tcPr>
                </a:tc>
                <a:tc>
                  <a:txBody>
                    <a:bodyPr/>
                    <a:lstStyle/>
                    <a:p>
                      <a:pPr algn="l"/>
                      <a:endParaRPr lang="zh-CN" altLang="en-US" sz="2800" dirty="0">
                        <a:latin typeface="Times New Roman" panose="02020603050405020304" pitchFamily="18" charset="0"/>
                        <a:cs typeface="Times New Roman" panose="02020603050405020304" pitchFamily="18" charset="0"/>
                      </a:endParaRPr>
                    </a:p>
                  </a:txBody>
                  <a:tcPr anchor="ctr">
                    <a:solidFill>
                      <a:schemeClr val="accent6">
                        <a:lumMod val="40000"/>
                        <a:lumOff val="60000"/>
                      </a:schemeClr>
                    </a:solidFill>
                  </a:tcPr>
                </a:tc>
              </a:tr>
            </a:tbl>
          </a:graphicData>
        </a:graphic>
      </p:graphicFrame>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8" name="文本框 7"/>
          <p:cNvSpPr txBox="1"/>
          <p:nvPr/>
        </p:nvSpPr>
        <p:spPr>
          <a:xfrm>
            <a:off x="0" y="306633"/>
            <a:ext cx="5314275" cy="707886"/>
          </a:xfrm>
          <a:prstGeom prst="rect">
            <a:avLst/>
          </a:prstGeom>
          <a:noFill/>
        </p:spPr>
        <p:txBody>
          <a:bodyPr wrap="square" rtlCol="0">
            <a:spAutoFit/>
          </a:bodyPr>
          <a:lstStyle/>
          <a:p>
            <a:pPr algn="ctr"/>
            <a:r>
              <a:rPr lang="zh-CN" altLang="en-US" sz="4000" b="1" dirty="0">
                <a:solidFill>
                  <a:schemeClr val="bg1"/>
                </a:solidFill>
                <a:latin typeface="微软雅黑" panose="020B0503020204020204" pitchFamily="34" charset="-122"/>
                <a:ea typeface="微软雅黑" panose="020B0503020204020204" pitchFamily="34" charset="-122"/>
              </a:rPr>
              <a:t>（二）形容词</a:t>
            </a:r>
            <a:endParaRPr lang="zh-CN" altLang="en-US" sz="4000" b="1" dirty="0">
              <a:solidFill>
                <a:schemeClr val="bg1"/>
              </a:solidFill>
              <a:latin typeface="微软雅黑" panose="020B0503020204020204" pitchFamily="34" charset="-122"/>
              <a:ea typeface="微软雅黑" panose="020B0503020204020204" pitchFamily="34" charset="-122"/>
            </a:endParaRPr>
          </a:p>
        </p:txBody>
      </p:sp>
      <p:sp>
        <p:nvSpPr>
          <p:cNvPr id="23" name="TextBox 22"/>
          <p:cNvSpPr txBox="1"/>
          <p:nvPr>
            <p:custDataLst>
              <p:tags r:id="rId3"/>
            </p:custDataLst>
          </p:nvPr>
        </p:nvSpPr>
        <p:spPr>
          <a:xfrm>
            <a:off x="3690620" y="2689860"/>
            <a:ext cx="2261235" cy="953135"/>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经历，经受，翻阅</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6" name="TextBox 22"/>
          <p:cNvSpPr txBox="1"/>
          <p:nvPr>
            <p:custDataLst>
              <p:tags r:id="rId4"/>
            </p:custDataLst>
          </p:nvPr>
        </p:nvSpPr>
        <p:spPr>
          <a:xfrm>
            <a:off x="10103485" y="2825750"/>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陷入沉思</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7" name="TextBox 22"/>
          <p:cNvSpPr txBox="1"/>
          <p:nvPr>
            <p:custDataLst>
              <p:tags r:id="rId5"/>
            </p:custDataLst>
          </p:nvPr>
        </p:nvSpPr>
        <p:spPr>
          <a:xfrm>
            <a:off x="3689985" y="3642995"/>
            <a:ext cx="22618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更糟糕的是</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custDataLst>
              <p:tags r:id="rId6"/>
            </p:custDataLst>
          </p:nvPr>
        </p:nvSpPr>
        <p:spPr>
          <a:xfrm>
            <a:off x="10166350" y="3642995"/>
            <a:ext cx="1835785" cy="953135"/>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把……变成现实</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custDataLst>
              <p:tags r:id="rId7"/>
            </p:custDataLst>
          </p:nvPr>
        </p:nvSpPr>
        <p:spPr>
          <a:xfrm>
            <a:off x="3708400" y="468693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平静下来</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2" name="TextBox 22"/>
          <p:cNvSpPr txBox="1"/>
          <p:nvPr>
            <p:custDataLst>
              <p:tags r:id="rId8"/>
            </p:custDataLst>
          </p:nvPr>
        </p:nvSpPr>
        <p:spPr>
          <a:xfrm>
            <a:off x="10103485" y="4686935"/>
            <a:ext cx="18357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 帮助了他</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arn(inVertical)">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arn(inVertical)">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arn(inVertical)">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23" grpId="0"/>
      <p:bldP spid="6" grpId="0"/>
      <p:bldP spid="7" grpId="0"/>
      <p:bldP spid="10" grpId="0"/>
      <p:bldP spid="11" grpId="0"/>
      <p:bldP spid="12"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图片 9"/>
          <p:cNvPicPr>
            <a:picLocks noChangeAspect="1"/>
          </p:cNvPicPr>
          <p:nvPr/>
        </p:nvPicPr>
        <p:blipFill>
          <a:blip r:embed="rId1"/>
          <a:stretch>
            <a:fillRect/>
          </a:stretch>
        </p:blipFill>
        <p:spPr>
          <a:xfrm>
            <a:off x="407988" y="2708275"/>
            <a:ext cx="11360150" cy="6411913"/>
          </a:xfrm>
          <a:prstGeom prst="rect">
            <a:avLst/>
          </a:prstGeom>
          <a:noFill/>
          <a:ln w="9525">
            <a:noFill/>
          </a:ln>
        </p:spPr>
      </p:pic>
      <p:sp>
        <p:nvSpPr>
          <p:cNvPr id="11" name="Title 3"/>
          <p:cNvSpPr txBox="1"/>
          <p:nvPr/>
        </p:nvSpPr>
        <p:spPr>
          <a:xfrm>
            <a:off x="2669540" y="1898650"/>
            <a:ext cx="6696075" cy="1247775"/>
          </a:xfrm>
          <a:prstGeom prst="rect">
            <a:avLst/>
          </a:prstGeom>
        </p:spPr>
        <p:txBody>
          <a:bodyPr lIns="45720" tIns="22860" rIns="45720" bIns="22860" anchor="ctr"/>
          <a:lstStyle/>
          <a:p>
            <a:pPr algn="ctr" defTabSz="1827530">
              <a:lnSpc>
                <a:spcPct val="90000"/>
              </a:lnSpc>
            </a:pPr>
            <a:r>
              <a:rPr lang="zh-CN" altLang="en-US" sz="6000" b="1" dirty="0">
                <a:solidFill>
                  <a:srgbClr val="0099FF"/>
                </a:solidFill>
                <a:latin typeface="微软雅黑" panose="020B0503020204020204" pitchFamily="34" charset="-122"/>
                <a:ea typeface="微软雅黑" panose="020B0503020204020204" pitchFamily="34" charset="-122"/>
              </a:rPr>
              <a:t>谢谢观看！</a:t>
            </a:r>
            <a:endParaRPr lang="zh-CN" altLang="en-US" sz="6000" b="1" dirty="0">
              <a:solidFill>
                <a:srgbClr val="0099FF"/>
              </a:solidFill>
              <a:latin typeface="微软雅黑" panose="020B0503020204020204" pitchFamily="34" charset="-122"/>
              <a:ea typeface="微软雅黑" panose="020B0503020204020204" pitchFamily="34" charset="-122"/>
            </a:endParaRPr>
          </a:p>
        </p:txBody>
      </p:sp>
      <p:pic>
        <p:nvPicPr>
          <p:cNvPr id="158724" name="图片 16"/>
          <p:cNvPicPr>
            <a:picLocks noChangeAspect="1"/>
          </p:cNvPicPr>
          <p:nvPr/>
        </p:nvPicPr>
        <p:blipFill>
          <a:blip r:embed="rId2"/>
          <a:stretch>
            <a:fillRect/>
          </a:stretch>
        </p:blipFill>
        <p:spPr>
          <a:xfrm rot="1503710">
            <a:off x="9744075" y="-609600"/>
            <a:ext cx="1328738" cy="2081213"/>
          </a:xfrm>
          <a:prstGeom prst="rect">
            <a:avLst/>
          </a:prstGeom>
          <a:noFill/>
          <a:ln w="9525">
            <a:noFill/>
          </a:ln>
        </p:spPr>
      </p:pic>
      <p:sp>
        <p:nvSpPr>
          <p:cNvPr id="158725" name="左箭头 158724">
            <a:hlinkClick r:id="rId3"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endParaRPr lang="zh-CN" altLang="en-US" dirty="0">
              <a:latin typeface="Arial" panose="020B0604020202020204" pitchFamily="34" charset="0"/>
            </a:endParaRP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448437"/>
            <a:ext cx="6764784" cy="501647"/>
          </a:xfrm>
          <a:prstGeom prst="homePlate">
            <a:avLst/>
          </a:prstGeom>
          <a:solidFill>
            <a:schemeClr val="accent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429000"/>
            <a:ext cx="10668000" cy="3429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3566466"/>
            <a:ext cx="10668000" cy="830997"/>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分析句子结构，填入词在句中充当定语、表语或补语时，需要进行形容词等词性转换。</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437651"/>
            <a:ext cx="5486400" cy="521970"/>
          </a:xfrm>
          <a:prstGeom prst="rect">
            <a:avLst/>
          </a:prstGeom>
          <a:noFill/>
        </p:spPr>
        <p:txBody>
          <a:bodyPr wrap="none" rtlCol="0">
            <a:spAutoFit/>
          </a:bodyPr>
          <a:lstStyle/>
          <a:p>
            <a:pPr algn="l"/>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）分析句子语法结构解题法。</a:t>
            </a:r>
            <a:r>
              <a:rPr lang="en-US" altLang="zh-CN" sz="2800" b="1" dirty="0">
                <a:latin typeface="微软雅黑" panose="020B0503020204020204" pitchFamily="34" charset="-122"/>
                <a:ea typeface="微软雅黑" panose="020B0503020204020204" pitchFamily="34" charset="-122"/>
              </a:rPr>
              <a:t> </a:t>
            </a:r>
            <a:endParaRPr lang="en-US" altLang="zh-CN"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10226082" y="-407839"/>
            <a:ext cx="2649028" cy="2886671"/>
          </a:xfrm>
          <a:prstGeom prst="rect">
            <a:avLst/>
          </a:prstGeom>
        </p:spPr>
      </p:pic>
      <p:grpSp>
        <p:nvGrpSpPr>
          <p:cNvPr id="24" name="组合 23"/>
          <p:cNvGrpSpPr/>
          <p:nvPr/>
        </p:nvGrpSpPr>
        <p:grpSpPr>
          <a:xfrm>
            <a:off x="4587306" y="92523"/>
            <a:ext cx="4616648" cy="2181841"/>
            <a:chOff x="-418541" y="3066142"/>
            <a:chExt cx="4616648" cy="2181841"/>
          </a:xfrm>
        </p:grpSpPr>
        <p:sp>
          <p:nvSpPr>
            <p:cNvPr id="25"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27" name="TextBox 8"/>
            <p:cNvSpPr txBox="1"/>
            <p:nvPr/>
          </p:nvSpPr>
          <p:spPr>
            <a:xfrm flipH="1">
              <a:off x="-418541" y="4016877"/>
              <a:ext cx="4616648"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2" action="ppaction://hlinksldjump"/>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a:p>
              <a:pPr algn="ct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9">
              <a:hlinkClick r:id="rId2" action="ppaction://hlinksldjump"/>
            </p:cNvPr>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2" name="组合 1"/>
          <p:cNvGrpSpPr/>
          <p:nvPr/>
        </p:nvGrpSpPr>
        <p:grpSpPr>
          <a:xfrm>
            <a:off x="-942302" y="-901699"/>
            <a:ext cx="6304204" cy="6680198"/>
            <a:chOff x="-942302" y="-901699"/>
            <a:chExt cx="6304204" cy="6680198"/>
          </a:xfrm>
        </p:grpSpPr>
        <p:pic>
          <p:nvPicPr>
            <p:cNvPr id="4" name="图片 3"/>
            <p:cNvPicPr>
              <a:picLocks noChangeAspect="1"/>
            </p:cNvPicPr>
            <p:nvPr/>
          </p:nvPicPr>
          <p:blipFill>
            <a:blip r:embed="rId3">
              <a:grayscl/>
            </a:blip>
            <a:stretch>
              <a:fillRect/>
            </a:stretch>
          </p:blipFill>
          <p:spPr>
            <a:xfrm>
              <a:off x="-942302" y="-901699"/>
              <a:ext cx="6304204" cy="6680198"/>
            </a:xfrm>
            <a:prstGeom prst="rect">
              <a:avLst/>
            </a:prstGeom>
          </p:spPr>
        </p:pic>
        <p:sp>
          <p:nvSpPr>
            <p:cNvPr id="8" name="TextBox 14"/>
            <p:cNvSpPr txBox="1"/>
            <p:nvPr/>
          </p:nvSpPr>
          <p:spPr>
            <a:xfrm rot="20454621">
              <a:off x="446900" y="502484"/>
              <a:ext cx="2868094" cy="923330"/>
            </a:xfrm>
            <a:prstGeom prst="rect">
              <a:avLst/>
            </a:prstGeom>
            <a:noFill/>
          </p:spPr>
          <p:txBody>
            <a:bodyPr wrap="none" rtlCol="0">
              <a:spAutoFit/>
            </a:bodyPr>
            <a:lstStyle/>
            <a:p>
              <a:pPr algn="ctr"/>
              <a:r>
                <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 录 页</a:t>
              </a:r>
              <a:endPar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9" name="TextBox 14"/>
            <p:cNvSpPr txBox="1"/>
            <p:nvPr/>
          </p:nvSpPr>
          <p:spPr>
            <a:xfrm rot="20454621">
              <a:off x="940661" y="3346760"/>
              <a:ext cx="3940373" cy="830997"/>
            </a:xfrm>
            <a:prstGeom prst="rect">
              <a:avLst/>
            </a:prstGeom>
            <a:noFill/>
          </p:spPr>
          <p:txBody>
            <a:bodyPr wrap="none" rtlCol="0">
              <a:spAutoFit/>
            </a:bodyPr>
            <a:lstStyle/>
            <a:p>
              <a:pPr algn="ctr"/>
              <a:r>
                <a:rPr lang="en-US" altLang="zh-CN" sz="4800" b="1" spc="300" dirty="0">
                  <a:solidFill>
                    <a:schemeClr val="accent4">
                      <a:lumMod val="75000"/>
                    </a:schemeClr>
                  </a:solidFill>
                  <a:latin typeface="微软雅黑" panose="020B0503020204020204" pitchFamily="34" charset="-122"/>
                  <a:ea typeface="微软雅黑" panose="020B0503020204020204" pitchFamily="34" charset="-122"/>
                </a:rPr>
                <a:t>CON</a:t>
              </a:r>
              <a:r>
                <a:rPr lang="en-US" altLang="zh-CN" sz="4800" b="1" spc="300" dirty="0">
                  <a:solidFill>
                    <a:schemeClr val="accent1"/>
                  </a:solidFill>
                  <a:latin typeface="微软雅黑" panose="020B0503020204020204" pitchFamily="34" charset="-122"/>
                  <a:ea typeface="微软雅黑" panose="020B0503020204020204" pitchFamily="34" charset="-122"/>
                </a:rPr>
                <a:t>TENTS</a:t>
              </a:r>
              <a:endParaRPr lang="zh-CN" altLang="en-US" sz="4800" b="1" spc="300" dirty="0">
                <a:solidFill>
                  <a:schemeClr val="accent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959878" y="991626"/>
            <a:ext cx="3590727" cy="2200949"/>
            <a:chOff x="326147" y="3066142"/>
            <a:chExt cx="3590727" cy="2200949"/>
          </a:xfrm>
        </p:grpSpPr>
        <p:sp>
          <p:nvSpPr>
            <p:cNvPr id="3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38" name="TextBox 8"/>
            <p:cNvSpPr txBox="1"/>
            <p:nvPr/>
          </p:nvSpPr>
          <p:spPr>
            <a:xfrm flipH="1">
              <a:off x="326147" y="4035985"/>
              <a:ext cx="3590727"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二、名师支招，</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0" name="组合 39"/>
          <p:cNvGrpSpPr/>
          <p:nvPr/>
        </p:nvGrpSpPr>
        <p:grpSpPr>
          <a:xfrm>
            <a:off x="5249691" y="2354515"/>
            <a:ext cx="3743011" cy="2200949"/>
            <a:chOff x="250004" y="3066142"/>
            <a:chExt cx="3743011" cy="2200949"/>
          </a:xfrm>
        </p:grpSpPr>
        <p:sp>
          <p:nvSpPr>
            <p:cNvPr id="4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3" name="TextBox 8"/>
            <p:cNvSpPr txBox="1"/>
            <p:nvPr/>
          </p:nvSpPr>
          <p:spPr>
            <a:xfrm flipH="1">
              <a:off x="250004"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三、 牛刀小试，</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5" action="ppaction://hlinksldjump"/>
                </a:rPr>
                <a:t>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5" name="组合 44"/>
          <p:cNvGrpSpPr/>
          <p:nvPr/>
        </p:nvGrpSpPr>
        <p:grpSpPr>
          <a:xfrm>
            <a:off x="4232370" y="5111314"/>
            <a:ext cx="5794856" cy="1585396"/>
            <a:chOff x="-775918" y="3066142"/>
            <a:chExt cx="5794856" cy="1585396"/>
          </a:xfrm>
        </p:grpSpPr>
        <p:sp>
          <p:nvSpPr>
            <p:cNvPr id="4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8" name="TextBox 8"/>
            <p:cNvSpPr txBox="1"/>
            <p:nvPr/>
          </p:nvSpPr>
          <p:spPr>
            <a:xfrm flipH="1">
              <a:off x="-775918" y="4035985"/>
              <a:ext cx="5794856" cy="615553"/>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五、 日积月累，助力飞跃</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r>
                <a:rPr lang="en-US" sz="1200" dirty="0">
                  <a:solidFill>
                    <a:schemeClr val="bg1">
                      <a:lumMod val="50000"/>
                    </a:schemeClr>
                  </a:solidFill>
                </a:rPr>
                <a:t>.</a:t>
              </a:r>
              <a:endParaRPr lang="en-US" sz="1200" dirty="0">
                <a:solidFill>
                  <a:schemeClr val="bg1">
                    <a:lumMod val="50000"/>
                  </a:schemeClr>
                </a:solidFill>
                <a:cs typeface="Lato Light"/>
              </a:endParaRPr>
            </a:p>
          </p:txBody>
        </p:sp>
      </p:grpSp>
      <p:grpSp>
        <p:nvGrpSpPr>
          <p:cNvPr id="50" name="组合 49"/>
          <p:cNvGrpSpPr/>
          <p:nvPr/>
        </p:nvGrpSpPr>
        <p:grpSpPr>
          <a:xfrm>
            <a:off x="7828382" y="3844030"/>
            <a:ext cx="3743011" cy="2200949"/>
            <a:chOff x="250005" y="3066142"/>
            <a:chExt cx="3743011" cy="2200949"/>
          </a:xfrm>
        </p:grpSpPr>
        <p:sp>
          <p:nvSpPr>
            <p:cNvPr id="5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53" name="TextBox 8"/>
            <p:cNvSpPr txBox="1"/>
            <p:nvPr/>
          </p:nvSpPr>
          <p:spPr>
            <a:xfrm flipH="1">
              <a:off x="250005"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四、 真题回放，</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5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6" presetClass="entr" presetSubtype="2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barn(inVertical)">
                                      <p:cBhvr>
                                        <p:cTn id="24" dur="500"/>
                                        <p:tgtEl>
                                          <p:spTgt spid="35"/>
                                        </p:tgtEl>
                                      </p:cBhvr>
                                    </p:animEffect>
                                  </p:childTnLst>
                                </p:cTn>
                              </p:par>
                            </p:childTnLst>
                          </p:cTn>
                        </p:par>
                        <p:par>
                          <p:cTn id="25" fill="hold">
                            <p:stCondLst>
                              <p:cond delay="2500"/>
                            </p:stCondLst>
                            <p:childTnLst>
                              <p:par>
                                <p:cTn id="26" presetID="6" presetClass="entr" presetSubtype="16" fill="hold"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circle(in)">
                                      <p:cBhvr>
                                        <p:cTn id="28" dur="500"/>
                                        <p:tgtEl>
                                          <p:spTgt spid="45"/>
                                        </p:tgtEl>
                                      </p:cBhvr>
                                    </p:animEffect>
                                  </p:childTnLst>
                                </p:cTn>
                              </p:par>
                            </p:childTnLst>
                          </p:cTn>
                        </p:par>
                        <p:par>
                          <p:cTn id="29" fill="hold">
                            <p:stCondLst>
                              <p:cond delay="30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Finally he said, “It’s a waste of your strength to get excited about small things. Train yourself to be __________ (patience), like me.”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266748" y="3014863"/>
            <a:ext cx="126348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patient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本题考查名词的词性变化。根据分析句子语法结构解题法，填入词在句子中当补语，故此处应填入形容词，故本题正确答案为patient。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4636305" y="1408928"/>
            <a:ext cx="2919389"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）提示词为名词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042323" y="3792045"/>
            <a:ext cx="10107353" cy="1200329"/>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）提示词为形容词或副词</a:t>
            </a:r>
            <a:endParaRPr lang="zh-CN" altLang="en-US" sz="2400" b="1" dirty="0">
              <a:latin typeface="微软雅黑" panose="020B0503020204020204" pitchFamily="34" charset="-122"/>
              <a:ea typeface="微软雅黑" panose="020B0503020204020204" pitchFamily="34" charset="-122"/>
            </a:endParaRPr>
          </a:p>
          <a:p>
            <a:r>
              <a:rPr lang="zh-CN" altLang="en-US" sz="2400" b="1" dirty="0">
                <a:latin typeface="微软雅黑" panose="020B0503020204020204" pitchFamily="34" charset="-122"/>
                <a:ea typeface="微软雅黑" panose="020B0503020204020204" pitchFamily="34" charset="-122"/>
              </a:rPr>
              <a:t>如提示词为形容词或副词，则需要留意形容词、副词的比较级或最高级变化；形容词与副词之间的相互转换，以及变为名词形式。</a:t>
            </a:r>
            <a:endParaRPr lang="zh-CN" altLang="en-US"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42323" y="1822342"/>
            <a:ext cx="10107353" cy="1291590"/>
          </a:xfrm>
          <a:prstGeom prst="rect">
            <a:avLst/>
          </a:prstGeom>
          <a:solidFill>
            <a:schemeClr val="accent1">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endParaRPr lang="zh-CN" altLang="en-US" sz="2600" b="1" dirty="0">
              <a:latin typeface="微软雅黑" panose="020B0503020204020204" pitchFamily="34" charset="-122"/>
              <a:ea typeface="微软雅黑" panose="020B0503020204020204" pitchFamily="34" charset="-122"/>
            </a:endParaRP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endParaRPr lang="zh-CN" altLang="en-US" sz="2600" b="1" dirty="0">
              <a:latin typeface="微软雅黑" panose="020B0503020204020204" pitchFamily="34" charset="-122"/>
              <a:ea typeface="微软雅黑" panose="020B0503020204020204" pitchFamily="34" charset="-122"/>
            </a:endParaRP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773662"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341503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①在“比较级 +than”的句型，则要填入形容词或副词的比较级。</a:t>
            </a:r>
            <a:endParaRPr sz="2400" dirty="0">
              <a:latin typeface="微软雅黑" panose="020B0503020204020204" pitchFamily="34" charset="-122"/>
              <a:ea typeface="微软雅黑" panose="020B0503020204020204" pitchFamily="34" charset="-122"/>
            </a:endParaRPr>
          </a:p>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②句中有表示范围的介词短语如 in，one of 等，一般要填入形容词的最高级。</a:t>
            </a:r>
            <a:endParaRPr sz="2400" dirty="0">
              <a:latin typeface="微软雅黑" panose="020B0503020204020204" pitchFamily="34" charset="-122"/>
              <a:ea typeface="微软雅黑" panose="020B0503020204020204" pitchFamily="34" charset="-122"/>
            </a:endParaRPr>
          </a:p>
          <a:p>
            <a:r>
              <a:rPr 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③填入词在副词如 a little（一点），much（……得多），even（更加），still（更加），far（……的多）等后面需用比较级。</a:t>
            </a:r>
            <a:endParaRPr sz="2400" dirty="0">
              <a:latin typeface="微软雅黑" panose="020B0503020204020204" pitchFamily="34" charset="-122"/>
              <a:ea typeface="微软雅黑" panose="020B0503020204020204" pitchFamily="34" charset="-122"/>
            </a:endParaRPr>
          </a:p>
          <a:p>
            <a:r>
              <a:rPr 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④在“as ... as（和……一样）”“not so ... as（和……不一样）”“so ... that ...（如此……以至于……）”的句型中，要填入形容词或副词的原级。当填入词为副词时，如very（非常），too（太），quite（非常、相当），so（如此、这样）等后面也应用原级。</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5735955" cy="52197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）固定搭配、固定句型解题法。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3918160" y="1419714"/>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485401"/>
            <a:ext cx="10107353" cy="156845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Someone says, “Time is money.” But I think time is even _________ (much) important than money. Because when money is spent, we can get it back. However, when time is lost, it’ll never return.</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177172" y="2760549"/>
            <a:ext cx="974882"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more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本题考查形容词比较级变化。由关键词than可知，本句使用“形容词或副词比较级+than”句型，应填入形容词比较级，而且important为多音节形容词，需要加more构成比较级，故本题正确答案为more。</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485401"/>
            <a:ext cx="10107353" cy="119888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One of the _________ (great) sources of unhappiness, in my experience, is the difficulty we have in accepting things as they are.</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111480" y="2336454"/>
            <a:ext cx="139326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greatest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8204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本题考查形容词最高级变化。根据固定句型解题法，“one of the+形容词的最高级”。“One of the _____ (great) sources of unhappiness”句意为“最不快乐的根源之一”，故本题正确答案为greatest。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485401"/>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The stream is too _________ (widely) for me to jump across.</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307234" y="2470787"/>
            <a:ext cx="90281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wide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a:latin typeface="微软雅黑" panose="020B0503020204020204" pitchFamily="34" charset="-122"/>
                <a:ea typeface="微软雅黑" panose="020B0503020204020204" pitchFamily="34" charset="-122"/>
              </a:rPr>
              <a:t>本题考查副词与形容词之间的相互转换。填入词在be动词后充当表语，应填入形容词。根据固定句型解题法，too+形容词/副词原级+to do sth.意为“太……以至于（不能）……”，应填入形容词原级。本题句意为“这小溪太宽了，我跳不过去”，故本题正确答案为wide。</a:t>
            </a:r>
            <a:endParaRPr sz="240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7483876"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①填入词在句子中作定语、表语、补语时，填入形容词形式；填入词修饰动词、形容词、副词，作状语时，填入副词形式。</a:t>
            </a:r>
            <a:endParaRPr lang="zh-CN" altLang="en-US" sz="2400" dirty="0">
              <a:latin typeface="微软雅黑" panose="020B0503020204020204" pitchFamily="34" charset="-122"/>
              <a:ea typeface="微软雅黑" panose="020B0503020204020204" pitchFamily="34" charset="-122"/>
            </a:endParaRPr>
          </a:p>
          <a:p>
            <a:pPr indent="457200"/>
            <a:r>
              <a:rPr lang="zh-CN" altLang="en-US" sz="2400" dirty="0">
                <a:latin typeface="微软雅黑" panose="020B0503020204020204" pitchFamily="34" charset="-122"/>
                <a:ea typeface="微软雅黑" panose="020B0503020204020204" pitchFamily="34" charset="-122"/>
              </a:rPr>
              <a:t>②填入词在句子中作主语或宾语时，并且位于形容词性物主代词后，通常填入名词形式。</a:t>
            </a:r>
            <a:endParaRPr lang="zh-CN" altLang="en-US" sz="2400" dirty="0">
              <a:latin typeface="微软雅黑" panose="020B0503020204020204" pitchFamily="34" charset="-122"/>
              <a:ea typeface="微软雅黑" panose="020B0503020204020204" pitchFamily="34" charset="-122"/>
            </a:endParaRPr>
          </a:p>
          <a:p>
            <a:pPr indent="457200"/>
            <a:r>
              <a:rPr lang="zh-CN" altLang="en-US" sz="2400" dirty="0">
                <a:latin typeface="微软雅黑" panose="020B0503020204020204" pitchFamily="34" charset="-122"/>
                <a:ea typeface="微软雅黑" panose="020B0503020204020204" pitchFamily="34" charset="-122"/>
              </a:rPr>
              <a:t>③在理解句意的基础上，提示词添加前缀、后缀，填入反义词。</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6447155" cy="52197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）分析句子语法结构及句意解题法。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3918160" y="1374194"/>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119888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John asked me to give him some advice about how to enlarge his present business and he was _________ (entire) happy about my advice.</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393080" y="2983359"/>
            <a:ext cx="1353191"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entirely</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本题考查形容词的词性变化。根据分析句子语法结构解题法，填入词修饰形容词happy，作状语，故填入副词形式，故本题正确答案为entirely。</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762000" y="2571750"/>
            <a:ext cx="10603865" cy="119888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2】But it is a pity that many people don’t know its ____________ (important). They spend their limited time smoking, drinking and playing cards.</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580267" y="2444797"/>
            <a:ext cx="193995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importance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本题考查形容词的词性变化。根据分析句子语法结构解题法，填入词在形容词性物主代词后，“many people don</a:t>
            </a:r>
            <a:r>
              <a:rPr lang="en-US" sz="2400" dirty="0">
                <a:ea typeface="微软雅黑" panose="020B0503020204020204" pitchFamily="34" charset="-122"/>
                <a:cs typeface="+mn-lt"/>
              </a:rPr>
              <a:t>’</a:t>
            </a:r>
            <a:r>
              <a:rPr sz="2400" dirty="0">
                <a:latin typeface="微软雅黑" panose="020B0503020204020204" pitchFamily="34" charset="-122"/>
                <a:ea typeface="微软雅黑" panose="020B0503020204020204" pitchFamily="34" charset="-122"/>
              </a:rPr>
              <a:t>t know its ________ (important)”句意为“很多人不知道它的重要性”，需填入名词，故本题正确答案为importance。</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85770" y="189061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bldLvl="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Your mistake caused a lot of _____________ (necessary) work in the office.</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699761" y="2545537"/>
            <a:ext cx="205857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unnecessary</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本题考查形容词词义转换。根据分析句子语法结构解题法，填入词作定语修饰名词work，本题句意应是“你的错误造成了许多不必要的工作”，需填入提示词的反义词，故本题正确答案为unnecessary。</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26000" b="-26000"/>
          </a:stretch>
        </a:blipFill>
        <a:effectLst/>
      </p:bgPr>
    </p:bg>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787886" y="2813755"/>
            <a:ext cx="4899163"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042323" y="3792045"/>
            <a:ext cx="10107353" cy="156845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4</a:t>
            </a:r>
            <a:r>
              <a:rPr lang="zh-CN" altLang="en-US" sz="2400" b="1" dirty="0">
                <a:latin typeface="微软雅黑" panose="020B0503020204020204" pitchFamily="34" charset="-122"/>
                <a:ea typeface="微软雅黑" panose="020B0503020204020204" pitchFamily="34" charset="-122"/>
              </a:rPr>
              <a:t>）提示词为代词、数词等实词</a:t>
            </a:r>
            <a:endParaRPr lang="zh-CN" altLang="en-US" sz="2400" b="1"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提示词为人称代词时，通常考查人称代词的主格、宾格、形容词性物主代词、名词性物主代词和反身代词。另外还有几个不定代词的形式变化，如 other，another，others 等。</a:t>
            </a:r>
            <a:endParaRPr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42323" y="1822342"/>
            <a:ext cx="10107353" cy="1291590"/>
          </a:xfrm>
          <a:prstGeom prst="rect">
            <a:avLst/>
          </a:prstGeom>
          <a:solidFill>
            <a:schemeClr val="accent2">
              <a:lumMod val="20000"/>
              <a:lumOff val="8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1. </a:t>
            </a:r>
            <a:r>
              <a:rPr lang="zh-CN" altLang="en-US" sz="2600" b="1" dirty="0">
                <a:latin typeface="微软雅黑" panose="020B0503020204020204" pitchFamily="34" charset="-122"/>
                <a:ea typeface="微软雅黑" panose="020B0503020204020204" pitchFamily="34" charset="-122"/>
              </a:rPr>
              <a:t>有提示词的题型：解题技巧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巧“变”</a:t>
            </a:r>
            <a:endParaRPr lang="zh-CN" altLang="en-US" sz="2600" b="1" dirty="0">
              <a:latin typeface="微软雅黑" panose="020B0503020204020204" pitchFamily="34" charset="-122"/>
              <a:ea typeface="微软雅黑" panose="020B0503020204020204" pitchFamily="34" charset="-122"/>
            </a:endParaRPr>
          </a:p>
          <a:p>
            <a:r>
              <a:rPr lang="zh-CN" altLang="en-US" sz="2600" b="1" dirty="0">
                <a:latin typeface="微软雅黑" panose="020B0503020204020204" pitchFamily="34" charset="-122"/>
                <a:ea typeface="微软雅黑" panose="020B0503020204020204" pitchFamily="34" charset="-122"/>
              </a:rPr>
              <a:t>      提供了单词提示的空格主要考查动词时态和语态、非谓语形式、名词、形容词和副词、代词等，需要根据句子，对单词形式进行变化。</a:t>
            </a:r>
            <a:endParaRPr lang="zh-CN" altLang="en-US" sz="2600" b="1" dirty="0">
              <a:latin typeface="微软雅黑" panose="020B0503020204020204" pitchFamily="34" charset="-122"/>
              <a:ea typeface="微软雅黑" panose="020B0503020204020204" pitchFamily="34" charset="-122"/>
            </a:endParaRP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448437"/>
            <a:ext cx="4669654" cy="501647"/>
          </a:xfrm>
          <a:prstGeom prst="homePlate">
            <a:avLst/>
          </a:prstGeom>
          <a:solidFill>
            <a:schemeClr val="accent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429000"/>
            <a:ext cx="10668000" cy="34290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3566466"/>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①提示词为人称代词时，空格前是介词（in，for，of，about 等），一般是人称代词的宾格。</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②提示词为数词时，通常是基数词和序数词的变化。在定冠词 the 后的数词应填入序数词</a:t>
            </a:r>
            <a:r>
              <a:rPr lang="zh-CN" altLang="en-US" sz="2400" dirty="0">
                <a:latin typeface="微软雅黑" panose="020B0503020204020204" pitchFamily="34" charset="-122"/>
                <a:ea typeface="微软雅黑" panose="020B0503020204020204" pitchFamily="34" charset="-122"/>
              </a:rPr>
              <a:t>。</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437651"/>
            <a:ext cx="3602355" cy="52197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1</a:t>
            </a:r>
            <a:r>
              <a:rPr lang="zh-CN" altLang="en-US" sz="2800" b="1" dirty="0">
                <a:latin typeface="微软雅黑" panose="020B0503020204020204" pitchFamily="34" charset="-122"/>
                <a:ea typeface="微软雅黑" panose="020B0503020204020204" pitchFamily="34" charset="-122"/>
              </a:rPr>
              <a:t>）关键词解题法。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He is shorter than any of _________ (we). So he stands in the front of the line, but he never minds.</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668871" y="2563736"/>
            <a:ext cx="59503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us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本题考查人称代词变化。根据关键词解题法，填入词在介词of后，构成介宾结构，故本题正确答案为us。</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My alarm clock failed this morning. This is the _________ (three) time in a month.</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9650293" y="2634653"/>
            <a:ext cx="1279375"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third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本题考查数词变化。根据关键词解题法，填入词在定冠词the后，the ________ (three) time意为“第三次”，应填入序数词，故本题正确答案为third。</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accent2">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5073825" cy="501647"/>
          </a:xfrm>
          <a:prstGeom prst="homePlate">
            <a:avLst/>
          </a:prstGeom>
          <a:solidFill>
            <a:schemeClr val="tx2">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①与反身代词连用的固定短语，如 help oneself，enjoy oneself，dress oneself 等。</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②不定代词在固定短语中的使用，如 each other（相互），one ... the other ...（一个……另一个……），one after another（一个一个地、陆续地）等。</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3957955" cy="52197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2</a:t>
            </a:r>
            <a:r>
              <a:rPr lang="zh-CN" altLang="en-US" sz="2800" b="1" dirty="0">
                <a:latin typeface="微软雅黑" panose="020B0503020204020204" pitchFamily="34" charset="-122"/>
                <a:ea typeface="微软雅黑" panose="020B0503020204020204" pitchFamily="34" charset="-122"/>
              </a:rPr>
              <a:t>）固定搭配解题法。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3559087" y="1419714"/>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500"/>
                            </p:stCondLst>
                            <p:childTnLst>
                              <p:par>
                                <p:cTn id="17" presetID="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anim calcmode="lin" valueType="num">
                                      <p:cBhvr>
                                        <p:cTn id="24" dur="1000" fill="hold"/>
                                        <p:tgtEl>
                                          <p:spTgt spid="9"/>
                                        </p:tgtEl>
                                        <p:attrNameLst>
                                          <p:attrName>ppt_x</p:attrName>
                                        </p:attrNameLst>
                                      </p:cBhvr>
                                      <p:tavLst>
                                        <p:tav tm="0">
                                          <p:val>
                                            <p:strVal val="#ppt_x"/>
                                          </p:val>
                                        </p:tav>
                                        <p:tav tm="100000">
                                          <p:val>
                                            <p:strVal val="#ppt_x"/>
                                          </p:val>
                                        </p:tav>
                                      </p:tavLst>
                                    </p:anim>
                                    <p:anim calcmode="lin" valueType="num">
                                      <p:cBhvr>
                                        <p:cTn id="2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xit" presetSubtype="2" fill="hold" grpId="1" nodeType="clickEffect">
                                  <p:stCondLst>
                                    <p:cond delay="0"/>
                                  </p:stCondLst>
                                  <p:childTnLst>
                                    <p:animEffect transition="out" filter="wipe(right)">
                                      <p:cBhvr>
                                        <p:cTn id="29" dur="500"/>
                                        <p:tgtEl>
                                          <p:spTgt spid="2"/>
                                        </p:tgtEl>
                                      </p:cBhvr>
                                    </p:animEffect>
                                    <p:set>
                                      <p:cBhvr>
                                        <p:cTn id="30" dur="1" fill="hold">
                                          <p:stCondLst>
                                            <p:cond delay="499"/>
                                          </p:stCondLst>
                                        </p:cTn>
                                        <p:tgtEl>
                                          <p:spTgt spid="2"/>
                                        </p:tgtEl>
                                        <p:attrNameLst>
                                          <p:attrName>style.visibility</p:attrName>
                                        </p:attrNameLst>
                                      </p:cBhvr>
                                      <p:to>
                                        <p:strVal val="hidden"/>
                                      </p:to>
                                    </p:set>
                                  </p:childTnLst>
                                </p:cTn>
                              </p:par>
                              <p:par>
                                <p:cTn id="31" presetID="22" presetClass="exit" presetSubtype="2" fill="hold" grpId="1" nodeType="withEffect">
                                  <p:stCondLst>
                                    <p:cond delay="0"/>
                                  </p:stCondLst>
                                  <p:childTnLst>
                                    <p:animEffect transition="out" filter="wipe(right)">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22" presetClass="exit" presetSubtype="1" fill="hold" grpId="1" nodeType="withEffect">
                                  <p:stCondLst>
                                    <p:cond delay="0"/>
                                  </p:stCondLst>
                                  <p:childTnLst>
                                    <p:animEffect transition="out" filter="wipe(up)">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42" presetClass="exit" presetSubtype="0" fill="hold" grpId="1" nodeType="withEffect">
                                  <p:stCondLst>
                                    <p:cond delay="0"/>
                                  </p:stCondLst>
                                  <p:childTnLst>
                                    <p:animEffect transition="out" filter="fade">
                                      <p:cBhvr>
                                        <p:cTn id="38" dur="1000"/>
                                        <p:tgtEl>
                                          <p:spTgt spid="9"/>
                                        </p:tgtEl>
                                      </p:cBhvr>
                                    </p:animEffect>
                                    <p:anim calcmode="lin" valueType="num">
                                      <p:cBhvr>
                                        <p:cTn id="39" dur="1000"/>
                                        <p:tgtEl>
                                          <p:spTgt spid="9"/>
                                        </p:tgtEl>
                                        <p:attrNameLst>
                                          <p:attrName>ppt_x</p:attrName>
                                        </p:attrNameLst>
                                      </p:cBhvr>
                                      <p:tavLst>
                                        <p:tav tm="0">
                                          <p:val>
                                            <p:strVal val="ppt_x"/>
                                          </p:val>
                                        </p:tav>
                                        <p:tav tm="100000">
                                          <p:val>
                                            <p:strVal val="ppt_x"/>
                                          </p:val>
                                        </p:tav>
                                      </p:tavLst>
                                    </p:anim>
                                    <p:anim calcmode="lin" valueType="num">
                                      <p:cBhvr>
                                        <p:cTn id="40" dur="1000"/>
                                        <p:tgtEl>
                                          <p:spTgt spid="9"/>
                                        </p:tgtEl>
                                        <p:attrNameLst>
                                          <p:attrName>ppt_y</p:attrName>
                                        </p:attrNameLst>
                                      </p:cBhvr>
                                      <p:tavLst>
                                        <p:tav tm="0">
                                          <p:val>
                                            <p:strVal val="ppt_y"/>
                                          </p:val>
                                        </p:tav>
                                        <p:tav tm="100000">
                                          <p:val>
                                            <p:strVal val="ppt_y+.1"/>
                                          </p:val>
                                        </p:tav>
                                      </p:tavLst>
                                    </p:anim>
                                    <p:set>
                                      <p:cBhvr>
                                        <p:cTn id="41"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485401"/>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hope that everyone can enjoy _________ (you) and seize this opportunity to learn something useful from this contest.</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276711" y="2413972"/>
            <a:ext cx="1420582"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yourself</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本题考查固定搭配。enjoy oneself（玩得开心），本题应填入反身代词。由于主语everyone为单数，故反身代词用单数形式，故本题正确答案为yourself。</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485401"/>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School was over and students went out of the school gate one after _________ (other).</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390511" y="2806235"/>
            <a:ext cx="138211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another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893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本题考查固定搭配。one after another（陆续地），本题句意为“学生们陆续离开校门”，故本题正确答案为another。</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tx2">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559087" y="1408928"/>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582"/>
            <a:ext cx="6294268" cy="501647"/>
          </a:xfrm>
          <a:prstGeom prst="homePlate">
            <a:avLst/>
          </a:prstGeom>
          <a:solidFill>
            <a:schemeClr val="bg2">
              <a:lumMod val="9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2817397"/>
            <a:ext cx="10668000" cy="40406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295158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提示词为人称代词时，在句子中作宾语时，应填入宾格。在句子中作定语时，通常填入形容词性物主代词。</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56478" y="2095796"/>
            <a:ext cx="5380355" cy="521970"/>
          </a:xfrm>
          <a:prstGeom prst="rect">
            <a:avLst/>
          </a:prstGeom>
          <a:noFill/>
        </p:spPr>
        <p:txBody>
          <a:bodyPr wrap="none" rtlCol="0">
            <a:spAutoFit/>
          </a:bodyPr>
          <a:lstStyle/>
          <a:p>
            <a:r>
              <a:rPr lang="zh-CN" altLang="en-US" sz="2800" b="1" dirty="0">
                <a:latin typeface="微软雅黑" panose="020B0503020204020204" pitchFamily="34" charset="-122"/>
                <a:ea typeface="微软雅黑" panose="020B0503020204020204" pitchFamily="34" charset="-122"/>
              </a:rPr>
              <a:t>（</a:t>
            </a:r>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）分析句子语法结构解题法。</a:t>
            </a:r>
            <a:endParaRPr lang="zh-CN" altLang="en-US" sz="28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p:cNvSpPr txBox="1"/>
          <p:nvPr/>
        </p:nvSpPr>
        <p:spPr>
          <a:xfrm>
            <a:off x="3559087" y="1374194"/>
            <a:ext cx="5073825"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4</a:t>
            </a:r>
            <a:r>
              <a:rPr lang="zh-CN" altLang="en-US" sz="2800" b="1" dirty="0">
                <a:latin typeface="微软雅黑" panose="020B0503020204020204" pitchFamily="34" charset="-122"/>
                <a:ea typeface="微软雅黑" panose="020B0503020204020204" pitchFamily="34" charset="-122"/>
              </a:rPr>
              <a:t>）提示词为代词、数词等实词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 presetClass="entr" presetSubtype="4"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fill="hold"/>
                                        <p:tgtEl>
                                          <p:spTgt spid="10"/>
                                        </p:tgtEl>
                                        <p:attrNameLst>
                                          <p:attrName>ppt_x</p:attrName>
                                        </p:attrNameLst>
                                      </p:cBhvr>
                                      <p:tavLst>
                                        <p:tav tm="0">
                                          <p:val>
                                            <p:strVal val="#ppt_x"/>
                                          </p:val>
                                        </p:tav>
                                        <p:tav tm="100000">
                                          <p:val>
                                            <p:strVal val="#ppt_x"/>
                                          </p:val>
                                        </p:tav>
                                      </p:tavLst>
                                    </p:anim>
                                    <p:anim calcmode="lin" valueType="num">
                                      <p:cBhvr additive="base">
                                        <p:cTn id="27" dur="500" fill="hold"/>
                                        <p:tgtEl>
                                          <p:spTgt spid="10"/>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1000"/>
                                        <p:tgtEl>
                                          <p:spTgt spid="9"/>
                                        </p:tgtEl>
                                      </p:cBhvr>
                                    </p:animEffect>
                                    <p:anim calcmode="lin" valueType="num">
                                      <p:cBhvr>
                                        <p:cTn id="31" dur="1000" fill="hold"/>
                                        <p:tgtEl>
                                          <p:spTgt spid="9"/>
                                        </p:tgtEl>
                                        <p:attrNameLst>
                                          <p:attrName>ppt_x</p:attrName>
                                        </p:attrNameLst>
                                      </p:cBhvr>
                                      <p:tavLst>
                                        <p:tav tm="0">
                                          <p:val>
                                            <p:strVal val="#ppt_x"/>
                                          </p:val>
                                        </p:tav>
                                        <p:tav tm="100000">
                                          <p:val>
                                            <p:strVal val="#ppt_x"/>
                                          </p:val>
                                        </p:tav>
                                      </p:tavLst>
                                    </p:anim>
                                    <p:anim calcmode="lin" valueType="num">
                                      <p:cBhvr>
                                        <p:cTn id="3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2" presetClass="exit" presetSubtype="2" fill="hold" grpId="1" nodeType="clickEffect">
                                  <p:stCondLst>
                                    <p:cond delay="0"/>
                                  </p:stCondLst>
                                  <p:childTnLst>
                                    <p:animEffect transition="out" filter="wipe(right)">
                                      <p:cBhvr>
                                        <p:cTn id="36" dur="500"/>
                                        <p:tgtEl>
                                          <p:spTgt spid="2"/>
                                        </p:tgtEl>
                                      </p:cBhvr>
                                    </p:animEffect>
                                    <p:set>
                                      <p:cBhvr>
                                        <p:cTn id="37" dur="1" fill="hold">
                                          <p:stCondLst>
                                            <p:cond delay="499"/>
                                          </p:stCondLst>
                                        </p:cTn>
                                        <p:tgtEl>
                                          <p:spTgt spid="2"/>
                                        </p:tgtEl>
                                        <p:attrNameLst>
                                          <p:attrName>style.visibility</p:attrName>
                                        </p:attrNameLst>
                                      </p:cBhvr>
                                      <p:to>
                                        <p:strVal val="hidden"/>
                                      </p:to>
                                    </p:set>
                                  </p:childTnLst>
                                </p:cTn>
                              </p:par>
                              <p:par>
                                <p:cTn id="38" presetID="22" presetClass="exit" presetSubtype="2" fill="hold" grpId="1" nodeType="withEffect">
                                  <p:stCondLst>
                                    <p:cond delay="0"/>
                                  </p:stCondLst>
                                  <p:childTnLst>
                                    <p:animEffect transition="out" filter="wipe(right)">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22" presetClass="exit" presetSubtype="1" fill="hold" grpId="1" nodeType="withEffect">
                                  <p:stCondLst>
                                    <p:cond delay="0"/>
                                  </p:stCondLst>
                                  <p:childTnLst>
                                    <p:animEffect transition="out" filter="wipe(up)">
                                      <p:cBhvr>
                                        <p:cTn id="42" dur="500"/>
                                        <p:tgtEl>
                                          <p:spTgt spid="10"/>
                                        </p:tgtEl>
                                      </p:cBhvr>
                                    </p:animEffect>
                                    <p:set>
                                      <p:cBhvr>
                                        <p:cTn id="43" dur="1" fill="hold">
                                          <p:stCondLst>
                                            <p:cond delay="499"/>
                                          </p:stCondLst>
                                        </p:cTn>
                                        <p:tgtEl>
                                          <p:spTgt spid="10"/>
                                        </p:tgtEl>
                                        <p:attrNameLst>
                                          <p:attrName>style.visibility</p:attrName>
                                        </p:attrNameLst>
                                      </p:cBhvr>
                                      <p:to>
                                        <p:strVal val="hidden"/>
                                      </p:to>
                                    </p:set>
                                  </p:childTnLst>
                                </p:cTn>
                              </p:par>
                              <p:par>
                                <p:cTn id="44" presetID="42" presetClass="exit" presetSubtype="0" fill="hold" grpId="1" nodeType="withEffect">
                                  <p:stCondLst>
                                    <p:cond delay="0"/>
                                  </p:stCondLst>
                                  <p:childTnLst>
                                    <p:animEffect transition="out" filter="fade">
                                      <p:cBhvr>
                                        <p:cTn id="45" dur="1000"/>
                                        <p:tgtEl>
                                          <p:spTgt spid="9"/>
                                        </p:tgtEl>
                                      </p:cBhvr>
                                    </p:animEffect>
                                    <p:anim calcmode="lin" valueType="num">
                                      <p:cBhvr>
                                        <p:cTn id="46" dur="1000"/>
                                        <p:tgtEl>
                                          <p:spTgt spid="9"/>
                                        </p:tgtEl>
                                        <p:attrNameLst>
                                          <p:attrName>ppt_x</p:attrName>
                                        </p:attrNameLst>
                                      </p:cBhvr>
                                      <p:tavLst>
                                        <p:tav tm="0">
                                          <p:val>
                                            <p:strVal val="ppt_x"/>
                                          </p:val>
                                        </p:tav>
                                        <p:tav tm="100000">
                                          <p:val>
                                            <p:strVal val="ppt_x"/>
                                          </p:val>
                                        </p:tav>
                                      </p:tavLst>
                                    </p:anim>
                                    <p:anim calcmode="lin" valueType="num">
                                      <p:cBhvr>
                                        <p:cTn id="47" dur="1000"/>
                                        <p:tgtEl>
                                          <p:spTgt spid="9"/>
                                        </p:tgtEl>
                                        <p:attrNameLst>
                                          <p:attrName>ppt_y</p:attrName>
                                        </p:attrNameLst>
                                      </p:cBhvr>
                                      <p:tavLst>
                                        <p:tav tm="0">
                                          <p:val>
                                            <p:strVal val="ppt_y"/>
                                          </p:val>
                                        </p:tav>
                                        <p:tav tm="100000">
                                          <p:val>
                                            <p:strVal val="ppt_y+.1"/>
                                          </p:val>
                                        </p:tav>
                                      </p:tavLst>
                                    </p:anim>
                                    <p:set>
                                      <p:cBhvr>
                                        <p:cTn id="48"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p:bldP spid="6" grpId="1"/>
      <p:bldGraphic spid="13" grpId="0">
        <p:bldAsOne/>
      </p:bldGraphic>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85969"/>
            <a:ext cx="10668000" cy="26904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170225" y="2676309"/>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 study shows that practice can improve _________ (we) memory.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7871325" y="2624675"/>
            <a:ext cx="72327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our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本题考查人称代词的变化。根据分析句子语法结构解题法，填入词修饰名词memory，应填入形容词性物主代词，故本题正确答案为our。</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983329"/>
            <a:ext cx="1723549" cy="461665"/>
          </a:xfrm>
          <a:prstGeom prst="rect">
            <a:avLst/>
          </a:prstGeom>
          <a:solidFill>
            <a:schemeClr val="bg2">
              <a:lumMod val="75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文本框 10"/>
          <p:cNvSpPr txBox="1"/>
          <p:nvPr/>
        </p:nvSpPr>
        <p:spPr>
          <a:xfrm>
            <a:off x="3918160" y="1408928"/>
            <a:ext cx="4355680" cy="523220"/>
          </a:xfrm>
          <a:prstGeom prst="rect">
            <a:avLst/>
          </a:prstGeom>
          <a:noFill/>
        </p:spPr>
        <p:txBody>
          <a:bodyPr wrap="none" rtlCol="0">
            <a:spAutoFit/>
          </a:bodyPr>
          <a:lstStyle/>
          <a:p>
            <a:r>
              <a:rPr lang="en-US" altLang="zh-CN" sz="2800" b="1" dirty="0">
                <a:latin typeface="微软雅黑" panose="020B0503020204020204" pitchFamily="34" charset="-122"/>
                <a:ea typeface="微软雅黑" panose="020B0503020204020204" pitchFamily="34" charset="-122"/>
              </a:rPr>
              <a:t>3</a:t>
            </a:r>
            <a:r>
              <a:rPr lang="zh-CN" altLang="en-US" sz="2800" b="1" dirty="0">
                <a:latin typeface="微软雅黑" panose="020B0503020204020204" pitchFamily="34" charset="-122"/>
                <a:ea typeface="微软雅黑" panose="020B0503020204020204" pitchFamily="34" charset="-122"/>
              </a:rPr>
              <a:t>）提示词为形容词或副词</a:t>
            </a:r>
            <a:endParaRPr lang="zh-CN" altLang="en-US" sz="2800" b="1"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bldLvl="0" animBg="1"/>
      <p:bldP spid="4" grpId="0"/>
      <p:bldP spid="4" grpId="1"/>
      <p:bldP spid="7" grpId="0"/>
      <p:bldP spid="7" grpId="1"/>
      <p:bldP spid="9" grpId="0"/>
      <p:bldP spid="9" grpId="1"/>
      <p:bldP spid="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879763" y="4912419"/>
            <a:ext cx="10107353" cy="829945"/>
          </a:xfrm>
          <a:prstGeom prst="rect">
            <a:avLst/>
          </a:prstGeom>
          <a:noFill/>
        </p:spPr>
        <p:txBody>
          <a:bodyPr wrap="square" rtlCol="0">
            <a:spAutoFit/>
          </a:bodyPr>
          <a:lstStyle/>
          <a:p>
            <a:endParaRPr lang="zh-CN" altLang="en-US" sz="2400" b="1" dirty="0">
              <a:latin typeface="微软雅黑" panose="020B0503020204020204" pitchFamily="34" charset="-122"/>
              <a:ea typeface="微软雅黑" panose="020B0503020204020204" pitchFamily="34" charset="-122"/>
            </a:endParaRPr>
          </a:p>
          <a:p>
            <a:r>
              <a:rPr sz="2400" b="1" dirty="0">
                <a:latin typeface="微软雅黑" panose="020B0503020204020204" pitchFamily="34" charset="-122"/>
                <a:ea typeface="微软雅黑" panose="020B0503020204020204" pitchFamily="34" charset="-122"/>
              </a:rPr>
              <a:t>空格后有表示具体时间或地点的词，填入合适的介词，如 in，on，at 等。</a:t>
            </a:r>
            <a:endParaRPr sz="2400" b="1"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042323" y="1822342"/>
            <a:ext cx="10107353" cy="1691640"/>
          </a:xfrm>
          <a:prstGeom prst="rect">
            <a:avLst/>
          </a:prstGeom>
          <a:solidFill>
            <a:schemeClr val="accent3">
              <a:lumMod val="40000"/>
              <a:lumOff val="60000"/>
            </a:schemeClr>
          </a:solidFill>
        </p:spPr>
        <p:txBody>
          <a:bodyPr wrap="square" rtlCol="0">
            <a:spAutoFit/>
          </a:bodyPr>
          <a:lstStyle/>
          <a:p>
            <a:r>
              <a:rPr lang="en-US" altLang="zh-CN" sz="2600" b="1" dirty="0">
                <a:latin typeface="微软雅黑" panose="020B0503020204020204" pitchFamily="34" charset="-122"/>
                <a:ea typeface="微软雅黑" panose="020B0503020204020204" pitchFamily="34" charset="-122"/>
              </a:rPr>
              <a:t>2. </a:t>
            </a:r>
            <a:r>
              <a:rPr lang="zh-CN" altLang="en-US" sz="2600" b="1" dirty="0">
                <a:latin typeface="微软雅黑" panose="020B0503020204020204" pitchFamily="34" charset="-122"/>
                <a:ea typeface="微软雅黑" panose="020B0503020204020204" pitchFamily="34" charset="-122"/>
              </a:rPr>
              <a:t>无提示词的题型：解题技巧</a:t>
            </a:r>
            <a:r>
              <a:rPr lang="en-US" altLang="zh-CN" sz="2600" b="1" dirty="0">
                <a:latin typeface="微软雅黑" panose="020B0503020204020204" pitchFamily="34" charset="-122"/>
                <a:ea typeface="微软雅黑" panose="020B0503020204020204" pitchFamily="34" charset="-122"/>
              </a:rPr>
              <a:t>——“</a:t>
            </a:r>
            <a:r>
              <a:rPr lang="zh-CN" altLang="en-US" sz="2600" b="1" dirty="0">
                <a:latin typeface="微软雅黑" panose="020B0503020204020204" pitchFamily="34" charset="-122"/>
                <a:ea typeface="微软雅黑" panose="020B0503020204020204" pitchFamily="34" charset="-122"/>
              </a:rPr>
              <a:t>思填”</a:t>
            </a:r>
            <a:endParaRPr lang="zh-CN" altLang="en-US" sz="2600" b="1" dirty="0">
              <a:latin typeface="微软雅黑" panose="020B0503020204020204" pitchFamily="34" charset="-122"/>
              <a:ea typeface="微软雅黑" panose="020B0503020204020204" pitchFamily="34" charset="-122"/>
            </a:endParaRPr>
          </a:p>
          <a:p>
            <a:r>
              <a:rPr lang="zh-CN" altLang="en-US" sz="2600" b="1" dirty="0">
                <a:latin typeface="微软雅黑" panose="020B0503020204020204" pitchFamily="34" charset="-122"/>
                <a:ea typeface="微软雅黑" panose="020B0503020204020204" pitchFamily="34" charset="-122"/>
              </a:rPr>
              <a:t>     无提示词的题型，一般填代词、助动词、情态动词、冠词、介词、连词等。先分析句子需要填哪类词，再根据句意和句子间的逻辑关系和固定搭配，确定具体填什么词。</a:t>
            </a:r>
            <a:endParaRPr lang="zh-CN" altLang="en-US" sz="2600" b="1" dirty="0">
              <a:latin typeface="微软雅黑" panose="020B0503020204020204" pitchFamily="34" charset="-122"/>
              <a:ea typeface="微软雅黑" panose="020B0503020204020204" pitchFamily="34" charset="-122"/>
            </a:endParaRPr>
          </a:p>
        </p:txBody>
      </p:sp>
      <p:graphicFrame>
        <p:nvGraphicFramePr>
          <p:cNvPr id="8" name="图示 7"/>
          <p:cNvGraphicFramePr/>
          <p:nvPr/>
        </p:nvGraphicFramePr>
        <p:xfrm>
          <a:off x="2032000" y="273231"/>
          <a:ext cx="8128000" cy="14089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箭头: 五边形 1"/>
          <p:cNvSpPr/>
          <p:nvPr>
            <p:custDataLst>
              <p:tags r:id="rId7"/>
            </p:custDataLst>
          </p:nvPr>
        </p:nvSpPr>
        <p:spPr>
          <a:xfrm>
            <a:off x="462280" y="4522470"/>
            <a:ext cx="3948430" cy="501650"/>
          </a:xfrm>
          <a:prstGeom prst="homePlat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7" name="文本框 6"/>
          <p:cNvSpPr txBox="1"/>
          <p:nvPr>
            <p:custDataLst>
              <p:tags r:id="rId8"/>
            </p:custDataLst>
          </p:nvPr>
        </p:nvSpPr>
        <p:spPr>
          <a:xfrm>
            <a:off x="879475" y="4452298"/>
            <a:ext cx="3114040" cy="460375"/>
          </a:xfrm>
          <a:prstGeom prst="rect">
            <a:avLst/>
          </a:prstGeom>
          <a:noFill/>
        </p:spPr>
        <p:txBody>
          <a:bodyPr wrap="none" rtlCol="0">
            <a:spAutoFit/>
          </a:bodyPr>
          <a:lstStyle/>
          <a:p>
            <a:pPr algn="l"/>
            <a:r>
              <a:rPr lang="zh-CN" altLang="en-US" sz="2400" b="1" dirty="0">
                <a:latin typeface="微软雅黑" panose="020B0503020204020204" pitchFamily="34" charset="-122"/>
                <a:ea typeface="微软雅黑" panose="020B0503020204020204" pitchFamily="34" charset="-122"/>
                <a:sym typeface="+mn-ea"/>
              </a:rPr>
              <a:t>（</a:t>
            </a:r>
            <a:r>
              <a:rPr lang="en-US" altLang="zh-CN" sz="2400" b="1" dirty="0">
                <a:latin typeface="微软雅黑" panose="020B0503020204020204" pitchFamily="34" charset="-122"/>
                <a:ea typeface="微软雅黑" panose="020B0503020204020204" pitchFamily="34" charset="-122"/>
                <a:sym typeface="+mn-ea"/>
              </a:rPr>
              <a:t>1</a:t>
            </a:r>
            <a:r>
              <a:rPr lang="zh-CN" altLang="en-US" sz="2400" b="1" dirty="0">
                <a:latin typeface="微软雅黑" panose="020B0503020204020204" pitchFamily="34" charset="-122"/>
                <a:ea typeface="微软雅黑" panose="020B0503020204020204" pitchFamily="34" charset="-122"/>
                <a:sym typeface="+mn-ea"/>
              </a:rPr>
              <a:t>）关键词解题法。</a:t>
            </a:r>
            <a:endParaRPr lang="zh-CN" altLang="en-US" sz="2400" b="1"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500"/>
                            </p:stCondLst>
                            <p:childTnLst>
                              <p:par>
                                <p:cTn id="16" presetID="22" presetClass="entr" presetSubtype="8" fill="hold" grpId="1"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xit" presetSubtype="2" fill="hold" grpId="0" nodeType="clickEffect">
                                  <p:stCondLst>
                                    <p:cond delay="0"/>
                                  </p:stCondLst>
                                  <p:childTnLst>
                                    <p:animEffect transition="out" filter="wipe(right)">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22" presetClass="exit" presetSubtype="2" fill="hold" grpId="1" nodeType="withEffect">
                                  <p:stCondLst>
                                    <p:cond delay="0"/>
                                  </p:stCondLst>
                                  <p:childTnLst>
                                    <p:animEffect transition="out" filter="wipe(right)">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left)">
                                      <p:cBhvr>
                                        <p:cTn id="31" dur="500"/>
                                        <p:tgtEl>
                                          <p:spTgt spid="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xit" presetSubtype="2" fill="hold" grpId="1" nodeType="clickEffect">
                                  <p:stCondLst>
                                    <p:cond delay="0"/>
                                  </p:stCondLst>
                                  <p:childTnLst>
                                    <p:animEffect transition="out" filter="wipe(right)">
                                      <p:cBhvr>
                                        <p:cTn id="38" dur="500"/>
                                        <p:tgtEl>
                                          <p:spTgt spid="2"/>
                                        </p:tgtEl>
                                      </p:cBhvr>
                                    </p:animEffect>
                                    <p:set>
                                      <p:cBhvr>
                                        <p:cTn id="39" dur="1" fill="hold">
                                          <p:stCondLst>
                                            <p:cond delay="499"/>
                                          </p:stCondLst>
                                        </p:cTn>
                                        <p:tgtEl>
                                          <p:spTgt spid="2"/>
                                        </p:tgtEl>
                                        <p:attrNameLst>
                                          <p:attrName>style.visibility</p:attrName>
                                        </p:attrNameLst>
                                      </p:cBhvr>
                                      <p:to>
                                        <p:strVal val="hidden"/>
                                      </p:to>
                                    </p:set>
                                  </p:childTnLst>
                                </p:cTn>
                              </p:par>
                              <p:par>
                                <p:cTn id="40" presetID="22" presetClass="exit" presetSubtype="2" fill="hold" grpId="1" nodeType="withEffect">
                                  <p:stCondLst>
                                    <p:cond delay="0"/>
                                  </p:stCondLst>
                                  <p:childTnLst>
                                    <p:animEffect transition="out" filter="wipe(right)">
                                      <p:cBhvr>
                                        <p:cTn id="41" dur="500"/>
                                        <p:tgtEl>
                                          <p:spTgt spid="7"/>
                                        </p:tgtEl>
                                      </p:cBhvr>
                                    </p:animEffect>
                                    <p:set>
                                      <p:cBhvr>
                                        <p:cTn id="42"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bldLvl="0" animBg="1"/>
      <p:bldP spid="6" grpId="1" bldLvl="0" animBg="1"/>
      <p:bldGraphic spid="8" grpId="0">
        <p:bldAsOne/>
      </p:bldGraphic>
      <p:bldP spid="2" grpId="0" bldLvl="0" animBg="1"/>
      <p:bldP spid="2" grpId="1" bldLvl="0" animBg="1"/>
      <p:bldP spid="7" grpId="0" animBg="1"/>
      <p:bldP spid="7"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695355" y="384595"/>
            <a:ext cx="4801314"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98927" y="1428452"/>
            <a:ext cx="10242884" cy="310769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语法填空是 2017 年才开始的新题型。2020 年、2021 年和 2022 年，共 10 小题，每小题 1.5 分，共 15 分；2023 年和 2024 年，共 10 小题，每小题 2 分，20 分。在一篇 150—200 词的短文中留出10 个空白处，要求学生按照句子的语法结构和上下文连贯的要求，在空白处填入一个适当的词或使用括号中词语的正确形式填空。该题型借助语篇的形式考查学生语法知识和词语的掌握程度。</a:t>
            </a:r>
            <a:endParaRPr sz="2800" b="1" dirty="0">
              <a:latin typeface="微软雅黑" panose="020B0503020204020204" pitchFamily="34" charset="-122"/>
              <a:ea typeface="微软雅黑" panose="020B0503020204020204" pitchFamily="34" charset="-122"/>
            </a:endParaRP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Wang Mu was deeply moved by their love and decided to let them meet _________ July 7th every year.</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3429525" y="2511242"/>
            <a:ext cx="56457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on</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本题考查介词的用法。根据关键词解题法，空格在时间状语前，通常需要填入in，on，at等时间介词。此空格在具体日期之前，“let them meet ________ July 7th every year”句意为“让他们在每年的七月七日相见”，故本题正确答案为on。</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030942"/>
            <a:ext cx="6096000" cy="501647"/>
          </a:xfrm>
          <a:prstGeom prst="homePlat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068596"/>
            <a:ext cx="10668000" cy="3789404"/>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3179862"/>
            <a:ext cx="10668000"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a:t>
            </a:r>
            <a:r>
              <a:rPr sz="2400" dirty="0">
                <a:latin typeface="微软雅黑" panose="020B0503020204020204" pitchFamily="34" charset="-122"/>
                <a:ea typeface="微软雅黑" panose="020B0503020204020204" pitchFamily="34" charset="-122"/>
              </a:rPr>
              <a:t>①根据动词词组的固定搭配填入合适的介词、副词或冠词，如 in a word，as a result 等。</a:t>
            </a:r>
            <a:endParaRPr sz="2400" dirty="0">
              <a:latin typeface="微软雅黑" panose="020B0503020204020204" pitchFamily="34" charset="-122"/>
              <a:ea typeface="微软雅黑" panose="020B0503020204020204" pitchFamily="34" charset="-122"/>
            </a:endParaRPr>
          </a:p>
          <a:p>
            <a:pPr indent="457200"/>
            <a:r>
              <a:rPr sz="2400" dirty="0">
                <a:latin typeface="微软雅黑" panose="020B0503020204020204" pitchFamily="34" charset="-122"/>
                <a:ea typeface="微软雅黑" panose="020B0503020204020204" pitchFamily="34" charset="-122"/>
              </a:rPr>
              <a:t>②根据常用固定句型，如强调句“It was+ 被强调部分 +that/who ...”，主语从句“It is said that ...”“It is+名词+that+ ...”“so ... that ...”“There be 句型”等，填入所需的词。</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762000" y="2060253"/>
            <a:ext cx="4942840" cy="460375"/>
          </a:xfrm>
          <a:prstGeom prst="rect">
            <a:avLst/>
          </a:prstGeom>
          <a:no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2</a:t>
            </a:r>
            <a:r>
              <a:rPr lang="zh-CN" altLang="en-US" sz="2400" b="1" dirty="0">
                <a:latin typeface="微软雅黑" panose="020B0503020204020204" pitchFamily="34" charset="-122"/>
                <a:ea typeface="微软雅黑" panose="020B0503020204020204" pitchFamily="34" charset="-122"/>
              </a:rPr>
              <a:t>）固定搭配、固定句型解题法。</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par>
                                <p:cTn id="26" presetID="22" presetClass="exit" presetSubtype="2" fill="hold" grpId="1" nodeType="withEffect">
                                  <p:stCondLst>
                                    <p:cond delay="0"/>
                                  </p:stCondLst>
                                  <p:childTnLst>
                                    <p:animEffect transition="out" filter="wipe(right)">
                                      <p:cBhvr>
                                        <p:cTn id="27" dur="500"/>
                                        <p:tgtEl>
                                          <p:spTgt spid="6"/>
                                        </p:tgtEl>
                                      </p:cBhvr>
                                    </p:animEffect>
                                    <p:set>
                                      <p:cBhvr>
                                        <p:cTn id="28" dur="1" fill="hold">
                                          <p:stCondLst>
                                            <p:cond delay="499"/>
                                          </p:stCondLst>
                                        </p:cTn>
                                        <p:tgtEl>
                                          <p:spTgt spid="6"/>
                                        </p:tgtEl>
                                        <p:attrNameLst>
                                          <p:attrName>style.visibility</p:attrName>
                                        </p:attrNameLst>
                                      </p:cBhvr>
                                      <p:to>
                                        <p:strVal val="hidden"/>
                                      </p:to>
                                    </p:set>
                                  </p:childTnLst>
                                </p:cTn>
                              </p:par>
                              <p:par>
                                <p:cTn id="29" presetID="22" presetClass="exit" presetSubtype="1" fill="hold" grpId="1" nodeType="withEffect">
                                  <p:stCondLst>
                                    <p:cond delay="0"/>
                                  </p:stCondLst>
                                  <p:childTnLst>
                                    <p:animEffect transition="out" filter="wipe(up)">
                                      <p:cBhvr>
                                        <p:cTn id="30" dur="500"/>
                                        <p:tgtEl>
                                          <p:spTgt spid="10"/>
                                        </p:tgtEl>
                                      </p:cBhvr>
                                    </p:animEffect>
                                    <p:set>
                                      <p:cBhvr>
                                        <p:cTn id="31" dur="1" fill="hold">
                                          <p:stCondLst>
                                            <p:cond delay="499"/>
                                          </p:stCondLst>
                                        </p:cTn>
                                        <p:tgtEl>
                                          <p:spTgt spid="10"/>
                                        </p:tgtEl>
                                        <p:attrNameLst>
                                          <p:attrName>style.visibility</p:attrName>
                                        </p:attrNameLst>
                                      </p:cBhvr>
                                      <p:to>
                                        <p:strVal val="hidden"/>
                                      </p:to>
                                    </p:set>
                                  </p:childTnLst>
                                </p:cTn>
                              </p:par>
                              <p:par>
                                <p:cTn id="32" presetID="42" presetClass="exit" presetSubtype="0" fill="hold" grpId="1" nodeType="withEffect">
                                  <p:stCondLst>
                                    <p:cond delay="0"/>
                                  </p:stCondLst>
                                  <p:childTnLst>
                                    <p:animEffect transition="out" filter="fade">
                                      <p:cBhvr>
                                        <p:cTn id="33" dur="1000"/>
                                        <p:tgtEl>
                                          <p:spTgt spid="9"/>
                                        </p:tgtEl>
                                      </p:cBhvr>
                                    </p:animEffect>
                                    <p:anim calcmode="lin" valueType="num">
                                      <p:cBhvr>
                                        <p:cTn id="34" dur="1000"/>
                                        <p:tgtEl>
                                          <p:spTgt spid="9"/>
                                        </p:tgtEl>
                                        <p:attrNameLst>
                                          <p:attrName>ppt_x</p:attrName>
                                        </p:attrNameLst>
                                      </p:cBhvr>
                                      <p:tavLst>
                                        <p:tav tm="0">
                                          <p:val>
                                            <p:strVal val="ppt_x"/>
                                          </p:val>
                                        </p:tav>
                                        <p:tav tm="100000">
                                          <p:val>
                                            <p:strVal val="ppt_x"/>
                                          </p:val>
                                        </p:tav>
                                      </p:tavLst>
                                    </p:anim>
                                    <p:anim calcmode="lin" valueType="num">
                                      <p:cBhvr>
                                        <p:cTn id="35" dur="1000"/>
                                        <p:tgtEl>
                                          <p:spTgt spid="9"/>
                                        </p:tgtEl>
                                        <p:attrNameLst>
                                          <p:attrName>ppt_y</p:attrName>
                                        </p:attrNameLst>
                                      </p:cBhvr>
                                      <p:tavLst>
                                        <p:tav tm="0">
                                          <p:val>
                                            <p:strVal val="ppt_y"/>
                                          </p:val>
                                        </p:tav>
                                        <p:tav tm="100000">
                                          <p:val>
                                            <p:strVal val="ppt_y+.1"/>
                                          </p:val>
                                        </p:tav>
                                      </p:tavLst>
                                    </p:anim>
                                    <p:set>
                                      <p:cBhvr>
                                        <p:cTn id="36"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29945"/>
          </a:xfrm>
          <a:prstGeom prst="rect">
            <a:avLst/>
          </a:prstGeom>
          <a:noFill/>
        </p:spPr>
        <p:txBody>
          <a:bodyPr wrap="square" rtlCol="0">
            <a:spAutoFit/>
          </a:bodyPr>
          <a:lstStyle/>
          <a:p>
            <a:r>
              <a:rPr sz="2400" b="1" dirty="0">
                <a:latin typeface="微软雅黑" panose="020B0503020204020204" pitchFamily="34" charset="-122"/>
                <a:ea typeface="微软雅黑" panose="020B0503020204020204" pitchFamily="34" charset="-122"/>
              </a:rPr>
              <a:t>【例1】_________ was not until his father came back that John went to bed.</a:t>
            </a:r>
            <a:endParaRPr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893774" y="2208862"/>
            <a:ext cx="45397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本题考查强调句句型。根据固定句型解题法，本句型为强调句句型“It was+被强调部分+that ...”，应填入it作形式主语，故本题正确答案为It。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299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The weather was _________ cold that we had to stay at home.</a:t>
            </a:r>
            <a:endParaRPr lang="en-US" altLang="zh-CN"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497759" y="2203321"/>
            <a:ext cx="503664"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so</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829945"/>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本题考查固定句型。根据固定句型解题法，本题为“so+形容词+that ...”句型，句意为“天气如此冷，我们不得不待在家”，故本题正确答案为so。</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34350"/>
            <a:ext cx="10668000" cy="2690446"/>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_________ is a good choice that you decide to go there.</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893774" y="2183207"/>
            <a:ext cx="45397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It</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本题考查it作为形式主语的句型。根据固定句型解题法，本句型为“It is+形容词/名词/过去分词+that+名词性从句”。这里，名词性从句“that you decide to go there”为真正的主语，故本题正确答案为It。</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3">
              <a:lumMod val="40000"/>
              <a:lumOff val="6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箭头: 五边形 1"/>
          <p:cNvSpPr/>
          <p:nvPr/>
        </p:nvSpPr>
        <p:spPr>
          <a:xfrm>
            <a:off x="0" y="2106632"/>
            <a:ext cx="6214369" cy="501647"/>
          </a:xfrm>
          <a:prstGeom prst="homePlate">
            <a:avLst/>
          </a:prstGeom>
          <a:solidFill>
            <a:schemeClr val="accent4">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0" name="矩形 9"/>
          <p:cNvSpPr/>
          <p:nvPr/>
        </p:nvSpPr>
        <p:spPr>
          <a:xfrm>
            <a:off x="762000" y="3305908"/>
            <a:ext cx="10668000" cy="3552092"/>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9" name="文本框 8"/>
          <p:cNvSpPr txBox="1"/>
          <p:nvPr/>
        </p:nvSpPr>
        <p:spPr>
          <a:xfrm>
            <a:off x="762000" y="3479303"/>
            <a:ext cx="10668000"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     ①如句子缺主语或宾语，一般填代词。</a:t>
            </a:r>
            <a:endParaRPr lang="zh-CN" altLang="en-US" sz="2400" dirty="0">
              <a:latin typeface="微软雅黑" panose="020B0503020204020204" pitchFamily="34" charset="-122"/>
              <a:ea typeface="微软雅黑" panose="020B0503020204020204" pitchFamily="34" charset="-122"/>
            </a:endParaRPr>
          </a:p>
          <a:p>
            <a:pPr indent="457200"/>
            <a:r>
              <a:rPr lang="zh-CN" altLang="en-US" sz="2400" dirty="0">
                <a:latin typeface="微软雅黑" panose="020B0503020204020204" pitchFamily="34" charset="-122"/>
                <a:ea typeface="微软雅黑" panose="020B0503020204020204" pitchFamily="34" charset="-122"/>
              </a:rPr>
              <a:t>②如空格在名词前面，很可能是填限定词，如冠词、形容词性物主代词、不定代词等。</a:t>
            </a:r>
            <a:endParaRPr lang="zh-CN" altLang="en-US" sz="2400" dirty="0">
              <a:latin typeface="微软雅黑" panose="020B0503020204020204" pitchFamily="34" charset="-122"/>
              <a:ea typeface="微软雅黑" panose="020B0503020204020204" pitchFamily="34" charset="-122"/>
            </a:endParaRPr>
          </a:p>
          <a:p>
            <a:pPr indent="457200"/>
            <a:r>
              <a:rPr lang="zh-CN" altLang="en-US" sz="2400" dirty="0">
                <a:latin typeface="微软雅黑" panose="020B0503020204020204" pitchFamily="34" charset="-122"/>
                <a:ea typeface="微软雅黑" panose="020B0503020204020204" pitchFamily="34" charset="-122"/>
              </a:rPr>
              <a:t>③如果空格后有并列关系的短语或从句，则要根据上下文的逻辑关系，填入连词或从句关联词。</a:t>
            </a:r>
            <a:endParaRPr lang="zh-CN" altLang="en-US"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621324" y="2126247"/>
            <a:ext cx="5298245" cy="460375"/>
          </a:xfrm>
          <a:prstGeom prst="rect">
            <a:avLst/>
          </a:prstGeom>
          <a:noFill/>
        </p:spPr>
        <p:txBody>
          <a:bodyPr wrap="square" rtlCol="0">
            <a:spAutoFit/>
          </a:bodyPr>
          <a:lstStyle/>
          <a:p>
            <a:r>
              <a:rPr lang="zh-CN" altLang="en-US" sz="2400" b="1" dirty="0">
                <a:latin typeface="微软雅黑" panose="020B0503020204020204" pitchFamily="34" charset="-122"/>
                <a:ea typeface="微软雅黑" panose="020B0503020204020204" pitchFamily="34" charset="-122"/>
              </a:rPr>
              <a:t>（</a:t>
            </a:r>
            <a:r>
              <a:rPr lang="en-US" altLang="zh-CN" sz="2400" b="1" dirty="0">
                <a:latin typeface="微软雅黑" panose="020B0503020204020204" pitchFamily="34" charset="-122"/>
                <a:ea typeface="微软雅黑" panose="020B0503020204020204" pitchFamily="34" charset="-122"/>
              </a:rPr>
              <a:t>3</a:t>
            </a:r>
            <a:r>
              <a:rPr lang="zh-CN" altLang="en-US" sz="2400" b="1" dirty="0">
                <a:latin typeface="微软雅黑" panose="020B0503020204020204" pitchFamily="34" charset="-122"/>
                <a:ea typeface="微软雅黑" panose="020B0503020204020204" pitchFamily="34" charset="-122"/>
              </a:rPr>
              <a:t>）分析句子语法结构及句意解题法。</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50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xit" presetSubtype="2" fill="hold" grpId="1" nodeType="clickEffect">
                                  <p:stCondLst>
                                    <p:cond delay="0"/>
                                  </p:stCondLst>
                                  <p:childTnLst>
                                    <p:animEffect transition="out" filter="wipe(right)">
                                      <p:cBhvr>
                                        <p:cTn id="31" dur="500"/>
                                        <p:tgtEl>
                                          <p:spTgt spid="2"/>
                                        </p:tgtEl>
                                      </p:cBhvr>
                                    </p:animEffect>
                                    <p:set>
                                      <p:cBhvr>
                                        <p:cTn id="32" dur="1" fill="hold">
                                          <p:stCondLst>
                                            <p:cond delay="499"/>
                                          </p:stCondLst>
                                        </p:cTn>
                                        <p:tgtEl>
                                          <p:spTgt spid="2"/>
                                        </p:tgtEl>
                                        <p:attrNameLst>
                                          <p:attrName>style.visibility</p:attrName>
                                        </p:attrNameLst>
                                      </p:cBhvr>
                                      <p:to>
                                        <p:strVal val="hidden"/>
                                      </p:to>
                                    </p:set>
                                  </p:childTnLst>
                                </p:cTn>
                              </p:par>
                              <p:par>
                                <p:cTn id="33" presetID="22" presetClass="exit" presetSubtype="2" fill="hold" grpId="1" nodeType="withEffect">
                                  <p:stCondLst>
                                    <p:cond delay="0"/>
                                  </p:stCondLst>
                                  <p:childTnLst>
                                    <p:animEffect transition="out" filter="wipe(right)">
                                      <p:cBhvr>
                                        <p:cTn id="34" dur="500"/>
                                        <p:tgtEl>
                                          <p:spTgt spid="6"/>
                                        </p:tgtEl>
                                      </p:cBhvr>
                                    </p:animEffect>
                                    <p:set>
                                      <p:cBhvr>
                                        <p:cTn id="35" dur="1" fill="hold">
                                          <p:stCondLst>
                                            <p:cond delay="499"/>
                                          </p:stCondLst>
                                        </p:cTn>
                                        <p:tgtEl>
                                          <p:spTgt spid="6"/>
                                        </p:tgtEl>
                                        <p:attrNameLst>
                                          <p:attrName>style.visibility</p:attrName>
                                        </p:attrNameLst>
                                      </p:cBhvr>
                                      <p:to>
                                        <p:strVal val="hidden"/>
                                      </p:to>
                                    </p:set>
                                  </p:childTnLst>
                                </p:cTn>
                              </p:par>
                              <p:par>
                                <p:cTn id="36" presetID="22" presetClass="exit" presetSubtype="1" fill="hold" grpId="1" nodeType="withEffect">
                                  <p:stCondLst>
                                    <p:cond delay="0"/>
                                  </p:stCondLst>
                                  <p:childTnLst>
                                    <p:animEffect transition="out" filter="wipe(up)">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par>
                                <p:cTn id="39" presetID="42" presetClass="exit" presetSubtype="0" fill="hold" grpId="1" nodeType="withEffect">
                                  <p:stCondLst>
                                    <p:cond delay="0"/>
                                  </p:stCondLst>
                                  <p:childTnLst>
                                    <p:animEffect transition="out" filter="fade">
                                      <p:cBhvr>
                                        <p:cTn id="40" dur="1000"/>
                                        <p:tgtEl>
                                          <p:spTgt spid="9"/>
                                        </p:tgtEl>
                                      </p:cBhvr>
                                    </p:animEffect>
                                    <p:anim calcmode="lin" valueType="num">
                                      <p:cBhvr>
                                        <p:cTn id="41" dur="1000"/>
                                        <p:tgtEl>
                                          <p:spTgt spid="9"/>
                                        </p:tgtEl>
                                        <p:attrNameLst>
                                          <p:attrName>ppt_x</p:attrName>
                                        </p:attrNameLst>
                                      </p:cBhvr>
                                      <p:tavLst>
                                        <p:tav tm="0">
                                          <p:val>
                                            <p:strVal val="ppt_x"/>
                                          </p:val>
                                        </p:tav>
                                        <p:tav tm="100000">
                                          <p:val>
                                            <p:strVal val="ppt_x"/>
                                          </p:val>
                                        </p:tav>
                                      </p:tavLst>
                                    </p:anim>
                                    <p:anim calcmode="lin" valueType="num">
                                      <p:cBhvr>
                                        <p:cTn id="42" dur="1000"/>
                                        <p:tgtEl>
                                          <p:spTgt spid="9"/>
                                        </p:tgtEl>
                                        <p:attrNameLst>
                                          <p:attrName>ppt_y</p:attrName>
                                        </p:attrNameLst>
                                      </p:cBhvr>
                                      <p:tavLst>
                                        <p:tav tm="0">
                                          <p:val>
                                            <p:strVal val="ppt_y"/>
                                          </p:val>
                                        </p:tav>
                                        <p:tav tm="100000">
                                          <p:val>
                                            <p:strVal val="ppt_y+.1"/>
                                          </p:val>
                                        </p:tav>
                                      </p:tavLst>
                                    </p:anim>
                                    <p:set>
                                      <p:cBhvr>
                                        <p:cTn id="43" dur="1" fill="hold">
                                          <p:stCondLst>
                                            <p:cond delay="9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10" grpId="0" animBg="1"/>
      <p:bldP spid="10" grpId="1" animBg="1"/>
      <p:bldP spid="9" grpId="0"/>
      <p:bldP spid="9" grpId="1"/>
      <p:bldP spid="6" grpId="0" animBg="1"/>
      <p:bldP spid="6" grpId="1"/>
      <p:bldGraphic spid="13"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1】 I don’t know ___________ there will be a bus any more or not.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702467" y="2135376"/>
            <a:ext cx="1441420"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whether</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宾语从句引导词。根据分析句子语法结构解题法，填入词在谓语know后引导完整陈述句作宾语从句，根据句意“我不知道是否还会有公交车”可知，应填入表示“是否”的引导词if或whether，但只有whether后可与or not搭配，故本题正确答案为whether。</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2】 The little boy pulled _________ right hand out of the pocket.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6025906" y="2106263"/>
            <a:ext cx="623889"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his</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本题考查形容词性物主代词。根据分析句子语法结构解题法，空格在名词短语right hand前面，根据句意“小男孩把他的右手从口袋里拿出来”，应填入形容词性物主代词，故本题正确答案为his。</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3】 She came up _________ gave Mother a big hug.</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812568" y="2183207"/>
            <a:ext cx="764953"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and</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本题考查连词。根据分析句子语法结构解题法，因came up和gave Mother a big hug两个并列的动作之间没有连词，应填入表并列关系的连词，故本题正确答案为and。</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4】 These apple trees, _________ I planted three years ago, have not borne any fruit.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5472271" y="2143506"/>
            <a:ext cx="1103187"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which</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本题考查定语从句关系代词。根据分析句子语法结构解题法，填入词指代先行词apple trees，而且在此非限定性定语从句中缺少主语，应填入关系代词which。故本题正确答案为which。</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 name="矩形 5"/>
          <p:cNvSpPr/>
          <p:nvPr/>
        </p:nvSpPr>
        <p:spPr>
          <a:xfrm>
            <a:off x="0" y="5004341"/>
            <a:ext cx="11638547" cy="1465490"/>
          </a:xfrm>
          <a:prstGeom prst="rect">
            <a:avLst/>
          </a:prstGeom>
          <a:solidFill>
            <a:schemeClr val="accent1">
              <a:alpha val="72000"/>
            </a:schemeClr>
          </a:solidFill>
          <a:ln>
            <a:noFill/>
          </a:ln>
          <a:effectLst>
            <a:outerShdw blurRad="50800" dist="152400" dir="1362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553453" y="179167"/>
            <a:ext cx="11085094" cy="521970"/>
          </a:xfrm>
          <a:prstGeom prst="rect">
            <a:avLst/>
          </a:prstGeom>
          <a:noFill/>
        </p:spPr>
        <p:txBody>
          <a:bodyPr wrap="square" rtlCol="0">
            <a:spAutoFit/>
          </a:bodyPr>
          <a:lstStyle/>
          <a:p>
            <a:r>
              <a:rPr sz="2800" b="1" dirty="0">
                <a:latin typeface="微软雅黑" panose="020B0503020204020204" pitchFamily="34" charset="-122"/>
                <a:ea typeface="微软雅黑" panose="020B0503020204020204" pitchFamily="34" charset="-122"/>
              </a:rPr>
              <a:t>近5年广东高职高考英语卷语法填空部分的考情分析如下：</a:t>
            </a:r>
            <a:endParaRPr sz="2800" b="1" dirty="0">
              <a:latin typeface="微软雅黑" panose="020B0503020204020204" pitchFamily="34" charset="-122"/>
              <a:ea typeface="微软雅黑" panose="020B0503020204020204" pitchFamily="34" charset="-122"/>
            </a:endParaRPr>
          </a:p>
        </p:txBody>
      </p:sp>
      <p:sp>
        <p:nvSpPr>
          <p:cNvPr id="181" name="文本框 180"/>
          <p:cNvSpPr txBox="1"/>
          <p:nvPr/>
        </p:nvSpPr>
        <p:spPr>
          <a:xfrm>
            <a:off x="553453" y="5009817"/>
            <a:ext cx="11085094" cy="1383665"/>
          </a:xfrm>
          <a:prstGeom prst="rect">
            <a:avLst/>
          </a:prstGeom>
          <a:no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rPr>
              <a:t>     纵观近 5 年的真题，都是以记叙文出现，讲述人物故事。语篇中有 7—8 道题是要求学生用所给词的适当形式填空，只有 2—3 道题目是没有给出提示词的。本题型对形容词、动词和名词的考查居多。</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pic>
        <p:nvPicPr>
          <p:cNvPr id="4" name="图片 3"/>
          <p:cNvPicPr>
            <a:picLocks noChangeAspect="1"/>
          </p:cNvPicPr>
          <p:nvPr>
            <p:custDataLst>
              <p:tags r:id="rId2"/>
            </p:custDataLst>
          </p:nvPr>
        </p:nvPicPr>
        <p:blipFill>
          <a:blip r:embed="rId3"/>
          <a:stretch>
            <a:fillRect/>
          </a:stretch>
        </p:blipFill>
        <p:spPr>
          <a:xfrm>
            <a:off x="53340" y="791210"/>
            <a:ext cx="12085320" cy="41148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81"/>
                                            </p:tgtEl>
                                            <p:attrNameLst>
                                              <p:attrName>style.visibility</p:attrName>
                                            </p:attrNameLst>
                                          </p:cBhvr>
                                          <p:to>
                                            <p:strVal val="visible"/>
                                          </p:to>
                                        </p:set>
                                        <p:animEffect transition="in" filter="wipe(left)">
                                          <p:cBhvr>
                                            <p:cTn id="18" dur="500"/>
                                            <p:tgtEl>
                                              <p:spTgt spid="181"/>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81"/>
                                            </p:tgtEl>
                                            <p:attrNameLst>
                                              <p:attrName>style.visibility</p:attrName>
                                            </p:attrNameLst>
                                          </p:cBhvr>
                                          <p:to>
                                            <p:strVal val="visible"/>
                                          </p:to>
                                        </p:set>
                                        <p:animEffect transition="in" filter="wipe(left)">
                                          <p:cBhvr>
                                            <p:cTn id="18" dur="500"/>
                                            <p:tgtEl>
                                              <p:spTgt spid="181"/>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830997"/>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5】 _________ we didn’t have enough money, we had to do something to make money.</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2377379" y="2121010"/>
            <a:ext cx="1418978"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Because</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原因状语从句的连词。根据分析句子语法结构解题法，此题两个分句之间无连词或关联词，根据句意“由于我们没有足够的钱，我们得做点事赚钱”，前句两个短句为因果关系，应填入表示因果关系的连词，故本题正确答案为because。</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62000" y="4167554"/>
            <a:ext cx="10668000" cy="2690446"/>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1"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4" name="文本框 3"/>
          <p:cNvSpPr txBox="1"/>
          <p:nvPr/>
        </p:nvSpPr>
        <p:spPr>
          <a:xfrm>
            <a:off x="1322647" y="2213985"/>
            <a:ext cx="10107353" cy="46166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rPr>
              <a:t>例</a:t>
            </a:r>
            <a:r>
              <a:rPr lang="en-US" altLang="zh-CN" sz="2400" b="1" dirty="0">
                <a:latin typeface="微软雅黑" panose="020B0503020204020204" pitchFamily="34" charset="-122"/>
                <a:ea typeface="微软雅黑" panose="020B0503020204020204" pitchFamily="34" charset="-122"/>
              </a:rPr>
              <a:t>6】 No matter _________ expensive it may be, I’ll take it.</a:t>
            </a:r>
            <a:endParaRPr lang="zh-CN" altLang="en-US" sz="2400" b="1" dirty="0">
              <a:latin typeface="微软雅黑" panose="020B0503020204020204" pitchFamily="34" charset="-122"/>
              <a:ea typeface="微软雅黑" panose="020B0503020204020204" pitchFamily="34" charset="-122"/>
            </a:endParaRPr>
          </a:p>
        </p:txBody>
      </p:sp>
      <p:sp>
        <p:nvSpPr>
          <p:cNvPr id="7" name="文本框 6"/>
          <p:cNvSpPr txBox="1"/>
          <p:nvPr/>
        </p:nvSpPr>
        <p:spPr>
          <a:xfrm>
            <a:off x="4346856" y="2183207"/>
            <a:ext cx="824265" cy="523220"/>
          </a:xfrm>
          <a:prstGeom prst="rect">
            <a:avLst/>
          </a:prstGeom>
          <a:noFill/>
        </p:spPr>
        <p:txBody>
          <a:bodyPr wrap="non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how</a:t>
            </a:r>
            <a:endPar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9" name="文本框 8"/>
          <p:cNvSpPr txBox="1"/>
          <p:nvPr/>
        </p:nvSpPr>
        <p:spPr>
          <a:xfrm>
            <a:off x="762000" y="4325839"/>
            <a:ext cx="10668000" cy="1198880"/>
          </a:xfrm>
          <a:prstGeom prst="rect">
            <a:avLst/>
          </a:prstGeom>
          <a:noFill/>
        </p:spPr>
        <p:txBody>
          <a:bodyPr wrap="square" rtlCol="0">
            <a:spAutoFit/>
          </a:bodyPr>
          <a:lstStyle/>
          <a:p>
            <a:pPr algn="just"/>
            <a:r>
              <a:rPr lang="zh-CN" altLang="en-US" sz="2400" dirty="0">
                <a:latin typeface="微软雅黑" panose="020B0503020204020204" pitchFamily="34" charset="-122"/>
                <a:ea typeface="微软雅黑" panose="020B0503020204020204" pitchFamily="34" charset="-122"/>
              </a:rPr>
              <a:t>解析：</a:t>
            </a:r>
            <a:r>
              <a:rPr sz="2400" dirty="0">
                <a:latin typeface="微软雅黑" panose="020B0503020204020204" pitchFamily="34" charset="-122"/>
                <a:ea typeface="微软雅黑" panose="020B0503020204020204" pitchFamily="34" charset="-122"/>
              </a:rPr>
              <a:t>本题考查让步状语从句的连词。根据分析句意解题法，根据句意“不管它多贵，我都会买的”，应是no matter引导的让步状语，故本题正确答案为how。</a:t>
            </a:r>
            <a:endParaRPr sz="2400" dirty="0">
              <a:latin typeface="微软雅黑" panose="020B0503020204020204" pitchFamily="34" charset="-122"/>
              <a:ea typeface="微软雅黑" panose="020B0503020204020204" pitchFamily="34" charset="-122"/>
            </a:endParaRPr>
          </a:p>
        </p:txBody>
      </p:sp>
      <p:sp>
        <p:nvSpPr>
          <p:cNvPr id="6" name="文本框 5"/>
          <p:cNvSpPr txBox="1"/>
          <p:nvPr/>
        </p:nvSpPr>
        <p:spPr>
          <a:xfrm>
            <a:off x="1170225" y="1439705"/>
            <a:ext cx="1723549" cy="461665"/>
          </a:xfrm>
          <a:prstGeom prst="rect">
            <a:avLst/>
          </a:prstGeom>
          <a:solidFill>
            <a:schemeClr val="accent4">
              <a:lumMod val="60000"/>
              <a:lumOff val="40000"/>
            </a:schemeClr>
          </a:solidFill>
        </p:spPr>
        <p:txBody>
          <a:bodyPr wrap="none" rtlCol="0">
            <a:spAutoFit/>
          </a:bodyPr>
          <a:lstStyle/>
          <a:p>
            <a:r>
              <a:rPr lang="zh-CN" altLang="en-US" sz="2400" b="1" dirty="0">
                <a:latin typeface="微软雅黑" panose="020B0503020204020204" pitchFamily="34" charset="-122"/>
                <a:ea typeface="微软雅黑" panose="020B0503020204020204" pitchFamily="34" charset="-122"/>
              </a:rPr>
              <a:t>典型例子：</a:t>
            </a:r>
            <a:endParaRPr lang="zh-CN" altLang="en-US" sz="2400" b="1" dirty="0">
              <a:latin typeface="微软雅黑" panose="020B0503020204020204" pitchFamily="34" charset="-122"/>
              <a:ea typeface="微软雅黑" panose="020B0503020204020204" pitchFamily="34" charset="-122"/>
            </a:endParaRPr>
          </a:p>
        </p:txBody>
      </p:sp>
      <p:graphicFrame>
        <p:nvGraphicFramePr>
          <p:cNvPr id="13" name="图示 12"/>
          <p:cNvGraphicFramePr/>
          <p:nvPr/>
        </p:nvGraphicFramePr>
        <p:xfrm>
          <a:off x="2032000" y="273231"/>
          <a:ext cx="8128000" cy="13973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42" presetClass="exit" presetSubtype="0" fill="hold" grpId="1" nodeType="with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0"/>
                                        <p:tgtEl>
                                          <p:spTgt spid="9"/>
                                        </p:tgtEl>
                                        <p:attrNameLst>
                                          <p:attrName>ppt_y</p:attrName>
                                        </p:attrNameLst>
                                      </p:cBhvr>
                                      <p:tavLst>
                                        <p:tav tm="0">
                                          <p:val>
                                            <p:strVal val="ppt_y"/>
                                          </p:val>
                                        </p:tav>
                                        <p:tav tm="100000">
                                          <p:val>
                                            <p:strVal val="ppt_y+.1"/>
                                          </p:val>
                                        </p:tav>
                                      </p:tavLst>
                                    </p:anim>
                                    <p:set>
                                      <p:cBhvr>
                                        <p:cTn id="39" dur="1" fill="hold">
                                          <p:stCondLst>
                                            <p:cond delay="999"/>
                                          </p:stCondLst>
                                        </p:cTn>
                                        <p:tgtEl>
                                          <p:spTgt spid="9"/>
                                        </p:tgtEl>
                                        <p:attrNameLst>
                                          <p:attrName>style.visibility</p:attrName>
                                        </p:attrNameLst>
                                      </p:cBhvr>
                                      <p:to>
                                        <p:strVal val="hidden"/>
                                      </p:to>
                                    </p:set>
                                  </p:childTnLst>
                                </p:cTn>
                              </p:par>
                              <p:par>
                                <p:cTn id="40" presetID="2" presetClass="exit" presetSubtype="4" fill="hold" grpId="1" nodeType="withEffect">
                                  <p:stCondLst>
                                    <p:cond delay="0"/>
                                  </p:stCondLst>
                                  <p:childTnLst>
                                    <p:anim calcmode="lin" valueType="num">
                                      <p:cBhvr additive="base">
                                        <p:cTn id="41" dur="500"/>
                                        <p:tgtEl>
                                          <p:spTgt spid="10"/>
                                        </p:tgtEl>
                                        <p:attrNameLst>
                                          <p:attrName>ppt_x</p:attrName>
                                        </p:attrNameLst>
                                      </p:cBhvr>
                                      <p:tavLst>
                                        <p:tav tm="0">
                                          <p:val>
                                            <p:strVal val="ppt_x"/>
                                          </p:val>
                                        </p:tav>
                                        <p:tav tm="100000">
                                          <p:val>
                                            <p:strVal val="ppt_x"/>
                                          </p:val>
                                        </p:tav>
                                      </p:tavLst>
                                    </p:anim>
                                    <p:anim calcmode="lin" valueType="num">
                                      <p:cBhvr additive="base">
                                        <p:cTn id="42" dur="500"/>
                                        <p:tgtEl>
                                          <p:spTgt spid="10"/>
                                        </p:tgtEl>
                                        <p:attrNameLst>
                                          <p:attrName>ppt_y</p:attrName>
                                        </p:attrNameLst>
                                      </p:cBhvr>
                                      <p:tavLst>
                                        <p:tav tm="0">
                                          <p:val>
                                            <p:strVal val="ppt_y"/>
                                          </p:val>
                                        </p:tav>
                                        <p:tav tm="100000">
                                          <p:val>
                                            <p:strVal val="1+ppt_h/2"/>
                                          </p:val>
                                        </p:tav>
                                      </p:tavLst>
                                    </p:anim>
                                    <p:set>
                                      <p:cBhvr>
                                        <p:cTn id="43"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4" grpId="1"/>
      <p:bldP spid="7" grpId="0"/>
      <p:bldP spid="7" grpId="1"/>
      <p:bldP spid="9" grpId="0"/>
      <p:bldP spid="9" grpId="1"/>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2032000" y="501830"/>
          <a:ext cx="8128000" cy="5418667"/>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6"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400828" y="1142587"/>
            <a:ext cx="6047864"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三、 牛刀小试，初显身手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7" name="TextBox 280">
            <a:hlinkClick r:id="rId3" action="ppaction://hlinksldjump"/>
          </p:cNvPr>
          <p:cNvSpPr txBox="1"/>
          <p:nvPr/>
        </p:nvSpPr>
        <p:spPr>
          <a:xfrm>
            <a:off x="5565125" y="224031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一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8" name="TextBox 280">
            <a:hlinkClick r:id="rId4" action="ppaction://hlinksldjump"/>
          </p:cNvPr>
          <p:cNvSpPr txBox="1"/>
          <p:nvPr/>
        </p:nvSpPr>
        <p:spPr>
          <a:xfrm>
            <a:off x="5565124" y="294288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二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9" name="TextBox 280">
            <a:hlinkClick r:id="rId5" action="ppaction://hlinksldjump"/>
          </p:cNvPr>
          <p:cNvSpPr txBox="1"/>
          <p:nvPr/>
        </p:nvSpPr>
        <p:spPr>
          <a:xfrm>
            <a:off x="5563523" y="364545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三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0" name="TextBox 280">
            <a:hlinkClick r:id="rId6" action="ppaction://hlinksldjump"/>
          </p:cNvPr>
          <p:cNvSpPr txBox="1"/>
          <p:nvPr/>
        </p:nvSpPr>
        <p:spPr>
          <a:xfrm>
            <a:off x="5563523" y="434802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四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1" name="TextBox 280">
            <a:hlinkClick r:id="rId7" action="ppaction://hlinksldjump"/>
          </p:cNvPr>
          <p:cNvSpPr txBox="1"/>
          <p:nvPr/>
        </p:nvSpPr>
        <p:spPr>
          <a:xfrm>
            <a:off x="5563523" y="505059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五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2" name="TextBox 280">
            <a:hlinkClick r:id="rId8" action="ppaction://hlinksldjump"/>
          </p:cNvPr>
          <p:cNvSpPr txBox="1"/>
          <p:nvPr/>
        </p:nvSpPr>
        <p:spPr>
          <a:xfrm>
            <a:off x="8589808" y="224031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六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3" name="TextBox 280">
            <a:hlinkClick r:id="rId9" action="ppaction://hlinksldjump"/>
          </p:cNvPr>
          <p:cNvSpPr txBox="1"/>
          <p:nvPr/>
        </p:nvSpPr>
        <p:spPr>
          <a:xfrm>
            <a:off x="8589808" y="295069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七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4" name="TextBox 280">
            <a:hlinkClick r:id="rId10" action="ppaction://hlinksldjump"/>
          </p:cNvPr>
          <p:cNvSpPr txBox="1"/>
          <p:nvPr/>
        </p:nvSpPr>
        <p:spPr>
          <a:xfrm>
            <a:off x="8589808" y="3642929"/>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八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5" name="TextBox 280">
            <a:hlinkClick r:id="rId11" action="ppaction://hlinksldjump"/>
          </p:cNvPr>
          <p:cNvSpPr txBox="1"/>
          <p:nvPr/>
        </p:nvSpPr>
        <p:spPr>
          <a:xfrm>
            <a:off x="8589808" y="435131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九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16" name="TextBox 280">
            <a:hlinkClick r:id="rId12" action="ppaction://hlinksldjump"/>
          </p:cNvPr>
          <p:cNvSpPr txBox="1"/>
          <p:nvPr/>
        </p:nvSpPr>
        <p:spPr>
          <a:xfrm>
            <a:off x="8589807" y="5009773"/>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十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anim calcmode="lin" valueType="num">
                                      <p:cBhvr>
                                        <p:cTn id="23" dur="500" fill="hold"/>
                                        <p:tgtEl>
                                          <p:spTgt spid="7"/>
                                        </p:tgtEl>
                                        <p:attrNameLst>
                                          <p:attrName>ppt_x</p:attrName>
                                        </p:attrNameLst>
                                      </p:cBhvr>
                                      <p:tavLst>
                                        <p:tav tm="0">
                                          <p:val>
                                            <p:strVal val="#ppt_x"/>
                                          </p:val>
                                        </p:tav>
                                        <p:tav tm="100000">
                                          <p:val>
                                            <p:strVal val="#ppt_x"/>
                                          </p:val>
                                        </p:tav>
                                      </p:tavLst>
                                    </p:anim>
                                    <p:anim calcmode="lin" valueType="num">
                                      <p:cBhvr>
                                        <p:cTn id="24" dur="500" fill="hold"/>
                                        <p:tgtEl>
                                          <p:spTgt spid="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anim calcmode="lin" valueType="num">
                                      <p:cBhvr>
                                        <p:cTn id="28" dur="500" fill="hold"/>
                                        <p:tgtEl>
                                          <p:spTgt spid="8"/>
                                        </p:tgtEl>
                                        <p:attrNameLst>
                                          <p:attrName>ppt_x</p:attrName>
                                        </p:attrNameLst>
                                      </p:cBhvr>
                                      <p:tavLst>
                                        <p:tav tm="0">
                                          <p:val>
                                            <p:strVal val="#ppt_x"/>
                                          </p:val>
                                        </p:tav>
                                        <p:tav tm="100000">
                                          <p:val>
                                            <p:strVal val="#ppt_x"/>
                                          </p:val>
                                        </p:tav>
                                      </p:tavLst>
                                    </p:anim>
                                    <p:anim calcmode="lin" valueType="num">
                                      <p:cBhvr>
                                        <p:cTn id="29" dur="500" fill="hold"/>
                                        <p:tgtEl>
                                          <p:spTgt spid="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anim calcmode="lin" valueType="num">
                                      <p:cBhvr>
                                        <p:cTn id="33" dur="500" fill="hold"/>
                                        <p:tgtEl>
                                          <p:spTgt spid="9"/>
                                        </p:tgtEl>
                                        <p:attrNameLst>
                                          <p:attrName>ppt_x</p:attrName>
                                        </p:attrNameLst>
                                      </p:cBhvr>
                                      <p:tavLst>
                                        <p:tav tm="0">
                                          <p:val>
                                            <p:strVal val="#ppt_x"/>
                                          </p:val>
                                        </p:tav>
                                        <p:tav tm="100000">
                                          <p:val>
                                            <p:strVal val="#ppt_x"/>
                                          </p:val>
                                        </p:tav>
                                      </p:tavLst>
                                    </p:anim>
                                    <p:anim calcmode="lin" valueType="num">
                                      <p:cBhvr>
                                        <p:cTn id="34" dur="5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anim calcmode="lin" valueType="num">
                                      <p:cBhvr>
                                        <p:cTn id="38" dur="500" fill="hold"/>
                                        <p:tgtEl>
                                          <p:spTgt spid="10"/>
                                        </p:tgtEl>
                                        <p:attrNameLst>
                                          <p:attrName>ppt_x</p:attrName>
                                        </p:attrNameLst>
                                      </p:cBhvr>
                                      <p:tavLst>
                                        <p:tav tm="0">
                                          <p:val>
                                            <p:strVal val="#ppt_x"/>
                                          </p:val>
                                        </p:tav>
                                        <p:tav tm="100000">
                                          <p:val>
                                            <p:strVal val="#ppt_x"/>
                                          </p:val>
                                        </p:tav>
                                      </p:tavLst>
                                    </p:anim>
                                    <p:anim calcmode="lin" valueType="num">
                                      <p:cBhvr>
                                        <p:cTn id="39" dur="500" fill="hold"/>
                                        <p:tgtEl>
                                          <p:spTgt spid="10"/>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anim calcmode="lin" valueType="num">
                                      <p:cBhvr>
                                        <p:cTn id="43" dur="500" fill="hold"/>
                                        <p:tgtEl>
                                          <p:spTgt spid="11"/>
                                        </p:tgtEl>
                                        <p:attrNameLst>
                                          <p:attrName>ppt_x</p:attrName>
                                        </p:attrNameLst>
                                      </p:cBhvr>
                                      <p:tavLst>
                                        <p:tav tm="0">
                                          <p:val>
                                            <p:strVal val="#ppt_x"/>
                                          </p:val>
                                        </p:tav>
                                        <p:tav tm="100000">
                                          <p:val>
                                            <p:strVal val="#ppt_x"/>
                                          </p:val>
                                        </p:tav>
                                      </p:tavLst>
                                    </p:anim>
                                    <p:anim calcmode="lin" valueType="num">
                                      <p:cBhvr>
                                        <p:cTn id="44" dur="5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anim calcmode="lin" valueType="num">
                                      <p:cBhvr>
                                        <p:cTn id="48" dur="500" fill="hold"/>
                                        <p:tgtEl>
                                          <p:spTgt spid="12"/>
                                        </p:tgtEl>
                                        <p:attrNameLst>
                                          <p:attrName>ppt_x</p:attrName>
                                        </p:attrNameLst>
                                      </p:cBhvr>
                                      <p:tavLst>
                                        <p:tav tm="0">
                                          <p:val>
                                            <p:strVal val="#ppt_x"/>
                                          </p:val>
                                        </p:tav>
                                        <p:tav tm="100000">
                                          <p:val>
                                            <p:strVal val="#ppt_x"/>
                                          </p:val>
                                        </p:tav>
                                      </p:tavLst>
                                    </p:anim>
                                    <p:anim calcmode="lin" valueType="num">
                                      <p:cBhvr>
                                        <p:cTn id="49" dur="5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anim calcmode="lin" valueType="num">
                                      <p:cBhvr>
                                        <p:cTn id="53" dur="500" fill="hold"/>
                                        <p:tgtEl>
                                          <p:spTgt spid="13"/>
                                        </p:tgtEl>
                                        <p:attrNameLst>
                                          <p:attrName>ppt_x</p:attrName>
                                        </p:attrNameLst>
                                      </p:cBhvr>
                                      <p:tavLst>
                                        <p:tav tm="0">
                                          <p:val>
                                            <p:strVal val="#ppt_x"/>
                                          </p:val>
                                        </p:tav>
                                        <p:tav tm="100000">
                                          <p:val>
                                            <p:strVal val="#ppt_x"/>
                                          </p:val>
                                        </p:tav>
                                      </p:tavLst>
                                    </p:anim>
                                    <p:anim calcmode="lin" valueType="num">
                                      <p:cBhvr>
                                        <p:cTn id="54" dur="5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anim calcmode="lin" valueType="num">
                                      <p:cBhvr>
                                        <p:cTn id="58" dur="500" fill="hold"/>
                                        <p:tgtEl>
                                          <p:spTgt spid="14"/>
                                        </p:tgtEl>
                                        <p:attrNameLst>
                                          <p:attrName>ppt_x</p:attrName>
                                        </p:attrNameLst>
                                      </p:cBhvr>
                                      <p:tavLst>
                                        <p:tav tm="0">
                                          <p:val>
                                            <p:strVal val="#ppt_x"/>
                                          </p:val>
                                        </p:tav>
                                        <p:tav tm="100000">
                                          <p:val>
                                            <p:strVal val="#ppt_x"/>
                                          </p:val>
                                        </p:tav>
                                      </p:tavLst>
                                    </p:anim>
                                    <p:anim calcmode="lin" valueType="num">
                                      <p:cBhvr>
                                        <p:cTn id="59" dur="500" fill="hold"/>
                                        <p:tgtEl>
                                          <p:spTgt spid="14"/>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500"/>
                                        <p:tgtEl>
                                          <p:spTgt spid="15"/>
                                        </p:tgtEl>
                                      </p:cBhvr>
                                    </p:animEffect>
                                    <p:anim calcmode="lin" valueType="num">
                                      <p:cBhvr>
                                        <p:cTn id="63" dur="500" fill="hold"/>
                                        <p:tgtEl>
                                          <p:spTgt spid="15"/>
                                        </p:tgtEl>
                                        <p:attrNameLst>
                                          <p:attrName>ppt_x</p:attrName>
                                        </p:attrNameLst>
                                      </p:cBhvr>
                                      <p:tavLst>
                                        <p:tav tm="0">
                                          <p:val>
                                            <p:strVal val="#ppt_x"/>
                                          </p:val>
                                        </p:tav>
                                        <p:tav tm="100000">
                                          <p:val>
                                            <p:strVal val="#ppt_x"/>
                                          </p:val>
                                        </p:tav>
                                      </p:tavLst>
                                    </p:anim>
                                    <p:anim calcmode="lin" valueType="num">
                                      <p:cBhvr>
                                        <p:cTn id="64" dur="5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anim calcmode="lin" valueType="num">
                                      <p:cBhvr>
                                        <p:cTn id="68" dur="500" fill="hold"/>
                                        <p:tgtEl>
                                          <p:spTgt spid="16"/>
                                        </p:tgtEl>
                                        <p:attrNameLst>
                                          <p:attrName>ppt_x</p:attrName>
                                        </p:attrNameLst>
                                      </p:cBhvr>
                                      <p:tavLst>
                                        <p:tav tm="0">
                                          <p:val>
                                            <p:strVal val="#ppt_x"/>
                                          </p:val>
                                        </p:tav>
                                        <p:tav tm="100000">
                                          <p:val>
                                            <p:strVal val="#ppt_x"/>
                                          </p:val>
                                        </p:tav>
                                      </p:tavLst>
                                    </p:anim>
                                    <p:anim calcmode="lin" valueType="num">
                                      <p:cBhvr>
                                        <p:cTn id="6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 grpId="0"/>
      <p:bldP spid="8" grpId="0"/>
      <p:bldP spid="9" grpId="0"/>
      <p:bldP spid="10" grpId="0"/>
      <p:bldP spid="11" grpId="0"/>
      <p:bldP spid="12" grpId="0"/>
      <p:bldP spid="13" grpId="0"/>
      <p:bldP spid="14" grpId="0"/>
      <p:bldP spid="15" grpId="0"/>
      <p:bldP spid="1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动词类</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He often ___________ (make) us laugh.</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I was ___________ (suggest) that we put on a short play at the party.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Mr. Hunt looks very ___________ (worry).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He sat in the sofa, ___________ (read) a book.</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Most of them got ___________ (use) information.</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3" name="TextBox 22"/>
          <p:cNvSpPr txBox="1"/>
          <p:nvPr/>
        </p:nvSpPr>
        <p:spPr>
          <a:xfrm>
            <a:off x="4134047" y="300474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worried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6" name="TextBox 22"/>
          <p:cNvSpPr txBox="1"/>
          <p:nvPr/>
        </p:nvSpPr>
        <p:spPr>
          <a:xfrm>
            <a:off x="1645320" y="171937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suggested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9" name="TextBox 22"/>
          <p:cNvSpPr txBox="1"/>
          <p:nvPr/>
        </p:nvSpPr>
        <p:spPr>
          <a:xfrm>
            <a:off x="2474896" y="86810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makes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0" name="TextBox 22"/>
          <p:cNvSpPr txBox="1"/>
          <p:nvPr/>
        </p:nvSpPr>
        <p:spPr>
          <a:xfrm>
            <a:off x="3865012" y="387797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reading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TextBox 22"/>
          <p:cNvSpPr txBox="1"/>
          <p:nvPr/>
        </p:nvSpPr>
        <p:spPr>
          <a:xfrm>
            <a:off x="3865012" y="471453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useful</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2" name="文本框 11">
            <a:hlinkClick r:id="rId3" action="ppaction://hlinksldjump"/>
          </p:cNvPr>
          <p:cNvSpPr txBox="1"/>
          <p:nvPr/>
        </p:nvSpPr>
        <p:spPr>
          <a:xfrm>
            <a:off x="6808132" y="89888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9" name="文本框 18">
            <a:hlinkClick r:id="rId4" action="ppaction://hlinksldjump"/>
          </p:cNvPr>
          <p:cNvSpPr txBox="1"/>
          <p:nvPr/>
        </p:nvSpPr>
        <p:spPr>
          <a:xfrm>
            <a:off x="10206150" y="1758447"/>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6945286" y="304208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7585628" y="396650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8116697" y="485980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barn(inVertical)">
                                      <p:cBhvr>
                                        <p:cTn id="51" dur="500"/>
                                        <p:tgtEl>
                                          <p:spTgt spid="10"/>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barn(inVertical)">
                                      <p:cBhvr>
                                        <p:cTn id="60" dur="500"/>
                                        <p:tgtEl>
                                          <p:spTgt spid="11"/>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p:bldP spid="10" grpId="0"/>
      <p:bldP spid="11" grpId="0"/>
      <p:bldP spid="12" grpId="0" animBg="1"/>
      <p:bldP spid="19" grpId="0" animBg="1"/>
      <p:bldP spid="20" grpId="0" animBg="1"/>
      <p:bldP spid="21" grpId="0" animBg="1"/>
      <p:bldP spid="22"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本题考查动词时态及主谓一致。根据关键词解题法，句中的often提示时态为一般现在时，主语是he，应该用一般现在时第三人称单数形式，故本题正确答案为makes。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本题考查被动语态。根据分析句子语法结构解题法，主句缺少谓语动词，且动词suggest与主语I为被动关系，应用被动语态be+过去分词，故本题正确答案为suggested。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本题考查系表结构。本题句意为“他看起来很担心”。在系动词look后要用形容词，故本题正确答案为worried。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本题考查非谓语动词。根据分析句子语法结构解题法，主句“He sat in the sofa”已有完整的主谓结构，应填入非谓语形式，动词read与主语he是主动关系，应用现在分词作伴随状语，故本题正确答案为reading。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本题考查动词的词性转换。根据分析句子语法结构解题法，本题已有谓语get，空格在名词</a:t>
            </a:r>
            <a:r>
              <a:rPr lang="en-US" sz="2380" b="1" dirty="0">
                <a:latin typeface="微软雅黑" panose="020B0503020204020204" pitchFamily="34" charset="-122"/>
                <a:ea typeface="微软雅黑" panose="020B0503020204020204" pitchFamily="34" charset="-122"/>
              </a:rPr>
              <a:t> </a:t>
            </a:r>
            <a:r>
              <a:rPr sz="2380" b="1" dirty="0">
                <a:latin typeface="微软雅黑" panose="020B0503020204020204" pitchFamily="34" charset="-122"/>
                <a:ea typeface="微软雅黑" panose="020B0503020204020204" pitchFamily="34" charset="-122"/>
              </a:rPr>
              <a:t>information前面起修饰作用，表示“有用的信息”，应填入形容词形式，故本题正确答案为useful。</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534529" y="2813755"/>
            <a:ext cx="5759107"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pic>
        <p:nvPicPr>
          <p:cNvPr id="83" name="图片 8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动词类</a:t>
            </a:r>
            <a:endParaRPr lang="zh-CN" altLang="en-US" sz="3200"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I enjoy ___________ (get) letters from my friends.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I felt sad with a great ___________________ (disappoint).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We can use different material ___________ (make) different kinds of clothes.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Suddenly, he found that he ___________ (run) out of salt.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Vincent van Gogh is probably the best-known ___________ (paint) in the world.</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2" name="文本框 11">
            <a:hlinkClick r:id="rId3" action="ppaction://hlinksldjump"/>
          </p:cNvPr>
          <p:cNvSpPr txBox="1"/>
          <p:nvPr/>
        </p:nvSpPr>
        <p:spPr>
          <a:xfrm>
            <a:off x="8246119" y="81065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2071021" y="83732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getting</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4231348" y="1729409"/>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disappointment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5542487" y="263864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to make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5183136" y="385770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had run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8202506" y="469058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painter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文本框 18">
            <a:hlinkClick r:id="rId4" action="ppaction://hlinksldjump"/>
          </p:cNvPr>
          <p:cNvSpPr txBox="1"/>
          <p:nvPr/>
        </p:nvSpPr>
        <p:spPr>
          <a:xfrm>
            <a:off x="9058186" y="1793680"/>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10719823" y="2700198"/>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9270206" y="3919256"/>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9923272" y="486849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本题考查固定搭配。根据固定搭配解题法，动词enjoy+动名词，故本题正确答案为getting。</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本题考查动词的词性转换。根据分析句子语法结构解题法，a great+名词，故本题正确答案为</a:t>
            </a:r>
            <a:r>
              <a:rPr lang="en-US" sz="2380" b="1" dirty="0">
                <a:latin typeface="微软雅黑" panose="020B0503020204020204" pitchFamily="34" charset="-122"/>
                <a:ea typeface="微软雅黑" panose="020B0503020204020204" pitchFamily="34" charset="-122"/>
              </a:rPr>
              <a:t> disappointment。</a:t>
            </a:r>
            <a:endParaRPr lang="en-US"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本题考查固定搭配。根据固定搭配解题法，use … to do意为“用……做”，故本题正确答案为to make。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本题考查动词的时态变化。根据句意解题法，句意为“他发现盐已经用完了”，“用完了”发生在found之前，需用过去完成时，故本题正确答案为had run。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本题考查动词的词性转换。根据分析句子语法结构解题法，the best-known后面应填名词一起构成句子的表语。句意为“梵高可能是世界上最出名的画家”，故本题正确答案为painter。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名词、形容词、副词、代词类词类</a:t>
            </a:r>
            <a:endParaRPr lang="zh-CN" altLang="en-US" sz="3200"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He ___________ (sudden) fell to the ground.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He needed to fight the ___________ (ill).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One of the ___________ (bad) gift choices I have ever made was for my English teacher.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They work hard to save money, but ___________ (they) main purpose is to travel.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The other frog continued to jump as hard as he could. He jumped even ___________ (hard) and finally made it out.</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2" name="文本框 11">
            <a:hlinkClick r:id="rId3" action="ppaction://hlinksldjump"/>
          </p:cNvPr>
          <p:cNvSpPr txBox="1"/>
          <p:nvPr/>
        </p:nvSpPr>
        <p:spPr>
          <a:xfrm>
            <a:off x="7438548" y="90651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1439365" y="85208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suddenly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4559747" y="173086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illness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2900596" y="2638643"/>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worst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6616137" y="380355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their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2675750" y="5497455"/>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harder</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文本框 18">
            <a:hlinkClick r:id="rId4" action="ppaction://hlinksldjump"/>
          </p:cNvPr>
          <p:cNvSpPr txBox="1"/>
          <p:nvPr/>
        </p:nvSpPr>
        <p:spPr>
          <a:xfrm>
            <a:off x="7079426" y="1792420"/>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10719823" y="2700198"/>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9818971" y="390129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9880012" y="536744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本题考查形容词的词性变化。根据分析句子语法结构解题法，填入词修饰动词fell，应填入副词形式，故本题正确答案为suddenly。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本题考查形容词的词性变化。根据分析句子语法结构及句意解题法，填入词作fight的宾语，句意为“他需要与疾病作斗争”，因此填入名词，故本题正确答案为illness。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本题考查固定句型。根据固定句型解题法，one of the+形容词最高级+名词复数形式，故本题正确答案为worst。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80791" y="384595"/>
            <a:ext cx="5830443"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73" name="左箭头 72">
            <a:hlinkClick r:id="rId1"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2" name="文本框 1"/>
          <p:cNvSpPr txBox="1"/>
          <p:nvPr/>
        </p:nvSpPr>
        <p:spPr>
          <a:xfrm>
            <a:off x="798927" y="1428452"/>
            <a:ext cx="10242884" cy="181483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语法填空题考查的知识点比较广泛，所以在积累一定词汇量的基础上，熟练掌握解题技巧可以达到事半功倍的作用。我们根据语法填空的命题形式和特点，归纳了行之有效的解题技巧，以</a:t>
            </a:r>
            <a:endParaRPr lang="zh-CN" altLang="en-US" sz="2800" b="1" dirty="0">
              <a:latin typeface="微软雅黑" panose="020B0503020204020204" pitchFamily="34" charset="-122"/>
              <a:ea typeface="微软雅黑" panose="020B0503020204020204" pitchFamily="34" charset="-122"/>
            </a:endParaRPr>
          </a:p>
          <a:p>
            <a:r>
              <a:rPr lang="zh-CN" altLang="en-US" sz="2800" b="1" dirty="0">
                <a:latin typeface="微软雅黑" panose="020B0503020204020204" pitchFamily="34" charset="-122"/>
                <a:ea typeface="微软雅黑" panose="020B0503020204020204" pitchFamily="34" charset="-122"/>
              </a:rPr>
              <a:t>提高学生的答题正确率。</a:t>
            </a:r>
            <a:endParaRPr lang="zh-CN" altLang="en-US" sz="2800" b="1" dirty="0">
              <a:latin typeface="微软雅黑" panose="020B0503020204020204" pitchFamily="34" charset="-122"/>
              <a:ea typeface="微软雅黑" panose="020B0503020204020204" pitchFamily="34" charset="-122"/>
            </a:endParaRP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2500" advTm="3000"/>
    </mc:Choice>
    <mc:Fallback>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本题考查代词的变化。根据分析句子语法结构解题法，本题已有主语purpose，填入词在名词前作定语，应填入形容词性物主代词，故本题正确答案为their。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本题考查形容词比较级。根据关键词解题法，由关键词even可以判断用形容词比较级，表示“他跳得更加努力”，故本题正确答案为harder。</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名词、形容词、副词、代词类词类</a:t>
            </a:r>
            <a:endParaRPr lang="zh-CN" altLang="en-US" sz="3200"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There must be something ___________ (serious) wrong with our society.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They think it will make it difficult for students to discover ___________ (difference) possibilities.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John Adams was the ___________ (two) president of America.</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I secretly wished for magical powers for ___________ (my).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It is said that half a million young ___________ (child) die each year in India because of air pollution.</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2" name="文本框 11">
            <a:hlinkClick r:id="rId3" action="ppaction://hlinksldjump"/>
          </p:cNvPr>
          <p:cNvSpPr txBox="1"/>
          <p:nvPr/>
        </p:nvSpPr>
        <p:spPr>
          <a:xfrm>
            <a:off x="10599439" y="88486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4871951" y="782756"/>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seriously</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497641" y="2467440"/>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different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4273350" y="3286850"/>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second</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7475132" y="4191021"/>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myself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6249850" y="5105838"/>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children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文本框 18">
            <a:hlinkClick r:id="rId4" action="ppaction://hlinksldjump"/>
          </p:cNvPr>
          <p:cNvSpPr txBox="1"/>
          <p:nvPr/>
        </p:nvSpPr>
        <p:spPr>
          <a:xfrm>
            <a:off x="6180311" y="2648102"/>
            <a:ext cx="982961" cy="461665"/>
          </a:xfrm>
          <a:prstGeom prst="rect">
            <a:avLst/>
          </a:prstGeom>
          <a:solidFill>
            <a:schemeClr val="accent1"/>
          </a:solidFill>
          <a:effectLst>
            <a:outerShdw blurRad="50800" dist="50800" dir="5400000" sx="1000" sy="1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10206150" y="3364347"/>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9704952" y="4269105"/>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10466942" y="5105838"/>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本题考查形容词的词性变化。根据分析句子语法结构解题法，填入词修饰形容词wrong，应填入副词形式，故本题正确答案为seriously。</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本题考查名词的词性变化。根据分析句子语法结构解题法，填入词在名词possibilities前作定语，表示“不同的可能性”，应填入形容词形式，故本题正确答案为different。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本题考查数词的变化。根据关键词解题法，数词在定冠词the后面，应填入序数词，表示“第二任美国总统”，故本题正确答案为second。</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本题考查代词的变化。填入词在介词for后面，根据句意“我暗暗希望自己能拥有魔法”，应填入反身代词，故本题正确答案为myself。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本题考查名词的单复数变化。根据关键词解题法，可数名词child在数词half a million后，应填入名词复数形式，故本题正确答案为children。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无提示词类</a:t>
            </a:r>
            <a:endParaRPr lang="zh-CN" altLang="en-US" sz="3200"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457200" indent="-457200">
              <a:buAutoNum type="arabicPeriod"/>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___________ I was young, I studied music.</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457200" indent="-457200">
              <a:buAutoNum type="arabicPeriod"/>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2. She handed the cashier another card ___________ had just $5.47.</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3. Though Liu </a:t>
            </a:r>
            <a:r>
              <a:rPr lang="en-US" altLang="zh-CN" sz="2400" b="1" dirty="0" err="1">
                <a:latin typeface="微软雅黑" panose="020B0503020204020204" pitchFamily="34" charset="-122"/>
                <a:ea typeface="微软雅黑" panose="020B0503020204020204" pitchFamily="34" charset="-122"/>
                <a:cs typeface="Times New Roman" panose="02020603050405020304" pitchFamily="18" charset="0"/>
              </a:rPr>
              <a:t>Qiang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did the same work ___________ Zhang Wen did, he got a lower pay than Zhang Wen.</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4. At that time, there ___________ nobody around him.</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5. It was then ___________ I realized how much I expected to see her.</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2717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2" name="文本框 11">
            <a:hlinkClick r:id="rId3" action="ppaction://hlinksldjump"/>
          </p:cNvPr>
          <p:cNvSpPr txBox="1"/>
          <p:nvPr/>
        </p:nvSpPr>
        <p:spPr>
          <a:xfrm>
            <a:off x="7417520" y="961629"/>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1040765" y="823595"/>
            <a:ext cx="12903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When</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6414024" y="172801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that/which</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6645556" y="2573489"/>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as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3882765" y="386212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was</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2699970" y="4714241"/>
            <a:ext cx="1659151"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文本框 18">
            <a:hlinkClick r:id="rId4" action="ppaction://hlinksldjump"/>
          </p:cNvPr>
          <p:cNvSpPr txBox="1"/>
          <p:nvPr/>
        </p:nvSpPr>
        <p:spPr>
          <a:xfrm>
            <a:off x="10697630" y="179201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10862103" y="2755809"/>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8932995" y="3923682"/>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10958423" y="47142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 </a:t>
            </a:r>
            <a:r>
              <a:rPr sz="2380" b="1" dirty="0">
                <a:latin typeface="微软雅黑" panose="020B0503020204020204" pitchFamily="34" charset="-122"/>
                <a:ea typeface="微软雅黑" panose="020B0503020204020204" pitchFamily="34" charset="-122"/>
              </a:rPr>
              <a:t>本题考查时间状语从句连词。根据分析句子语法结构解题法，该句子有两套主谓结构，且前后两句之间无连词，因此应填入连词。根据句意“当我小的时候，我就学习音乐了”，故本题正确答案为When。</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2032000" y="501830"/>
          <a:ext cx="8128000" cy="5418667"/>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fld>
            <a:endParaRPr lang="en-US"/>
          </a:p>
        </p:txBody>
      </p:sp>
      <p:sp>
        <p:nvSpPr>
          <p:cNvPr id="5" name="左箭头 4">
            <a:hlinkClick r:id="rId6"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2. </a:t>
            </a:r>
            <a:r>
              <a:rPr sz="2380" b="1" dirty="0">
                <a:latin typeface="微软雅黑" panose="020B0503020204020204" pitchFamily="34" charset="-122"/>
                <a:ea typeface="微软雅黑" panose="020B0503020204020204" pitchFamily="34" charset="-122"/>
              </a:rPr>
              <a:t>本题考查定语从句的关系代词。根据分析句子语法结构解题法，定语从句修饰先行词card，在从句作主语，应填入that或which，故本题正确答案为that/which。</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3. </a:t>
            </a:r>
            <a:r>
              <a:rPr sz="2380" b="1" dirty="0">
                <a:latin typeface="微软雅黑" panose="020B0503020204020204" pitchFamily="34" charset="-122"/>
                <a:ea typeface="微软雅黑" panose="020B0503020204020204" pitchFamily="34" charset="-122"/>
              </a:rPr>
              <a:t>本题考查固定搭配。可由前面的the same判断该固定搭配为the same … as（和……一样的），故本题正确答案为as。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60061" cy="5871318"/>
          </a:xfrm>
        </p:spPr>
        <p:txBody>
          <a:bodyPr>
            <a:normAutofit/>
          </a:bodyPr>
          <a:lstStyle/>
          <a:p>
            <a:pPr marL="0" indent="0" algn="just">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4. </a:t>
            </a:r>
            <a:r>
              <a:rPr sz="2380" b="1" dirty="0">
                <a:latin typeface="微软雅黑" panose="020B0503020204020204" pitchFamily="34" charset="-122"/>
                <a:ea typeface="微软雅黑" panose="020B0503020204020204" pitchFamily="34" charset="-122"/>
              </a:rPr>
              <a:t>本题考查“there be句型”。be后面为nobody，根据就近原则，谓语动词用单数，然后根据时间状语at that time可知应用过去时，故本题正确答案为was。</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515551"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5. </a:t>
            </a:r>
            <a:r>
              <a:rPr sz="2380" b="1" dirty="0">
                <a:latin typeface="微软雅黑" panose="020B0503020204020204" pitchFamily="34" charset="-122"/>
                <a:ea typeface="微软雅黑" panose="020B0503020204020204" pitchFamily="34" charset="-122"/>
              </a:rPr>
              <a:t>本题考查强调句型。“It was+被强调部分+that …”，被强调部分是then，故本题正确答案为that。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2" name="标题 1"/>
          <p:cNvSpPr>
            <a:spLocks noGrp="1"/>
          </p:cNvSpPr>
          <p:nvPr>
            <p:ph type="title"/>
          </p:nvPr>
        </p:nvSpPr>
        <p:spPr>
          <a:xfrm>
            <a:off x="55516" y="-29303"/>
            <a:ext cx="10972800" cy="1143000"/>
          </a:xfrm>
        </p:spPr>
        <p:txBody>
          <a:bodyPr>
            <a:normAutofit/>
          </a:bodyPr>
          <a:lstStyle/>
          <a:p>
            <a:pPr algn="l"/>
            <a:r>
              <a:rPr lang="zh-CN" altLang="en-US" sz="3200" b="1" dirty="0">
                <a:solidFill>
                  <a:srgbClr val="002060"/>
                </a:solidFill>
                <a:latin typeface="微软雅黑" panose="020B0503020204020204" pitchFamily="34" charset="-122"/>
                <a:ea typeface="微软雅黑" panose="020B0503020204020204" pitchFamily="34" charset="-122"/>
              </a:rPr>
              <a:t>（一）句子练习   </a:t>
            </a:r>
            <a:r>
              <a:rPr lang="zh-CN" altLang="en-US" sz="3200" dirty="0">
                <a:solidFill>
                  <a:srgbClr val="002060"/>
                </a:solidFill>
                <a:latin typeface="微软雅黑" panose="020B0503020204020204" pitchFamily="34" charset="-122"/>
                <a:ea typeface="微软雅黑" panose="020B0503020204020204" pitchFamily="34" charset="-122"/>
              </a:rPr>
              <a:t>无提示词类</a:t>
            </a:r>
            <a:endParaRPr lang="zh-CN" altLang="en-US" sz="3200" dirty="0">
              <a:solidFill>
                <a:srgbClr val="002060"/>
              </a:solidFill>
              <a:latin typeface="微软雅黑" panose="020B0503020204020204" pitchFamily="34" charset="-122"/>
              <a:ea typeface="微软雅黑" panose="020B0503020204020204" pitchFamily="34" charset="-122"/>
            </a:endParaRPr>
          </a:p>
        </p:txBody>
      </p:sp>
      <p:sp>
        <p:nvSpPr>
          <p:cNvPr id="3" name="内容占位符 2"/>
          <p:cNvSpPr>
            <a:spLocks noGrp="1"/>
          </p:cNvSpPr>
          <p:nvPr>
            <p:ph idx="1"/>
          </p:nvPr>
        </p:nvSpPr>
        <p:spPr>
          <a:xfrm>
            <a:off x="386201" y="944596"/>
            <a:ext cx="10311430"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 Harry travels all around ___________world.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 In some ways we are very different ___________ one another.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 Don’t copy your friends and other people ___________ smoke.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 We should make full use ___________ our time.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 It helps students think about ___________ they want to do in the future.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12"/>
          </p:nvPr>
        </p:nvSpPr>
        <p:spPr/>
        <p:txBody>
          <a:bodyPr/>
          <a:lstStyle/>
          <a:p>
            <a:fld id="{879EF9BB-81F1-401D-AA19-680A8E0D7F6D}" type="slidenum">
              <a:rPr lang="en-US" smtClean="0"/>
            </a:fld>
            <a:endParaRPr lang="en-US"/>
          </a:p>
        </p:txBody>
      </p:sp>
      <p:sp>
        <p:nvSpPr>
          <p:cNvPr id="26" name="左箭头 25">
            <a:hlinkClick r:id="rId2"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endParaRPr lang="zh-CN" altLang="en-US" sz="2400" b="1" dirty="0">
              <a:solidFill>
                <a:schemeClr val="tx1"/>
              </a:solidFill>
            </a:endParaRPr>
          </a:p>
        </p:txBody>
      </p:sp>
      <p:sp>
        <p:nvSpPr>
          <p:cNvPr id="12" name="文本框 11">
            <a:hlinkClick r:id="rId3" action="ppaction://hlinksldjump"/>
          </p:cNvPr>
          <p:cNvSpPr txBox="1"/>
          <p:nvPr/>
        </p:nvSpPr>
        <p:spPr>
          <a:xfrm>
            <a:off x="7417520" y="961629"/>
            <a:ext cx="982961" cy="461665"/>
          </a:xfrm>
          <a:prstGeom prst="rect">
            <a:avLst/>
          </a:prstGeom>
          <a:solidFill>
            <a:schemeClr val="accent1"/>
          </a:solidFill>
          <a:effectLst>
            <a:outerShdw blurRad="50800" dist="50800" dir="5400000" sx="1000" sy="1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13" name="TextBox 22"/>
          <p:cNvSpPr txBox="1"/>
          <p:nvPr/>
        </p:nvSpPr>
        <p:spPr>
          <a:xfrm>
            <a:off x="4574791" y="85208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the</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4" name="TextBox 22"/>
          <p:cNvSpPr txBox="1"/>
          <p:nvPr/>
        </p:nvSpPr>
        <p:spPr>
          <a:xfrm>
            <a:off x="6414024" y="1728015"/>
            <a:ext cx="2745509"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from</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5" name="TextBox 22"/>
          <p:cNvSpPr txBox="1"/>
          <p:nvPr/>
        </p:nvSpPr>
        <p:spPr>
          <a:xfrm>
            <a:off x="7786778" y="2623377"/>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who</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7" name="TextBox 22"/>
          <p:cNvSpPr txBox="1"/>
          <p:nvPr/>
        </p:nvSpPr>
        <p:spPr>
          <a:xfrm>
            <a:off x="4920257" y="3434844"/>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of</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8" name="TextBox 22"/>
          <p:cNvSpPr txBox="1"/>
          <p:nvPr/>
        </p:nvSpPr>
        <p:spPr>
          <a:xfrm>
            <a:off x="5917954" y="4310772"/>
            <a:ext cx="1659151" cy="52322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cs typeface="Times New Roman" panose="02020603050405020304" pitchFamily="18" charset="0"/>
              </a:rPr>
              <a:t>what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9" name="文本框 18">
            <a:hlinkClick r:id="rId4" action="ppaction://hlinksldjump"/>
          </p:cNvPr>
          <p:cNvSpPr txBox="1"/>
          <p:nvPr/>
        </p:nvSpPr>
        <p:spPr>
          <a:xfrm>
            <a:off x="10697630" y="1792013"/>
            <a:ext cx="982961" cy="461665"/>
          </a:xfrm>
          <a:prstGeom prst="rect">
            <a:avLst/>
          </a:prstGeom>
          <a:solidFill>
            <a:schemeClr val="accent1"/>
          </a:solidFill>
          <a:effectLst>
            <a:outerShdw blurRad="50800" dist="50800" dir="5400000" sx="110000" sy="110000" algn="ctr" rotWithShape="0">
              <a:srgbClr val="000000">
                <a:alpha val="43137"/>
              </a:srgbClr>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0" name="文本框 19">
            <a:hlinkClick r:id="rId5" action="ppaction://hlinksldjump"/>
          </p:cNvPr>
          <p:cNvSpPr txBox="1"/>
          <p:nvPr/>
        </p:nvSpPr>
        <p:spPr>
          <a:xfrm>
            <a:off x="10862103" y="2755809"/>
            <a:ext cx="982961" cy="461665"/>
          </a:xfrm>
          <a:prstGeom prst="rect">
            <a:avLst/>
          </a:prstGeom>
          <a:solidFill>
            <a:schemeClr val="accent1"/>
          </a:solidFill>
          <a:effectLst>
            <a:outerShdw blurRad="50800" dist="50800" dir="5400000" sx="1000" sy="1000" algn="ctr" rotWithShape="0">
              <a:srgbClr val="000000"/>
            </a:outerShdw>
          </a:effectLst>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1" name="文本框 20">
            <a:hlinkClick r:id="rId6" action="ppaction://hlinksldjump"/>
          </p:cNvPr>
          <p:cNvSpPr txBox="1"/>
          <p:nvPr/>
        </p:nvSpPr>
        <p:spPr>
          <a:xfrm>
            <a:off x="8246119" y="3625280"/>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22" name="文本框 21">
            <a:hlinkClick r:id="rId7" action="ppaction://hlinksldjump"/>
          </p:cNvPr>
          <p:cNvSpPr txBox="1"/>
          <p:nvPr/>
        </p:nvSpPr>
        <p:spPr>
          <a:xfrm>
            <a:off x="10958423" y="4714241"/>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5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wipe(up)">
                                      <p:cBhvr>
                                        <p:cTn id="10" dur="500"/>
                                        <p:tgtEl>
                                          <p:spTgt spid="3">
                                            <p:txEl>
                                              <p:pRg st="2" end="2"/>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wipe(up)">
                                      <p:cBhvr>
                                        <p:cTn id="13" dur="500"/>
                                        <p:tgtEl>
                                          <p:spTgt spid="3">
                                            <p:txEl>
                                              <p:pRg st="4" end="4"/>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wipe(up)">
                                      <p:cBhvr>
                                        <p:cTn id="16" dur="500"/>
                                        <p:tgtEl>
                                          <p:spTgt spid="3">
                                            <p:txEl>
                                              <p:pRg st="6" end="6"/>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animEffect transition="in" filter="wipe(up)">
                                      <p:cBhvr>
                                        <p:cTn id="19" dur="500"/>
                                        <p:tgtEl>
                                          <p:spTgt spid="3">
                                            <p:txEl>
                                              <p:pRg st="8" end="8"/>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barn(inVertical)">
                                      <p:cBhvr>
                                        <p:cTn id="24" dur="500"/>
                                        <p:tgtEl>
                                          <p:spTgt spid="13"/>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outVertical)">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arn(outVertical)">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par>
                          <p:cTn id="43" fill="hold">
                            <p:stCondLst>
                              <p:cond delay="500"/>
                            </p:stCondLst>
                            <p:childTnLst>
                              <p:par>
                                <p:cTn id="44" presetID="16" presetClass="entr" presetSubtype="37"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arn(outVertic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childTnLst>
                          </p:cTn>
                        </p:par>
                        <p:par>
                          <p:cTn id="52" fill="hold">
                            <p:stCondLst>
                              <p:cond delay="500"/>
                            </p:stCondLst>
                            <p:childTnLst>
                              <p:par>
                                <p:cTn id="53" presetID="16" presetClass="entr" presetSubtype="37" fill="hold" grpId="0"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barn(outVertical)">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par>
                          <p:cTn id="61" fill="hold">
                            <p:stCondLst>
                              <p:cond delay="500"/>
                            </p:stCondLst>
                            <p:childTnLst>
                              <p:par>
                                <p:cTn id="62" presetID="16" presetClass="entr" presetSubtype="37"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barn(outVertical)">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2" grpId="0" animBg="1"/>
      <p:bldP spid="13" grpId="0"/>
      <p:bldP spid="14" grpId="0"/>
      <p:bldP spid="15" grpId="0"/>
      <p:bldP spid="17" grpId="0"/>
      <p:bldP spid="18" grpId="0"/>
      <p:bldP spid="19" grpId="0" animBg="1"/>
      <p:bldP spid="20" grpId="0" animBg="1"/>
      <p:bldP spid="21" grpId="0" animBg="1"/>
      <p:bldP spid="22"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6. </a:t>
            </a:r>
            <a:r>
              <a:rPr sz="2380" b="1" dirty="0">
                <a:latin typeface="微软雅黑" panose="020B0503020204020204" pitchFamily="34" charset="-122"/>
                <a:ea typeface="微软雅黑" panose="020B0503020204020204" pitchFamily="34" charset="-122"/>
              </a:rPr>
              <a:t>本题考查固定搭配。all around the world意为“全世界”，是固定短语，故本题正确答案为the。</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7. </a:t>
            </a:r>
            <a:r>
              <a:rPr sz="2380" b="1" dirty="0">
                <a:latin typeface="微软雅黑" panose="020B0503020204020204" pitchFamily="34" charset="-122"/>
                <a:ea typeface="微软雅黑" panose="020B0503020204020204" pitchFamily="34" charset="-122"/>
              </a:rPr>
              <a:t>本题考查固定搭配。be different from意为“与……不同”，是固定短语，故本题正确答案为from。</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8. </a:t>
            </a:r>
            <a:r>
              <a:rPr sz="2380" b="1" dirty="0">
                <a:latin typeface="微软雅黑" panose="020B0503020204020204" pitchFamily="34" charset="-122"/>
                <a:ea typeface="微软雅黑" panose="020B0503020204020204" pitchFamily="34" charset="-122"/>
              </a:rPr>
              <a:t>本题考查定语从句的关系代词。根据分析句子语法结构解题法，smoke修饰先行词people，并且从句缺少主语，故本题正确答案为who。</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9. </a:t>
            </a:r>
            <a:r>
              <a:rPr sz="2380" b="1" dirty="0">
                <a:latin typeface="微软雅黑" panose="020B0503020204020204" pitchFamily="34" charset="-122"/>
                <a:ea typeface="微软雅黑" panose="020B0503020204020204" pitchFamily="34" charset="-122"/>
              </a:rPr>
              <a:t>本题考查固定搭配。make full use of意为“充分利用”，故本题正确答案为of。</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736516"/>
            <a:ext cx="11223849" cy="5871318"/>
          </a:xfrm>
        </p:spPr>
        <p:txBody>
          <a:bodyPr>
            <a:normAutofit/>
          </a:bodyPr>
          <a:lstStyle/>
          <a:p>
            <a:pPr marL="0" indent="0">
              <a:lnSpc>
                <a:spcPct val="150000"/>
              </a:lnSpc>
              <a:buNone/>
            </a:pPr>
            <a:r>
              <a:rPr lang="zh-CN" altLang="en-US" sz="2380" b="1" dirty="0">
                <a:solidFill>
                  <a:srgbClr val="002060"/>
                </a:solidFill>
                <a:latin typeface="微软雅黑" panose="020B0503020204020204" pitchFamily="34" charset="-122"/>
                <a:ea typeface="微软雅黑" panose="020B0503020204020204" pitchFamily="34" charset="-122"/>
                <a:cs typeface="+mj-cs"/>
              </a:rPr>
              <a:t>解  析：</a:t>
            </a:r>
            <a:r>
              <a:rPr lang="en-US" altLang="zh-CN" sz="2380" b="1" dirty="0">
                <a:latin typeface="微软雅黑" panose="020B0503020204020204" pitchFamily="34" charset="-122"/>
                <a:ea typeface="微软雅黑" panose="020B0503020204020204" pitchFamily="34" charset="-122"/>
              </a:rPr>
              <a:t>10. </a:t>
            </a:r>
            <a:r>
              <a:rPr sz="2380" b="1" dirty="0">
                <a:latin typeface="微软雅黑" panose="020B0503020204020204" pitchFamily="34" charset="-122"/>
                <a:ea typeface="微软雅黑" panose="020B0503020204020204" pitchFamily="34" charset="-122"/>
              </a:rPr>
              <a:t>本题考查宾语从句的连接词。根据句意“他们未来做什么”，填入连接词what，作为they want to do的宾语，故本题正确答案为what。</a:t>
            </a:r>
            <a:endParaRPr sz="2380" b="1" dirty="0">
              <a:latin typeface="微软雅黑" panose="020B0503020204020204" pitchFamily="34" charset="-122"/>
              <a:ea typeface="微软雅黑" panose="020B0503020204020204" pitchFamily="34" charset="-122"/>
            </a:endParaRPr>
          </a:p>
        </p:txBody>
      </p:sp>
      <p:sp>
        <p:nvSpPr>
          <p:cNvPr id="62" name="TextBox 61"/>
          <p:cNvSpPr txBox="1"/>
          <p:nvPr/>
        </p:nvSpPr>
        <p:spPr>
          <a:xfrm>
            <a:off x="138023" y="1604513"/>
            <a:ext cx="2536166" cy="369332"/>
          </a:xfrm>
          <a:prstGeom prst="rect">
            <a:avLst/>
          </a:prstGeom>
          <a:noFill/>
        </p:spPr>
        <p:txBody>
          <a:bodyPr wrap="square" rtlCol="0">
            <a:spAutoFit/>
          </a:bodyPr>
          <a:lstStyle/>
          <a:p>
            <a:endParaRPr lang="zh-CN" altLang="en-US" dirty="0"/>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fld>
            <a:endParaRPr lang="en-US"/>
          </a:p>
        </p:txBody>
      </p:sp>
      <p:sp>
        <p:nvSpPr>
          <p:cNvPr id="33" name="左箭头 32">
            <a:hlinkClick r:id="rId1"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endParaRPr lang="zh-CN" altLang="en-US" sz="2400" b="1" dirty="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tags/tag1.xml><?xml version="1.0" encoding="utf-8"?>
<p:tagLst xmlns:p="http://schemas.openxmlformats.org/presentationml/2006/main">
  <p:tag name="KSO_WM_BEAUTIFY_FLAG" val=""/>
</p:tagLst>
</file>

<file path=ppt/tags/tag10.xml><?xml version="1.0" encoding="utf-8"?>
<p:tagLst xmlns:p="http://schemas.openxmlformats.org/presentationml/2006/main">
  <p:tag name="KSO_WM_UNIT_TABLE_BEAUTIFY" val="smartTable{736c0a70-7a3f-488b-a99c-340ff5f5f6c2}"/>
  <p:tag name="TABLE_ENDDRAG_ORIGIN_RECT" val="940*460"/>
  <p:tag name="TABLE_ENDDRAG_RECT" val="9*75*940*460"/>
</p:tagLst>
</file>

<file path=ppt/tags/tag11.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20.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UNIT_TABLE_BEAUTIFY" val="smartTable{75584d0a-a755-4d98-a895-49d9a8e8fa90}"/>
</p:tagLst>
</file>

<file path=ppt/tags/tag31.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7.xml><?xml version="1.0" encoding="utf-8"?>
<p:tagLst xmlns:p="http://schemas.openxmlformats.org/presentationml/2006/main">
  <p:tag name="KSO_WM_UNIT_TABLE_BEAUTIFY" val="smartTable{ee499d5c-6629-4b1c-92bd-df7e619cca3b}"/>
</p:tagLst>
</file>

<file path=ppt/tags/tag48.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UNIT_TABLE_BEAUTIFY" val="smartTable{479e8697-1fc3-4c9b-a6f1-fa41c5df0e24}"/>
</p:tagLst>
</file>

<file path=ppt/tags/tag65.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1.xml><?xml version="1.0" encoding="utf-8"?>
<p:tagLst xmlns:p="http://schemas.openxmlformats.org/presentationml/2006/main">
  <p:tag name="ISPRING_ULTRA_SCORM_COURSE_ID" val="9EC399C7-26C4-439D-AD76-D9E6D725E172"/>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SCORM_ENDPOINT" val="&lt;endpoint&gt;&lt;enable&gt;0&lt;/enable&gt;&lt;lrs&gt;http://&lt;/lrs&gt;&lt;auth&gt;0&lt;/auth&gt;&lt;login&gt;&lt;/login&gt;&lt;password&gt;&lt;/password&gt;&lt;key&gt;&lt;/key&gt;&lt;name&gt;&lt;/name&gt;&lt;email&gt;&lt;/email&gt;&lt;/endpoint&gt;&#10;"/>
  <p:tag name="ISPRING_PRESENTATION_TITLE" val="扁平化创意教师说课教育培训课件PPT模板"/>
  <p:tag name="COMMONDATA" val="eyJoZGlkIjoiMjhjNGUxNWFjMjhlNDdjNWVkN2JmMzA2Y2JjZmYzMTUifQ=="/>
  <p:tag name="KSO_WPP_MARK_KEY" val="ed3711be-f0ba-460d-a8d5-87fa92be4a15"/>
  <p:tag name="commondata" val="eyJoZGlkIjoiZDA1Yjk0MjM1Yjg1MzI1YTQzNzk5OTA3OGMzYTFkNTQifQ=="/>
</p:tagLst>
</file>

<file path=ppt/tags/tag8.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chemeClr val="accent1"/>
        </a:solidFill>
      </a:spPr>
      <a:bodyPr wrap="square" rtlCol="0">
        <a:spAutoFit/>
      </a:bodyPr>
      <a:lstStyle>
        <a:defPPr algn="l">
          <a:defRPr sz="2400" b="1" dirty="0">
            <a:solidFill>
              <a:schemeClr val="bg1"/>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49568</Words>
  <Application>WPS 演示</Application>
  <PresentationFormat>宽屏</PresentationFormat>
  <Paragraphs>3394</Paragraphs>
  <Slides>284</Slides>
  <Notes>12</Notes>
  <HiddenSlides>180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284</vt:i4>
      </vt:variant>
    </vt:vector>
  </HeadingPairs>
  <TitlesOfParts>
    <vt:vector size="298" baseType="lpstr">
      <vt:lpstr>Arial</vt:lpstr>
      <vt:lpstr>宋体</vt:lpstr>
      <vt:lpstr>Wingdings</vt:lpstr>
      <vt:lpstr>微软雅黑</vt:lpstr>
      <vt:lpstr>Raleway Light</vt:lpstr>
      <vt:lpstr>Times New Roman</vt:lpstr>
      <vt:lpstr>Calibri</vt:lpstr>
      <vt:lpstr>Lato Regular</vt:lpstr>
      <vt:lpstr>Segoe Print</vt:lpstr>
      <vt:lpstr>Lato Light</vt:lpstr>
      <vt:lpstr>Arial Unicode MS</vt:lpstr>
      <vt:lpstr>等线</vt:lpstr>
      <vt:lpstr>黑体</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（一）句子练习   动词类</vt:lpstr>
      <vt:lpstr>PowerPoint 演示文稿</vt:lpstr>
      <vt:lpstr>PowerPoint 演示文稿</vt:lpstr>
      <vt:lpstr>PowerPoint 演示文稿</vt:lpstr>
      <vt:lpstr>PowerPoint 演示文稿</vt:lpstr>
      <vt:lpstr>PowerPoint 演示文稿</vt:lpstr>
      <vt:lpstr>（一）句子练习   动词类</vt:lpstr>
      <vt:lpstr>PowerPoint 演示文稿</vt:lpstr>
      <vt:lpstr>PowerPoint 演示文稿</vt:lpstr>
      <vt:lpstr>PowerPoint 演示文稿</vt:lpstr>
      <vt:lpstr>PowerPoint 演示文稿</vt:lpstr>
      <vt:lpstr>PowerPoint 演示文稿</vt:lpstr>
      <vt:lpstr>（一）句子练习   名词、形容词、副词、代词类词类</vt:lpstr>
      <vt:lpstr>PowerPoint 演示文稿</vt:lpstr>
      <vt:lpstr>PowerPoint 演示文稿</vt:lpstr>
      <vt:lpstr>PowerPoint 演示文稿</vt:lpstr>
      <vt:lpstr>PowerPoint 演示文稿</vt:lpstr>
      <vt:lpstr>PowerPoint 演示文稿</vt:lpstr>
      <vt:lpstr>（一）句子练习   名词、形容词、副词、代词类词类</vt:lpstr>
      <vt:lpstr>PowerPoint 演示文稿</vt:lpstr>
      <vt:lpstr>PowerPoint 演示文稿</vt:lpstr>
      <vt:lpstr>PowerPoint 演示文稿</vt:lpstr>
      <vt:lpstr>PowerPoint 演示文稿</vt:lpstr>
      <vt:lpstr>PowerPoint 演示文稿</vt:lpstr>
      <vt:lpstr>（一）句子练习   无提示词类</vt:lpstr>
      <vt:lpstr>PowerPoint 演示文稿</vt:lpstr>
      <vt:lpstr>PowerPoint 演示文稿</vt:lpstr>
      <vt:lpstr>PowerPoint 演示文稿</vt:lpstr>
      <vt:lpstr>PowerPoint 演示文稿</vt:lpstr>
      <vt:lpstr>PowerPoint 演示文稿</vt:lpstr>
      <vt:lpstr>（一）句子练习   无提示词类</vt:lpstr>
      <vt:lpstr>PowerPoint 演示文稿</vt:lpstr>
      <vt:lpstr>PowerPoint 演示文稿</vt:lpstr>
      <vt:lpstr>PowerPoint 演示文稿</vt:lpstr>
      <vt:lpstr>PowerPoint 演示文稿</vt:lpstr>
      <vt:lpstr>PowerPoint 演示文稿</vt:lpstr>
      <vt:lpstr>自 测 题 一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 测 题 二</vt:lpstr>
      <vt:lpstr>PowerPoint 演示文稿</vt:lpstr>
      <vt:lpstr>PowerPoint 演示文稿</vt:lpstr>
      <vt:lpstr>PowerPoint 演示文稿</vt:lpstr>
      <vt:lpstr>PowerPoint 演示文稿</vt:lpstr>
      <vt:lpstr>自 测 题 二</vt:lpstr>
      <vt:lpstr>PowerPoint 演示文稿</vt:lpstr>
      <vt:lpstr>PowerPoint 演示文稿</vt:lpstr>
      <vt:lpstr>PowerPoint 演示文稿</vt:lpstr>
      <vt:lpstr>PowerPoint 演示文稿</vt:lpstr>
      <vt:lpstr>PowerPoint 演示文稿</vt:lpstr>
      <vt:lpstr>PowerPoint 演示文稿</vt:lpstr>
      <vt:lpstr>自 测 题 三</vt:lpstr>
      <vt:lpstr>PowerPoint 演示文稿</vt:lpstr>
      <vt:lpstr>PowerPoint 演示文稿</vt:lpstr>
      <vt:lpstr>PowerPoint 演示文稿</vt:lpstr>
      <vt:lpstr>PowerPoint 演示文稿</vt:lpstr>
      <vt:lpstr>PowerPoint 演示文稿</vt:lpstr>
      <vt:lpstr>自 测 题 三</vt:lpstr>
      <vt:lpstr>PowerPoint 演示文稿</vt:lpstr>
      <vt:lpstr>PowerPoint 演示文稿</vt:lpstr>
      <vt:lpstr>PowerPoint 演示文稿</vt:lpstr>
      <vt:lpstr>PowerPoint 演示文稿</vt:lpstr>
      <vt:lpstr>PowerPoint 演示文稿</vt:lpstr>
      <vt:lpstr>自 测 题 四</vt:lpstr>
      <vt:lpstr>PowerPoint 演示文稿</vt:lpstr>
      <vt:lpstr>PowerPoint 演示文稿</vt:lpstr>
      <vt:lpstr>PowerPoint 演示文稿</vt:lpstr>
      <vt:lpstr>PowerPoint 演示文稿</vt:lpstr>
      <vt:lpstr>PowerPoint 演示文稿</vt:lpstr>
      <vt:lpstr>自 测 题 四</vt:lpstr>
      <vt:lpstr>PowerPoint 演示文稿</vt:lpstr>
      <vt:lpstr>PowerPoint 演示文稿</vt:lpstr>
      <vt:lpstr>PowerPoint 演示文稿</vt:lpstr>
      <vt:lpstr>PowerPoint 演示文稿</vt:lpstr>
      <vt:lpstr>PowerPoint 演示文稿</vt:lpstr>
      <vt:lpstr>自 测 题 五</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 测 题 六</vt:lpstr>
      <vt:lpstr>PowerPoint 演示文稿</vt:lpstr>
      <vt:lpstr>PowerPoint 演示文稿</vt:lpstr>
      <vt:lpstr>PowerPoint 演示文稿</vt:lpstr>
      <vt:lpstr>PowerPoint 演示文稿</vt:lpstr>
      <vt:lpstr>PowerPoint 演示文稿</vt:lpstr>
      <vt:lpstr>自 测 题 六</vt:lpstr>
      <vt:lpstr>PowerPoint 演示文稿</vt:lpstr>
      <vt:lpstr>PowerPoint 演示文稿</vt:lpstr>
      <vt:lpstr>PowerPoint 演示文稿</vt:lpstr>
      <vt:lpstr>PowerPoint 演示文稿</vt:lpstr>
      <vt:lpstr>PowerPoint 演示文稿</vt:lpstr>
      <vt:lpstr>自 测 题 七</vt:lpstr>
      <vt:lpstr>PowerPoint 演示文稿</vt:lpstr>
      <vt:lpstr>PowerPoint 演示文稿</vt:lpstr>
      <vt:lpstr>PowerPoint 演示文稿</vt:lpstr>
      <vt:lpstr>PowerPoint 演示文稿</vt:lpstr>
      <vt:lpstr>PowerPoint 演示文稿</vt:lpstr>
      <vt:lpstr>自 测 题 七</vt:lpstr>
      <vt:lpstr>PowerPoint 演示文稿</vt:lpstr>
      <vt:lpstr>PowerPoint 演示文稿</vt:lpstr>
      <vt:lpstr>PowerPoint 演示文稿</vt:lpstr>
      <vt:lpstr>PowerPoint 演示文稿</vt:lpstr>
      <vt:lpstr>PowerPoint 演示文稿</vt:lpstr>
      <vt:lpstr>自 测 题 八</vt:lpstr>
      <vt:lpstr>PowerPoint 演示文稿</vt:lpstr>
      <vt:lpstr>PowerPoint 演示文稿</vt:lpstr>
      <vt:lpstr>PowerPoint 演示文稿</vt:lpstr>
      <vt:lpstr>PowerPoint 演示文稿</vt:lpstr>
      <vt:lpstr>PowerPoint 演示文稿</vt:lpstr>
      <vt:lpstr>自 测 题 八</vt:lpstr>
      <vt:lpstr>PowerPoint 演示文稿</vt:lpstr>
      <vt:lpstr>PowerPoint 演示文稿</vt:lpstr>
      <vt:lpstr>PowerPoint 演示文稿</vt:lpstr>
      <vt:lpstr>PowerPoint 演示文稿</vt:lpstr>
      <vt:lpstr>PowerPoint 演示文稿</vt:lpstr>
      <vt:lpstr>自 测 题 九</vt:lpstr>
      <vt:lpstr>PowerPoint 演示文稿</vt:lpstr>
      <vt:lpstr>PowerPoint 演示文稿</vt:lpstr>
      <vt:lpstr>PowerPoint 演示文稿</vt:lpstr>
      <vt:lpstr>PowerPoint 演示文稿</vt:lpstr>
      <vt:lpstr>PowerPoint 演示文稿</vt:lpstr>
      <vt:lpstr>自 测 题 九</vt:lpstr>
      <vt:lpstr>PowerPoint 演示文稿</vt:lpstr>
      <vt:lpstr>PowerPoint 演示文稿</vt:lpstr>
      <vt:lpstr>PowerPoint 演示文稿</vt:lpstr>
      <vt:lpstr>PowerPoint 演示文稿</vt:lpstr>
      <vt:lpstr>PowerPoint 演示文稿</vt:lpstr>
      <vt:lpstr>自 测 题 十</vt:lpstr>
      <vt:lpstr>PowerPoint 演示文稿</vt:lpstr>
      <vt:lpstr>PowerPoint 演示文稿</vt:lpstr>
      <vt:lpstr>PowerPoint 演示文稿</vt:lpstr>
      <vt:lpstr>PowerPoint 演示文稿</vt:lpstr>
      <vt:lpstr>自 测 题 十</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扁平化创意教师说课教育培训课件PPT模板</dc:title>
  <dc:creator>dell</dc:creator>
  <cp:lastModifiedBy>Yuffie</cp:lastModifiedBy>
  <cp:revision>1113</cp:revision>
  <dcterms:created xsi:type="dcterms:W3CDTF">2016-10-04T09:02:00Z</dcterms:created>
  <dcterms:modified xsi:type="dcterms:W3CDTF">2024-06-17T02:01:42Z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2052-12.1.0.16929</vt:lpwstr>
  </property>
  <property fmtid="{D5CDD505-2E9C-101B-9397-08002B2CF9AE}" pid="3" name="ICV">
    <vt:lpwstr>E8A4798218414B35BE6822572C1025A6</vt:lpwstr>
  </property>
</Properties>
</file>