
<file path=[Content_Types].xml><?xml version="1.0" encoding="utf-8"?>
<Types xmlns="http://schemas.openxmlformats.org/package/2006/content-types">
  <Default Extension="emf" ContentType="image/x-emf"/>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41"/>
  </p:handoutMasterIdLst>
  <p:sldIdLst>
    <p:sldId id="869" r:id="rId3"/>
    <p:sldId id="794" r:id="rId5"/>
    <p:sldId id="781" r:id="rId6"/>
    <p:sldId id="795" r:id="rId7"/>
    <p:sldId id="939" r:id="rId8"/>
    <p:sldId id="940" r:id="rId9"/>
    <p:sldId id="946" r:id="rId10"/>
    <p:sldId id="941" r:id="rId11"/>
    <p:sldId id="942" r:id="rId12"/>
    <p:sldId id="943" r:id="rId13"/>
    <p:sldId id="944" r:id="rId14"/>
    <p:sldId id="945" r:id="rId15"/>
    <p:sldId id="1007" r:id="rId16"/>
    <p:sldId id="947" r:id="rId17"/>
    <p:sldId id="948" r:id="rId18"/>
    <p:sldId id="829" r:id="rId19"/>
    <p:sldId id="1008" r:id="rId20"/>
    <p:sldId id="1047" r:id="rId21"/>
    <p:sldId id="1009" r:id="rId22"/>
    <p:sldId id="1048" r:id="rId23"/>
    <p:sldId id="1010" r:id="rId24"/>
    <p:sldId id="1049" r:id="rId25"/>
    <p:sldId id="1011" r:id="rId26"/>
    <p:sldId id="1050" r:id="rId27"/>
    <p:sldId id="1012" r:id="rId28"/>
    <p:sldId id="1051" r:id="rId29"/>
    <p:sldId id="1013" r:id="rId30"/>
    <p:sldId id="1052" r:id="rId31"/>
    <p:sldId id="1014" r:id="rId32"/>
    <p:sldId id="1053" r:id="rId33"/>
    <p:sldId id="1015" r:id="rId34"/>
    <p:sldId id="1054" r:id="rId35"/>
    <p:sldId id="1016" r:id="rId36"/>
    <p:sldId id="1055" r:id="rId37"/>
    <p:sldId id="1017" r:id="rId38"/>
    <p:sldId id="1056" r:id="rId39"/>
    <p:sldId id="1018" r:id="rId40"/>
    <p:sldId id="1057" r:id="rId41"/>
    <p:sldId id="1019" r:id="rId42"/>
    <p:sldId id="1058" r:id="rId43"/>
    <p:sldId id="1020" r:id="rId44"/>
    <p:sldId id="1059" r:id="rId45"/>
    <p:sldId id="1021" r:id="rId46"/>
    <p:sldId id="1060" r:id="rId47"/>
    <p:sldId id="1022" r:id="rId48"/>
    <p:sldId id="1061" r:id="rId49"/>
    <p:sldId id="1023" r:id="rId50"/>
    <p:sldId id="1062" r:id="rId51"/>
    <p:sldId id="1024" r:id="rId52"/>
    <p:sldId id="1063" r:id="rId53"/>
    <p:sldId id="1025" r:id="rId54"/>
    <p:sldId id="1064" r:id="rId55"/>
    <p:sldId id="1026" r:id="rId56"/>
    <p:sldId id="1065" r:id="rId57"/>
    <p:sldId id="979" r:id="rId58"/>
    <p:sldId id="1258" r:id="rId59"/>
    <p:sldId id="1259" r:id="rId60"/>
    <p:sldId id="1260" r:id="rId61"/>
    <p:sldId id="1261" r:id="rId62"/>
    <p:sldId id="1262" r:id="rId63"/>
    <p:sldId id="1263" r:id="rId64"/>
    <p:sldId id="1184" r:id="rId65"/>
    <p:sldId id="1185" r:id="rId66"/>
    <p:sldId id="1186" r:id="rId67"/>
    <p:sldId id="1187" r:id="rId68"/>
    <p:sldId id="1121" r:id="rId69"/>
    <p:sldId id="1123" r:id="rId70"/>
    <p:sldId id="1124" r:id="rId71"/>
    <p:sldId id="1125" r:id="rId72"/>
    <p:sldId id="1122" r:id="rId73"/>
    <p:sldId id="1126" r:id="rId74"/>
    <p:sldId id="1127" r:id="rId75"/>
    <p:sldId id="1128" r:id="rId76"/>
    <p:sldId id="980" r:id="rId77"/>
    <p:sldId id="1066" r:id="rId78"/>
    <p:sldId id="1027" r:id="rId79"/>
    <p:sldId id="1067" r:id="rId80"/>
    <p:sldId id="996" r:id="rId81"/>
    <p:sldId id="809" r:id="rId82"/>
    <p:sldId id="1129" r:id="rId83"/>
    <p:sldId id="1130" r:id="rId84"/>
    <p:sldId id="1131" r:id="rId85"/>
    <p:sldId id="1038" r:id="rId86"/>
    <p:sldId id="1132" r:id="rId87"/>
    <p:sldId id="1133" r:id="rId88"/>
    <p:sldId id="1134" r:id="rId89"/>
    <p:sldId id="1190" r:id="rId90"/>
    <p:sldId id="1332" r:id="rId91"/>
    <p:sldId id="1333" r:id="rId92"/>
    <p:sldId id="1039" r:id="rId93"/>
    <p:sldId id="1135" r:id="rId94"/>
    <p:sldId id="1136" r:id="rId95"/>
    <p:sldId id="1137" r:id="rId96"/>
    <p:sldId id="1139" r:id="rId97"/>
    <p:sldId id="1040" r:id="rId98"/>
    <p:sldId id="1140" r:id="rId99"/>
    <p:sldId id="1141" r:id="rId100"/>
    <p:sldId id="1142" r:id="rId101"/>
    <p:sldId id="1143" r:id="rId102"/>
    <p:sldId id="1192" r:id="rId103"/>
    <p:sldId id="1334" r:id="rId104"/>
    <p:sldId id="1193" r:id="rId105"/>
    <p:sldId id="1194" r:id="rId106"/>
    <p:sldId id="1041" r:id="rId107"/>
    <p:sldId id="1145" r:id="rId108"/>
    <p:sldId id="1042" r:id="rId109"/>
    <p:sldId id="1146" r:id="rId110"/>
    <p:sldId id="1197" r:id="rId111"/>
    <p:sldId id="1335" r:id="rId112"/>
    <p:sldId id="1147" r:id="rId113"/>
    <p:sldId id="1337" r:id="rId114"/>
    <p:sldId id="1148" r:id="rId115"/>
    <p:sldId id="1149" r:id="rId116"/>
    <p:sldId id="1150" r:id="rId117"/>
    <p:sldId id="1151" r:id="rId118"/>
    <p:sldId id="1044" r:id="rId119"/>
    <p:sldId id="1152" r:id="rId120"/>
    <p:sldId id="1153" r:id="rId121"/>
    <p:sldId id="1154" r:id="rId122"/>
    <p:sldId id="1155" r:id="rId123"/>
    <p:sldId id="1156" r:id="rId124"/>
    <p:sldId id="1043" r:id="rId125"/>
    <p:sldId id="1336" r:id="rId126"/>
    <p:sldId id="1338" r:id="rId127"/>
    <p:sldId id="1196" r:id="rId128"/>
    <p:sldId id="1198" r:id="rId129"/>
    <p:sldId id="1199" r:id="rId130"/>
    <p:sldId id="1045" r:id="rId131"/>
    <p:sldId id="1157" r:id="rId132"/>
    <p:sldId id="1158" r:id="rId133"/>
    <p:sldId id="1046" r:id="rId134"/>
    <p:sldId id="1159" r:id="rId135"/>
    <p:sldId id="1160" r:id="rId136"/>
    <p:sldId id="1200" r:id="rId137"/>
    <p:sldId id="1339" r:id="rId138"/>
    <p:sldId id="1340" r:id="rId139"/>
    <p:sldId id="935" r:id="rId140"/>
  </p:sldIdLst>
  <p:sldSz cx="12192000" cy="6858000"/>
  <p:notesSz cx="6858000" cy="9144000"/>
  <p:custDataLst>
    <p:tags r:id="rId1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0" userDrawn="1">
          <p15:clr>
            <a:srgbClr val="A4A3A4"/>
          </p15:clr>
        </p15:guide>
        <p15:guide id="2" pos="624" userDrawn="1">
          <p15:clr>
            <a:srgbClr val="A4A3A4"/>
          </p15:clr>
        </p15:guide>
        <p15:guide id="3" pos="7069" userDrawn="1">
          <p15:clr>
            <a:srgbClr val="A4A3A4"/>
          </p15:clr>
        </p15:guide>
        <p15:guide id="4" pos="381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064A2"/>
    <a:srgbClr val="9BBB59"/>
    <a:srgbClr val="DBCEEF"/>
    <a:srgbClr val="E3FDC1"/>
    <a:srgbClr val="EAD5D5"/>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49" autoAdjust="0"/>
    <p:restoredTop sz="96763" autoAdjust="0"/>
  </p:normalViewPr>
  <p:slideViewPr>
    <p:cSldViewPr snapToGrid="0" showGuides="1">
      <p:cViewPr varScale="1">
        <p:scale>
          <a:sx n="98" d="100"/>
          <a:sy n="98" d="100"/>
        </p:scale>
        <p:origin x="84" y="276"/>
      </p:cViewPr>
      <p:guideLst>
        <p:guide orient="horz" pos="2100"/>
        <p:guide pos="624"/>
        <p:guide pos="7069"/>
        <p:guide pos="381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5" Type="http://schemas.openxmlformats.org/officeDocument/2006/relationships/tags" Target="tags/tag59.xml"/><Relationship Id="rId144" Type="http://schemas.openxmlformats.org/officeDocument/2006/relationships/tableStyles" Target="tableStyles.xml"/><Relationship Id="rId143" Type="http://schemas.openxmlformats.org/officeDocument/2006/relationships/viewProps" Target="viewProps.xml"/><Relationship Id="rId142" Type="http://schemas.openxmlformats.org/officeDocument/2006/relationships/presProps" Target="presProps.xml"/><Relationship Id="rId141" Type="http://schemas.openxmlformats.org/officeDocument/2006/relationships/handoutMaster" Target="handoutMasters/handoutMaster1.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（一）筛选法</a:t>
          </a:r>
        </a:p>
      </dgm:t>
    </dgm:pt>
    <dgm:pt modelId="{D3A1458C-279D-41FC-AE06-BFF908604A2E}" cxnId="{DAF75300-BB0C-4714-AB98-A5819A67C9A5}" type="parTrans">
      <dgm:prSet/>
      <dgm:spPr/>
      <dgm:t>
        <a:bodyPr/>
        <a:lstStyle/>
        <a:p>
          <a:endParaRPr lang="zh-CN" altLang="en-US"/>
        </a:p>
      </dgm:t>
    </dgm:pt>
    <dgm:pt modelId="{FD298035-AE9D-4CBE-B0EB-0D07E98EC9AB}" cxnId="{DAF75300-BB0C-4714-AB98-A5819A67C9A5}" type="sibTrans">
      <dgm:prSet/>
      <dgm:spPr/>
      <dgm:t>
        <a:bodyPr/>
        <a:lstStyle/>
        <a:p>
          <a:endParaRPr lang="zh-CN" altLang="en-US"/>
        </a:p>
      </dgm:t>
    </dgm:pt>
    <dgm:pt modelId="{C8EE0CE2-7D50-4C74-A35A-197F9ED0DDC0}">
      <dgm:prSet phldrT="[文本]" phldr="0" custT="1"/>
      <dgm:spPr/>
      <dgm:t>
        <a:bodyPr vert="horz" wrap="square"/>
        <a:lstStyle/>
        <a:p>
          <a:pPr>
            <a:lnSpc>
              <a:spcPct val="100000"/>
            </a:lnSpc>
            <a:spcBef>
              <a:spcPct val="0"/>
            </a:spcBef>
            <a:spcAft>
              <a:spcPct val="20000"/>
            </a:spcAft>
          </a:pPr>
          <a:r>
            <a:rPr lang="zh-CN" altLang="en-US" sz="2800" b="1" dirty="0">
              <a:latin typeface="微软雅黑" panose="020B0503020204020204" pitchFamily="34" charset="-122"/>
              <a:ea typeface="微软雅黑" panose="020B0503020204020204" pitchFamily="34" charset="-122"/>
            </a:rPr>
            <a:t>将所有模棱两可的选项放入题干，将不符合句意的选项排除。</a:t>
          </a:r>
        </a:p>
      </dgm:t>
    </dgm:pt>
    <dgm:pt modelId="{AB409967-4E6A-434E-8E78-0CC6B8F319B2}" cxnId="{5FA6B9BA-5271-4DD0-BE7C-20320047F995}" type="parTrans">
      <dgm:prSet/>
      <dgm:spPr/>
      <dgm:t>
        <a:bodyPr/>
        <a:lstStyle/>
        <a:p>
          <a:endParaRPr lang="zh-CN" altLang="en-US"/>
        </a:p>
      </dgm:t>
    </dgm:pt>
    <dgm:pt modelId="{3CEC33CA-EFBB-4EDA-BCAE-688DF97B9803}" cxnId="{5FA6B9BA-5271-4DD0-BE7C-20320047F995}"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24177" custLinFactNeighborY="-100000">
        <dgm:presLayoutVars>
          <dgm:bulletEnabled val="1"/>
        </dgm:presLayoutVars>
      </dgm:prSet>
      <dgm:spPr/>
    </dgm:pt>
  </dgm:ptLst>
  <dgm:cxnLst>
    <dgm:cxn modelId="{DAF75300-BB0C-4714-AB98-A5819A67C9A5}" srcId="{91ABC5B6-332A-4B1B-A348-3F343183E9C7}" destId="{BC44728D-FCEE-4C13-AEE0-EF4370562988}" srcOrd="0" destOrd="0" parTransId="{D3A1458C-279D-41FC-AE06-BFF908604A2E}" sibTransId="{FD298035-AE9D-4CBE-B0EB-0D07E98EC9AB}"/>
    <dgm:cxn modelId="{8362E301-9059-4CA8-8C20-86E103679B72}" type="presOf" srcId="{BC44728D-FCEE-4C13-AEE0-EF4370562988}" destId="{53EDFADB-9AA9-4AF3-80D5-9A8BF4D42266}" srcOrd="0" destOrd="0" presId="urn:microsoft.com/office/officeart/2005/8/layout/vList2#1"/>
    <dgm:cxn modelId="{7C6BF378-07D2-44DA-8D00-F23BF05B345E}" type="presOf" srcId="{91ABC5B6-332A-4B1B-A348-3F343183E9C7}" destId="{1B711EBE-11D5-4149-BB91-666CD680C8B0}" srcOrd="0" destOrd="0" presId="urn:microsoft.com/office/officeart/2005/8/layout/vList2#1"/>
    <dgm:cxn modelId="{5FA6B9BA-5271-4DD0-BE7C-20320047F995}" srcId="{BC44728D-FCEE-4C13-AEE0-EF4370562988}" destId="{C8EE0CE2-7D50-4C74-A35A-197F9ED0DDC0}" srcOrd="0" destOrd="0" parTransId="{AB409967-4E6A-434E-8E78-0CC6B8F319B2}" sibTransId="{3CEC33CA-EFBB-4EDA-BCAE-688DF97B9803}"/>
    <dgm:cxn modelId="{93F4F0ED-E31D-43AB-BB98-7805A1607075}" type="presOf" srcId="{C8EE0CE2-7D50-4C74-A35A-197F9ED0DDC0}" destId="{E5AE5947-D1AA-4EB3-A8B5-B7FB04200C93}" srcOrd="0" destOrd="0" presId="urn:microsoft.com/office/officeart/2005/8/layout/vList2#1"/>
    <dgm:cxn modelId="{CF637DAA-61A3-4CD7-AC8C-E5A1982B57C0}" type="presParOf" srcId="{1B711EBE-11D5-4149-BB91-666CD680C8B0}" destId="{53EDFADB-9AA9-4AF3-80D5-9A8BF4D42266}" srcOrd="0" destOrd="0" presId="urn:microsoft.com/office/officeart/2005/8/layout/vList2#1"/>
    <dgm:cxn modelId="{ACE2A683-26C3-4B06-AAD9-D2343CF862C7}"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9BBB59"/>
        </a:solidFill>
      </dgm:spPr>
      <dgm:t>
        <a:bodyPr/>
        <a:lstStyle/>
        <a:p>
          <a:pPr algn="ctr"/>
          <a:r>
            <a:rPr lang="zh-CN" altLang="en-US" sz="3200" b="1" dirty="0">
              <a:latin typeface="微软雅黑" panose="020B0503020204020204" pitchFamily="34" charset="-122"/>
              <a:ea typeface="微软雅黑" panose="020B0503020204020204" pitchFamily="34" charset="-122"/>
            </a:rPr>
            <a:t>（二）常识法／关键词解题法</a:t>
          </a:r>
        </a:p>
      </dgm:t>
    </dgm:pt>
    <dgm:pt modelId="{D3A1458C-279D-41FC-AE06-BFF908604A2E}" cxnId="{C4280222-F7FD-4C6F-BEB8-30DAE6AD6ED7}" type="parTrans">
      <dgm:prSet/>
      <dgm:spPr/>
      <dgm:t>
        <a:bodyPr/>
        <a:lstStyle/>
        <a:p>
          <a:endParaRPr lang="zh-CN" altLang="en-US"/>
        </a:p>
      </dgm:t>
    </dgm:pt>
    <dgm:pt modelId="{FD298035-AE9D-4CBE-B0EB-0D07E98EC9AB}" cxnId="{C4280222-F7FD-4C6F-BEB8-30DAE6AD6ED7}" type="sibTrans">
      <dgm:prSet/>
      <dgm:spPr/>
      <dgm:t>
        <a:bodyPr/>
        <a:lstStyle/>
        <a:p>
          <a:endParaRPr lang="zh-CN" altLang="en-US"/>
        </a:p>
      </dgm:t>
    </dgm:pt>
    <dgm:pt modelId="{27A39385-8018-4119-BDEF-C8C7AC7A590D}">
      <dgm:prSet phldrT="[文本]" phldr="0" custT="1"/>
      <dgm:spPr/>
      <dgm:t>
        <a:bodyPr vert="horz" wrap="square"/>
        <a:lstStyle/>
        <a:p>
          <a:pPr>
            <a:lnSpc>
              <a:spcPct val="100000"/>
            </a:lnSpc>
            <a:spcBef>
              <a:spcPct val="0"/>
            </a:spcBef>
            <a:spcAft>
              <a:spcPct val="20000"/>
            </a:spcAft>
          </a:pPr>
          <a:r>
            <a:rPr lang="zh-CN" altLang="en-US" sz="2800" b="1" dirty="0">
              <a:latin typeface="微软雅黑" panose="020B0503020204020204" pitchFamily="34" charset="-122"/>
              <a:ea typeface="微软雅黑" panose="020B0503020204020204" pitchFamily="34" charset="-122"/>
            </a:rPr>
            <a:t>许多题目中都有一些对判定答案有着至关重要作用的词，找到关键词就找到了解题的突破口。</a:t>
          </a:r>
        </a:p>
      </dgm:t>
    </dgm:pt>
    <dgm:pt modelId="{499BCF44-D3E4-4FB7-86C5-5FF8D20C6E7A}" cxnId="{1DFADAEA-BD6A-42C5-A5FE-389370E7382E}" type="parTrans">
      <dgm:prSet/>
      <dgm:spPr/>
      <dgm:t>
        <a:bodyPr/>
        <a:lstStyle/>
        <a:p>
          <a:endParaRPr lang="zh-CN" altLang="en-US"/>
        </a:p>
      </dgm:t>
    </dgm:pt>
    <dgm:pt modelId="{917F6F2C-8FF9-4571-9F14-A7BA555B1BC0}" cxnId="{1DFADAEA-BD6A-42C5-A5FE-389370E7382E}"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C4280222-F7FD-4C6F-BEB8-30DAE6AD6ED7}" srcId="{91ABC5B6-332A-4B1B-A348-3F343183E9C7}" destId="{BC44728D-FCEE-4C13-AEE0-EF4370562988}" srcOrd="0" destOrd="0" parTransId="{D3A1458C-279D-41FC-AE06-BFF908604A2E}" sibTransId="{FD298035-AE9D-4CBE-B0EB-0D07E98EC9AB}"/>
    <dgm:cxn modelId="{82955C24-34EE-4678-9792-C3718FF0AF8F}" type="presOf" srcId="{BC44728D-FCEE-4C13-AEE0-EF4370562988}" destId="{53EDFADB-9AA9-4AF3-80D5-9A8BF4D42266}" srcOrd="0" destOrd="0" presId="urn:microsoft.com/office/officeart/2005/8/layout/vList2#1"/>
    <dgm:cxn modelId="{668C8277-4549-4E93-91D7-F5253C963184}" type="presOf" srcId="{27A39385-8018-4119-BDEF-C8C7AC7A590D}" destId="{E5AE5947-D1AA-4EB3-A8B5-B7FB04200C93}" srcOrd="0" destOrd="0" presId="urn:microsoft.com/office/officeart/2005/8/layout/vList2#1"/>
    <dgm:cxn modelId="{EEDC9E92-7DC1-4A3C-8ED3-8CBC108136EC}" type="presOf" srcId="{91ABC5B6-332A-4B1B-A348-3F343183E9C7}" destId="{1B711EBE-11D5-4149-BB91-666CD680C8B0}" srcOrd="0" destOrd="0" presId="urn:microsoft.com/office/officeart/2005/8/layout/vList2#1"/>
    <dgm:cxn modelId="{1DFADAEA-BD6A-42C5-A5FE-389370E7382E}" srcId="{BC44728D-FCEE-4C13-AEE0-EF4370562988}" destId="{27A39385-8018-4119-BDEF-C8C7AC7A590D}" srcOrd="0" destOrd="0" parTransId="{499BCF44-D3E4-4FB7-86C5-5FF8D20C6E7A}" sibTransId="{917F6F2C-8FF9-4571-9F14-A7BA555B1BC0}"/>
    <dgm:cxn modelId="{ADAAE9C8-1AB6-4C38-9E80-7C3BC674820D}" type="presParOf" srcId="{1B711EBE-11D5-4149-BB91-666CD680C8B0}" destId="{53EDFADB-9AA9-4AF3-80D5-9A8BF4D42266}" srcOrd="0" destOrd="0" presId="urn:microsoft.com/office/officeart/2005/8/layout/vList2#1"/>
    <dgm:cxn modelId="{8020FF59-4B83-407A-A357-7EA47508592E}"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8064A2"/>
        </a:solidFill>
      </dgm:spPr>
      <dgm:t>
        <a:bodyPr/>
        <a:lstStyle/>
        <a:p>
          <a:pPr algn="ctr"/>
          <a:r>
            <a:rPr lang="zh-CN" altLang="en-US" sz="3200" b="1" dirty="0">
              <a:latin typeface="微软雅黑" panose="020B0503020204020204" pitchFamily="34" charset="-122"/>
              <a:ea typeface="微软雅黑" panose="020B0503020204020204" pitchFamily="34" charset="-122"/>
            </a:rPr>
            <a:t>（三）上下文推断法／语境法</a:t>
          </a:r>
        </a:p>
      </dgm:t>
    </dgm:pt>
    <dgm:pt modelId="{D3A1458C-279D-41FC-AE06-BFF908604A2E}" cxnId="{8EB824D9-914D-456B-BCDE-257C37A50E04}" type="parTrans">
      <dgm:prSet/>
      <dgm:spPr/>
      <dgm:t>
        <a:bodyPr/>
        <a:lstStyle/>
        <a:p>
          <a:endParaRPr lang="zh-CN" altLang="en-US"/>
        </a:p>
      </dgm:t>
    </dgm:pt>
    <dgm:pt modelId="{FD298035-AE9D-4CBE-B0EB-0D07E98EC9AB}" cxnId="{8EB824D9-914D-456B-BCDE-257C37A50E04}" type="sibTrans">
      <dgm:prSet/>
      <dgm:spPr/>
      <dgm:t>
        <a:bodyPr/>
        <a:lstStyle/>
        <a:p>
          <a:endParaRPr lang="zh-CN" altLang="en-US"/>
        </a:p>
      </dgm:t>
    </dgm:pt>
    <dgm:pt modelId="{27A39385-8018-4119-BDEF-C8C7AC7A590D}">
      <dgm:prSet phldrT="[文本]" phldr="0" custT="1"/>
      <dgm:spPr/>
      <dgm:t>
        <a:bodyPr vert="horz" wrap="square"/>
        <a:lstStyle/>
        <a:p>
          <a:pPr>
            <a:lnSpc>
              <a:spcPct val="100000"/>
            </a:lnSpc>
            <a:spcBef>
              <a:spcPct val="0"/>
            </a:spcBef>
            <a:spcAft>
              <a:spcPct val="20000"/>
            </a:spcAft>
          </a:pPr>
          <a:r>
            <a:rPr lang="zh-CN" altLang="en-US" sz="2800" b="1" dirty="0">
              <a:latin typeface="微软雅黑" panose="020B0503020204020204" pitchFamily="34" charset="-122"/>
              <a:ea typeface="微软雅黑" panose="020B0503020204020204" pitchFamily="34" charset="-122"/>
            </a:rPr>
            <a:t>把握题干的关键信息，进行合理推断，从语法、句法、习惯用法等角度全方位考虑。</a:t>
          </a:r>
        </a:p>
      </dgm:t>
    </dgm:pt>
    <dgm:pt modelId="{499BCF44-D3E4-4FB7-86C5-5FF8D20C6E7A}" cxnId="{6E9B0FBA-5E5C-4827-A635-949D4F231764}" type="parTrans">
      <dgm:prSet/>
      <dgm:spPr/>
      <dgm:t>
        <a:bodyPr/>
        <a:lstStyle/>
        <a:p>
          <a:endParaRPr lang="zh-CN" altLang="en-US"/>
        </a:p>
      </dgm:t>
    </dgm:pt>
    <dgm:pt modelId="{917F6F2C-8FF9-4571-9F14-A7BA555B1BC0}" cxnId="{6E9B0FBA-5E5C-4827-A635-949D4F231764}"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9E6B0836-B66B-4998-9FCD-F9B89C0597AC}" type="presOf" srcId="{27A39385-8018-4119-BDEF-C8C7AC7A590D}" destId="{E5AE5947-D1AA-4EB3-A8B5-B7FB04200C93}" srcOrd="0" destOrd="0" presId="urn:microsoft.com/office/officeart/2005/8/layout/vList2#1"/>
    <dgm:cxn modelId="{72694A8F-7AF6-493C-9FB8-A26D31822EAD}" type="presOf" srcId="{91ABC5B6-332A-4B1B-A348-3F343183E9C7}" destId="{1B711EBE-11D5-4149-BB91-666CD680C8B0}" srcOrd="0" destOrd="0" presId="urn:microsoft.com/office/officeart/2005/8/layout/vList2#1"/>
    <dgm:cxn modelId="{6E9B0FBA-5E5C-4827-A635-949D4F231764}" srcId="{BC44728D-FCEE-4C13-AEE0-EF4370562988}" destId="{27A39385-8018-4119-BDEF-C8C7AC7A590D}" srcOrd="0" destOrd="0" parTransId="{499BCF44-D3E4-4FB7-86C5-5FF8D20C6E7A}" sibTransId="{917F6F2C-8FF9-4571-9F14-A7BA555B1BC0}"/>
    <dgm:cxn modelId="{8EB824D9-914D-456B-BCDE-257C37A50E04}" srcId="{91ABC5B6-332A-4B1B-A348-3F343183E9C7}" destId="{BC44728D-FCEE-4C13-AEE0-EF4370562988}" srcOrd="0" destOrd="0" parTransId="{D3A1458C-279D-41FC-AE06-BFF908604A2E}" sibTransId="{FD298035-AE9D-4CBE-B0EB-0D07E98EC9AB}"/>
    <dgm:cxn modelId="{28A1F8E6-F3EC-491B-BC7F-368566D2229D}" type="presOf" srcId="{BC44728D-FCEE-4C13-AEE0-EF4370562988}" destId="{53EDFADB-9AA9-4AF3-80D5-9A8BF4D42266}" srcOrd="0" destOrd="0" presId="urn:microsoft.com/office/officeart/2005/8/layout/vList2#1"/>
    <dgm:cxn modelId="{0452D900-BB40-48BE-8E6D-1F8D9AA5BBD9}" type="presParOf" srcId="{1B711EBE-11D5-4149-BB91-666CD680C8B0}" destId="{53EDFADB-9AA9-4AF3-80D5-9A8BF4D42266}" srcOrd="0" destOrd="0" presId="urn:microsoft.com/office/officeart/2005/8/layout/vList2#1"/>
    <dgm:cxn modelId="{88E721BD-3434-4D14-9ABA-8BF8123BED48}"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（四）词根词缀法</a:t>
          </a:r>
        </a:p>
      </dgm:t>
    </dgm:pt>
    <dgm:pt modelId="{D3A1458C-279D-41FC-AE06-BFF908604A2E}" cxnId="{FBBAFE04-75FA-44D0-94F1-F0FBE892CF09}" type="parTrans">
      <dgm:prSet/>
      <dgm:spPr/>
      <dgm:t>
        <a:bodyPr/>
        <a:lstStyle/>
        <a:p>
          <a:endParaRPr lang="zh-CN" altLang="en-US"/>
        </a:p>
      </dgm:t>
    </dgm:pt>
    <dgm:pt modelId="{FD298035-AE9D-4CBE-B0EB-0D07E98EC9AB}" cxnId="{FBBAFE04-75FA-44D0-94F1-F0FBE892CF09}" type="sibTrans">
      <dgm:prSet/>
      <dgm:spPr/>
      <dgm:t>
        <a:bodyPr/>
        <a:lstStyle/>
        <a:p>
          <a:endParaRPr lang="zh-CN" altLang="en-US"/>
        </a:p>
      </dgm:t>
    </dgm:pt>
    <dgm:pt modelId="{27A39385-8018-4119-BDEF-C8C7AC7A590D}">
      <dgm:prSet phldrT="[文本]" custT="1"/>
      <dgm:spPr/>
      <dgm:t>
        <a:bodyPr/>
        <a:lstStyle/>
        <a:p>
          <a:r>
            <a:rPr lang="zh-CN" altLang="en-US" sz="2800" b="1" dirty="0">
              <a:latin typeface="微软雅黑" panose="020B0503020204020204" pitchFamily="34" charset="-122"/>
              <a:ea typeface="微软雅黑" panose="020B0503020204020204" pitchFamily="34" charset="-122"/>
            </a:rPr>
            <a:t>根据英文单词的构词规则，找出词根词缀，判断题干中画线单词的含义。</a:t>
          </a:r>
        </a:p>
      </dgm:t>
    </dgm:pt>
    <dgm:pt modelId="{499BCF44-D3E4-4FB7-86C5-5FF8D20C6E7A}" cxnId="{8F743EDD-E39C-457F-8CD1-BFDD59579C98}" type="parTrans">
      <dgm:prSet/>
      <dgm:spPr/>
      <dgm:t>
        <a:bodyPr/>
        <a:lstStyle/>
        <a:p>
          <a:endParaRPr lang="zh-CN" altLang="en-US"/>
        </a:p>
      </dgm:t>
    </dgm:pt>
    <dgm:pt modelId="{917F6F2C-8FF9-4571-9F14-A7BA555B1BC0}" cxnId="{8F743EDD-E39C-457F-8CD1-BFDD59579C98}"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0" y="12171"/>
          <a:ext cx="8128000" cy="1216800"/>
        </a:xfrm>
        <a:prstGeom prst="roundRect">
          <a:avLst/>
        </a:prstGeom>
      </dsp:spPr>
      <dsp:style>
        <a:lnRef idx="2">
          <a:schemeClr val="lt1"/>
        </a:lnRef>
        <a:fillRef idx="1">
          <a:schemeClr val="accent2"/>
        </a:fillRef>
        <a:effectRef idx="0">
          <a:scrgbClr r="0" g="0" b="0"/>
        </a:effectRef>
        <a:fontRef idx="minor">
          <a:schemeClr val="lt1"/>
        </a:fontRef>
      </dsp:style>
      <dsp:txBody>
        <a:bodyPr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（一）筛选法</a:t>
          </a:r>
        </a:p>
      </dsp:txBody>
      <dsp:txXfrm>
        <a:off x="0" y="12171"/>
        <a:ext cx="8128000" cy="1216800"/>
      </dsp:txXfrm>
    </dsp:sp>
    <dsp:sp modelId="{E5AE5947-D1AA-4EB3-A8B5-B7FB04200C93}">
      <dsp:nvSpPr>
        <dsp:cNvPr id="4" name="矩形 3"/>
        <dsp:cNvSpPr/>
      </dsp:nvSpPr>
      <dsp:spPr bwMode="white">
        <a:xfrm>
          <a:off x="0" y="1302492"/>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r>
            <a:rPr lang="zh-CN" altLang="en-US" sz="2800" b="1" dirty="0">
              <a:solidFill>
                <a:schemeClr val="tx1"/>
              </a:solidFill>
              <a:latin typeface="微软雅黑" panose="020B0503020204020204" pitchFamily="34" charset="-122"/>
              <a:ea typeface="微软雅黑" panose="020B0503020204020204" pitchFamily="34" charset="-122"/>
            </a:rPr>
            <a:t>将所有模棱两可的选项放入题干，将不符合句意的选项排除。</a:t>
          </a:r>
          <a:endParaRPr>
            <a:solidFill>
              <a:schemeClr val="tx1"/>
            </a:solidFill>
          </a:endParaRPr>
        </a:p>
      </dsp:txBody>
      <dsp:txXfrm>
        <a:off x="0" y="1302492"/>
        <a:ext cx="8128000" cy="107640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0" y="12171"/>
          <a:ext cx="8128000" cy="1216800"/>
        </a:xfrm>
        <a:prstGeom prst="roundRect">
          <a:avLst/>
        </a:prstGeom>
        <a:solidFill>
          <a:srgbClr val="9BBB59"/>
        </a:solidFill>
      </dsp:spPr>
      <dsp:style>
        <a:lnRef idx="2">
          <a:schemeClr val="lt1"/>
        </a:lnRef>
        <a:fillRef idx="1">
          <a:schemeClr val="accent2"/>
        </a:fillRef>
        <a:effectRef idx="0">
          <a:scrgbClr r="0" g="0" b="0"/>
        </a:effectRef>
        <a:fontRef idx="minor">
          <a:schemeClr val="lt1"/>
        </a:fontRef>
      </dsp:style>
      <dsp:txBody>
        <a:bodyPr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（二）常识法／关键词解题法</a:t>
          </a:r>
        </a:p>
      </dsp:txBody>
      <dsp:txXfrm>
        <a:off x="0" y="12171"/>
        <a:ext cx="8128000"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r>
            <a:rPr lang="zh-CN" altLang="en-US" sz="2800" b="1" dirty="0">
              <a:solidFill>
                <a:schemeClr val="tx1"/>
              </a:solidFill>
              <a:latin typeface="微软雅黑" panose="020B0503020204020204" pitchFamily="34" charset="-122"/>
              <a:ea typeface="微软雅黑" panose="020B0503020204020204" pitchFamily="34" charset="-122"/>
            </a:rPr>
            <a:t>许多题目中都有一些对判定答案有着至关重要作用的词，找到关键词就找到了解题的突破口。</a:t>
          </a:r>
          <a:endParaRPr>
            <a:solidFill>
              <a:schemeClr val="tx1"/>
            </a:solidFill>
          </a:endParaRPr>
        </a:p>
      </dsp:txBody>
      <dsp:txXfrm>
        <a:off x="0" y="1225024"/>
        <a:ext cx="8128000" cy="1076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0" y="12171"/>
          <a:ext cx="8128000" cy="1216800"/>
        </a:xfrm>
        <a:prstGeom prst="roundRect">
          <a:avLst/>
        </a:prstGeom>
        <a:solidFill>
          <a:srgbClr val="8064A2"/>
        </a:solidFill>
      </dsp:spPr>
      <dsp:style>
        <a:lnRef idx="2">
          <a:schemeClr val="lt1"/>
        </a:lnRef>
        <a:fillRef idx="1">
          <a:schemeClr val="accent2"/>
        </a:fillRef>
        <a:effectRef idx="0">
          <a:scrgbClr r="0" g="0" b="0"/>
        </a:effectRef>
        <a:fontRef idx="minor">
          <a:schemeClr val="lt1"/>
        </a:fontRef>
      </dsp:style>
      <dsp:txBody>
        <a:bodyPr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（三）上下文推断法／语境法</a:t>
          </a:r>
        </a:p>
      </dsp:txBody>
      <dsp:txXfrm>
        <a:off x="0" y="12171"/>
        <a:ext cx="8128000"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r>
            <a:rPr lang="zh-CN" altLang="en-US" sz="2800" b="1" dirty="0">
              <a:solidFill>
                <a:schemeClr val="tx1"/>
              </a:solidFill>
              <a:latin typeface="微软雅黑" panose="020B0503020204020204" pitchFamily="34" charset="-122"/>
              <a:ea typeface="微软雅黑" panose="020B0503020204020204" pitchFamily="34" charset="-122"/>
            </a:rPr>
            <a:t>把握题干的关键信息，进行合理推断，从语法、句法、习惯用法等角度全方位考虑。</a:t>
          </a:r>
          <a:endParaRPr>
            <a:solidFill>
              <a:schemeClr val="tx1"/>
            </a:solidFill>
          </a:endParaRPr>
        </a:p>
      </dsp:txBody>
      <dsp:txXfrm>
        <a:off x="0" y="1225024"/>
        <a:ext cx="8128000" cy="1076400"/>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0" y="12171"/>
          <a:ext cx="8128000" cy="1216800"/>
        </a:xfrm>
        <a:prstGeom prst="roundRect">
          <a:avLst/>
        </a:prstGeom>
      </dsp:spPr>
      <dsp:style>
        <a:lnRef idx="2">
          <a:schemeClr val="lt1"/>
        </a:lnRef>
        <a:fillRef idx="1">
          <a:schemeClr val="accent2"/>
        </a:fillRef>
        <a:effectRef idx="0">
          <a:scrgbClr r="0" g="0" b="0"/>
        </a:effectRef>
        <a:fontRef idx="minor">
          <a:schemeClr val="lt1"/>
        </a:fontRef>
      </dsp:style>
      <dsp:txBody>
        <a:bodyPr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（四）词根词缀法</a:t>
          </a:r>
        </a:p>
      </dsp:txBody>
      <dsp:txXfrm>
        <a:off x="0" y="12171"/>
        <a:ext cx="8128000"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r>
            <a:rPr lang="zh-CN" altLang="en-US" sz="2800" b="1" dirty="0">
              <a:solidFill>
                <a:schemeClr val="tx1"/>
              </a:solidFill>
              <a:latin typeface="微软雅黑" panose="020B0503020204020204" pitchFamily="34" charset="-122"/>
              <a:ea typeface="微软雅黑" panose="020B0503020204020204" pitchFamily="34" charset="-122"/>
            </a:rPr>
            <a:t>根据英文单词的构词规则，找出词根词缀，判断题干中画线单词的含义。</a:t>
          </a:r>
          <a:endParaRPr>
            <a:solidFill>
              <a:schemeClr val="tx1"/>
            </a:solidFill>
          </a:endParaRPr>
        </a:p>
      </dsp:txBody>
      <dsp:txXfrm>
        <a:off x="0" y="1225024"/>
        <a:ext cx="8128000" cy="1076400"/>
      </dsp:txXfrm>
    </dsp:sp>
  </dsp:spTree>
</dsp:drawing>
</file>

<file path=ppt/diagrams/layout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4" Type="http://schemas.openxmlformats.org/officeDocument/2006/relationships/theme" Target="../theme/theme1.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slide" Target="slide3.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 Target="slide3.xml"/></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slide" Target="slide3.xml"/></Relationships>
</file>

<file path=ppt/slides/_rels/slide10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slide" Target="slide3.xml"/></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slide" Target="slide3.xml"/></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slide" Target="slide3.xml"/></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26.xml"/></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27.xml"/></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28.xml"/></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29.xml"/></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0.xml"/><Relationship Id="rId1" Type="http://schemas.openxmlformats.org/officeDocument/2006/relationships/slide" Target="slide3.xml"/></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xml"/><Relationship Id="rId1" Type="http://schemas.openxmlformats.org/officeDocument/2006/relationships/slide" Target="slide3.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3.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32.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33.xml"/></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34.xml"/></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35.xml"/></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36.xml"/></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37.xml"/></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38.xml"/></Relationships>
</file>

<file path=ppt/slides/_rels/slide1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39.xml"/></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40.xml"/></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41.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3.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42.xml"/></Relationships>
</file>

<file path=ppt/slides/_rels/slide1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43.xml"/></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4.xml"/><Relationship Id="rId1" Type="http://schemas.openxmlformats.org/officeDocument/2006/relationships/slide" Target="slide3.xml"/></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5.xml"/><Relationship Id="rId1" Type="http://schemas.openxmlformats.org/officeDocument/2006/relationships/slide" Target="slide3.xml"/></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6.xml"/><Relationship Id="rId1" Type="http://schemas.openxmlformats.org/officeDocument/2006/relationships/slide" Target="slide3.xml"/></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7.xml"/><Relationship Id="rId1" Type="http://schemas.openxmlformats.org/officeDocument/2006/relationships/slide" Target="slide3.xml"/></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8.xml"/><Relationship Id="rId1" Type="http://schemas.openxmlformats.org/officeDocument/2006/relationships/slide" Target="slide3.xml"/></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9.xml"/><Relationship Id="rId1" Type="http://schemas.openxmlformats.org/officeDocument/2006/relationships/slide" Target="slide3.xml"/></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50.xml"/></Relationships>
</file>

<file path=ppt/slides/_rels/slide1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5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slide" Target="slide3.xml"/></Relationships>
</file>

<file path=ppt/slides/_rels/slide1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52.xml"/></Relationships>
</file>

<file path=ppt/slides/_rels/slide1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53.xml"/></Relationships>
</file>

<file path=ppt/slides/_rels/slide1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54.xml"/></Relationships>
</file>

<file path=ppt/slides/_rels/slide1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55.xml"/></Relationships>
</file>

<file path=ppt/slides/_rels/slide1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6.xml"/><Relationship Id="rId1" Type="http://schemas.openxmlformats.org/officeDocument/2006/relationships/slide" Target="slide3.xml"/></Relationships>
</file>

<file path=ppt/slides/_rels/slide1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7.xml"/><Relationship Id="rId1" Type="http://schemas.openxmlformats.org/officeDocument/2006/relationships/slide" Target="slide3.xml"/></Relationships>
</file>

<file path=ppt/slides/_rels/slide1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8.xml"/><Relationship Id="rId1" Type="http://schemas.openxmlformats.org/officeDocument/2006/relationships/slide" Target="slide3.xml"/></Relationships>
</file>

<file path=ppt/slides/_rels/slide137.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2.xml"/><Relationship Id="rId3" Type="http://schemas.openxmlformats.org/officeDocument/2006/relationships/slide" Target="slide3.xml"/><Relationship Id="rId2" Type="http://schemas.openxmlformats.org/officeDocument/2006/relationships/image" Target="../media/image2.emf"/><Relationship Id="rId1" Type="http://schemas.openxmlformats.org/officeDocument/2006/relationships/image" Target="../media/image1.emf"/></Relationships>
</file>

<file path=ppt/slides/_rels/slide14.xml.rels><?xml version="1.0" encoding="UTF-8" standalone="yes"?>
<Relationships xmlns="http://schemas.openxmlformats.org/package/2006/relationships"><Relationship Id="rId9" Type="http://schemas.openxmlformats.org/officeDocument/2006/relationships/slide" Target="slide39.xml"/><Relationship Id="rId8" Type="http://schemas.openxmlformats.org/officeDocument/2006/relationships/slide" Target="slide35.xml"/><Relationship Id="rId7" Type="http://schemas.openxmlformats.org/officeDocument/2006/relationships/slide" Target="slide31.xml"/><Relationship Id="rId6" Type="http://schemas.openxmlformats.org/officeDocument/2006/relationships/slide" Target="slide27.xml"/><Relationship Id="rId5" Type="http://schemas.openxmlformats.org/officeDocument/2006/relationships/slide" Target="slide23.xml"/><Relationship Id="rId4" Type="http://schemas.openxmlformats.org/officeDocument/2006/relationships/slide" Target="slide19.xml"/><Relationship Id="rId3" Type="http://schemas.openxmlformats.org/officeDocument/2006/relationships/slide" Target="slide15.xml"/><Relationship Id="rId2" Type="http://schemas.openxmlformats.org/officeDocument/2006/relationships/slide" Target="slide3.xml"/><Relationship Id="rId14" Type="http://schemas.openxmlformats.org/officeDocument/2006/relationships/notesSlide" Target="../notesSlides/notesSlide10.xml"/><Relationship Id="rId13" Type="http://schemas.openxmlformats.org/officeDocument/2006/relationships/slideLayout" Target="../slideLayouts/slideLayout12.xml"/><Relationship Id="rId12" Type="http://schemas.openxmlformats.org/officeDocument/2006/relationships/slide" Target="slide51.xml"/><Relationship Id="rId11" Type="http://schemas.openxmlformats.org/officeDocument/2006/relationships/slide" Target="slide47.xml"/><Relationship Id="rId10" Type="http://schemas.openxmlformats.org/officeDocument/2006/relationships/slide" Target="slide43.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6.xml"/><Relationship Id="rId2" Type="http://schemas.openxmlformats.org/officeDocument/2006/relationships/slide" Target="slide3.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5.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8.xml"/><Relationship Id="rId2" Type="http://schemas.openxmlformats.org/officeDocument/2006/relationships/slide" Target="slide3.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7.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2.xml"/><Relationship Id="rId2" Type="http://schemas.openxmlformats.org/officeDocument/2006/relationships/image" Target="../media/image2.emf"/><Relationship Id="rId1" Type="http://schemas.openxmlformats.org/officeDocument/2006/relationships/image" Target="../media/image1.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9.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1.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4.xml"/><Relationship Id="rId2" Type="http://schemas.openxmlformats.org/officeDocument/2006/relationships/slide" Target="slide3.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3.xml"/><Relationship Id="rId7" Type="http://schemas.openxmlformats.org/officeDocument/2006/relationships/slide" Target="slide55.xml"/><Relationship Id="rId6" Type="http://schemas.openxmlformats.org/officeDocument/2006/relationships/slide" Target="slide78.xml"/><Relationship Id="rId5" Type="http://schemas.openxmlformats.org/officeDocument/2006/relationships/slide" Target="slide14.xml"/><Relationship Id="rId4" Type="http://schemas.openxmlformats.org/officeDocument/2006/relationships/slide" Target="slide7.xml"/><Relationship Id="rId3" Type="http://schemas.openxmlformats.org/officeDocument/2006/relationships/image" Target="../media/image4.emf"/><Relationship Id="rId2" Type="http://schemas.openxmlformats.org/officeDocument/2006/relationships/slide" Target="slide4.xml"/><Relationship Id="rId1" Type="http://schemas.openxmlformats.org/officeDocument/2006/relationships/image" Target="../media/image3.emf"/></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32.xml"/><Relationship Id="rId2" Type="http://schemas.openxmlformats.org/officeDocument/2006/relationships/slide" Target="slide3.xml"/><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1.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34.xml"/><Relationship Id="rId2" Type="http://schemas.openxmlformats.org/officeDocument/2006/relationships/slide" Target="slide3.xml"/><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3.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36.xml"/><Relationship Id="rId2" Type="http://schemas.openxmlformats.org/officeDocument/2006/relationships/slide" Target="slide3.xml"/><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5.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38.xml"/><Relationship Id="rId2" Type="http://schemas.openxmlformats.org/officeDocument/2006/relationships/slide" Target="slide3.xml"/><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7.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2.xml"/><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9.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42.xml"/><Relationship Id="rId2" Type="http://schemas.openxmlformats.org/officeDocument/2006/relationships/slide" Target="slide3.xml"/><Relationship Id="rId1" Type="http://schemas.openxmlformats.org/officeDocument/2006/relationships/image" Target="../media/image8.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1.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44.xml"/><Relationship Id="rId3" Type="http://schemas.openxmlformats.org/officeDocument/2006/relationships/slide" Target="slide3.xml"/><Relationship Id="rId2" Type="http://schemas.microsoft.com/office/2007/relationships/hdphoto" Target="../media/image10.wdp"/><Relationship Id="rId1" Type="http://schemas.openxmlformats.org/officeDocument/2006/relationships/image" Target="../media/image9.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3.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46.xml"/><Relationship Id="rId2" Type="http://schemas.openxmlformats.org/officeDocument/2006/relationships/slide" Target="slide3.xml"/><Relationship Id="rId1" Type="http://schemas.openxmlformats.org/officeDocument/2006/relationships/image" Target="../media/image8.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48.xml"/><Relationship Id="rId2" Type="http://schemas.openxmlformats.org/officeDocument/2006/relationships/slide" Target="slide3.xml"/><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50.xml"/><Relationship Id="rId2" Type="http://schemas.openxmlformats.org/officeDocument/2006/relationships/slide" Target="slide3.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slide" Target="slide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52.xml"/><Relationship Id="rId2" Type="http://schemas.openxmlformats.org/officeDocument/2006/relationships/slide" Target="slide3.xml"/><Relationship Id="rId1" Type="http://schemas.openxmlformats.org/officeDocument/2006/relationships/image" Target="../media/image8.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54.xml"/><Relationship Id="rId2" Type="http://schemas.openxmlformats.org/officeDocument/2006/relationships/slide" Target="slide3.xml"/><Relationship Id="rId1" Type="http://schemas.openxmlformats.org/officeDocument/2006/relationships/image" Target="../media/image8.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3.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image" Target="../media/image6.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57.xml"/><Relationship Id="rId2" Type="http://schemas.openxmlformats.org/officeDocument/2006/relationships/slide" Target="slide3.xml"/><Relationship Id="rId1" Type="http://schemas.openxmlformats.org/officeDocument/2006/relationships/image" Target="../media/image3.emf"/></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59.xml"/><Relationship Id="rId2" Type="http://schemas.openxmlformats.org/officeDocument/2006/relationships/slide" Target="slide3.xml"/><Relationship Id="rId1" Type="http://schemas.openxmlformats.org/officeDocument/2006/relationships/image" Target="../media/image3.emf"/></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8.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4.xml"/><Relationship Id="rId2" Type="http://schemas.openxmlformats.org/officeDocument/2006/relationships/image" Target="../media/image7.png"/><Relationship Id="rId1" Type="http://schemas.openxmlformats.org/officeDocument/2006/relationships/slide" Target="slide3.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61.xml"/><Relationship Id="rId2" Type="http://schemas.openxmlformats.org/officeDocument/2006/relationships/slide" Target="slide3.xml"/><Relationship Id="rId1" Type="http://schemas.openxmlformats.org/officeDocument/2006/relationships/image" Target="../media/image3.emf"/></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60.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63.xml"/><Relationship Id="rId2" Type="http://schemas.openxmlformats.org/officeDocument/2006/relationships/slide" Target="slide3.xml"/><Relationship Id="rId1" Type="http://schemas.openxmlformats.org/officeDocument/2006/relationships/image" Target="../media/image3.emf"/></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62.xml"/></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65.xml"/><Relationship Id="rId2" Type="http://schemas.openxmlformats.org/officeDocument/2006/relationships/slide" Target="slide3.xml"/><Relationship Id="rId1" Type="http://schemas.openxmlformats.org/officeDocument/2006/relationships/image" Target="../media/image3.emf"/></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64.xml"/></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67.xml"/><Relationship Id="rId2" Type="http://schemas.openxmlformats.org/officeDocument/2006/relationships/slide" Target="slide3.xml"/><Relationship Id="rId1" Type="http://schemas.openxmlformats.org/officeDocument/2006/relationships/image" Target="../media/image3.emf"/></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66.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69.xml"/><Relationship Id="rId2" Type="http://schemas.openxmlformats.org/officeDocument/2006/relationships/slide" Target="slide3.xml"/><Relationship Id="rId1" Type="http://schemas.openxmlformats.org/officeDocument/2006/relationships/image" Target="../media/image3.emf"/></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68.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image" Target="../media/image6.png"/></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71.xml"/><Relationship Id="rId2" Type="http://schemas.openxmlformats.org/officeDocument/2006/relationships/slide" Target="slide3.xml"/><Relationship Id="rId1" Type="http://schemas.openxmlformats.org/officeDocument/2006/relationships/image" Target="../media/image3.emf"/></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70.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73.xml"/><Relationship Id="rId2" Type="http://schemas.openxmlformats.org/officeDocument/2006/relationships/slide" Target="slide3.xml"/><Relationship Id="rId1" Type="http://schemas.openxmlformats.org/officeDocument/2006/relationships/image" Target="../media/image3.emf"/></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72.xml"/></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75.xml"/><Relationship Id="rId2" Type="http://schemas.openxmlformats.org/officeDocument/2006/relationships/slide" Target="slide3.xml"/><Relationship Id="rId1" Type="http://schemas.openxmlformats.org/officeDocument/2006/relationships/image" Target="../media/image3.emf"/></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74.xml"/></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77.xml"/><Relationship Id="rId2" Type="http://schemas.openxmlformats.org/officeDocument/2006/relationships/slide" Target="slide3.xml"/><Relationship Id="rId1" Type="http://schemas.openxmlformats.org/officeDocument/2006/relationships/image" Target="../media/image3.emf"/></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76.xml"/></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image" Target="../media/image6.pn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slide" Target="slide3.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2.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3.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4.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5.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6.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7.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8.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slide" Target="slide3.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slide" Target="slide3.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3.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12.xml"/></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13.xml"/></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14.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15.xml"/></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16.xml"/></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17.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18.xml"/></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19.xml"/></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20.xml"/></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sp>
        <p:nvSpPr>
          <p:cNvPr id="11" name="Title 3"/>
          <p:cNvSpPr txBox="1"/>
          <p:nvPr/>
        </p:nvSpPr>
        <p:spPr>
          <a:xfrm>
            <a:off x="2495550" y="692150"/>
            <a:ext cx="593407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6000" b="1" spc="300" dirty="0">
                <a:solidFill>
                  <a:schemeClr val="accent6">
                    <a:lumMod val="75000"/>
                  </a:schemeClr>
                </a:solidFill>
                <a:latin typeface="微软雅黑" panose="020B0503020204020204" pitchFamily="34" charset="-122"/>
                <a:ea typeface="微软雅黑" panose="020B0503020204020204" pitchFamily="34" charset="-122"/>
                <a:cs typeface="+mn-ea"/>
              </a:rPr>
              <a:t>高职备考新</a:t>
            </a:r>
            <a:r>
              <a:rPr kumimoji="0" lang="zh-CN" altLang="en-US" sz="6000" b="1" i="0" u="none" strike="noStrike" kern="1200" cap="none" spc="300" normalizeH="0" baseline="0" noProof="0" dirty="0">
                <a:ln>
                  <a:noFill/>
                </a:ln>
                <a:solidFill>
                  <a:schemeClr val="accent6">
                    <a:lumMod val="75000"/>
                  </a:schemeClr>
                </a:solidFill>
                <a:effectLst/>
                <a:uLnTx/>
                <a:uFillTx/>
                <a:latin typeface="微软雅黑" panose="020B0503020204020204" pitchFamily="34" charset="-122"/>
                <a:ea typeface="微软雅黑" panose="020B0503020204020204" pitchFamily="34" charset="-122"/>
                <a:cs typeface="+mn-ea"/>
              </a:rPr>
              <a:t>实践</a:t>
            </a:r>
            <a:endParaRPr kumimoji="0" lang="zh-CN" altLang="en-US" sz="6000" b="1" i="0" u="none" strike="noStrike" kern="1200" cap="none" spc="300" normalizeH="0" baseline="0" noProof="0" dirty="0">
              <a:ln>
                <a:noFill/>
              </a:ln>
              <a:solidFill>
                <a:schemeClr val="accent6">
                  <a:lumMod val="75000"/>
                </a:schemeClr>
              </a:solidFill>
              <a:effectLst/>
              <a:uLnTx/>
              <a:uFillTx/>
              <a:latin typeface="微软雅黑" panose="020B0503020204020204" pitchFamily="34" charset="-122"/>
              <a:ea typeface="微软雅黑" panose="020B0503020204020204" pitchFamily="34" charset="-122"/>
              <a:cs typeface="+mn-ea"/>
            </a:endParaRPr>
          </a:p>
        </p:txBody>
      </p:sp>
      <p:sp>
        <p:nvSpPr>
          <p:cNvPr id="13" name="Title 3"/>
          <p:cNvSpPr txBox="1"/>
          <p:nvPr/>
        </p:nvSpPr>
        <p:spPr>
          <a:xfrm>
            <a:off x="2424113" y="1844675"/>
            <a:ext cx="5832475" cy="431800"/>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marL="0" marR="0" lvl="0" indent="0" algn="ctr" defTabSz="1828165" rtl="0" eaLnBrk="1" fontAlgn="base" latinLnBrk="0" hangingPunct="1">
              <a:lnSpc>
                <a:spcPct val="9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bg1">
                    <a:lumMod val="50000"/>
                  </a:schemeClr>
                </a:solidFill>
                <a:effectLst/>
                <a:uLnTx/>
                <a:uFillTx/>
                <a:latin typeface="Times New Roman" panose="02020603050405020304" pitchFamily="18" charset="0"/>
                <a:ea typeface="+mn-ea"/>
                <a:cs typeface="Times New Roman" panose="02020603050405020304" pitchFamily="18" charset="0"/>
              </a:rPr>
              <a:t>New Practice for Test Preparation</a:t>
            </a:r>
            <a:endParaRPr kumimoji="0" lang="id-ID" sz="3200" b="0" i="0" u="none" strike="noStrike" kern="1200" cap="none" spc="0" normalizeH="0" baseline="0" noProof="0" dirty="0">
              <a:ln>
                <a:noFill/>
              </a:ln>
              <a:solidFill>
                <a:schemeClr val="bg1">
                  <a:lumMod val="50000"/>
                </a:schemeClr>
              </a:solidFill>
              <a:effectLst/>
              <a:uLnTx/>
              <a:uFillTx/>
              <a:latin typeface="Times New Roman" panose="02020603050405020304" pitchFamily="18" charset="0"/>
              <a:ea typeface="+mn-ea"/>
              <a:cs typeface="Times New Roman" panose="02020603050405020304" pitchFamily="18" charset="0"/>
            </a:endParaRPr>
          </a:p>
        </p:txBody>
      </p:sp>
      <p:sp>
        <p:nvSpPr>
          <p:cNvPr id="15" name="Title 3"/>
          <p:cNvSpPr txBox="1"/>
          <p:nvPr/>
        </p:nvSpPr>
        <p:spPr>
          <a:xfrm>
            <a:off x="5375275" y="2420938"/>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主编 李丽华　</a:t>
            </a: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钟彩红　</a:t>
            </a: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黄 </a:t>
            </a: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伟</a:t>
            </a:r>
            <a:endParaRPr kumimoji="0" lang="zh-CN" altLang="id-ID"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p:txBody>
      </p:sp>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8371206" y="908049"/>
            <a:ext cx="490220" cy="1626599"/>
          </a:xfrm>
          <a:prstGeom prst="rect">
            <a:avLst/>
          </a:prstGeom>
          <a:solidFill>
            <a:schemeClr val="accent6">
              <a:lumMod val="60000"/>
              <a:lumOff val="40000"/>
            </a:schemeClr>
          </a:solidFill>
        </p:spPr>
        <p:txBody>
          <a:bodyPr vert="eaVert" wrap="square">
            <a:spAutoFit/>
          </a:bodyPr>
          <a:lstStyle/>
          <a:p>
            <a:pPr marR="0" algn="ctr" defTabSz="914400">
              <a:buClrTx/>
              <a:buSzTx/>
              <a:buFontTx/>
              <a:defRPr/>
            </a:pPr>
            <a:r>
              <a:rPr lang="zh-CN" altLang="en-US" sz="2000" noProof="0" dirty="0">
                <a:solidFill>
                  <a:schemeClr val="bg1"/>
                </a:solidFill>
                <a:latin typeface="微软雅黑" panose="020B0503020204020204" pitchFamily="34" charset="-122"/>
                <a:ea typeface="微软雅黑" panose="020B0503020204020204" pitchFamily="34" charset="-122"/>
                <a:sym typeface="+mn-ea"/>
              </a:rPr>
              <a:t>英语</a:t>
            </a:r>
            <a:r>
              <a:rPr lang="en-US" altLang="zh-CN" sz="2000" noProof="0" dirty="0">
                <a:solidFill>
                  <a:schemeClr val="bg1"/>
                </a:solidFill>
                <a:latin typeface="微软雅黑" panose="020B0503020204020204" pitchFamily="34" charset="-122"/>
                <a:ea typeface="微软雅黑" panose="020B0503020204020204" pitchFamily="34" charset="-122"/>
                <a:sym typeface="+mn-ea"/>
              </a:rPr>
              <a:t> </a:t>
            </a:r>
            <a:r>
              <a:rPr lang="zh-CN" altLang="en-US" sz="2000" noProof="0" dirty="0">
                <a:solidFill>
                  <a:schemeClr val="bg1"/>
                </a:solidFill>
                <a:latin typeface="微软雅黑" panose="020B0503020204020204" pitchFamily="34" charset="-122"/>
                <a:ea typeface="微软雅黑" panose="020B0503020204020204" pitchFamily="34" charset="-122"/>
                <a:sym typeface="+mn-ea"/>
              </a:rPr>
              <a:t>专题篇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a:off x="3935413" y="1773238"/>
            <a:ext cx="4392613" cy="0"/>
          </a:xfrm>
          <a:prstGeom prst="line">
            <a:avLst/>
          </a:prstGeom>
        </p:spPr>
        <p:style>
          <a:lnRef idx="1">
            <a:schemeClr val="accent1"/>
          </a:lnRef>
          <a:fillRef idx="0">
            <a:schemeClr val="accent1"/>
          </a:fillRef>
          <a:effectRef idx="0">
            <a:schemeClr val="accent1"/>
          </a:effectRef>
          <a:fontRef idx="minor">
            <a:schemeClr val="tx1"/>
          </a:fontRef>
        </p:style>
      </p:cxn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
        <p:nvSpPr>
          <p:cNvPr id="2" name="文本框 1"/>
          <p:cNvSpPr txBox="1"/>
          <p:nvPr/>
        </p:nvSpPr>
        <p:spPr>
          <a:xfrm>
            <a:off x="9304655" y="1437005"/>
            <a:ext cx="1802765" cy="645160"/>
          </a:xfrm>
          <a:prstGeom prst="rect">
            <a:avLst/>
          </a:prstGeom>
          <a:noFill/>
        </p:spPr>
        <p:txBody>
          <a:bodyPr wrap="square" rtlCol="0">
            <a:spAutoFit/>
          </a:bodyPr>
          <a:lstStyle/>
          <a:p>
            <a:r>
              <a:rPr lang="zh-CN" altLang="zh-CN" sz="3600" dirty="0">
                <a:ln w="22225">
                  <a:solidFill>
                    <a:schemeClr val="accent2"/>
                  </a:solidFill>
                  <a:prstDash val="solid"/>
                </a:ln>
                <a:solidFill>
                  <a:schemeClr val="accent2">
                    <a:lumMod val="40000"/>
                    <a:lumOff val="60000"/>
                  </a:schemeClr>
                </a:solidFill>
                <a:effectLst/>
              </a:rPr>
              <a:t>（英语）</a:t>
            </a:r>
            <a:endParaRPr lang="zh-CN" altLang="zh-CN" sz="3600" dirty="0">
              <a:ln w="22225">
                <a:solidFill>
                  <a:schemeClr val="accent2"/>
                </a:solidFill>
                <a:prstDash val="solid"/>
              </a:ln>
              <a:solidFill>
                <a:schemeClr val="accent2">
                  <a:lumMod val="40000"/>
                  <a:lumOff val="60000"/>
                </a:schemeClr>
              </a:solidFill>
              <a:effectLst/>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800"/>
                            </p:stCondLst>
                            <p:childTnLst>
                              <p:par>
                                <p:cTn id="17" presetID="53" presetClass="entr" presetSubtype="16"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heel(1)">
                                      <p:cBhvr>
                                        <p:cTn id="24" dur="2000"/>
                                        <p:tgtEl>
                                          <p:spTgt spid="2"/>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bldLvl="0" animBg="1"/>
      <p:bldP spid="8" grpId="0" bldLvl="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632224"/>
            <a:ext cx="10668000" cy="2225776"/>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032000" y="190929"/>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924095" y="2413999"/>
            <a:ext cx="10343809" cy="1938020"/>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典型例子：</a:t>
            </a:r>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2017</a:t>
            </a:r>
            <a:r>
              <a:rPr lang="zh-CN" altLang="en-US" sz="2400" b="1" dirty="0">
                <a:latin typeface="微软雅黑" panose="020B0503020204020204" pitchFamily="34" charset="-122"/>
                <a:ea typeface="微软雅黑" panose="020B0503020204020204" pitchFamily="34" charset="-122"/>
              </a:rPr>
              <a:t>年广东高职高考</a:t>
            </a:r>
            <a:r>
              <a:rPr lang="en-US" altLang="zh-CN" sz="2400" b="1" dirty="0">
                <a:latin typeface="微软雅黑" panose="020B0503020204020204" pitchFamily="34" charset="-122"/>
                <a:ea typeface="微软雅黑" panose="020B0503020204020204" pitchFamily="34" charset="-122"/>
              </a:rPr>
              <a:t>8</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The </a:t>
            </a:r>
            <a:r>
              <a:rPr lang="en-US" altLang="zh-CN" sz="2400" b="1" u="sng" dirty="0">
                <a:latin typeface="微软雅黑" panose="020B0503020204020204" pitchFamily="34" charset="-122"/>
                <a:ea typeface="微软雅黑" panose="020B0503020204020204" pitchFamily="34" charset="-122"/>
              </a:rPr>
              <a:t>guide</a:t>
            </a:r>
            <a:r>
              <a:rPr lang="en-US" altLang="zh-CN" sz="2400" b="1" dirty="0">
                <a:latin typeface="微软雅黑" panose="020B0503020204020204" pitchFamily="34" charset="-122"/>
                <a:ea typeface="微软雅黑" panose="020B0503020204020204" pitchFamily="34" charset="-122"/>
              </a:rPr>
              <a:t> is so kind that he always helps his tourists during the trip.</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导游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司机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经理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秘书</a:t>
            </a:r>
            <a:endParaRPr lang="en-US" altLang="zh-CN"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7880349" y="3853722"/>
            <a:ext cx="453970" cy="52322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12"/>
          <p:cNvSpPr txBox="1"/>
          <p:nvPr/>
        </p:nvSpPr>
        <p:spPr>
          <a:xfrm>
            <a:off x="762000" y="4778274"/>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本题中出现了两个关键词“tourists”和“trip”，它们都跟旅游有关，故本题正确答案为 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Graphic spid="2" grpId="0">
        <p:bldAsOne/>
      </p:bldGraphic>
      <p:bldP spid="7" grpId="0"/>
      <p:bldP spid="11" grpId="0"/>
      <p:bldP spid="13"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2"/>
            </p:custDataLst>
          </p:nvPr>
        </p:nvGraphicFramePr>
        <p:xfrm>
          <a:off x="229870" y="1191260"/>
          <a:ext cx="11830050" cy="4929505"/>
        </p:xfrm>
        <a:graphic>
          <a:graphicData uri="http://schemas.openxmlformats.org/drawingml/2006/table">
            <a:tbl>
              <a:tblPr firstRow="1" bandRow="1">
                <a:tableStyleId>{284E427A-3D55-4303-BF80-6455036E1DE7}</a:tableStyleId>
              </a:tblPr>
              <a:tblGrid>
                <a:gridCol w="910590"/>
                <a:gridCol w="2448560"/>
                <a:gridCol w="3336290"/>
                <a:gridCol w="2334895"/>
                <a:gridCol w="2799715"/>
              </a:tblGrid>
              <a:tr h="668655">
                <a:tc>
                  <a:txBody>
                    <a:bodyPr/>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r>
              <a:tr h="589915">
                <a:tc>
                  <a:txBody>
                    <a:bodyPr/>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anxious</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担心的，焦虑的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sound</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完美的，完好的</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19430">
                <a:tc>
                  <a:txBody>
                    <a:bodyPr/>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responsible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负责的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mere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仅仅的</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556260">
                <a:tc>
                  <a:txBody>
                    <a:bodyPr/>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worth</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值得的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harmful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有害的</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19430">
                <a:tc>
                  <a:txBody>
                    <a:bodyPr/>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considerable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相当大的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b="0" dirty="0">
                          <a:latin typeface="微软雅黑" panose="020B0503020204020204" pitchFamily="34" charset="-122"/>
                          <a:ea typeface="微软雅黑" panose="020B0503020204020204" pitchFamily="34" charset="-122"/>
                        </a:rPr>
                        <a:t>traditional</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传统的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518795">
                <a:tc>
                  <a:txBody>
                    <a:bodyPr/>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eager</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渴望的，迫切的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positive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积极的，乐观的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18795">
                <a:tc>
                  <a:txBody>
                    <a:bodyPr/>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healthy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健康的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usual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通常的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519430">
                <a:tc>
                  <a:txBody>
                    <a:bodyPr/>
                    <a:p>
                      <a:pPr algn="ctr">
                        <a:buNone/>
                      </a:pPr>
                      <a:r>
                        <a:rPr lang="en-US" altLang="zh-CN" sz="2800" dirty="0">
                          <a:latin typeface="微软雅黑" panose="020B0503020204020204" pitchFamily="34" charset="-122"/>
                          <a:ea typeface="微软雅黑" panose="020B0503020204020204" pitchFamily="34" charset="-122"/>
                        </a:rPr>
                        <a:t>7</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nervous</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紧张的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slight</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buNone/>
                      </a:pPr>
                      <a:r>
                        <a:rPr lang="en-US" altLang="zh-CN" sz="2800" dirty="0">
                          <a:latin typeface="Times New Roman" panose="02020603050405020304" pitchFamily="18" charset="0"/>
                          <a:cs typeface="Times New Roman" panose="02020603050405020304" pitchFamily="18" charset="0"/>
                        </a:rPr>
                        <a:t>轻微的，稍微的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518795">
                <a:tc>
                  <a:txBody>
                    <a:bodyPr/>
                    <a:p>
                      <a:pPr algn="ctr">
                        <a:buNone/>
                      </a:pPr>
                      <a:r>
                        <a:rPr lang="en-US" altLang="zh-CN" sz="2800" dirty="0">
                          <a:latin typeface="微软雅黑" panose="020B0503020204020204" pitchFamily="34" charset="-122"/>
                          <a:ea typeface="微软雅黑" panose="020B0503020204020204" pitchFamily="34" charset="-122"/>
                        </a:rPr>
                        <a:t>8</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confident</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自信的，有信心的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careless</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buNone/>
                      </a:pPr>
                      <a:r>
                        <a:rPr lang="en-US" altLang="zh-CN" sz="2800" dirty="0">
                          <a:latin typeface="Times New Roman" panose="02020603050405020304" pitchFamily="18" charset="0"/>
                          <a:cs typeface="Times New Roman" panose="02020603050405020304" pitchFamily="18" charset="0"/>
                        </a:rPr>
                        <a:t>粗心的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2"/>
            </p:custDataLst>
          </p:nvPr>
        </p:nvGraphicFramePr>
        <p:xfrm>
          <a:off x="229870" y="1191260"/>
          <a:ext cx="11830050" cy="4929505"/>
        </p:xfrm>
        <a:graphic>
          <a:graphicData uri="http://schemas.openxmlformats.org/drawingml/2006/table">
            <a:tbl>
              <a:tblPr firstRow="1" bandRow="1">
                <a:tableStyleId>{284E427A-3D55-4303-BF80-6455036E1DE7}</a:tableStyleId>
              </a:tblPr>
              <a:tblGrid>
                <a:gridCol w="910590"/>
                <a:gridCol w="2448560"/>
                <a:gridCol w="3336290"/>
                <a:gridCol w="2334895"/>
                <a:gridCol w="2799715"/>
              </a:tblGrid>
              <a:tr h="668655">
                <a:tc>
                  <a:txBody>
                    <a:bodyPr/>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r>
              <a:tr h="589915">
                <a:tc>
                  <a:txBody>
                    <a:bodyPr/>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careful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细心的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mental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精神的，脑力的</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19430">
                <a:tc>
                  <a:txBody>
                    <a:bodyPr/>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gradual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逐渐的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opposite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相反的</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556260">
                <a:tc>
                  <a:txBody>
                    <a:bodyPr/>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proud</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自豪的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fortunate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幸运的</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19430">
                <a:tc>
                  <a:txBody>
                    <a:bodyPr/>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perfect</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完美的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b="0" dirty="0">
                          <a:latin typeface="微软雅黑" panose="020B0503020204020204" pitchFamily="34" charset="-122"/>
                          <a:ea typeface="微软雅黑" panose="020B0503020204020204" pitchFamily="34" charset="-122"/>
                        </a:rPr>
                        <a:t>bitter</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苦的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518795">
                <a:tc>
                  <a:txBody>
                    <a:bodyPr/>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strict</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严格的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special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特别的，专门的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18795">
                <a:tc>
                  <a:txBody>
                    <a:bodyPr/>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honest</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诚实的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attractive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有魅力的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519430">
                <a:tc>
                  <a:txBody>
                    <a:bodyPr/>
                    <a:p>
                      <a:pPr algn="ctr">
                        <a:buNone/>
                      </a:pPr>
                      <a:r>
                        <a:rPr lang="en-US" altLang="zh-CN" sz="2800" dirty="0">
                          <a:latin typeface="微软雅黑" panose="020B0503020204020204" pitchFamily="34" charset="-122"/>
                          <a:ea typeface="微软雅黑" panose="020B0503020204020204" pitchFamily="34" charset="-122"/>
                        </a:rPr>
                        <a:t>15</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strong</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强壮的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real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buNone/>
                      </a:pPr>
                      <a:r>
                        <a:rPr lang="en-US" altLang="zh-CN" sz="2800" dirty="0">
                          <a:latin typeface="Times New Roman" panose="02020603050405020304" pitchFamily="18" charset="0"/>
                          <a:cs typeface="Times New Roman" panose="02020603050405020304" pitchFamily="18" charset="0"/>
                        </a:rPr>
                        <a:t>真实的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518795">
                <a:tc>
                  <a:txBody>
                    <a:bodyPr/>
                    <a:p>
                      <a:pPr algn="ctr">
                        <a:buNone/>
                      </a:pPr>
                      <a:r>
                        <a:rPr lang="en-US" altLang="zh-CN" sz="2800" dirty="0">
                          <a:latin typeface="微软雅黑" panose="020B0503020204020204" pitchFamily="34" charset="-122"/>
                          <a:ea typeface="微软雅黑" panose="020B0503020204020204" pitchFamily="34" charset="-122"/>
                        </a:rPr>
                        <a:t>16</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increasing</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增长的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native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buNone/>
                      </a:pPr>
                      <a:r>
                        <a:rPr lang="en-US" altLang="zh-CN" sz="2800" dirty="0">
                          <a:latin typeface="Times New Roman" panose="02020603050405020304" pitchFamily="18" charset="0"/>
                          <a:cs typeface="Times New Roman" panose="02020603050405020304" pitchFamily="18" charset="0"/>
                        </a:rPr>
                        <a:t>本土的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2"/>
            </p:custDataLst>
          </p:nvPr>
        </p:nvGraphicFramePr>
        <p:xfrm>
          <a:off x="229870" y="1191260"/>
          <a:ext cx="11830050" cy="4901565"/>
        </p:xfrm>
        <a:graphic>
          <a:graphicData uri="http://schemas.openxmlformats.org/drawingml/2006/table">
            <a:tbl>
              <a:tblPr firstRow="1" bandRow="1">
                <a:tableStyleId>{284E427A-3D55-4303-BF80-6455036E1DE7}</a:tableStyleId>
              </a:tblPr>
              <a:tblGrid>
                <a:gridCol w="910590"/>
                <a:gridCol w="2448560"/>
                <a:gridCol w="3336290"/>
                <a:gridCol w="2334895"/>
                <a:gridCol w="2799715"/>
              </a:tblGrid>
              <a:tr h="668655">
                <a:tc>
                  <a:txBody>
                    <a:bodyPr/>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r>
              <a:tr h="589915">
                <a:tc>
                  <a:txBody>
                    <a:bodyPr/>
                    <a:p>
                      <a:pPr algn="ctr"/>
                      <a:r>
                        <a:rPr lang="en-US" altLang="zh-CN" sz="2800" dirty="0">
                          <a:latin typeface="微软雅黑" panose="020B0503020204020204" pitchFamily="34" charset="-122"/>
                          <a:ea typeface="微软雅黑" panose="020B0503020204020204" pitchFamily="34" charset="-122"/>
                        </a:rPr>
                        <a:t>17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competitive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竞争的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surprised</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感到惊讶的</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19430">
                <a:tc>
                  <a:txBody>
                    <a:bodyPr/>
                    <a:p>
                      <a:pPr algn="ctr"/>
                      <a:r>
                        <a:rPr lang="en-US" altLang="zh-CN" sz="2800" dirty="0">
                          <a:latin typeface="微软雅黑" panose="020B0503020204020204" pitchFamily="34" charset="-122"/>
                          <a:ea typeface="微软雅黑" panose="020B0503020204020204" pitchFamily="34" charset="-122"/>
                        </a:rPr>
                        <a:t>18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international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国际的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rude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粗鲁的</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528320">
                <a:tc>
                  <a:txBody>
                    <a:bodyPr/>
                    <a:p>
                      <a:pPr algn="ctr"/>
                      <a:r>
                        <a:rPr lang="en-US" altLang="zh-CN" sz="2800" dirty="0">
                          <a:latin typeface="微软雅黑" panose="020B0503020204020204" pitchFamily="34" charset="-122"/>
                          <a:ea typeface="微软雅黑" panose="020B0503020204020204" pitchFamily="34" charset="-122"/>
                        </a:rPr>
                        <a:t>19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especial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特别的，特有的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convenient</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方便的</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19430">
                <a:tc>
                  <a:txBody>
                    <a:bodyPr/>
                    <a:p>
                      <a:pPr algn="ctr"/>
                      <a:r>
                        <a:rPr lang="en-US" altLang="zh-CN" sz="2800" dirty="0">
                          <a:latin typeface="微软雅黑" panose="020B0503020204020204" pitchFamily="34" charset="-122"/>
                          <a:ea typeface="微软雅黑" panose="020B0503020204020204" pitchFamily="34" charset="-122"/>
                        </a:rPr>
                        <a:t>20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official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正式的，官方的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b="0" dirty="0">
                          <a:latin typeface="微软雅黑" panose="020B0503020204020204" pitchFamily="34" charset="-122"/>
                          <a:ea typeface="微软雅黑" panose="020B0503020204020204" pitchFamily="34" charset="-122"/>
                        </a:rPr>
                        <a:t>simple</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简单的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518795">
                <a:tc>
                  <a:txBody>
                    <a:bodyPr/>
                    <a:p>
                      <a:pPr algn="ctr"/>
                      <a:r>
                        <a:rPr lang="en-US" altLang="zh-CN" sz="2800" dirty="0">
                          <a:latin typeface="微软雅黑" panose="020B0503020204020204" pitchFamily="34" charset="-122"/>
                          <a:ea typeface="微软雅黑" panose="020B0503020204020204" pitchFamily="34" charset="-122"/>
                        </a:rPr>
                        <a:t>21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practical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实用的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sharp</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尖锐的，灵敏的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18795">
                <a:tc>
                  <a:txBody>
                    <a:bodyPr/>
                    <a:p>
                      <a:pPr algn="ctr"/>
                      <a:r>
                        <a:rPr lang="en-US" altLang="zh-CN" sz="2800" dirty="0">
                          <a:latin typeface="微软雅黑" panose="020B0503020204020204" pitchFamily="34" charset="-122"/>
                          <a:ea typeface="微软雅黑" panose="020B0503020204020204" pitchFamily="34" charset="-122"/>
                        </a:rPr>
                        <a:t>22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tired</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疲惫的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competent</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胜任的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519430">
                <a:tc>
                  <a:txBody>
                    <a:bodyPr/>
                    <a:p>
                      <a:pPr algn="ctr">
                        <a:buNone/>
                      </a:pPr>
                      <a:r>
                        <a:rPr lang="en-US" altLang="zh-CN" sz="2800" dirty="0">
                          <a:latin typeface="微软雅黑" panose="020B0503020204020204" pitchFamily="34" charset="-122"/>
                          <a:ea typeface="微软雅黑" panose="020B0503020204020204" pitchFamily="34" charset="-122"/>
                        </a:rPr>
                        <a:t>23</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necessary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必要的，必需的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national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buNone/>
                      </a:pPr>
                      <a:r>
                        <a:rPr lang="en-US" altLang="zh-CN" sz="2800" dirty="0">
                          <a:latin typeface="Times New Roman" panose="02020603050405020304" pitchFamily="18" charset="0"/>
                          <a:cs typeface="Times New Roman" panose="02020603050405020304" pitchFamily="18" charset="0"/>
                        </a:rPr>
                        <a:t>民族的，国家的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518795">
                <a:tc>
                  <a:txBody>
                    <a:bodyPr/>
                    <a:p>
                      <a:pPr algn="ctr">
                        <a:buNone/>
                      </a:pPr>
                      <a:r>
                        <a:rPr lang="en-US" altLang="zh-CN" sz="2800" dirty="0">
                          <a:latin typeface="微软雅黑" panose="020B0503020204020204" pitchFamily="34" charset="-122"/>
                          <a:ea typeface="微软雅黑" panose="020B0503020204020204" pitchFamily="34" charset="-122"/>
                        </a:rPr>
                        <a:t>24</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considerate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考虑周到的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surprising</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buNone/>
                      </a:pPr>
                      <a:r>
                        <a:rPr lang="en-US" altLang="zh-CN" sz="2800" dirty="0">
                          <a:latin typeface="Times New Roman" panose="02020603050405020304" pitchFamily="18" charset="0"/>
                          <a:cs typeface="Times New Roman" panose="02020603050405020304" pitchFamily="18" charset="0"/>
                        </a:rPr>
                        <a:t>令人惊讶的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2"/>
            </p:custDataLst>
          </p:nvPr>
        </p:nvGraphicFramePr>
        <p:xfrm>
          <a:off x="229870" y="1191260"/>
          <a:ext cx="11830050" cy="4817110"/>
        </p:xfrm>
        <a:graphic>
          <a:graphicData uri="http://schemas.openxmlformats.org/drawingml/2006/table">
            <a:tbl>
              <a:tblPr firstRow="1" bandRow="1">
                <a:tableStyleId>{284E427A-3D55-4303-BF80-6455036E1DE7}</a:tableStyleId>
              </a:tblPr>
              <a:tblGrid>
                <a:gridCol w="910590"/>
                <a:gridCol w="2448560"/>
                <a:gridCol w="3336290"/>
                <a:gridCol w="2334895"/>
                <a:gridCol w="2799715"/>
              </a:tblGrid>
              <a:tr h="584200">
                <a:tc>
                  <a:txBody>
                    <a:bodyPr/>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r>
              <a:tr h="589915">
                <a:tc>
                  <a:txBody>
                    <a:bodyPr/>
                    <a:p>
                      <a:pPr algn="ctr"/>
                      <a:r>
                        <a:rPr lang="en-US" altLang="zh-CN" sz="2800" dirty="0">
                          <a:latin typeface="微软雅黑" panose="020B0503020204020204" pitchFamily="34" charset="-122"/>
                          <a:ea typeface="微软雅黑" panose="020B0503020204020204" pitchFamily="34" charset="-122"/>
                        </a:rPr>
                        <a:t>25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sudden</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突然的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typical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典型的</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19430">
                <a:tc>
                  <a:txBody>
                    <a:bodyPr/>
                    <a:p>
                      <a:pPr algn="ctr"/>
                      <a:r>
                        <a:rPr lang="en-US" altLang="zh-CN" sz="2800" dirty="0">
                          <a:latin typeface="微软雅黑" panose="020B0503020204020204" pitchFamily="34" charset="-122"/>
                          <a:ea typeface="微软雅黑" panose="020B0503020204020204" pitchFamily="34" charset="-122"/>
                        </a:rPr>
                        <a:t>26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recent</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最近的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total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总共的，完全的</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528320">
                <a:tc>
                  <a:txBody>
                    <a:bodyPr/>
                    <a:p>
                      <a:pPr algn="ctr"/>
                      <a:r>
                        <a:rPr lang="en-US" altLang="zh-CN" sz="2800" dirty="0">
                          <a:latin typeface="微软雅黑" panose="020B0503020204020204" pitchFamily="34" charset="-122"/>
                          <a:ea typeface="微软雅黑" panose="020B0503020204020204" pitchFamily="34" charset="-122"/>
                        </a:rPr>
                        <a:t>27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negative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消极的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immediate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立即的</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19430">
                <a:tc>
                  <a:txBody>
                    <a:bodyPr/>
                    <a:p>
                      <a:pPr algn="ctr"/>
                      <a:r>
                        <a:rPr lang="en-US" altLang="zh-CN" sz="2800" dirty="0">
                          <a:latin typeface="微软雅黑" panose="020B0503020204020204" pitchFamily="34" charset="-122"/>
                          <a:ea typeface="微软雅黑" panose="020B0503020204020204" pitchFamily="34" charset="-122"/>
                        </a:rPr>
                        <a:t>28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unusual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不寻常的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b="0" dirty="0">
                          <a:latin typeface="微软雅黑" panose="020B0503020204020204" pitchFamily="34" charset="-122"/>
                          <a:ea typeface="微软雅黑" panose="020B0503020204020204" pitchFamily="34" charset="-122"/>
                        </a:rPr>
                        <a:t>unfortunate</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不幸运的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518795">
                <a:tc>
                  <a:txBody>
                    <a:bodyPr/>
                    <a:p>
                      <a:pPr algn="ctr"/>
                      <a:r>
                        <a:rPr lang="en-US" altLang="zh-CN" sz="2800" dirty="0">
                          <a:latin typeface="微软雅黑" panose="020B0503020204020204" pitchFamily="34" charset="-122"/>
                          <a:ea typeface="微软雅黑" panose="020B0503020204020204" pitchFamily="34" charset="-122"/>
                        </a:rPr>
                        <a:t>29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live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直播的，现场的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gentle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小心的，温柔的</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18795">
                <a:tc>
                  <a:txBody>
                    <a:bodyPr/>
                    <a:p>
                      <a:pPr algn="ctr"/>
                      <a:r>
                        <a:rPr lang="en-US" altLang="zh-CN" sz="2800" dirty="0">
                          <a:latin typeface="微软雅黑" panose="020B0503020204020204" pitchFamily="34" charset="-122"/>
                          <a:ea typeface="微软雅黑" panose="020B0503020204020204" pitchFamily="34" charset="-122"/>
                        </a:rPr>
                        <a:t>30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useful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有用的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473545"/>
                <a:gridCol w="1878611"/>
                <a:gridCol w="3380833"/>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be tired of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be responsible for</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on the whole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in favor of</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on one’s way to</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in a way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by the way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b="0" dirty="0">
                          <a:latin typeface="微软雅黑" panose="020B0503020204020204" pitchFamily="34" charset="-122"/>
                          <a:ea typeface="微软雅黑" panose="020B0503020204020204" pitchFamily="34" charset="-122"/>
                        </a:rPr>
                        <a:t>as a result of</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as a result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out of sight</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out of breath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in charge of</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（三）介词短语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2740025"/>
        </p:xfrm>
        <a:graphic>
          <a:graphicData uri="http://schemas.openxmlformats.org/drawingml/2006/table">
            <a:tbl>
              <a:tblPr firstRow="1" bandRow="1">
                <a:tableStyleId>{284E427A-3D55-4303-BF80-6455036E1DE7}</a:tableStyleId>
              </a:tblPr>
              <a:tblGrid>
                <a:gridCol w="1187884"/>
                <a:gridCol w="3473545"/>
                <a:gridCol w="1878611"/>
                <a:gridCol w="3380833"/>
                <a:gridCol w="1431491"/>
              </a:tblGrid>
              <a:tr h="667385">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be strict with sb.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on business</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be fond of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in common</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in the charge of</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due to</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b="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（三）介词短语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473545"/>
                <a:gridCol w="2150413"/>
                <a:gridCol w="3109031"/>
                <a:gridCol w="1431491"/>
              </a:tblGrid>
              <a:tr h="667281">
                <a:tc>
                  <a:txBody>
                    <a:bodyPr/>
                    <a:lstStyle/>
                    <a:p>
                      <a:pPr algn="ctr"/>
                      <a:r>
                        <a:rPr lang="zh-CN" altLang="en-US" sz="2800" dirty="0">
                          <a:latin typeface="微软雅黑" panose="020B0503020204020204" pitchFamily="34" charset="-122"/>
                          <a:ea typeface="微软雅黑" panose="020B0503020204020204" pitchFamily="34" charset="-122"/>
                        </a:rPr>
                        <a:t>序号</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对</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感到厌烦</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对</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负责</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总的来说</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支持，赞成</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在去往</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路上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在某种程度上</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顺便说，顺便问</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b="0" dirty="0">
                          <a:latin typeface="微软雅黑" panose="020B0503020204020204" pitchFamily="34" charset="-122"/>
                          <a:ea typeface="微软雅黑" panose="020B0503020204020204" pitchFamily="34" charset="-122"/>
                        </a:rPr>
                        <a:t>由于……</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结果，因此</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在视野外</a:t>
                      </a:r>
                      <a:endParaRPr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上气不接下气的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负责，掌管……</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5018"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（三）介词短语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2739921"/>
        </p:xfrm>
        <a:graphic>
          <a:graphicData uri="http://schemas.openxmlformats.org/drawingml/2006/table">
            <a:tbl>
              <a:tblPr firstRow="1" bandRow="1">
                <a:tableStyleId>{284E427A-3D55-4303-BF80-6455036E1DE7}</a:tableStyleId>
              </a:tblPr>
              <a:tblGrid>
                <a:gridCol w="1187884"/>
                <a:gridCol w="3473545"/>
                <a:gridCol w="2150413"/>
                <a:gridCol w="3109031"/>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对……严格 </a:t>
                      </a:r>
                      <a:endParaRPr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sym typeface="+mn-ea"/>
                        </a:rPr>
                        <a:t>出差</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喜欢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共同之处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由……负责，掌管</a:t>
                      </a:r>
                      <a:endParaRPr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由于，因为</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b="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5018"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（三）介词短语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316"/>
            <a:ext cx="5544311" cy="93183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83" y="111688"/>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（三）介词短语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2"/>
            </p:custDataLst>
          </p:nvPr>
        </p:nvGraphicFramePr>
        <p:xfrm>
          <a:off x="114935" y="1022985"/>
          <a:ext cx="12054840" cy="5242560"/>
        </p:xfrm>
        <a:graphic>
          <a:graphicData uri="http://schemas.openxmlformats.org/drawingml/2006/table">
            <a:tbl>
              <a:tblPr firstRow="1" bandRow="1">
                <a:tableStyleId>{284E427A-3D55-4303-BF80-6455036E1DE7}</a:tableStyleId>
              </a:tblPr>
              <a:tblGrid>
                <a:gridCol w="972820"/>
                <a:gridCol w="3507740"/>
                <a:gridCol w="2653030"/>
                <a:gridCol w="3400425"/>
                <a:gridCol w="1520825"/>
              </a:tblGrid>
              <a:tr h="480695">
                <a:tc>
                  <a:txBody>
                    <a:bodyPr/>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r>
              <a:tr h="688975">
                <a:tc>
                  <a:txBody>
                    <a:bodyPr/>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be tired of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对……感到厌烦</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be responsible for</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对……负责</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r>
              <a:tr h="944880">
                <a:tc>
                  <a:txBody>
                    <a:bodyPr/>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on the whole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总的来说</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in favor of</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支持，赞成</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tr>
              <a:tr h="944880">
                <a:tc>
                  <a:txBody>
                    <a:bodyPr/>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on one’s way to</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在去往……路上</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in a way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在某种程度上</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r>
              <a:tr h="944880">
                <a:tc>
                  <a:txBody>
                    <a:bodyPr/>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by the way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顺便说，顺便问</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p>
                      <a:pPr algn="ctr"/>
                      <a:r>
                        <a:rPr lang="en-US" altLang="zh-CN" sz="2800" b="0" dirty="0">
                          <a:latin typeface="微软雅黑" panose="020B0503020204020204" pitchFamily="34" charset="-122"/>
                          <a:ea typeface="微软雅黑" panose="020B0503020204020204" pitchFamily="34" charset="-122"/>
                        </a:rPr>
                        <a:t>as a result of</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由于……</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tr>
              <a:tr h="944880">
                <a:tc>
                  <a:txBody>
                    <a:bodyPr/>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as a result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结果，因此</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out of sight</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在视野外</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316"/>
            <a:ext cx="5544311" cy="93183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83" y="111688"/>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（三）介词短语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custDataLst>
              <p:tags r:id="rId2"/>
            </p:custDataLst>
          </p:nvPr>
        </p:nvGraphicFramePr>
        <p:xfrm>
          <a:off x="145582" y="1088520"/>
          <a:ext cx="11352530" cy="4008755"/>
        </p:xfrm>
        <a:graphic>
          <a:graphicData uri="http://schemas.openxmlformats.org/drawingml/2006/table">
            <a:tbl>
              <a:tblPr firstRow="1" bandRow="1">
                <a:tableStyleId>{284E427A-3D55-4303-BF80-6455036E1DE7}</a:tableStyleId>
              </a:tblPr>
              <a:tblGrid>
                <a:gridCol w="1075690"/>
                <a:gridCol w="3211195"/>
                <a:gridCol w="2253155"/>
                <a:gridCol w="2967990"/>
                <a:gridCol w="1844334"/>
              </a:tblGrid>
              <a:tr h="564515">
                <a:tc>
                  <a:txBody>
                    <a:bodyPr/>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r>
              <a:tr h="434523">
                <a:tc>
                  <a:txBody>
                    <a:bodyPr/>
                    <a:p>
                      <a:pPr algn="ctr">
                        <a:buNone/>
                      </a:pPr>
                      <a:r>
                        <a:rPr lang="en-US" altLang="zh-CN" sz="2800" dirty="0">
                          <a:latin typeface="微软雅黑" panose="020B0503020204020204" pitchFamily="34" charset="-122"/>
                          <a:ea typeface="微软雅黑" panose="020B0503020204020204" pitchFamily="34" charset="-122"/>
                        </a:rPr>
                        <a:t>6</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buNone/>
                      </a:pPr>
                      <a:r>
                        <a:rPr lang="en-US" altLang="zh-CN" sz="2800" dirty="0">
                          <a:latin typeface="微软雅黑" panose="020B0503020204020204" pitchFamily="34" charset="-122"/>
                          <a:ea typeface="微软雅黑" panose="020B0503020204020204" pitchFamily="34" charset="-122"/>
                        </a:rPr>
                        <a:t>out of breath</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上气不接下气的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buNone/>
                      </a:pPr>
                      <a:r>
                        <a:rPr lang="zh-CN" altLang="en-US" sz="2800" dirty="0">
                          <a:latin typeface="微软雅黑" panose="020B0503020204020204" pitchFamily="34" charset="-122"/>
                          <a:ea typeface="微软雅黑" panose="020B0503020204020204" pitchFamily="34" charset="-122"/>
                        </a:rPr>
                        <a:t>in charge of</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l">
                        <a:buNone/>
                      </a:pPr>
                      <a:r>
                        <a:rPr lang="zh-CN" altLang="en-US" sz="2800" dirty="0">
                          <a:latin typeface="Times New Roman" panose="02020603050405020304" pitchFamily="18" charset="0"/>
                          <a:cs typeface="Times New Roman" panose="02020603050405020304" pitchFamily="18" charset="0"/>
                        </a:rPr>
                        <a:t>负责，掌管……</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r>
              <a:tr h="434523">
                <a:tc>
                  <a:txBody>
                    <a:bodyPr/>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be strict with sb.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对……严格</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on business</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出差</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r>
              <a:tr h="157070">
                <a:tc>
                  <a:txBody>
                    <a:bodyPr/>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be fond of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喜欢</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in common</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共同之处</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tr>
              <a:tr h="432545">
                <a:tc>
                  <a:txBody>
                    <a:bodyPr/>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in the charge of</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由……负责，掌管</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r>
              <a:tr h="0">
                <a:tc>
                  <a:txBody>
                    <a:bodyPr/>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due to</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由于，因为</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p>
                      <a:pPr algn="ctr"/>
                      <a:endParaRPr lang="zh-CN" altLang="en-US" sz="2800" b="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191203"/>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2208917"/>
            <a:ext cx="11969150" cy="1938020"/>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典型例子：</a:t>
            </a:r>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2018</a:t>
            </a:r>
            <a:r>
              <a:rPr lang="zh-CN" altLang="en-US" sz="2400" b="1" dirty="0">
                <a:latin typeface="微软雅黑" panose="020B0503020204020204" pitchFamily="34" charset="-122"/>
                <a:ea typeface="微软雅黑" panose="020B0503020204020204" pitchFamily="34" charset="-122"/>
              </a:rPr>
              <a:t>年广东高职高考</a:t>
            </a:r>
            <a:r>
              <a:rPr lang="en-US" altLang="zh-CN" sz="2400" b="1" dirty="0">
                <a:latin typeface="微软雅黑" panose="020B0503020204020204" pitchFamily="34" charset="-122"/>
                <a:ea typeface="微软雅黑" panose="020B0503020204020204" pitchFamily="34" charset="-122"/>
              </a:rPr>
              <a:t>13</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Though having lived abroad for years, many Chinese still </a:t>
            </a:r>
            <a:r>
              <a:rPr lang="en-US" altLang="zh-CN" sz="2400" b="1" u="sng" dirty="0">
                <a:latin typeface="微软雅黑" panose="020B0503020204020204" pitchFamily="34" charset="-122"/>
                <a:ea typeface="微软雅黑" panose="020B0503020204020204" pitchFamily="34" charset="-122"/>
              </a:rPr>
              <a:t>observe</a:t>
            </a:r>
            <a:r>
              <a:rPr lang="en-US" altLang="zh-CN" sz="2400" b="1" dirty="0">
                <a:latin typeface="微软雅黑" panose="020B0503020204020204" pitchFamily="34" charset="-122"/>
                <a:ea typeface="微软雅黑" panose="020B0503020204020204" pitchFamily="34" charset="-122"/>
              </a:rPr>
              <a:t> the traditional customs.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观察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执行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遵循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支持</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567799" y="3623717"/>
            <a:ext cx="444352" cy="52322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256350"/>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句意“尽管许多中国人已经在国外生活多年，他们还是遵循（遵守、保留）着传统习俗”，学生容易将本题选成A项，因为observe还有“观察”的意思，但是“传统习俗”不能用“观察”，而是“遵守、奉行”，所以在遇到这一类型的题目时，不能着急选出答案，要仔细分析上下文语境，再做出理性的判断，故本题正确答案为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2" grpId="0">
        <p:bldAsOne/>
      </p:bldGraphic>
      <p:bldP spid="4" grpId="0"/>
      <p:bldP spid="7" grpId="0"/>
      <p:bldP spid="9"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646448"/>
                <a:gridCol w="1705708"/>
                <a:gridCol w="3380833"/>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518160">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leave a message for</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apply</a:t>
                      </a:r>
                      <a:endParaRPr lang="en-US" altLang="zh-CN" sz="2800" dirty="0">
                        <a:latin typeface="微软雅黑" panose="020B0503020204020204" pitchFamily="34" charset="-122"/>
                        <a:ea typeface="微软雅黑" panose="020B0503020204020204" pitchFamily="34" charset="-122"/>
                        <a:sym typeface="+mn-ea"/>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get lost</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collect</a:t>
                      </a:r>
                      <a:endParaRPr lang="en-US" altLang="zh-CN" sz="2800" dirty="0">
                        <a:latin typeface="微软雅黑" panose="020B0503020204020204" pitchFamily="34" charset="-122"/>
                        <a:ea typeface="微软雅黑" panose="020B0503020204020204" pitchFamily="34" charset="-122"/>
                        <a:sym typeface="+mn-ea"/>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discuss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appear</a:t>
                      </a:r>
                      <a:endParaRPr lang="en-US" altLang="zh-CN" sz="2800" dirty="0">
                        <a:latin typeface="微软雅黑" panose="020B0503020204020204" pitchFamily="34" charset="-122"/>
                        <a:ea typeface="微软雅黑" panose="020B0503020204020204" pitchFamily="34" charset="-122"/>
                        <a:sym typeface="+mn-ea"/>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appear to do</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call for</a:t>
                      </a:r>
                      <a:endParaRPr lang="en-US" altLang="zh-CN" sz="2800" dirty="0">
                        <a:latin typeface="微软雅黑" panose="020B0503020204020204" pitchFamily="34" charset="-122"/>
                        <a:ea typeface="微软雅黑" panose="020B0503020204020204" pitchFamily="34" charset="-122"/>
                        <a:sym typeface="+mn-ea"/>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get through</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overcome</a:t>
                      </a:r>
                      <a:endParaRPr lang="en-US" altLang="zh-CN" sz="2800" dirty="0">
                        <a:latin typeface="微软雅黑" panose="020B0503020204020204" pitchFamily="34" charset="-122"/>
                        <a:ea typeface="微软雅黑" panose="020B0503020204020204" pitchFamily="34" charset="-122"/>
                        <a:sym typeface="+mn-ea"/>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employ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remind</a:t>
                      </a:r>
                      <a:endParaRPr lang="en-US" altLang="zh-CN" sz="2800" dirty="0">
                        <a:latin typeface="微软雅黑" panose="020B0503020204020204" pitchFamily="34" charset="-122"/>
                        <a:ea typeface="微软雅黑" panose="020B0503020204020204" pitchFamily="34" charset="-122"/>
                        <a:sym typeface="+mn-ea"/>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646448"/>
                <a:gridCol w="1705708"/>
                <a:gridCol w="3380833"/>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518160">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mind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consider</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 take off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communicate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vote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persuade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invite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cancel</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 catch sight of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pay attention (to)</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afford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break down</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646448"/>
                <a:gridCol w="1724025"/>
                <a:gridCol w="3362516"/>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break up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break out</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pump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delay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15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confirm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put away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16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check out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check in</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17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 destroy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agree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18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complain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supply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903876"/>
        </p:xfrm>
        <a:graphic>
          <a:graphicData uri="http://schemas.openxmlformats.org/drawingml/2006/table">
            <a:tbl>
              <a:tblPr firstRow="1" bandRow="1">
                <a:tableStyleId>{284E427A-3D55-4303-BF80-6455036E1DE7}</a:tableStyleId>
              </a:tblPr>
              <a:tblGrid>
                <a:gridCol w="1187884"/>
                <a:gridCol w="3646448"/>
                <a:gridCol w="1705708"/>
                <a:gridCol w="3380833"/>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19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simplify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examine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20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attract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take up</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645795">
                <a:tc>
                  <a:txBody>
                    <a:bodyPr/>
                    <a:lstStyle/>
                    <a:p>
                      <a:pPr algn="ctr"/>
                      <a:r>
                        <a:rPr lang="en-US" altLang="zh-CN" sz="2800" dirty="0">
                          <a:latin typeface="微软雅黑" panose="020B0503020204020204" pitchFamily="34" charset="-122"/>
                          <a:ea typeface="微软雅黑" panose="020B0503020204020204" pitchFamily="34" charset="-122"/>
                        </a:rPr>
                        <a:t>21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stand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look up</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22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deliver</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 increase</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23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compete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ignore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24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arrange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charge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646448"/>
                <a:gridCol w="1705708"/>
                <a:gridCol w="3380833"/>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25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make up for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surprise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26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put up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perform</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27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put off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kill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28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defeat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pick up</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29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arrest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fix</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30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look out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look around</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4629681"/>
        </p:xfrm>
        <a:graphic>
          <a:graphicData uri="http://schemas.openxmlformats.org/drawingml/2006/table">
            <a:tbl>
              <a:tblPr firstRow="1" bandRow="1">
                <a:tableStyleId>{284E427A-3D55-4303-BF80-6455036E1DE7}</a:tableStyleId>
              </a:tblPr>
              <a:tblGrid>
                <a:gridCol w="1187884"/>
                <a:gridCol w="3646448"/>
                <a:gridCol w="1705708"/>
                <a:gridCol w="3380833"/>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31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greet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look down on/upon</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32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employ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practice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33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injure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keep away from</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34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get in touch with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keep in touch with</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35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have nothing to do with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call on sb.</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36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look forward to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call at someplace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473545"/>
                <a:gridCol w="1825857"/>
                <a:gridCol w="3433587"/>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给</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留口信</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申请，应用</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迷路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收集</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讨论</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出现</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似乎做某事</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b="0" dirty="0">
                          <a:latin typeface="微软雅黑" panose="020B0503020204020204" pitchFamily="34" charset="-122"/>
                          <a:ea typeface="微软雅黑" panose="020B0503020204020204" pitchFamily="34" charset="-122"/>
                        </a:rPr>
                        <a:t>需要</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通过，打通电话</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克服</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雇佣</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提醒</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74409"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4202961"/>
        </p:xfrm>
        <a:graphic>
          <a:graphicData uri="http://schemas.openxmlformats.org/drawingml/2006/table">
            <a:tbl>
              <a:tblPr firstRow="1" bandRow="1">
                <a:tableStyleId>{284E427A-3D55-4303-BF80-6455036E1DE7}</a:tableStyleId>
              </a:tblPr>
              <a:tblGrid>
                <a:gridCol w="1187884"/>
                <a:gridCol w="3473545"/>
                <a:gridCol w="1825857"/>
                <a:gridCol w="3433587"/>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介意 </a:t>
                      </a:r>
                      <a:endParaRPr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sym typeface="+mn-ea"/>
                        </a:rPr>
                        <a:t>考虑，认为</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脱掉，起飞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交流，沟通</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投票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说服</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邀请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取消</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看见……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注意（……）</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买得起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（机器）坏掉，发生故障</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74409"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4629681"/>
        </p:xfrm>
        <a:graphic>
          <a:graphicData uri="http://schemas.openxmlformats.org/drawingml/2006/table">
            <a:tbl>
              <a:tblPr firstRow="1" bandRow="1">
                <a:tableStyleId>{284E427A-3D55-4303-BF80-6455036E1DE7}</a:tableStyleId>
              </a:tblPr>
              <a:tblGrid>
                <a:gridCol w="1187884"/>
                <a:gridCol w="3623979"/>
                <a:gridCol w="1675423"/>
                <a:gridCol w="3433587"/>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a:t>
                      </a:r>
                      <a:r>
                        <a:rPr sz="2800" dirty="0" err="1">
                          <a:latin typeface="微软雅黑" panose="020B0503020204020204" pitchFamily="34" charset="-122"/>
                          <a:ea typeface="微软雅黑" panose="020B0503020204020204" pitchFamily="34" charset="-122"/>
                        </a:rPr>
                        <a:t>使）终止，解散</a:t>
                      </a:r>
                      <a:r>
                        <a:rPr lang="zh-CN" altLang="en-US" sz="2800" dirty="0">
                          <a:latin typeface="微软雅黑" panose="020B0503020204020204" pitchFamily="34" charset="-122"/>
                          <a:ea typeface="微软雅黑" panose="020B0503020204020204" pitchFamily="34" charset="-122"/>
                        </a:rPr>
                        <a:t>（</a:t>
                      </a:r>
                      <a:r>
                        <a:rPr sz="2800" dirty="0" err="1">
                          <a:latin typeface="微软雅黑" panose="020B0503020204020204" pitchFamily="34" charset="-122"/>
                          <a:ea typeface="微软雅黑" panose="020B0503020204020204" pitchFamily="34" charset="-122"/>
                        </a:rPr>
                        <a:t>会议等</a:t>
                      </a:r>
                      <a:r>
                        <a:rPr sz="2800" dirty="0">
                          <a:latin typeface="微软雅黑" panose="020B0503020204020204" pitchFamily="34" charset="-122"/>
                          <a:ea typeface="微软雅黑" panose="020B0503020204020204" pitchFamily="34" charset="-122"/>
                        </a:rPr>
                        <a:t>） </a:t>
                      </a:r>
                      <a:endParaRPr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sym typeface="+mn-ea"/>
                        </a:rPr>
                        <a:t>爆发</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抽水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推迟</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15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确认，确信</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 把……收拾好</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16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退房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入住</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17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毁坏，毁掉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同意，允许</a:t>
                      </a:r>
                      <a:endParaRPr lang="zh-CN" altLang="en-US" sz="2800" dirty="0">
                        <a:latin typeface="微软雅黑" panose="020B0503020204020204" pitchFamily="34" charset="-122"/>
                        <a:ea typeface="微软雅黑" panose="020B0503020204020204" pitchFamily="34" charset="-122"/>
                      </a:endParaRPr>
                    </a:p>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18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抱怨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供应</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74409"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4203065"/>
        </p:xfrm>
        <a:graphic>
          <a:graphicData uri="http://schemas.openxmlformats.org/drawingml/2006/table">
            <a:tbl>
              <a:tblPr firstRow="1" bandRow="1">
                <a:tableStyleId>{284E427A-3D55-4303-BF80-6455036E1DE7}</a:tableStyleId>
              </a:tblPr>
              <a:tblGrid>
                <a:gridCol w="1187884"/>
                <a:gridCol w="3473545"/>
                <a:gridCol w="1825857"/>
                <a:gridCol w="3433587"/>
                <a:gridCol w="1431491"/>
              </a:tblGrid>
              <a:tr h="667385">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19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简化 </a:t>
                      </a:r>
                      <a:endParaRPr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sym typeface="+mn-ea"/>
                        </a:rPr>
                        <a:t>检查</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20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吸引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占据，占用</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21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站立，忍受，经受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查询，抬头看</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22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运输，投递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增加</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23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竞争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忽视，忽略</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24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安排，整理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使承担任务</a:t>
                      </a:r>
                      <a:endParaRPr lang="zh-CN" altLang="en-US" sz="2800" dirty="0">
                        <a:latin typeface="微软雅黑" panose="020B0503020204020204" pitchFamily="34" charset="-122"/>
                        <a:ea typeface="微软雅黑" panose="020B0503020204020204" pitchFamily="34" charset="-122"/>
                      </a:endParaRPr>
                    </a:p>
                    <a:p>
                      <a:pPr algn="ctr"/>
                      <a:r>
                        <a:rPr lang="zh-CN" altLang="en-US" sz="2800" dirty="0">
                          <a:latin typeface="微软雅黑" panose="020B0503020204020204" pitchFamily="34" charset="-122"/>
                          <a:ea typeface="微软雅黑" panose="020B0503020204020204" pitchFamily="34" charset="-122"/>
                          <a:sym typeface="+mn-ea"/>
                        </a:rPr>
                        <a:t>（或责任等）</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74409"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191203"/>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032000" y="2499315"/>
            <a:ext cx="7198381" cy="1200329"/>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endParaRPr lang="zh-CN" altLang="en-US"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It’s </a:t>
            </a:r>
            <a:r>
              <a:rPr lang="en-US" altLang="zh-CN" sz="2400" b="1" u="sng" dirty="0">
                <a:latin typeface="微软雅黑" panose="020B0503020204020204" pitchFamily="34" charset="-122"/>
                <a:ea typeface="微软雅黑" panose="020B0503020204020204" pitchFamily="34" charset="-122"/>
              </a:rPr>
              <a:t>unusual</a:t>
            </a:r>
            <a:r>
              <a:rPr lang="en-US" altLang="zh-CN" sz="2400" b="1" dirty="0">
                <a:latin typeface="微软雅黑" panose="020B0503020204020204" pitchFamily="34" charset="-122"/>
                <a:ea typeface="微软雅黑" panose="020B0503020204020204" pitchFamily="34" charset="-122"/>
              </a:rPr>
              <a:t> for Mike to go to school so late.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经常的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普通的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多见的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不寻常的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761983" y="3230645"/>
            <a:ext cx="444352" cy="52322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此题可以通过构词法来猜测词义。usually是一个常见的副词，它的形容词是usual“通常的、寻常的”。学生通过观察单词的词形变化，可以看出该题画线部分是一个带有前缀un-的形容词，前缀un-表示“不、无、未、非”等否定意义，故本题正确答案为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2" grpId="0">
        <p:bldAsOne/>
      </p:bldGraphic>
      <p:bldP spid="4" grpId="0"/>
      <p:bldP spid="7" grpId="0"/>
      <p:bldP spid="9"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473545"/>
                <a:gridCol w="1825857"/>
                <a:gridCol w="3433587"/>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25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弥补 </a:t>
                      </a:r>
                      <a:endParaRPr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sym typeface="+mn-ea"/>
                        </a:rPr>
                        <a:t>惊讶，吃惊</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26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搭建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表演</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27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推迟，拖延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谋杀，消磨（时间）</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28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打败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捡起，接载</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29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逮捕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修理，固定</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30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小心，当心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环顾</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74409"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473545"/>
                <a:gridCol w="1825857"/>
                <a:gridCol w="3433587"/>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31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打招呼 </a:t>
                      </a:r>
                      <a:endParaRPr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sym typeface="+mn-ea"/>
                        </a:rPr>
                        <a:t>瞧不起</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32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雇佣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实践，练习</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33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受伤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远离……</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34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和……取得联系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和……保持联系</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35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与……毫不相关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拜访某人</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36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期望／期待……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参观某地</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74409"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custDataLst>
              <p:tags r:id="rId2"/>
            </p:custDataLst>
          </p:nvPr>
        </p:nvGraphicFramePr>
        <p:xfrm>
          <a:off x="173522" y="1299975"/>
          <a:ext cx="11352530" cy="4203065"/>
        </p:xfrm>
        <a:graphic>
          <a:graphicData uri="http://schemas.openxmlformats.org/drawingml/2006/table">
            <a:tbl>
              <a:tblPr firstRow="1" bandRow="1">
                <a:tableStyleId>{284E427A-3D55-4303-BF80-6455036E1DE7}</a:tableStyleId>
              </a:tblPr>
              <a:tblGrid>
                <a:gridCol w="1187884"/>
                <a:gridCol w="3646448"/>
                <a:gridCol w="2801620"/>
                <a:gridCol w="2547083"/>
                <a:gridCol w="1169329"/>
              </a:tblGrid>
              <a:tr h="667385">
                <a:tc>
                  <a:txBody>
                    <a:bodyPr/>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518160">
                <a:tc>
                  <a:txBody>
                    <a:bodyPr/>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leave a message for</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给……留口信</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apply</a:t>
                      </a:r>
                      <a:endParaRPr lang="en-US" altLang="zh-CN" sz="2800" dirty="0">
                        <a:latin typeface="微软雅黑" panose="020B0503020204020204" pitchFamily="34" charset="-122"/>
                        <a:ea typeface="微软雅黑" panose="020B0503020204020204" pitchFamily="34" charset="-122"/>
                        <a:sym typeface="+mn-ea"/>
                      </a:endParaRPr>
                    </a:p>
                  </a:txBody>
                  <a:tcPr anchor="ctr">
                    <a:solidFill>
                      <a:schemeClr val="accent4">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申请，应用</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57070">
                <a:tc>
                  <a:txBody>
                    <a:bodyPr/>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get lost</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迷路</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collect</a:t>
                      </a:r>
                      <a:endParaRPr lang="en-US" altLang="zh-CN" sz="2800" dirty="0">
                        <a:latin typeface="微软雅黑" panose="020B0503020204020204" pitchFamily="34" charset="-122"/>
                        <a:ea typeface="微软雅黑" panose="020B0503020204020204" pitchFamily="34" charset="-122"/>
                        <a:sym typeface="+mn-ea"/>
                      </a:endParaRPr>
                    </a:p>
                  </a:txBody>
                  <a:tcPr anchor="ctr">
                    <a:solidFill>
                      <a:schemeClr val="accent4">
                        <a:lumMod val="20000"/>
                        <a:lumOff val="8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收集</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2545">
                <a:tc>
                  <a:txBody>
                    <a:bodyPr/>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discuss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讨论</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appear</a:t>
                      </a:r>
                      <a:endParaRPr lang="en-US" altLang="zh-CN" sz="2800" dirty="0">
                        <a:latin typeface="微软雅黑" panose="020B0503020204020204" pitchFamily="34" charset="-122"/>
                        <a:ea typeface="微软雅黑" panose="020B0503020204020204" pitchFamily="34" charset="-122"/>
                        <a:sym typeface="+mn-ea"/>
                      </a:endParaRPr>
                    </a:p>
                  </a:txBody>
                  <a:tcPr anchor="ctr">
                    <a:solidFill>
                      <a:schemeClr val="accent4">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出现</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0">
                <a:tc>
                  <a:txBody>
                    <a:bodyPr/>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appear to do</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似乎做某事</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call for</a:t>
                      </a:r>
                      <a:endParaRPr lang="en-US" altLang="zh-CN" sz="2800" dirty="0">
                        <a:latin typeface="微软雅黑" panose="020B0503020204020204" pitchFamily="34" charset="-122"/>
                        <a:ea typeface="微软雅黑" panose="020B0503020204020204" pitchFamily="34" charset="-122"/>
                        <a:sym typeface="+mn-ea"/>
                      </a:endParaRPr>
                    </a:p>
                  </a:txBody>
                  <a:tcPr anchor="ctr">
                    <a:solidFill>
                      <a:schemeClr val="accent4">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需要</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9512">
                <a:tc>
                  <a:txBody>
                    <a:bodyPr/>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get through</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通过，打通电话</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overcome</a:t>
                      </a:r>
                      <a:endParaRPr lang="en-US" altLang="zh-CN" sz="2800" dirty="0">
                        <a:latin typeface="微软雅黑" panose="020B0503020204020204" pitchFamily="34" charset="-122"/>
                        <a:ea typeface="微软雅黑" panose="020B0503020204020204" pitchFamily="34" charset="-122"/>
                        <a:sym typeface="+mn-ea"/>
                      </a:endParaRPr>
                    </a:p>
                  </a:txBody>
                  <a:tcPr anchor="ctr">
                    <a:solidFill>
                      <a:schemeClr val="accent4">
                        <a:lumMod val="40000"/>
                        <a:lumOff val="6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克服</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00252">
                <a:tc>
                  <a:txBody>
                    <a:bodyPr/>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employ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雇佣</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remind</a:t>
                      </a:r>
                      <a:endParaRPr lang="en-US" altLang="zh-CN" sz="2800" dirty="0">
                        <a:latin typeface="微软雅黑" panose="020B0503020204020204" pitchFamily="34" charset="-122"/>
                        <a:ea typeface="微软雅黑" panose="020B0503020204020204" pitchFamily="34" charset="-122"/>
                        <a:sym typeface="+mn-ea"/>
                      </a:endParaRPr>
                    </a:p>
                  </a:txBody>
                  <a:tcPr anchor="ctr">
                    <a:solidFill>
                      <a:schemeClr val="accent4">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提醒</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custDataLst>
              <p:tags r:id="rId2"/>
            </p:custDataLst>
          </p:nvPr>
        </p:nvGraphicFramePr>
        <p:xfrm>
          <a:off x="229870" y="1544320"/>
          <a:ext cx="11679555" cy="3773170"/>
        </p:xfrm>
        <a:graphic>
          <a:graphicData uri="http://schemas.openxmlformats.org/drawingml/2006/table">
            <a:tbl>
              <a:tblPr firstRow="1" bandRow="1">
                <a:tableStyleId>{284E427A-3D55-4303-BF80-6455036E1DE7}</a:tableStyleId>
              </a:tblPr>
              <a:tblGrid>
                <a:gridCol w="1068070"/>
                <a:gridCol w="2894330"/>
                <a:gridCol w="2148840"/>
                <a:gridCol w="3545840"/>
                <a:gridCol w="2022475"/>
              </a:tblGrid>
              <a:tr h="664210">
                <a:tc>
                  <a:txBody>
                    <a:bodyPr/>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518160">
                <a:tc>
                  <a:txBody>
                    <a:bodyPr/>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mind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介意</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consider</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考虑，认为</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18160">
                <a:tc>
                  <a:txBody>
                    <a:bodyPr/>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 take off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 脱掉，起飞</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communicate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交流，沟通</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518160">
                <a:tc>
                  <a:txBody>
                    <a:bodyPr/>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vote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投票</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persuade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交流，沟通</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18160">
                <a:tc>
                  <a:txBody>
                    <a:bodyPr/>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invite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邀请</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cancel</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取消</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518160">
                <a:tc>
                  <a:txBody>
                    <a:bodyPr/>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 catch sight of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看见……</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pay attention (to)</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注意（……）</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18160">
                <a:tc>
                  <a:txBody>
                    <a:bodyPr/>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afford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买得起</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break down</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注意（……）</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2"/>
            </p:custDataLst>
          </p:nvPr>
        </p:nvGraphicFramePr>
        <p:xfrm>
          <a:off x="230037" y="1299975"/>
          <a:ext cx="11352530" cy="4629785"/>
        </p:xfrm>
        <a:graphic>
          <a:graphicData uri="http://schemas.openxmlformats.org/drawingml/2006/table">
            <a:tbl>
              <a:tblPr firstRow="1" bandRow="1">
                <a:tableStyleId>{284E427A-3D55-4303-BF80-6455036E1DE7}</a:tableStyleId>
              </a:tblPr>
              <a:tblGrid>
                <a:gridCol w="1187884"/>
                <a:gridCol w="2794000"/>
                <a:gridCol w="2576473"/>
                <a:gridCol w="2762885"/>
                <a:gridCol w="2031122"/>
              </a:tblGrid>
              <a:tr h="667281">
                <a:tc>
                  <a:txBody>
                    <a:bodyPr/>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434523">
                <a:tc>
                  <a:txBody>
                    <a:bodyPr/>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break up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（使）终止，解散（会议等）</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break out</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爆发</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57070">
                <a:tc>
                  <a:txBody>
                    <a:bodyPr/>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pump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抽水</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delay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推迟</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2545">
                <a:tc>
                  <a:txBody>
                    <a:bodyPr/>
                    <a:p>
                      <a:pPr algn="ctr"/>
                      <a:r>
                        <a:rPr lang="en-US" altLang="zh-CN" sz="2800" dirty="0">
                          <a:latin typeface="微软雅黑" panose="020B0503020204020204" pitchFamily="34" charset="-122"/>
                          <a:ea typeface="微软雅黑" panose="020B0503020204020204" pitchFamily="34" charset="-122"/>
                        </a:rPr>
                        <a:t>15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confirm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抽水</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put away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把……收拾好</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0">
                <a:tc>
                  <a:txBody>
                    <a:bodyPr/>
                    <a:p>
                      <a:pPr algn="ctr"/>
                      <a:r>
                        <a:rPr lang="en-US" altLang="zh-CN" sz="2800" dirty="0">
                          <a:latin typeface="微软雅黑" panose="020B0503020204020204" pitchFamily="34" charset="-122"/>
                          <a:ea typeface="微软雅黑" panose="020B0503020204020204" pitchFamily="34" charset="-122"/>
                        </a:rPr>
                        <a:t>16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check out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退房</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check in</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入住</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9512">
                <a:tc>
                  <a:txBody>
                    <a:bodyPr/>
                    <a:p>
                      <a:pPr algn="ctr"/>
                      <a:r>
                        <a:rPr lang="en-US" altLang="zh-CN" sz="2800" dirty="0">
                          <a:latin typeface="微软雅黑" panose="020B0503020204020204" pitchFamily="34" charset="-122"/>
                          <a:ea typeface="微软雅黑" panose="020B0503020204020204" pitchFamily="34" charset="-122"/>
                        </a:rPr>
                        <a:t>17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 destroy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毁坏，毁掉</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agree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同意，允许</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00252">
                <a:tc>
                  <a:txBody>
                    <a:bodyPr/>
                    <a:p>
                      <a:pPr algn="ctr"/>
                      <a:r>
                        <a:rPr lang="en-US" altLang="zh-CN" sz="2800" dirty="0">
                          <a:latin typeface="微软雅黑" panose="020B0503020204020204" pitchFamily="34" charset="-122"/>
                          <a:ea typeface="微软雅黑" panose="020B0503020204020204" pitchFamily="34" charset="-122"/>
                        </a:rPr>
                        <a:t>18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complain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抱怨</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supply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供应</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2"/>
            </p:custDataLst>
          </p:nvPr>
        </p:nvGraphicFramePr>
        <p:xfrm>
          <a:off x="230037" y="1477775"/>
          <a:ext cx="11352530" cy="4629785"/>
        </p:xfrm>
        <a:graphic>
          <a:graphicData uri="http://schemas.openxmlformats.org/drawingml/2006/table">
            <a:tbl>
              <a:tblPr firstRow="1" bandRow="1">
                <a:tableStyleId>{284E427A-3D55-4303-BF80-6455036E1DE7}</a:tableStyleId>
              </a:tblPr>
              <a:tblGrid>
                <a:gridCol w="1187884"/>
                <a:gridCol w="2399665"/>
                <a:gridCol w="2952491"/>
                <a:gridCol w="2603500"/>
                <a:gridCol w="2208824"/>
              </a:tblGrid>
              <a:tr h="667281">
                <a:tc>
                  <a:txBody>
                    <a:bodyPr/>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518160">
                <a:tc>
                  <a:txBody>
                    <a:bodyPr/>
                    <a:p>
                      <a:pPr algn="ctr"/>
                      <a:r>
                        <a:rPr lang="en-US" altLang="zh-CN" sz="2800" dirty="0">
                          <a:latin typeface="微软雅黑" panose="020B0503020204020204" pitchFamily="34" charset="-122"/>
                          <a:ea typeface="微软雅黑" panose="020B0503020204020204" pitchFamily="34" charset="-122"/>
                        </a:rPr>
                        <a:t>19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simplify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简化</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examine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检查</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57070">
                <a:tc>
                  <a:txBody>
                    <a:bodyPr/>
                    <a:p>
                      <a:pPr algn="ctr"/>
                      <a:r>
                        <a:rPr lang="en-US" altLang="zh-CN" sz="2800" dirty="0">
                          <a:latin typeface="微软雅黑" panose="020B0503020204020204" pitchFamily="34" charset="-122"/>
                          <a:ea typeface="微软雅黑" panose="020B0503020204020204" pitchFamily="34" charset="-122"/>
                        </a:rPr>
                        <a:t>20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attract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吸引</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take up</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占据，占用</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645795">
                <a:tc>
                  <a:txBody>
                    <a:bodyPr/>
                    <a:p>
                      <a:pPr algn="ctr"/>
                      <a:r>
                        <a:rPr lang="en-US" altLang="zh-CN" sz="2800" dirty="0">
                          <a:latin typeface="微软雅黑" panose="020B0503020204020204" pitchFamily="34" charset="-122"/>
                          <a:ea typeface="微软雅黑" panose="020B0503020204020204" pitchFamily="34" charset="-122"/>
                        </a:rPr>
                        <a:t>21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stand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站立，忍受，经受</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look up</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查询，抬头看</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0">
                <a:tc>
                  <a:txBody>
                    <a:bodyPr/>
                    <a:p>
                      <a:pPr algn="ctr"/>
                      <a:r>
                        <a:rPr lang="en-US" altLang="zh-CN" sz="2800" dirty="0">
                          <a:latin typeface="微软雅黑" panose="020B0503020204020204" pitchFamily="34" charset="-122"/>
                          <a:ea typeface="微软雅黑" panose="020B0503020204020204" pitchFamily="34" charset="-122"/>
                        </a:rPr>
                        <a:t>22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deliver</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运输，投递</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 increase</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增加</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9512">
                <a:tc>
                  <a:txBody>
                    <a:bodyPr/>
                    <a:p>
                      <a:pPr algn="ctr"/>
                      <a:r>
                        <a:rPr lang="en-US" altLang="zh-CN" sz="2800" dirty="0">
                          <a:latin typeface="微软雅黑" panose="020B0503020204020204" pitchFamily="34" charset="-122"/>
                          <a:ea typeface="微软雅黑" panose="020B0503020204020204" pitchFamily="34" charset="-122"/>
                        </a:rPr>
                        <a:t>23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compete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竞争</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ignore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忽视，忽略</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00252">
                <a:tc>
                  <a:txBody>
                    <a:bodyPr/>
                    <a:p>
                      <a:pPr algn="ctr"/>
                      <a:r>
                        <a:rPr lang="en-US" altLang="zh-CN" sz="2800" dirty="0">
                          <a:latin typeface="微软雅黑" panose="020B0503020204020204" pitchFamily="34" charset="-122"/>
                          <a:ea typeface="微软雅黑" panose="020B0503020204020204" pitchFamily="34" charset="-122"/>
                        </a:rPr>
                        <a:t>24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arrange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安排，整理</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charge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使承担任务</a:t>
                      </a:r>
                      <a:endParaRPr lang="en-US" altLang="zh-CN" sz="2800" dirty="0">
                        <a:latin typeface="Times New Roman" panose="02020603050405020304" pitchFamily="18" charset="0"/>
                        <a:cs typeface="Times New Roman" panose="02020603050405020304" pitchFamily="18" charset="0"/>
                      </a:endParaRPr>
                    </a:p>
                    <a:p>
                      <a:pPr algn="l"/>
                      <a:r>
                        <a:rPr lang="en-US" altLang="zh-CN" sz="2800" dirty="0">
                          <a:latin typeface="Times New Roman" panose="02020603050405020304" pitchFamily="18" charset="0"/>
                          <a:cs typeface="Times New Roman" panose="02020603050405020304" pitchFamily="18" charset="0"/>
                        </a:rPr>
                        <a:t>（或责任等）</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custDataLst>
              <p:tags r:id="rId2"/>
            </p:custDataLst>
          </p:nvPr>
        </p:nvGraphicFramePr>
        <p:xfrm>
          <a:off x="230037" y="1642240"/>
          <a:ext cx="11352530" cy="4203065"/>
        </p:xfrm>
        <a:graphic>
          <a:graphicData uri="http://schemas.openxmlformats.org/drawingml/2006/table">
            <a:tbl>
              <a:tblPr firstRow="1" bandRow="1">
                <a:tableStyleId>{284E427A-3D55-4303-BF80-6455036E1DE7}</a:tableStyleId>
              </a:tblPr>
              <a:tblGrid>
                <a:gridCol w="1187884"/>
                <a:gridCol w="2569210"/>
                <a:gridCol w="2576830"/>
                <a:gridCol w="2977515"/>
                <a:gridCol w="2040925"/>
              </a:tblGrid>
              <a:tr h="667385">
                <a:tc>
                  <a:txBody>
                    <a:bodyPr/>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434523">
                <a:tc>
                  <a:txBody>
                    <a:bodyPr/>
                    <a:p>
                      <a:pPr algn="ctr"/>
                      <a:r>
                        <a:rPr lang="en-US" altLang="zh-CN" sz="2800" dirty="0">
                          <a:latin typeface="微软雅黑" panose="020B0503020204020204" pitchFamily="34" charset="-122"/>
                          <a:ea typeface="微软雅黑" panose="020B0503020204020204" pitchFamily="34" charset="-122"/>
                        </a:rPr>
                        <a:t>25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make up for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弥补</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surprise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惊讶，吃惊</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57070">
                <a:tc>
                  <a:txBody>
                    <a:bodyPr/>
                    <a:p>
                      <a:pPr algn="ctr"/>
                      <a:r>
                        <a:rPr lang="en-US" altLang="zh-CN" sz="2800" dirty="0">
                          <a:latin typeface="微软雅黑" panose="020B0503020204020204" pitchFamily="34" charset="-122"/>
                          <a:ea typeface="微软雅黑" panose="020B0503020204020204" pitchFamily="34" charset="-122"/>
                        </a:rPr>
                        <a:t>26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put up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搭建</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perform</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表演</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2545">
                <a:tc>
                  <a:txBody>
                    <a:bodyPr/>
                    <a:p>
                      <a:pPr algn="ctr"/>
                      <a:r>
                        <a:rPr lang="en-US" altLang="zh-CN" sz="2800" dirty="0">
                          <a:latin typeface="微软雅黑" panose="020B0503020204020204" pitchFamily="34" charset="-122"/>
                          <a:ea typeface="微软雅黑" panose="020B0503020204020204" pitchFamily="34" charset="-122"/>
                        </a:rPr>
                        <a:t>27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put off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推迟，拖延</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kill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l"/>
                      <a:r>
                        <a:rPr lang="zh-CN" altLang="en-US" sz="2800" dirty="0">
                          <a:latin typeface="Times New Roman" panose="02020603050405020304" pitchFamily="18" charset="0"/>
                          <a:cs typeface="Times New Roman" panose="02020603050405020304" pitchFamily="18" charset="0"/>
                        </a:rPr>
                        <a:t>谋杀，消磨（时间）</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0">
                <a:tc>
                  <a:txBody>
                    <a:bodyPr/>
                    <a:p>
                      <a:pPr algn="ctr"/>
                      <a:r>
                        <a:rPr lang="en-US" altLang="zh-CN" sz="2800" dirty="0">
                          <a:latin typeface="微软雅黑" panose="020B0503020204020204" pitchFamily="34" charset="-122"/>
                          <a:ea typeface="微软雅黑" panose="020B0503020204020204" pitchFamily="34" charset="-122"/>
                        </a:rPr>
                        <a:t>28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defeat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打败</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pick up</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捡起，接载</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439512">
                <a:tc>
                  <a:txBody>
                    <a:bodyPr/>
                    <a:p>
                      <a:pPr algn="ctr"/>
                      <a:r>
                        <a:rPr lang="en-US" altLang="zh-CN" sz="2800" dirty="0">
                          <a:latin typeface="微软雅黑" panose="020B0503020204020204" pitchFamily="34" charset="-122"/>
                          <a:ea typeface="微软雅黑" panose="020B0503020204020204" pitchFamily="34" charset="-122"/>
                        </a:rPr>
                        <a:t>29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arrest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逮捕</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fix</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修理，固定</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500252">
                <a:tc>
                  <a:txBody>
                    <a:bodyPr/>
                    <a:p>
                      <a:pPr algn="ctr"/>
                      <a:r>
                        <a:rPr lang="en-US" altLang="zh-CN" sz="2800" dirty="0">
                          <a:latin typeface="微软雅黑" panose="020B0503020204020204" pitchFamily="34" charset="-122"/>
                          <a:ea typeface="微软雅黑" panose="020B0503020204020204" pitchFamily="34" charset="-122"/>
                        </a:rPr>
                        <a:t>30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rPr>
                        <a:t>look out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zh-CN" altLang="en-US" sz="2800" dirty="0">
                          <a:latin typeface="微软雅黑" panose="020B0503020204020204" pitchFamily="34" charset="-122"/>
                          <a:ea typeface="微软雅黑" panose="020B0503020204020204" pitchFamily="34" charset="-122"/>
                        </a:rPr>
                        <a:t>小心，当心</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r>
                        <a:rPr lang="en-US" altLang="zh-CN" sz="2800" dirty="0">
                          <a:latin typeface="微软雅黑" panose="020B0503020204020204" pitchFamily="34" charset="-122"/>
                          <a:ea typeface="微软雅黑" panose="020B0503020204020204" pitchFamily="34" charset="-122"/>
                          <a:sym typeface="+mn-ea"/>
                        </a:rPr>
                        <a:t>look around</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l"/>
                      <a:r>
                        <a:rPr lang="en-US" altLang="zh-CN" sz="2800" dirty="0">
                          <a:latin typeface="Times New Roman" panose="02020603050405020304" pitchFamily="18" charset="0"/>
                          <a:cs typeface="Times New Roman" panose="02020603050405020304" pitchFamily="18" charset="0"/>
                        </a:rPr>
                        <a:t>环顾</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2"/>
            </p:custDataLst>
          </p:nvPr>
        </p:nvGraphicFramePr>
        <p:xfrm>
          <a:off x="0" y="1131570"/>
          <a:ext cx="11877040" cy="5320665"/>
        </p:xfrm>
        <a:graphic>
          <a:graphicData uri="http://schemas.openxmlformats.org/drawingml/2006/table">
            <a:tbl>
              <a:tblPr firstRow="1" bandRow="1">
                <a:tableStyleId>{284E427A-3D55-4303-BF80-6455036E1DE7}</a:tableStyleId>
              </a:tblPr>
              <a:tblGrid>
                <a:gridCol w="1154430"/>
                <a:gridCol w="3324225"/>
                <a:gridCol w="2091690"/>
                <a:gridCol w="3565525"/>
                <a:gridCol w="1741170"/>
              </a:tblGrid>
              <a:tr h="659765">
                <a:tc>
                  <a:txBody>
                    <a:bodyPr/>
                    <a:p>
                      <a:pPr algn="ctr">
                        <a:lnSpc>
                          <a:spcPct val="80000"/>
                        </a:lnSpc>
                      </a:pP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lnSpc>
                          <a:spcPct val="80000"/>
                        </a:lnSpc>
                      </a:pP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lnSpc>
                          <a:spcPct val="80000"/>
                        </a:lnSpc>
                      </a:pP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lnSpc>
                          <a:spcPct val="80000"/>
                        </a:lnSpc>
                      </a:pP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p>
                      <a:pPr algn="ctr">
                        <a:lnSpc>
                          <a:spcPct val="80000"/>
                        </a:lnSpc>
                      </a:pP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r>
              <a:tr h="598170">
                <a:tc>
                  <a:txBody>
                    <a:bodyPr/>
                    <a:p>
                      <a:pPr algn="ctr">
                        <a:lnSpc>
                          <a:spcPct val="80000"/>
                        </a:lnSpc>
                      </a:pPr>
                      <a:r>
                        <a:rPr lang="en-US" altLang="zh-CN" sz="2800" dirty="0">
                          <a:latin typeface="微软雅黑" panose="020B0503020204020204" pitchFamily="34" charset="-122"/>
                          <a:ea typeface="微软雅黑" panose="020B0503020204020204" pitchFamily="34" charset="-122"/>
                        </a:rPr>
                        <a:t>31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lnSpc>
                          <a:spcPct val="80000"/>
                        </a:lnSpc>
                      </a:pPr>
                      <a:r>
                        <a:rPr lang="en-US" altLang="zh-CN" sz="2800" dirty="0">
                          <a:latin typeface="微软雅黑" panose="020B0503020204020204" pitchFamily="34" charset="-122"/>
                          <a:ea typeface="微软雅黑" panose="020B0503020204020204" pitchFamily="34" charset="-122"/>
                        </a:rPr>
                        <a:t>greet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lnSpc>
                          <a:spcPct val="80000"/>
                        </a:lnSpc>
                      </a:pPr>
                      <a:r>
                        <a:rPr lang="zh-CN" altLang="en-US" sz="2800" dirty="0">
                          <a:latin typeface="微软雅黑" panose="020B0503020204020204" pitchFamily="34" charset="-122"/>
                          <a:ea typeface="微软雅黑" panose="020B0503020204020204" pitchFamily="34" charset="-122"/>
                        </a:rPr>
                        <a:t>打招呼</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lnSpc>
                          <a:spcPct val="80000"/>
                        </a:lnSpc>
                      </a:pPr>
                      <a:r>
                        <a:rPr lang="en-US" altLang="zh-CN" sz="2800" dirty="0">
                          <a:latin typeface="微软雅黑" panose="020B0503020204020204" pitchFamily="34" charset="-122"/>
                          <a:ea typeface="微软雅黑" panose="020B0503020204020204" pitchFamily="34" charset="-122"/>
                          <a:sym typeface="+mn-ea"/>
                        </a:rPr>
                        <a:t>look down on/upon</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l">
                        <a:lnSpc>
                          <a:spcPct val="80000"/>
                        </a:lnSpc>
                      </a:pPr>
                      <a:r>
                        <a:rPr lang="zh-CN" altLang="en-US" sz="2800" dirty="0">
                          <a:latin typeface="Times New Roman" panose="02020603050405020304" pitchFamily="18" charset="0"/>
                          <a:cs typeface="Times New Roman" panose="02020603050405020304" pitchFamily="18" charset="0"/>
                        </a:rPr>
                        <a:t>瞧不起</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617220">
                <a:tc>
                  <a:txBody>
                    <a:bodyPr/>
                    <a:p>
                      <a:pPr algn="ctr">
                        <a:lnSpc>
                          <a:spcPct val="80000"/>
                        </a:lnSpc>
                      </a:pPr>
                      <a:r>
                        <a:rPr lang="en-US" altLang="zh-CN" sz="2800" dirty="0">
                          <a:latin typeface="微软雅黑" panose="020B0503020204020204" pitchFamily="34" charset="-122"/>
                          <a:ea typeface="微软雅黑" panose="020B0503020204020204" pitchFamily="34" charset="-122"/>
                        </a:rPr>
                        <a:t>32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lnSpc>
                          <a:spcPct val="80000"/>
                        </a:lnSpc>
                      </a:pPr>
                      <a:r>
                        <a:rPr lang="en-US" altLang="zh-CN" sz="2800" dirty="0">
                          <a:latin typeface="微软雅黑" panose="020B0503020204020204" pitchFamily="34" charset="-122"/>
                          <a:ea typeface="微软雅黑" panose="020B0503020204020204" pitchFamily="34" charset="-122"/>
                        </a:rPr>
                        <a:t>employ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lnSpc>
                          <a:spcPct val="80000"/>
                        </a:lnSpc>
                      </a:pPr>
                      <a:r>
                        <a:rPr lang="zh-CN" altLang="en-US" sz="2800" dirty="0">
                          <a:latin typeface="微软雅黑" panose="020B0503020204020204" pitchFamily="34" charset="-122"/>
                          <a:ea typeface="微软雅黑" panose="020B0503020204020204" pitchFamily="34" charset="-122"/>
                        </a:rPr>
                        <a:t>雇佣</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lnSpc>
                          <a:spcPct val="80000"/>
                        </a:lnSpc>
                      </a:pPr>
                      <a:r>
                        <a:rPr lang="en-US" altLang="zh-CN" sz="2800" dirty="0">
                          <a:latin typeface="微软雅黑" panose="020B0503020204020204" pitchFamily="34" charset="-122"/>
                          <a:ea typeface="微软雅黑" panose="020B0503020204020204" pitchFamily="34" charset="-122"/>
                          <a:sym typeface="+mn-ea"/>
                        </a:rPr>
                        <a:t>practice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l">
                        <a:lnSpc>
                          <a:spcPct val="80000"/>
                        </a:lnSpc>
                      </a:pPr>
                      <a:r>
                        <a:rPr lang="zh-CN" altLang="en-US" sz="2800" dirty="0">
                          <a:latin typeface="Times New Roman" panose="02020603050405020304" pitchFamily="18" charset="0"/>
                          <a:cs typeface="Times New Roman" panose="02020603050405020304" pitchFamily="18" charset="0"/>
                        </a:rPr>
                        <a:t>实践，练习</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560705">
                <a:tc>
                  <a:txBody>
                    <a:bodyPr/>
                    <a:p>
                      <a:pPr algn="ctr">
                        <a:lnSpc>
                          <a:spcPct val="80000"/>
                        </a:lnSpc>
                      </a:pPr>
                      <a:r>
                        <a:rPr lang="en-US" altLang="zh-CN" sz="2800" dirty="0">
                          <a:latin typeface="微软雅黑" panose="020B0503020204020204" pitchFamily="34" charset="-122"/>
                          <a:ea typeface="微软雅黑" panose="020B0503020204020204" pitchFamily="34" charset="-122"/>
                        </a:rPr>
                        <a:t>33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lnSpc>
                          <a:spcPct val="80000"/>
                        </a:lnSpc>
                      </a:pPr>
                      <a:r>
                        <a:rPr lang="en-US" altLang="zh-CN" sz="2800" dirty="0">
                          <a:latin typeface="微软雅黑" panose="020B0503020204020204" pitchFamily="34" charset="-122"/>
                          <a:ea typeface="微软雅黑" panose="020B0503020204020204" pitchFamily="34" charset="-122"/>
                        </a:rPr>
                        <a:t>injure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lnSpc>
                          <a:spcPct val="80000"/>
                        </a:lnSpc>
                      </a:pPr>
                      <a:r>
                        <a:rPr lang="zh-CN" altLang="en-US" sz="2800" dirty="0">
                          <a:latin typeface="微软雅黑" panose="020B0503020204020204" pitchFamily="34" charset="-122"/>
                          <a:ea typeface="微软雅黑" panose="020B0503020204020204" pitchFamily="34" charset="-122"/>
                        </a:rPr>
                        <a:t>受伤</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lnSpc>
                          <a:spcPct val="80000"/>
                        </a:lnSpc>
                      </a:pPr>
                      <a:r>
                        <a:rPr lang="en-US" altLang="zh-CN" sz="2800" dirty="0">
                          <a:latin typeface="微软雅黑" panose="020B0503020204020204" pitchFamily="34" charset="-122"/>
                          <a:ea typeface="微软雅黑" panose="020B0503020204020204" pitchFamily="34" charset="-122"/>
                          <a:sym typeface="+mn-ea"/>
                        </a:rPr>
                        <a:t>keep away from</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l">
                        <a:lnSpc>
                          <a:spcPct val="80000"/>
                        </a:lnSpc>
                      </a:pPr>
                      <a:r>
                        <a:rPr lang="zh-CN" altLang="en-US" sz="2800" dirty="0">
                          <a:latin typeface="Times New Roman" panose="02020603050405020304" pitchFamily="18" charset="0"/>
                          <a:cs typeface="Times New Roman" panose="02020603050405020304" pitchFamily="18" charset="0"/>
                        </a:rPr>
                        <a:t>远离……</a:t>
                      </a:r>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1006475">
                <a:tc>
                  <a:txBody>
                    <a:bodyPr/>
                    <a:p>
                      <a:pPr algn="ctr">
                        <a:lnSpc>
                          <a:spcPct val="80000"/>
                        </a:lnSpc>
                      </a:pPr>
                      <a:r>
                        <a:rPr lang="en-US" altLang="zh-CN" sz="2800" dirty="0">
                          <a:latin typeface="微软雅黑" panose="020B0503020204020204" pitchFamily="34" charset="-122"/>
                          <a:ea typeface="微软雅黑" panose="020B0503020204020204" pitchFamily="34" charset="-122"/>
                        </a:rPr>
                        <a:t>34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lnSpc>
                          <a:spcPct val="80000"/>
                        </a:lnSpc>
                      </a:pPr>
                      <a:r>
                        <a:rPr lang="en-US" altLang="zh-CN" sz="2800" dirty="0">
                          <a:latin typeface="微软雅黑" panose="020B0503020204020204" pitchFamily="34" charset="-122"/>
                          <a:ea typeface="微软雅黑" panose="020B0503020204020204" pitchFamily="34" charset="-122"/>
                        </a:rPr>
                        <a:t>get in touch with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lnSpc>
                          <a:spcPct val="80000"/>
                        </a:lnSpc>
                      </a:pPr>
                      <a:r>
                        <a:rPr lang="zh-CN" altLang="en-US" sz="2800" dirty="0">
                          <a:latin typeface="微软雅黑" panose="020B0503020204020204" pitchFamily="34" charset="-122"/>
                          <a:ea typeface="微软雅黑" panose="020B0503020204020204" pitchFamily="34" charset="-122"/>
                        </a:rPr>
                        <a:t>和……取得联系</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lnSpc>
                          <a:spcPct val="80000"/>
                        </a:lnSpc>
                      </a:pPr>
                      <a:r>
                        <a:rPr lang="en-US" altLang="zh-CN" sz="2800" dirty="0">
                          <a:latin typeface="微软雅黑" panose="020B0503020204020204" pitchFamily="34" charset="-122"/>
                          <a:ea typeface="微软雅黑" panose="020B0503020204020204" pitchFamily="34" charset="-122"/>
                          <a:sym typeface="+mn-ea"/>
                        </a:rPr>
                        <a:t>keep in touch with</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l">
                        <a:lnSpc>
                          <a:spcPct val="80000"/>
                        </a:lnSpc>
                      </a:pPr>
                      <a:r>
                        <a:rPr lang="en-US" altLang="zh-CN" sz="2800" dirty="0">
                          <a:latin typeface="Times New Roman" panose="02020603050405020304" pitchFamily="18" charset="0"/>
                          <a:cs typeface="Times New Roman" panose="02020603050405020304" pitchFamily="18" charset="0"/>
                        </a:rPr>
                        <a:t>和……保持联系</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r h="579755">
                <a:tc>
                  <a:txBody>
                    <a:bodyPr/>
                    <a:p>
                      <a:pPr algn="ctr">
                        <a:lnSpc>
                          <a:spcPct val="80000"/>
                        </a:lnSpc>
                      </a:pPr>
                      <a:r>
                        <a:rPr lang="en-US" altLang="zh-CN" sz="2800" dirty="0">
                          <a:latin typeface="微软雅黑" panose="020B0503020204020204" pitchFamily="34" charset="-122"/>
                          <a:ea typeface="微软雅黑" panose="020B0503020204020204" pitchFamily="34" charset="-122"/>
                        </a:rPr>
                        <a:t>35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lnSpc>
                          <a:spcPct val="80000"/>
                        </a:lnSpc>
                      </a:pPr>
                      <a:r>
                        <a:rPr lang="en-US" altLang="zh-CN" sz="2800" dirty="0">
                          <a:latin typeface="微软雅黑" panose="020B0503020204020204" pitchFamily="34" charset="-122"/>
                          <a:ea typeface="微软雅黑" panose="020B0503020204020204" pitchFamily="34" charset="-122"/>
                        </a:rPr>
                        <a:t>have nothing to do with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lnSpc>
                          <a:spcPct val="80000"/>
                        </a:lnSpc>
                      </a:pPr>
                      <a:r>
                        <a:rPr lang="zh-CN" altLang="en-US" sz="2800" dirty="0">
                          <a:latin typeface="微软雅黑" panose="020B0503020204020204" pitchFamily="34" charset="-122"/>
                          <a:ea typeface="微软雅黑" panose="020B0503020204020204" pitchFamily="34" charset="-122"/>
                        </a:rPr>
                        <a:t>与……毫不相关</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ctr">
                        <a:lnSpc>
                          <a:spcPct val="80000"/>
                        </a:lnSpc>
                      </a:pPr>
                      <a:r>
                        <a:rPr lang="en-US" altLang="zh-CN" sz="2800" dirty="0">
                          <a:latin typeface="微软雅黑" panose="020B0503020204020204" pitchFamily="34" charset="-122"/>
                          <a:ea typeface="微软雅黑" panose="020B0503020204020204" pitchFamily="34" charset="-122"/>
                          <a:sym typeface="+mn-ea"/>
                        </a:rPr>
                        <a:t>call on sb.</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p>
                      <a:pPr algn="l">
                        <a:lnSpc>
                          <a:spcPct val="80000"/>
                        </a:lnSpc>
                      </a:pPr>
                      <a:r>
                        <a:rPr lang="en-US" altLang="zh-CN" sz="2800" dirty="0">
                          <a:latin typeface="Times New Roman" panose="02020603050405020304" pitchFamily="18" charset="0"/>
                          <a:cs typeface="Times New Roman" panose="02020603050405020304" pitchFamily="18" charset="0"/>
                        </a:rPr>
                        <a:t>拜访某人</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tr>
              <a:tr h="645160">
                <a:tc>
                  <a:txBody>
                    <a:bodyPr/>
                    <a:p>
                      <a:pPr algn="ctr">
                        <a:lnSpc>
                          <a:spcPct val="80000"/>
                        </a:lnSpc>
                      </a:pPr>
                      <a:r>
                        <a:rPr lang="en-US" altLang="zh-CN" sz="2800" dirty="0">
                          <a:latin typeface="微软雅黑" panose="020B0503020204020204" pitchFamily="34" charset="-122"/>
                          <a:ea typeface="微软雅黑" panose="020B0503020204020204" pitchFamily="34" charset="-122"/>
                        </a:rPr>
                        <a:t>36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lnSpc>
                          <a:spcPct val="80000"/>
                        </a:lnSpc>
                      </a:pPr>
                      <a:r>
                        <a:rPr lang="en-US" altLang="zh-CN" sz="2800" dirty="0">
                          <a:latin typeface="微软雅黑" panose="020B0503020204020204" pitchFamily="34" charset="-122"/>
                          <a:ea typeface="微软雅黑" panose="020B0503020204020204" pitchFamily="34" charset="-122"/>
                        </a:rPr>
                        <a:t>look forward to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lnSpc>
                          <a:spcPct val="80000"/>
                        </a:lnSpc>
                      </a:pPr>
                      <a:r>
                        <a:rPr lang="zh-CN" altLang="en-US" sz="2800" dirty="0">
                          <a:latin typeface="微软雅黑" panose="020B0503020204020204" pitchFamily="34" charset="-122"/>
                          <a:ea typeface="微软雅黑" panose="020B0503020204020204" pitchFamily="34" charset="-122"/>
                        </a:rPr>
                        <a:t>期望／期待……</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ctr">
                        <a:lnSpc>
                          <a:spcPct val="80000"/>
                        </a:lnSpc>
                      </a:pPr>
                      <a:r>
                        <a:rPr lang="en-US" altLang="zh-CN" sz="2800" dirty="0">
                          <a:latin typeface="微软雅黑" panose="020B0503020204020204" pitchFamily="34" charset="-122"/>
                          <a:ea typeface="微软雅黑" panose="020B0503020204020204" pitchFamily="34" charset="-122"/>
                          <a:sym typeface="+mn-ea"/>
                        </a:rPr>
                        <a:t>call at someplace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p>
                      <a:pPr algn="l">
                        <a:lnSpc>
                          <a:spcPct val="80000"/>
                        </a:lnSpc>
                      </a:pPr>
                      <a:r>
                        <a:rPr lang="en-US" altLang="zh-CN" sz="2800" dirty="0">
                          <a:latin typeface="Times New Roman" panose="02020603050405020304" pitchFamily="18" charset="0"/>
                          <a:cs typeface="Times New Roman" panose="02020603050405020304" pitchFamily="18" charset="0"/>
                        </a:rPr>
                        <a:t>参观某地</a:t>
                      </a:r>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639578" cy="3984320"/>
        </p:xfrm>
        <a:graphic>
          <a:graphicData uri="http://schemas.openxmlformats.org/drawingml/2006/table">
            <a:tbl>
              <a:tblPr firstRow="1" bandRow="1">
                <a:tableStyleId>{284E427A-3D55-4303-BF80-6455036E1DE7}</a:tableStyleId>
              </a:tblPr>
              <a:tblGrid>
                <a:gridCol w="1176655"/>
                <a:gridCol w="2514677"/>
                <a:gridCol w="2725616"/>
                <a:gridCol w="2936630"/>
                <a:gridCol w="2286000"/>
              </a:tblGrid>
              <a:tr h="875360">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since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abroad</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gradually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aboard</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merely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suddenly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away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b="0" dirty="0">
                          <a:latin typeface="微软雅黑" panose="020B0503020204020204" pitchFamily="34" charset="-122"/>
                          <a:ea typeface="微软雅黑" panose="020B0503020204020204" pitchFamily="34" charset="-122"/>
                        </a:rPr>
                        <a:t>recently</a:t>
                      </a:r>
                      <a:endParaRPr lang="zh-CN" altLang="en-US" sz="28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nervously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slightly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carefully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carelessly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5018"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（五）副词及连词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639578" cy="3984320"/>
        </p:xfrm>
        <a:graphic>
          <a:graphicData uri="http://schemas.openxmlformats.org/drawingml/2006/table">
            <a:tbl>
              <a:tblPr firstRow="1" bandRow="1">
                <a:tableStyleId>{284E427A-3D55-4303-BF80-6455036E1DE7}</a:tableStyleId>
              </a:tblPr>
              <a:tblGrid>
                <a:gridCol w="1013460"/>
                <a:gridCol w="2677872"/>
                <a:gridCol w="2725616"/>
                <a:gridCol w="2936630"/>
                <a:gridCol w="2286000"/>
              </a:tblGrid>
              <a:tr h="875360">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proudly </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immediately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fortunately </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unfortunately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gently </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specially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simply </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increasingly</a:t>
                      </a:r>
                      <a:endParaRPr lang="zh-CN" altLang="en-US" sz="28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518160">
                <a:tc>
                  <a:txBody>
                    <a:bodyPr/>
                    <a:lstStyle/>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really </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nationally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lstStyle/>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internationally </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surprisingly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5018"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（五）副词及连词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左箭头 72">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nvSpPr>
        <p:spPr>
          <a:xfrm>
            <a:off x="509270" y="415925"/>
            <a:ext cx="11682730" cy="353822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a:t>
            </a:r>
            <a:r>
              <a:rPr sz="2800" b="1" dirty="0" err="1">
                <a:latin typeface="微软雅黑" panose="020B0503020204020204" pitchFamily="34" charset="-122"/>
                <a:ea typeface="微软雅黑" panose="020B0503020204020204" pitchFamily="34" charset="-122"/>
              </a:rPr>
              <a:t>常见的词缀有</a:t>
            </a:r>
            <a:r>
              <a:rPr sz="2800" b="1" dirty="0">
                <a:latin typeface="微软雅黑" panose="020B0503020204020204" pitchFamily="34" charset="-122"/>
                <a:ea typeface="微软雅黑" panose="020B0503020204020204" pitchFamily="34" charset="-122"/>
              </a:rPr>
              <a:t>：</a:t>
            </a:r>
            <a:endParaRPr sz="2800" b="1" dirty="0">
              <a:latin typeface="微软雅黑" panose="020B0503020204020204" pitchFamily="34" charset="-122"/>
              <a:ea typeface="微软雅黑" panose="020B0503020204020204" pitchFamily="34" charset="-122"/>
            </a:endParaRPr>
          </a:p>
          <a:p>
            <a:r>
              <a:rPr sz="2800" b="1" dirty="0">
                <a:latin typeface="微软雅黑" panose="020B0503020204020204" pitchFamily="34" charset="-122"/>
                <a:ea typeface="微软雅黑" panose="020B0503020204020204" pitchFamily="34" charset="-122"/>
              </a:rPr>
              <a:t>①</a:t>
            </a:r>
            <a:r>
              <a:rPr sz="2800" b="1" dirty="0" err="1">
                <a:latin typeface="微软雅黑" panose="020B0503020204020204" pitchFamily="34" charset="-122"/>
                <a:ea typeface="微软雅黑" panose="020B0503020204020204" pitchFamily="34" charset="-122"/>
              </a:rPr>
              <a:t>表示否定的前缀：dis</a:t>
            </a:r>
            <a:r>
              <a:rPr sz="2800" b="1" dirty="0">
                <a:latin typeface="微软雅黑" panose="020B0503020204020204" pitchFamily="34" charset="-122"/>
                <a:ea typeface="微软雅黑" panose="020B0503020204020204" pitchFamily="34" charset="-122"/>
              </a:rPr>
              <a:t>-，in-，im-，un-，non-等；</a:t>
            </a:r>
            <a:endParaRPr sz="2800" b="1" dirty="0">
              <a:latin typeface="微软雅黑" panose="020B0503020204020204" pitchFamily="34" charset="-122"/>
              <a:ea typeface="微软雅黑" panose="020B0503020204020204" pitchFamily="34" charset="-122"/>
            </a:endParaRPr>
          </a:p>
          <a:p>
            <a:r>
              <a:rPr sz="2800" b="1" dirty="0">
                <a:latin typeface="微软雅黑" panose="020B0503020204020204" pitchFamily="34" charset="-122"/>
                <a:ea typeface="微软雅黑" panose="020B0503020204020204" pitchFamily="34" charset="-122"/>
              </a:rPr>
              <a:t>②</a:t>
            </a:r>
            <a:r>
              <a:rPr sz="2800" b="1" dirty="0" err="1">
                <a:latin typeface="微软雅黑" panose="020B0503020204020204" pitchFamily="34" charset="-122"/>
                <a:ea typeface="微软雅黑" panose="020B0503020204020204" pitchFamily="34" charset="-122"/>
              </a:rPr>
              <a:t>名词后缀</a:t>
            </a:r>
            <a:r>
              <a:rPr sz="2800" b="1" dirty="0">
                <a:latin typeface="微软雅黑" panose="020B0503020204020204" pitchFamily="34" charset="-122"/>
                <a:ea typeface="微软雅黑" panose="020B0503020204020204" pitchFamily="34" charset="-122"/>
              </a:rPr>
              <a:t>：-age，-er，-or，-</a:t>
            </a:r>
            <a:r>
              <a:rPr sz="2800" b="1" dirty="0" err="1">
                <a:latin typeface="微软雅黑" panose="020B0503020204020204" pitchFamily="34" charset="-122"/>
                <a:ea typeface="微软雅黑" panose="020B0503020204020204" pitchFamily="34" charset="-122"/>
              </a:rPr>
              <a:t>ian</a:t>
            </a:r>
            <a:r>
              <a:rPr sz="2800" b="1" dirty="0">
                <a:latin typeface="微软雅黑" panose="020B0503020204020204" pitchFamily="34" charset="-122"/>
                <a:ea typeface="微软雅黑" panose="020B0503020204020204" pitchFamily="34" charset="-122"/>
              </a:rPr>
              <a:t>，-ty，-</a:t>
            </a:r>
            <a:r>
              <a:rPr sz="2800" b="1" dirty="0" err="1">
                <a:latin typeface="微软雅黑" panose="020B0503020204020204" pitchFamily="34" charset="-122"/>
                <a:ea typeface="微软雅黑" panose="020B0503020204020204" pitchFamily="34" charset="-122"/>
              </a:rPr>
              <a:t>ment</a:t>
            </a:r>
            <a:r>
              <a:rPr sz="2800" b="1" dirty="0">
                <a:latin typeface="微软雅黑" panose="020B0503020204020204" pitchFamily="34" charset="-122"/>
                <a:ea typeface="微软雅黑" panose="020B0503020204020204" pitchFamily="34" charset="-122"/>
              </a:rPr>
              <a:t>，-ness，-</a:t>
            </a:r>
            <a:r>
              <a:rPr sz="2800" b="1" dirty="0" err="1">
                <a:latin typeface="微软雅黑" panose="020B0503020204020204" pitchFamily="34" charset="-122"/>
                <a:ea typeface="微软雅黑" panose="020B0503020204020204" pitchFamily="34" charset="-122"/>
              </a:rPr>
              <a:t>tion等</a:t>
            </a:r>
            <a:r>
              <a:rPr sz="2800" b="1" dirty="0">
                <a:latin typeface="微软雅黑" panose="020B0503020204020204" pitchFamily="34" charset="-122"/>
                <a:ea typeface="微软雅黑" panose="020B0503020204020204" pitchFamily="34" charset="-122"/>
              </a:rPr>
              <a:t>；</a:t>
            </a:r>
            <a:endParaRPr sz="2800" b="1" dirty="0">
              <a:latin typeface="微软雅黑" panose="020B0503020204020204" pitchFamily="34" charset="-122"/>
              <a:ea typeface="微软雅黑" panose="020B0503020204020204" pitchFamily="34" charset="-122"/>
            </a:endParaRPr>
          </a:p>
          <a:p>
            <a:r>
              <a:rPr sz="2800" b="1" dirty="0">
                <a:latin typeface="微软雅黑" panose="020B0503020204020204" pitchFamily="34" charset="-122"/>
                <a:ea typeface="微软雅黑" panose="020B0503020204020204" pitchFamily="34" charset="-122"/>
              </a:rPr>
              <a:t>③</a:t>
            </a:r>
            <a:r>
              <a:rPr sz="2800" b="1" dirty="0" err="1">
                <a:latin typeface="微软雅黑" panose="020B0503020204020204" pitchFamily="34" charset="-122"/>
                <a:ea typeface="微软雅黑" panose="020B0503020204020204" pitchFamily="34" charset="-122"/>
              </a:rPr>
              <a:t>形容词后缀</a:t>
            </a:r>
            <a:r>
              <a:rPr sz="2800" b="1" dirty="0">
                <a:latin typeface="微软雅黑" panose="020B0503020204020204" pitchFamily="34" charset="-122"/>
                <a:ea typeface="微软雅黑" panose="020B0503020204020204" pitchFamily="34" charset="-122"/>
              </a:rPr>
              <a:t>：-al，-able，-ed，-</a:t>
            </a:r>
            <a:r>
              <a:rPr sz="2800" b="1" dirty="0" err="1">
                <a:latin typeface="微软雅黑" panose="020B0503020204020204" pitchFamily="34" charset="-122"/>
                <a:ea typeface="微软雅黑" panose="020B0503020204020204" pitchFamily="34" charset="-122"/>
              </a:rPr>
              <a:t>ful</a:t>
            </a:r>
            <a:r>
              <a:rPr sz="2800" b="1" dirty="0">
                <a:latin typeface="微软雅黑" panose="020B0503020204020204" pitchFamily="34" charset="-122"/>
                <a:ea typeface="微软雅黑" panose="020B0503020204020204" pitchFamily="34" charset="-122"/>
              </a:rPr>
              <a:t>，-</a:t>
            </a:r>
            <a:r>
              <a:rPr sz="2800" b="1" dirty="0" err="1">
                <a:latin typeface="微软雅黑" panose="020B0503020204020204" pitchFamily="34" charset="-122"/>
                <a:ea typeface="微软雅黑" panose="020B0503020204020204" pitchFamily="34" charset="-122"/>
              </a:rPr>
              <a:t>ing</a:t>
            </a:r>
            <a:r>
              <a:rPr sz="2800" b="1" dirty="0">
                <a:latin typeface="微软雅黑" panose="020B0503020204020204" pitchFamily="34" charset="-122"/>
                <a:ea typeface="微软雅黑" panose="020B0503020204020204" pitchFamily="34" charset="-122"/>
              </a:rPr>
              <a:t>，-</a:t>
            </a:r>
            <a:r>
              <a:rPr sz="2800" b="1" dirty="0" err="1">
                <a:latin typeface="微软雅黑" panose="020B0503020204020204" pitchFamily="34" charset="-122"/>
                <a:ea typeface="微软雅黑" panose="020B0503020204020204" pitchFamily="34" charset="-122"/>
              </a:rPr>
              <a:t>ive</a:t>
            </a:r>
            <a:r>
              <a:rPr sz="2800" b="1" dirty="0">
                <a:latin typeface="微软雅黑" panose="020B0503020204020204" pitchFamily="34" charset="-122"/>
                <a:ea typeface="微软雅黑" panose="020B0503020204020204" pitchFamily="34" charset="-122"/>
              </a:rPr>
              <a:t>，-less，-(</a:t>
            </a:r>
            <a:r>
              <a:rPr sz="2800" b="1" dirty="0" err="1">
                <a:latin typeface="微软雅黑" panose="020B0503020204020204" pitchFamily="34" charset="-122"/>
                <a:ea typeface="微软雅黑" panose="020B0503020204020204" pitchFamily="34" charset="-122"/>
              </a:rPr>
              <a:t>i</a:t>
            </a:r>
            <a:r>
              <a:rPr sz="2800" b="1" dirty="0">
                <a:latin typeface="微软雅黑" panose="020B0503020204020204" pitchFamily="34" charset="-122"/>
                <a:ea typeface="微软雅黑" panose="020B0503020204020204" pitchFamily="34" charset="-122"/>
              </a:rPr>
              <a:t>)</a:t>
            </a:r>
            <a:r>
              <a:rPr sz="2800" b="1" dirty="0" err="1">
                <a:latin typeface="微软雅黑" panose="020B0503020204020204" pitchFamily="34" charset="-122"/>
                <a:ea typeface="微软雅黑" panose="020B0503020204020204" pitchFamily="34" charset="-122"/>
              </a:rPr>
              <a:t>ous</a:t>
            </a:r>
            <a:r>
              <a:rPr sz="2800" b="1" dirty="0">
                <a:latin typeface="微软雅黑" panose="020B0503020204020204" pitchFamily="34" charset="-122"/>
                <a:ea typeface="微软雅黑" panose="020B0503020204020204" pitchFamily="34" charset="-122"/>
              </a:rPr>
              <a:t>，-</a:t>
            </a:r>
            <a:r>
              <a:rPr sz="2800" b="1" dirty="0" err="1">
                <a:latin typeface="微软雅黑" panose="020B0503020204020204" pitchFamily="34" charset="-122"/>
                <a:ea typeface="微软雅黑" panose="020B0503020204020204" pitchFamily="34" charset="-122"/>
              </a:rPr>
              <a:t>y等</a:t>
            </a:r>
            <a:r>
              <a:rPr sz="2800" b="1" dirty="0">
                <a:latin typeface="微软雅黑" panose="020B0503020204020204" pitchFamily="34" charset="-122"/>
                <a:ea typeface="微软雅黑" panose="020B0503020204020204" pitchFamily="34" charset="-122"/>
              </a:rPr>
              <a:t>；</a:t>
            </a:r>
            <a:endParaRPr sz="2800" b="1" dirty="0">
              <a:latin typeface="微软雅黑" panose="020B0503020204020204" pitchFamily="34" charset="-122"/>
              <a:ea typeface="微软雅黑" panose="020B0503020204020204" pitchFamily="34" charset="-122"/>
            </a:endParaRPr>
          </a:p>
          <a:p>
            <a:r>
              <a:rPr sz="2800" b="1" dirty="0">
                <a:latin typeface="微软雅黑" panose="020B0503020204020204" pitchFamily="34" charset="-122"/>
                <a:ea typeface="微软雅黑" panose="020B0503020204020204" pitchFamily="34" charset="-122"/>
              </a:rPr>
              <a:t>④</a:t>
            </a:r>
            <a:r>
              <a:rPr sz="2800" b="1" dirty="0" err="1">
                <a:latin typeface="微软雅黑" panose="020B0503020204020204" pitchFamily="34" charset="-122"/>
                <a:ea typeface="微软雅黑" panose="020B0503020204020204" pitchFamily="34" charset="-122"/>
              </a:rPr>
              <a:t>副词后缀</a:t>
            </a:r>
            <a:r>
              <a:rPr sz="2800" b="1" dirty="0">
                <a:latin typeface="微软雅黑" panose="020B0503020204020204" pitchFamily="34" charset="-122"/>
                <a:ea typeface="微软雅黑" panose="020B0503020204020204" pitchFamily="34" charset="-122"/>
              </a:rPr>
              <a:t>：-</a:t>
            </a:r>
            <a:r>
              <a:rPr sz="2800" b="1" dirty="0" err="1">
                <a:latin typeface="微软雅黑" panose="020B0503020204020204" pitchFamily="34" charset="-122"/>
                <a:ea typeface="微软雅黑" panose="020B0503020204020204" pitchFamily="34" charset="-122"/>
              </a:rPr>
              <a:t>ly</a:t>
            </a:r>
            <a:r>
              <a:rPr sz="2800" b="1" dirty="0">
                <a:latin typeface="微软雅黑" panose="020B0503020204020204" pitchFamily="34" charset="-122"/>
                <a:ea typeface="微软雅黑" panose="020B0503020204020204" pitchFamily="34" charset="-122"/>
              </a:rPr>
              <a:t>，-</a:t>
            </a:r>
            <a:r>
              <a:rPr sz="2800" b="1" dirty="0" err="1">
                <a:latin typeface="微软雅黑" panose="020B0503020204020204" pitchFamily="34" charset="-122"/>
                <a:ea typeface="微软雅黑" panose="020B0503020204020204" pitchFamily="34" charset="-122"/>
              </a:rPr>
              <a:t>wards等。除了构词法，学生还可以利用原句中存在的同义词、反义词和一些关联词所蕴含的逻辑关系对画线部分的单词或词组进行猜测</a:t>
            </a:r>
            <a:r>
              <a:rPr sz="2800" b="1" dirty="0">
                <a:latin typeface="微软雅黑" panose="020B0503020204020204" pitchFamily="34" charset="-122"/>
                <a:ea typeface="微软雅黑" panose="020B0503020204020204" pitchFamily="34" charset="-122"/>
              </a:rPr>
              <a:t>。</a:t>
            </a:r>
            <a:endParaRPr sz="2800" b="1" dirty="0">
              <a:latin typeface="微软雅黑" panose="020B0503020204020204" pitchFamily="34" charset="-122"/>
              <a:ea typeface="微软雅黑" panose="020B0503020204020204" pitchFamily="34" charset="-122"/>
            </a:endParaRP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8" presetClass="entr" presetSubtype="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strips(downRight)">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639578" cy="2429840"/>
        </p:xfrm>
        <a:graphic>
          <a:graphicData uri="http://schemas.openxmlformats.org/drawingml/2006/table">
            <a:tbl>
              <a:tblPr firstRow="1" bandRow="1">
                <a:tableStyleId>{284E427A-3D55-4303-BF80-6455036E1DE7}</a:tableStyleId>
              </a:tblPr>
              <a:tblGrid>
                <a:gridCol w="1049655"/>
                <a:gridCol w="2641677"/>
                <a:gridCol w="2725616"/>
                <a:gridCol w="2936630"/>
                <a:gridCol w="2286000"/>
              </a:tblGrid>
              <a:tr h="875360">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lstStyle/>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especially </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officially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lstStyle/>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totally </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obviously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lstStyle/>
                    <a:p>
                      <a:pPr algn="ctr"/>
                      <a:r>
                        <a:rPr lang="en-US" altLang="zh-CN" sz="2800" dirty="0">
                          <a:latin typeface="微软雅黑" panose="020B0503020204020204" pitchFamily="34" charset="-122"/>
                          <a:ea typeface="微软雅黑" panose="020B0503020204020204" pitchFamily="34" charset="-122"/>
                        </a:rPr>
                        <a:t>15</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softly </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typically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5018"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（五）副词及连词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2" cy="3776241"/>
        </p:xfrm>
        <a:graphic>
          <a:graphicData uri="http://schemas.openxmlformats.org/drawingml/2006/table">
            <a:tbl>
              <a:tblPr firstRow="1" bandRow="1">
                <a:tableStyleId>{284E427A-3D55-4303-BF80-6455036E1DE7}</a:tableStyleId>
              </a:tblPr>
              <a:tblGrid>
                <a:gridCol w="1167243"/>
                <a:gridCol w="2102058"/>
                <a:gridCol w="2444262"/>
                <a:gridCol w="3798277"/>
                <a:gridCol w="1840522"/>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r>
              <a:tr h="434523">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既然，自从</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在国外</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157070">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逐渐地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在车上／船上／飞机上</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432545">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仅仅</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突然地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0">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远离</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b="0" dirty="0">
                          <a:latin typeface="微软雅黑" panose="020B0503020204020204" pitchFamily="34" charset="-122"/>
                          <a:ea typeface="微软雅黑" panose="020B0503020204020204" pitchFamily="34" charset="-122"/>
                        </a:rPr>
                        <a:t>最近地</a:t>
                      </a:r>
                      <a:endParaRPr lang="zh-CN" altLang="en-US" sz="28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43951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紧张地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轻微地，稍微地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50025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细心地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粗心地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7234"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（五）副词及连词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2" cy="3776241"/>
        </p:xfrm>
        <a:graphic>
          <a:graphicData uri="http://schemas.openxmlformats.org/drawingml/2006/table">
            <a:tbl>
              <a:tblPr firstRow="1" bandRow="1">
                <a:tableStyleId>{284E427A-3D55-4303-BF80-6455036E1DE7}</a:tableStyleId>
              </a:tblPr>
              <a:tblGrid>
                <a:gridCol w="1167243"/>
                <a:gridCol w="2759075"/>
                <a:gridCol w="1787525"/>
                <a:gridCol w="4145000"/>
                <a:gridCol w="1493519"/>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r>
              <a:tr h="434523">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自豪地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立刻地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15707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幸运地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不幸地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温和地，轻轻地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特别地，专门地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sz="2800" dirty="0">
                          <a:latin typeface="微软雅黑" panose="020B0503020204020204" pitchFamily="34" charset="-122"/>
                          <a:ea typeface="微软雅黑" panose="020B0503020204020204" pitchFamily="34" charset="-122"/>
                        </a:rPr>
                        <a:t>简单地 </a:t>
                      </a:r>
                      <a:endParaRPr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sz="2800" dirty="0">
                          <a:latin typeface="微软雅黑" panose="020B0503020204020204" pitchFamily="34" charset="-122"/>
                          <a:ea typeface="微软雅黑" panose="020B0503020204020204" pitchFamily="34" charset="-122"/>
                          <a:sym typeface="+mn-ea"/>
                        </a:rPr>
                        <a:t>逐渐增多地</a:t>
                      </a:r>
                      <a:endParaRPr lang="zh-CN" altLang="en-US" sz="28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439512">
                <a:tc>
                  <a:txBody>
                    <a:bodyPr/>
                    <a:lstStyle/>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真实地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民族地，国家地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500252">
                <a:tc>
                  <a:txBody>
                    <a:bodyPr/>
                    <a:lstStyle/>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国际性地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令人惊讶地，出乎意料地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7234"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（五）副词及连词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2" cy="3075201"/>
        </p:xfrm>
        <a:graphic>
          <a:graphicData uri="http://schemas.openxmlformats.org/drawingml/2006/table">
            <a:tbl>
              <a:tblPr firstRow="1" bandRow="1">
                <a:tableStyleId>{284E427A-3D55-4303-BF80-6455036E1DE7}</a:tableStyleId>
              </a:tblPr>
              <a:tblGrid>
                <a:gridCol w="1167243"/>
                <a:gridCol w="2102058"/>
                <a:gridCol w="2444262"/>
                <a:gridCol w="3798277"/>
                <a:gridCol w="1840522"/>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r>
              <a:tr h="434523">
                <a:tc>
                  <a:txBody>
                    <a:bodyPr/>
                    <a:lstStyle/>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特别地，特有地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正式地，官方地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157070">
                <a:tc>
                  <a:txBody>
                    <a:bodyPr/>
                    <a:lstStyle/>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总共地，完全地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显然地，明显地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r h="432545">
                <a:tc>
                  <a:txBody>
                    <a:bodyPr/>
                    <a:lstStyle/>
                    <a:p>
                      <a:pPr algn="ctr"/>
                      <a:r>
                        <a:rPr lang="en-US" altLang="zh-CN" sz="2800" dirty="0">
                          <a:latin typeface="微软雅黑" panose="020B0503020204020204" pitchFamily="34" charset="-122"/>
                          <a:ea typeface="微软雅黑" panose="020B0503020204020204" pitchFamily="34" charset="-122"/>
                        </a:rPr>
                        <a:t>15</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轻轻地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典型地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7234"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（五）副词及连词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7234"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（五）副词及连词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2"/>
            </p:custDataLst>
          </p:nvPr>
        </p:nvGraphicFramePr>
        <p:xfrm>
          <a:off x="276392" y="1200915"/>
          <a:ext cx="11639578" cy="4251960"/>
        </p:xfrm>
        <a:graphic>
          <a:graphicData uri="http://schemas.openxmlformats.org/drawingml/2006/table">
            <a:tbl>
              <a:tblPr firstRow="1" bandRow="1">
                <a:tableStyleId>{284E427A-3D55-4303-BF80-6455036E1DE7}</a:tableStyleId>
              </a:tblPr>
              <a:tblGrid>
                <a:gridCol w="1176655"/>
                <a:gridCol w="2364740"/>
                <a:gridCol w="2472690"/>
                <a:gridCol w="2871470"/>
                <a:gridCol w="2754023"/>
              </a:tblGrid>
              <a:tr h="716280">
                <a:tc>
                  <a:txBody>
                    <a:bodyPr/>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since </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既然，自从</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abroad</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在国外</a:t>
                      </a:r>
                      <a:endParaRPr lang="zh-CN" altLang="en-US" sz="2800" dirty="0">
                        <a:latin typeface="微软雅黑" panose="020B0503020204020204" pitchFamily="34" charset="-122"/>
                        <a:ea typeface="微软雅黑" panose="020B0503020204020204" pitchFamily="34" charset="-122"/>
                      </a:endParaRPr>
                    </a:p>
                  </a:txBody>
                  <a:tcPr anchor="ctr"/>
                </a:tc>
              </a:tr>
              <a:tr h="944880">
                <a:tc>
                  <a:txBody>
                    <a:bodyPr/>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gradually </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逐渐地</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aboard</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在车上／船上／飞机上</a:t>
                      </a: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merely </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仅仅</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suddenly</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突然地</a:t>
                      </a: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away</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远离……</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b="0" dirty="0">
                          <a:latin typeface="微软雅黑" panose="020B0503020204020204" pitchFamily="34" charset="-122"/>
                          <a:ea typeface="微软雅黑" panose="020B0503020204020204" pitchFamily="34" charset="-122"/>
                        </a:rPr>
                        <a:t>recently</a:t>
                      </a:r>
                      <a:endParaRPr lang="zh-CN" altLang="en-US" sz="2800" b="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最近地</a:t>
                      </a: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nervously</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紧张地</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slightly</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轻微地，稍微地</a:t>
                      </a: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carefully </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细心地</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carelessly</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粗心地</a:t>
                      </a:r>
                      <a:endParaRPr lang="zh-CN" altLang="en-US" sz="2800" dirty="0">
                        <a:latin typeface="微软雅黑" panose="020B0503020204020204" pitchFamily="34" charset="-122"/>
                        <a:ea typeface="微软雅黑" panose="020B0503020204020204" pitchFamily="34" charset="-122"/>
                      </a:endParaRPr>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7234"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（五）副词及连词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custDataLst>
              <p:tags r:id="rId2"/>
            </p:custDataLst>
          </p:nvPr>
        </p:nvGraphicFramePr>
        <p:xfrm>
          <a:off x="230037" y="1131700"/>
          <a:ext cx="11639578" cy="3984320"/>
        </p:xfrm>
        <a:graphic>
          <a:graphicData uri="http://schemas.openxmlformats.org/drawingml/2006/table">
            <a:tbl>
              <a:tblPr firstRow="1" bandRow="1">
                <a:tableStyleId>{284E427A-3D55-4303-BF80-6455036E1DE7}</a:tableStyleId>
              </a:tblPr>
              <a:tblGrid>
                <a:gridCol w="947420"/>
                <a:gridCol w="2649855"/>
                <a:gridCol w="2819673"/>
                <a:gridCol w="2936630"/>
                <a:gridCol w="2286000"/>
              </a:tblGrid>
              <a:tr h="875360">
                <a:tc>
                  <a:txBody>
                    <a:bodyPr/>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proudly </a:t>
                      </a:r>
                      <a:endParaRPr lang="en-US" altLang="zh-CN"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自豪地</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sym typeface="+mn-ea"/>
                        </a:rPr>
                        <a:t>immediately</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立刻地</a:t>
                      </a: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fortunately </a:t>
                      </a:r>
                      <a:endParaRPr lang="en-US" altLang="zh-CN"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幸运地</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sym typeface="+mn-ea"/>
                        </a:rPr>
                        <a:t>unfortunately</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不幸地</a:t>
                      </a: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gently </a:t>
                      </a:r>
                      <a:endParaRPr lang="en-US" altLang="zh-CN"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温和地，轻轻地</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sym typeface="+mn-ea"/>
                        </a:rPr>
                        <a:t>specially</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特别地，专门地</a:t>
                      </a: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simply </a:t>
                      </a:r>
                      <a:endParaRPr lang="en-US" altLang="zh-CN"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简单地</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sym typeface="+mn-ea"/>
                        </a:rPr>
                        <a:t>increasingly</a:t>
                      </a:r>
                      <a:endParaRPr lang="zh-CN" altLang="en-US" sz="2800" b="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逐渐增多地</a:t>
                      </a:r>
                      <a:endParaRPr lang="zh-CN" altLang="en-US" sz="2800" dirty="0">
                        <a:latin typeface="微软雅黑" panose="020B0503020204020204" pitchFamily="34" charset="-122"/>
                        <a:ea typeface="微软雅黑" panose="020B0503020204020204" pitchFamily="34" charset="-122"/>
                      </a:endParaRPr>
                    </a:p>
                  </a:txBody>
                  <a:tcPr anchor="ctr"/>
                </a:tc>
              </a:tr>
              <a:tr h="518160">
                <a:tc>
                  <a:txBody>
                    <a:bodyPr/>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really </a:t>
                      </a:r>
                      <a:endParaRPr lang="en-US" altLang="zh-CN"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真实地</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sym typeface="+mn-ea"/>
                        </a:rPr>
                        <a:t>nationally</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民族地，国家地</a:t>
                      </a:r>
                      <a:endParaRPr lang="zh-CN" altLang="en-US" sz="2800" dirty="0">
                        <a:latin typeface="微软雅黑" panose="020B0503020204020204" pitchFamily="34" charset="-122"/>
                        <a:ea typeface="微软雅黑" panose="020B0503020204020204" pitchFamily="34" charset="-122"/>
                      </a:endParaRPr>
                    </a:p>
                  </a:txBody>
                  <a:tcPr anchor="ctr"/>
                </a:tc>
              </a:tr>
              <a:tr h="518160">
                <a:tc>
                  <a:txBody>
                    <a:bodyPr/>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internationally </a:t>
                      </a:r>
                      <a:endParaRPr lang="en-US" altLang="zh-CN"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国际性地</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sym typeface="+mn-ea"/>
                        </a:rPr>
                        <a:t>surprisingly</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令人惊讶地，出乎意料地</a:t>
                      </a:r>
                      <a:endParaRPr lang="zh-CN" altLang="en-US" sz="2800" dirty="0">
                        <a:latin typeface="微软雅黑" panose="020B0503020204020204" pitchFamily="34" charset="-122"/>
                        <a:ea typeface="微软雅黑" panose="020B0503020204020204" pitchFamily="34" charset="-122"/>
                      </a:endParaRPr>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7234"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（五）副词及连词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2"/>
            </p:custDataLst>
          </p:nvPr>
        </p:nvGraphicFramePr>
        <p:xfrm>
          <a:off x="230037" y="1950215"/>
          <a:ext cx="11639578" cy="2429840"/>
        </p:xfrm>
        <a:graphic>
          <a:graphicData uri="http://schemas.openxmlformats.org/drawingml/2006/table">
            <a:tbl>
              <a:tblPr firstRow="1" bandRow="1">
                <a:tableStyleId>{284E427A-3D55-4303-BF80-6455036E1DE7}</a:tableStyleId>
              </a:tblPr>
              <a:tblGrid>
                <a:gridCol w="1049655"/>
                <a:gridCol w="2641677"/>
                <a:gridCol w="2725616"/>
                <a:gridCol w="2936630"/>
                <a:gridCol w="2286000"/>
              </a:tblGrid>
              <a:tr h="875360">
                <a:tc>
                  <a:txBody>
                    <a:bodyPr/>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r>
              <a:tr h="518160">
                <a:tc>
                  <a:txBody>
                    <a:bodyPr/>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especially </a:t>
                      </a:r>
                      <a:endParaRPr lang="en-US" altLang="zh-CN"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特别地，特有地</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sym typeface="+mn-ea"/>
                        </a:rPr>
                        <a:t>officially</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正式地，官方地</a:t>
                      </a: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totally </a:t>
                      </a:r>
                      <a:endParaRPr lang="en-US" altLang="zh-CN"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总共地，完全地</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sym typeface="+mn-ea"/>
                        </a:rPr>
                        <a:t>obviously</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显然地，明显地</a:t>
                      </a:r>
                      <a:endParaRPr lang="zh-CN" altLang="en-US" sz="2800" dirty="0">
                        <a:latin typeface="微软雅黑" panose="020B0503020204020204" pitchFamily="34" charset="-122"/>
                        <a:ea typeface="微软雅黑" panose="020B0503020204020204" pitchFamily="34" charset="-122"/>
                      </a:endParaRPr>
                    </a:p>
                  </a:txBody>
                  <a:tcPr anchor="ctr"/>
                </a:tc>
              </a:tr>
              <a:tr h="474772">
                <a:tc>
                  <a:txBody>
                    <a:bodyPr/>
                    <a:p>
                      <a:pPr algn="ctr"/>
                      <a:r>
                        <a:rPr lang="en-US" altLang="zh-CN" sz="2800" dirty="0">
                          <a:latin typeface="微软雅黑" panose="020B0503020204020204" pitchFamily="34" charset="-122"/>
                          <a:ea typeface="微软雅黑" panose="020B0503020204020204" pitchFamily="34" charset="-122"/>
                        </a:rPr>
                        <a:t>15</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rPr>
                        <a:t>softly </a:t>
                      </a:r>
                      <a:endParaRPr lang="en-US" altLang="zh-CN"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轻轻地</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en-US" altLang="zh-CN" sz="2800" dirty="0">
                          <a:latin typeface="微软雅黑" panose="020B0503020204020204" pitchFamily="34" charset="-122"/>
                          <a:ea typeface="微软雅黑" panose="020B0503020204020204" pitchFamily="34" charset="-122"/>
                          <a:sym typeface="+mn-ea"/>
                        </a:rPr>
                        <a:t>typically</a:t>
                      </a:r>
                      <a:endParaRPr lang="zh-CN" altLang="en-US" sz="2800" dirty="0">
                        <a:latin typeface="微软雅黑" panose="020B0503020204020204" pitchFamily="34" charset="-122"/>
                        <a:ea typeface="微软雅黑" panose="020B0503020204020204" pitchFamily="34" charset="-122"/>
                      </a:endParaRPr>
                    </a:p>
                  </a:txBody>
                  <a:tcPr anchor="ctr"/>
                </a:tc>
                <a:tc>
                  <a:txBody>
                    <a:bodyPr/>
                    <a:p>
                      <a:pPr algn="ctr"/>
                      <a:r>
                        <a:rPr lang="zh-CN" altLang="en-US" sz="2800" dirty="0">
                          <a:latin typeface="微软雅黑" panose="020B0503020204020204" pitchFamily="34" charset="-122"/>
                          <a:ea typeface="微软雅黑" panose="020B0503020204020204" pitchFamily="34" charset="-122"/>
                        </a:rPr>
                        <a:t>典型地</a:t>
                      </a:r>
                      <a:endParaRPr lang="zh-CN" altLang="en-US" sz="2800" dirty="0">
                        <a:latin typeface="微软雅黑" panose="020B0503020204020204" pitchFamily="34" charset="-122"/>
                        <a:ea typeface="微软雅黑" panose="020B0503020204020204" pitchFamily="34" charset="-122"/>
                      </a:endParaRPr>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400828" y="1142587"/>
            <a:ext cx="6047864"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三、 牛刀小试，初显身手</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7" name="TextBox 280">
            <a:hlinkClick r:id="rId3" action="ppaction://hlinksldjump"/>
          </p:cNvPr>
          <p:cNvSpPr txBox="1"/>
          <p:nvPr/>
        </p:nvSpPr>
        <p:spPr>
          <a:xfrm>
            <a:off x="5565125" y="224031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一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8" name="TextBox 280">
            <a:hlinkClick r:id="rId4" action="ppaction://hlinksldjump"/>
          </p:cNvPr>
          <p:cNvSpPr txBox="1"/>
          <p:nvPr/>
        </p:nvSpPr>
        <p:spPr>
          <a:xfrm>
            <a:off x="5565124" y="294288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二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TextBox 280">
            <a:hlinkClick r:id="rId5" action="ppaction://hlinksldjump"/>
          </p:cNvPr>
          <p:cNvSpPr txBox="1"/>
          <p:nvPr/>
        </p:nvSpPr>
        <p:spPr>
          <a:xfrm>
            <a:off x="5563523" y="364545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三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TextBox 280">
            <a:hlinkClick r:id="rId6" action="ppaction://hlinksldjump"/>
          </p:cNvPr>
          <p:cNvSpPr txBox="1"/>
          <p:nvPr/>
        </p:nvSpPr>
        <p:spPr>
          <a:xfrm>
            <a:off x="5563523" y="434802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四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TextBox 280">
            <a:hlinkClick r:id="rId7" action="ppaction://hlinksldjump"/>
          </p:cNvPr>
          <p:cNvSpPr txBox="1"/>
          <p:nvPr/>
        </p:nvSpPr>
        <p:spPr>
          <a:xfrm>
            <a:off x="5563523" y="505059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五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TextBox 280">
            <a:hlinkClick r:id="rId8" action="ppaction://hlinksldjump"/>
          </p:cNvPr>
          <p:cNvSpPr txBox="1"/>
          <p:nvPr/>
        </p:nvSpPr>
        <p:spPr>
          <a:xfrm>
            <a:off x="8589808" y="224031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六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Box 280">
            <a:hlinkClick r:id="rId9" action="ppaction://hlinksldjump"/>
          </p:cNvPr>
          <p:cNvSpPr txBox="1"/>
          <p:nvPr/>
        </p:nvSpPr>
        <p:spPr>
          <a:xfrm>
            <a:off x="8589808" y="2950694"/>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七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TextBox 280">
            <a:hlinkClick r:id="rId10" action="ppaction://hlinksldjump"/>
          </p:cNvPr>
          <p:cNvSpPr txBox="1"/>
          <p:nvPr/>
        </p:nvSpPr>
        <p:spPr>
          <a:xfrm>
            <a:off x="8589808" y="3642929"/>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八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TextBox 280">
            <a:hlinkClick r:id="rId11" action="ppaction://hlinksldjump"/>
          </p:cNvPr>
          <p:cNvSpPr txBox="1"/>
          <p:nvPr/>
        </p:nvSpPr>
        <p:spPr>
          <a:xfrm>
            <a:off x="8589808" y="4351314"/>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九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TextBox 280">
            <a:hlinkClick r:id="rId12" action="ppaction://hlinksldjump"/>
          </p:cNvPr>
          <p:cNvSpPr txBox="1"/>
          <p:nvPr/>
        </p:nvSpPr>
        <p:spPr>
          <a:xfrm>
            <a:off x="8589807" y="5009773"/>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十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anim calcmode="lin" valueType="num">
                                      <p:cBhvr>
                                        <p:cTn id="58" dur="500" fill="hold"/>
                                        <p:tgtEl>
                                          <p:spTgt spid="14"/>
                                        </p:tgtEl>
                                        <p:attrNameLst>
                                          <p:attrName>ppt_x</p:attrName>
                                        </p:attrNameLst>
                                      </p:cBhvr>
                                      <p:tavLst>
                                        <p:tav tm="0">
                                          <p:val>
                                            <p:strVal val="#ppt_x"/>
                                          </p:val>
                                        </p:tav>
                                        <p:tav tm="100000">
                                          <p:val>
                                            <p:strVal val="#ppt_x"/>
                                          </p:val>
                                        </p:tav>
                                      </p:tavLst>
                                    </p:anim>
                                    <p:anim calcmode="lin" valueType="num">
                                      <p:cBhvr>
                                        <p:cTn id="59" dur="5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anim calcmode="lin" valueType="num">
                                      <p:cBhvr>
                                        <p:cTn id="63" dur="500" fill="hold"/>
                                        <p:tgtEl>
                                          <p:spTgt spid="15"/>
                                        </p:tgtEl>
                                        <p:attrNameLst>
                                          <p:attrName>ppt_x</p:attrName>
                                        </p:attrNameLst>
                                      </p:cBhvr>
                                      <p:tavLst>
                                        <p:tav tm="0">
                                          <p:val>
                                            <p:strVal val="#ppt_x"/>
                                          </p:val>
                                        </p:tav>
                                        <p:tav tm="100000">
                                          <p:val>
                                            <p:strVal val="#ppt_x"/>
                                          </p:val>
                                        </p:tav>
                                      </p:tavLst>
                                    </p:anim>
                                    <p:anim calcmode="lin" valueType="num">
                                      <p:cBhvr>
                                        <p:cTn id="64" dur="5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anim calcmode="lin" valueType="num">
                                      <p:cBhvr>
                                        <p:cTn id="68" dur="500" fill="hold"/>
                                        <p:tgtEl>
                                          <p:spTgt spid="16"/>
                                        </p:tgtEl>
                                        <p:attrNameLst>
                                          <p:attrName>ppt_x</p:attrName>
                                        </p:attrNameLst>
                                      </p:cBhvr>
                                      <p:tavLst>
                                        <p:tav tm="0">
                                          <p:val>
                                            <p:strVal val="#ppt_x"/>
                                          </p:val>
                                        </p:tav>
                                        <p:tav tm="100000">
                                          <p:val>
                                            <p:strVal val="#ppt_x"/>
                                          </p:val>
                                        </p:tav>
                                      </p:tavLst>
                                    </p:anim>
                                    <p:anim calcmode="lin" valueType="num">
                                      <p:cBhvr>
                                        <p:cTn id="6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 grpId="0"/>
      <p:bldP spid="8" grpId="0"/>
      <p:bldP spid="9" grpId="0"/>
      <p:bldP spid="10" grpId="0"/>
      <p:bldP spid="11" grpId="0"/>
      <p:bldP spid="12" grpId="0"/>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alphaModFix amt="13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一 </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428625" y="688340"/>
            <a:ext cx="11196320" cy="5913120"/>
          </a:xfrm>
        </p:spPr>
        <p:txBody>
          <a:bodyPr>
            <a:noAutofit/>
          </a:bodyPr>
          <a:lstStyle/>
          <a:p>
            <a:pPr marL="0" indent="0">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Sarah called and left a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message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for you on the answering machine.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9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口信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文件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消息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纸条</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I’ve sent off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applications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for four different jobs.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9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申请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应用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咨询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适用</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Since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you ask, I will tell you why.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9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如果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既然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自从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因此</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Gradually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we learned to use the computer.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9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迅速地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突然地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逐渐地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幸运地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I believe that he is very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anxious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about her.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思念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担心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痛恨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热爱</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7154748" y="351970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154748" y="235708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7154748" y="119432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343979" y="45784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7238568" y="582283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hlinkClick r:id="rId3" action="ppaction://hlinksldjump"/>
          </p:cNvPr>
          <p:cNvSpPr txBox="1"/>
          <p:nvPr/>
        </p:nvSpPr>
        <p:spPr>
          <a:xfrm>
            <a:off x="4275036" y="22681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80" y="189865"/>
            <a:ext cx="11043920" cy="6417945"/>
          </a:xfrm>
        </p:spPr>
        <p:txBody>
          <a:bodyPr>
            <a:normAutofit/>
          </a:bodyPr>
          <a:lstStyle/>
          <a:p>
            <a:pPr marL="0" indent="0">
              <a:lnSpc>
                <a:spcPct val="12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 本题考查名词。可运用语境法，结合句意“萨拉打过电话并且通过答录机给你留了口信”，leave a message for 意为“给……留口信”，故本题正确答案为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2. 本题考查名词。application 意为“申请、应用”，结合句意“我寄出了求职信，分别申请 4 份不同的工作”，故本题正确答案为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3. 本题考查连词。since 意为“既然、自从”，结合句意“既然你问了，我将会告诉你为什么”，故本题正确答案为 B。</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4. 本题考查副词。可运用词根词缀法，gradual 意为“逐渐的”，-ly 是副词后缀，结合句意“逐渐地，我们学会了使用电脑”，故本题正确答案为 C。</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5. 本题考查形容词。anxious 意为“担心的、焦虑的”，结合句意“我相信，他非常担心她”，故本题正确答案为 B。</a:t>
            </a:r>
            <a:endParaRPr sz="2400" b="1" dirty="0">
              <a:latin typeface="微软雅黑" panose="020B0503020204020204" pitchFamily="34" charset="-122"/>
              <a:ea typeface="微软雅黑" panose="020B0503020204020204" pitchFamily="34" charset="-122"/>
            </a:endParaRPr>
          </a:p>
        </p:txBody>
      </p:sp>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一 </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0311430" cy="5913404"/>
          </a:xfrm>
        </p:spPr>
        <p:txBody>
          <a:bodyPr>
            <a:normAutofit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Unfortunately, they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got lost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in the forest.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迷路了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丢钱了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得病了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遭罪了</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Health is more important than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wealth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才华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外表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运气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财富</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Tom has been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collecting</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stamps for three years.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收集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购买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浪费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使用</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The housewife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is tired of</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doing housework every day.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厌烦</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由于</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而疲劳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累了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无力</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We will have a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discussion</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tomorrow’s meeting.</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会议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决心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讨论</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谈话</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8305631" y="343055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273122" y="236575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7527123" y="125207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9186375" y="461780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9038419" y="580517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8" name="文本框 17">
            <a:hlinkClick r:id="rId3" action="ppaction://hlinksldjump"/>
          </p:cNvPr>
          <p:cNvSpPr txBox="1"/>
          <p:nvPr/>
        </p:nvSpPr>
        <p:spPr>
          <a:xfrm>
            <a:off x="3571135" y="21989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barn(outVertical)">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80" y="189865"/>
            <a:ext cx="10193655" cy="6417945"/>
          </a:xfrm>
        </p:spPr>
        <p:txBody>
          <a:bodyPr>
            <a:normAutofit/>
          </a:bodyPr>
          <a:lstStyle/>
          <a:p>
            <a:pPr marL="0" indent="0">
              <a:lnSpc>
                <a:spcPct val="13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本题考查动词词组。get lost 意为“迷路”，结合句意“不幸的是，他们在森林里迷路了”，故本题正确答案为 A。</a:t>
            </a:r>
            <a:endParaRPr sz="2400" b="1" dirty="0">
              <a:latin typeface="微软雅黑" panose="020B0503020204020204" pitchFamily="34" charset="-122"/>
              <a:ea typeface="微软雅黑" panose="020B0503020204020204" pitchFamily="34" charset="-122"/>
            </a:endParaRPr>
          </a:p>
          <a:p>
            <a:pPr marL="0" indent="0">
              <a:lnSpc>
                <a:spcPct val="130000"/>
              </a:lnSpc>
              <a:buNone/>
            </a:pPr>
            <a:r>
              <a:rPr sz="2400" b="1" dirty="0">
                <a:latin typeface="微软雅黑" panose="020B0503020204020204" pitchFamily="34" charset="-122"/>
                <a:ea typeface="微软雅黑" panose="020B0503020204020204" pitchFamily="34" charset="-122"/>
              </a:rPr>
              <a:t>7. 本题考查名词。wealth 意为“财富”，结合句意“健康比财富更重要”，故本题正确答案为 D。</a:t>
            </a:r>
            <a:endParaRPr sz="2400" b="1" dirty="0">
              <a:latin typeface="微软雅黑" panose="020B0503020204020204" pitchFamily="34" charset="-122"/>
              <a:ea typeface="微软雅黑" panose="020B0503020204020204" pitchFamily="34" charset="-122"/>
            </a:endParaRPr>
          </a:p>
          <a:p>
            <a:pPr marL="0" indent="0">
              <a:lnSpc>
                <a:spcPct val="130000"/>
              </a:lnSpc>
              <a:buNone/>
            </a:pPr>
            <a:r>
              <a:rPr sz="2400" b="1" dirty="0">
                <a:latin typeface="微软雅黑" panose="020B0503020204020204" pitchFamily="34" charset="-122"/>
                <a:ea typeface="微软雅黑" panose="020B0503020204020204" pitchFamily="34" charset="-122"/>
              </a:rPr>
              <a:t>8. 本题考查动词。collect意为“收集”，结合句意“汤姆已经收集邮票3年了”，故本题正确答案为A。</a:t>
            </a:r>
            <a:endParaRPr sz="2400" b="1" dirty="0">
              <a:latin typeface="微软雅黑" panose="020B0503020204020204" pitchFamily="34" charset="-122"/>
              <a:ea typeface="微软雅黑" panose="020B0503020204020204" pitchFamily="34" charset="-122"/>
            </a:endParaRPr>
          </a:p>
          <a:p>
            <a:pPr marL="0" indent="0">
              <a:lnSpc>
                <a:spcPct val="130000"/>
              </a:lnSpc>
              <a:buNone/>
            </a:pPr>
            <a:r>
              <a:rPr sz="2400" b="1" dirty="0">
                <a:latin typeface="微软雅黑" panose="020B0503020204020204" pitchFamily="34" charset="-122"/>
                <a:ea typeface="微软雅黑" panose="020B0503020204020204" pitchFamily="34" charset="-122"/>
              </a:rPr>
              <a:t>9. 本题考查介词短语。tired 意为“疲惫的”，be tired of 意为“对……感到厌烦”，结合句意“这个家庭主妇厌烦了每天都做家务”，故本题正确答案为 A。</a:t>
            </a:r>
            <a:endParaRPr sz="2400" b="1" dirty="0">
              <a:latin typeface="微软雅黑" panose="020B0503020204020204" pitchFamily="34" charset="-122"/>
              <a:ea typeface="微软雅黑" panose="020B0503020204020204" pitchFamily="34" charset="-122"/>
            </a:endParaRPr>
          </a:p>
          <a:p>
            <a:pPr marL="0" indent="0">
              <a:lnSpc>
                <a:spcPct val="130000"/>
              </a:lnSpc>
              <a:buNone/>
            </a:pPr>
            <a:r>
              <a:rPr sz="2400" b="1" dirty="0">
                <a:latin typeface="微软雅黑" panose="020B0503020204020204" pitchFamily="34" charset="-122"/>
                <a:ea typeface="微软雅黑" panose="020B0503020204020204" pitchFamily="34" charset="-122"/>
              </a:rPr>
              <a:t>10. 本题考查名词。可运用词根词缀法，discuss 意为“讨论”，-ion 为名词后缀，因此，结合句意“明天的会议上，我们将有一场讨论”，故本题正确答案为 C。</a:t>
            </a:r>
            <a:endParaRPr sz="2400" b="1" dirty="0">
              <a:latin typeface="微软雅黑" panose="020B0503020204020204" pitchFamily="34" charset="-122"/>
              <a:ea typeface="微软雅黑" panose="020B0503020204020204" pitchFamily="34" charset="-122"/>
            </a:endParaRPr>
          </a:p>
        </p:txBody>
      </p:sp>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二</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0311430" cy="5913404"/>
          </a:xfrm>
        </p:spPr>
        <p:txBody>
          <a:bodyPr>
            <a:noAutofit/>
          </a:bodyPr>
          <a:lstStyle/>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The nurse told the doctor that the medicine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appeared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be working.</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出现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似乎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露面</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表现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You have a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choice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—you can stay here by yourself or you can come with us.	</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信函</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机会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责任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选择</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David 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responsible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for this project.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设计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责备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关心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负责</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The road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surface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has started breaking up. We need to repair it.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护栏</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底部</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标识</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表面</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I bought this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sound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house at a very low price.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有声的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环保的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完好的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可靠的</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7155646" y="396141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155647" y="27461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8111323" y="134605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346315" y="5114925"/>
            <a:ext cx="1468755"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8045450" y="5958840"/>
            <a:ext cx="998855"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文本框 31">
            <a:hlinkClick r:id="rId3" action="ppaction://hlinksldjump"/>
          </p:cNvPr>
          <p:cNvSpPr txBox="1"/>
          <p:nvPr/>
        </p:nvSpPr>
        <p:spPr>
          <a:xfrm>
            <a:off x="3571135" y="21989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barn(outVertical)">
                                      <p:cBhvr>
                                        <p:cTn id="6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3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stretch>
            <a:fillRect/>
          </a:stretch>
        </p:blipFill>
        <p:spPr>
          <a:xfrm>
            <a:off x="-1476531" y="2721880"/>
            <a:ext cx="15145062" cy="6412288"/>
          </a:xfrm>
          <a:prstGeom prst="rect">
            <a:avLst/>
          </a:prstGeom>
        </p:spPr>
      </p:pic>
      <p:sp>
        <p:nvSpPr>
          <p:cNvPr id="11" name="Title 3"/>
          <p:cNvSpPr txBox="1"/>
          <p:nvPr/>
        </p:nvSpPr>
        <p:spPr>
          <a:xfrm>
            <a:off x="2325370" y="128524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lang="zh-CN" altLang="en-US" sz="6000" b="1" spc="300" dirty="0">
                <a:latin typeface="微软雅黑" panose="020B0503020204020204" pitchFamily="34" charset="-122"/>
                <a:ea typeface="微软雅黑" panose="020B0503020204020204" pitchFamily="34" charset="-122"/>
                <a:cs typeface="微软雅黑" panose="020B0503020204020204" pitchFamily="34" charset="-122"/>
              </a:rPr>
              <a:t>第二章</a:t>
            </a:r>
            <a:r>
              <a:rPr lang="en-US" altLang="zh-CN" sz="6000"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6600" b="1" spc="3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词　汇</a:t>
            </a:r>
            <a:endParaRPr lang="zh-CN" altLang="en-US" sz="6600" b="1" spc="3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Title 3"/>
          <p:cNvSpPr txBox="1"/>
          <p:nvPr/>
        </p:nvSpPr>
        <p:spPr>
          <a:xfrm>
            <a:off x="2838459" y="2124669"/>
            <a:ext cx="6515082" cy="452438"/>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endParaRPr lang="id-ID" sz="2000" dirty="0">
              <a:solidFill>
                <a:schemeClr val="tx1">
                  <a:lumMod val="50000"/>
                  <a:lumOff val="50000"/>
                </a:schemeClr>
              </a:solidFill>
              <a:latin typeface="+mn-ea"/>
              <a:ea typeface="+mn-ea"/>
              <a:cs typeface="+mn-ea"/>
            </a:endParaRPr>
          </a:p>
        </p:txBody>
      </p:sp>
      <p:pic>
        <p:nvPicPr>
          <p:cNvPr id="17" name="图片 16"/>
          <p:cNvPicPr>
            <a:picLocks noChangeAspect="1"/>
          </p:cNvPicPr>
          <p:nvPr/>
        </p:nvPicPr>
        <p:blipFill>
          <a:blip r:embed="rId2"/>
          <a:stretch>
            <a:fillRect/>
          </a:stretch>
        </p:blipFill>
        <p:spPr>
          <a:xfrm rot="1503710">
            <a:off x="10960528" y="-610002"/>
            <a:ext cx="1770470" cy="2081708"/>
          </a:xfrm>
          <a:prstGeom prst="rect">
            <a:avLst/>
          </a:prstGeom>
        </p:spPr>
      </p:pic>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5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
        <p:nvSpPr>
          <p:cNvPr id="3" name="内容占位符 2"/>
          <p:cNvSpPr>
            <a:spLocks noGrp="1"/>
          </p:cNvSpPr>
          <p:nvPr>
            <p:ph idx="1"/>
          </p:nvPr>
        </p:nvSpPr>
        <p:spPr>
          <a:xfrm>
            <a:off x="315541" y="124377"/>
            <a:ext cx="11223849" cy="6115730"/>
          </a:xfrm>
          <a:solidFill>
            <a:schemeClr val="bg1">
              <a:alpha val="32000"/>
            </a:schemeClr>
          </a:solidFill>
        </p:spPr>
        <p:txBody>
          <a:bodyPr>
            <a:noAutofit/>
          </a:bodyPr>
          <a:lstStyle/>
          <a:p>
            <a:pPr marL="0" indent="0">
              <a:lnSpc>
                <a:spcPct val="110000"/>
              </a:lnSpc>
              <a:buNone/>
            </a:pPr>
            <a:r>
              <a:rPr lang="zh-CN" altLang="en-US" sz="28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 本题考查动词。可运用筛选法，appear 意为“出现”（动词），appear to do 意为“似乎做某事”，结合句意“这个护士告诉医生，药物似乎开始生效了”，故本题正确答案为 B。</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 本题考查名词。可运用语境法，后半句的 or 提示了有两个选择。choice 意为“选择”（名词），结合句意“你有选择（权），你可以一个人待在这里或者可以和我们一起”，故本题正确答案为 D。</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3. 本题考查介词短语。be responsible for 意为“对……负责”，结合句意“大卫负责这项工程”，故本题正确答案为 D。</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4. 本题考查名词。可运用词根词缀法，前缀 sur- 表示“方向向上”，face 意为“脸、面”（名词），surface 意为“表面”（名词），结合句意“道路表面已经开始裂开，我们需要维修一下”，故本题正确答案为 D。</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5. 本题考查形容词。sound 意为“声音”（名词），sound 意为“完美的、完好的”（形容词），结合句意“我以低价购买了这个（结构）完好的房子”，故本题正确答案为 C。</a:t>
            </a:r>
            <a:endParaRPr sz="2400" b="1" dirty="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up)">
                                      <p:cBhvr>
                                        <p:cTn id="19" dur="500"/>
                                        <p:tgtEl>
                                          <p:spTgt spid="3">
                                            <p:txEl>
                                              <p:pRg st="3" end="3"/>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up)">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二</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080" y="944880"/>
            <a:ext cx="11805920" cy="5913120"/>
          </a:xfrm>
        </p:spPr>
        <p:txBody>
          <a:bodyPr>
            <a:noAutofit/>
          </a:bodyPr>
          <a:lstStyle/>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Life is hard for students studying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abroad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在国外</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在国内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在船上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在车上</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This project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calls for</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 lot of money.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节省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浪费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赚取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需要</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There are a few grammatical mistakes, but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on the whole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this is a good composition.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不可否认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毫无疑问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总的来说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严格来说</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It 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necessary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for us to learn something by heart.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必须的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不必的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完美的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时尚的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I couldn’t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get through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him. I had to go to his office to find him.</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穿过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打通电话</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得到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越过</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7898596" y="364010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8381832" y="2327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7349323" y="108506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748735" y="485973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7189299" y="596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hlinkClick r:id="rId3" action="ppaction://hlinksldjump"/>
          </p:cNvPr>
          <p:cNvSpPr txBox="1"/>
          <p:nvPr/>
        </p:nvSpPr>
        <p:spPr>
          <a:xfrm>
            <a:off x="4105170" y="21989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10867390" y="4272915"/>
            <a:ext cx="1231265" cy="249936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alpha val="41000"/>
                  </a:schemeClr>
                </a:solidFill>
              </a:endParaRPr>
            </a:p>
          </p:txBody>
        </p:sp>
      </p:grpSp>
      <p:sp>
        <p:nvSpPr>
          <p:cNvPr id="3" name="内容占位符 2"/>
          <p:cNvSpPr>
            <a:spLocks noGrp="1"/>
          </p:cNvSpPr>
          <p:nvPr>
            <p:ph idx="1"/>
          </p:nvPr>
        </p:nvSpPr>
        <p:spPr>
          <a:xfrm>
            <a:off x="538480" y="0"/>
            <a:ext cx="10586720" cy="6417945"/>
          </a:xfrm>
        </p:spPr>
        <p:txBody>
          <a:bodyPr>
            <a:noAutofit/>
          </a:bodyPr>
          <a:lstStyle/>
          <a:p>
            <a:pPr marL="0" indent="0">
              <a:lnSpc>
                <a:spcPct val="140000"/>
              </a:lnSpc>
              <a:buNone/>
            </a:pPr>
            <a:r>
              <a:rPr lang="zh-CN" altLang="en-US" sz="28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本题考查副词。abroad意为“在国外”（副词），注意形近词aboard（意为“在车上/船上/飞机上”），结合句意“留学生在国外学习生活不易”，故本题正确答案为 A。</a:t>
            </a:r>
            <a:endParaRPr sz="2400" b="1" dirty="0">
              <a:latin typeface="微软雅黑" panose="020B0503020204020204" pitchFamily="34" charset="-122"/>
              <a:ea typeface="微软雅黑" panose="020B0503020204020204" pitchFamily="34" charset="-122"/>
            </a:endParaRPr>
          </a:p>
          <a:p>
            <a:pPr marL="0" indent="0">
              <a:lnSpc>
                <a:spcPct val="140000"/>
              </a:lnSpc>
              <a:buNone/>
            </a:pPr>
            <a:r>
              <a:rPr sz="2400" b="1" dirty="0">
                <a:latin typeface="微软雅黑" panose="020B0503020204020204" pitchFamily="34" charset="-122"/>
                <a:ea typeface="微软雅黑" panose="020B0503020204020204" pitchFamily="34" charset="-122"/>
              </a:rPr>
              <a:t>7. 本题考查动词短语。call for意为“需要”，结合句意“这个项目需要很多钱”，故本题正确答案为D。</a:t>
            </a:r>
            <a:endParaRPr sz="2400" b="1" dirty="0">
              <a:latin typeface="微软雅黑" panose="020B0503020204020204" pitchFamily="34" charset="-122"/>
              <a:ea typeface="微软雅黑" panose="020B0503020204020204" pitchFamily="34" charset="-122"/>
            </a:endParaRPr>
          </a:p>
          <a:p>
            <a:pPr marL="0" indent="0">
              <a:lnSpc>
                <a:spcPct val="140000"/>
              </a:lnSpc>
              <a:buNone/>
            </a:pPr>
            <a:r>
              <a:rPr sz="2400" b="1" dirty="0">
                <a:latin typeface="微软雅黑" panose="020B0503020204020204" pitchFamily="34" charset="-122"/>
                <a:ea typeface="微软雅黑" panose="020B0503020204020204" pitchFamily="34" charset="-122"/>
              </a:rPr>
              <a:t>8. 本题考查介词短语。whole 意为“全部的”（形容词），on the whole 意为“总的来说”，结合句意“虽然有几处语法错误，但总的来说，这是一篇好作文”，故本题正确答案为 C。</a:t>
            </a:r>
            <a:endParaRPr sz="2400" b="1" dirty="0">
              <a:latin typeface="微软雅黑" panose="020B0503020204020204" pitchFamily="34" charset="-122"/>
              <a:ea typeface="微软雅黑" panose="020B0503020204020204" pitchFamily="34" charset="-122"/>
            </a:endParaRPr>
          </a:p>
          <a:p>
            <a:pPr marL="0" indent="0">
              <a:lnSpc>
                <a:spcPct val="140000"/>
              </a:lnSpc>
              <a:buNone/>
            </a:pPr>
            <a:r>
              <a:rPr sz="2400" b="1" dirty="0">
                <a:latin typeface="微软雅黑" panose="020B0503020204020204" pitchFamily="34" charset="-122"/>
                <a:ea typeface="微软雅黑" panose="020B0503020204020204" pitchFamily="34" charset="-122"/>
              </a:rPr>
              <a:t>9. 本题考查形容词。necessary 意为“必要的、必需的”（形容词），结合句意“对我们来说，牢记一些东西是必需的”，故本题正确答案为 A。</a:t>
            </a:r>
            <a:endParaRPr sz="2400" b="1" dirty="0">
              <a:latin typeface="微软雅黑" panose="020B0503020204020204" pitchFamily="34" charset="-122"/>
              <a:ea typeface="微软雅黑" panose="020B0503020204020204" pitchFamily="34" charset="-122"/>
            </a:endParaRPr>
          </a:p>
          <a:p>
            <a:pPr marL="0" indent="0">
              <a:lnSpc>
                <a:spcPct val="140000"/>
              </a:lnSpc>
              <a:buNone/>
            </a:pPr>
            <a:r>
              <a:rPr sz="2400" b="1" dirty="0">
                <a:latin typeface="微软雅黑" panose="020B0503020204020204" pitchFamily="34" charset="-122"/>
                <a:ea typeface="微软雅黑" panose="020B0503020204020204" pitchFamily="34" charset="-122"/>
              </a:rPr>
              <a:t>10. 本题考查动词短语。get through 意为“通过、打通电话”，结合句意“我没有打通电话，不得不到办公室找他”，故本题正确答案为 B。</a:t>
            </a:r>
            <a:endParaRPr sz="2400" b="1" dirty="0">
              <a:latin typeface="微软雅黑" panose="020B0503020204020204" pitchFamily="34" charset="-122"/>
              <a:ea typeface="微软雅黑" panose="020B0503020204020204" pitchFamily="34" charset="-122"/>
            </a:endParaRPr>
          </a:p>
        </p:txBody>
      </p:sp>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9977464" y="615831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500"/>
                                        <p:tgtEl>
                                          <p:spTgt spid="3">
                                            <p:txEl>
                                              <p:pRg st="1" end="1"/>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50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up)">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三</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0311430" cy="5913404"/>
          </a:xfrm>
        </p:spPr>
        <p:txBody>
          <a:bodyPr>
            <a:noAutofit/>
          </a:bodyPr>
          <a:lstStyle/>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Most of the books by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Brodkey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are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worth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reading twice.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值钱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胜任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有用</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值得</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It’s important to write the rules down, rather than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merely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think about them.</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刚巧</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困难地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仅仅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努力地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Don’t worry. Jane will help you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overcome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this difficulty.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克服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扫除</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处理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考虑</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There are nearly 8,000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employees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working for this company.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老板</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雇员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技术员</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工程师</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Everyone can greatly improve the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quality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of life.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质量</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成本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习惯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压力</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8184981" y="377599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381707" y="248513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8045283" y="119492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579188" y="479860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7485844" y="59486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hlinkClick r:id="rId3" action="ppaction://hlinksldjump"/>
          </p:cNvPr>
          <p:cNvSpPr txBox="1"/>
          <p:nvPr/>
        </p:nvSpPr>
        <p:spPr>
          <a:xfrm>
            <a:off x="3648329" y="21989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1630" y="0"/>
            <a:ext cx="10451465" cy="6417945"/>
          </a:xfrm>
        </p:spPr>
        <p:txBody>
          <a:bodyPr>
            <a:noAutofit/>
          </a:bodyPr>
          <a:lstStyle/>
          <a:p>
            <a:pPr marL="0" indent="0">
              <a:lnSpc>
                <a:spcPct val="11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 本题考查形容词。worth 意为“值得的”（形容词），be worth doing 意为“值得做某事”，结合句意“大部分布鲁德里的书值得阅读 2 遍”，故本题正确答案为 D。</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 本题考查副词。mere 意为“仅仅的”（形容词），merely 意为“仅仅”（副词），结合句意“把规则写下来很重要，而不仅仅是思考规则”，故本题正确答案为 C。</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3. 本题考查动词。overcome 意为“克服”（动词），结合句意“不要担心，简会帮助你克服困难”，故本题正确答案为 A。</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4. 本题考查名词。可运用词根词缀法，-ee 和 -er 名词后缀表示人，employ 意为“雇佣”（动词），employer 意为“雇主”（名词），employee 意为“雇员”（名词），结合句意“有将近8000 名雇员为这家公司工作”，故本题正确答案为 B。</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5. 本题考查名词。quality 意为“质量”（名词），quantity 意为“数量”（名词），学生应注意形近词词义辨析，结合句意“每个人都能大大提高生活质量”，故本题正确答案为 A。</a:t>
            </a:r>
            <a:endParaRPr sz="2400" b="1" dirty="0">
              <a:latin typeface="微软雅黑" panose="020B0503020204020204" pitchFamily="34" charset="-122"/>
              <a:ea typeface="微软雅黑" panose="020B0503020204020204" pitchFamily="34" charset="-122"/>
            </a:endParaRPr>
          </a:p>
        </p:txBody>
      </p:sp>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10645775" y="4161790"/>
            <a:ext cx="1452880" cy="261048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9355799" y="6198319"/>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500"/>
                                        <p:tgtEl>
                                          <p:spTgt spid="3">
                                            <p:txEl>
                                              <p:pRg st="1" end="1"/>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50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up)">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三</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0311430" cy="5913404"/>
          </a:xfrm>
        </p:spPr>
        <p:txBody>
          <a:bodyPr>
            <a:normAutofit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She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reminded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her husband to take an umbrella with him.</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请求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命令</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建议</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提醒</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Those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in favor of</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plan, please raise your hands.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制定</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赞成</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相信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反对</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There 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considerable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difference in the two matters.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考虑周到的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相当大的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不明显的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不可思议的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The plane to Shenzhen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takes off</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8∶30 a.m.</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脱下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摘下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降落</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起飞</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As is known to all, smoking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is harmful to</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people.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有好处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有帮助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有害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有意义</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9134306" y="370304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346147" y="247914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7346148" y="126731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475050" y="48444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9446359" y="61074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hlinkClick r:id="rId3" action="ppaction://hlinksldjump"/>
          </p:cNvPr>
          <p:cNvSpPr txBox="1"/>
          <p:nvPr/>
        </p:nvSpPr>
        <p:spPr>
          <a:xfrm>
            <a:off x="3571135" y="24673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116531" y="99377"/>
            <a:ext cx="10976039" cy="6417945"/>
          </a:xfrm>
          <a:solidFill>
            <a:schemeClr val="bg1">
              <a:alpha val="38000"/>
            </a:schemeClr>
          </a:solidFill>
        </p:spPr>
        <p:txBody>
          <a:bodyPr>
            <a:noAutofit/>
          </a:bodyPr>
          <a:lstStyle/>
          <a:p>
            <a:pPr marL="0" indent="0">
              <a:lnSpc>
                <a:spcPct val="120000"/>
              </a:lnSpc>
              <a:buNone/>
            </a:pPr>
            <a:r>
              <a:rPr lang="zh-CN" altLang="en-US" sz="28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本题考查动词。可运用词根词缀法，re- 前缀表示“反复”，mind 意为“介意”（动词），介意的问题就要去提醒不能再出现，remind 意为“提醒”（动词），结合句意“她提醒丈夫带把雨伞”，故本题正确答案为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7. 本题考查介词短语。favor 意为“支持、帮助”（名词），in favor of 意为“支持、赞成”，结合句意“赞成计划的人请举手”，故本题正确答案为 B。</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8. 本题考查形容词。注意形近词词义辨析，consider 意为“考虑、认为”（动词），consideration意为“考虑”（名词），considerate 意为“考虑周到的”（形容词），considerable 意为“相当大的”（形容词），结合句意“两件事情的区别是相当大的”，故本题正确答案为 B。</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9. 本题考查动词短语。take off 意为“脱掉，起飞”，可运用语境法，结合前文 the plane 可知，飞机是“起飞”，结合句意“去往深圳的飞机在上午八点三十分起飞”，故本题正确答案为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10. 本题考查介词短语。harm 意为“害处”（名词），harmful 意为“有害的”（形容词），结合句意“众所周知，吸烟对人们有害”，故本题正确答案为 C。</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10863924"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up)">
                                      <p:cBhvr>
                                        <p:cTn id="19" dur="500"/>
                                        <p:tgtEl>
                                          <p:spTgt spid="3">
                                            <p:txEl>
                                              <p:pRg st="3" end="3"/>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up)">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四</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0311430" cy="5913404"/>
          </a:xfrm>
        </p:spPr>
        <p:txBody>
          <a:bodyPr>
            <a:normAutofit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Jane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suddenly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realized she had fallen in love with Tom.</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迅速地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意外地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突然地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猛烈地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By the way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Robert, have you seen my keys anywhere?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在路边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顺便问问</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在途中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这边走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We are learning how to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communicate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with foreigners.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理解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交流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学习</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了解</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She 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eager</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try on her new shoes.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迫切的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高兴的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兴奋的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认真的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Keep away from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the doors while the train is moving.</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靠近</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远离</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关闭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注视</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7499816" y="370233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934792" y="247688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7934793" y="125207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816680" y="492704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7346144" y="610743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hlinkClick r:id="rId3" action="ppaction://hlinksldjump"/>
          </p:cNvPr>
          <p:cNvSpPr txBox="1"/>
          <p:nvPr/>
        </p:nvSpPr>
        <p:spPr>
          <a:xfrm>
            <a:off x="3788028" y="21989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472440" y="121285"/>
            <a:ext cx="11246485" cy="6000115"/>
          </a:xfrm>
          <a:solidFill>
            <a:srgbClr val="FFFFFF">
              <a:alpha val="31000"/>
            </a:srgbClr>
          </a:solidFill>
        </p:spPr>
        <p:txBody>
          <a:bodyPr>
            <a:noAutofit/>
          </a:bodyPr>
          <a:lstStyle/>
          <a:p>
            <a:pPr marL="0" indent="0">
              <a:lnSpc>
                <a:spcPct val="110000"/>
              </a:lnSpc>
              <a:buNone/>
            </a:pPr>
            <a:r>
              <a:rPr lang="zh-CN" altLang="en-US" sz="28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 本题考查副词。sudden 意为“突然的”（形容词），suddenly 意为“突然地”（副词），结合句意“简突然意识到她已经爱上了汤姆”，故本题正确答案为 C。</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 本题考查介词短语。注意跟 way 有关的短语，on one’s way to 意为“在去往……路上”，in away 意为“在某种程度上”，by the way 意为“顺便说、顺便问”，结合句意“顺便问问，罗伯特，你看到我的钥匙了吗”，故本题正确答案为 B。</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3. 本题考查动词。communicate 意为“交流、沟通”（名词），结合句意“我们正在学习如何与外国人交流”，故本题正确答案为 B。</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4. 本题考查形容词。eager 意为“渴望的、迫切的”（形容词），be eager to do 意为“渴望 / 迫切想做某事”，结合句意“她迫切地想试穿一下她的新鞋”，故本题正确答案为 A。</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5. 本题考查动词短语。away 意为“远离……”（副词），keep away from 意为“远离……”，结合句意“在火车行驶时，请远离门”，故本题正确答案为 B。</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9737434"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up)">
                                      <p:cBhvr>
                                        <p:cTn id="19" dur="500"/>
                                        <p:tgtEl>
                                          <p:spTgt spid="3">
                                            <p:txEl>
                                              <p:pRg st="3" end="3"/>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up)">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四</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0311430" cy="5913404"/>
          </a:xfrm>
        </p:spPr>
        <p:txBody>
          <a:bodyPr>
            <a:normAutofit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The result of the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vote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will be announced tomorrow.</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实验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会议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商量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投票</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Nobody could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persuade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her to change her mind.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强迫</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说服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鼓动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阻止</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These are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traditional</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foods for the Spring Festival.</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丰富的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美味的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宝贵的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传统的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Recently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there has been a change in our relations.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最新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最近</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不久</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将来</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It’s improbable that he’ll accept the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invitation</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邀请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发明</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招待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发言</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7536011" y="370233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264232" y="253847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7264233" y="125207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264230" y="486545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7200729" y="61518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hlinkClick r:id="rId3" action="ppaction://hlinksldjump"/>
          </p:cNvPr>
          <p:cNvSpPr txBox="1"/>
          <p:nvPr/>
        </p:nvSpPr>
        <p:spPr>
          <a:xfrm>
            <a:off x="3788497" y="24673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26082" y="-407839"/>
            <a:ext cx="2649028" cy="2886671"/>
          </a:xfrm>
          <a:prstGeom prst="rect">
            <a:avLst/>
          </a:prstGeom>
        </p:spPr>
      </p:pic>
      <p:grpSp>
        <p:nvGrpSpPr>
          <p:cNvPr id="24" name="组合 23"/>
          <p:cNvGrpSpPr/>
          <p:nvPr/>
        </p:nvGrpSpPr>
        <p:grpSpPr>
          <a:xfrm>
            <a:off x="4587306" y="92523"/>
            <a:ext cx="4616648" cy="2181841"/>
            <a:chOff x="-418541" y="3066142"/>
            <a:chExt cx="4616648" cy="2181841"/>
          </a:xfrm>
        </p:grpSpPr>
        <p:sp>
          <p:nvSpPr>
            <p:cNvPr id="25"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7" name="TextBox 8"/>
            <p:cNvSpPr txBox="1"/>
            <p:nvPr/>
          </p:nvSpPr>
          <p:spPr>
            <a:xfrm flipH="1">
              <a:off x="-418541" y="4016877"/>
              <a:ext cx="4616648"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2" action="ppaction://hlinksldjump"/>
                </a:rPr>
                <a:t>一、大纲要求及解读</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TextBox 9">
              <a:hlinkClick r:id="rId2"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2" name="组合 1"/>
          <p:cNvGrpSpPr/>
          <p:nvPr/>
        </p:nvGrpSpPr>
        <p:grpSpPr>
          <a:xfrm>
            <a:off x="-942302" y="-901699"/>
            <a:ext cx="6304204" cy="6680198"/>
            <a:chOff x="-942302" y="-901699"/>
            <a:chExt cx="6304204" cy="6680198"/>
          </a:xfrm>
        </p:grpSpPr>
        <p:pic>
          <p:nvPicPr>
            <p:cNvPr id="4" name="图片 3"/>
            <p:cNvPicPr>
              <a:picLocks noChangeAspect="1"/>
            </p:cNvPicPr>
            <p:nvPr/>
          </p:nvPicPr>
          <p:blipFill>
            <a:blip r:embed="rId3">
              <a:grayscl/>
            </a:blip>
            <a:stretch>
              <a:fillRect/>
            </a:stretch>
          </p:blipFill>
          <p:spPr>
            <a:xfrm>
              <a:off x="-942302" y="-901699"/>
              <a:ext cx="6304204" cy="6680198"/>
            </a:xfrm>
            <a:prstGeom prst="rect">
              <a:avLst/>
            </a:prstGeom>
          </p:spPr>
        </p:pic>
        <p:sp>
          <p:nvSpPr>
            <p:cNvPr id="8" name="TextBox 14"/>
            <p:cNvSpPr txBox="1"/>
            <p:nvPr/>
          </p:nvSpPr>
          <p:spPr>
            <a:xfrm rot="20454621">
              <a:off x="446900" y="502484"/>
              <a:ext cx="2868094" cy="923330"/>
            </a:xfrm>
            <a:prstGeom prst="rect">
              <a:avLst/>
            </a:prstGeom>
            <a:noFill/>
          </p:spPr>
          <p:txBody>
            <a:bodyPr wrap="none" rtlCol="0">
              <a:spAutoFit/>
            </a:bodyPr>
            <a:lstStyle/>
            <a:p>
              <a:pPr algn="ctr"/>
              <a:r>
                <a:rPr lang="zh-CN" altLang="en-US" sz="54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54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Box 14"/>
            <p:cNvSpPr txBox="1"/>
            <p:nvPr/>
          </p:nvSpPr>
          <p:spPr>
            <a:xfrm rot="20454621">
              <a:off x="940661" y="3346760"/>
              <a:ext cx="3940373" cy="830997"/>
            </a:xfrm>
            <a:prstGeom prst="rect">
              <a:avLst/>
            </a:prstGeom>
            <a:noFill/>
          </p:spPr>
          <p:txBody>
            <a:bodyPr wrap="none" rtlCol="0">
              <a:spAutoFit/>
            </a:bodyPr>
            <a:lstStyle/>
            <a:p>
              <a:pPr algn="ctr"/>
              <a:r>
                <a:rPr lang="en-US" altLang="zh-CN" sz="48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800" b="1" spc="300" dirty="0">
                  <a:solidFill>
                    <a:schemeClr val="accent1"/>
                  </a:solidFill>
                  <a:latin typeface="微软雅黑" panose="020B0503020204020204" pitchFamily="34" charset="-122"/>
                  <a:ea typeface="微软雅黑" panose="020B0503020204020204" pitchFamily="34" charset="-122"/>
                </a:rPr>
                <a:t>TENTS</a:t>
              </a:r>
              <a:endParaRPr lang="zh-CN" altLang="en-US" sz="48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7927493" y="986546"/>
            <a:ext cx="3590727" cy="2200949"/>
            <a:chOff x="326147" y="3066142"/>
            <a:chExt cx="3590727" cy="2200949"/>
          </a:xfrm>
        </p:grpSpPr>
        <p:sp>
          <p:nvSpPr>
            <p:cNvPr id="36"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8" name="TextBox 8"/>
            <p:cNvSpPr txBox="1"/>
            <p:nvPr/>
          </p:nvSpPr>
          <p:spPr>
            <a:xfrm flipH="1">
              <a:off x="326147" y="4035985"/>
              <a:ext cx="3590727"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rPr>
                <a:t>二、名师支招，</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rPr>
                <a:t>让你秒懂</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40" name="组合 39"/>
          <p:cNvGrpSpPr/>
          <p:nvPr/>
        </p:nvGrpSpPr>
        <p:grpSpPr>
          <a:xfrm>
            <a:off x="5249691" y="2354515"/>
            <a:ext cx="3743011" cy="2200949"/>
            <a:chOff x="250004" y="3066142"/>
            <a:chExt cx="3743011" cy="2200949"/>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3" name="TextBox 8"/>
            <p:cNvSpPr txBox="1"/>
            <p:nvPr/>
          </p:nvSpPr>
          <p:spPr>
            <a:xfrm flipH="1">
              <a:off x="250004" y="4035985"/>
              <a:ext cx="3743011"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5" action="ppaction://hlinksldjump"/>
                </a:rPr>
                <a:t>三、 牛刀小试，</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5"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5"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5" action="ppaction://hlinksldjump"/>
                </a:rPr>
                <a:t>初显身手</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45" name="组合 44"/>
          <p:cNvGrpSpPr/>
          <p:nvPr/>
        </p:nvGrpSpPr>
        <p:grpSpPr>
          <a:xfrm>
            <a:off x="4232370" y="5111314"/>
            <a:ext cx="5794856" cy="1585396"/>
            <a:chOff x="-775918" y="3066142"/>
            <a:chExt cx="5794856" cy="1585396"/>
          </a:xfrm>
        </p:grpSpPr>
        <p:sp>
          <p:nvSpPr>
            <p:cNvPr id="46"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8" name="TextBox 8"/>
            <p:cNvSpPr txBox="1"/>
            <p:nvPr/>
          </p:nvSpPr>
          <p:spPr>
            <a:xfrm flipH="1">
              <a:off x="-775918" y="4035985"/>
              <a:ext cx="5794856" cy="615553"/>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五、 日积月累，助力飞跃</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50" name="组合 49"/>
          <p:cNvGrpSpPr/>
          <p:nvPr/>
        </p:nvGrpSpPr>
        <p:grpSpPr>
          <a:xfrm>
            <a:off x="7828382" y="3844030"/>
            <a:ext cx="3743011" cy="2200949"/>
            <a:chOff x="250005" y="3066142"/>
            <a:chExt cx="3743011" cy="2200949"/>
          </a:xfrm>
        </p:grpSpPr>
        <p:sp>
          <p:nvSpPr>
            <p:cNvPr id="5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3" name="TextBox 8"/>
            <p:cNvSpPr txBox="1"/>
            <p:nvPr/>
          </p:nvSpPr>
          <p:spPr>
            <a:xfrm flipH="1">
              <a:off x="250005" y="4035985"/>
              <a:ext cx="3743011"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rPr>
                <a:t>四、 真题回放，</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rPr>
                <a:t>一比高低</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6" presetClass="entr" presetSubtype="2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barn(inVertical)">
                                      <p:cBhvr>
                                        <p:cTn id="24" dur="500"/>
                                        <p:tgtEl>
                                          <p:spTgt spid="35"/>
                                        </p:tgtEl>
                                      </p:cBhvr>
                                    </p:animEffect>
                                  </p:childTnLst>
                                </p:cTn>
                              </p:par>
                            </p:childTnLst>
                          </p:cTn>
                        </p:par>
                        <p:par>
                          <p:cTn id="25" fill="hold">
                            <p:stCondLst>
                              <p:cond delay="2500"/>
                            </p:stCondLst>
                            <p:childTnLst>
                              <p:par>
                                <p:cTn id="26" presetID="6" presetClass="entr" presetSubtype="16"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circle(in)">
                                      <p:cBhvr>
                                        <p:cTn id="28" dur="500"/>
                                        <p:tgtEl>
                                          <p:spTgt spid="45"/>
                                        </p:tgtEl>
                                      </p:cBhvr>
                                    </p:animEffect>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heel(1)">
                                      <p:cBhvr>
                                        <p:cTn id="32" dur="500"/>
                                        <p:tgtEl>
                                          <p:spTgt spid="50"/>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1223849" cy="6418053"/>
          </a:xfrm>
        </p:spPr>
        <p:txBody>
          <a:bodyPr>
            <a:noAutofit/>
          </a:bodyPr>
          <a:lstStyle/>
          <a:p>
            <a:pPr marL="0" indent="0">
              <a:lnSpc>
                <a:spcPct val="11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本题考查名词。vote 意为“投票”（动词），结合句意“投票结果将于明天公布”，故本题正确答案为 D。</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7. 本题考查动词。persuade 意为“说服”（动词），结合句意“没有人能说服她改变主意”，故本题正确答案为 B。</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8. 本题考查形容词。可运用词根词缀法，tradition 意为“传统”（名词），-al 是形容词后缀，traditional 意为“传统的”（形容词），结合句意“这些是春节的传统食物”，故本题正确答案为 D。</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9. 本题考查副词。可运用词根词缀法，recent 意为“最近的”（形容词），recently </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意为“最近地”（副词），结合句意“最近，我们的关系发生了变化”，</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故本题正确答案为 B。</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10. 本题考查名词。可运用词根词缀法，invite 意为“邀请”（动词），-tion </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是名词后缀，invitation意为“邀请”（名词），结合句意“他不大可能接受邀</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请”，故本题正确答案为 A。</a:t>
            </a:r>
            <a:endParaRPr sz="2400" b="1"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9737434" y="610751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五</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0655610" cy="5913404"/>
          </a:xfrm>
        </p:spPr>
        <p:txBody>
          <a:bodyPr>
            <a:normAutofit fontScale="925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William is only a little overweight. It can’t be bad for his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health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保健</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健康</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体格</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状况</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For two days after the earthquake, no one could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get in touch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with them.</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触摸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结识</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交流</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取得联系</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He was forced to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cancel</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his trip to London.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推迟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取消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改变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提前</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We can win if we keep a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positive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attitude.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严肃的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明确的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积极的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认真的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I’m sure that 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has nothing to do with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this. He is still a child.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无可奈何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毫无兴趣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毫不相关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毫不关心</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7174061" y="370233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889072" y="263817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7381595" y="126006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544265" y="487116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9711903" y="572494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8" name="文本框 17">
            <a:hlinkClick r:id="rId3" action="ppaction://hlinksldjump"/>
          </p:cNvPr>
          <p:cNvSpPr txBox="1"/>
          <p:nvPr/>
        </p:nvSpPr>
        <p:spPr>
          <a:xfrm>
            <a:off x="4332350" y="26655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barn(outVertical)">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354267"/>
            <a:ext cx="11223849" cy="6418053"/>
          </a:xfrm>
        </p:spPr>
        <p:txBody>
          <a:bodyPr>
            <a:noAutofit/>
          </a:bodyPr>
          <a:lstStyle/>
          <a:p>
            <a:pPr marL="0" indent="0">
              <a:lnSpc>
                <a:spcPct val="11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 本题考查名词。health 意为“健康”（名词），healthy 意为“健康的”（形容词），结合句意“威廉只是有点超重，这对他的健康不会有什么坏处”，故本题正确答案为 B。</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 本题考查动词短语。get in touch with 意为“和……取得联系”，keep in touch with 意为“和……保持联系”，结合句意“地震后的两天里，没有人能与他们取得联系”，故本题正确答案为 D。</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3. 本题考查动词。cancel 意为“取消”（动词），结合句意“他被迫取消了去伦敦的旅行”，故本题正确答案为 B。</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4. 本题考查形容词。positive 意为“积极的、乐观的”（形容词），negative 意为“消极的”（形容词），结合句意“如果我们保持积极的态度，我们就能赢”，</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故本题正确答案为 C。</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5. 本题考查动词短语。has nothing to do with 表示“和……毫不相关”，结合</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句意“我肯定他和这件事无关。他还是一个孩子”，故本题正确答案为 C。</a:t>
            </a:r>
            <a:endParaRPr sz="2400" b="1"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983331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五</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0655610" cy="5913404"/>
          </a:xfrm>
        </p:spPr>
        <p:txBody>
          <a:bodyPr>
            <a:normAutofit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About 6,000 workers joined in the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strike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in the city.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打击</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罢工</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进攻</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撞击</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“I’ve made a big mistake!” he said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nervously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后悔地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坦率地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大声地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紧张地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When I was seeing my brother off, I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caught sight of</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my classmate.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看见</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遇到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想到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赶上</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The sun suddenly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appeared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from behind the cloud.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似乎</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好像</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消失</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出现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That evening she was in an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unusual</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light-hearted mood.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常见的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不寻常的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平凡的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流行的</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7255341" y="370233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427427" y="253276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7200733" y="13638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255340" y="492577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7563314" y="614934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hlinkClick r:id="rId3" action="ppaction://hlinksldjump"/>
          </p:cNvPr>
          <p:cNvSpPr txBox="1"/>
          <p:nvPr/>
        </p:nvSpPr>
        <p:spPr>
          <a:xfrm>
            <a:off x="4353181" y="284138"/>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3503" y="124939"/>
            <a:ext cx="11223849" cy="6418053"/>
          </a:xfrm>
        </p:spPr>
        <p:txBody>
          <a:bodyPr>
            <a:noAutofit/>
          </a:bodyPr>
          <a:lstStyle/>
          <a:p>
            <a:pPr marL="0" indent="0">
              <a:lnSpc>
                <a:spcPct val="12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本题考查名词。strike 意为“罢工、撞击、攻击”（动词），结合句意“该市大约有 6000 名工人参加罢工”，故本题正确答案为 B。</a:t>
            </a:r>
            <a:endParaRPr lang="zh-CN" sz="2400" b="1" dirty="0">
              <a:latin typeface="微软雅黑" panose="020B0503020204020204" pitchFamily="34" charset="-122"/>
              <a:ea typeface="微软雅黑" panose="020B0503020204020204" pitchFamily="34" charset="-122"/>
            </a:endParaRPr>
          </a:p>
          <a:p>
            <a:pPr marL="0" indent="0">
              <a:lnSpc>
                <a:spcPct val="120000"/>
              </a:lnSpc>
              <a:buNone/>
            </a:pPr>
            <a:r>
              <a:rPr lang="zh-CN" sz="2400" b="1" dirty="0">
                <a:latin typeface="微软雅黑" panose="020B0503020204020204" pitchFamily="34" charset="-122"/>
                <a:ea typeface="微软雅黑" panose="020B0503020204020204" pitchFamily="34" charset="-122"/>
              </a:rPr>
              <a:t>7. 本题考查副词。可运用词根词缀法，-ly 是副词后缀，nervous 意为“紧张的”（形容词），nervously 意为“紧张地”（副词），结合句意“‘我犯了个大错！’他紧张地说”，故本题正确答案为 D。</a:t>
            </a:r>
            <a:endParaRPr lang="zh-CN" sz="2400" b="1" dirty="0">
              <a:latin typeface="微软雅黑" panose="020B0503020204020204" pitchFamily="34" charset="-122"/>
              <a:ea typeface="微软雅黑" panose="020B0503020204020204" pitchFamily="34" charset="-122"/>
            </a:endParaRPr>
          </a:p>
          <a:p>
            <a:pPr marL="0" indent="0">
              <a:lnSpc>
                <a:spcPct val="120000"/>
              </a:lnSpc>
              <a:buNone/>
            </a:pPr>
            <a:r>
              <a:rPr lang="zh-CN" sz="2400" b="1" dirty="0">
                <a:latin typeface="微软雅黑" panose="020B0503020204020204" pitchFamily="34" charset="-122"/>
                <a:ea typeface="微软雅黑" panose="020B0503020204020204" pitchFamily="34" charset="-122"/>
              </a:rPr>
              <a:t>8. 本题考查动词短语。catch sight of 意为“看见……”，结合句意“我为我弟弟送行时，看见了我的同学”，故本题正确答案为 A。</a:t>
            </a:r>
            <a:endParaRPr lang="zh-CN" sz="2400" b="1" dirty="0">
              <a:latin typeface="微软雅黑" panose="020B0503020204020204" pitchFamily="34" charset="-122"/>
              <a:ea typeface="微软雅黑" panose="020B0503020204020204" pitchFamily="34" charset="-122"/>
            </a:endParaRPr>
          </a:p>
          <a:p>
            <a:pPr marL="0" indent="0">
              <a:lnSpc>
                <a:spcPct val="120000"/>
              </a:lnSpc>
              <a:buNone/>
            </a:pPr>
            <a:r>
              <a:rPr lang="zh-CN" sz="2400" b="1" dirty="0">
                <a:latin typeface="微软雅黑" panose="020B0503020204020204" pitchFamily="34" charset="-122"/>
                <a:ea typeface="微软雅黑" panose="020B0503020204020204" pitchFamily="34" charset="-122"/>
              </a:rPr>
              <a:t>9. 本题考查动词。appear 意为“出现、似乎”（动词），结合句意“太阳突然</a:t>
            </a:r>
            <a:endParaRPr lang="zh-CN" sz="2400" b="1" dirty="0">
              <a:latin typeface="微软雅黑" panose="020B0503020204020204" pitchFamily="34" charset="-122"/>
              <a:ea typeface="微软雅黑" panose="020B0503020204020204" pitchFamily="34" charset="-122"/>
            </a:endParaRPr>
          </a:p>
          <a:p>
            <a:pPr marL="0" indent="0">
              <a:lnSpc>
                <a:spcPct val="120000"/>
              </a:lnSpc>
              <a:buNone/>
            </a:pPr>
            <a:r>
              <a:rPr lang="zh-CN" sz="2400" b="1" dirty="0">
                <a:latin typeface="微软雅黑" panose="020B0503020204020204" pitchFamily="34" charset="-122"/>
                <a:ea typeface="微软雅黑" panose="020B0503020204020204" pitchFamily="34" charset="-122"/>
              </a:rPr>
              <a:t>从云朵后面出现了”，故本题正确答案为 D。</a:t>
            </a:r>
            <a:endParaRPr lang="zh-CN" sz="2400" b="1" dirty="0">
              <a:latin typeface="微软雅黑" panose="020B0503020204020204" pitchFamily="34" charset="-122"/>
              <a:ea typeface="微软雅黑" panose="020B0503020204020204" pitchFamily="34" charset="-122"/>
            </a:endParaRPr>
          </a:p>
          <a:p>
            <a:pPr marL="0" indent="0">
              <a:lnSpc>
                <a:spcPct val="120000"/>
              </a:lnSpc>
              <a:buNone/>
            </a:pPr>
            <a:r>
              <a:rPr lang="zh-CN" sz="2400" b="1" dirty="0">
                <a:latin typeface="微软雅黑" panose="020B0503020204020204" pitchFamily="34" charset="-122"/>
                <a:ea typeface="微软雅黑" panose="020B0503020204020204" pitchFamily="34" charset="-122"/>
              </a:rPr>
              <a:t>10. 本题考查形容词。usual 意为“通常的”（形容词），un- 表示否定，unusual 意为“不寻常的”，结合句意“那天晚上，她心情异常轻松”，故本题正确答案为 B。</a:t>
            </a:r>
            <a:endParaRPr lang="zh-CN" sz="2400" b="1"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六</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1127188" cy="5913404"/>
          </a:xfrm>
        </p:spPr>
        <p:txBody>
          <a:bodyPr>
            <a:normAutofit/>
          </a:bodyPr>
          <a:lstStyle/>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I didn’t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pay attention</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and I stepped in the mud.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注意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付款</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用功</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操心</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He is quite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confident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that there will be no problems this time.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担忧的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暗喜的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狂妄的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自信的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You can adjust the plan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slightly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迅速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突然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稍微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大幅度</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I could not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afford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house.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出售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入住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看得上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买得起</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Most people see and hear several hundred advertising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messages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every day.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宣传</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信息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描述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播出</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7640786" y="342928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490927" y="247688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8167203" y="125207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663010" y="445524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7490924" y="583311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hlinkClick r:id="rId3" action="ppaction://hlinksldjump"/>
          </p:cNvPr>
          <p:cNvSpPr txBox="1"/>
          <p:nvPr/>
        </p:nvSpPr>
        <p:spPr>
          <a:xfrm>
            <a:off x="4139809" y="22681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219973"/>
            <a:ext cx="11223849" cy="6418053"/>
          </a:xfrm>
        </p:spPr>
        <p:txBody>
          <a:bodyPr>
            <a:noAutofit/>
          </a:bodyPr>
          <a:lstStyle/>
          <a:p>
            <a:pPr marL="0" indent="0">
              <a:lnSpc>
                <a:spcPct val="12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 本题考查动词短语。attention 意为“注意”（动词），pay attention to 意为“注意（……）”，结合句意“我没有注意，踩进了泥里”，故本题正确答案为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2. 本题考查形容词。confidence 意为“自信、信心”（名词），confident 意为“自信的、有信心的”（形容词），结合句意“他很有信心这次不会有问题”，故本题正确答案为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3. 本题考查副词。slight 意为“轻微的、稍微的”（形容词），slightly 意为“轻微地、稍微地”（副词），结合句意“你可以稍微调整一下计划”，故本题正确答案为 C。</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4. 本题考查动词。afford 意为“买得起”（动词），结合句意“我买不起这房子”，故本题正确答案为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5. 本题考查名词。message 意为“信息”（名词），结合句意“大多数人每天</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都能看到和听到几百条广告信息”，故本题正确答案为 B。</a:t>
            </a:r>
            <a:endParaRPr sz="2400" b="1"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六</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1127188" cy="5913404"/>
          </a:xfrm>
        </p:spPr>
        <p:txBody>
          <a:bodyPr>
            <a:normAutofit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The car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broke down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on their way to Beijing.</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摔坏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翻车</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丢失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抛锚</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There will be a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live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show this night.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活着的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有生机的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现场的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活泼的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Jack is tall and fat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while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his wife is short and thin.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当</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的时候</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一边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一边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同时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而</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I’m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looking forward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your reply.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希望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看待</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期待</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思念</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We often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pump</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water to water the vegetable garden.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抽水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水泵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挖水</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运输</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8737431" y="353088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889072" y="24787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7282013" y="134922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400120" y="482608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7470604" y="610743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hlinkClick r:id="rId3" action="ppaction://hlinksldjump"/>
          </p:cNvPr>
          <p:cNvSpPr txBox="1"/>
          <p:nvPr/>
        </p:nvSpPr>
        <p:spPr>
          <a:xfrm>
            <a:off x="4399968" y="25204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219973"/>
            <a:ext cx="11223849" cy="6418053"/>
          </a:xfrm>
        </p:spPr>
        <p:txBody>
          <a:bodyPr>
            <a:normAutofit/>
          </a:bodyPr>
          <a:lstStyle/>
          <a:p>
            <a:pPr marL="0" indent="0">
              <a:lnSpc>
                <a:spcPct val="12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本题考查动词短语。break down 意为“（机器）坏掉、发生故障”，break up 意为“（使）终止，解散（会议）等”，break out 意为“爆发”，结合句意“汽车在去北京的路上抛锚了”，故本题正确答案为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7. 本题考查形容词。live 意为“生活”（动词），live 意为“直播的、现场的”（形容词），结合句意“今晚将有一场现场表演”，故本题正确答案为 C。</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8. 本题考查连词。while 意为“然而，当……的时候”，可运用语境法，前半句讲“杰克又高又胖”，后半句讲“他的妻子又矮又瘦”，明显两个句子之间是对比关系，故本题正确答案为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9. 本题考查动词短语。look forward to 意为“期望 / 期待……”，结合句意</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“我期待着你的答复”，故本题正确答案为 C。</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10. 本题考查动词。pump 意为“水泵”（名词），pump 意为“抽水”（动词），结合句意“我们经常抽水浇灌菜园”，故本题正确答案为 A。</a:t>
            </a:r>
            <a:endParaRPr sz="2400" b="1"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七</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1127188" cy="5913404"/>
          </a:xfrm>
        </p:spPr>
        <p:txBody>
          <a:bodyPr>
            <a:normAutofit/>
          </a:bodyPr>
          <a:lstStyle/>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Nowadays more and more young couples are trying to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delay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having children.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推迟</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反对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尝试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拒绝</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Elizabeth lost her eyesight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as a result of</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accident.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所以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作为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由于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因此</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The TV show was interrupted by too many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commercials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广告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相声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节目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小品</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This letter is full of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careless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spelling mistakes.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严重的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粗心的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常见的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可笑的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Rose goes shopping by herself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once in a while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经常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极少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偶尔</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时常</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7400121" y="381917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300424" y="271181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7146123" y="149400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599510" y="479877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7237559" y="60255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hlinkClick r:id="rId3" action="ppaction://hlinksldjump"/>
          </p:cNvPr>
          <p:cNvSpPr txBox="1"/>
          <p:nvPr/>
        </p:nvSpPr>
        <p:spPr>
          <a:xfrm>
            <a:off x="4554096" y="24673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26000" b="-26000"/>
          </a:stretch>
        </a:blip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787886" y="2813755"/>
            <a:ext cx="4899163"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一、大纲要求及解读</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370205" y="219710"/>
            <a:ext cx="11560810" cy="6417945"/>
          </a:xfrm>
          <a:solidFill>
            <a:schemeClr val="bg1">
              <a:alpha val="41000"/>
            </a:schemeClr>
          </a:solidFill>
        </p:spPr>
        <p:txBody>
          <a:bodyPr>
            <a:normAutofit fontScale="97500"/>
          </a:bodyPr>
          <a:lstStyle/>
          <a:p>
            <a:pPr marL="0" indent="0">
              <a:lnSpc>
                <a:spcPct val="12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 本题考查动词。delay 意为“推迟”（动词），结合句意“现在越来越多的年轻夫妇试图推迟生育”，故本题正确答案为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2. 本题考查介词短语。as a result of 意为“由于、因为”，as a result 意为“结果、因此”，学生要结合句意仔细推敲短语的意思，结合句意“伊丽莎白由于这场事故而失明了”，故本题正确答案为 C。</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3. 本题考查名词。commerce 意为“商业”（名词），commercial 意为“商业广告”（名词），结合句意“电视节目被太多的广告打断了”，故本题正确答案为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4. 本题考查形容词。要注意由care派生的相关词语，care意为“留心、照顾”（名词），careful意为“细心的”（形容词），carefully 意为“细心地”（副词），careless 意为“粗心的”（</a:t>
            </a:r>
            <a:r>
              <a:rPr sz="2400" b="1" dirty="0" err="1">
                <a:latin typeface="微软雅黑" panose="020B0503020204020204" pitchFamily="34" charset="-122"/>
                <a:ea typeface="微软雅黑" panose="020B0503020204020204" pitchFamily="34" charset="-122"/>
              </a:rPr>
              <a:t>形容词</a:t>
            </a:r>
            <a:r>
              <a:rPr sz="2400" b="1" dirty="0">
                <a:latin typeface="微软雅黑" panose="020B0503020204020204" pitchFamily="34" charset="-122"/>
                <a:ea typeface="微软雅黑" panose="020B0503020204020204" pitchFamily="34" charset="-122"/>
              </a:rPr>
              <a:t>），carelessly 意为“粗心地”（副词），carelessness 意为“粗心”（名词），结合句意“这封信满是粗心的拼写错误”，故本题正确答案为 B。</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5. 本题考查介词短语。while 意为“一会儿”，once in a while 意为“偶尔”，结合句意“罗丝偶尔一个人去购物”，故本题正确答案为 C。</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up)">
                                      <p:cBhvr>
                                        <p:cTn id="19" dur="500"/>
                                        <p:tgtEl>
                                          <p:spTgt spid="3">
                                            <p:txEl>
                                              <p:pRg st="3" end="3"/>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up)">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七</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1127188" cy="5913404"/>
          </a:xfrm>
        </p:spPr>
        <p:txBody>
          <a:bodyPr>
            <a:normAutofit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I could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hardly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hear her at the back.</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坚硬地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困难地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绝不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几乎不</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Our houses were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destroyed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in the earthquake.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保护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维护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重建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破坏</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My father told me to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put away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books I didn’t want to read.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扔掉</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收拾好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放下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卖掉</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They need some new pieces of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furniture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for the apartment.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家具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器械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装饰品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商品</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The little girl is growing taller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gradually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快速地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慢速地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马上地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逐渐地</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7300425" y="370986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191842" y="24108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7526488" y="119492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300425" y="492577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7589984" y="60344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hlinkClick r:id="rId3" action="ppaction://hlinksldjump"/>
          </p:cNvPr>
          <p:cNvSpPr txBox="1"/>
          <p:nvPr/>
        </p:nvSpPr>
        <p:spPr>
          <a:xfrm>
            <a:off x="3571135" y="284138"/>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80" y="219710"/>
            <a:ext cx="11315700" cy="6417945"/>
          </a:xfrm>
        </p:spPr>
        <p:txBody>
          <a:bodyPr>
            <a:normAutofit/>
          </a:bodyPr>
          <a:lstStyle/>
          <a:p>
            <a:pPr marL="0" indent="0">
              <a:lnSpc>
                <a:spcPct val="12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本题考查副词。hardly 意为“几乎不”（副词），结合句意“我在后面几乎听不见她说什么”，故本题正确答案为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7. 本题考查动词。destroy 意为“破坏、毁坏”（动词），结合句意“我们的房子在地震中被破坏了”，故本题正确答案为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8. 本题考查动词短语。put away 意为“把……收拾好”，结合句意“我父亲叫我把我不想看的书收拾好”，故本题正确答案为 B。</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9. 本题考查名词。furniture 意为“家具”（名词），结合句意“他们需要一些新家具，放在公寓里面”，故本题正确答案为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10. 本题考查副词。gradual 意为“逐渐的”（形容词），gradually 意为</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“逐渐地”（副词），结合句意“这个小女孩逐渐地长高了”，故本题正确答</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案为 D。（gradually 在历年真题的词汇部分中出现频率较高。）</a:t>
            </a:r>
            <a:endParaRPr sz="2400" b="1"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alphaModFix amt="20000"/>
            <a:extLst>
              <a:ext uri="{BEBA8EAE-BF5A-486C-A8C5-ECC9F3942E4B}">
                <a14:imgProps xmlns:a14="http://schemas.microsoft.com/office/drawing/2010/main">
                  <a14:imgLayer r:embed="rId2">
                    <a14:imgEffect>
                      <a14:sharpenSoften amount="-5000"/>
                    </a14:imgEffect>
                  </a14:imgLayer>
                </a14:imgProps>
              </a:ex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八</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0" y="944596"/>
            <a:ext cx="11430661" cy="5913404"/>
          </a:xfrm>
        </p:spPr>
        <p:txBody>
          <a:bodyPr>
            <a:normAutofit lnSpcReduction="10000"/>
          </a:bodyPr>
          <a:lstStyle/>
          <a:p>
            <a:pPr marL="0" indent="0">
              <a:buNone/>
            </a:pP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1. In my opinion, we should try again and use a different </a:t>
            </a:r>
            <a:r>
              <a:rPr lang="en-US" altLang="zh-CN" sz="2400" b="1" u="sng"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method</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技术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办法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材料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尝试</a:t>
            </a:r>
            <a:endPar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2. A professor is a </a:t>
            </a:r>
            <a:r>
              <a:rPr lang="en-US" altLang="zh-CN" sz="2400" b="1" u="sng"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mental</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worker.</a:t>
            </a:r>
            <a:endPar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精神的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金属的</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体力的</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脑力的</a:t>
            </a:r>
            <a:endPar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3. It’s a pity that the teachers don’t </a:t>
            </a:r>
            <a:r>
              <a:rPr lang="en-US" altLang="zh-CN" sz="2400" b="1" u="sng"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make use of</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the new computer lab.</a:t>
            </a:r>
            <a:endPar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制造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利用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消耗</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发挥</a:t>
            </a:r>
            <a:endPar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4. X-rays have </a:t>
            </a:r>
            <a:r>
              <a:rPr lang="en-US" altLang="zh-CN" sz="2400" b="1" u="sng"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confirmed</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that he has not broken any bones.</a:t>
            </a:r>
            <a:endPar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预言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误导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确认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否认</a:t>
            </a:r>
            <a:endPar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5. “I have a bright daughter!” the father said </a:t>
            </a:r>
            <a:r>
              <a:rPr lang="en-US" altLang="zh-CN" sz="2400" b="1" u="sng"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proudly</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直接地</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大声地</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自豪地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高兴地</a:t>
            </a:r>
            <a:endPar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7481401" y="369979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481402" y="247815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7354403" y="125207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481400" y="480766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7553789" y="614680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hlinkClick r:id="rId4" action="ppaction://hlinksldjump"/>
          </p:cNvPr>
          <p:cNvSpPr txBox="1"/>
          <p:nvPr/>
        </p:nvSpPr>
        <p:spPr>
          <a:xfrm>
            <a:off x="4062615" y="24673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541" y="56778"/>
            <a:ext cx="11223849" cy="6418053"/>
          </a:xfrm>
        </p:spPr>
        <p:txBody>
          <a:bodyPr>
            <a:normAutofit/>
          </a:bodyPr>
          <a:lstStyle/>
          <a:p>
            <a:pPr marL="0" indent="0">
              <a:lnSpc>
                <a:spcPct val="12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 本题考查名词。method 意为“方式、方法”（名词），结合句意“在我看来，我们应该用另一种办法再试一次”，故本题正确答案为 B。</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2. 本题考查形容词。mental 意为“精神的、脑力的”（形容词），结合句意“教授是脑力劳动者”，故本题正确答案为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3. 本题考查动词短语。use 意为“使用、运用”（动词），make use of 意为“利用……”，结合句意“</a:t>
            </a:r>
            <a:r>
              <a:rPr sz="2400" b="1" dirty="0" err="1">
                <a:latin typeface="微软雅黑" panose="020B0503020204020204" pitchFamily="34" charset="-122"/>
                <a:ea typeface="微软雅黑" panose="020B0503020204020204" pitchFamily="34" charset="-122"/>
              </a:rPr>
              <a:t>遗憾的是，老师们没有利用新的计算机实验室</a:t>
            </a:r>
            <a:r>
              <a:rPr sz="2400" b="1" dirty="0">
                <a:latin typeface="微软雅黑" panose="020B0503020204020204" pitchFamily="34" charset="-122"/>
                <a:ea typeface="微软雅黑" panose="020B0503020204020204" pitchFamily="34" charset="-122"/>
              </a:rPr>
              <a:t>”，</a:t>
            </a:r>
            <a:r>
              <a:rPr sz="2400" b="1" dirty="0" err="1">
                <a:latin typeface="微软雅黑" panose="020B0503020204020204" pitchFamily="34" charset="-122"/>
                <a:ea typeface="微软雅黑" panose="020B0503020204020204" pitchFamily="34" charset="-122"/>
              </a:rPr>
              <a:t>故本题正确答案为</a:t>
            </a:r>
            <a:r>
              <a:rPr sz="2400" b="1" dirty="0">
                <a:latin typeface="微软雅黑" panose="020B0503020204020204" pitchFamily="34" charset="-122"/>
                <a:ea typeface="微软雅黑" panose="020B0503020204020204" pitchFamily="34" charset="-122"/>
              </a:rPr>
              <a:t> B。</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4. 本题考查动词。confirm 意为“确认、确信”（动词），结合句意</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“通过 X 光检查确认他没有骨折”，故本题正确答案为 C。</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5. 本题考查副词。proud 意为“自豪的”（形容词），proudly 意为“</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自豪地”（副词），结合句意“‘我有一个聪明的女儿！’父亲自豪地说”，</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故本题正确答案为 C。</a:t>
            </a:r>
            <a:endParaRPr sz="2400" b="1"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八</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1127188" cy="5913404"/>
          </a:xfrm>
        </p:spPr>
        <p:txBody>
          <a:bodyPr>
            <a:normAutofit/>
          </a:bodyPr>
          <a:lstStyle/>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I went this way, but she went in the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opposite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direction.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相对的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相反的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另外的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笔直的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I’ll ring the hotel and tell them that we’ll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check in</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tomorrow.</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检查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到达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入住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退房</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Please call me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immediately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after you arrive in Shenzhen.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立刻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之前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之后</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顺便</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When they got to the top of the mountain, they were already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out of breath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呼吸困难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停止呼吸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气喘吁吁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力不从心</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We have made an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agreement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on the cooperation.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分歧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协议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战略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会面</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9828361" y="290604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346147" y="261975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7735403" y="125842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9922975" y="478544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8045279" y="610743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hlinkClick r:id="rId3" action="ppaction://hlinksldjump"/>
          </p:cNvPr>
          <p:cNvSpPr txBox="1"/>
          <p:nvPr/>
        </p:nvSpPr>
        <p:spPr>
          <a:xfrm>
            <a:off x="4062615" y="24673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1640" y="219710"/>
            <a:ext cx="11671935" cy="6417945"/>
          </a:xfrm>
        </p:spPr>
        <p:txBody>
          <a:bodyPr>
            <a:noAutofit/>
          </a:bodyPr>
          <a:lstStyle/>
          <a:p>
            <a:pPr marL="0" indent="0">
              <a:lnSpc>
                <a:spcPct val="13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本题考查形容词。可运用语境法，通过 but 可知前后句语义相反，opposite 意为“相反的”（形容词），结合句意“我走了这条路，但她朝相反的方向走了”，故本题正确答案为 B。</a:t>
            </a:r>
            <a:endParaRPr sz="2400" b="1" dirty="0">
              <a:latin typeface="微软雅黑" panose="020B0503020204020204" pitchFamily="34" charset="-122"/>
              <a:ea typeface="微软雅黑" panose="020B0503020204020204" pitchFamily="34" charset="-122"/>
            </a:endParaRPr>
          </a:p>
          <a:p>
            <a:pPr marL="0" indent="0">
              <a:lnSpc>
                <a:spcPct val="130000"/>
              </a:lnSpc>
              <a:buNone/>
            </a:pPr>
            <a:r>
              <a:rPr sz="2400" b="1" dirty="0">
                <a:latin typeface="微软雅黑" panose="020B0503020204020204" pitchFamily="34" charset="-122"/>
                <a:ea typeface="微软雅黑" panose="020B0503020204020204" pitchFamily="34" charset="-122"/>
              </a:rPr>
              <a:t>7. 本题考查动词短语。check in 意为“入住”，check out 意为“退房”，结合句意“我给旅馆打电话告诉他们，我们明天办理入住手续”，故本题正确答案为 C。</a:t>
            </a:r>
            <a:endParaRPr sz="2400" b="1" dirty="0">
              <a:latin typeface="微软雅黑" panose="020B0503020204020204" pitchFamily="34" charset="-122"/>
              <a:ea typeface="微软雅黑" panose="020B0503020204020204" pitchFamily="34" charset="-122"/>
            </a:endParaRPr>
          </a:p>
          <a:p>
            <a:pPr marL="0" indent="0">
              <a:lnSpc>
                <a:spcPct val="130000"/>
              </a:lnSpc>
              <a:buNone/>
            </a:pPr>
            <a:r>
              <a:rPr sz="2400" b="1" dirty="0">
                <a:latin typeface="微软雅黑" panose="020B0503020204020204" pitchFamily="34" charset="-122"/>
                <a:ea typeface="微软雅黑" panose="020B0503020204020204" pitchFamily="34" charset="-122"/>
              </a:rPr>
              <a:t>8. 本题考查副词。immediate 意为“立即的”，immediately 意为“立即地”，结合句意“你到深圳后请立刻打电话给我”，故本题正确答案为 A。</a:t>
            </a:r>
            <a:endParaRPr sz="2400" b="1" dirty="0">
              <a:latin typeface="微软雅黑" panose="020B0503020204020204" pitchFamily="34" charset="-122"/>
              <a:ea typeface="微软雅黑" panose="020B0503020204020204" pitchFamily="34" charset="-122"/>
            </a:endParaRPr>
          </a:p>
          <a:p>
            <a:pPr marL="0" indent="0">
              <a:lnSpc>
                <a:spcPct val="130000"/>
              </a:lnSpc>
              <a:buNone/>
            </a:pPr>
            <a:r>
              <a:rPr sz="2400" b="1" dirty="0">
                <a:latin typeface="微软雅黑" panose="020B0503020204020204" pitchFamily="34" charset="-122"/>
                <a:ea typeface="微软雅黑" panose="020B0503020204020204" pitchFamily="34" charset="-122"/>
              </a:rPr>
              <a:t>9. 本题考查介词短语。out of breath 意为“上气不接下气的”，结合句意“当他们到达山顶时，他们已经气喘吁吁”，故本题正确答案为 C。</a:t>
            </a:r>
            <a:endParaRPr sz="2400" b="1" dirty="0">
              <a:latin typeface="微软雅黑" panose="020B0503020204020204" pitchFamily="34" charset="-122"/>
              <a:ea typeface="微软雅黑" panose="020B0503020204020204" pitchFamily="34" charset="-122"/>
            </a:endParaRPr>
          </a:p>
          <a:p>
            <a:pPr marL="0" indent="0">
              <a:lnSpc>
                <a:spcPct val="130000"/>
              </a:lnSpc>
              <a:buNone/>
            </a:pPr>
            <a:r>
              <a:rPr sz="2400" b="1" dirty="0">
                <a:latin typeface="微软雅黑" panose="020B0503020204020204" pitchFamily="34" charset="-122"/>
                <a:ea typeface="微软雅黑" panose="020B0503020204020204" pitchFamily="34" charset="-122"/>
              </a:rPr>
              <a:t>10. 本题考查名词。agree 意为“同意、允许”（动词），agreement 意为“同意、协议”（名词），结合句意“我们就合作达成了协议”，故本题正确答案为 B。</a:t>
            </a:r>
            <a:endParaRPr sz="2400" b="1"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九</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1127188" cy="5913404"/>
          </a:xfrm>
        </p:spPr>
        <p:txBody>
          <a:bodyPr>
            <a:noAutofit/>
          </a:bodyPr>
          <a:lstStyle/>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Don’t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give up</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your hope and try again.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分发</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归还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泄露</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放弃</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I will call him back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right away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离开时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马上</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一会儿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以后</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There is always something wrong with everything. Nothing is ever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perfect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美丽的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完美的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可爱的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错误的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Unfortunately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woman had all her money stolen.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意外地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慢慢地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迅速地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不幸地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I don’t think we have done enough to protect our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environment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环境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资源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生态</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家园</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8118941" y="364010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8045282" y="244449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7975311" y="112789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572205" y="483497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7078174" y="61518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hlinkClick r:id="rId3" action="ppaction://hlinksldjump"/>
          </p:cNvPr>
          <p:cNvSpPr txBox="1"/>
          <p:nvPr/>
        </p:nvSpPr>
        <p:spPr>
          <a:xfrm>
            <a:off x="4062615" y="24673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465455" y="185420"/>
            <a:ext cx="11116945" cy="6000115"/>
          </a:xfrm>
          <a:solidFill>
            <a:srgbClr val="FFFFFF">
              <a:alpha val="31000"/>
            </a:srgbClr>
          </a:solidFill>
        </p:spPr>
        <p:txBody>
          <a:bodyPr>
            <a:noAutofit/>
          </a:bodyPr>
          <a:lstStyle/>
          <a:p>
            <a:pPr marL="0" indent="0">
              <a:lnSpc>
                <a:spcPct val="110000"/>
              </a:lnSpc>
              <a:buNone/>
            </a:pPr>
            <a:r>
              <a:rPr lang="zh-CN" altLang="en-US" sz="28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 本题考查动词短语。give up 意为“放弃”，give back 意为“归还”，give out 意为“分发”，give away 意为“赠送、泄露”，结合句意“不要放弃希望，再试一次”，故本题正确答案为 D。</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 本题考查短语。right away 意为“立刻、马上”，结合句意“我马上给他回电话”，故本题正确答案为 B。</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3. 本题考查形容词。perfect 意为“完美的”（形容词），结合句意“任何事都会有问题，没有什么是完美的”，故本题正确答案为 B。</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4. 本题考查副词。注意 fortune 的相关单词，fortune 意为“运气、命运”（名词），fortunate 意为“幸运的”（形容词），unfortunate 意为“不幸运的”（形容词），fortunately 意为“幸运地”（副词），unfortunately 意为“不幸地”（副词），结合句意“不幸的是，这位女士所有的钱都被偷了”，故本题正确答案为 D。</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5. 本题考查名词。environment 意为“环境”（名词），结合句意“我认为我们在保护环境方面做得还不够”，故本题正确答案为 A。</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up)">
                                      <p:cBhvr>
                                        <p:cTn id="19" dur="500"/>
                                        <p:tgtEl>
                                          <p:spTgt spid="3">
                                            <p:txEl>
                                              <p:pRg st="3" end="3"/>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up)">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九</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1127188" cy="5913404"/>
          </a:xfrm>
        </p:spPr>
        <p:txBody>
          <a:bodyPr>
            <a:normAutofit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The new teacher 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strict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with us, but he is also fair.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严格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迁就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加压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认真</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Milk and bread will be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supplied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students in the countryside.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贮藏</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供应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短缺</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剩余</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The man of the house found that the coffee was not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bitter</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热的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甜的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冷的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苦的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You should hand the china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gently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温和地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马虎地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文雅地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暖和地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Karen waved and waved until her friends were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out of sight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视野宽广</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眼前模糊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在视野外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双目失明</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7554426" y="375694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384247" y="247815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7078178" y="130922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821162" y="489944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10246678" y="56419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hlinkClick r:id="rId3" action="ppaction://hlinksldjump"/>
          </p:cNvPr>
          <p:cNvSpPr txBox="1"/>
          <p:nvPr/>
        </p:nvSpPr>
        <p:spPr>
          <a:xfrm>
            <a:off x="3908878" y="26655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95355" y="384595"/>
            <a:ext cx="4801314" cy="707886"/>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一、大纲要求及解读</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3" name="左箭头 72">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nvSpPr>
        <p:spPr>
          <a:xfrm>
            <a:off x="798927" y="1428452"/>
            <a:ext cx="10242884" cy="18148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根据最新考纲的要求，本题型共 10 小题，每题 2 分，共 20 分。要求学生根据上下文的含义判断句中画线的单词或词组的中文意思。主要考查学生英语词汇和短语的积累以及根据语境猜测、推理词义的能力。</a:t>
            </a:r>
            <a:endParaRPr sz="2800" b="1" dirty="0">
              <a:latin typeface="微软雅黑" panose="020B0503020204020204" pitchFamily="34" charset="-122"/>
              <a:ea typeface="微软雅黑" panose="020B0503020204020204" pitchFamily="34" charset="-122"/>
            </a:endParaRP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500"/>
                            </p:stCondLst>
                            <p:childTnLst>
                              <p:par>
                                <p:cTn id="19" presetID="18" presetClass="entr" presetSubtype="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downRigh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334010" y="185420"/>
            <a:ext cx="11524615" cy="6000115"/>
          </a:xfrm>
          <a:solidFill>
            <a:srgbClr val="FFFFFF">
              <a:alpha val="31000"/>
            </a:srgbClr>
          </a:solidFill>
        </p:spPr>
        <p:txBody>
          <a:bodyPr>
            <a:normAutofit fontScale="97500"/>
          </a:bodyPr>
          <a:lstStyle/>
          <a:p>
            <a:pPr marL="0" indent="0">
              <a:lnSpc>
                <a:spcPct val="12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本题考查形容词。strict 意为“严格的”（形容词），be strict with sb. 意为“对……严格”，结合句意“新来的老师对我们很严格，但他也很公平”，故本题正确答案为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7. 本题考查动词。supply 意为“供应”（动词），结合句意“牛奶和面包将供应给农村的学生”，故本题正确答案为 B。</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8. 本题考查形容词。bitter 意为“苦的”（形容词），结合句意“房主发现咖啡不苦”，故本题正确答案为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9. 本题考查副词。gentle 意为“小心的、温柔的”（形容词），gently 意为“轻轻地、温和地”（副词），结合句意“你应该轻轻地把瓷器递过来”，故本题正确答案为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10. 本题考查介词短语。sight 意为“视力、视野”（名词），out of sight 意为“在视野外”，结合句意“凯伦挥舞着手，直到她的朋友们消失在视野外”，故本题正确答案为 C。</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up)">
                                      <p:cBhvr>
                                        <p:cTn id="19" dur="500"/>
                                        <p:tgtEl>
                                          <p:spTgt spid="3">
                                            <p:txEl>
                                              <p:pRg st="3" end="3"/>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up)">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5" name="椭圆 4"/>
          <p:cNvSpPr/>
          <p:nvPr/>
        </p:nvSpPr>
        <p:spPr>
          <a:xfrm>
            <a:off x="9704953" y="0"/>
            <a:ext cx="2487048" cy="242036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十</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1127188" cy="5913404"/>
          </a:xfrm>
          <a:ln w="50800">
            <a:noFill/>
          </a:ln>
        </p:spPr>
        <p:txBody>
          <a:bodyPr>
            <a:normAutofit/>
          </a:bodyPr>
          <a:lstStyle/>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The young trees we planted last week require looking after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with great care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勤勤恳恳地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精雕细琢地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小心翼翼地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焦虑不安地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My grandfather is 82 years old now. But he is still full of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energy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热情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动力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智慧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精力</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She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complained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that it was too hot.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解释</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感觉</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抱怨</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深信</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Everybody in the school considered Linda an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honest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pupil.</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诚实的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聪明的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乖巧的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勤奋的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What are your neighbors like? Do you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get on with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them?</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友好相处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继续（干某事）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获得成功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应对</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7346146" y="330355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215972" y="253847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10734040" y="1487170"/>
            <a:ext cx="909955"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7496005" y="485846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10041453" y="547948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12">
            <a:hlinkClick r:id="rId3" action="ppaction://hlinksldjump"/>
          </p:cNvPr>
          <p:cNvSpPr txBox="1"/>
          <p:nvPr/>
        </p:nvSpPr>
        <p:spPr>
          <a:xfrm>
            <a:off x="3989754" y="24740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barn(outVertical)">
                                      <p:cBhvr>
                                        <p:cTn id="6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3" grpId="0" animBg="1"/>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87375" y="185420"/>
            <a:ext cx="10135235" cy="6000115"/>
          </a:xfrm>
          <a:solidFill>
            <a:srgbClr val="FFFFFF">
              <a:alpha val="31000"/>
            </a:srgbClr>
          </a:solidFill>
        </p:spPr>
        <p:txBody>
          <a:bodyPr>
            <a:normAutofit/>
          </a:bodyPr>
          <a:lstStyle/>
          <a:p>
            <a:pPr marL="0" indent="0">
              <a:lnSpc>
                <a:spcPct val="12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 本题考查介词短语。with great care 意为“小心翼翼地”，相当于 carefully，结合句意“我们上周种的小树需要小心照料”，故本题正确答案为 C。</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2. 本题考查名词。energy 意为“精力”（名词），可运用语境法，结合句意“我祖父现在 82 岁了，但他仍然精力充沛”，故本题正确答案为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3. 本题考查动词。complain 意为“抱怨”（动词），结合句意“她抱怨天气太热了”，故本题正确答案为 C。</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4. 本题考查形容词。honest 意为“诚实的”（形容词），honesty 意为“诚实”（名词），结合句意“学校里的每个人都认为琳达是一个诚实的学生”，故本题正确答案为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5. 本题考查动词短语。get on with 意为“和……友好相处”，结合句意“你的邻居怎么样？和他们相处得好吗”，故本题正确答案为 A。</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十</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386201" y="944596"/>
            <a:ext cx="11127188" cy="5913404"/>
          </a:xfrm>
        </p:spPr>
        <p:txBody>
          <a:bodyPr>
            <a:noAutofit/>
          </a:bodyPr>
          <a:lstStyle/>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She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is fond of</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collecting stamps.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喜欢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擅长</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从事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希望</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Something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special</a:t>
            </a:r>
            <a:r>
              <a:rPr lang="en-US" altLang="zh-CN" sz="2400" b="1" i="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happened in the class this afternoon.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特别的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普通的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相同的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类似的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The doctor let the patient lie down and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examined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her carefully.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测试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检查</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测验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考试</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When I saw him on the street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the other day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 recognized him at once.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80000"/>
              </a:lnSpc>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另一天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前天</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隔一天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那天</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She is a good student, but she lacks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confidence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8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勇气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耐心</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自信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爱心</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8045281" y="351945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629357" y="230035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2"/>
          <p:cNvSpPr txBox="1"/>
          <p:nvPr/>
        </p:nvSpPr>
        <p:spPr>
          <a:xfrm>
            <a:off x="8381833" y="125461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22"/>
          <p:cNvSpPr txBox="1"/>
          <p:nvPr/>
        </p:nvSpPr>
        <p:spPr>
          <a:xfrm>
            <a:off x="8268439" y="484386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22"/>
          <p:cNvSpPr txBox="1"/>
          <p:nvPr/>
        </p:nvSpPr>
        <p:spPr>
          <a:xfrm>
            <a:off x="8268164" y="610713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8" name="文本框 17">
            <a:hlinkClick r:id="rId3" action="ppaction://hlinksldjump"/>
          </p:cNvPr>
          <p:cNvSpPr txBox="1"/>
          <p:nvPr/>
        </p:nvSpPr>
        <p:spPr>
          <a:xfrm>
            <a:off x="3889049" y="24673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barn(outVertical)">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8"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sp>
        <p:nvSpPr>
          <p:cNvPr id="2" name="灯片编号占位符 1"/>
          <p:cNvSpPr>
            <a:spLocks noGrp="1"/>
          </p:cNvSpPr>
          <p:nvPr>
            <p:ph type="sldNum" sz="quarter" idx="12"/>
          </p:nvPr>
        </p:nvSpPr>
        <p:spPr>
          <a:xfrm>
            <a:off x="8737600" y="6356350"/>
            <a:ext cx="2891155" cy="365125"/>
          </a:xfrm>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87375" y="185420"/>
            <a:ext cx="11386185" cy="6000115"/>
          </a:xfrm>
          <a:solidFill>
            <a:srgbClr val="FFFFFF">
              <a:alpha val="31000"/>
            </a:srgbClr>
          </a:solidFill>
        </p:spPr>
        <p:txBody>
          <a:bodyPr>
            <a:noAutofit/>
          </a:bodyPr>
          <a:lstStyle/>
          <a:p>
            <a:pPr marL="0" indent="0">
              <a:lnSpc>
                <a:spcPct val="120000"/>
              </a:lnSpc>
              <a:buNone/>
              <a:tabLst>
                <a:tab pos="4303395" algn="l"/>
              </a:tabLst>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本题考查介词短语。be fond of 意为“喜欢……”，结合句意“她喜欢集邮”，故本题正确答案为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tabLst>
                <a:tab pos="4303395" algn="l"/>
              </a:tabLst>
            </a:pPr>
            <a:r>
              <a:rPr sz="2400" b="1" dirty="0">
                <a:latin typeface="微软雅黑" panose="020B0503020204020204" pitchFamily="34" charset="-122"/>
                <a:ea typeface="微软雅黑" panose="020B0503020204020204" pitchFamily="34" charset="-122"/>
              </a:rPr>
              <a:t>7. 本题考查形容词。special意为“特别的、专门的”（形容词），specially意为“特别地、专门地”（副词），specialty 意为“专长、专业”（名词），结合句意“今天下午的课上发生了一些特别的事情”，故本题正确答案为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tabLst>
                <a:tab pos="4303395" algn="l"/>
              </a:tabLst>
            </a:pPr>
            <a:r>
              <a:rPr sz="2400" b="1" dirty="0">
                <a:latin typeface="微软雅黑" panose="020B0503020204020204" pitchFamily="34" charset="-122"/>
                <a:ea typeface="微软雅黑" panose="020B0503020204020204" pitchFamily="34" charset="-122"/>
              </a:rPr>
              <a:t>8. 本题考查动词。examine 意为“检查”（动词），examination 意为“检查、考试”（缩写为exam，名词），结合句意“医生让病人躺下并给她做了仔细的检查”，故本题正确答案为 B。</a:t>
            </a:r>
            <a:endParaRPr sz="2400" b="1" dirty="0">
              <a:latin typeface="微软雅黑" panose="020B0503020204020204" pitchFamily="34" charset="-122"/>
              <a:ea typeface="微软雅黑" panose="020B0503020204020204" pitchFamily="34" charset="-122"/>
            </a:endParaRPr>
          </a:p>
          <a:p>
            <a:pPr marL="0" indent="0">
              <a:lnSpc>
                <a:spcPct val="120000"/>
              </a:lnSpc>
              <a:buNone/>
              <a:tabLst>
                <a:tab pos="4303395" algn="l"/>
              </a:tabLst>
            </a:pPr>
            <a:r>
              <a:rPr sz="2400" b="1" dirty="0">
                <a:latin typeface="微软雅黑" panose="020B0503020204020204" pitchFamily="34" charset="-122"/>
                <a:ea typeface="微软雅黑" panose="020B0503020204020204" pitchFamily="34" charset="-122"/>
              </a:rPr>
              <a:t>9. 本题考查名词短语。可运用语境法，the other day 意为“那天”，结合句意“那天我在街上看到他的时候，立刻认出了他”，翻译成“另一天”，与题意不符，故本题正确答案为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tabLst>
                <a:tab pos="4303395" algn="l"/>
              </a:tabLst>
            </a:pPr>
            <a:r>
              <a:rPr sz="2400" b="1" dirty="0">
                <a:latin typeface="微软雅黑" panose="020B0503020204020204" pitchFamily="34" charset="-122"/>
                <a:ea typeface="微软雅黑" panose="020B0503020204020204" pitchFamily="34" charset="-122"/>
              </a:rPr>
              <a:t>10. 本题考查名词。confidence 意为“信心”（名词），confident 意为“有信心的”（形容词），结合句意“她是一个好学生，但缺乏自信”，故本题正确答案为 C。</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up)">
                                      <p:cBhvr>
                                        <p:cTn id="19" dur="500"/>
                                        <p:tgtEl>
                                          <p:spTgt spid="3">
                                            <p:txEl>
                                              <p:pRg st="3" end="3"/>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up)">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四、 真题回放，一比高低</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245110" y="177165"/>
            <a:ext cx="11835130" cy="5645150"/>
          </a:xfrm>
        </p:spPr>
        <p:txBody>
          <a:bodyPr>
            <a:noAutofit/>
          </a:bodyPr>
          <a:lstStyle/>
          <a:p>
            <a:pPr marL="0" indent="0">
              <a:buNone/>
            </a:pPr>
            <a:r>
              <a:rPr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2024年广东高职高考词汇真题</a:t>
            </a:r>
            <a:endParaRPr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There are only three flights a day to London. </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旅行 	B. 航班	 C. 名额 	D. 机会</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We waited for him to give us the signal to move. </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命令 	B. 许可 	C. 标志	 D. 信号</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John is a professional football player. </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职业的 	B. 完美的	 C. 一流的 	D. 国际的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She closed her eyes and pretended to be asleep. </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假装 	B. 试图 	C. 想象 	D. 尽力</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4"/>
          <p:cNvSpPr txBox="1"/>
          <p:nvPr/>
        </p:nvSpPr>
        <p:spPr>
          <a:xfrm>
            <a:off x="7014903" y="891540"/>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6938645" y="228560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TextBox 5"/>
          <p:cNvSpPr txBox="1"/>
          <p:nvPr/>
        </p:nvSpPr>
        <p:spPr>
          <a:xfrm>
            <a:off x="6938645" y="361250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5"/>
          <p:cNvSpPr txBox="1"/>
          <p:nvPr/>
        </p:nvSpPr>
        <p:spPr>
          <a:xfrm>
            <a:off x="6586220" y="4938717"/>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12">
            <a:hlinkClick r:id="rId3" action="ppaction://hlinksldjump"/>
          </p:cNvPr>
          <p:cNvSpPr txBox="1"/>
          <p:nvPr/>
        </p:nvSpPr>
        <p:spPr>
          <a:xfrm>
            <a:off x="4689828" y="589477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down)">
                                      <p:cBhvr>
                                        <p:cTn id="16" dur="500"/>
                                        <p:tgtEl>
                                          <p:spTgt spid="3">
                                            <p:txEl>
                                              <p:pRg st="4" end="4"/>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down)">
                                      <p:cBhvr>
                                        <p:cTn id="19" dur="500"/>
                                        <p:tgtEl>
                                          <p:spTgt spid="3">
                                            <p:txEl>
                                              <p:pRg st="5" end="5"/>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down)">
                                      <p:cBhvr>
                                        <p:cTn id="22" dur="500"/>
                                        <p:tgtEl>
                                          <p:spTgt spid="3">
                                            <p:txEl>
                                              <p:pRg st="7" end="7"/>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down)">
                                      <p:cBhvr>
                                        <p:cTn id="25" dur="500"/>
                                        <p:tgtEl>
                                          <p:spTgt spid="3">
                                            <p:txEl>
                                              <p:pRg st="8" end="8"/>
                                            </p:tx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down)">
                                      <p:cBhvr>
                                        <p:cTn id="28" dur="500"/>
                                        <p:tgtEl>
                                          <p:spTgt spid="3">
                                            <p:txEl>
                                              <p:pRg st="10" end="10"/>
                                            </p:tx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wipe(down)">
                                      <p:cBhvr>
                                        <p:cTn id="31" dur="500"/>
                                        <p:tgtEl>
                                          <p:spTgt spid="3">
                                            <p:txEl>
                                              <p:pRg st="11" end="1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down)">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down)">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P spid="6" grpId="0"/>
      <p:bldP spid="9" grpId="0"/>
      <p:bldP spid="3" grpId="0" build="p"/>
      <p:bldP spid="13" grpId="0" animBg="1"/>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87134" y="185694"/>
            <a:ext cx="11223849" cy="6119818"/>
          </a:xfrm>
          <a:solidFill>
            <a:srgbClr val="FFFFFF">
              <a:alpha val="31000"/>
            </a:srgbClr>
          </a:solidFill>
        </p:spPr>
        <p:txBody>
          <a:bodyPr>
            <a:normAutofit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本题考查名词。flight 意为“航班”（名词），结合句意“每天只有 3 趟去伦敦的航班”，故本题正确答案为 B。</a:t>
            </a:r>
            <a:endParaRPr sz="2400" b="1" dirty="0">
              <a:latin typeface="微软雅黑" panose="020B0503020204020204" pitchFamily="34" charset="-122"/>
              <a:ea typeface="微软雅黑" panose="020B0503020204020204" pitchFamily="34" charset="-122"/>
            </a:endParaRPr>
          </a:p>
          <a:p>
            <a:pPr marL="0" indent="0">
              <a:lnSpc>
                <a:spcPct val="150000"/>
              </a:lnSpc>
              <a:buNone/>
            </a:pP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7. 本题考查名词。signal 意为“信号”（名词），结合句意“我们等待他给我们发出移动的信号”，故本题正确答案为 D。</a:t>
            </a:r>
            <a:endParaRPr sz="2400" b="1" dirty="0">
              <a:latin typeface="微软雅黑" panose="020B0503020204020204" pitchFamily="34" charset="-122"/>
              <a:ea typeface="微软雅黑" panose="020B0503020204020204" pitchFamily="34" charset="-122"/>
            </a:endParaRPr>
          </a:p>
          <a:p>
            <a:pPr marL="0" indent="0">
              <a:lnSpc>
                <a:spcPct val="150000"/>
              </a:lnSpc>
              <a:buNone/>
            </a:pP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8. 本题考查形容词。professional 意为“职业的”（形容词），结合句意“约翰是一名职业足球运动员”，故本题正确答案为 A。</a:t>
            </a:r>
            <a:endParaRPr sz="2400" b="1" dirty="0">
              <a:latin typeface="微软雅黑" panose="020B0503020204020204" pitchFamily="34" charset="-122"/>
              <a:ea typeface="微软雅黑" panose="020B0503020204020204" pitchFamily="34" charset="-122"/>
            </a:endParaRPr>
          </a:p>
          <a:p>
            <a:pPr marL="0" indent="0">
              <a:lnSpc>
                <a:spcPct val="150000"/>
              </a:lnSpc>
              <a:buNone/>
            </a:pP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9. 本题考查动词。pretend 意为“假装”（动词），结合句意“她闭上眼睛假装在睡觉”，故本题正确答案为 A。</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ipe(up)">
                                      <p:cBhvr>
                                        <p:cTn id="20" dur="500"/>
                                        <p:tgtEl>
                                          <p:spTgt spid="3">
                                            <p:txEl>
                                              <p:pRg st="4" end="4"/>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wipe(up)">
                                      <p:cBhvr>
                                        <p:cTn id="2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356870" y="462280"/>
            <a:ext cx="11835130" cy="5645150"/>
          </a:xfrm>
        </p:spPr>
        <p:txBody>
          <a:bodyPr>
            <a:noAutofit/>
          </a:bodyPr>
          <a:lstStyle/>
          <a:p>
            <a:pPr marL="0" indent="0">
              <a:buNone/>
            </a:pPr>
            <a:r>
              <a:rPr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2024年广东高职高考词汇真题</a:t>
            </a:r>
            <a:endParaRPr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Traditionally, children receive lucky money during the Spring Festival. </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习惯上 		B. 大体上 		C. 传统上 		D. 主观上</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11. He promised to come at the weekend and he kept his word. </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言行不一 		B. 信守诺言 		C. 沉默不语		 D. 信口开河</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12. The couple raised a baby girl. </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夫妇 		B. 兄弟 		C. 父母 		D. 姐妹</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4"/>
          <p:cNvSpPr txBox="1"/>
          <p:nvPr/>
        </p:nvSpPr>
        <p:spPr>
          <a:xfrm>
            <a:off x="10041313" y="1383030"/>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10508615" y="2612390"/>
            <a:ext cx="983615"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TextBox 5"/>
          <p:cNvSpPr txBox="1"/>
          <p:nvPr/>
        </p:nvSpPr>
        <p:spPr>
          <a:xfrm>
            <a:off x="9678035" y="396873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12">
            <a:hlinkClick r:id="rId3" action="ppaction://hlinksldjump"/>
          </p:cNvPr>
          <p:cNvSpPr txBox="1"/>
          <p:nvPr/>
        </p:nvSpPr>
        <p:spPr>
          <a:xfrm>
            <a:off x="4593308" y="507054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up)">
                                      <p:cBhvr>
                                        <p:cTn id="25" dur="500"/>
                                        <p:tgtEl>
                                          <p:spTgt spid="3">
                                            <p:txEl>
                                              <p:pRg st="8" end="8"/>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500"/>
                            </p:stCondLst>
                            <p:childTnLst>
                              <p:par>
                                <p:cTn id="42" presetID="16" presetClass="entr" presetSubtype="37"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arn(outVertical)">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P spid="9" grpId="0"/>
      <p:bldP spid="13"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87134" y="185694"/>
            <a:ext cx="11223849" cy="6119818"/>
          </a:xfrm>
          <a:solidFill>
            <a:srgbClr val="FFFFFF">
              <a:alpha val="31000"/>
            </a:srgbClr>
          </a:solidFill>
        </p:spPr>
        <p:txBody>
          <a:bodyPr>
            <a:norm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10. 本题考查副词。traditionally 意为“传统地”（副词），结合句意“传统上，孩子在春节期间会收到红包”，故本题正确答案为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11. 本题考查动词短语。keep one’s word 意为“信守诺言”（动词短语），结合句意“他承诺周末来，并且信守了诺言”，故本题正确答案为 B。</a:t>
            </a:r>
            <a:endParaRPr sz="2400" b="1" dirty="0">
              <a:latin typeface="微软雅黑" panose="020B0503020204020204" pitchFamily="34" charset="-122"/>
              <a:ea typeface="微软雅黑" panose="020B0503020204020204" pitchFamily="34" charset="-122"/>
            </a:endParaRPr>
          </a:p>
          <a:p>
            <a:pPr marL="0" indent="0">
              <a:lnSpc>
                <a:spcPct val="150000"/>
              </a:lnSpc>
              <a:buNone/>
            </a:pP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12. 本题考查名词。couple 意为“夫妇”（名词），结合句意“这对夫妇抚养了一个小女孩”，故本题正确答案为 A。</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ipe(up)">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Group 414"/>
          <p:cNvGrpSpPr>
            <a:grpSpLocks noChangeAspect="1"/>
          </p:cNvGrpSpPr>
          <p:nvPr/>
        </p:nvGrpSpPr>
        <p:grpSpPr bwMode="auto">
          <a:xfrm>
            <a:off x="9654736" y="1678814"/>
            <a:ext cx="1773485" cy="3154094"/>
            <a:chOff x="3008" y="145"/>
            <a:chExt cx="1597" cy="4032"/>
          </a:xfrm>
        </p:grpSpPr>
        <p:sp>
          <p:nvSpPr>
            <p:cNvPr id="95" name="Freeform 415"/>
            <p:cNvSpPr/>
            <p:nvPr/>
          </p:nvSpPr>
          <p:spPr bwMode="auto">
            <a:xfrm>
              <a:off x="3152" y="1859"/>
              <a:ext cx="1427" cy="2318"/>
            </a:xfrm>
            <a:custGeom>
              <a:avLst/>
              <a:gdLst>
                <a:gd name="T0" fmla="*/ 871 w 871"/>
                <a:gd name="T1" fmla="*/ 1386 h 1418"/>
                <a:gd name="T2" fmla="*/ 840 w 871"/>
                <a:gd name="T3" fmla="*/ 1418 h 1418"/>
                <a:gd name="T4" fmla="*/ 31 w 871"/>
                <a:gd name="T5" fmla="*/ 1418 h 1418"/>
                <a:gd name="T6" fmla="*/ 0 w 871"/>
                <a:gd name="T7" fmla="*/ 1386 h 1418"/>
                <a:gd name="T8" fmla="*/ 0 w 871"/>
                <a:gd name="T9" fmla="*/ 32 h 1418"/>
                <a:gd name="T10" fmla="*/ 31 w 871"/>
                <a:gd name="T11" fmla="*/ 0 h 1418"/>
                <a:gd name="T12" fmla="*/ 840 w 871"/>
                <a:gd name="T13" fmla="*/ 0 h 1418"/>
                <a:gd name="T14" fmla="*/ 871 w 871"/>
                <a:gd name="T15" fmla="*/ 32 h 1418"/>
                <a:gd name="T16" fmla="*/ 871 w 871"/>
                <a:gd name="T17" fmla="*/ 1386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1" h="1418">
                  <a:moveTo>
                    <a:pt x="871" y="1386"/>
                  </a:moveTo>
                  <a:cubicBezTo>
                    <a:pt x="871" y="1404"/>
                    <a:pt x="857" y="1418"/>
                    <a:pt x="840" y="1418"/>
                  </a:cubicBezTo>
                  <a:cubicBezTo>
                    <a:pt x="31" y="1418"/>
                    <a:pt x="31" y="1418"/>
                    <a:pt x="31" y="1418"/>
                  </a:cubicBezTo>
                  <a:cubicBezTo>
                    <a:pt x="14" y="1418"/>
                    <a:pt x="0" y="1404"/>
                    <a:pt x="0" y="1386"/>
                  </a:cubicBezTo>
                  <a:cubicBezTo>
                    <a:pt x="0" y="32"/>
                    <a:pt x="0" y="32"/>
                    <a:pt x="0" y="32"/>
                  </a:cubicBezTo>
                  <a:cubicBezTo>
                    <a:pt x="0" y="14"/>
                    <a:pt x="14" y="0"/>
                    <a:pt x="31" y="0"/>
                  </a:cubicBezTo>
                  <a:cubicBezTo>
                    <a:pt x="840" y="0"/>
                    <a:pt x="840" y="0"/>
                    <a:pt x="840" y="0"/>
                  </a:cubicBezTo>
                  <a:cubicBezTo>
                    <a:pt x="857" y="0"/>
                    <a:pt x="871" y="14"/>
                    <a:pt x="871" y="32"/>
                  </a:cubicBezTo>
                  <a:cubicBezTo>
                    <a:pt x="871" y="1386"/>
                    <a:pt x="871" y="1386"/>
                    <a:pt x="871" y="1386"/>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7" name="Freeform 416"/>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9" name="Freeform 417"/>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0" name="Freeform 418"/>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3" name="Freeform 419"/>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4" name="Freeform 420"/>
            <p:cNvSpPr/>
            <p:nvPr/>
          </p:nvSpPr>
          <p:spPr bwMode="auto">
            <a:xfrm>
              <a:off x="3801" y="3946"/>
              <a:ext cx="150" cy="152"/>
            </a:xfrm>
            <a:custGeom>
              <a:avLst/>
              <a:gdLst>
                <a:gd name="T0" fmla="*/ 0 w 92"/>
                <a:gd name="T1" fmla="*/ 47 h 93"/>
                <a:gd name="T2" fmla="*/ 46 w 92"/>
                <a:gd name="T3" fmla="*/ 93 h 93"/>
                <a:gd name="T4" fmla="*/ 92 w 92"/>
                <a:gd name="T5" fmla="*/ 47 h 93"/>
                <a:gd name="T6" fmla="*/ 46 w 92"/>
                <a:gd name="T7" fmla="*/ 0 h 93"/>
                <a:gd name="T8" fmla="*/ 0 w 92"/>
                <a:gd name="T9" fmla="*/ 47 h 93"/>
              </a:gdLst>
              <a:ahLst/>
              <a:cxnLst>
                <a:cxn ang="0">
                  <a:pos x="T0" y="T1"/>
                </a:cxn>
                <a:cxn ang="0">
                  <a:pos x="T2" y="T3"/>
                </a:cxn>
                <a:cxn ang="0">
                  <a:pos x="T4" y="T5"/>
                </a:cxn>
                <a:cxn ang="0">
                  <a:pos x="T6" y="T7"/>
                </a:cxn>
                <a:cxn ang="0">
                  <a:pos x="T8" y="T9"/>
                </a:cxn>
              </a:cxnLst>
              <a:rect l="0" t="0" r="r" b="b"/>
              <a:pathLst>
                <a:path w="92" h="93">
                  <a:moveTo>
                    <a:pt x="0" y="47"/>
                  </a:moveTo>
                  <a:cubicBezTo>
                    <a:pt x="0" y="72"/>
                    <a:pt x="20" y="93"/>
                    <a:pt x="46" y="93"/>
                  </a:cubicBezTo>
                  <a:cubicBezTo>
                    <a:pt x="71" y="93"/>
                    <a:pt x="92" y="72"/>
                    <a:pt x="92" y="47"/>
                  </a:cubicBezTo>
                  <a:cubicBezTo>
                    <a:pt x="92" y="21"/>
                    <a:pt x="72" y="0"/>
                    <a:pt x="46" y="0"/>
                  </a:cubicBezTo>
                  <a:cubicBezTo>
                    <a:pt x="20" y="0"/>
                    <a:pt x="0" y="21"/>
                    <a:pt x="0" y="47"/>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5" name="Freeform 421"/>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close/>
                  <a:moveTo>
                    <a:pt x="3" y="0"/>
                  </a:moveTo>
                  <a:lnTo>
                    <a:pt x="3" y="0"/>
                  </a:lnTo>
                  <a:lnTo>
                    <a:pt x="126" y="0"/>
                  </a:lnTo>
                  <a:lnTo>
                    <a:pt x="126" y="0"/>
                  </a:lnTo>
                  <a:lnTo>
                    <a:pt x="3"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6" name="Freeform 422"/>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moveTo>
                    <a:pt x="3" y="0"/>
                  </a:moveTo>
                  <a:lnTo>
                    <a:pt x="3" y="0"/>
                  </a:lnTo>
                  <a:lnTo>
                    <a:pt x="126" y="0"/>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7" name="Freeform 423"/>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8" name="Freeform 424"/>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4" name="Freeform 425"/>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close/>
                  <a:moveTo>
                    <a:pt x="0" y="0"/>
                  </a:moveTo>
                  <a:lnTo>
                    <a:pt x="0" y="2"/>
                  </a:lnTo>
                  <a:lnTo>
                    <a:pt x="47" y="2"/>
                  </a:lnTo>
                  <a:lnTo>
                    <a:pt x="47" y="2"/>
                  </a:lnTo>
                  <a:lnTo>
                    <a:pt x="0"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5" name="Freeform 426"/>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moveTo>
                    <a:pt x="0" y="0"/>
                  </a:moveTo>
                  <a:lnTo>
                    <a:pt x="0" y="2"/>
                  </a:lnTo>
                  <a:lnTo>
                    <a:pt x="47" y="2"/>
                  </a:lnTo>
                  <a:lnTo>
                    <a:pt x="47"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6" name="Freeform 427"/>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7" name="Freeform 428"/>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8" name="Freeform 429"/>
            <p:cNvSpPr/>
            <p:nvPr/>
          </p:nvSpPr>
          <p:spPr bwMode="auto">
            <a:xfrm>
              <a:off x="3814" y="3961"/>
              <a:ext cx="124" cy="124"/>
            </a:xfrm>
            <a:custGeom>
              <a:avLst/>
              <a:gdLst>
                <a:gd name="T0" fmla="*/ 0 w 76"/>
                <a:gd name="T1" fmla="*/ 38 h 76"/>
                <a:gd name="T2" fmla="*/ 38 w 76"/>
                <a:gd name="T3" fmla="*/ 75 h 76"/>
                <a:gd name="T4" fmla="*/ 76 w 76"/>
                <a:gd name="T5" fmla="*/ 38 h 76"/>
                <a:gd name="T6" fmla="*/ 38 w 76"/>
                <a:gd name="T7" fmla="*/ 0 h 76"/>
                <a:gd name="T8" fmla="*/ 0 w 76"/>
                <a:gd name="T9" fmla="*/ 38 h 76"/>
              </a:gdLst>
              <a:ahLst/>
              <a:cxnLst>
                <a:cxn ang="0">
                  <a:pos x="T0" y="T1"/>
                </a:cxn>
                <a:cxn ang="0">
                  <a:pos x="T2" y="T3"/>
                </a:cxn>
                <a:cxn ang="0">
                  <a:pos x="T4" y="T5"/>
                </a:cxn>
                <a:cxn ang="0">
                  <a:pos x="T6" y="T7"/>
                </a:cxn>
                <a:cxn ang="0">
                  <a:pos x="T8" y="T9"/>
                </a:cxn>
              </a:cxnLst>
              <a:rect l="0" t="0" r="r" b="b"/>
              <a:pathLst>
                <a:path w="76" h="76">
                  <a:moveTo>
                    <a:pt x="0" y="38"/>
                  </a:moveTo>
                  <a:cubicBezTo>
                    <a:pt x="0" y="59"/>
                    <a:pt x="17" y="75"/>
                    <a:pt x="38" y="75"/>
                  </a:cubicBezTo>
                  <a:cubicBezTo>
                    <a:pt x="59" y="76"/>
                    <a:pt x="76" y="59"/>
                    <a:pt x="76" y="38"/>
                  </a:cubicBezTo>
                  <a:cubicBezTo>
                    <a:pt x="76" y="17"/>
                    <a:pt x="59" y="0"/>
                    <a:pt x="38" y="0"/>
                  </a:cubicBezTo>
                  <a:cubicBezTo>
                    <a:pt x="17" y="0"/>
                    <a:pt x="0" y="17"/>
                    <a:pt x="0" y="38"/>
                  </a:cubicBez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9" name="Freeform 430"/>
            <p:cNvSpPr/>
            <p:nvPr/>
          </p:nvSpPr>
          <p:spPr bwMode="auto">
            <a:xfrm>
              <a:off x="3648" y="1913"/>
              <a:ext cx="433" cy="25"/>
            </a:xfrm>
            <a:custGeom>
              <a:avLst/>
              <a:gdLst>
                <a:gd name="T0" fmla="*/ 264 w 264"/>
                <a:gd name="T1" fmla="*/ 8 h 15"/>
                <a:gd name="T2" fmla="*/ 257 w 264"/>
                <a:gd name="T3" fmla="*/ 15 h 15"/>
                <a:gd name="T4" fmla="*/ 8 w 264"/>
                <a:gd name="T5" fmla="*/ 15 h 15"/>
                <a:gd name="T6" fmla="*/ 0 w 264"/>
                <a:gd name="T7" fmla="*/ 8 h 15"/>
                <a:gd name="T8" fmla="*/ 8 w 264"/>
                <a:gd name="T9" fmla="*/ 0 h 15"/>
                <a:gd name="T10" fmla="*/ 257 w 264"/>
                <a:gd name="T11" fmla="*/ 0 h 15"/>
                <a:gd name="T12" fmla="*/ 264 w 264"/>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264" h="15">
                  <a:moveTo>
                    <a:pt x="264" y="8"/>
                  </a:moveTo>
                  <a:cubicBezTo>
                    <a:pt x="264" y="12"/>
                    <a:pt x="261" y="15"/>
                    <a:pt x="257" y="15"/>
                  </a:cubicBezTo>
                  <a:cubicBezTo>
                    <a:pt x="8" y="15"/>
                    <a:pt x="8" y="15"/>
                    <a:pt x="8" y="15"/>
                  </a:cubicBezTo>
                  <a:cubicBezTo>
                    <a:pt x="4" y="15"/>
                    <a:pt x="0" y="12"/>
                    <a:pt x="0" y="8"/>
                  </a:cubicBezTo>
                  <a:cubicBezTo>
                    <a:pt x="0" y="4"/>
                    <a:pt x="4" y="0"/>
                    <a:pt x="8" y="0"/>
                  </a:cubicBezTo>
                  <a:cubicBezTo>
                    <a:pt x="257" y="0"/>
                    <a:pt x="257" y="0"/>
                    <a:pt x="257" y="0"/>
                  </a:cubicBezTo>
                  <a:cubicBezTo>
                    <a:pt x="261" y="0"/>
                    <a:pt x="264" y="4"/>
                    <a:pt x="264" y="8"/>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0" name="Freeform 431"/>
            <p:cNvSpPr/>
            <p:nvPr/>
          </p:nvSpPr>
          <p:spPr bwMode="auto">
            <a:xfrm>
              <a:off x="3008" y="3476"/>
              <a:ext cx="629" cy="402"/>
            </a:xfrm>
            <a:custGeom>
              <a:avLst/>
              <a:gdLst>
                <a:gd name="T0" fmla="*/ 384 w 384"/>
                <a:gd name="T1" fmla="*/ 246 h 246"/>
                <a:gd name="T2" fmla="*/ 204 w 384"/>
                <a:gd name="T3" fmla="*/ 66 h 246"/>
                <a:gd name="T4" fmla="*/ 155 w 384"/>
                <a:gd name="T5" fmla="*/ 246 h 246"/>
                <a:gd name="T6" fmla="*/ 384 w 384"/>
                <a:gd name="T7" fmla="*/ 246 h 246"/>
              </a:gdLst>
              <a:ahLst/>
              <a:cxnLst>
                <a:cxn ang="0">
                  <a:pos x="T0" y="T1"/>
                </a:cxn>
                <a:cxn ang="0">
                  <a:pos x="T2" y="T3"/>
                </a:cxn>
                <a:cxn ang="0">
                  <a:pos x="T4" y="T5"/>
                </a:cxn>
                <a:cxn ang="0">
                  <a:pos x="T6" y="T7"/>
                </a:cxn>
              </a:cxnLst>
              <a:rect l="0" t="0" r="r" b="b"/>
              <a:pathLst>
                <a:path w="384" h="246">
                  <a:moveTo>
                    <a:pt x="384" y="246"/>
                  </a:moveTo>
                  <a:cubicBezTo>
                    <a:pt x="204" y="66"/>
                    <a:pt x="204" y="66"/>
                    <a:pt x="204" y="66"/>
                  </a:cubicBezTo>
                  <a:cubicBezTo>
                    <a:pt x="46" y="0"/>
                    <a:pt x="0" y="234"/>
                    <a:pt x="155" y="246"/>
                  </a:cubicBezTo>
                  <a:lnTo>
                    <a:pt x="384" y="24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1" name="Freeform 432"/>
            <p:cNvSpPr/>
            <p:nvPr/>
          </p:nvSpPr>
          <p:spPr bwMode="auto">
            <a:xfrm>
              <a:off x="4079" y="3386"/>
              <a:ext cx="526" cy="519"/>
            </a:xfrm>
            <a:custGeom>
              <a:avLst/>
              <a:gdLst>
                <a:gd name="T0" fmla="*/ 237 w 321"/>
                <a:gd name="T1" fmla="*/ 301 h 318"/>
                <a:gd name="T2" fmla="*/ 236 w 321"/>
                <a:gd name="T3" fmla="*/ 187 h 318"/>
                <a:gd name="T4" fmla="*/ 295 w 321"/>
                <a:gd name="T5" fmla="*/ 71 h 318"/>
                <a:gd name="T6" fmla="*/ 156 w 321"/>
                <a:gd name="T7" fmla="*/ 44 h 318"/>
                <a:gd name="T8" fmla="*/ 0 w 321"/>
                <a:gd name="T9" fmla="*/ 301 h 318"/>
                <a:gd name="T10" fmla="*/ 237 w 321"/>
                <a:gd name="T11" fmla="*/ 301 h 318"/>
              </a:gdLst>
              <a:ahLst/>
              <a:cxnLst>
                <a:cxn ang="0">
                  <a:pos x="T0" y="T1"/>
                </a:cxn>
                <a:cxn ang="0">
                  <a:pos x="T2" y="T3"/>
                </a:cxn>
                <a:cxn ang="0">
                  <a:pos x="T4" y="T5"/>
                </a:cxn>
                <a:cxn ang="0">
                  <a:pos x="T6" y="T7"/>
                </a:cxn>
                <a:cxn ang="0">
                  <a:pos x="T8" y="T9"/>
                </a:cxn>
                <a:cxn ang="0">
                  <a:pos x="T10" y="T11"/>
                </a:cxn>
              </a:cxnLst>
              <a:rect l="0" t="0" r="r" b="b"/>
              <a:pathLst>
                <a:path w="321" h="318">
                  <a:moveTo>
                    <a:pt x="237" y="301"/>
                  </a:moveTo>
                  <a:cubicBezTo>
                    <a:pt x="294" y="318"/>
                    <a:pt x="308" y="212"/>
                    <a:pt x="236" y="187"/>
                  </a:cubicBezTo>
                  <a:cubicBezTo>
                    <a:pt x="281" y="173"/>
                    <a:pt x="321" y="129"/>
                    <a:pt x="295" y="71"/>
                  </a:cubicBezTo>
                  <a:cubicBezTo>
                    <a:pt x="264" y="0"/>
                    <a:pt x="202" y="33"/>
                    <a:pt x="156" y="44"/>
                  </a:cubicBezTo>
                  <a:cubicBezTo>
                    <a:pt x="0" y="301"/>
                    <a:pt x="0" y="301"/>
                    <a:pt x="0" y="301"/>
                  </a:cubicBezTo>
                  <a:lnTo>
                    <a:pt x="237" y="301"/>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2" name="Freeform 433"/>
            <p:cNvSpPr/>
            <p:nvPr/>
          </p:nvSpPr>
          <p:spPr bwMode="auto">
            <a:xfrm>
              <a:off x="3791" y="3521"/>
              <a:ext cx="612" cy="357"/>
            </a:xfrm>
            <a:custGeom>
              <a:avLst/>
              <a:gdLst>
                <a:gd name="T0" fmla="*/ 254 w 374"/>
                <a:gd name="T1" fmla="*/ 218 h 218"/>
                <a:gd name="T2" fmla="*/ 237 w 374"/>
                <a:gd name="T3" fmla="*/ 182 h 218"/>
                <a:gd name="T4" fmla="*/ 349 w 374"/>
                <a:gd name="T5" fmla="*/ 163 h 218"/>
                <a:gd name="T6" fmla="*/ 317 w 374"/>
                <a:gd name="T7" fmla="*/ 46 h 218"/>
                <a:gd name="T8" fmla="*/ 117 w 374"/>
                <a:gd name="T9" fmla="*/ 7 h 218"/>
                <a:gd name="T10" fmla="*/ 0 w 374"/>
                <a:gd name="T11" fmla="*/ 218 h 218"/>
                <a:gd name="T12" fmla="*/ 254 w 37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374" h="218">
                  <a:moveTo>
                    <a:pt x="254" y="218"/>
                  </a:moveTo>
                  <a:cubicBezTo>
                    <a:pt x="250" y="205"/>
                    <a:pt x="244" y="192"/>
                    <a:pt x="237" y="182"/>
                  </a:cubicBezTo>
                  <a:cubicBezTo>
                    <a:pt x="268" y="204"/>
                    <a:pt x="328" y="198"/>
                    <a:pt x="349" y="163"/>
                  </a:cubicBezTo>
                  <a:cubicBezTo>
                    <a:pt x="374" y="123"/>
                    <a:pt x="345" y="72"/>
                    <a:pt x="317" y="46"/>
                  </a:cubicBezTo>
                  <a:cubicBezTo>
                    <a:pt x="317" y="46"/>
                    <a:pt x="165" y="0"/>
                    <a:pt x="117" y="7"/>
                  </a:cubicBezTo>
                  <a:cubicBezTo>
                    <a:pt x="69" y="13"/>
                    <a:pt x="1" y="134"/>
                    <a:pt x="0" y="218"/>
                  </a:cubicBezTo>
                  <a:lnTo>
                    <a:pt x="254" y="21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3" name="Freeform 434"/>
            <p:cNvSpPr/>
            <p:nvPr/>
          </p:nvSpPr>
          <p:spPr bwMode="auto">
            <a:xfrm>
              <a:off x="3519" y="2748"/>
              <a:ext cx="907" cy="1071"/>
            </a:xfrm>
            <a:custGeom>
              <a:avLst/>
              <a:gdLst>
                <a:gd name="T0" fmla="*/ 20 w 554"/>
                <a:gd name="T1" fmla="*/ 218 h 655"/>
                <a:gd name="T2" fmla="*/ 128 w 554"/>
                <a:gd name="T3" fmla="*/ 166 h 655"/>
                <a:gd name="T4" fmla="*/ 136 w 554"/>
                <a:gd name="T5" fmla="*/ 40 h 655"/>
                <a:gd name="T6" fmla="*/ 230 w 554"/>
                <a:gd name="T7" fmla="*/ 37 h 655"/>
                <a:gd name="T8" fmla="*/ 230 w 554"/>
                <a:gd name="T9" fmla="*/ 26 h 655"/>
                <a:gd name="T10" fmla="*/ 333 w 554"/>
                <a:gd name="T11" fmla="*/ 81 h 655"/>
                <a:gd name="T12" fmla="*/ 305 w 554"/>
                <a:gd name="T13" fmla="*/ 166 h 655"/>
                <a:gd name="T14" fmla="*/ 442 w 554"/>
                <a:gd name="T15" fmla="*/ 312 h 655"/>
                <a:gd name="T16" fmla="*/ 538 w 554"/>
                <a:gd name="T17" fmla="*/ 374 h 655"/>
                <a:gd name="T18" fmla="*/ 512 w 554"/>
                <a:gd name="T19" fmla="*/ 524 h 655"/>
                <a:gd name="T20" fmla="*/ 345 w 554"/>
                <a:gd name="T21" fmla="*/ 510 h 655"/>
                <a:gd name="T22" fmla="*/ 163 w 554"/>
                <a:gd name="T23" fmla="*/ 486 h 655"/>
                <a:gd name="T24" fmla="*/ 43 w 554"/>
                <a:gd name="T25" fmla="*/ 445 h 655"/>
                <a:gd name="T26" fmla="*/ 95 w 554"/>
                <a:gd name="T27" fmla="*/ 338 h 655"/>
                <a:gd name="T28" fmla="*/ 20 w 554"/>
                <a:gd name="T29" fmla="*/ 218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4" h="655">
                  <a:moveTo>
                    <a:pt x="20" y="218"/>
                  </a:moveTo>
                  <a:cubicBezTo>
                    <a:pt x="38" y="157"/>
                    <a:pt x="91" y="150"/>
                    <a:pt x="128" y="166"/>
                  </a:cubicBezTo>
                  <a:cubicBezTo>
                    <a:pt x="90" y="141"/>
                    <a:pt x="102" y="66"/>
                    <a:pt x="136" y="40"/>
                  </a:cubicBezTo>
                  <a:cubicBezTo>
                    <a:pt x="164" y="19"/>
                    <a:pt x="204" y="27"/>
                    <a:pt x="230" y="37"/>
                  </a:cubicBezTo>
                  <a:cubicBezTo>
                    <a:pt x="230" y="26"/>
                    <a:pt x="230" y="26"/>
                    <a:pt x="230" y="26"/>
                  </a:cubicBezTo>
                  <a:cubicBezTo>
                    <a:pt x="261" y="0"/>
                    <a:pt x="325" y="48"/>
                    <a:pt x="333" y="81"/>
                  </a:cubicBezTo>
                  <a:cubicBezTo>
                    <a:pt x="342" y="113"/>
                    <a:pt x="325" y="146"/>
                    <a:pt x="305" y="166"/>
                  </a:cubicBezTo>
                  <a:cubicBezTo>
                    <a:pt x="414" y="87"/>
                    <a:pt x="516" y="210"/>
                    <a:pt x="442" y="312"/>
                  </a:cubicBezTo>
                  <a:cubicBezTo>
                    <a:pt x="478" y="294"/>
                    <a:pt x="527" y="338"/>
                    <a:pt x="538" y="374"/>
                  </a:cubicBezTo>
                  <a:cubicBezTo>
                    <a:pt x="554" y="423"/>
                    <a:pt x="547" y="486"/>
                    <a:pt x="512" y="524"/>
                  </a:cubicBezTo>
                  <a:cubicBezTo>
                    <a:pt x="470" y="569"/>
                    <a:pt x="380" y="574"/>
                    <a:pt x="345" y="510"/>
                  </a:cubicBezTo>
                  <a:cubicBezTo>
                    <a:pt x="333" y="655"/>
                    <a:pt x="115" y="610"/>
                    <a:pt x="163" y="486"/>
                  </a:cubicBezTo>
                  <a:cubicBezTo>
                    <a:pt x="107" y="532"/>
                    <a:pt x="59" y="491"/>
                    <a:pt x="43" y="445"/>
                  </a:cubicBezTo>
                  <a:cubicBezTo>
                    <a:pt x="27" y="402"/>
                    <a:pt x="50" y="339"/>
                    <a:pt x="95" y="338"/>
                  </a:cubicBezTo>
                  <a:cubicBezTo>
                    <a:pt x="38" y="329"/>
                    <a:pt x="0" y="284"/>
                    <a:pt x="20" y="2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4" name="Freeform 435"/>
            <p:cNvSpPr/>
            <p:nvPr/>
          </p:nvSpPr>
          <p:spPr bwMode="auto">
            <a:xfrm>
              <a:off x="3201" y="3165"/>
              <a:ext cx="934" cy="750"/>
            </a:xfrm>
            <a:custGeom>
              <a:avLst/>
              <a:gdLst>
                <a:gd name="T0" fmla="*/ 112 w 570"/>
                <a:gd name="T1" fmla="*/ 379 h 459"/>
                <a:gd name="T2" fmla="*/ 84 w 570"/>
                <a:gd name="T3" fmla="*/ 436 h 459"/>
                <a:gd name="T4" fmla="*/ 416 w 570"/>
                <a:gd name="T5" fmla="*/ 436 h 459"/>
                <a:gd name="T6" fmla="*/ 405 w 570"/>
                <a:gd name="T7" fmla="*/ 384 h 459"/>
                <a:gd name="T8" fmla="*/ 522 w 570"/>
                <a:gd name="T9" fmla="*/ 288 h 459"/>
                <a:gd name="T10" fmla="*/ 302 w 570"/>
                <a:gd name="T11" fmla="*/ 56 h 459"/>
                <a:gd name="T12" fmla="*/ 168 w 570"/>
                <a:gd name="T13" fmla="*/ 25 h 459"/>
                <a:gd name="T14" fmla="*/ 147 w 570"/>
                <a:gd name="T15" fmla="*/ 181 h 459"/>
                <a:gd name="T16" fmla="*/ 15 w 570"/>
                <a:gd name="T17" fmla="*/ 250 h 459"/>
                <a:gd name="T18" fmla="*/ 112 w 570"/>
                <a:gd name="T19" fmla="*/ 37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0" h="459">
                  <a:moveTo>
                    <a:pt x="112" y="379"/>
                  </a:moveTo>
                  <a:cubicBezTo>
                    <a:pt x="94" y="398"/>
                    <a:pt x="86" y="418"/>
                    <a:pt x="84" y="436"/>
                  </a:cubicBezTo>
                  <a:cubicBezTo>
                    <a:pt x="416" y="436"/>
                    <a:pt x="416" y="436"/>
                    <a:pt x="416" y="436"/>
                  </a:cubicBezTo>
                  <a:cubicBezTo>
                    <a:pt x="416" y="420"/>
                    <a:pt x="413" y="403"/>
                    <a:pt x="405" y="384"/>
                  </a:cubicBezTo>
                  <a:cubicBezTo>
                    <a:pt x="454" y="459"/>
                    <a:pt x="570" y="390"/>
                    <a:pt x="522" y="288"/>
                  </a:cubicBezTo>
                  <a:cubicBezTo>
                    <a:pt x="518" y="289"/>
                    <a:pt x="302" y="56"/>
                    <a:pt x="302" y="56"/>
                  </a:cubicBezTo>
                  <a:cubicBezTo>
                    <a:pt x="278" y="17"/>
                    <a:pt x="207" y="0"/>
                    <a:pt x="168" y="25"/>
                  </a:cubicBezTo>
                  <a:cubicBezTo>
                    <a:pt x="120" y="55"/>
                    <a:pt x="129" y="135"/>
                    <a:pt x="147" y="181"/>
                  </a:cubicBezTo>
                  <a:cubicBezTo>
                    <a:pt x="91" y="145"/>
                    <a:pt x="28" y="189"/>
                    <a:pt x="15" y="250"/>
                  </a:cubicBezTo>
                  <a:cubicBezTo>
                    <a:pt x="0" y="319"/>
                    <a:pt x="52" y="376"/>
                    <a:pt x="112" y="37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5" name="Freeform 436"/>
            <p:cNvSpPr/>
            <p:nvPr/>
          </p:nvSpPr>
          <p:spPr bwMode="auto">
            <a:xfrm>
              <a:off x="3519" y="3007"/>
              <a:ext cx="907" cy="812"/>
            </a:xfrm>
            <a:custGeom>
              <a:avLst/>
              <a:gdLst>
                <a:gd name="T0" fmla="*/ 538 w 554"/>
                <a:gd name="T1" fmla="*/ 216 h 497"/>
                <a:gd name="T2" fmla="*/ 512 w 554"/>
                <a:gd name="T3" fmla="*/ 366 h 497"/>
                <a:gd name="T4" fmla="*/ 345 w 554"/>
                <a:gd name="T5" fmla="*/ 352 h 497"/>
                <a:gd name="T6" fmla="*/ 163 w 554"/>
                <a:gd name="T7" fmla="*/ 328 h 497"/>
                <a:gd name="T8" fmla="*/ 43 w 554"/>
                <a:gd name="T9" fmla="*/ 287 h 497"/>
                <a:gd name="T10" fmla="*/ 95 w 554"/>
                <a:gd name="T11" fmla="*/ 180 h 497"/>
                <a:gd name="T12" fmla="*/ 20 w 554"/>
                <a:gd name="T13" fmla="*/ 60 h 497"/>
                <a:gd name="T14" fmla="*/ 92 w 554"/>
                <a:gd name="T15" fmla="*/ 0 h 497"/>
                <a:gd name="T16" fmla="*/ 172 w 554"/>
                <a:gd name="T17" fmla="*/ 135 h 497"/>
                <a:gd name="T18" fmla="*/ 223 w 554"/>
                <a:gd name="T19" fmla="*/ 211 h 497"/>
                <a:gd name="T20" fmla="*/ 270 w 554"/>
                <a:gd name="T21" fmla="*/ 366 h 497"/>
                <a:gd name="T22" fmla="*/ 366 w 554"/>
                <a:gd name="T23" fmla="*/ 244 h 497"/>
                <a:gd name="T24" fmla="*/ 475 w 554"/>
                <a:gd name="T25" fmla="*/ 327 h 497"/>
                <a:gd name="T26" fmla="*/ 443 w 554"/>
                <a:gd name="T27" fmla="*/ 154 h 497"/>
                <a:gd name="T28" fmla="*/ 449 w 554"/>
                <a:gd name="T29" fmla="*/ 151 h 497"/>
                <a:gd name="T30" fmla="*/ 538 w 554"/>
                <a:gd name="T31" fmla="*/ 216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97">
                  <a:moveTo>
                    <a:pt x="538" y="216"/>
                  </a:moveTo>
                  <a:cubicBezTo>
                    <a:pt x="554" y="265"/>
                    <a:pt x="547" y="328"/>
                    <a:pt x="512" y="366"/>
                  </a:cubicBezTo>
                  <a:cubicBezTo>
                    <a:pt x="470" y="411"/>
                    <a:pt x="380" y="416"/>
                    <a:pt x="345" y="352"/>
                  </a:cubicBezTo>
                  <a:cubicBezTo>
                    <a:pt x="333" y="497"/>
                    <a:pt x="115" y="452"/>
                    <a:pt x="163" y="328"/>
                  </a:cubicBezTo>
                  <a:cubicBezTo>
                    <a:pt x="107" y="374"/>
                    <a:pt x="59" y="333"/>
                    <a:pt x="43" y="287"/>
                  </a:cubicBezTo>
                  <a:cubicBezTo>
                    <a:pt x="27" y="244"/>
                    <a:pt x="50" y="181"/>
                    <a:pt x="95" y="180"/>
                  </a:cubicBezTo>
                  <a:cubicBezTo>
                    <a:pt x="38" y="171"/>
                    <a:pt x="0" y="126"/>
                    <a:pt x="20" y="60"/>
                  </a:cubicBezTo>
                  <a:cubicBezTo>
                    <a:pt x="33" y="17"/>
                    <a:pt x="63" y="1"/>
                    <a:pt x="92" y="0"/>
                  </a:cubicBezTo>
                  <a:cubicBezTo>
                    <a:pt x="77" y="59"/>
                    <a:pt x="104" y="143"/>
                    <a:pt x="172" y="135"/>
                  </a:cubicBezTo>
                  <a:cubicBezTo>
                    <a:pt x="101" y="160"/>
                    <a:pt x="179" y="231"/>
                    <a:pt x="223" y="211"/>
                  </a:cubicBezTo>
                  <a:cubicBezTo>
                    <a:pt x="187" y="254"/>
                    <a:pt x="178" y="352"/>
                    <a:pt x="270" y="366"/>
                  </a:cubicBezTo>
                  <a:cubicBezTo>
                    <a:pt x="330" y="375"/>
                    <a:pt x="359" y="290"/>
                    <a:pt x="366" y="244"/>
                  </a:cubicBezTo>
                  <a:cubicBezTo>
                    <a:pt x="367" y="313"/>
                    <a:pt x="427" y="361"/>
                    <a:pt x="475" y="327"/>
                  </a:cubicBezTo>
                  <a:cubicBezTo>
                    <a:pt x="535" y="285"/>
                    <a:pt x="549" y="187"/>
                    <a:pt x="443" y="154"/>
                  </a:cubicBezTo>
                  <a:cubicBezTo>
                    <a:pt x="449" y="151"/>
                    <a:pt x="449" y="151"/>
                    <a:pt x="449" y="151"/>
                  </a:cubicBezTo>
                  <a:cubicBezTo>
                    <a:pt x="485" y="142"/>
                    <a:pt x="528" y="183"/>
                    <a:pt x="538" y="216"/>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6" name="Freeform 437"/>
            <p:cNvSpPr/>
            <p:nvPr/>
          </p:nvSpPr>
          <p:spPr bwMode="auto">
            <a:xfrm>
              <a:off x="3594" y="3757"/>
              <a:ext cx="92" cy="121"/>
            </a:xfrm>
            <a:custGeom>
              <a:avLst/>
              <a:gdLst>
                <a:gd name="T0" fmla="*/ 0 w 56"/>
                <a:gd name="T1" fmla="*/ 74 h 74"/>
                <a:gd name="T2" fmla="*/ 53 w 56"/>
                <a:gd name="T3" fmla="*/ 74 h 74"/>
                <a:gd name="T4" fmla="*/ 56 w 56"/>
                <a:gd name="T5" fmla="*/ 0 h 74"/>
                <a:gd name="T6" fmla="*/ 0 w 56"/>
                <a:gd name="T7" fmla="*/ 74 h 74"/>
              </a:gdLst>
              <a:ahLst/>
              <a:cxnLst>
                <a:cxn ang="0">
                  <a:pos x="T0" y="T1"/>
                </a:cxn>
                <a:cxn ang="0">
                  <a:pos x="T2" y="T3"/>
                </a:cxn>
                <a:cxn ang="0">
                  <a:pos x="T4" y="T5"/>
                </a:cxn>
                <a:cxn ang="0">
                  <a:pos x="T6" y="T7"/>
                </a:cxn>
              </a:cxnLst>
              <a:rect l="0" t="0" r="r" b="b"/>
              <a:pathLst>
                <a:path w="56" h="74">
                  <a:moveTo>
                    <a:pt x="0" y="74"/>
                  </a:moveTo>
                  <a:cubicBezTo>
                    <a:pt x="53" y="74"/>
                    <a:pt x="53" y="74"/>
                    <a:pt x="53" y="74"/>
                  </a:cubicBezTo>
                  <a:cubicBezTo>
                    <a:pt x="48" y="55"/>
                    <a:pt x="48" y="30"/>
                    <a:pt x="56" y="0"/>
                  </a:cubicBezTo>
                  <a:cubicBezTo>
                    <a:pt x="38" y="24"/>
                    <a:pt x="19" y="53"/>
                    <a:pt x="0" y="74"/>
                  </a:cubicBezTo>
                  <a:close/>
                </a:path>
              </a:pathLst>
            </a:custGeom>
            <a:solidFill>
              <a:srgbClr val="E0E3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7" name="Freeform 438"/>
            <p:cNvSpPr/>
            <p:nvPr/>
          </p:nvSpPr>
          <p:spPr bwMode="auto">
            <a:xfrm>
              <a:off x="3190" y="3381"/>
              <a:ext cx="290" cy="497"/>
            </a:xfrm>
            <a:custGeom>
              <a:avLst/>
              <a:gdLst>
                <a:gd name="T0" fmla="*/ 122 w 177"/>
                <a:gd name="T1" fmla="*/ 245 h 304"/>
                <a:gd name="T2" fmla="*/ 91 w 177"/>
                <a:gd name="T3" fmla="*/ 304 h 304"/>
                <a:gd name="T4" fmla="*/ 139 w 177"/>
                <a:gd name="T5" fmla="*/ 304 h 304"/>
                <a:gd name="T6" fmla="*/ 177 w 177"/>
                <a:gd name="T7" fmla="*/ 216 h 304"/>
                <a:gd name="T8" fmla="*/ 77 w 177"/>
                <a:gd name="T9" fmla="*/ 125 h 304"/>
                <a:gd name="T10" fmla="*/ 168 w 177"/>
                <a:gd name="T11" fmla="*/ 40 h 304"/>
                <a:gd name="T12" fmla="*/ 158 w 177"/>
                <a:gd name="T13" fmla="*/ 29 h 304"/>
                <a:gd name="T14" fmla="*/ 161 w 177"/>
                <a:gd name="T15" fmla="*/ 37 h 304"/>
                <a:gd name="T16" fmla="*/ 16 w 177"/>
                <a:gd name="T17" fmla="*/ 111 h 304"/>
                <a:gd name="T18" fmla="*/ 122 w 177"/>
                <a:gd name="T19" fmla="*/ 24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304">
                  <a:moveTo>
                    <a:pt x="122" y="245"/>
                  </a:moveTo>
                  <a:cubicBezTo>
                    <a:pt x="103" y="265"/>
                    <a:pt x="93" y="285"/>
                    <a:pt x="91" y="304"/>
                  </a:cubicBezTo>
                  <a:cubicBezTo>
                    <a:pt x="139" y="304"/>
                    <a:pt x="139" y="304"/>
                    <a:pt x="139" y="304"/>
                  </a:cubicBezTo>
                  <a:cubicBezTo>
                    <a:pt x="119" y="273"/>
                    <a:pt x="141" y="239"/>
                    <a:pt x="177" y="216"/>
                  </a:cubicBezTo>
                  <a:cubicBezTo>
                    <a:pt x="128" y="213"/>
                    <a:pt x="78" y="180"/>
                    <a:pt x="77" y="125"/>
                  </a:cubicBezTo>
                  <a:cubicBezTo>
                    <a:pt x="75" y="73"/>
                    <a:pt x="125" y="47"/>
                    <a:pt x="168" y="40"/>
                  </a:cubicBezTo>
                  <a:cubicBezTo>
                    <a:pt x="165" y="36"/>
                    <a:pt x="161" y="33"/>
                    <a:pt x="158" y="29"/>
                  </a:cubicBezTo>
                  <a:cubicBezTo>
                    <a:pt x="159" y="32"/>
                    <a:pt x="160" y="35"/>
                    <a:pt x="161" y="37"/>
                  </a:cubicBezTo>
                  <a:cubicBezTo>
                    <a:pt x="99" y="0"/>
                    <a:pt x="31" y="46"/>
                    <a:pt x="16" y="111"/>
                  </a:cubicBezTo>
                  <a:cubicBezTo>
                    <a:pt x="0" y="182"/>
                    <a:pt x="56" y="242"/>
                    <a:pt x="122" y="245"/>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8" name="Rectangle 439"/>
            <p:cNvSpPr>
              <a:spLocks noChangeArrowheads="1"/>
            </p:cNvSpPr>
            <p:nvPr/>
          </p:nvSpPr>
          <p:spPr bwMode="auto">
            <a:xfrm>
              <a:off x="3773" y="2015"/>
              <a:ext cx="190" cy="11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9" name="Freeform 440"/>
            <p:cNvSpPr/>
            <p:nvPr/>
          </p:nvSpPr>
          <p:spPr bwMode="auto">
            <a:xfrm>
              <a:off x="3694" y="1237"/>
              <a:ext cx="770" cy="704"/>
            </a:xfrm>
            <a:custGeom>
              <a:avLst/>
              <a:gdLst>
                <a:gd name="T0" fmla="*/ 242 w 470"/>
                <a:gd name="T1" fmla="*/ 64 h 431"/>
                <a:gd name="T2" fmla="*/ 364 w 470"/>
                <a:gd name="T3" fmla="*/ 431 h 431"/>
                <a:gd name="T4" fmla="*/ 178 w 470"/>
                <a:gd name="T5" fmla="*/ 312 h 431"/>
                <a:gd name="T6" fmla="*/ 242 w 470"/>
                <a:gd name="T7" fmla="*/ 64 h 431"/>
              </a:gdLst>
              <a:ahLst/>
              <a:cxnLst>
                <a:cxn ang="0">
                  <a:pos x="T0" y="T1"/>
                </a:cxn>
                <a:cxn ang="0">
                  <a:pos x="T2" y="T3"/>
                </a:cxn>
                <a:cxn ang="0">
                  <a:pos x="T4" y="T5"/>
                </a:cxn>
                <a:cxn ang="0">
                  <a:pos x="T6" y="T7"/>
                </a:cxn>
              </a:cxnLst>
              <a:rect l="0" t="0" r="r" b="b"/>
              <a:pathLst>
                <a:path w="470" h="431">
                  <a:moveTo>
                    <a:pt x="242" y="64"/>
                  </a:moveTo>
                  <a:cubicBezTo>
                    <a:pt x="242" y="64"/>
                    <a:pt x="470" y="0"/>
                    <a:pt x="364" y="431"/>
                  </a:cubicBezTo>
                  <a:cubicBezTo>
                    <a:pt x="364" y="431"/>
                    <a:pt x="355" y="312"/>
                    <a:pt x="178" y="312"/>
                  </a:cubicBezTo>
                  <a:cubicBezTo>
                    <a:pt x="0" y="312"/>
                    <a:pt x="242" y="64"/>
                    <a:pt x="242"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0" name="Freeform 441"/>
            <p:cNvSpPr/>
            <p:nvPr/>
          </p:nvSpPr>
          <p:spPr bwMode="auto">
            <a:xfrm>
              <a:off x="3267" y="1237"/>
              <a:ext cx="769" cy="704"/>
            </a:xfrm>
            <a:custGeom>
              <a:avLst/>
              <a:gdLst>
                <a:gd name="T0" fmla="*/ 228 w 470"/>
                <a:gd name="T1" fmla="*/ 64 h 431"/>
                <a:gd name="T2" fmla="*/ 106 w 470"/>
                <a:gd name="T3" fmla="*/ 431 h 431"/>
                <a:gd name="T4" fmla="*/ 292 w 470"/>
                <a:gd name="T5" fmla="*/ 312 h 431"/>
                <a:gd name="T6" fmla="*/ 228 w 470"/>
                <a:gd name="T7" fmla="*/ 64 h 431"/>
              </a:gdLst>
              <a:ahLst/>
              <a:cxnLst>
                <a:cxn ang="0">
                  <a:pos x="T0" y="T1"/>
                </a:cxn>
                <a:cxn ang="0">
                  <a:pos x="T2" y="T3"/>
                </a:cxn>
                <a:cxn ang="0">
                  <a:pos x="T4" y="T5"/>
                </a:cxn>
                <a:cxn ang="0">
                  <a:pos x="T6" y="T7"/>
                </a:cxn>
              </a:cxnLst>
              <a:rect l="0" t="0" r="r" b="b"/>
              <a:pathLst>
                <a:path w="470" h="431">
                  <a:moveTo>
                    <a:pt x="228" y="64"/>
                  </a:moveTo>
                  <a:cubicBezTo>
                    <a:pt x="228" y="64"/>
                    <a:pt x="0" y="0"/>
                    <a:pt x="106" y="431"/>
                  </a:cubicBezTo>
                  <a:cubicBezTo>
                    <a:pt x="106" y="431"/>
                    <a:pt x="114" y="312"/>
                    <a:pt x="292" y="312"/>
                  </a:cubicBezTo>
                  <a:cubicBezTo>
                    <a:pt x="470" y="312"/>
                    <a:pt x="228" y="64"/>
                    <a:pt x="228"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1" name="Freeform 442"/>
            <p:cNvSpPr/>
            <p:nvPr/>
          </p:nvSpPr>
          <p:spPr bwMode="auto">
            <a:xfrm>
              <a:off x="3638" y="1876"/>
              <a:ext cx="461" cy="400"/>
            </a:xfrm>
            <a:custGeom>
              <a:avLst/>
              <a:gdLst>
                <a:gd name="T0" fmla="*/ 141 w 281"/>
                <a:gd name="T1" fmla="*/ 244 h 245"/>
                <a:gd name="T2" fmla="*/ 193 w 281"/>
                <a:gd name="T3" fmla="*/ 0 h 245"/>
                <a:gd name="T4" fmla="*/ 141 w 281"/>
                <a:gd name="T5" fmla="*/ 0 h 245"/>
                <a:gd name="T6" fmla="*/ 140 w 281"/>
                <a:gd name="T7" fmla="*/ 0 h 245"/>
                <a:gd name="T8" fmla="*/ 88 w 281"/>
                <a:gd name="T9" fmla="*/ 0 h 245"/>
                <a:gd name="T10" fmla="*/ 140 w 281"/>
                <a:gd name="T11" fmla="*/ 244 h 245"/>
                <a:gd name="T12" fmla="*/ 140 w 281"/>
                <a:gd name="T13" fmla="*/ 245 h 245"/>
                <a:gd name="T14" fmla="*/ 141 w 281"/>
                <a:gd name="T15" fmla="*/ 244 h 245"/>
                <a:gd name="T16" fmla="*/ 141 w 281"/>
                <a:gd name="T17" fmla="*/ 245 h 245"/>
                <a:gd name="T18" fmla="*/ 141 w 281"/>
                <a:gd name="T19" fmla="*/ 24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45">
                  <a:moveTo>
                    <a:pt x="141" y="244"/>
                  </a:moveTo>
                  <a:cubicBezTo>
                    <a:pt x="281" y="74"/>
                    <a:pt x="193" y="0"/>
                    <a:pt x="193" y="0"/>
                  </a:cubicBezTo>
                  <a:cubicBezTo>
                    <a:pt x="141" y="0"/>
                    <a:pt x="141" y="0"/>
                    <a:pt x="141" y="0"/>
                  </a:cubicBezTo>
                  <a:cubicBezTo>
                    <a:pt x="140" y="0"/>
                    <a:pt x="140" y="0"/>
                    <a:pt x="140" y="0"/>
                  </a:cubicBezTo>
                  <a:cubicBezTo>
                    <a:pt x="88" y="0"/>
                    <a:pt x="88" y="0"/>
                    <a:pt x="88" y="0"/>
                  </a:cubicBezTo>
                  <a:cubicBezTo>
                    <a:pt x="88" y="0"/>
                    <a:pt x="0" y="74"/>
                    <a:pt x="140" y="244"/>
                  </a:cubicBezTo>
                  <a:cubicBezTo>
                    <a:pt x="140" y="245"/>
                    <a:pt x="140" y="245"/>
                    <a:pt x="140" y="245"/>
                  </a:cubicBezTo>
                  <a:cubicBezTo>
                    <a:pt x="141" y="244"/>
                    <a:pt x="141" y="244"/>
                    <a:pt x="141" y="244"/>
                  </a:cubicBezTo>
                  <a:cubicBezTo>
                    <a:pt x="141" y="245"/>
                    <a:pt x="141" y="245"/>
                    <a:pt x="141" y="245"/>
                  </a:cubicBezTo>
                  <a:lnTo>
                    <a:pt x="141" y="24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2" name="Freeform 443"/>
            <p:cNvSpPr/>
            <p:nvPr/>
          </p:nvSpPr>
          <p:spPr bwMode="auto">
            <a:xfrm>
              <a:off x="3693" y="1876"/>
              <a:ext cx="352" cy="307"/>
            </a:xfrm>
            <a:custGeom>
              <a:avLst/>
              <a:gdLst>
                <a:gd name="T0" fmla="*/ 108 w 215"/>
                <a:gd name="T1" fmla="*/ 187 h 188"/>
                <a:gd name="T2" fmla="*/ 148 w 215"/>
                <a:gd name="T3" fmla="*/ 0 h 188"/>
                <a:gd name="T4" fmla="*/ 108 w 215"/>
                <a:gd name="T5" fmla="*/ 0 h 188"/>
                <a:gd name="T6" fmla="*/ 107 w 215"/>
                <a:gd name="T7" fmla="*/ 0 h 188"/>
                <a:gd name="T8" fmla="*/ 68 w 215"/>
                <a:gd name="T9" fmla="*/ 0 h 188"/>
                <a:gd name="T10" fmla="*/ 107 w 215"/>
                <a:gd name="T11" fmla="*/ 187 h 188"/>
                <a:gd name="T12" fmla="*/ 107 w 215"/>
                <a:gd name="T13" fmla="*/ 188 h 188"/>
                <a:gd name="T14" fmla="*/ 108 w 215"/>
                <a:gd name="T15" fmla="*/ 187 h 188"/>
                <a:gd name="T16" fmla="*/ 108 w 215"/>
                <a:gd name="T17" fmla="*/ 188 h 188"/>
                <a:gd name="T18" fmla="*/ 108 w 215"/>
                <a:gd name="T19" fmla="*/ 18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88">
                  <a:moveTo>
                    <a:pt x="108" y="187"/>
                  </a:moveTo>
                  <a:cubicBezTo>
                    <a:pt x="215" y="57"/>
                    <a:pt x="148" y="0"/>
                    <a:pt x="148" y="0"/>
                  </a:cubicBezTo>
                  <a:cubicBezTo>
                    <a:pt x="108" y="0"/>
                    <a:pt x="108" y="0"/>
                    <a:pt x="108" y="0"/>
                  </a:cubicBezTo>
                  <a:cubicBezTo>
                    <a:pt x="107" y="0"/>
                    <a:pt x="107" y="0"/>
                    <a:pt x="107" y="0"/>
                  </a:cubicBezTo>
                  <a:cubicBezTo>
                    <a:pt x="68" y="0"/>
                    <a:pt x="68" y="0"/>
                    <a:pt x="68" y="0"/>
                  </a:cubicBezTo>
                  <a:cubicBezTo>
                    <a:pt x="68" y="0"/>
                    <a:pt x="0" y="57"/>
                    <a:pt x="107" y="187"/>
                  </a:cubicBezTo>
                  <a:cubicBezTo>
                    <a:pt x="107" y="188"/>
                    <a:pt x="107" y="188"/>
                    <a:pt x="107" y="188"/>
                  </a:cubicBezTo>
                  <a:cubicBezTo>
                    <a:pt x="108" y="187"/>
                    <a:pt x="108" y="187"/>
                    <a:pt x="108" y="187"/>
                  </a:cubicBezTo>
                  <a:cubicBezTo>
                    <a:pt x="108" y="188"/>
                    <a:pt x="108" y="188"/>
                    <a:pt x="108" y="188"/>
                  </a:cubicBezTo>
                  <a:lnTo>
                    <a:pt x="108" y="187"/>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3" name="Freeform 444"/>
            <p:cNvSpPr/>
            <p:nvPr/>
          </p:nvSpPr>
          <p:spPr bwMode="auto">
            <a:xfrm>
              <a:off x="3745" y="1876"/>
              <a:ext cx="247" cy="215"/>
            </a:xfrm>
            <a:custGeom>
              <a:avLst/>
              <a:gdLst>
                <a:gd name="T0" fmla="*/ 76 w 151"/>
                <a:gd name="T1" fmla="*/ 131 h 132"/>
                <a:gd name="T2" fmla="*/ 104 w 151"/>
                <a:gd name="T3" fmla="*/ 0 h 132"/>
                <a:gd name="T4" fmla="*/ 76 w 151"/>
                <a:gd name="T5" fmla="*/ 0 h 132"/>
                <a:gd name="T6" fmla="*/ 75 w 151"/>
                <a:gd name="T7" fmla="*/ 0 h 132"/>
                <a:gd name="T8" fmla="*/ 47 w 151"/>
                <a:gd name="T9" fmla="*/ 0 h 132"/>
                <a:gd name="T10" fmla="*/ 75 w 151"/>
                <a:gd name="T11" fmla="*/ 131 h 132"/>
                <a:gd name="T12" fmla="*/ 75 w 151"/>
                <a:gd name="T13" fmla="*/ 132 h 132"/>
                <a:gd name="T14" fmla="*/ 76 w 151"/>
                <a:gd name="T15" fmla="*/ 131 h 132"/>
                <a:gd name="T16" fmla="*/ 76 w 151"/>
                <a:gd name="T17" fmla="*/ 132 h 132"/>
                <a:gd name="T18" fmla="*/ 76 w 151"/>
                <a:gd name="T19" fmla="*/ 13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32">
                  <a:moveTo>
                    <a:pt x="76" y="131"/>
                  </a:moveTo>
                  <a:cubicBezTo>
                    <a:pt x="151" y="40"/>
                    <a:pt x="104" y="0"/>
                    <a:pt x="104" y="0"/>
                  </a:cubicBezTo>
                  <a:cubicBezTo>
                    <a:pt x="76" y="0"/>
                    <a:pt x="76" y="0"/>
                    <a:pt x="76" y="0"/>
                  </a:cubicBezTo>
                  <a:cubicBezTo>
                    <a:pt x="75" y="0"/>
                    <a:pt x="75" y="0"/>
                    <a:pt x="75" y="0"/>
                  </a:cubicBezTo>
                  <a:cubicBezTo>
                    <a:pt x="47" y="0"/>
                    <a:pt x="47" y="0"/>
                    <a:pt x="47" y="0"/>
                  </a:cubicBezTo>
                  <a:cubicBezTo>
                    <a:pt x="47" y="0"/>
                    <a:pt x="0" y="40"/>
                    <a:pt x="75" y="131"/>
                  </a:cubicBezTo>
                  <a:cubicBezTo>
                    <a:pt x="75" y="132"/>
                    <a:pt x="75" y="132"/>
                    <a:pt x="75" y="132"/>
                  </a:cubicBezTo>
                  <a:cubicBezTo>
                    <a:pt x="76" y="131"/>
                    <a:pt x="76" y="131"/>
                    <a:pt x="76" y="131"/>
                  </a:cubicBezTo>
                  <a:cubicBezTo>
                    <a:pt x="76" y="132"/>
                    <a:pt x="76" y="132"/>
                    <a:pt x="76" y="132"/>
                  </a:cubicBezTo>
                  <a:lnTo>
                    <a:pt x="76" y="131"/>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4" name="Freeform 445"/>
            <p:cNvSpPr/>
            <p:nvPr/>
          </p:nvSpPr>
          <p:spPr bwMode="auto">
            <a:xfrm>
              <a:off x="3724" y="1632"/>
              <a:ext cx="283" cy="271"/>
            </a:xfrm>
            <a:custGeom>
              <a:avLst/>
              <a:gdLst>
                <a:gd name="T0" fmla="*/ 283 w 283"/>
                <a:gd name="T1" fmla="*/ 271 h 271"/>
                <a:gd name="T2" fmla="*/ 0 w 283"/>
                <a:gd name="T3" fmla="*/ 271 h 271"/>
                <a:gd name="T4" fmla="*/ 44 w 283"/>
                <a:gd name="T5" fmla="*/ 0 h 271"/>
                <a:gd name="T6" fmla="*/ 239 w 283"/>
                <a:gd name="T7" fmla="*/ 0 h 271"/>
                <a:gd name="T8" fmla="*/ 283 w 283"/>
                <a:gd name="T9" fmla="*/ 271 h 271"/>
              </a:gdLst>
              <a:ahLst/>
              <a:cxnLst>
                <a:cxn ang="0">
                  <a:pos x="T0" y="T1"/>
                </a:cxn>
                <a:cxn ang="0">
                  <a:pos x="T2" y="T3"/>
                </a:cxn>
                <a:cxn ang="0">
                  <a:pos x="T4" y="T5"/>
                </a:cxn>
                <a:cxn ang="0">
                  <a:pos x="T6" y="T7"/>
                </a:cxn>
                <a:cxn ang="0">
                  <a:pos x="T8" y="T9"/>
                </a:cxn>
              </a:cxnLst>
              <a:rect l="0" t="0" r="r" b="b"/>
              <a:pathLst>
                <a:path w="283" h="271">
                  <a:moveTo>
                    <a:pt x="283" y="271"/>
                  </a:moveTo>
                  <a:lnTo>
                    <a:pt x="0" y="271"/>
                  </a:lnTo>
                  <a:lnTo>
                    <a:pt x="44" y="0"/>
                  </a:lnTo>
                  <a:lnTo>
                    <a:pt x="239" y="0"/>
                  </a:lnTo>
                  <a:lnTo>
                    <a:pt x="283" y="27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5" name="Freeform 446"/>
            <p:cNvSpPr/>
            <p:nvPr/>
          </p:nvSpPr>
          <p:spPr bwMode="auto">
            <a:xfrm>
              <a:off x="3607" y="145"/>
              <a:ext cx="516" cy="1623"/>
            </a:xfrm>
            <a:custGeom>
              <a:avLst/>
              <a:gdLst>
                <a:gd name="T0" fmla="*/ 262 w 315"/>
                <a:gd name="T1" fmla="*/ 993 h 993"/>
                <a:gd name="T2" fmla="*/ 315 w 315"/>
                <a:gd name="T3" fmla="*/ 568 h 993"/>
                <a:gd name="T4" fmla="*/ 157 w 315"/>
                <a:gd name="T5" fmla="*/ 0 h 993"/>
                <a:gd name="T6" fmla="*/ 0 w 315"/>
                <a:gd name="T7" fmla="*/ 568 h 993"/>
                <a:gd name="T8" fmla="*/ 53 w 315"/>
                <a:gd name="T9" fmla="*/ 993 h 993"/>
                <a:gd name="T10" fmla="*/ 262 w 315"/>
                <a:gd name="T11" fmla="*/ 993 h 993"/>
              </a:gdLst>
              <a:ahLst/>
              <a:cxnLst>
                <a:cxn ang="0">
                  <a:pos x="T0" y="T1"/>
                </a:cxn>
                <a:cxn ang="0">
                  <a:pos x="T2" y="T3"/>
                </a:cxn>
                <a:cxn ang="0">
                  <a:pos x="T4" y="T5"/>
                </a:cxn>
                <a:cxn ang="0">
                  <a:pos x="T6" y="T7"/>
                </a:cxn>
                <a:cxn ang="0">
                  <a:pos x="T8" y="T9"/>
                </a:cxn>
                <a:cxn ang="0">
                  <a:pos x="T10" y="T11"/>
                </a:cxn>
              </a:cxnLst>
              <a:rect l="0" t="0" r="r" b="b"/>
              <a:pathLst>
                <a:path w="315" h="993">
                  <a:moveTo>
                    <a:pt x="262" y="993"/>
                  </a:moveTo>
                  <a:cubicBezTo>
                    <a:pt x="294" y="889"/>
                    <a:pt x="315" y="737"/>
                    <a:pt x="315" y="568"/>
                  </a:cubicBezTo>
                  <a:cubicBezTo>
                    <a:pt x="315" y="254"/>
                    <a:pt x="157" y="0"/>
                    <a:pt x="157" y="0"/>
                  </a:cubicBezTo>
                  <a:cubicBezTo>
                    <a:pt x="157" y="0"/>
                    <a:pt x="0" y="254"/>
                    <a:pt x="0" y="568"/>
                  </a:cubicBezTo>
                  <a:cubicBezTo>
                    <a:pt x="0" y="737"/>
                    <a:pt x="21" y="889"/>
                    <a:pt x="53" y="993"/>
                  </a:cubicBezTo>
                  <a:cubicBezTo>
                    <a:pt x="262" y="993"/>
                    <a:pt x="262" y="993"/>
                    <a:pt x="262" y="993"/>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6" name="Freeform 447"/>
            <p:cNvSpPr/>
            <p:nvPr/>
          </p:nvSpPr>
          <p:spPr bwMode="auto">
            <a:xfrm>
              <a:off x="3724" y="145"/>
              <a:ext cx="283" cy="306"/>
            </a:xfrm>
            <a:custGeom>
              <a:avLst/>
              <a:gdLst>
                <a:gd name="T0" fmla="*/ 173 w 173"/>
                <a:gd name="T1" fmla="*/ 187 h 187"/>
                <a:gd name="T2" fmla="*/ 86 w 173"/>
                <a:gd name="T3" fmla="*/ 0 h 187"/>
                <a:gd name="T4" fmla="*/ 0 w 173"/>
                <a:gd name="T5" fmla="*/ 187 h 187"/>
                <a:gd name="T6" fmla="*/ 173 w 173"/>
                <a:gd name="T7" fmla="*/ 187 h 187"/>
              </a:gdLst>
              <a:ahLst/>
              <a:cxnLst>
                <a:cxn ang="0">
                  <a:pos x="T0" y="T1"/>
                </a:cxn>
                <a:cxn ang="0">
                  <a:pos x="T2" y="T3"/>
                </a:cxn>
                <a:cxn ang="0">
                  <a:pos x="T4" y="T5"/>
                </a:cxn>
                <a:cxn ang="0">
                  <a:pos x="T6" y="T7"/>
                </a:cxn>
              </a:cxnLst>
              <a:rect l="0" t="0" r="r" b="b"/>
              <a:pathLst>
                <a:path w="173" h="187">
                  <a:moveTo>
                    <a:pt x="173" y="187"/>
                  </a:moveTo>
                  <a:cubicBezTo>
                    <a:pt x="131" y="72"/>
                    <a:pt x="86" y="0"/>
                    <a:pt x="86" y="0"/>
                  </a:cubicBezTo>
                  <a:cubicBezTo>
                    <a:pt x="86" y="0"/>
                    <a:pt x="42" y="72"/>
                    <a:pt x="0" y="187"/>
                  </a:cubicBezTo>
                  <a:cubicBezTo>
                    <a:pt x="173" y="187"/>
                    <a:pt x="173" y="187"/>
                    <a:pt x="173" y="187"/>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7" name="Freeform 448"/>
            <p:cNvSpPr/>
            <p:nvPr/>
          </p:nvSpPr>
          <p:spPr bwMode="auto">
            <a:xfrm>
              <a:off x="3738" y="145"/>
              <a:ext cx="253" cy="265"/>
            </a:xfrm>
            <a:custGeom>
              <a:avLst/>
              <a:gdLst>
                <a:gd name="T0" fmla="*/ 154 w 154"/>
                <a:gd name="T1" fmla="*/ 162 h 162"/>
                <a:gd name="T2" fmla="*/ 77 w 154"/>
                <a:gd name="T3" fmla="*/ 0 h 162"/>
                <a:gd name="T4" fmla="*/ 0 w 154"/>
                <a:gd name="T5" fmla="*/ 162 h 162"/>
                <a:gd name="T6" fmla="*/ 154 w 154"/>
                <a:gd name="T7" fmla="*/ 162 h 162"/>
              </a:gdLst>
              <a:ahLst/>
              <a:cxnLst>
                <a:cxn ang="0">
                  <a:pos x="T0" y="T1"/>
                </a:cxn>
                <a:cxn ang="0">
                  <a:pos x="T2" y="T3"/>
                </a:cxn>
                <a:cxn ang="0">
                  <a:pos x="T4" y="T5"/>
                </a:cxn>
                <a:cxn ang="0">
                  <a:pos x="T6" y="T7"/>
                </a:cxn>
              </a:cxnLst>
              <a:rect l="0" t="0" r="r" b="b"/>
              <a:pathLst>
                <a:path w="154" h="162">
                  <a:moveTo>
                    <a:pt x="154" y="162"/>
                  </a:moveTo>
                  <a:cubicBezTo>
                    <a:pt x="115" y="62"/>
                    <a:pt x="77" y="0"/>
                    <a:pt x="77" y="0"/>
                  </a:cubicBezTo>
                  <a:cubicBezTo>
                    <a:pt x="77" y="0"/>
                    <a:pt x="39" y="62"/>
                    <a:pt x="0" y="162"/>
                  </a:cubicBezTo>
                  <a:cubicBezTo>
                    <a:pt x="154" y="162"/>
                    <a:pt x="154" y="162"/>
                    <a:pt x="154" y="162"/>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8" name="Rectangle 449"/>
            <p:cNvSpPr>
              <a:spLocks noChangeArrowheads="1"/>
            </p:cNvSpPr>
            <p:nvPr/>
          </p:nvSpPr>
          <p:spPr bwMode="auto">
            <a:xfrm>
              <a:off x="3712" y="1895"/>
              <a:ext cx="306" cy="46"/>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9" name="Oval 450"/>
            <p:cNvSpPr>
              <a:spLocks noChangeArrowheads="1"/>
            </p:cNvSpPr>
            <p:nvPr/>
          </p:nvSpPr>
          <p:spPr bwMode="auto">
            <a:xfrm>
              <a:off x="3737" y="795"/>
              <a:ext cx="257" cy="25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0" name="Oval 451"/>
            <p:cNvSpPr>
              <a:spLocks noChangeArrowheads="1"/>
            </p:cNvSpPr>
            <p:nvPr/>
          </p:nvSpPr>
          <p:spPr bwMode="auto">
            <a:xfrm>
              <a:off x="3778" y="836"/>
              <a:ext cx="175" cy="1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1" name="Freeform 452"/>
            <p:cNvSpPr/>
            <p:nvPr/>
          </p:nvSpPr>
          <p:spPr bwMode="auto">
            <a:xfrm>
              <a:off x="3920" y="250"/>
              <a:ext cx="2" cy="1"/>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0"/>
                  </a:cubicBezTo>
                  <a:cubicBezTo>
                    <a:pt x="1" y="1"/>
                    <a:pt x="1" y="1"/>
                    <a:pt x="1" y="1"/>
                  </a:cubicBezTo>
                  <a:cubicBezTo>
                    <a:pt x="1" y="1"/>
                    <a:pt x="1"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2" name="Freeform 453"/>
            <p:cNvSpPr/>
            <p:nvPr/>
          </p:nvSpPr>
          <p:spPr bwMode="auto">
            <a:xfrm>
              <a:off x="3922" y="250"/>
              <a:ext cx="1" cy="5"/>
            </a:xfrm>
            <a:custGeom>
              <a:avLst/>
              <a:gdLst>
                <a:gd name="T0" fmla="*/ 0 w 1"/>
                <a:gd name="T1" fmla="*/ 0 h 3"/>
                <a:gd name="T2" fmla="*/ 0 w 1"/>
                <a:gd name="T3" fmla="*/ 1 h 3"/>
                <a:gd name="T4" fmla="*/ 1 w 1"/>
                <a:gd name="T5" fmla="*/ 3 h 3"/>
                <a:gd name="T6" fmla="*/ 1 w 1"/>
                <a:gd name="T7" fmla="*/ 3 h 3"/>
                <a:gd name="T8" fmla="*/ 0 w 1"/>
                <a:gd name="T9" fmla="*/ 1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0" y="1"/>
                    <a:pt x="0" y="1"/>
                  </a:cubicBezTo>
                  <a:cubicBezTo>
                    <a:pt x="0" y="2"/>
                    <a:pt x="1" y="2"/>
                    <a:pt x="1" y="3"/>
                  </a:cubicBezTo>
                  <a:cubicBezTo>
                    <a:pt x="1" y="3"/>
                    <a:pt x="1" y="3"/>
                    <a:pt x="1" y="3"/>
                  </a:cubicBezTo>
                  <a:cubicBezTo>
                    <a:pt x="1" y="2"/>
                    <a:pt x="0" y="2"/>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3" name="Freeform 454"/>
            <p:cNvSpPr/>
            <p:nvPr/>
          </p:nvSpPr>
          <p:spPr bwMode="auto">
            <a:xfrm>
              <a:off x="3922" y="251"/>
              <a:ext cx="1" cy="4"/>
            </a:xfrm>
            <a:custGeom>
              <a:avLst/>
              <a:gdLst>
                <a:gd name="T0" fmla="*/ 0 w 1"/>
                <a:gd name="T1" fmla="*/ 0 h 2"/>
                <a:gd name="T2" fmla="*/ 1 w 1"/>
                <a:gd name="T3" fmla="*/ 1 h 2"/>
                <a:gd name="T4" fmla="*/ 1 w 1"/>
                <a:gd name="T5" fmla="*/ 1 h 2"/>
                <a:gd name="T6" fmla="*/ 1 w 1"/>
                <a:gd name="T7" fmla="*/ 1 h 2"/>
                <a:gd name="T8" fmla="*/ 1 w 1"/>
                <a:gd name="T9" fmla="*/ 2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cubicBezTo>
                    <a:pt x="0" y="1"/>
                    <a:pt x="1" y="1"/>
                    <a:pt x="1" y="1"/>
                  </a:cubicBezTo>
                  <a:cubicBezTo>
                    <a:pt x="1" y="1"/>
                    <a:pt x="1" y="1"/>
                    <a:pt x="1" y="1"/>
                  </a:cubicBezTo>
                  <a:cubicBezTo>
                    <a:pt x="1" y="1"/>
                    <a:pt x="1" y="1"/>
                    <a:pt x="1" y="1"/>
                  </a:cubicBezTo>
                  <a:cubicBezTo>
                    <a:pt x="1" y="2"/>
                    <a:pt x="1" y="2"/>
                    <a:pt x="1" y="2"/>
                  </a:cubicBezTo>
                  <a:cubicBezTo>
                    <a:pt x="1"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4" name="Freeform 455"/>
            <p:cNvSpPr/>
            <p:nvPr/>
          </p:nvSpPr>
          <p:spPr bwMode="auto">
            <a:xfrm>
              <a:off x="3923" y="255"/>
              <a:ext cx="0" cy="1"/>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5" name="Freeform 456"/>
            <p:cNvSpPr/>
            <p:nvPr/>
          </p:nvSpPr>
          <p:spPr bwMode="auto">
            <a:xfrm>
              <a:off x="3892" y="192"/>
              <a:ext cx="5" cy="10"/>
            </a:xfrm>
            <a:custGeom>
              <a:avLst/>
              <a:gdLst>
                <a:gd name="T0" fmla="*/ 0 w 3"/>
                <a:gd name="T1" fmla="*/ 0 h 6"/>
                <a:gd name="T2" fmla="*/ 1 w 3"/>
                <a:gd name="T3" fmla="*/ 3 h 6"/>
                <a:gd name="T4" fmla="*/ 3 w 3"/>
                <a:gd name="T5" fmla="*/ 6 h 6"/>
                <a:gd name="T6" fmla="*/ 0 w 3"/>
                <a:gd name="T7" fmla="*/ 0 h 6"/>
              </a:gdLst>
              <a:ahLst/>
              <a:cxnLst>
                <a:cxn ang="0">
                  <a:pos x="T0" y="T1"/>
                </a:cxn>
                <a:cxn ang="0">
                  <a:pos x="T2" y="T3"/>
                </a:cxn>
                <a:cxn ang="0">
                  <a:pos x="T4" y="T5"/>
                </a:cxn>
                <a:cxn ang="0">
                  <a:pos x="T6" y="T7"/>
                </a:cxn>
              </a:cxnLst>
              <a:rect l="0" t="0" r="r" b="b"/>
              <a:pathLst>
                <a:path w="3" h="6">
                  <a:moveTo>
                    <a:pt x="0" y="0"/>
                  </a:moveTo>
                  <a:cubicBezTo>
                    <a:pt x="0" y="1"/>
                    <a:pt x="1" y="2"/>
                    <a:pt x="1" y="3"/>
                  </a:cubicBezTo>
                  <a:cubicBezTo>
                    <a:pt x="2" y="4"/>
                    <a:pt x="2" y="5"/>
                    <a:pt x="3" y="6"/>
                  </a:cubicBezTo>
                  <a:cubicBezTo>
                    <a:pt x="2" y="4"/>
                    <a:pt x="1" y="2"/>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6" name="Freeform 457"/>
            <p:cNvSpPr/>
            <p:nvPr/>
          </p:nvSpPr>
          <p:spPr bwMode="auto">
            <a:xfrm>
              <a:off x="3894" y="197"/>
              <a:ext cx="8" cy="13"/>
            </a:xfrm>
            <a:custGeom>
              <a:avLst/>
              <a:gdLst>
                <a:gd name="T0" fmla="*/ 0 w 5"/>
                <a:gd name="T1" fmla="*/ 0 h 8"/>
                <a:gd name="T2" fmla="*/ 1 w 5"/>
                <a:gd name="T3" fmla="*/ 2 h 8"/>
                <a:gd name="T4" fmla="*/ 5 w 5"/>
                <a:gd name="T5" fmla="*/ 8 h 8"/>
                <a:gd name="T6" fmla="*/ 2 w 5"/>
                <a:gd name="T7" fmla="*/ 3 h 8"/>
                <a:gd name="T8" fmla="*/ 0 w 5"/>
                <a:gd name="T9" fmla="*/ 0 h 8"/>
              </a:gdLst>
              <a:ahLst/>
              <a:cxnLst>
                <a:cxn ang="0">
                  <a:pos x="T0" y="T1"/>
                </a:cxn>
                <a:cxn ang="0">
                  <a:pos x="T2" y="T3"/>
                </a:cxn>
                <a:cxn ang="0">
                  <a:pos x="T4" y="T5"/>
                </a:cxn>
                <a:cxn ang="0">
                  <a:pos x="T6" y="T7"/>
                </a:cxn>
                <a:cxn ang="0">
                  <a:pos x="T8" y="T9"/>
                </a:cxn>
              </a:cxnLst>
              <a:rect l="0" t="0" r="r" b="b"/>
              <a:pathLst>
                <a:path w="5" h="8">
                  <a:moveTo>
                    <a:pt x="0" y="0"/>
                  </a:moveTo>
                  <a:cubicBezTo>
                    <a:pt x="1" y="1"/>
                    <a:pt x="1" y="2"/>
                    <a:pt x="1" y="2"/>
                  </a:cubicBezTo>
                  <a:cubicBezTo>
                    <a:pt x="2" y="4"/>
                    <a:pt x="4" y="6"/>
                    <a:pt x="5" y="8"/>
                  </a:cubicBezTo>
                  <a:cubicBezTo>
                    <a:pt x="4" y="7"/>
                    <a:pt x="3" y="5"/>
                    <a:pt x="2" y="3"/>
                  </a:cubicBezTo>
                  <a:cubicBezTo>
                    <a:pt x="1" y="2"/>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7" name="Freeform 458"/>
            <p:cNvSpPr/>
            <p:nvPr/>
          </p:nvSpPr>
          <p:spPr bwMode="auto">
            <a:xfrm>
              <a:off x="3896" y="201"/>
              <a:ext cx="13" cy="24"/>
            </a:xfrm>
            <a:custGeom>
              <a:avLst/>
              <a:gdLst>
                <a:gd name="T0" fmla="*/ 0 w 8"/>
                <a:gd name="T1" fmla="*/ 0 h 15"/>
                <a:gd name="T2" fmla="*/ 2 w 8"/>
                <a:gd name="T3" fmla="*/ 4 h 15"/>
                <a:gd name="T4" fmla="*/ 8 w 8"/>
                <a:gd name="T5" fmla="*/ 15 h 15"/>
                <a:gd name="T6" fmla="*/ 8 w 8"/>
                <a:gd name="T7" fmla="*/ 15 h 15"/>
                <a:gd name="T8" fmla="*/ 8 w 8"/>
                <a:gd name="T9" fmla="*/ 15 h 15"/>
                <a:gd name="T10" fmla="*/ 8 w 8"/>
                <a:gd name="T11" fmla="*/ 15 h 15"/>
                <a:gd name="T12" fmla="*/ 8 w 8"/>
                <a:gd name="T13" fmla="*/ 15 h 15"/>
                <a:gd name="T14" fmla="*/ 4 w 8"/>
                <a:gd name="T15" fmla="*/ 6 h 15"/>
                <a:gd name="T16" fmla="*/ 0 w 8"/>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5">
                  <a:moveTo>
                    <a:pt x="0" y="0"/>
                  </a:moveTo>
                  <a:cubicBezTo>
                    <a:pt x="1" y="1"/>
                    <a:pt x="2" y="3"/>
                    <a:pt x="2" y="4"/>
                  </a:cubicBezTo>
                  <a:cubicBezTo>
                    <a:pt x="4" y="7"/>
                    <a:pt x="6" y="11"/>
                    <a:pt x="8" y="15"/>
                  </a:cubicBezTo>
                  <a:cubicBezTo>
                    <a:pt x="8" y="15"/>
                    <a:pt x="8" y="15"/>
                    <a:pt x="8" y="15"/>
                  </a:cubicBezTo>
                  <a:cubicBezTo>
                    <a:pt x="8" y="15"/>
                    <a:pt x="8" y="15"/>
                    <a:pt x="8" y="15"/>
                  </a:cubicBezTo>
                  <a:cubicBezTo>
                    <a:pt x="8" y="15"/>
                    <a:pt x="8" y="15"/>
                    <a:pt x="8" y="15"/>
                  </a:cubicBezTo>
                  <a:cubicBezTo>
                    <a:pt x="8" y="15"/>
                    <a:pt x="8" y="15"/>
                    <a:pt x="8" y="15"/>
                  </a:cubicBezTo>
                  <a:cubicBezTo>
                    <a:pt x="7" y="12"/>
                    <a:pt x="5" y="9"/>
                    <a:pt x="4" y="6"/>
                  </a:cubicBezTo>
                  <a:cubicBezTo>
                    <a:pt x="3" y="4"/>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8" name="Freeform 459"/>
            <p:cNvSpPr/>
            <p:nvPr/>
          </p:nvSpPr>
          <p:spPr bwMode="auto">
            <a:xfrm>
              <a:off x="3899" y="207"/>
              <a:ext cx="10" cy="18"/>
            </a:xfrm>
            <a:custGeom>
              <a:avLst/>
              <a:gdLst>
                <a:gd name="T0" fmla="*/ 0 w 6"/>
                <a:gd name="T1" fmla="*/ 0 h 11"/>
                <a:gd name="T2" fmla="*/ 3 w 6"/>
                <a:gd name="T3" fmla="*/ 6 h 11"/>
                <a:gd name="T4" fmla="*/ 6 w 6"/>
                <a:gd name="T5" fmla="*/ 11 h 11"/>
                <a:gd name="T6" fmla="*/ 3 w 6"/>
                <a:gd name="T7" fmla="*/ 6 h 11"/>
                <a:gd name="T8" fmla="*/ 3 w 6"/>
                <a:gd name="T9" fmla="*/ 6 h 11"/>
                <a:gd name="T10" fmla="*/ 6 w 6"/>
                <a:gd name="T11" fmla="*/ 11 h 11"/>
                <a:gd name="T12" fmla="*/ 6 w 6"/>
                <a:gd name="T13" fmla="*/ 11 h 11"/>
                <a:gd name="T14" fmla="*/ 0 w 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1">
                  <a:moveTo>
                    <a:pt x="0" y="0"/>
                  </a:moveTo>
                  <a:cubicBezTo>
                    <a:pt x="1" y="2"/>
                    <a:pt x="2" y="4"/>
                    <a:pt x="3" y="6"/>
                  </a:cubicBezTo>
                  <a:cubicBezTo>
                    <a:pt x="4" y="7"/>
                    <a:pt x="5" y="9"/>
                    <a:pt x="6" y="11"/>
                  </a:cubicBezTo>
                  <a:cubicBezTo>
                    <a:pt x="5" y="9"/>
                    <a:pt x="4" y="7"/>
                    <a:pt x="3" y="6"/>
                  </a:cubicBezTo>
                  <a:cubicBezTo>
                    <a:pt x="3" y="6"/>
                    <a:pt x="3" y="6"/>
                    <a:pt x="3" y="6"/>
                  </a:cubicBezTo>
                  <a:cubicBezTo>
                    <a:pt x="4" y="7"/>
                    <a:pt x="5" y="9"/>
                    <a:pt x="6" y="11"/>
                  </a:cubicBezTo>
                  <a:cubicBezTo>
                    <a:pt x="6" y="11"/>
                    <a:pt x="6" y="11"/>
                    <a:pt x="6" y="11"/>
                  </a:cubicBezTo>
                  <a:cubicBezTo>
                    <a:pt x="4" y="7"/>
                    <a:pt x="2" y="3"/>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9" name="Freeform 460"/>
            <p:cNvSpPr/>
            <p:nvPr/>
          </p:nvSpPr>
          <p:spPr bwMode="auto">
            <a:xfrm>
              <a:off x="3910" y="230"/>
              <a:ext cx="10" cy="18"/>
            </a:xfrm>
            <a:custGeom>
              <a:avLst/>
              <a:gdLst>
                <a:gd name="T0" fmla="*/ 0 w 6"/>
                <a:gd name="T1" fmla="*/ 0 h 11"/>
                <a:gd name="T2" fmla="*/ 1 w 6"/>
                <a:gd name="T3" fmla="*/ 0 h 11"/>
                <a:gd name="T4" fmla="*/ 4 w 6"/>
                <a:gd name="T5" fmla="*/ 6 h 11"/>
                <a:gd name="T6" fmla="*/ 5 w 6"/>
                <a:gd name="T7" fmla="*/ 8 h 11"/>
                <a:gd name="T8" fmla="*/ 4 w 6"/>
                <a:gd name="T9" fmla="*/ 7 h 11"/>
                <a:gd name="T10" fmla="*/ 4 w 6"/>
                <a:gd name="T11" fmla="*/ 7 h 11"/>
                <a:gd name="T12" fmla="*/ 5 w 6"/>
                <a:gd name="T13" fmla="*/ 8 h 11"/>
                <a:gd name="T14" fmla="*/ 5 w 6"/>
                <a:gd name="T15" fmla="*/ 9 h 11"/>
                <a:gd name="T16" fmla="*/ 5 w 6"/>
                <a:gd name="T17" fmla="*/ 9 h 11"/>
                <a:gd name="T18" fmla="*/ 5 w 6"/>
                <a:gd name="T19" fmla="*/ 9 h 11"/>
                <a:gd name="T20" fmla="*/ 5 w 6"/>
                <a:gd name="T21" fmla="*/ 9 h 11"/>
                <a:gd name="T22" fmla="*/ 5 w 6"/>
                <a:gd name="T23" fmla="*/ 9 h 11"/>
                <a:gd name="T24" fmla="*/ 6 w 6"/>
                <a:gd name="T25" fmla="*/ 11 h 11"/>
                <a:gd name="T26" fmla="*/ 0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0" y="0"/>
                  </a:moveTo>
                  <a:cubicBezTo>
                    <a:pt x="1" y="0"/>
                    <a:pt x="1" y="0"/>
                    <a:pt x="1" y="0"/>
                  </a:cubicBezTo>
                  <a:cubicBezTo>
                    <a:pt x="2" y="2"/>
                    <a:pt x="3" y="4"/>
                    <a:pt x="4" y="6"/>
                  </a:cubicBezTo>
                  <a:cubicBezTo>
                    <a:pt x="4" y="7"/>
                    <a:pt x="4" y="8"/>
                    <a:pt x="5" y="8"/>
                  </a:cubicBezTo>
                  <a:cubicBezTo>
                    <a:pt x="4" y="8"/>
                    <a:pt x="4" y="7"/>
                    <a:pt x="4" y="7"/>
                  </a:cubicBezTo>
                  <a:cubicBezTo>
                    <a:pt x="4" y="7"/>
                    <a:pt x="4" y="7"/>
                    <a:pt x="4" y="7"/>
                  </a:cubicBezTo>
                  <a:cubicBezTo>
                    <a:pt x="4" y="7"/>
                    <a:pt x="4" y="8"/>
                    <a:pt x="5" y="8"/>
                  </a:cubicBez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10"/>
                    <a:pt x="6" y="10"/>
                    <a:pt x="6" y="11"/>
                  </a:cubicBezTo>
                  <a:cubicBezTo>
                    <a:pt x="4" y="7"/>
                    <a:pt x="2" y="3"/>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0" name="Freeform 461"/>
            <p:cNvSpPr/>
            <p:nvPr/>
          </p:nvSpPr>
          <p:spPr bwMode="auto">
            <a:xfrm>
              <a:off x="3912" y="230"/>
              <a:ext cx="5" cy="11"/>
            </a:xfrm>
            <a:custGeom>
              <a:avLst/>
              <a:gdLst>
                <a:gd name="T0" fmla="*/ 0 w 3"/>
                <a:gd name="T1" fmla="*/ 0 h 7"/>
                <a:gd name="T2" fmla="*/ 1 w 3"/>
                <a:gd name="T3" fmla="*/ 2 h 7"/>
                <a:gd name="T4" fmla="*/ 1 w 3"/>
                <a:gd name="T5" fmla="*/ 2 h 7"/>
                <a:gd name="T6" fmla="*/ 1 w 3"/>
                <a:gd name="T7" fmla="*/ 2 h 7"/>
                <a:gd name="T8" fmla="*/ 1 w 3"/>
                <a:gd name="T9" fmla="*/ 3 h 7"/>
                <a:gd name="T10" fmla="*/ 3 w 3"/>
                <a:gd name="T11" fmla="*/ 7 h 7"/>
                <a:gd name="T12" fmla="*/ 3 w 3"/>
                <a:gd name="T13" fmla="*/ 7 h 7"/>
                <a:gd name="T14" fmla="*/ 1 w 3"/>
                <a:gd name="T15" fmla="*/ 3 h 7"/>
                <a:gd name="T16" fmla="*/ 3 w 3"/>
                <a:gd name="T17" fmla="*/ 6 h 7"/>
                <a:gd name="T18" fmla="*/ 0 w 3"/>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0" y="0"/>
                  </a:moveTo>
                  <a:cubicBezTo>
                    <a:pt x="0" y="1"/>
                    <a:pt x="0" y="2"/>
                    <a:pt x="1" y="2"/>
                  </a:cubicBezTo>
                  <a:cubicBezTo>
                    <a:pt x="1" y="2"/>
                    <a:pt x="1" y="2"/>
                    <a:pt x="1" y="2"/>
                  </a:cubicBezTo>
                  <a:cubicBezTo>
                    <a:pt x="1" y="2"/>
                    <a:pt x="1" y="2"/>
                    <a:pt x="1" y="2"/>
                  </a:cubicBezTo>
                  <a:cubicBezTo>
                    <a:pt x="1" y="3"/>
                    <a:pt x="1" y="3"/>
                    <a:pt x="1" y="3"/>
                  </a:cubicBezTo>
                  <a:cubicBezTo>
                    <a:pt x="2" y="4"/>
                    <a:pt x="2" y="5"/>
                    <a:pt x="3" y="7"/>
                  </a:cubicBezTo>
                  <a:cubicBezTo>
                    <a:pt x="3" y="7"/>
                    <a:pt x="3" y="7"/>
                    <a:pt x="3" y="7"/>
                  </a:cubicBezTo>
                  <a:cubicBezTo>
                    <a:pt x="2" y="5"/>
                    <a:pt x="2" y="4"/>
                    <a:pt x="1" y="3"/>
                  </a:cubicBezTo>
                  <a:cubicBezTo>
                    <a:pt x="2" y="4"/>
                    <a:pt x="2" y="5"/>
                    <a:pt x="3" y="6"/>
                  </a:cubicBezTo>
                  <a:cubicBezTo>
                    <a:pt x="2" y="4"/>
                    <a:pt x="1" y="2"/>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1" name="Oval 462"/>
            <p:cNvSpPr>
              <a:spLocks noChangeArrowheads="1"/>
            </p:cNvSpPr>
            <p:nvPr/>
          </p:nvSpPr>
          <p:spPr bwMode="auto">
            <a:xfrm>
              <a:off x="3866" y="147"/>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2" name="Oval 463"/>
            <p:cNvSpPr>
              <a:spLocks noChangeArrowheads="1"/>
            </p:cNvSpPr>
            <p:nvPr/>
          </p:nvSpPr>
          <p:spPr bwMode="auto">
            <a:xfrm>
              <a:off x="3866" y="147"/>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3" name="Oval 464"/>
            <p:cNvSpPr>
              <a:spLocks noChangeArrowheads="1"/>
            </p:cNvSpPr>
            <p:nvPr/>
          </p:nvSpPr>
          <p:spPr bwMode="auto">
            <a:xfrm>
              <a:off x="3866" y="147"/>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4" name="Freeform 465"/>
            <p:cNvSpPr/>
            <p:nvPr/>
          </p:nvSpPr>
          <p:spPr bwMode="auto">
            <a:xfrm>
              <a:off x="3866" y="14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5" name="Freeform 466"/>
            <p:cNvSpPr/>
            <p:nvPr/>
          </p:nvSpPr>
          <p:spPr bwMode="auto">
            <a:xfrm>
              <a:off x="3858" y="150"/>
              <a:ext cx="5" cy="6"/>
            </a:xfrm>
            <a:custGeom>
              <a:avLst/>
              <a:gdLst>
                <a:gd name="T0" fmla="*/ 3 w 3"/>
                <a:gd name="T1" fmla="*/ 0 h 4"/>
                <a:gd name="T2" fmla="*/ 0 w 3"/>
                <a:gd name="T3" fmla="*/ 4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1"/>
                    <a:pt x="1" y="2"/>
                    <a:pt x="0" y="4"/>
                  </a:cubicBezTo>
                  <a:cubicBezTo>
                    <a:pt x="0" y="4"/>
                    <a:pt x="0" y="4"/>
                    <a:pt x="0" y="4"/>
                  </a:cubicBezTo>
                  <a:cubicBezTo>
                    <a:pt x="1" y="2"/>
                    <a:pt x="2" y="1"/>
                    <a:pt x="3"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6" name="Freeform 467"/>
            <p:cNvSpPr/>
            <p:nvPr/>
          </p:nvSpPr>
          <p:spPr bwMode="auto">
            <a:xfrm>
              <a:off x="3932" y="273"/>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1"/>
                    <a:pt x="1" y="1"/>
                    <a:pt x="1" y="1"/>
                  </a:cubicBezTo>
                  <a:cubicBezTo>
                    <a:pt x="1" y="1"/>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7" name="Freeform 468"/>
            <p:cNvSpPr/>
            <p:nvPr/>
          </p:nvSpPr>
          <p:spPr bwMode="auto">
            <a:xfrm>
              <a:off x="3932" y="273"/>
              <a:ext cx="3" cy="6"/>
            </a:xfrm>
            <a:custGeom>
              <a:avLst/>
              <a:gdLst>
                <a:gd name="T0" fmla="*/ 0 w 2"/>
                <a:gd name="T1" fmla="*/ 0 h 4"/>
                <a:gd name="T2" fmla="*/ 1 w 2"/>
                <a:gd name="T3" fmla="*/ 1 h 4"/>
                <a:gd name="T4" fmla="*/ 2 w 2"/>
                <a:gd name="T5" fmla="*/ 4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1" y="1"/>
                    <a:pt x="1" y="1"/>
                  </a:cubicBezTo>
                  <a:cubicBezTo>
                    <a:pt x="1" y="2"/>
                    <a:pt x="2" y="3"/>
                    <a:pt x="2" y="4"/>
                  </a:cubicBezTo>
                  <a:cubicBezTo>
                    <a:pt x="2" y="3"/>
                    <a:pt x="1" y="2"/>
                    <a:pt x="1" y="1"/>
                  </a:cubicBezTo>
                  <a:cubicBezTo>
                    <a:pt x="1" y="1"/>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8" name="Freeform 469"/>
            <p:cNvSpPr/>
            <p:nvPr/>
          </p:nvSpPr>
          <p:spPr bwMode="auto">
            <a:xfrm>
              <a:off x="3933" y="274"/>
              <a:ext cx="2" cy="5"/>
            </a:xfrm>
            <a:custGeom>
              <a:avLst/>
              <a:gdLst>
                <a:gd name="T0" fmla="*/ 0 w 1"/>
                <a:gd name="T1" fmla="*/ 0 h 3"/>
                <a:gd name="T2" fmla="*/ 0 w 1"/>
                <a:gd name="T3" fmla="*/ 1 h 3"/>
                <a:gd name="T4" fmla="*/ 0 w 1"/>
                <a:gd name="T5" fmla="*/ 1 h 3"/>
                <a:gd name="T6" fmla="*/ 0 w 1"/>
                <a:gd name="T7" fmla="*/ 1 h 3"/>
                <a:gd name="T8" fmla="*/ 0 w 1"/>
                <a:gd name="T9" fmla="*/ 1 h 3"/>
                <a:gd name="T10" fmla="*/ 1 w 1"/>
                <a:gd name="T11" fmla="*/ 2 h 3"/>
                <a:gd name="T12" fmla="*/ 1 w 1"/>
                <a:gd name="T13" fmla="*/ 2 h 3"/>
                <a:gd name="T14" fmla="*/ 0 w 1"/>
                <a:gd name="T15" fmla="*/ 1 h 3"/>
                <a:gd name="T16" fmla="*/ 1 w 1"/>
                <a:gd name="T17" fmla="*/ 2 h 3"/>
                <a:gd name="T18" fmla="*/ 1 w 1"/>
                <a:gd name="T19" fmla="*/ 3 h 3"/>
                <a:gd name="T20" fmla="*/ 1 w 1"/>
                <a:gd name="T21" fmla="*/ 3 h 3"/>
                <a:gd name="T22" fmla="*/ 0 w 1"/>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3">
                  <a:moveTo>
                    <a:pt x="0" y="0"/>
                  </a:moveTo>
                  <a:cubicBezTo>
                    <a:pt x="0" y="0"/>
                    <a:pt x="0" y="1"/>
                    <a:pt x="0" y="1"/>
                  </a:cubicBezTo>
                  <a:cubicBezTo>
                    <a:pt x="0" y="1"/>
                    <a:pt x="0" y="1"/>
                    <a:pt x="0" y="1"/>
                  </a:cubicBezTo>
                  <a:cubicBezTo>
                    <a:pt x="0" y="1"/>
                    <a:pt x="0" y="1"/>
                    <a:pt x="0" y="1"/>
                  </a:cubicBezTo>
                  <a:cubicBezTo>
                    <a:pt x="0" y="1"/>
                    <a:pt x="0" y="1"/>
                    <a:pt x="0" y="1"/>
                  </a:cubicBezTo>
                  <a:cubicBezTo>
                    <a:pt x="0" y="1"/>
                    <a:pt x="0" y="2"/>
                    <a:pt x="1" y="2"/>
                  </a:cubicBezTo>
                  <a:cubicBezTo>
                    <a:pt x="1" y="2"/>
                    <a:pt x="1" y="2"/>
                    <a:pt x="1" y="2"/>
                  </a:cubicBezTo>
                  <a:cubicBezTo>
                    <a:pt x="0" y="2"/>
                    <a:pt x="0" y="1"/>
                    <a:pt x="0" y="1"/>
                  </a:cubicBezTo>
                  <a:cubicBezTo>
                    <a:pt x="0" y="1"/>
                    <a:pt x="0" y="2"/>
                    <a:pt x="1" y="2"/>
                  </a:cubicBezTo>
                  <a:cubicBezTo>
                    <a:pt x="1" y="2"/>
                    <a:pt x="1" y="3"/>
                    <a:pt x="1" y="3"/>
                  </a:cubicBezTo>
                  <a:cubicBezTo>
                    <a:pt x="1" y="3"/>
                    <a:pt x="1" y="3"/>
                    <a:pt x="1" y="3"/>
                  </a:cubicBezTo>
                  <a:cubicBezTo>
                    <a:pt x="1" y="2"/>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9" name="Freeform 470"/>
            <p:cNvSpPr/>
            <p:nvPr/>
          </p:nvSpPr>
          <p:spPr bwMode="auto">
            <a:xfrm>
              <a:off x="3868" y="148"/>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0" name="Oval 471"/>
            <p:cNvSpPr>
              <a:spLocks noChangeArrowheads="1"/>
            </p:cNvSpPr>
            <p:nvPr/>
          </p:nvSpPr>
          <p:spPr bwMode="auto">
            <a:xfrm>
              <a:off x="3868" y="150"/>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1" name="Oval 472"/>
            <p:cNvSpPr>
              <a:spLocks noChangeArrowheads="1"/>
            </p:cNvSpPr>
            <p:nvPr/>
          </p:nvSpPr>
          <p:spPr bwMode="auto">
            <a:xfrm>
              <a:off x="3868" y="150"/>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2" name="Freeform 473"/>
            <p:cNvSpPr/>
            <p:nvPr/>
          </p:nvSpPr>
          <p:spPr bwMode="auto">
            <a:xfrm>
              <a:off x="3868" y="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3" name="Oval 474"/>
            <p:cNvSpPr>
              <a:spLocks noChangeArrowheads="1"/>
            </p:cNvSpPr>
            <p:nvPr/>
          </p:nvSpPr>
          <p:spPr bwMode="auto">
            <a:xfrm>
              <a:off x="3868" y="150"/>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4" name="Freeform 475"/>
            <p:cNvSpPr>
              <a:spLocks noEditPoints="1"/>
            </p:cNvSpPr>
            <p:nvPr/>
          </p:nvSpPr>
          <p:spPr bwMode="auto">
            <a:xfrm>
              <a:off x="3869" y="152"/>
              <a:ext cx="0" cy="1"/>
            </a:xfrm>
            <a:custGeom>
              <a:avLst/>
              <a:gdLst>
                <a:gd name="T0" fmla="*/ 1 h 1"/>
                <a:gd name="T1" fmla="*/ 1 h 1"/>
                <a:gd name="T2" fmla="*/ 1 h 1"/>
                <a:gd name="T3" fmla="*/ 1 h 1"/>
                <a:gd name="T4" fmla="*/ 0 h 1"/>
                <a:gd name="T5" fmla="*/ 0 h 1"/>
                <a:gd name="T6" fmla="*/ 0 h 1"/>
                <a:gd name="T7" fmla="*/ 1 h 1"/>
                <a:gd name="T8"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5" name="Freeform 476"/>
            <p:cNvSpPr>
              <a:spLocks noEditPoints="1"/>
            </p:cNvSpPr>
            <p:nvPr/>
          </p:nvSpPr>
          <p:spPr bwMode="auto">
            <a:xfrm>
              <a:off x="3878" y="168"/>
              <a:ext cx="1" cy="2"/>
            </a:xfrm>
            <a:custGeom>
              <a:avLst/>
              <a:gdLst>
                <a:gd name="T0" fmla="*/ 1 w 1"/>
                <a:gd name="T1" fmla="*/ 0 h 1"/>
                <a:gd name="T2" fmla="*/ 1 w 1"/>
                <a:gd name="T3" fmla="*/ 1 h 1"/>
                <a:gd name="T4" fmla="*/ 1 w 1"/>
                <a:gd name="T5" fmla="*/ 1 h 1"/>
                <a:gd name="T6" fmla="*/ 1 w 1"/>
                <a:gd name="T7" fmla="*/ 0 h 1"/>
                <a:gd name="T8" fmla="*/ 0 w 1"/>
                <a:gd name="T9" fmla="*/ 0 h 1"/>
                <a:gd name="T10" fmla="*/ 1 w 1"/>
                <a:gd name="T11" fmla="*/ 0 h 1"/>
                <a:gd name="T12" fmla="*/ 1 w 1"/>
                <a:gd name="T13" fmla="*/ 0 h 1"/>
                <a:gd name="T14" fmla="*/ 1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1"/>
                    <a:pt x="1" y="1"/>
                  </a:cubicBezTo>
                  <a:cubicBezTo>
                    <a:pt x="1" y="1"/>
                    <a:pt x="1" y="1"/>
                    <a:pt x="1" y="1"/>
                  </a:cubicBezTo>
                  <a:cubicBezTo>
                    <a:pt x="1" y="0"/>
                    <a:pt x="1" y="0"/>
                    <a:pt x="1" y="0"/>
                  </a:cubicBezTo>
                  <a:moveTo>
                    <a:pt x="0" y="0"/>
                  </a:moveTo>
                  <a:cubicBezTo>
                    <a:pt x="1" y="0"/>
                    <a:pt x="1" y="0"/>
                    <a:pt x="1" y="0"/>
                  </a:cubicBezTo>
                  <a:cubicBezTo>
                    <a:pt x="1" y="0"/>
                    <a:pt x="1" y="0"/>
                    <a:pt x="1" y="0"/>
                  </a:cubicBezTo>
                  <a:cubicBezTo>
                    <a:pt x="1" y="0"/>
                    <a:pt x="1" y="0"/>
                    <a:pt x="1"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6" name="Freeform 477"/>
            <p:cNvSpPr/>
            <p:nvPr/>
          </p:nvSpPr>
          <p:spPr bwMode="auto">
            <a:xfrm>
              <a:off x="3879" y="17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7" name="Freeform 478"/>
            <p:cNvSpPr/>
            <p:nvPr/>
          </p:nvSpPr>
          <p:spPr bwMode="auto">
            <a:xfrm>
              <a:off x="3879" y="170"/>
              <a:ext cx="2" cy="1"/>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0" y="1"/>
                    <a:pt x="0" y="1"/>
                    <a:pt x="0" y="1"/>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8" name="Freeform 479"/>
            <p:cNvSpPr/>
            <p:nvPr/>
          </p:nvSpPr>
          <p:spPr bwMode="auto">
            <a:xfrm>
              <a:off x="3927" y="261"/>
              <a:ext cx="3" cy="7"/>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cubicBezTo>
                    <a:pt x="0" y="0"/>
                    <a:pt x="0" y="0"/>
                    <a:pt x="0" y="0"/>
                  </a:cubicBezTo>
                  <a:cubicBezTo>
                    <a:pt x="1" y="2"/>
                    <a:pt x="1" y="3"/>
                    <a:pt x="2" y="4"/>
                  </a:cubicBezTo>
                  <a:cubicBezTo>
                    <a:pt x="1" y="3"/>
                    <a:pt x="1" y="2"/>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9" name="Freeform 480"/>
            <p:cNvSpPr/>
            <p:nvPr/>
          </p:nvSpPr>
          <p:spPr bwMode="auto">
            <a:xfrm>
              <a:off x="3927" y="261"/>
              <a:ext cx="5" cy="10"/>
            </a:xfrm>
            <a:custGeom>
              <a:avLst/>
              <a:gdLst>
                <a:gd name="T0" fmla="*/ 0 w 3"/>
                <a:gd name="T1" fmla="*/ 0 h 6"/>
                <a:gd name="T2" fmla="*/ 1 w 3"/>
                <a:gd name="T3" fmla="*/ 1 h 6"/>
                <a:gd name="T4" fmla="*/ 1 w 3"/>
                <a:gd name="T5" fmla="*/ 3 h 6"/>
                <a:gd name="T6" fmla="*/ 2 w 3"/>
                <a:gd name="T7" fmla="*/ 5 h 6"/>
                <a:gd name="T8" fmla="*/ 3 w 3"/>
                <a:gd name="T9" fmla="*/ 6 h 6"/>
                <a:gd name="T10" fmla="*/ 2 w 3"/>
                <a:gd name="T11" fmla="*/ 4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cubicBezTo>
                    <a:pt x="0" y="1"/>
                    <a:pt x="0" y="1"/>
                    <a:pt x="1" y="1"/>
                  </a:cubicBezTo>
                  <a:cubicBezTo>
                    <a:pt x="1" y="2"/>
                    <a:pt x="1" y="2"/>
                    <a:pt x="1" y="3"/>
                  </a:cubicBezTo>
                  <a:cubicBezTo>
                    <a:pt x="2" y="4"/>
                    <a:pt x="2" y="4"/>
                    <a:pt x="2" y="5"/>
                  </a:cubicBezTo>
                  <a:cubicBezTo>
                    <a:pt x="2" y="5"/>
                    <a:pt x="3" y="6"/>
                    <a:pt x="3" y="6"/>
                  </a:cubicBezTo>
                  <a:cubicBezTo>
                    <a:pt x="3" y="6"/>
                    <a:pt x="2" y="5"/>
                    <a:pt x="2" y="4"/>
                  </a:cubicBezTo>
                  <a:cubicBezTo>
                    <a:pt x="1" y="3"/>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0" name="Freeform 481"/>
            <p:cNvSpPr/>
            <p:nvPr/>
          </p:nvSpPr>
          <p:spPr bwMode="auto">
            <a:xfrm>
              <a:off x="3928" y="263"/>
              <a:ext cx="2" cy="6"/>
            </a:xfrm>
            <a:custGeom>
              <a:avLst/>
              <a:gdLst>
                <a:gd name="T0" fmla="*/ 0 w 1"/>
                <a:gd name="T1" fmla="*/ 0 h 4"/>
                <a:gd name="T2" fmla="*/ 0 w 1"/>
                <a:gd name="T3" fmla="*/ 1 h 4"/>
                <a:gd name="T4" fmla="*/ 0 w 1"/>
                <a:gd name="T5" fmla="*/ 1 h 4"/>
                <a:gd name="T6" fmla="*/ 0 w 1"/>
                <a:gd name="T7" fmla="*/ 1 h 4"/>
                <a:gd name="T8" fmla="*/ 0 w 1"/>
                <a:gd name="T9" fmla="*/ 2 h 4"/>
                <a:gd name="T10" fmla="*/ 1 w 1"/>
                <a:gd name="T11" fmla="*/ 4 h 4"/>
                <a:gd name="T12" fmla="*/ 1 w 1"/>
                <a:gd name="T13" fmla="*/ 4 h 4"/>
                <a:gd name="T14" fmla="*/ 0 w 1"/>
                <a:gd name="T15" fmla="*/ 2 h 4"/>
                <a:gd name="T16" fmla="*/ 0 w 1"/>
                <a:gd name="T17" fmla="*/ 2 h 4"/>
                <a:gd name="T18" fmla="*/ 0 w 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0" y="0"/>
                  </a:moveTo>
                  <a:cubicBezTo>
                    <a:pt x="0" y="1"/>
                    <a:pt x="0" y="1"/>
                    <a:pt x="0" y="1"/>
                  </a:cubicBezTo>
                  <a:cubicBezTo>
                    <a:pt x="0" y="1"/>
                    <a:pt x="0" y="1"/>
                    <a:pt x="0" y="1"/>
                  </a:cubicBezTo>
                  <a:cubicBezTo>
                    <a:pt x="0" y="1"/>
                    <a:pt x="0" y="1"/>
                    <a:pt x="0" y="1"/>
                  </a:cubicBezTo>
                  <a:cubicBezTo>
                    <a:pt x="0" y="2"/>
                    <a:pt x="0" y="2"/>
                    <a:pt x="0" y="2"/>
                  </a:cubicBezTo>
                  <a:cubicBezTo>
                    <a:pt x="1" y="2"/>
                    <a:pt x="1" y="3"/>
                    <a:pt x="1" y="4"/>
                  </a:cubicBezTo>
                  <a:cubicBezTo>
                    <a:pt x="1" y="4"/>
                    <a:pt x="1" y="4"/>
                    <a:pt x="1" y="4"/>
                  </a:cubicBezTo>
                  <a:cubicBezTo>
                    <a:pt x="1" y="3"/>
                    <a:pt x="1" y="2"/>
                    <a:pt x="0" y="2"/>
                  </a:cubicBezTo>
                  <a:cubicBezTo>
                    <a:pt x="0" y="2"/>
                    <a:pt x="0" y="2"/>
                    <a:pt x="0" y="2"/>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3" name="Freeform 482"/>
            <p:cNvSpPr/>
            <p:nvPr/>
          </p:nvSpPr>
          <p:spPr bwMode="auto">
            <a:xfrm>
              <a:off x="3881" y="173"/>
              <a:ext cx="0" cy="1"/>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4" name="Freeform 483"/>
            <p:cNvSpPr/>
            <p:nvPr/>
          </p:nvSpPr>
          <p:spPr bwMode="auto">
            <a:xfrm>
              <a:off x="3881" y="173"/>
              <a:ext cx="3" cy="5"/>
            </a:xfrm>
            <a:custGeom>
              <a:avLst/>
              <a:gdLst>
                <a:gd name="T0" fmla="*/ 0 w 2"/>
                <a:gd name="T1" fmla="*/ 0 h 3"/>
                <a:gd name="T2" fmla="*/ 2 w 2"/>
                <a:gd name="T3" fmla="*/ 3 h 3"/>
                <a:gd name="T4" fmla="*/ 2 w 2"/>
                <a:gd name="T5" fmla="*/ 3 h 3"/>
                <a:gd name="T6" fmla="*/ 1 w 2"/>
                <a:gd name="T7" fmla="*/ 2 h 3"/>
                <a:gd name="T8" fmla="*/ 0 w 2"/>
                <a:gd name="T9" fmla="*/ 1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1" y="1"/>
                    <a:pt x="1" y="2"/>
                    <a:pt x="2" y="3"/>
                  </a:cubicBezTo>
                  <a:cubicBezTo>
                    <a:pt x="2" y="3"/>
                    <a:pt x="2" y="3"/>
                    <a:pt x="2" y="3"/>
                  </a:cubicBezTo>
                  <a:cubicBezTo>
                    <a:pt x="2" y="3"/>
                    <a:pt x="1" y="2"/>
                    <a:pt x="1" y="2"/>
                  </a:cubicBezTo>
                  <a:cubicBezTo>
                    <a:pt x="1" y="2"/>
                    <a:pt x="1" y="1"/>
                    <a:pt x="0" y="1"/>
                  </a:cubicBezTo>
                  <a:cubicBezTo>
                    <a:pt x="0" y="1"/>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5" name="Freeform 484"/>
            <p:cNvSpPr/>
            <p:nvPr/>
          </p:nvSpPr>
          <p:spPr bwMode="auto">
            <a:xfrm>
              <a:off x="3881" y="173"/>
              <a:ext cx="3" cy="5"/>
            </a:xfrm>
            <a:custGeom>
              <a:avLst/>
              <a:gdLst>
                <a:gd name="T0" fmla="*/ 0 w 2"/>
                <a:gd name="T1" fmla="*/ 0 h 3"/>
                <a:gd name="T2" fmla="*/ 0 w 2"/>
                <a:gd name="T3" fmla="*/ 1 h 3"/>
                <a:gd name="T4" fmla="*/ 1 w 2"/>
                <a:gd name="T5" fmla="*/ 1 h 3"/>
                <a:gd name="T6" fmla="*/ 1 w 2"/>
                <a:gd name="T7" fmla="*/ 2 h 3"/>
                <a:gd name="T8" fmla="*/ 2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1"/>
                  </a:cubicBezTo>
                  <a:cubicBezTo>
                    <a:pt x="1" y="1"/>
                    <a:pt x="1" y="1"/>
                    <a:pt x="1" y="1"/>
                  </a:cubicBezTo>
                  <a:cubicBezTo>
                    <a:pt x="1" y="1"/>
                    <a:pt x="1" y="2"/>
                    <a:pt x="1" y="2"/>
                  </a:cubicBezTo>
                  <a:cubicBezTo>
                    <a:pt x="1" y="2"/>
                    <a:pt x="1" y="3"/>
                    <a:pt x="2" y="3"/>
                  </a:cubicBezTo>
                  <a:cubicBezTo>
                    <a:pt x="1" y="2"/>
                    <a:pt x="1" y="1"/>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6" name="Freeform 485"/>
            <p:cNvSpPr>
              <a:spLocks noEditPoints="1"/>
            </p:cNvSpPr>
            <p:nvPr/>
          </p:nvSpPr>
          <p:spPr bwMode="auto">
            <a:xfrm>
              <a:off x="3881" y="173"/>
              <a:ext cx="2" cy="3"/>
            </a:xfrm>
            <a:custGeom>
              <a:avLst/>
              <a:gdLst>
                <a:gd name="T0" fmla="*/ 1 w 1"/>
                <a:gd name="T1" fmla="*/ 1 h 2"/>
                <a:gd name="T2" fmla="*/ 1 w 1"/>
                <a:gd name="T3" fmla="*/ 2 h 2"/>
                <a:gd name="T4" fmla="*/ 1 w 1"/>
                <a:gd name="T5" fmla="*/ 1 h 2"/>
                <a:gd name="T6" fmla="*/ 0 w 1"/>
                <a:gd name="T7" fmla="*/ 0 h 2"/>
                <a:gd name="T8" fmla="*/ 0 w 1"/>
                <a:gd name="T9" fmla="*/ 1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2"/>
                    <a:pt x="1" y="2"/>
                  </a:cubicBezTo>
                  <a:cubicBezTo>
                    <a:pt x="1" y="2"/>
                    <a:pt x="1" y="1"/>
                    <a:pt x="1" y="1"/>
                  </a:cubicBezTo>
                  <a:moveTo>
                    <a:pt x="0" y="0"/>
                  </a:moveTo>
                  <a:cubicBezTo>
                    <a:pt x="0" y="0"/>
                    <a:pt x="0" y="0"/>
                    <a:pt x="0" y="1"/>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7" name="Freeform 486"/>
            <p:cNvSpPr/>
            <p:nvPr/>
          </p:nvSpPr>
          <p:spPr bwMode="auto">
            <a:xfrm>
              <a:off x="3873" y="15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8" name="Freeform 487"/>
            <p:cNvSpPr/>
            <p:nvPr/>
          </p:nvSpPr>
          <p:spPr bwMode="auto">
            <a:xfrm>
              <a:off x="3874" y="160"/>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9" name="Freeform 488"/>
            <p:cNvSpPr/>
            <p:nvPr/>
          </p:nvSpPr>
          <p:spPr bwMode="auto">
            <a:xfrm>
              <a:off x="3874" y="160"/>
              <a:ext cx="0" cy="1"/>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0" name="Freeform 489"/>
            <p:cNvSpPr/>
            <p:nvPr/>
          </p:nvSpPr>
          <p:spPr bwMode="auto">
            <a:xfrm>
              <a:off x="3874" y="160"/>
              <a:ext cx="0" cy="1"/>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1" name="Freeform 490"/>
            <p:cNvSpPr/>
            <p:nvPr/>
          </p:nvSpPr>
          <p:spPr bwMode="auto">
            <a:xfrm>
              <a:off x="3873" y="160"/>
              <a:ext cx="1" cy="0"/>
            </a:xfrm>
            <a:custGeom>
              <a:avLst/>
              <a:gdLst>
                <a:gd name="T0" fmla="*/ 0 w 1"/>
                <a:gd name="T1" fmla="*/ 1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1" y="0"/>
                    <a:pt x="1" y="0"/>
                  </a:cubicBezTo>
                  <a:cubicBezTo>
                    <a:pt x="1" y="0"/>
                    <a:pt x="1"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2" name="Freeform 491"/>
            <p:cNvSpPr/>
            <p:nvPr/>
          </p:nvSpPr>
          <p:spPr bwMode="auto">
            <a:xfrm>
              <a:off x="3871" y="15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3" name="Freeform 492"/>
            <p:cNvSpPr>
              <a:spLocks noEditPoints="1"/>
            </p:cNvSpPr>
            <p:nvPr/>
          </p:nvSpPr>
          <p:spPr bwMode="auto">
            <a:xfrm>
              <a:off x="3871" y="155"/>
              <a:ext cx="0" cy="1"/>
            </a:xfrm>
            <a:custGeom>
              <a:avLst/>
              <a:gdLst>
                <a:gd name="T0" fmla="*/ 0 h 1"/>
                <a:gd name="T1" fmla="*/ 1 h 1"/>
                <a:gd name="T2" fmla="*/ 0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0"/>
                  </a:moveTo>
                  <a:cubicBezTo>
                    <a:pt x="0" y="0"/>
                    <a:pt x="0" y="1"/>
                    <a:pt x="0" y="1"/>
                  </a:cubicBezTo>
                  <a:cubicBezTo>
                    <a:pt x="0" y="1"/>
                    <a:pt x="0" y="0"/>
                    <a:pt x="0" y="0"/>
                  </a:cubicBezTo>
                  <a:moveTo>
                    <a:pt x="0" y="0"/>
                  </a:move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4" name="Freeform 493"/>
            <p:cNvSpPr/>
            <p:nvPr/>
          </p:nvSpPr>
          <p:spPr bwMode="auto">
            <a:xfrm>
              <a:off x="3871" y="155"/>
              <a:ext cx="2" cy="1"/>
            </a:xfrm>
            <a:custGeom>
              <a:avLst/>
              <a:gdLst>
                <a:gd name="T0" fmla="*/ 0 w 1"/>
                <a:gd name="T1" fmla="*/ 0 h 1"/>
                <a:gd name="T2" fmla="*/ 0 w 1"/>
                <a:gd name="T3" fmla="*/ 0 h 1"/>
                <a:gd name="T4" fmla="*/ 0 w 1"/>
                <a:gd name="T5" fmla="*/ 1 h 1"/>
                <a:gd name="T6" fmla="*/ 1 w 1"/>
                <a:gd name="T7" fmla="*/ 1 h 1"/>
                <a:gd name="T8" fmla="*/ 1 w 1"/>
                <a:gd name="T9" fmla="*/ 1 h 1"/>
                <a:gd name="T10" fmla="*/ 0 w 1"/>
                <a:gd name="T11" fmla="*/ 1 h 1"/>
                <a:gd name="T12" fmla="*/ 0 w 1"/>
                <a:gd name="T13" fmla="*/ 1 h 1"/>
                <a:gd name="T14" fmla="*/ 0 w 1"/>
                <a:gd name="T15" fmla="*/ 1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0"/>
                  </a:moveTo>
                  <a:cubicBezTo>
                    <a:pt x="0" y="0"/>
                    <a:pt x="0" y="0"/>
                    <a:pt x="0" y="0"/>
                  </a:cubicBezTo>
                  <a:cubicBezTo>
                    <a:pt x="0" y="1"/>
                    <a:pt x="0" y="1"/>
                    <a:pt x="0"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5" name="Freeform 494"/>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6" name="Freeform 495"/>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7" name="Freeform 496"/>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8" name="Freeform 497"/>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9" name="Freeform 498"/>
            <p:cNvSpPr/>
            <p:nvPr/>
          </p:nvSpPr>
          <p:spPr bwMode="auto">
            <a:xfrm>
              <a:off x="3974" y="369"/>
              <a:ext cx="2" cy="2"/>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0"/>
                    <a:pt x="1" y="1"/>
                    <a:pt x="1" y="1"/>
                  </a:cubicBezTo>
                  <a:cubicBezTo>
                    <a:pt x="1"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0" name="Freeform 499"/>
            <p:cNvSpPr/>
            <p:nvPr/>
          </p:nvSpPr>
          <p:spPr bwMode="auto">
            <a:xfrm>
              <a:off x="3974" y="369"/>
              <a:ext cx="5" cy="11"/>
            </a:xfrm>
            <a:custGeom>
              <a:avLst/>
              <a:gdLst>
                <a:gd name="T0" fmla="*/ 0 w 3"/>
                <a:gd name="T1" fmla="*/ 0 h 7"/>
                <a:gd name="T2" fmla="*/ 1 w 3"/>
                <a:gd name="T3" fmla="*/ 2 h 7"/>
                <a:gd name="T4" fmla="*/ 3 w 3"/>
                <a:gd name="T5" fmla="*/ 7 h 7"/>
                <a:gd name="T6" fmla="*/ 1 w 3"/>
                <a:gd name="T7" fmla="*/ 1 h 7"/>
                <a:gd name="T8" fmla="*/ 0 w 3"/>
                <a:gd name="T9" fmla="*/ 0 h 7"/>
              </a:gdLst>
              <a:ahLst/>
              <a:cxnLst>
                <a:cxn ang="0">
                  <a:pos x="T0" y="T1"/>
                </a:cxn>
                <a:cxn ang="0">
                  <a:pos x="T2" y="T3"/>
                </a:cxn>
                <a:cxn ang="0">
                  <a:pos x="T4" y="T5"/>
                </a:cxn>
                <a:cxn ang="0">
                  <a:pos x="T6" y="T7"/>
                </a:cxn>
                <a:cxn ang="0">
                  <a:pos x="T8" y="T9"/>
                </a:cxn>
              </a:cxnLst>
              <a:rect l="0" t="0" r="r" b="b"/>
              <a:pathLst>
                <a:path w="3" h="7">
                  <a:moveTo>
                    <a:pt x="0" y="0"/>
                  </a:moveTo>
                  <a:cubicBezTo>
                    <a:pt x="1" y="1"/>
                    <a:pt x="1" y="1"/>
                    <a:pt x="1" y="2"/>
                  </a:cubicBezTo>
                  <a:cubicBezTo>
                    <a:pt x="2" y="3"/>
                    <a:pt x="2" y="5"/>
                    <a:pt x="3" y="7"/>
                  </a:cubicBezTo>
                  <a:cubicBezTo>
                    <a:pt x="2" y="5"/>
                    <a:pt x="1" y="3"/>
                    <a:pt x="1" y="1"/>
                  </a:cubicBezTo>
                  <a:cubicBezTo>
                    <a:pt x="1"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1" name="Freeform 500"/>
            <p:cNvSpPr/>
            <p:nvPr/>
          </p:nvSpPr>
          <p:spPr bwMode="auto">
            <a:xfrm>
              <a:off x="3976" y="372"/>
              <a:ext cx="5" cy="10"/>
            </a:xfrm>
            <a:custGeom>
              <a:avLst/>
              <a:gdLst>
                <a:gd name="T0" fmla="*/ 0 w 3"/>
                <a:gd name="T1" fmla="*/ 0 h 6"/>
                <a:gd name="T2" fmla="*/ 0 w 3"/>
                <a:gd name="T3" fmla="*/ 1 h 6"/>
                <a:gd name="T4" fmla="*/ 2 w 3"/>
                <a:gd name="T5" fmla="*/ 6 h 6"/>
                <a:gd name="T6" fmla="*/ 3 w 3"/>
                <a:gd name="T7" fmla="*/ 6 h 6"/>
                <a:gd name="T8" fmla="*/ 2 w 3"/>
                <a:gd name="T9" fmla="*/ 5 h 6"/>
                <a:gd name="T10" fmla="*/ 0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0" y="0"/>
                  </a:moveTo>
                  <a:cubicBezTo>
                    <a:pt x="0" y="0"/>
                    <a:pt x="0" y="0"/>
                    <a:pt x="0" y="1"/>
                  </a:cubicBezTo>
                  <a:cubicBezTo>
                    <a:pt x="1" y="2"/>
                    <a:pt x="2" y="4"/>
                    <a:pt x="2" y="6"/>
                  </a:cubicBezTo>
                  <a:cubicBezTo>
                    <a:pt x="2" y="6"/>
                    <a:pt x="3" y="6"/>
                    <a:pt x="3" y="6"/>
                  </a:cubicBezTo>
                  <a:cubicBezTo>
                    <a:pt x="2" y="6"/>
                    <a:pt x="2" y="5"/>
                    <a:pt x="2" y="5"/>
                  </a:cubicBezTo>
                  <a:cubicBezTo>
                    <a:pt x="1" y="3"/>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2" name="Freeform 501"/>
            <p:cNvSpPr/>
            <p:nvPr/>
          </p:nvSpPr>
          <p:spPr bwMode="auto">
            <a:xfrm>
              <a:off x="3976" y="374"/>
              <a:ext cx="3" cy="8"/>
            </a:xfrm>
            <a:custGeom>
              <a:avLst/>
              <a:gdLst>
                <a:gd name="T0" fmla="*/ 0 w 2"/>
                <a:gd name="T1" fmla="*/ 0 h 5"/>
                <a:gd name="T2" fmla="*/ 1 w 2"/>
                <a:gd name="T3" fmla="*/ 1 h 5"/>
                <a:gd name="T4" fmla="*/ 2 w 2"/>
                <a:gd name="T5" fmla="*/ 3 h 5"/>
                <a:gd name="T6" fmla="*/ 1 w 2"/>
                <a:gd name="T7" fmla="*/ 1 h 5"/>
                <a:gd name="T8" fmla="*/ 1 w 2"/>
                <a:gd name="T9" fmla="*/ 1 h 5"/>
                <a:gd name="T10" fmla="*/ 2 w 2"/>
                <a:gd name="T11" fmla="*/ 3 h 5"/>
                <a:gd name="T12" fmla="*/ 2 w 2"/>
                <a:gd name="T13" fmla="*/ 4 h 5"/>
                <a:gd name="T14" fmla="*/ 2 w 2"/>
                <a:gd name="T15" fmla="*/ 4 h 5"/>
                <a:gd name="T16" fmla="*/ 2 w 2"/>
                <a:gd name="T17" fmla="*/ 4 h 5"/>
                <a:gd name="T18" fmla="*/ 2 w 2"/>
                <a:gd name="T19" fmla="*/ 5 h 5"/>
                <a:gd name="T20" fmla="*/ 0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0" y="0"/>
                  </a:moveTo>
                  <a:cubicBezTo>
                    <a:pt x="1" y="0"/>
                    <a:pt x="1" y="1"/>
                    <a:pt x="1" y="1"/>
                  </a:cubicBezTo>
                  <a:cubicBezTo>
                    <a:pt x="1" y="2"/>
                    <a:pt x="1" y="2"/>
                    <a:pt x="2" y="3"/>
                  </a:cubicBezTo>
                  <a:cubicBezTo>
                    <a:pt x="1" y="2"/>
                    <a:pt x="1" y="2"/>
                    <a:pt x="1" y="1"/>
                  </a:cubicBezTo>
                  <a:cubicBezTo>
                    <a:pt x="1" y="1"/>
                    <a:pt x="1" y="1"/>
                    <a:pt x="1" y="1"/>
                  </a:cubicBezTo>
                  <a:cubicBezTo>
                    <a:pt x="1" y="2"/>
                    <a:pt x="1" y="2"/>
                    <a:pt x="2" y="3"/>
                  </a:cubicBezTo>
                  <a:cubicBezTo>
                    <a:pt x="2" y="4"/>
                    <a:pt x="2" y="4"/>
                    <a:pt x="2" y="4"/>
                  </a:cubicBezTo>
                  <a:cubicBezTo>
                    <a:pt x="2" y="4"/>
                    <a:pt x="2" y="4"/>
                    <a:pt x="2" y="4"/>
                  </a:cubicBezTo>
                  <a:cubicBezTo>
                    <a:pt x="2" y="4"/>
                    <a:pt x="2" y="4"/>
                    <a:pt x="2" y="4"/>
                  </a:cubicBezTo>
                  <a:cubicBezTo>
                    <a:pt x="2" y="4"/>
                    <a:pt x="2" y="4"/>
                    <a:pt x="2" y="5"/>
                  </a:cubicBezTo>
                  <a:cubicBezTo>
                    <a:pt x="2" y="3"/>
                    <a:pt x="1"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3" name="Freeform 502"/>
            <p:cNvSpPr/>
            <p:nvPr/>
          </p:nvSpPr>
          <p:spPr bwMode="auto">
            <a:xfrm>
              <a:off x="3876" y="163"/>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4" name="Freeform 503"/>
            <p:cNvSpPr/>
            <p:nvPr/>
          </p:nvSpPr>
          <p:spPr bwMode="auto">
            <a:xfrm>
              <a:off x="3876" y="163"/>
              <a:ext cx="2" cy="2"/>
            </a:xfrm>
            <a:custGeom>
              <a:avLst/>
              <a:gdLst>
                <a:gd name="T0" fmla="*/ 0 w 1"/>
                <a:gd name="T1" fmla="*/ 0 h 1"/>
                <a:gd name="T2" fmla="*/ 0 w 1"/>
                <a:gd name="T3" fmla="*/ 0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0" y="1"/>
                    <a:pt x="0" y="1"/>
                    <a:pt x="0" y="1"/>
                  </a:cubicBezTo>
                  <a:cubicBezTo>
                    <a:pt x="0"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5" name="Freeform 504"/>
            <p:cNvSpPr/>
            <p:nvPr/>
          </p:nvSpPr>
          <p:spPr bwMode="auto">
            <a:xfrm>
              <a:off x="3876" y="163"/>
              <a:ext cx="2" cy="3"/>
            </a:xfrm>
            <a:custGeom>
              <a:avLst/>
              <a:gdLst>
                <a:gd name="T0" fmla="*/ 0 w 1"/>
                <a:gd name="T1" fmla="*/ 0 h 2"/>
                <a:gd name="T2" fmla="*/ 0 w 1"/>
                <a:gd name="T3" fmla="*/ 0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0"/>
                    <a:pt x="0" y="0"/>
                  </a:cubicBezTo>
                  <a:cubicBezTo>
                    <a:pt x="0" y="0"/>
                    <a:pt x="0" y="1"/>
                    <a:pt x="1" y="2"/>
                  </a:cubicBezTo>
                  <a:cubicBezTo>
                    <a:pt x="1" y="2"/>
                    <a:pt x="1" y="2"/>
                    <a:pt x="1" y="1"/>
                  </a:cubicBezTo>
                  <a:cubicBezTo>
                    <a:pt x="0" y="1"/>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6" name="Freeform 505"/>
            <p:cNvSpPr/>
            <p:nvPr/>
          </p:nvSpPr>
          <p:spPr bwMode="auto">
            <a:xfrm>
              <a:off x="3876" y="163"/>
              <a:ext cx="2" cy="3"/>
            </a:xfrm>
            <a:custGeom>
              <a:avLst/>
              <a:gdLst>
                <a:gd name="T0" fmla="*/ 0 w 1"/>
                <a:gd name="T1" fmla="*/ 0 h 2"/>
                <a:gd name="T2" fmla="*/ 0 w 1"/>
                <a:gd name="T3" fmla="*/ 0 h 2"/>
                <a:gd name="T4" fmla="*/ 0 w 1"/>
                <a:gd name="T5" fmla="*/ 0 h 2"/>
                <a:gd name="T6" fmla="*/ 0 w 1"/>
                <a:gd name="T7" fmla="*/ 1 h 2"/>
                <a:gd name="T8" fmla="*/ 1 w 1"/>
                <a:gd name="T9" fmla="*/ 2 h 2"/>
                <a:gd name="T10" fmla="*/ 1 w 1"/>
                <a:gd name="T11" fmla="*/ 2 h 2"/>
                <a:gd name="T12" fmla="*/ 0 w 1"/>
                <a:gd name="T13" fmla="*/ 1 h 2"/>
                <a:gd name="T14" fmla="*/ 1 w 1"/>
                <a:gd name="T15" fmla="*/ 2 h 2"/>
                <a:gd name="T16" fmla="*/ 1 w 1"/>
                <a:gd name="T17" fmla="*/ 2 h 2"/>
                <a:gd name="T18" fmla="*/ 1 w 1"/>
                <a:gd name="T19" fmla="*/ 2 h 2"/>
                <a:gd name="T20" fmla="*/ 0 w 1"/>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
                  <a:moveTo>
                    <a:pt x="0" y="0"/>
                  </a:moveTo>
                  <a:cubicBezTo>
                    <a:pt x="0" y="0"/>
                    <a:pt x="0" y="0"/>
                    <a:pt x="0" y="0"/>
                  </a:cubicBezTo>
                  <a:cubicBezTo>
                    <a:pt x="0" y="0"/>
                    <a:pt x="0" y="0"/>
                    <a:pt x="0" y="0"/>
                  </a:cubicBezTo>
                  <a:cubicBezTo>
                    <a:pt x="0" y="1"/>
                    <a:pt x="0" y="1"/>
                    <a:pt x="0" y="1"/>
                  </a:cubicBezTo>
                  <a:cubicBezTo>
                    <a:pt x="1" y="2"/>
                    <a:pt x="1" y="2"/>
                    <a:pt x="1" y="2"/>
                  </a:cubicBezTo>
                  <a:cubicBezTo>
                    <a:pt x="1" y="2"/>
                    <a:pt x="1" y="2"/>
                    <a:pt x="1" y="2"/>
                  </a:cubicBezTo>
                  <a:cubicBezTo>
                    <a:pt x="0" y="1"/>
                    <a:pt x="0" y="1"/>
                    <a:pt x="0" y="1"/>
                  </a:cubicBezTo>
                  <a:cubicBezTo>
                    <a:pt x="0" y="1"/>
                    <a:pt x="1" y="1"/>
                    <a:pt x="1" y="2"/>
                  </a:cubicBezTo>
                  <a:cubicBezTo>
                    <a:pt x="1" y="2"/>
                    <a:pt x="1" y="2"/>
                    <a:pt x="1" y="2"/>
                  </a:cubicBezTo>
                  <a:cubicBezTo>
                    <a:pt x="1" y="2"/>
                    <a:pt x="1" y="2"/>
                    <a:pt x="1" y="2"/>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7" name="Freeform 506"/>
            <p:cNvSpPr/>
            <p:nvPr/>
          </p:nvSpPr>
          <p:spPr bwMode="auto">
            <a:xfrm>
              <a:off x="3886" y="183"/>
              <a:ext cx="1"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8" name="Freeform 507"/>
            <p:cNvSpPr/>
            <p:nvPr/>
          </p:nvSpPr>
          <p:spPr bwMode="auto">
            <a:xfrm>
              <a:off x="3886" y="183"/>
              <a:ext cx="1" cy="1"/>
            </a:xfrm>
            <a:custGeom>
              <a:avLst/>
              <a:gdLst>
                <a:gd name="T0" fmla="*/ 0 w 1"/>
                <a:gd name="T1" fmla="*/ 0 h 1"/>
                <a:gd name="T2" fmla="*/ 1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0"/>
                  </a:cubicBezTo>
                  <a:cubicBezTo>
                    <a:pt x="1" y="1"/>
                    <a:pt x="1" y="1"/>
                    <a:pt x="1" y="1"/>
                  </a:cubicBezTo>
                  <a:cubicBezTo>
                    <a:pt x="1" y="1"/>
                    <a:pt x="1" y="0"/>
                    <a:pt x="1"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9" name="Freeform 508"/>
            <p:cNvSpPr/>
            <p:nvPr/>
          </p:nvSpPr>
          <p:spPr bwMode="auto">
            <a:xfrm>
              <a:off x="3887" y="183"/>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0" name="Freeform 509"/>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1" name="Freeform 510"/>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2" name="Freeform 511"/>
            <p:cNvSpPr/>
            <p:nvPr/>
          </p:nvSpPr>
          <p:spPr bwMode="auto">
            <a:xfrm>
              <a:off x="3866" y="148"/>
              <a:ext cx="2" cy="2"/>
            </a:xfrm>
            <a:custGeom>
              <a:avLst/>
              <a:gdLst>
                <a:gd name="T0" fmla="*/ 0 w 1"/>
                <a:gd name="T1" fmla="*/ 0 h 1"/>
                <a:gd name="T2" fmla="*/ 1 w 1"/>
                <a:gd name="T3" fmla="*/ 1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0"/>
                    <a:pt x="1" y="0"/>
                    <a:pt x="1"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3" name="Freeform 512"/>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4" name="Freeform 513"/>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5" name="Freeform 514"/>
            <p:cNvSpPr/>
            <p:nvPr/>
          </p:nvSpPr>
          <p:spPr bwMode="auto">
            <a:xfrm>
              <a:off x="3866" y="148"/>
              <a:ext cx="2" cy="2"/>
            </a:xfrm>
            <a:custGeom>
              <a:avLst/>
              <a:gdLst>
                <a:gd name="T0" fmla="*/ 0 w 1"/>
                <a:gd name="T1" fmla="*/ 0 h 1"/>
                <a:gd name="T2" fmla="*/ 0 w 1"/>
                <a:gd name="T3" fmla="*/ 0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0"/>
                  </a:cubicBezTo>
                  <a:cubicBezTo>
                    <a:pt x="1" y="1"/>
                    <a:pt x="1" y="1"/>
                    <a:pt x="1" y="1"/>
                  </a:cubicBezTo>
                  <a:cubicBezTo>
                    <a:pt x="1" y="1"/>
                    <a:pt x="1" y="1"/>
                    <a:pt x="1" y="1"/>
                  </a:cubicBezTo>
                  <a:cubicBezTo>
                    <a:pt x="1" y="0"/>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6" name="Freeform 515"/>
            <p:cNvSpPr/>
            <p:nvPr/>
          </p:nvSpPr>
          <p:spPr bwMode="auto">
            <a:xfrm>
              <a:off x="3919" y="2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7" name="Freeform 516"/>
            <p:cNvSpPr/>
            <p:nvPr/>
          </p:nvSpPr>
          <p:spPr bwMode="auto">
            <a:xfrm>
              <a:off x="3919" y="246"/>
              <a:ext cx="4" cy="7"/>
            </a:xfrm>
            <a:custGeom>
              <a:avLst/>
              <a:gdLst>
                <a:gd name="T0" fmla="*/ 0 w 3"/>
                <a:gd name="T1" fmla="*/ 0 h 4"/>
                <a:gd name="T2" fmla="*/ 3 w 3"/>
                <a:gd name="T3" fmla="*/ 4 h 4"/>
                <a:gd name="T4" fmla="*/ 3 w 3"/>
                <a:gd name="T5" fmla="*/ 4 h 4"/>
                <a:gd name="T6" fmla="*/ 2 w 3"/>
                <a:gd name="T7" fmla="*/ 3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3" y="4"/>
                    <a:pt x="2" y="4"/>
                    <a:pt x="2" y="3"/>
                  </a:cubicBezTo>
                  <a:cubicBezTo>
                    <a:pt x="2"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8" name="Freeform 517"/>
            <p:cNvSpPr/>
            <p:nvPr/>
          </p:nvSpPr>
          <p:spPr bwMode="auto">
            <a:xfrm>
              <a:off x="3920" y="248"/>
              <a:ext cx="2" cy="2"/>
            </a:xfrm>
            <a:custGeom>
              <a:avLst/>
              <a:gdLst>
                <a:gd name="T0" fmla="*/ 0 w 1"/>
                <a:gd name="T1" fmla="*/ 0 h 1"/>
                <a:gd name="T2" fmla="*/ 1 w 1"/>
                <a:gd name="T3" fmla="*/ 1 h 1"/>
                <a:gd name="T4" fmla="*/ 0 w 1"/>
                <a:gd name="T5" fmla="*/ 1 h 1"/>
                <a:gd name="T6" fmla="*/ 0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1" y="1"/>
                  </a:cubicBezTo>
                  <a:cubicBezTo>
                    <a:pt x="1" y="1"/>
                    <a:pt x="0" y="1"/>
                    <a:pt x="0" y="1"/>
                  </a:cubicBezTo>
                  <a:cubicBezTo>
                    <a:pt x="0" y="1"/>
                    <a:pt x="0" y="1"/>
                    <a:pt x="0"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9" name="Freeform 518"/>
            <p:cNvSpPr/>
            <p:nvPr/>
          </p:nvSpPr>
          <p:spPr bwMode="auto">
            <a:xfrm>
              <a:off x="3919" y="245"/>
              <a:ext cx="3" cy="6"/>
            </a:xfrm>
            <a:custGeom>
              <a:avLst/>
              <a:gdLst>
                <a:gd name="T0" fmla="*/ 0 w 2"/>
                <a:gd name="T1" fmla="*/ 0 h 4"/>
                <a:gd name="T2" fmla="*/ 0 w 2"/>
                <a:gd name="T3" fmla="*/ 0 h 4"/>
                <a:gd name="T4" fmla="*/ 0 w 2"/>
                <a:gd name="T5" fmla="*/ 1 h 4"/>
                <a:gd name="T6" fmla="*/ 2 w 2"/>
                <a:gd name="T7" fmla="*/ 4 h 4"/>
                <a:gd name="T8" fmla="*/ 2 w 2"/>
                <a:gd name="T9" fmla="*/ 3 h 4"/>
                <a:gd name="T10" fmla="*/ 1 w 2"/>
                <a:gd name="T11" fmla="*/ 2 h 4"/>
                <a:gd name="T12" fmla="*/ 1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cubicBezTo>
                    <a:pt x="0" y="0"/>
                    <a:pt x="0" y="0"/>
                    <a:pt x="0" y="0"/>
                  </a:cubicBezTo>
                  <a:cubicBezTo>
                    <a:pt x="0" y="0"/>
                    <a:pt x="0" y="0"/>
                    <a:pt x="0" y="1"/>
                  </a:cubicBezTo>
                  <a:cubicBezTo>
                    <a:pt x="1" y="2"/>
                    <a:pt x="2" y="3"/>
                    <a:pt x="2" y="4"/>
                  </a:cubicBezTo>
                  <a:cubicBezTo>
                    <a:pt x="2" y="4"/>
                    <a:pt x="2" y="4"/>
                    <a:pt x="2" y="3"/>
                  </a:cubicBezTo>
                  <a:cubicBezTo>
                    <a:pt x="1" y="3"/>
                    <a:pt x="1" y="2"/>
                    <a:pt x="1" y="2"/>
                  </a:cubicBezTo>
                  <a:cubicBezTo>
                    <a:pt x="1" y="2"/>
                    <a:pt x="1" y="2"/>
                    <a:pt x="1" y="2"/>
                  </a:cubicBezTo>
                  <a:cubicBezTo>
                    <a:pt x="1" y="1"/>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0" name="Oval 519"/>
            <p:cNvSpPr>
              <a:spLocks noChangeArrowheads="1"/>
            </p:cNvSpPr>
            <p:nvPr/>
          </p:nvSpPr>
          <p:spPr bwMode="auto">
            <a:xfrm>
              <a:off x="3866" y="147"/>
              <a:ext cx="1" cy="1"/>
            </a:xfrm>
            <a:prstGeom prst="ellipse">
              <a:avLst/>
            </a:pr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1" name="Oval 520"/>
            <p:cNvSpPr>
              <a:spLocks noChangeArrowheads="1"/>
            </p:cNvSpPr>
            <p:nvPr/>
          </p:nvSpPr>
          <p:spPr bwMode="auto">
            <a:xfrm>
              <a:off x="3866" y="147"/>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2" name="Oval 521"/>
            <p:cNvSpPr>
              <a:spLocks noChangeArrowheads="1"/>
            </p:cNvSpPr>
            <p:nvPr/>
          </p:nvSpPr>
          <p:spPr bwMode="auto">
            <a:xfrm>
              <a:off x="3866" y="147"/>
              <a:ext cx="1" cy="1"/>
            </a:xfrm>
            <a:prstGeom prst="ellipse">
              <a:avLst/>
            </a:pr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3" name="Freeform 522"/>
            <p:cNvSpPr/>
            <p:nvPr/>
          </p:nvSpPr>
          <p:spPr bwMode="auto">
            <a:xfrm>
              <a:off x="3866" y="14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4" name="Freeform 523"/>
            <p:cNvSpPr/>
            <p:nvPr/>
          </p:nvSpPr>
          <p:spPr bwMode="auto">
            <a:xfrm>
              <a:off x="3917" y="240"/>
              <a:ext cx="2" cy="3"/>
            </a:xfrm>
            <a:custGeom>
              <a:avLst/>
              <a:gdLst>
                <a:gd name="T0" fmla="*/ 0 w 1"/>
                <a:gd name="T1" fmla="*/ 0 h 2"/>
                <a:gd name="T2" fmla="*/ 0 w 1"/>
                <a:gd name="T3" fmla="*/ 1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1"/>
                    <a:pt x="0" y="1"/>
                  </a:cubicBezTo>
                  <a:cubicBezTo>
                    <a:pt x="0" y="1"/>
                    <a:pt x="0" y="2"/>
                    <a:pt x="1" y="2"/>
                  </a:cubicBezTo>
                  <a:cubicBezTo>
                    <a:pt x="0" y="2"/>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5" name="Freeform 524"/>
            <p:cNvSpPr/>
            <p:nvPr/>
          </p:nvSpPr>
          <p:spPr bwMode="auto">
            <a:xfrm>
              <a:off x="3914" y="235"/>
              <a:ext cx="3" cy="6"/>
            </a:xfrm>
            <a:custGeom>
              <a:avLst/>
              <a:gdLst>
                <a:gd name="T0" fmla="*/ 0 w 2"/>
                <a:gd name="T1" fmla="*/ 0 h 4"/>
                <a:gd name="T2" fmla="*/ 2 w 2"/>
                <a:gd name="T3" fmla="*/ 4 h 4"/>
                <a:gd name="T4" fmla="*/ 2 w 2"/>
                <a:gd name="T5" fmla="*/ 3 h 4"/>
                <a:gd name="T6" fmla="*/ 0 w 2"/>
                <a:gd name="T7" fmla="*/ 0 h 4"/>
              </a:gdLst>
              <a:ahLst/>
              <a:cxnLst>
                <a:cxn ang="0">
                  <a:pos x="T0" y="T1"/>
                </a:cxn>
                <a:cxn ang="0">
                  <a:pos x="T2" y="T3"/>
                </a:cxn>
                <a:cxn ang="0">
                  <a:pos x="T4" y="T5"/>
                </a:cxn>
                <a:cxn ang="0">
                  <a:pos x="T6" y="T7"/>
                </a:cxn>
              </a:cxnLst>
              <a:rect l="0" t="0" r="r" b="b"/>
              <a:pathLst>
                <a:path w="2" h="4">
                  <a:moveTo>
                    <a:pt x="0" y="0"/>
                  </a:moveTo>
                  <a:cubicBezTo>
                    <a:pt x="1" y="1"/>
                    <a:pt x="1" y="2"/>
                    <a:pt x="2" y="4"/>
                  </a:cubicBezTo>
                  <a:cubicBezTo>
                    <a:pt x="2" y="4"/>
                    <a:pt x="2" y="3"/>
                    <a:pt x="2" y="3"/>
                  </a:cubicBezTo>
                  <a:cubicBezTo>
                    <a:pt x="1"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6" name="Freeform 525"/>
            <p:cNvSpPr/>
            <p:nvPr/>
          </p:nvSpPr>
          <p:spPr bwMode="auto">
            <a:xfrm>
              <a:off x="3933" y="276"/>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7" name="Freeform 526"/>
            <p:cNvSpPr/>
            <p:nvPr/>
          </p:nvSpPr>
          <p:spPr bwMode="auto">
            <a:xfrm>
              <a:off x="3935" y="281"/>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8" name="Freeform 527"/>
            <p:cNvSpPr/>
            <p:nvPr/>
          </p:nvSpPr>
          <p:spPr bwMode="auto">
            <a:xfrm>
              <a:off x="3943" y="2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9" name="Freeform 528"/>
            <p:cNvSpPr>
              <a:spLocks noEditPoints="1"/>
            </p:cNvSpPr>
            <p:nvPr/>
          </p:nvSpPr>
          <p:spPr bwMode="auto">
            <a:xfrm>
              <a:off x="3941" y="294"/>
              <a:ext cx="5" cy="10"/>
            </a:xfrm>
            <a:custGeom>
              <a:avLst/>
              <a:gdLst>
                <a:gd name="T0" fmla="*/ 2 w 3"/>
                <a:gd name="T1" fmla="*/ 3 h 6"/>
                <a:gd name="T2" fmla="*/ 3 w 3"/>
                <a:gd name="T3" fmla="*/ 6 h 6"/>
                <a:gd name="T4" fmla="*/ 2 w 3"/>
                <a:gd name="T5" fmla="*/ 3 h 6"/>
                <a:gd name="T6" fmla="*/ 0 w 3"/>
                <a:gd name="T7" fmla="*/ 0 h 6"/>
                <a:gd name="T8" fmla="*/ 1 w 3"/>
                <a:gd name="T9" fmla="*/ 2 h 6"/>
                <a:gd name="T10" fmla="*/ 1 w 3"/>
                <a:gd name="T11" fmla="*/ 1 h 6"/>
                <a:gd name="T12" fmla="*/ 1 w 3"/>
                <a:gd name="T13" fmla="*/ 1 h 6"/>
                <a:gd name="T14" fmla="*/ 0 w 3"/>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2" y="3"/>
                  </a:moveTo>
                  <a:cubicBezTo>
                    <a:pt x="2" y="4"/>
                    <a:pt x="2" y="5"/>
                    <a:pt x="3" y="6"/>
                  </a:cubicBezTo>
                  <a:cubicBezTo>
                    <a:pt x="2" y="5"/>
                    <a:pt x="2" y="4"/>
                    <a:pt x="2" y="3"/>
                  </a:cubicBezTo>
                  <a:moveTo>
                    <a:pt x="0" y="0"/>
                  </a:moveTo>
                  <a:cubicBezTo>
                    <a:pt x="1" y="1"/>
                    <a:pt x="1" y="1"/>
                    <a:pt x="1" y="2"/>
                  </a:cubicBezTo>
                  <a:cubicBezTo>
                    <a:pt x="1" y="2"/>
                    <a:pt x="1" y="1"/>
                    <a:pt x="1" y="1"/>
                  </a:cubicBezTo>
                  <a:cubicBezTo>
                    <a:pt x="1" y="1"/>
                    <a:pt x="1" y="1"/>
                    <a:pt x="1" y="1"/>
                  </a:cubicBezTo>
                  <a:cubicBezTo>
                    <a:pt x="1" y="1"/>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0" name="Freeform 529"/>
            <p:cNvSpPr/>
            <p:nvPr/>
          </p:nvSpPr>
          <p:spPr bwMode="auto">
            <a:xfrm>
              <a:off x="3938" y="286"/>
              <a:ext cx="10" cy="21"/>
            </a:xfrm>
            <a:custGeom>
              <a:avLst/>
              <a:gdLst>
                <a:gd name="T0" fmla="*/ 0 w 6"/>
                <a:gd name="T1" fmla="*/ 0 h 13"/>
                <a:gd name="T2" fmla="*/ 6 w 6"/>
                <a:gd name="T3" fmla="*/ 13 h 13"/>
                <a:gd name="T4" fmla="*/ 5 w 6"/>
                <a:gd name="T5" fmla="*/ 11 h 13"/>
                <a:gd name="T6" fmla="*/ 4 w 6"/>
                <a:gd name="T7" fmla="*/ 8 h 13"/>
                <a:gd name="T8" fmla="*/ 4 w 6"/>
                <a:gd name="T9" fmla="*/ 8 h 13"/>
                <a:gd name="T10" fmla="*/ 3 w 6"/>
                <a:gd name="T11" fmla="*/ 7 h 13"/>
                <a:gd name="T12" fmla="*/ 2 w 6"/>
                <a:gd name="T13" fmla="*/ 5 h 13"/>
                <a:gd name="T14" fmla="*/ 0 w 6"/>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3">
                  <a:moveTo>
                    <a:pt x="0" y="0"/>
                  </a:moveTo>
                  <a:cubicBezTo>
                    <a:pt x="2" y="4"/>
                    <a:pt x="4" y="9"/>
                    <a:pt x="6" y="13"/>
                  </a:cubicBezTo>
                  <a:cubicBezTo>
                    <a:pt x="6" y="12"/>
                    <a:pt x="5" y="11"/>
                    <a:pt x="5" y="11"/>
                  </a:cubicBezTo>
                  <a:cubicBezTo>
                    <a:pt x="4" y="10"/>
                    <a:pt x="4" y="9"/>
                    <a:pt x="4" y="8"/>
                  </a:cubicBezTo>
                  <a:cubicBezTo>
                    <a:pt x="4" y="8"/>
                    <a:pt x="4" y="8"/>
                    <a:pt x="4" y="8"/>
                  </a:cubicBezTo>
                  <a:cubicBezTo>
                    <a:pt x="3" y="7"/>
                    <a:pt x="3" y="7"/>
                    <a:pt x="3" y="7"/>
                  </a:cubicBezTo>
                  <a:cubicBezTo>
                    <a:pt x="3" y="6"/>
                    <a:pt x="3" y="6"/>
                    <a:pt x="2" y="5"/>
                  </a:cubicBezTo>
                  <a:cubicBezTo>
                    <a:pt x="2" y="4"/>
                    <a:pt x="1" y="2"/>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1" name="Freeform 530"/>
            <p:cNvSpPr/>
            <p:nvPr/>
          </p:nvSpPr>
          <p:spPr bwMode="auto">
            <a:xfrm>
              <a:off x="3950" y="312"/>
              <a:ext cx="1" cy="1"/>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1"/>
                  </a:cubicBezTo>
                  <a:cubicBezTo>
                    <a:pt x="1"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2" name="Freeform 531"/>
            <p:cNvSpPr/>
            <p:nvPr/>
          </p:nvSpPr>
          <p:spPr bwMode="auto">
            <a:xfrm>
              <a:off x="3950" y="310"/>
              <a:ext cx="5" cy="13"/>
            </a:xfrm>
            <a:custGeom>
              <a:avLst/>
              <a:gdLst>
                <a:gd name="T0" fmla="*/ 0 w 3"/>
                <a:gd name="T1" fmla="*/ 0 h 8"/>
                <a:gd name="T2" fmla="*/ 3 w 3"/>
                <a:gd name="T3" fmla="*/ 8 h 8"/>
                <a:gd name="T4" fmla="*/ 3 w 3"/>
                <a:gd name="T5" fmla="*/ 8 h 8"/>
                <a:gd name="T6" fmla="*/ 1 w 3"/>
                <a:gd name="T7" fmla="*/ 2 h 8"/>
                <a:gd name="T8" fmla="*/ 0 w 3"/>
                <a:gd name="T9" fmla="*/ 1 h 8"/>
                <a:gd name="T10" fmla="*/ 0 w 3"/>
                <a:gd name="T11" fmla="*/ 0 h 8"/>
              </a:gdLst>
              <a:ahLst/>
              <a:cxnLst>
                <a:cxn ang="0">
                  <a:pos x="T0" y="T1"/>
                </a:cxn>
                <a:cxn ang="0">
                  <a:pos x="T2" y="T3"/>
                </a:cxn>
                <a:cxn ang="0">
                  <a:pos x="T4" y="T5"/>
                </a:cxn>
                <a:cxn ang="0">
                  <a:pos x="T6" y="T7"/>
                </a:cxn>
                <a:cxn ang="0">
                  <a:pos x="T8" y="T9"/>
                </a:cxn>
                <a:cxn ang="0">
                  <a:pos x="T10" y="T11"/>
                </a:cxn>
              </a:cxnLst>
              <a:rect l="0" t="0" r="r" b="b"/>
              <a:pathLst>
                <a:path w="3" h="8">
                  <a:moveTo>
                    <a:pt x="0" y="0"/>
                  </a:moveTo>
                  <a:cubicBezTo>
                    <a:pt x="1" y="2"/>
                    <a:pt x="2" y="5"/>
                    <a:pt x="3" y="8"/>
                  </a:cubicBezTo>
                  <a:cubicBezTo>
                    <a:pt x="3" y="8"/>
                    <a:pt x="3" y="8"/>
                    <a:pt x="3" y="8"/>
                  </a:cubicBezTo>
                  <a:cubicBezTo>
                    <a:pt x="2" y="6"/>
                    <a:pt x="2" y="4"/>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3" name="Freeform 532"/>
            <p:cNvSpPr/>
            <p:nvPr/>
          </p:nvSpPr>
          <p:spPr bwMode="auto">
            <a:xfrm>
              <a:off x="3956" y="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4" name="Freeform 533"/>
            <p:cNvSpPr/>
            <p:nvPr/>
          </p:nvSpPr>
          <p:spPr bwMode="auto">
            <a:xfrm>
              <a:off x="3956" y="325"/>
              <a:ext cx="10" cy="23"/>
            </a:xfrm>
            <a:custGeom>
              <a:avLst/>
              <a:gdLst>
                <a:gd name="T0" fmla="*/ 0 w 6"/>
                <a:gd name="T1" fmla="*/ 0 h 14"/>
                <a:gd name="T2" fmla="*/ 6 w 6"/>
                <a:gd name="T3" fmla="*/ 14 h 14"/>
                <a:gd name="T4" fmla="*/ 4 w 6"/>
                <a:gd name="T5" fmla="*/ 9 h 14"/>
                <a:gd name="T6" fmla="*/ 3 w 6"/>
                <a:gd name="T7" fmla="*/ 7 h 14"/>
                <a:gd name="T8" fmla="*/ 0 w 6"/>
                <a:gd name="T9" fmla="*/ 0 h 14"/>
                <a:gd name="T10" fmla="*/ 0 w 6"/>
                <a:gd name="T11" fmla="*/ 0 h 14"/>
                <a:gd name="T12" fmla="*/ 0 w 6"/>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6" h="14">
                  <a:moveTo>
                    <a:pt x="0" y="0"/>
                  </a:moveTo>
                  <a:cubicBezTo>
                    <a:pt x="2" y="4"/>
                    <a:pt x="4" y="9"/>
                    <a:pt x="6" y="14"/>
                  </a:cubicBezTo>
                  <a:cubicBezTo>
                    <a:pt x="5" y="12"/>
                    <a:pt x="4" y="11"/>
                    <a:pt x="4" y="9"/>
                  </a:cubicBezTo>
                  <a:cubicBezTo>
                    <a:pt x="3" y="8"/>
                    <a:pt x="3" y="8"/>
                    <a:pt x="3" y="7"/>
                  </a:cubicBezTo>
                  <a:cubicBezTo>
                    <a:pt x="2" y="5"/>
                    <a:pt x="1" y="3"/>
                    <a:pt x="0" y="0"/>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5" name="Freeform 534"/>
            <p:cNvSpPr>
              <a:spLocks noEditPoints="1"/>
            </p:cNvSpPr>
            <p:nvPr/>
          </p:nvSpPr>
          <p:spPr bwMode="auto">
            <a:xfrm>
              <a:off x="3968" y="354"/>
              <a:ext cx="6" cy="15"/>
            </a:xfrm>
            <a:custGeom>
              <a:avLst/>
              <a:gdLst>
                <a:gd name="T0" fmla="*/ 4 w 4"/>
                <a:gd name="T1" fmla="*/ 9 h 9"/>
                <a:gd name="T2" fmla="*/ 4 w 4"/>
                <a:gd name="T3" fmla="*/ 9 h 9"/>
                <a:gd name="T4" fmla="*/ 4 w 4"/>
                <a:gd name="T5" fmla="*/ 9 h 9"/>
                <a:gd name="T6" fmla="*/ 4 w 4"/>
                <a:gd name="T7" fmla="*/ 9 h 9"/>
                <a:gd name="T8" fmla="*/ 4 w 4"/>
                <a:gd name="T9" fmla="*/ 9 h 9"/>
                <a:gd name="T10" fmla="*/ 0 w 4"/>
                <a:gd name="T11" fmla="*/ 0 h 9"/>
                <a:gd name="T12" fmla="*/ 1 w 4"/>
                <a:gd name="T13" fmla="*/ 0 h 9"/>
                <a:gd name="T14" fmla="*/ 0 w 4"/>
                <a:gd name="T15" fmla="*/ 0 h 9"/>
                <a:gd name="T16" fmla="*/ 0 w 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4" y="9"/>
                  </a:moveTo>
                  <a:cubicBezTo>
                    <a:pt x="4" y="9"/>
                    <a:pt x="4" y="9"/>
                    <a:pt x="4" y="9"/>
                  </a:cubicBezTo>
                  <a:cubicBezTo>
                    <a:pt x="4" y="9"/>
                    <a:pt x="4" y="9"/>
                    <a:pt x="4" y="9"/>
                  </a:cubicBezTo>
                  <a:cubicBezTo>
                    <a:pt x="4" y="9"/>
                    <a:pt x="4" y="9"/>
                    <a:pt x="4" y="9"/>
                  </a:cubicBezTo>
                  <a:cubicBezTo>
                    <a:pt x="4" y="9"/>
                    <a:pt x="4" y="9"/>
                    <a:pt x="4" y="9"/>
                  </a:cubicBezTo>
                  <a:moveTo>
                    <a:pt x="0" y="0"/>
                  </a:moveTo>
                  <a:cubicBezTo>
                    <a:pt x="1" y="0"/>
                    <a:pt x="1" y="0"/>
                    <a:pt x="1" y="0"/>
                  </a:cubicBezTo>
                  <a:cubicBezTo>
                    <a:pt x="1" y="0"/>
                    <a:pt x="1"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6" name="Freeform 535"/>
            <p:cNvSpPr>
              <a:spLocks noEditPoints="1"/>
            </p:cNvSpPr>
            <p:nvPr/>
          </p:nvSpPr>
          <p:spPr bwMode="auto">
            <a:xfrm>
              <a:off x="3968" y="353"/>
              <a:ext cx="8" cy="19"/>
            </a:xfrm>
            <a:custGeom>
              <a:avLst/>
              <a:gdLst>
                <a:gd name="T0" fmla="*/ 4 w 5"/>
                <a:gd name="T1" fmla="*/ 9 h 12"/>
                <a:gd name="T2" fmla="*/ 5 w 5"/>
                <a:gd name="T3" fmla="*/ 12 h 12"/>
                <a:gd name="T4" fmla="*/ 4 w 5"/>
                <a:gd name="T5" fmla="*/ 10 h 12"/>
                <a:gd name="T6" fmla="*/ 4 w 5"/>
                <a:gd name="T7" fmla="*/ 10 h 12"/>
                <a:gd name="T8" fmla="*/ 4 w 5"/>
                <a:gd name="T9" fmla="*/ 9 h 12"/>
                <a:gd name="T10" fmla="*/ 0 w 5"/>
                <a:gd name="T11" fmla="*/ 0 h 12"/>
                <a:gd name="T12" fmla="*/ 2 w 5"/>
                <a:gd name="T13" fmla="*/ 4 h 12"/>
                <a:gd name="T14" fmla="*/ 1 w 5"/>
                <a:gd name="T15" fmla="*/ 1 h 12"/>
                <a:gd name="T16" fmla="*/ 0 w 5"/>
                <a:gd name="T17" fmla="*/ 1 h 12"/>
                <a:gd name="T18" fmla="*/ 0 w 5"/>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2">
                  <a:moveTo>
                    <a:pt x="4" y="9"/>
                  </a:moveTo>
                  <a:cubicBezTo>
                    <a:pt x="4" y="10"/>
                    <a:pt x="5" y="11"/>
                    <a:pt x="5" y="12"/>
                  </a:cubicBezTo>
                  <a:cubicBezTo>
                    <a:pt x="5" y="11"/>
                    <a:pt x="5" y="11"/>
                    <a:pt x="4" y="10"/>
                  </a:cubicBezTo>
                  <a:cubicBezTo>
                    <a:pt x="4" y="10"/>
                    <a:pt x="4" y="10"/>
                    <a:pt x="4" y="10"/>
                  </a:cubicBezTo>
                  <a:cubicBezTo>
                    <a:pt x="4" y="9"/>
                    <a:pt x="4" y="9"/>
                    <a:pt x="4" y="9"/>
                  </a:cubicBezTo>
                  <a:moveTo>
                    <a:pt x="0" y="0"/>
                  </a:moveTo>
                  <a:cubicBezTo>
                    <a:pt x="1" y="1"/>
                    <a:pt x="1" y="2"/>
                    <a:pt x="2" y="4"/>
                  </a:cubicBezTo>
                  <a:cubicBezTo>
                    <a:pt x="1" y="3"/>
                    <a:pt x="1" y="2"/>
                    <a:pt x="1" y="1"/>
                  </a:cubicBezTo>
                  <a:cubicBezTo>
                    <a:pt x="1" y="1"/>
                    <a:pt x="1" y="1"/>
                    <a:pt x="0" y="1"/>
                  </a:cubicBezTo>
                  <a:cubicBezTo>
                    <a:pt x="0" y="1"/>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7" name="Freeform 536"/>
            <p:cNvSpPr/>
            <p:nvPr/>
          </p:nvSpPr>
          <p:spPr bwMode="auto">
            <a:xfrm>
              <a:off x="3968" y="353"/>
              <a:ext cx="8" cy="21"/>
            </a:xfrm>
            <a:custGeom>
              <a:avLst/>
              <a:gdLst>
                <a:gd name="T0" fmla="*/ 0 w 5"/>
                <a:gd name="T1" fmla="*/ 0 h 13"/>
                <a:gd name="T2" fmla="*/ 5 w 5"/>
                <a:gd name="T3" fmla="*/ 13 h 13"/>
                <a:gd name="T4" fmla="*/ 5 w 5"/>
                <a:gd name="T5" fmla="*/ 12 h 13"/>
                <a:gd name="T6" fmla="*/ 4 w 5"/>
                <a:gd name="T7" fmla="*/ 9 h 13"/>
                <a:gd name="T8" fmla="*/ 4 w 5"/>
                <a:gd name="T9" fmla="*/ 9 h 13"/>
                <a:gd name="T10" fmla="*/ 2 w 5"/>
                <a:gd name="T11" fmla="*/ 4 h 13"/>
                <a:gd name="T12" fmla="*/ 0 w 5"/>
                <a:gd name="T13" fmla="*/ 0 h 13"/>
                <a:gd name="T14" fmla="*/ 0 w 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3">
                  <a:moveTo>
                    <a:pt x="0" y="0"/>
                  </a:moveTo>
                  <a:cubicBezTo>
                    <a:pt x="2" y="4"/>
                    <a:pt x="4" y="8"/>
                    <a:pt x="5" y="13"/>
                  </a:cubicBezTo>
                  <a:cubicBezTo>
                    <a:pt x="5" y="12"/>
                    <a:pt x="5" y="12"/>
                    <a:pt x="5" y="12"/>
                  </a:cubicBezTo>
                  <a:cubicBezTo>
                    <a:pt x="5" y="11"/>
                    <a:pt x="4" y="10"/>
                    <a:pt x="4" y="9"/>
                  </a:cubicBezTo>
                  <a:cubicBezTo>
                    <a:pt x="4" y="9"/>
                    <a:pt x="4" y="9"/>
                    <a:pt x="4" y="9"/>
                  </a:cubicBezTo>
                  <a:cubicBezTo>
                    <a:pt x="3" y="7"/>
                    <a:pt x="2" y="5"/>
                    <a:pt x="2" y="4"/>
                  </a:cubicBezTo>
                  <a:cubicBezTo>
                    <a:pt x="1" y="2"/>
                    <a:pt x="1"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8" name="Freeform 537"/>
            <p:cNvSpPr>
              <a:spLocks noEditPoints="1"/>
            </p:cNvSpPr>
            <p:nvPr/>
          </p:nvSpPr>
          <p:spPr bwMode="auto">
            <a:xfrm>
              <a:off x="3935" y="277"/>
              <a:ext cx="44" cy="102"/>
            </a:xfrm>
            <a:custGeom>
              <a:avLst/>
              <a:gdLst>
                <a:gd name="T0" fmla="*/ 26 w 27"/>
                <a:gd name="T1" fmla="*/ 60 h 62"/>
                <a:gd name="T2" fmla="*/ 27 w 27"/>
                <a:gd name="T3" fmla="*/ 62 h 62"/>
                <a:gd name="T4" fmla="*/ 26 w 27"/>
                <a:gd name="T5" fmla="*/ 60 h 62"/>
                <a:gd name="T6" fmla="*/ 0 w 27"/>
                <a:gd name="T7" fmla="*/ 0 h 62"/>
                <a:gd name="T8" fmla="*/ 0 w 27"/>
                <a:gd name="T9" fmla="*/ 0 h 62"/>
                <a:gd name="T10" fmla="*/ 26 w 27"/>
                <a:gd name="T11" fmla="*/ 60 h 62"/>
                <a:gd name="T12" fmla="*/ 26 w 27"/>
                <a:gd name="T13" fmla="*/ 60 h 62"/>
                <a:gd name="T14" fmla="*/ 25 w 27"/>
                <a:gd name="T15" fmla="*/ 59 h 62"/>
                <a:gd name="T16" fmla="*/ 20 w 27"/>
                <a:gd name="T17" fmla="*/ 46 h 62"/>
                <a:gd name="T18" fmla="*/ 20 w 27"/>
                <a:gd name="T19" fmla="*/ 45 h 62"/>
                <a:gd name="T20" fmla="*/ 19 w 27"/>
                <a:gd name="T21" fmla="*/ 43 h 62"/>
                <a:gd name="T22" fmla="*/ 13 w 27"/>
                <a:gd name="T23" fmla="*/ 29 h 62"/>
                <a:gd name="T24" fmla="*/ 12 w 27"/>
                <a:gd name="T25" fmla="*/ 28 h 62"/>
                <a:gd name="T26" fmla="*/ 9 w 27"/>
                <a:gd name="T27" fmla="*/ 20 h 62"/>
                <a:gd name="T28" fmla="*/ 9 w 27"/>
                <a:gd name="T29" fmla="*/ 19 h 62"/>
                <a:gd name="T30" fmla="*/ 8 w 27"/>
                <a:gd name="T31" fmla="*/ 18 h 62"/>
                <a:gd name="T32" fmla="*/ 2 w 27"/>
                <a:gd name="T33" fmla="*/ 5 h 62"/>
                <a:gd name="T34" fmla="*/ 2 w 27"/>
                <a:gd name="T35" fmla="*/ 5 h 62"/>
                <a:gd name="T36" fmla="*/ 1 w 27"/>
                <a:gd name="T37" fmla="*/ 4 h 62"/>
                <a:gd name="T38" fmla="*/ 1 w 27"/>
                <a:gd name="T39" fmla="*/ 3 h 62"/>
                <a:gd name="T40" fmla="*/ 0 w 27"/>
                <a:gd name="T41" fmla="*/ 2 h 62"/>
                <a:gd name="T42" fmla="*/ 0 w 27"/>
                <a:gd name="T43" fmla="*/ 1 h 62"/>
                <a:gd name="T44" fmla="*/ 0 w 27"/>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62">
                  <a:moveTo>
                    <a:pt x="26" y="60"/>
                  </a:moveTo>
                  <a:cubicBezTo>
                    <a:pt x="26" y="61"/>
                    <a:pt x="26" y="61"/>
                    <a:pt x="27" y="62"/>
                  </a:cubicBezTo>
                  <a:cubicBezTo>
                    <a:pt x="26" y="61"/>
                    <a:pt x="26" y="61"/>
                    <a:pt x="26" y="60"/>
                  </a:cubicBezTo>
                  <a:moveTo>
                    <a:pt x="0" y="0"/>
                  </a:moveTo>
                  <a:cubicBezTo>
                    <a:pt x="0" y="0"/>
                    <a:pt x="0" y="0"/>
                    <a:pt x="0" y="0"/>
                  </a:cubicBezTo>
                  <a:cubicBezTo>
                    <a:pt x="8" y="17"/>
                    <a:pt x="17" y="38"/>
                    <a:pt x="26" y="60"/>
                  </a:cubicBezTo>
                  <a:cubicBezTo>
                    <a:pt x="26" y="60"/>
                    <a:pt x="26" y="60"/>
                    <a:pt x="26" y="60"/>
                  </a:cubicBezTo>
                  <a:cubicBezTo>
                    <a:pt x="26" y="60"/>
                    <a:pt x="26" y="59"/>
                    <a:pt x="25" y="59"/>
                  </a:cubicBezTo>
                  <a:cubicBezTo>
                    <a:pt x="24" y="54"/>
                    <a:pt x="22" y="50"/>
                    <a:pt x="20" y="46"/>
                  </a:cubicBezTo>
                  <a:cubicBezTo>
                    <a:pt x="20" y="46"/>
                    <a:pt x="20" y="46"/>
                    <a:pt x="20" y="45"/>
                  </a:cubicBezTo>
                  <a:cubicBezTo>
                    <a:pt x="20" y="45"/>
                    <a:pt x="19" y="44"/>
                    <a:pt x="19" y="43"/>
                  </a:cubicBezTo>
                  <a:cubicBezTo>
                    <a:pt x="17" y="38"/>
                    <a:pt x="15" y="33"/>
                    <a:pt x="13" y="29"/>
                  </a:cubicBezTo>
                  <a:cubicBezTo>
                    <a:pt x="13" y="29"/>
                    <a:pt x="12" y="28"/>
                    <a:pt x="12" y="28"/>
                  </a:cubicBezTo>
                  <a:cubicBezTo>
                    <a:pt x="11" y="25"/>
                    <a:pt x="10" y="22"/>
                    <a:pt x="9" y="20"/>
                  </a:cubicBezTo>
                  <a:cubicBezTo>
                    <a:pt x="9" y="19"/>
                    <a:pt x="9" y="19"/>
                    <a:pt x="9" y="19"/>
                  </a:cubicBezTo>
                  <a:cubicBezTo>
                    <a:pt x="8" y="19"/>
                    <a:pt x="8" y="18"/>
                    <a:pt x="8" y="18"/>
                  </a:cubicBezTo>
                  <a:cubicBezTo>
                    <a:pt x="6" y="14"/>
                    <a:pt x="4" y="9"/>
                    <a:pt x="2" y="5"/>
                  </a:cubicBezTo>
                  <a:cubicBezTo>
                    <a:pt x="2" y="5"/>
                    <a:pt x="2" y="5"/>
                    <a:pt x="2" y="5"/>
                  </a:cubicBezTo>
                  <a:cubicBezTo>
                    <a:pt x="2" y="5"/>
                    <a:pt x="2" y="4"/>
                    <a:pt x="1" y="4"/>
                  </a:cubicBezTo>
                  <a:cubicBezTo>
                    <a:pt x="1" y="3"/>
                    <a:pt x="1" y="3"/>
                    <a:pt x="1" y="3"/>
                  </a:cubicBezTo>
                  <a:cubicBezTo>
                    <a:pt x="1" y="3"/>
                    <a:pt x="1" y="2"/>
                    <a:pt x="0" y="2"/>
                  </a:cubicBezTo>
                  <a:cubicBezTo>
                    <a:pt x="0" y="2"/>
                    <a:pt x="0" y="1"/>
                    <a:pt x="0"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9" name="Freeform 538"/>
            <p:cNvSpPr/>
            <p:nvPr/>
          </p:nvSpPr>
          <p:spPr bwMode="auto">
            <a:xfrm>
              <a:off x="3981" y="384"/>
              <a:ext cx="1" cy="3"/>
            </a:xfrm>
            <a:custGeom>
              <a:avLst/>
              <a:gdLst>
                <a:gd name="T0" fmla="*/ 0 w 1"/>
                <a:gd name="T1" fmla="*/ 0 h 2"/>
                <a:gd name="T2" fmla="*/ 1 w 1"/>
                <a:gd name="T3" fmla="*/ 2 h 2"/>
                <a:gd name="T4" fmla="*/ 0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1" y="2"/>
                    <a:pt x="1" y="2"/>
                  </a:cubicBezTo>
                  <a:cubicBezTo>
                    <a:pt x="1" y="2"/>
                    <a:pt x="0"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0" name="Freeform 539"/>
            <p:cNvSpPr>
              <a:spLocks noEditPoints="1"/>
            </p:cNvSpPr>
            <p:nvPr/>
          </p:nvSpPr>
          <p:spPr bwMode="auto">
            <a:xfrm>
              <a:off x="3979" y="382"/>
              <a:ext cx="3" cy="7"/>
            </a:xfrm>
            <a:custGeom>
              <a:avLst/>
              <a:gdLst>
                <a:gd name="T0" fmla="*/ 1 w 2"/>
                <a:gd name="T1" fmla="*/ 1 h 4"/>
                <a:gd name="T2" fmla="*/ 2 w 2"/>
                <a:gd name="T3" fmla="*/ 4 h 4"/>
                <a:gd name="T4" fmla="*/ 2 w 2"/>
                <a:gd name="T5" fmla="*/ 3 h 4"/>
                <a:gd name="T6" fmla="*/ 1 w 2"/>
                <a:gd name="T7" fmla="*/ 1 h 4"/>
                <a:gd name="T8" fmla="*/ 1 w 2"/>
                <a:gd name="T9" fmla="*/ 1 h 4"/>
                <a:gd name="T10" fmla="*/ 0 w 2"/>
                <a:gd name="T11" fmla="*/ 0 h 4"/>
                <a:gd name="T12" fmla="*/ 1 w 2"/>
                <a:gd name="T13" fmla="*/ 1 h 4"/>
                <a:gd name="T14" fmla="*/ 1 w 2"/>
                <a:gd name="T15" fmla="*/ 0 h 4"/>
                <a:gd name="T16" fmla="*/ 0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2"/>
                    <a:pt x="2" y="3"/>
                    <a:pt x="2" y="4"/>
                  </a:cubicBezTo>
                  <a:cubicBezTo>
                    <a:pt x="2" y="4"/>
                    <a:pt x="2" y="4"/>
                    <a:pt x="2" y="3"/>
                  </a:cubicBezTo>
                  <a:cubicBezTo>
                    <a:pt x="2" y="3"/>
                    <a:pt x="1" y="2"/>
                    <a:pt x="1" y="1"/>
                  </a:cubicBezTo>
                  <a:cubicBezTo>
                    <a:pt x="1" y="1"/>
                    <a:pt x="1" y="1"/>
                    <a:pt x="1" y="1"/>
                  </a:cubicBezTo>
                  <a:moveTo>
                    <a:pt x="0" y="0"/>
                  </a:moveTo>
                  <a:cubicBezTo>
                    <a:pt x="1" y="0"/>
                    <a:pt x="1" y="1"/>
                    <a:pt x="1" y="1"/>
                  </a:cubicBezTo>
                  <a:cubicBezTo>
                    <a:pt x="1" y="1"/>
                    <a:pt x="1" y="0"/>
                    <a:pt x="1" y="0"/>
                  </a:cubicBezTo>
                  <a:cubicBezTo>
                    <a:pt x="1"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1" name="Freeform 540"/>
            <p:cNvSpPr/>
            <p:nvPr/>
          </p:nvSpPr>
          <p:spPr bwMode="auto">
            <a:xfrm>
              <a:off x="3979" y="380"/>
              <a:ext cx="5" cy="12"/>
            </a:xfrm>
            <a:custGeom>
              <a:avLst/>
              <a:gdLst>
                <a:gd name="T0" fmla="*/ 0 w 3"/>
                <a:gd name="T1" fmla="*/ 0 h 7"/>
                <a:gd name="T2" fmla="*/ 0 w 3"/>
                <a:gd name="T3" fmla="*/ 0 h 7"/>
                <a:gd name="T4" fmla="*/ 3 w 3"/>
                <a:gd name="T5" fmla="*/ 7 h 7"/>
                <a:gd name="T6" fmla="*/ 2 w 3"/>
                <a:gd name="T7" fmla="*/ 5 h 7"/>
                <a:gd name="T8" fmla="*/ 1 w 3"/>
                <a:gd name="T9" fmla="*/ 2 h 7"/>
                <a:gd name="T10" fmla="*/ 1 w 3"/>
                <a:gd name="T11" fmla="*/ 2 h 7"/>
                <a:gd name="T12" fmla="*/ 1 w 3"/>
                <a:gd name="T13" fmla="*/ 2 h 7"/>
                <a:gd name="T14" fmla="*/ 0 w 3"/>
                <a:gd name="T15" fmla="*/ 1 h 7"/>
                <a:gd name="T16" fmla="*/ 0 w 3"/>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0"/>
                  </a:moveTo>
                  <a:cubicBezTo>
                    <a:pt x="0" y="0"/>
                    <a:pt x="0" y="0"/>
                    <a:pt x="0" y="0"/>
                  </a:cubicBezTo>
                  <a:cubicBezTo>
                    <a:pt x="1" y="2"/>
                    <a:pt x="2" y="5"/>
                    <a:pt x="3" y="7"/>
                  </a:cubicBezTo>
                  <a:cubicBezTo>
                    <a:pt x="3" y="7"/>
                    <a:pt x="3" y="6"/>
                    <a:pt x="2" y="5"/>
                  </a:cubicBezTo>
                  <a:cubicBezTo>
                    <a:pt x="2" y="4"/>
                    <a:pt x="1" y="3"/>
                    <a:pt x="1" y="2"/>
                  </a:cubicBezTo>
                  <a:cubicBezTo>
                    <a:pt x="1" y="2"/>
                    <a:pt x="1" y="2"/>
                    <a:pt x="1" y="2"/>
                  </a:cubicBezTo>
                  <a:cubicBezTo>
                    <a:pt x="1" y="2"/>
                    <a:pt x="1" y="2"/>
                    <a:pt x="1" y="2"/>
                  </a:cubicBezTo>
                  <a:cubicBezTo>
                    <a:pt x="1" y="2"/>
                    <a:pt x="1" y="1"/>
                    <a:pt x="0"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2" name="Oval 541"/>
            <p:cNvSpPr>
              <a:spLocks noChangeArrowheads="1"/>
            </p:cNvSpPr>
            <p:nvPr/>
          </p:nvSpPr>
          <p:spPr bwMode="auto">
            <a:xfrm>
              <a:off x="3927" y="261"/>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3" name="Freeform 542"/>
            <p:cNvSpPr/>
            <p:nvPr/>
          </p:nvSpPr>
          <p:spPr bwMode="auto">
            <a:xfrm>
              <a:off x="3923" y="255"/>
              <a:ext cx="5" cy="8"/>
            </a:xfrm>
            <a:custGeom>
              <a:avLst/>
              <a:gdLst>
                <a:gd name="T0" fmla="*/ 0 w 3"/>
                <a:gd name="T1" fmla="*/ 0 h 5"/>
                <a:gd name="T2" fmla="*/ 0 w 3"/>
                <a:gd name="T3" fmla="*/ 0 h 5"/>
                <a:gd name="T4" fmla="*/ 0 w 3"/>
                <a:gd name="T5" fmla="*/ 1 h 5"/>
                <a:gd name="T6" fmla="*/ 1 w 3"/>
                <a:gd name="T7" fmla="*/ 1 h 5"/>
                <a:gd name="T8" fmla="*/ 3 w 3"/>
                <a:gd name="T9" fmla="*/ 5 h 5"/>
                <a:gd name="T10" fmla="*/ 2 w 3"/>
                <a:gd name="T11" fmla="*/ 4 h 5"/>
                <a:gd name="T12" fmla="*/ 2 w 3"/>
                <a:gd name="T13" fmla="*/ 4 h 5"/>
                <a:gd name="T14" fmla="*/ 2 w 3"/>
                <a:gd name="T15" fmla="*/ 3 h 5"/>
                <a:gd name="T16" fmla="*/ 0 w 3"/>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0" y="0"/>
                  </a:moveTo>
                  <a:cubicBezTo>
                    <a:pt x="0" y="0"/>
                    <a:pt x="0" y="0"/>
                    <a:pt x="0" y="0"/>
                  </a:cubicBezTo>
                  <a:cubicBezTo>
                    <a:pt x="0" y="0"/>
                    <a:pt x="0" y="0"/>
                    <a:pt x="0" y="1"/>
                  </a:cubicBezTo>
                  <a:cubicBezTo>
                    <a:pt x="0" y="1"/>
                    <a:pt x="1" y="1"/>
                    <a:pt x="1" y="1"/>
                  </a:cubicBezTo>
                  <a:cubicBezTo>
                    <a:pt x="1" y="3"/>
                    <a:pt x="2" y="4"/>
                    <a:pt x="3" y="5"/>
                  </a:cubicBezTo>
                  <a:cubicBezTo>
                    <a:pt x="2" y="5"/>
                    <a:pt x="2" y="5"/>
                    <a:pt x="2" y="4"/>
                  </a:cubicBezTo>
                  <a:cubicBezTo>
                    <a:pt x="2" y="4"/>
                    <a:pt x="2" y="4"/>
                    <a:pt x="2" y="4"/>
                  </a:cubicBezTo>
                  <a:cubicBezTo>
                    <a:pt x="2" y="3"/>
                    <a:pt x="2" y="3"/>
                    <a:pt x="2" y="3"/>
                  </a:cubicBezTo>
                  <a:cubicBezTo>
                    <a:pt x="1" y="2"/>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4" name="Freeform 543"/>
            <p:cNvSpPr/>
            <p:nvPr/>
          </p:nvSpPr>
          <p:spPr bwMode="auto">
            <a:xfrm>
              <a:off x="3925" y="256"/>
              <a:ext cx="3" cy="8"/>
            </a:xfrm>
            <a:custGeom>
              <a:avLst/>
              <a:gdLst>
                <a:gd name="T0" fmla="*/ 0 w 2"/>
                <a:gd name="T1" fmla="*/ 0 h 5"/>
                <a:gd name="T2" fmla="*/ 2 w 2"/>
                <a:gd name="T3" fmla="*/ 5 h 5"/>
                <a:gd name="T4" fmla="*/ 2 w 2"/>
                <a:gd name="T5" fmla="*/ 5 h 5"/>
                <a:gd name="T6" fmla="*/ 2 w 2"/>
                <a:gd name="T7" fmla="*/ 4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2"/>
                    <a:pt x="1" y="3"/>
                    <a:pt x="2" y="5"/>
                  </a:cubicBezTo>
                  <a:cubicBezTo>
                    <a:pt x="2" y="5"/>
                    <a:pt x="2" y="5"/>
                    <a:pt x="2" y="5"/>
                  </a:cubicBezTo>
                  <a:cubicBezTo>
                    <a:pt x="2" y="5"/>
                    <a:pt x="2" y="5"/>
                    <a:pt x="2" y="4"/>
                  </a:cubicBezTo>
                  <a:cubicBezTo>
                    <a:pt x="1" y="3"/>
                    <a:pt x="0"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5" name="Freeform 544"/>
            <p:cNvSpPr/>
            <p:nvPr/>
          </p:nvSpPr>
          <p:spPr bwMode="auto">
            <a:xfrm>
              <a:off x="3986" y="395"/>
              <a:ext cx="5" cy="13"/>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3"/>
                    <a:pt x="2" y="5"/>
                    <a:pt x="3" y="8"/>
                  </a:cubicBezTo>
                  <a:cubicBezTo>
                    <a:pt x="2" y="5"/>
                    <a:pt x="1" y="3"/>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6" name="Freeform 545"/>
            <p:cNvSpPr/>
            <p:nvPr/>
          </p:nvSpPr>
          <p:spPr bwMode="auto">
            <a:xfrm>
              <a:off x="3928" y="266"/>
              <a:ext cx="2" cy="3"/>
            </a:xfrm>
            <a:custGeom>
              <a:avLst/>
              <a:gdLst>
                <a:gd name="T0" fmla="*/ 0 w 1"/>
                <a:gd name="T1" fmla="*/ 0 h 2"/>
                <a:gd name="T2" fmla="*/ 1 w 1"/>
                <a:gd name="T3" fmla="*/ 2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1"/>
                    <a:pt x="1" y="2"/>
                  </a:cubicBezTo>
                  <a:cubicBezTo>
                    <a:pt x="1" y="2"/>
                    <a:pt x="1" y="2"/>
                    <a:pt x="1" y="2"/>
                  </a:cubicBezTo>
                  <a:cubicBezTo>
                    <a:pt x="1" y="1"/>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7" name="Freeform 546"/>
            <p:cNvSpPr>
              <a:spLocks noEditPoints="1"/>
            </p:cNvSpPr>
            <p:nvPr/>
          </p:nvSpPr>
          <p:spPr bwMode="auto">
            <a:xfrm>
              <a:off x="3928" y="266"/>
              <a:ext cx="5" cy="10"/>
            </a:xfrm>
            <a:custGeom>
              <a:avLst/>
              <a:gdLst>
                <a:gd name="T0" fmla="*/ 1 w 3"/>
                <a:gd name="T1" fmla="*/ 2 h 6"/>
                <a:gd name="T2" fmla="*/ 3 w 3"/>
                <a:gd name="T3" fmla="*/ 6 h 6"/>
                <a:gd name="T4" fmla="*/ 3 w 3"/>
                <a:gd name="T5" fmla="*/ 6 h 6"/>
                <a:gd name="T6" fmla="*/ 3 w 3"/>
                <a:gd name="T7" fmla="*/ 5 h 6"/>
                <a:gd name="T8" fmla="*/ 1 w 3"/>
                <a:gd name="T9" fmla="*/ 2 h 6"/>
                <a:gd name="T10" fmla="*/ 0 w 3"/>
                <a:gd name="T11" fmla="*/ 0 h 6"/>
                <a:gd name="T12" fmla="*/ 1 w 3"/>
                <a:gd name="T13" fmla="*/ 2 h 6"/>
                <a:gd name="T14" fmla="*/ 0 w 3"/>
                <a:gd name="T15" fmla="*/ 0 h 6"/>
                <a:gd name="T16" fmla="*/ 0 w 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1" y="2"/>
                  </a:moveTo>
                  <a:cubicBezTo>
                    <a:pt x="2" y="3"/>
                    <a:pt x="3" y="5"/>
                    <a:pt x="3" y="6"/>
                  </a:cubicBezTo>
                  <a:cubicBezTo>
                    <a:pt x="3" y="6"/>
                    <a:pt x="3" y="6"/>
                    <a:pt x="3" y="6"/>
                  </a:cubicBezTo>
                  <a:cubicBezTo>
                    <a:pt x="3" y="6"/>
                    <a:pt x="3" y="5"/>
                    <a:pt x="3" y="5"/>
                  </a:cubicBezTo>
                  <a:cubicBezTo>
                    <a:pt x="2" y="4"/>
                    <a:pt x="2" y="3"/>
                    <a:pt x="1" y="2"/>
                  </a:cubicBezTo>
                  <a:moveTo>
                    <a:pt x="0" y="0"/>
                  </a:moveTo>
                  <a:cubicBezTo>
                    <a:pt x="1" y="0"/>
                    <a:pt x="1" y="1"/>
                    <a:pt x="1" y="2"/>
                  </a:cubicBezTo>
                  <a:cubicBezTo>
                    <a:pt x="1" y="1"/>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8" name="Oval 547"/>
            <p:cNvSpPr>
              <a:spLocks noChangeArrowheads="1"/>
            </p:cNvSpPr>
            <p:nvPr/>
          </p:nvSpPr>
          <p:spPr bwMode="auto">
            <a:xfrm>
              <a:off x="3932" y="273"/>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9" name="Freeform 548"/>
            <p:cNvSpPr/>
            <p:nvPr/>
          </p:nvSpPr>
          <p:spPr bwMode="auto">
            <a:xfrm>
              <a:off x="3930" y="269"/>
              <a:ext cx="3" cy="5"/>
            </a:xfrm>
            <a:custGeom>
              <a:avLst/>
              <a:gdLst>
                <a:gd name="T0" fmla="*/ 0 w 2"/>
                <a:gd name="T1" fmla="*/ 0 h 3"/>
                <a:gd name="T2" fmla="*/ 0 w 2"/>
                <a:gd name="T3" fmla="*/ 0 h 3"/>
                <a:gd name="T4" fmla="*/ 0 w 2"/>
                <a:gd name="T5" fmla="*/ 0 h 3"/>
                <a:gd name="T6" fmla="*/ 2 w 2"/>
                <a:gd name="T7" fmla="*/ 3 h 3"/>
                <a:gd name="T8" fmla="*/ 1 w 2"/>
                <a:gd name="T9" fmla="*/ 2 h 3"/>
                <a:gd name="T10" fmla="*/ 1 w 2"/>
                <a:gd name="T11" fmla="*/ 2 h 3"/>
                <a:gd name="T12" fmla="*/ 1 w 2"/>
                <a:gd name="T13" fmla="*/ 1 h 3"/>
                <a:gd name="T14" fmla="*/ 1 w 2"/>
                <a:gd name="T15" fmla="*/ 1 h 3"/>
                <a:gd name="T16" fmla="*/ 0 w 2"/>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0" y="0"/>
                  </a:moveTo>
                  <a:cubicBezTo>
                    <a:pt x="0" y="0"/>
                    <a:pt x="0" y="0"/>
                    <a:pt x="0" y="0"/>
                  </a:cubicBezTo>
                  <a:cubicBezTo>
                    <a:pt x="0" y="0"/>
                    <a:pt x="0" y="0"/>
                    <a:pt x="0" y="0"/>
                  </a:cubicBezTo>
                  <a:cubicBezTo>
                    <a:pt x="1" y="1"/>
                    <a:pt x="1" y="2"/>
                    <a:pt x="2" y="3"/>
                  </a:cubicBezTo>
                  <a:cubicBezTo>
                    <a:pt x="2" y="3"/>
                    <a:pt x="2" y="3"/>
                    <a:pt x="1" y="2"/>
                  </a:cubicBezTo>
                  <a:cubicBezTo>
                    <a:pt x="1" y="2"/>
                    <a:pt x="1" y="2"/>
                    <a:pt x="1" y="2"/>
                  </a:cubicBezTo>
                  <a:cubicBezTo>
                    <a:pt x="1" y="2"/>
                    <a:pt x="1" y="2"/>
                    <a:pt x="1" y="1"/>
                  </a:cubicBezTo>
                  <a:cubicBezTo>
                    <a:pt x="1" y="1"/>
                    <a:pt x="1" y="1"/>
                    <a:pt x="1" y="1"/>
                  </a:cubicBezTo>
                  <a:cubicBezTo>
                    <a:pt x="1"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0" name="Freeform 549"/>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1" name="Freeform 550"/>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2" name="Freeform 551"/>
            <p:cNvSpPr/>
            <p:nvPr/>
          </p:nvSpPr>
          <p:spPr bwMode="auto">
            <a:xfrm>
              <a:off x="3874" y="160"/>
              <a:ext cx="2" cy="3"/>
            </a:xfrm>
            <a:custGeom>
              <a:avLst/>
              <a:gdLst>
                <a:gd name="T0" fmla="*/ 0 w 1"/>
                <a:gd name="T1" fmla="*/ 0 h 2"/>
                <a:gd name="T2" fmla="*/ 1 w 1"/>
                <a:gd name="T3" fmla="*/ 2 h 2"/>
                <a:gd name="T4" fmla="*/ 1 w 1"/>
                <a:gd name="T5" fmla="*/ 2 h 2"/>
                <a:gd name="T6" fmla="*/ 0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1" y="2"/>
                  </a:cubicBezTo>
                  <a:cubicBezTo>
                    <a:pt x="1" y="2"/>
                    <a:pt x="1" y="2"/>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3" name="Freeform 552"/>
            <p:cNvSpPr/>
            <p:nvPr/>
          </p:nvSpPr>
          <p:spPr bwMode="auto">
            <a:xfrm>
              <a:off x="3874" y="160"/>
              <a:ext cx="2" cy="3"/>
            </a:xfrm>
            <a:custGeom>
              <a:avLst/>
              <a:gdLst>
                <a:gd name="T0" fmla="*/ 0 w 1"/>
                <a:gd name="T1" fmla="*/ 0 h 2"/>
                <a:gd name="T2" fmla="*/ 0 w 1"/>
                <a:gd name="T3" fmla="*/ 0 h 2"/>
                <a:gd name="T4" fmla="*/ 1 w 1"/>
                <a:gd name="T5" fmla="*/ 2 h 2"/>
                <a:gd name="T6" fmla="*/ 1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1" y="2"/>
                  </a:cubicBezTo>
                  <a:cubicBezTo>
                    <a:pt x="1" y="2"/>
                    <a:pt x="1" y="2"/>
                    <a:pt x="1" y="2"/>
                  </a:cubicBezTo>
                  <a:cubicBezTo>
                    <a:pt x="1" y="2"/>
                    <a:pt x="1" y="2"/>
                    <a:pt x="1" y="2"/>
                  </a:cubicBezTo>
                  <a:cubicBezTo>
                    <a:pt x="0" y="1"/>
                    <a:pt x="0" y="1"/>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4" name="Freeform 553"/>
            <p:cNvSpPr/>
            <p:nvPr/>
          </p:nvSpPr>
          <p:spPr bwMode="auto">
            <a:xfrm>
              <a:off x="3873" y="1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5" name="Freeform 554"/>
            <p:cNvSpPr/>
            <p:nvPr/>
          </p:nvSpPr>
          <p:spPr bwMode="auto">
            <a:xfrm>
              <a:off x="3873" y="156"/>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1"/>
                    <a:pt x="0" y="1"/>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6" name="Freeform 555"/>
            <p:cNvSpPr/>
            <p:nvPr/>
          </p:nvSpPr>
          <p:spPr bwMode="auto">
            <a:xfrm>
              <a:off x="3873" y="15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7" name="Freeform 556"/>
            <p:cNvSpPr/>
            <p:nvPr/>
          </p:nvSpPr>
          <p:spPr bwMode="auto">
            <a:xfrm>
              <a:off x="3871" y="156"/>
              <a:ext cx="2" cy="4"/>
            </a:xfrm>
            <a:custGeom>
              <a:avLst/>
              <a:gdLst>
                <a:gd name="T0" fmla="*/ 0 w 1"/>
                <a:gd name="T1" fmla="*/ 0 h 2"/>
                <a:gd name="T2" fmla="*/ 1 w 1"/>
                <a:gd name="T3" fmla="*/ 0 h 2"/>
                <a:gd name="T4" fmla="*/ 1 w 1"/>
                <a:gd name="T5" fmla="*/ 1 h 2"/>
                <a:gd name="T6" fmla="*/ 1 w 1"/>
                <a:gd name="T7" fmla="*/ 2 h 2"/>
                <a:gd name="T8" fmla="*/ 1 w 1"/>
                <a:gd name="T9" fmla="*/ 1 h 2"/>
                <a:gd name="T10" fmla="*/ 1 w 1"/>
                <a:gd name="T11" fmla="*/ 0 h 2"/>
                <a:gd name="T12" fmla="*/ 0 w 1"/>
                <a:gd name="T13" fmla="*/ 0 h 2"/>
                <a:gd name="T14" fmla="*/ 0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0"/>
                  </a:moveTo>
                  <a:cubicBezTo>
                    <a:pt x="1" y="0"/>
                    <a:pt x="1" y="0"/>
                    <a:pt x="1" y="0"/>
                  </a:cubicBezTo>
                  <a:cubicBezTo>
                    <a:pt x="1" y="1"/>
                    <a:pt x="1" y="1"/>
                    <a:pt x="1" y="1"/>
                  </a:cubicBezTo>
                  <a:cubicBezTo>
                    <a:pt x="1" y="2"/>
                    <a:pt x="1" y="2"/>
                    <a:pt x="1" y="2"/>
                  </a:cubicBezTo>
                  <a:cubicBezTo>
                    <a:pt x="1" y="2"/>
                    <a:pt x="1" y="1"/>
                    <a:pt x="1" y="1"/>
                  </a:cubicBezTo>
                  <a:cubicBezTo>
                    <a:pt x="1" y="1"/>
                    <a:pt x="1" y="1"/>
                    <a:pt x="1"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8" name="Freeform 557"/>
            <p:cNvSpPr/>
            <p:nvPr/>
          </p:nvSpPr>
          <p:spPr bwMode="auto">
            <a:xfrm>
              <a:off x="3876" y="165"/>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9" name="Freeform 558"/>
            <p:cNvSpPr/>
            <p:nvPr/>
          </p:nvSpPr>
          <p:spPr bwMode="auto">
            <a:xfrm>
              <a:off x="3878" y="166"/>
              <a:ext cx="1" cy="2"/>
            </a:xfrm>
            <a:custGeom>
              <a:avLst/>
              <a:gdLst>
                <a:gd name="T0" fmla="*/ 0 w 1"/>
                <a:gd name="T1" fmla="*/ 0 h 1"/>
                <a:gd name="T2" fmla="*/ 0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0" y="1"/>
                  </a:cubicBezTo>
                  <a:cubicBezTo>
                    <a:pt x="0" y="1"/>
                    <a:pt x="0" y="1"/>
                    <a:pt x="1" y="1"/>
                  </a:cubicBezTo>
                  <a:cubicBezTo>
                    <a:pt x="1" y="1"/>
                    <a:pt x="1" y="1"/>
                    <a:pt x="1" y="1"/>
                  </a:cubicBezTo>
                  <a:cubicBezTo>
                    <a:pt x="0" y="1"/>
                    <a:pt x="0" y="1"/>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0" name="Freeform 559"/>
            <p:cNvSpPr/>
            <p:nvPr/>
          </p:nvSpPr>
          <p:spPr bwMode="auto">
            <a:xfrm>
              <a:off x="3878" y="16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1" name="Freeform 560"/>
            <p:cNvSpPr/>
            <p:nvPr/>
          </p:nvSpPr>
          <p:spPr bwMode="auto">
            <a:xfrm>
              <a:off x="3878" y="166"/>
              <a:ext cx="0" cy="2"/>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1"/>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2" name="Freeform 561"/>
            <p:cNvSpPr/>
            <p:nvPr/>
          </p:nvSpPr>
          <p:spPr bwMode="auto">
            <a:xfrm>
              <a:off x="3878" y="16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3" name="Freeform 562"/>
            <p:cNvSpPr>
              <a:spLocks noEditPoints="1"/>
            </p:cNvSpPr>
            <p:nvPr/>
          </p:nvSpPr>
          <p:spPr bwMode="auto">
            <a:xfrm>
              <a:off x="3879" y="170"/>
              <a:ext cx="2" cy="4"/>
            </a:xfrm>
            <a:custGeom>
              <a:avLst/>
              <a:gdLst>
                <a:gd name="T0" fmla="*/ 1 w 1"/>
                <a:gd name="T1" fmla="*/ 2 h 3"/>
                <a:gd name="T2" fmla="*/ 1 w 1"/>
                <a:gd name="T3" fmla="*/ 2 h 3"/>
                <a:gd name="T4" fmla="*/ 1 w 1"/>
                <a:gd name="T5" fmla="*/ 3 h 3"/>
                <a:gd name="T6" fmla="*/ 1 w 1"/>
                <a:gd name="T7" fmla="*/ 2 h 3"/>
                <a:gd name="T8" fmla="*/ 0 w 1"/>
                <a:gd name="T9" fmla="*/ 0 h 3"/>
                <a:gd name="T10" fmla="*/ 0 w 1"/>
                <a:gd name="T11" fmla="*/ 0 h 3"/>
                <a:gd name="T12" fmla="*/ 0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2"/>
                  </a:moveTo>
                  <a:cubicBezTo>
                    <a:pt x="1" y="2"/>
                    <a:pt x="1" y="2"/>
                    <a:pt x="1" y="2"/>
                  </a:cubicBezTo>
                  <a:cubicBezTo>
                    <a:pt x="1" y="3"/>
                    <a:pt x="1" y="3"/>
                    <a:pt x="1" y="3"/>
                  </a:cubicBezTo>
                  <a:cubicBezTo>
                    <a:pt x="1" y="2"/>
                    <a:pt x="1" y="2"/>
                    <a:pt x="1" y="2"/>
                  </a:cubicBezTo>
                  <a:moveTo>
                    <a:pt x="0" y="0"/>
                  </a:moveTo>
                  <a:cubicBezTo>
                    <a:pt x="0" y="0"/>
                    <a:pt x="0" y="0"/>
                    <a:pt x="0" y="0"/>
                  </a:cubicBezTo>
                  <a:cubicBezTo>
                    <a:pt x="0" y="0"/>
                    <a:pt x="0" y="0"/>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4" name="Freeform 563"/>
            <p:cNvSpPr>
              <a:spLocks noEditPoints="1"/>
            </p:cNvSpPr>
            <p:nvPr/>
          </p:nvSpPr>
          <p:spPr bwMode="auto">
            <a:xfrm>
              <a:off x="3879" y="170"/>
              <a:ext cx="2" cy="3"/>
            </a:xfrm>
            <a:custGeom>
              <a:avLst/>
              <a:gdLst>
                <a:gd name="T0" fmla="*/ 1 w 1"/>
                <a:gd name="T1" fmla="*/ 2 h 2"/>
                <a:gd name="T2" fmla="*/ 1 w 1"/>
                <a:gd name="T3" fmla="*/ 2 h 2"/>
                <a:gd name="T4" fmla="*/ 1 w 1"/>
                <a:gd name="T5" fmla="*/ 2 h 2"/>
                <a:gd name="T6" fmla="*/ 1 w 1"/>
                <a:gd name="T7" fmla="*/ 2 h 2"/>
                <a:gd name="T8" fmla="*/ 1 w 1"/>
                <a:gd name="T9" fmla="*/ 2 h 2"/>
                <a:gd name="T10" fmla="*/ 0 w 1"/>
                <a:gd name="T11" fmla="*/ 0 h 2"/>
                <a:gd name="T12" fmla="*/ 0 w 1"/>
                <a:gd name="T13" fmla="*/ 0 h 2"/>
                <a:gd name="T14" fmla="*/ 1 w 1"/>
                <a:gd name="T15" fmla="*/ 1 h 2"/>
                <a:gd name="T16" fmla="*/ 0 w 1"/>
                <a:gd name="T17" fmla="*/ 1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2"/>
                  </a:moveTo>
                  <a:cubicBezTo>
                    <a:pt x="1" y="2"/>
                    <a:pt x="1" y="2"/>
                    <a:pt x="1" y="2"/>
                  </a:cubicBezTo>
                  <a:cubicBezTo>
                    <a:pt x="1" y="2"/>
                    <a:pt x="1" y="2"/>
                    <a:pt x="1" y="2"/>
                  </a:cubicBezTo>
                  <a:cubicBezTo>
                    <a:pt x="1" y="2"/>
                    <a:pt x="1" y="2"/>
                    <a:pt x="1" y="2"/>
                  </a:cubicBezTo>
                  <a:cubicBezTo>
                    <a:pt x="1" y="2"/>
                    <a:pt x="1" y="2"/>
                    <a:pt x="1" y="2"/>
                  </a:cubicBezTo>
                  <a:moveTo>
                    <a:pt x="0" y="0"/>
                  </a:moveTo>
                  <a:cubicBezTo>
                    <a:pt x="0" y="0"/>
                    <a:pt x="0" y="0"/>
                    <a:pt x="0" y="0"/>
                  </a:cubicBezTo>
                  <a:cubicBezTo>
                    <a:pt x="0" y="0"/>
                    <a:pt x="0" y="1"/>
                    <a:pt x="1" y="1"/>
                  </a:cubicBezTo>
                  <a:cubicBezTo>
                    <a:pt x="1" y="1"/>
                    <a:pt x="0" y="1"/>
                    <a:pt x="0"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5" name="Freeform 564"/>
            <p:cNvSpPr/>
            <p:nvPr/>
          </p:nvSpPr>
          <p:spPr bwMode="auto">
            <a:xfrm>
              <a:off x="3879" y="170"/>
              <a:ext cx="2" cy="3"/>
            </a:xfrm>
            <a:custGeom>
              <a:avLst/>
              <a:gdLst>
                <a:gd name="T0" fmla="*/ 0 w 1"/>
                <a:gd name="T1" fmla="*/ 0 h 2"/>
                <a:gd name="T2" fmla="*/ 0 w 1"/>
                <a:gd name="T3" fmla="*/ 1 h 2"/>
                <a:gd name="T4" fmla="*/ 1 w 1"/>
                <a:gd name="T5" fmla="*/ 2 h 2"/>
                <a:gd name="T6" fmla="*/ 1 w 1"/>
                <a:gd name="T7" fmla="*/ 2 h 2"/>
                <a:gd name="T8" fmla="*/ 1 w 1"/>
                <a:gd name="T9" fmla="*/ 2 h 2"/>
                <a:gd name="T10" fmla="*/ 1 w 1"/>
                <a:gd name="T11" fmla="*/ 1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1"/>
                  </a:cubicBezTo>
                  <a:cubicBezTo>
                    <a:pt x="1" y="1"/>
                    <a:pt x="1" y="2"/>
                    <a:pt x="1" y="2"/>
                  </a:cubicBezTo>
                  <a:cubicBezTo>
                    <a:pt x="1" y="2"/>
                    <a:pt x="1" y="2"/>
                    <a:pt x="1" y="2"/>
                  </a:cubicBezTo>
                  <a:cubicBezTo>
                    <a:pt x="1" y="2"/>
                    <a:pt x="1" y="2"/>
                    <a:pt x="1" y="2"/>
                  </a:cubicBezTo>
                  <a:cubicBezTo>
                    <a:pt x="1" y="2"/>
                    <a:pt x="1" y="1"/>
                    <a:pt x="1"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6" name="Freeform 565"/>
            <p:cNvSpPr/>
            <p:nvPr/>
          </p:nvSpPr>
          <p:spPr bwMode="auto">
            <a:xfrm>
              <a:off x="3879" y="171"/>
              <a:ext cx="2" cy="2"/>
            </a:xfrm>
            <a:custGeom>
              <a:avLst/>
              <a:gdLst>
                <a:gd name="T0" fmla="*/ 0 w 1"/>
                <a:gd name="T1" fmla="*/ 0 h 1"/>
                <a:gd name="T2" fmla="*/ 1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1" y="1"/>
                    <a:pt x="1" y="1"/>
                    <a:pt x="1" y="1"/>
                  </a:cubicBezTo>
                  <a:cubicBezTo>
                    <a:pt x="1" y="1"/>
                    <a:pt x="1" y="1"/>
                    <a:pt x="1" y="1"/>
                  </a:cubicBezTo>
                  <a:cubicBezTo>
                    <a:pt x="1" y="1"/>
                    <a:pt x="1"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7" name="Freeform 566"/>
            <p:cNvSpPr/>
            <p:nvPr/>
          </p:nvSpPr>
          <p:spPr bwMode="auto">
            <a:xfrm>
              <a:off x="3881" y="174"/>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8" name="Freeform 567"/>
            <p:cNvSpPr/>
            <p:nvPr/>
          </p:nvSpPr>
          <p:spPr bwMode="auto">
            <a:xfrm>
              <a:off x="3881" y="174"/>
              <a:ext cx="2" cy="2"/>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1" y="1"/>
                    <a:pt x="1" y="1"/>
                  </a:cubicBezTo>
                  <a:cubicBezTo>
                    <a:pt x="1" y="1"/>
                    <a:pt x="1" y="1"/>
                    <a:pt x="1" y="0"/>
                  </a:cubicBezTo>
                  <a:cubicBezTo>
                    <a:pt x="1" y="0"/>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9" name="Freeform 568"/>
            <p:cNvSpPr/>
            <p:nvPr/>
          </p:nvSpPr>
          <p:spPr bwMode="auto">
            <a:xfrm>
              <a:off x="3883" y="176"/>
              <a:ext cx="3" cy="7"/>
            </a:xfrm>
            <a:custGeom>
              <a:avLst/>
              <a:gdLst>
                <a:gd name="T0" fmla="*/ 0 w 2"/>
                <a:gd name="T1" fmla="*/ 0 h 4"/>
                <a:gd name="T2" fmla="*/ 2 w 2"/>
                <a:gd name="T3" fmla="*/ 4 h 4"/>
                <a:gd name="T4" fmla="*/ 1 w 2"/>
                <a:gd name="T5" fmla="*/ 2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2" y="3"/>
                    <a:pt x="2" y="4"/>
                  </a:cubicBezTo>
                  <a:cubicBezTo>
                    <a:pt x="2" y="3"/>
                    <a:pt x="2" y="2"/>
                    <a:pt x="1" y="2"/>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0" name="Freeform 569"/>
            <p:cNvSpPr>
              <a:spLocks noEditPoints="1"/>
            </p:cNvSpPr>
            <p:nvPr/>
          </p:nvSpPr>
          <p:spPr bwMode="auto">
            <a:xfrm>
              <a:off x="3883" y="176"/>
              <a:ext cx="4" cy="8"/>
            </a:xfrm>
            <a:custGeom>
              <a:avLst/>
              <a:gdLst>
                <a:gd name="T0" fmla="*/ 2 w 3"/>
                <a:gd name="T1" fmla="*/ 4 h 5"/>
                <a:gd name="T2" fmla="*/ 3 w 3"/>
                <a:gd name="T3" fmla="*/ 4 h 5"/>
                <a:gd name="T4" fmla="*/ 3 w 3"/>
                <a:gd name="T5" fmla="*/ 5 h 5"/>
                <a:gd name="T6" fmla="*/ 2 w 3"/>
                <a:gd name="T7" fmla="*/ 4 h 5"/>
                <a:gd name="T8" fmla="*/ 0 w 3"/>
                <a:gd name="T9" fmla="*/ 0 h 5"/>
                <a:gd name="T10" fmla="*/ 0 w 3"/>
                <a:gd name="T11" fmla="*/ 0 h 5"/>
                <a:gd name="T12" fmla="*/ 1 w 3"/>
                <a:gd name="T13" fmla="*/ 1 h 5"/>
                <a:gd name="T14" fmla="*/ 2 w 3"/>
                <a:gd name="T15" fmla="*/ 4 h 5"/>
                <a:gd name="T16" fmla="*/ 2 w 3"/>
                <a:gd name="T17" fmla="*/ 4 h 5"/>
                <a:gd name="T18" fmla="*/ 2 w 3"/>
                <a:gd name="T19" fmla="*/ 4 h 5"/>
                <a:gd name="T20" fmla="*/ 2 w 3"/>
                <a:gd name="T21" fmla="*/ 4 h 5"/>
                <a:gd name="T22" fmla="*/ 0 w 3"/>
                <a:gd name="T23" fmla="*/ 0 h 5"/>
                <a:gd name="T24" fmla="*/ 0 w 3"/>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5">
                  <a:moveTo>
                    <a:pt x="2" y="4"/>
                  </a:moveTo>
                  <a:cubicBezTo>
                    <a:pt x="2" y="4"/>
                    <a:pt x="3" y="4"/>
                    <a:pt x="3" y="4"/>
                  </a:cubicBezTo>
                  <a:cubicBezTo>
                    <a:pt x="3" y="4"/>
                    <a:pt x="3" y="5"/>
                    <a:pt x="3" y="5"/>
                  </a:cubicBezTo>
                  <a:cubicBezTo>
                    <a:pt x="3" y="5"/>
                    <a:pt x="3" y="4"/>
                    <a:pt x="2" y="4"/>
                  </a:cubicBezTo>
                  <a:moveTo>
                    <a:pt x="0" y="0"/>
                  </a:moveTo>
                  <a:cubicBezTo>
                    <a:pt x="0" y="0"/>
                    <a:pt x="0" y="0"/>
                    <a:pt x="0" y="0"/>
                  </a:cubicBezTo>
                  <a:cubicBezTo>
                    <a:pt x="0" y="0"/>
                    <a:pt x="1" y="1"/>
                    <a:pt x="1" y="1"/>
                  </a:cubicBezTo>
                  <a:cubicBezTo>
                    <a:pt x="1" y="2"/>
                    <a:pt x="2" y="3"/>
                    <a:pt x="2" y="4"/>
                  </a:cubicBezTo>
                  <a:cubicBezTo>
                    <a:pt x="2" y="4"/>
                    <a:pt x="2" y="4"/>
                    <a:pt x="2" y="4"/>
                  </a:cubicBezTo>
                  <a:cubicBezTo>
                    <a:pt x="2" y="4"/>
                    <a:pt x="2" y="4"/>
                    <a:pt x="2" y="4"/>
                  </a:cubicBezTo>
                  <a:cubicBezTo>
                    <a:pt x="2" y="4"/>
                    <a:pt x="2" y="4"/>
                    <a:pt x="2" y="4"/>
                  </a:cubicBezTo>
                  <a:cubicBezTo>
                    <a:pt x="2" y="3"/>
                    <a:pt x="1"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1" name="Freeform 570"/>
            <p:cNvSpPr/>
            <p:nvPr/>
          </p:nvSpPr>
          <p:spPr bwMode="auto">
            <a:xfrm>
              <a:off x="3887" y="183"/>
              <a:ext cx="0" cy="3"/>
            </a:xfrm>
            <a:custGeom>
              <a:avLst/>
              <a:gdLst>
                <a:gd name="T0" fmla="*/ 0 h 2"/>
                <a:gd name="T1" fmla="*/ 1 h 2"/>
                <a:gd name="T2" fmla="*/ 1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1"/>
                    <a:pt x="0" y="1"/>
                    <a:pt x="0" y="1"/>
                  </a:cubicBezTo>
                  <a:cubicBezTo>
                    <a:pt x="0" y="2"/>
                    <a:pt x="0" y="2"/>
                    <a:pt x="0" y="2"/>
                  </a:cubicBezTo>
                  <a:cubicBezTo>
                    <a:pt x="0" y="1"/>
                    <a:pt x="0" y="1"/>
                    <a:pt x="0"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2" name="Freeform 571"/>
            <p:cNvSpPr/>
            <p:nvPr/>
          </p:nvSpPr>
          <p:spPr bwMode="auto">
            <a:xfrm>
              <a:off x="3887" y="1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3" name="Freeform 572"/>
            <p:cNvSpPr/>
            <p:nvPr/>
          </p:nvSpPr>
          <p:spPr bwMode="auto">
            <a:xfrm>
              <a:off x="3892" y="192"/>
              <a:ext cx="2" cy="5"/>
            </a:xfrm>
            <a:custGeom>
              <a:avLst/>
              <a:gdLst>
                <a:gd name="T0" fmla="*/ 0 w 1"/>
                <a:gd name="T1" fmla="*/ 0 h 3"/>
                <a:gd name="T2" fmla="*/ 1 w 1"/>
                <a:gd name="T3" fmla="*/ 3 h 3"/>
                <a:gd name="T4" fmla="*/ 0 w 1"/>
                <a:gd name="T5" fmla="*/ 0 h 3"/>
                <a:gd name="T6" fmla="*/ 0 w 1"/>
                <a:gd name="T7" fmla="*/ 0 h 3"/>
                <a:gd name="T8" fmla="*/ 0 w 1"/>
                <a:gd name="T9" fmla="*/ 0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1" y="2"/>
                    <a:pt x="1" y="3"/>
                  </a:cubicBezTo>
                  <a:cubicBezTo>
                    <a:pt x="1" y="2"/>
                    <a:pt x="0" y="1"/>
                    <a:pt x="0" y="0"/>
                  </a:cubicBez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4" name="Freeform 573"/>
            <p:cNvSpPr>
              <a:spLocks noEditPoints="1"/>
            </p:cNvSpPr>
            <p:nvPr/>
          </p:nvSpPr>
          <p:spPr bwMode="auto">
            <a:xfrm>
              <a:off x="3887" y="186"/>
              <a:ext cx="9" cy="15"/>
            </a:xfrm>
            <a:custGeom>
              <a:avLst/>
              <a:gdLst>
                <a:gd name="T0" fmla="*/ 2 w 5"/>
                <a:gd name="T1" fmla="*/ 3 h 9"/>
                <a:gd name="T2" fmla="*/ 5 w 5"/>
                <a:gd name="T3" fmla="*/ 9 h 9"/>
                <a:gd name="T4" fmla="*/ 4 w 5"/>
                <a:gd name="T5" fmla="*/ 7 h 9"/>
                <a:gd name="T6" fmla="*/ 3 w 5"/>
                <a:gd name="T7" fmla="*/ 4 h 9"/>
                <a:gd name="T8" fmla="*/ 2 w 5"/>
                <a:gd name="T9" fmla="*/ 3 h 9"/>
                <a:gd name="T10" fmla="*/ 0 w 5"/>
                <a:gd name="T11" fmla="*/ 0 h 9"/>
                <a:gd name="T12" fmla="*/ 1 w 5"/>
                <a:gd name="T13" fmla="*/ 1 h 9"/>
                <a:gd name="T14" fmla="*/ 0 w 5"/>
                <a:gd name="T15" fmla="*/ 0 h 9"/>
                <a:gd name="T16" fmla="*/ 0 w 5"/>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2" y="3"/>
                  </a:moveTo>
                  <a:cubicBezTo>
                    <a:pt x="3" y="5"/>
                    <a:pt x="4" y="7"/>
                    <a:pt x="5" y="9"/>
                  </a:cubicBezTo>
                  <a:cubicBezTo>
                    <a:pt x="5" y="9"/>
                    <a:pt x="5" y="8"/>
                    <a:pt x="4" y="7"/>
                  </a:cubicBezTo>
                  <a:cubicBezTo>
                    <a:pt x="4" y="6"/>
                    <a:pt x="3" y="5"/>
                    <a:pt x="3" y="4"/>
                  </a:cubicBezTo>
                  <a:cubicBezTo>
                    <a:pt x="2" y="3"/>
                    <a:pt x="2" y="3"/>
                    <a:pt x="2" y="3"/>
                  </a:cubicBezTo>
                  <a:moveTo>
                    <a:pt x="0" y="0"/>
                  </a:moveTo>
                  <a:cubicBezTo>
                    <a:pt x="1" y="0"/>
                    <a:pt x="1" y="1"/>
                    <a:pt x="1" y="1"/>
                  </a:cubicBezTo>
                  <a:cubicBezTo>
                    <a:pt x="1" y="1"/>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5" name="Freeform 574"/>
            <p:cNvSpPr/>
            <p:nvPr/>
          </p:nvSpPr>
          <p:spPr bwMode="auto">
            <a:xfrm>
              <a:off x="3887" y="186"/>
              <a:ext cx="12" cy="21"/>
            </a:xfrm>
            <a:custGeom>
              <a:avLst/>
              <a:gdLst>
                <a:gd name="T0" fmla="*/ 0 w 7"/>
                <a:gd name="T1" fmla="*/ 0 h 13"/>
                <a:gd name="T2" fmla="*/ 4 w 7"/>
                <a:gd name="T3" fmla="*/ 7 h 13"/>
                <a:gd name="T4" fmla="*/ 7 w 7"/>
                <a:gd name="T5" fmla="*/ 13 h 13"/>
                <a:gd name="T6" fmla="*/ 5 w 7"/>
                <a:gd name="T7" fmla="*/ 9 h 13"/>
                <a:gd name="T8" fmla="*/ 2 w 7"/>
                <a:gd name="T9" fmla="*/ 3 h 13"/>
                <a:gd name="T10" fmla="*/ 1 w 7"/>
                <a:gd name="T11" fmla="*/ 1 h 13"/>
                <a:gd name="T12" fmla="*/ 0 w 7"/>
                <a:gd name="T13" fmla="*/ 0 h 13"/>
                <a:gd name="T14" fmla="*/ 0 w 7"/>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0" y="0"/>
                  </a:moveTo>
                  <a:cubicBezTo>
                    <a:pt x="2" y="2"/>
                    <a:pt x="3" y="5"/>
                    <a:pt x="4" y="7"/>
                  </a:cubicBezTo>
                  <a:cubicBezTo>
                    <a:pt x="5" y="9"/>
                    <a:pt x="6" y="11"/>
                    <a:pt x="7" y="13"/>
                  </a:cubicBezTo>
                  <a:cubicBezTo>
                    <a:pt x="7" y="12"/>
                    <a:pt x="6" y="10"/>
                    <a:pt x="5" y="9"/>
                  </a:cubicBezTo>
                  <a:cubicBezTo>
                    <a:pt x="4" y="7"/>
                    <a:pt x="3" y="5"/>
                    <a:pt x="2" y="3"/>
                  </a:cubicBezTo>
                  <a:cubicBezTo>
                    <a:pt x="2" y="2"/>
                    <a:pt x="1" y="2"/>
                    <a:pt x="1" y="1"/>
                  </a:cubicBezTo>
                  <a:cubicBezTo>
                    <a:pt x="1" y="1"/>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6" name="Freeform 575"/>
            <p:cNvSpPr>
              <a:spLocks noEditPoints="1"/>
            </p:cNvSpPr>
            <p:nvPr/>
          </p:nvSpPr>
          <p:spPr bwMode="auto">
            <a:xfrm>
              <a:off x="3894" y="197"/>
              <a:ext cx="15" cy="28"/>
            </a:xfrm>
            <a:custGeom>
              <a:avLst/>
              <a:gdLst>
                <a:gd name="T0" fmla="*/ 6 w 9"/>
                <a:gd name="T1" fmla="*/ 12 h 17"/>
                <a:gd name="T2" fmla="*/ 9 w 9"/>
                <a:gd name="T3" fmla="*/ 17 h 17"/>
                <a:gd name="T4" fmla="*/ 6 w 9"/>
                <a:gd name="T5" fmla="*/ 12 h 17"/>
                <a:gd name="T6" fmla="*/ 0 w 9"/>
                <a:gd name="T7" fmla="*/ 0 h 17"/>
                <a:gd name="T8" fmla="*/ 6 w 9"/>
                <a:gd name="T9" fmla="*/ 12 h 17"/>
                <a:gd name="T10" fmla="*/ 6 w 9"/>
                <a:gd name="T11" fmla="*/ 12 h 17"/>
                <a:gd name="T12" fmla="*/ 3 w 9"/>
                <a:gd name="T13" fmla="*/ 6 h 17"/>
                <a:gd name="T14" fmla="*/ 0 w 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7">
                  <a:moveTo>
                    <a:pt x="6" y="12"/>
                  </a:moveTo>
                  <a:cubicBezTo>
                    <a:pt x="7" y="13"/>
                    <a:pt x="8" y="15"/>
                    <a:pt x="9" y="17"/>
                  </a:cubicBezTo>
                  <a:cubicBezTo>
                    <a:pt x="8" y="15"/>
                    <a:pt x="7" y="13"/>
                    <a:pt x="6" y="12"/>
                  </a:cubicBezTo>
                  <a:moveTo>
                    <a:pt x="0" y="0"/>
                  </a:moveTo>
                  <a:cubicBezTo>
                    <a:pt x="2" y="4"/>
                    <a:pt x="4" y="8"/>
                    <a:pt x="6" y="12"/>
                  </a:cubicBezTo>
                  <a:cubicBezTo>
                    <a:pt x="6" y="12"/>
                    <a:pt x="6" y="12"/>
                    <a:pt x="6" y="12"/>
                  </a:cubicBezTo>
                  <a:cubicBezTo>
                    <a:pt x="5" y="10"/>
                    <a:pt x="4" y="8"/>
                    <a:pt x="3" y="6"/>
                  </a:cubicBezTo>
                  <a:cubicBezTo>
                    <a:pt x="2" y="4"/>
                    <a:pt x="1"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7" name="Freeform 576"/>
            <p:cNvSpPr/>
            <p:nvPr/>
          </p:nvSpPr>
          <p:spPr bwMode="auto">
            <a:xfrm>
              <a:off x="3868" y="150"/>
              <a:ext cx="1" cy="2"/>
            </a:xfrm>
            <a:custGeom>
              <a:avLst/>
              <a:gdLst>
                <a:gd name="T0" fmla="*/ 0 w 1"/>
                <a:gd name="T1" fmla="*/ 0 h 1"/>
                <a:gd name="T2" fmla="*/ 0 w 1"/>
                <a:gd name="T3" fmla="*/ 0 h 1"/>
                <a:gd name="T4" fmla="*/ 0 w 1"/>
                <a:gd name="T5" fmla="*/ 0 h 1"/>
                <a:gd name="T6" fmla="*/ 1 w 1"/>
                <a:gd name="T7" fmla="*/ 1 h 1"/>
                <a:gd name="T8" fmla="*/ 1 w 1"/>
                <a:gd name="T9" fmla="*/ 1 h 1"/>
                <a:gd name="T10" fmla="*/ 1 w 1"/>
                <a:gd name="T11" fmla="*/ 1 h 1"/>
                <a:gd name="T12" fmla="*/ 0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0"/>
                    <a:pt x="0" y="0"/>
                    <a:pt x="0" y="0"/>
                  </a:cubicBezTo>
                  <a:cubicBezTo>
                    <a:pt x="0" y="1"/>
                    <a:pt x="1" y="1"/>
                    <a:pt x="1" y="1"/>
                  </a:cubicBezTo>
                  <a:cubicBezTo>
                    <a:pt x="1" y="1"/>
                    <a:pt x="1" y="1"/>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8" name="Freeform 577"/>
            <p:cNvSpPr/>
            <p:nvPr/>
          </p:nvSpPr>
          <p:spPr bwMode="auto">
            <a:xfrm>
              <a:off x="3909" y="227"/>
              <a:ext cx="5" cy="6"/>
            </a:xfrm>
            <a:custGeom>
              <a:avLst/>
              <a:gdLst>
                <a:gd name="T0" fmla="*/ 0 w 3"/>
                <a:gd name="T1" fmla="*/ 0 h 4"/>
                <a:gd name="T2" fmla="*/ 3 w 3"/>
                <a:gd name="T3" fmla="*/ 4 h 4"/>
                <a:gd name="T4" fmla="*/ 3 w 3"/>
                <a:gd name="T5" fmla="*/ 4 h 4"/>
                <a:gd name="T6" fmla="*/ 2 w 3"/>
                <a:gd name="T7" fmla="*/ 2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2" y="4"/>
                    <a:pt x="2" y="3"/>
                    <a:pt x="2" y="2"/>
                  </a:cubicBezTo>
                  <a:cubicBezTo>
                    <a:pt x="1" y="1"/>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9" name="Freeform 578"/>
            <p:cNvSpPr/>
            <p:nvPr/>
          </p:nvSpPr>
          <p:spPr bwMode="auto">
            <a:xfrm>
              <a:off x="3909" y="225"/>
              <a:ext cx="3" cy="5"/>
            </a:xfrm>
            <a:custGeom>
              <a:avLst/>
              <a:gdLst>
                <a:gd name="T0" fmla="*/ 0 w 2"/>
                <a:gd name="T1" fmla="*/ 0 h 3"/>
                <a:gd name="T2" fmla="*/ 0 w 2"/>
                <a:gd name="T3" fmla="*/ 0 h 3"/>
                <a:gd name="T4" fmla="*/ 0 w 2"/>
                <a:gd name="T5" fmla="*/ 1 h 3"/>
                <a:gd name="T6" fmla="*/ 2 w 2"/>
                <a:gd name="T7" fmla="*/ 3 h 3"/>
                <a:gd name="T8" fmla="*/ 1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0"/>
                    <a:pt x="0" y="0"/>
                    <a:pt x="0" y="1"/>
                  </a:cubicBezTo>
                  <a:cubicBezTo>
                    <a:pt x="1" y="2"/>
                    <a:pt x="1" y="2"/>
                    <a:pt x="2" y="3"/>
                  </a:cubicBezTo>
                  <a:cubicBezTo>
                    <a:pt x="2" y="3"/>
                    <a:pt x="2" y="3"/>
                    <a:pt x="1" y="3"/>
                  </a:cubicBezTo>
                  <a:cubicBezTo>
                    <a:pt x="1" y="2"/>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0" name="Freeform 579"/>
            <p:cNvSpPr/>
            <p:nvPr/>
          </p:nvSpPr>
          <p:spPr bwMode="auto">
            <a:xfrm>
              <a:off x="3869" y="153"/>
              <a:ext cx="2" cy="2"/>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1" y="1"/>
                  </a:cubicBezTo>
                  <a:cubicBezTo>
                    <a:pt x="1" y="1"/>
                    <a:pt x="1" y="1"/>
                    <a:pt x="1" y="1"/>
                  </a:cubicBezTo>
                  <a:cubicBezTo>
                    <a:pt x="1" y="1"/>
                    <a:pt x="1" y="1"/>
                    <a:pt x="1" y="1"/>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1" name="Freeform 580"/>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0 w 1"/>
                <a:gd name="T11" fmla="*/ 0 h 1"/>
                <a:gd name="T12" fmla="*/ 0 w 1"/>
                <a:gd name="T13" fmla="*/ 0 h 1"/>
                <a:gd name="T14" fmla="*/ 1 w 1"/>
                <a:gd name="T15" fmla="*/ 1 h 1"/>
                <a:gd name="T16" fmla="*/ 1 w 1"/>
                <a:gd name="T17" fmla="*/ 1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2" name="Freeform 581"/>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1 w 1"/>
                <a:gd name="T11" fmla="*/ 1 h 1"/>
                <a:gd name="T12" fmla="*/ 0 w 1"/>
                <a:gd name="T13" fmla="*/ 0 h 1"/>
                <a:gd name="T14" fmla="*/ 0 w 1"/>
                <a:gd name="T15" fmla="*/ 0 h 1"/>
                <a:gd name="T16" fmla="*/ 1 w 1"/>
                <a:gd name="T17" fmla="*/ 1 h 1"/>
                <a:gd name="T18" fmla="*/ 1 w 1"/>
                <a:gd name="T19" fmla="*/ 1 h 1"/>
                <a:gd name="T20" fmla="*/ 0 w 1"/>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3" name="Freeform 582"/>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1 w 1"/>
                <a:gd name="T13" fmla="*/ 1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1"/>
                    <a:pt x="1" y="1"/>
                  </a:cubicBezTo>
                  <a:cubicBezTo>
                    <a:pt x="1" y="1"/>
                    <a:pt x="1" y="1"/>
                    <a:pt x="1" y="1"/>
                  </a:cubicBezTo>
                  <a:cubicBezTo>
                    <a:pt x="1" y="1"/>
                    <a:pt x="1" y="1"/>
                    <a:pt x="1" y="1"/>
                  </a:cubicBezTo>
                  <a:moveTo>
                    <a:pt x="0" y="0"/>
                  </a:moveTo>
                  <a:cubicBezTo>
                    <a:pt x="0" y="0"/>
                    <a:pt x="0" y="0"/>
                    <a:pt x="0" y="0"/>
                  </a:cubicBezTo>
                  <a:cubicBezTo>
                    <a:pt x="1" y="1"/>
                    <a:pt x="1" y="1"/>
                    <a:pt x="1"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4" name="Oval 583"/>
            <p:cNvSpPr>
              <a:spLocks noChangeArrowheads="1"/>
            </p:cNvSpPr>
            <p:nvPr/>
          </p:nvSpPr>
          <p:spPr bwMode="auto">
            <a:xfrm>
              <a:off x="3827" y="1296"/>
              <a:ext cx="83" cy="688"/>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6" name="矩形 5"/>
          <p:cNvSpPr/>
          <p:nvPr/>
        </p:nvSpPr>
        <p:spPr>
          <a:xfrm>
            <a:off x="0" y="5412105"/>
            <a:ext cx="11638280" cy="1057910"/>
          </a:xfrm>
          <a:prstGeom prst="rect">
            <a:avLst/>
          </a:prstGeom>
          <a:solidFill>
            <a:schemeClr val="accent1">
              <a:alpha val="72000"/>
            </a:schemeClr>
          </a:solidFill>
          <a:ln>
            <a:noFill/>
          </a:ln>
          <a:effectLst>
            <a:outerShdw blurRad="50800" dist="152400" dir="13620000" algn="ctr" rotWithShape="0">
              <a:srgbClr val="000000">
                <a:alpha val="43137"/>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左箭头 72">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nvSpPr>
        <p:spPr>
          <a:xfrm>
            <a:off x="768718" y="179167"/>
            <a:ext cx="11085094" cy="52197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近5年广东高职高考英语卷词汇部分的考情分析如下：</a:t>
            </a:r>
            <a:endParaRPr lang="zh-CN" altLang="en-US" sz="2800" b="1" dirty="0">
              <a:latin typeface="微软雅黑" panose="020B0503020204020204" pitchFamily="34" charset="-122"/>
              <a:ea typeface="微软雅黑" panose="020B0503020204020204" pitchFamily="34" charset="-122"/>
            </a:endParaRPr>
          </a:p>
        </p:txBody>
      </p:sp>
      <p:sp>
        <p:nvSpPr>
          <p:cNvPr id="181" name="文本框 180"/>
          <p:cNvSpPr txBox="1"/>
          <p:nvPr/>
        </p:nvSpPr>
        <p:spPr>
          <a:xfrm>
            <a:off x="342633" y="5412407"/>
            <a:ext cx="11085094" cy="95313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   由上表可知，名词、介词短语、形容词、副词均为高频考点，动词为较高频的考点，学生在复习时应把握好重点。</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15240" y="829945"/>
            <a:ext cx="12176760" cy="4236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14:bounceEnd="50000">
                                          <p:cBhvr additive="base">
                                            <p:cTn id="7" dur="1000" fill="hold"/>
                                            <p:tgtEl>
                                              <p:spTgt spid="94"/>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81"/>
                                            </p:tgtEl>
                                            <p:attrNameLst>
                                              <p:attrName>style.visibility</p:attrName>
                                            </p:attrNameLst>
                                          </p:cBhvr>
                                          <p:to>
                                            <p:strVal val="visible"/>
                                          </p:to>
                                        </p:set>
                                        <p:animEffect transition="in" filter="wipe(left)">
                                          <p:cBhvr>
                                            <p:cTn id="18" dur="500"/>
                                            <p:tgtEl>
                                              <p:spTgt spid="18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linds(horizontal)">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p:bldP spid="18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1000" fill="hold"/>
                                            <p:tgtEl>
                                              <p:spTgt spid="94"/>
                                            </p:tgtEl>
                                            <p:attrNameLst>
                                              <p:attrName>ppt_x</p:attrName>
                                            </p:attrNameLst>
                                          </p:cBhvr>
                                          <p:tavLst>
                                            <p:tav tm="0">
                                              <p:val>
                                                <p:strVal val="#ppt_x"/>
                                              </p:val>
                                            </p:tav>
                                            <p:tav tm="100000">
                                              <p:val>
                                                <p:strVal val="#ppt_x"/>
                                              </p:val>
                                            </p:tav>
                                          </p:tavLst>
                                        </p:anim>
                                        <p:anim calcmode="lin" valueType="num">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81"/>
                                            </p:tgtEl>
                                            <p:attrNameLst>
                                              <p:attrName>style.visibility</p:attrName>
                                            </p:attrNameLst>
                                          </p:cBhvr>
                                          <p:to>
                                            <p:strVal val="visible"/>
                                          </p:to>
                                        </p:set>
                                        <p:animEffect transition="in" filter="wipe(left)">
                                          <p:cBhvr>
                                            <p:cTn id="18" dur="500"/>
                                            <p:tgtEl>
                                              <p:spTgt spid="18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linds(horizontal)">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p:bldP spid="181" grpId="0"/>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356870" y="462280"/>
            <a:ext cx="11835130" cy="5645150"/>
          </a:xfrm>
        </p:spPr>
        <p:txBody>
          <a:bodyPr>
            <a:noAutofit/>
          </a:bodyPr>
          <a:lstStyle/>
          <a:p>
            <a:pPr marL="0" indent="0">
              <a:buNone/>
            </a:pPr>
            <a:r>
              <a:rPr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2024年广东高职高考词汇真题</a:t>
            </a:r>
            <a:endParaRPr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13. There has been a rapid increase in oill exports. </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资源 	B. 出口	 C. 报告 	D. 价格</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14. The mother brought up three children on her own. </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宠爱	 B. 带来 	C. 抚养 	D. 批评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15. How many guests are there in total?</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究竟 	B. 大概 	C. 至少	 D. 总共</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4"/>
          <p:cNvSpPr txBox="1"/>
          <p:nvPr/>
        </p:nvSpPr>
        <p:spPr>
          <a:xfrm>
            <a:off x="7642918" y="1277620"/>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7446010" y="2680335"/>
            <a:ext cx="983615"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TextBox 5"/>
          <p:cNvSpPr txBox="1"/>
          <p:nvPr/>
        </p:nvSpPr>
        <p:spPr>
          <a:xfrm>
            <a:off x="7234555" y="396873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12">
            <a:hlinkClick r:id="rId3" action="ppaction://hlinksldjump"/>
          </p:cNvPr>
          <p:cNvSpPr txBox="1"/>
          <p:nvPr/>
        </p:nvSpPr>
        <p:spPr>
          <a:xfrm>
            <a:off x="4593308" y="507054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up)">
                                      <p:cBhvr>
                                        <p:cTn id="25" dur="500"/>
                                        <p:tgtEl>
                                          <p:spTgt spid="3">
                                            <p:txEl>
                                              <p:pRg st="8" end="8"/>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500"/>
                            </p:stCondLst>
                            <p:childTnLst>
                              <p:par>
                                <p:cTn id="42" presetID="16" presetClass="entr" presetSubtype="37"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arn(outVertical)">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P spid="9" grpId="0"/>
      <p:bldP spid="13"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87134" y="185694"/>
            <a:ext cx="11223849" cy="6119818"/>
          </a:xfrm>
          <a:solidFill>
            <a:srgbClr val="FFFFFF">
              <a:alpha val="31000"/>
            </a:srgbClr>
          </a:solidFill>
        </p:spPr>
        <p:txBody>
          <a:bodyPr>
            <a:norm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13. 本题考查名词。export 意为“出口”（名词），结合句意“石油出口已经在迅速增长”，故本题正确答案为 B。</a:t>
            </a:r>
            <a:endParaRPr sz="2400" b="1" dirty="0">
              <a:latin typeface="微软雅黑" panose="020B0503020204020204" pitchFamily="34" charset="-122"/>
              <a:ea typeface="微软雅黑" panose="020B0503020204020204" pitchFamily="34" charset="-122"/>
            </a:endParaRPr>
          </a:p>
          <a:p>
            <a:pPr marL="0" indent="0">
              <a:lnSpc>
                <a:spcPct val="150000"/>
              </a:lnSpc>
              <a:buNone/>
            </a:pP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14. 本题考查动词短语。bring up意为“抚养”（动词短语），结合句意“这位母亲独自抚养了3个孩子”，故本题正确答案为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15. 本题考查介词短语。in total意为“总共”（介词短语），结合句意“总共有多少位客人”，故本题正确答案为D。</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ipe(up)">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uiExpan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245110" y="177165"/>
            <a:ext cx="11835130" cy="5645150"/>
          </a:xfrm>
        </p:spPr>
        <p:txBody>
          <a:bodyPr>
            <a:noAutofit/>
          </a:bodyPr>
          <a:lstStyle/>
          <a:p>
            <a:pPr marL="0" indent="0">
              <a:buNone/>
            </a:pPr>
            <a:r>
              <a:rPr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a:t>
            </a:r>
            <a:r>
              <a:rPr lang="en-US"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3</a:t>
            </a:r>
            <a:r>
              <a:rPr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年广东高职高考词汇真题</a:t>
            </a:r>
            <a:endParaRPr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Please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remind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me to take my medicine tomorrow.</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强迫 	B. 建议	 C.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吩咐</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提醒</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There are many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poisonous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snakes in the area.</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可怕的 	B. 有毒的 	C.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凶猛的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稀有的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The song was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specially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written for her birthday.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单独地 	B. 随意地 	C.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专门地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顺便地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They have been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out of work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for years since their factory was closed down.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失业 	B. 休假 	C.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忙碌</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求职</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This business plan looks very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professional</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专业的	 B. 著名的	 C.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一流的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国际的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4"/>
          <p:cNvSpPr txBox="1"/>
          <p:nvPr/>
        </p:nvSpPr>
        <p:spPr>
          <a:xfrm>
            <a:off x="6781223" y="1035685"/>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7014845" y="231418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TextBox 5"/>
          <p:cNvSpPr txBox="1"/>
          <p:nvPr/>
        </p:nvSpPr>
        <p:spPr>
          <a:xfrm>
            <a:off x="6938645" y="367854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5"/>
          <p:cNvSpPr txBox="1"/>
          <p:nvPr/>
        </p:nvSpPr>
        <p:spPr>
          <a:xfrm>
            <a:off x="6586220" y="4938717"/>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5"/>
          <p:cNvSpPr txBox="1"/>
          <p:nvPr/>
        </p:nvSpPr>
        <p:spPr>
          <a:xfrm>
            <a:off x="7339330" y="6199505"/>
            <a:ext cx="854075"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12">
            <a:hlinkClick r:id="rId3" action="ppaction://hlinksldjump"/>
          </p:cNvPr>
          <p:cNvSpPr txBox="1"/>
          <p:nvPr/>
        </p:nvSpPr>
        <p:spPr>
          <a:xfrm>
            <a:off x="6356068" y="1772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up)">
                                      <p:cBhvr>
                                        <p:cTn id="25" dur="500"/>
                                        <p:tgtEl>
                                          <p:spTgt spid="3">
                                            <p:txEl>
                                              <p:pRg st="8" end="8"/>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wipe(up)">
                                      <p:cBhvr>
                                        <p:cTn id="31" dur="500"/>
                                        <p:tgtEl>
                                          <p:spTgt spid="3">
                                            <p:txEl>
                                              <p:pRg st="11" end="11"/>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animEffect transition="in" filter="wipe(up)">
                                      <p:cBhvr>
                                        <p:cTn id="37" dur="500"/>
                                        <p:tgtEl>
                                          <p:spTgt spid="3">
                                            <p:txEl>
                                              <p:pRg st="14"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500"/>
                            </p:stCondLst>
                            <p:childTnLst>
                              <p:par>
                                <p:cTn id="64" presetID="16" presetClass="entr" presetSubtype="37"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arn(outVertical)">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P spid="9" grpId="0"/>
      <p:bldP spid="10" grpId="0"/>
      <p:bldP spid="11" grpId="0"/>
      <p:bldP spid="13"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87134" y="185694"/>
            <a:ext cx="11223849" cy="6119818"/>
          </a:xfrm>
          <a:solidFill>
            <a:srgbClr val="FFFFFF">
              <a:alpha val="31000"/>
            </a:srgbClr>
          </a:solidFill>
        </p:spPr>
        <p:txBody>
          <a:bodyPr>
            <a:norm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本题考查动词。remind 意为“提醒”（动词），结合句意“请提醒我明天带药”，故本题正确答案为 D。</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7. 本题考查形容词。poisonous 意为“有毒的”（形容词），结合句意“这个区域有许多毒蛇”，故本题正确答案为 B。</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8. 本题考查副词。specially 意为“特别地，专门地”（副词），结合句意“这首歌是专门为她的生日写的”，故本题正确答案为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9. 本题考查介词短语。out of work 意为“失业”，结合句意“自从工厂被关闭，他们已经失业很多年了”，故本题正确答案为 A。</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10. 本题考查形容词。professional 意为“专业的”（形容词），结合句意“这个商业计划看起来非常专业”，故本题正确答案为 A。</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531872" y="177230"/>
            <a:ext cx="11277600" cy="5645467"/>
          </a:xfrm>
        </p:spPr>
        <p:txBody>
          <a:bodyPr>
            <a:noAutofit/>
          </a:bodyPr>
          <a:lstStyle/>
          <a:p>
            <a:pPr marL="0" indent="0">
              <a:buNone/>
            </a:pPr>
            <a:r>
              <a:rPr lang="en-US" altLang="zh-CN"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2023</a:t>
            </a:r>
            <a:r>
              <a:rPr lang="zh-CN" altLang="en-US"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年广东高职高考词汇真题</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11. 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applied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work in another school.</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渴望 	B. 恳求 	C. 呼吁 	D. 申请</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12. The rubbish must be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removed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keep the classroom tidy.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焚烧 	B. 掩埋	 C. 清除 	D. 分类</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13. They had an accident on the road and didn’t</a:t>
            </a:r>
            <a:r>
              <a:rPr lang="en-US" altLang="zh-CN" sz="2400" b="1" i="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check in</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their hotel until midnight.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认领行李	 B. 登记入住 	C. 抵达 	D. 通知</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14. Truth is what we have been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seeking</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all our life.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追求 	B. 认同 	C. 检验 	D. 传播</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15. The failure was an unexpected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blow</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him.</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机会 	B. 打击 	C. 教训	 D. 变故</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4"/>
          <p:cNvSpPr txBox="1"/>
          <p:nvPr/>
        </p:nvSpPr>
        <p:spPr>
          <a:xfrm>
            <a:off x="6795770" y="105435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7008786" y="2408567"/>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TextBox 5"/>
          <p:cNvSpPr txBox="1"/>
          <p:nvPr/>
        </p:nvSpPr>
        <p:spPr>
          <a:xfrm>
            <a:off x="8164195" y="392746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5"/>
          <p:cNvSpPr txBox="1"/>
          <p:nvPr/>
        </p:nvSpPr>
        <p:spPr>
          <a:xfrm>
            <a:off x="8298815" y="5003487"/>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5"/>
          <p:cNvSpPr txBox="1"/>
          <p:nvPr/>
        </p:nvSpPr>
        <p:spPr>
          <a:xfrm>
            <a:off x="7958455" y="5924596"/>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12">
            <a:hlinkClick r:id="rId3" action="ppaction://hlinksldjump"/>
          </p:cNvPr>
          <p:cNvSpPr txBox="1"/>
          <p:nvPr/>
        </p:nvSpPr>
        <p:spPr>
          <a:xfrm>
            <a:off x="6356068" y="1772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up)">
                                      <p:cBhvr>
                                        <p:cTn id="25" dur="500"/>
                                        <p:tgtEl>
                                          <p:spTgt spid="3">
                                            <p:txEl>
                                              <p:pRg st="8" end="8"/>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wipe(up)">
                                      <p:cBhvr>
                                        <p:cTn id="31" dur="500"/>
                                        <p:tgtEl>
                                          <p:spTgt spid="3">
                                            <p:txEl>
                                              <p:pRg st="11" end="11"/>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2" end="12"/>
                                            </p:txEl>
                                          </p:spTgt>
                                        </p:tgtEl>
                                        <p:attrNameLst>
                                          <p:attrName>style.visibility</p:attrName>
                                        </p:attrNameLst>
                                      </p:cBhvr>
                                      <p:to>
                                        <p:strVal val="visible"/>
                                      </p:to>
                                    </p:set>
                                    <p:animEffect transition="in" filter="wipe(up)">
                                      <p:cBhvr>
                                        <p:cTn id="34" dur="500"/>
                                        <p:tgtEl>
                                          <p:spTgt spid="3">
                                            <p:txEl>
                                              <p:pRg st="12" end="12"/>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animEffect transition="in" filter="wipe(up)">
                                      <p:cBhvr>
                                        <p:cTn id="37" dur="500"/>
                                        <p:tgtEl>
                                          <p:spTgt spid="3">
                                            <p:txEl>
                                              <p:pRg st="13" end="1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500"/>
                            </p:stCondLst>
                            <p:childTnLst>
                              <p:par>
                                <p:cTn id="64" presetID="16" presetClass="entr" presetSubtype="37"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arn(outVertical)">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P spid="9" grpId="0"/>
      <p:bldP spid="10" grpId="0"/>
      <p:bldP spid="11" grpId="0"/>
      <p:bldP spid="13"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429726" y="185694"/>
            <a:ext cx="11381258" cy="6119818"/>
          </a:xfrm>
          <a:solidFill>
            <a:srgbClr val="FFFFFF">
              <a:alpha val="31000"/>
            </a:srgbClr>
          </a:solidFill>
        </p:spPr>
        <p:txBody>
          <a:bodyPr>
            <a:norm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11. 本题考查动词。apply 意为“申请，应用”（动词），结合句意“他申请去另一所学校工作”，故本题正确答案为 D。</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12. 本题考查动词。remove 意为“移除”（动词），结合句意“为了保持教室整洁，这些垃圾必须被清除”，故本题正确答案为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13. 本题考查动词短语。check in 意为“登记入住”，结合句意“他们在路上发生了事故，并且直到深夜才在他们的酒店办理登记入住”，故本题正确答案为 B。</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14. 本题考查动词。seek 意为“探寻，追求”（动词），结合句意“真理是我们一生追求的东西”，故本题正确答案为 A。</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15. 本题考查名词。blow 意为“打击”（名词），结合句意“这次失败对他来说是一个意外的打击”，故本题正确答案为 B。</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245110" y="177165"/>
            <a:ext cx="11835130" cy="5645150"/>
          </a:xfrm>
        </p:spPr>
        <p:txBody>
          <a:bodyPr>
            <a:noAutofit/>
          </a:bodyPr>
          <a:lstStyle/>
          <a:p>
            <a:pPr marL="0" indent="0">
              <a:buNone/>
            </a:pPr>
            <a:r>
              <a:rPr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a:t>
            </a:r>
            <a:r>
              <a:rPr lang="en-US"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a:t>
            </a:r>
            <a:r>
              <a:rPr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年广东高职高考词汇真题</a:t>
            </a:r>
            <a:endParaRPr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Be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patient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You should listen to what he is speaking first.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耐心 	B. 专心	 C. 细心 	D. 放松</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Such a great change happened in the town that I didn’t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recognize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印象 	B. 记住 	C. 识别 	D. 认出</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Jane exercises every day and she is always full of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energy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勇气 	B. 信心 	C. 精力 	D. 热情</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Lots of writers used to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translate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foreign novels in their early career.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打印 	B. 翻译 	C. 出版	 D. 编撰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We all know the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benefits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of protecting the environment.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益处 	B. 意义 	C. 优点	 D. 目的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4"/>
          <p:cNvSpPr txBox="1"/>
          <p:nvPr/>
        </p:nvSpPr>
        <p:spPr>
          <a:xfrm>
            <a:off x="6883400" y="97116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6642100" y="231418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TextBox 5"/>
          <p:cNvSpPr txBox="1"/>
          <p:nvPr/>
        </p:nvSpPr>
        <p:spPr>
          <a:xfrm>
            <a:off x="6642100" y="372235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5"/>
          <p:cNvSpPr txBox="1"/>
          <p:nvPr/>
        </p:nvSpPr>
        <p:spPr>
          <a:xfrm>
            <a:off x="6827520" y="4938717"/>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5"/>
          <p:cNvSpPr txBox="1"/>
          <p:nvPr/>
        </p:nvSpPr>
        <p:spPr>
          <a:xfrm>
            <a:off x="9393555" y="5822315"/>
            <a:ext cx="854075"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12">
            <a:hlinkClick r:id="rId3" action="ppaction://hlinksldjump"/>
          </p:cNvPr>
          <p:cNvSpPr txBox="1"/>
          <p:nvPr/>
        </p:nvSpPr>
        <p:spPr>
          <a:xfrm>
            <a:off x="6356068" y="1772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up)">
                                      <p:cBhvr>
                                        <p:cTn id="25" dur="500"/>
                                        <p:tgtEl>
                                          <p:spTgt spid="3">
                                            <p:txEl>
                                              <p:pRg st="8" end="8"/>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wipe(up)">
                                      <p:cBhvr>
                                        <p:cTn id="31" dur="500"/>
                                        <p:tgtEl>
                                          <p:spTgt spid="3">
                                            <p:txEl>
                                              <p:pRg st="11" end="11"/>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animEffect transition="in" filter="wipe(up)">
                                      <p:cBhvr>
                                        <p:cTn id="37" dur="500"/>
                                        <p:tgtEl>
                                          <p:spTgt spid="3">
                                            <p:txEl>
                                              <p:pRg st="14"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500"/>
                            </p:stCondLst>
                            <p:childTnLst>
                              <p:par>
                                <p:cTn id="64" presetID="16" presetClass="entr" presetSubtype="37"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arn(outVertical)">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P spid="9" grpId="0"/>
      <p:bldP spid="10" grpId="0"/>
      <p:bldP spid="11" grpId="0"/>
      <p:bldP spid="13"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87134" y="185694"/>
            <a:ext cx="11223849" cy="6119818"/>
          </a:xfrm>
          <a:solidFill>
            <a:srgbClr val="FFFFFF">
              <a:alpha val="31000"/>
            </a:srgbClr>
          </a:solidFill>
        </p:spPr>
        <p:txBody>
          <a:bodyPr>
            <a:no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本题考查形容词。patient 意为“耐心的”（形容词），结合句意“耐心一点，你应该先听他正在说什么”，故本题正确答案为 A。 </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7. 本题考查动词。recognize 意为“认出”（动词），结合句意“这座小镇发生了如此大的变化以至于我刚刚都没认出”，故本题正确答案为 D。 </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8. 本题考查名词。energy意为“精力”（名词），结合句意“简每天都运动锻炼，因此她总是精神饱满”，故本题正确答案为 C。 </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9. 本题考查动词。translate 意为“翻译”（动词），结合句意“许多作家在他们职业生涯的早期常常翻译外文小说”，故本题正确答案为 B。 </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10. 本题考查名词。benefit 意为“好处”（名词），结合句意“我们都知道保护环境的益处”，故本题正确答案为 A。</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152400" y="177165"/>
            <a:ext cx="12039600" cy="5645150"/>
          </a:xfrm>
        </p:spPr>
        <p:txBody>
          <a:bodyPr>
            <a:noAutofit/>
          </a:bodyPr>
          <a:lstStyle/>
          <a:p>
            <a:pPr marL="0" indent="0">
              <a:buNone/>
            </a:pPr>
            <a:r>
              <a:rPr lang="en-US" altLang="zh-CN"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2022</a:t>
            </a:r>
            <a:r>
              <a:rPr lang="zh-CN" altLang="en-US"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年广东高职高考词汇真题</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11. Listening to light music helps us to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relax</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高兴	 B. 激动 	C. 放松	D. 自如</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12. I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by accident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met my teacher in the street yesterday.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故事 	B. 偶然 	C. 意外 	D. 碰巧</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13. He finally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realized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his dream of becoming a pilot.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实现 	B. 追寻	 C. 分享	 D. 热爱</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14. The injured people were taken to hospital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immediately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after the disaster.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定期地	 B. 立刻地 	C. 频繁地 	D. 专门地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15. The car was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out of control</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and hit a tree by the road.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发动 	B. 抛锚 	C. 失控 	D. 加速</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4"/>
          <p:cNvSpPr txBox="1"/>
          <p:nvPr/>
        </p:nvSpPr>
        <p:spPr>
          <a:xfrm>
            <a:off x="6466840" y="103530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6550025" y="230084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TextBox 5"/>
          <p:cNvSpPr txBox="1"/>
          <p:nvPr/>
        </p:nvSpPr>
        <p:spPr>
          <a:xfrm>
            <a:off x="6818630" y="362202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5"/>
          <p:cNvSpPr txBox="1"/>
          <p:nvPr/>
        </p:nvSpPr>
        <p:spPr>
          <a:xfrm>
            <a:off x="7088390" y="503938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5"/>
          <p:cNvSpPr txBox="1"/>
          <p:nvPr/>
        </p:nvSpPr>
        <p:spPr>
          <a:xfrm>
            <a:off x="8724900" y="5822361"/>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12">
            <a:hlinkClick r:id="rId3" action="ppaction://hlinksldjump"/>
          </p:cNvPr>
          <p:cNvSpPr txBox="1"/>
          <p:nvPr/>
        </p:nvSpPr>
        <p:spPr>
          <a:xfrm>
            <a:off x="8386163" y="288355"/>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up)">
                                      <p:cBhvr>
                                        <p:cTn id="25" dur="500"/>
                                        <p:tgtEl>
                                          <p:spTgt spid="3">
                                            <p:txEl>
                                              <p:pRg st="8" end="8"/>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wipe(up)">
                                      <p:cBhvr>
                                        <p:cTn id="31" dur="500"/>
                                        <p:tgtEl>
                                          <p:spTgt spid="3">
                                            <p:txEl>
                                              <p:pRg st="11" end="11"/>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animEffect transition="in" filter="wipe(up)">
                                      <p:cBhvr>
                                        <p:cTn id="37" dur="500"/>
                                        <p:tgtEl>
                                          <p:spTgt spid="3">
                                            <p:txEl>
                                              <p:pRg st="14"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500"/>
                            </p:stCondLst>
                            <p:childTnLst>
                              <p:par>
                                <p:cTn id="64" presetID="16" presetClass="entr" presetSubtype="37"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arn(outVertical)">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p:bldP spid="10" grpId="0"/>
      <p:bldP spid="11" grpId="0"/>
      <p:bldP spid="13"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87134" y="185694"/>
            <a:ext cx="11223849" cy="6119818"/>
          </a:xfrm>
          <a:solidFill>
            <a:srgbClr val="FFFFFF">
              <a:alpha val="31000"/>
            </a:srgbClr>
          </a:solidFill>
        </p:spPr>
        <p:txBody>
          <a:bodyPr>
            <a:norm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11. 本题考查动词。relax 意为“放松”（动词），结合句意“听轻音乐能帮助我们放松”，故本题正确答案为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12. 本题考查介词短语。by accident 意为“意外地，偶然地，碰巧”，结合句意“昨天，我在大街上碰巧遇到了我的老师”，故本题正确答案为 D。</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13</a:t>
            </a:r>
            <a:r>
              <a:rPr lang="en-US" sz="2400" b="1" dirty="0">
                <a:latin typeface="微软雅黑" panose="020B0503020204020204" pitchFamily="34" charset="-122"/>
                <a:ea typeface="微软雅黑" panose="020B0503020204020204" pitchFamily="34" charset="-122"/>
              </a:rPr>
              <a:t>.</a:t>
            </a:r>
            <a:r>
              <a:rPr sz="2400" b="1" dirty="0">
                <a:latin typeface="微软雅黑" panose="020B0503020204020204" pitchFamily="34" charset="-122"/>
                <a:ea typeface="微软雅黑" panose="020B0503020204020204" pitchFamily="34" charset="-122"/>
              </a:rPr>
              <a:t> 本题考查动词。realize 意为“实现”（动词），结合句意“他最终实现了自己的梦想，成为一名飞行员”，故本题正确答案为 A。</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14. 本题考查副词。immediately 意为“立刻”（副词），结合句意“灾害发生后，受伤的人立刻被送去医院”，故本题正确答案为 B。</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15. 本题考查介词短语。out of control 意为“失去控制”，结合句意“这辆汽车失去控制，一头撞到了路边的树上”，故本题正确答案为 C。</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534529" y="2813755"/>
            <a:ext cx="5759107"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二、名师支招，让你秒懂</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456942" y="65"/>
            <a:ext cx="11277600" cy="5645467"/>
          </a:xfrm>
        </p:spPr>
        <p:txBody>
          <a:bodyPr>
            <a:noAutofit/>
          </a:bodyPr>
          <a:lstStyle/>
          <a:p>
            <a:pPr marL="0" indent="0">
              <a:buNone/>
            </a:pPr>
            <a:r>
              <a:rPr lang="en-US" altLang="zh-CN"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2021</a:t>
            </a:r>
            <a:r>
              <a:rPr lang="zh-CN" altLang="en-US"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年广东高职高考词汇真题</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They lived in a big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crowded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city.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开放的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现代的 	C. 拥挤的 	D. 脏乱的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When he was twenty-five, John bought a house and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get married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结婚</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搬家 	C. 庆祝 	D. 居住</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When Molly was eight years old, Helen came to live in the house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opposite to</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hers.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在……</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前面</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在……</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后面</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在……</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下面</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在……对面</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Mrs. Green traveled a lot and she wasn’t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afraid of</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taking a plane.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欣赏</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喜欢		C.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害怕</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盼望</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It is interesting that a small child can sing a song without understanding its meaning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fully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部分地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悄悄地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仓促地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完全地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4"/>
          <p:cNvSpPr txBox="1"/>
          <p:nvPr/>
        </p:nvSpPr>
        <p:spPr>
          <a:xfrm>
            <a:off x="7134172" y="720712"/>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6933565" y="203033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TextBox 5"/>
          <p:cNvSpPr txBox="1"/>
          <p:nvPr/>
        </p:nvSpPr>
        <p:spPr>
          <a:xfrm>
            <a:off x="3660775" y="3090533"/>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5"/>
          <p:cNvSpPr txBox="1"/>
          <p:nvPr/>
        </p:nvSpPr>
        <p:spPr>
          <a:xfrm>
            <a:off x="9051290" y="4821242"/>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5"/>
          <p:cNvSpPr txBox="1"/>
          <p:nvPr/>
        </p:nvSpPr>
        <p:spPr>
          <a:xfrm>
            <a:off x="7221855" y="6021116"/>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12">
            <a:hlinkClick r:id="rId3" action="ppaction://hlinksldjump"/>
          </p:cNvPr>
          <p:cNvSpPr txBox="1"/>
          <p:nvPr/>
        </p:nvSpPr>
        <p:spPr>
          <a:xfrm>
            <a:off x="5781393" y="756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up)">
                                      <p:cBhvr>
                                        <p:cTn id="25" dur="500"/>
                                        <p:tgtEl>
                                          <p:spTgt spid="3">
                                            <p:txEl>
                                              <p:pRg st="8" end="8"/>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wipe(up)">
                                      <p:cBhvr>
                                        <p:cTn id="31" dur="500"/>
                                        <p:tgtEl>
                                          <p:spTgt spid="3">
                                            <p:txEl>
                                              <p:pRg st="11" end="11"/>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animEffect transition="in" filter="wipe(up)">
                                      <p:cBhvr>
                                        <p:cTn id="37" dur="500"/>
                                        <p:tgtEl>
                                          <p:spTgt spid="3">
                                            <p:txEl>
                                              <p:pRg st="14"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500"/>
                            </p:stCondLst>
                            <p:childTnLst>
                              <p:par>
                                <p:cTn id="64" presetID="16" presetClass="entr" presetSubtype="37"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arn(outVertical)">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P spid="9" grpId="0"/>
      <p:bldP spid="10" grpId="0"/>
      <p:bldP spid="11" grpId="0"/>
      <p:bldP spid="13"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446405" y="185420"/>
            <a:ext cx="11364595" cy="6120130"/>
          </a:xfrm>
          <a:solidFill>
            <a:srgbClr val="FFFFFF">
              <a:alpha val="31000"/>
            </a:srgbClr>
          </a:solidFill>
        </p:spPr>
        <p:txBody>
          <a:bodyPr>
            <a:no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本题考查形容词。crowed 意为“拥挤的”（形容词），结合句意“他们居住在一个拥挤的大城市”，故本题正确答案为 C。 </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7. 本题考查动词短语。get married 意为“结婚”，结合句意“在他 25 岁时，约翰买了一个房子并且结婚了”，故本题正确答案为 A。 </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8. 本题考查介词短语。opposite to 意为“在……对面”，结合句意“茉莉在 8 岁时，海伦开始在她家对面的房子住”，故本题正确答案为 D。</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9. 本题考查介词短语。be afraid of 意为“害怕……”，结合句意“格林夫人旅游过很多次，她不害怕坐飞机”，故本题正确答案为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10. 本题考查副词。fully 意为“充满地，完全地”（副词），结合句意“有趣的是，一个小孩子能够在不完全理解含义的情况下唱出一首歌”，故本题正确答案为 D。</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531872" y="177230"/>
            <a:ext cx="11277600" cy="5645467"/>
          </a:xfrm>
        </p:spPr>
        <p:txBody>
          <a:bodyPr>
            <a:noAutofit/>
          </a:bodyPr>
          <a:lstStyle/>
          <a:p>
            <a:pPr marL="0" indent="0">
              <a:buNone/>
            </a:pPr>
            <a:r>
              <a:rPr lang="en-US" altLang="zh-CN"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2021</a:t>
            </a:r>
            <a:r>
              <a:rPr lang="zh-CN" altLang="en-US"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年广东高职高考词汇真题</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11. How did it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come about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that the car fell into the river?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出来 	B. 发生 	C. 失败	 D. 到达</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12. Nobody could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persuade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her to change her mind.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强迫	 B. 帮助	 C. 说服 	D. 阻止</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13. A red light 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signal</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of danger.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信号 	B. 图案 	C. 景象 	D. 签名</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14. The First World War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broke out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in 1914.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结束 	B. 爆发 	C. 升级 	D. 失败</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15. There seems to be no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solution</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the problem.</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解决办法 	B. 最终结论 	C. 不明原因 	D. 发展过程</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4"/>
          <p:cNvSpPr txBox="1"/>
          <p:nvPr/>
        </p:nvSpPr>
        <p:spPr>
          <a:xfrm>
            <a:off x="6809740" y="103530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6865620" y="240244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TextBox 5"/>
          <p:cNvSpPr txBox="1"/>
          <p:nvPr/>
        </p:nvSpPr>
        <p:spPr>
          <a:xfrm>
            <a:off x="7162165" y="351661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5"/>
          <p:cNvSpPr txBox="1"/>
          <p:nvPr/>
        </p:nvSpPr>
        <p:spPr>
          <a:xfrm>
            <a:off x="7026910" y="4926652"/>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5"/>
          <p:cNvSpPr txBox="1"/>
          <p:nvPr/>
        </p:nvSpPr>
        <p:spPr>
          <a:xfrm>
            <a:off x="7973060" y="5828711"/>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12">
            <a:hlinkClick r:id="rId3" action="ppaction://hlinksldjump"/>
          </p:cNvPr>
          <p:cNvSpPr txBox="1"/>
          <p:nvPr/>
        </p:nvSpPr>
        <p:spPr>
          <a:xfrm>
            <a:off x="6356068" y="1772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up)">
                                      <p:cBhvr>
                                        <p:cTn id="25" dur="500"/>
                                        <p:tgtEl>
                                          <p:spTgt spid="3">
                                            <p:txEl>
                                              <p:pRg st="8" end="8"/>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wipe(up)">
                                      <p:cBhvr>
                                        <p:cTn id="31" dur="500"/>
                                        <p:tgtEl>
                                          <p:spTgt spid="3">
                                            <p:txEl>
                                              <p:pRg st="11" end="11"/>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animEffect transition="in" filter="wipe(up)">
                                      <p:cBhvr>
                                        <p:cTn id="37" dur="500"/>
                                        <p:tgtEl>
                                          <p:spTgt spid="3">
                                            <p:txEl>
                                              <p:pRg st="14"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500"/>
                            </p:stCondLst>
                            <p:childTnLst>
                              <p:par>
                                <p:cTn id="64" presetID="16" presetClass="entr" presetSubtype="37"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arn(outVertical)">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p:bldP spid="10" grpId="0"/>
      <p:bldP spid="11" grpId="0"/>
      <p:bldP spid="13"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87134" y="185694"/>
            <a:ext cx="11223849" cy="6119818"/>
          </a:xfrm>
          <a:solidFill>
            <a:srgbClr val="FFFFFF">
              <a:alpha val="31000"/>
            </a:srgbClr>
          </a:solidFill>
        </p:spPr>
        <p:txBody>
          <a:bodyPr>
            <a:norm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11. 本题考查动词短语。come about 意为“发生”，结合句意“小汽车掉进河里这件事是如何发生的”，故本题正确答案为 B。</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12. 本题考查动词。persuade 意为“说服”（动词），结合句意“没有人能够说服她改变主意”，故本题正确答案为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13. 本题考查名词。signal 意为“信号”（名词），结合句意“红灯是危险的信号”，故本题正确答案为 A。</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14. 本题考查动词短语。break out 意为“爆发”，结合句意“第一次世界大战爆发于 1914 年”，故本题正确答案为 B。</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15. 本题考查名词。solution 意为“解决（方法）”（名词），结合句意“这个问题似乎没有解决方案”，故本题正确答案为 A。</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531872" y="177230"/>
            <a:ext cx="11277600" cy="5645467"/>
          </a:xfrm>
        </p:spPr>
        <p:txBody>
          <a:bodyPr>
            <a:noAutofit/>
          </a:bodyPr>
          <a:lstStyle/>
          <a:p>
            <a:pPr marL="0" indent="0">
              <a:buNone/>
            </a:pPr>
            <a:r>
              <a:rPr lang="en-US" altLang="zh-CN"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2020</a:t>
            </a:r>
            <a:r>
              <a:rPr lang="zh-CN" altLang="en-US"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年广东高职高考词汇真题</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Lots of people don’t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bother</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go through a wedding these days.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努力</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喜欢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希望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费事</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A knock on the door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interrupted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their discussion.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打断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继续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冲击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覆盖</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Tom’s real problem is that 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lacks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confidence.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找回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增强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喜欢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缺乏</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She is working hard to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catch up with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rest of the class.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抓住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取悦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赶上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超越</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There was a large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advertisement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for the concert.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照片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广告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展览</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彩排</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4"/>
          <p:cNvSpPr txBox="1"/>
          <p:nvPr/>
        </p:nvSpPr>
        <p:spPr>
          <a:xfrm>
            <a:off x="6717030" y="1044193"/>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6911975" y="2319263"/>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TextBox 5"/>
          <p:cNvSpPr txBox="1"/>
          <p:nvPr/>
        </p:nvSpPr>
        <p:spPr>
          <a:xfrm>
            <a:off x="6911975" y="3638538"/>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5"/>
          <p:cNvSpPr txBox="1"/>
          <p:nvPr/>
        </p:nvSpPr>
        <p:spPr>
          <a:xfrm>
            <a:off x="7064375" y="4957767"/>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5"/>
          <p:cNvSpPr txBox="1"/>
          <p:nvPr/>
        </p:nvSpPr>
        <p:spPr>
          <a:xfrm>
            <a:off x="7064375" y="6277021"/>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12">
            <a:hlinkClick r:id="rId3" action="ppaction://hlinksldjump"/>
          </p:cNvPr>
          <p:cNvSpPr txBox="1"/>
          <p:nvPr/>
        </p:nvSpPr>
        <p:spPr>
          <a:xfrm>
            <a:off x="6356068" y="1772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up)">
                                      <p:cBhvr>
                                        <p:cTn id="25" dur="500"/>
                                        <p:tgtEl>
                                          <p:spTgt spid="3">
                                            <p:txEl>
                                              <p:pRg st="8" end="8"/>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wipe(up)">
                                      <p:cBhvr>
                                        <p:cTn id="31" dur="500"/>
                                        <p:tgtEl>
                                          <p:spTgt spid="3">
                                            <p:txEl>
                                              <p:pRg st="11" end="11"/>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animEffect transition="in" filter="wipe(up)">
                                      <p:cBhvr>
                                        <p:cTn id="37" dur="500"/>
                                        <p:tgtEl>
                                          <p:spTgt spid="3">
                                            <p:txEl>
                                              <p:pRg st="14"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500"/>
                            </p:stCondLst>
                            <p:childTnLst>
                              <p:par>
                                <p:cTn id="64" presetID="16" presetClass="entr" presetSubtype="37"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arn(outVertical)">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p:bldP spid="10" grpId="0"/>
      <p:bldP spid="11" grpId="0"/>
      <p:bldP spid="13" grpId="0" animBg="1"/>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87134" y="185694"/>
            <a:ext cx="11223849" cy="6119818"/>
          </a:xfrm>
          <a:solidFill>
            <a:srgbClr val="FFFFFF">
              <a:alpha val="31000"/>
            </a:srgbClr>
          </a:solidFill>
        </p:spPr>
        <p:txBody>
          <a:bodyPr>
            <a:normAutofit fontScale="975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本题考查动词。bother意为“打扰，造成烦恼”（动词），结合句意“现在许多人不想费事去办婚礼”，故本题正确答案为 D。</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7. 本题考查动词。interrupt 意为“打断，中断”（动词），结合句意“一阵敲门声打断了他们的讨论”，故本题正确答案为 A。</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8. 本题考查动词。lack 意为“缺少，缺乏”（动词），结合句意“汤姆真正的问题是缺乏信心”，故本题正确答案为 D。</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9. 本题考查动词短语。catch 意为“抓住，接住，握住”（动词），catch up with 意为“捉拿，赶得上”，结合句意“他努力学习，以便能赶上班级其他同学”，故本题正确答案为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10. 本题考查名词。advertisement 意为“广告”（名词），advertise“登广告”（动词），结合句意“音乐会的广告很大”，故本题正确答案为 B。</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305435" y="177165"/>
            <a:ext cx="11409045" cy="5645150"/>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11. She was asked to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account for</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missing money.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计算</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找回</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解释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赔偿</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12. Someone has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carelessly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left a window open.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故意地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粗心地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盲目地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公开地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13. This information 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available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on the Internet.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可找到的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可相信的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可忽略的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可避免的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14. According to the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contract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project should have been finished yesterday.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规定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裁决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要求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合同</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15. Bananas are sold by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weight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重量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等级</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数量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体积</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4"/>
          <p:cNvSpPr txBox="1"/>
          <p:nvPr/>
        </p:nvSpPr>
        <p:spPr>
          <a:xfrm>
            <a:off x="6494780" y="557552"/>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7068820" y="1891311"/>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TextBox 5"/>
          <p:cNvSpPr txBox="1"/>
          <p:nvPr/>
        </p:nvSpPr>
        <p:spPr>
          <a:xfrm>
            <a:off x="7234264" y="3224540"/>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5"/>
          <p:cNvSpPr txBox="1"/>
          <p:nvPr/>
        </p:nvSpPr>
        <p:spPr>
          <a:xfrm>
            <a:off x="6494780" y="4850687"/>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5"/>
          <p:cNvSpPr txBox="1"/>
          <p:nvPr/>
        </p:nvSpPr>
        <p:spPr>
          <a:xfrm>
            <a:off x="6494780" y="6183771"/>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hlinkClick r:id="rId3" action="ppaction://hlinksldjump"/>
          </p:cNvPr>
          <p:cNvSpPr txBox="1"/>
          <p:nvPr/>
        </p:nvSpPr>
        <p:spPr>
          <a:xfrm>
            <a:off x="8724900" y="32671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wipe(up)">
                                      <p:cBhvr>
                                        <p:cTn id="43" dur="500"/>
                                        <p:tgtEl>
                                          <p:spTgt spid="3">
                                            <p:txEl>
                                              <p:pRg st="12" end="12"/>
                                            </p:txEl>
                                          </p:spTgt>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
                                            <p:txEl>
                                              <p:pRg st="13" end="13"/>
                                            </p:txEl>
                                          </p:spTgt>
                                        </p:tgtEl>
                                        <p:attrNameLst>
                                          <p:attrName>style.visibility</p:attrName>
                                        </p:attrNameLst>
                                      </p:cBhvr>
                                      <p:to>
                                        <p:strVal val="visible"/>
                                      </p:to>
                                    </p:set>
                                    <p:animEffect transition="in" filter="wipe(up)">
                                      <p:cBhvr>
                                        <p:cTn id="46" dur="500"/>
                                        <p:tgtEl>
                                          <p:spTgt spid="3">
                                            <p:txEl>
                                              <p:pRg st="13" end="1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500"/>
                                        <p:tgtEl>
                                          <p:spTgt spid="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left)">
                                      <p:cBhvr>
                                        <p:cTn id="56" dur="500"/>
                                        <p:tgtEl>
                                          <p:spTgt spid="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left)">
                                      <p:cBhvr>
                                        <p:cTn id="61" dur="500"/>
                                        <p:tgtEl>
                                          <p:spTgt spid="9"/>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wipe(left)">
                                      <p:cBhvr>
                                        <p:cTn id="71" dur="500"/>
                                        <p:tgtEl>
                                          <p:spTgt spid="11"/>
                                        </p:tgtEl>
                                      </p:cBhvr>
                                    </p:animEffect>
                                  </p:childTnLst>
                                </p:cTn>
                              </p:par>
                            </p:childTnLst>
                          </p:cTn>
                        </p:par>
                        <p:par>
                          <p:cTn id="72" fill="hold">
                            <p:stCondLst>
                              <p:cond delay="500"/>
                            </p:stCondLst>
                            <p:childTnLst>
                              <p:par>
                                <p:cTn id="73" presetID="16" presetClass="entr" presetSubtype="37"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barn(outVertical)">
                                      <p:cBhvr>
                                        <p:cTn id="7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p:bldP spid="10" grpId="0"/>
      <p:bldP spid="11" grpId="0"/>
      <p:bldP spid="12" grpId="0" animBg="1"/>
    </p:bld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374015" y="185420"/>
            <a:ext cx="11679962" cy="6170930"/>
          </a:xfrm>
          <a:solidFill>
            <a:srgbClr val="FFFFFF">
              <a:alpha val="31000"/>
            </a:srgbClr>
          </a:solidFill>
        </p:spPr>
        <p:txBody>
          <a:bodyPr>
            <a:noAutofit/>
          </a:bodyPr>
          <a:lstStyle/>
          <a:p>
            <a:pPr marL="0" indent="0">
              <a:lnSpc>
                <a:spcPct val="12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11. 本题考查动词短语。account for 意为“（数量或比例上）占；导致，引起（某种事实或情况）；解释，说明（某事）；（某人）对（行动、政策等）负有责任；将（钱款）列入（预算）”，advertise 意为“登广告”（动词），结合句意“她被要求对失踪的钱进行解释”，故本题正确答案为 C。</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12. 本题考查副词。care 意为“关心，照顾”（名词），careless 意为“粗心的”（形容词），carelessly 意为“粗心地”（副词），结合句意“有人粗心地忘记关窗户了”，故本题正确答案为B。</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13. 本题考查形容词。avail 意为“有益，有用”（动词），available 意为“可获得的，可购得的，可找到的，有空的”（形容词），结合句意“这项信息在网上是可以找到的”，故本题正确答案为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14. 本题考查名词。contract 意为“合同”（名词），结合句意“根据合同，项目本应该在今天完成”，故本题正确答案为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15. 本题考查名词。weight 意为“重量”（名词），by 意为“按照”（介词），结合句意“香蕉按重量出售”，故本题正确答案为 A。</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70029" y="2813755"/>
            <a:ext cx="603503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五、 日积月累，助力飞跃</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197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sym typeface="+mn-ea"/>
              </a:rPr>
              <a:t>1. </a:t>
            </a:r>
            <a:r>
              <a:rPr sz="2800" b="1" dirty="0">
                <a:latin typeface="微软雅黑" panose="020B0503020204020204" pitchFamily="34" charset="-122"/>
                <a:ea typeface="微软雅黑" panose="020B0503020204020204" pitchFamily="34" charset="-122"/>
              </a:rPr>
              <a:t>请根据英文单词补充对应的中文意思并填入下面的表中。</a:t>
            </a:r>
            <a:endParaRPr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115570" y="1950085"/>
          <a:ext cx="11845925" cy="3453533"/>
        </p:xfrm>
        <a:graphic>
          <a:graphicData uri="http://schemas.openxmlformats.org/drawingml/2006/table">
            <a:tbl>
              <a:tblPr firstRow="1" bandRow="1">
                <a:tableStyleId>{284E427A-3D55-4303-BF80-6455036E1DE7}</a:tableStyleId>
              </a:tblPr>
              <a:tblGrid>
                <a:gridCol w="932815"/>
                <a:gridCol w="1829435"/>
                <a:gridCol w="1513205"/>
                <a:gridCol w="2523490"/>
                <a:gridCol w="1426845"/>
                <a:gridCol w="2439670"/>
                <a:gridCol w="1180465"/>
              </a:tblGrid>
              <a:tr h="667281">
                <a:tc>
                  <a:txBody>
                    <a:bodyPr/>
                    <a:lstStyle/>
                    <a:p>
                      <a:pPr algn="ctr"/>
                      <a:r>
                        <a:rPr lang="en-US" altLang="zh-CN" sz="2400" dirty="0">
                          <a:latin typeface="微软雅黑" panose="020B0503020204020204" pitchFamily="34" charset="-122"/>
                          <a:ea typeface="微软雅黑" panose="020B0503020204020204" pitchFamily="34" charset="-122"/>
                        </a:rPr>
                        <a:t>序号</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r>
              <a:tr h="434523">
                <a:tc>
                  <a:txBody>
                    <a:bodyPr/>
                    <a:lstStyle/>
                    <a:p>
                      <a:pPr algn="ctr"/>
                      <a:r>
                        <a:rPr lang="en-US" altLang="zh-CN" sz="2400" dirty="0">
                          <a:latin typeface="微软雅黑" panose="020B0503020204020204" pitchFamily="34" charset="-122"/>
                          <a:ea typeface="微软雅黑" panose="020B0503020204020204" pitchFamily="34" charset="-122"/>
                        </a:rPr>
                        <a:t>1</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message </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wealth</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discussion</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457200">
                <a:tc>
                  <a:txBody>
                    <a:bodyPr/>
                    <a:lstStyle/>
                    <a:p>
                      <a:pPr algn="ctr"/>
                      <a:r>
                        <a:rPr lang="en-US" altLang="zh-CN" sz="2400" dirty="0">
                          <a:latin typeface="微软雅黑" panose="020B0503020204020204" pitchFamily="34" charset="-122"/>
                          <a:ea typeface="微软雅黑" panose="020B0503020204020204" pitchFamily="34" charset="-122"/>
                        </a:rPr>
                        <a:t>2</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choice</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surface</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employer</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432545">
                <a:tc>
                  <a:txBody>
                    <a:bodyPr/>
                    <a:lstStyle/>
                    <a:p>
                      <a:pPr algn="ctr"/>
                      <a:r>
                        <a:rPr lang="en-US" altLang="zh-CN" sz="2400" dirty="0">
                          <a:latin typeface="微软雅黑" panose="020B0503020204020204" pitchFamily="34" charset="-122"/>
                          <a:ea typeface="微软雅黑" panose="020B0503020204020204" pitchFamily="34" charset="-122"/>
                        </a:rPr>
                        <a:t>3</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employee</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employment</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quality</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0">
                <a:tc>
                  <a:txBody>
                    <a:bodyPr/>
                    <a:lstStyle/>
                    <a:p>
                      <a:pPr algn="ctr"/>
                      <a:r>
                        <a:rPr lang="en-US" altLang="zh-CN" sz="2400" dirty="0">
                          <a:latin typeface="微软雅黑" panose="020B0503020204020204" pitchFamily="34" charset="-122"/>
                          <a:ea typeface="微软雅黑" panose="020B0503020204020204" pitchFamily="34" charset="-122"/>
                        </a:rPr>
                        <a:t>4</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quantity</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b="0" dirty="0">
                          <a:latin typeface="微软雅黑" panose="020B0503020204020204" pitchFamily="34" charset="-122"/>
                          <a:ea typeface="微软雅黑" panose="020B0503020204020204" pitchFamily="34" charset="-122"/>
                        </a:rPr>
                        <a:t>favor</a:t>
                      </a:r>
                      <a:endParaRPr lang="en-US" altLang="zh-CN" sz="24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consideration</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400" dirty="0">
                        <a:latin typeface="Times New Roman" panose="02020603050405020304" pitchFamily="18" charset="0"/>
                        <a:cs typeface="Times New Roman" panose="02020603050405020304" pitchFamily="18" charset="0"/>
                      </a:endParaRPr>
                    </a:p>
                  </a:txBody>
                  <a:tcPr anchor="ctr"/>
                </a:tc>
              </a:tr>
              <a:tr h="439512">
                <a:tc>
                  <a:txBody>
                    <a:bodyPr/>
                    <a:lstStyle/>
                    <a:p>
                      <a:pPr algn="ctr"/>
                      <a:r>
                        <a:rPr lang="en-US" altLang="zh-CN" sz="2400" dirty="0">
                          <a:latin typeface="微软雅黑" panose="020B0503020204020204" pitchFamily="34" charset="-122"/>
                          <a:ea typeface="微软雅黑" panose="020B0503020204020204" pitchFamily="34" charset="-122"/>
                        </a:rPr>
                        <a:t>5</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harm</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communication</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vote</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400" dirty="0">
                        <a:latin typeface="Times New Roman" panose="02020603050405020304" pitchFamily="18" charset="0"/>
                        <a:cs typeface="Times New Roman" panose="02020603050405020304" pitchFamily="18" charset="0"/>
                      </a:endParaRPr>
                    </a:p>
                  </a:txBody>
                  <a:tcPr anchor="ctr"/>
                </a:tc>
              </a:tr>
              <a:tr h="500252">
                <a:tc>
                  <a:txBody>
                    <a:bodyPr/>
                    <a:lstStyle/>
                    <a:p>
                      <a:pPr algn="ctr"/>
                      <a:r>
                        <a:rPr lang="en-US" altLang="zh-CN" sz="2400" dirty="0">
                          <a:latin typeface="微软雅黑" panose="020B0503020204020204" pitchFamily="34" charset="-122"/>
                          <a:ea typeface="微软雅黑" panose="020B0503020204020204" pitchFamily="34" charset="-122"/>
                        </a:rPr>
                        <a:t>6</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tradition</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invitation</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health</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400" dirty="0">
                        <a:latin typeface="Times New Roman" panose="02020603050405020304" pitchFamily="18" charset="0"/>
                        <a:cs typeface="Times New Roman" panose="02020603050405020304" pitchFamily="18" charset="0"/>
                      </a:endParaRPr>
                    </a:p>
                  </a:txBody>
                  <a:tcPr anchor="ct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5018" y="306633"/>
            <a:ext cx="5314275" cy="706755"/>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80791" y="384595"/>
            <a:ext cx="5830443" cy="707886"/>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二、名师支招，让你秒懂</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3" name="左箭头 72">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nvSpPr>
        <p:spPr>
          <a:xfrm>
            <a:off x="798927" y="1428452"/>
            <a:ext cx="10242884" cy="18148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应对这一题型需要掌握大纲中要求的单词和短语，平时多读、多记，熟练掌握单词的音、形、义，还要掌握一定的构词法和解题技巧，理解单词或短语在具体语境中的确切意思，切勿断章取义。</a:t>
            </a:r>
            <a:endParaRPr lang="zh-CN" altLang="en-US" sz="2800" b="1" dirty="0">
              <a:latin typeface="微软雅黑" panose="020B0503020204020204" pitchFamily="34" charset="-122"/>
              <a:ea typeface="微软雅黑" panose="020B0503020204020204" pitchFamily="34" charset="-122"/>
            </a:endParaRP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500"/>
                            </p:stCondLst>
                            <p:childTnLst>
                              <p:par>
                                <p:cTn id="19" presetID="18" presetClass="entr" presetSubtype="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downRigh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49697" y="1950215"/>
          <a:ext cx="11912266" cy="4193308"/>
        </p:xfrm>
        <a:graphic>
          <a:graphicData uri="http://schemas.openxmlformats.org/drawingml/2006/table">
            <a:tbl>
              <a:tblPr firstRow="1" bandRow="1">
                <a:tableStyleId>{284E427A-3D55-4303-BF80-6455036E1DE7}</a:tableStyleId>
              </a:tblPr>
              <a:tblGrid>
                <a:gridCol w="841375"/>
                <a:gridCol w="2035810"/>
                <a:gridCol w="1722120"/>
                <a:gridCol w="2132965"/>
                <a:gridCol w="1289371"/>
                <a:gridCol w="2421255"/>
                <a:gridCol w="1469370"/>
              </a:tblGrid>
              <a:tr h="667281">
                <a:tc>
                  <a:txBody>
                    <a:bodyPr/>
                    <a:lstStyle/>
                    <a:p>
                      <a:pPr algn="ctr"/>
                      <a:r>
                        <a:rPr lang="en-US" altLang="zh-CN" sz="2400" dirty="0">
                          <a:latin typeface="微软雅黑" panose="020B0503020204020204" pitchFamily="34" charset="-122"/>
                          <a:ea typeface="微软雅黑" panose="020B0503020204020204" pitchFamily="34" charset="-122"/>
                        </a:rPr>
                        <a:t>序号</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r>
              <a:tr h="737235">
                <a:tc>
                  <a:txBody>
                    <a:bodyPr/>
                    <a:lstStyle/>
                    <a:p>
                      <a:pPr algn="ctr"/>
                      <a:r>
                        <a:rPr lang="en-US" altLang="zh-CN" sz="2400" dirty="0">
                          <a:latin typeface="微软雅黑" panose="020B0503020204020204" pitchFamily="34" charset="-122"/>
                          <a:ea typeface="微软雅黑" panose="020B0503020204020204" pitchFamily="34" charset="-122"/>
                        </a:rPr>
                        <a:t>7</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strike </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sight</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attention</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572770">
                <a:tc>
                  <a:txBody>
                    <a:bodyPr/>
                    <a:lstStyle/>
                    <a:p>
                      <a:pPr algn="ctr"/>
                      <a:r>
                        <a:rPr lang="en-US" altLang="zh-CN" sz="2400" dirty="0">
                          <a:latin typeface="微软雅黑" panose="020B0503020204020204" pitchFamily="34" charset="-122"/>
                          <a:ea typeface="微软雅黑" panose="020B0503020204020204" pitchFamily="34" charset="-122"/>
                        </a:rPr>
                        <a:t>8</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confidence</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pump</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result</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565785">
                <a:tc>
                  <a:txBody>
                    <a:bodyPr/>
                    <a:lstStyle/>
                    <a:p>
                      <a:pPr algn="ctr"/>
                      <a:r>
                        <a:rPr lang="en-US" altLang="zh-CN" sz="2400" dirty="0">
                          <a:latin typeface="微软雅黑" panose="020B0503020204020204" pitchFamily="34" charset="-122"/>
                          <a:ea typeface="微软雅黑" panose="020B0503020204020204" pitchFamily="34" charset="-122"/>
                        </a:rPr>
                        <a:t>9</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commerce</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furniture</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carelessness</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565785">
                <a:tc>
                  <a:txBody>
                    <a:bodyPr/>
                    <a:lstStyle/>
                    <a:p>
                      <a:pPr algn="ctr"/>
                      <a:r>
                        <a:rPr lang="en-US" altLang="zh-CN" sz="2400" dirty="0">
                          <a:latin typeface="微软雅黑" panose="020B0503020204020204" pitchFamily="34" charset="-122"/>
                          <a:ea typeface="微软雅黑" panose="020B0503020204020204" pitchFamily="34" charset="-122"/>
                        </a:rPr>
                        <a:t>10</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while</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furniture</a:t>
                      </a:r>
                      <a:endParaRPr lang="en-US" altLang="zh-CN" sz="2400" b="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method</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400" dirty="0">
                        <a:latin typeface="Times New Roman" panose="02020603050405020304" pitchFamily="18" charset="0"/>
                        <a:cs typeface="Times New Roman" panose="02020603050405020304" pitchFamily="18" charset="0"/>
                      </a:endParaRPr>
                    </a:p>
                  </a:txBody>
                  <a:tcPr anchor="ctr"/>
                </a:tc>
              </a:tr>
              <a:tr h="584200">
                <a:tc>
                  <a:txBody>
                    <a:bodyPr/>
                    <a:lstStyle/>
                    <a:p>
                      <a:pPr algn="ctr"/>
                      <a:r>
                        <a:rPr lang="en-US" altLang="zh-CN" sz="2400" dirty="0">
                          <a:latin typeface="微软雅黑" panose="020B0503020204020204" pitchFamily="34" charset="-122"/>
                          <a:ea typeface="微软雅黑" panose="020B0503020204020204" pitchFamily="34" charset="-122"/>
                        </a:rPr>
                        <a:t>11</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use</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breath</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agreement</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400" dirty="0">
                        <a:latin typeface="Times New Roman" panose="02020603050405020304" pitchFamily="18" charset="0"/>
                        <a:cs typeface="Times New Roman" panose="02020603050405020304" pitchFamily="18" charset="0"/>
                      </a:endParaRPr>
                    </a:p>
                  </a:txBody>
                  <a:tcPr anchor="ctr"/>
                </a:tc>
              </a:tr>
              <a:tr h="500252">
                <a:tc>
                  <a:txBody>
                    <a:bodyPr/>
                    <a:lstStyle/>
                    <a:p>
                      <a:pPr algn="ctr"/>
                      <a:r>
                        <a:rPr lang="en-US" altLang="zh-CN" sz="2400" dirty="0">
                          <a:latin typeface="微软雅黑" panose="020B0503020204020204" pitchFamily="34" charset="-122"/>
                          <a:ea typeface="微软雅黑" panose="020B0503020204020204" pitchFamily="34" charset="-122"/>
                        </a:rPr>
                        <a:t>12</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fortune</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environment</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energy</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400" dirty="0">
                        <a:latin typeface="Times New Roman" panose="02020603050405020304" pitchFamily="18" charset="0"/>
                        <a:cs typeface="Times New Roman" panose="02020603050405020304" pitchFamily="18" charset="0"/>
                      </a:endParaRPr>
                    </a:p>
                  </a:txBody>
                  <a:tcPr anchor="ct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5018" y="306633"/>
            <a:ext cx="5314275" cy="706755"/>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82231"/>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2174" y="1045998"/>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42102" y="1569215"/>
          <a:ext cx="11731926" cy="3776345"/>
        </p:xfrm>
        <a:graphic>
          <a:graphicData uri="http://schemas.openxmlformats.org/drawingml/2006/table">
            <a:tbl>
              <a:tblPr firstRow="1" bandRow="1">
                <a:tableStyleId>{284E427A-3D55-4303-BF80-6455036E1DE7}</a:tableStyleId>
              </a:tblPr>
              <a:tblGrid>
                <a:gridCol w="843280"/>
                <a:gridCol w="2054225"/>
                <a:gridCol w="1549400"/>
                <a:gridCol w="2340610"/>
                <a:gridCol w="1280091"/>
                <a:gridCol w="2158365"/>
                <a:gridCol w="1505955"/>
              </a:tblGrid>
              <a:tr h="667385">
                <a:tc>
                  <a:txBody>
                    <a:bodyPr/>
                    <a:lstStyle/>
                    <a:p>
                      <a:pPr algn="ctr"/>
                      <a:r>
                        <a:rPr lang="en-US" altLang="zh-CN" sz="2400" dirty="0">
                          <a:latin typeface="微软雅黑" panose="020B0503020204020204" pitchFamily="34" charset="-122"/>
                          <a:ea typeface="微软雅黑" panose="020B0503020204020204" pitchFamily="34" charset="-122"/>
                        </a:rPr>
                        <a:t>序号</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tc>
              </a:tr>
              <a:tr h="434523">
                <a:tc>
                  <a:txBody>
                    <a:bodyPr/>
                    <a:lstStyle/>
                    <a:p>
                      <a:pPr algn="ctr"/>
                      <a:r>
                        <a:rPr lang="en-US" altLang="zh-CN" sz="2400" dirty="0">
                          <a:latin typeface="微软雅黑" panose="020B0503020204020204" pitchFamily="34" charset="-122"/>
                          <a:ea typeface="微软雅黑" panose="020B0503020204020204" pitchFamily="34" charset="-122"/>
                        </a:rPr>
                        <a:t>13</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honesty </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specialty </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examination</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tr>
              <a:tr h="157070">
                <a:tc>
                  <a:txBody>
                    <a:bodyPr/>
                    <a:lstStyle/>
                    <a:p>
                      <a:pPr algn="ctr"/>
                      <a:r>
                        <a:rPr lang="en-US" altLang="zh-CN" sz="2400" dirty="0">
                          <a:latin typeface="微软雅黑" panose="020B0503020204020204" pitchFamily="34" charset="-122"/>
                          <a:ea typeface="微软雅黑" panose="020B0503020204020204" pitchFamily="34" charset="-122"/>
                        </a:rPr>
                        <a:t>14</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strength </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attraction </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reality</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tr>
              <a:tr h="432545">
                <a:tc>
                  <a:txBody>
                    <a:bodyPr/>
                    <a:lstStyle/>
                    <a:p>
                      <a:pPr algn="ctr"/>
                      <a:r>
                        <a:rPr lang="en-US" altLang="zh-CN" sz="2400" dirty="0">
                          <a:latin typeface="微软雅黑" panose="020B0503020204020204" pitchFamily="34" charset="-122"/>
                          <a:ea typeface="微软雅黑" panose="020B0503020204020204" pitchFamily="34" charset="-122"/>
                        </a:rPr>
                        <a:t>15</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competition </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assignment </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nation</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tr>
              <a:tr h="0">
                <a:tc>
                  <a:txBody>
                    <a:bodyPr/>
                    <a:lstStyle/>
                    <a:p>
                      <a:pPr algn="ctr"/>
                      <a:r>
                        <a:rPr lang="en-US" altLang="zh-CN" sz="2400" dirty="0">
                          <a:latin typeface="微软雅黑" panose="020B0503020204020204" pitchFamily="34" charset="-122"/>
                          <a:ea typeface="微软雅黑" panose="020B0503020204020204" pitchFamily="34" charset="-122"/>
                        </a:rPr>
                        <a:t>16</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business </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performance </a:t>
                      </a:r>
                      <a:endParaRPr lang="en-US" altLang="zh-CN" sz="2400" b="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guide</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tr>
              <a:tr h="439512">
                <a:tc>
                  <a:txBody>
                    <a:bodyPr/>
                    <a:lstStyle/>
                    <a:p>
                      <a:pPr algn="ctr"/>
                      <a:r>
                        <a:rPr lang="en-US" altLang="zh-CN" sz="2400" dirty="0">
                          <a:latin typeface="微软雅黑" panose="020B0503020204020204" pitchFamily="34" charset="-122"/>
                          <a:ea typeface="微软雅黑" panose="020B0503020204020204" pitchFamily="34" charset="-122"/>
                        </a:rPr>
                        <a:t>17</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tourist </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intelligence </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credit</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tr>
              <a:tr h="500252">
                <a:tc>
                  <a:txBody>
                    <a:bodyPr/>
                    <a:lstStyle/>
                    <a:p>
                      <a:pPr algn="ctr"/>
                      <a:r>
                        <a:rPr lang="en-US" altLang="zh-CN" sz="2400" dirty="0">
                          <a:latin typeface="微软雅黑" panose="020B0503020204020204" pitchFamily="34" charset="-122"/>
                          <a:ea typeface="微软雅黑" panose="020B0503020204020204" pitchFamily="34" charset="-122"/>
                        </a:rPr>
                        <a:t>18</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baggage </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type </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office</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5018" y="306633"/>
            <a:ext cx="5314275" cy="706755"/>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731926" cy="3337456"/>
        </p:xfrm>
        <a:graphic>
          <a:graphicData uri="http://schemas.openxmlformats.org/drawingml/2006/table">
            <a:tbl>
              <a:tblPr firstRow="1" bandRow="1">
                <a:tableStyleId>{284E427A-3D55-4303-BF80-6455036E1DE7}</a:tableStyleId>
              </a:tblPr>
              <a:tblGrid>
                <a:gridCol w="814705"/>
                <a:gridCol w="1937385"/>
                <a:gridCol w="1296035"/>
                <a:gridCol w="2513330"/>
                <a:gridCol w="1533456"/>
                <a:gridCol w="1831975"/>
                <a:gridCol w="1805040"/>
              </a:tblGrid>
              <a:tr h="667281">
                <a:tc>
                  <a:txBody>
                    <a:bodyPr/>
                    <a:lstStyle/>
                    <a:p>
                      <a:pPr algn="ctr"/>
                      <a:r>
                        <a:rPr lang="en-US" altLang="zh-CN" sz="2400" dirty="0">
                          <a:latin typeface="微软雅黑" panose="020B0503020204020204" pitchFamily="34" charset="-122"/>
                          <a:ea typeface="微软雅黑" panose="020B0503020204020204" pitchFamily="34" charset="-122"/>
                        </a:rPr>
                        <a:t>序号</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r>
              <a:tr h="828675">
                <a:tc>
                  <a:txBody>
                    <a:bodyPr/>
                    <a:lstStyle/>
                    <a:p>
                      <a:pPr algn="ctr"/>
                      <a:r>
                        <a:rPr lang="en-US" altLang="zh-CN" sz="2400" dirty="0">
                          <a:latin typeface="微软雅黑" panose="020B0503020204020204" pitchFamily="34" charset="-122"/>
                          <a:ea typeface="微软雅黑" panose="020B0503020204020204" pitchFamily="34" charset="-122"/>
                        </a:rPr>
                        <a:t>19</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officer </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convenience </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greeting</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1021715">
                <a:tc>
                  <a:txBody>
                    <a:bodyPr/>
                    <a:lstStyle/>
                    <a:p>
                      <a:pPr algn="ctr"/>
                      <a:r>
                        <a:rPr lang="en-US" altLang="zh-CN" sz="2400" dirty="0">
                          <a:latin typeface="微软雅黑" panose="020B0503020204020204" pitchFamily="34" charset="-122"/>
                          <a:ea typeface="微软雅黑" panose="020B0503020204020204" pitchFamily="34" charset="-122"/>
                        </a:rPr>
                        <a:t>20</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advantage  </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disadvantage </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advance </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819785">
                <a:tc>
                  <a:txBody>
                    <a:bodyPr/>
                    <a:lstStyle/>
                    <a:p>
                      <a:pPr algn="ctr"/>
                      <a:r>
                        <a:rPr lang="en-US" altLang="zh-CN" sz="2400" dirty="0">
                          <a:latin typeface="微软雅黑" panose="020B0503020204020204" pitchFamily="34" charset="-122"/>
                          <a:ea typeface="微软雅黑" panose="020B0503020204020204" pitchFamily="34" charset="-122"/>
                        </a:rPr>
                        <a:t>21</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rPr>
                        <a:t>experiment </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dirty="0">
                          <a:latin typeface="微软雅黑" panose="020B0503020204020204" pitchFamily="34" charset="-122"/>
                          <a:ea typeface="微软雅黑" panose="020B0503020204020204" pitchFamily="34" charset="-122"/>
                          <a:sym typeface="+mn-ea"/>
                        </a:rPr>
                        <a:t>the other day </a:t>
                      </a:r>
                      <a:endParaRPr lang="en-US" altLang="zh-CN"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5018" y="306633"/>
            <a:ext cx="5314275" cy="706755"/>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731926" cy="3453533"/>
        </p:xfrm>
        <a:graphic>
          <a:graphicData uri="http://schemas.openxmlformats.org/drawingml/2006/table">
            <a:tbl>
              <a:tblPr firstRow="1" bandRow="1">
                <a:tableStyleId>{284E427A-3D55-4303-BF80-6455036E1DE7}</a:tableStyleId>
              </a:tblPr>
              <a:tblGrid>
                <a:gridCol w="951230"/>
                <a:gridCol w="2000331"/>
                <a:gridCol w="933202"/>
                <a:gridCol w="2848708"/>
                <a:gridCol w="1107830"/>
                <a:gridCol w="2919047"/>
                <a:gridCol w="971578"/>
              </a:tblGrid>
              <a:tr h="667281">
                <a:tc>
                  <a:txBody>
                    <a:bodyPr/>
                    <a:lstStyle/>
                    <a:p>
                      <a:pPr algn="ctr"/>
                      <a:r>
                        <a:rPr lang="en-US" altLang="zh-CN" sz="2400" dirty="0">
                          <a:latin typeface="微软雅黑" panose="020B0503020204020204" pitchFamily="34" charset="-122"/>
                          <a:ea typeface="微软雅黑" panose="020B0503020204020204" pitchFamily="34" charset="-122"/>
                        </a:rPr>
                        <a:t>序号</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r>
              <a:tr h="434523">
                <a:tc>
                  <a:txBody>
                    <a:bodyPr/>
                    <a:lstStyle/>
                    <a:p>
                      <a:pPr algn="ctr"/>
                      <a:r>
                        <a:rPr lang="en-US" altLang="zh-CN" sz="2400" dirty="0">
                          <a:latin typeface="微软雅黑" panose="020B0503020204020204" pitchFamily="34" charset="-122"/>
                          <a:ea typeface="微软雅黑" panose="020B0503020204020204" pitchFamily="34" charset="-122"/>
                        </a:rPr>
                        <a:t>1</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口信、信息</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财富</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讨论</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157070">
                <a:tc>
                  <a:txBody>
                    <a:bodyPr/>
                    <a:lstStyle/>
                    <a:p>
                      <a:pPr algn="ctr"/>
                      <a:r>
                        <a:rPr lang="en-US" altLang="zh-CN" sz="2400" dirty="0">
                          <a:latin typeface="微软雅黑" panose="020B0503020204020204" pitchFamily="34" charset="-122"/>
                          <a:ea typeface="微软雅黑" panose="020B0503020204020204" pitchFamily="34" charset="-122"/>
                        </a:rPr>
                        <a:t>2</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选择</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表面</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雇主</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432545">
                <a:tc>
                  <a:txBody>
                    <a:bodyPr/>
                    <a:lstStyle/>
                    <a:p>
                      <a:pPr algn="ctr"/>
                      <a:r>
                        <a:rPr lang="en-US" altLang="zh-CN" sz="2400" dirty="0">
                          <a:latin typeface="微软雅黑" panose="020B0503020204020204" pitchFamily="34" charset="-122"/>
                          <a:ea typeface="微软雅黑" panose="020B0503020204020204" pitchFamily="34" charset="-122"/>
                        </a:rPr>
                        <a:t>3</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雇员</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雇佣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质量</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0">
                <a:tc>
                  <a:txBody>
                    <a:bodyPr/>
                    <a:lstStyle/>
                    <a:p>
                      <a:pPr algn="ctr"/>
                      <a:r>
                        <a:rPr lang="en-US" altLang="zh-CN" sz="2400" dirty="0">
                          <a:latin typeface="微软雅黑" panose="020B0503020204020204" pitchFamily="34" charset="-122"/>
                          <a:ea typeface="微软雅黑" panose="020B0503020204020204" pitchFamily="34" charset="-122"/>
                        </a:rPr>
                        <a:t>4</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数量</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b="0" dirty="0">
                          <a:latin typeface="微软雅黑" panose="020B0503020204020204" pitchFamily="34" charset="-122"/>
                          <a:ea typeface="微软雅黑" panose="020B0503020204020204" pitchFamily="34" charset="-122"/>
                        </a:rPr>
                        <a:t>支持，帮助</a:t>
                      </a:r>
                      <a:endParaRPr lang="zh-CN" altLang="en-US" sz="24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考虑</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400" dirty="0">
                        <a:latin typeface="Times New Roman" panose="02020603050405020304" pitchFamily="18" charset="0"/>
                        <a:cs typeface="Times New Roman" panose="02020603050405020304" pitchFamily="18" charset="0"/>
                      </a:endParaRPr>
                    </a:p>
                  </a:txBody>
                  <a:tcPr anchor="ctr"/>
                </a:tc>
              </a:tr>
              <a:tr h="439512">
                <a:tc>
                  <a:txBody>
                    <a:bodyPr/>
                    <a:lstStyle/>
                    <a:p>
                      <a:pPr algn="ctr"/>
                      <a:r>
                        <a:rPr lang="en-US" altLang="zh-CN" sz="2400" dirty="0">
                          <a:latin typeface="微软雅黑" panose="020B0503020204020204" pitchFamily="34" charset="-122"/>
                          <a:ea typeface="微软雅黑" panose="020B0503020204020204" pitchFamily="34" charset="-122"/>
                        </a:rPr>
                        <a:t>5</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害处</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交流，沟通</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投票，表决</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400" dirty="0">
                        <a:latin typeface="Times New Roman" panose="02020603050405020304" pitchFamily="18" charset="0"/>
                        <a:cs typeface="Times New Roman" panose="02020603050405020304" pitchFamily="18" charset="0"/>
                      </a:endParaRPr>
                    </a:p>
                  </a:txBody>
                  <a:tcPr anchor="ctr"/>
                </a:tc>
              </a:tr>
              <a:tr h="500252">
                <a:tc>
                  <a:txBody>
                    <a:bodyPr/>
                    <a:lstStyle/>
                    <a:p>
                      <a:pPr algn="ctr"/>
                      <a:r>
                        <a:rPr lang="en-US" altLang="zh-CN" sz="2400" dirty="0">
                          <a:latin typeface="微软雅黑" panose="020B0503020204020204" pitchFamily="34" charset="-122"/>
                          <a:ea typeface="微软雅黑" panose="020B0503020204020204" pitchFamily="34" charset="-122"/>
                        </a:rPr>
                        <a:t>6</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传统</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邀请</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健康</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400" dirty="0">
                        <a:latin typeface="Times New Roman" panose="02020603050405020304" pitchFamily="18" charset="0"/>
                        <a:cs typeface="Times New Roman" panose="02020603050405020304" pitchFamily="18" charset="0"/>
                      </a:endParaRPr>
                    </a:p>
                  </a:txBody>
                  <a:tcPr anchor="ct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7234" y="306633"/>
            <a:ext cx="5314275" cy="706755"/>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731926" cy="3819293"/>
        </p:xfrm>
        <a:graphic>
          <a:graphicData uri="http://schemas.openxmlformats.org/drawingml/2006/table">
            <a:tbl>
              <a:tblPr firstRow="1" bandRow="1">
                <a:tableStyleId>{284E427A-3D55-4303-BF80-6455036E1DE7}</a:tableStyleId>
              </a:tblPr>
              <a:tblGrid>
                <a:gridCol w="1060450"/>
                <a:gridCol w="1982258"/>
                <a:gridCol w="1031875"/>
                <a:gridCol w="2658888"/>
                <a:gridCol w="1107830"/>
                <a:gridCol w="2919047"/>
                <a:gridCol w="971578"/>
              </a:tblGrid>
              <a:tr h="667281">
                <a:tc>
                  <a:txBody>
                    <a:bodyPr/>
                    <a:lstStyle/>
                    <a:p>
                      <a:pPr algn="ctr"/>
                      <a:r>
                        <a:rPr lang="en-US" altLang="zh-CN" sz="2400" dirty="0">
                          <a:latin typeface="微软雅黑" panose="020B0503020204020204" pitchFamily="34" charset="-122"/>
                          <a:ea typeface="微软雅黑" panose="020B0503020204020204" pitchFamily="34" charset="-122"/>
                        </a:rPr>
                        <a:t>序号</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r>
              <a:tr h="434523">
                <a:tc>
                  <a:txBody>
                    <a:bodyPr/>
                    <a:lstStyle/>
                    <a:p>
                      <a:pPr algn="ctr"/>
                      <a:r>
                        <a:rPr lang="en-US" altLang="zh-CN" sz="2400" dirty="0">
                          <a:latin typeface="微软雅黑" panose="020B0503020204020204" pitchFamily="34" charset="-122"/>
                          <a:ea typeface="微软雅黑" panose="020B0503020204020204" pitchFamily="34" charset="-122"/>
                        </a:rPr>
                        <a:t>7</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罢工，撞击，攻击</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视力，视野 </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注意</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157070">
                <a:tc>
                  <a:txBody>
                    <a:bodyPr/>
                    <a:lstStyle/>
                    <a:p>
                      <a:pPr algn="ctr"/>
                      <a:r>
                        <a:rPr lang="en-US" altLang="zh-CN" sz="2400" dirty="0">
                          <a:latin typeface="微软雅黑" panose="020B0503020204020204" pitchFamily="34" charset="-122"/>
                          <a:ea typeface="微软雅黑" panose="020B0503020204020204" pitchFamily="34" charset="-122"/>
                        </a:rPr>
                        <a:t>8</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自信，信心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水泵 </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结果</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432545">
                <a:tc>
                  <a:txBody>
                    <a:bodyPr/>
                    <a:lstStyle/>
                    <a:p>
                      <a:pPr algn="ctr"/>
                      <a:r>
                        <a:rPr lang="en-US" altLang="zh-CN" sz="2400" dirty="0">
                          <a:latin typeface="微软雅黑" panose="020B0503020204020204" pitchFamily="34" charset="-122"/>
                          <a:ea typeface="微软雅黑" panose="020B0503020204020204" pitchFamily="34" charset="-122"/>
                        </a:rPr>
                        <a:t>9</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商业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留心，照顾 </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粗心</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0">
                <a:tc>
                  <a:txBody>
                    <a:bodyPr/>
                    <a:lstStyle/>
                    <a:p>
                      <a:pPr algn="ctr"/>
                      <a:r>
                        <a:rPr lang="en-US" altLang="zh-CN" sz="2400" dirty="0">
                          <a:latin typeface="微软雅黑" panose="020B0503020204020204" pitchFamily="34" charset="-122"/>
                          <a:ea typeface="微软雅黑" panose="020B0503020204020204" pitchFamily="34" charset="-122"/>
                        </a:rPr>
                        <a:t>10</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一会儿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家具 </a:t>
                      </a:r>
                      <a:endParaRPr lang="zh-CN" altLang="en-US" sz="2400" b="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方式，方法</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en-US" altLang="zh-CN" sz="2400" dirty="0">
                        <a:latin typeface="Times New Roman" panose="02020603050405020304" pitchFamily="18" charset="0"/>
                        <a:cs typeface="Times New Roman" panose="02020603050405020304" pitchFamily="18" charset="0"/>
                      </a:endParaRPr>
                    </a:p>
                  </a:txBody>
                  <a:tcPr anchor="ctr"/>
                </a:tc>
              </a:tr>
              <a:tr h="439512">
                <a:tc>
                  <a:txBody>
                    <a:bodyPr/>
                    <a:lstStyle/>
                    <a:p>
                      <a:pPr algn="ctr"/>
                      <a:r>
                        <a:rPr lang="en-US" altLang="zh-CN" sz="2400" dirty="0">
                          <a:latin typeface="微软雅黑" panose="020B0503020204020204" pitchFamily="34" charset="-122"/>
                          <a:ea typeface="微软雅黑" panose="020B0503020204020204" pitchFamily="34" charset="-122"/>
                        </a:rPr>
                        <a:t>11</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使用，运用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呼吸 </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同意，协议</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en-US" altLang="zh-CN" sz="2400" dirty="0">
                        <a:latin typeface="Times New Roman" panose="02020603050405020304" pitchFamily="18" charset="0"/>
                        <a:cs typeface="Times New Roman" panose="02020603050405020304" pitchFamily="18" charset="0"/>
                      </a:endParaRPr>
                    </a:p>
                  </a:txBody>
                  <a:tcPr anchor="ctr"/>
                </a:tc>
              </a:tr>
              <a:tr h="500252">
                <a:tc>
                  <a:txBody>
                    <a:bodyPr/>
                    <a:lstStyle/>
                    <a:p>
                      <a:pPr algn="ctr"/>
                      <a:r>
                        <a:rPr lang="en-US" altLang="zh-CN" sz="2400" dirty="0">
                          <a:latin typeface="微软雅黑" panose="020B0503020204020204" pitchFamily="34" charset="-122"/>
                          <a:ea typeface="微软雅黑" panose="020B0503020204020204" pitchFamily="34" charset="-122"/>
                        </a:rPr>
                        <a:t>12</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运气，命运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环境 </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精力</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en-US" altLang="zh-CN" sz="2400" dirty="0">
                        <a:latin typeface="Times New Roman" panose="02020603050405020304" pitchFamily="18" charset="0"/>
                        <a:cs typeface="Times New Roman" panose="02020603050405020304" pitchFamily="18" charset="0"/>
                      </a:endParaRPr>
                    </a:p>
                  </a:txBody>
                  <a:tcPr anchor="ct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7234" y="306633"/>
            <a:ext cx="5314275" cy="706755"/>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731926" cy="3453637"/>
        </p:xfrm>
        <a:graphic>
          <a:graphicData uri="http://schemas.openxmlformats.org/drawingml/2006/table">
            <a:tbl>
              <a:tblPr firstRow="1" bandRow="1">
                <a:tableStyleId>{284E427A-3D55-4303-BF80-6455036E1DE7}</a:tableStyleId>
              </a:tblPr>
              <a:tblGrid>
                <a:gridCol w="969645"/>
                <a:gridCol w="1981916"/>
                <a:gridCol w="933202"/>
                <a:gridCol w="2848708"/>
                <a:gridCol w="1107830"/>
                <a:gridCol w="2919047"/>
                <a:gridCol w="971578"/>
              </a:tblGrid>
              <a:tr h="667385">
                <a:tc>
                  <a:txBody>
                    <a:bodyPr/>
                    <a:lstStyle/>
                    <a:p>
                      <a:pPr algn="ctr"/>
                      <a:r>
                        <a:rPr lang="en-US" altLang="zh-CN" sz="2400" dirty="0">
                          <a:latin typeface="微软雅黑" panose="020B0503020204020204" pitchFamily="34" charset="-122"/>
                          <a:ea typeface="微软雅黑" panose="020B0503020204020204" pitchFamily="34" charset="-122"/>
                        </a:rPr>
                        <a:t>序号</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r>
              <a:tr h="434523">
                <a:tc>
                  <a:txBody>
                    <a:bodyPr/>
                    <a:lstStyle/>
                    <a:p>
                      <a:pPr algn="ctr"/>
                      <a:r>
                        <a:rPr lang="en-US" altLang="zh-CN" sz="2400" dirty="0">
                          <a:latin typeface="微软雅黑" panose="020B0503020204020204" pitchFamily="34" charset="-122"/>
                          <a:ea typeface="微软雅黑" panose="020B0503020204020204" pitchFamily="34" charset="-122"/>
                        </a:rPr>
                        <a:t>13</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诚实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专业，专长 </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检查，考试</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157070">
                <a:tc>
                  <a:txBody>
                    <a:bodyPr/>
                    <a:lstStyle/>
                    <a:p>
                      <a:pPr algn="ctr"/>
                      <a:r>
                        <a:rPr lang="en-US" altLang="zh-CN" sz="2400" dirty="0">
                          <a:latin typeface="微软雅黑" panose="020B0503020204020204" pitchFamily="34" charset="-122"/>
                          <a:ea typeface="微软雅黑" panose="020B0503020204020204" pitchFamily="34" charset="-122"/>
                        </a:rPr>
                        <a:t>14</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优势，优点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吸引，景点 </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真相，事实</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432545">
                <a:tc>
                  <a:txBody>
                    <a:bodyPr/>
                    <a:lstStyle/>
                    <a:p>
                      <a:pPr algn="ctr"/>
                      <a:r>
                        <a:rPr lang="en-US" altLang="zh-CN" sz="2400" dirty="0">
                          <a:latin typeface="微软雅黑" panose="020B0503020204020204" pitchFamily="34" charset="-122"/>
                          <a:ea typeface="微软雅黑" panose="020B0503020204020204" pitchFamily="34" charset="-122"/>
                        </a:rPr>
                        <a:t>15</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竞争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作业，任务</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 民族，国家</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0">
                <a:tc>
                  <a:txBody>
                    <a:bodyPr/>
                    <a:lstStyle/>
                    <a:p>
                      <a:pPr algn="ctr"/>
                      <a:r>
                        <a:rPr lang="en-US" altLang="zh-CN" sz="2400" dirty="0">
                          <a:latin typeface="微软雅黑" panose="020B0503020204020204" pitchFamily="34" charset="-122"/>
                          <a:ea typeface="微软雅黑" panose="020B0503020204020204" pitchFamily="34" charset="-122"/>
                        </a:rPr>
                        <a:t>16</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商业，事务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节目，成绩 </a:t>
                      </a:r>
                      <a:endParaRPr lang="zh-CN" altLang="en-US" sz="2400" b="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指导，导游</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en-US" altLang="zh-CN" sz="2400" dirty="0">
                        <a:latin typeface="Times New Roman" panose="02020603050405020304" pitchFamily="18" charset="0"/>
                        <a:cs typeface="Times New Roman" panose="02020603050405020304" pitchFamily="18" charset="0"/>
                      </a:endParaRPr>
                    </a:p>
                  </a:txBody>
                  <a:tcPr anchor="ctr"/>
                </a:tc>
              </a:tr>
              <a:tr h="439512">
                <a:tc>
                  <a:txBody>
                    <a:bodyPr/>
                    <a:lstStyle/>
                    <a:p>
                      <a:pPr algn="ctr"/>
                      <a:r>
                        <a:rPr lang="en-US" altLang="zh-CN" sz="2400" dirty="0">
                          <a:latin typeface="微软雅黑" panose="020B0503020204020204" pitchFamily="34" charset="-122"/>
                          <a:ea typeface="微软雅黑" panose="020B0503020204020204" pitchFamily="34" charset="-122"/>
                        </a:rPr>
                        <a:t>17</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游客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智力 </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信用</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en-US" altLang="zh-CN" sz="2400" dirty="0">
                        <a:latin typeface="Times New Roman" panose="02020603050405020304" pitchFamily="18" charset="0"/>
                        <a:cs typeface="Times New Roman" panose="02020603050405020304" pitchFamily="18" charset="0"/>
                      </a:endParaRPr>
                    </a:p>
                  </a:txBody>
                  <a:tcPr anchor="ctr"/>
                </a:tc>
              </a:tr>
              <a:tr h="500252">
                <a:tc>
                  <a:txBody>
                    <a:bodyPr/>
                    <a:lstStyle/>
                    <a:p>
                      <a:pPr algn="ctr"/>
                      <a:r>
                        <a:rPr lang="en-US" altLang="zh-CN" sz="2400" dirty="0">
                          <a:latin typeface="微软雅黑" panose="020B0503020204020204" pitchFamily="34" charset="-122"/>
                          <a:ea typeface="微软雅黑" panose="020B0503020204020204" pitchFamily="34" charset="-122"/>
                        </a:rPr>
                        <a:t>18</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行李，包裹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类型，种类 </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办公室</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en-US" altLang="zh-CN" sz="2400" dirty="0">
                        <a:latin typeface="Times New Roman" panose="02020603050405020304" pitchFamily="18" charset="0"/>
                        <a:cs typeface="Times New Roman" panose="02020603050405020304" pitchFamily="18" charset="0"/>
                      </a:endParaRPr>
                    </a:p>
                  </a:txBody>
                  <a:tcPr anchor="ct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7234" y="306633"/>
            <a:ext cx="5314275" cy="706755"/>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731926" cy="2465601"/>
        </p:xfrm>
        <a:graphic>
          <a:graphicData uri="http://schemas.openxmlformats.org/drawingml/2006/table">
            <a:tbl>
              <a:tblPr firstRow="1" bandRow="1">
                <a:tableStyleId>{284E427A-3D55-4303-BF80-6455036E1DE7}</a:tableStyleId>
              </a:tblPr>
              <a:tblGrid>
                <a:gridCol w="1014730"/>
                <a:gridCol w="2199640"/>
                <a:gridCol w="987425"/>
                <a:gridCol w="2531676"/>
                <a:gridCol w="1107830"/>
                <a:gridCol w="2919047"/>
                <a:gridCol w="971578"/>
              </a:tblGrid>
              <a:tr h="667281">
                <a:tc>
                  <a:txBody>
                    <a:bodyPr/>
                    <a:lstStyle/>
                    <a:p>
                      <a:pPr algn="ctr"/>
                      <a:r>
                        <a:rPr lang="en-US" altLang="zh-CN" sz="2400" dirty="0">
                          <a:latin typeface="微软雅黑" panose="020B0503020204020204" pitchFamily="34" charset="-122"/>
                          <a:ea typeface="微软雅黑" panose="020B0503020204020204" pitchFamily="34" charset="-122"/>
                        </a:rPr>
                        <a:t>序号</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r>
              <a:tr h="434523">
                <a:tc>
                  <a:txBody>
                    <a:bodyPr/>
                    <a:lstStyle/>
                    <a:p>
                      <a:pPr algn="ctr"/>
                      <a:r>
                        <a:rPr lang="en-US" altLang="zh-CN" sz="2400" dirty="0">
                          <a:latin typeface="微软雅黑" panose="020B0503020204020204" pitchFamily="34" charset="-122"/>
                          <a:ea typeface="微软雅黑" panose="020B0503020204020204" pitchFamily="34" charset="-122"/>
                        </a:rPr>
                        <a:t>19</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办公室文员，公务员</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方便 </a:t>
                      </a:r>
                      <a:endParaRPr lang="zh-CN" altLang="en-US" sz="2400" b="1"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问候</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518160">
                <a:tc>
                  <a:txBody>
                    <a:bodyPr/>
                    <a:lstStyle/>
                    <a:p>
                      <a:pPr algn="ctr"/>
                      <a:r>
                        <a:rPr lang="en-US" altLang="zh-CN" sz="2400" dirty="0">
                          <a:latin typeface="微软雅黑" panose="020B0503020204020204" pitchFamily="34" charset="-122"/>
                          <a:ea typeface="微软雅黑" panose="020B0503020204020204" pitchFamily="34" charset="-122"/>
                        </a:rPr>
                        <a:t>20</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优势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劣势，缺点 </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前进，发展</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r h="432545">
                <a:tc>
                  <a:txBody>
                    <a:bodyPr/>
                    <a:lstStyle/>
                    <a:p>
                      <a:pPr algn="ctr"/>
                      <a:r>
                        <a:rPr lang="en-US" altLang="zh-CN" sz="2400" dirty="0">
                          <a:latin typeface="微软雅黑" panose="020B0503020204020204" pitchFamily="34" charset="-122"/>
                          <a:ea typeface="微软雅黑" panose="020B0503020204020204" pitchFamily="34" charset="-122"/>
                        </a:rPr>
                        <a:t>21</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实验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那天</a:t>
                      </a:r>
                      <a:r>
                        <a:rPr lang="zh-CN" altLang="en-US" sz="2400" dirty="0">
                          <a:latin typeface="微软雅黑" panose="020B0503020204020204" pitchFamily="34" charset="-122"/>
                          <a:ea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400" dirty="0">
                        <a:latin typeface="Times New Roman" panose="02020603050405020304" pitchFamily="18" charset="0"/>
                        <a:cs typeface="Times New Roman" panose="02020603050405020304" pitchFamily="18" charset="0"/>
                      </a:endParaRPr>
                    </a:p>
                  </a:txBody>
                  <a:tcPr anchor="ct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7234" y="306633"/>
            <a:ext cx="5314275" cy="706755"/>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7234" y="306633"/>
            <a:ext cx="5314275" cy="706755"/>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2"/>
            </p:custDataLst>
          </p:nvPr>
        </p:nvGraphicFramePr>
        <p:xfrm>
          <a:off x="77470" y="1288415"/>
          <a:ext cx="12045950" cy="4445635"/>
        </p:xfrm>
        <a:graphic>
          <a:graphicData uri="http://schemas.openxmlformats.org/drawingml/2006/table">
            <a:tbl>
              <a:tblPr firstRow="1" bandRow="1">
                <a:tableStyleId>{284E427A-3D55-4303-BF80-6455036E1DE7}</a:tableStyleId>
              </a:tblPr>
              <a:tblGrid>
                <a:gridCol w="813435"/>
                <a:gridCol w="1642110"/>
                <a:gridCol w="1783715"/>
                <a:gridCol w="2516505"/>
                <a:gridCol w="2128520"/>
                <a:gridCol w="2247265"/>
                <a:gridCol w="914400"/>
              </a:tblGrid>
              <a:tr h="470535">
                <a:tc>
                  <a:txBody>
                    <a:bodyPr/>
                    <a:lstStyle/>
                    <a:p>
                      <a:pPr algn="ctr"/>
                      <a:r>
                        <a:rPr lang="en-US" altLang="zh-CN" sz="2400" dirty="0">
                          <a:latin typeface="微软雅黑" panose="020B0503020204020204" pitchFamily="34" charset="-122"/>
                          <a:ea typeface="微软雅黑" panose="020B0503020204020204" pitchFamily="34" charset="-122"/>
                        </a:rPr>
                        <a:t>序号</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r>
              <a:tr h="434523">
                <a:tc>
                  <a:txBody>
                    <a:bodyPr/>
                    <a:lstStyle/>
                    <a:p>
                      <a:pPr algn="ctr"/>
                      <a:r>
                        <a:rPr lang="en-US" altLang="zh-CN" sz="2400" dirty="0">
                          <a:latin typeface="微软雅黑" panose="020B0503020204020204" pitchFamily="34" charset="-122"/>
                          <a:ea typeface="微软雅黑" panose="020B0503020204020204" pitchFamily="34" charset="-122"/>
                        </a:rPr>
                        <a:t>1</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message</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口信、信息</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wealth</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财富</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discussion</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r>
                        <a:rPr lang="zh-CN" altLang="en-US" sz="2400" dirty="0">
                          <a:latin typeface="Times New Roman" panose="02020603050405020304" pitchFamily="18" charset="0"/>
                          <a:cs typeface="Times New Roman" panose="02020603050405020304" pitchFamily="18" charset="0"/>
                        </a:rPr>
                        <a:t>讨论</a:t>
                      </a:r>
                      <a:endParaRPr lang="zh-CN" altLang="en-US" sz="2400" dirty="0">
                        <a:latin typeface="Times New Roman" panose="02020603050405020304" pitchFamily="18" charset="0"/>
                        <a:cs typeface="Times New Roman" panose="02020603050405020304" pitchFamily="18" charset="0"/>
                      </a:endParaRPr>
                    </a:p>
                  </a:txBody>
                  <a:tcPr anchor="ctr"/>
                </a:tc>
              </a:tr>
              <a:tr h="157070">
                <a:tc>
                  <a:txBody>
                    <a:bodyPr/>
                    <a:lstStyle/>
                    <a:p>
                      <a:pPr algn="ctr"/>
                      <a:r>
                        <a:rPr lang="en-US" altLang="zh-CN" sz="2400" dirty="0">
                          <a:latin typeface="微软雅黑" panose="020B0503020204020204" pitchFamily="34" charset="-122"/>
                          <a:ea typeface="微软雅黑" panose="020B0503020204020204" pitchFamily="34" charset="-122"/>
                        </a:rPr>
                        <a:t>2</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choice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选择</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surface </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表面</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employer</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r>
                        <a:rPr lang="zh-CN" altLang="en-US" sz="2400" dirty="0">
                          <a:latin typeface="Times New Roman" panose="02020603050405020304" pitchFamily="18" charset="0"/>
                          <a:cs typeface="Times New Roman" panose="02020603050405020304" pitchFamily="18" charset="0"/>
                        </a:rPr>
                        <a:t>雇主</a:t>
                      </a:r>
                      <a:endParaRPr lang="zh-CN" altLang="en-US" sz="2400" dirty="0">
                        <a:latin typeface="Times New Roman" panose="02020603050405020304" pitchFamily="18" charset="0"/>
                        <a:cs typeface="Times New Roman" panose="02020603050405020304" pitchFamily="18" charset="0"/>
                      </a:endParaRPr>
                    </a:p>
                  </a:txBody>
                  <a:tcPr anchor="ctr"/>
                </a:tc>
              </a:tr>
              <a:tr h="432545">
                <a:tc>
                  <a:txBody>
                    <a:bodyPr/>
                    <a:lstStyle/>
                    <a:p>
                      <a:pPr algn="ctr"/>
                      <a:r>
                        <a:rPr lang="en-US" altLang="zh-CN" sz="2400" dirty="0">
                          <a:latin typeface="微软雅黑" panose="020B0503020204020204" pitchFamily="34" charset="-122"/>
                          <a:ea typeface="微软雅黑" panose="020B0503020204020204" pitchFamily="34" charset="-122"/>
                        </a:rPr>
                        <a:t>3</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employee</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雇员</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employment</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雇佣</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 quality</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r>
                        <a:rPr lang="zh-CN" altLang="en-US" sz="2400" dirty="0">
                          <a:latin typeface="Times New Roman" panose="02020603050405020304" pitchFamily="18" charset="0"/>
                          <a:cs typeface="Times New Roman" panose="02020603050405020304" pitchFamily="18" charset="0"/>
                        </a:rPr>
                        <a:t>质量</a:t>
                      </a:r>
                      <a:endParaRPr lang="zh-CN" altLang="en-US" sz="2400" dirty="0">
                        <a:latin typeface="Times New Roman" panose="02020603050405020304" pitchFamily="18" charset="0"/>
                        <a:cs typeface="Times New Roman" panose="02020603050405020304" pitchFamily="18" charset="0"/>
                      </a:endParaRPr>
                    </a:p>
                  </a:txBody>
                  <a:tcPr anchor="ctr"/>
                </a:tc>
              </a:tr>
              <a:tr h="0">
                <a:tc>
                  <a:txBody>
                    <a:bodyPr/>
                    <a:lstStyle/>
                    <a:p>
                      <a:pPr algn="ctr"/>
                      <a:r>
                        <a:rPr lang="en-US" altLang="zh-CN" sz="2400" dirty="0">
                          <a:latin typeface="微软雅黑" panose="020B0503020204020204" pitchFamily="34" charset="-122"/>
                          <a:ea typeface="微软雅黑" panose="020B0503020204020204" pitchFamily="34" charset="-122"/>
                        </a:rPr>
                        <a:t>4</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quantity </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数量</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favor </a:t>
                      </a:r>
                      <a:endParaRPr lang="zh-CN" altLang="en-US" sz="2400" b="0" dirty="0">
                        <a:latin typeface="微软雅黑" panose="020B0503020204020204" pitchFamily="34" charset="-122"/>
                        <a:ea typeface="微软雅黑" panose="020B0503020204020204" pitchFamily="34" charset="-122"/>
                        <a:sym typeface="+mn-ea"/>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支持，帮助</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consideration</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r>
                        <a:rPr lang="en-US" altLang="zh-CN" sz="2400" dirty="0">
                          <a:latin typeface="Times New Roman" panose="02020603050405020304" pitchFamily="18" charset="0"/>
                          <a:cs typeface="Times New Roman" panose="02020603050405020304" pitchFamily="18" charset="0"/>
                        </a:rPr>
                        <a:t>考虑</a:t>
                      </a:r>
                      <a:endParaRPr lang="en-US" altLang="zh-CN" sz="2400" dirty="0">
                        <a:latin typeface="Times New Roman" panose="02020603050405020304" pitchFamily="18" charset="0"/>
                        <a:cs typeface="Times New Roman" panose="02020603050405020304" pitchFamily="18" charset="0"/>
                      </a:endParaRPr>
                    </a:p>
                  </a:txBody>
                  <a:tcPr anchor="ctr"/>
                </a:tc>
              </a:tr>
              <a:tr h="439512">
                <a:tc>
                  <a:txBody>
                    <a:bodyPr/>
                    <a:lstStyle/>
                    <a:p>
                      <a:pPr algn="ctr"/>
                      <a:r>
                        <a:rPr lang="en-US" altLang="zh-CN" sz="2400" dirty="0">
                          <a:latin typeface="微软雅黑" panose="020B0503020204020204" pitchFamily="34" charset="-122"/>
                          <a:ea typeface="微软雅黑" panose="020B0503020204020204" pitchFamily="34" charset="-122"/>
                        </a:rPr>
                        <a:t>5</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harm</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害处</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communication</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交流，沟通</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vote</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r>
                        <a:rPr lang="en-US" altLang="zh-CN" sz="2400" dirty="0">
                          <a:latin typeface="Times New Roman" panose="02020603050405020304" pitchFamily="18" charset="0"/>
                          <a:cs typeface="Times New Roman" panose="02020603050405020304" pitchFamily="18" charset="0"/>
                        </a:rPr>
                        <a:t>投票，表决</a:t>
                      </a:r>
                      <a:endParaRPr lang="en-US" altLang="zh-CN" sz="2400" dirty="0">
                        <a:latin typeface="Times New Roman" panose="02020603050405020304" pitchFamily="18" charset="0"/>
                        <a:cs typeface="Times New Roman" panose="02020603050405020304" pitchFamily="18" charset="0"/>
                      </a:endParaRPr>
                    </a:p>
                  </a:txBody>
                  <a:tcPr anchor="ctr"/>
                </a:tc>
              </a:tr>
              <a:tr h="500252">
                <a:tc>
                  <a:txBody>
                    <a:bodyPr/>
                    <a:lstStyle/>
                    <a:p>
                      <a:pPr algn="ctr"/>
                      <a:r>
                        <a:rPr lang="en-US" altLang="zh-CN" sz="2400" dirty="0">
                          <a:latin typeface="微软雅黑" panose="020B0503020204020204" pitchFamily="34" charset="-122"/>
                          <a:ea typeface="微软雅黑" panose="020B0503020204020204" pitchFamily="34" charset="-122"/>
                        </a:rPr>
                        <a:t>6</a:t>
                      </a:r>
                      <a:endParaRPr lang="en-US" altLang="zh-CN"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tradition</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传统</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invitation</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邀请</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sym typeface="+mn-ea"/>
                        </a:rPr>
                        <a:t>health</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lstStyle/>
                    <a:p>
                      <a:pPr algn="l"/>
                      <a:r>
                        <a:rPr lang="en-US" altLang="zh-CN" sz="2400" dirty="0">
                          <a:latin typeface="Times New Roman" panose="02020603050405020304" pitchFamily="18" charset="0"/>
                          <a:cs typeface="Times New Roman" panose="02020603050405020304" pitchFamily="18" charset="0"/>
                        </a:rPr>
                        <a:t>健康</a:t>
                      </a:r>
                      <a:endParaRPr lang="en-US" altLang="zh-CN" sz="2400" dirty="0">
                        <a:latin typeface="Times New Roman" panose="02020603050405020304" pitchFamily="18" charset="0"/>
                        <a:cs typeface="Times New Roman" panose="02020603050405020304" pitchFamily="18" charset="0"/>
                      </a:endParaRPr>
                    </a:p>
                  </a:txBody>
                  <a:tcPr anchor="ctr"/>
                </a:tc>
              </a:tr>
              <a:tr h="500252">
                <a:tc>
                  <a:txBody>
                    <a:bodyPr/>
                    <a:p>
                      <a:pPr algn="ctr">
                        <a:buNone/>
                      </a:pPr>
                      <a:r>
                        <a:rPr lang="en-US" altLang="zh-CN" sz="2400" dirty="0">
                          <a:latin typeface="微软雅黑" panose="020B0503020204020204" pitchFamily="34" charset="-122"/>
                          <a:ea typeface="微软雅黑" panose="020B0503020204020204" pitchFamily="34" charset="-122"/>
                        </a:rPr>
                        <a:t>7</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buNone/>
                      </a:pPr>
                      <a:r>
                        <a:rPr lang="zh-CN" altLang="en-US" sz="2400" dirty="0">
                          <a:latin typeface="微软雅黑" panose="020B0503020204020204" pitchFamily="34" charset="-122"/>
                          <a:ea typeface="微软雅黑" panose="020B0503020204020204" pitchFamily="34" charset="-122"/>
                        </a:rPr>
                        <a:t>strike</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buNone/>
                      </a:pPr>
                      <a:r>
                        <a:rPr lang="zh-CN" altLang="en-US" sz="2400" dirty="0">
                          <a:latin typeface="微软雅黑" panose="020B0503020204020204" pitchFamily="34" charset="-122"/>
                          <a:ea typeface="微软雅黑" panose="020B0503020204020204" pitchFamily="34" charset="-122"/>
                        </a:rPr>
                        <a:t>罢工，撞击，</a:t>
                      </a:r>
                      <a:endParaRPr lang="zh-CN" altLang="en-US" sz="2400" dirty="0">
                        <a:latin typeface="微软雅黑" panose="020B0503020204020204" pitchFamily="34" charset="-122"/>
                        <a:ea typeface="微软雅黑" panose="020B0503020204020204" pitchFamily="34" charset="-122"/>
                      </a:endParaRPr>
                    </a:p>
                    <a:p>
                      <a:pPr algn="ctr">
                        <a:buNone/>
                      </a:pPr>
                      <a:r>
                        <a:rPr lang="zh-CN" altLang="en-US" sz="2400" dirty="0">
                          <a:latin typeface="微软雅黑" panose="020B0503020204020204" pitchFamily="34" charset="-122"/>
                          <a:ea typeface="微软雅黑" panose="020B0503020204020204" pitchFamily="34" charset="-122"/>
                        </a:rPr>
                        <a:t>攻击</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buNone/>
                      </a:pPr>
                      <a:r>
                        <a:rPr lang="zh-CN" altLang="en-US" sz="2400" dirty="0">
                          <a:latin typeface="微软雅黑" panose="020B0503020204020204" pitchFamily="34" charset="-122"/>
                          <a:ea typeface="微软雅黑" panose="020B0503020204020204" pitchFamily="34" charset="-122"/>
                          <a:sym typeface="+mn-ea"/>
                        </a:rPr>
                        <a:t>sight</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ctr">
                        <a:buNone/>
                      </a:pPr>
                      <a:r>
                        <a:rPr lang="zh-CN" altLang="en-US" sz="2400" dirty="0">
                          <a:latin typeface="微软雅黑" panose="020B0503020204020204" pitchFamily="34" charset="-122"/>
                          <a:ea typeface="微软雅黑" panose="020B0503020204020204" pitchFamily="34" charset="-122"/>
                        </a:rPr>
                        <a:t>视力，视野</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buNone/>
                      </a:pPr>
                      <a:r>
                        <a:rPr lang="zh-CN" altLang="en-US" sz="2400" dirty="0">
                          <a:latin typeface="微软雅黑" panose="020B0503020204020204" pitchFamily="34" charset="-122"/>
                          <a:ea typeface="微软雅黑" panose="020B0503020204020204" pitchFamily="34" charset="-122"/>
                          <a:sym typeface="+mn-ea"/>
                        </a:rPr>
                        <a:t>attention</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l">
                        <a:buNone/>
                      </a:pPr>
                      <a:r>
                        <a:rPr lang="en-US" altLang="zh-CN" sz="2400" dirty="0">
                          <a:latin typeface="Times New Roman" panose="02020603050405020304" pitchFamily="18" charset="0"/>
                          <a:cs typeface="Times New Roman" panose="02020603050405020304" pitchFamily="18" charset="0"/>
                        </a:rPr>
                        <a:t>注意</a:t>
                      </a:r>
                      <a:endParaRPr lang="en-US" altLang="zh-CN" sz="2400" dirty="0">
                        <a:latin typeface="Times New Roman" panose="02020603050405020304" pitchFamily="18" charset="0"/>
                        <a:cs typeface="Times New Roman" panose="02020603050405020304" pitchFamily="18" charset="0"/>
                      </a:endParaRPr>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7234" y="306633"/>
            <a:ext cx="5314275" cy="706755"/>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2"/>
            </p:custDataLst>
          </p:nvPr>
        </p:nvGraphicFramePr>
        <p:xfrm>
          <a:off x="635" y="1334770"/>
          <a:ext cx="12192000" cy="4418330"/>
        </p:xfrm>
        <a:graphic>
          <a:graphicData uri="http://schemas.openxmlformats.org/drawingml/2006/table">
            <a:tbl>
              <a:tblPr firstRow="1" bandRow="1">
                <a:tableStyleId>{284E427A-3D55-4303-BF80-6455036E1DE7}</a:tableStyleId>
              </a:tblPr>
              <a:tblGrid>
                <a:gridCol w="804545"/>
                <a:gridCol w="1831340"/>
                <a:gridCol w="1762125"/>
                <a:gridCol w="2061845"/>
                <a:gridCol w="1739265"/>
                <a:gridCol w="2016125"/>
                <a:gridCol w="1976755"/>
              </a:tblGrid>
              <a:tr h="668655">
                <a:tc>
                  <a:txBody>
                    <a:bodyPr/>
                    <a:p>
                      <a:pPr algn="ctr"/>
                      <a:r>
                        <a:rPr lang="en-US" altLang="zh-CN" sz="2400" dirty="0">
                          <a:latin typeface="微软雅黑" panose="020B0503020204020204" pitchFamily="34" charset="-122"/>
                          <a:ea typeface="微软雅黑" panose="020B0503020204020204" pitchFamily="34" charset="-122"/>
                        </a:rPr>
                        <a:t>序号</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r>
              <a:tr h="346710">
                <a:tc>
                  <a:txBody>
                    <a:bodyPr/>
                    <a:p>
                      <a:pPr algn="ctr"/>
                      <a:r>
                        <a:rPr lang="en-US" altLang="zh-CN" sz="2400" dirty="0">
                          <a:latin typeface="微软雅黑" panose="020B0503020204020204" pitchFamily="34" charset="-122"/>
                          <a:ea typeface="微软雅黑" panose="020B0503020204020204" pitchFamily="34" charset="-122"/>
                        </a:rPr>
                        <a:t>8</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confidence</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自信，信心</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pump</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水泵</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result</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l"/>
                      <a:r>
                        <a:rPr lang="zh-CN" altLang="en-US" sz="2400" dirty="0">
                          <a:latin typeface="Times New Roman" panose="02020603050405020304" pitchFamily="18" charset="0"/>
                          <a:cs typeface="Times New Roman" panose="02020603050405020304" pitchFamily="18" charset="0"/>
                        </a:rPr>
                        <a:t>结果</a:t>
                      </a:r>
                      <a:endParaRPr lang="zh-CN" altLang="en-US" sz="2400" dirty="0">
                        <a:latin typeface="Times New Roman" panose="02020603050405020304" pitchFamily="18" charset="0"/>
                        <a:cs typeface="Times New Roman" panose="02020603050405020304" pitchFamily="18" charset="0"/>
                      </a:endParaRPr>
                    </a:p>
                  </a:txBody>
                  <a:tcPr anchor="ctr"/>
                </a:tc>
              </a:tr>
              <a:tr h="346710">
                <a:tc>
                  <a:txBody>
                    <a:bodyPr/>
                    <a:p>
                      <a:pPr algn="ctr"/>
                      <a:r>
                        <a:rPr lang="en-US" altLang="zh-CN" sz="2400" dirty="0">
                          <a:latin typeface="微软雅黑" panose="020B0503020204020204" pitchFamily="34" charset="-122"/>
                          <a:ea typeface="微软雅黑" panose="020B0503020204020204" pitchFamily="34" charset="-122"/>
                        </a:rPr>
                        <a:t>9</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commerce</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商业</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care </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留心，照顾</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carelessness</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l"/>
                      <a:r>
                        <a:rPr lang="zh-CN" altLang="en-US" sz="2400" dirty="0">
                          <a:latin typeface="Times New Roman" panose="02020603050405020304" pitchFamily="18" charset="0"/>
                          <a:cs typeface="Times New Roman" panose="02020603050405020304" pitchFamily="18" charset="0"/>
                        </a:rPr>
                        <a:t>粗心</a:t>
                      </a:r>
                      <a:endParaRPr lang="zh-CN" altLang="en-US" sz="2400" dirty="0">
                        <a:latin typeface="Times New Roman" panose="02020603050405020304" pitchFamily="18" charset="0"/>
                        <a:cs typeface="Times New Roman" panose="02020603050405020304" pitchFamily="18" charset="0"/>
                      </a:endParaRPr>
                    </a:p>
                  </a:txBody>
                  <a:tcPr anchor="ctr"/>
                </a:tc>
              </a:tr>
              <a:tr h="448945">
                <a:tc>
                  <a:txBody>
                    <a:bodyPr/>
                    <a:p>
                      <a:pPr algn="ctr"/>
                      <a:r>
                        <a:rPr lang="en-US" altLang="zh-CN" sz="2400" dirty="0">
                          <a:latin typeface="微软雅黑" panose="020B0503020204020204" pitchFamily="34" charset="-122"/>
                          <a:ea typeface="微软雅黑" panose="020B0503020204020204" pitchFamily="34" charset="-122"/>
                        </a:rPr>
                        <a:t>10</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while</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一会儿</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furniture</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家具</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method</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l"/>
                      <a:r>
                        <a:rPr lang="zh-CN" altLang="en-US" sz="2400" dirty="0">
                          <a:latin typeface="Times New Roman" panose="02020603050405020304" pitchFamily="18" charset="0"/>
                          <a:cs typeface="Times New Roman" panose="02020603050405020304" pitchFamily="18" charset="0"/>
                        </a:rPr>
                        <a:t>方式，方法</a:t>
                      </a:r>
                      <a:endParaRPr lang="zh-CN" altLang="en-US" sz="2400" dirty="0">
                        <a:latin typeface="Times New Roman" panose="02020603050405020304" pitchFamily="18" charset="0"/>
                        <a:cs typeface="Times New Roman" panose="02020603050405020304" pitchFamily="18" charset="0"/>
                      </a:endParaRPr>
                    </a:p>
                  </a:txBody>
                  <a:tcPr anchor="ctr"/>
                </a:tc>
              </a:tr>
              <a:tr h="655955">
                <a:tc>
                  <a:txBody>
                    <a:bodyPr/>
                    <a:p>
                      <a:pPr algn="ctr"/>
                      <a:r>
                        <a:rPr lang="en-US" altLang="zh-CN" sz="2400" dirty="0">
                          <a:latin typeface="微软雅黑" panose="020B0503020204020204" pitchFamily="34" charset="-122"/>
                          <a:ea typeface="微软雅黑" panose="020B0503020204020204" pitchFamily="34" charset="-122"/>
                        </a:rPr>
                        <a:t>11</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use </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使用，运用</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breath</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呼吸</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agreement</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l"/>
                      <a:r>
                        <a:rPr lang="en-US" altLang="zh-CN" sz="2400" dirty="0">
                          <a:latin typeface="Times New Roman" panose="02020603050405020304" pitchFamily="18" charset="0"/>
                          <a:cs typeface="Times New Roman" panose="02020603050405020304" pitchFamily="18" charset="0"/>
                        </a:rPr>
                        <a:t>同意，协议</a:t>
                      </a:r>
                      <a:endParaRPr lang="en-US" altLang="zh-CN" sz="2400" dirty="0">
                        <a:latin typeface="Times New Roman" panose="02020603050405020304" pitchFamily="18" charset="0"/>
                        <a:cs typeface="Times New Roman" panose="02020603050405020304" pitchFamily="18" charset="0"/>
                      </a:endParaRPr>
                    </a:p>
                  </a:txBody>
                  <a:tcPr anchor="ctr"/>
                </a:tc>
              </a:tr>
              <a:tr h="457835">
                <a:tc>
                  <a:txBody>
                    <a:bodyPr/>
                    <a:p>
                      <a:pPr algn="ctr"/>
                      <a:r>
                        <a:rPr lang="en-US" altLang="zh-CN" sz="2400" dirty="0">
                          <a:latin typeface="微软雅黑" panose="020B0503020204020204" pitchFamily="34" charset="-122"/>
                          <a:ea typeface="微软雅黑" panose="020B0503020204020204" pitchFamily="34" charset="-122"/>
                        </a:rPr>
                        <a:t>12</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fortune</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运气，命运</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environment</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环境</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energy</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l"/>
                      <a:r>
                        <a:rPr lang="en-US" altLang="zh-CN" sz="2400" dirty="0">
                          <a:latin typeface="Times New Roman" panose="02020603050405020304" pitchFamily="18" charset="0"/>
                          <a:cs typeface="Times New Roman" panose="02020603050405020304" pitchFamily="18" charset="0"/>
                        </a:rPr>
                        <a:t>精力</a:t>
                      </a:r>
                      <a:endParaRPr lang="en-US" altLang="zh-CN" sz="2400" dirty="0">
                        <a:latin typeface="Times New Roman" panose="02020603050405020304" pitchFamily="18" charset="0"/>
                        <a:cs typeface="Times New Roman" panose="02020603050405020304" pitchFamily="18" charset="0"/>
                      </a:endParaRPr>
                    </a:p>
                  </a:txBody>
                  <a:tcPr anchor="ctr"/>
                </a:tc>
              </a:tr>
              <a:tr h="674370">
                <a:tc>
                  <a:txBody>
                    <a:bodyPr/>
                    <a:p>
                      <a:pPr algn="ctr"/>
                      <a:r>
                        <a:rPr lang="en-US" altLang="zh-CN" sz="2400" dirty="0">
                          <a:latin typeface="微软雅黑" panose="020B0503020204020204" pitchFamily="34" charset="-122"/>
                          <a:ea typeface="微软雅黑" panose="020B0503020204020204" pitchFamily="34" charset="-122"/>
                        </a:rPr>
                        <a:t>13</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honesty</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诚实</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specialty</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专业，专长</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examination</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l"/>
                      <a:r>
                        <a:rPr lang="en-US" altLang="zh-CN" sz="2400" dirty="0">
                          <a:latin typeface="Times New Roman" panose="02020603050405020304" pitchFamily="18" charset="0"/>
                          <a:cs typeface="Times New Roman" panose="02020603050405020304" pitchFamily="18" charset="0"/>
                        </a:rPr>
                        <a:t>检查，考试</a:t>
                      </a:r>
                      <a:endParaRPr lang="en-US" altLang="zh-CN" sz="2400" dirty="0">
                        <a:latin typeface="Times New Roman" panose="02020603050405020304" pitchFamily="18" charset="0"/>
                        <a:cs typeface="Times New Roman" panose="02020603050405020304" pitchFamily="18" charset="0"/>
                      </a:endParaRPr>
                    </a:p>
                  </a:txBody>
                  <a:tcPr anchor="ctr"/>
                </a:tc>
              </a:tr>
              <a:tr h="589915">
                <a:tc>
                  <a:txBody>
                    <a:bodyPr/>
                    <a:p>
                      <a:pPr algn="ctr">
                        <a:buNone/>
                      </a:pPr>
                      <a:r>
                        <a:rPr lang="en-US" altLang="zh-CN" sz="2400" dirty="0">
                          <a:latin typeface="微软雅黑" panose="020B0503020204020204" pitchFamily="34" charset="-122"/>
                          <a:ea typeface="微软雅黑" panose="020B0503020204020204" pitchFamily="34" charset="-122"/>
                        </a:rPr>
                        <a:t>14</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buNone/>
                      </a:pPr>
                      <a:r>
                        <a:rPr lang="zh-CN" altLang="en-US" sz="2400" dirty="0">
                          <a:latin typeface="微软雅黑" panose="020B0503020204020204" pitchFamily="34" charset="-122"/>
                          <a:ea typeface="微软雅黑" panose="020B0503020204020204" pitchFamily="34" charset="-122"/>
                        </a:rPr>
                        <a:t>strength</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buNone/>
                      </a:pPr>
                      <a:r>
                        <a:rPr lang="zh-CN" altLang="en-US" sz="2400" dirty="0">
                          <a:latin typeface="微软雅黑" panose="020B0503020204020204" pitchFamily="34" charset="-122"/>
                          <a:ea typeface="微软雅黑" panose="020B0503020204020204" pitchFamily="34" charset="-122"/>
                        </a:rPr>
                        <a:t>优势，优点</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buNone/>
                      </a:pPr>
                      <a:r>
                        <a:rPr lang="zh-CN" altLang="en-US" sz="2400" dirty="0">
                          <a:latin typeface="微软雅黑" panose="020B0503020204020204" pitchFamily="34" charset="-122"/>
                          <a:ea typeface="微软雅黑" panose="020B0503020204020204" pitchFamily="34" charset="-122"/>
                          <a:sym typeface="+mn-ea"/>
                        </a:rPr>
                        <a:t>attraction</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ctr">
                        <a:buNone/>
                      </a:pPr>
                      <a:r>
                        <a:rPr lang="zh-CN" altLang="en-US" sz="2400" dirty="0">
                          <a:latin typeface="微软雅黑" panose="020B0503020204020204" pitchFamily="34" charset="-122"/>
                          <a:ea typeface="微软雅黑" panose="020B0503020204020204" pitchFamily="34" charset="-122"/>
                        </a:rPr>
                        <a:t>吸引，景点</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buNone/>
                      </a:pPr>
                      <a:r>
                        <a:rPr lang="zh-CN" altLang="en-US" sz="2400" dirty="0">
                          <a:latin typeface="微软雅黑" panose="020B0503020204020204" pitchFamily="34" charset="-122"/>
                          <a:ea typeface="微软雅黑" panose="020B0503020204020204" pitchFamily="34" charset="-122"/>
                          <a:sym typeface="+mn-ea"/>
                        </a:rPr>
                        <a:t>reality</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l">
                        <a:buNone/>
                      </a:pPr>
                      <a:r>
                        <a:rPr lang="en-US" altLang="zh-CN" sz="2400" dirty="0">
                          <a:latin typeface="Times New Roman" panose="02020603050405020304" pitchFamily="18" charset="0"/>
                          <a:cs typeface="Times New Roman" panose="02020603050405020304" pitchFamily="18" charset="0"/>
                        </a:rPr>
                        <a:t>真相，事实</a:t>
                      </a:r>
                      <a:endParaRPr lang="en-US" altLang="zh-CN" sz="2400" dirty="0">
                        <a:latin typeface="Times New Roman" panose="02020603050405020304" pitchFamily="18" charset="0"/>
                        <a:cs typeface="Times New Roman" panose="02020603050405020304" pitchFamily="18" charset="0"/>
                      </a:endParaRPr>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7234" y="306633"/>
            <a:ext cx="5314275" cy="706755"/>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（一）名词／短语</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2"/>
            </p:custDataLst>
          </p:nvPr>
        </p:nvGraphicFramePr>
        <p:xfrm>
          <a:off x="635" y="1334770"/>
          <a:ext cx="12192000" cy="4650105"/>
        </p:xfrm>
        <a:graphic>
          <a:graphicData uri="http://schemas.openxmlformats.org/drawingml/2006/table">
            <a:tbl>
              <a:tblPr firstRow="1" bandRow="1">
                <a:tableStyleId>{284E427A-3D55-4303-BF80-6455036E1DE7}</a:tableStyleId>
              </a:tblPr>
              <a:tblGrid>
                <a:gridCol w="814070"/>
                <a:gridCol w="2065020"/>
                <a:gridCol w="1724660"/>
                <a:gridCol w="2530475"/>
                <a:gridCol w="1833880"/>
                <a:gridCol w="1481455"/>
                <a:gridCol w="1742440"/>
              </a:tblGrid>
              <a:tr h="668655">
                <a:tc>
                  <a:txBody>
                    <a:bodyPr/>
                    <a:p>
                      <a:pPr algn="ctr"/>
                      <a:r>
                        <a:rPr lang="en-US" altLang="zh-CN" sz="2400" dirty="0">
                          <a:latin typeface="微软雅黑" panose="020B0503020204020204" pitchFamily="34" charset="-122"/>
                          <a:ea typeface="微软雅黑" panose="020B0503020204020204" pitchFamily="34" charset="-122"/>
                        </a:rPr>
                        <a:t>序号</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英文</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中文</a:t>
                      </a:r>
                      <a:endParaRPr lang="zh-CN" altLang="en-US" sz="2400" dirty="0">
                        <a:latin typeface="微软雅黑" panose="020B0503020204020204" pitchFamily="34" charset="-122"/>
                        <a:ea typeface="微软雅黑" panose="020B0503020204020204" pitchFamily="34" charset="-122"/>
                      </a:endParaRPr>
                    </a:p>
                  </a:txBody>
                  <a:tcPr anchor="ctr"/>
                </a:tc>
              </a:tr>
              <a:tr h="522605">
                <a:tc>
                  <a:txBody>
                    <a:bodyPr/>
                    <a:p>
                      <a:pPr algn="ctr"/>
                      <a:r>
                        <a:rPr lang="en-US" altLang="zh-CN" sz="2400" dirty="0">
                          <a:latin typeface="微软雅黑" panose="020B0503020204020204" pitchFamily="34" charset="-122"/>
                          <a:ea typeface="微软雅黑" panose="020B0503020204020204" pitchFamily="34" charset="-122"/>
                        </a:rPr>
                        <a:t>15</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competition</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竞争</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assignment</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作业，任务</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nation</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l"/>
                      <a:r>
                        <a:rPr lang="zh-CN" altLang="en-US" sz="2400" dirty="0">
                          <a:latin typeface="Times New Roman" panose="02020603050405020304" pitchFamily="18" charset="0"/>
                          <a:cs typeface="Times New Roman" panose="02020603050405020304" pitchFamily="18" charset="0"/>
                        </a:rPr>
                        <a:t>民族，国家</a:t>
                      </a:r>
                      <a:endParaRPr lang="zh-CN" altLang="en-US" sz="2400" dirty="0">
                        <a:latin typeface="Times New Roman" panose="02020603050405020304" pitchFamily="18" charset="0"/>
                        <a:cs typeface="Times New Roman" panose="02020603050405020304" pitchFamily="18" charset="0"/>
                      </a:endParaRPr>
                    </a:p>
                  </a:txBody>
                  <a:tcPr anchor="ctr"/>
                </a:tc>
              </a:tr>
              <a:tr h="346710">
                <a:tc>
                  <a:txBody>
                    <a:bodyPr/>
                    <a:p>
                      <a:pPr algn="ctr"/>
                      <a:r>
                        <a:rPr lang="en-US" altLang="zh-CN" sz="2400" dirty="0">
                          <a:latin typeface="微软雅黑" panose="020B0503020204020204" pitchFamily="34" charset="-122"/>
                          <a:ea typeface="微软雅黑" panose="020B0503020204020204" pitchFamily="34" charset="-122"/>
                        </a:rPr>
                        <a:t>16</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business</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商业，事务</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performance </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节目，成绩</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guide</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l"/>
                      <a:r>
                        <a:rPr lang="zh-CN" altLang="en-US" sz="2400" dirty="0">
                          <a:latin typeface="Times New Roman" panose="02020603050405020304" pitchFamily="18" charset="0"/>
                          <a:cs typeface="Times New Roman" panose="02020603050405020304" pitchFamily="18" charset="0"/>
                        </a:rPr>
                        <a:t>指导，导游</a:t>
                      </a:r>
                      <a:endParaRPr lang="zh-CN" altLang="en-US" sz="2400" dirty="0">
                        <a:latin typeface="Times New Roman" panose="02020603050405020304" pitchFamily="18" charset="0"/>
                        <a:cs typeface="Times New Roman" panose="02020603050405020304" pitchFamily="18" charset="0"/>
                      </a:endParaRPr>
                    </a:p>
                  </a:txBody>
                  <a:tcPr anchor="ctr"/>
                </a:tc>
              </a:tr>
              <a:tr h="457200">
                <a:tc>
                  <a:txBody>
                    <a:bodyPr/>
                    <a:p>
                      <a:pPr algn="ctr"/>
                      <a:r>
                        <a:rPr lang="en-US" altLang="zh-CN" sz="2400" dirty="0">
                          <a:latin typeface="微软雅黑" panose="020B0503020204020204" pitchFamily="34" charset="-122"/>
                          <a:ea typeface="微软雅黑" panose="020B0503020204020204" pitchFamily="34" charset="-122"/>
                        </a:rPr>
                        <a:t>17</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tourist</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游客</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intelligence</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智力</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credit</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l"/>
                      <a:r>
                        <a:rPr lang="zh-CN" altLang="en-US" sz="2400" dirty="0">
                          <a:latin typeface="Times New Roman" panose="02020603050405020304" pitchFamily="18" charset="0"/>
                          <a:cs typeface="Times New Roman" panose="02020603050405020304" pitchFamily="18" charset="0"/>
                        </a:rPr>
                        <a:t>信用</a:t>
                      </a:r>
                      <a:endParaRPr lang="zh-CN" altLang="en-US" sz="2400" dirty="0">
                        <a:latin typeface="Times New Roman" panose="02020603050405020304" pitchFamily="18" charset="0"/>
                        <a:cs typeface="Times New Roman" panose="02020603050405020304" pitchFamily="18" charset="0"/>
                      </a:endParaRPr>
                    </a:p>
                  </a:txBody>
                  <a:tcPr anchor="ctr"/>
                </a:tc>
              </a:tr>
              <a:tr h="365125">
                <a:tc>
                  <a:txBody>
                    <a:bodyPr/>
                    <a:p>
                      <a:pPr algn="ctr"/>
                      <a:r>
                        <a:rPr lang="en-US" altLang="zh-CN" sz="2400" dirty="0">
                          <a:latin typeface="微软雅黑" panose="020B0503020204020204" pitchFamily="34" charset="-122"/>
                          <a:ea typeface="微软雅黑" panose="020B0503020204020204" pitchFamily="34" charset="-122"/>
                        </a:rPr>
                        <a:t>18</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baggage</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行李，包裹</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type</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类型，种类</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office</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l"/>
                      <a:r>
                        <a:rPr lang="en-US" altLang="zh-CN" sz="2400" dirty="0">
                          <a:latin typeface="Times New Roman" panose="02020603050405020304" pitchFamily="18" charset="0"/>
                          <a:cs typeface="Times New Roman" panose="02020603050405020304" pitchFamily="18" charset="0"/>
                        </a:rPr>
                        <a:t>办公室</a:t>
                      </a:r>
                      <a:endParaRPr lang="en-US" altLang="zh-CN" sz="2400" dirty="0">
                        <a:latin typeface="Times New Roman" panose="02020603050405020304" pitchFamily="18" charset="0"/>
                        <a:cs typeface="Times New Roman" panose="02020603050405020304" pitchFamily="18" charset="0"/>
                      </a:endParaRPr>
                    </a:p>
                  </a:txBody>
                  <a:tcPr anchor="ctr"/>
                </a:tc>
              </a:tr>
              <a:tr h="654050">
                <a:tc>
                  <a:txBody>
                    <a:bodyPr/>
                    <a:p>
                      <a:pPr algn="ctr"/>
                      <a:r>
                        <a:rPr lang="en-US" altLang="zh-CN" sz="2400" dirty="0">
                          <a:latin typeface="微软雅黑" panose="020B0503020204020204" pitchFamily="34" charset="-122"/>
                          <a:ea typeface="微软雅黑" panose="020B0503020204020204" pitchFamily="34" charset="-122"/>
                        </a:rPr>
                        <a:t>19</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officer</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办公室文员，</a:t>
                      </a:r>
                      <a:endParaRPr lang="zh-CN" altLang="en-US" sz="2400" dirty="0">
                        <a:latin typeface="微软雅黑" panose="020B0503020204020204" pitchFamily="34" charset="-122"/>
                        <a:ea typeface="微软雅黑" panose="020B0503020204020204" pitchFamily="34" charset="-122"/>
                      </a:endParaRPr>
                    </a:p>
                    <a:p>
                      <a:pPr algn="ctr"/>
                      <a:r>
                        <a:rPr lang="zh-CN" altLang="en-US" sz="2400" dirty="0">
                          <a:latin typeface="微软雅黑" panose="020B0503020204020204" pitchFamily="34" charset="-122"/>
                          <a:ea typeface="微软雅黑" panose="020B0503020204020204" pitchFamily="34" charset="-122"/>
                        </a:rPr>
                        <a:t>公务员</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convenience</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方便</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greeting</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l"/>
                      <a:r>
                        <a:rPr lang="en-US" altLang="zh-CN" sz="2400" dirty="0">
                          <a:latin typeface="Times New Roman" panose="02020603050405020304" pitchFamily="18" charset="0"/>
                          <a:cs typeface="Times New Roman" panose="02020603050405020304" pitchFamily="18" charset="0"/>
                        </a:rPr>
                        <a:t>问候</a:t>
                      </a:r>
                      <a:endParaRPr lang="en-US" altLang="zh-CN" sz="2400" dirty="0">
                        <a:latin typeface="Times New Roman" panose="02020603050405020304" pitchFamily="18" charset="0"/>
                        <a:cs typeface="Times New Roman" panose="02020603050405020304" pitchFamily="18" charset="0"/>
                      </a:endParaRPr>
                    </a:p>
                  </a:txBody>
                  <a:tcPr anchor="ctr"/>
                </a:tc>
              </a:tr>
              <a:tr h="674370">
                <a:tc>
                  <a:txBody>
                    <a:bodyPr/>
                    <a:p>
                      <a:pPr algn="ctr"/>
                      <a:r>
                        <a:rPr lang="en-US" altLang="zh-CN" sz="2400" dirty="0">
                          <a:latin typeface="微软雅黑" panose="020B0503020204020204" pitchFamily="34" charset="-122"/>
                          <a:ea typeface="微软雅黑" panose="020B0503020204020204" pitchFamily="34" charset="-122"/>
                        </a:rPr>
                        <a:t>20</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advantage</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优势</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disadvantage</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劣势，缺点</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sym typeface="+mn-ea"/>
                        </a:rPr>
                        <a:t>advance</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l"/>
                      <a:r>
                        <a:rPr lang="en-US" altLang="zh-CN" sz="2400" dirty="0">
                          <a:latin typeface="Times New Roman" panose="02020603050405020304" pitchFamily="18" charset="0"/>
                          <a:cs typeface="Times New Roman" panose="02020603050405020304" pitchFamily="18" charset="0"/>
                        </a:rPr>
                        <a:t>前进，发展</a:t>
                      </a:r>
                      <a:endParaRPr lang="en-US" altLang="zh-CN" sz="2400" dirty="0">
                        <a:latin typeface="Times New Roman" panose="02020603050405020304" pitchFamily="18" charset="0"/>
                        <a:cs typeface="Times New Roman" panose="02020603050405020304" pitchFamily="18" charset="0"/>
                      </a:endParaRPr>
                    </a:p>
                  </a:txBody>
                  <a:tcPr anchor="ctr"/>
                </a:tc>
              </a:tr>
              <a:tr h="589915">
                <a:tc>
                  <a:txBody>
                    <a:bodyPr/>
                    <a:p>
                      <a:pPr algn="ctr">
                        <a:buNone/>
                      </a:pPr>
                      <a:r>
                        <a:rPr lang="en-US" altLang="zh-CN" sz="2400" dirty="0">
                          <a:latin typeface="微软雅黑" panose="020B0503020204020204" pitchFamily="34" charset="-122"/>
                          <a:ea typeface="微软雅黑" panose="020B0503020204020204" pitchFamily="34" charset="-122"/>
                        </a:rPr>
                        <a:t>21</a:t>
                      </a:r>
                      <a:endParaRPr lang="en-US" altLang="zh-CN" sz="2400" dirty="0">
                        <a:latin typeface="微软雅黑" panose="020B0503020204020204" pitchFamily="34" charset="-122"/>
                        <a:ea typeface="微软雅黑" panose="020B0503020204020204" pitchFamily="34" charset="-122"/>
                      </a:endParaRPr>
                    </a:p>
                  </a:txBody>
                  <a:tcPr anchor="ctr"/>
                </a:tc>
                <a:tc>
                  <a:txBody>
                    <a:bodyPr/>
                    <a:p>
                      <a:pPr algn="ctr">
                        <a:buNone/>
                      </a:pPr>
                      <a:r>
                        <a:rPr lang="zh-CN" altLang="en-US" sz="2400" dirty="0">
                          <a:latin typeface="微软雅黑" panose="020B0503020204020204" pitchFamily="34" charset="-122"/>
                          <a:ea typeface="微软雅黑" panose="020B0503020204020204" pitchFamily="34" charset="-122"/>
                        </a:rPr>
                        <a:t>experiment</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buNone/>
                      </a:pPr>
                      <a:r>
                        <a:rPr lang="zh-CN" altLang="en-US" sz="2400" dirty="0">
                          <a:latin typeface="微软雅黑" panose="020B0503020204020204" pitchFamily="34" charset="-122"/>
                          <a:ea typeface="微软雅黑" panose="020B0503020204020204" pitchFamily="34" charset="-122"/>
                        </a:rPr>
                        <a:t>实验</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buNone/>
                      </a:pPr>
                      <a:r>
                        <a:rPr lang="zh-CN" altLang="en-US" sz="2400" dirty="0">
                          <a:latin typeface="微软雅黑" panose="020B0503020204020204" pitchFamily="34" charset="-122"/>
                          <a:ea typeface="微软雅黑" panose="020B0503020204020204" pitchFamily="34" charset="-122"/>
                          <a:sym typeface="+mn-ea"/>
                        </a:rPr>
                        <a:t>the other day</a:t>
                      </a: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ctr">
                        <a:buNone/>
                      </a:pPr>
                      <a:r>
                        <a:rPr lang="zh-CN" altLang="en-US" sz="2400" dirty="0">
                          <a:latin typeface="微软雅黑" panose="020B0503020204020204" pitchFamily="34" charset="-122"/>
                          <a:ea typeface="微软雅黑" panose="020B0503020204020204" pitchFamily="34" charset="-122"/>
                        </a:rPr>
                        <a:t>那天</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buNone/>
                      </a:pPr>
                      <a:endParaRPr lang="zh-CN" altLang="en-US" sz="2400" dirty="0">
                        <a:latin typeface="微软雅黑" panose="020B0503020204020204" pitchFamily="34" charset="-122"/>
                        <a:ea typeface="微软雅黑" panose="020B0503020204020204" pitchFamily="34" charset="-122"/>
                        <a:sym typeface="+mn-ea"/>
                      </a:endParaRPr>
                    </a:p>
                  </a:txBody>
                  <a:tcPr anchor="ctr"/>
                </a:tc>
                <a:tc>
                  <a:txBody>
                    <a:bodyPr/>
                    <a:p>
                      <a:pPr algn="l">
                        <a:buNone/>
                      </a:pPr>
                      <a:endParaRPr lang="en-US" altLang="zh-CN" sz="2400" dirty="0">
                        <a:latin typeface="Times New Roman" panose="02020603050405020304" pitchFamily="18" charset="0"/>
                        <a:cs typeface="Times New Roman" panose="02020603050405020304" pitchFamily="18" charset="0"/>
                      </a:endParaRPr>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747846"/>
            <a:ext cx="10668000" cy="2110154"/>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27323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322647" y="2605268"/>
            <a:ext cx="10107353" cy="1938020"/>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典型例子：</a:t>
            </a:r>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2018</a:t>
            </a:r>
            <a:r>
              <a:rPr lang="zh-CN" altLang="en-US" sz="2400" b="1" dirty="0">
                <a:latin typeface="微软雅黑" panose="020B0503020204020204" pitchFamily="34" charset="-122"/>
                <a:ea typeface="微软雅黑" panose="020B0503020204020204" pitchFamily="34" charset="-122"/>
              </a:rPr>
              <a:t>年广东高职高考</a:t>
            </a:r>
            <a:r>
              <a:rPr lang="en-US" altLang="zh-CN" sz="2400" b="1" dirty="0">
                <a:latin typeface="微软雅黑" panose="020B0503020204020204" pitchFamily="34" charset="-122"/>
                <a:ea typeface="微软雅黑" panose="020B0503020204020204" pitchFamily="34" charset="-122"/>
              </a:rPr>
              <a:t>9</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He speaks French so well indeed, but of course not so fluently as a </a:t>
            </a:r>
            <a:r>
              <a:rPr lang="en-US" altLang="zh-CN" sz="2400" b="1" u="sng" dirty="0">
                <a:latin typeface="微软雅黑" panose="020B0503020204020204" pitchFamily="34" charset="-122"/>
                <a:ea typeface="微软雅黑" panose="020B0503020204020204" pitchFamily="34" charset="-122"/>
              </a:rPr>
              <a:t>native</a:t>
            </a:r>
            <a:r>
              <a:rPr lang="en-US" altLang="zh-CN" sz="2400" b="1" dirty="0">
                <a:latin typeface="微软雅黑" panose="020B0503020204020204" pitchFamily="34" charset="-122"/>
                <a:ea typeface="微软雅黑" panose="020B0503020204020204" pitchFamily="34" charset="-122"/>
              </a:rPr>
              <a:t> speaker does.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本土的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优秀的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外国的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专业的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243514" y="3645033"/>
            <a:ext cx="453970" cy="52322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95243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根据句意“他法语说得确实很好，但是当然不如本地人说得那么流利”和题干，native</a:t>
            </a:r>
            <a:r>
              <a:rPr lang="en-US" sz="2400" dirty="0">
                <a:latin typeface="微软雅黑" panose="020B0503020204020204" pitchFamily="34" charset="-122"/>
                <a:ea typeface="微软雅黑" panose="020B0503020204020204" pitchFamily="34" charset="-122"/>
              </a:rPr>
              <a:t> speaker是“讲母语的人”，将四个选项分别代入句子，故本题正确答案为A。</a:t>
            </a:r>
            <a:endParaRPr 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50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2" grpId="0">
        <p:bldAsOne/>
      </p:bldGraphic>
      <p:bldP spid="4" grpId="0"/>
      <p:bldP spid="7" grpId="0"/>
      <p:bldP spid="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473545"/>
                <a:gridCol w="2150413"/>
                <a:gridCol w="3109031"/>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anxious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sound</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responsible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mere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worth</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harmful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considerable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b="0" dirty="0">
                          <a:latin typeface="微软雅黑" panose="020B0503020204020204" pitchFamily="34" charset="-122"/>
                          <a:ea typeface="微软雅黑" panose="020B0503020204020204" pitchFamily="34" charset="-122"/>
                        </a:rPr>
                        <a:t>traditional</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eager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positive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healthy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usual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473450"/>
                <a:gridCol w="2150508"/>
                <a:gridCol w="3109031"/>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nervous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slight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confident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careless</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careful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mental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gradual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opp</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proud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fortunat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perfect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bitter</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473545"/>
                <a:gridCol w="2150413"/>
                <a:gridCol w="3109031"/>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strict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special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honest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attractive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15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strong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real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16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increasing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native</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17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competitive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surprised</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18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international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rude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473545"/>
                <a:gridCol w="2150413"/>
                <a:gridCol w="3109031"/>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19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especial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convenient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20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official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simple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21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practical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sharp</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22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tired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competent</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23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necessary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national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24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considerate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surprising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473545"/>
                <a:gridCol w="2150413"/>
                <a:gridCol w="3109031"/>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25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sudden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typical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26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recent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total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27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negative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immediate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28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unusual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unfortunate</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29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live </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gentle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30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usefu</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473545"/>
                <a:gridCol w="2150413"/>
                <a:gridCol w="3109031"/>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担心的，焦虑的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完美的，完好的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负责的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仅仅的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值得的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有害的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相当大的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b="0" dirty="0">
                          <a:latin typeface="微软雅黑" panose="020B0503020204020204" pitchFamily="34" charset="-122"/>
                          <a:ea typeface="微软雅黑" panose="020B0503020204020204" pitchFamily="34" charset="-122"/>
                        </a:rPr>
                        <a:t>传统的</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渴望的，迫切的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积极的，乐观的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健康的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通常的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473545"/>
                <a:gridCol w="2150413"/>
                <a:gridCol w="3109031"/>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r>
              <a:tr h="518160">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紧张的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轻微的，稍微的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自信的，有信心的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粗心的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细心的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精神的，脑力的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1816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逐渐的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相反的</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自豪的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幸运的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完美的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苦的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473545"/>
                <a:gridCol w="2150413"/>
                <a:gridCol w="3109031"/>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严格的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特别的，专门的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诚实的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有魅力的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15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强壮的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真实的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16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增长的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本土的</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17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竞争的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感到惊讶的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18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国际的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粗鲁的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922291"/>
        </p:xfrm>
        <a:graphic>
          <a:graphicData uri="http://schemas.openxmlformats.org/drawingml/2006/table">
            <a:tbl>
              <a:tblPr firstRow="1" bandRow="1">
                <a:tableStyleId>{284E427A-3D55-4303-BF80-6455036E1DE7}</a:tableStyleId>
              </a:tblPr>
              <a:tblGrid>
                <a:gridCol w="1187884"/>
                <a:gridCol w="3473545"/>
                <a:gridCol w="2150413"/>
                <a:gridCol w="3109031"/>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19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特别的，特有的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方便的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20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正式的，官方的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简单的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2545">
                <a:tc>
                  <a:txBody>
                    <a:bodyPr/>
                    <a:lstStyle/>
                    <a:p>
                      <a:pPr algn="ctr"/>
                      <a:r>
                        <a:rPr lang="en-US" altLang="zh-CN" sz="2800" dirty="0">
                          <a:latin typeface="微软雅黑" panose="020B0503020204020204" pitchFamily="34" charset="-122"/>
                          <a:ea typeface="微软雅黑" panose="020B0503020204020204" pitchFamily="34" charset="-122"/>
                        </a:rPr>
                        <a:t>21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实用的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尖锐的，灵敏的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18160">
                <a:tc>
                  <a:txBody>
                    <a:bodyPr/>
                    <a:lstStyle/>
                    <a:p>
                      <a:pPr algn="ctr"/>
                      <a:r>
                        <a:rPr lang="en-US" altLang="zh-CN" sz="2800" dirty="0">
                          <a:latin typeface="微软雅黑" panose="020B0503020204020204" pitchFamily="34" charset="-122"/>
                          <a:ea typeface="微软雅黑" panose="020B0503020204020204" pitchFamily="34" charset="-122"/>
                        </a:rPr>
                        <a:t>22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疲惫的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胜任的</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664210">
                <a:tc>
                  <a:txBody>
                    <a:bodyPr/>
                    <a:lstStyle/>
                    <a:p>
                      <a:pPr algn="ctr"/>
                      <a:r>
                        <a:rPr lang="en-US" altLang="zh-CN" sz="2800" dirty="0">
                          <a:latin typeface="微软雅黑" panose="020B0503020204020204" pitchFamily="34" charset="-122"/>
                          <a:ea typeface="微软雅黑" panose="020B0503020204020204" pitchFamily="34" charset="-122"/>
                        </a:rPr>
                        <a:t>23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必要的，必需的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民族的，国家的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24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考虑周到的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令人惊讶的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gridCol w="3473545"/>
                <a:gridCol w="2150413"/>
                <a:gridCol w="3109031"/>
                <a:gridCol w="1431491"/>
              </a:tblGrid>
              <a:tr h="667281">
                <a:tc>
                  <a:txBody>
                    <a:bodyPr/>
                    <a:lstStyle/>
                    <a:p>
                      <a:pPr algn="ctr"/>
                      <a:r>
                        <a:rPr lang="en-US" altLang="zh-CN" sz="2800" dirty="0">
                          <a:latin typeface="微软雅黑" panose="020B0503020204020204" pitchFamily="34" charset="-122"/>
                          <a:ea typeface="微软雅黑" panose="020B0503020204020204" pitchFamily="34" charset="-122"/>
                        </a:rPr>
                        <a:t>序号</a:t>
                      </a:r>
                      <a:endParaRPr lang="en-US" altLang="zh-CN"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r>
              <a:tr h="434523">
                <a:tc>
                  <a:txBody>
                    <a:bodyPr/>
                    <a:lstStyle/>
                    <a:p>
                      <a:pPr algn="ctr"/>
                      <a:r>
                        <a:rPr lang="en-US" altLang="zh-CN" sz="2800" dirty="0">
                          <a:latin typeface="微软雅黑" panose="020B0503020204020204" pitchFamily="34" charset="-122"/>
                          <a:ea typeface="微软雅黑" panose="020B0503020204020204" pitchFamily="34" charset="-122"/>
                        </a:rPr>
                        <a:t>25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突然的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典型的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157070">
                <a:tc>
                  <a:txBody>
                    <a:bodyPr/>
                    <a:lstStyle/>
                    <a:p>
                      <a:pPr algn="ctr"/>
                      <a:r>
                        <a:rPr lang="en-US" altLang="zh-CN" sz="2800" dirty="0">
                          <a:latin typeface="微软雅黑" panose="020B0503020204020204" pitchFamily="34" charset="-122"/>
                          <a:ea typeface="微软雅黑" panose="020B0503020204020204" pitchFamily="34" charset="-122"/>
                        </a:rPr>
                        <a:t>26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最近的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总共的，完全的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518160">
                <a:tc>
                  <a:txBody>
                    <a:bodyPr/>
                    <a:lstStyle/>
                    <a:p>
                      <a:pPr algn="ctr"/>
                      <a:r>
                        <a:rPr lang="en-US" altLang="zh-CN" sz="2800" dirty="0">
                          <a:latin typeface="微软雅黑" panose="020B0503020204020204" pitchFamily="34" charset="-122"/>
                          <a:ea typeface="微软雅黑" panose="020B0503020204020204" pitchFamily="34" charset="-122"/>
                        </a:rPr>
                        <a:t>27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消极的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立即的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0">
                <a:tc>
                  <a:txBody>
                    <a:bodyPr/>
                    <a:lstStyle/>
                    <a:p>
                      <a:pPr algn="ctr"/>
                      <a:r>
                        <a:rPr lang="en-US" altLang="zh-CN" sz="2800" dirty="0">
                          <a:latin typeface="微软雅黑" panose="020B0503020204020204" pitchFamily="34" charset="-122"/>
                          <a:ea typeface="微软雅黑" panose="020B0503020204020204" pitchFamily="34" charset="-122"/>
                        </a:rPr>
                        <a:t>28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不寻常的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不幸运的</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439512">
                <a:tc>
                  <a:txBody>
                    <a:bodyPr/>
                    <a:lstStyle/>
                    <a:p>
                      <a:pPr algn="ctr"/>
                      <a:r>
                        <a:rPr lang="en-US" altLang="zh-CN" sz="2800" dirty="0">
                          <a:latin typeface="微软雅黑" panose="020B0503020204020204" pitchFamily="34" charset="-122"/>
                          <a:ea typeface="微软雅黑" panose="020B0503020204020204" pitchFamily="34" charset="-122"/>
                        </a:rPr>
                        <a:t>29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直播的，现场的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小心的，温柔的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tr>
              <a:tr h="500252">
                <a:tc>
                  <a:txBody>
                    <a:bodyPr/>
                    <a:lstStyle/>
                    <a:p>
                      <a:pPr algn="ctr"/>
                      <a:r>
                        <a:rPr lang="en-US" altLang="zh-CN" sz="2800" dirty="0">
                          <a:latin typeface="微软雅黑" panose="020B0503020204020204" pitchFamily="34" charset="-122"/>
                          <a:ea typeface="微软雅黑" panose="020B0503020204020204" pitchFamily="34" charset="-122"/>
                        </a:rPr>
                        <a:t>30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有用的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tags/tag1.xml><?xml version="1.0" encoding="utf-8"?>
<p:tagLst xmlns:p="http://schemas.openxmlformats.org/presentationml/2006/main">
  <p:tag name="KSO_WM_UNIT_TABLE_BEAUTIFY" val="smartTable{02824d34-00c1-46d3-b935-5d284997c2c0}"/>
  <p:tag name="TABLE_ENDDRAG_ORIGIN_RECT" val="932*297"/>
  <p:tag name="TABLE_ENDDRAG_RECT" val="9*153*932*297"/>
</p:tagLst>
</file>

<file path=ppt/tags/tag10.xml><?xml version="1.0" encoding="utf-8"?>
<p:tagLst xmlns:p="http://schemas.openxmlformats.org/presentationml/2006/main">
  <p:tag name="KSO_WM_UNIT_TABLE_BEAUTIFY" val="smartTable{4b49b7cf-d106-4efc-a199-8a09d7406d1c}"/>
  <p:tag name="KSO_WM_BEAUTIFY_FLAG" val=""/>
  <p:tag name="TABLE_ENDDRAG_ORIGIN_RECT" val="960*478"/>
  <p:tag name="TABLE_ENDDRAG_RECT" val="0*105*960*478"/>
</p:tagLst>
</file>

<file path=ppt/tags/tag11.xml><?xml version="1.0" encoding="utf-8"?>
<p:tagLst xmlns:p="http://schemas.openxmlformats.org/presentationml/2006/main">
  <p:tag name="KSO_WM_UNIT_TABLE_BEAUTIFY" val="smartTable{3378ada9-6864-462f-9544-c8edeb268609}"/>
  <p:tag name="KSO_WM_BEAUTIFY_FLAG" val=""/>
  <p:tag name="TABLE_ENDDRAG_ORIGIN_RECT" val="960*478"/>
  <p:tag name="TABLE_ENDDRAG_RECT" val="0*105*960*478"/>
</p:tagLst>
</file>

<file path=ppt/tags/tag12.xml><?xml version="1.0" encoding="utf-8"?>
<p:tagLst xmlns:p="http://schemas.openxmlformats.org/presentationml/2006/main">
  <p:tag name="KSO_WM_UNIT_TABLE_BEAUTIFY" val="smartTable{b6a88e39-34d5-436e-a0b8-5432577c4279}"/>
</p:tagLst>
</file>

<file path=ppt/tags/tag13.xml><?xml version="1.0" encoding="utf-8"?>
<p:tagLst xmlns:p="http://schemas.openxmlformats.org/presentationml/2006/main">
  <p:tag name="KSO_WM_UNIT_TABLE_BEAUTIFY" val="smartTable{f30daa74-9980-4bd6-bb67-99b2cbf24b21}"/>
</p:tagLst>
</file>

<file path=ppt/tags/tag14.xml><?xml version="1.0" encoding="utf-8"?>
<p:tagLst xmlns:p="http://schemas.openxmlformats.org/presentationml/2006/main">
  <p:tag name="KSO_WM_UNIT_TABLE_BEAUTIFY" val="smartTable{1c84d7d1-7f64-451f-88b3-0792a6815f12}"/>
</p:tagLst>
</file>

<file path=ppt/tags/tag15.xml><?xml version="1.0" encoding="utf-8"?>
<p:tagLst xmlns:p="http://schemas.openxmlformats.org/presentationml/2006/main">
  <p:tag name="KSO_WM_UNIT_TABLE_BEAUTIFY" val="smartTable{1c84d7d1-7f64-451f-88b3-0792a6815f12}"/>
</p:tagLst>
</file>

<file path=ppt/tags/tag16.xml><?xml version="1.0" encoding="utf-8"?>
<p:tagLst xmlns:p="http://schemas.openxmlformats.org/presentationml/2006/main">
  <p:tag name="KSO_WM_UNIT_TABLE_BEAUTIFY" val="smartTable{1c84d7d1-7f64-451f-88b3-0792a6815f12}"/>
</p:tagLst>
</file>

<file path=ppt/tags/tag17.xml><?xml version="1.0" encoding="utf-8"?>
<p:tagLst xmlns:p="http://schemas.openxmlformats.org/presentationml/2006/main">
  <p:tag name="KSO_WM_UNIT_TABLE_BEAUTIFY" val="smartTable{d88b6fb8-443c-4290-8653-c99c1cd0e1b6}"/>
</p:tagLst>
</file>

<file path=ppt/tags/tag18.xml><?xml version="1.0" encoding="utf-8"?>
<p:tagLst xmlns:p="http://schemas.openxmlformats.org/presentationml/2006/main">
  <p:tag name="KSO_WM_UNIT_TABLE_BEAUTIFY" val="smartTable{e3ad5e86-3b89-4699-b55e-1cdcb4b02c41}"/>
</p:tagLst>
</file>

<file path=ppt/tags/tag19.xml><?xml version="1.0" encoding="utf-8"?>
<p:tagLst xmlns:p="http://schemas.openxmlformats.org/presentationml/2006/main">
  <p:tag name="KSO_WM_UNIT_TABLE_BEAUTIFY" val="smartTable{e3ad5e86-3b89-4699-b55e-1cdcb4b02c41}"/>
</p:tagLst>
</file>

<file path=ppt/tags/tag2.xml><?xml version="1.0" encoding="utf-8"?>
<p:tagLst xmlns:p="http://schemas.openxmlformats.org/presentationml/2006/main">
  <p:tag name="KSO_WM_UNIT_TABLE_BEAUTIFY" val="smartTable{6459130c-a255-41f7-a89f-ac6475a360b4}"/>
</p:tagLst>
</file>

<file path=ppt/tags/tag20.xml><?xml version="1.0" encoding="utf-8"?>
<p:tagLst xmlns:p="http://schemas.openxmlformats.org/presentationml/2006/main">
  <p:tag name="KSO_WM_UNIT_TABLE_BEAUTIFY" val="smartTable{e3ad5e86-3b89-4699-b55e-1cdcb4b02c41}"/>
</p:tagLst>
</file>

<file path=ppt/tags/tag21.xml><?xml version="1.0" encoding="utf-8"?>
<p:tagLst xmlns:p="http://schemas.openxmlformats.org/presentationml/2006/main">
  <p:tag name="KSO_WM_UNIT_TABLE_BEAUTIFY" val="smartTable{fe99fbf5-f12d-4c73-b59b-ec0bb26eff2a}"/>
</p:tagLst>
</file>

<file path=ppt/tags/tag22.xml><?xml version="1.0" encoding="utf-8"?>
<p:tagLst xmlns:p="http://schemas.openxmlformats.org/presentationml/2006/main">
  <p:tag name="KSO_WM_UNIT_TABLE_BEAUTIFY" val="smartTable{40c7eb7c-bc12-4247-bdcc-7d4e05e0fd2e}"/>
  <p:tag name="KSO_WM_BEAUTIFY_FLAG" val=""/>
  <p:tag name="TABLE_ENDDRAG_ORIGIN_RECT" val="931*416"/>
  <p:tag name="TABLE_ENDDRAG_RECT" val="18*93*931*416"/>
</p:tagLst>
</file>

<file path=ppt/tags/tag23.xml><?xml version="1.0" encoding="utf-8"?>
<p:tagLst xmlns:p="http://schemas.openxmlformats.org/presentationml/2006/main">
  <p:tag name="KSO_WM_UNIT_TABLE_BEAUTIFY" val="smartTable{404ec72f-c244-4280-b438-f880217718be}"/>
  <p:tag name="KSO_WM_BEAUTIFY_FLAG" val=""/>
  <p:tag name="TABLE_ENDDRAG_ORIGIN_RECT" val="931*416"/>
  <p:tag name="TABLE_ENDDRAG_RECT" val="18*93*931*416"/>
</p:tagLst>
</file>

<file path=ppt/tags/tag24.xml><?xml version="1.0" encoding="utf-8"?>
<p:tagLst xmlns:p="http://schemas.openxmlformats.org/presentationml/2006/main">
  <p:tag name="KSO_WM_UNIT_TABLE_BEAUTIFY" val="smartTable{5e9b354a-fd42-4936-a8b6-b7554e13d7f8}"/>
  <p:tag name="KSO_WM_BEAUTIFY_FLAG" val=""/>
  <p:tag name="TABLE_ENDDRAG_ORIGIN_RECT" val="931*416"/>
  <p:tag name="TABLE_ENDDRAG_RECT" val="18*93*931*416"/>
</p:tagLst>
</file>

<file path=ppt/tags/tag25.xml><?xml version="1.0" encoding="utf-8"?>
<p:tagLst xmlns:p="http://schemas.openxmlformats.org/presentationml/2006/main">
  <p:tag name="KSO_WM_UNIT_TABLE_BEAUTIFY" val="smartTable{b852309d-f958-4ee9-889e-91489a063d37}"/>
  <p:tag name="KSO_WM_BEAUTIFY_FLAG" val=""/>
  <p:tag name="TABLE_ENDDRAG_ORIGIN_RECT" val="931*416"/>
  <p:tag name="TABLE_ENDDRAG_RECT" val="18*93*931*416"/>
</p:tagLst>
</file>

<file path=ppt/tags/tag26.xml><?xml version="1.0" encoding="utf-8"?>
<p:tagLst xmlns:p="http://schemas.openxmlformats.org/presentationml/2006/main">
  <p:tag name="KSO_WM_UNIT_TABLE_BEAUTIFY" val="smartTable{896aa010-7bde-4c3c-8d29-0f8e632d9802}"/>
</p:tagLst>
</file>

<file path=ppt/tags/tag27.xml><?xml version="1.0" encoding="utf-8"?>
<p:tagLst xmlns:p="http://schemas.openxmlformats.org/presentationml/2006/main">
  <p:tag name="KSO_WM_UNIT_TABLE_BEAUTIFY" val="smartTable{76681181-ab19-4148-a103-1d7098dc61df}"/>
</p:tagLst>
</file>

<file path=ppt/tags/tag28.xml><?xml version="1.0" encoding="utf-8"?>
<p:tagLst xmlns:p="http://schemas.openxmlformats.org/presentationml/2006/main">
  <p:tag name="KSO_WM_UNIT_TABLE_BEAUTIFY" val="smartTable{a7631aab-4234-4534-b11e-60491cd562e6}"/>
</p:tagLst>
</file>

<file path=ppt/tags/tag29.xml><?xml version="1.0" encoding="utf-8"?>
<p:tagLst xmlns:p="http://schemas.openxmlformats.org/presentationml/2006/main">
  <p:tag name="KSO_WM_UNIT_TABLE_BEAUTIFY" val="smartTable{a7631aab-4234-4534-b11e-60491cd562e6}"/>
</p:tagLst>
</file>

<file path=ppt/tags/tag3.xml><?xml version="1.0" encoding="utf-8"?>
<p:tagLst xmlns:p="http://schemas.openxmlformats.org/presentationml/2006/main">
  <p:tag name="KSO_WM_UNIT_TABLE_BEAUTIFY" val="smartTable{d5da7552-c234-49f6-974c-d045e83481d4}"/>
</p:tagLst>
</file>

<file path=ppt/tags/tag30.xml><?xml version="1.0" encoding="utf-8"?>
<p:tagLst xmlns:p="http://schemas.openxmlformats.org/presentationml/2006/main">
  <p:tag name="KSO_WM_UNIT_TABLE_BEAUTIFY" val="smartTable{cd007d05-ccda-4ab2-bfb8-f277c2f79533}"/>
  <p:tag name="KSO_WM_BEAUTIFY_FLAG" val=""/>
  <p:tag name="TABLE_ENDDRAG_ORIGIN_RECT" val="949*426"/>
  <p:tag name="TABLE_ENDDRAG_RECT" val="18*108*949*426"/>
</p:tagLst>
</file>

<file path=ppt/tags/tag31.xml><?xml version="1.0" encoding="utf-8"?>
<p:tagLst xmlns:p="http://schemas.openxmlformats.org/presentationml/2006/main">
  <p:tag name="KSO_WM_UNIT_TABLE_BEAUTIFY" val="smartTable{dd30b554-80e1-4e9c-9abb-bddb3323df58}"/>
  <p:tag name="KSO_WM_BEAUTIFY_FLAG" val=""/>
</p:tagLst>
</file>

<file path=ppt/tags/tag32.xml><?xml version="1.0" encoding="utf-8"?>
<p:tagLst xmlns:p="http://schemas.openxmlformats.org/presentationml/2006/main">
  <p:tag name="KSO_WM_UNIT_TABLE_BEAUTIFY" val="smartTable{caf403d3-7eba-4688-acae-1af20e15f545}"/>
</p:tagLst>
</file>

<file path=ppt/tags/tag33.xml><?xml version="1.0" encoding="utf-8"?>
<p:tagLst xmlns:p="http://schemas.openxmlformats.org/presentationml/2006/main">
  <p:tag name="KSO_WM_UNIT_TABLE_BEAUTIFY" val="smartTable{ed6daf53-1998-476f-afe6-756878c4e018}"/>
</p:tagLst>
</file>

<file path=ppt/tags/tag34.xml><?xml version="1.0" encoding="utf-8"?>
<p:tagLst xmlns:p="http://schemas.openxmlformats.org/presentationml/2006/main">
  <p:tag name="KSO_WM_UNIT_TABLE_BEAUTIFY" val="smartTable{c6bffec3-b24a-486e-8c9a-695c587ac611}"/>
</p:tagLst>
</file>

<file path=ppt/tags/tag35.xml><?xml version="1.0" encoding="utf-8"?>
<p:tagLst xmlns:p="http://schemas.openxmlformats.org/presentationml/2006/main">
  <p:tag name="KSO_WM_UNIT_TABLE_BEAUTIFY" val="smartTable{f1fb5d31-7e2d-4523-9cba-1791077a5f22}"/>
</p:tagLst>
</file>

<file path=ppt/tags/tag36.xml><?xml version="1.0" encoding="utf-8"?>
<p:tagLst xmlns:p="http://schemas.openxmlformats.org/presentationml/2006/main">
  <p:tag name="KSO_WM_UNIT_TABLE_BEAUTIFY" val="smartTable{2f8624e3-8aab-4a8e-a190-9d9c951d41ec}"/>
</p:tagLst>
</file>

<file path=ppt/tags/tag37.xml><?xml version="1.0" encoding="utf-8"?>
<p:tagLst xmlns:p="http://schemas.openxmlformats.org/presentationml/2006/main">
  <p:tag name="KSO_WM_UNIT_TABLE_BEAUTIFY" val="smartTable{0daeef65-6fe8-4e8a-bada-58f250a4db52}"/>
</p:tagLst>
</file>

<file path=ppt/tags/tag38.xml><?xml version="1.0" encoding="utf-8"?>
<p:tagLst xmlns:p="http://schemas.openxmlformats.org/presentationml/2006/main">
  <p:tag name="KSO_WM_UNIT_TABLE_BEAUTIFY" val="smartTable{85c2fab2-7372-4bd0-9c09-ee78dad51edb}"/>
</p:tagLst>
</file>

<file path=ppt/tags/tag39.xml><?xml version="1.0" encoding="utf-8"?>
<p:tagLst xmlns:p="http://schemas.openxmlformats.org/presentationml/2006/main">
  <p:tag name="KSO_WM_UNIT_TABLE_BEAUTIFY" val="smartTable{210d03c8-e673-4b8e-a029-a19f9875313a}"/>
</p:tagLst>
</file>

<file path=ppt/tags/tag4.xml><?xml version="1.0" encoding="utf-8"?>
<p:tagLst xmlns:p="http://schemas.openxmlformats.org/presentationml/2006/main">
  <p:tag name="KSO_WM_UNIT_TABLE_BEAUTIFY" val="smartTable{d5da7552-c234-49f6-974c-d045e83481d4}"/>
</p:tagLst>
</file>

<file path=ppt/tags/tag40.xml><?xml version="1.0" encoding="utf-8"?>
<p:tagLst xmlns:p="http://schemas.openxmlformats.org/presentationml/2006/main">
  <p:tag name="KSO_WM_UNIT_TABLE_BEAUTIFY" val="smartTable{9915802a-ee8c-4fd3-9932-d00fa397648a}"/>
</p:tagLst>
</file>

<file path=ppt/tags/tag41.xml><?xml version="1.0" encoding="utf-8"?>
<p:tagLst xmlns:p="http://schemas.openxmlformats.org/presentationml/2006/main">
  <p:tag name="KSO_WM_UNIT_TABLE_BEAUTIFY" val="smartTable{91466af6-1706-4fda-b7d0-c75419b05583}"/>
</p:tagLst>
</file>

<file path=ppt/tags/tag42.xml><?xml version="1.0" encoding="utf-8"?>
<p:tagLst xmlns:p="http://schemas.openxmlformats.org/presentationml/2006/main">
  <p:tag name="KSO_WM_UNIT_TABLE_BEAUTIFY" val="smartTable{4a04b7ca-c6f5-4fa9-a156-e1f90894871a}"/>
</p:tagLst>
</file>

<file path=ppt/tags/tag43.xml><?xml version="1.0" encoding="utf-8"?>
<p:tagLst xmlns:p="http://schemas.openxmlformats.org/presentationml/2006/main">
  <p:tag name="KSO_WM_UNIT_TABLE_BEAUTIFY" val="smartTable{79e42761-7219-4af2-8330-323df2e102c9}"/>
</p:tagLst>
</file>

<file path=ppt/tags/tag44.xml><?xml version="1.0" encoding="utf-8"?>
<p:tagLst xmlns:p="http://schemas.openxmlformats.org/presentationml/2006/main">
  <p:tag name="KSO_WM_UNIT_TABLE_BEAUTIFY" val="smartTable{888931c5-90f3-4517-a318-af36397e23d4}"/>
  <p:tag name="KSO_WM_BEAUTIFY_FLAG" val=""/>
</p:tagLst>
</file>

<file path=ppt/tags/tag45.xml><?xml version="1.0" encoding="utf-8"?>
<p:tagLst xmlns:p="http://schemas.openxmlformats.org/presentationml/2006/main">
  <p:tag name="KSO_WM_UNIT_TABLE_BEAUTIFY" val="smartTable{9fd85a73-f6a9-4d9b-8b06-227d9e6cd237}"/>
  <p:tag name="KSO_WM_BEAUTIFY_FLAG" val=""/>
  <p:tag name="TABLE_ENDDRAG_ORIGIN_RECT" val="919*295"/>
  <p:tag name="TABLE_ENDDRAG_RECT" val="18*122*919*295"/>
</p:tagLst>
</file>

<file path=ppt/tags/tag46.xml><?xml version="1.0" encoding="utf-8"?>
<p:tagLst xmlns:p="http://schemas.openxmlformats.org/presentationml/2006/main">
  <p:tag name="KSO_WM_UNIT_TABLE_BEAUTIFY" val="smartTable{afb14193-8282-4f69-b232-922ce230b978}"/>
  <p:tag name="KSO_WM_BEAUTIFY_FLAG" val=""/>
</p:tagLst>
</file>

<file path=ppt/tags/tag47.xml><?xml version="1.0" encoding="utf-8"?>
<p:tagLst xmlns:p="http://schemas.openxmlformats.org/presentationml/2006/main">
  <p:tag name="KSO_WM_UNIT_TABLE_BEAUTIFY" val="smartTable{de97fa82-b1f8-4f86-b8fc-98ac32e73d0d}"/>
  <p:tag name="KSO_WM_BEAUTIFY_FLAG" val=""/>
</p:tagLst>
</file>

<file path=ppt/tags/tag48.xml><?xml version="1.0" encoding="utf-8"?>
<p:tagLst xmlns:p="http://schemas.openxmlformats.org/presentationml/2006/main">
  <p:tag name="KSO_WM_UNIT_TABLE_BEAUTIFY" val="smartTable{cafa9884-6f81-4f43-b23a-3c8424c89ced}"/>
  <p:tag name="KSO_WM_BEAUTIFY_FLAG" val=""/>
</p:tagLst>
</file>

<file path=ppt/tags/tag49.xml><?xml version="1.0" encoding="utf-8"?>
<p:tagLst xmlns:p="http://schemas.openxmlformats.org/presentationml/2006/main">
  <p:tag name="KSO_WM_UNIT_TABLE_BEAUTIFY" val="smartTable{a9ac77ec-3651-4687-a19c-a8854decdf11}"/>
  <p:tag name="KSO_WM_BEAUTIFY_FLAG" val=""/>
  <p:tag name="TABLE_ENDDRAG_ORIGIN_RECT" val="935*526"/>
  <p:tag name="TABLE_ENDDRAG_RECT" val="18*104*935*526"/>
</p:tagLst>
</file>

<file path=ppt/tags/tag5.xml><?xml version="1.0" encoding="utf-8"?>
<p:tagLst xmlns:p="http://schemas.openxmlformats.org/presentationml/2006/main">
  <p:tag name="KSO_WM_UNIT_TABLE_BEAUTIFY" val="smartTable{cdce0618-f8d7-4b70-9e1a-8ee656512a37}"/>
</p:tagLst>
</file>

<file path=ppt/tags/tag50.xml><?xml version="1.0" encoding="utf-8"?>
<p:tagLst xmlns:p="http://schemas.openxmlformats.org/presentationml/2006/main">
  <p:tag name="KSO_WM_UNIT_TABLE_BEAUTIFY" val="smartTable{19310ad5-02a5-4b02-9e8c-c340c0b42f45}"/>
</p:tagLst>
</file>

<file path=ppt/tags/tag51.xml><?xml version="1.0" encoding="utf-8"?>
<p:tagLst xmlns:p="http://schemas.openxmlformats.org/presentationml/2006/main">
  <p:tag name="KSO_WM_UNIT_TABLE_BEAUTIFY" val="smartTable{191703fe-1908-4c8a-82bf-e1b7fb893cbd}"/>
</p:tagLst>
</file>

<file path=ppt/tags/tag52.xml><?xml version="1.0" encoding="utf-8"?>
<p:tagLst xmlns:p="http://schemas.openxmlformats.org/presentationml/2006/main">
  <p:tag name="KSO_WM_UNIT_TABLE_BEAUTIFY" val="smartTable{70d8979f-d34d-451a-812b-a206eadb40da}"/>
</p:tagLst>
</file>

<file path=ppt/tags/tag53.xml><?xml version="1.0" encoding="utf-8"?>
<p:tagLst xmlns:p="http://schemas.openxmlformats.org/presentationml/2006/main">
  <p:tag name="KSO_WM_UNIT_TABLE_BEAUTIFY" val="smartTable{cf15748b-e28c-4882-9e62-9b1f77965b02}"/>
</p:tagLst>
</file>

<file path=ppt/tags/tag54.xml><?xml version="1.0" encoding="utf-8"?>
<p:tagLst xmlns:p="http://schemas.openxmlformats.org/presentationml/2006/main">
  <p:tag name="KSO_WM_UNIT_TABLE_BEAUTIFY" val="smartTable{f91a4433-1608-4434-9b24-44da15093267}"/>
</p:tagLst>
</file>

<file path=ppt/tags/tag55.xml><?xml version="1.0" encoding="utf-8"?>
<p:tagLst xmlns:p="http://schemas.openxmlformats.org/presentationml/2006/main">
  <p:tag name="KSO_WM_UNIT_TABLE_BEAUTIFY" val="smartTable{a7aa7732-fd35-4501-bd59-7787a1beed99}"/>
</p:tagLst>
</file>

<file path=ppt/tags/tag56.xml><?xml version="1.0" encoding="utf-8"?>
<p:tagLst xmlns:p="http://schemas.openxmlformats.org/presentationml/2006/main">
  <p:tag name="KSO_WM_UNIT_TABLE_BEAUTIFY" val="smartTable{016a452c-e187-46a8-a540-a0fd908b2a8e}"/>
  <p:tag name="KSO_WM_BEAUTIFY_FLAG" val=""/>
</p:tagLst>
</file>

<file path=ppt/tags/tag57.xml><?xml version="1.0" encoding="utf-8"?>
<p:tagLst xmlns:p="http://schemas.openxmlformats.org/presentationml/2006/main">
  <p:tag name="KSO_WM_UNIT_TABLE_BEAUTIFY" val="smartTable{d91d8fd1-2d6f-42fc-92ae-1920a287954d}"/>
  <p:tag name="KSO_WM_BEAUTIFY_FLAG" val=""/>
</p:tagLst>
</file>

<file path=ppt/tags/tag58.xml><?xml version="1.0" encoding="utf-8"?>
<p:tagLst xmlns:p="http://schemas.openxmlformats.org/presentationml/2006/main">
  <p:tag name="KSO_WM_UNIT_TABLE_BEAUTIFY" val="smartTable{c038ca61-e1d2-4ae9-b73d-9a7ae6e7ade1}"/>
  <p:tag name="KSO_WM_BEAUTIFY_FLAG" val=""/>
</p:tagLst>
</file>

<file path=ppt/tags/tag59.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c4b4585b-a40c-41a0-a53e-f93bbf6b461f"/>
  <p:tag name="COMMONDATA" val="eyJoZGlkIjoiMjhjNGUxNWFjMjhlNDdjNWVkN2JmMzA2Y2JjZmYzMTUifQ=="/>
</p:tagLst>
</file>

<file path=ppt/tags/tag6.xml><?xml version="1.0" encoding="utf-8"?>
<p:tagLst xmlns:p="http://schemas.openxmlformats.org/presentationml/2006/main">
  <p:tag name="KSO_WM_UNIT_TABLE_BEAUTIFY" val="smartTable{45791938-e5f8-4b07-bed9-5e6b8cbf2585}"/>
</p:tagLst>
</file>

<file path=ppt/tags/tag7.xml><?xml version="1.0" encoding="utf-8"?>
<p:tagLst xmlns:p="http://schemas.openxmlformats.org/presentationml/2006/main">
  <p:tag name="KSO_WM_UNIT_TABLE_BEAUTIFY" val="smartTable{dc339c36-949a-446b-95f2-15bf72d341c9}"/>
</p:tagLst>
</file>

<file path=ppt/tags/tag8.xml><?xml version="1.0" encoding="utf-8"?>
<p:tagLst xmlns:p="http://schemas.openxmlformats.org/presentationml/2006/main">
  <p:tag name="KSO_WM_UNIT_TABLE_BEAUTIFY" val="smartTable{cdce0618-f8d7-4b70-9e1a-8ee656512a37}"/>
</p:tagLst>
</file>

<file path=ppt/tags/tag9.xml><?xml version="1.0" encoding="utf-8"?>
<p:tagLst xmlns:p="http://schemas.openxmlformats.org/presentationml/2006/main">
  <p:tag name="KSO_WM_UNIT_TABLE_BEAUTIFY" val="smartTable{da6e428e-1f02-4746-ab79-f7062e6cac0b}"/>
  <p:tag name="KSO_WM_BEAUTIFY_FLAG" val=""/>
  <p:tag name="TABLE_ENDDRAG_ORIGIN_RECT" val="948*423"/>
  <p:tag name="TABLE_ENDDRAG_RECT" val="11*105*948*42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35994</Words>
  <Application>WPS 演示</Application>
  <PresentationFormat>宽屏</PresentationFormat>
  <Paragraphs>5139</Paragraphs>
  <Slides>137</Slides>
  <Notes>13</Notes>
  <HiddenSlides>31</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137</vt:i4>
      </vt:variant>
    </vt:vector>
  </HeadingPairs>
  <TitlesOfParts>
    <vt:vector size="150" baseType="lpstr">
      <vt:lpstr>Arial</vt:lpstr>
      <vt:lpstr>宋体</vt:lpstr>
      <vt:lpstr>Wingdings</vt:lpstr>
      <vt:lpstr>Raleway Light</vt:lpstr>
      <vt:lpstr>微软雅黑</vt:lpstr>
      <vt:lpstr>Times New Roman</vt:lpstr>
      <vt:lpstr>Calibri</vt:lpstr>
      <vt:lpstr>Lato Regular</vt:lpstr>
      <vt:lpstr>Segoe Print</vt:lpstr>
      <vt:lpstr>Lato Light</vt:lpstr>
      <vt:lpstr>Arial Unicode MS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 测 题 一 </vt:lpstr>
      <vt:lpstr>PowerPoint 演示文稿</vt:lpstr>
      <vt:lpstr>自 测 题 一 </vt:lpstr>
      <vt:lpstr>PowerPoint 演示文稿</vt:lpstr>
      <vt:lpstr>自 测 题 二</vt:lpstr>
      <vt:lpstr>PowerPoint 演示文稿</vt:lpstr>
      <vt:lpstr>自 测 题 二</vt:lpstr>
      <vt:lpstr>PowerPoint 演示文稿</vt:lpstr>
      <vt:lpstr>自 测 题 三</vt:lpstr>
      <vt:lpstr>PowerPoint 演示文稿</vt:lpstr>
      <vt:lpstr>自 测 题 三</vt:lpstr>
      <vt:lpstr>PowerPoint 演示文稿</vt:lpstr>
      <vt:lpstr>自 测 题 四</vt:lpstr>
      <vt:lpstr>PowerPoint 演示文稿</vt:lpstr>
      <vt:lpstr>自 测 题 四</vt:lpstr>
      <vt:lpstr>PowerPoint 演示文稿</vt:lpstr>
      <vt:lpstr>自 测 题 五</vt:lpstr>
      <vt:lpstr>PowerPoint 演示文稿</vt:lpstr>
      <vt:lpstr>自 测 题 五</vt:lpstr>
      <vt:lpstr>PowerPoint 演示文稿</vt:lpstr>
      <vt:lpstr>自 测 题 六</vt:lpstr>
      <vt:lpstr>PowerPoint 演示文稿</vt:lpstr>
      <vt:lpstr>自 测 题 六</vt:lpstr>
      <vt:lpstr>PowerPoint 演示文稿</vt:lpstr>
      <vt:lpstr>自 测 题 七</vt:lpstr>
      <vt:lpstr>PowerPoint 演示文稿</vt:lpstr>
      <vt:lpstr>自 测 题 七</vt:lpstr>
      <vt:lpstr>PowerPoint 演示文稿</vt:lpstr>
      <vt:lpstr>自 测 题 八</vt:lpstr>
      <vt:lpstr>PowerPoint 演示文稿</vt:lpstr>
      <vt:lpstr>自 测 题 八</vt:lpstr>
      <vt:lpstr>PowerPoint 演示文稿</vt:lpstr>
      <vt:lpstr>自 测 题 九</vt:lpstr>
      <vt:lpstr>PowerPoint 演示文稿</vt:lpstr>
      <vt:lpstr>自 测 题 九</vt:lpstr>
      <vt:lpstr>PowerPoint 演示文稿</vt:lpstr>
      <vt:lpstr>自 测 题 十</vt:lpstr>
      <vt:lpstr>PowerPoint 演示文稿</vt:lpstr>
      <vt:lpstr>自 测 题 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Administrator</cp:lastModifiedBy>
  <cp:revision>1051</cp:revision>
  <dcterms:created xsi:type="dcterms:W3CDTF">2016-10-04T09:02:00Z</dcterms:created>
  <dcterms:modified xsi:type="dcterms:W3CDTF">2023-03-23T07:50:07Z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06FDD8782C8E49A38A776B919F66475E</vt:lpwstr>
  </property>
</Properties>
</file>