
<file path=[Content_Types].xml><?xml version="1.0" encoding="utf-8"?>
<Types xmlns="http://schemas.openxmlformats.org/package/2006/content-types">
  <Default Extension="emf" ContentType="image/x-emf"/>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diagrams/colors1.xml" ContentType="application/vnd.openxmlformats-officedocument.drawingml.diagramColors+xml"/>
  <Override PartName="/ppt/diagrams/colors10.xml" ContentType="application/vnd.openxmlformats-officedocument.drawingml.diagramColors+xml"/>
  <Override PartName="/ppt/diagrams/colors2.xml" ContentType="application/vnd.openxmlformats-officedocument.drawingml.diagramColors+xml"/>
  <Override PartName="/ppt/diagrams/colors3.xml" ContentType="application/vnd.openxmlformats-officedocument.drawingml.diagramColors+xml"/>
  <Override PartName="/ppt/diagrams/colors4.xml" ContentType="application/vnd.openxmlformats-officedocument.drawingml.diagramColors+xml"/>
  <Override PartName="/ppt/diagrams/colors5.xml" ContentType="application/vnd.openxmlformats-officedocument.drawingml.diagramColors+xml"/>
  <Override PartName="/ppt/diagrams/colors6.xml" ContentType="application/vnd.openxmlformats-officedocument.drawingml.diagramColors+xml"/>
  <Override PartName="/ppt/diagrams/colors7.xml" ContentType="application/vnd.openxmlformats-officedocument.drawingml.diagramColors+xml"/>
  <Override PartName="/ppt/diagrams/colors8.xml" ContentType="application/vnd.openxmlformats-officedocument.drawingml.diagramColors+xml"/>
  <Override PartName="/ppt/diagrams/colors9.xml" ContentType="application/vnd.openxmlformats-officedocument.drawingml.diagramColors+xml"/>
  <Override PartName="/ppt/diagrams/data1.xml" ContentType="application/vnd.openxmlformats-officedocument.drawingml.diagramData+xml"/>
  <Override PartName="/ppt/diagrams/data10.xml" ContentType="application/vnd.openxmlformats-officedocument.drawingml.diagramData+xml"/>
  <Override PartName="/ppt/diagrams/data2.xml" ContentType="application/vnd.openxmlformats-officedocument.drawingml.diagramData+xml"/>
  <Override PartName="/ppt/diagrams/data3.xml" ContentType="application/vnd.openxmlformats-officedocument.drawingml.diagramData+xml"/>
  <Override PartName="/ppt/diagrams/data4.xml" ContentType="application/vnd.openxmlformats-officedocument.drawingml.diagramData+xml"/>
  <Override PartName="/ppt/diagrams/data5.xml" ContentType="application/vnd.openxmlformats-officedocument.drawingml.diagramData+xml"/>
  <Override PartName="/ppt/diagrams/data6.xml" ContentType="application/vnd.openxmlformats-officedocument.drawingml.diagramData+xml"/>
  <Override PartName="/ppt/diagrams/data7.xml" ContentType="application/vnd.openxmlformats-officedocument.drawingml.diagramData+xml"/>
  <Override PartName="/ppt/diagrams/data8.xml" ContentType="application/vnd.openxmlformats-officedocument.drawingml.diagramData+xml"/>
  <Override PartName="/ppt/diagrams/data9.xml" ContentType="application/vnd.openxmlformats-officedocument.drawingml.diagramData+xml"/>
  <Override PartName="/ppt/diagrams/drawing1.xml" ContentType="application/vnd.ms-office.drawingml.diagramDrawing+xml"/>
  <Override PartName="/ppt/diagrams/drawing10.xml" ContentType="application/vnd.ms-office.drawingml.diagramDrawing+xml"/>
  <Override PartName="/ppt/diagrams/drawing2.xml" ContentType="application/vnd.ms-office.drawingml.diagramDrawing+xml"/>
  <Override PartName="/ppt/diagrams/drawing3.xml" ContentType="application/vnd.ms-office.drawingml.diagramDrawing+xml"/>
  <Override PartName="/ppt/diagrams/drawing4.xml" ContentType="application/vnd.ms-office.drawingml.diagramDrawing+xml"/>
  <Override PartName="/ppt/diagrams/drawing5.xml" ContentType="application/vnd.ms-office.drawingml.diagramDrawing+xml"/>
  <Override PartName="/ppt/diagrams/drawing6.xml" ContentType="application/vnd.ms-office.drawingml.diagramDrawing+xml"/>
  <Override PartName="/ppt/diagrams/drawing7.xml" ContentType="application/vnd.ms-office.drawingml.diagramDrawing+xml"/>
  <Override PartName="/ppt/diagrams/drawing8.xml" ContentType="application/vnd.ms-office.drawingml.diagramDrawing+xml"/>
  <Override PartName="/ppt/diagrams/drawing9.xml" ContentType="application/vnd.ms-office.drawingml.diagramDrawing+xml"/>
  <Override PartName="/ppt/diagrams/layout1.xml" ContentType="application/vnd.openxmlformats-officedocument.drawingml.diagramLayout+xml"/>
  <Override PartName="/ppt/diagrams/layout10.xml" ContentType="application/vnd.openxmlformats-officedocument.drawingml.diagramLayout+xml"/>
  <Override PartName="/ppt/diagrams/layout2.xml" ContentType="application/vnd.openxmlformats-officedocument.drawingml.diagramLayout+xml"/>
  <Override PartName="/ppt/diagrams/layout3.xml" ContentType="application/vnd.openxmlformats-officedocument.drawingml.diagramLayout+xml"/>
  <Override PartName="/ppt/diagrams/layout4.xml" ContentType="application/vnd.openxmlformats-officedocument.drawingml.diagramLayout+xml"/>
  <Override PartName="/ppt/diagrams/layout5.xml" ContentType="application/vnd.openxmlformats-officedocument.drawingml.diagramLayout+xml"/>
  <Override PartName="/ppt/diagrams/layout6.xml" ContentType="application/vnd.openxmlformats-officedocument.drawingml.diagramLayout+xml"/>
  <Override PartName="/ppt/diagrams/layout7.xml" ContentType="application/vnd.openxmlformats-officedocument.drawingml.diagramLayout+xml"/>
  <Override PartName="/ppt/diagrams/layout8.xml" ContentType="application/vnd.openxmlformats-officedocument.drawingml.diagramLayout+xml"/>
  <Override PartName="/ppt/diagrams/layout9.xml" ContentType="application/vnd.openxmlformats-officedocument.drawingml.diagramLayout+xml"/>
  <Override PartName="/ppt/diagrams/quickStyle1.xml" ContentType="application/vnd.openxmlformats-officedocument.drawingml.diagramStyle+xml"/>
  <Override PartName="/ppt/diagrams/quickStyle10.xml" ContentType="application/vnd.openxmlformats-officedocument.drawingml.diagramStyle+xml"/>
  <Override PartName="/ppt/diagrams/quickStyle2.xml" ContentType="application/vnd.openxmlformats-officedocument.drawingml.diagramStyle+xml"/>
  <Override PartName="/ppt/diagrams/quickStyle3.xml" ContentType="application/vnd.openxmlformats-officedocument.drawingml.diagramStyle+xml"/>
  <Override PartName="/ppt/diagrams/quickStyle4.xml" ContentType="application/vnd.openxmlformats-officedocument.drawingml.diagramStyle+xml"/>
  <Override PartName="/ppt/diagrams/quickStyle5.xml" ContentType="application/vnd.openxmlformats-officedocument.drawingml.diagramStyle+xml"/>
  <Override PartName="/ppt/diagrams/quickStyle6.xml" ContentType="application/vnd.openxmlformats-officedocument.drawingml.diagramStyle+xml"/>
  <Override PartName="/ppt/diagrams/quickStyle7.xml" ContentType="application/vnd.openxmlformats-officedocument.drawingml.diagramStyle+xml"/>
  <Override PartName="/ppt/diagrams/quickStyle8.xml" ContentType="application/vnd.openxmlformats-officedocument.drawingml.diagramStyle+xml"/>
  <Override PartName="/ppt/diagrams/quickStyle9.xml" ContentType="application/vnd.openxmlformats-officedocument.drawingml.diagramStyle+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137"/>
  </p:handoutMasterIdLst>
  <p:sldIdLst>
    <p:sldId id="869" r:id="rId3"/>
    <p:sldId id="794" r:id="rId5"/>
    <p:sldId id="781" r:id="rId6"/>
    <p:sldId id="795" r:id="rId7"/>
    <p:sldId id="939" r:id="rId8"/>
    <p:sldId id="940" r:id="rId9"/>
    <p:sldId id="1401" r:id="rId10"/>
    <p:sldId id="946" r:id="rId11"/>
    <p:sldId id="941" r:id="rId12"/>
    <p:sldId id="1086" r:id="rId13"/>
    <p:sldId id="1087" r:id="rId14"/>
    <p:sldId id="1089" r:id="rId15"/>
    <p:sldId id="1090" r:id="rId16"/>
    <p:sldId id="1092" r:id="rId17"/>
    <p:sldId id="1093" r:id="rId18"/>
    <p:sldId id="1217" r:id="rId19"/>
    <p:sldId id="1219" r:id="rId20"/>
    <p:sldId id="1220" r:id="rId21"/>
    <p:sldId id="1221" r:id="rId22"/>
    <p:sldId id="947" r:id="rId23"/>
    <p:sldId id="1226" r:id="rId24"/>
    <p:sldId id="1228" r:id="rId25"/>
    <p:sldId id="1229" r:id="rId26"/>
    <p:sldId id="1230" r:id="rId27"/>
    <p:sldId id="1227" r:id="rId28"/>
    <p:sldId id="1095" r:id="rId29"/>
    <p:sldId id="1222" r:id="rId30"/>
    <p:sldId id="1223" r:id="rId31"/>
    <p:sldId id="1224" r:id="rId32"/>
    <p:sldId id="1225" r:id="rId33"/>
    <p:sldId id="1231" r:id="rId34"/>
    <p:sldId id="1232" r:id="rId35"/>
    <p:sldId id="1528" r:id="rId36"/>
    <p:sldId id="1233" r:id="rId37"/>
    <p:sldId id="1234" r:id="rId38"/>
    <p:sldId id="1529" r:id="rId39"/>
    <p:sldId id="1235" r:id="rId40"/>
    <p:sldId id="1236" r:id="rId41"/>
    <p:sldId id="1112" r:id="rId42"/>
    <p:sldId id="1237" r:id="rId43"/>
    <p:sldId id="1240" r:id="rId44"/>
    <p:sldId id="1238" r:id="rId45"/>
    <p:sldId id="1241" r:id="rId46"/>
    <p:sldId id="1239" r:id="rId47"/>
    <p:sldId id="1242" r:id="rId48"/>
    <p:sldId id="1243" r:id="rId49"/>
    <p:sldId id="1244" r:id="rId50"/>
    <p:sldId id="1247" r:id="rId51"/>
    <p:sldId id="1245" r:id="rId52"/>
    <p:sldId id="1248" r:id="rId53"/>
    <p:sldId id="1246" r:id="rId54"/>
    <p:sldId id="1249" r:id="rId55"/>
    <p:sldId id="1250" r:id="rId56"/>
    <p:sldId id="1251" r:id="rId57"/>
    <p:sldId id="1254" r:id="rId58"/>
    <p:sldId id="1252" r:id="rId59"/>
    <p:sldId id="1255" r:id="rId60"/>
    <p:sldId id="1253" r:id="rId61"/>
    <p:sldId id="1256" r:id="rId62"/>
    <p:sldId id="1103" r:id="rId63"/>
    <p:sldId id="1257" r:id="rId64"/>
    <p:sldId id="1260" r:id="rId65"/>
    <p:sldId id="1258" r:id="rId66"/>
    <p:sldId id="1261" r:id="rId67"/>
    <p:sldId id="1259" r:id="rId68"/>
    <p:sldId id="1262" r:id="rId69"/>
    <p:sldId id="1263" r:id="rId70"/>
    <p:sldId id="1264" r:id="rId71"/>
    <p:sldId id="1267" r:id="rId72"/>
    <p:sldId id="1265" r:id="rId73"/>
    <p:sldId id="1268" r:id="rId74"/>
    <p:sldId id="1266" r:id="rId75"/>
    <p:sldId id="1269" r:id="rId76"/>
    <p:sldId id="1270" r:id="rId77"/>
    <p:sldId id="1271" r:id="rId78"/>
    <p:sldId id="1274" r:id="rId79"/>
    <p:sldId id="1272" r:id="rId80"/>
    <p:sldId id="1275" r:id="rId81"/>
    <p:sldId id="1530" r:id="rId82"/>
    <p:sldId id="1273" r:id="rId83"/>
    <p:sldId id="1276" r:id="rId84"/>
    <p:sldId id="1121" r:id="rId85"/>
    <p:sldId id="1277" r:id="rId86"/>
    <p:sldId id="1280" r:id="rId87"/>
    <p:sldId id="1278" r:id="rId88"/>
    <p:sldId id="1281" r:id="rId89"/>
    <p:sldId id="1279" r:id="rId90"/>
    <p:sldId id="1282" r:id="rId91"/>
    <p:sldId id="1166" r:id="rId92"/>
    <p:sldId id="979" r:id="rId93"/>
    <p:sldId id="1361" r:id="rId94"/>
    <p:sldId id="1362" r:id="rId95"/>
    <p:sldId id="1526" r:id="rId96"/>
    <p:sldId id="1527" r:id="rId97"/>
    <p:sldId id="1522" r:id="rId98"/>
    <p:sldId id="1523" r:id="rId99"/>
    <p:sldId id="1524" r:id="rId100"/>
    <p:sldId id="1525" r:id="rId101"/>
    <p:sldId id="1520" r:id="rId102"/>
    <p:sldId id="1521" r:id="rId103"/>
    <p:sldId id="1531" r:id="rId104"/>
    <p:sldId id="1365" r:id="rId105"/>
    <p:sldId id="1366" r:id="rId106"/>
    <p:sldId id="1363" r:id="rId107"/>
    <p:sldId id="1364" r:id="rId108"/>
    <p:sldId id="1532" r:id="rId109"/>
    <p:sldId id="1367" r:id="rId110"/>
    <p:sldId id="1368" r:id="rId111"/>
    <p:sldId id="1319" r:id="rId112"/>
    <p:sldId id="1320" r:id="rId113"/>
    <p:sldId id="1321" r:id="rId114"/>
    <p:sldId id="1322" r:id="rId115"/>
    <p:sldId id="1324" r:id="rId116"/>
    <p:sldId id="1323" r:id="rId117"/>
    <p:sldId id="1325" r:id="rId118"/>
    <p:sldId id="1326" r:id="rId119"/>
    <p:sldId id="1327" r:id="rId120"/>
    <p:sldId id="1328" r:id="rId121"/>
    <p:sldId id="1329" r:id="rId122"/>
    <p:sldId id="1330" r:id="rId123"/>
    <p:sldId id="1333" r:id="rId124"/>
    <p:sldId id="1331" r:id="rId125"/>
    <p:sldId id="1332" r:id="rId126"/>
    <p:sldId id="1185" r:id="rId127"/>
    <p:sldId id="1283" r:id="rId128"/>
    <p:sldId id="1290" r:id="rId129"/>
    <p:sldId id="1284" r:id="rId130"/>
    <p:sldId id="1286" r:id="rId131"/>
    <p:sldId id="1533" r:id="rId132"/>
    <p:sldId id="1285" r:id="rId133"/>
    <p:sldId id="1287" r:id="rId134"/>
    <p:sldId id="1288" r:id="rId135"/>
    <p:sldId id="935" r:id="rId136"/>
  </p:sldIdLst>
  <p:sldSz cx="12192000" cy="6858000"/>
  <p:notesSz cx="6858000" cy="9144000"/>
  <p:custDataLst>
    <p:tags r:id="rId142"/>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066" userDrawn="1">
          <p15:clr>
            <a:srgbClr val="A4A3A4"/>
          </p15:clr>
        </p15:guide>
        <p15:guide id="2" pos="592" userDrawn="1">
          <p15:clr>
            <a:srgbClr val="A4A3A4"/>
          </p15:clr>
        </p15:guide>
        <p15:guide id="3" pos="7053" userDrawn="1">
          <p15:clr>
            <a:srgbClr val="A4A3A4"/>
          </p15:clr>
        </p15:guide>
        <p15:guide id="4" pos="3839"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foggy vole" initials="fv"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DBCEEF"/>
    <a:srgbClr val="8064A2"/>
    <a:srgbClr val="E3FDC1"/>
    <a:srgbClr val="9BBB59"/>
    <a:srgbClr val="EAD5D5"/>
    <a:srgbClr val="505761"/>
    <a:srgbClr val="76D3C8"/>
    <a:srgbClr val="808B90"/>
    <a:srgbClr val="E1F4F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14" autoAdjust="0"/>
    <p:restoredTop sz="96763" autoAdjust="0"/>
  </p:normalViewPr>
  <p:slideViewPr>
    <p:cSldViewPr snapToGrid="0" showGuides="1">
      <p:cViewPr>
        <p:scale>
          <a:sx n="100" d="100"/>
          <a:sy n="100" d="100"/>
        </p:scale>
        <p:origin x="912" y="234"/>
      </p:cViewPr>
      <p:guideLst>
        <p:guide orient="horz" pos="2066"/>
        <p:guide pos="592"/>
        <p:guide pos="7053"/>
        <p:guide pos="3839"/>
      </p:guideLst>
    </p:cSldViewPr>
  </p:slideViewPr>
  <p:notesTextViewPr>
    <p:cViewPr>
      <p:scale>
        <a:sx n="1" d="1"/>
        <a:sy n="1" d="1"/>
      </p:scale>
      <p:origin x="0" y="0"/>
    </p:cViewPr>
  </p:notesTextViewPr>
  <p:sorterViewPr>
    <p:cViewPr>
      <p:scale>
        <a:sx n="50" d="100"/>
        <a:sy n="50" d="100"/>
      </p:scale>
      <p:origin x="0" y="0"/>
    </p:cViewPr>
  </p:sorterViewPr>
  <p:notesViewPr>
    <p:cSldViewPr snapToGrid="0">
      <p:cViewPr varScale="1">
        <p:scale>
          <a:sx n="96" d="100"/>
          <a:sy n="96" d="100"/>
        </p:scale>
        <p:origin x="4022" y="62"/>
      </p:cViewPr>
      <p:guideLst/>
    </p:cSldViewPr>
  </p:notesViewPr>
  <p:gridSpacing cx="76200" cy="76200"/>
</p:viewPr>
</file>

<file path=ppt/_rels/presentation.xml.rels><?xml version="1.0" encoding="UTF-8" standalone="yes"?>
<Relationships xmlns="http://schemas.openxmlformats.org/package/2006/relationships"><Relationship Id="rId99" Type="http://schemas.openxmlformats.org/officeDocument/2006/relationships/slide" Target="slides/slide96.xml"/><Relationship Id="rId98" Type="http://schemas.openxmlformats.org/officeDocument/2006/relationships/slide" Target="slides/slide95.xml"/><Relationship Id="rId97" Type="http://schemas.openxmlformats.org/officeDocument/2006/relationships/slide" Target="slides/slide94.xml"/><Relationship Id="rId96" Type="http://schemas.openxmlformats.org/officeDocument/2006/relationships/slide" Target="slides/slide93.xml"/><Relationship Id="rId95" Type="http://schemas.openxmlformats.org/officeDocument/2006/relationships/slide" Target="slides/slide92.xml"/><Relationship Id="rId94" Type="http://schemas.openxmlformats.org/officeDocument/2006/relationships/slide" Target="slides/slide91.xml"/><Relationship Id="rId93" Type="http://schemas.openxmlformats.org/officeDocument/2006/relationships/slide" Target="slides/slide90.xml"/><Relationship Id="rId92" Type="http://schemas.openxmlformats.org/officeDocument/2006/relationships/slide" Target="slides/slide89.xml"/><Relationship Id="rId91" Type="http://schemas.openxmlformats.org/officeDocument/2006/relationships/slide" Target="slides/slide88.xml"/><Relationship Id="rId90" Type="http://schemas.openxmlformats.org/officeDocument/2006/relationships/slide" Target="slides/slide87.xml"/><Relationship Id="rId9" Type="http://schemas.openxmlformats.org/officeDocument/2006/relationships/slide" Target="slides/slide6.xml"/><Relationship Id="rId89" Type="http://schemas.openxmlformats.org/officeDocument/2006/relationships/slide" Target="slides/slide86.xml"/><Relationship Id="rId88" Type="http://schemas.openxmlformats.org/officeDocument/2006/relationships/slide" Target="slides/slide85.xml"/><Relationship Id="rId87" Type="http://schemas.openxmlformats.org/officeDocument/2006/relationships/slide" Target="slides/slide84.xml"/><Relationship Id="rId86" Type="http://schemas.openxmlformats.org/officeDocument/2006/relationships/slide" Target="slides/slide83.xml"/><Relationship Id="rId85" Type="http://schemas.openxmlformats.org/officeDocument/2006/relationships/slide" Target="slides/slide82.xml"/><Relationship Id="rId84" Type="http://schemas.openxmlformats.org/officeDocument/2006/relationships/slide" Target="slides/slide81.xml"/><Relationship Id="rId83" Type="http://schemas.openxmlformats.org/officeDocument/2006/relationships/slide" Target="slides/slide80.xml"/><Relationship Id="rId82" Type="http://schemas.openxmlformats.org/officeDocument/2006/relationships/slide" Target="slides/slide79.xml"/><Relationship Id="rId81" Type="http://schemas.openxmlformats.org/officeDocument/2006/relationships/slide" Target="slides/slide78.xml"/><Relationship Id="rId80" Type="http://schemas.openxmlformats.org/officeDocument/2006/relationships/slide" Target="slides/slide77.xml"/><Relationship Id="rId8" Type="http://schemas.openxmlformats.org/officeDocument/2006/relationships/slide" Target="slides/slide5.xml"/><Relationship Id="rId79" Type="http://schemas.openxmlformats.org/officeDocument/2006/relationships/slide" Target="slides/slide76.xml"/><Relationship Id="rId78" Type="http://schemas.openxmlformats.org/officeDocument/2006/relationships/slide" Target="slides/slide75.xml"/><Relationship Id="rId77" Type="http://schemas.openxmlformats.org/officeDocument/2006/relationships/slide" Target="slides/slide74.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4.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2" Type="http://schemas.openxmlformats.org/officeDocument/2006/relationships/tags" Target="tags/tag6.xml"/><Relationship Id="rId141" Type="http://schemas.openxmlformats.org/officeDocument/2006/relationships/commentAuthors" Target="commentAuthors.xml"/><Relationship Id="rId140" Type="http://schemas.openxmlformats.org/officeDocument/2006/relationships/tableStyles" Target="tableStyles.xml"/><Relationship Id="rId14" Type="http://schemas.openxmlformats.org/officeDocument/2006/relationships/slide" Target="slides/slide11.xml"/><Relationship Id="rId139" Type="http://schemas.openxmlformats.org/officeDocument/2006/relationships/viewProps" Target="viewProps.xml"/><Relationship Id="rId138" Type="http://schemas.openxmlformats.org/officeDocument/2006/relationships/presProps" Target="presProps.xml"/><Relationship Id="rId137" Type="http://schemas.openxmlformats.org/officeDocument/2006/relationships/handoutMaster" Target="handoutMasters/handoutMaster1.xml"/><Relationship Id="rId136" Type="http://schemas.openxmlformats.org/officeDocument/2006/relationships/slide" Target="slides/slide133.xml"/><Relationship Id="rId135" Type="http://schemas.openxmlformats.org/officeDocument/2006/relationships/slide" Target="slides/slide132.xml"/><Relationship Id="rId134" Type="http://schemas.openxmlformats.org/officeDocument/2006/relationships/slide" Target="slides/slide131.xml"/><Relationship Id="rId133" Type="http://schemas.openxmlformats.org/officeDocument/2006/relationships/slide" Target="slides/slide130.xml"/><Relationship Id="rId132" Type="http://schemas.openxmlformats.org/officeDocument/2006/relationships/slide" Target="slides/slide129.xml"/><Relationship Id="rId131" Type="http://schemas.openxmlformats.org/officeDocument/2006/relationships/slide" Target="slides/slide128.xml"/><Relationship Id="rId130" Type="http://schemas.openxmlformats.org/officeDocument/2006/relationships/slide" Target="slides/slide127.xml"/><Relationship Id="rId13" Type="http://schemas.openxmlformats.org/officeDocument/2006/relationships/slide" Target="slides/slide10.xml"/><Relationship Id="rId129" Type="http://schemas.openxmlformats.org/officeDocument/2006/relationships/slide" Target="slides/slide126.xml"/><Relationship Id="rId128" Type="http://schemas.openxmlformats.org/officeDocument/2006/relationships/slide" Target="slides/slide125.xml"/><Relationship Id="rId127" Type="http://schemas.openxmlformats.org/officeDocument/2006/relationships/slide" Target="slides/slide124.xml"/><Relationship Id="rId126" Type="http://schemas.openxmlformats.org/officeDocument/2006/relationships/slide" Target="slides/slide123.xml"/><Relationship Id="rId125" Type="http://schemas.openxmlformats.org/officeDocument/2006/relationships/slide" Target="slides/slide122.xml"/><Relationship Id="rId124" Type="http://schemas.openxmlformats.org/officeDocument/2006/relationships/slide" Target="slides/slide121.xml"/><Relationship Id="rId123" Type="http://schemas.openxmlformats.org/officeDocument/2006/relationships/slide" Target="slides/slide120.xml"/><Relationship Id="rId122" Type="http://schemas.openxmlformats.org/officeDocument/2006/relationships/slide" Target="slides/slide119.xml"/><Relationship Id="rId121" Type="http://schemas.openxmlformats.org/officeDocument/2006/relationships/slide" Target="slides/slide118.xml"/><Relationship Id="rId120" Type="http://schemas.openxmlformats.org/officeDocument/2006/relationships/slide" Target="slides/slide117.xml"/><Relationship Id="rId12" Type="http://schemas.openxmlformats.org/officeDocument/2006/relationships/slide" Target="slides/slide9.xml"/><Relationship Id="rId119" Type="http://schemas.openxmlformats.org/officeDocument/2006/relationships/slide" Target="slides/slide116.xml"/><Relationship Id="rId118" Type="http://schemas.openxmlformats.org/officeDocument/2006/relationships/slide" Target="slides/slide115.xml"/><Relationship Id="rId117" Type="http://schemas.openxmlformats.org/officeDocument/2006/relationships/slide" Target="slides/slide114.xml"/><Relationship Id="rId116" Type="http://schemas.openxmlformats.org/officeDocument/2006/relationships/slide" Target="slides/slide113.xml"/><Relationship Id="rId115" Type="http://schemas.openxmlformats.org/officeDocument/2006/relationships/slide" Target="slides/slide112.xml"/><Relationship Id="rId114" Type="http://schemas.openxmlformats.org/officeDocument/2006/relationships/slide" Target="slides/slide111.xml"/><Relationship Id="rId113" Type="http://schemas.openxmlformats.org/officeDocument/2006/relationships/slide" Target="slides/slide110.xml"/><Relationship Id="rId112" Type="http://schemas.openxmlformats.org/officeDocument/2006/relationships/slide" Target="slides/slide109.xml"/><Relationship Id="rId111" Type="http://schemas.openxmlformats.org/officeDocument/2006/relationships/slide" Target="slides/slide108.xml"/><Relationship Id="rId110" Type="http://schemas.openxmlformats.org/officeDocument/2006/relationships/slide" Target="slides/slide107.xml"/><Relationship Id="rId11" Type="http://schemas.openxmlformats.org/officeDocument/2006/relationships/slide" Target="slides/slide8.xml"/><Relationship Id="rId109" Type="http://schemas.openxmlformats.org/officeDocument/2006/relationships/slide" Target="slides/slide106.xml"/><Relationship Id="rId108" Type="http://schemas.openxmlformats.org/officeDocument/2006/relationships/slide" Target="slides/slide105.xml"/><Relationship Id="rId107" Type="http://schemas.openxmlformats.org/officeDocument/2006/relationships/slide" Target="slides/slide104.xml"/><Relationship Id="rId106" Type="http://schemas.openxmlformats.org/officeDocument/2006/relationships/slide" Target="slides/slide103.xml"/><Relationship Id="rId105" Type="http://schemas.openxmlformats.org/officeDocument/2006/relationships/slide" Target="slides/slide102.xml"/><Relationship Id="rId104" Type="http://schemas.openxmlformats.org/officeDocument/2006/relationships/slide" Target="slides/slide101.xml"/><Relationship Id="rId103" Type="http://schemas.openxmlformats.org/officeDocument/2006/relationships/slide" Target="slides/slide100.xml"/><Relationship Id="rId102" Type="http://schemas.openxmlformats.org/officeDocument/2006/relationships/slide" Target="slides/slide99.xml"/><Relationship Id="rId101" Type="http://schemas.openxmlformats.org/officeDocument/2006/relationships/slide" Target="slides/slide98.xml"/><Relationship Id="rId100" Type="http://schemas.openxmlformats.org/officeDocument/2006/relationships/slide" Target="slides/slide97.xml"/><Relationship Id="rId10" Type="http://schemas.openxmlformats.org/officeDocument/2006/relationships/slide" Target="slides/slide7.xml"/><Relationship Id="rId1" Type="http://schemas.openxmlformats.org/officeDocument/2006/relationships/slideMaster" Target="slideMasters/slideMaster1.xml"/></Relationships>
</file>

<file path=ppt/diagrams/colors1.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91ABC5B6-332A-4B1B-A348-3F343183E9C7}" type="doc">
      <dgm:prSet loTypeId="urn:microsoft.com/office/officeart/2005/8/layout/vList2#1" loCatId="list" qsTypeId="urn:microsoft.com/office/officeart/2005/8/quickstyle/simple1#1" qsCatId="simple" csTypeId="urn:microsoft.com/office/officeart/2005/8/colors/colorful1#1" csCatId="colorful" phldr="1"/>
      <dgm:spPr/>
      <dgm:t>
        <a:bodyPr/>
        <a:lstStyle/>
        <a:p>
          <a:endParaRPr lang="zh-CN" altLang="en-US"/>
        </a:p>
      </dgm:t>
    </dgm:pt>
    <dgm:pt modelId="{BC44728D-FCEE-4C13-AEE0-EF4370562988}">
      <dgm:prSet phldrT="[文本]" custT="1"/>
      <dgm:spPr/>
      <dgm:t>
        <a:bodyPr/>
        <a:lstStyle/>
        <a:p>
          <a:pPr algn="ctr"/>
          <a:r>
            <a:rPr lang="zh-CN" altLang="en-US" sz="3200" b="1" dirty="0">
              <a:latin typeface="微软雅黑" panose="020B0503020204020204" pitchFamily="34" charset="-122"/>
              <a:ea typeface="微软雅黑" panose="020B0503020204020204" pitchFamily="34" charset="-122"/>
            </a:rPr>
            <a:t>（一）根据上下文确定答案</a:t>
          </a:r>
        </a:p>
      </dgm:t>
    </dgm:pt>
    <dgm:pt modelId="{D3A1458C-279D-41FC-AE06-BFF908604A2E}" cxnId="{FBBAFE04-75FA-44D0-94F1-F0FBE892CF09}" type="parTrans">
      <dgm:prSet/>
      <dgm:spPr/>
      <dgm:t>
        <a:bodyPr/>
        <a:lstStyle/>
        <a:p>
          <a:endParaRPr lang="zh-CN" altLang="en-US"/>
        </a:p>
      </dgm:t>
    </dgm:pt>
    <dgm:pt modelId="{FD298035-AE9D-4CBE-B0EB-0D07E98EC9AB}" cxnId="{FBBAFE04-75FA-44D0-94F1-F0FBE892CF09}" type="sibTrans">
      <dgm:prSet/>
      <dgm:spPr/>
      <dgm:t>
        <a:bodyPr/>
        <a:lstStyle/>
        <a:p>
          <a:endParaRPr lang="zh-CN" altLang="en-US"/>
        </a:p>
      </dgm:t>
    </dgm:pt>
    <dgm:pt modelId="{1B711EBE-11D5-4149-BB91-666CD680C8B0}" type="pres">
      <dgm:prSet presAssocID="{91ABC5B6-332A-4B1B-A348-3F343183E9C7}" presName="linear" presStyleCnt="0">
        <dgm:presLayoutVars>
          <dgm:animLvl val="lvl"/>
          <dgm:resizeHandles val="exact"/>
        </dgm:presLayoutVars>
      </dgm:prSet>
      <dgm:spPr/>
    </dgm:pt>
    <dgm:pt modelId="{53EDFADB-9AA9-4AF3-80D5-9A8BF4D42266}" type="pres">
      <dgm:prSet presAssocID="{BC44728D-FCEE-4C13-AEE0-EF4370562988}" presName="parentText" presStyleLbl="node1" presStyleIdx="0" presStyleCnt="1" custScaleY="86385" custLinFactY="-87717" custLinFactNeighborY="-100000">
        <dgm:presLayoutVars>
          <dgm:chMax val="0"/>
          <dgm:bulletEnabled val="1"/>
        </dgm:presLayoutVars>
      </dgm:prSet>
      <dgm:spPr/>
    </dgm:pt>
  </dgm:ptLst>
  <dgm:cxnLst>
    <dgm:cxn modelId="{FBBAFE04-75FA-44D0-94F1-F0FBE892CF09}" srcId="{91ABC5B6-332A-4B1B-A348-3F343183E9C7}" destId="{BC44728D-FCEE-4C13-AEE0-EF4370562988}" srcOrd="0" destOrd="0" parTransId="{D3A1458C-279D-41FC-AE06-BFF908604A2E}" sibTransId="{FD298035-AE9D-4CBE-B0EB-0D07E98EC9AB}"/>
    <dgm:cxn modelId="{29739F2B-766E-44F1-9236-0B6D06FC3EB9}" type="presOf" srcId="{91ABC5B6-332A-4B1B-A348-3F343183E9C7}" destId="{1B711EBE-11D5-4149-BB91-666CD680C8B0}" srcOrd="0" destOrd="0" presId="urn:microsoft.com/office/officeart/2005/8/layout/vList2#1"/>
    <dgm:cxn modelId="{EE52A49F-B5E1-461A-BCB1-5BA9743EF00A}" type="presOf" srcId="{BC44728D-FCEE-4C13-AEE0-EF4370562988}" destId="{53EDFADB-9AA9-4AF3-80D5-9A8BF4D42266}" srcOrd="0" destOrd="0" presId="urn:microsoft.com/office/officeart/2005/8/layout/vList2#1"/>
    <dgm:cxn modelId="{CBD90E83-2F05-4280-A7FB-CEBBEA6B03DD}" type="presParOf" srcId="{1B711EBE-11D5-4149-BB91-666CD680C8B0}" destId="{53EDFADB-9AA9-4AF3-80D5-9A8BF4D42266}" srcOrd="0" destOrd="0" presId="urn:microsoft.com/office/officeart/2005/8/layout/vList2#1"/>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91ABC5B6-332A-4B1B-A348-3F343183E9C7}" type="doc">
      <dgm:prSet loTypeId="urn:microsoft.com/office/officeart/2005/8/layout/vList2#1" loCatId="list" qsTypeId="urn:microsoft.com/office/officeart/2005/8/quickstyle/simple1#1" qsCatId="simple" csTypeId="urn:microsoft.com/office/officeart/2005/8/colors/colorful1#1" csCatId="colorful" phldr="1"/>
      <dgm:spPr/>
      <dgm:t>
        <a:bodyPr/>
        <a:lstStyle/>
        <a:p>
          <a:endParaRPr lang="zh-CN" altLang="en-US"/>
        </a:p>
      </dgm:t>
    </dgm:pt>
    <dgm:pt modelId="{BC44728D-FCEE-4C13-AEE0-EF4370562988}">
      <dgm:prSet phldrT="[文本]" custT="1"/>
      <dgm:spPr>
        <a:solidFill>
          <a:schemeClr val="accent3"/>
        </a:solidFill>
      </dgm:spPr>
      <dgm:t>
        <a:bodyPr/>
        <a:lstStyle/>
        <a:p>
          <a:pPr algn="ctr"/>
          <a:r>
            <a:rPr lang="zh-CN" altLang="en-US" sz="3200" b="1" dirty="0">
              <a:latin typeface="微软雅黑" panose="020B0503020204020204" pitchFamily="34" charset="-122"/>
              <a:ea typeface="微软雅黑" panose="020B0503020204020204" pitchFamily="34" charset="-122"/>
            </a:rPr>
            <a:t>（五）根据词语同近义词用法确定答案</a:t>
          </a:r>
        </a:p>
      </dgm:t>
    </dgm:pt>
    <dgm:pt modelId="{D3A1458C-279D-41FC-AE06-BFF908604A2E}" cxnId="{FBBAFE04-75FA-44D0-94F1-F0FBE892CF09}" type="parTrans">
      <dgm:prSet/>
      <dgm:spPr/>
      <dgm:t>
        <a:bodyPr/>
        <a:lstStyle/>
        <a:p>
          <a:endParaRPr lang="zh-CN" altLang="en-US"/>
        </a:p>
      </dgm:t>
    </dgm:pt>
    <dgm:pt modelId="{FD298035-AE9D-4CBE-B0EB-0D07E98EC9AB}" cxnId="{FBBAFE04-75FA-44D0-94F1-F0FBE892CF09}" type="sibTrans">
      <dgm:prSet/>
      <dgm:spPr/>
      <dgm:t>
        <a:bodyPr/>
        <a:lstStyle/>
        <a:p>
          <a:endParaRPr lang="zh-CN" altLang="en-US"/>
        </a:p>
      </dgm:t>
    </dgm:pt>
    <dgm:pt modelId="{1B711EBE-11D5-4149-BB91-666CD680C8B0}" type="pres">
      <dgm:prSet presAssocID="{91ABC5B6-332A-4B1B-A348-3F343183E9C7}" presName="linear" presStyleCnt="0">
        <dgm:presLayoutVars>
          <dgm:animLvl val="lvl"/>
          <dgm:resizeHandles val="exact"/>
        </dgm:presLayoutVars>
      </dgm:prSet>
      <dgm:spPr/>
    </dgm:pt>
    <dgm:pt modelId="{53EDFADB-9AA9-4AF3-80D5-9A8BF4D42266}" type="pres">
      <dgm:prSet presAssocID="{BC44728D-FCEE-4C13-AEE0-EF4370562988}" presName="parentText" presStyleLbl="node1" presStyleIdx="0" presStyleCnt="1" custScaleY="79452" custLinFactY="-38968" custLinFactNeighborY="-100000">
        <dgm:presLayoutVars>
          <dgm:chMax val="0"/>
          <dgm:bulletEnabled val="1"/>
        </dgm:presLayoutVars>
      </dgm:prSet>
      <dgm:spPr/>
    </dgm:pt>
  </dgm:ptLst>
  <dgm:cxnLst>
    <dgm:cxn modelId="{FBBAFE04-75FA-44D0-94F1-F0FBE892CF09}" srcId="{91ABC5B6-332A-4B1B-A348-3F343183E9C7}" destId="{BC44728D-FCEE-4C13-AEE0-EF4370562988}" srcOrd="0" destOrd="0" parTransId="{D3A1458C-279D-41FC-AE06-BFF908604A2E}" sibTransId="{FD298035-AE9D-4CBE-B0EB-0D07E98EC9AB}"/>
    <dgm:cxn modelId="{29739F2B-766E-44F1-9236-0B6D06FC3EB9}" type="presOf" srcId="{91ABC5B6-332A-4B1B-A348-3F343183E9C7}" destId="{1B711EBE-11D5-4149-BB91-666CD680C8B0}" srcOrd="0" destOrd="0" presId="urn:microsoft.com/office/officeart/2005/8/layout/vList2#1"/>
    <dgm:cxn modelId="{EE52A49F-B5E1-461A-BCB1-5BA9743EF00A}" type="presOf" srcId="{BC44728D-FCEE-4C13-AEE0-EF4370562988}" destId="{53EDFADB-9AA9-4AF3-80D5-9A8BF4D42266}" srcOrd="0" destOrd="0" presId="urn:microsoft.com/office/officeart/2005/8/layout/vList2#1"/>
    <dgm:cxn modelId="{CBD90E83-2F05-4280-A7FB-CEBBEA6B03DD}" type="presParOf" srcId="{1B711EBE-11D5-4149-BB91-666CD680C8B0}" destId="{53EDFADB-9AA9-4AF3-80D5-9A8BF4D42266}" srcOrd="0" destOrd="0" presId="urn:microsoft.com/office/officeart/2005/8/layout/vList2#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91ABC5B6-332A-4B1B-A348-3F343183E9C7}" type="doc">
      <dgm:prSet loTypeId="urn:microsoft.com/office/officeart/2005/8/layout/vList2#1" loCatId="list" qsTypeId="urn:microsoft.com/office/officeart/2005/8/quickstyle/simple1#1" qsCatId="simple" csTypeId="urn:microsoft.com/office/officeart/2005/8/colors/colorful1#1" csCatId="colorful" phldr="1"/>
      <dgm:spPr/>
      <dgm:t>
        <a:bodyPr/>
        <a:lstStyle/>
        <a:p>
          <a:endParaRPr lang="zh-CN" altLang="en-US"/>
        </a:p>
      </dgm:t>
    </dgm:pt>
    <dgm:pt modelId="{BC44728D-FCEE-4C13-AEE0-EF4370562988}">
      <dgm:prSet phldrT="[文本]" custT="1"/>
      <dgm:spPr/>
      <dgm:t>
        <a:bodyPr/>
        <a:lstStyle/>
        <a:p>
          <a:pPr algn="ctr"/>
          <a:r>
            <a:rPr lang="zh-CN" altLang="en-US" sz="3200" b="1" dirty="0">
              <a:latin typeface="微软雅黑" panose="020B0503020204020204" pitchFamily="34" charset="-122"/>
              <a:ea typeface="微软雅黑" panose="020B0503020204020204" pitchFamily="34" charset="-122"/>
            </a:rPr>
            <a:t>（一）根据上下文确定答案</a:t>
          </a:r>
        </a:p>
      </dgm:t>
    </dgm:pt>
    <dgm:pt modelId="{D3A1458C-279D-41FC-AE06-BFF908604A2E}" cxnId="{FBBAFE04-75FA-44D0-94F1-F0FBE892CF09}" type="parTrans">
      <dgm:prSet/>
      <dgm:spPr/>
      <dgm:t>
        <a:bodyPr/>
        <a:lstStyle/>
        <a:p>
          <a:endParaRPr lang="zh-CN" altLang="en-US"/>
        </a:p>
      </dgm:t>
    </dgm:pt>
    <dgm:pt modelId="{FD298035-AE9D-4CBE-B0EB-0D07E98EC9AB}" cxnId="{FBBAFE04-75FA-44D0-94F1-F0FBE892CF09}" type="sibTrans">
      <dgm:prSet/>
      <dgm:spPr/>
      <dgm:t>
        <a:bodyPr/>
        <a:lstStyle/>
        <a:p>
          <a:endParaRPr lang="zh-CN" altLang="en-US"/>
        </a:p>
      </dgm:t>
    </dgm:pt>
    <dgm:pt modelId="{1B711EBE-11D5-4149-BB91-666CD680C8B0}" type="pres">
      <dgm:prSet presAssocID="{91ABC5B6-332A-4B1B-A348-3F343183E9C7}" presName="linear" presStyleCnt="0">
        <dgm:presLayoutVars>
          <dgm:animLvl val="lvl"/>
          <dgm:resizeHandles val="exact"/>
        </dgm:presLayoutVars>
      </dgm:prSet>
      <dgm:spPr/>
    </dgm:pt>
    <dgm:pt modelId="{53EDFADB-9AA9-4AF3-80D5-9A8BF4D42266}" type="pres">
      <dgm:prSet presAssocID="{BC44728D-FCEE-4C13-AEE0-EF4370562988}" presName="parentText" presStyleLbl="node1" presStyleIdx="0" presStyleCnt="1" custLinFactY="-38968" custLinFactNeighborY="-100000">
        <dgm:presLayoutVars>
          <dgm:chMax val="0"/>
          <dgm:bulletEnabled val="1"/>
        </dgm:presLayoutVars>
      </dgm:prSet>
      <dgm:spPr/>
    </dgm:pt>
  </dgm:ptLst>
  <dgm:cxnLst>
    <dgm:cxn modelId="{FBBAFE04-75FA-44D0-94F1-F0FBE892CF09}" srcId="{91ABC5B6-332A-4B1B-A348-3F343183E9C7}" destId="{BC44728D-FCEE-4C13-AEE0-EF4370562988}" srcOrd="0" destOrd="0" parTransId="{D3A1458C-279D-41FC-AE06-BFF908604A2E}" sibTransId="{FD298035-AE9D-4CBE-B0EB-0D07E98EC9AB}"/>
    <dgm:cxn modelId="{29739F2B-766E-44F1-9236-0B6D06FC3EB9}" type="presOf" srcId="{91ABC5B6-332A-4B1B-A348-3F343183E9C7}" destId="{1B711EBE-11D5-4149-BB91-666CD680C8B0}" srcOrd="0" destOrd="0" presId="urn:microsoft.com/office/officeart/2005/8/layout/vList2#1"/>
    <dgm:cxn modelId="{EE52A49F-B5E1-461A-BCB1-5BA9743EF00A}" type="presOf" srcId="{BC44728D-FCEE-4C13-AEE0-EF4370562988}" destId="{53EDFADB-9AA9-4AF3-80D5-9A8BF4D42266}" srcOrd="0" destOrd="0" presId="urn:microsoft.com/office/officeart/2005/8/layout/vList2#1"/>
    <dgm:cxn modelId="{CBD90E83-2F05-4280-A7FB-CEBBEA6B03DD}" type="presParOf" srcId="{1B711EBE-11D5-4149-BB91-666CD680C8B0}" destId="{53EDFADB-9AA9-4AF3-80D5-9A8BF4D42266}" srcOrd="0" destOrd="0" presId="urn:microsoft.com/office/officeart/2005/8/layout/vList2#1"/>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91ABC5B6-332A-4B1B-A348-3F343183E9C7}" type="doc">
      <dgm:prSet loTypeId="urn:microsoft.com/office/officeart/2005/8/layout/vList2#1" loCatId="list" qsTypeId="urn:microsoft.com/office/officeart/2005/8/quickstyle/simple1#1" qsCatId="simple" csTypeId="urn:microsoft.com/office/officeart/2005/8/colors/colorful1#1" csCatId="colorful" phldr="1"/>
      <dgm:spPr/>
      <dgm:t>
        <a:bodyPr/>
        <a:lstStyle/>
        <a:p>
          <a:endParaRPr lang="zh-CN" altLang="en-US"/>
        </a:p>
      </dgm:t>
    </dgm:pt>
    <dgm:pt modelId="{BC44728D-FCEE-4C13-AEE0-EF4370562988}">
      <dgm:prSet phldrT="[文本]" custT="1"/>
      <dgm:spPr>
        <a:solidFill>
          <a:schemeClr val="accent3"/>
        </a:solidFill>
      </dgm:spPr>
      <dgm:t>
        <a:bodyPr/>
        <a:lstStyle/>
        <a:p>
          <a:pPr algn="ctr"/>
          <a:r>
            <a:rPr lang="zh-CN" altLang="en-US" sz="3200" b="1" dirty="0">
              <a:latin typeface="微软雅黑" panose="020B0503020204020204" pitchFamily="34" charset="-122"/>
              <a:ea typeface="微软雅黑" panose="020B0503020204020204" pitchFamily="34" charset="-122"/>
            </a:rPr>
            <a:t>（二）根据常识背景确定答案</a:t>
          </a:r>
        </a:p>
      </dgm:t>
    </dgm:pt>
    <dgm:pt modelId="{D3A1458C-279D-41FC-AE06-BFF908604A2E}" cxnId="{FBBAFE04-75FA-44D0-94F1-F0FBE892CF09}" type="parTrans">
      <dgm:prSet/>
      <dgm:spPr/>
      <dgm:t>
        <a:bodyPr/>
        <a:lstStyle/>
        <a:p>
          <a:endParaRPr lang="zh-CN" altLang="en-US"/>
        </a:p>
      </dgm:t>
    </dgm:pt>
    <dgm:pt modelId="{FD298035-AE9D-4CBE-B0EB-0D07E98EC9AB}" cxnId="{FBBAFE04-75FA-44D0-94F1-F0FBE892CF09}" type="sibTrans">
      <dgm:prSet/>
      <dgm:spPr/>
      <dgm:t>
        <a:bodyPr/>
        <a:lstStyle/>
        <a:p>
          <a:endParaRPr lang="zh-CN" altLang="en-US"/>
        </a:p>
      </dgm:t>
    </dgm:pt>
    <dgm:pt modelId="{1B711EBE-11D5-4149-BB91-666CD680C8B0}" type="pres">
      <dgm:prSet presAssocID="{91ABC5B6-332A-4B1B-A348-3F343183E9C7}" presName="linear" presStyleCnt="0">
        <dgm:presLayoutVars>
          <dgm:animLvl val="lvl"/>
          <dgm:resizeHandles val="exact"/>
        </dgm:presLayoutVars>
      </dgm:prSet>
      <dgm:spPr/>
    </dgm:pt>
    <dgm:pt modelId="{53EDFADB-9AA9-4AF3-80D5-9A8BF4D42266}" type="pres">
      <dgm:prSet presAssocID="{BC44728D-FCEE-4C13-AEE0-EF4370562988}" presName="parentText" presStyleLbl="node1" presStyleIdx="0" presStyleCnt="1" custScaleY="79452" custLinFactY="-38968" custLinFactNeighborY="-100000">
        <dgm:presLayoutVars>
          <dgm:chMax val="0"/>
          <dgm:bulletEnabled val="1"/>
        </dgm:presLayoutVars>
      </dgm:prSet>
      <dgm:spPr/>
    </dgm:pt>
  </dgm:ptLst>
  <dgm:cxnLst>
    <dgm:cxn modelId="{FBBAFE04-75FA-44D0-94F1-F0FBE892CF09}" srcId="{91ABC5B6-332A-4B1B-A348-3F343183E9C7}" destId="{BC44728D-FCEE-4C13-AEE0-EF4370562988}" srcOrd="0" destOrd="0" parTransId="{D3A1458C-279D-41FC-AE06-BFF908604A2E}" sibTransId="{FD298035-AE9D-4CBE-B0EB-0D07E98EC9AB}"/>
    <dgm:cxn modelId="{29739F2B-766E-44F1-9236-0B6D06FC3EB9}" type="presOf" srcId="{91ABC5B6-332A-4B1B-A348-3F343183E9C7}" destId="{1B711EBE-11D5-4149-BB91-666CD680C8B0}" srcOrd="0" destOrd="0" presId="urn:microsoft.com/office/officeart/2005/8/layout/vList2#1"/>
    <dgm:cxn modelId="{EE52A49F-B5E1-461A-BCB1-5BA9743EF00A}" type="presOf" srcId="{BC44728D-FCEE-4C13-AEE0-EF4370562988}" destId="{53EDFADB-9AA9-4AF3-80D5-9A8BF4D42266}" srcOrd="0" destOrd="0" presId="urn:microsoft.com/office/officeart/2005/8/layout/vList2#1"/>
    <dgm:cxn modelId="{CBD90E83-2F05-4280-A7FB-CEBBEA6B03DD}" type="presParOf" srcId="{1B711EBE-11D5-4149-BB91-666CD680C8B0}" destId="{53EDFADB-9AA9-4AF3-80D5-9A8BF4D42266}" srcOrd="0" destOrd="0" presId="urn:microsoft.com/office/officeart/2005/8/layout/vList2#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91ABC5B6-332A-4B1B-A348-3F343183E9C7}" type="doc">
      <dgm:prSet loTypeId="urn:microsoft.com/office/officeart/2005/8/layout/vList2#1" loCatId="list" qsTypeId="urn:microsoft.com/office/officeart/2005/8/quickstyle/simple1#1" qsCatId="simple" csTypeId="urn:microsoft.com/office/officeart/2005/8/colors/colorful1#1" csCatId="colorful" phldr="1"/>
      <dgm:spPr/>
      <dgm:t>
        <a:bodyPr/>
        <a:lstStyle/>
        <a:p>
          <a:endParaRPr lang="zh-CN" altLang="en-US"/>
        </a:p>
      </dgm:t>
    </dgm:pt>
    <dgm:pt modelId="{BC44728D-FCEE-4C13-AEE0-EF4370562988}">
      <dgm:prSet phldrT="[文本]" custT="1"/>
      <dgm:spPr>
        <a:solidFill>
          <a:schemeClr val="accent3"/>
        </a:solidFill>
      </dgm:spPr>
      <dgm:t>
        <a:bodyPr/>
        <a:lstStyle/>
        <a:p>
          <a:pPr algn="ctr"/>
          <a:r>
            <a:rPr lang="zh-CN" altLang="en-US" sz="3200" b="1" dirty="0">
              <a:latin typeface="微软雅黑" panose="020B0503020204020204" pitchFamily="34" charset="-122"/>
              <a:ea typeface="微软雅黑" panose="020B0503020204020204" pitchFamily="34" charset="-122"/>
            </a:rPr>
            <a:t>（二）根据常识背景确定答案</a:t>
          </a:r>
        </a:p>
      </dgm:t>
    </dgm:pt>
    <dgm:pt modelId="{D3A1458C-279D-41FC-AE06-BFF908604A2E}" cxnId="{FBBAFE04-75FA-44D0-94F1-F0FBE892CF09}" type="parTrans">
      <dgm:prSet/>
      <dgm:spPr/>
      <dgm:t>
        <a:bodyPr/>
        <a:lstStyle/>
        <a:p>
          <a:endParaRPr lang="zh-CN" altLang="en-US"/>
        </a:p>
      </dgm:t>
    </dgm:pt>
    <dgm:pt modelId="{FD298035-AE9D-4CBE-B0EB-0D07E98EC9AB}" cxnId="{FBBAFE04-75FA-44D0-94F1-F0FBE892CF09}" type="sibTrans">
      <dgm:prSet/>
      <dgm:spPr/>
      <dgm:t>
        <a:bodyPr/>
        <a:lstStyle/>
        <a:p>
          <a:endParaRPr lang="zh-CN" altLang="en-US"/>
        </a:p>
      </dgm:t>
    </dgm:pt>
    <dgm:pt modelId="{1B711EBE-11D5-4149-BB91-666CD680C8B0}" type="pres">
      <dgm:prSet presAssocID="{91ABC5B6-332A-4B1B-A348-3F343183E9C7}" presName="linear" presStyleCnt="0">
        <dgm:presLayoutVars>
          <dgm:animLvl val="lvl"/>
          <dgm:resizeHandles val="exact"/>
        </dgm:presLayoutVars>
      </dgm:prSet>
      <dgm:spPr/>
    </dgm:pt>
    <dgm:pt modelId="{53EDFADB-9AA9-4AF3-80D5-9A8BF4D42266}" type="pres">
      <dgm:prSet presAssocID="{BC44728D-FCEE-4C13-AEE0-EF4370562988}" presName="parentText" presStyleLbl="node1" presStyleIdx="0" presStyleCnt="1" custScaleY="79452" custLinFactY="-38968" custLinFactNeighborY="-100000">
        <dgm:presLayoutVars>
          <dgm:chMax val="0"/>
          <dgm:bulletEnabled val="1"/>
        </dgm:presLayoutVars>
      </dgm:prSet>
      <dgm:spPr/>
    </dgm:pt>
  </dgm:ptLst>
  <dgm:cxnLst>
    <dgm:cxn modelId="{FBBAFE04-75FA-44D0-94F1-F0FBE892CF09}" srcId="{91ABC5B6-332A-4B1B-A348-3F343183E9C7}" destId="{BC44728D-FCEE-4C13-AEE0-EF4370562988}" srcOrd="0" destOrd="0" parTransId="{D3A1458C-279D-41FC-AE06-BFF908604A2E}" sibTransId="{FD298035-AE9D-4CBE-B0EB-0D07E98EC9AB}"/>
    <dgm:cxn modelId="{29739F2B-766E-44F1-9236-0B6D06FC3EB9}" type="presOf" srcId="{91ABC5B6-332A-4B1B-A348-3F343183E9C7}" destId="{1B711EBE-11D5-4149-BB91-666CD680C8B0}" srcOrd="0" destOrd="0" presId="urn:microsoft.com/office/officeart/2005/8/layout/vList2#1"/>
    <dgm:cxn modelId="{EE52A49F-B5E1-461A-BCB1-5BA9743EF00A}" type="presOf" srcId="{BC44728D-FCEE-4C13-AEE0-EF4370562988}" destId="{53EDFADB-9AA9-4AF3-80D5-9A8BF4D42266}" srcOrd="0" destOrd="0" presId="urn:microsoft.com/office/officeart/2005/8/layout/vList2#1"/>
    <dgm:cxn modelId="{CBD90E83-2F05-4280-A7FB-CEBBEA6B03DD}" type="presParOf" srcId="{1B711EBE-11D5-4149-BB91-666CD680C8B0}" destId="{53EDFADB-9AA9-4AF3-80D5-9A8BF4D42266}" srcOrd="0" destOrd="0" presId="urn:microsoft.com/office/officeart/2005/8/layout/vList2#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91ABC5B6-332A-4B1B-A348-3F343183E9C7}" type="doc">
      <dgm:prSet loTypeId="urn:microsoft.com/office/officeart/2005/8/layout/vList2#1" loCatId="list" qsTypeId="urn:microsoft.com/office/officeart/2005/8/quickstyle/simple1#1" qsCatId="simple" csTypeId="urn:microsoft.com/office/officeart/2005/8/colors/colorful1#1" csCatId="colorful" phldr="1"/>
      <dgm:spPr/>
      <dgm:t>
        <a:bodyPr/>
        <a:lstStyle/>
        <a:p>
          <a:endParaRPr lang="zh-CN" altLang="en-US"/>
        </a:p>
      </dgm:t>
    </dgm:pt>
    <dgm:pt modelId="{BC44728D-FCEE-4C13-AEE0-EF4370562988}">
      <dgm:prSet phldrT="[文本]" custT="1"/>
      <dgm:spPr>
        <a:solidFill>
          <a:srgbClr val="8064A2"/>
        </a:solidFill>
      </dgm:spPr>
      <dgm:t>
        <a:bodyPr/>
        <a:lstStyle/>
        <a:p>
          <a:pPr algn="ctr"/>
          <a:r>
            <a:rPr lang="zh-CN" altLang="en-US" sz="3200" b="1" dirty="0">
              <a:latin typeface="微软雅黑" panose="020B0503020204020204" pitchFamily="34" charset="-122"/>
              <a:ea typeface="微软雅黑" panose="020B0503020204020204" pitchFamily="34" charset="-122"/>
            </a:rPr>
            <a:t>（三）根据惯用法确定答案</a:t>
          </a:r>
        </a:p>
      </dgm:t>
    </dgm:pt>
    <dgm:pt modelId="{D3A1458C-279D-41FC-AE06-BFF908604A2E}" cxnId="{FBBAFE04-75FA-44D0-94F1-F0FBE892CF09}" type="parTrans">
      <dgm:prSet/>
      <dgm:spPr/>
      <dgm:t>
        <a:bodyPr/>
        <a:lstStyle/>
        <a:p>
          <a:endParaRPr lang="zh-CN" altLang="en-US"/>
        </a:p>
      </dgm:t>
    </dgm:pt>
    <dgm:pt modelId="{FD298035-AE9D-4CBE-B0EB-0D07E98EC9AB}" cxnId="{FBBAFE04-75FA-44D0-94F1-F0FBE892CF09}" type="sibTrans">
      <dgm:prSet/>
      <dgm:spPr/>
      <dgm:t>
        <a:bodyPr/>
        <a:lstStyle/>
        <a:p>
          <a:endParaRPr lang="zh-CN" altLang="en-US"/>
        </a:p>
      </dgm:t>
    </dgm:pt>
    <dgm:pt modelId="{1B711EBE-11D5-4149-BB91-666CD680C8B0}" type="pres">
      <dgm:prSet presAssocID="{91ABC5B6-332A-4B1B-A348-3F343183E9C7}" presName="linear" presStyleCnt="0">
        <dgm:presLayoutVars>
          <dgm:animLvl val="lvl"/>
          <dgm:resizeHandles val="exact"/>
        </dgm:presLayoutVars>
      </dgm:prSet>
      <dgm:spPr/>
    </dgm:pt>
    <dgm:pt modelId="{53EDFADB-9AA9-4AF3-80D5-9A8BF4D42266}" type="pres">
      <dgm:prSet presAssocID="{BC44728D-FCEE-4C13-AEE0-EF4370562988}" presName="parentText" presStyleLbl="node1" presStyleIdx="0" presStyleCnt="1" custLinFactY="-38968" custLinFactNeighborY="-100000">
        <dgm:presLayoutVars>
          <dgm:chMax val="0"/>
          <dgm:bulletEnabled val="1"/>
        </dgm:presLayoutVars>
      </dgm:prSet>
      <dgm:spPr/>
    </dgm:pt>
  </dgm:ptLst>
  <dgm:cxnLst>
    <dgm:cxn modelId="{FBBAFE04-75FA-44D0-94F1-F0FBE892CF09}" srcId="{91ABC5B6-332A-4B1B-A348-3F343183E9C7}" destId="{BC44728D-FCEE-4C13-AEE0-EF4370562988}" srcOrd="0" destOrd="0" parTransId="{D3A1458C-279D-41FC-AE06-BFF908604A2E}" sibTransId="{FD298035-AE9D-4CBE-B0EB-0D07E98EC9AB}"/>
    <dgm:cxn modelId="{29739F2B-766E-44F1-9236-0B6D06FC3EB9}" type="presOf" srcId="{91ABC5B6-332A-4B1B-A348-3F343183E9C7}" destId="{1B711EBE-11D5-4149-BB91-666CD680C8B0}" srcOrd="0" destOrd="0" presId="urn:microsoft.com/office/officeart/2005/8/layout/vList2#1"/>
    <dgm:cxn modelId="{EE52A49F-B5E1-461A-BCB1-5BA9743EF00A}" type="presOf" srcId="{BC44728D-FCEE-4C13-AEE0-EF4370562988}" destId="{53EDFADB-9AA9-4AF3-80D5-9A8BF4D42266}" srcOrd="0" destOrd="0" presId="urn:microsoft.com/office/officeart/2005/8/layout/vList2#1"/>
    <dgm:cxn modelId="{CBD90E83-2F05-4280-A7FB-CEBBEA6B03DD}" type="presParOf" srcId="{1B711EBE-11D5-4149-BB91-666CD680C8B0}" destId="{53EDFADB-9AA9-4AF3-80D5-9A8BF4D42266}" srcOrd="0" destOrd="0" presId="urn:microsoft.com/office/officeart/2005/8/layout/vList2#1"/>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91ABC5B6-332A-4B1B-A348-3F343183E9C7}" type="doc">
      <dgm:prSet loTypeId="urn:microsoft.com/office/officeart/2005/8/layout/vList2#1" loCatId="list" qsTypeId="urn:microsoft.com/office/officeart/2005/8/quickstyle/simple1#1" qsCatId="simple" csTypeId="urn:microsoft.com/office/officeart/2005/8/colors/colorful1#1" csCatId="colorful" phldr="1"/>
      <dgm:spPr/>
      <dgm:t>
        <a:bodyPr/>
        <a:lstStyle/>
        <a:p>
          <a:endParaRPr lang="zh-CN" altLang="en-US"/>
        </a:p>
      </dgm:t>
    </dgm:pt>
    <dgm:pt modelId="{BC44728D-FCEE-4C13-AEE0-EF4370562988}">
      <dgm:prSet phldrT="[文本]" custT="1"/>
      <dgm:spPr>
        <a:solidFill>
          <a:srgbClr val="8064A2"/>
        </a:solidFill>
      </dgm:spPr>
      <dgm:t>
        <a:bodyPr/>
        <a:lstStyle/>
        <a:p>
          <a:pPr algn="ctr"/>
          <a:r>
            <a:rPr lang="zh-CN" altLang="en-US" sz="3200" b="1" dirty="0">
              <a:latin typeface="微软雅黑" panose="020B0503020204020204" pitchFamily="34" charset="-122"/>
              <a:ea typeface="微软雅黑" panose="020B0503020204020204" pitchFamily="34" charset="-122"/>
            </a:rPr>
            <a:t>（三）根据惯用法确定答案</a:t>
          </a:r>
        </a:p>
      </dgm:t>
    </dgm:pt>
    <dgm:pt modelId="{D3A1458C-279D-41FC-AE06-BFF908604A2E}" cxnId="{FBBAFE04-75FA-44D0-94F1-F0FBE892CF09}" type="parTrans">
      <dgm:prSet/>
      <dgm:spPr/>
      <dgm:t>
        <a:bodyPr/>
        <a:lstStyle/>
        <a:p>
          <a:endParaRPr lang="zh-CN" altLang="en-US"/>
        </a:p>
      </dgm:t>
    </dgm:pt>
    <dgm:pt modelId="{FD298035-AE9D-4CBE-B0EB-0D07E98EC9AB}" cxnId="{FBBAFE04-75FA-44D0-94F1-F0FBE892CF09}" type="sibTrans">
      <dgm:prSet/>
      <dgm:spPr/>
      <dgm:t>
        <a:bodyPr/>
        <a:lstStyle/>
        <a:p>
          <a:endParaRPr lang="zh-CN" altLang="en-US"/>
        </a:p>
      </dgm:t>
    </dgm:pt>
    <dgm:pt modelId="{1B711EBE-11D5-4149-BB91-666CD680C8B0}" type="pres">
      <dgm:prSet presAssocID="{91ABC5B6-332A-4B1B-A348-3F343183E9C7}" presName="linear" presStyleCnt="0">
        <dgm:presLayoutVars>
          <dgm:animLvl val="lvl"/>
          <dgm:resizeHandles val="exact"/>
        </dgm:presLayoutVars>
      </dgm:prSet>
      <dgm:spPr/>
    </dgm:pt>
    <dgm:pt modelId="{53EDFADB-9AA9-4AF3-80D5-9A8BF4D42266}" type="pres">
      <dgm:prSet presAssocID="{BC44728D-FCEE-4C13-AEE0-EF4370562988}" presName="parentText" presStyleLbl="node1" presStyleIdx="0" presStyleCnt="1" custLinFactY="-38968" custLinFactNeighborY="-100000">
        <dgm:presLayoutVars>
          <dgm:chMax val="0"/>
          <dgm:bulletEnabled val="1"/>
        </dgm:presLayoutVars>
      </dgm:prSet>
      <dgm:spPr/>
    </dgm:pt>
  </dgm:ptLst>
  <dgm:cxnLst>
    <dgm:cxn modelId="{FBBAFE04-75FA-44D0-94F1-F0FBE892CF09}" srcId="{91ABC5B6-332A-4B1B-A348-3F343183E9C7}" destId="{BC44728D-FCEE-4C13-AEE0-EF4370562988}" srcOrd="0" destOrd="0" parTransId="{D3A1458C-279D-41FC-AE06-BFF908604A2E}" sibTransId="{FD298035-AE9D-4CBE-B0EB-0D07E98EC9AB}"/>
    <dgm:cxn modelId="{29739F2B-766E-44F1-9236-0B6D06FC3EB9}" type="presOf" srcId="{91ABC5B6-332A-4B1B-A348-3F343183E9C7}" destId="{1B711EBE-11D5-4149-BB91-666CD680C8B0}" srcOrd="0" destOrd="0" presId="urn:microsoft.com/office/officeart/2005/8/layout/vList2#1"/>
    <dgm:cxn modelId="{EE52A49F-B5E1-461A-BCB1-5BA9743EF00A}" type="presOf" srcId="{BC44728D-FCEE-4C13-AEE0-EF4370562988}" destId="{53EDFADB-9AA9-4AF3-80D5-9A8BF4D42266}" srcOrd="0" destOrd="0" presId="urn:microsoft.com/office/officeart/2005/8/layout/vList2#1"/>
    <dgm:cxn modelId="{CBD90E83-2F05-4280-A7FB-CEBBEA6B03DD}" type="presParOf" srcId="{1B711EBE-11D5-4149-BB91-666CD680C8B0}" destId="{53EDFADB-9AA9-4AF3-80D5-9A8BF4D42266}" srcOrd="0" destOrd="0" presId="urn:microsoft.com/office/officeart/2005/8/layout/vList2#1"/>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91ABC5B6-332A-4B1B-A348-3F343183E9C7}" type="doc">
      <dgm:prSet loTypeId="urn:microsoft.com/office/officeart/2005/8/layout/vList2#1" loCatId="list" qsTypeId="urn:microsoft.com/office/officeart/2005/8/quickstyle/simple1#1" qsCatId="simple" csTypeId="urn:microsoft.com/office/officeart/2005/8/colors/colorful1#1" csCatId="colorful" phldr="1"/>
      <dgm:spPr/>
      <dgm:t>
        <a:bodyPr/>
        <a:lstStyle/>
        <a:p>
          <a:endParaRPr lang="zh-CN" altLang="en-US"/>
        </a:p>
      </dgm:t>
    </dgm:pt>
    <dgm:pt modelId="{BC44728D-FCEE-4C13-AEE0-EF4370562988}">
      <dgm:prSet phldrT="[文本]" phldr="0" custT="1"/>
      <dgm:spPr/>
      <dgm:t>
        <a:bodyPr vert="horz" wrap="square"/>
        <a:lstStyle/>
        <a:p>
          <a:pPr algn="ctr">
            <a:lnSpc>
              <a:spcPct val="100000"/>
            </a:lnSpc>
            <a:spcBef>
              <a:spcPct val="0"/>
            </a:spcBef>
            <a:spcAft>
              <a:spcPct val="35000"/>
            </a:spcAft>
          </a:pPr>
          <a:r>
            <a:rPr lang="zh-CN" altLang="en-US" sz="3200" b="1" dirty="0">
              <a:latin typeface="微软雅黑" panose="020B0503020204020204" pitchFamily="34" charset="-122"/>
              <a:ea typeface="微软雅黑" panose="020B0503020204020204" pitchFamily="34" charset="-122"/>
            </a:rPr>
            <a:t>（四）运用逻辑推理确定答案</a:t>
          </a:r>
          <a:endParaRPr lang="en-US" sz="6300"/>
        </a:p>
      </dgm:t>
    </dgm:pt>
    <dgm:pt modelId="{D3A1458C-279D-41FC-AE06-BFF908604A2E}" cxnId="{6D8B89A4-8B41-4DF8-A13D-7166EDDF116D}" type="parTrans">
      <dgm:prSet/>
      <dgm:spPr/>
      <dgm:t>
        <a:bodyPr/>
        <a:lstStyle/>
        <a:p>
          <a:endParaRPr lang="zh-CN" altLang="en-US"/>
        </a:p>
      </dgm:t>
    </dgm:pt>
    <dgm:pt modelId="{FD298035-AE9D-4CBE-B0EB-0D07E98EC9AB}" cxnId="{6D8B89A4-8B41-4DF8-A13D-7166EDDF116D}" type="sibTrans">
      <dgm:prSet/>
      <dgm:spPr/>
      <dgm:t>
        <a:bodyPr/>
        <a:lstStyle/>
        <a:p>
          <a:endParaRPr lang="zh-CN" altLang="en-US"/>
        </a:p>
      </dgm:t>
    </dgm:pt>
    <dgm:pt modelId="{1B711EBE-11D5-4149-BB91-666CD680C8B0}" type="pres">
      <dgm:prSet presAssocID="{91ABC5B6-332A-4B1B-A348-3F343183E9C7}" presName="linear" presStyleCnt="0">
        <dgm:presLayoutVars>
          <dgm:animLvl val="lvl"/>
          <dgm:resizeHandles val="exact"/>
        </dgm:presLayoutVars>
      </dgm:prSet>
      <dgm:spPr/>
    </dgm:pt>
    <dgm:pt modelId="{53EDFADB-9AA9-4AF3-80D5-9A8BF4D42266}" type="pres">
      <dgm:prSet presAssocID="{BC44728D-FCEE-4C13-AEE0-EF4370562988}" presName="parentText" presStyleLbl="node1" presStyleIdx="0" presStyleCnt="1" custScaleY="86385" custLinFactY="-53279" custLinFactNeighborX="0" custLinFactNeighborY="-100000">
        <dgm:presLayoutVars>
          <dgm:chMax val="0"/>
          <dgm:bulletEnabled val="1"/>
        </dgm:presLayoutVars>
      </dgm:prSet>
      <dgm:spPr/>
    </dgm:pt>
  </dgm:ptLst>
  <dgm:cxnLst>
    <dgm:cxn modelId="{BC98585C-CF3A-4390-89C8-D0B5802AD245}" type="presOf" srcId="{91ABC5B6-332A-4B1B-A348-3F343183E9C7}" destId="{1B711EBE-11D5-4149-BB91-666CD680C8B0}" srcOrd="0" destOrd="0" presId="urn:microsoft.com/office/officeart/2005/8/layout/vList2#1"/>
    <dgm:cxn modelId="{FFC290A1-8A68-4CD6-AE6B-9EFBB3991AF8}" type="presOf" srcId="{BC44728D-FCEE-4C13-AEE0-EF4370562988}" destId="{53EDFADB-9AA9-4AF3-80D5-9A8BF4D42266}" srcOrd="0" destOrd="0" presId="urn:microsoft.com/office/officeart/2005/8/layout/vList2#1"/>
    <dgm:cxn modelId="{6D8B89A4-8B41-4DF8-A13D-7166EDDF116D}" srcId="{91ABC5B6-332A-4B1B-A348-3F343183E9C7}" destId="{BC44728D-FCEE-4C13-AEE0-EF4370562988}" srcOrd="0" destOrd="0" parTransId="{D3A1458C-279D-41FC-AE06-BFF908604A2E}" sibTransId="{FD298035-AE9D-4CBE-B0EB-0D07E98EC9AB}"/>
    <dgm:cxn modelId="{E2E6D4B7-2791-4B8D-8054-42C1B5682991}" type="presParOf" srcId="{1B711EBE-11D5-4149-BB91-666CD680C8B0}" destId="{53EDFADB-9AA9-4AF3-80D5-9A8BF4D42266}" srcOrd="0" destOrd="0" presId="urn:microsoft.com/office/officeart/2005/8/layout/vList2#1"/>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91ABC5B6-332A-4B1B-A348-3F343183E9C7}" type="doc">
      <dgm:prSet loTypeId="urn:microsoft.com/office/officeart/2005/8/layout/vList2#1" loCatId="list" qsTypeId="urn:microsoft.com/office/officeart/2005/8/quickstyle/simple1#1" qsCatId="simple" csTypeId="urn:microsoft.com/office/officeart/2005/8/colors/colorful1#1" csCatId="colorful" phldr="1"/>
      <dgm:spPr/>
      <dgm:t>
        <a:bodyPr/>
        <a:lstStyle/>
        <a:p>
          <a:endParaRPr lang="zh-CN" altLang="en-US"/>
        </a:p>
      </dgm:t>
    </dgm:pt>
    <dgm:pt modelId="{BC44728D-FCEE-4C13-AEE0-EF4370562988}">
      <dgm:prSet phldrT="[文本]" phldr="0" custT="1"/>
      <dgm:spPr/>
      <dgm:t>
        <a:bodyPr vert="horz" wrap="square"/>
        <a:lstStyle/>
        <a:p>
          <a:pPr algn="ctr">
            <a:lnSpc>
              <a:spcPct val="100000"/>
            </a:lnSpc>
            <a:spcBef>
              <a:spcPct val="0"/>
            </a:spcBef>
            <a:spcAft>
              <a:spcPct val="35000"/>
            </a:spcAft>
          </a:pPr>
          <a:r>
            <a:rPr lang="zh-CN" altLang="en-US" sz="3200" b="1" dirty="0">
              <a:latin typeface="微软雅黑" panose="020B0503020204020204" pitchFamily="34" charset="-122"/>
              <a:ea typeface="微软雅黑" panose="020B0503020204020204" pitchFamily="34" charset="-122"/>
              <a:sym typeface="+mn-ea"/>
            </a:rPr>
            <a:t>（四）运用逻辑推理确定答案</a:t>
          </a:r>
          <a:endParaRPr sz="6300"/>
        </a:p>
      </dgm:t>
    </dgm:pt>
    <dgm:pt modelId="{D3A1458C-279D-41FC-AE06-BFF908604A2E}" cxnId="{07DEA6B7-501E-4B2F-A255-E83D674C74B6}" type="parTrans">
      <dgm:prSet/>
      <dgm:spPr/>
      <dgm:t>
        <a:bodyPr/>
        <a:lstStyle/>
        <a:p>
          <a:endParaRPr lang="zh-CN" altLang="en-US"/>
        </a:p>
      </dgm:t>
    </dgm:pt>
    <dgm:pt modelId="{FD298035-AE9D-4CBE-B0EB-0D07E98EC9AB}" cxnId="{07DEA6B7-501E-4B2F-A255-E83D674C74B6}" type="sibTrans">
      <dgm:prSet/>
      <dgm:spPr/>
      <dgm:t>
        <a:bodyPr/>
        <a:lstStyle/>
        <a:p>
          <a:endParaRPr lang="zh-CN" altLang="en-US"/>
        </a:p>
      </dgm:t>
    </dgm:pt>
    <dgm:pt modelId="{1B711EBE-11D5-4149-BB91-666CD680C8B0}" type="pres">
      <dgm:prSet presAssocID="{91ABC5B6-332A-4B1B-A348-3F343183E9C7}" presName="linear" presStyleCnt="0">
        <dgm:presLayoutVars>
          <dgm:animLvl val="lvl"/>
          <dgm:resizeHandles val="exact"/>
        </dgm:presLayoutVars>
      </dgm:prSet>
      <dgm:spPr/>
    </dgm:pt>
    <dgm:pt modelId="{53EDFADB-9AA9-4AF3-80D5-9A8BF4D42266}" type="pres">
      <dgm:prSet presAssocID="{BC44728D-FCEE-4C13-AEE0-EF4370562988}" presName="parentText" presStyleLbl="node1" presStyleIdx="0" presStyleCnt="1" custScaleY="86385" custLinFactY="-53279" custLinFactNeighborX="0" custLinFactNeighborY="-100000">
        <dgm:presLayoutVars>
          <dgm:chMax val="0"/>
          <dgm:bulletEnabled val="1"/>
        </dgm:presLayoutVars>
      </dgm:prSet>
      <dgm:spPr/>
    </dgm:pt>
  </dgm:ptLst>
  <dgm:cxnLst>
    <dgm:cxn modelId="{E67C9334-F644-4787-8AB5-C2AE65006247}" type="presOf" srcId="{91ABC5B6-332A-4B1B-A348-3F343183E9C7}" destId="{1B711EBE-11D5-4149-BB91-666CD680C8B0}" srcOrd="0" destOrd="0" presId="urn:microsoft.com/office/officeart/2005/8/layout/vList2#1"/>
    <dgm:cxn modelId="{07DEA6B7-501E-4B2F-A255-E83D674C74B6}" srcId="{91ABC5B6-332A-4B1B-A348-3F343183E9C7}" destId="{BC44728D-FCEE-4C13-AEE0-EF4370562988}" srcOrd="0" destOrd="0" parTransId="{D3A1458C-279D-41FC-AE06-BFF908604A2E}" sibTransId="{FD298035-AE9D-4CBE-B0EB-0D07E98EC9AB}"/>
    <dgm:cxn modelId="{262B14E7-3371-4929-A19A-A47C7AC768DE}" type="presOf" srcId="{BC44728D-FCEE-4C13-AEE0-EF4370562988}" destId="{53EDFADB-9AA9-4AF3-80D5-9A8BF4D42266}" srcOrd="0" destOrd="0" presId="urn:microsoft.com/office/officeart/2005/8/layout/vList2#1"/>
    <dgm:cxn modelId="{19EE877F-11C3-4D21-86D7-7CE0324CA96A}" type="presParOf" srcId="{1B711EBE-11D5-4149-BB91-666CD680C8B0}" destId="{53EDFADB-9AA9-4AF3-80D5-9A8BF4D42266}" srcOrd="0" destOrd="0" presId="urn:microsoft.com/office/officeart/2005/8/layout/vList2#1"/>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91ABC5B6-332A-4B1B-A348-3F343183E9C7}" type="doc">
      <dgm:prSet loTypeId="urn:microsoft.com/office/officeart/2005/8/layout/vList2#1" loCatId="list" qsTypeId="urn:microsoft.com/office/officeart/2005/8/quickstyle/simple1#1" qsCatId="simple" csTypeId="urn:microsoft.com/office/officeart/2005/8/colors/colorful1#1" csCatId="colorful" phldr="1"/>
      <dgm:spPr/>
      <dgm:t>
        <a:bodyPr/>
        <a:lstStyle/>
        <a:p>
          <a:endParaRPr lang="zh-CN" altLang="en-US"/>
        </a:p>
      </dgm:t>
    </dgm:pt>
    <dgm:pt modelId="{BC44728D-FCEE-4C13-AEE0-EF4370562988}">
      <dgm:prSet phldrT="[文本]" custT="1"/>
      <dgm:spPr>
        <a:solidFill>
          <a:schemeClr val="accent3"/>
        </a:solidFill>
      </dgm:spPr>
      <dgm:t>
        <a:bodyPr/>
        <a:lstStyle/>
        <a:p>
          <a:pPr algn="ctr"/>
          <a:r>
            <a:rPr lang="zh-CN" altLang="en-US" sz="3200" b="1" dirty="0">
              <a:latin typeface="微软雅黑" panose="020B0503020204020204" pitchFamily="34" charset="-122"/>
              <a:ea typeface="微软雅黑" panose="020B0503020204020204" pitchFamily="34" charset="-122"/>
            </a:rPr>
            <a:t>（五）根据词语同近义词用法确定答案</a:t>
          </a:r>
        </a:p>
      </dgm:t>
    </dgm:pt>
    <dgm:pt modelId="{D3A1458C-279D-41FC-AE06-BFF908604A2E}" cxnId="{FBBAFE04-75FA-44D0-94F1-F0FBE892CF09}" type="parTrans">
      <dgm:prSet/>
      <dgm:spPr/>
      <dgm:t>
        <a:bodyPr/>
        <a:lstStyle/>
        <a:p>
          <a:endParaRPr lang="zh-CN" altLang="en-US"/>
        </a:p>
      </dgm:t>
    </dgm:pt>
    <dgm:pt modelId="{FD298035-AE9D-4CBE-B0EB-0D07E98EC9AB}" cxnId="{FBBAFE04-75FA-44D0-94F1-F0FBE892CF09}" type="sibTrans">
      <dgm:prSet/>
      <dgm:spPr/>
      <dgm:t>
        <a:bodyPr/>
        <a:lstStyle/>
        <a:p>
          <a:endParaRPr lang="zh-CN" altLang="en-US"/>
        </a:p>
      </dgm:t>
    </dgm:pt>
    <dgm:pt modelId="{1B711EBE-11D5-4149-BB91-666CD680C8B0}" type="pres">
      <dgm:prSet presAssocID="{91ABC5B6-332A-4B1B-A348-3F343183E9C7}" presName="linear" presStyleCnt="0">
        <dgm:presLayoutVars>
          <dgm:animLvl val="lvl"/>
          <dgm:resizeHandles val="exact"/>
        </dgm:presLayoutVars>
      </dgm:prSet>
      <dgm:spPr/>
    </dgm:pt>
    <dgm:pt modelId="{53EDFADB-9AA9-4AF3-80D5-9A8BF4D42266}" type="pres">
      <dgm:prSet presAssocID="{BC44728D-FCEE-4C13-AEE0-EF4370562988}" presName="parentText" presStyleLbl="node1" presStyleIdx="0" presStyleCnt="1" custScaleY="79452" custLinFactY="-38968" custLinFactNeighborY="-100000">
        <dgm:presLayoutVars>
          <dgm:chMax val="0"/>
          <dgm:bulletEnabled val="1"/>
        </dgm:presLayoutVars>
      </dgm:prSet>
      <dgm:spPr/>
    </dgm:pt>
  </dgm:ptLst>
  <dgm:cxnLst>
    <dgm:cxn modelId="{FBBAFE04-75FA-44D0-94F1-F0FBE892CF09}" srcId="{91ABC5B6-332A-4B1B-A348-3F343183E9C7}" destId="{BC44728D-FCEE-4C13-AEE0-EF4370562988}" srcOrd="0" destOrd="0" parTransId="{D3A1458C-279D-41FC-AE06-BFF908604A2E}" sibTransId="{FD298035-AE9D-4CBE-B0EB-0D07E98EC9AB}"/>
    <dgm:cxn modelId="{29739F2B-766E-44F1-9236-0B6D06FC3EB9}" type="presOf" srcId="{91ABC5B6-332A-4B1B-A348-3F343183E9C7}" destId="{1B711EBE-11D5-4149-BB91-666CD680C8B0}" srcOrd="0" destOrd="0" presId="urn:microsoft.com/office/officeart/2005/8/layout/vList2#1"/>
    <dgm:cxn modelId="{EE52A49F-B5E1-461A-BCB1-5BA9743EF00A}" type="presOf" srcId="{BC44728D-FCEE-4C13-AEE0-EF4370562988}" destId="{53EDFADB-9AA9-4AF3-80D5-9A8BF4D42266}" srcOrd="0" destOrd="0" presId="urn:microsoft.com/office/officeart/2005/8/layout/vList2#1"/>
    <dgm:cxn modelId="{CBD90E83-2F05-4280-A7FB-CEBBEA6B03DD}" type="presParOf" srcId="{1B711EBE-11D5-4149-BB91-666CD680C8B0}" destId="{53EDFADB-9AA9-4AF3-80D5-9A8BF4D42266}" srcOrd="0" destOrd="0" presId="urn:microsoft.com/office/officeart/2005/8/layout/vList2#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8128000" cy="5418667"/>
        <a:chOff x="0" y="0"/>
        <a:chExt cx="8128000" cy="5418667"/>
      </a:xfrm>
    </dsp:grpSpPr>
    <dsp:sp modelId="{53EDFADB-9AA9-4AF3-80D5-9A8BF4D42266}">
      <dsp:nvSpPr>
        <dsp:cNvPr id="3" name="圆角矩形 2"/>
        <dsp:cNvSpPr/>
      </dsp:nvSpPr>
      <dsp:spPr bwMode="white">
        <a:xfrm>
          <a:off x="0" y="0"/>
          <a:ext cx="8128000" cy="1051133"/>
        </a:xfrm>
        <a:prstGeom prst="roundRect">
          <a:avLst/>
        </a:prstGeom>
      </dsp:spPr>
      <dsp:style>
        <a:lnRef idx="2">
          <a:schemeClr val="lt1"/>
        </a:lnRef>
        <a:fillRef idx="1">
          <a:schemeClr val="accent2"/>
        </a:fillRef>
        <a:effectRef idx="0">
          <a:scrgbClr r="0" g="0" b="0"/>
        </a:effectRef>
        <a:fontRef idx="minor">
          <a:schemeClr val="lt1"/>
        </a:fontRef>
      </dsp:style>
      <dsp:txBody>
        <a:bodyPr lIns="121920" tIns="121920" rIns="121920" bIns="121920" anchor="ctr"/>
        <a:lstStyle>
          <a:lvl1pPr algn="l">
            <a:defRPr sz="6300"/>
          </a:lvl1pPr>
          <a:lvl2pPr marL="285750" indent="-285750" algn="l">
            <a:defRPr sz="4900"/>
          </a:lvl2pPr>
          <a:lvl3pPr marL="571500" indent="-285750" algn="l">
            <a:defRPr sz="4900"/>
          </a:lvl3pPr>
          <a:lvl4pPr marL="857250" indent="-285750" algn="l">
            <a:defRPr sz="4900"/>
          </a:lvl4pPr>
          <a:lvl5pPr marL="1143000" indent="-285750" algn="l">
            <a:defRPr sz="4900"/>
          </a:lvl5pPr>
          <a:lvl6pPr marL="1428750" indent="-285750" algn="l">
            <a:defRPr sz="4900"/>
          </a:lvl6pPr>
          <a:lvl7pPr marL="1714500" indent="-285750" algn="l">
            <a:defRPr sz="4900"/>
          </a:lvl7pPr>
          <a:lvl8pPr marL="2000250" indent="-285750" algn="l">
            <a:defRPr sz="4900"/>
          </a:lvl8pPr>
          <a:lvl9pPr marL="2286000" indent="-285750" algn="l">
            <a:defRPr sz="4900"/>
          </a:lvl9pPr>
        </a:lstStyle>
        <a:p>
          <a:pPr lvl="0" algn="ctr">
            <a:lnSpc>
              <a:spcPct val="100000"/>
            </a:lnSpc>
            <a:spcBef>
              <a:spcPct val="0"/>
            </a:spcBef>
            <a:spcAft>
              <a:spcPct val="35000"/>
            </a:spcAft>
          </a:pPr>
          <a:r>
            <a:rPr lang="zh-CN" altLang="en-US" sz="3200" b="1" dirty="0">
              <a:latin typeface="微软雅黑" panose="020B0503020204020204" pitchFamily="34" charset="-122"/>
              <a:ea typeface="微软雅黑" panose="020B0503020204020204" pitchFamily="34" charset="-122"/>
            </a:rPr>
            <a:t>（一）根据上下文确定答案</a:t>
          </a:r>
        </a:p>
      </dsp:txBody>
      <dsp:txXfrm>
        <a:off x="0" y="0"/>
        <a:ext cx="8128000" cy="1051133"/>
      </dsp:txXfrm>
    </dsp:sp>
  </dsp:spTree>
</dsp:drawing>
</file>

<file path=ppt/diagrams/drawing10.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8128000" cy="1397307"/>
        <a:chOff x="0" y="0"/>
        <a:chExt cx="8128000" cy="1397307"/>
      </a:xfrm>
    </dsp:grpSpPr>
    <dsp:sp modelId="{53EDFADB-9AA9-4AF3-80D5-9A8BF4D42266}">
      <dsp:nvSpPr>
        <dsp:cNvPr id="3" name="圆角矩形 2"/>
        <dsp:cNvSpPr/>
      </dsp:nvSpPr>
      <dsp:spPr bwMode="white">
        <a:xfrm>
          <a:off x="0" y="0"/>
          <a:ext cx="8128000" cy="966772"/>
        </a:xfrm>
        <a:prstGeom prst="roundRect">
          <a:avLst/>
        </a:prstGeom>
        <a:solidFill>
          <a:schemeClr val="accent3"/>
        </a:solidFill>
      </dsp:spPr>
      <dsp:style>
        <a:lnRef idx="2">
          <a:schemeClr val="lt1"/>
        </a:lnRef>
        <a:fillRef idx="1">
          <a:schemeClr val="accent2"/>
        </a:fillRef>
        <a:effectRef idx="0">
          <a:scrgbClr r="0" g="0" b="0"/>
        </a:effectRef>
        <a:fontRef idx="minor">
          <a:schemeClr val="lt1"/>
        </a:fontRef>
      </dsp:style>
      <dsp:txBody>
        <a:bodyPr lIns="121920" tIns="121920" rIns="121920" bIns="121920" anchor="ctr"/>
        <a:lstStyle>
          <a:lvl1pPr algn="l">
            <a:defRPr sz="6300"/>
          </a:lvl1pPr>
          <a:lvl2pPr marL="285750" indent="-285750" algn="l">
            <a:defRPr sz="4900"/>
          </a:lvl2pPr>
          <a:lvl3pPr marL="571500" indent="-285750" algn="l">
            <a:defRPr sz="4900"/>
          </a:lvl3pPr>
          <a:lvl4pPr marL="857250" indent="-285750" algn="l">
            <a:defRPr sz="4900"/>
          </a:lvl4pPr>
          <a:lvl5pPr marL="1143000" indent="-285750" algn="l">
            <a:defRPr sz="4900"/>
          </a:lvl5pPr>
          <a:lvl6pPr marL="1428750" indent="-285750" algn="l">
            <a:defRPr sz="4900"/>
          </a:lvl6pPr>
          <a:lvl7pPr marL="1714500" indent="-285750" algn="l">
            <a:defRPr sz="4900"/>
          </a:lvl7pPr>
          <a:lvl8pPr marL="2000250" indent="-285750" algn="l">
            <a:defRPr sz="4900"/>
          </a:lvl8pPr>
          <a:lvl9pPr marL="2286000" indent="-285750" algn="l">
            <a:defRPr sz="4900"/>
          </a:lvl9pPr>
        </a:lstStyle>
        <a:p>
          <a:pPr lvl="0" algn="ctr">
            <a:lnSpc>
              <a:spcPct val="100000"/>
            </a:lnSpc>
            <a:spcBef>
              <a:spcPct val="0"/>
            </a:spcBef>
            <a:spcAft>
              <a:spcPct val="35000"/>
            </a:spcAft>
          </a:pPr>
          <a:r>
            <a:rPr lang="zh-CN" altLang="en-US" sz="3200" b="1" dirty="0">
              <a:latin typeface="微软雅黑" panose="020B0503020204020204" pitchFamily="34" charset="-122"/>
              <a:ea typeface="微软雅黑" panose="020B0503020204020204" pitchFamily="34" charset="-122"/>
            </a:rPr>
            <a:t>（五）根据词语同近义词用法确定答案</a:t>
          </a:r>
        </a:p>
      </dsp:txBody>
      <dsp:txXfrm>
        <a:off x="0" y="0"/>
        <a:ext cx="8128000" cy="966772"/>
      </dsp:txXfrm>
    </dsp:sp>
  </dsp:spTree>
</dsp:drawing>
</file>

<file path=ppt/diagrams/drawing2.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8128000" cy="5418667"/>
        <a:chOff x="0" y="0"/>
        <a:chExt cx="8128000" cy="5418667"/>
      </a:xfrm>
    </dsp:grpSpPr>
    <dsp:sp modelId="{53EDFADB-9AA9-4AF3-80D5-9A8BF4D42266}">
      <dsp:nvSpPr>
        <dsp:cNvPr id="3" name="圆角矩形 2"/>
        <dsp:cNvSpPr/>
      </dsp:nvSpPr>
      <dsp:spPr bwMode="white">
        <a:xfrm>
          <a:off x="0" y="409971"/>
          <a:ext cx="8128000" cy="1216800"/>
        </a:xfrm>
        <a:prstGeom prst="roundRect">
          <a:avLst/>
        </a:prstGeom>
      </dsp:spPr>
      <dsp:style>
        <a:lnRef idx="2">
          <a:schemeClr val="lt1"/>
        </a:lnRef>
        <a:fillRef idx="1">
          <a:schemeClr val="accent2"/>
        </a:fillRef>
        <a:effectRef idx="0">
          <a:scrgbClr r="0" g="0" b="0"/>
        </a:effectRef>
        <a:fontRef idx="minor">
          <a:schemeClr val="lt1"/>
        </a:fontRef>
      </dsp:style>
      <dsp:txBody>
        <a:bodyPr lIns="121920" tIns="121920" rIns="121920" bIns="121920" anchor="ctr"/>
        <a:lstStyle>
          <a:lvl1pPr algn="l">
            <a:defRPr sz="6500"/>
          </a:lvl1pPr>
          <a:lvl2pPr marL="285750" indent="-285750" algn="l">
            <a:defRPr sz="5000"/>
          </a:lvl2pPr>
          <a:lvl3pPr marL="571500" indent="-285750" algn="l">
            <a:defRPr sz="5000"/>
          </a:lvl3pPr>
          <a:lvl4pPr marL="857250" indent="-285750" algn="l">
            <a:defRPr sz="5000"/>
          </a:lvl4pPr>
          <a:lvl5pPr marL="1143000" indent="-285750" algn="l">
            <a:defRPr sz="5000"/>
          </a:lvl5pPr>
          <a:lvl6pPr marL="1428750" indent="-285750" algn="l">
            <a:defRPr sz="5000"/>
          </a:lvl6pPr>
          <a:lvl7pPr marL="1714500" indent="-285750" algn="l">
            <a:defRPr sz="5000"/>
          </a:lvl7pPr>
          <a:lvl8pPr marL="2000250" indent="-285750" algn="l">
            <a:defRPr sz="5000"/>
          </a:lvl8pPr>
          <a:lvl9pPr marL="2286000" indent="-285750" algn="l">
            <a:defRPr sz="5000"/>
          </a:lvl9pPr>
        </a:lstStyle>
        <a:p>
          <a:pPr lvl="0" algn="ctr">
            <a:lnSpc>
              <a:spcPct val="100000"/>
            </a:lnSpc>
            <a:spcBef>
              <a:spcPct val="0"/>
            </a:spcBef>
            <a:spcAft>
              <a:spcPct val="35000"/>
            </a:spcAft>
          </a:pPr>
          <a:r>
            <a:rPr lang="zh-CN" altLang="en-US" sz="3200" b="1" dirty="0">
              <a:latin typeface="微软雅黑" panose="020B0503020204020204" pitchFamily="34" charset="-122"/>
              <a:ea typeface="微软雅黑" panose="020B0503020204020204" pitchFamily="34" charset="-122"/>
            </a:rPr>
            <a:t>（一）根据上下文确定答案</a:t>
          </a:r>
        </a:p>
      </dsp:txBody>
      <dsp:txXfrm>
        <a:off x="0" y="409971"/>
        <a:ext cx="8128000" cy="1216800"/>
      </dsp:txXfrm>
    </dsp:sp>
  </dsp:spTree>
</dsp:drawing>
</file>

<file path=ppt/diagrams/drawing3.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8128000" cy="1408910"/>
        <a:chOff x="0" y="0"/>
        <a:chExt cx="8128000" cy="1408910"/>
      </a:xfrm>
    </dsp:grpSpPr>
    <dsp:sp modelId="{53EDFADB-9AA9-4AF3-80D5-9A8BF4D42266}">
      <dsp:nvSpPr>
        <dsp:cNvPr id="3" name="圆角矩形 2"/>
        <dsp:cNvSpPr/>
      </dsp:nvSpPr>
      <dsp:spPr bwMode="white">
        <a:xfrm>
          <a:off x="0" y="0"/>
          <a:ext cx="8128000" cy="966772"/>
        </a:xfrm>
        <a:prstGeom prst="roundRect">
          <a:avLst/>
        </a:prstGeom>
        <a:solidFill>
          <a:schemeClr val="accent3"/>
        </a:solidFill>
      </dsp:spPr>
      <dsp:style>
        <a:lnRef idx="2">
          <a:schemeClr val="lt1"/>
        </a:lnRef>
        <a:fillRef idx="1">
          <a:schemeClr val="accent2"/>
        </a:fillRef>
        <a:effectRef idx="0">
          <a:scrgbClr r="0" g="0" b="0"/>
        </a:effectRef>
        <a:fontRef idx="minor">
          <a:schemeClr val="lt1"/>
        </a:fontRef>
      </dsp:style>
      <dsp:txBody>
        <a:bodyPr lIns="121920" tIns="121920" rIns="121920" bIns="121920" anchor="ctr"/>
        <a:lstStyle>
          <a:lvl1pPr algn="l">
            <a:defRPr sz="6300"/>
          </a:lvl1pPr>
          <a:lvl2pPr marL="285750" indent="-285750" algn="l">
            <a:defRPr sz="4900"/>
          </a:lvl2pPr>
          <a:lvl3pPr marL="571500" indent="-285750" algn="l">
            <a:defRPr sz="4900"/>
          </a:lvl3pPr>
          <a:lvl4pPr marL="857250" indent="-285750" algn="l">
            <a:defRPr sz="4900"/>
          </a:lvl4pPr>
          <a:lvl5pPr marL="1143000" indent="-285750" algn="l">
            <a:defRPr sz="4900"/>
          </a:lvl5pPr>
          <a:lvl6pPr marL="1428750" indent="-285750" algn="l">
            <a:defRPr sz="4900"/>
          </a:lvl6pPr>
          <a:lvl7pPr marL="1714500" indent="-285750" algn="l">
            <a:defRPr sz="4900"/>
          </a:lvl7pPr>
          <a:lvl8pPr marL="2000250" indent="-285750" algn="l">
            <a:defRPr sz="4900"/>
          </a:lvl8pPr>
          <a:lvl9pPr marL="2286000" indent="-285750" algn="l">
            <a:defRPr sz="4900"/>
          </a:lvl9pPr>
        </a:lstStyle>
        <a:p>
          <a:pPr lvl="0" algn="ctr">
            <a:lnSpc>
              <a:spcPct val="100000"/>
            </a:lnSpc>
            <a:spcBef>
              <a:spcPct val="0"/>
            </a:spcBef>
            <a:spcAft>
              <a:spcPct val="35000"/>
            </a:spcAft>
          </a:pPr>
          <a:r>
            <a:rPr lang="zh-CN" altLang="en-US" sz="3200" b="1" dirty="0">
              <a:latin typeface="微软雅黑" panose="020B0503020204020204" pitchFamily="34" charset="-122"/>
              <a:ea typeface="微软雅黑" panose="020B0503020204020204" pitchFamily="34" charset="-122"/>
            </a:rPr>
            <a:t>（二）根据常识背景确定答案</a:t>
          </a:r>
        </a:p>
      </dsp:txBody>
      <dsp:txXfrm>
        <a:off x="0" y="0"/>
        <a:ext cx="8128000" cy="966772"/>
      </dsp:txXfrm>
    </dsp:sp>
  </dsp:spTree>
</dsp:drawing>
</file>

<file path=ppt/diagrams/drawing4.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8128000" cy="1397307"/>
        <a:chOff x="0" y="0"/>
        <a:chExt cx="8128000" cy="1397307"/>
      </a:xfrm>
    </dsp:grpSpPr>
    <dsp:sp modelId="{53EDFADB-9AA9-4AF3-80D5-9A8BF4D42266}">
      <dsp:nvSpPr>
        <dsp:cNvPr id="3" name="圆角矩形 2"/>
        <dsp:cNvSpPr/>
      </dsp:nvSpPr>
      <dsp:spPr bwMode="white">
        <a:xfrm>
          <a:off x="0" y="0"/>
          <a:ext cx="8128000" cy="966772"/>
        </a:xfrm>
        <a:prstGeom prst="roundRect">
          <a:avLst/>
        </a:prstGeom>
        <a:solidFill>
          <a:schemeClr val="accent3"/>
        </a:solidFill>
      </dsp:spPr>
      <dsp:style>
        <a:lnRef idx="2">
          <a:schemeClr val="lt1"/>
        </a:lnRef>
        <a:fillRef idx="1">
          <a:schemeClr val="accent2"/>
        </a:fillRef>
        <a:effectRef idx="0">
          <a:scrgbClr r="0" g="0" b="0"/>
        </a:effectRef>
        <a:fontRef idx="minor">
          <a:schemeClr val="lt1"/>
        </a:fontRef>
      </dsp:style>
      <dsp:txBody>
        <a:bodyPr lIns="121920" tIns="121920" rIns="121920" bIns="121920" anchor="ctr"/>
        <a:lstStyle>
          <a:lvl1pPr algn="l">
            <a:defRPr sz="6300"/>
          </a:lvl1pPr>
          <a:lvl2pPr marL="285750" indent="-285750" algn="l">
            <a:defRPr sz="4900"/>
          </a:lvl2pPr>
          <a:lvl3pPr marL="571500" indent="-285750" algn="l">
            <a:defRPr sz="4900"/>
          </a:lvl3pPr>
          <a:lvl4pPr marL="857250" indent="-285750" algn="l">
            <a:defRPr sz="4900"/>
          </a:lvl4pPr>
          <a:lvl5pPr marL="1143000" indent="-285750" algn="l">
            <a:defRPr sz="4900"/>
          </a:lvl5pPr>
          <a:lvl6pPr marL="1428750" indent="-285750" algn="l">
            <a:defRPr sz="4900"/>
          </a:lvl6pPr>
          <a:lvl7pPr marL="1714500" indent="-285750" algn="l">
            <a:defRPr sz="4900"/>
          </a:lvl7pPr>
          <a:lvl8pPr marL="2000250" indent="-285750" algn="l">
            <a:defRPr sz="4900"/>
          </a:lvl8pPr>
          <a:lvl9pPr marL="2286000" indent="-285750" algn="l">
            <a:defRPr sz="4900"/>
          </a:lvl9pPr>
        </a:lstStyle>
        <a:p>
          <a:pPr lvl="0" algn="ctr">
            <a:lnSpc>
              <a:spcPct val="100000"/>
            </a:lnSpc>
            <a:spcBef>
              <a:spcPct val="0"/>
            </a:spcBef>
            <a:spcAft>
              <a:spcPct val="35000"/>
            </a:spcAft>
          </a:pPr>
          <a:r>
            <a:rPr lang="zh-CN" altLang="en-US" sz="3200" b="1" dirty="0">
              <a:latin typeface="微软雅黑" panose="020B0503020204020204" pitchFamily="34" charset="-122"/>
              <a:ea typeface="微软雅黑" panose="020B0503020204020204" pitchFamily="34" charset="-122"/>
            </a:rPr>
            <a:t>（二）根据常识背景确定答案</a:t>
          </a:r>
        </a:p>
      </dsp:txBody>
      <dsp:txXfrm>
        <a:off x="0" y="0"/>
        <a:ext cx="8128000" cy="966772"/>
      </dsp:txXfrm>
    </dsp:sp>
  </dsp:spTree>
</dsp:drawing>
</file>

<file path=ppt/diagrams/drawing5.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8128000" cy="2108393"/>
        <a:chOff x="0" y="0"/>
        <a:chExt cx="8128000" cy="2108393"/>
      </a:xfrm>
    </dsp:grpSpPr>
    <dsp:sp modelId="{53EDFADB-9AA9-4AF3-80D5-9A8BF4D42266}">
      <dsp:nvSpPr>
        <dsp:cNvPr id="3" name="圆角矩形 2"/>
        <dsp:cNvSpPr/>
      </dsp:nvSpPr>
      <dsp:spPr bwMode="white">
        <a:xfrm>
          <a:off x="0" y="0"/>
          <a:ext cx="8128000" cy="1216800"/>
        </a:xfrm>
        <a:prstGeom prst="roundRect">
          <a:avLst/>
        </a:prstGeom>
        <a:solidFill>
          <a:srgbClr val="8064A2"/>
        </a:solidFill>
      </dsp:spPr>
      <dsp:style>
        <a:lnRef idx="2">
          <a:schemeClr val="lt1"/>
        </a:lnRef>
        <a:fillRef idx="1">
          <a:schemeClr val="accent2"/>
        </a:fillRef>
        <a:effectRef idx="0">
          <a:scrgbClr r="0" g="0" b="0"/>
        </a:effectRef>
        <a:fontRef idx="minor">
          <a:schemeClr val="lt1"/>
        </a:fontRef>
      </dsp:style>
      <dsp:txBody>
        <a:bodyPr lIns="121920" tIns="121920" rIns="121920" bIns="121920" anchor="ctr"/>
        <a:lstStyle>
          <a:lvl1pPr algn="l">
            <a:defRPr sz="6500"/>
          </a:lvl1pPr>
          <a:lvl2pPr marL="285750" indent="-285750" algn="l">
            <a:defRPr sz="5000"/>
          </a:lvl2pPr>
          <a:lvl3pPr marL="571500" indent="-285750" algn="l">
            <a:defRPr sz="5000"/>
          </a:lvl3pPr>
          <a:lvl4pPr marL="857250" indent="-285750" algn="l">
            <a:defRPr sz="5000"/>
          </a:lvl4pPr>
          <a:lvl5pPr marL="1143000" indent="-285750" algn="l">
            <a:defRPr sz="5000"/>
          </a:lvl5pPr>
          <a:lvl6pPr marL="1428750" indent="-285750" algn="l">
            <a:defRPr sz="5000"/>
          </a:lvl6pPr>
          <a:lvl7pPr marL="1714500" indent="-285750" algn="l">
            <a:defRPr sz="5000"/>
          </a:lvl7pPr>
          <a:lvl8pPr marL="2000250" indent="-285750" algn="l">
            <a:defRPr sz="5000"/>
          </a:lvl8pPr>
          <a:lvl9pPr marL="2286000" indent="-285750" algn="l">
            <a:defRPr sz="5000"/>
          </a:lvl9pPr>
        </a:lstStyle>
        <a:p>
          <a:pPr lvl="0" algn="ctr">
            <a:lnSpc>
              <a:spcPct val="100000"/>
            </a:lnSpc>
            <a:spcBef>
              <a:spcPct val="0"/>
            </a:spcBef>
            <a:spcAft>
              <a:spcPct val="35000"/>
            </a:spcAft>
          </a:pPr>
          <a:r>
            <a:rPr lang="zh-CN" altLang="en-US" sz="3200" b="1" dirty="0">
              <a:latin typeface="微软雅黑" panose="020B0503020204020204" pitchFamily="34" charset="-122"/>
              <a:ea typeface="微软雅黑" panose="020B0503020204020204" pitchFamily="34" charset="-122"/>
            </a:rPr>
            <a:t>（三）根据惯用法确定答案</a:t>
          </a:r>
        </a:p>
      </dsp:txBody>
      <dsp:txXfrm>
        <a:off x="0" y="0"/>
        <a:ext cx="8128000" cy="1216800"/>
      </dsp:txXfrm>
    </dsp:sp>
  </dsp:spTree>
</dsp:drawing>
</file>

<file path=ppt/diagrams/drawing6.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8128000" cy="2291733"/>
        <a:chOff x="0" y="0"/>
        <a:chExt cx="8128000" cy="2291733"/>
      </a:xfrm>
    </dsp:grpSpPr>
    <dsp:sp modelId="{53EDFADB-9AA9-4AF3-80D5-9A8BF4D42266}">
      <dsp:nvSpPr>
        <dsp:cNvPr id="3" name="圆角矩形 2"/>
        <dsp:cNvSpPr/>
      </dsp:nvSpPr>
      <dsp:spPr bwMode="white">
        <a:xfrm>
          <a:off x="0" y="0"/>
          <a:ext cx="8128000" cy="1216800"/>
        </a:xfrm>
        <a:prstGeom prst="roundRect">
          <a:avLst/>
        </a:prstGeom>
        <a:solidFill>
          <a:srgbClr val="8064A2"/>
        </a:solidFill>
      </dsp:spPr>
      <dsp:style>
        <a:lnRef idx="2">
          <a:schemeClr val="lt1"/>
        </a:lnRef>
        <a:fillRef idx="1">
          <a:schemeClr val="accent2"/>
        </a:fillRef>
        <a:effectRef idx="0">
          <a:scrgbClr r="0" g="0" b="0"/>
        </a:effectRef>
        <a:fontRef idx="minor">
          <a:schemeClr val="lt1"/>
        </a:fontRef>
      </dsp:style>
      <dsp:txBody>
        <a:bodyPr lIns="121920" tIns="121920" rIns="121920" bIns="121920" anchor="ctr"/>
        <a:lstStyle>
          <a:lvl1pPr algn="l">
            <a:defRPr sz="6500"/>
          </a:lvl1pPr>
          <a:lvl2pPr marL="285750" indent="-285750" algn="l">
            <a:defRPr sz="5000"/>
          </a:lvl2pPr>
          <a:lvl3pPr marL="571500" indent="-285750" algn="l">
            <a:defRPr sz="5000"/>
          </a:lvl3pPr>
          <a:lvl4pPr marL="857250" indent="-285750" algn="l">
            <a:defRPr sz="5000"/>
          </a:lvl4pPr>
          <a:lvl5pPr marL="1143000" indent="-285750" algn="l">
            <a:defRPr sz="5000"/>
          </a:lvl5pPr>
          <a:lvl6pPr marL="1428750" indent="-285750" algn="l">
            <a:defRPr sz="5000"/>
          </a:lvl6pPr>
          <a:lvl7pPr marL="1714500" indent="-285750" algn="l">
            <a:defRPr sz="5000"/>
          </a:lvl7pPr>
          <a:lvl8pPr marL="2000250" indent="-285750" algn="l">
            <a:defRPr sz="5000"/>
          </a:lvl8pPr>
          <a:lvl9pPr marL="2286000" indent="-285750" algn="l">
            <a:defRPr sz="5000"/>
          </a:lvl9pPr>
        </a:lstStyle>
        <a:p>
          <a:pPr lvl="0" algn="ctr">
            <a:lnSpc>
              <a:spcPct val="100000"/>
            </a:lnSpc>
            <a:spcBef>
              <a:spcPct val="0"/>
            </a:spcBef>
            <a:spcAft>
              <a:spcPct val="35000"/>
            </a:spcAft>
          </a:pPr>
          <a:r>
            <a:rPr lang="zh-CN" altLang="en-US" sz="3200" b="1" dirty="0">
              <a:latin typeface="微软雅黑" panose="020B0503020204020204" pitchFamily="34" charset="-122"/>
              <a:ea typeface="微软雅黑" panose="020B0503020204020204" pitchFamily="34" charset="-122"/>
            </a:rPr>
            <a:t>（三）根据惯用法确定答案</a:t>
          </a:r>
        </a:p>
      </dsp:txBody>
      <dsp:txXfrm>
        <a:off x="0" y="0"/>
        <a:ext cx="8128000" cy="1216800"/>
      </dsp:txXfrm>
    </dsp:sp>
  </dsp:spTree>
</dsp:drawing>
</file>

<file path=ppt/diagrams/drawing7.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8128000" cy="5418667"/>
        <a:chOff x="0" y="0"/>
        <a:chExt cx="8128000" cy="5418667"/>
      </a:xfrm>
    </dsp:grpSpPr>
    <dsp:sp modelId="{53EDFADB-9AA9-4AF3-80D5-9A8BF4D42266}">
      <dsp:nvSpPr>
        <dsp:cNvPr id="3" name="圆角矩形 2"/>
        <dsp:cNvSpPr/>
      </dsp:nvSpPr>
      <dsp:spPr bwMode="white">
        <a:xfrm>
          <a:off x="0" y="318668"/>
          <a:ext cx="8128000" cy="1051133"/>
        </a:xfrm>
        <a:prstGeom prst="roundRect">
          <a:avLst/>
        </a:prstGeom>
      </dsp:spPr>
      <dsp:style>
        <a:lnRef idx="2">
          <a:schemeClr val="lt1"/>
        </a:lnRef>
        <a:fillRef idx="1">
          <a:schemeClr val="accent2"/>
        </a:fillRef>
        <a:effectRef idx="0">
          <a:scrgbClr r="0" g="0" b="0"/>
        </a:effectRef>
        <a:fontRef idx="minor">
          <a:schemeClr val="lt1"/>
        </a:fontRef>
      </dsp:style>
      <dsp:txBody>
        <a:bodyPr vert="horz" wrap="square" lIns="121920" tIns="121920" rIns="121920" bIns="121920" anchor="ctr"/>
        <a:lstStyle>
          <a:lvl1pPr algn="l">
            <a:defRPr sz="6300"/>
          </a:lvl1pPr>
          <a:lvl2pPr marL="285750" indent="-285750" algn="l">
            <a:defRPr sz="4900"/>
          </a:lvl2pPr>
          <a:lvl3pPr marL="571500" indent="-285750" algn="l">
            <a:defRPr sz="4900"/>
          </a:lvl3pPr>
          <a:lvl4pPr marL="857250" indent="-285750" algn="l">
            <a:defRPr sz="4900"/>
          </a:lvl4pPr>
          <a:lvl5pPr marL="1143000" indent="-285750" algn="l">
            <a:defRPr sz="4900"/>
          </a:lvl5pPr>
          <a:lvl6pPr marL="1428750" indent="-285750" algn="l">
            <a:defRPr sz="4900"/>
          </a:lvl6pPr>
          <a:lvl7pPr marL="1714500" indent="-285750" algn="l">
            <a:defRPr sz="4900"/>
          </a:lvl7pPr>
          <a:lvl8pPr marL="2000250" indent="-285750" algn="l">
            <a:defRPr sz="4900"/>
          </a:lvl8pPr>
          <a:lvl9pPr marL="2286000" indent="-285750" algn="l">
            <a:defRPr sz="4900"/>
          </a:lvl9pPr>
        </a:lstStyle>
        <a:p>
          <a:pPr lvl="0" algn="ctr">
            <a:lnSpc>
              <a:spcPct val="100000"/>
            </a:lnSpc>
            <a:spcBef>
              <a:spcPct val="0"/>
            </a:spcBef>
            <a:spcAft>
              <a:spcPct val="35000"/>
            </a:spcAft>
          </a:pPr>
          <a:r>
            <a:rPr lang="zh-CN" altLang="en-US" sz="3200" b="1" dirty="0">
              <a:latin typeface="微软雅黑" panose="020B0503020204020204" pitchFamily="34" charset="-122"/>
              <a:ea typeface="微软雅黑" panose="020B0503020204020204" pitchFamily="34" charset="-122"/>
            </a:rPr>
            <a:t>（四）运用逻辑推理确定答案</a:t>
          </a:r>
          <a:endParaRPr lang="en-US" sz="6300"/>
        </a:p>
      </dsp:txBody>
      <dsp:txXfrm>
        <a:off x="0" y="318668"/>
        <a:ext cx="8128000" cy="1051133"/>
      </dsp:txXfrm>
    </dsp:sp>
  </dsp:spTree>
</dsp:drawing>
</file>

<file path=ppt/diagrams/drawing8.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8128000" cy="5418667"/>
        <a:chOff x="0" y="0"/>
        <a:chExt cx="8128000" cy="5418667"/>
      </a:xfrm>
    </dsp:grpSpPr>
    <dsp:sp modelId="{53EDFADB-9AA9-4AF3-80D5-9A8BF4D42266}">
      <dsp:nvSpPr>
        <dsp:cNvPr id="3" name="圆角矩形 2"/>
        <dsp:cNvSpPr/>
      </dsp:nvSpPr>
      <dsp:spPr bwMode="white">
        <a:xfrm>
          <a:off x="0" y="318668"/>
          <a:ext cx="8128000" cy="1051133"/>
        </a:xfrm>
        <a:prstGeom prst="roundRect">
          <a:avLst/>
        </a:prstGeom>
      </dsp:spPr>
      <dsp:style>
        <a:lnRef idx="2">
          <a:schemeClr val="lt1"/>
        </a:lnRef>
        <a:fillRef idx="1">
          <a:schemeClr val="accent2"/>
        </a:fillRef>
        <a:effectRef idx="0">
          <a:scrgbClr r="0" g="0" b="0"/>
        </a:effectRef>
        <a:fontRef idx="minor">
          <a:schemeClr val="lt1"/>
        </a:fontRef>
      </dsp:style>
      <dsp:txBody>
        <a:bodyPr vert="horz" wrap="square" lIns="121920" tIns="121920" rIns="121920" bIns="121920" anchor="ctr"/>
        <a:lstStyle>
          <a:lvl1pPr algn="l">
            <a:defRPr sz="6300"/>
          </a:lvl1pPr>
          <a:lvl2pPr marL="285750" indent="-285750" algn="l">
            <a:defRPr sz="4900"/>
          </a:lvl2pPr>
          <a:lvl3pPr marL="571500" indent="-285750" algn="l">
            <a:defRPr sz="4900"/>
          </a:lvl3pPr>
          <a:lvl4pPr marL="857250" indent="-285750" algn="l">
            <a:defRPr sz="4900"/>
          </a:lvl4pPr>
          <a:lvl5pPr marL="1143000" indent="-285750" algn="l">
            <a:defRPr sz="4900"/>
          </a:lvl5pPr>
          <a:lvl6pPr marL="1428750" indent="-285750" algn="l">
            <a:defRPr sz="4900"/>
          </a:lvl6pPr>
          <a:lvl7pPr marL="1714500" indent="-285750" algn="l">
            <a:defRPr sz="4900"/>
          </a:lvl7pPr>
          <a:lvl8pPr marL="2000250" indent="-285750" algn="l">
            <a:defRPr sz="4900"/>
          </a:lvl8pPr>
          <a:lvl9pPr marL="2286000" indent="-285750" algn="l">
            <a:defRPr sz="4900"/>
          </a:lvl9pPr>
        </a:lstStyle>
        <a:p>
          <a:pPr lvl="0" algn="ctr">
            <a:lnSpc>
              <a:spcPct val="100000"/>
            </a:lnSpc>
            <a:spcBef>
              <a:spcPct val="0"/>
            </a:spcBef>
            <a:spcAft>
              <a:spcPct val="35000"/>
            </a:spcAft>
          </a:pPr>
          <a:r>
            <a:rPr lang="zh-CN" altLang="en-US" sz="3200" b="1" dirty="0">
              <a:latin typeface="微软雅黑" panose="020B0503020204020204" pitchFamily="34" charset="-122"/>
              <a:ea typeface="微软雅黑" panose="020B0503020204020204" pitchFamily="34" charset="-122"/>
              <a:sym typeface="+mn-ea"/>
            </a:rPr>
            <a:t>（四）运用逻辑推理确定答案</a:t>
          </a:r>
          <a:endParaRPr sz="6300"/>
        </a:p>
      </dsp:txBody>
      <dsp:txXfrm>
        <a:off x="0" y="318668"/>
        <a:ext cx="8128000" cy="1051133"/>
      </dsp:txXfrm>
    </dsp:sp>
  </dsp:spTree>
</dsp:drawing>
</file>

<file path=ppt/diagrams/drawing9.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8128000" cy="1408910"/>
        <a:chOff x="0" y="0"/>
        <a:chExt cx="8128000" cy="1408910"/>
      </a:xfrm>
    </dsp:grpSpPr>
    <dsp:sp modelId="{53EDFADB-9AA9-4AF3-80D5-9A8BF4D42266}">
      <dsp:nvSpPr>
        <dsp:cNvPr id="3" name="圆角矩形 2"/>
        <dsp:cNvSpPr/>
      </dsp:nvSpPr>
      <dsp:spPr bwMode="white">
        <a:xfrm>
          <a:off x="0" y="0"/>
          <a:ext cx="8128000" cy="966772"/>
        </a:xfrm>
        <a:prstGeom prst="roundRect">
          <a:avLst/>
        </a:prstGeom>
        <a:solidFill>
          <a:schemeClr val="accent3"/>
        </a:solidFill>
      </dsp:spPr>
      <dsp:style>
        <a:lnRef idx="2">
          <a:schemeClr val="lt1"/>
        </a:lnRef>
        <a:fillRef idx="1">
          <a:schemeClr val="accent2"/>
        </a:fillRef>
        <a:effectRef idx="0">
          <a:scrgbClr r="0" g="0" b="0"/>
        </a:effectRef>
        <a:fontRef idx="minor">
          <a:schemeClr val="lt1"/>
        </a:fontRef>
      </dsp:style>
      <dsp:txBody>
        <a:bodyPr lIns="121920" tIns="121920" rIns="121920" bIns="121920" anchor="ctr"/>
        <a:lstStyle>
          <a:lvl1pPr algn="l">
            <a:defRPr sz="6300"/>
          </a:lvl1pPr>
          <a:lvl2pPr marL="285750" indent="-285750" algn="l">
            <a:defRPr sz="4900"/>
          </a:lvl2pPr>
          <a:lvl3pPr marL="571500" indent="-285750" algn="l">
            <a:defRPr sz="4900"/>
          </a:lvl3pPr>
          <a:lvl4pPr marL="857250" indent="-285750" algn="l">
            <a:defRPr sz="4900"/>
          </a:lvl4pPr>
          <a:lvl5pPr marL="1143000" indent="-285750" algn="l">
            <a:defRPr sz="4900"/>
          </a:lvl5pPr>
          <a:lvl6pPr marL="1428750" indent="-285750" algn="l">
            <a:defRPr sz="4900"/>
          </a:lvl6pPr>
          <a:lvl7pPr marL="1714500" indent="-285750" algn="l">
            <a:defRPr sz="4900"/>
          </a:lvl7pPr>
          <a:lvl8pPr marL="2000250" indent="-285750" algn="l">
            <a:defRPr sz="4900"/>
          </a:lvl8pPr>
          <a:lvl9pPr marL="2286000" indent="-285750" algn="l">
            <a:defRPr sz="4900"/>
          </a:lvl9pPr>
        </a:lstStyle>
        <a:p>
          <a:pPr lvl="0" algn="ctr">
            <a:lnSpc>
              <a:spcPct val="100000"/>
            </a:lnSpc>
            <a:spcBef>
              <a:spcPct val="0"/>
            </a:spcBef>
            <a:spcAft>
              <a:spcPct val="35000"/>
            </a:spcAft>
          </a:pPr>
          <a:r>
            <a:rPr lang="zh-CN" altLang="en-US" sz="3200" b="1" dirty="0">
              <a:latin typeface="微软雅黑" panose="020B0503020204020204" pitchFamily="34" charset="-122"/>
              <a:ea typeface="微软雅黑" panose="020B0503020204020204" pitchFamily="34" charset="-122"/>
            </a:rPr>
            <a:t>（五）根据词语同近义词用法确定答案</a:t>
          </a:r>
        </a:p>
      </dsp:txBody>
      <dsp:txXfrm>
        <a:off x="0" y="0"/>
        <a:ext cx="8128000" cy="966772"/>
      </dsp:txXfrm>
    </dsp:sp>
  </dsp:spTree>
</dsp:drawing>
</file>

<file path=ppt/diagrams/layout1.xml><?xml version="1.0" encoding="utf-8"?>
<dgm:layoutDef xmlns:dgm="http://schemas.openxmlformats.org/drawingml/2006/diagram" xmlns:a="http://schemas.openxmlformats.org/drawingml/2006/main" uniqueId="urn:microsoft.com/office/officeart/2005/8/layout/vList2#1">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rSet csTypeId="urn:microsoft.com/office/officeart/2005/8/colors/accent6_5"/>
        </dgm:pt>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0.xml><?xml version="1.0" encoding="utf-8"?>
<dgm:layoutDef xmlns:dgm="http://schemas.openxmlformats.org/drawingml/2006/diagram" xmlns:a="http://schemas.openxmlformats.org/drawingml/2006/main" uniqueId="urn:microsoft.com/office/officeart/2005/8/layout/vList2#1">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rSet csTypeId="urn:microsoft.com/office/officeart/2005/8/colors/accent6_5"/>
        </dgm:pt>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vList2#1">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rSet csTypeId="urn:microsoft.com/office/officeart/2005/8/colors/accent6_5"/>
        </dgm:pt>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vList2#1">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rSet csTypeId="urn:microsoft.com/office/officeart/2005/8/colors/accent6_5"/>
        </dgm:pt>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vList2#1">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rSet csTypeId="urn:microsoft.com/office/officeart/2005/8/colors/accent6_5"/>
        </dgm:pt>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5.xml><?xml version="1.0" encoding="utf-8"?>
<dgm:layoutDef xmlns:dgm="http://schemas.openxmlformats.org/drawingml/2006/diagram" xmlns:a="http://schemas.openxmlformats.org/drawingml/2006/main" uniqueId="urn:microsoft.com/office/officeart/2005/8/layout/vList2#1">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rSet csTypeId="urn:microsoft.com/office/officeart/2005/8/colors/accent6_5"/>
        </dgm:pt>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6.xml><?xml version="1.0" encoding="utf-8"?>
<dgm:layoutDef xmlns:dgm="http://schemas.openxmlformats.org/drawingml/2006/diagram" xmlns:a="http://schemas.openxmlformats.org/drawingml/2006/main" uniqueId="urn:microsoft.com/office/officeart/2005/8/layout/vList2#1">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rSet csTypeId="urn:microsoft.com/office/officeart/2005/8/colors/accent6_5"/>
        </dgm:pt>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7.xml><?xml version="1.0" encoding="utf-8"?>
<dgm:layoutDef xmlns:dgm="http://schemas.openxmlformats.org/drawingml/2006/diagram" xmlns:a="http://schemas.openxmlformats.org/drawingml/2006/main" uniqueId="urn:microsoft.com/office/officeart/2005/8/layout/vList2#1">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rSet csTypeId="urn:microsoft.com/office/officeart/2005/8/colors/accent6_5"/>
        </dgm:pt>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8.xml><?xml version="1.0" encoding="utf-8"?>
<dgm:layoutDef xmlns:dgm="http://schemas.openxmlformats.org/drawingml/2006/diagram" xmlns:a="http://schemas.openxmlformats.org/drawingml/2006/main" uniqueId="urn:microsoft.com/office/officeart/2005/8/layout/vList2#1">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rSet csTypeId="urn:microsoft.com/office/officeart/2005/8/colors/accent6_5"/>
        </dgm:pt>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9.xml><?xml version="1.0" encoding="utf-8"?>
<dgm:layoutDef xmlns:dgm="http://schemas.openxmlformats.org/drawingml/2006/diagram" xmlns:a="http://schemas.openxmlformats.org/drawingml/2006/main" uniqueId="urn:microsoft.com/office/officeart/2005/8/layout/vList2#1">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rSet csTypeId="urn:microsoft.com/office/officeart/2005/8/colors/accent6_5"/>
        </dgm:pt>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FB5DA01-5725-4565-AABC-8FE5819D2A4D}" type="datetimeFigureOut">
              <a:rPr lang="en-US" smtClean="0"/>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A2FD400-F377-411D-8739-32941D9653EB}" type="slidenum">
              <a:rPr lang="en-US" smtClean="0"/>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F3417B8-E5B5-4E6C-A596-CC3F176EEFB8}" type="datetimeFigureOut">
              <a:rPr lang="en-US" smtClean="0"/>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3FC8AAC-8937-42B5-AC60-E6AFF71671E4}" type="slidenum">
              <a:rPr lang="en-US" smtClean="0"/>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0.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3.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幻灯片图像占位符 1"/>
          <p:cNvSpPr>
            <a:spLocks noGrp="1" noRot="1" noChangeAspect="1" noTextEdit="1"/>
          </p:cNvSpPr>
          <p:nvPr>
            <p:ph type="sldImg"/>
          </p:nvPr>
        </p:nvSpPr>
        <p:spPr>
          <a:ln>
            <a:solidFill>
              <a:srgbClr val="000000">
                <a:alpha val="100000"/>
              </a:srgbClr>
            </a:solidFill>
            <a:miter lim="800000"/>
          </a:ln>
        </p:spPr>
      </p:sp>
      <p:sp>
        <p:nvSpPr>
          <p:cNvPr id="77827" name="备注占位符 2"/>
          <p:cNvSpPr>
            <a:spLocks noGrp="1"/>
          </p:cNvSpPr>
          <p:nvPr>
            <p:ph type="body" idx="1"/>
          </p:nvPr>
        </p:nvSpPr>
        <p:spPr>
          <a:noFill/>
          <a:ln>
            <a:noFill/>
          </a:ln>
        </p:spPr>
        <p:txBody>
          <a:bodyPr wrap="square" lIns="91440" tIns="45720" rIns="91440" bIns="45720" anchor="t"/>
          <a:lstStyle/>
          <a:p>
            <a:pPr lvl="0"/>
            <a:endParaRPr lang="zh-CN" altLang="en-US" dirty="0"/>
          </a:p>
        </p:txBody>
      </p:sp>
      <p:sp>
        <p:nvSpPr>
          <p:cNvPr id="4" name="灯片编号占位符 3"/>
          <p:cNvSpPr txBox="1">
            <a:spLocks noGrp="1"/>
          </p:cNvSpPr>
          <p:nvPr>
            <p:ph type="sldNum" sz="quarter"/>
          </p:nvPr>
        </p:nvSpPr>
        <p:spPr>
          <a:noFill/>
        </p:spPr>
        <p:txBody>
          <a:bodyPr lIns="91440" tIns="45720" rIns="91440" bIns="45720" rtlCol="0" anchor="b"/>
          <a:lstStyle/>
          <a:p>
            <a:pPr lvl="0" algn="r" eaLnBrk="1" hangingPunct="1"/>
            <a:fld id="{9A0DB2DC-4C9A-4742-B13C-FB6460FD3503}" type="slidenum">
              <a:rPr lang="id-ID" altLang="zh-CN" sz="1200" dirty="0">
                <a:latin typeface="Calibri" panose="020F0502020204030204" charset="0"/>
              </a:rPr>
            </a:fld>
            <a:endParaRPr lang="id-ID" altLang="zh-CN" sz="1200" dirty="0">
              <a:latin typeface="Calibri" panose="020F050202020403020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fld>
            <a:endParaRPr lang="id-ID"/>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fld>
            <a:endParaRPr lang="id-ID"/>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幻灯片图像占位符 1"/>
          <p:cNvSpPr>
            <a:spLocks noGrp="1" noRot="1" noChangeAspect="1" noTextEdit="1"/>
          </p:cNvSpPr>
          <p:nvPr>
            <p:ph type="sldImg"/>
          </p:nvPr>
        </p:nvSpPr>
        <p:spPr>
          <a:ln>
            <a:solidFill>
              <a:srgbClr val="000000">
                <a:alpha val="100000"/>
              </a:srgbClr>
            </a:solidFill>
            <a:miter lim="800000"/>
          </a:ln>
        </p:spPr>
      </p:sp>
      <p:sp>
        <p:nvSpPr>
          <p:cNvPr id="159747" name="备注占位符 2"/>
          <p:cNvSpPr>
            <a:spLocks noGrp="1"/>
          </p:cNvSpPr>
          <p:nvPr>
            <p:ph type="body" idx="1"/>
          </p:nvPr>
        </p:nvSpPr>
        <p:spPr>
          <a:noFill/>
          <a:ln>
            <a:noFill/>
          </a:ln>
        </p:spPr>
        <p:txBody>
          <a:bodyPr wrap="square" lIns="91440" tIns="45720" rIns="91440" bIns="45720" anchor="t"/>
          <a:lstStyle/>
          <a:p>
            <a:pPr lvl="0"/>
            <a:endParaRPr lang="zh-CN" altLang="en-US" dirty="0"/>
          </a:p>
        </p:txBody>
      </p:sp>
      <p:sp>
        <p:nvSpPr>
          <p:cNvPr id="4" name="灯片编号占位符 3"/>
          <p:cNvSpPr txBox="1">
            <a:spLocks noGrp="1"/>
          </p:cNvSpPr>
          <p:nvPr/>
        </p:nvSpPr>
        <p:spPr>
          <a:xfrm>
            <a:off x="3884613" y="8685213"/>
            <a:ext cx="2971800" cy="457200"/>
          </a:xfrm>
          <a:prstGeom prst="rect">
            <a:avLst/>
          </a:prstGeom>
          <a:noFill/>
        </p:spPr>
        <p:txBody>
          <a:bodyPr vert="horz" lIns="91440" tIns="45720" rIns="91440" bIns="45720" rtlCol="0" anchor="b"/>
          <a:lstStyle/>
          <a:p>
            <a:pPr lvl="0" algn="r" eaLnBrk="1" hangingPunct="1"/>
            <a:fld id="{9A0DB2DC-4C9A-4742-B13C-FB6460FD3503}" type="slidenum">
              <a:rPr lang="id-ID" altLang="zh-CN" sz="1200" dirty="0">
                <a:latin typeface="Calibri" panose="020F0502020204030204" charset="0"/>
              </a:rPr>
            </a:fld>
            <a:endParaRPr lang="id-ID" altLang="zh-CN" sz="1200" dirty="0">
              <a:latin typeface="Calibri" panose="020F050202020403020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fld>
            <a:endParaRPr lang="id-ID"/>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FC8AAC-8937-42B5-AC60-E6AFF71671E4}" type="slidenum">
              <a:rPr lang="en-US" smtClean="0"/>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fld>
            <a:endParaRPr lang="id-ID"/>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FC8AAC-8937-42B5-AC60-E6AFF71671E4}" type="slidenum">
              <a:rPr lang="en-US" smtClean="0"/>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FC8AAC-8937-42B5-AC60-E6AFF71671E4}" type="slidenum">
              <a:rPr lang="en-US" smtClean="0"/>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FC8AAC-8937-42B5-AC60-E6AFF71671E4}" type="slidenum">
              <a:rPr lang="en-US" smtClean="0"/>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fld>
            <a:endParaRPr lang="id-ID"/>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FC8AAC-8937-42B5-AC60-E6AFF71671E4}" type="slidenum">
              <a:rPr lang="en-US" smtClean="0"/>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8"/>
            <a:ext cx="10363200" cy="1470025"/>
          </a:xfrm>
        </p:spPr>
        <p:txBody>
          <a:bodyPr/>
          <a:lstStyle/>
          <a:p>
            <a:r>
              <a:rPr lang="zh-CN" altLang="en-US"/>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22A5DADB-2AE5-4A83-B4C0-0DB768112B53}" type="datetime1">
              <a:rPr lang="id-ID" altLang="zh-CN" smtClean="0"/>
            </a:fld>
            <a:endParaRPr lang="en-US"/>
          </a:p>
        </p:txBody>
      </p:sp>
      <p:sp>
        <p:nvSpPr>
          <p:cNvPr id="5" name="页脚占位符 4"/>
          <p:cNvSpPr>
            <a:spLocks noGrp="1"/>
          </p:cNvSpPr>
          <p:nvPr>
            <p:ph type="ftr" sz="quarter" idx="11"/>
          </p:nvPr>
        </p:nvSpPr>
        <p:spPr/>
        <p:txBody>
          <a:bodyPr/>
          <a:lstStyle/>
          <a:p>
            <a:r>
              <a:rPr lang="en-US"/>
              <a:t>Startup Presentation</a:t>
            </a:r>
            <a:endParaRPr lang="en-US"/>
          </a:p>
        </p:txBody>
      </p:sp>
      <p:sp>
        <p:nvSpPr>
          <p:cNvPr id="6" name="灯片编号占位符 5"/>
          <p:cNvSpPr>
            <a:spLocks noGrp="1"/>
          </p:cNvSpPr>
          <p:nvPr>
            <p:ph type="sldNum" sz="quarter" idx="12"/>
          </p:nvPr>
        </p:nvSpPr>
        <p:spPr/>
        <p:txBody>
          <a:bodyPr/>
          <a:lstStyle/>
          <a:p>
            <a:fld id="{879EF9BB-81F1-401D-AA19-680A8E0D7F6D}" type="slidenum">
              <a:rPr lang="en-US" smtClean="0"/>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B86A5625-ABE0-4648-8BE3-3CCAD31BD75F}" type="datetime1">
              <a:rPr lang="id-ID" altLang="zh-CN" smtClean="0"/>
            </a:fld>
            <a:endParaRPr lang="en-US"/>
          </a:p>
        </p:txBody>
      </p:sp>
      <p:sp>
        <p:nvSpPr>
          <p:cNvPr id="5" name="页脚占位符 4"/>
          <p:cNvSpPr>
            <a:spLocks noGrp="1"/>
          </p:cNvSpPr>
          <p:nvPr>
            <p:ph type="ftr" sz="quarter" idx="11"/>
          </p:nvPr>
        </p:nvSpPr>
        <p:spPr/>
        <p:txBody>
          <a:bodyPr/>
          <a:lstStyle/>
          <a:p>
            <a:r>
              <a:rPr lang="en-US"/>
              <a:t>Startup Presentation</a:t>
            </a:r>
            <a:endParaRPr lang="en-US"/>
          </a:p>
        </p:txBody>
      </p:sp>
      <p:sp>
        <p:nvSpPr>
          <p:cNvPr id="6" name="灯片编号占位符 5"/>
          <p:cNvSpPr>
            <a:spLocks noGrp="1"/>
          </p:cNvSpPr>
          <p:nvPr>
            <p:ph type="sldNum" sz="quarter" idx="12"/>
          </p:nvPr>
        </p:nvSpPr>
        <p:spPr/>
        <p:txBody>
          <a:bodyPr/>
          <a:lstStyle/>
          <a:p>
            <a:fld id="{879EF9BB-81F1-401D-AA19-680A8E0D7F6D}" type="slidenum">
              <a:rPr lang="en-US" smtClean="0"/>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11785600" y="274641"/>
            <a:ext cx="3657600" cy="5851525"/>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12800" y="274641"/>
            <a:ext cx="10769600" cy="5851525"/>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CD996EF8-52D5-4FA0-AEE2-D901311C1926}" type="datetime1">
              <a:rPr lang="id-ID" altLang="zh-CN" smtClean="0"/>
            </a:fld>
            <a:endParaRPr lang="en-US"/>
          </a:p>
        </p:txBody>
      </p:sp>
      <p:sp>
        <p:nvSpPr>
          <p:cNvPr id="5" name="页脚占位符 4"/>
          <p:cNvSpPr>
            <a:spLocks noGrp="1"/>
          </p:cNvSpPr>
          <p:nvPr>
            <p:ph type="ftr" sz="quarter" idx="11"/>
          </p:nvPr>
        </p:nvSpPr>
        <p:spPr/>
        <p:txBody>
          <a:bodyPr/>
          <a:lstStyle/>
          <a:p>
            <a:r>
              <a:rPr lang="en-US"/>
              <a:t>Startup Presentation</a:t>
            </a:r>
            <a:endParaRPr lang="en-US"/>
          </a:p>
        </p:txBody>
      </p:sp>
      <p:sp>
        <p:nvSpPr>
          <p:cNvPr id="6" name="灯片编号占位符 5"/>
          <p:cNvSpPr>
            <a:spLocks noGrp="1"/>
          </p:cNvSpPr>
          <p:nvPr>
            <p:ph type="sldNum" sz="quarter" idx="12"/>
          </p:nvPr>
        </p:nvSpPr>
        <p:spPr/>
        <p:txBody>
          <a:bodyPr/>
          <a:lstStyle/>
          <a:p>
            <a:fld id="{879EF9BB-81F1-401D-AA19-680A8E0D7F6D}" type="slidenum">
              <a:rPr lang="en-US" smtClean="0"/>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B22B32A-9FFD-4A71-A3E8-A0E0DBB7AB02}" type="datetime1">
              <a:rPr lang="id-ID" altLang="zh-CN" smtClean="0"/>
            </a:fld>
            <a:endParaRPr lang="id-ID"/>
          </a:p>
        </p:txBody>
      </p:sp>
      <p:sp>
        <p:nvSpPr>
          <p:cNvPr id="4" name="页脚占位符 3"/>
          <p:cNvSpPr>
            <a:spLocks noGrp="1"/>
          </p:cNvSpPr>
          <p:nvPr>
            <p:ph type="ftr" sz="quarter" idx="11"/>
          </p:nvPr>
        </p:nvSpPr>
        <p:spPr/>
        <p:txBody>
          <a:bodyPr/>
          <a:lstStyle/>
          <a:p>
            <a:r>
              <a:rPr lang="id-ID"/>
              <a:t>Startup Presentation</a:t>
            </a:r>
            <a:endParaRPr lang="id-ID" dirty="0"/>
          </a:p>
        </p:txBody>
      </p:sp>
      <p:sp>
        <p:nvSpPr>
          <p:cNvPr id="5" name="灯片编号占位符 4"/>
          <p:cNvSpPr>
            <a:spLocks noGrp="1"/>
          </p:cNvSpPr>
          <p:nvPr>
            <p:ph type="sldNum" sz="quarter" idx="12"/>
          </p:nvPr>
        </p:nvSpPr>
        <p:spPr/>
        <p:txBody>
          <a:bodyPr/>
          <a:lstStyle/>
          <a:p>
            <a:fld id="{91E8FD7A-3E62-43BB-957C-4F665A7B8324}" type="slidenum">
              <a:rPr lang="id-ID" smtClean="0"/>
            </a:fld>
            <a:endParaRPr lang="id-ID"/>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8_Custom Layout">
    <p:spTree>
      <p:nvGrpSpPr>
        <p:cNvPr id="1" name=""/>
        <p:cNvGrpSpPr/>
        <p:nvPr/>
      </p:nvGrpSpPr>
      <p:grpSpPr>
        <a:xfrm>
          <a:off x="0" y="0"/>
          <a:ext cx="0" cy="0"/>
          <a:chOff x="0" y="0"/>
          <a:chExt cx="0" cy="0"/>
        </a:xfrm>
      </p:grpSpPr>
      <p:sp>
        <p:nvSpPr>
          <p:cNvPr id="10" name="Picture Placeholder 7"/>
          <p:cNvSpPr>
            <a:spLocks noGrp="1"/>
          </p:cNvSpPr>
          <p:nvPr>
            <p:ph type="pic" sz="quarter" idx="10" hasCustomPrompt="1"/>
          </p:nvPr>
        </p:nvSpPr>
        <p:spPr>
          <a:xfrm>
            <a:off x="0" y="0"/>
            <a:ext cx="12192000" cy="6858000"/>
          </a:xfrm>
        </p:spPr>
        <p:txBody>
          <a:bodyPr tIns="137160">
            <a:normAutofit/>
          </a:bodyPr>
          <a:lstStyle>
            <a:lvl1pPr>
              <a:defRPr sz="1200" b="0" baseline="0">
                <a:solidFill>
                  <a:schemeClr val="accent2"/>
                </a:solidFill>
              </a:defRPr>
            </a:lvl1pPr>
          </a:lstStyle>
          <a:p>
            <a:r>
              <a:rPr lang="en-US"/>
              <a:t>Drag &amp; Drop Here</a:t>
            </a:r>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cSld name="Custom Layout">
    <p:spTree>
      <p:nvGrpSpPr>
        <p:cNvPr id="1" name=""/>
        <p:cNvGrpSpPr/>
        <p:nvPr/>
      </p:nvGrpSpPr>
      <p:grpSpPr>
        <a:xfrm>
          <a:off x="0" y="0"/>
          <a:ext cx="0" cy="0"/>
          <a:chOff x="0" y="0"/>
          <a:chExt cx="0" cy="0"/>
        </a:xfrm>
      </p:grpSpPr>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sp>
        <p:nvSpPr>
          <p:cNvPr id="17" name="Picture Placeholder 16"/>
          <p:cNvSpPr>
            <a:spLocks noGrp="1"/>
          </p:cNvSpPr>
          <p:nvPr>
            <p:ph type="pic" sz="quarter" idx="10" hasCustomPrompt="1"/>
          </p:nvPr>
        </p:nvSpPr>
        <p:spPr>
          <a:xfrm>
            <a:off x="9018710"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6" name="Picture Placeholder 15"/>
          <p:cNvSpPr>
            <a:spLocks noGrp="1"/>
          </p:cNvSpPr>
          <p:nvPr>
            <p:ph type="pic" sz="quarter" idx="11" hasCustomPrompt="1"/>
          </p:nvPr>
        </p:nvSpPr>
        <p:spPr>
          <a:xfrm>
            <a:off x="6345592"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5" name="Picture Placeholder 14"/>
          <p:cNvSpPr>
            <a:spLocks noGrp="1"/>
          </p:cNvSpPr>
          <p:nvPr>
            <p:ph type="pic" sz="quarter" idx="12" hasCustomPrompt="1"/>
          </p:nvPr>
        </p:nvSpPr>
        <p:spPr>
          <a:xfrm>
            <a:off x="3672473"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4" name="Picture Placeholder 13"/>
          <p:cNvSpPr>
            <a:spLocks noGrp="1"/>
          </p:cNvSpPr>
          <p:nvPr>
            <p:ph type="pic" sz="quarter" idx="13" hasCustomPrompt="1"/>
          </p:nvPr>
        </p:nvSpPr>
        <p:spPr>
          <a:xfrm>
            <a:off x="999354"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0" name="Oval 19"/>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21" name="TextBox 20"/>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4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0" y="4922524"/>
            <a:ext cx="12192000" cy="1935477"/>
          </a:xfrm>
          <a:custGeom>
            <a:avLst/>
            <a:gdLst>
              <a:gd name="connsiteX0" fmla="*/ 0 w 12192000"/>
              <a:gd name="connsiteY0" fmla="*/ 0 h 1935477"/>
              <a:gd name="connsiteX1" fmla="*/ 12192000 w 12192000"/>
              <a:gd name="connsiteY1" fmla="*/ 0 h 1935477"/>
              <a:gd name="connsiteX2" fmla="*/ 12192000 w 12192000"/>
              <a:gd name="connsiteY2" fmla="*/ 1935477 h 1935477"/>
              <a:gd name="connsiteX3" fmla="*/ 0 w 12192000"/>
              <a:gd name="connsiteY3" fmla="*/ 1935477 h 1935477"/>
            </a:gdLst>
            <a:ahLst/>
            <a:cxnLst>
              <a:cxn ang="0">
                <a:pos x="connsiteX0" y="connsiteY0"/>
              </a:cxn>
              <a:cxn ang="0">
                <a:pos x="connsiteX1" y="connsiteY1"/>
              </a:cxn>
              <a:cxn ang="0">
                <a:pos x="connsiteX2" y="connsiteY2"/>
              </a:cxn>
              <a:cxn ang="0">
                <a:pos x="connsiteX3" y="connsiteY3"/>
              </a:cxn>
            </a:cxnLst>
            <a:rect l="l" t="t" r="r" b="b"/>
            <a:pathLst>
              <a:path w="12192000" h="1935477">
                <a:moveTo>
                  <a:pt x="0" y="0"/>
                </a:moveTo>
                <a:lnTo>
                  <a:pt x="12192000" y="0"/>
                </a:lnTo>
                <a:lnTo>
                  <a:pt x="12192000" y="1935477"/>
                </a:lnTo>
                <a:lnTo>
                  <a:pt x="0" y="1935477"/>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5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0" y="2502644"/>
            <a:ext cx="12192000" cy="2809430"/>
          </a:xfrm>
          <a:custGeom>
            <a:avLst/>
            <a:gdLst>
              <a:gd name="connsiteX0" fmla="*/ 0 w 12192000"/>
              <a:gd name="connsiteY0" fmla="*/ 0 h 2809430"/>
              <a:gd name="connsiteX1" fmla="*/ 12192000 w 12192000"/>
              <a:gd name="connsiteY1" fmla="*/ 0 h 2809430"/>
              <a:gd name="connsiteX2" fmla="*/ 12192000 w 12192000"/>
              <a:gd name="connsiteY2" fmla="*/ 2809430 h 2809430"/>
              <a:gd name="connsiteX3" fmla="*/ 0 w 12192000"/>
              <a:gd name="connsiteY3" fmla="*/ 2809430 h 2809430"/>
            </a:gdLst>
            <a:ahLst/>
            <a:cxnLst>
              <a:cxn ang="0">
                <a:pos x="connsiteX0" y="connsiteY0"/>
              </a:cxn>
              <a:cxn ang="0">
                <a:pos x="connsiteX1" y="connsiteY1"/>
              </a:cxn>
              <a:cxn ang="0">
                <a:pos x="connsiteX2" y="connsiteY2"/>
              </a:cxn>
              <a:cxn ang="0">
                <a:pos x="connsiteX3" y="connsiteY3"/>
              </a:cxn>
            </a:cxnLst>
            <a:rect l="l" t="t" r="r" b="b"/>
            <a:pathLst>
              <a:path w="12192000" h="2809430">
                <a:moveTo>
                  <a:pt x="0" y="0"/>
                </a:moveTo>
                <a:lnTo>
                  <a:pt x="12192000" y="0"/>
                </a:lnTo>
                <a:lnTo>
                  <a:pt x="12192000" y="2809430"/>
                </a:lnTo>
                <a:lnTo>
                  <a:pt x="0" y="2809430"/>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7_Custom Layout">
    <p:spTree>
      <p:nvGrpSpPr>
        <p:cNvPr id="1" name=""/>
        <p:cNvGrpSpPr/>
        <p:nvPr/>
      </p:nvGrpSpPr>
      <p:grpSpPr>
        <a:xfrm>
          <a:off x="0" y="0"/>
          <a:ext cx="0" cy="0"/>
          <a:chOff x="0" y="0"/>
          <a:chExt cx="0" cy="0"/>
        </a:xfrm>
      </p:grpSpPr>
      <p:sp>
        <p:nvSpPr>
          <p:cNvPr id="6" name="Picture Placeholder 5"/>
          <p:cNvSpPr>
            <a:spLocks noGrp="1"/>
          </p:cNvSpPr>
          <p:nvPr>
            <p:ph type="pic" sz="quarter" idx="10" hasCustomPrompt="1"/>
          </p:nvPr>
        </p:nvSpPr>
        <p:spPr>
          <a:xfrm>
            <a:off x="0" y="1928612"/>
            <a:ext cx="12192000" cy="3782119"/>
          </a:xfrm>
          <a:custGeom>
            <a:avLst/>
            <a:gdLst>
              <a:gd name="connsiteX0" fmla="*/ 0 w 1719072"/>
              <a:gd name="connsiteY0" fmla="*/ 0 h 3038022"/>
              <a:gd name="connsiteX1" fmla="*/ 1719072 w 1719072"/>
              <a:gd name="connsiteY1" fmla="*/ 0 h 3038022"/>
              <a:gd name="connsiteX2" fmla="*/ 1719072 w 1719072"/>
              <a:gd name="connsiteY2" fmla="*/ 3038022 h 3038022"/>
              <a:gd name="connsiteX3" fmla="*/ 0 w 1719072"/>
              <a:gd name="connsiteY3" fmla="*/ 3038022 h 3038022"/>
            </a:gdLst>
            <a:ahLst/>
            <a:cxnLst>
              <a:cxn ang="0">
                <a:pos x="connsiteX0" y="connsiteY0"/>
              </a:cxn>
              <a:cxn ang="0">
                <a:pos x="connsiteX1" y="connsiteY1"/>
              </a:cxn>
              <a:cxn ang="0">
                <a:pos x="connsiteX2" y="connsiteY2"/>
              </a:cxn>
              <a:cxn ang="0">
                <a:pos x="connsiteX3" y="connsiteY3"/>
              </a:cxn>
            </a:cxnLst>
            <a:rect l="l" t="t" r="r" b="b"/>
            <a:pathLst>
              <a:path w="1719072" h="3038022">
                <a:moveTo>
                  <a:pt x="0" y="0"/>
                </a:moveTo>
                <a:lnTo>
                  <a:pt x="1719072" y="0"/>
                </a:lnTo>
                <a:lnTo>
                  <a:pt x="1719072" y="3038022"/>
                </a:lnTo>
                <a:lnTo>
                  <a:pt x="0" y="3038022"/>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8_Custom Layout">
    <p:spTree>
      <p:nvGrpSpPr>
        <p:cNvPr id="1" name=""/>
        <p:cNvGrpSpPr/>
        <p:nvPr/>
      </p:nvGrpSpPr>
      <p:grpSpPr>
        <a:xfrm>
          <a:off x="0" y="0"/>
          <a:ext cx="0" cy="0"/>
          <a:chOff x="0" y="0"/>
          <a:chExt cx="0" cy="0"/>
        </a:xfrm>
      </p:grpSpPr>
      <p:sp>
        <p:nvSpPr>
          <p:cNvPr id="5" name="Picture Placeholder 4"/>
          <p:cNvSpPr>
            <a:spLocks noGrp="1"/>
          </p:cNvSpPr>
          <p:nvPr>
            <p:ph type="pic" sz="quarter" idx="10" hasCustomPrompt="1"/>
          </p:nvPr>
        </p:nvSpPr>
        <p:spPr>
          <a:xfrm>
            <a:off x="988256" y="3254717"/>
            <a:ext cx="2434617" cy="2423160"/>
          </a:xfrm>
          <a:custGeom>
            <a:avLst/>
            <a:gdLst>
              <a:gd name="connsiteX0" fmla="*/ 0 w 2434617"/>
              <a:gd name="connsiteY0" fmla="*/ 0 h 2423160"/>
              <a:gd name="connsiteX1" fmla="*/ 2434617 w 2434617"/>
              <a:gd name="connsiteY1" fmla="*/ 0 h 2423160"/>
              <a:gd name="connsiteX2" fmla="*/ 2434617 w 2434617"/>
              <a:gd name="connsiteY2" fmla="*/ 2423160 h 2423160"/>
              <a:gd name="connsiteX3" fmla="*/ 0 w 2434617"/>
              <a:gd name="connsiteY3" fmla="*/ 2423160 h 2423160"/>
            </a:gdLst>
            <a:ahLst/>
            <a:cxnLst>
              <a:cxn ang="0">
                <a:pos x="connsiteX0" y="connsiteY0"/>
              </a:cxn>
              <a:cxn ang="0">
                <a:pos x="connsiteX1" y="connsiteY1"/>
              </a:cxn>
              <a:cxn ang="0">
                <a:pos x="connsiteX2" y="connsiteY2"/>
              </a:cxn>
              <a:cxn ang="0">
                <a:pos x="connsiteX3" y="connsiteY3"/>
              </a:cxn>
            </a:cxnLst>
            <a:rect l="l" t="t" r="r" b="b"/>
            <a:pathLst>
              <a:path w="2434617" h="2423160">
                <a:moveTo>
                  <a:pt x="0" y="0"/>
                </a:moveTo>
                <a:lnTo>
                  <a:pt x="2434617" y="0"/>
                </a:lnTo>
                <a:lnTo>
                  <a:pt x="2434617" y="2423160"/>
                </a:lnTo>
                <a:lnTo>
                  <a:pt x="0" y="2423160"/>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7" name="Picture Placeholder 6"/>
          <p:cNvSpPr>
            <a:spLocks noGrp="1"/>
          </p:cNvSpPr>
          <p:nvPr>
            <p:ph type="pic" sz="quarter" idx="11" hasCustomPrompt="1"/>
          </p:nvPr>
        </p:nvSpPr>
        <p:spPr>
          <a:xfrm>
            <a:off x="6224932" y="3254717"/>
            <a:ext cx="2434617" cy="2423160"/>
          </a:xfrm>
          <a:custGeom>
            <a:avLst/>
            <a:gdLst>
              <a:gd name="connsiteX0" fmla="*/ 0 w 2434617"/>
              <a:gd name="connsiteY0" fmla="*/ 0 h 2423160"/>
              <a:gd name="connsiteX1" fmla="*/ 2434617 w 2434617"/>
              <a:gd name="connsiteY1" fmla="*/ 0 h 2423160"/>
              <a:gd name="connsiteX2" fmla="*/ 2434617 w 2434617"/>
              <a:gd name="connsiteY2" fmla="*/ 2423160 h 2423160"/>
              <a:gd name="connsiteX3" fmla="*/ 0 w 2434617"/>
              <a:gd name="connsiteY3" fmla="*/ 2423160 h 2423160"/>
            </a:gdLst>
            <a:ahLst/>
            <a:cxnLst>
              <a:cxn ang="0">
                <a:pos x="connsiteX0" y="connsiteY0"/>
              </a:cxn>
              <a:cxn ang="0">
                <a:pos x="connsiteX1" y="connsiteY1"/>
              </a:cxn>
              <a:cxn ang="0">
                <a:pos x="connsiteX2" y="connsiteY2"/>
              </a:cxn>
              <a:cxn ang="0">
                <a:pos x="connsiteX3" y="connsiteY3"/>
              </a:cxn>
            </a:cxnLst>
            <a:rect l="l" t="t" r="r" b="b"/>
            <a:pathLst>
              <a:path w="2434617" h="2423160">
                <a:moveTo>
                  <a:pt x="0" y="0"/>
                </a:moveTo>
                <a:lnTo>
                  <a:pt x="2434617" y="0"/>
                </a:lnTo>
                <a:lnTo>
                  <a:pt x="2434617" y="2423160"/>
                </a:lnTo>
                <a:lnTo>
                  <a:pt x="0" y="2423160"/>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0" name="Oval 9"/>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1" name="TextBox 10"/>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96653E9B-E608-4754-9967-6C5213412B25}" type="datetime1">
              <a:rPr lang="id-ID" altLang="zh-CN" smtClean="0"/>
            </a:fld>
            <a:endParaRPr lang="en-US"/>
          </a:p>
        </p:txBody>
      </p:sp>
      <p:sp>
        <p:nvSpPr>
          <p:cNvPr id="5" name="页脚占位符 4"/>
          <p:cNvSpPr>
            <a:spLocks noGrp="1"/>
          </p:cNvSpPr>
          <p:nvPr>
            <p:ph type="ftr" sz="quarter" idx="11"/>
          </p:nvPr>
        </p:nvSpPr>
        <p:spPr/>
        <p:txBody>
          <a:bodyPr/>
          <a:lstStyle/>
          <a:p>
            <a:r>
              <a:rPr lang="en-US"/>
              <a:t>Startup Presentation</a:t>
            </a:r>
            <a:endParaRPr lang="en-US"/>
          </a:p>
        </p:txBody>
      </p:sp>
      <p:sp>
        <p:nvSpPr>
          <p:cNvPr id="6" name="灯片编号占位符 5"/>
          <p:cNvSpPr>
            <a:spLocks noGrp="1"/>
          </p:cNvSpPr>
          <p:nvPr>
            <p:ph type="sldNum" sz="quarter" idx="12"/>
          </p:nvPr>
        </p:nvSpPr>
        <p:spPr/>
        <p:txBody>
          <a:bodyPr/>
          <a:lstStyle/>
          <a:p>
            <a:fld id="{879EF9BB-81F1-401D-AA19-680A8E0D7F6D}" type="slidenum">
              <a:rPr lang="en-US" smtClean="0"/>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9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0" y="1765638"/>
            <a:ext cx="12188952" cy="2286000"/>
          </a:xfrm>
          <a:custGeom>
            <a:avLst/>
            <a:gdLst>
              <a:gd name="connsiteX0" fmla="*/ 0 w 12188952"/>
              <a:gd name="connsiteY0" fmla="*/ 0 h 2286000"/>
              <a:gd name="connsiteX1" fmla="*/ 12188952 w 12188952"/>
              <a:gd name="connsiteY1" fmla="*/ 0 h 2286000"/>
              <a:gd name="connsiteX2" fmla="*/ 12188952 w 12188952"/>
              <a:gd name="connsiteY2" fmla="*/ 2286000 h 2286000"/>
              <a:gd name="connsiteX3" fmla="*/ 0 w 12188952"/>
              <a:gd name="connsiteY3" fmla="*/ 2286000 h 2286000"/>
            </a:gdLst>
            <a:ahLst/>
            <a:cxnLst>
              <a:cxn ang="0">
                <a:pos x="connsiteX0" y="connsiteY0"/>
              </a:cxn>
              <a:cxn ang="0">
                <a:pos x="connsiteX1" y="connsiteY1"/>
              </a:cxn>
              <a:cxn ang="0">
                <a:pos x="connsiteX2" y="connsiteY2"/>
              </a:cxn>
              <a:cxn ang="0">
                <a:pos x="connsiteX3" y="connsiteY3"/>
              </a:cxn>
            </a:cxnLst>
            <a:rect l="l" t="t" r="r" b="b"/>
            <a:pathLst>
              <a:path w="12188952" h="2286000">
                <a:moveTo>
                  <a:pt x="0" y="0"/>
                </a:moveTo>
                <a:lnTo>
                  <a:pt x="12188952" y="0"/>
                </a:lnTo>
                <a:lnTo>
                  <a:pt x="12188952" y="2286000"/>
                </a:lnTo>
                <a:lnTo>
                  <a:pt x="0" y="2286000"/>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0_Custom Layout">
    <p:spTree>
      <p:nvGrpSpPr>
        <p:cNvPr id="1" name=""/>
        <p:cNvGrpSpPr/>
        <p:nvPr/>
      </p:nvGrpSpPr>
      <p:grpSpPr>
        <a:xfrm>
          <a:off x="0" y="0"/>
          <a:ext cx="0" cy="0"/>
          <a:chOff x="0" y="0"/>
          <a:chExt cx="0" cy="0"/>
        </a:xfrm>
      </p:grpSpPr>
      <p:sp>
        <p:nvSpPr>
          <p:cNvPr id="30" name="Picture Placeholder 29"/>
          <p:cNvSpPr>
            <a:spLocks noGrp="1"/>
          </p:cNvSpPr>
          <p:nvPr>
            <p:ph type="pic" sz="quarter" idx="11" hasCustomPrompt="1"/>
          </p:nvPr>
        </p:nvSpPr>
        <p:spPr>
          <a:xfrm>
            <a:off x="6107170" y="1661868"/>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31" name="Picture Placeholder 30"/>
          <p:cNvSpPr>
            <a:spLocks noGrp="1"/>
          </p:cNvSpPr>
          <p:nvPr>
            <p:ph type="pic" sz="quarter" idx="12" hasCustomPrompt="1"/>
          </p:nvPr>
        </p:nvSpPr>
        <p:spPr>
          <a:xfrm>
            <a:off x="7630169" y="1658524"/>
            <a:ext cx="3031759" cy="1506735"/>
          </a:xfrm>
          <a:custGeom>
            <a:avLst/>
            <a:gdLst>
              <a:gd name="connsiteX0" fmla="*/ 0 w 3031759"/>
              <a:gd name="connsiteY0" fmla="*/ 0 h 1506735"/>
              <a:gd name="connsiteX1" fmla="*/ 3031759 w 3031759"/>
              <a:gd name="connsiteY1" fmla="*/ 0 h 1506735"/>
              <a:gd name="connsiteX2" fmla="*/ 3031759 w 3031759"/>
              <a:gd name="connsiteY2" fmla="*/ 1506735 h 1506735"/>
              <a:gd name="connsiteX3" fmla="*/ 0 w 3031759"/>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3031759" h="1506735">
                <a:moveTo>
                  <a:pt x="0" y="0"/>
                </a:moveTo>
                <a:lnTo>
                  <a:pt x="3031759" y="0"/>
                </a:lnTo>
                <a:lnTo>
                  <a:pt x="3031759"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32" name="Picture Placeholder 31"/>
          <p:cNvSpPr>
            <a:spLocks noGrp="1"/>
          </p:cNvSpPr>
          <p:nvPr>
            <p:ph type="pic" sz="quarter" idx="10" hasCustomPrompt="1"/>
          </p:nvPr>
        </p:nvSpPr>
        <p:spPr>
          <a:xfrm>
            <a:off x="1530075" y="1661869"/>
            <a:ext cx="3031759" cy="3031759"/>
          </a:xfrm>
          <a:custGeom>
            <a:avLst/>
            <a:gdLst>
              <a:gd name="connsiteX0" fmla="*/ 0 w 3031759"/>
              <a:gd name="connsiteY0" fmla="*/ 0 h 3031759"/>
              <a:gd name="connsiteX1" fmla="*/ 3031759 w 3031759"/>
              <a:gd name="connsiteY1" fmla="*/ 0 h 3031759"/>
              <a:gd name="connsiteX2" fmla="*/ 3031759 w 3031759"/>
              <a:gd name="connsiteY2" fmla="*/ 3031759 h 3031759"/>
              <a:gd name="connsiteX3" fmla="*/ 0 w 3031759"/>
              <a:gd name="connsiteY3" fmla="*/ 3031759 h 3031759"/>
            </a:gdLst>
            <a:ahLst/>
            <a:cxnLst>
              <a:cxn ang="0">
                <a:pos x="connsiteX0" y="connsiteY0"/>
              </a:cxn>
              <a:cxn ang="0">
                <a:pos x="connsiteX1" y="connsiteY1"/>
              </a:cxn>
              <a:cxn ang="0">
                <a:pos x="connsiteX2" y="connsiteY2"/>
              </a:cxn>
              <a:cxn ang="0">
                <a:pos x="connsiteX3" y="connsiteY3"/>
              </a:cxn>
            </a:cxnLst>
            <a:rect l="l" t="t" r="r" b="b"/>
            <a:pathLst>
              <a:path w="3031759" h="3031759">
                <a:moveTo>
                  <a:pt x="0" y="0"/>
                </a:moveTo>
                <a:lnTo>
                  <a:pt x="3031759" y="0"/>
                </a:lnTo>
                <a:lnTo>
                  <a:pt x="3031759" y="3031759"/>
                </a:lnTo>
                <a:lnTo>
                  <a:pt x="0" y="3031759"/>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33" name="Picture Placeholder 32"/>
          <p:cNvSpPr>
            <a:spLocks noGrp="1"/>
          </p:cNvSpPr>
          <p:nvPr>
            <p:ph type="pic" sz="quarter" idx="13" hasCustomPrompt="1"/>
          </p:nvPr>
        </p:nvSpPr>
        <p:spPr>
          <a:xfrm>
            <a:off x="4578096" y="1661868"/>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34" name="Picture Placeholder 33"/>
          <p:cNvSpPr>
            <a:spLocks noGrp="1"/>
          </p:cNvSpPr>
          <p:nvPr>
            <p:ph type="pic" sz="quarter" idx="14" hasCustomPrompt="1"/>
          </p:nvPr>
        </p:nvSpPr>
        <p:spPr>
          <a:xfrm>
            <a:off x="6107170" y="3188916"/>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35" name="Picture Placeholder 34"/>
          <p:cNvSpPr>
            <a:spLocks noGrp="1"/>
          </p:cNvSpPr>
          <p:nvPr>
            <p:ph type="pic" sz="quarter" idx="15" hasCustomPrompt="1"/>
          </p:nvPr>
        </p:nvSpPr>
        <p:spPr>
          <a:xfrm>
            <a:off x="4578096" y="3188916"/>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36" name="Picture Placeholder 35"/>
          <p:cNvSpPr>
            <a:spLocks noGrp="1"/>
          </p:cNvSpPr>
          <p:nvPr>
            <p:ph type="pic" sz="quarter" idx="16" hasCustomPrompt="1"/>
          </p:nvPr>
        </p:nvSpPr>
        <p:spPr>
          <a:xfrm>
            <a:off x="3055097" y="4713938"/>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37" name="Picture Placeholder 36"/>
          <p:cNvSpPr>
            <a:spLocks noGrp="1"/>
          </p:cNvSpPr>
          <p:nvPr>
            <p:ph type="pic" sz="quarter" idx="17" hasCustomPrompt="1"/>
          </p:nvPr>
        </p:nvSpPr>
        <p:spPr>
          <a:xfrm>
            <a:off x="1528048" y="4711913"/>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38" name="Picture Placeholder 37"/>
          <p:cNvSpPr>
            <a:spLocks noGrp="1"/>
          </p:cNvSpPr>
          <p:nvPr>
            <p:ph type="pic" sz="quarter" idx="18" hasCustomPrompt="1"/>
          </p:nvPr>
        </p:nvSpPr>
        <p:spPr>
          <a:xfrm>
            <a:off x="4582145" y="4711915"/>
            <a:ext cx="3031759" cy="1506735"/>
          </a:xfrm>
          <a:custGeom>
            <a:avLst/>
            <a:gdLst>
              <a:gd name="connsiteX0" fmla="*/ 0 w 3031759"/>
              <a:gd name="connsiteY0" fmla="*/ 0 h 1506735"/>
              <a:gd name="connsiteX1" fmla="*/ 3031759 w 3031759"/>
              <a:gd name="connsiteY1" fmla="*/ 0 h 1506735"/>
              <a:gd name="connsiteX2" fmla="*/ 3031759 w 3031759"/>
              <a:gd name="connsiteY2" fmla="*/ 1506735 h 1506735"/>
              <a:gd name="connsiteX3" fmla="*/ 0 w 3031759"/>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3031759" h="1506735">
                <a:moveTo>
                  <a:pt x="0" y="0"/>
                </a:moveTo>
                <a:lnTo>
                  <a:pt x="3031759" y="0"/>
                </a:lnTo>
                <a:lnTo>
                  <a:pt x="3031759"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39" name="Picture Placeholder 38"/>
          <p:cNvSpPr>
            <a:spLocks noGrp="1"/>
          </p:cNvSpPr>
          <p:nvPr>
            <p:ph type="pic" sz="quarter" idx="19" hasCustomPrompt="1"/>
          </p:nvPr>
        </p:nvSpPr>
        <p:spPr>
          <a:xfrm>
            <a:off x="7630169" y="3186891"/>
            <a:ext cx="3031759" cy="3031759"/>
          </a:xfrm>
          <a:custGeom>
            <a:avLst/>
            <a:gdLst>
              <a:gd name="connsiteX0" fmla="*/ 0 w 3031759"/>
              <a:gd name="connsiteY0" fmla="*/ 0 h 3031759"/>
              <a:gd name="connsiteX1" fmla="*/ 3031759 w 3031759"/>
              <a:gd name="connsiteY1" fmla="*/ 0 h 3031759"/>
              <a:gd name="connsiteX2" fmla="*/ 3031759 w 3031759"/>
              <a:gd name="connsiteY2" fmla="*/ 3031759 h 3031759"/>
              <a:gd name="connsiteX3" fmla="*/ 0 w 3031759"/>
              <a:gd name="connsiteY3" fmla="*/ 3031759 h 3031759"/>
            </a:gdLst>
            <a:ahLst/>
            <a:cxnLst>
              <a:cxn ang="0">
                <a:pos x="connsiteX0" y="connsiteY0"/>
              </a:cxn>
              <a:cxn ang="0">
                <a:pos x="connsiteX1" y="connsiteY1"/>
              </a:cxn>
              <a:cxn ang="0">
                <a:pos x="connsiteX2" y="connsiteY2"/>
              </a:cxn>
              <a:cxn ang="0">
                <a:pos x="connsiteX3" y="connsiteY3"/>
              </a:cxn>
            </a:cxnLst>
            <a:rect l="l" t="t" r="r" b="b"/>
            <a:pathLst>
              <a:path w="3031759" h="3031759">
                <a:moveTo>
                  <a:pt x="0" y="0"/>
                </a:moveTo>
                <a:lnTo>
                  <a:pt x="3031759" y="0"/>
                </a:lnTo>
                <a:lnTo>
                  <a:pt x="3031759" y="3031759"/>
                </a:lnTo>
                <a:lnTo>
                  <a:pt x="0" y="3031759"/>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3_Custom Layout">
    <p:spTree>
      <p:nvGrpSpPr>
        <p:cNvPr id="1" name=""/>
        <p:cNvGrpSpPr/>
        <p:nvPr/>
      </p:nvGrpSpPr>
      <p:grpSpPr>
        <a:xfrm>
          <a:off x="0" y="0"/>
          <a:ext cx="0" cy="0"/>
          <a:chOff x="0" y="0"/>
          <a:chExt cx="0" cy="0"/>
        </a:xfrm>
      </p:grpSpPr>
      <p:sp>
        <p:nvSpPr>
          <p:cNvPr id="22" name="Picture Placeholder 21"/>
          <p:cNvSpPr>
            <a:spLocks noGrp="1"/>
          </p:cNvSpPr>
          <p:nvPr>
            <p:ph type="pic" sz="quarter" idx="10" hasCustomPrompt="1"/>
          </p:nvPr>
        </p:nvSpPr>
        <p:spPr>
          <a:xfrm>
            <a:off x="5088467" y="1723651"/>
            <a:ext cx="2015067" cy="1344168"/>
          </a:xfrm>
          <a:custGeom>
            <a:avLst/>
            <a:gdLst>
              <a:gd name="connsiteX0" fmla="*/ 0 w 2015067"/>
              <a:gd name="connsiteY0" fmla="*/ 0 h 1344168"/>
              <a:gd name="connsiteX1" fmla="*/ 2015067 w 2015067"/>
              <a:gd name="connsiteY1" fmla="*/ 0 h 1344168"/>
              <a:gd name="connsiteX2" fmla="*/ 2015067 w 2015067"/>
              <a:gd name="connsiteY2" fmla="*/ 1344168 h 1344168"/>
              <a:gd name="connsiteX3" fmla="*/ 0 w 2015067"/>
              <a:gd name="connsiteY3" fmla="*/ 1344168 h 1344168"/>
            </a:gdLst>
            <a:ahLst/>
            <a:cxnLst>
              <a:cxn ang="0">
                <a:pos x="connsiteX0" y="connsiteY0"/>
              </a:cxn>
              <a:cxn ang="0">
                <a:pos x="connsiteX1" y="connsiteY1"/>
              </a:cxn>
              <a:cxn ang="0">
                <a:pos x="connsiteX2" y="connsiteY2"/>
              </a:cxn>
              <a:cxn ang="0">
                <a:pos x="connsiteX3" y="connsiteY3"/>
              </a:cxn>
            </a:cxnLst>
            <a:rect l="l" t="t" r="r" b="b"/>
            <a:pathLst>
              <a:path w="2015067" h="1344168">
                <a:moveTo>
                  <a:pt x="0" y="0"/>
                </a:moveTo>
                <a:lnTo>
                  <a:pt x="2015067" y="0"/>
                </a:lnTo>
                <a:lnTo>
                  <a:pt x="2015067" y="1344168"/>
                </a:lnTo>
                <a:lnTo>
                  <a:pt x="0" y="13441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3" name="Picture Placeholder 22"/>
          <p:cNvSpPr>
            <a:spLocks noGrp="1"/>
          </p:cNvSpPr>
          <p:nvPr>
            <p:ph type="pic" sz="quarter" idx="11" hasCustomPrompt="1"/>
          </p:nvPr>
        </p:nvSpPr>
        <p:spPr>
          <a:xfrm>
            <a:off x="9195401" y="1723651"/>
            <a:ext cx="2009049" cy="2707924"/>
          </a:xfrm>
          <a:custGeom>
            <a:avLst/>
            <a:gdLst>
              <a:gd name="connsiteX0" fmla="*/ 0 w 2009049"/>
              <a:gd name="connsiteY0" fmla="*/ 0 h 2707924"/>
              <a:gd name="connsiteX1" fmla="*/ 2009049 w 2009049"/>
              <a:gd name="connsiteY1" fmla="*/ 0 h 2707924"/>
              <a:gd name="connsiteX2" fmla="*/ 2009049 w 2009049"/>
              <a:gd name="connsiteY2" fmla="*/ 2707924 h 2707924"/>
              <a:gd name="connsiteX3" fmla="*/ 0 w 2009049"/>
              <a:gd name="connsiteY3" fmla="*/ 2707924 h 2707924"/>
            </a:gdLst>
            <a:ahLst/>
            <a:cxnLst>
              <a:cxn ang="0">
                <a:pos x="connsiteX0" y="connsiteY0"/>
              </a:cxn>
              <a:cxn ang="0">
                <a:pos x="connsiteX1" y="connsiteY1"/>
              </a:cxn>
              <a:cxn ang="0">
                <a:pos x="connsiteX2" y="connsiteY2"/>
              </a:cxn>
              <a:cxn ang="0">
                <a:pos x="connsiteX3" y="connsiteY3"/>
              </a:cxn>
            </a:cxnLst>
            <a:rect l="l" t="t" r="r" b="b"/>
            <a:pathLst>
              <a:path w="2009049" h="2707924">
                <a:moveTo>
                  <a:pt x="0" y="0"/>
                </a:moveTo>
                <a:lnTo>
                  <a:pt x="2009049" y="0"/>
                </a:lnTo>
                <a:lnTo>
                  <a:pt x="2009049" y="2707924"/>
                </a:lnTo>
                <a:lnTo>
                  <a:pt x="0" y="2707924"/>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4" name="Picture Placeholder 23"/>
          <p:cNvSpPr>
            <a:spLocks noGrp="1"/>
          </p:cNvSpPr>
          <p:nvPr>
            <p:ph type="pic" sz="quarter" idx="12" hasCustomPrompt="1"/>
          </p:nvPr>
        </p:nvSpPr>
        <p:spPr>
          <a:xfrm>
            <a:off x="994011" y="1723651"/>
            <a:ext cx="4059936" cy="2706624"/>
          </a:xfrm>
          <a:custGeom>
            <a:avLst/>
            <a:gdLst>
              <a:gd name="connsiteX0" fmla="*/ 0 w 4059936"/>
              <a:gd name="connsiteY0" fmla="*/ 0 h 2706624"/>
              <a:gd name="connsiteX1" fmla="*/ 4059936 w 4059936"/>
              <a:gd name="connsiteY1" fmla="*/ 0 h 2706624"/>
              <a:gd name="connsiteX2" fmla="*/ 4059936 w 4059936"/>
              <a:gd name="connsiteY2" fmla="*/ 2706624 h 2706624"/>
              <a:gd name="connsiteX3" fmla="*/ 0 w 4059936"/>
              <a:gd name="connsiteY3" fmla="*/ 2706624 h 2706624"/>
            </a:gdLst>
            <a:ahLst/>
            <a:cxnLst>
              <a:cxn ang="0">
                <a:pos x="connsiteX0" y="connsiteY0"/>
              </a:cxn>
              <a:cxn ang="0">
                <a:pos x="connsiteX1" y="connsiteY1"/>
              </a:cxn>
              <a:cxn ang="0">
                <a:pos x="connsiteX2" y="connsiteY2"/>
              </a:cxn>
              <a:cxn ang="0">
                <a:pos x="connsiteX3" y="connsiteY3"/>
              </a:cxn>
            </a:cxnLst>
            <a:rect l="l" t="t" r="r" b="b"/>
            <a:pathLst>
              <a:path w="4059936" h="2706624">
                <a:moveTo>
                  <a:pt x="0" y="0"/>
                </a:moveTo>
                <a:lnTo>
                  <a:pt x="4059936" y="0"/>
                </a:lnTo>
                <a:lnTo>
                  <a:pt x="4059936" y="2706624"/>
                </a:lnTo>
                <a:lnTo>
                  <a:pt x="0" y="2706624"/>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5" name="Picture Placeholder 24"/>
          <p:cNvSpPr>
            <a:spLocks noGrp="1"/>
          </p:cNvSpPr>
          <p:nvPr>
            <p:ph type="pic" sz="quarter" idx="13" hasCustomPrompt="1"/>
          </p:nvPr>
        </p:nvSpPr>
        <p:spPr>
          <a:xfrm>
            <a:off x="7141189" y="1723651"/>
            <a:ext cx="2015067" cy="1344168"/>
          </a:xfrm>
          <a:custGeom>
            <a:avLst/>
            <a:gdLst>
              <a:gd name="connsiteX0" fmla="*/ 0 w 2015067"/>
              <a:gd name="connsiteY0" fmla="*/ 0 h 1344168"/>
              <a:gd name="connsiteX1" fmla="*/ 2015067 w 2015067"/>
              <a:gd name="connsiteY1" fmla="*/ 0 h 1344168"/>
              <a:gd name="connsiteX2" fmla="*/ 2015067 w 2015067"/>
              <a:gd name="connsiteY2" fmla="*/ 1344168 h 1344168"/>
              <a:gd name="connsiteX3" fmla="*/ 0 w 2015067"/>
              <a:gd name="connsiteY3" fmla="*/ 1344168 h 1344168"/>
            </a:gdLst>
            <a:ahLst/>
            <a:cxnLst>
              <a:cxn ang="0">
                <a:pos x="connsiteX0" y="connsiteY0"/>
              </a:cxn>
              <a:cxn ang="0">
                <a:pos x="connsiteX1" y="connsiteY1"/>
              </a:cxn>
              <a:cxn ang="0">
                <a:pos x="connsiteX2" y="connsiteY2"/>
              </a:cxn>
              <a:cxn ang="0">
                <a:pos x="connsiteX3" y="connsiteY3"/>
              </a:cxn>
            </a:cxnLst>
            <a:rect l="l" t="t" r="r" b="b"/>
            <a:pathLst>
              <a:path w="2015067" h="1344168">
                <a:moveTo>
                  <a:pt x="0" y="0"/>
                </a:moveTo>
                <a:lnTo>
                  <a:pt x="2015067" y="0"/>
                </a:lnTo>
                <a:lnTo>
                  <a:pt x="2015067" y="1344168"/>
                </a:lnTo>
                <a:lnTo>
                  <a:pt x="0" y="13441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6" name="Picture Placeholder 25"/>
          <p:cNvSpPr>
            <a:spLocks noGrp="1"/>
          </p:cNvSpPr>
          <p:nvPr>
            <p:ph type="pic" sz="quarter" idx="14" hasCustomPrompt="1"/>
          </p:nvPr>
        </p:nvSpPr>
        <p:spPr>
          <a:xfrm>
            <a:off x="994011" y="4459687"/>
            <a:ext cx="2015067" cy="1344168"/>
          </a:xfrm>
          <a:custGeom>
            <a:avLst/>
            <a:gdLst>
              <a:gd name="connsiteX0" fmla="*/ 0 w 2015067"/>
              <a:gd name="connsiteY0" fmla="*/ 0 h 1344168"/>
              <a:gd name="connsiteX1" fmla="*/ 2015067 w 2015067"/>
              <a:gd name="connsiteY1" fmla="*/ 0 h 1344168"/>
              <a:gd name="connsiteX2" fmla="*/ 2015067 w 2015067"/>
              <a:gd name="connsiteY2" fmla="*/ 1344168 h 1344168"/>
              <a:gd name="connsiteX3" fmla="*/ 0 w 2015067"/>
              <a:gd name="connsiteY3" fmla="*/ 1344168 h 1344168"/>
            </a:gdLst>
            <a:ahLst/>
            <a:cxnLst>
              <a:cxn ang="0">
                <a:pos x="connsiteX0" y="connsiteY0"/>
              </a:cxn>
              <a:cxn ang="0">
                <a:pos x="connsiteX1" y="connsiteY1"/>
              </a:cxn>
              <a:cxn ang="0">
                <a:pos x="connsiteX2" y="connsiteY2"/>
              </a:cxn>
              <a:cxn ang="0">
                <a:pos x="connsiteX3" y="connsiteY3"/>
              </a:cxn>
            </a:cxnLst>
            <a:rect l="l" t="t" r="r" b="b"/>
            <a:pathLst>
              <a:path w="2015067" h="1344168">
                <a:moveTo>
                  <a:pt x="0" y="0"/>
                </a:moveTo>
                <a:lnTo>
                  <a:pt x="2015067" y="0"/>
                </a:lnTo>
                <a:lnTo>
                  <a:pt x="2015067" y="1344168"/>
                </a:lnTo>
                <a:lnTo>
                  <a:pt x="0" y="13441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7" name="Picture Placeholder 26"/>
          <p:cNvSpPr>
            <a:spLocks noGrp="1"/>
          </p:cNvSpPr>
          <p:nvPr>
            <p:ph type="pic" sz="quarter" idx="15" hasCustomPrompt="1"/>
          </p:nvPr>
        </p:nvSpPr>
        <p:spPr>
          <a:xfrm>
            <a:off x="3038413" y="4459687"/>
            <a:ext cx="2015067" cy="1344168"/>
          </a:xfrm>
          <a:custGeom>
            <a:avLst/>
            <a:gdLst>
              <a:gd name="connsiteX0" fmla="*/ 0 w 2015067"/>
              <a:gd name="connsiteY0" fmla="*/ 0 h 1344168"/>
              <a:gd name="connsiteX1" fmla="*/ 2015067 w 2015067"/>
              <a:gd name="connsiteY1" fmla="*/ 0 h 1344168"/>
              <a:gd name="connsiteX2" fmla="*/ 2015067 w 2015067"/>
              <a:gd name="connsiteY2" fmla="*/ 1344168 h 1344168"/>
              <a:gd name="connsiteX3" fmla="*/ 0 w 2015067"/>
              <a:gd name="connsiteY3" fmla="*/ 1344168 h 1344168"/>
            </a:gdLst>
            <a:ahLst/>
            <a:cxnLst>
              <a:cxn ang="0">
                <a:pos x="connsiteX0" y="connsiteY0"/>
              </a:cxn>
              <a:cxn ang="0">
                <a:pos x="connsiteX1" y="connsiteY1"/>
              </a:cxn>
              <a:cxn ang="0">
                <a:pos x="connsiteX2" y="connsiteY2"/>
              </a:cxn>
              <a:cxn ang="0">
                <a:pos x="connsiteX3" y="connsiteY3"/>
              </a:cxn>
            </a:cxnLst>
            <a:rect l="l" t="t" r="r" b="b"/>
            <a:pathLst>
              <a:path w="2015067" h="1344168">
                <a:moveTo>
                  <a:pt x="0" y="0"/>
                </a:moveTo>
                <a:lnTo>
                  <a:pt x="2015067" y="0"/>
                </a:lnTo>
                <a:lnTo>
                  <a:pt x="2015067" y="1344168"/>
                </a:lnTo>
                <a:lnTo>
                  <a:pt x="0" y="13441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8" name="Picture Placeholder 27"/>
          <p:cNvSpPr>
            <a:spLocks noGrp="1"/>
          </p:cNvSpPr>
          <p:nvPr>
            <p:ph type="pic" sz="quarter" idx="16" hasCustomPrompt="1"/>
          </p:nvPr>
        </p:nvSpPr>
        <p:spPr>
          <a:xfrm>
            <a:off x="9192010" y="4459687"/>
            <a:ext cx="2015067" cy="1344168"/>
          </a:xfrm>
          <a:custGeom>
            <a:avLst/>
            <a:gdLst>
              <a:gd name="connsiteX0" fmla="*/ 0 w 2015067"/>
              <a:gd name="connsiteY0" fmla="*/ 0 h 1344168"/>
              <a:gd name="connsiteX1" fmla="*/ 2015067 w 2015067"/>
              <a:gd name="connsiteY1" fmla="*/ 0 h 1344168"/>
              <a:gd name="connsiteX2" fmla="*/ 2015067 w 2015067"/>
              <a:gd name="connsiteY2" fmla="*/ 1344168 h 1344168"/>
              <a:gd name="connsiteX3" fmla="*/ 0 w 2015067"/>
              <a:gd name="connsiteY3" fmla="*/ 1344168 h 1344168"/>
            </a:gdLst>
            <a:ahLst/>
            <a:cxnLst>
              <a:cxn ang="0">
                <a:pos x="connsiteX0" y="connsiteY0"/>
              </a:cxn>
              <a:cxn ang="0">
                <a:pos x="connsiteX1" y="connsiteY1"/>
              </a:cxn>
              <a:cxn ang="0">
                <a:pos x="connsiteX2" y="connsiteY2"/>
              </a:cxn>
              <a:cxn ang="0">
                <a:pos x="connsiteX3" y="connsiteY3"/>
              </a:cxn>
            </a:cxnLst>
            <a:rect l="l" t="t" r="r" b="b"/>
            <a:pathLst>
              <a:path w="2015067" h="1344168">
                <a:moveTo>
                  <a:pt x="0" y="0"/>
                </a:moveTo>
                <a:lnTo>
                  <a:pt x="2015067" y="0"/>
                </a:lnTo>
                <a:lnTo>
                  <a:pt x="2015067" y="1344168"/>
                </a:lnTo>
                <a:lnTo>
                  <a:pt x="0" y="13441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9" name="Picture Placeholder 28"/>
          <p:cNvSpPr>
            <a:spLocks noGrp="1"/>
          </p:cNvSpPr>
          <p:nvPr>
            <p:ph type="pic" sz="quarter" idx="17" hasCustomPrompt="1"/>
          </p:nvPr>
        </p:nvSpPr>
        <p:spPr>
          <a:xfrm>
            <a:off x="5090612" y="3091670"/>
            <a:ext cx="4059936" cy="2706624"/>
          </a:xfrm>
          <a:custGeom>
            <a:avLst/>
            <a:gdLst>
              <a:gd name="connsiteX0" fmla="*/ 0 w 4059936"/>
              <a:gd name="connsiteY0" fmla="*/ 0 h 2706624"/>
              <a:gd name="connsiteX1" fmla="*/ 4059936 w 4059936"/>
              <a:gd name="connsiteY1" fmla="*/ 0 h 2706624"/>
              <a:gd name="connsiteX2" fmla="*/ 4059936 w 4059936"/>
              <a:gd name="connsiteY2" fmla="*/ 2706624 h 2706624"/>
              <a:gd name="connsiteX3" fmla="*/ 0 w 4059936"/>
              <a:gd name="connsiteY3" fmla="*/ 2706624 h 2706624"/>
            </a:gdLst>
            <a:ahLst/>
            <a:cxnLst>
              <a:cxn ang="0">
                <a:pos x="connsiteX0" y="connsiteY0"/>
              </a:cxn>
              <a:cxn ang="0">
                <a:pos x="connsiteX1" y="connsiteY1"/>
              </a:cxn>
              <a:cxn ang="0">
                <a:pos x="connsiteX2" y="connsiteY2"/>
              </a:cxn>
              <a:cxn ang="0">
                <a:pos x="connsiteX3" y="connsiteY3"/>
              </a:cxn>
            </a:cxnLst>
            <a:rect l="l" t="t" r="r" b="b"/>
            <a:pathLst>
              <a:path w="4059936" h="2706624">
                <a:moveTo>
                  <a:pt x="0" y="0"/>
                </a:moveTo>
                <a:lnTo>
                  <a:pt x="4059936" y="0"/>
                </a:lnTo>
                <a:lnTo>
                  <a:pt x="4059936" y="2706624"/>
                </a:lnTo>
                <a:lnTo>
                  <a:pt x="0" y="2706624"/>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32" name="Oval 31"/>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33" name="TextBox 32"/>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4_Custom Layout">
    <p:spTree>
      <p:nvGrpSpPr>
        <p:cNvPr id="1" name=""/>
        <p:cNvGrpSpPr/>
        <p:nvPr/>
      </p:nvGrpSpPr>
      <p:grpSpPr>
        <a:xfrm>
          <a:off x="0" y="0"/>
          <a:ext cx="0" cy="0"/>
          <a:chOff x="0" y="0"/>
          <a:chExt cx="0" cy="0"/>
        </a:xfrm>
      </p:grpSpPr>
      <p:sp>
        <p:nvSpPr>
          <p:cNvPr id="5" name="Picture Placeholder 4"/>
          <p:cNvSpPr>
            <a:spLocks noGrp="1"/>
          </p:cNvSpPr>
          <p:nvPr>
            <p:ph type="pic" sz="quarter" idx="10" hasCustomPrompt="1"/>
          </p:nvPr>
        </p:nvSpPr>
        <p:spPr>
          <a:xfrm>
            <a:off x="990600" y="1774201"/>
            <a:ext cx="4715214" cy="3144743"/>
          </a:xfrm>
          <a:custGeom>
            <a:avLst/>
            <a:gdLst>
              <a:gd name="connsiteX0" fmla="*/ 0 w 4715214"/>
              <a:gd name="connsiteY0" fmla="*/ 0 h 3144743"/>
              <a:gd name="connsiteX1" fmla="*/ 4715214 w 4715214"/>
              <a:gd name="connsiteY1" fmla="*/ 0 h 3144743"/>
              <a:gd name="connsiteX2" fmla="*/ 4715214 w 4715214"/>
              <a:gd name="connsiteY2" fmla="*/ 3144743 h 3144743"/>
              <a:gd name="connsiteX3" fmla="*/ 0 w 4715214"/>
              <a:gd name="connsiteY3" fmla="*/ 3144743 h 3144743"/>
            </a:gdLst>
            <a:ahLst/>
            <a:cxnLst>
              <a:cxn ang="0">
                <a:pos x="connsiteX0" y="connsiteY0"/>
              </a:cxn>
              <a:cxn ang="0">
                <a:pos x="connsiteX1" y="connsiteY1"/>
              </a:cxn>
              <a:cxn ang="0">
                <a:pos x="connsiteX2" y="connsiteY2"/>
              </a:cxn>
              <a:cxn ang="0">
                <a:pos x="connsiteX3" y="connsiteY3"/>
              </a:cxn>
            </a:cxnLst>
            <a:rect l="l" t="t" r="r" b="b"/>
            <a:pathLst>
              <a:path w="4715214" h="3144743">
                <a:moveTo>
                  <a:pt x="0" y="0"/>
                </a:moveTo>
                <a:lnTo>
                  <a:pt x="4715214" y="0"/>
                </a:lnTo>
                <a:lnTo>
                  <a:pt x="4715214" y="3144743"/>
                </a:lnTo>
                <a:lnTo>
                  <a:pt x="0" y="3144743"/>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7" name="Picture Placeholder 6"/>
          <p:cNvSpPr>
            <a:spLocks noGrp="1"/>
          </p:cNvSpPr>
          <p:nvPr>
            <p:ph type="pic" sz="quarter" idx="11" hasCustomPrompt="1"/>
          </p:nvPr>
        </p:nvSpPr>
        <p:spPr>
          <a:xfrm>
            <a:off x="6486186" y="1774201"/>
            <a:ext cx="4715214" cy="3144743"/>
          </a:xfrm>
          <a:custGeom>
            <a:avLst/>
            <a:gdLst>
              <a:gd name="connsiteX0" fmla="*/ 0 w 4715214"/>
              <a:gd name="connsiteY0" fmla="*/ 0 h 3144743"/>
              <a:gd name="connsiteX1" fmla="*/ 4715214 w 4715214"/>
              <a:gd name="connsiteY1" fmla="*/ 0 h 3144743"/>
              <a:gd name="connsiteX2" fmla="*/ 4715214 w 4715214"/>
              <a:gd name="connsiteY2" fmla="*/ 3144743 h 3144743"/>
              <a:gd name="connsiteX3" fmla="*/ 0 w 4715214"/>
              <a:gd name="connsiteY3" fmla="*/ 3144743 h 3144743"/>
            </a:gdLst>
            <a:ahLst/>
            <a:cxnLst>
              <a:cxn ang="0">
                <a:pos x="connsiteX0" y="connsiteY0"/>
              </a:cxn>
              <a:cxn ang="0">
                <a:pos x="connsiteX1" y="connsiteY1"/>
              </a:cxn>
              <a:cxn ang="0">
                <a:pos x="connsiteX2" y="connsiteY2"/>
              </a:cxn>
              <a:cxn ang="0">
                <a:pos x="connsiteX3" y="connsiteY3"/>
              </a:cxn>
            </a:cxnLst>
            <a:rect l="l" t="t" r="r" b="b"/>
            <a:pathLst>
              <a:path w="4715214" h="3144743">
                <a:moveTo>
                  <a:pt x="0" y="0"/>
                </a:moveTo>
                <a:lnTo>
                  <a:pt x="4715214" y="0"/>
                </a:lnTo>
                <a:lnTo>
                  <a:pt x="4715214" y="3144743"/>
                </a:lnTo>
                <a:lnTo>
                  <a:pt x="0" y="3144743"/>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0" name="Oval 9"/>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1" name="TextBox 10"/>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5_Custom Layout">
    <p:spTree>
      <p:nvGrpSpPr>
        <p:cNvPr id="1" name=""/>
        <p:cNvGrpSpPr/>
        <p:nvPr/>
      </p:nvGrpSpPr>
      <p:grpSpPr>
        <a:xfrm>
          <a:off x="0" y="0"/>
          <a:ext cx="0" cy="0"/>
          <a:chOff x="0" y="0"/>
          <a:chExt cx="0" cy="0"/>
        </a:xfrm>
      </p:grpSpPr>
      <p:sp>
        <p:nvSpPr>
          <p:cNvPr id="7" name="Picture Placeholder 6"/>
          <p:cNvSpPr>
            <a:spLocks noGrp="1"/>
          </p:cNvSpPr>
          <p:nvPr>
            <p:ph type="pic" sz="quarter" idx="10" hasCustomPrompt="1"/>
          </p:nvPr>
        </p:nvSpPr>
        <p:spPr>
          <a:xfrm>
            <a:off x="979664" y="1974262"/>
            <a:ext cx="3114472" cy="3099816"/>
          </a:xfrm>
          <a:custGeom>
            <a:avLst/>
            <a:gdLst>
              <a:gd name="connsiteX0" fmla="*/ 0 w 3114472"/>
              <a:gd name="connsiteY0" fmla="*/ 0 h 3099816"/>
              <a:gd name="connsiteX1" fmla="*/ 3114472 w 3114472"/>
              <a:gd name="connsiteY1" fmla="*/ 0 h 3099816"/>
              <a:gd name="connsiteX2" fmla="*/ 3114472 w 3114472"/>
              <a:gd name="connsiteY2" fmla="*/ 3099816 h 3099816"/>
              <a:gd name="connsiteX3" fmla="*/ 0 w 3114472"/>
              <a:gd name="connsiteY3" fmla="*/ 3099816 h 3099816"/>
            </a:gdLst>
            <a:ahLst/>
            <a:cxnLst>
              <a:cxn ang="0">
                <a:pos x="connsiteX0" y="connsiteY0"/>
              </a:cxn>
              <a:cxn ang="0">
                <a:pos x="connsiteX1" y="connsiteY1"/>
              </a:cxn>
              <a:cxn ang="0">
                <a:pos x="connsiteX2" y="connsiteY2"/>
              </a:cxn>
              <a:cxn ang="0">
                <a:pos x="connsiteX3" y="connsiteY3"/>
              </a:cxn>
            </a:cxnLst>
            <a:rect l="l" t="t" r="r" b="b"/>
            <a:pathLst>
              <a:path w="3114472" h="3099816">
                <a:moveTo>
                  <a:pt x="0" y="0"/>
                </a:moveTo>
                <a:lnTo>
                  <a:pt x="3114472" y="0"/>
                </a:lnTo>
                <a:lnTo>
                  <a:pt x="3114472" y="3099816"/>
                </a:lnTo>
                <a:lnTo>
                  <a:pt x="0" y="3099816"/>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8" name="Picture Placeholder 7"/>
          <p:cNvSpPr>
            <a:spLocks noGrp="1"/>
          </p:cNvSpPr>
          <p:nvPr>
            <p:ph type="pic" sz="quarter" idx="11" hasCustomPrompt="1"/>
          </p:nvPr>
        </p:nvSpPr>
        <p:spPr>
          <a:xfrm>
            <a:off x="4533296" y="1974262"/>
            <a:ext cx="3114472" cy="3099816"/>
          </a:xfrm>
          <a:custGeom>
            <a:avLst/>
            <a:gdLst>
              <a:gd name="connsiteX0" fmla="*/ 0 w 3114472"/>
              <a:gd name="connsiteY0" fmla="*/ 0 h 3099816"/>
              <a:gd name="connsiteX1" fmla="*/ 3114472 w 3114472"/>
              <a:gd name="connsiteY1" fmla="*/ 0 h 3099816"/>
              <a:gd name="connsiteX2" fmla="*/ 3114472 w 3114472"/>
              <a:gd name="connsiteY2" fmla="*/ 3099816 h 3099816"/>
              <a:gd name="connsiteX3" fmla="*/ 0 w 3114472"/>
              <a:gd name="connsiteY3" fmla="*/ 3099816 h 3099816"/>
            </a:gdLst>
            <a:ahLst/>
            <a:cxnLst>
              <a:cxn ang="0">
                <a:pos x="connsiteX0" y="connsiteY0"/>
              </a:cxn>
              <a:cxn ang="0">
                <a:pos x="connsiteX1" y="connsiteY1"/>
              </a:cxn>
              <a:cxn ang="0">
                <a:pos x="connsiteX2" y="connsiteY2"/>
              </a:cxn>
              <a:cxn ang="0">
                <a:pos x="connsiteX3" y="connsiteY3"/>
              </a:cxn>
            </a:cxnLst>
            <a:rect l="l" t="t" r="r" b="b"/>
            <a:pathLst>
              <a:path w="3114472" h="3099816">
                <a:moveTo>
                  <a:pt x="0" y="0"/>
                </a:moveTo>
                <a:lnTo>
                  <a:pt x="3114472" y="0"/>
                </a:lnTo>
                <a:lnTo>
                  <a:pt x="3114472" y="3099816"/>
                </a:lnTo>
                <a:lnTo>
                  <a:pt x="0" y="3099816"/>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9" name="Picture Placeholder 8"/>
          <p:cNvSpPr>
            <a:spLocks noGrp="1"/>
          </p:cNvSpPr>
          <p:nvPr>
            <p:ph type="pic" sz="quarter" idx="12" hasCustomPrompt="1"/>
          </p:nvPr>
        </p:nvSpPr>
        <p:spPr>
          <a:xfrm>
            <a:off x="8086928" y="1974262"/>
            <a:ext cx="3114472" cy="3099816"/>
          </a:xfrm>
          <a:custGeom>
            <a:avLst/>
            <a:gdLst>
              <a:gd name="connsiteX0" fmla="*/ 0 w 3114472"/>
              <a:gd name="connsiteY0" fmla="*/ 0 h 3099816"/>
              <a:gd name="connsiteX1" fmla="*/ 3114472 w 3114472"/>
              <a:gd name="connsiteY1" fmla="*/ 0 h 3099816"/>
              <a:gd name="connsiteX2" fmla="*/ 3114472 w 3114472"/>
              <a:gd name="connsiteY2" fmla="*/ 3099816 h 3099816"/>
              <a:gd name="connsiteX3" fmla="*/ 0 w 3114472"/>
              <a:gd name="connsiteY3" fmla="*/ 3099816 h 3099816"/>
            </a:gdLst>
            <a:ahLst/>
            <a:cxnLst>
              <a:cxn ang="0">
                <a:pos x="connsiteX0" y="connsiteY0"/>
              </a:cxn>
              <a:cxn ang="0">
                <a:pos x="connsiteX1" y="connsiteY1"/>
              </a:cxn>
              <a:cxn ang="0">
                <a:pos x="connsiteX2" y="connsiteY2"/>
              </a:cxn>
              <a:cxn ang="0">
                <a:pos x="connsiteX3" y="connsiteY3"/>
              </a:cxn>
            </a:cxnLst>
            <a:rect l="l" t="t" r="r" b="b"/>
            <a:pathLst>
              <a:path w="3114472" h="3099816">
                <a:moveTo>
                  <a:pt x="0" y="0"/>
                </a:moveTo>
                <a:lnTo>
                  <a:pt x="3114472" y="0"/>
                </a:lnTo>
                <a:lnTo>
                  <a:pt x="3114472" y="3099816"/>
                </a:lnTo>
                <a:lnTo>
                  <a:pt x="0" y="3099816"/>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2" name="Oval 11"/>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3" name="TextBox 12"/>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6_Custom Layout">
    <p:spTree>
      <p:nvGrpSpPr>
        <p:cNvPr id="1" name=""/>
        <p:cNvGrpSpPr/>
        <p:nvPr/>
      </p:nvGrpSpPr>
      <p:grpSpPr>
        <a:xfrm>
          <a:off x="0" y="0"/>
          <a:ext cx="0" cy="0"/>
          <a:chOff x="0" y="0"/>
          <a:chExt cx="0" cy="0"/>
        </a:xfrm>
      </p:grpSpPr>
      <p:sp>
        <p:nvSpPr>
          <p:cNvPr id="14" name="Picture Placeholder 13"/>
          <p:cNvSpPr>
            <a:spLocks noGrp="1"/>
          </p:cNvSpPr>
          <p:nvPr>
            <p:ph type="pic" sz="quarter" idx="11" hasCustomPrompt="1"/>
          </p:nvPr>
        </p:nvSpPr>
        <p:spPr>
          <a:xfrm>
            <a:off x="8051068" y="1660554"/>
            <a:ext cx="3150333" cy="1773333"/>
          </a:xfrm>
          <a:custGeom>
            <a:avLst/>
            <a:gdLst>
              <a:gd name="connsiteX0" fmla="*/ 0 w 3150333"/>
              <a:gd name="connsiteY0" fmla="*/ 0 h 1773333"/>
              <a:gd name="connsiteX1" fmla="*/ 3150333 w 3150333"/>
              <a:gd name="connsiteY1" fmla="*/ 0 h 1773333"/>
              <a:gd name="connsiteX2" fmla="*/ 3150333 w 3150333"/>
              <a:gd name="connsiteY2" fmla="*/ 1773333 h 1773333"/>
              <a:gd name="connsiteX3" fmla="*/ 0 w 3150333"/>
              <a:gd name="connsiteY3" fmla="*/ 1773333 h 1773333"/>
            </a:gdLst>
            <a:ahLst/>
            <a:cxnLst>
              <a:cxn ang="0">
                <a:pos x="connsiteX0" y="connsiteY0"/>
              </a:cxn>
              <a:cxn ang="0">
                <a:pos x="connsiteX1" y="connsiteY1"/>
              </a:cxn>
              <a:cxn ang="0">
                <a:pos x="connsiteX2" y="connsiteY2"/>
              </a:cxn>
              <a:cxn ang="0">
                <a:pos x="connsiteX3" y="connsiteY3"/>
              </a:cxn>
            </a:cxnLst>
            <a:rect l="l" t="t" r="r" b="b"/>
            <a:pathLst>
              <a:path w="3150333" h="1773333">
                <a:moveTo>
                  <a:pt x="0" y="0"/>
                </a:moveTo>
                <a:lnTo>
                  <a:pt x="3150333" y="0"/>
                </a:lnTo>
                <a:lnTo>
                  <a:pt x="3150333" y="1773333"/>
                </a:lnTo>
                <a:lnTo>
                  <a:pt x="0" y="1773333"/>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3" name="Picture Placeholder 12"/>
          <p:cNvSpPr>
            <a:spLocks noGrp="1"/>
          </p:cNvSpPr>
          <p:nvPr>
            <p:ph type="pic" sz="quarter" idx="12" hasCustomPrompt="1"/>
          </p:nvPr>
        </p:nvSpPr>
        <p:spPr>
          <a:xfrm>
            <a:off x="4520835" y="1660554"/>
            <a:ext cx="3150333" cy="1773333"/>
          </a:xfrm>
          <a:custGeom>
            <a:avLst/>
            <a:gdLst>
              <a:gd name="connsiteX0" fmla="*/ 0 w 3150333"/>
              <a:gd name="connsiteY0" fmla="*/ 0 h 1773333"/>
              <a:gd name="connsiteX1" fmla="*/ 3150333 w 3150333"/>
              <a:gd name="connsiteY1" fmla="*/ 0 h 1773333"/>
              <a:gd name="connsiteX2" fmla="*/ 3150333 w 3150333"/>
              <a:gd name="connsiteY2" fmla="*/ 1773333 h 1773333"/>
              <a:gd name="connsiteX3" fmla="*/ 0 w 3150333"/>
              <a:gd name="connsiteY3" fmla="*/ 1773333 h 1773333"/>
            </a:gdLst>
            <a:ahLst/>
            <a:cxnLst>
              <a:cxn ang="0">
                <a:pos x="connsiteX0" y="connsiteY0"/>
              </a:cxn>
              <a:cxn ang="0">
                <a:pos x="connsiteX1" y="connsiteY1"/>
              </a:cxn>
              <a:cxn ang="0">
                <a:pos x="connsiteX2" y="connsiteY2"/>
              </a:cxn>
              <a:cxn ang="0">
                <a:pos x="connsiteX3" y="connsiteY3"/>
              </a:cxn>
            </a:cxnLst>
            <a:rect l="l" t="t" r="r" b="b"/>
            <a:pathLst>
              <a:path w="3150333" h="1773333">
                <a:moveTo>
                  <a:pt x="0" y="0"/>
                </a:moveTo>
                <a:lnTo>
                  <a:pt x="3150333" y="0"/>
                </a:lnTo>
                <a:lnTo>
                  <a:pt x="3150333" y="1773333"/>
                </a:lnTo>
                <a:lnTo>
                  <a:pt x="0" y="1773333"/>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2" name="Picture Placeholder 11"/>
          <p:cNvSpPr>
            <a:spLocks noGrp="1"/>
          </p:cNvSpPr>
          <p:nvPr>
            <p:ph type="pic" sz="quarter" idx="10" hasCustomPrompt="1"/>
          </p:nvPr>
        </p:nvSpPr>
        <p:spPr>
          <a:xfrm>
            <a:off x="990601" y="1659949"/>
            <a:ext cx="3150333" cy="1773332"/>
          </a:xfrm>
          <a:custGeom>
            <a:avLst/>
            <a:gdLst>
              <a:gd name="connsiteX0" fmla="*/ 0 w 3150333"/>
              <a:gd name="connsiteY0" fmla="*/ 0 h 1773332"/>
              <a:gd name="connsiteX1" fmla="*/ 3150333 w 3150333"/>
              <a:gd name="connsiteY1" fmla="*/ 0 h 1773332"/>
              <a:gd name="connsiteX2" fmla="*/ 3150333 w 3150333"/>
              <a:gd name="connsiteY2" fmla="*/ 1773332 h 1773332"/>
              <a:gd name="connsiteX3" fmla="*/ 0 w 3150333"/>
              <a:gd name="connsiteY3" fmla="*/ 1773332 h 1773332"/>
            </a:gdLst>
            <a:ahLst/>
            <a:cxnLst>
              <a:cxn ang="0">
                <a:pos x="connsiteX0" y="connsiteY0"/>
              </a:cxn>
              <a:cxn ang="0">
                <a:pos x="connsiteX1" y="connsiteY1"/>
              </a:cxn>
              <a:cxn ang="0">
                <a:pos x="connsiteX2" y="connsiteY2"/>
              </a:cxn>
              <a:cxn ang="0">
                <a:pos x="connsiteX3" y="connsiteY3"/>
              </a:cxn>
            </a:cxnLst>
            <a:rect l="l" t="t" r="r" b="b"/>
            <a:pathLst>
              <a:path w="3150333" h="1773332">
                <a:moveTo>
                  <a:pt x="0" y="0"/>
                </a:moveTo>
                <a:lnTo>
                  <a:pt x="3150333" y="0"/>
                </a:lnTo>
                <a:lnTo>
                  <a:pt x="3150333" y="1773332"/>
                </a:lnTo>
                <a:lnTo>
                  <a:pt x="0" y="1773332"/>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5" name="Picture Placeholder 14"/>
          <p:cNvSpPr>
            <a:spLocks noGrp="1"/>
          </p:cNvSpPr>
          <p:nvPr>
            <p:ph type="pic" sz="quarter" idx="13" hasCustomPrompt="1"/>
          </p:nvPr>
        </p:nvSpPr>
        <p:spPr>
          <a:xfrm>
            <a:off x="8051068" y="4085436"/>
            <a:ext cx="3150333" cy="1773333"/>
          </a:xfrm>
          <a:custGeom>
            <a:avLst/>
            <a:gdLst>
              <a:gd name="connsiteX0" fmla="*/ 0 w 3150333"/>
              <a:gd name="connsiteY0" fmla="*/ 0 h 1773333"/>
              <a:gd name="connsiteX1" fmla="*/ 3150333 w 3150333"/>
              <a:gd name="connsiteY1" fmla="*/ 0 h 1773333"/>
              <a:gd name="connsiteX2" fmla="*/ 3150333 w 3150333"/>
              <a:gd name="connsiteY2" fmla="*/ 1773333 h 1773333"/>
              <a:gd name="connsiteX3" fmla="*/ 0 w 3150333"/>
              <a:gd name="connsiteY3" fmla="*/ 1773333 h 1773333"/>
            </a:gdLst>
            <a:ahLst/>
            <a:cxnLst>
              <a:cxn ang="0">
                <a:pos x="connsiteX0" y="connsiteY0"/>
              </a:cxn>
              <a:cxn ang="0">
                <a:pos x="connsiteX1" y="connsiteY1"/>
              </a:cxn>
              <a:cxn ang="0">
                <a:pos x="connsiteX2" y="connsiteY2"/>
              </a:cxn>
              <a:cxn ang="0">
                <a:pos x="connsiteX3" y="connsiteY3"/>
              </a:cxn>
            </a:cxnLst>
            <a:rect l="l" t="t" r="r" b="b"/>
            <a:pathLst>
              <a:path w="3150333" h="1773333">
                <a:moveTo>
                  <a:pt x="0" y="0"/>
                </a:moveTo>
                <a:lnTo>
                  <a:pt x="3150333" y="0"/>
                </a:lnTo>
                <a:lnTo>
                  <a:pt x="3150333" y="1773333"/>
                </a:lnTo>
                <a:lnTo>
                  <a:pt x="0" y="1773333"/>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6" name="Picture Placeholder 15"/>
          <p:cNvSpPr>
            <a:spLocks noGrp="1"/>
          </p:cNvSpPr>
          <p:nvPr>
            <p:ph type="pic" sz="quarter" idx="14" hasCustomPrompt="1"/>
          </p:nvPr>
        </p:nvSpPr>
        <p:spPr>
          <a:xfrm>
            <a:off x="4520835" y="4085436"/>
            <a:ext cx="3150333" cy="1773333"/>
          </a:xfrm>
          <a:custGeom>
            <a:avLst/>
            <a:gdLst>
              <a:gd name="connsiteX0" fmla="*/ 0 w 3150333"/>
              <a:gd name="connsiteY0" fmla="*/ 0 h 1773333"/>
              <a:gd name="connsiteX1" fmla="*/ 3150333 w 3150333"/>
              <a:gd name="connsiteY1" fmla="*/ 0 h 1773333"/>
              <a:gd name="connsiteX2" fmla="*/ 3150333 w 3150333"/>
              <a:gd name="connsiteY2" fmla="*/ 1773333 h 1773333"/>
              <a:gd name="connsiteX3" fmla="*/ 0 w 3150333"/>
              <a:gd name="connsiteY3" fmla="*/ 1773333 h 1773333"/>
            </a:gdLst>
            <a:ahLst/>
            <a:cxnLst>
              <a:cxn ang="0">
                <a:pos x="connsiteX0" y="connsiteY0"/>
              </a:cxn>
              <a:cxn ang="0">
                <a:pos x="connsiteX1" y="connsiteY1"/>
              </a:cxn>
              <a:cxn ang="0">
                <a:pos x="connsiteX2" y="connsiteY2"/>
              </a:cxn>
              <a:cxn ang="0">
                <a:pos x="connsiteX3" y="connsiteY3"/>
              </a:cxn>
            </a:cxnLst>
            <a:rect l="l" t="t" r="r" b="b"/>
            <a:pathLst>
              <a:path w="3150333" h="1773333">
                <a:moveTo>
                  <a:pt x="0" y="0"/>
                </a:moveTo>
                <a:lnTo>
                  <a:pt x="3150333" y="0"/>
                </a:lnTo>
                <a:lnTo>
                  <a:pt x="3150333" y="1773333"/>
                </a:lnTo>
                <a:lnTo>
                  <a:pt x="0" y="1773333"/>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7" name="Picture Placeholder 16"/>
          <p:cNvSpPr>
            <a:spLocks noGrp="1"/>
          </p:cNvSpPr>
          <p:nvPr>
            <p:ph type="pic" sz="quarter" idx="15" hasCustomPrompt="1"/>
          </p:nvPr>
        </p:nvSpPr>
        <p:spPr>
          <a:xfrm>
            <a:off x="990601" y="4085437"/>
            <a:ext cx="3150333" cy="1773332"/>
          </a:xfrm>
          <a:custGeom>
            <a:avLst/>
            <a:gdLst>
              <a:gd name="connsiteX0" fmla="*/ 0 w 3150333"/>
              <a:gd name="connsiteY0" fmla="*/ 0 h 1773332"/>
              <a:gd name="connsiteX1" fmla="*/ 3150333 w 3150333"/>
              <a:gd name="connsiteY1" fmla="*/ 0 h 1773332"/>
              <a:gd name="connsiteX2" fmla="*/ 3150333 w 3150333"/>
              <a:gd name="connsiteY2" fmla="*/ 1773332 h 1773332"/>
              <a:gd name="connsiteX3" fmla="*/ 0 w 3150333"/>
              <a:gd name="connsiteY3" fmla="*/ 1773332 h 1773332"/>
            </a:gdLst>
            <a:ahLst/>
            <a:cxnLst>
              <a:cxn ang="0">
                <a:pos x="connsiteX0" y="connsiteY0"/>
              </a:cxn>
              <a:cxn ang="0">
                <a:pos x="connsiteX1" y="connsiteY1"/>
              </a:cxn>
              <a:cxn ang="0">
                <a:pos x="connsiteX2" y="connsiteY2"/>
              </a:cxn>
              <a:cxn ang="0">
                <a:pos x="connsiteX3" y="connsiteY3"/>
              </a:cxn>
            </a:cxnLst>
            <a:rect l="l" t="t" r="r" b="b"/>
            <a:pathLst>
              <a:path w="3150333" h="1773332">
                <a:moveTo>
                  <a:pt x="0" y="0"/>
                </a:moveTo>
                <a:lnTo>
                  <a:pt x="3150333" y="0"/>
                </a:lnTo>
                <a:lnTo>
                  <a:pt x="3150333" y="1773332"/>
                </a:lnTo>
                <a:lnTo>
                  <a:pt x="0" y="1773332"/>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0" name="Oval 19"/>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21" name="TextBox 20"/>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8_Custom Layout">
    <p:spTree>
      <p:nvGrpSpPr>
        <p:cNvPr id="1" name=""/>
        <p:cNvGrpSpPr/>
        <p:nvPr/>
      </p:nvGrpSpPr>
      <p:grpSpPr>
        <a:xfrm>
          <a:off x="0" y="0"/>
          <a:ext cx="0" cy="0"/>
          <a:chOff x="0" y="0"/>
          <a:chExt cx="0" cy="0"/>
        </a:xfrm>
      </p:grpSpPr>
      <p:sp>
        <p:nvSpPr>
          <p:cNvPr id="10" name="Picture Placeholder 9"/>
          <p:cNvSpPr>
            <a:spLocks noGrp="1"/>
          </p:cNvSpPr>
          <p:nvPr>
            <p:ph type="pic" sz="quarter" idx="10" hasCustomPrompt="1"/>
          </p:nvPr>
        </p:nvSpPr>
        <p:spPr>
          <a:xfrm>
            <a:off x="990600" y="1685934"/>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1" name="Picture Placeholder 10"/>
          <p:cNvSpPr>
            <a:spLocks noGrp="1"/>
          </p:cNvSpPr>
          <p:nvPr>
            <p:ph type="pic" sz="quarter" idx="11" hasCustomPrompt="1"/>
          </p:nvPr>
        </p:nvSpPr>
        <p:spPr>
          <a:xfrm>
            <a:off x="4546717" y="1685934"/>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2" name="Picture Placeholder 11"/>
          <p:cNvSpPr>
            <a:spLocks noGrp="1"/>
          </p:cNvSpPr>
          <p:nvPr>
            <p:ph type="pic" sz="quarter" idx="12" hasCustomPrompt="1"/>
          </p:nvPr>
        </p:nvSpPr>
        <p:spPr>
          <a:xfrm>
            <a:off x="8102834" y="1685934"/>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3" name="Picture Placeholder 12"/>
          <p:cNvSpPr>
            <a:spLocks noGrp="1"/>
          </p:cNvSpPr>
          <p:nvPr>
            <p:ph type="pic" sz="quarter" idx="13" hasCustomPrompt="1"/>
          </p:nvPr>
        </p:nvSpPr>
        <p:spPr>
          <a:xfrm>
            <a:off x="990600" y="3964175"/>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4" name="Picture Placeholder 13"/>
          <p:cNvSpPr>
            <a:spLocks noGrp="1"/>
          </p:cNvSpPr>
          <p:nvPr>
            <p:ph type="pic" sz="quarter" idx="14" hasCustomPrompt="1"/>
          </p:nvPr>
        </p:nvSpPr>
        <p:spPr>
          <a:xfrm>
            <a:off x="4546717" y="3964175"/>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5" name="Picture Placeholder 14"/>
          <p:cNvSpPr>
            <a:spLocks noGrp="1"/>
          </p:cNvSpPr>
          <p:nvPr>
            <p:ph type="pic" sz="quarter" idx="15" hasCustomPrompt="1"/>
          </p:nvPr>
        </p:nvSpPr>
        <p:spPr>
          <a:xfrm>
            <a:off x="8102834" y="3964175"/>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8" name="Oval 1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9" name="TextBox 1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29_Custom Layout">
    <p:spTree>
      <p:nvGrpSpPr>
        <p:cNvPr id="1" name=""/>
        <p:cNvGrpSpPr/>
        <p:nvPr/>
      </p:nvGrpSpPr>
      <p:grpSpPr>
        <a:xfrm>
          <a:off x="0" y="0"/>
          <a:ext cx="0" cy="0"/>
          <a:chOff x="0" y="0"/>
          <a:chExt cx="0" cy="0"/>
        </a:xfrm>
      </p:grpSpPr>
      <p:sp>
        <p:nvSpPr>
          <p:cNvPr id="8" name="Picture Placeholder 7"/>
          <p:cNvSpPr>
            <a:spLocks noGrp="1"/>
          </p:cNvSpPr>
          <p:nvPr>
            <p:ph type="pic" sz="quarter" idx="10" hasCustomPrompt="1"/>
          </p:nvPr>
        </p:nvSpPr>
        <p:spPr>
          <a:xfrm>
            <a:off x="990601" y="1891048"/>
            <a:ext cx="2355272" cy="3532908"/>
          </a:xfrm>
          <a:custGeom>
            <a:avLst/>
            <a:gdLst>
              <a:gd name="connsiteX0" fmla="*/ 0 w 2355272"/>
              <a:gd name="connsiteY0" fmla="*/ 0 h 3532908"/>
              <a:gd name="connsiteX1" fmla="*/ 2355272 w 2355272"/>
              <a:gd name="connsiteY1" fmla="*/ 0 h 3532908"/>
              <a:gd name="connsiteX2" fmla="*/ 2355272 w 2355272"/>
              <a:gd name="connsiteY2" fmla="*/ 3532908 h 3532908"/>
              <a:gd name="connsiteX3" fmla="*/ 0 w 2355272"/>
              <a:gd name="connsiteY3" fmla="*/ 3532908 h 3532908"/>
            </a:gdLst>
            <a:ahLst/>
            <a:cxnLst>
              <a:cxn ang="0">
                <a:pos x="connsiteX0" y="connsiteY0"/>
              </a:cxn>
              <a:cxn ang="0">
                <a:pos x="connsiteX1" y="connsiteY1"/>
              </a:cxn>
              <a:cxn ang="0">
                <a:pos x="connsiteX2" y="connsiteY2"/>
              </a:cxn>
              <a:cxn ang="0">
                <a:pos x="connsiteX3" y="connsiteY3"/>
              </a:cxn>
            </a:cxnLst>
            <a:rect l="l" t="t" r="r" b="b"/>
            <a:pathLst>
              <a:path w="2355272" h="3532908">
                <a:moveTo>
                  <a:pt x="0" y="0"/>
                </a:moveTo>
                <a:lnTo>
                  <a:pt x="2355272" y="0"/>
                </a:lnTo>
                <a:lnTo>
                  <a:pt x="2355272" y="3532908"/>
                </a:lnTo>
                <a:lnTo>
                  <a:pt x="0" y="353290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9" name="Picture Placeholder 8"/>
          <p:cNvSpPr>
            <a:spLocks noGrp="1"/>
          </p:cNvSpPr>
          <p:nvPr>
            <p:ph type="pic" sz="quarter" idx="11" hasCustomPrompt="1"/>
          </p:nvPr>
        </p:nvSpPr>
        <p:spPr>
          <a:xfrm>
            <a:off x="3605716" y="1891048"/>
            <a:ext cx="2355272" cy="3532908"/>
          </a:xfrm>
          <a:custGeom>
            <a:avLst/>
            <a:gdLst>
              <a:gd name="connsiteX0" fmla="*/ 0 w 2355272"/>
              <a:gd name="connsiteY0" fmla="*/ 0 h 3532908"/>
              <a:gd name="connsiteX1" fmla="*/ 2355272 w 2355272"/>
              <a:gd name="connsiteY1" fmla="*/ 0 h 3532908"/>
              <a:gd name="connsiteX2" fmla="*/ 2355272 w 2355272"/>
              <a:gd name="connsiteY2" fmla="*/ 3532908 h 3532908"/>
              <a:gd name="connsiteX3" fmla="*/ 0 w 2355272"/>
              <a:gd name="connsiteY3" fmla="*/ 3532908 h 3532908"/>
            </a:gdLst>
            <a:ahLst/>
            <a:cxnLst>
              <a:cxn ang="0">
                <a:pos x="connsiteX0" y="connsiteY0"/>
              </a:cxn>
              <a:cxn ang="0">
                <a:pos x="connsiteX1" y="connsiteY1"/>
              </a:cxn>
              <a:cxn ang="0">
                <a:pos x="connsiteX2" y="connsiteY2"/>
              </a:cxn>
              <a:cxn ang="0">
                <a:pos x="connsiteX3" y="connsiteY3"/>
              </a:cxn>
            </a:cxnLst>
            <a:rect l="l" t="t" r="r" b="b"/>
            <a:pathLst>
              <a:path w="2355272" h="3532908">
                <a:moveTo>
                  <a:pt x="0" y="0"/>
                </a:moveTo>
                <a:lnTo>
                  <a:pt x="2355272" y="0"/>
                </a:lnTo>
                <a:lnTo>
                  <a:pt x="2355272" y="3532908"/>
                </a:lnTo>
                <a:lnTo>
                  <a:pt x="0" y="353290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0" name="Picture Placeholder 9"/>
          <p:cNvSpPr>
            <a:spLocks noGrp="1"/>
          </p:cNvSpPr>
          <p:nvPr>
            <p:ph type="pic" sz="quarter" idx="12" hasCustomPrompt="1"/>
          </p:nvPr>
        </p:nvSpPr>
        <p:spPr>
          <a:xfrm>
            <a:off x="6225922" y="1891048"/>
            <a:ext cx="2355272" cy="3532908"/>
          </a:xfrm>
          <a:custGeom>
            <a:avLst/>
            <a:gdLst>
              <a:gd name="connsiteX0" fmla="*/ 0 w 2355272"/>
              <a:gd name="connsiteY0" fmla="*/ 0 h 3532908"/>
              <a:gd name="connsiteX1" fmla="*/ 2355272 w 2355272"/>
              <a:gd name="connsiteY1" fmla="*/ 0 h 3532908"/>
              <a:gd name="connsiteX2" fmla="*/ 2355272 w 2355272"/>
              <a:gd name="connsiteY2" fmla="*/ 3532908 h 3532908"/>
              <a:gd name="connsiteX3" fmla="*/ 0 w 2355272"/>
              <a:gd name="connsiteY3" fmla="*/ 3532908 h 3532908"/>
            </a:gdLst>
            <a:ahLst/>
            <a:cxnLst>
              <a:cxn ang="0">
                <a:pos x="connsiteX0" y="connsiteY0"/>
              </a:cxn>
              <a:cxn ang="0">
                <a:pos x="connsiteX1" y="connsiteY1"/>
              </a:cxn>
              <a:cxn ang="0">
                <a:pos x="connsiteX2" y="connsiteY2"/>
              </a:cxn>
              <a:cxn ang="0">
                <a:pos x="connsiteX3" y="connsiteY3"/>
              </a:cxn>
            </a:cxnLst>
            <a:rect l="l" t="t" r="r" b="b"/>
            <a:pathLst>
              <a:path w="2355272" h="3532908">
                <a:moveTo>
                  <a:pt x="0" y="0"/>
                </a:moveTo>
                <a:lnTo>
                  <a:pt x="2355272" y="0"/>
                </a:lnTo>
                <a:lnTo>
                  <a:pt x="2355272" y="3532908"/>
                </a:lnTo>
                <a:lnTo>
                  <a:pt x="0" y="353290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1" name="Picture Placeholder 10"/>
          <p:cNvSpPr>
            <a:spLocks noGrp="1"/>
          </p:cNvSpPr>
          <p:nvPr>
            <p:ph type="pic" sz="quarter" idx="13" hasCustomPrompt="1"/>
          </p:nvPr>
        </p:nvSpPr>
        <p:spPr>
          <a:xfrm>
            <a:off x="8846128" y="1891048"/>
            <a:ext cx="2355272" cy="3532908"/>
          </a:xfrm>
          <a:custGeom>
            <a:avLst/>
            <a:gdLst>
              <a:gd name="connsiteX0" fmla="*/ 0 w 2355272"/>
              <a:gd name="connsiteY0" fmla="*/ 0 h 3532908"/>
              <a:gd name="connsiteX1" fmla="*/ 2355272 w 2355272"/>
              <a:gd name="connsiteY1" fmla="*/ 0 h 3532908"/>
              <a:gd name="connsiteX2" fmla="*/ 2355272 w 2355272"/>
              <a:gd name="connsiteY2" fmla="*/ 3532908 h 3532908"/>
              <a:gd name="connsiteX3" fmla="*/ 0 w 2355272"/>
              <a:gd name="connsiteY3" fmla="*/ 3532908 h 3532908"/>
            </a:gdLst>
            <a:ahLst/>
            <a:cxnLst>
              <a:cxn ang="0">
                <a:pos x="connsiteX0" y="connsiteY0"/>
              </a:cxn>
              <a:cxn ang="0">
                <a:pos x="connsiteX1" y="connsiteY1"/>
              </a:cxn>
              <a:cxn ang="0">
                <a:pos x="connsiteX2" y="connsiteY2"/>
              </a:cxn>
              <a:cxn ang="0">
                <a:pos x="connsiteX3" y="connsiteY3"/>
              </a:cxn>
            </a:cxnLst>
            <a:rect l="l" t="t" r="r" b="b"/>
            <a:pathLst>
              <a:path w="2355272" h="3532908">
                <a:moveTo>
                  <a:pt x="0" y="0"/>
                </a:moveTo>
                <a:lnTo>
                  <a:pt x="2355272" y="0"/>
                </a:lnTo>
                <a:lnTo>
                  <a:pt x="2355272" y="3532908"/>
                </a:lnTo>
                <a:lnTo>
                  <a:pt x="0" y="353290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4" name="Oval 13"/>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5" name="TextBox 14"/>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30_Custom Layout">
    <p:spTree>
      <p:nvGrpSpPr>
        <p:cNvPr id="1" name=""/>
        <p:cNvGrpSpPr/>
        <p:nvPr/>
      </p:nvGrpSpPr>
      <p:grpSpPr>
        <a:xfrm>
          <a:off x="0" y="0"/>
          <a:ext cx="0" cy="0"/>
          <a:chOff x="0" y="0"/>
          <a:chExt cx="0" cy="0"/>
        </a:xfrm>
      </p:grpSpPr>
      <p:sp>
        <p:nvSpPr>
          <p:cNvPr id="8" name="Picture Placeholder 7"/>
          <p:cNvSpPr>
            <a:spLocks noGrp="1"/>
          </p:cNvSpPr>
          <p:nvPr>
            <p:ph type="pic" sz="quarter" idx="10" hasCustomPrompt="1"/>
          </p:nvPr>
        </p:nvSpPr>
        <p:spPr>
          <a:xfrm>
            <a:off x="0" y="1875281"/>
            <a:ext cx="3051078" cy="4581144"/>
          </a:xfrm>
          <a:custGeom>
            <a:avLst/>
            <a:gdLst>
              <a:gd name="connsiteX0" fmla="*/ 0 w 3051078"/>
              <a:gd name="connsiteY0" fmla="*/ 0 h 4581144"/>
              <a:gd name="connsiteX1" fmla="*/ 3051078 w 3051078"/>
              <a:gd name="connsiteY1" fmla="*/ 0 h 4581144"/>
              <a:gd name="connsiteX2" fmla="*/ 3051078 w 3051078"/>
              <a:gd name="connsiteY2" fmla="*/ 4581144 h 4581144"/>
              <a:gd name="connsiteX3" fmla="*/ 0 w 3051078"/>
              <a:gd name="connsiteY3" fmla="*/ 4581144 h 4581144"/>
            </a:gdLst>
            <a:ahLst/>
            <a:cxnLst>
              <a:cxn ang="0">
                <a:pos x="connsiteX0" y="connsiteY0"/>
              </a:cxn>
              <a:cxn ang="0">
                <a:pos x="connsiteX1" y="connsiteY1"/>
              </a:cxn>
              <a:cxn ang="0">
                <a:pos x="connsiteX2" y="connsiteY2"/>
              </a:cxn>
              <a:cxn ang="0">
                <a:pos x="connsiteX3" y="connsiteY3"/>
              </a:cxn>
            </a:cxnLst>
            <a:rect l="l" t="t" r="r" b="b"/>
            <a:pathLst>
              <a:path w="3051078" h="4581144">
                <a:moveTo>
                  <a:pt x="0" y="0"/>
                </a:moveTo>
                <a:lnTo>
                  <a:pt x="3051078" y="0"/>
                </a:lnTo>
                <a:lnTo>
                  <a:pt x="3051078" y="4581144"/>
                </a:lnTo>
                <a:lnTo>
                  <a:pt x="0" y="4581144"/>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9" name="Picture Placeholder 8"/>
          <p:cNvSpPr>
            <a:spLocks noGrp="1"/>
          </p:cNvSpPr>
          <p:nvPr>
            <p:ph type="pic" sz="quarter" idx="11" hasCustomPrompt="1"/>
          </p:nvPr>
        </p:nvSpPr>
        <p:spPr>
          <a:xfrm>
            <a:off x="3051078" y="1875281"/>
            <a:ext cx="3051078" cy="4581144"/>
          </a:xfrm>
          <a:custGeom>
            <a:avLst/>
            <a:gdLst>
              <a:gd name="connsiteX0" fmla="*/ 0 w 3051078"/>
              <a:gd name="connsiteY0" fmla="*/ 0 h 4581144"/>
              <a:gd name="connsiteX1" fmla="*/ 3051078 w 3051078"/>
              <a:gd name="connsiteY1" fmla="*/ 0 h 4581144"/>
              <a:gd name="connsiteX2" fmla="*/ 3051078 w 3051078"/>
              <a:gd name="connsiteY2" fmla="*/ 4581144 h 4581144"/>
              <a:gd name="connsiteX3" fmla="*/ 0 w 3051078"/>
              <a:gd name="connsiteY3" fmla="*/ 4581144 h 4581144"/>
            </a:gdLst>
            <a:ahLst/>
            <a:cxnLst>
              <a:cxn ang="0">
                <a:pos x="connsiteX0" y="connsiteY0"/>
              </a:cxn>
              <a:cxn ang="0">
                <a:pos x="connsiteX1" y="connsiteY1"/>
              </a:cxn>
              <a:cxn ang="0">
                <a:pos x="connsiteX2" y="connsiteY2"/>
              </a:cxn>
              <a:cxn ang="0">
                <a:pos x="connsiteX3" y="connsiteY3"/>
              </a:cxn>
            </a:cxnLst>
            <a:rect l="l" t="t" r="r" b="b"/>
            <a:pathLst>
              <a:path w="3051078" h="4581144">
                <a:moveTo>
                  <a:pt x="0" y="0"/>
                </a:moveTo>
                <a:lnTo>
                  <a:pt x="3051078" y="0"/>
                </a:lnTo>
                <a:lnTo>
                  <a:pt x="3051078" y="4581144"/>
                </a:lnTo>
                <a:lnTo>
                  <a:pt x="0" y="4581144"/>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0" name="Picture Placeholder 9"/>
          <p:cNvSpPr>
            <a:spLocks noGrp="1"/>
          </p:cNvSpPr>
          <p:nvPr>
            <p:ph type="pic" sz="quarter" idx="12" hasCustomPrompt="1"/>
          </p:nvPr>
        </p:nvSpPr>
        <p:spPr>
          <a:xfrm>
            <a:off x="6102157" y="1875281"/>
            <a:ext cx="3051078" cy="4581144"/>
          </a:xfrm>
          <a:custGeom>
            <a:avLst/>
            <a:gdLst>
              <a:gd name="connsiteX0" fmla="*/ 0 w 3051078"/>
              <a:gd name="connsiteY0" fmla="*/ 0 h 4581144"/>
              <a:gd name="connsiteX1" fmla="*/ 3051078 w 3051078"/>
              <a:gd name="connsiteY1" fmla="*/ 0 h 4581144"/>
              <a:gd name="connsiteX2" fmla="*/ 3051078 w 3051078"/>
              <a:gd name="connsiteY2" fmla="*/ 4581144 h 4581144"/>
              <a:gd name="connsiteX3" fmla="*/ 0 w 3051078"/>
              <a:gd name="connsiteY3" fmla="*/ 4581144 h 4581144"/>
            </a:gdLst>
            <a:ahLst/>
            <a:cxnLst>
              <a:cxn ang="0">
                <a:pos x="connsiteX0" y="connsiteY0"/>
              </a:cxn>
              <a:cxn ang="0">
                <a:pos x="connsiteX1" y="connsiteY1"/>
              </a:cxn>
              <a:cxn ang="0">
                <a:pos x="connsiteX2" y="connsiteY2"/>
              </a:cxn>
              <a:cxn ang="0">
                <a:pos x="connsiteX3" y="connsiteY3"/>
              </a:cxn>
            </a:cxnLst>
            <a:rect l="l" t="t" r="r" b="b"/>
            <a:pathLst>
              <a:path w="3051078" h="4581144">
                <a:moveTo>
                  <a:pt x="0" y="0"/>
                </a:moveTo>
                <a:lnTo>
                  <a:pt x="3051078" y="0"/>
                </a:lnTo>
                <a:lnTo>
                  <a:pt x="3051078" y="4581144"/>
                </a:lnTo>
                <a:lnTo>
                  <a:pt x="0" y="4581144"/>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1" name="Picture Placeholder 10"/>
          <p:cNvSpPr>
            <a:spLocks noGrp="1"/>
          </p:cNvSpPr>
          <p:nvPr>
            <p:ph type="pic" sz="quarter" idx="13" hasCustomPrompt="1"/>
          </p:nvPr>
        </p:nvSpPr>
        <p:spPr>
          <a:xfrm>
            <a:off x="9153236" y="1875281"/>
            <a:ext cx="3051078" cy="4581144"/>
          </a:xfrm>
          <a:custGeom>
            <a:avLst/>
            <a:gdLst>
              <a:gd name="connsiteX0" fmla="*/ 0 w 3051078"/>
              <a:gd name="connsiteY0" fmla="*/ 0 h 4581144"/>
              <a:gd name="connsiteX1" fmla="*/ 3051078 w 3051078"/>
              <a:gd name="connsiteY1" fmla="*/ 0 h 4581144"/>
              <a:gd name="connsiteX2" fmla="*/ 3051078 w 3051078"/>
              <a:gd name="connsiteY2" fmla="*/ 4581144 h 4581144"/>
              <a:gd name="connsiteX3" fmla="*/ 0 w 3051078"/>
              <a:gd name="connsiteY3" fmla="*/ 4581144 h 4581144"/>
            </a:gdLst>
            <a:ahLst/>
            <a:cxnLst>
              <a:cxn ang="0">
                <a:pos x="connsiteX0" y="connsiteY0"/>
              </a:cxn>
              <a:cxn ang="0">
                <a:pos x="connsiteX1" y="connsiteY1"/>
              </a:cxn>
              <a:cxn ang="0">
                <a:pos x="connsiteX2" y="connsiteY2"/>
              </a:cxn>
              <a:cxn ang="0">
                <a:pos x="connsiteX3" y="connsiteY3"/>
              </a:cxn>
            </a:cxnLst>
            <a:rect l="l" t="t" r="r" b="b"/>
            <a:pathLst>
              <a:path w="3051078" h="4581144">
                <a:moveTo>
                  <a:pt x="0" y="0"/>
                </a:moveTo>
                <a:lnTo>
                  <a:pt x="3051078" y="0"/>
                </a:lnTo>
                <a:lnTo>
                  <a:pt x="3051078" y="4581144"/>
                </a:lnTo>
                <a:lnTo>
                  <a:pt x="0" y="4581144"/>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31_Custom Layout">
    <p:spTree>
      <p:nvGrpSpPr>
        <p:cNvPr id="1" name=""/>
        <p:cNvGrpSpPr/>
        <p:nvPr/>
      </p:nvGrpSpPr>
      <p:grpSpPr>
        <a:xfrm>
          <a:off x="0" y="0"/>
          <a:ext cx="0" cy="0"/>
          <a:chOff x="0" y="0"/>
          <a:chExt cx="0" cy="0"/>
        </a:xfrm>
      </p:grpSpPr>
      <p:sp>
        <p:nvSpPr>
          <p:cNvPr id="12" name="Picture Placeholder 11"/>
          <p:cNvSpPr>
            <a:spLocks noGrp="1"/>
          </p:cNvSpPr>
          <p:nvPr>
            <p:ph type="pic" sz="quarter" idx="10" hasCustomPrompt="1"/>
          </p:nvPr>
        </p:nvSpPr>
        <p:spPr>
          <a:xfrm>
            <a:off x="986683" y="2065659"/>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3" name="Picture Placeholder 12"/>
          <p:cNvSpPr>
            <a:spLocks noGrp="1"/>
          </p:cNvSpPr>
          <p:nvPr>
            <p:ph type="pic" sz="quarter" idx="11" hasCustomPrompt="1"/>
          </p:nvPr>
        </p:nvSpPr>
        <p:spPr>
          <a:xfrm>
            <a:off x="3573531" y="2065659"/>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4" name="Picture Placeholder 13"/>
          <p:cNvSpPr>
            <a:spLocks noGrp="1"/>
          </p:cNvSpPr>
          <p:nvPr>
            <p:ph type="pic" sz="quarter" idx="12" hasCustomPrompt="1"/>
          </p:nvPr>
        </p:nvSpPr>
        <p:spPr>
          <a:xfrm>
            <a:off x="6164297" y="2065659"/>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5" name="Picture Placeholder 14"/>
          <p:cNvSpPr>
            <a:spLocks noGrp="1"/>
          </p:cNvSpPr>
          <p:nvPr>
            <p:ph type="pic" sz="quarter" idx="13" hasCustomPrompt="1"/>
          </p:nvPr>
        </p:nvSpPr>
        <p:spPr>
          <a:xfrm>
            <a:off x="8747226" y="2065659"/>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6" name="Picture Placeholder 15"/>
          <p:cNvSpPr>
            <a:spLocks noGrp="1"/>
          </p:cNvSpPr>
          <p:nvPr>
            <p:ph type="pic" sz="quarter" idx="14" hasCustomPrompt="1"/>
          </p:nvPr>
        </p:nvSpPr>
        <p:spPr>
          <a:xfrm>
            <a:off x="986683" y="3833800"/>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7" name="Picture Placeholder 16"/>
          <p:cNvSpPr>
            <a:spLocks noGrp="1"/>
          </p:cNvSpPr>
          <p:nvPr>
            <p:ph type="pic" sz="quarter" idx="15" hasCustomPrompt="1"/>
          </p:nvPr>
        </p:nvSpPr>
        <p:spPr>
          <a:xfrm>
            <a:off x="3573531" y="3833800"/>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8" name="Picture Placeholder 17"/>
          <p:cNvSpPr>
            <a:spLocks noGrp="1"/>
          </p:cNvSpPr>
          <p:nvPr>
            <p:ph type="pic" sz="quarter" idx="16" hasCustomPrompt="1"/>
          </p:nvPr>
        </p:nvSpPr>
        <p:spPr>
          <a:xfrm>
            <a:off x="6164297" y="3833800"/>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9" name="Picture Placeholder 18"/>
          <p:cNvSpPr>
            <a:spLocks noGrp="1"/>
          </p:cNvSpPr>
          <p:nvPr>
            <p:ph type="pic" sz="quarter" idx="17" hasCustomPrompt="1"/>
          </p:nvPr>
        </p:nvSpPr>
        <p:spPr>
          <a:xfrm>
            <a:off x="8747226" y="3833800"/>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2" name="Oval 21"/>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23" name="TextBox 22"/>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3"/>
            <a:ext cx="10363200" cy="1362075"/>
          </a:xfrm>
        </p:spPr>
        <p:txBody>
          <a:bodyPr anchor="t"/>
          <a:lstStyle>
            <a:lvl1pPr algn="l">
              <a:defRPr sz="4000" b="1" cap="all"/>
            </a:lvl1pPr>
          </a:lstStyle>
          <a:p>
            <a:r>
              <a:rPr lang="zh-CN" altLang="en-US"/>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0C8D4C0A-BE53-4AF0-9DA9-92676813E05D}" type="datetime1">
              <a:rPr lang="id-ID" altLang="zh-CN" smtClean="0"/>
            </a:fld>
            <a:endParaRPr lang="en-US"/>
          </a:p>
        </p:txBody>
      </p:sp>
      <p:sp>
        <p:nvSpPr>
          <p:cNvPr id="5" name="页脚占位符 4"/>
          <p:cNvSpPr>
            <a:spLocks noGrp="1"/>
          </p:cNvSpPr>
          <p:nvPr>
            <p:ph type="ftr" sz="quarter" idx="11"/>
          </p:nvPr>
        </p:nvSpPr>
        <p:spPr/>
        <p:txBody>
          <a:bodyPr/>
          <a:lstStyle/>
          <a:p>
            <a:r>
              <a:rPr lang="en-US"/>
              <a:t>Startup Presentation</a:t>
            </a:r>
            <a:endParaRPr lang="en-US"/>
          </a:p>
        </p:txBody>
      </p:sp>
      <p:sp>
        <p:nvSpPr>
          <p:cNvPr id="6" name="灯片编号占位符 5"/>
          <p:cNvSpPr>
            <a:spLocks noGrp="1"/>
          </p:cNvSpPr>
          <p:nvPr>
            <p:ph type="sldNum" sz="quarter" idx="12"/>
          </p:nvPr>
        </p:nvSpPr>
        <p:spPr/>
        <p:txBody>
          <a:bodyPr/>
          <a:lstStyle/>
          <a:p>
            <a:fld id="{879EF9BB-81F1-401D-AA19-680A8E0D7F6D}" type="slidenum">
              <a:rPr lang="en-US" smtClean="0"/>
            </a:fld>
            <a:endParaRPr 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32_Custom Layout">
    <p:spTree>
      <p:nvGrpSpPr>
        <p:cNvPr id="1" name=""/>
        <p:cNvGrpSpPr/>
        <p:nvPr/>
      </p:nvGrpSpPr>
      <p:grpSpPr>
        <a:xfrm>
          <a:off x="0" y="0"/>
          <a:ext cx="0" cy="0"/>
          <a:chOff x="0" y="0"/>
          <a:chExt cx="0" cy="0"/>
        </a:xfrm>
      </p:grpSpPr>
      <p:sp>
        <p:nvSpPr>
          <p:cNvPr id="17" name="Picture Placeholder 16"/>
          <p:cNvSpPr>
            <a:spLocks noGrp="1"/>
          </p:cNvSpPr>
          <p:nvPr>
            <p:ph type="pic" sz="quarter" idx="10" hasCustomPrompt="1"/>
          </p:nvPr>
        </p:nvSpPr>
        <p:spPr>
          <a:xfrm>
            <a:off x="1"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8" name="Picture Placeholder 17"/>
          <p:cNvSpPr>
            <a:spLocks noGrp="1"/>
          </p:cNvSpPr>
          <p:nvPr>
            <p:ph type="pic" sz="quarter" idx="11" hasCustomPrompt="1"/>
          </p:nvPr>
        </p:nvSpPr>
        <p:spPr>
          <a:xfrm>
            <a:off x="2034591"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9" name="Picture Placeholder 18"/>
          <p:cNvSpPr>
            <a:spLocks noGrp="1"/>
          </p:cNvSpPr>
          <p:nvPr>
            <p:ph type="pic" sz="quarter" idx="12" hasCustomPrompt="1"/>
          </p:nvPr>
        </p:nvSpPr>
        <p:spPr>
          <a:xfrm>
            <a:off x="4066870"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0" name="Picture Placeholder 19"/>
          <p:cNvSpPr>
            <a:spLocks noGrp="1"/>
          </p:cNvSpPr>
          <p:nvPr>
            <p:ph type="pic" sz="quarter" idx="13" hasCustomPrompt="1"/>
          </p:nvPr>
        </p:nvSpPr>
        <p:spPr>
          <a:xfrm>
            <a:off x="6099149"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1" name="Picture Placeholder 20"/>
          <p:cNvSpPr>
            <a:spLocks noGrp="1"/>
          </p:cNvSpPr>
          <p:nvPr>
            <p:ph type="pic" sz="quarter" idx="14" hasCustomPrompt="1"/>
          </p:nvPr>
        </p:nvSpPr>
        <p:spPr>
          <a:xfrm>
            <a:off x="8129117"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2" name="Picture Placeholder 21"/>
          <p:cNvSpPr>
            <a:spLocks noGrp="1"/>
          </p:cNvSpPr>
          <p:nvPr>
            <p:ph type="pic" sz="quarter" idx="15" hasCustomPrompt="1"/>
          </p:nvPr>
        </p:nvSpPr>
        <p:spPr>
          <a:xfrm>
            <a:off x="10161396"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3" name="Picture Placeholder 22"/>
          <p:cNvSpPr>
            <a:spLocks noGrp="1"/>
          </p:cNvSpPr>
          <p:nvPr>
            <p:ph type="pic" sz="quarter" idx="16" hasCustomPrompt="1"/>
          </p:nvPr>
        </p:nvSpPr>
        <p:spPr>
          <a:xfrm>
            <a:off x="1"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4" name="Picture Placeholder 23"/>
          <p:cNvSpPr>
            <a:spLocks noGrp="1"/>
          </p:cNvSpPr>
          <p:nvPr>
            <p:ph type="pic" sz="quarter" idx="17" hasCustomPrompt="1"/>
          </p:nvPr>
        </p:nvSpPr>
        <p:spPr>
          <a:xfrm>
            <a:off x="2034591"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5" name="Picture Placeholder 24"/>
          <p:cNvSpPr>
            <a:spLocks noGrp="1"/>
          </p:cNvSpPr>
          <p:nvPr>
            <p:ph type="pic" sz="quarter" idx="18" hasCustomPrompt="1"/>
          </p:nvPr>
        </p:nvSpPr>
        <p:spPr>
          <a:xfrm>
            <a:off x="4066870"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6" name="Picture Placeholder 25"/>
          <p:cNvSpPr>
            <a:spLocks noGrp="1"/>
          </p:cNvSpPr>
          <p:nvPr>
            <p:ph type="pic" sz="quarter" idx="19" hasCustomPrompt="1"/>
          </p:nvPr>
        </p:nvSpPr>
        <p:spPr>
          <a:xfrm>
            <a:off x="6099149"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7" name="Picture Placeholder 26"/>
          <p:cNvSpPr>
            <a:spLocks noGrp="1"/>
          </p:cNvSpPr>
          <p:nvPr>
            <p:ph type="pic" sz="quarter" idx="20" hasCustomPrompt="1"/>
          </p:nvPr>
        </p:nvSpPr>
        <p:spPr>
          <a:xfrm>
            <a:off x="8129117"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8" name="Picture Placeholder 27"/>
          <p:cNvSpPr>
            <a:spLocks noGrp="1"/>
          </p:cNvSpPr>
          <p:nvPr>
            <p:ph type="pic" sz="quarter" idx="21" hasCustomPrompt="1"/>
          </p:nvPr>
        </p:nvSpPr>
        <p:spPr>
          <a:xfrm>
            <a:off x="10161396"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33_Custom Layout">
    <p:spTree>
      <p:nvGrpSpPr>
        <p:cNvPr id="1" name=""/>
        <p:cNvGrpSpPr/>
        <p:nvPr/>
      </p:nvGrpSpPr>
      <p:grpSpPr>
        <a:xfrm>
          <a:off x="0" y="0"/>
          <a:ext cx="0" cy="0"/>
          <a:chOff x="0" y="0"/>
          <a:chExt cx="0" cy="0"/>
        </a:xfrm>
      </p:grpSpPr>
      <p:sp>
        <p:nvSpPr>
          <p:cNvPr id="5" name="Picture Placeholder 4"/>
          <p:cNvSpPr>
            <a:spLocks noGrp="1"/>
          </p:cNvSpPr>
          <p:nvPr>
            <p:ph type="pic" sz="quarter" idx="10" hasCustomPrompt="1"/>
          </p:nvPr>
        </p:nvSpPr>
        <p:spPr>
          <a:xfrm>
            <a:off x="990603" y="2093812"/>
            <a:ext cx="4933707" cy="3290464"/>
          </a:xfrm>
          <a:custGeom>
            <a:avLst/>
            <a:gdLst>
              <a:gd name="connsiteX0" fmla="*/ 0 w 4933707"/>
              <a:gd name="connsiteY0" fmla="*/ 0 h 3290464"/>
              <a:gd name="connsiteX1" fmla="*/ 4933707 w 4933707"/>
              <a:gd name="connsiteY1" fmla="*/ 0 h 3290464"/>
              <a:gd name="connsiteX2" fmla="*/ 4933707 w 4933707"/>
              <a:gd name="connsiteY2" fmla="*/ 3290464 h 3290464"/>
              <a:gd name="connsiteX3" fmla="*/ 0 w 4933707"/>
              <a:gd name="connsiteY3" fmla="*/ 3290464 h 3290464"/>
            </a:gdLst>
            <a:ahLst/>
            <a:cxnLst>
              <a:cxn ang="0">
                <a:pos x="connsiteX0" y="connsiteY0"/>
              </a:cxn>
              <a:cxn ang="0">
                <a:pos x="connsiteX1" y="connsiteY1"/>
              </a:cxn>
              <a:cxn ang="0">
                <a:pos x="connsiteX2" y="connsiteY2"/>
              </a:cxn>
              <a:cxn ang="0">
                <a:pos x="connsiteX3" y="connsiteY3"/>
              </a:cxn>
            </a:cxnLst>
            <a:rect l="l" t="t" r="r" b="b"/>
            <a:pathLst>
              <a:path w="4933707" h="3290464">
                <a:moveTo>
                  <a:pt x="0" y="0"/>
                </a:moveTo>
                <a:lnTo>
                  <a:pt x="4933707" y="0"/>
                </a:lnTo>
                <a:lnTo>
                  <a:pt x="4933707" y="3290464"/>
                </a:lnTo>
                <a:lnTo>
                  <a:pt x="0" y="3290464"/>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9" name="Oval 8"/>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0" name="TextBox 9"/>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34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1397334" y="1802532"/>
            <a:ext cx="4105656" cy="4105656"/>
          </a:xfrm>
          <a:custGeom>
            <a:avLst/>
            <a:gdLst>
              <a:gd name="connsiteX0" fmla="*/ 0 w 4105656"/>
              <a:gd name="connsiteY0" fmla="*/ 0 h 4105656"/>
              <a:gd name="connsiteX1" fmla="*/ 4105656 w 4105656"/>
              <a:gd name="connsiteY1" fmla="*/ 0 h 4105656"/>
              <a:gd name="connsiteX2" fmla="*/ 4105656 w 4105656"/>
              <a:gd name="connsiteY2" fmla="*/ 4105656 h 4105656"/>
              <a:gd name="connsiteX3" fmla="*/ 0 w 4105656"/>
              <a:gd name="connsiteY3" fmla="*/ 4105656 h 4105656"/>
            </a:gdLst>
            <a:ahLst/>
            <a:cxnLst>
              <a:cxn ang="0">
                <a:pos x="connsiteX0" y="connsiteY0"/>
              </a:cxn>
              <a:cxn ang="0">
                <a:pos x="connsiteX1" y="connsiteY1"/>
              </a:cxn>
              <a:cxn ang="0">
                <a:pos x="connsiteX2" y="connsiteY2"/>
              </a:cxn>
              <a:cxn ang="0">
                <a:pos x="connsiteX3" y="connsiteY3"/>
              </a:cxn>
            </a:cxnLst>
            <a:rect l="l" t="t" r="r" b="b"/>
            <a:pathLst>
              <a:path w="4105656" h="4105656">
                <a:moveTo>
                  <a:pt x="0" y="0"/>
                </a:moveTo>
                <a:lnTo>
                  <a:pt x="4105656" y="0"/>
                </a:lnTo>
                <a:lnTo>
                  <a:pt x="4105656" y="4105656"/>
                </a:lnTo>
                <a:lnTo>
                  <a:pt x="0" y="4105656"/>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35_Custom Layout">
    <p:spTree>
      <p:nvGrpSpPr>
        <p:cNvPr id="1" name=""/>
        <p:cNvGrpSpPr/>
        <p:nvPr/>
      </p:nvGrpSpPr>
      <p:grpSpPr>
        <a:xfrm>
          <a:off x="0" y="0"/>
          <a:ext cx="0" cy="0"/>
          <a:chOff x="0" y="0"/>
          <a:chExt cx="0" cy="0"/>
        </a:xfrm>
      </p:grpSpPr>
      <p:sp>
        <p:nvSpPr>
          <p:cNvPr id="7" name="Picture Placeholder 6"/>
          <p:cNvSpPr>
            <a:spLocks noGrp="1"/>
          </p:cNvSpPr>
          <p:nvPr>
            <p:ph type="pic" sz="quarter" idx="10" hasCustomPrompt="1"/>
          </p:nvPr>
        </p:nvSpPr>
        <p:spPr>
          <a:xfrm>
            <a:off x="990601" y="1995181"/>
            <a:ext cx="2962655" cy="2962656"/>
          </a:xfrm>
          <a:custGeom>
            <a:avLst/>
            <a:gdLst>
              <a:gd name="connsiteX0" fmla="*/ 0 w 2962655"/>
              <a:gd name="connsiteY0" fmla="*/ 0 h 2962656"/>
              <a:gd name="connsiteX1" fmla="*/ 2962655 w 2962655"/>
              <a:gd name="connsiteY1" fmla="*/ 0 h 2962656"/>
              <a:gd name="connsiteX2" fmla="*/ 2962655 w 2962655"/>
              <a:gd name="connsiteY2" fmla="*/ 2962656 h 2962656"/>
              <a:gd name="connsiteX3" fmla="*/ 0 w 2962655"/>
              <a:gd name="connsiteY3" fmla="*/ 2962656 h 2962656"/>
            </a:gdLst>
            <a:ahLst/>
            <a:cxnLst>
              <a:cxn ang="0">
                <a:pos x="connsiteX0" y="connsiteY0"/>
              </a:cxn>
              <a:cxn ang="0">
                <a:pos x="connsiteX1" y="connsiteY1"/>
              </a:cxn>
              <a:cxn ang="0">
                <a:pos x="connsiteX2" y="connsiteY2"/>
              </a:cxn>
              <a:cxn ang="0">
                <a:pos x="connsiteX3" y="connsiteY3"/>
              </a:cxn>
            </a:cxnLst>
            <a:rect l="l" t="t" r="r" b="b"/>
            <a:pathLst>
              <a:path w="2962655" h="2962656">
                <a:moveTo>
                  <a:pt x="0" y="0"/>
                </a:moveTo>
                <a:lnTo>
                  <a:pt x="2962655" y="0"/>
                </a:lnTo>
                <a:lnTo>
                  <a:pt x="2962655" y="2962656"/>
                </a:lnTo>
                <a:lnTo>
                  <a:pt x="0" y="2962656"/>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8" name="Picture Placeholder 7"/>
          <p:cNvSpPr>
            <a:spLocks noGrp="1"/>
          </p:cNvSpPr>
          <p:nvPr>
            <p:ph type="pic" sz="quarter" idx="11" hasCustomPrompt="1"/>
          </p:nvPr>
        </p:nvSpPr>
        <p:spPr>
          <a:xfrm>
            <a:off x="4617259" y="1995181"/>
            <a:ext cx="2962655" cy="2962656"/>
          </a:xfrm>
          <a:custGeom>
            <a:avLst/>
            <a:gdLst>
              <a:gd name="connsiteX0" fmla="*/ 0 w 2962655"/>
              <a:gd name="connsiteY0" fmla="*/ 0 h 2962656"/>
              <a:gd name="connsiteX1" fmla="*/ 2962655 w 2962655"/>
              <a:gd name="connsiteY1" fmla="*/ 0 h 2962656"/>
              <a:gd name="connsiteX2" fmla="*/ 2962655 w 2962655"/>
              <a:gd name="connsiteY2" fmla="*/ 2962656 h 2962656"/>
              <a:gd name="connsiteX3" fmla="*/ 0 w 2962655"/>
              <a:gd name="connsiteY3" fmla="*/ 2962656 h 2962656"/>
            </a:gdLst>
            <a:ahLst/>
            <a:cxnLst>
              <a:cxn ang="0">
                <a:pos x="connsiteX0" y="connsiteY0"/>
              </a:cxn>
              <a:cxn ang="0">
                <a:pos x="connsiteX1" y="connsiteY1"/>
              </a:cxn>
              <a:cxn ang="0">
                <a:pos x="connsiteX2" y="connsiteY2"/>
              </a:cxn>
              <a:cxn ang="0">
                <a:pos x="connsiteX3" y="connsiteY3"/>
              </a:cxn>
            </a:cxnLst>
            <a:rect l="l" t="t" r="r" b="b"/>
            <a:pathLst>
              <a:path w="2962655" h="2962656">
                <a:moveTo>
                  <a:pt x="0" y="0"/>
                </a:moveTo>
                <a:lnTo>
                  <a:pt x="2962655" y="0"/>
                </a:lnTo>
                <a:lnTo>
                  <a:pt x="2962655" y="2962656"/>
                </a:lnTo>
                <a:lnTo>
                  <a:pt x="0" y="2962656"/>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9" name="Picture Placeholder 8"/>
          <p:cNvSpPr>
            <a:spLocks noGrp="1"/>
          </p:cNvSpPr>
          <p:nvPr>
            <p:ph type="pic" sz="quarter" idx="12" hasCustomPrompt="1"/>
          </p:nvPr>
        </p:nvSpPr>
        <p:spPr>
          <a:xfrm>
            <a:off x="8242310" y="1995181"/>
            <a:ext cx="2962655" cy="2962656"/>
          </a:xfrm>
          <a:custGeom>
            <a:avLst/>
            <a:gdLst>
              <a:gd name="connsiteX0" fmla="*/ 0 w 2962655"/>
              <a:gd name="connsiteY0" fmla="*/ 0 h 2962656"/>
              <a:gd name="connsiteX1" fmla="*/ 2962655 w 2962655"/>
              <a:gd name="connsiteY1" fmla="*/ 0 h 2962656"/>
              <a:gd name="connsiteX2" fmla="*/ 2962655 w 2962655"/>
              <a:gd name="connsiteY2" fmla="*/ 2962656 h 2962656"/>
              <a:gd name="connsiteX3" fmla="*/ 0 w 2962655"/>
              <a:gd name="connsiteY3" fmla="*/ 2962656 h 2962656"/>
            </a:gdLst>
            <a:ahLst/>
            <a:cxnLst>
              <a:cxn ang="0">
                <a:pos x="connsiteX0" y="connsiteY0"/>
              </a:cxn>
              <a:cxn ang="0">
                <a:pos x="connsiteX1" y="connsiteY1"/>
              </a:cxn>
              <a:cxn ang="0">
                <a:pos x="connsiteX2" y="connsiteY2"/>
              </a:cxn>
              <a:cxn ang="0">
                <a:pos x="connsiteX3" y="connsiteY3"/>
              </a:cxn>
            </a:cxnLst>
            <a:rect l="l" t="t" r="r" b="b"/>
            <a:pathLst>
              <a:path w="2962655" h="2962656">
                <a:moveTo>
                  <a:pt x="0" y="0"/>
                </a:moveTo>
                <a:lnTo>
                  <a:pt x="2962655" y="0"/>
                </a:lnTo>
                <a:lnTo>
                  <a:pt x="2962655" y="2962656"/>
                </a:lnTo>
                <a:lnTo>
                  <a:pt x="0" y="2962656"/>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2" name="Oval 11"/>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3" name="TextBox 12"/>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36_Custom Layout">
    <p:spTree>
      <p:nvGrpSpPr>
        <p:cNvPr id="1" name=""/>
        <p:cNvGrpSpPr/>
        <p:nvPr/>
      </p:nvGrpSpPr>
      <p:grpSpPr>
        <a:xfrm>
          <a:off x="0" y="0"/>
          <a:ext cx="0" cy="0"/>
          <a:chOff x="0" y="0"/>
          <a:chExt cx="0" cy="0"/>
        </a:xfrm>
      </p:grpSpPr>
      <p:sp>
        <p:nvSpPr>
          <p:cNvPr id="8" name="Picture Placeholder 7"/>
          <p:cNvSpPr>
            <a:spLocks noGrp="1"/>
          </p:cNvSpPr>
          <p:nvPr>
            <p:ph type="pic" sz="quarter" idx="10" hasCustomPrompt="1"/>
          </p:nvPr>
        </p:nvSpPr>
        <p:spPr>
          <a:xfrm>
            <a:off x="999354"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9" name="Picture Placeholder 8"/>
          <p:cNvSpPr>
            <a:spLocks noGrp="1"/>
          </p:cNvSpPr>
          <p:nvPr>
            <p:ph type="pic" sz="quarter" idx="11" hasCustomPrompt="1"/>
          </p:nvPr>
        </p:nvSpPr>
        <p:spPr>
          <a:xfrm>
            <a:off x="3672473"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0" name="Picture Placeholder 9"/>
          <p:cNvSpPr>
            <a:spLocks noGrp="1"/>
          </p:cNvSpPr>
          <p:nvPr>
            <p:ph type="pic" sz="quarter" idx="12" hasCustomPrompt="1"/>
          </p:nvPr>
        </p:nvSpPr>
        <p:spPr>
          <a:xfrm>
            <a:off x="6345592"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1" name="Picture Placeholder 10"/>
          <p:cNvSpPr>
            <a:spLocks noGrp="1"/>
          </p:cNvSpPr>
          <p:nvPr>
            <p:ph type="pic" sz="quarter" idx="13" hasCustomPrompt="1"/>
          </p:nvPr>
        </p:nvSpPr>
        <p:spPr>
          <a:xfrm>
            <a:off x="9018710"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4" name="Oval 13"/>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5" name="TextBox 14"/>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37_Custom Layout">
    <p:spTree>
      <p:nvGrpSpPr>
        <p:cNvPr id="1" name=""/>
        <p:cNvGrpSpPr/>
        <p:nvPr/>
      </p:nvGrpSpPr>
      <p:grpSpPr>
        <a:xfrm>
          <a:off x="0" y="0"/>
          <a:ext cx="0" cy="0"/>
          <a:chOff x="0" y="0"/>
          <a:chExt cx="0" cy="0"/>
        </a:xfrm>
      </p:grpSpPr>
      <p:sp>
        <p:nvSpPr>
          <p:cNvPr id="8" name="Picture Placeholder 7"/>
          <p:cNvSpPr>
            <a:spLocks noGrp="1"/>
          </p:cNvSpPr>
          <p:nvPr>
            <p:ph type="pic" sz="quarter" idx="10" hasCustomPrompt="1"/>
          </p:nvPr>
        </p:nvSpPr>
        <p:spPr>
          <a:xfrm>
            <a:off x="1013808" y="1718031"/>
            <a:ext cx="1920240" cy="1920240"/>
          </a:xfrm>
          <a:custGeom>
            <a:avLst/>
            <a:gdLst>
              <a:gd name="connsiteX0" fmla="*/ 65903 w 1920240"/>
              <a:gd name="connsiteY0" fmla="*/ 0 h 1920240"/>
              <a:gd name="connsiteX1" fmla="*/ 1854337 w 1920240"/>
              <a:gd name="connsiteY1" fmla="*/ 0 h 1920240"/>
              <a:gd name="connsiteX2" fmla="*/ 1920240 w 1920240"/>
              <a:gd name="connsiteY2" fmla="*/ 65903 h 1920240"/>
              <a:gd name="connsiteX3" fmla="*/ 1920240 w 1920240"/>
              <a:gd name="connsiteY3" fmla="*/ 1854337 h 1920240"/>
              <a:gd name="connsiteX4" fmla="*/ 1854337 w 1920240"/>
              <a:gd name="connsiteY4" fmla="*/ 1920240 h 1920240"/>
              <a:gd name="connsiteX5" fmla="*/ 65903 w 1920240"/>
              <a:gd name="connsiteY5" fmla="*/ 1920240 h 1920240"/>
              <a:gd name="connsiteX6" fmla="*/ 0 w 1920240"/>
              <a:gd name="connsiteY6" fmla="*/ 1854337 h 1920240"/>
              <a:gd name="connsiteX7" fmla="*/ 0 w 1920240"/>
              <a:gd name="connsiteY7" fmla="*/ 65903 h 1920240"/>
              <a:gd name="connsiteX8" fmla="*/ 65903 w 1920240"/>
              <a:gd name="connsiteY8" fmla="*/ 0 h 192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20240" h="1920240">
                <a:moveTo>
                  <a:pt x="65903" y="0"/>
                </a:moveTo>
                <a:lnTo>
                  <a:pt x="1854337" y="0"/>
                </a:lnTo>
                <a:cubicBezTo>
                  <a:pt x="1890734" y="0"/>
                  <a:pt x="1920240" y="29506"/>
                  <a:pt x="1920240" y="65903"/>
                </a:cubicBezTo>
                <a:lnTo>
                  <a:pt x="1920240" y="1854337"/>
                </a:lnTo>
                <a:cubicBezTo>
                  <a:pt x="1920240" y="1890734"/>
                  <a:pt x="1890734" y="1920240"/>
                  <a:pt x="1854337" y="1920240"/>
                </a:cubicBezTo>
                <a:lnTo>
                  <a:pt x="65903" y="1920240"/>
                </a:lnTo>
                <a:cubicBezTo>
                  <a:pt x="29506" y="1920240"/>
                  <a:pt x="0" y="1890734"/>
                  <a:pt x="0" y="1854337"/>
                </a:cubicBezTo>
                <a:lnTo>
                  <a:pt x="0" y="65903"/>
                </a:lnTo>
                <a:cubicBezTo>
                  <a:pt x="0" y="29506"/>
                  <a:pt x="29506" y="0"/>
                  <a:pt x="65903"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9" name="Picture Placeholder 8"/>
          <p:cNvSpPr>
            <a:spLocks noGrp="1"/>
          </p:cNvSpPr>
          <p:nvPr>
            <p:ph type="pic" sz="quarter" idx="11" hasCustomPrompt="1"/>
          </p:nvPr>
        </p:nvSpPr>
        <p:spPr>
          <a:xfrm>
            <a:off x="6515676" y="1718031"/>
            <a:ext cx="1920240" cy="1920240"/>
          </a:xfrm>
          <a:custGeom>
            <a:avLst/>
            <a:gdLst>
              <a:gd name="connsiteX0" fmla="*/ 65903 w 1920240"/>
              <a:gd name="connsiteY0" fmla="*/ 0 h 1920240"/>
              <a:gd name="connsiteX1" fmla="*/ 1854337 w 1920240"/>
              <a:gd name="connsiteY1" fmla="*/ 0 h 1920240"/>
              <a:gd name="connsiteX2" fmla="*/ 1920240 w 1920240"/>
              <a:gd name="connsiteY2" fmla="*/ 65903 h 1920240"/>
              <a:gd name="connsiteX3" fmla="*/ 1920240 w 1920240"/>
              <a:gd name="connsiteY3" fmla="*/ 1854337 h 1920240"/>
              <a:gd name="connsiteX4" fmla="*/ 1854337 w 1920240"/>
              <a:gd name="connsiteY4" fmla="*/ 1920240 h 1920240"/>
              <a:gd name="connsiteX5" fmla="*/ 65903 w 1920240"/>
              <a:gd name="connsiteY5" fmla="*/ 1920240 h 1920240"/>
              <a:gd name="connsiteX6" fmla="*/ 0 w 1920240"/>
              <a:gd name="connsiteY6" fmla="*/ 1854337 h 1920240"/>
              <a:gd name="connsiteX7" fmla="*/ 0 w 1920240"/>
              <a:gd name="connsiteY7" fmla="*/ 65903 h 1920240"/>
              <a:gd name="connsiteX8" fmla="*/ 65903 w 1920240"/>
              <a:gd name="connsiteY8" fmla="*/ 0 h 192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20240" h="1920240">
                <a:moveTo>
                  <a:pt x="65903" y="0"/>
                </a:moveTo>
                <a:lnTo>
                  <a:pt x="1854337" y="0"/>
                </a:lnTo>
                <a:cubicBezTo>
                  <a:pt x="1890734" y="0"/>
                  <a:pt x="1920240" y="29506"/>
                  <a:pt x="1920240" y="65903"/>
                </a:cubicBezTo>
                <a:lnTo>
                  <a:pt x="1920240" y="1854337"/>
                </a:lnTo>
                <a:cubicBezTo>
                  <a:pt x="1920240" y="1890734"/>
                  <a:pt x="1890734" y="1920240"/>
                  <a:pt x="1854337" y="1920240"/>
                </a:cubicBezTo>
                <a:lnTo>
                  <a:pt x="65903" y="1920240"/>
                </a:lnTo>
                <a:cubicBezTo>
                  <a:pt x="29506" y="1920240"/>
                  <a:pt x="0" y="1890734"/>
                  <a:pt x="0" y="1854337"/>
                </a:cubicBezTo>
                <a:lnTo>
                  <a:pt x="0" y="65903"/>
                </a:lnTo>
                <a:cubicBezTo>
                  <a:pt x="0" y="29506"/>
                  <a:pt x="29506" y="0"/>
                  <a:pt x="65903"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0" name="Picture Placeholder 9"/>
          <p:cNvSpPr>
            <a:spLocks noGrp="1"/>
          </p:cNvSpPr>
          <p:nvPr>
            <p:ph type="pic" sz="quarter" idx="12" hasCustomPrompt="1"/>
          </p:nvPr>
        </p:nvSpPr>
        <p:spPr>
          <a:xfrm>
            <a:off x="1013808" y="4099338"/>
            <a:ext cx="1920240" cy="1920240"/>
          </a:xfrm>
          <a:custGeom>
            <a:avLst/>
            <a:gdLst>
              <a:gd name="connsiteX0" fmla="*/ 65903 w 1920240"/>
              <a:gd name="connsiteY0" fmla="*/ 0 h 1920240"/>
              <a:gd name="connsiteX1" fmla="*/ 1854337 w 1920240"/>
              <a:gd name="connsiteY1" fmla="*/ 0 h 1920240"/>
              <a:gd name="connsiteX2" fmla="*/ 1920240 w 1920240"/>
              <a:gd name="connsiteY2" fmla="*/ 65903 h 1920240"/>
              <a:gd name="connsiteX3" fmla="*/ 1920240 w 1920240"/>
              <a:gd name="connsiteY3" fmla="*/ 1854337 h 1920240"/>
              <a:gd name="connsiteX4" fmla="*/ 1854337 w 1920240"/>
              <a:gd name="connsiteY4" fmla="*/ 1920240 h 1920240"/>
              <a:gd name="connsiteX5" fmla="*/ 65903 w 1920240"/>
              <a:gd name="connsiteY5" fmla="*/ 1920240 h 1920240"/>
              <a:gd name="connsiteX6" fmla="*/ 0 w 1920240"/>
              <a:gd name="connsiteY6" fmla="*/ 1854337 h 1920240"/>
              <a:gd name="connsiteX7" fmla="*/ 0 w 1920240"/>
              <a:gd name="connsiteY7" fmla="*/ 65903 h 1920240"/>
              <a:gd name="connsiteX8" fmla="*/ 65903 w 1920240"/>
              <a:gd name="connsiteY8" fmla="*/ 0 h 192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20240" h="1920240">
                <a:moveTo>
                  <a:pt x="65903" y="0"/>
                </a:moveTo>
                <a:lnTo>
                  <a:pt x="1854337" y="0"/>
                </a:lnTo>
                <a:cubicBezTo>
                  <a:pt x="1890734" y="0"/>
                  <a:pt x="1920240" y="29506"/>
                  <a:pt x="1920240" y="65903"/>
                </a:cubicBezTo>
                <a:lnTo>
                  <a:pt x="1920240" y="1854337"/>
                </a:lnTo>
                <a:cubicBezTo>
                  <a:pt x="1920240" y="1890734"/>
                  <a:pt x="1890734" y="1920240"/>
                  <a:pt x="1854337" y="1920240"/>
                </a:cubicBezTo>
                <a:lnTo>
                  <a:pt x="65903" y="1920240"/>
                </a:lnTo>
                <a:cubicBezTo>
                  <a:pt x="29506" y="1920240"/>
                  <a:pt x="0" y="1890734"/>
                  <a:pt x="0" y="1854337"/>
                </a:cubicBezTo>
                <a:lnTo>
                  <a:pt x="0" y="65903"/>
                </a:lnTo>
                <a:cubicBezTo>
                  <a:pt x="0" y="29506"/>
                  <a:pt x="29506" y="0"/>
                  <a:pt x="65903"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1" name="Picture Placeholder 10"/>
          <p:cNvSpPr>
            <a:spLocks noGrp="1"/>
          </p:cNvSpPr>
          <p:nvPr>
            <p:ph type="pic" sz="quarter" idx="13" hasCustomPrompt="1"/>
          </p:nvPr>
        </p:nvSpPr>
        <p:spPr>
          <a:xfrm>
            <a:off x="6515676" y="4099338"/>
            <a:ext cx="1920240" cy="1920240"/>
          </a:xfrm>
          <a:custGeom>
            <a:avLst/>
            <a:gdLst>
              <a:gd name="connsiteX0" fmla="*/ 65903 w 1920240"/>
              <a:gd name="connsiteY0" fmla="*/ 0 h 1920240"/>
              <a:gd name="connsiteX1" fmla="*/ 1854337 w 1920240"/>
              <a:gd name="connsiteY1" fmla="*/ 0 h 1920240"/>
              <a:gd name="connsiteX2" fmla="*/ 1920240 w 1920240"/>
              <a:gd name="connsiteY2" fmla="*/ 65903 h 1920240"/>
              <a:gd name="connsiteX3" fmla="*/ 1920240 w 1920240"/>
              <a:gd name="connsiteY3" fmla="*/ 1854337 h 1920240"/>
              <a:gd name="connsiteX4" fmla="*/ 1854337 w 1920240"/>
              <a:gd name="connsiteY4" fmla="*/ 1920240 h 1920240"/>
              <a:gd name="connsiteX5" fmla="*/ 65903 w 1920240"/>
              <a:gd name="connsiteY5" fmla="*/ 1920240 h 1920240"/>
              <a:gd name="connsiteX6" fmla="*/ 0 w 1920240"/>
              <a:gd name="connsiteY6" fmla="*/ 1854337 h 1920240"/>
              <a:gd name="connsiteX7" fmla="*/ 0 w 1920240"/>
              <a:gd name="connsiteY7" fmla="*/ 65903 h 1920240"/>
              <a:gd name="connsiteX8" fmla="*/ 65903 w 1920240"/>
              <a:gd name="connsiteY8" fmla="*/ 0 h 192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20240" h="1920240">
                <a:moveTo>
                  <a:pt x="65903" y="0"/>
                </a:moveTo>
                <a:lnTo>
                  <a:pt x="1854337" y="0"/>
                </a:lnTo>
                <a:cubicBezTo>
                  <a:pt x="1890734" y="0"/>
                  <a:pt x="1920240" y="29506"/>
                  <a:pt x="1920240" y="65903"/>
                </a:cubicBezTo>
                <a:lnTo>
                  <a:pt x="1920240" y="1854337"/>
                </a:lnTo>
                <a:cubicBezTo>
                  <a:pt x="1920240" y="1890734"/>
                  <a:pt x="1890734" y="1920240"/>
                  <a:pt x="1854337" y="1920240"/>
                </a:cubicBezTo>
                <a:lnTo>
                  <a:pt x="65903" y="1920240"/>
                </a:lnTo>
                <a:cubicBezTo>
                  <a:pt x="29506" y="1920240"/>
                  <a:pt x="0" y="1890734"/>
                  <a:pt x="0" y="1854337"/>
                </a:cubicBezTo>
                <a:lnTo>
                  <a:pt x="0" y="65903"/>
                </a:lnTo>
                <a:cubicBezTo>
                  <a:pt x="0" y="29506"/>
                  <a:pt x="29506" y="0"/>
                  <a:pt x="65903"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4" name="Oval 13"/>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5" name="TextBox 14"/>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38_Custom Layout">
    <p:spTree>
      <p:nvGrpSpPr>
        <p:cNvPr id="1" name=""/>
        <p:cNvGrpSpPr/>
        <p:nvPr/>
      </p:nvGrpSpPr>
      <p:grpSpPr>
        <a:xfrm>
          <a:off x="0" y="0"/>
          <a:ext cx="0" cy="0"/>
          <a:chOff x="0" y="0"/>
          <a:chExt cx="0" cy="0"/>
        </a:xfrm>
      </p:grpSpPr>
      <p:sp>
        <p:nvSpPr>
          <p:cNvPr id="8" name="Picture Placeholder 7"/>
          <p:cNvSpPr>
            <a:spLocks noGrp="1"/>
          </p:cNvSpPr>
          <p:nvPr>
            <p:ph type="pic" sz="quarter" idx="10" hasCustomPrompt="1"/>
          </p:nvPr>
        </p:nvSpPr>
        <p:spPr>
          <a:xfrm>
            <a:off x="3941274" y="1711353"/>
            <a:ext cx="2039112" cy="2039112"/>
          </a:xfrm>
          <a:custGeom>
            <a:avLst/>
            <a:gdLst>
              <a:gd name="connsiteX0" fmla="*/ 1000999 w 2039112"/>
              <a:gd name="connsiteY0" fmla="*/ 0 h 2039112"/>
              <a:gd name="connsiteX1" fmla="*/ 1037200 w 2039112"/>
              <a:gd name="connsiteY1" fmla="*/ 0 h 2039112"/>
              <a:gd name="connsiteX2" fmla="*/ 1123390 w 2039112"/>
              <a:gd name="connsiteY2" fmla="*/ 4352 h 2039112"/>
              <a:gd name="connsiteX3" fmla="*/ 2039112 w 2039112"/>
              <a:gd name="connsiteY3" fmla="*/ 1019099 h 2039112"/>
              <a:gd name="connsiteX4" fmla="*/ 1019099 w 2039112"/>
              <a:gd name="connsiteY4" fmla="*/ 2039112 h 2039112"/>
              <a:gd name="connsiteX5" fmla="*/ 4352 w 2039112"/>
              <a:gd name="connsiteY5" fmla="*/ 1123390 h 2039112"/>
              <a:gd name="connsiteX6" fmla="*/ 0 w 2039112"/>
              <a:gd name="connsiteY6" fmla="*/ 1037200 h 2039112"/>
              <a:gd name="connsiteX7" fmla="*/ 0 w 2039112"/>
              <a:gd name="connsiteY7" fmla="*/ 1000999 h 2039112"/>
              <a:gd name="connsiteX8" fmla="*/ 4352 w 2039112"/>
              <a:gd name="connsiteY8" fmla="*/ 914809 h 2039112"/>
              <a:gd name="connsiteX9" fmla="*/ 914809 w 2039112"/>
              <a:gd name="connsiteY9" fmla="*/ 4352 h 2039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39112" h="2039112">
                <a:moveTo>
                  <a:pt x="1000999" y="0"/>
                </a:moveTo>
                <a:lnTo>
                  <a:pt x="1037200" y="0"/>
                </a:lnTo>
                <a:lnTo>
                  <a:pt x="1123390" y="4352"/>
                </a:lnTo>
                <a:cubicBezTo>
                  <a:pt x="1637738" y="56587"/>
                  <a:pt x="2039112" y="490970"/>
                  <a:pt x="2039112" y="1019099"/>
                </a:cubicBezTo>
                <a:cubicBezTo>
                  <a:pt x="2039112" y="1582437"/>
                  <a:pt x="1582437" y="2039112"/>
                  <a:pt x="1019099" y="2039112"/>
                </a:cubicBezTo>
                <a:cubicBezTo>
                  <a:pt x="490970" y="2039112"/>
                  <a:pt x="56587" y="1637738"/>
                  <a:pt x="4352" y="1123390"/>
                </a:cubicBezTo>
                <a:lnTo>
                  <a:pt x="0" y="1037200"/>
                </a:lnTo>
                <a:lnTo>
                  <a:pt x="0" y="1000999"/>
                </a:lnTo>
                <a:lnTo>
                  <a:pt x="4352" y="914809"/>
                </a:lnTo>
                <a:cubicBezTo>
                  <a:pt x="53105" y="434751"/>
                  <a:pt x="434751" y="53105"/>
                  <a:pt x="914809" y="4352"/>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9" name="Picture Placeholder 8"/>
          <p:cNvSpPr>
            <a:spLocks noGrp="1"/>
          </p:cNvSpPr>
          <p:nvPr>
            <p:ph type="pic" sz="quarter" idx="11" hasCustomPrompt="1"/>
          </p:nvPr>
        </p:nvSpPr>
        <p:spPr>
          <a:xfrm>
            <a:off x="6212528" y="1711353"/>
            <a:ext cx="2039112" cy="2039112"/>
          </a:xfrm>
          <a:custGeom>
            <a:avLst/>
            <a:gdLst>
              <a:gd name="connsiteX0" fmla="*/ 1000999 w 2039112"/>
              <a:gd name="connsiteY0" fmla="*/ 0 h 2039112"/>
              <a:gd name="connsiteX1" fmla="*/ 1037200 w 2039112"/>
              <a:gd name="connsiteY1" fmla="*/ 0 h 2039112"/>
              <a:gd name="connsiteX2" fmla="*/ 1123390 w 2039112"/>
              <a:gd name="connsiteY2" fmla="*/ 4352 h 2039112"/>
              <a:gd name="connsiteX3" fmla="*/ 2039112 w 2039112"/>
              <a:gd name="connsiteY3" fmla="*/ 1019099 h 2039112"/>
              <a:gd name="connsiteX4" fmla="*/ 1019099 w 2039112"/>
              <a:gd name="connsiteY4" fmla="*/ 2039112 h 2039112"/>
              <a:gd name="connsiteX5" fmla="*/ 4352 w 2039112"/>
              <a:gd name="connsiteY5" fmla="*/ 1123390 h 2039112"/>
              <a:gd name="connsiteX6" fmla="*/ 0 w 2039112"/>
              <a:gd name="connsiteY6" fmla="*/ 1037200 h 2039112"/>
              <a:gd name="connsiteX7" fmla="*/ 0 w 2039112"/>
              <a:gd name="connsiteY7" fmla="*/ 1000999 h 2039112"/>
              <a:gd name="connsiteX8" fmla="*/ 4352 w 2039112"/>
              <a:gd name="connsiteY8" fmla="*/ 914809 h 2039112"/>
              <a:gd name="connsiteX9" fmla="*/ 914809 w 2039112"/>
              <a:gd name="connsiteY9" fmla="*/ 4352 h 2039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39112" h="2039112">
                <a:moveTo>
                  <a:pt x="1000999" y="0"/>
                </a:moveTo>
                <a:lnTo>
                  <a:pt x="1037200" y="0"/>
                </a:lnTo>
                <a:lnTo>
                  <a:pt x="1123390" y="4352"/>
                </a:lnTo>
                <a:cubicBezTo>
                  <a:pt x="1637738" y="56587"/>
                  <a:pt x="2039112" y="490970"/>
                  <a:pt x="2039112" y="1019099"/>
                </a:cubicBezTo>
                <a:cubicBezTo>
                  <a:pt x="2039112" y="1582437"/>
                  <a:pt x="1582437" y="2039112"/>
                  <a:pt x="1019099" y="2039112"/>
                </a:cubicBezTo>
                <a:cubicBezTo>
                  <a:pt x="490970" y="2039112"/>
                  <a:pt x="56587" y="1637738"/>
                  <a:pt x="4352" y="1123390"/>
                </a:cubicBezTo>
                <a:lnTo>
                  <a:pt x="0" y="1037200"/>
                </a:lnTo>
                <a:lnTo>
                  <a:pt x="0" y="1000999"/>
                </a:lnTo>
                <a:lnTo>
                  <a:pt x="4352" y="914809"/>
                </a:lnTo>
                <a:cubicBezTo>
                  <a:pt x="53105" y="434751"/>
                  <a:pt x="434751" y="53105"/>
                  <a:pt x="914809" y="4352"/>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0" name="Picture Placeholder 9"/>
          <p:cNvSpPr>
            <a:spLocks noGrp="1"/>
          </p:cNvSpPr>
          <p:nvPr>
            <p:ph type="pic" sz="quarter" idx="12" hasCustomPrompt="1"/>
          </p:nvPr>
        </p:nvSpPr>
        <p:spPr>
          <a:xfrm>
            <a:off x="3941274" y="3982607"/>
            <a:ext cx="2039112" cy="2039112"/>
          </a:xfrm>
          <a:custGeom>
            <a:avLst/>
            <a:gdLst>
              <a:gd name="connsiteX0" fmla="*/ 1000999 w 2039112"/>
              <a:gd name="connsiteY0" fmla="*/ 0 h 2039112"/>
              <a:gd name="connsiteX1" fmla="*/ 1037200 w 2039112"/>
              <a:gd name="connsiteY1" fmla="*/ 0 h 2039112"/>
              <a:gd name="connsiteX2" fmla="*/ 1123390 w 2039112"/>
              <a:gd name="connsiteY2" fmla="*/ 4352 h 2039112"/>
              <a:gd name="connsiteX3" fmla="*/ 2039112 w 2039112"/>
              <a:gd name="connsiteY3" fmla="*/ 1019099 h 2039112"/>
              <a:gd name="connsiteX4" fmla="*/ 1019099 w 2039112"/>
              <a:gd name="connsiteY4" fmla="*/ 2039112 h 2039112"/>
              <a:gd name="connsiteX5" fmla="*/ 4352 w 2039112"/>
              <a:gd name="connsiteY5" fmla="*/ 1123390 h 2039112"/>
              <a:gd name="connsiteX6" fmla="*/ 0 w 2039112"/>
              <a:gd name="connsiteY6" fmla="*/ 1037200 h 2039112"/>
              <a:gd name="connsiteX7" fmla="*/ 0 w 2039112"/>
              <a:gd name="connsiteY7" fmla="*/ 1000999 h 2039112"/>
              <a:gd name="connsiteX8" fmla="*/ 4352 w 2039112"/>
              <a:gd name="connsiteY8" fmla="*/ 914809 h 2039112"/>
              <a:gd name="connsiteX9" fmla="*/ 914809 w 2039112"/>
              <a:gd name="connsiteY9" fmla="*/ 4352 h 2039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39112" h="2039112">
                <a:moveTo>
                  <a:pt x="1000999" y="0"/>
                </a:moveTo>
                <a:lnTo>
                  <a:pt x="1037200" y="0"/>
                </a:lnTo>
                <a:lnTo>
                  <a:pt x="1123390" y="4352"/>
                </a:lnTo>
                <a:cubicBezTo>
                  <a:pt x="1637738" y="56587"/>
                  <a:pt x="2039112" y="490970"/>
                  <a:pt x="2039112" y="1019099"/>
                </a:cubicBezTo>
                <a:cubicBezTo>
                  <a:pt x="2039112" y="1582437"/>
                  <a:pt x="1582437" y="2039112"/>
                  <a:pt x="1019099" y="2039112"/>
                </a:cubicBezTo>
                <a:cubicBezTo>
                  <a:pt x="490970" y="2039112"/>
                  <a:pt x="56587" y="1637738"/>
                  <a:pt x="4352" y="1123390"/>
                </a:cubicBezTo>
                <a:lnTo>
                  <a:pt x="0" y="1037200"/>
                </a:lnTo>
                <a:lnTo>
                  <a:pt x="0" y="1000999"/>
                </a:lnTo>
                <a:lnTo>
                  <a:pt x="4352" y="914809"/>
                </a:lnTo>
                <a:cubicBezTo>
                  <a:pt x="53105" y="434751"/>
                  <a:pt x="434751" y="53105"/>
                  <a:pt x="914809" y="4352"/>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1" name="Picture Placeholder 10"/>
          <p:cNvSpPr>
            <a:spLocks noGrp="1"/>
          </p:cNvSpPr>
          <p:nvPr>
            <p:ph type="pic" sz="quarter" idx="13" hasCustomPrompt="1"/>
          </p:nvPr>
        </p:nvSpPr>
        <p:spPr>
          <a:xfrm>
            <a:off x="6212528" y="3982607"/>
            <a:ext cx="2039112" cy="2039112"/>
          </a:xfrm>
          <a:custGeom>
            <a:avLst/>
            <a:gdLst>
              <a:gd name="connsiteX0" fmla="*/ 1000999 w 2039112"/>
              <a:gd name="connsiteY0" fmla="*/ 0 h 2039112"/>
              <a:gd name="connsiteX1" fmla="*/ 1037200 w 2039112"/>
              <a:gd name="connsiteY1" fmla="*/ 0 h 2039112"/>
              <a:gd name="connsiteX2" fmla="*/ 1123390 w 2039112"/>
              <a:gd name="connsiteY2" fmla="*/ 4352 h 2039112"/>
              <a:gd name="connsiteX3" fmla="*/ 2039112 w 2039112"/>
              <a:gd name="connsiteY3" fmla="*/ 1019099 h 2039112"/>
              <a:gd name="connsiteX4" fmla="*/ 1019099 w 2039112"/>
              <a:gd name="connsiteY4" fmla="*/ 2039112 h 2039112"/>
              <a:gd name="connsiteX5" fmla="*/ 4352 w 2039112"/>
              <a:gd name="connsiteY5" fmla="*/ 1123390 h 2039112"/>
              <a:gd name="connsiteX6" fmla="*/ 0 w 2039112"/>
              <a:gd name="connsiteY6" fmla="*/ 1037200 h 2039112"/>
              <a:gd name="connsiteX7" fmla="*/ 0 w 2039112"/>
              <a:gd name="connsiteY7" fmla="*/ 1000999 h 2039112"/>
              <a:gd name="connsiteX8" fmla="*/ 4352 w 2039112"/>
              <a:gd name="connsiteY8" fmla="*/ 914809 h 2039112"/>
              <a:gd name="connsiteX9" fmla="*/ 914809 w 2039112"/>
              <a:gd name="connsiteY9" fmla="*/ 4352 h 2039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39112" h="2039112">
                <a:moveTo>
                  <a:pt x="1000999" y="0"/>
                </a:moveTo>
                <a:lnTo>
                  <a:pt x="1037200" y="0"/>
                </a:lnTo>
                <a:lnTo>
                  <a:pt x="1123390" y="4352"/>
                </a:lnTo>
                <a:cubicBezTo>
                  <a:pt x="1637738" y="56587"/>
                  <a:pt x="2039112" y="490970"/>
                  <a:pt x="2039112" y="1019099"/>
                </a:cubicBezTo>
                <a:cubicBezTo>
                  <a:pt x="2039112" y="1582437"/>
                  <a:pt x="1582437" y="2039112"/>
                  <a:pt x="1019099" y="2039112"/>
                </a:cubicBezTo>
                <a:cubicBezTo>
                  <a:pt x="490970" y="2039112"/>
                  <a:pt x="56587" y="1637738"/>
                  <a:pt x="4352" y="1123390"/>
                </a:cubicBezTo>
                <a:lnTo>
                  <a:pt x="0" y="1037200"/>
                </a:lnTo>
                <a:lnTo>
                  <a:pt x="0" y="1000999"/>
                </a:lnTo>
                <a:lnTo>
                  <a:pt x="4352" y="914809"/>
                </a:lnTo>
                <a:cubicBezTo>
                  <a:pt x="53105" y="434751"/>
                  <a:pt x="434751" y="53105"/>
                  <a:pt x="914809" y="4352"/>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4" name="Oval 13"/>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5" name="TextBox 14"/>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39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1037105" y="1788663"/>
            <a:ext cx="2148840" cy="2148840"/>
          </a:xfrm>
          <a:custGeom>
            <a:avLst/>
            <a:gdLst>
              <a:gd name="connsiteX0" fmla="*/ 0 w 2148840"/>
              <a:gd name="connsiteY0" fmla="*/ 0 h 2148840"/>
              <a:gd name="connsiteX1" fmla="*/ 2148840 w 2148840"/>
              <a:gd name="connsiteY1" fmla="*/ 0 h 2148840"/>
              <a:gd name="connsiteX2" fmla="*/ 2148840 w 2148840"/>
              <a:gd name="connsiteY2" fmla="*/ 2148840 h 2148840"/>
              <a:gd name="connsiteX3" fmla="*/ 0 w 2148840"/>
              <a:gd name="connsiteY3" fmla="*/ 2148840 h 2148840"/>
            </a:gdLst>
            <a:ahLst/>
            <a:cxnLst>
              <a:cxn ang="0">
                <a:pos x="connsiteX0" y="connsiteY0"/>
              </a:cxn>
              <a:cxn ang="0">
                <a:pos x="connsiteX1" y="connsiteY1"/>
              </a:cxn>
              <a:cxn ang="0">
                <a:pos x="connsiteX2" y="connsiteY2"/>
              </a:cxn>
              <a:cxn ang="0">
                <a:pos x="connsiteX3" y="connsiteY3"/>
              </a:cxn>
            </a:cxnLst>
            <a:rect l="l" t="t" r="r" b="b"/>
            <a:pathLst>
              <a:path w="2148840" h="2148840">
                <a:moveTo>
                  <a:pt x="0" y="0"/>
                </a:moveTo>
                <a:lnTo>
                  <a:pt x="2148840" y="0"/>
                </a:lnTo>
                <a:lnTo>
                  <a:pt x="2148840" y="2148840"/>
                </a:lnTo>
                <a:lnTo>
                  <a:pt x="0" y="2148840"/>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40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990600" y="1780212"/>
            <a:ext cx="3896924" cy="3896924"/>
          </a:xfrm>
          <a:custGeom>
            <a:avLst/>
            <a:gdLst>
              <a:gd name="connsiteX0" fmla="*/ 0 w 3896924"/>
              <a:gd name="connsiteY0" fmla="*/ 0 h 3896924"/>
              <a:gd name="connsiteX1" fmla="*/ 3896924 w 3896924"/>
              <a:gd name="connsiteY1" fmla="*/ 0 h 3896924"/>
              <a:gd name="connsiteX2" fmla="*/ 3896924 w 3896924"/>
              <a:gd name="connsiteY2" fmla="*/ 3896924 h 3896924"/>
              <a:gd name="connsiteX3" fmla="*/ 0 w 3896924"/>
              <a:gd name="connsiteY3" fmla="*/ 3896924 h 3896924"/>
            </a:gdLst>
            <a:ahLst/>
            <a:cxnLst>
              <a:cxn ang="0">
                <a:pos x="connsiteX0" y="connsiteY0"/>
              </a:cxn>
              <a:cxn ang="0">
                <a:pos x="connsiteX1" y="connsiteY1"/>
              </a:cxn>
              <a:cxn ang="0">
                <a:pos x="connsiteX2" y="connsiteY2"/>
              </a:cxn>
              <a:cxn ang="0">
                <a:pos x="connsiteX3" y="connsiteY3"/>
              </a:cxn>
            </a:cxnLst>
            <a:rect l="l" t="t" r="r" b="b"/>
            <a:pathLst>
              <a:path w="3896924" h="3896924">
                <a:moveTo>
                  <a:pt x="0" y="0"/>
                </a:moveTo>
                <a:lnTo>
                  <a:pt x="3896924" y="0"/>
                </a:lnTo>
                <a:lnTo>
                  <a:pt x="3896924" y="3896924"/>
                </a:lnTo>
                <a:lnTo>
                  <a:pt x="0" y="3896924"/>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41_Custom Layout">
    <p:spTree>
      <p:nvGrpSpPr>
        <p:cNvPr id="1" name=""/>
        <p:cNvGrpSpPr/>
        <p:nvPr/>
      </p:nvGrpSpPr>
      <p:grpSpPr>
        <a:xfrm>
          <a:off x="0" y="0"/>
          <a:ext cx="0" cy="0"/>
          <a:chOff x="0" y="0"/>
          <a:chExt cx="0" cy="0"/>
        </a:xfrm>
      </p:grpSpPr>
      <p:sp>
        <p:nvSpPr>
          <p:cNvPr id="7" name="Picture Placeholder 6"/>
          <p:cNvSpPr>
            <a:spLocks noGrp="1"/>
          </p:cNvSpPr>
          <p:nvPr>
            <p:ph type="pic" sz="quarter" idx="10" hasCustomPrompt="1"/>
          </p:nvPr>
        </p:nvSpPr>
        <p:spPr>
          <a:xfrm>
            <a:off x="7775340" y="1033272"/>
            <a:ext cx="4246254" cy="5824728"/>
          </a:xfrm>
          <a:custGeom>
            <a:avLst/>
            <a:gdLst>
              <a:gd name="connsiteX0" fmla="*/ 1787562 w 4246254"/>
              <a:gd name="connsiteY0" fmla="*/ 0 h 5824728"/>
              <a:gd name="connsiteX1" fmla="*/ 1800284 w 4246254"/>
              <a:gd name="connsiteY1" fmla="*/ 0 h 5824728"/>
              <a:gd name="connsiteX2" fmla="*/ 1867080 w 4246254"/>
              <a:gd name="connsiteY2" fmla="*/ 34955 h 5824728"/>
              <a:gd name="connsiteX3" fmla="*/ 2026115 w 4246254"/>
              <a:gd name="connsiteY3" fmla="*/ 54021 h 5824728"/>
              <a:gd name="connsiteX4" fmla="*/ 2067464 w 4246254"/>
              <a:gd name="connsiteY4" fmla="*/ 63554 h 5824728"/>
              <a:gd name="connsiteX5" fmla="*/ 2159705 w 4246254"/>
              <a:gd name="connsiteY5" fmla="*/ 104864 h 5824728"/>
              <a:gd name="connsiteX6" fmla="*/ 2201054 w 4246254"/>
              <a:gd name="connsiteY6" fmla="*/ 136641 h 5824728"/>
              <a:gd name="connsiteX7" fmla="*/ 2350548 w 4246254"/>
              <a:gd name="connsiteY7" fmla="*/ 273283 h 5824728"/>
              <a:gd name="connsiteX8" fmla="*/ 2452331 w 4246254"/>
              <a:gd name="connsiteY8" fmla="*/ 718161 h 5824728"/>
              <a:gd name="connsiteX9" fmla="*/ 2465054 w 4246254"/>
              <a:gd name="connsiteY9" fmla="*/ 842091 h 5824728"/>
              <a:gd name="connsiteX10" fmla="*/ 2436428 w 4246254"/>
              <a:gd name="connsiteY10" fmla="*/ 1089952 h 5824728"/>
              <a:gd name="connsiteX11" fmla="*/ 2461873 w 4246254"/>
              <a:gd name="connsiteY11" fmla="*/ 1277437 h 5824728"/>
              <a:gd name="connsiteX12" fmla="*/ 2528668 w 4246254"/>
              <a:gd name="connsiteY12" fmla="*/ 1401367 h 5824728"/>
              <a:gd name="connsiteX13" fmla="*/ 2703608 w 4246254"/>
              <a:gd name="connsiteY13" fmla="*/ 1544363 h 5824728"/>
              <a:gd name="connsiteX14" fmla="*/ 2958064 w 4246254"/>
              <a:gd name="connsiteY14" fmla="*/ 1712782 h 5824728"/>
              <a:gd name="connsiteX15" fmla="*/ 3533774 w 4246254"/>
              <a:gd name="connsiteY15" fmla="*/ 1878022 h 5824728"/>
              <a:gd name="connsiteX16" fmla="*/ 3727798 w 4246254"/>
              <a:gd name="connsiteY16" fmla="*/ 2036907 h 5824728"/>
              <a:gd name="connsiteX17" fmla="*/ 3835942 w 4246254"/>
              <a:gd name="connsiteY17" fmla="*/ 2418231 h 5824728"/>
              <a:gd name="connsiteX18" fmla="*/ 3877291 w 4246254"/>
              <a:gd name="connsiteY18" fmla="*/ 2510385 h 5824728"/>
              <a:gd name="connsiteX19" fmla="*/ 3912279 w 4246254"/>
              <a:gd name="connsiteY19" fmla="*/ 2672448 h 5824728"/>
              <a:gd name="connsiteX20" fmla="*/ 3918640 w 4246254"/>
              <a:gd name="connsiteY20" fmla="*/ 2736002 h 5824728"/>
              <a:gd name="connsiteX21" fmla="*/ 3953628 w 4246254"/>
              <a:gd name="connsiteY21" fmla="*/ 2853577 h 5824728"/>
              <a:gd name="connsiteX22" fmla="*/ 3959990 w 4246254"/>
              <a:gd name="connsiteY22" fmla="*/ 2888531 h 5824728"/>
              <a:gd name="connsiteX23" fmla="*/ 4064953 w 4246254"/>
              <a:gd name="connsiteY23" fmla="*/ 3066483 h 5824728"/>
              <a:gd name="connsiteX24" fmla="*/ 4087218 w 4246254"/>
              <a:gd name="connsiteY24" fmla="*/ 3222190 h 5824728"/>
              <a:gd name="connsiteX25" fmla="*/ 4096760 w 4246254"/>
              <a:gd name="connsiteY25" fmla="*/ 3295277 h 5824728"/>
              <a:gd name="connsiteX26" fmla="*/ 4134929 w 4246254"/>
              <a:gd name="connsiteY26" fmla="*/ 3425563 h 5824728"/>
              <a:gd name="connsiteX27" fmla="*/ 4189001 w 4246254"/>
              <a:gd name="connsiteY27" fmla="*/ 3603514 h 5824728"/>
              <a:gd name="connsiteX28" fmla="*/ 4230350 w 4246254"/>
              <a:gd name="connsiteY28" fmla="*/ 3822776 h 5824728"/>
              <a:gd name="connsiteX29" fmla="*/ 4246254 w 4246254"/>
              <a:gd name="connsiteY29" fmla="*/ 3988016 h 5824728"/>
              <a:gd name="connsiteX30" fmla="*/ 4246254 w 4246254"/>
              <a:gd name="connsiteY30" fmla="*/ 4061103 h 5824728"/>
              <a:gd name="connsiteX31" fmla="*/ 4169917 w 4246254"/>
              <a:gd name="connsiteY31" fmla="*/ 4245410 h 5824728"/>
              <a:gd name="connsiteX32" fmla="*/ 4039508 w 4246254"/>
              <a:gd name="connsiteY32" fmla="*/ 4324853 h 5824728"/>
              <a:gd name="connsiteX33" fmla="*/ 3928182 w 4246254"/>
              <a:gd name="connsiteY33" fmla="*/ 4328031 h 5824728"/>
              <a:gd name="connsiteX34" fmla="*/ 3412907 w 4246254"/>
              <a:gd name="connsiteY34" fmla="*/ 4512337 h 5824728"/>
              <a:gd name="connsiteX35" fmla="*/ 3397003 w 4246254"/>
              <a:gd name="connsiteY35" fmla="*/ 4563181 h 5824728"/>
              <a:gd name="connsiteX36" fmla="*/ 3428810 w 4246254"/>
              <a:gd name="connsiteY36" fmla="*/ 4804686 h 5824728"/>
              <a:gd name="connsiteX37" fmla="*/ 3489244 w 4246254"/>
              <a:gd name="connsiteY37" fmla="*/ 5516491 h 5824728"/>
              <a:gd name="connsiteX38" fmla="*/ 3505148 w 4246254"/>
              <a:gd name="connsiteY38" fmla="*/ 5824728 h 5824728"/>
              <a:gd name="connsiteX39" fmla="*/ 2183561 w 4246254"/>
              <a:gd name="connsiteY39" fmla="*/ 5824728 h 5824728"/>
              <a:gd name="connsiteX40" fmla="*/ 861974 w 4246254"/>
              <a:gd name="connsiteY40" fmla="*/ 5824728 h 5824728"/>
              <a:gd name="connsiteX41" fmla="*/ 1024190 w 4246254"/>
              <a:gd name="connsiteY41" fmla="*/ 4782442 h 5824728"/>
              <a:gd name="connsiteX42" fmla="*/ 925588 w 4246254"/>
              <a:gd name="connsiteY42" fmla="*/ 4760198 h 5824728"/>
              <a:gd name="connsiteX43" fmla="*/ 900142 w 4246254"/>
              <a:gd name="connsiteY43" fmla="*/ 4798330 h 5824728"/>
              <a:gd name="connsiteX44" fmla="*/ 715661 w 4246254"/>
              <a:gd name="connsiteY44" fmla="*/ 4550470 h 5824728"/>
              <a:gd name="connsiteX45" fmla="*/ 680673 w 4246254"/>
              <a:gd name="connsiteY45" fmla="*/ 4235877 h 5824728"/>
              <a:gd name="connsiteX46" fmla="*/ 661589 w 4246254"/>
              <a:gd name="connsiteY46" fmla="*/ 4127835 h 5824728"/>
              <a:gd name="connsiteX47" fmla="*/ 566167 w 4246254"/>
              <a:gd name="connsiteY47" fmla="*/ 4029326 h 5824728"/>
              <a:gd name="connsiteX48" fmla="*/ 403951 w 4246254"/>
              <a:gd name="connsiteY48" fmla="*/ 3736978 h 5824728"/>
              <a:gd name="connsiteX49" fmla="*/ 403951 w 4246254"/>
              <a:gd name="connsiteY49" fmla="*/ 3702023 h 5824728"/>
              <a:gd name="connsiteX50" fmla="*/ 378505 w 4246254"/>
              <a:gd name="connsiteY50" fmla="*/ 3635291 h 5824728"/>
              <a:gd name="connsiteX51" fmla="*/ 60434 w 4246254"/>
              <a:gd name="connsiteY51" fmla="*/ 3390608 h 5824728"/>
              <a:gd name="connsiteX52" fmla="*/ 0 w 4246254"/>
              <a:gd name="connsiteY52" fmla="*/ 3336587 h 5824728"/>
              <a:gd name="connsiteX53" fmla="*/ 162217 w 4246254"/>
              <a:gd name="connsiteY53" fmla="*/ 3320699 h 5824728"/>
              <a:gd name="connsiteX54" fmla="*/ 318072 w 4246254"/>
              <a:gd name="connsiteY54" fmla="*/ 3295277 h 5824728"/>
              <a:gd name="connsiteX55" fmla="*/ 591613 w 4246254"/>
              <a:gd name="connsiteY55" fmla="*/ 3295277 h 5824728"/>
              <a:gd name="connsiteX56" fmla="*/ 798359 w 4246254"/>
              <a:gd name="connsiteY56" fmla="*/ 3282566 h 5824728"/>
              <a:gd name="connsiteX57" fmla="*/ 776094 w 4246254"/>
              <a:gd name="connsiteY57" fmla="*/ 3244434 h 5824728"/>
              <a:gd name="connsiteX58" fmla="*/ 769733 w 4246254"/>
              <a:gd name="connsiteY58" fmla="*/ 2952085 h 5824728"/>
              <a:gd name="connsiteX59" fmla="*/ 782456 w 4246254"/>
              <a:gd name="connsiteY59" fmla="*/ 2923486 h 5824728"/>
              <a:gd name="connsiteX60" fmla="*/ 791998 w 4246254"/>
              <a:gd name="connsiteY60" fmla="*/ 2656559 h 5824728"/>
              <a:gd name="connsiteX61" fmla="*/ 836528 w 4246254"/>
              <a:gd name="connsiteY61" fmla="*/ 2164015 h 5824728"/>
              <a:gd name="connsiteX62" fmla="*/ 957395 w 4246254"/>
              <a:gd name="connsiteY62" fmla="*/ 2014663 h 5824728"/>
              <a:gd name="connsiteX63" fmla="*/ 1218214 w 4246254"/>
              <a:gd name="connsiteY63" fmla="*/ 1893911 h 5824728"/>
              <a:gd name="connsiteX64" fmla="*/ 1552189 w 4246254"/>
              <a:gd name="connsiteY64" fmla="*/ 1776336 h 5824728"/>
              <a:gd name="connsiteX65" fmla="*/ 1711224 w 4246254"/>
              <a:gd name="connsiteY65" fmla="*/ 1703249 h 5824728"/>
              <a:gd name="connsiteX66" fmla="*/ 1558550 w 4246254"/>
              <a:gd name="connsiteY66" fmla="*/ 1458565 h 5824728"/>
              <a:gd name="connsiteX67" fmla="*/ 1459948 w 4246254"/>
              <a:gd name="connsiteY67" fmla="*/ 1191638 h 5824728"/>
              <a:gd name="connsiteX68" fmla="*/ 1440864 w 4246254"/>
              <a:gd name="connsiteY68" fmla="*/ 1163039 h 5824728"/>
              <a:gd name="connsiteX69" fmla="*/ 1354984 w 4246254"/>
              <a:gd name="connsiteY69" fmla="*/ 1032753 h 5824728"/>
              <a:gd name="connsiteX70" fmla="*/ 1323177 w 4246254"/>
              <a:gd name="connsiteY70" fmla="*/ 943778 h 5824728"/>
              <a:gd name="connsiteX71" fmla="*/ 1237298 w 4246254"/>
              <a:gd name="connsiteY71" fmla="*/ 692739 h 5824728"/>
              <a:gd name="connsiteX72" fmla="*/ 1224575 w 4246254"/>
              <a:gd name="connsiteY72" fmla="*/ 514788 h 5824728"/>
              <a:gd name="connsiteX73" fmla="*/ 1288189 w 4246254"/>
              <a:gd name="connsiteY73" fmla="*/ 400391 h 5824728"/>
              <a:gd name="connsiteX74" fmla="*/ 1399514 w 4246254"/>
              <a:gd name="connsiteY74" fmla="*/ 231972 h 5824728"/>
              <a:gd name="connsiteX75" fmla="*/ 1787562 w 4246254"/>
              <a:gd name="connsiteY75" fmla="*/ 0 h 58247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4246254" h="5824728">
                <a:moveTo>
                  <a:pt x="1787562" y="0"/>
                </a:moveTo>
                <a:cubicBezTo>
                  <a:pt x="1790742" y="0"/>
                  <a:pt x="1793923" y="0"/>
                  <a:pt x="1800284" y="0"/>
                </a:cubicBezTo>
                <a:cubicBezTo>
                  <a:pt x="1813007" y="31777"/>
                  <a:pt x="1825730" y="44488"/>
                  <a:pt x="1867080" y="34955"/>
                </a:cubicBezTo>
                <a:cubicBezTo>
                  <a:pt x="1917971" y="22244"/>
                  <a:pt x="1972043" y="44488"/>
                  <a:pt x="2026115" y="54021"/>
                </a:cubicBezTo>
                <a:cubicBezTo>
                  <a:pt x="2038838" y="54021"/>
                  <a:pt x="2054742" y="57199"/>
                  <a:pt x="2067464" y="63554"/>
                </a:cubicBezTo>
                <a:cubicBezTo>
                  <a:pt x="2099272" y="76265"/>
                  <a:pt x="2127898" y="88976"/>
                  <a:pt x="2159705" y="104864"/>
                </a:cubicBezTo>
                <a:cubicBezTo>
                  <a:pt x="2175609" y="111220"/>
                  <a:pt x="2185151" y="133464"/>
                  <a:pt x="2201054" y="136641"/>
                </a:cubicBezTo>
                <a:cubicBezTo>
                  <a:pt x="2280572" y="152530"/>
                  <a:pt x="2325102" y="197018"/>
                  <a:pt x="2350548" y="273283"/>
                </a:cubicBezTo>
                <a:cubicBezTo>
                  <a:pt x="2398259" y="419457"/>
                  <a:pt x="2445970" y="562453"/>
                  <a:pt x="2452331" y="718161"/>
                </a:cubicBezTo>
                <a:cubicBezTo>
                  <a:pt x="2452331" y="759471"/>
                  <a:pt x="2455512" y="800781"/>
                  <a:pt x="2465054" y="842091"/>
                </a:cubicBezTo>
                <a:cubicBezTo>
                  <a:pt x="2487319" y="927889"/>
                  <a:pt x="2474596" y="1010509"/>
                  <a:pt x="2436428" y="1089952"/>
                </a:cubicBezTo>
                <a:cubicBezTo>
                  <a:pt x="2398259" y="1163039"/>
                  <a:pt x="2395078" y="1236126"/>
                  <a:pt x="2461873" y="1277437"/>
                </a:cubicBezTo>
                <a:cubicBezTo>
                  <a:pt x="2522307" y="1318747"/>
                  <a:pt x="2528668" y="1363235"/>
                  <a:pt x="2528668" y="1401367"/>
                </a:cubicBezTo>
                <a:cubicBezTo>
                  <a:pt x="2595463" y="1455388"/>
                  <a:pt x="2652716" y="1496698"/>
                  <a:pt x="2703608" y="1544363"/>
                </a:cubicBezTo>
                <a:cubicBezTo>
                  <a:pt x="2779944" y="1614273"/>
                  <a:pt x="2856282" y="1684182"/>
                  <a:pt x="2958064" y="1712782"/>
                </a:cubicBezTo>
                <a:cubicBezTo>
                  <a:pt x="3152088" y="1766803"/>
                  <a:pt x="3342931" y="1824001"/>
                  <a:pt x="3533774" y="1878022"/>
                </a:cubicBezTo>
                <a:cubicBezTo>
                  <a:pt x="3622834" y="1903444"/>
                  <a:pt x="3699171" y="1938398"/>
                  <a:pt x="3727798" y="2036907"/>
                </a:cubicBezTo>
                <a:cubicBezTo>
                  <a:pt x="3762786" y="2164015"/>
                  <a:pt x="3797773" y="2291124"/>
                  <a:pt x="3835942" y="2418231"/>
                </a:cubicBezTo>
                <a:cubicBezTo>
                  <a:pt x="3842303" y="2450008"/>
                  <a:pt x="3858207" y="2481785"/>
                  <a:pt x="3877291" y="2510385"/>
                </a:cubicBezTo>
                <a:cubicBezTo>
                  <a:pt x="3909098" y="2561228"/>
                  <a:pt x="3934544" y="2608894"/>
                  <a:pt x="3912279" y="2672448"/>
                </a:cubicBezTo>
                <a:cubicBezTo>
                  <a:pt x="3905918" y="2691514"/>
                  <a:pt x="3905918" y="2726469"/>
                  <a:pt x="3918640" y="2736002"/>
                </a:cubicBezTo>
                <a:cubicBezTo>
                  <a:pt x="3956809" y="2767779"/>
                  <a:pt x="3956809" y="2809089"/>
                  <a:pt x="3953628" y="2853577"/>
                </a:cubicBezTo>
                <a:cubicBezTo>
                  <a:pt x="3953628" y="2866287"/>
                  <a:pt x="3953628" y="2888531"/>
                  <a:pt x="3959990" y="2888531"/>
                </a:cubicBezTo>
                <a:cubicBezTo>
                  <a:pt x="4039508" y="2923486"/>
                  <a:pt x="4033146" y="3006106"/>
                  <a:pt x="4064953" y="3066483"/>
                </a:cubicBezTo>
                <a:cubicBezTo>
                  <a:pt x="4087218" y="3110971"/>
                  <a:pt x="4080857" y="3171347"/>
                  <a:pt x="4087218" y="3222190"/>
                </a:cubicBezTo>
                <a:cubicBezTo>
                  <a:pt x="4090399" y="3247612"/>
                  <a:pt x="4090399" y="3273033"/>
                  <a:pt x="4096760" y="3295277"/>
                </a:cubicBezTo>
                <a:cubicBezTo>
                  <a:pt x="4109483" y="3339765"/>
                  <a:pt x="4125387" y="3381075"/>
                  <a:pt x="4134929" y="3425563"/>
                </a:cubicBezTo>
                <a:cubicBezTo>
                  <a:pt x="4154013" y="3485939"/>
                  <a:pt x="4154013" y="3555849"/>
                  <a:pt x="4189001" y="3603514"/>
                </a:cubicBezTo>
                <a:cubicBezTo>
                  <a:pt x="4236712" y="3676601"/>
                  <a:pt x="4236712" y="3746511"/>
                  <a:pt x="4230350" y="3822776"/>
                </a:cubicBezTo>
                <a:cubicBezTo>
                  <a:pt x="4227170" y="3876797"/>
                  <a:pt x="4239892" y="3930818"/>
                  <a:pt x="4246254" y="3988016"/>
                </a:cubicBezTo>
                <a:cubicBezTo>
                  <a:pt x="4246254" y="4010260"/>
                  <a:pt x="4246254" y="4035682"/>
                  <a:pt x="4246254" y="4061103"/>
                </a:cubicBezTo>
                <a:cubicBezTo>
                  <a:pt x="4220808" y="4121480"/>
                  <a:pt x="4195362" y="4185034"/>
                  <a:pt x="4169917" y="4245410"/>
                </a:cubicBezTo>
                <a:cubicBezTo>
                  <a:pt x="4144471" y="4299431"/>
                  <a:pt x="4103122" y="4331208"/>
                  <a:pt x="4039508" y="4324853"/>
                </a:cubicBezTo>
                <a:cubicBezTo>
                  <a:pt x="4004520" y="4324853"/>
                  <a:pt x="3966351" y="4321675"/>
                  <a:pt x="3928182" y="4328031"/>
                </a:cubicBezTo>
                <a:cubicBezTo>
                  <a:pt x="3743701" y="4350274"/>
                  <a:pt x="3571942" y="4417006"/>
                  <a:pt x="3412907" y="4512337"/>
                </a:cubicBezTo>
                <a:cubicBezTo>
                  <a:pt x="3400184" y="4518693"/>
                  <a:pt x="3393822" y="4547292"/>
                  <a:pt x="3397003" y="4563181"/>
                </a:cubicBezTo>
                <a:cubicBezTo>
                  <a:pt x="3406545" y="4645801"/>
                  <a:pt x="3422449" y="4725243"/>
                  <a:pt x="3428810" y="4804686"/>
                </a:cubicBezTo>
                <a:cubicBezTo>
                  <a:pt x="3451075" y="5043014"/>
                  <a:pt x="3470160" y="5278163"/>
                  <a:pt x="3489244" y="5516491"/>
                </a:cubicBezTo>
                <a:cubicBezTo>
                  <a:pt x="3498786" y="5618178"/>
                  <a:pt x="3498786" y="5723042"/>
                  <a:pt x="3505148" y="5824728"/>
                </a:cubicBezTo>
                <a:lnTo>
                  <a:pt x="2183561" y="5824728"/>
                </a:lnTo>
                <a:lnTo>
                  <a:pt x="861974" y="5824728"/>
                </a:lnTo>
                <a:cubicBezTo>
                  <a:pt x="916046" y="5472003"/>
                  <a:pt x="973299" y="5122456"/>
                  <a:pt x="1024190" y="4782442"/>
                </a:cubicBezTo>
                <a:cubicBezTo>
                  <a:pt x="989202" y="4776087"/>
                  <a:pt x="957395" y="4766553"/>
                  <a:pt x="925588" y="4760198"/>
                </a:cubicBezTo>
                <a:cubicBezTo>
                  <a:pt x="922407" y="4766553"/>
                  <a:pt x="916046" y="4776087"/>
                  <a:pt x="900142" y="4798330"/>
                </a:cubicBezTo>
                <a:cubicBezTo>
                  <a:pt x="836528" y="4709355"/>
                  <a:pt x="779275" y="4629912"/>
                  <a:pt x="715661" y="4550470"/>
                </a:cubicBezTo>
                <a:cubicBezTo>
                  <a:pt x="636143" y="4451961"/>
                  <a:pt x="636143" y="4343919"/>
                  <a:pt x="680673" y="4235877"/>
                </a:cubicBezTo>
                <a:cubicBezTo>
                  <a:pt x="699757" y="4185034"/>
                  <a:pt x="687034" y="4159612"/>
                  <a:pt x="661589" y="4127835"/>
                </a:cubicBezTo>
                <a:cubicBezTo>
                  <a:pt x="629782" y="4092880"/>
                  <a:pt x="601155" y="4057926"/>
                  <a:pt x="566167" y="4029326"/>
                </a:cubicBezTo>
                <a:cubicBezTo>
                  <a:pt x="470746" y="3953062"/>
                  <a:pt x="454842" y="3835487"/>
                  <a:pt x="403951" y="3736978"/>
                </a:cubicBezTo>
                <a:cubicBezTo>
                  <a:pt x="397590" y="3727445"/>
                  <a:pt x="400770" y="3711556"/>
                  <a:pt x="403951" y="3702023"/>
                </a:cubicBezTo>
                <a:cubicBezTo>
                  <a:pt x="419855" y="3667068"/>
                  <a:pt x="403951" y="3651180"/>
                  <a:pt x="378505" y="3635291"/>
                </a:cubicBezTo>
                <a:cubicBezTo>
                  <a:pt x="273542" y="3552671"/>
                  <a:pt x="165397" y="3473229"/>
                  <a:pt x="60434" y="3390608"/>
                </a:cubicBezTo>
                <a:cubicBezTo>
                  <a:pt x="44530" y="3377897"/>
                  <a:pt x="28627" y="3362009"/>
                  <a:pt x="0" y="3336587"/>
                </a:cubicBezTo>
                <a:cubicBezTo>
                  <a:pt x="66795" y="3333410"/>
                  <a:pt x="127229" y="3346120"/>
                  <a:pt x="162217" y="3320699"/>
                </a:cubicBezTo>
                <a:cubicBezTo>
                  <a:pt x="216289" y="3288922"/>
                  <a:pt x="264000" y="3295277"/>
                  <a:pt x="318072" y="3295277"/>
                </a:cubicBezTo>
                <a:cubicBezTo>
                  <a:pt x="410312" y="3292100"/>
                  <a:pt x="502553" y="3295277"/>
                  <a:pt x="591613" y="3295277"/>
                </a:cubicBezTo>
                <a:cubicBezTo>
                  <a:pt x="658408" y="3292100"/>
                  <a:pt x="725203" y="3288922"/>
                  <a:pt x="798359" y="3282566"/>
                </a:cubicBezTo>
                <a:cubicBezTo>
                  <a:pt x="788817" y="3263500"/>
                  <a:pt x="782456" y="3253967"/>
                  <a:pt x="776094" y="3244434"/>
                </a:cubicBezTo>
                <a:cubicBezTo>
                  <a:pt x="693396" y="3126859"/>
                  <a:pt x="693396" y="3069660"/>
                  <a:pt x="769733" y="2952085"/>
                </a:cubicBezTo>
                <a:cubicBezTo>
                  <a:pt x="776094" y="2945730"/>
                  <a:pt x="782456" y="2933019"/>
                  <a:pt x="782456" y="2923486"/>
                </a:cubicBezTo>
                <a:cubicBezTo>
                  <a:pt x="788817" y="2834510"/>
                  <a:pt x="807902" y="2742357"/>
                  <a:pt x="791998" y="2656559"/>
                </a:cubicBezTo>
                <a:cubicBezTo>
                  <a:pt x="763372" y="2484963"/>
                  <a:pt x="791998" y="2326078"/>
                  <a:pt x="836528" y="2164015"/>
                </a:cubicBezTo>
                <a:cubicBezTo>
                  <a:pt x="855612" y="2097284"/>
                  <a:pt x="887419" y="2043263"/>
                  <a:pt x="957395" y="2014663"/>
                </a:cubicBezTo>
                <a:cubicBezTo>
                  <a:pt x="1046455" y="1976531"/>
                  <a:pt x="1129154" y="1928865"/>
                  <a:pt x="1218214" y="1893911"/>
                </a:cubicBezTo>
                <a:cubicBezTo>
                  <a:pt x="1329539" y="1849423"/>
                  <a:pt x="1444044" y="1817646"/>
                  <a:pt x="1552189" y="1776336"/>
                </a:cubicBezTo>
                <a:cubicBezTo>
                  <a:pt x="1609442" y="1754092"/>
                  <a:pt x="1663514" y="1725492"/>
                  <a:pt x="1711224" y="1703249"/>
                </a:cubicBezTo>
                <a:cubicBezTo>
                  <a:pt x="1653972" y="1614273"/>
                  <a:pt x="1593538" y="1541186"/>
                  <a:pt x="1558550" y="1458565"/>
                </a:cubicBezTo>
                <a:cubicBezTo>
                  <a:pt x="1520382" y="1372768"/>
                  <a:pt x="1447225" y="1296503"/>
                  <a:pt x="1459948" y="1191638"/>
                </a:cubicBezTo>
                <a:cubicBezTo>
                  <a:pt x="1463129" y="1182105"/>
                  <a:pt x="1450406" y="1169395"/>
                  <a:pt x="1440864" y="1163039"/>
                </a:cubicBezTo>
                <a:cubicBezTo>
                  <a:pt x="1386792" y="1137618"/>
                  <a:pt x="1354984" y="1099485"/>
                  <a:pt x="1354984" y="1032753"/>
                </a:cubicBezTo>
                <a:cubicBezTo>
                  <a:pt x="1354984" y="1004154"/>
                  <a:pt x="1335900" y="975555"/>
                  <a:pt x="1323177" y="943778"/>
                </a:cubicBezTo>
                <a:cubicBezTo>
                  <a:pt x="1294551" y="861157"/>
                  <a:pt x="1259563" y="778537"/>
                  <a:pt x="1237298" y="692739"/>
                </a:cubicBezTo>
                <a:cubicBezTo>
                  <a:pt x="1221394" y="635541"/>
                  <a:pt x="1215033" y="575164"/>
                  <a:pt x="1224575" y="514788"/>
                </a:cubicBezTo>
                <a:cubicBezTo>
                  <a:pt x="1230936" y="476655"/>
                  <a:pt x="1265924" y="438523"/>
                  <a:pt x="1288189" y="400391"/>
                </a:cubicBezTo>
                <a:cubicBezTo>
                  <a:pt x="1323177" y="343192"/>
                  <a:pt x="1348623" y="273283"/>
                  <a:pt x="1399514" y="231972"/>
                </a:cubicBezTo>
                <a:cubicBezTo>
                  <a:pt x="1514020" y="130286"/>
                  <a:pt x="1625345" y="19066"/>
                  <a:pt x="1787562"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12800" y="1600203"/>
            <a:ext cx="7213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8229600" y="1600203"/>
            <a:ext cx="7213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C9B80AA9-DE97-4D65-8BB9-E1B06786BCD0}" type="datetime1">
              <a:rPr lang="id-ID" altLang="zh-CN" smtClean="0"/>
            </a:fld>
            <a:endParaRPr lang="en-US"/>
          </a:p>
        </p:txBody>
      </p:sp>
      <p:sp>
        <p:nvSpPr>
          <p:cNvPr id="6" name="页脚占位符 5"/>
          <p:cNvSpPr>
            <a:spLocks noGrp="1"/>
          </p:cNvSpPr>
          <p:nvPr>
            <p:ph type="ftr" sz="quarter" idx="11"/>
          </p:nvPr>
        </p:nvSpPr>
        <p:spPr/>
        <p:txBody>
          <a:bodyPr/>
          <a:lstStyle/>
          <a:p>
            <a:r>
              <a:rPr lang="en-US"/>
              <a:t>Startup Presentation</a:t>
            </a:r>
            <a:endParaRPr lang="en-US"/>
          </a:p>
        </p:txBody>
      </p:sp>
      <p:sp>
        <p:nvSpPr>
          <p:cNvPr id="7" name="灯片编号占位符 6"/>
          <p:cNvSpPr>
            <a:spLocks noGrp="1"/>
          </p:cNvSpPr>
          <p:nvPr>
            <p:ph type="sldNum" sz="quarter" idx="12"/>
          </p:nvPr>
        </p:nvSpPr>
        <p:spPr/>
        <p:txBody>
          <a:bodyPr/>
          <a:lstStyle/>
          <a:p>
            <a:fld id="{879EF9BB-81F1-401D-AA19-680A8E0D7F6D}" type="slidenum">
              <a:rPr lang="en-US" smtClean="0"/>
            </a:fld>
            <a:endParaRPr 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42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3238895" y="639341"/>
            <a:ext cx="5824591" cy="4525583"/>
          </a:xfrm>
          <a:custGeom>
            <a:avLst/>
            <a:gdLst>
              <a:gd name="connsiteX0" fmla="*/ 2624564 w 5824591"/>
              <a:gd name="connsiteY0" fmla="*/ 211 h 4525583"/>
              <a:gd name="connsiteX1" fmla="*/ 2753328 w 5824591"/>
              <a:gd name="connsiteY1" fmla="*/ 9359 h 4525583"/>
              <a:gd name="connsiteX2" fmla="*/ 2953627 w 5824591"/>
              <a:gd name="connsiteY2" fmla="*/ 50724 h 4525583"/>
              <a:gd name="connsiteX3" fmla="*/ 3138030 w 5824591"/>
              <a:gd name="connsiteY3" fmla="*/ 146181 h 4525583"/>
              <a:gd name="connsiteX4" fmla="*/ 3296998 w 5824591"/>
              <a:gd name="connsiteY4" fmla="*/ 235274 h 4525583"/>
              <a:gd name="connsiteX5" fmla="*/ 3306537 w 5824591"/>
              <a:gd name="connsiteY5" fmla="*/ 241638 h 4525583"/>
              <a:gd name="connsiteX6" fmla="*/ 3468684 w 5824591"/>
              <a:gd name="connsiteY6" fmla="*/ 448462 h 4525583"/>
              <a:gd name="connsiteX7" fmla="*/ 3481401 w 5824591"/>
              <a:gd name="connsiteY7" fmla="*/ 502554 h 4525583"/>
              <a:gd name="connsiteX8" fmla="*/ 3513195 w 5824591"/>
              <a:gd name="connsiteY8" fmla="*/ 687105 h 4525583"/>
              <a:gd name="connsiteX9" fmla="*/ 3519554 w 5824591"/>
              <a:gd name="connsiteY9" fmla="*/ 992568 h 4525583"/>
              <a:gd name="connsiteX10" fmla="*/ 3503657 w 5824591"/>
              <a:gd name="connsiteY10" fmla="*/ 1072116 h 4525583"/>
              <a:gd name="connsiteX11" fmla="*/ 3522733 w 5824591"/>
              <a:gd name="connsiteY11" fmla="*/ 1103935 h 4525583"/>
              <a:gd name="connsiteX12" fmla="*/ 3551347 w 5824591"/>
              <a:gd name="connsiteY12" fmla="*/ 1148482 h 4525583"/>
              <a:gd name="connsiteX13" fmla="*/ 3535451 w 5824591"/>
              <a:gd name="connsiteY13" fmla="*/ 1247121 h 4525583"/>
              <a:gd name="connsiteX14" fmla="*/ 3510016 w 5824591"/>
              <a:gd name="connsiteY14" fmla="*/ 1581221 h 4525583"/>
              <a:gd name="connsiteX15" fmla="*/ 3484581 w 5824591"/>
              <a:gd name="connsiteY15" fmla="*/ 1953504 h 4525583"/>
              <a:gd name="connsiteX16" fmla="*/ 3357406 w 5824591"/>
              <a:gd name="connsiteY16" fmla="*/ 2249422 h 4525583"/>
              <a:gd name="connsiteX17" fmla="*/ 3363765 w 5824591"/>
              <a:gd name="connsiteY17" fmla="*/ 2297151 h 4525583"/>
              <a:gd name="connsiteX18" fmla="*/ 3459146 w 5824591"/>
              <a:gd name="connsiteY18" fmla="*/ 2383062 h 4525583"/>
              <a:gd name="connsiteX19" fmla="*/ 3649908 w 5824591"/>
              <a:gd name="connsiteY19" fmla="*/ 2558067 h 4525583"/>
              <a:gd name="connsiteX20" fmla="*/ 3754827 w 5824591"/>
              <a:gd name="connsiteY20" fmla="*/ 2628069 h 4525583"/>
              <a:gd name="connsiteX21" fmla="*/ 3834311 w 5824591"/>
              <a:gd name="connsiteY21" fmla="*/ 2656706 h 4525583"/>
              <a:gd name="connsiteX22" fmla="*/ 4066404 w 5824591"/>
              <a:gd name="connsiteY22" fmla="*/ 2717162 h 4525583"/>
              <a:gd name="connsiteX23" fmla="*/ 4438389 w 5824591"/>
              <a:gd name="connsiteY23" fmla="*/ 2866712 h 4525583"/>
              <a:gd name="connsiteX24" fmla="*/ 4804016 w 5824591"/>
              <a:gd name="connsiteY24" fmla="*/ 3051263 h 4525583"/>
              <a:gd name="connsiteX25" fmla="*/ 4943908 w 5824591"/>
              <a:gd name="connsiteY25" fmla="*/ 3251723 h 4525583"/>
              <a:gd name="connsiteX26" fmla="*/ 4978881 w 5824591"/>
              <a:gd name="connsiteY26" fmla="*/ 3468093 h 4525583"/>
              <a:gd name="connsiteX27" fmla="*/ 5017033 w 5824591"/>
              <a:gd name="connsiteY27" fmla="*/ 3668553 h 4525583"/>
              <a:gd name="connsiteX28" fmla="*/ 5039289 w 5824591"/>
              <a:gd name="connsiteY28" fmla="*/ 3690826 h 4525583"/>
              <a:gd name="connsiteX29" fmla="*/ 5112414 w 5824591"/>
              <a:gd name="connsiteY29" fmla="*/ 3706736 h 4525583"/>
              <a:gd name="connsiteX30" fmla="*/ 5195078 w 5824591"/>
              <a:gd name="connsiteY30" fmla="*/ 3690826 h 4525583"/>
              <a:gd name="connsiteX31" fmla="*/ 5306355 w 5824591"/>
              <a:gd name="connsiteY31" fmla="*/ 3687644 h 4525583"/>
              <a:gd name="connsiteX32" fmla="*/ 5439888 w 5824591"/>
              <a:gd name="connsiteY32" fmla="*/ 3722645 h 4525583"/>
              <a:gd name="connsiteX33" fmla="*/ 5513014 w 5824591"/>
              <a:gd name="connsiteY33" fmla="*/ 3738555 h 4525583"/>
              <a:gd name="connsiteX34" fmla="*/ 5621112 w 5824591"/>
              <a:gd name="connsiteY34" fmla="*/ 3760828 h 4525583"/>
              <a:gd name="connsiteX35" fmla="*/ 5719672 w 5824591"/>
              <a:gd name="connsiteY35" fmla="*/ 3818102 h 4525583"/>
              <a:gd name="connsiteX36" fmla="*/ 5795976 w 5824591"/>
              <a:gd name="connsiteY36" fmla="*/ 3932651 h 4525583"/>
              <a:gd name="connsiteX37" fmla="*/ 5824591 w 5824591"/>
              <a:gd name="connsiteY37" fmla="*/ 3989926 h 4525583"/>
              <a:gd name="connsiteX38" fmla="*/ 5735569 w 5824591"/>
              <a:gd name="connsiteY38" fmla="*/ 3989926 h 4525583"/>
              <a:gd name="connsiteX39" fmla="*/ 5659264 w 5824591"/>
              <a:gd name="connsiteY39" fmla="*/ 4050382 h 4525583"/>
              <a:gd name="connsiteX40" fmla="*/ 5595677 w 5824591"/>
              <a:gd name="connsiteY40" fmla="*/ 4231751 h 4525583"/>
              <a:gd name="connsiteX41" fmla="*/ 5503476 w 5824591"/>
              <a:gd name="connsiteY41" fmla="*/ 4320844 h 4525583"/>
              <a:gd name="connsiteX42" fmla="*/ 5487578 w 5824591"/>
              <a:gd name="connsiteY42" fmla="*/ 4349481 h 4525583"/>
              <a:gd name="connsiteX43" fmla="*/ 5439888 w 5824591"/>
              <a:gd name="connsiteY43" fmla="*/ 4432211 h 4525583"/>
              <a:gd name="connsiteX44" fmla="*/ 5341328 w 5824591"/>
              <a:gd name="connsiteY44" fmla="*/ 4416301 h 4525583"/>
              <a:gd name="connsiteX45" fmla="*/ 5319072 w 5824591"/>
              <a:gd name="connsiteY45" fmla="*/ 4387664 h 4525583"/>
              <a:gd name="connsiteX46" fmla="*/ 5306355 w 5824591"/>
              <a:gd name="connsiteY46" fmla="*/ 4397210 h 4525583"/>
              <a:gd name="connsiteX47" fmla="*/ 5137849 w 5824591"/>
              <a:gd name="connsiteY47" fmla="*/ 4346299 h 4525583"/>
              <a:gd name="connsiteX48" fmla="*/ 5102876 w 5824591"/>
              <a:gd name="connsiteY48" fmla="*/ 4215841 h 4525583"/>
              <a:gd name="connsiteX49" fmla="*/ 5090159 w 5824591"/>
              <a:gd name="connsiteY49" fmla="*/ 4241296 h 4525583"/>
              <a:gd name="connsiteX50" fmla="*/ 4988419 w 5824591"/>
              <a:gd name="connsiteY50" fmla="*/ 4282661 h 4525583"/>
              <a:gd name="connsiteX51" fmla="*/ 4918473 w 5824591"/>
              <a:gd name="connsiteY51" fmla="*/ 4203113 h 4525583"/>
              <a:gd name="connsiteX52" fmla="*/ 4858065 w 5824591"/>
              <a:gd name="connsiteY52" fmla="*/ 4018563 h 4525583"/>
              <a:gd name="connsiteX53" fmla="*/ 4823092 w 5824591"/>
              <a:gd name="connsiteY53" fmla="*/ 3989926 h 4525583"/>
              <a:gd name="connsiteX54" fmla="*/ 3716674 w 5824591"/>
              <a:gd name="connsiteY54" fmla="*/ 3999471 h 4525583"/>
              <a:gd name="connsiteX55" fmla="*/ 2161966 w 5824591"/>
              <a:gd name="connsiteY55" fmla="*/ 4012199 h 4525583"/>
              <a:gd name="connsiteX56" fmla="*/ 1042831 w 5824591"/>
              <a:gd name="connsiteY56" fmla="*/ 4021745 h 4525583"/>
              <a:gd name="connsiteX57" fmla="*/ 998320 w 5824591"/>
              <a:gd name="connsiteY57" fmla="*/ 4056746 h 4525583"/>
              <a:gd name="connsiteX58" fmla="*/ 931553 w 5824591"/>
              <a:gd name="connsiteY58" fmla="*/ 4298571 h 4525583"/>
              <a:gd name="connsiteX59" fmla="*/ 899760 w 5824591"/>
              <a:gd name="connsiteY59" fmla="*/ 4349481 h 4525583"/>
              <a:gd name="connsiteX60" fmla="*/ 832993 w 5824591"/>
              <a:gd name="connsiteY60" fmla="*/ 4387664 h 4525583"/>
              <a:gd name="connsiteX61" fmla="*/ 769406 w 5824591"/>
              <a:gd name="connsiteY61" fmla="*/ 4333572 h 4525583"/>
              <a:gd name="connsiteX62" fmla="*/ 759868 w 5824591"/>
              <a:gd name="connsiteY62" fmla="*/ 4320844 h 4525583"/>
              <a:gd name="connsiteX63" fmla="*/ 715357 w 5824591"/>
              <a:gd name="connsiteY63" fmla="*/ 4457666 h 4525583"/>
              <a:gd name="connsiteX64" fmla="*/ 546851 w 5824591"/>
              <a:gd name="connsiteY64" fmla="*/ 4470394 h 4525583"/>
              <a:gd name="connsiteX65" fmla="*/ 486443 w 5824591"/>
              <a:gd name="connsiteY65" fmla="*/ 4499031 h 4525583"/>
              <a:gd name="connsiteX66" fmla="*/ 387883 w 5824591"/>
              <a:gd name="connsiteY66" fmla="*/ 4429029 h 4525583"/>
              <a:gd name="connsiteX67" fmla="*/ 378344 w 5824591"/>
              <a:gd name="connsiteY67" fmla="*/ 4324026 h 4525583"/>
              <a:gd name="connsiteX68" fmla="*/ 263887 w 5824591"/>
              <a:gd name="connsiteY68" fmla="*/ 4257206 h 4525583"/>
              <a:gd name="connsiteX69" fmla="*/ 165327 w 5824591"/>
              <a:gd name="connsiteY69" fmla="*/ 4088565 h 4525583"/>
              <a:gd name="connsiteX70" fmla="*/ 89023 w 5824591"/>
              <a:gd name="connsiteY70" fmla="*/ 4040836 h 4525583"/>
              <a:gd name="connsiteX71" fmla="*/ 0 w 5824591"/>
              <a:gd name="connsiteY71" fmla="*/ 4040836 h 4525583"/>
              <a:gd name="connsiteX72" fmla="*/ 47691 w 5824591"/>
              <a:gd name="connsiteY72" fmla="*/ 3958106 h 4525583"/>
              <a:gd name="connsiteX73" fmla="*/ 82664 w 5824591"/>
              <a:gd name="connsiteY73" fmla="*/ 3894468 h 4525583"/>
              <a:gd name="connsiteX74" fmla="*/ 178045 w 5824591"/>
              <a:gd name="connsiteY74" fmla="*/ 3824466 h 4525583"/>
              <a:gd name="connsiteX75" fmla="*/ 305219 w 5824591"/>
              <a:gd name="connsiteY75" fmla="*/ 3783101 h 4525583"/>
              <a:gd name="connsiteX76" fmla="*/ 378344 w 5824591"/>
              <a:gd name="connsiteY76" fmla="*/ 3776738 h 4525583"/>
              <a:gd name="connsiteX77" fmla="*/ 521415 w 5824591"/>
              <a:gd name="connsiteY77" fmla="*/ 3725827 h 4525583"/>
              <a:gd name="connsiteX78" fmla="*/ 550030 w 5824591"/>
              <a:gd name="connsiteY78" fmla="*/ 3636734 h 4525583"/>
              <a:gd name="connsiteX79" fmla="*/ 619976 w 5824591"/>
              <a:gd name="connsiteY79" fmla="*/ 3334452 h 4525583"/>
              <a:gd name="connsiteX80" fmla="*/ 664487 w 5824591"/>
              <a:gd name="connsiteY80" fmla="*/ 3242177 h 4525583"/>
              <a:gd name="connsiteX81" fmla="*/ 702639 w 5824591"/>
              <a:gd name="connsiteY81" fmla="*/ 3207176 h 4525583"/>
              <a:gd name="connsiteX82" fmla="*/ 1112777 w 5824591"/>
              <a:gd name="connsiteY82" fmla="*/ 2997170 h 4525583"/>
              <a:gd name="connsiteX83" fmla="*/ 1475224 w 5824591"/>
              <a:gd name="connsiteY83" fmla="*/ 2838075 h 4525583"/>
              <a:gd name="connsiteX84" fmla="*/ 1704138 w 5824591"/>
              <a:gd name="connsiteY84" fmla="*/ 2755345 h 4525583"/>
              <a:gd name="connsiteX85" fmla="*/ 1828133 w 5824591"/>
              <a:gd name="connsiteY85" fmla="*/ 2688525 h 4525583"/>
              <a:gd name="connsiteX86" fmla="*/ 2012536 w 5824591"/>
              <a:gd name="connsiteY86" fmla="*/ 2535794 h 4525583"/>
              <a:gd name="connsiteX87" fmla="*/ 2111096 w 5824591"/>
              <a:gd name="connsiteY87" fmla="*/ 2430791 h 4525583"/>
              <a:gd name="connsiteX88" fmla="*/ 2120635 w 5824591"/>
              <a:gd name="connsiteY88" fmla="*/ 2421245 h 4525583"/>
              <a:gd name="connsiteX89" fmla="*/ 2177863 w 5824591"/>
              <a:gd name="connsiteY89" fmla="*/ 2223967 h 4525583"/>
              <a:gd name="connsiteX90" fmla="*/ 2139711 w 5824591"/>
              <a:gd name="connsiteY90" fmla="*/ 1998051 h 4525583"/>
              <a:gd name="connsiteX91" fmla="*/ 2041151 w 5824591"/>
              <a:gd name="connsiteY91" fmla="*/ 1867593 h 4525583"/>
              <a:gd name="connsiteX92" fmla="*/ 1913976 w 5824591"/>
              <a:gd name="connsiteY92" fmla="*/ 1648041 h 4525583"/>
              <a:gd name="connsiteX93" fmla="*/ 1891721 w 5824591"/>
              <a:gd name="connsiteY93" fmla="*/ 1469854 h 4525583"/>
              <a:gd name="connsiteX94" fmla="*/ 1863106 w 5824591"/>
              <a:gd name="connsiteY94" fmla="*/ 1263030 h 4525583"/>
              <a:gd name="connsiteX95" fmla="*/ 1863106 w 5824591"/>
              <a:gd name="connsiteY95" fmla="*/ 1215302 h 4525583"/>
              <a:gd name="connsiteX96" fmla="*/ 1952128 w 5824591"/>
              <a:gd name="connsiteY96" fmla="*/ 1161209 h 4525583"/>
              <a:gd name="connsiteX97" fmla="*/ 1964846 w 5824591"/>
              <a:gd name="connsiteY97" fmla="*/ 1164391 h 4525583"/>
              <a:gd name="connsiteX98" fmla="*/ 1945770 w 5824591"/>
              <a:gd name="connsiteY98" fmla="*/ 804836 h 4525583"/>
              <a:gd name="connsiteX99" fmla="*/ 1996640 w 5824591"/>
              <a:gd name="connsiteY99" fmla="*/ 454826 h 4525583"/>
              <a:gd name="connsiteX100" fmla="*/ 2104738 w 5824591"/>
              <a:gd name="connsiteY100" fmla="*/ 289367 h 4525583"/>
              <a:gd name="connsiteX101" fmla="*/ 2168325 w 5824591"/>
              <a:gd name="connsiteY101" fmla="*/ 193909 h 4525583"/>
              <a:gd name="connsiteX102" fmla="*/ 2330473 w 5824591"/>
              <a:gd name="connsiteY102" fmla="*/ 79361 h 4525583"/>
              <a:gd name="connsiteX103" fmla="*/ 2495799 w 5824591"/>
              <a:gd name="connsiteY103" fmla="*/ 22086 h 4525583"/>
              <a:gd name="connsiteX104" fmla="*/ 2624564 w 5824591"/>
              <a:gd name="connsiteY104" fmla="*/ 211 h 45255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Lst>
            <a:rect l="l" t="t" r="r" b="b"/>
            <a:pathLst>
              <a:path w="5824591" h="4525583">
                <a:moveTo>
                  <a:pt x="2624564" y="211"/>
                </a:moveTo>
                <a:cubicBezTo>
                  <a:pt x="2667485" y="-982"/>
                  <a:pt x="2710407" y="2995"/>
                  <a:pt x="2753328" y="9359"/>
                </a:cubicBezTo>
                <a:cubicBezTo>
                  <a:pt x="2823273" y="15723"/>
                  <a:pt x="2890040" y="28450"/>
                  <a:pt x="2953627" y="50724"/>
                </a:cubicBezTo>
                <a:cubicBezTo>
                  <a:pt x="3020394" y="76179"/>
                  <a:pt x="3077622" y="114362"/>
                  <a:pt x="3138030" y="146181"/>
                </a:cubicBezTo>
                <a:cubicBezTo>
                  <a:pt x="3192079" y="174818"/>
                  <a:pt x="3242949" y="206637"/>
                  <a:pt x="3296998" y="235274"/>
                </a:cubicBezTo>
                <a:cubicBezTo>
                  <a:pt x="3300178" y="238456"/>
                  <a:pt x="3303357" y="241638"/>
                  <a:pt x="3306537" y="241638"/>
                </a:cubicBezTo>
                <a:cubicBezTo>
                  <a:pt x="3366944" y="305276"/>
                  <a:pt x="3430532" y="365732"/>
                  <a:pt x="3468684" y="448462"/>
                </a:cubicBezTo>
                <a:cubicBezTo>
                  <a:pt x="3478222" y="464372"/>
                  <a:pt x="3484581" y="483463"/>
                  <a:pt x="3481401" y="502554"/>
                </a:cubicBezTo>
                <a:cubicBezTo>
                  <a:pt x="3478222" y="566193"/>
                  <a:pt x="3497298" y="626649"/>
                  <a:pt x="3513195" y="687105"/>
                </a:cubicBezTo>
                <a:cubicBezTo>
                  <a:pt x="3535451" y="788926"/>
                  <a:pt x="3529092" y="890747"/>
                  <a:pt x="3519554" y="992568"/>
                </a:cubicBezTo>
                <a:cubicBezTo>
                  <a:pt x="3516374" y="1018024"/>
                  <a:pt x="3510016" y="1046661"/>
                  <a:pt x="3503657" y="1072116"/>
                </a:cubicBezTo>
                <a:cubicBezTo>
                  <a:pt x="3500478" y="1091207"/>
                  <a:pt x="3500478" y="1100753"/>
                  <a:pt x="3522733" y="1103935"/>
                </a:cubicBezTo>
                <a:cubicBezTo>
                  <a:pt x="3551347" y="1107117"/>
                  <a:pt x="3554527" y="1126208"/>
                  <a:pt x="3551347" y="1148482"/>
                </a:cubicBezTo>
                <a:cubicBezTo>
                  <a:pt x="3544989" y="1180301"/>
                  <a:pt x="3538630" y="1212120"/>
                  <a:pt x="3535451" y="1247121"/>
                </a:cubicBezTo>
                <a:cubicBezTo>
                  <a:pt x="3525912" y="1358488"/>
                  <a:pt x="3516374" y="1469854"/>
                  <a:pt x="3510016" y="1581221"/>
                </a:cubicBezTo>
                <a:cubicBezTo>
                  <a:pt x="3500478" y="1705316"/>
                  <a:pt x="3497298" y="1829410"/>
                  <a:pt x="3484581" y="1953504"/>
                </a:cubicBezTo>
                <a:cubicBezTo>
                  <a:pt x="3468684" y="2061689"/>
                  <a:pt x="3417814" y="2160328"/>
                  <a:pt x="3357406" y="2249422"/>
                </a:cubicBezTo>
                <a:cubicBezTo>
                  <a:pt x="3341509" y="2271695"/>
                  <a:pt x="3341509" y="2281241"/>
                  <a:pt x="3363765" y="2297151"/>
                </a:cubicBezTo>
                <a:cubicBezTo>
                  <a:pt x="3398738" y="2322606"/>
                  <a:pt x="3433711" y="2348061"/>
                  <a:pt x="3459146" y="2383062"/>
                </a:cubicBezTo>
                <a:cubicBezTo>
                  <a:pt x="3510016" y="2453064"/>
                  <a:pt x="3576782" y="2510338"/>
                  <a:pt x="3649908" y="2558067"/>
                </a:cubicBezTo>
                <a:cubicBezTo>
                  <a:pt x="3688060" y="2580340"/>
                  <a:pt x="3719854" y="2608977"/>
                  <a:pt x="3754827" y="2628069"/>
                </a:cubicBezTo>
                <a:cubicBezTo>
                  <a:pt x="3780261" y="2643978"/>
                  <a:pt x="3808876" y="2656706"/>
                  <a:pt x="3834311" y="2656706"/>
                </a:cubicBezTo>
                <a:cubicBezTo>
                  <a:pt x="3916974" y="2659888"/>
                  <a:pt x="3993279" y="2688525"/>
                  <a:pt x="4066404" y="2717162"/>
                </a:cubicBezTo>
                <a:cubicBezTo>
                  <a:pt x="4190399" y="2768073"/>
                  <a:pt x="4317574" y="2812620"/>
                  <a:pt x="4438389" y="2866712"/>
                </a:cubicBezTo>
                <a:cubicBezTo>
                  <a:pt x="4562385" y="2923986"/>
                  <a:pt x="4680021" y="2997170"/>
                  <a:pt x="4804016" y="3051263"/>
                </a:cubicBezTo>
                <a:cubicBezTo>
                  <a:pt x="4899397" y="3092627"/>
                  <a:pt x="4921652" y="3168993"/>
                  <a:pt x="4943908" y="3251723"/>
                </a:cubicBezTo>
                <a:cubicBezTo>
                  <a:pt x="4966164" y="3324907"/>
                  <a:pt x="4972522" y="3394909"/>
                  <a:pt x="4978881" y="3468093"/>
                </a:cubicBezTo>
                <a:cubicBezTo>
                  <a:pt x="4982060" y="3538095"/>
                  <a:pt x="5001137" y="3601733"/>
                  <a:pt x="5017033" y="3668553"/>
                </a:cubicBezTo>
                <a:cubicBezTo>
                  <a:pt x="5020213" y="3678099"/>
                  <a:pt x="5029751" y="3687644"/>
                  <a:pt x="5039289" y="3690826"/>
                </a:cubicBezTo>
                <a:cubicBezTo>
                  <a:pt x="5064724" y="3697190"/>
                  <a:pt x="5086979" y="3700372"/>
                  <a:pt x="5112414" y="3706736"/>
                </a:cubicBezTo>
                <a:cubicBezTo>
                  <a:pt x="5141028" y="3713100"/>
                  <a:pt x="5169642" y="3709918"/>
                  <a:pt x="5195078" y="3690826"/>
                </a:cubicBezTo>
                <a:cubicBezTo>
                  <a:pt x="5236409" y="3659007"/>
                  <a:pt x="5265024" y="3655825"/>
                  <a:pt x="5306355" y="3687644"/>
                </a:cubicBezTo>
                <a:cubicBezTo>
                  <a:pt x="5347686" y="3716281"/>
                  <a:pt x="5389018" y="3732191"/>
                  <a:pt x="5439888" y="3722645"/>
                </a:cubicBezTo>
                <a:cubicBezTo>
                  <a:pt x="5462144" y="3719463"/>
                  <a:pt x="5490758" y="3729009"/>
                  <a:pt x="5513014" y="3738555"/>
                </a:cubicBezTo>
                <a:cubicBezTo>
                  <a:pt x="5547986" y="3751282"/>
                  <a:pt x="5582960" y="3764010"/>
                  <a:pt x="5621112" y="3760828"/>
                </a:cubicBezTo>
                <a:cubicBezTo>
                  <a:pt x="5665623" y="3760828"/>
                  <a:pt x="5697416" y="3786283"/>
                  <a:pt x="5719672" y="3818102"/>
                </a:cubicBezTo>
                <a:cubicBezTo>
                  <a:pt x="5748286" y="3856285"/>
                  <a:pt x="5770542" y="3894468"/>
                  <a:pt x="5795976" y="3932651"/>
                </a:cubicBezTo>
                <a:cubicBezTo>
                  <a:pt x="5805515" y="3948561"/>
                  <a:pt x="5811874" y="3964470"/>
                  <a:pt x="5824591" y="3989926"/>
                </a:cubicBezTo>
                <a:cubicBezTo>
                  <a:pt x="5789618" y="3989926"/>
                  <a:pt x="5764183" y="3989926"/>
                  <a:pt x="5735569" y="3989926"/>
                </a:cubicBezTo>
                <a:cubicBezTo>
                  <a:pt x="5691058" y="3989926"/>
                  <a:pt x="5671982" y="4005835"/>
                  <a:pt x="5659264" y="4050382"/>
                </a:cubicBezTo>
                <a:cubicBezTo>
                  <a:pt x="5637008" y="4110838"/>
                  <a:pt x="5617932" y="4171294"/>
                  <a:pt x="5595677" y="4231751"/>
                </a:cubicBezTo>
                <a:cubicBezTo>
                  <a:pt x="5576601" y="4273115"/>
                  <a:pt x="5554345" y="4311298"/>
                  <a:pt x="5503476" y="4320844"/>
                </a:cubicBezTo>
                <a:cubicBezTo>
                  <a:pt x="5497116" y="4324026"/>
                  <a:pt x="5487578" y="4339936"/>
                  <a:pt x="5487578" y="4349481"/>
                </a:cubicBezTo>
                <a:cubicBezTo>
                  <a:pt x="5481220" y="4384482"/>
                  <a:pt x="5471682" y="4413119"/>
                  <a:pt x="5439888" y="4432211"/>
                </a:cubicBezTo>
                <a:cubicBezTo>
                  <a:pt x="5401736" y="4454484"/>
                  <a:pt x="5366763" y="4448120"/>
                  <a:pt x="5341328" y="4416301"/>
                </a:cubicBezTo>
                <a:cubicBezTo>
                  <a:pt x="5331790" y="4406756"/>
                  <a:pt x="5325431" y="4397210"/>
                  <a:pt x="5319072" y="4387664"/>
                </a:cubicBezTo>
                <a:cubicBezTo>
                  <a:pt x="5312714" y="4390846"/>
                  <a:pt x="5309534" y="4394028"/>
                  <a:pt x="5306355" y="4397210"/>
                </a:cubicBezTo>
                <a:cubicBezTo>
                  <a:pt x="5261844" y="4451302"/>
                  <a:pt x="5160104" y="4425847"/>
                  <a:pt x="5137849" y="4346299"/>
                </a:cubicBezTo>
                <a:cubicBezTo>
                  <a:pt x="5128311" y="4304935"/>
                  <a:pt x="5115594" y="4263570"/>
                  <a:pt x="5102876" y="4215841"/>
                </a:cubicBezTo>
                <a:cubicBezTo>
                  <a:pt x="5096517" y="4228569"/>
                  <a:pt x="5093338" y="4234933"/>
                  <a:pt x="5090159" y="4241296"/>
                </a:cubicBezTo>
                <a:cubicBezTo>
                  <a:pt x="5074262" y="4285843"/>
                  <a:pt x="5032930" y="4304935"/>
                  <a:pt x="4988419" y="4282661"/>
                </a:cubicBezTo>
                <a:cubicBezTo>
                  <a:pt x="4953446" y="4266752"/>
                  <a:pt x="4931191" y="4238114"/>
                  <a:pt x="4918473" y="4203113"/>
                </a:cubicBezTo>
                <a:cubicBezTo>
                  <a:pt x="4896218" y="4142657"/>
                  <a:pt x="4877141" y="4082201"/>
                  <a:pt x="4858065" y="4018563"/>
                </a:cubicBezTo>
                <a:cubicBezTo>
                  <a:pt x="4851707" y="3996289"/>
                  <a:pt x="4842168" y="3989926"/>
                  <a:pt x="4823092" y="3989926"/>
                </a:cubicBezTo>
                <a:cubicBezTo>
                  <a:pt x="4454286" y="3993107"/>
                  <a:pt x="4085480" y="3996289"/>
                  <a:pt x="3716674" y="3999471"/>
                </a:cubicBezTo>
                <a:cubicBezTo>
                  <a:pt x="3198438" y="4005835"/>
                  <a:pt x="2680202" y="4009017"/>
                  <a:pt x="2161966" y="4012199"/>
                </a:cubicBezTo>
                <a:cubicBezTo>
                  <a:pt x="1789981" y="4015381"/>
                  <a:pt x="1414816" y="4018563"/>
                  <a:pt x="1042831" y="4021745"/>
                </a:cubicBezTo>
                <a:cubicBezTo>
                  <a:pt x="1014217" y="4021745"/>
                  <a:pt x="1004679" y="4028108"/>
                  <a:pt x="998320" y="4056746"/>
                </a:cubicBezTo>
                <a:cubicBezTo>
                  <a:pt x="979244" y="4139475"/>
                  <a:pt x="953809" y="4219023"/>
                  <a:pt x="931553" y="4298571"/>
                </a:cubicBezTo>
                <a:cubicBezTo>
                  <a:pt x="925195" y="4317662"/>
                  <a:pt x="912477" y="4333572"/>
                  <a:pt x="899760" y="4349481"/>
                </a:cubicBezTo>
                <a:cubicBezTo>
                  <a:pt x="883863" y="4374936"/>
                  <a:pt x="864787" y="4390846"/>
                  <a:pt x="832993" y="4387664"/>
                </a:cubicBezTo>
                <a:cubicBezTo>
                  <a:pt x="798020" y="4381300"/>
                  <a:pt x="775765" y="4368573"/>
                  <a:pt x="769406" y="4333572"/>
                </a:cubicBezTo>
                <a:cubicBezTo>
                  <a:pt x="766226" y="4330390"/>
                  <a:pt x="763047" y="4324026"/>
                  <a:pt x="759868" y="4320844"/>
                </a:cubicBezTo>
                <a:cubicBezTo>
                  <a:pt x="743971" y="4368573"/>
                  <a:pt x="731254" y="4413119"/>
                  <a:pt x="715357" y="4457666"/>
                </a:cubicBezTo>
                <a:cubicBezTo>
                  <a:pt x="686743" y="4534032"/>
                  <a:pt x="594541" y="4556305"/>
                  <a:pt x="546851" y="4470394"/>
                </a:cubicBezTo>
                <a:cubicBezTo>
                  <a:pt x="527774" y="4479939"/>
                  <a:pt x="508698" y="4495849"/>
                  <a:pt x="486443" y="4499031"/>
                </a:cubicBezTo>
                <a:cubicBezTo>
                  <a:pt x="438752" y="4511759"/>
                  <a:pt x="394241" y="4479939"/>
                  <a:pt x="387883" y="4429029"/>
                </a:cubicBezTo>
                <a:cubicBezTo>
                  <a:pt x="384703" y="4394028"/>
                  <a:pt x="381524" y="4362209"/>
                  <a:pt x="378344" y="4324026"/>
                </a:cubicBezTo>
                <a:cubicBezTo>
                  <a:pt x="324295" y="4330390"/>
                  <a:pt x="289322" y="4298571"/>
                  <a:pt x="263887" y="4257206"/>
                </a:cubicBezTo>
                <a:cubicBezTo>
                  <a:pt x="232094" y="4199932"/>
                  <a:pt x="200300" y="4145839"/>
                  <a:pt x="165327" y="4088565"/>
                </a:cubicBezTo>
                <a:cubicBezTo>
                  <a:pt x="149430" y="4059927"/>
                  <a:pt x="127175" y="4037654"/>
                  <a:pt x="89023" y="4040836"/>
                </a:cubicBezTo>
                <a:cubicBezTo>
                  <a:pt x="63588" y="4044018"/>
                  <a:pt x="38153" y="4040836"/>
                  <a:pt x="0" y="4040836"/>
                </a:cubicBezTo>
                <a:cubicBezTo>
                  <a:pt x="19077" y="4009017"/>
                  <a:pt x="31794" y="3983562"/>
                  <a:pt x="47691" y="3958106"/>
                </a:cubicBezTo>
                <a:cubicBezTo>
                  <a:pt x="57229" y="3935833"/>
                  <a:pt x="73126" y="3916742"/>
                  <a:pt x="82664" y="3894468"/>
                </a:cubicBezTo>
                <a:cubicBezTo>
                  <a:pt x="104919" y="3856285"/>
                  <a:pt x="130354" y="3827648"/>
                  <a:pt x="178045" y="3824466"/>
                </a:cubicBezTo>
                <a:cubicBezTo>
                  <a:pt x="222556" y="3821284"/>
                  <a:pt x="267067" y="3814921"/>
                  <a:pt x="305219" y="3783101"/>
                </a:cubicBezTo>
                <a:cubicBezTo>
                  <a:pt x="321116" y="3770374"/>
                  <a:pt x="356089" y="3770374"/>
                  <a:pt x="378344" y="3776738"/>
                </a:cubicBezTo>
                <a:cubicBezTo>
                  <a:pt x="441932" y="3795829"/>
                  <a:pt x="486443" y="3767192"/>
                  <a:pt x="521415" y="3725827"/>
                </a:cubicBezTo>
                <a:cubicBezTo>
                  <a:pt x="540492" y="3703554"/>
                  <a:pt x="543671" y="3665371"/>
                  <a:pt x="550030" y="3636734"/>
                </a:cubicBezTo>
                <a:cubicBezTo>
                  <a:pt x="572285" y="3534913"/>
                  <a:pt x="594541" y="3433092"/>
                  <a:pt x="619976" y="3334452"/>
                </a:cubicBezTo>
                <a:cubicBezTo>
                  <a:pt x="629514" y="3302633"/>
                  <a:pt x="645411" y="3270814"/>
                  <a:pt x="664487" y="3242177"/>
                </a:cubicBezTo>
                <a:cubicBezTo>
                  <a:pt x="670846" y="3226268"/>
                  <a:pt x="686743" y="3213540"/>
                  <a:pt x="702639" y="3207176"/>
                </a:cubicBezTo>
                <a:cubicBezTo>
                  <a:pt x="839352" y="3137174"/>
                  <a:pt x="972886" y="3063990"/>
                  <a:pt x="1112777" y="2997170"/>
                </a:cubicBezTo>
                <a:cubicBezTo>
                  <a:pt x="1230413" y="2939896"/>
                  <a:pt x="1351229" y="2888985"/>
                  <a:pt x="1475224" y="2838075"/>
                </a:cubicBezTo>
                <a:cubicBezTo>
                  <a:pt x="1548349" y="2806256"/>
                  <a:pt x="1627833" y="2787164"/>
                  <a:pt x="1704138" y="2755345"/>
                </a:cubicBezTo>
                <a:cubicBezTo>
                  <a:pt x="1745470" y="2739436"/>
                  <a:pt x="1789981" y="2717162"/>
                  <a:pt x="1828133" y="2688525"/>
                </a:cubicBezTo>
                <a:cubicBezTo>
                  <a:pt x="1891721" y="2640797"/>
                  <a:pt x="1952128" y="2589886"/>
                  <a:pt x="2012536" y="2535794"/>
                </a:cubicBezTo>
                <a:cubicBezTo>
                  <a:pt x="2050689" y="2503974"/>
                  <a:pt x="2079303" y="2465792"/>
                  <a:pt x="2111096" y="2430791"/>
                </a:cubicBezTo>
                <a:cubicBezTo>
                  <a:pt x="2114276" y="2427609"/>
                  <a:pt x="2117455" y="2424427"/>
                  <a:pt x="2120635" y="2421245"/>
                </a:cubicBezTo>
                <a:cubicBezTo>
                  <a:pt x="2187401" y="2370335"/>
                  <a:pt x="2181043" y="2293969"/>
                  <a:pt x="2177863" y="2223967"/>
                </a:cubicBezTo>
                <a:cubicBezTo>
                  <a:pt x="2171504" y="2147601"/>
                  <a:pt x="2149249" y="2074417"/>
                  <a:pt x="2139711" y="1998051"/>
                </a:cubicBezTo>
                <a:cubicBezTo>
                  <a:pt x="2133352" y="1931231"/>
                  <a:pt x="2085662" y="1896230"/>
                  <a:pt x="2041151" y="1867593"/>
                </a:cubicBezTo>
                <a:cubicBezTo>
                  <a:pt x="1958487" y="1813501"/>
                  <a:pt x="1929873" y="1733953"/>
                  <a:pt x="1913976" y="1648041"/>
                </a:cubicBezTo>
                <a:cubicBezTo>
                  <a:pt x="1901259" y="1587585"/>
                  <a:pt x="1898079" y="1530311"/>
                  <a:pt x="1891721" y="1469854"/>
                </a:cubicBezTo>
                <a:cubicBezTo>
                  <a:pt x="1882182" y="1399853"/>
                  <a:pt x="1869465" y="1329851"/>
                  <a:pt x="1863106" y="1263030"/>
                </a:cubicBezTo>
                <a:cubicBezTo>
                  <a:pt x="1859927" y="1247121"/>
                  <a:pt x="1859927" y="1231211"/>
                  <a:pt x="1863106" y="1215302"/>
                </a:cubicBezTo>
                <a:cubicBezTo>
                  <a:pt x="1869465" y="1161209"/>
                  <a:pt x="1898079" y="1142118"/>
                  <a:pt x="1952128" y="1161209"/>
                </a:cubicBezTo>
                <a:cubicBezTo>
                  <a:pt x="1955308" y="1164391"/>
                  <a:pt x="1958487" y="1164391"/>
                  <a:pt x="1964846" y="1164391"/>
                </a:cubicBezTo>
                <a:cubicBezTo>
                  <a:pt x="1958487" y="1043479"/>
                  <a:pt x="1955308" y="922566"/>
                  <a:pt x="1945770" y="804836"/>
                </a:cubicBezTo>
                <a:cubicBezTo>
                  <a:pt x="1939411" y="683923"/>
                  <a:pt x="1952128" y="566193"/>
                  <a:pt x="1996640" y="454826"/>
                </a:cubicBezTo>
                <a:cubicBezTo>
                  <a:pt x="2018895" y="394370"/>
                  <a:pt x="2066585" y="343459"/>
                  <a:pt x="2104738" y="289367"/>
                </a:cubicBezTo>
                <a:cubicBezTo>
                  <a:pt x="2126993" y="257548"/>
                  <a:pt x="2149249" y="225728"/>
                  <a:pt x="2168325" y="193909"/>
                </a:cubicBezTo>
                <a:cubicBezTo>
                  <a:pt x="2206477" y="130271"/>
                  <a:pt x="2263706" y="101634"/>
                  <a:pt x="2330473" y="79361"/>
                </a:cubicBezTo>
                <a:cubicBezTo>
                  <a:pt x="2387701" y="63451"/>
                  <a:pt x="2441750" y="41178"/>
                  <a:pt x="2495799" y="22086"/>
                </a:cubicBezTo>
                <a:cubicBezTo>
                  <a:pt x="2538721" y="7768"/>
                  <a:pt x="2581642" y="1404"/>
                  <a:pt x="2624564" y="211"/>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43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1" y="0"/>
            <a:ext cx="6096000" cy="6858000"/>
          </a:xfrm>
          <a:custGeom>
            <a:avLst/>
            <a:gdLst>
              <a:gd name="connsiteX0" fmla="*/ 0 w 6096000"/>
              <a:gd name="connsiteY0" fmla="*/ 0 h 6858000"/>
              <a:gd name="connsiteX1" fmla="*/ 6096000 w 6096000"/>
              <a:gd name="connsiteY1" fmla="*/ 0 h 6858000"/>
              <a:gd name="connsiteX2" fmla="*/ 6096000 w 6096000"/>
              <a:gd name="connsiteY2" fmla="*/ 6858000 h 6858000"/>
              <a:gd name="connsiteX3" fmla="*/ 0 w 6096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096000" h="6858000">
                <a:moveTo>
                  <a:pt x="0" y="0"/>
                </a:moveTo>
                <a:lnTo>
                  <a:pt x="6096000" y="0"/>
                </a:lnTo>
                <a:lnTo>
                  <a:pt x="6096000" y="6858000"/>
                </a:lnTo>
                <a:lnTo>
                  <a:pt x="0" y="6858000"/>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11_Custom Layout">
    <p:spTree>
      <p:nvGrpSpPr>
        <p:cNvPr id="1" name=""/>
        <p:cNvGrpSpPr/>
        <p:nvPr/>
      </p:nvGrpSpPr>
      <p:grpSpPr>
        <a:xfrm>
          <a:off x="0" y="0"/>
          <a:ext cx="0" cy="0"/>
          <a:chOff x="0" y="0"/>
          <a:chExt cx="0" cy="0"/>
        </a:xfrm>
      </p:grpSpPr>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
        <p:nvSpPr>
          <p:cNvPr id="47" name="Picture Placeholder 11"/>
          <p:cNvSpPr>
            <a:spLocks noGrp="1"/>
          </p:cNvSpPr>
          <p:nvPr>
            <p:ph type="pic" sz="quarter" idx="10" hasCustomPrompt="1"/>
          </p:nvPr>
        </p:nvSpPr>
        <p:spPr>
          <a:xfrm>
            <a:off x="1892993" y="4944505"/>
            <a:ext cx="987400" cy="987400"/>
          </a:xfrm>
          <a:custGeom>
            <a:avLst/>
            <a:gdLst>
              <a:gd name="connsiteX0" fmla="*/ 493700 w 987400"/>
              <a:gd name="connsiteY0" fmla="*/ 0 h 987400"/>
              <a:gd name="connsiteX1" fmla="*/ 987400 w 987400"/>
              <a:gd name="connsiteY1" fmla="*/ 493700 h 987400"/>
              <a:gd name="connsiteX2" fmla="*/ 493700 w 987400"/>
              <a:gd name="connsiteY2" fmla="*/ 987400 h 987400"/>
              <a:gd name="connsiteX3" fmla="*/ 0 w 987400"/>
              <a:gd name="connsiteY3" fmla="*/ 493700 h 987400"/>
              <a:gd name="connsiteX4" fmla="*/ 493700 w 987400"/>
              <a:gd name="connsiteY4" fmla="*/ 0 h 987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7400" h="987400">
                <a:moveTo>
                  <a:pt x="493700" y="0"/>
                </a:moveTo>
                <a:cubicBezTo>
                  <a:pt x="766363" y="0"/>
                  <a:pt x="987400" y="221037"/>
                  <a:pt x="987400" y="493700"/>
                </a:cubicBezTo>
                <a:cubicBezTo>
                  <a:pt x="987400" y="766363"/>
                  <a:pt x="766363" y="987400"/>
                  <a:pt x="493700" y="987400"/>
                </a:cubicBezTo>
                <a:cubicBezTo>
                  <a:pt x="221037" y="987400"/>
                  <a:pt x="0" y="766363"/>
                  <a:pt x="0" y="493700"/>
                </a:cubicBezTo>
                <a:cubicBezTo>
                  <a:pt x="0" y="221037"/>
                  <a:pt x="221037" y="0"/>
                  <a:pt x="493700"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48" name="Picture Placeholder 12"/>
          <p:cNvSpPr>
            <a:spLocks noGrp="1"/>
          </p:cNvSpPr>
          <p:nvPr>
            <p:ph type="pic" sz="quarter" idx="11" hasCustomPrompt="1"/>
          </p:nvPr>
        </p:nvSpPr>
        <p:spPr>
          <a:xfrm>
            <a:off x="5602300" y="4944505"/>
            <a:ext cx="987400" cy="987400"/>
          </a:xfrm>
          <a:custGeom>
            <a:avLst/>
            <a:gdLst>
              <a:gd name="connsiteX0" fmla="*/ 493700 w 987400"/>
              <a:gd name="connsiteY0" fmla="*/ 0 h 987400"/>
              <a:gd name="connsiteX1" fmla="*/ 987400 w 987400"/>
              <a:gd name="connsiteY1" fmla="*/ 493700 h 987400"/>
              <a:gd name="connsiteX2" fmla="*/ 493700 w 987400"/>
              <a:gd name="connsiteY2" fmla="*/ 987400 h 987400"/>
              <a:gd name="connsiteX3" fmla="*/ 0 w 987400"/>
              <a:gd name="connsiteY3" fmla="*/ 493700 h 987400"/>
              <a:gd name="connsiteX4" fmla="*/ 493700 w 987400"/>
              <a:gd name="connsiteY4" fmla="*/ 0 h 987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7400" h="987400">
                <a:moveTo>
                  <a:pt x="493700" y="0"/>
                </a:moveTo>
                <a:cubicBezTo>
                  <a:pt x="766363" y="0"/>
                  <a:pt x="987400" y="221037"/>
                  <a:pt x="987400" y="493700"/>
                </a:cubicBezTo>
                <a:cubicBezTo>
                  <a:pt x="987400" y="766363"/>
                  <a:pt x="766363" y="987400"/>
                  <a:pt x="493700" y="987400"/>
                </a:cubicBezTo>
                <a:cubicBezTo>
                  <a:pt x="221037" y="987400"/>
                  <a:pt x="0" y="766363"/>
                  <a:pt x="0" y="493700"/>
                </a:cubicBezTo>
                <a:cubicBezTo>
                  <a:pt x="0" y="221037"/>
                  <a:pt x="221037" y="0"/>
                  <a:pt x="493700"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49" name="Picture Placeholder 13"/>
          <p:cNvSpPr>
            <a:spLocks noGrp="1"/>
          </p:cNvSpPr>
          <p:nvPr>
            <p:ph type="pic" sz="quarter" idx="12" hasCustomPrompt="1"/>
          </p:nvPr>
        </p:nvSpPr>
        <p:spPr>
          <a:xfrm>
            <a:off x="9311607" y="4944505"/>
            <a:ext cx="987400" cy="987400"/>
          </a:xfrm>
          <a:custGeom>
            <a:avLst/>
            <a:gdLst>
              <a:gd name="connsiteX0" fmla="*/ 493700 w 987400"/>
              <a:gd name="connsiteY0" fmla="*/ 0 h 987400"/>
              <a:gd name="connsiteX1" fmla="*/ 987400 w 987400"/>
              <a:gd name="connsiteY1" fmla="*/ 493700 h 987400"/>
              <a:gd name="connsiteX2" fmla="*/ 493700 w 987400"/>
              <a:gd name="connsiteY2" fmla="*/ 987400 h 987400"/>
              <a:gd name="connsiteX3" fmla="*/ 0 w 987400"/>
              <a:gd name="connsiteY3" fmla="*/ 493700 h 987400"/>
              <a:gd name="connsiteX4" fmla="*/ 493700 w 987400"/>
              <a:gd name="connsiteY4" fmla="*/ 0 h 987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7400" h="987400">
                <a:moveTo>
                  <a:pt x="493700" y="0"/>
                </a:moveTo>
                <a:cubicBezTo>
                  <a:pt x="766363" y="0"/>
                  <a:pt x="987400" y="221037"/>
                  <a:pt x="987400" y="493700"/>
                </a:cubicBezTo>
                <a:cubicBezTo>
                  <a:pt x="987400" y="766363"/>
                  <a:pt x="766363" y="987400"/>
                  <a:pt x="493700" y="987400"/>
                </a:cubicBezTo>
                <a:cubicBezTo>
                  <a:pt x="221037" y="987400"/>
                  <a:pt x="0" y="766363"/>
                  <a:pt x="0" y="493700"/>
                </a:cubicBezTo>
                <a:cubicBezTo>
                  <a:pt x="0" y="221037"/>
                  <a:pt x="221037" y="0"/>
                  <a:pt x="493700"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12_Custom Layout">
    <p:spTree>
      <p:nvGrpSpPr>
        <p:cNvPr id="1" name=""/>
        <p:cNvGrpSpPr/>
        <p:nvPr/>
      </p:nvGrpSpPr>
      <p:grpSpPr>
        <a:xfrm>
          <a:off x="0" y="0"/>
          <a:ext cx="0" cy="0"/>
          <a:chOff x="0" y="0"/>
          <a:chExt cx="0" cy="0"/>
        </a:xfrm>
      </p:grpSpPr>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
        <p:nvSpPr>
          <p:cNvPr id="47" name="Picture Placeholder 11"/>
          <p:cNvSpPr>
            <a:spLocks noGrp="1"/>
          </p:cNvSpPr>
          <p:nvPr>
            <p:ph type="pic" sz="quarter" idx="10" hasCustomPrompt="1"/>
          </p:nvPr>
        </p:nvSpPr>
        <p:spPr>
          <a:xfrm>
            <a:off x="1070018" y="1978362"/>
            <a:ext cx="977722" cy="977722"/>
          </a:xfrm>
          <a:custGeom>
            <a:avLst/>
            <a:gdLst>
              <a:gd name="connsiteX0" fmla="*/ 488861 w 977722"/>
              <a:gd name="connsiteY0" fmla="*/ 0 h 977722"/>
              <a:gd name="connsiteX1" fmla="*/ 977722 w 977722"/>
              <a:gd name="connsiteY1" fmla="*/ 488861 h 977722"/>
              <a:gd name="connsiteX2" fmla="*/ 488861 w 977722"/>
              <a:gd name="connsiteY2" fmla="*/ 977722 h 977722"/>
              <a:gd name="connsiteX3" fmla="*/ 0 w 977722"/>
              <a:gd name="connsiteY3" fmla="*/ 488861 h 977722"/>
              <a:gd name="connsiteX4" fmla="*/ 488861 w 977722"/>
              <a:gd name="connsiteY4" fmla="*/ 0 h 9777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7722" h="977722">
                <a:moveTo>
                  <a:pt x="488861" y="0"/>
                </a:moveTo>
                <a:cubicBezTo>
                  <a:pt x="758852" y="0"/>
                  <a:pt x="977722" y="218871"/>
                  <a:pt x="977722" y="488861"/>
                </a:cubicBezTo>
                <a:cubicBezTo>
                  <a:pt x="977722" y="758852"/>
                  <a:pt x="758852" y="977722"/>
                  <a:pt x="488861" y="977722"/>
                </a:cubicBezTo>
                <a:cubicBezTo>
                  <a:pt x="218871" y="977722"/>
                  <a:pt x="0" y="758852"/>
                  <a:pt x="0" y="488861"/>
                </a:cubicBezTo>
                <a:cubicBezTo>
                  <a:pt x="0" y="218871"/>
                  <a:pt x="218871" y="0"/>
                  <a:pt x="488861"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48" name="Picture Placeholder 12"/>
          <p:cNvSpPr>
            <a:spLocks noGrp="1"/>
          </p:cNvSpPr>
          <p:nvPr>
            <p:ph type="pic" sz="quarter" idx="11" hasCustomPrompt="1"/>
          </p:nvPr>
        </p:nvSpPr>
        <p:spPr>
          <a:xfrm>
            <a:off x="6839753" y="1978362"/>
            <a:ext cx="977722" cy="977722"/>
          </a:xfrm>
          <a:custGeom>
            <a:avLst/>
            <a:gdLst>
              <a:gd name="connsiteX0" fmla="*/ 488861 w 977722"/>
              <a:gd name="connsiteY0" fmla="*/ 0 h 977722"/>
              <a:gd name="connsiteX1" fmla="*/ 977722 w 977722"/>
              <a:gd name="connsiteY1" fmla="*/ 488861 h 977722"/>
              <a:gd name="connsiteX2" fmla="*/ 488861 w 977722"/>
              <a:gd name="connsiteY2" fmla="*/ 977722 h 977722"/>
              <a:gd name="connsiteX3" fmla="*/ 0 w 977722"/>
              <a:gd name="connsiteY3" fmla="*/ 488861 h 977722"/>
              <a:gd name="connsiteX4" fmla="*/ 488861 w 977722"/>
              <a:gd name="connsiteY4" fmla="*/ 0 h 9777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7722" h="977722">
                <a:moveTo>
                  <a:pt x="488861" y="0"/>
                </a:moveTo>
                <a:cubicBezTo>
                  <a:pt x="758852" y="0"/>
                  <a:pt x="977722" y="218871"/>
                  <a:pt x="977722" y="488861"/>
                </a:cubicBezTo>
                <a:cubicBezTo>
                  <a:pt x="977722" y="758852"/>
                  <a:pt x="758852" y="977722"/>
                  <a:pt x="488861" y="977722"/>
                </a:cubicBezTo>
                <a:cubicBezTo>
                  <a:pt x="218871" y="977722"/>
                  <a:pt x="0" y="758852"/>
                  <a:pt x="0" y="488861"/>
                </a:cubicBezTo>
                <a:cubicBezTo>
                  <a:pt x="0" y="218871"/>
                  <a:pt x="218871" y="0"/>
                  <a:pt x="488861"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49" name="Picture Placeholder 13"/>
          <p:cNvSpPr>
            <a:spLocks noGrp="1"/>
          </p:cNvSpPr>
          <p:nvPr>
            <p:ph type="pic" sz="quarter" idx="12" hasCustomPrompt="1"/>
          </p:nvPr>
        </p:nvSpPr>
        <p:spPr>
          <a:xfrm>
            <a:off x="1070018" y="4173531"/>
            <a:ext cx="977722" cy="977722"/>
          </a:xfrm>
          <a:custGeom>
            <a:avLst/>
            <a:gdLst>
              <a:gd name="connsiteX0" fmla="*/ 488861 w 977722"/>
              <a:gd name="connsiteY0" fmla="*/ 0 h 977722"/>
              <a:gd name="connsiteX1" fmla="*/ 977722 w 977722"/>
              <a:gd name="connsiteY1" fmla="*/ 488861 h 977722"/>
              <a:gd name="connsiteX2" fmla="*/ 488861 w 977722"/>
              <a:gd name="connsiteY2" fmla="*/ 977722 h 977722"/>
              <a:gd name="connsiteX3" fmla="*/ 0 w 977722"/>
              <a:gd name="connsiteY3" fmla="*/ 488861 h 977722"/>
              <a:gd name="connsiteX4" fmla="*/ 488861 w 977722"/>
              <a:gd name="connsiteY4" fmla="*/ 0 h 9777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7722" h="977722">
                <a:moveTo>
                  <a:pt x="488861" y="0"/>
                </a:moveTo>
                <a:cubicBezTo>
                  <a:pt x="758852" y="0"/>
                  <a:pt x="977722" y="218871"/>
                  <a:pt x="977722" y="488861"/>
                </a:cubicBezTo>
                <a:cubicBezTo>
                  <a:pt x="977722" y="758852"/>
                  <a:pt x="758852" y="977722"/>
                  <a:pt x="488861" y="977722"/>
                </a:cubicBezTo>
                <a:cubicBezTo>
                  <a:pt x="218871" y="977722"/>
                  <a:pt x="0" y="758852"/>
                  <a:pt x="0" y="488861"/>
                </a:cubicBezTo>
                <a:cubicBezTo>
                  <a:pt x="0" y="218871"/>
                  <a:pt x="218871" y="0"/>
                  <a:pt x="488861"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50" name="Picture Placeholder 14"/>
          <p:cNvSpPr>
            <a:spLocks noGrp="1"/>
          </p:cNvSpPr>
          <p:nvPr>
            <p:ph type="pic" sz="quarter" idx="13" hasCustomPrompt="1"/>
          </p:nvPr>
        </p:nvSpPr>
        <p:spPr>
          <a:xfrm>
            <a:off x="6839753" y="4173531"/>
            <a:ext cx="977722" cy="977722"/>
          </a:xfrm>
          <a:custGeom>
            <a:avLst/>
            <a:gdLst>
              <a:gd name="connsiteX0" fmla="*/ 488861 w 977722"/>
              <a:gd name="connsiteY0" fmla="*/ 0 h 977722"/>
              <a:gd name="connsiteX1" fmla="*/ 977722 w 977722"/>
              <a:gd name="connsiteY1" fmla="*/ 488861 h 977722"/>
              <a:gd name="connsiteX2" fmla="*/ 488861 w 977722"/>
              <a:gd name="connsiteY2" fmla="*/ 977722 h 977722"/>
              <a:gd name="connsiteX3" fmla="*/ 0 w 977722"/>
              <a:gd name="connsiteY3" fmla="*/ 488861 h 977722"/>
              <a:gd name="connsiteX4" fmla="*/ 488861 w 977722"/>
              <a:gd name="connsiteY4" fmla="*/ 0 h 9777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7722" h="977722">
                <a:moveTo>
                  <a:pt x="488861" y="0"/>
                </a:moveTo>
                <a:cubicBezTo>
                  <a:pt x="758852" y="0"/>
                  <a:pt x="977722" y="218871"/>
                  <a:pt x="977722" y="488861"/>
                </a:cubicBezTo>
                <a:cubicBezTo>
                  <a:pt x="977722" y="758852"/>
                  <a:pt x="758852" y="977722"/>
                  <a:pt x="488861" y="977722"/>
                </a:cubicBezTo>
                <a:cubicBezTo>
                  <a:pt x="218871" y="977722"/>
                  <a:pt x="0" y="758852"/>
                  <a:pt x="0" y="488861"/>
                </a:cubicBezTo>
                <a:cubicBezTo>
                  <a:pt x="0" y="218871"/>
                  <a:pt x="218871" y="0"/>
                  <a:pt x="488861"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a:t>单击此处编辑母版标题样式</a:t>
            </a:r>
            <a:endParaRPr lang="zh-CN" altLang="en-US"/>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93369"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93369"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3E9D28CB-D3C5-4026-B94D-06B4CF30BC66}" type="datetime1">
              <a:rPr lang="id-ID" altLang="zh-CN" smtClean="0"/>
            </a:fld>
            <a:endParaRPr lang="en-US"/>
          </a:p>
        </p:txBody>
      </p:sp>
      <p:sp>
        <p:nvSpPr>
          <p:cNvPr id="8" name="页脚占位符 7"/>
          <p:cNvSpPr>
            <a:spLocks noGrp="1"/>
          </p:cNvSpPr>
          <p:nvPr>
            <p:ph type="ftr" sz="quarter" idx="11"/>
          </p:nvPr>
        </p:nvSpPr>
        <p:spPr/>
        <p:txBody>
          <a:bodyPr/>
          <a:lstStyle/>
          <a:p>
            <a:r>
              <a:rPr lang="en-US"/>
              <a:t>Startup Presentation</a:t>
            </a:r>
            <a:endParaRPr lang="en-US"/>
          </a:p>
        </p:txBody>
      </p:sp>
      <p:sp>
        <p:nvSpPr>
          <p:cNvPr id="9" name="灯片编号占位符 8"/>
          <p:cNvSpPr>
            <a:spLocks noGrp="1"/>
          </p:cNvSpPr>
          <p:nvPr>
            <p:ph type="sldNum" sz="quarter" idx="12"/>
          </p:nvPr>
        </p:nvSpPr>
        <p:spPr/>
        <p:txBody>
          <a:bodyPr/>
          <a:lstStyle/>
          <a:p>
            <a:fld id="{879EF9BB-81F1-401D-AA19-680A8E0D7F6D}" type="slidenum">
              <a:rPr lang="en-US" smtClean="0"/>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646B2D1A-4817-440E-98A4-02C04FAB5599}" type="datetime1">
              <a:rPr lang="id-ID" altLang="zh-CN" smtClean="0"/>
            </a:fld>
            <a:endParaRPr lang="en-US"/>
          </a:p>
        </p:txBody>
      </p:sp>
      <p:sp>
        <p:nvSpPr>
          <p:cNvPr id="4" name="页脚占位符 3"/>
          <p:cNvSpPr>
            <a:spLocks noGrp="1"/>
          </p:cNvSpPr>
          <p:nvPr>
            <p:ph type="ftr" sz="quarter" idx="11"/>
          </p:nvPr>
        </p:nvSpPr>
        <p:spPr/>
        <p:txBody>
          <a:bodyPr/>
          <a:lstStyle/>
          <a:p>
            <a:r>
              <a:rPr lang="en-US"/>
              <a:t>Startup Presentation</a:t>
            </a:r>
            <a:endParaRPr lang="en-US"/>
          </a:p>
        </p:txBody>
      </p:sp>
      <p:sp>
        <p:nvSpPr>
          <p:cNvPr id="5" name="灯片编号占位符 4"/>
          <p:cNvSpPr>
            <a:spLocks noGrp="1"/>
          </p:cNvSpPr>
          <p:nvPr>
            <p:ph type="sldNum" sz="quarter" idx="12"/>
          </p:nvPr>
        </p:nvSpPr>
        <p:spPr/>
        <p:txBody>
          <a:bodyPr/>
          <a:lstStyle/>
          <a:p>
            <a:fld id="{879EF9BB-81F1-401D-AA19-680A8E0D7F6D}" type="slidenum">
              <a:rPr lang="en-US" smtClean="0"/>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0D7BA40-9C76-471D-AA22-8A324E80EC5E}" type="datetime1">
              <a:rPr lang="id-ID" altLang="zh-CN" smtClean="0"/>
            </a:fld>
            <a:endParaRPr lang="en-US"/>
          </a:p>
        </p:txBody>
      </p:sp>
      <p:sp>
        <p:nvSpPr>
          <p:cNvPr id="3" name="页脚占位符 2"/>
          <p:cNvSpPr>
            <a:spLocks noGrp="1"/>
          </p:cNvSpPr>
          <p:nvPr>
            <p:ph type="ftr" sz="quarter" idx="11"/>
          </p:nvPr>
        </p:nvSpPr>
        <p:spPr/>
        <p:txBody>
          <a:bodyPr/>
          <a:lstStyle/>
          <a:p>
            <a:r>
              <a:rPr lang="en-US"/>
              <a:t>Startup Presentation</a:t>
            </a:r>
            <a:endParaRPr lang="en-US"/>
          </a:p>
        </p:txBody>
      </p:sp>
      <p:sp>
        <p:nvSpPr>
          <p:cNvPr id="4" name="灯片编号占位符 3"/>
          <p:cNvSpPr>
            <a:spLocks noGrp="1"/>
          </p:cNvSpPr>
          <p:nvPr>
            <p:ph type="sldNum" sz="quarter" idx="12"/>
          </p:nvPr>
        </p:nvSpPr>
        <p:spPr/>
        <p:txBody>
          <a:bodyPr/>
          <a:lstStyle/>
          <a:p>
            <a:fld id="{879EF9BB-81F1-401D-AA19-680A8E0D7F6D}" type="slidenum">
              <a:rPr lang="en-US" smtClean="0"/>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2" y="273050"/>
            <a:ext cx="4011084" cy="1162050"/>
          </a:xfrm>
        </p:spPr>
        <p:txBody>
          <a:bodyPr anchor="b"/>
          <a:lstStyle>
            <a:lvl1pPr algn="l">
              <a:defRPr sz="2000" b="1"/>
            </a:lvl1pPr>
          </a:lstStyle>
          <a:p>
            <a:r>
              <a:rPr lang="zh-CN" altLang="en-US"/>
              <a:t>单击此处编辑母版标题样式</a:t>
            </a:r>
            <a:endParaRPr lang="zh-CN" altLang="en-US"/>
          </a:p>
        </p:txBody>
      </p:sp>
      <p:sp>
        <p:nvSpPr>
          <p:cNvPr id="3" name="内容占位符 2"/>
          <p:cNvSpPr>
            <a:spLocks noGrp="1"/>
          </p:cNvSpPr>
          <p:nvPr>
            <p:ph idx="1"/>
          </p:nvPr>
        </p:nvSpPr>
        <p:spPr>
          <a:xfrm>
            <a:off x="4766733" y="27305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609602"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B9A053A1-681A-4FE7-BF45-D5BAB0C264FE}" type="datetime1">
              <a:rPr lang="id-ID" altLang="zh-CN" smtClean="0"/>
            </a:fld>
            <a:endParaRPr lang="en-US"/>
          </a:p>
        </p:txBody>
      </p:sp>
      <p:sp>
        <p:nvSpPr>
          <p:cNvPr id="6" name="页脚占位符 5"/>
          <p:cNvSpPr>
            <a:spLocks noGrp="1"/>
          </p:cNvSpPr>
          <p:nvPr>
            <p:ph type="ftr" sz="quarter" idx="11"/>
          </p:nvPr>
        </p:nvSpPr>
        <p:spPr/>
        <p:txBody>
          <a:bodyPr/>
          <a:lstStyle/>
          <a:p>
            <a:r>
              <a:rPr lang="en-US"/>
              <a:t>Startup Presentation</a:t>
            </a:r>
            <a:endParaRPr lang="en-US"/>
          </a:p>
        </p:txBody>
      </p:sp>
      <p:sp>
        <p:nvSpPr>
          <p:cNvPr id="7" name="灯片编号占位符 6"/>
          <p:cNvSpPr>
            <a:spLocks noGrp="1"/>
          </p:cNvSpPr>
          <p:nvPr>
            <p:ph type="sldNum" sz="quarter" idx="12"/>
          </p:nvPr>
        </p:nvSpPr>
        <p:spPr/>
        <p:txBody>
          <a:bodyPr/>
          <a:lstStyle/>
          <a:p>
            <a:fld id="{879EF9BB-81F1-401D-AA19-680A8E0D7F6D}" type="slidenum">
              <a:rPr lang="en-US" smtClean="0"/>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138F7A4D-81BB-4FE1-900D-2FB0A82DC7B5}" type="datetime1">
              <a:rPr lang="id-ID" altLang="zh-CN" smtClean="0"/>
            </a:fld>
            <a:endParaRPr lang="en-US"/>
          </a:p>
        </p:txBody>
      </p:sp>
      <p:sp>
        <p:nvSpPr>
          <p:cNvPr id="6" name="页脚占位符 5"/>
          <p:cNvSpPr>
            <a:spLocks noGrp="1"/>
          </p:cNvSpPr>
          <p:nvPr>
            <p:ph type="ftr" sz="quarter" idx="11"/>
          </p:nvPr>
        </p:nvSpPr>
        <p:spPr/>
        <p:txBody>
          <a:bodyPr/>
          <a:lstStyle/>
          <a:p>
            <a:r>
              <a:rPr lang="en-US"/>
              <a:t>Startup Presentation</a:t>
            </a:r>
            <a:endParaRPr lang="en-US"/>
          </a:p>
        </p:txBody>
      </p:sp>
      <p:sp>
        <p:nvSpPr>
          <p:cNvPr id="7" name="灯片编号占位符 6"/>
          <p:cNvSpPr>
            <a:spLocks noGrp="1"/>
          </p:cNvSpPr>
          <p:nvPr>
            <p:ph type="sldNum" sz="quarter" idx="12"/>
          </p:nvPr>
        </p:nvSpPr>
        <p:spPr/>
        <p:txBody>
          <a:bodyPr/>
          <a:lstStyle/>
          <a:p>
            <a:fld id="{879EF9BB-81F1-401D-AA19-680A8E0D7F6D}" type="slidenum">
              <a:rPr lang="en-US" smtClean="0"/>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4" Type="http://schemas.openxmlformats.org/officeDocument/2006/relationships/theme" Target="../theme/theme1.xml"/><Relationship Id="rId43" Type="http://schemas.openxmlformats.org/officeDocument/2006/relationships/slideLayout" Target="../slideLayouts/slideLayout43.xml"/><Relationship Id="rId42" Type="http://schemas.openxmlformats.org/officeDocument/2006/relationships/slideLayout" Target="../slideLayouts/slideLayout42.xml"/><Relationship Id="rId41" Type="http://schemas.openxmlformats.org/officeDocument/2006/relationships/slideLayout" Target="../slideLayouts/slideLayout41.xml"/><Relationship Id="rId40" Type="http://schemas.openxmlformats.org/officeDocument/2006/relationships/slideLayout" Target="../slideLayouts/slideLayout40.xml"/><Relationship Id="rId4" Type="http://schemas.openxmlformats.org/officeDocument/2006/relationships/slideLayout" Target="../slideLayouts/slideLayout4.xml"/><Relationship Id="rId39" Type="http://schemas.openxmlformats.org/officeDocument/2006/relationships/slideLayout" Target="../slideLayouts/slideLayout39.xml"/><Relationship Id="rId38" Type="http://schemas.openxmlformats.org/officeDocument/2006/relationships/slideLayout" Target="../slideLayouts/slideLayout38.xml"/><Relationship Id="rId37" Type="http://schemas.openxmlformats.org/officeDocument/2006/relationships/slideLayout" Target="../slideLayouts/slideLayout37.xml"/><Relationship Id="rId36" Type="http://schemas.openxmlformats.org/officeDocument/2006/relationships/slideLayout" Target="../slideLayouts/slideLayout36.xml"/><Relationship Id="rId35" Type="http://schemas.openxmlformats.org/officeDocument/2006/relationships/slideLayout" Target="../slideLayouts/slideLayout35.xml"/><Relationship Id="rId34" Type="http://schemas.openxmlformats.org/officeDocument/2006/relationships/slideLayout" Target="../slideLayouts/slideLayout34.xml"/><Relationship Id="rId33" Type="http://schemas.openxmlformats.org/officeDocument/2006/relationships/slideLayout" Target="../slideLayouts/slideLayout33.xml"/><Relationship Id="rId32" Type="http://schemas.openxmlformats.org/officeDocument/2006/relationships/slideLayout" Target="../slideLayouts/slideLayout32.xml"/><Relationship Id="rId31" Type="http://schemas.openxmlformats.org/officeDocument/2006/relationships/slideLayout" Target="../slideLayouts/slideLayout31.xml"/><Relationship Id="rId30" Type="http://schemas.openxmlformats.org/officeDocument/2006/relationships/slideLayout" Target="../slideLayouts/slideLayout30.xml"/><Relationship Id="rId3" Type="http://schemas.openxmlformats.org/officeDocument/2006/relationships/slideLayout" Target="../slideLayouts/slideLayout3.xml"/><Relationship Id="rId29" Type="http://schemas.openxmlformats.org/officeDocument/2006/relationships/slideLayout" Target="../slideLayouts/slideLayout29.xml"/><Relationship Id="rId28" Type="http://schemas.openxmlformats.org/officeDocument/2006/relationships/slideLayout" Target="../slideLayouts/slideLayout28.xml"/><Relationship Id="rId27" Type="http://schemas.openxmlformats.org/officeDocument/2006/relationships/slideLayout" Target="../slideLayouts/slideLayout27.xml"/><Relationship Id="rId26" Type="http://schemas.openxmlformats.org/officeDocument/2006/relationships/slideLayout" Target="../slideLayouts/slideLayout26.xml"/><Relationship Id="rId25" Type="http://schemas.openxmlformats.org/officeDocument/2006/relationships/slideLayout" Target="../slideLayouts/slideLayout25.xml"/><Relationship Id="rId24" Type="http://schemas.openxmlformats.org/officeDocument/2006/relationships/slideLayout" Target="../slideLayouts/slideLayout24.xml"/><Relationship Id="rId23" Type="http://schemas.openxmlformats.org/officeDocument/2006/relationships/slideLayout" Target="../slideLayouts/slideLayout23.xml"/><Relationship Id="rId22" Type="http://schemas.openxmlformats.org/officeDocument/2006/relationships/slideLayout" Target="../slideLayouts/slideLayout22.xml"/><Relationship Id="rId21" Type="http://schemas.openxmlformats.org/officeDocument/2006/relationships/slideLayout" Target="../slideLayouts/slideLayout2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609600" y="1600203"/>
            <a:ext cx="10972800" cy="4525963"/>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609600" y="6356353"/>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8353774-3D76-4893-A2ED-7CDC63C45D82}" type="datetime1">
              <a:rPr lang="id-ID" altLang="zh-CN" smtClean="0"/>
            </a:fld>
            <a:endParaRPr lang="en-US"/>
          </a:p>
        </p:txBody>
      </p:sp>
      <p:sp>
        <p:nvSpPr>
          <p:cNvPr id="5" name="页脚占位符 4"/>
          <p:cNvSpPr>
            <a:spLocks noGrp="1"/>
          </p:cNvSpPr>
          <p:nvPr>
            <p:ph type="ftr" sz="quarter" idx="3"/>
          </p:nvPr>
        </p:nvSpPr>
        <p:spPr>
          <a:xfrm>
            <a:off x="4165600" y="6356353"/>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t>Startup Presentation</a:t>
            </a:r>
            <a:endParaRPr lang="en-US"/>
          </a:p>
        </p:txBody>
      </p:sp>
      <p:sp>
        <p:nvSpPr>
          <p:cNvPr id="6" name="灯片编号占位符 5"/>
          <p:cNvSpPr>
            <a:spLocks noGrp="1"/>
          </p:cNvSpPr>
          <p:nvPr>
            <p:ph type="sldNum" sz="quarter" idx="4"/>
          </p:nvPr>
        </p:nvSpPr>
        <p:spPr>
          <a:xfrm>
            <a:off x="8737600" y="6356353"/>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79EF9BB-81F1-401D-AA19-680A8E0D7F6D}" type="slidenum">
              <a:rPr lang="en-US" smtClean="0"/>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 id="2147483685" r:id="rId37"/>
    <p:sldLayoutId id="2147483686" r:id="rId38"/>
    <p:sldLayoutId id="2147483687" r:id="rId39"/>
    <p:sldLayoutId id="2147483688" r:id="rId40"/>
    <p:sldLayoutId id="2147483689" r:id="rId41"/>
    <p:sldLayoutId id="2147483690" r:id="rId42"/>
    <p:sldLayoutId id="2147483691" r:id="rId43"/>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12.xml"/><Relationship Id="rId3" Type="http://schemas.openxmlformats.org/officeDocument/2006/relationships/slide" Target="slide3.xml"/><Relationship Id="rId2" Type="http://schemas.openxmlformats.org/officeDocument/2006/relationships/image" Target="../media/image2.emf"/><Relationship Id="rId1" Type="http://schemas.openxmlformats.org/officeDocument/2006/relationships/image" Target="../media/image1.emf"/></Relationships>
</file>

<file path=ppt/slides/_rels/slide10.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slide" Target="slide3.xml"/><Relationship Id="rId5" Type="http://schemas.microsoft.com/office/2007/relationships/diagramDrawing" Target="../diagrams/drawing1.xml"/><Relationship Id="rId4" Type="http://schemas.openxmlformats.org/officeDocument/2006/relationships/diagramColors" Target="../diagrams/colors1.xml"/><Relationship Id="rId3" Type="http://schemas.openxmlformats.org/officeDocument/2006/relationships/diagramQuickStyle" Target="../diagrams/quickStyle1.xml"/><Relationship Id="rId2" Type="http://schemas.openxmlformats.org/officeDocument/2006/relationships/diagramLayout" Target="../diagrams/layout1.xml"/><Relationship Id="rId1" Type="http://schemas.openxmlformats.org/officeDocument/2006/relationships/diagramData" Target="../diagrams/data1.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99.xml"/></Relationships>
</file>

<file path=ppt/slides/_rels/slide10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slide" Target="slide103.xml"/><Relationship Id="rId2" Type="http://schemas.openxmlformats.org/officeDocument/2006/relationships/slide" Target="slide3.xml"/><Relationship Id="rId1" Type="http://schemas.openxmlformats.org/officeDocument/2006/relationships/image" Target="../media/image3.emf"/></Relationships>
</file>

<file path=ppt/slides/_rels/slide10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102.xml"/></Relationships>
</file>

<file path=ppt/slides/_rels/slide104.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slide" Target="slide105.xml"/><Relationship Id="rId2" Type="http://schemas.openxmlformats.org/officeDocument/2006/relationships/slide" Target="slide3.xml"/><Relationship Id="rId1" Type="http://schemas.openxmlformats.org/officeDocument/2006/relationships/image" Target="../media/image3.emf"/></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104.xml"/></Relationships>
</file>

<file path=ppt/slides/_rels/slide10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slide" Target="slide108.xml"/><Relationship Id="rId2" Type="http://schemas.openxmlformats.org/officeDocument/2006/relationships/slide" Target="slide3.xml"/><Relationship Id="rId1" Type="http://schemas.openxmlformats.org/officeDocument/2006/relationships/image" Target="../media/image3.emf"/></Relationships>
</file>

<file path=ppt/slides/_rels/slide10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107.xml"/></Relationships>
</file>

<file path=ppt/slides/_rels/slide10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slide" Target="slide110.xml"/><Relationship Id="rId2" Type="http://schemas.openxmlformats.org/officeDocument/2006/relationships/slide" Target="slide3.xml"/><Relationship Id="rId1" Type="http://schemas.openxmlformats.org/officeDocument/2006/relationships/image" Target="../media/image3.emf"/></Relationships>
</file>

<file path=ppt/slides/_rels/slide11.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slide" Target="slide3.xml"/><Relationship Id="rId5" Type="http://schemas.microsoft.com/office/2007/relationships/diagramDrawing" Target="../diagrams/drawing2.xml"/><Relationship Id="rId4" Type="http://schemas.openxmlformats.org/officeDocument/2006/relationships/diagramColors" Target="../diagrams/colors2.xml"/><Relationship Id="rId3" Type="http://schemas.openxmlformats.org/officeDocument/2006/relationships/diagramQuickStyle" Target="../diagrams/quickStyle2.xml"/><Relationship Id="rId2" Type="http://schemas.openxmlformats.org/officeDocument/2006/relationships/diagramLayout" Target="../diagrams/layout2.xml"/><Relationship Id="rId1" Type="http://schemas.openxmlformats.org/officeDocument/2006/relationships/diagramData" Target="../diagrams/data2.xml"/></Relationships>
</file>

<file path=ppt/slides/_rels/slide1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109.xml"/></Relationships>
</file>

<file path=ppt/slides/_rels/slide11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slide" Target="slide112.xml"/><Relationship Id="rId2" Type="http://schemas.openxmlformats.org/officeDocument/2006/relationships/slide" Target="slide3.xml"/><Relationship Id="rId1" Type="http://schemas.openxmlformats.org/officeDocument/2006/relationships/image" Target="../media/image3.emf"/></Relationships>
</file>

<file path=ppt/slides/_rels/slide1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111.xml"/></Relationships>
</file>

<file path=ppt/slides/_rels/slide11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slide" Target="slide114.xml"/><Relationship Id="rId2" Type="http://schemas.openxmlformats.org/officeDocument/2006/relationships/slide" Target="slide3.xml"/><Relationship Id="rId1" Type="http://schemas.openxmlformats.org/officeDocument/2006/relationships/image" Target="../media/image3.emf"/></Relationships>
</file>

<file path=ppt/slides/_rels/slide1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113.xml"/></Relationships>
</file>

<file path=ppt/slides/_rels/slide11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slide" Target="slide116.xml"/><Relationship Id="rId2" Type="http://schemas.openxmlformats.org/officeDocument/2006/relationships/slide" Target="slide3.xml"/><Relationship Id="rId1" Type="http://schemas.openxmlformats.org/officeDocument/2006/relationships/image" Target="../media/image3.emf"/></Relationships>
</file>

<file path=ppt/slides/_rels/slide1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115.xml"/></Relationships>
</file>

<file path=ppt/slides/_rels/slide11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slide" Target="slide118.xml"/><Relationship Id="rId2" Type="http://schemas.openxmlformats.org/officeDocument/2006/relationships/slide" Target="slide3.xml"/><Relationship Id="rId1" Type="http://schemas.openxmlformats.org/officeDocument/2006/relationships/image" Target="../media/image3.emf"/></Relationships>
</file>

<file path=ppt/slides/_rels/slide1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117.xml"/></Relationships>
</file>

<file path=ppt/slides/_rels/slide11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slide" Target="slide120.xml"/><Relationship Id="rId2" Type="http://schemas.openxmlformats.org/officeDocument/2006/relationships/slide" Target="slide3.xml"/><Relationship Id="rId1" Type="http://schemas.openxmlformats.org/officeDocument/2006/relationships/image" Target="../media/image3.emf"/></Relationships>
</file>

<file path=ppt/slides/_rels/slide12.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 Target="slide3.xml"/></Relationships>
</file>

<file path=ppt/slides/_rels/slide1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121.xml"/></Relationships>
</file>

<file path=ppt/slides/_rels/slide12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119.xml"/></Relationships>
</file>

<file path=ppt/slides/_rels/slide12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slide" Target="slide123.xml"/><Relationship Id="rId2" Type="http://schemas.openxmlformats.org/officeDocument/2006/relationships/slide" Target="slide3.xml"/><Relationship Id="rId1" Type="http://schemas.openxmlformats.org/officeDocument/2006/relationships/image" Target="../media/image3.emf"/></Relationships>
</file>

<file path=ppt/slides/_rels/slide12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122.xml"/></Relationships>
</file>

<file path=ppt/slides/_rels/slide12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slide" Target="slide125.xml"/><Relationship Id="rId2" Type="http://schemas.openxmlformats.org/officeDocument/2006/relationships/slide" Target="slide3.xml"/><Relationship Id="rId1" Type="http://schemas.openxmlformats.org/officeDocument/2006/relationships/image" Target="../media/image3.emf"/></Relationships>
</file>

<file path=ppt/slides/_rels/slide12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126.xml"/></Relationships>
</file>

<file path=ppt/slides/_rels/slide12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124.xml"/></Relationships>
</file>

<file path=ppt/slides/_rels/slide12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slide" Target="slide128.xml"/><Relationship Id="rId2" Type="http://schemas.openxmlformats.org/officeDocument/2006/relationships/slide" Target="slide3.xml"/><Relationship Id="rId1" Type="http://schemas.openxmlformats.org/officeDocument/2006/relationships/image" Target="../media/image3.emf"/></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127.xml"/></Relationships>
</file>

<file path=ppt/slides/_rels/slide13.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 Target="slide3.xml"/></Relationships>
</file>

<file path=ppt/slides/_rels/slide13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slide" Target="slide131.xml"/><Relationship Id="rId1" Type="http://schemas.openxmlformats.org/officeDocument/2006/relationships/slide" Target="slide3.xml"/></Relationships>
</file>

<file path=ppt/slides/_rels/slide13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132.xml"/></Relationships>
</file>

<file path=ppt/slides/_rels/slide13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130.xml"/></Relationships>
</file>

<file path=ppt/slides/_rels/slide133.xml.rels><?xml version="1.0" encoding="UTF-8" standalone="yes"?>
<Relationships xmlns="http://schemas.openxmlformats.org/package/2006/relationships"><Relationship Id="rId5" Type="http://schemas.openxmlformats.org/officeDocument/2006/relationships/notesSlide" Target="../notesSlides/notesSlide12.xml"/><Relationship Id="rId4" Type="http://schemas.openxmlformats.org/officeDocument/2006/relationships/slideLayout" Target="../slideLayouts/slideLayout12.xml"/><Relationship Id="rId3" Type="http://schemas.openxmlformats.org/officeDocument/2006/relationships/slide" Target="slide3.xml"/><Relationship Id="rId2" Type="http://schemas.openxmlformats.org/officeDocument/2006/relationships/image" Target="../media/image2.emf"/><Relationship Id="rId1" Type="http://schemas.openxmlformats.org/officeDocument/2006/relationships/image" Target="../media/image1.emf"/></Relationships>
</file>

<file path=ppt/slides/_rels/slide14.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slide" Target="slide3.xml"/><Relationship Id="rId5" Type="http://schemas.microsoft.com/office/2007/relationships/diagramDrawing" Target="../diagrams/drawing5.xml"/><Relationship Id="rId4" Type="http://schemas.openxmlformats.org/officeDocument/2006/relationships/diagramColors" Target="../diagrams/colors5.xml"/><Relationship Id="rId3" Type="http://schemas.openxmlformats.org/officeDocument/2006/relationships/diagramQuickStyle" Target="../diagrams/quickStyle5.xml"/><Relationship Id="rId2" Type="http://schemas.openxmlformats.org/officeDocument/2006/relationships/diagramLayout" Target="../diagrams/layout5.xml"/><Relationship Id="rId1" Type="http://schemas.openxmlformats.org/officeDocument/2006/relationships/diagramData" Target="../diagrams/data5.xml"/></Relationships>
</file>

<file path=ppt/slides/_rels/slide15.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slide" Target="slide3.xml"/><Relationship Id="rId5" Type="http://schemas.microsoft.com/office/2007/relationships/diagramDrawing" Target="../diagrams/drawing6.xml"/><Relationship Id="rId4" Type="http://schemas.openxmlformats.org/officeDocument/2006/relationships/diagramColors" Target="../diagrams/colors6.xml"/><Relationship Id="rId3" Type="http://schemas.openxmlformats.org/officeDocument/2006/relationships/diagramQuickStyle" Target="../diagrams/quickStyle6.xml"/><Relationship Id="rId2" Type="http://schemas.openxmlformats.org/officeDocument/2006/relationships/diagramLayout" Target="../diagrams/layout6.xml"/><Relationship Id="rId1" Type="http://schemas.openxmlformats.org/officeDocument/2006/relationships/diagramData" Target="../diagrams/data6.xml"/></Relationships>
</file>

<file path=ppt/slides/_rels/slide16.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slide" Target="slide3.xml"/><Relationship Id="rId5" Type="http://schemas.microsoft.com/office/2007/relationships/diagramDrawing" Target="../diagrams/drawing7.xml"/><Relationship Id="rId4" Type="http://schemas.openxmlformats.org/officeDocument/2006/relationships/diagramColors" Target="../diagrams/colors7.xml"/><Relationship Id="rId3" Type="http://schemas.openxmlformats.org/officeDocument/2006/relationships/diagramQuickStyle" Target="../diagrams/quickStyle7.xml"/><Relationship Id="rId2" Type="http://schemas.openxmlformats.org/officeDocument/2006/relationships/diagramLayout" Target="../diagrams/layout7.xml"/><Relationship Id="rId1" Type="http://schemas.openxmlformats.org/officeDocument/2006/relationships/diagramData" Target="../diagrams/data7.xml"/></Relationships>
</file>

<file path=ppt/slides/_rels/slide17.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slide" Target="slide3.xml"/><Relationship Id="rId5" Type="http://schemas.microsoft.com/office/2007/relationships/diagramDrawing" Target="../diagrams/drawing8.xml"/><Relationship Id="rId4" Type="http://schemas.openxmlformats.org/officeDocument/2006/relationships/diagramColors" Target="../diagrams/colors8.xml"/><Relationship Id="rId3" Type="http://schemas.openxmlformats.org/officeDocument/2006/relationships/diagramQuickStyle" Target="../diagrams/quickStyle8.xml"/><Relationship Id="rId2" Type="http://schemas.openxmlformats.org/officeDocument/2006/relationships/diagramLayout" Target="../diagrams/layout8.xml"/><Relationship Id="rId1" Type="http://schemas.openxmlformats.org/officeDocument/2006/relationships/diagramData" Target="../diagrams/data8.xml"/></Relationships>
</file>

<file path=ppt/slides/_rels/slide18.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microsoft.com/office/2007/relationships/diagramDrawing" Target="../diagrams/drawing9.xml"/><Relationship Id="rId5" Type="http://schemas.openxmlformats.org/officeDocument/2006/relationships/diagramColors" Target="../diagrams/colors9.xml"/><Relationship Id="rId4" Type="http://schemas.openxmlformats.org/officeDocument/2006/relationships/diagramQuickStyle" Target="../diagrams/quickStyle9.xml"/><Relationship Id="rId3" Type="http://schemas.openxmlformats.org/officeDocument/2006/relationships/diagramLayout" Target="../diagrams/layout9.xml"/><Relationship Id="rId2" Type="http://schemas.openxmlformats.org/officeDocument/2006/relationships/diagramData" Target="../diagrams/data9.xml"/><Relationship Id="rId1" Type="http://schemas.openxmlformats.org/officeDocument/2006/relationships/slide" Target="slide3.xml"/></Relationships>
</file>

<file path=ppt/slides/_rels/slide19.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microsoft.com/office/2007/relationships/diagramDrawing" Target="../diagrams/drawing10.xml"/><Relationship Id="rId5" Type="http://schemas.openxmlformats.org/officeDocument/2006/relationships/diagramColors" Target="../diagrams/colors10.xml"/><Relationship Id="rId4" Type="http://schemas.openxmlformats.org/officeDocument/2006/relationships/diagramQuickStyle" Target="../diagrams/quickStyle10.xml"/><Relationship Id="rId3" Type="http://schemas.openxmlformats.org/officeDocument/2006/relationships/diagramLayout" Target="../diagrams/layout10.xml"/><Relationship Id="rId2" Type="http://schemas.openxmlformats.org/officeDocument/2006/relationships/diagramData" Target="../diagrams/data10.xml"/><Relationship Id="rId1" Type="http://schemas.openxmlformats.org/officeDocument/2006/relationships/slide" Target="slide3.xml"/></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12.xml"/><Relationship Id="rId2" Type="http://schemas.openxmlformats.org/officeDocument/2006/relationships/image" Target="../media/image2.emf"/><Relationship Id="rId1" Type="http://schemas.openxmlformats.org/officeDocument/2006/relationships/image" Target="../media/image1.emf"/></Relationships>
</file>

<file path=ppt/slides/_rels/slide20.xml.rels><?xml version="1.0" encoding="UTF-8" standalone="yes"?>
<Relationships xmlns="http://schemas.openxmlformats.org/package/2006/relationships"><Relationship Id="rId9" Type="http://schemas.openxmlformats.org/officeDocument/2006/relationships/slide" Target="slide61.xml"/><Relationship Id="rId8" Type="http://schemas.openxmlformats.org/officeDocument/2006/relationships/slide" Target="slide54.xml"/><Relationship Id="rId7" Type="http://schemas.openxmlformats.org/officeDocument/2006/relationships/slide" Target="slide47.xml"/><Relationship Id="rId6" Type="http://schemas.openxmlformats.org/officeDocument/2006/relationships/slide" Target="slide40.xml"/><Relationship Id="rId5" Type="http://schemas.openxmlformats.org/officeDocument/2006/relationships/slide" Target="slide31.xml"/><Relationship Id="rId4" Type="http://schemas.openxmlformats.org/officeDocument/2006/relationships/slide" Target="slide26.xml"/><Relationship Id="rId3" Type="http://schemas.openxmlformats.org/officeDocument/2006/relationships/slide" Target="slide21.xml"/><Relationship Id="rId2" Type="http://schemas.openxmlformats.org/officeDocument/2006/relationships/slide" Target="slide3.xml"/><Relationship Id="rId14" Type="http://schemas.openxmlformats.org/officeDocument/2006/relationships/notesSlide" Target="../notesSlides/notesSlide10.xml"/><Relationship Id="rId13" Type="http://schemas.openxmlformats.org/officeDocument/2006/relationships/slideLayout" Target="../slideLayouts/slideLayout12.xml"/><Relationship Id="rId12" Type="http://schemas.openxmlformats.org/officeDocument/2006/relationships/slide" Target="slide83.xml"/><Relationship Id="rId11" Type="http://schemas.openxmlformats.org/officeDocument/2006/relationships/slide" Target="slide75.xml"/><Relationship Id="rId10" Type="http://schemas.openxmlformats.org/officeDocument/2006/relationships/slide" Target="slide68.xml"/><Relationship Id="rId1" Type="http://schemas.openxmlformats.org/officeDocument/2006/relationships/image" Target="../media/image6.png"/></Relationships>
</file>

<file path=ppt/slides/_rels/slide2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slide" Target="slide22.xml"/><Relationship Id="rId2" Type="http://schemas.openxmlformats.org/officeDocument/2006/relationships/slide" Target="slide3.xml"/><Relationship Id="rId1" Type="http://schemas.openxmlformats.org/officeDocument/2006/relationships/image" Target="../media/image8.pn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21.xml"/></Relationships>
</file>

<file path=ppt/slides/_rels/slide2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slide" Target="slide24.xml"/><Relationship Id="rId2" Type="http://schemas.openxmlformats.org/officeDocument/2006/relationships/slide" Target="slide3.xml"/><Relationship Id="rId1" Type="http://schemas.openxmlformats.org/officeDocument/2006/relationships/image" Target="../media/image8.pn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23.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21.xml"/></Relationships>
</file>

<file path=ppt/slides/_rels/slide2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slide" Target="slide27.xml"/><Relationship Id="rId2" Type="http://schemas.openxmlformats.org/officeDocument/2006/relationships/slide" Target="slide3.xml"/><Relationship Id="rId1" Type="http://schemas.openxmlformats.org/officeDocument/2006/relationships/image" Target="../media/image8.png"/></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26.xml"/></Relationships>
</file>

<file path=ppt/slides/_rels/slide28.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slide" Target="slide29.xml"/><Relationship Id="rId2" Type="http://schemas.openxmlformats.org/officeDocument/2006/relationships/slide" Target="slide3.xml"/><Relationship Id="rId1" Type="http://schemas.openxmlformats.org/officeDocument/2006/relationships/image" Target="../media/image8.png"/></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28.xml"/></Relationships>
</file>

<file path=ppt/slides/_rels/slide3.xml.rels><?xml version="1.0" encoding="UTF-8" standalone="yes"?>
<Relationships xmlns="http://schemas.openxmlformats.org/package/2006/relationships"><Relationship Id="rId8" Type="http://schemas.openxmlformats.org/officeDocument/2006/relationships/notesSlide" Target="../notesSlides/notesSlide3.xml"/><Relationship Id="rId7" Type="http://schemas.openxmlformats.org/officeDocument/2006/relationships/slideLayout" Target="../slideLayouts/slideLayout13.xml"/><Relationship Id="rId6" Type="http://schemas.openxmlformats.org/officeDocument/2006/relationships/slide" Target="slide90.xml"/><Relationship Id="rId5" Type="http://schemas.openxmlformats.org/officeDocument/2006/relationships/slide" Target="slide20.xml"/><Relationship Id="rId4" Type="http://schemas.openxmlformats.org/officeDocument/2006/relationships/slide" Target="slide8.xml"/><Relationship Id="rId3" Type="http://schemas.openxmlformats.org/officeDocument/2006/relationships/image" Target="../media/image4.emf"/><Relationship Id="rId2" Type="http://schemas.openxmlformats.org/officeDocument/2006/relationships/slide" Target="slide4.xml"/><Relationship Id="rId1" Type="http://schemas.openxmlformats.org/officeDocument/2006/relationships/image" Target="../media/image3.emf"/></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26.xml"/></Relationships>
</file>

<file path=ppt/slides/_rels/slide3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slide" Target="slide32.xml"/><Relationship Id="rId2" Type="http://schemas.openxmlformats.org/officeDocument/2006/relationships/slide" Target="slide3.xml"/><Relationship Id="rId1" Type="http://schemas.openxmlformats.org/officeDocument/2006/relationships/image" Target="../media/image8.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31.xml"/></Relationships>
</file>

<file path=ppt/slides/_rels/slide3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slide" Target="slide35.xml"/><Relationship Id="rId2" Type="http://schemas.openxmlformats.org/officeDocument/2006/relationships/slide" Target="slide3.xml"/><Relationship Id="rId1" Type="http://schemas.openxmlformats.org/officeDocument/2006/relationships/image" Target="../media/image8.png"/></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xml"/></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34.xml"/></Relationships>
</file>

<file path=ppt/slides/_rels/slide3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slide" Target="slide38.xml"/><Relationship Id="rId2" Type="http://schemas.openxmlformats.org/officeDocument/2006/relationships/slide" Target="slide3.xml"/><Relationship Id="rId1" Type="http://schemas.openxmlformats.org/officeDocument/2006/relationships/image" Target="../media/image8.png"/></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37.xml"/></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31.xml"/></Relationships>
</file>

<file path=ppt/slides/_rels/slide4.xml.rels><?xml version="1.0" encoding="UTF-8" standalone="yes"?>
<Relationships xmlns="http://schemas.openxmlformats.org/package/2006/relationships"><Relationship Id="rId5" Type="http://schemas.openxmlformats.org/officeDocument/2006/relationships/notesSlide" Target="../notesSlides/notesSlide4.xml"/><Relationship Id="rId4" Type="http://schemas.openxmlformats.org/officeDocument/2006/relationships/slideLayout" Target="../slideLayouts/slideLayout12.xml"/><Relationship Id="rId3" Type="http://schemas.openxmlformats.org/officeDocument/2006/relationships/slide" Target="slide3.xml"/><Relationship Id="rId2" Type="http://schemas.openxmlformats.org/officeDocument/2006/relationships/image" Target="../media/image6.png"/><Relationship Id="rId1" Type="http://schemas.openxmlformats.org/officeDocument/2006/relationships/image" Target="../media/image5.png"/></Relationships>
</file>

<file path=ppt/slides/_rels/slide40.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slide" Target="slide41.xml"/><Relationship Id="rId2" Type="http://schemas.openxmlformats.org/officeDocument/2006/relationships/slide" Target="slide3.xml"/><Relationship Id="rId1" Type="http://schemas.openxmlformats.org/officeDocument/2006/relationships/image" Target="../media/image8.png"/></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40.xml"/></Relationships>
</file>

<file path=ppt/slides/_rels/slide4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slide" Target="slide43.xml"/><Relationship Id="rId2" Type="http://schemas.openxmlformats.org/officeDocument/2006/relationships/slide" Target="slide3.xml"/><Relationship Id="rId1" Type="http://schemas.openxmlformats.org/officeDocument/2006/relationships/image" Target="../media/image8.png"/></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42.xml"/></Relationships>
</file>

<file path=ppt/slides/_rels/slide4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slide" Target="slide45.xml"/><Relationship Id="rId2" Type="http://schemas.openxmlformats.org/officeDocument/2006/relationships/slide" Target="slide3.xml"/><Relationship Id="rId1" Type="http://schemas.openxmlformats.org/officeDocument/2006/relationships/image" Target="../media/image8.png"/></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44.xml"/></Relationships>
</file>

<file path=ppt/slides/_rels/slide4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40.xml"/></Relationships>
</file>

<file path=ppt/slides/_rels/slide4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slide" Target="slide48.xml"/><Relationship Id="rId2" Type="http://schemas.openxmlformats.org/officeDocument/2006/relationships/slide" Target="slide3.xml"/><Relationship Id="rId1" Type="http://schemas.openxmlformats.org/officeDocument/2006/relationships/image" Target="../media/image8.png"/></Relationships>
</file>

<file path=ppt/slides/_rels/slide4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47.xml"/></Relationships>
</file>

<file path=ppt/slides/_rels/slide4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slide" Target="slide50.xml"/><Relationship Id="rId2" Type="http://schemas.openxmlformats.org/officeDocument/2006/relationships/slide" Target="slide3.xml"/><Relationship Id="rId1" Type="http://schemas.openxmlformats.org/officeDocument/2006/relationships/image" Target="../media/image8.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4.xml"/><Relationship Id="rId1" Type="http://schemas.openxmlformats.org/officeDocument/2006/relationships/slide" Target="slide3.xml"/></Relationships>
</file>

<file path=ppt/slides/_rels/slide5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49.xml"/></Relationships>
</file>

<file path=ppt/slides/_rels/slide5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slide" Target="slide52.xml"/><Relationship Id="rId2" Type="http://schemas.openxmlformats.org/officeDocument/2006/relationships/slide" Target="slide3.xml"/><Relationship Id="rId1" Type="http://schemas.openxmlformats.org/officeDocument/2006/relationships/image" Target="../media/image8.png"/></Relationships>
</file>

<file path=ppt/slides/_rels/slide5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51.xml"/></Relationships>
</file>

<file path=ppt/slides/_rels/slide5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47.xml"/></Relationships>
</file>

<file path=ppt/slides/_rels/slide5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slide" Target="slide55.xml"/><Relationship Id="rId2" Type="http://schemas.openxmlformats.org/officeDocument/2006/relationships/slide" Target="slide3.xml"/><Relationship Id="rId1" Type="http://schemas.openxmlformats.org/officeDocument/2006/relationships/image" Target="../media/image8.png"/></Relationships>
</file>

<file path=ppt/slides/_rels/slide5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54.xml"/></Relationships>
</file>

<file path=ppt/slides/_rels/slide5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slide" Target="slide57.xml"/><Relationship Id="rId2" Type="http://schemas.openxmlformats.org/officeDocument/2006/relationships/slide" Target="slide3.xml"/><Relationship Id="rId1" Type="http://schemas.openxmlformats.org/officeDocument/2006/relationships/image" Target="../media/image8.png"/></Relationships>
</file>

<file path=ppt/slides/_rels/slide5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56.xml"/></Relationships>
</file>

<file path=ppt/slides/_rels/slide58.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slide" Target="slide59.xml"/><Relationship Id="rId2" Type="http://schemas.openxmlformats.org/officeDocument/2006/relationships/slide" Target="slide3.xml"/><Relationship Id="rId1" Type="http://schemas.openxmlformats.org/officeDocument/2006/relationships/image" Target="../media/image8.png"/></Relationships>
</file>

<file path=ppt/slides/_rels/slide5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58.xml"/></Relationships>
</file>

<file path=ppt/slides/_rels/slide6.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14.xml"/><Relationship Id="rId2" Type="http://schemas.openxmlformats.org/officeDocument/2006/relationships/image" Target="../media/image7.png"/><Relationship Id="rId1" Type="http://schemas.openxmlformats.org/officeDocument/2006/relationships/slide" Target="slide3.xml"/></Relationships>
</file>

<file path=ppt/slides/_rels/slide6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54.xml"/></Relationships>
</file>

<file path=ppt/slides/_rels/slide6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slide" Target="slide62.xml"/><Relationship Id="rId2" Type="http://schemas.openxmlformats.org/officeDocument/2006/relationships/slide" Target="slide3.xml"/><Relationship Id="rId1" Type="http://schemas.openxmlformats.org/officeDocument/2006/relationships/image" Target="../media/image8.png"/></Relationships>
</file>

<file path=ppt/slides/_rels/slide6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61.xml"/></Relationships>
</file>

<file path=ppt/slides/_rels/slide6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slide" Target="slide64.xml"/><Relationship Id="rId2" Type="http://schemas.openxmlformats.org/officeDocument/2006/relationships/slide" Target="slide3.xml"/><Relationship Id="rId1" Type="http://schemas.openxmlformats.org/officeDocument/2006/relationships/image" Target="../media/image8.png"/></Relationships>
</file>

<file path=ppt/slides/_rels/slide6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63.xml"/></Relationships>
</file>

<file path=ppt/slides/_rels/slide6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slide" Target="slide66.xml"/><Relationship Id="rId2" Type="http://schemas.openxmlformats.org/officeDocument/2006/relationships/slide" Target="slide3.xml"/><Relationship Id="rId1" Type="http://schemas.openxmlformats.org/officeDocument/2006/relationships/image" Target="../media/image8.png"/></Relationships>
</file>

<file path=ppt/slides/_rels/slide6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65.xml"/></Relationships>
</file>

<file path=ppt/slides/_rels/slide6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26.xml"/></Relationships>
</file>

<file path=ppt/slides/_rels/slide68.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slide" Target="slide69.xml"/><Relationship Id="rId2" Type="http://schemas.openxmlformats.org/officeDocument/2006/relationships/slide" Target="slide3.xml"/><Relationship Id="rId1" Type="http://schemas.openxmlformats.org/officeDocument/2006/relationships/image" Target="../media/image8.png"/></Relationships>
</file>

<file path=ppt/slides/_rels/slide6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68.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4.xml"/><Relationship Id="rId1" Type="http://schemas.openxmlformats.org/officeDocument/2006/relationships/slide" Target="slide3.xml"/></Relationships>
</file>

<file path=ppt/slides/_rels/slide70.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slide" Target="slide71.xml"/><Relationship Id="rId2" Type="http://schemas.openxmlformats.org/officeDocument/2006/relationships/slide" Target="slide3.xml"/><Relationship Id="rId1" Type="http://schemas.openxmlformats.org/officeDocument/2006/relationships/image" Target="../media/image8.png"/></Relationships>
</file>

<file path=ppt/slides/_rels/slide7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70.xml"/></Relationships>
</file>

<file path=ppt/slides/_rels/slide7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slide" Target="slide73.xml"/><Relationship Id="rId2" Type="http://schemas.openxmlformats.org/officeDocument/2006/relationships/slide" Target="slide3.xml"/><Relationship Id="rId1" Type="http://schemas.openxmlformats.org/officeDocument/2006/relationships/image" Target="../media/image8.png"/></Relationships>
</file>

<file path=ppt/slides/_rels/slide7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72.xml"/></Relationships>
</file>

<file path=ppt/slides/_rels/slide7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68.xml"/></Relationships>
</file>

<file path=ppt/slides/_rels/slide7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slide" Target="slide76.xml"/><Relationship Id="rId2" Type="http://schemas.openxmlformats.org/officeDocument/2006/relationships/slide" Target="slide3.xml"/><Relationship Id="rId1" Type="http://schemas.openxmlformats.org/officeDocument/2006/relationships/image" Target="../media/image8.png"/></Relationships>
</file>

<file path=ppt/slides/_rels/slide7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75.xml"/></Relationships>
</file>

<file path=ppt/slides/_rels/slide7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slide" Target="slide78.xml"/><Relationship Id="rId2" Type="http://schemas.openxmlformats.org/officeDocument/2006/relationships/slide" Target="slide3.xml"/><Relationship Id="rId1" Type="http://schemas.openxmlformats.org/officeDocument/2006/relationships/image" Target="../media/image8.png"/></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77.xml"/></Relationships>
</file>

<file path=ppt/slides/_rels/slide8.xml.rels><?xml version="1.0" encoding="UTF-8" standalone="yes"?>
<Relationships xmlns="http://schemas.openxmlformats.org/package/2006/relationships"><Relationship Id="rId4" Type="http://schemas.openxmlformats.org/officeDocument/2006/relationships/notesSlide" Target="../notesSlides/notesSlide8.xml"/><Relationship Id="rId3" Type="http://schemas.openxmlformats.org/officeDocument/2006/relationships/slideLayout" Target="../slideLayouts/slideLayout12.xml"/><Relationship Id="rId2" Type="http://schemas.openxmlformats.org/officeDocument/2006/relationships/slide" Target="slide3.xml"/><Relationship Id="rId1" Type="http://schemas.openxmlformats.org/officeDocument/2006/relationships/image" Target="../media/image6.png"/></Relationships>
</file>

<file path=ppt/slides/_rels/slide80.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slide" Target="slide81.xml"/><Relationship Id="rId2" Type="http://schemas.openxmlformats.org/officeDocument/2006/relationships/slide" Target="slide3.xml"/><Relationship Id="rId1" Type="http://schemas.openxmlformats.org/officeDocument/2006/relationships/image" Target="../media/image8.png"/></Relationships>
</file>

<file path=ppt/slides/_rels/slide8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80.xml"/></Relationships>
</file>

<file path=ppt/slides/_rels/slide8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75.xml"/></Relationships>
</file>

<file path=ppt/slides/_rels/slide8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slide" Target="slide84.xml"/><Relationship Id="rId2" Type="http://schemas.openxmlformats.org/officeDocument/2006/relationships/slide" Target="slide3.xml"/><Relationship Id="rId1" Type="http://schemas.openxmlformats.org/officeDocument/2006/relationships/image" Target="../media/image8.png"/></Relationships>
</file>

<file path=ppt/slides/_rels/slide8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83.xml"/></Relationships>
</file>

<file path=ppt/slides/_rels/slide8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slide" Target="slide86.xml"/><Relationship Id="rId2" Type="http://schemas.openxmlformats.org/officeDocument/2006/relationships/slide" Target="slide3.xml"/><Relationship Id="rId1" Type="http://schemas.openxmlformats.org/officeDocument/2006/relationships/image" Target="../media/image8.png"/></Relationships>
</file>

<file path=ppt/slides/_rels/slide8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85.xml"/></Relationships>
</file>

<file path=ppt/slides/_rels/slide8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slide" Target="slide88.xml"/><Relationship Id="rId2" Type="http://schemas.openxmlformats.org/officeDocument/2006/relationships/slide" Target="slide3.xml"/><Relationship Id="rId1" Type="http://schemas.openxmlformats.org/officeDocument/2006/relationships/image" Target="../media/image8.png"/></Relationships>
</file>

<file path=ppt/slides/_rels/slide8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87.xml"/></Relationships>
</file>

<file path=ppt/slides/_rels/slide8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83.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4.xml"/><Relationship Id="rId1" Type="http://schemas.openxmlformats.org/officeDocument/2006/relationships/slide" Target="slide3.xml"/></Relationships>
</file>

<file path=ppt/slides/_rels/slide90.xml.rels><?xml version="1.0" encoding="UTF-8" standalone="yes"?>
<Relationships xmlns="http://schemas.openxmlformats.org/package/2006/relationships"><Relationship Id="rId4" Type="http://schemas.openxmlformats.org/officeDocument/2006/relationships/notesSlide" Target="../notesSlides/notesSlide11.xml"/><Relationship Id="rId3" Type="http://schemas.openxmlformats.org/officeDocument/2006/relationships/slideLayout" Target="../slideLayouts/slideLayout12.xml"/><Relationship Id="rId2" Type="http://schemas.openxmlformats.org/officeDocument/2006/relationships/slide" Target="slide3.xml"/><Relationship Id="rId1" Type="http://schemas.openxmlformats.org/officeDocument/2006/relationships/image" Target="../media/image6.png"/></Relationships>
</file>

<file path=ppt/slides/_rels/slide9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slide" Target="slide92.xml"/><Relationship Id="rId2" Type="http://schemas.openxmlformats.org/officeDocument/2006/relationships/slide" Target="slide3.xml"/><Relationship Id="rId1" Type="http://schemas.openxmlformats.org/officeDocument/2006/relationships/image" Target="../media/image3.emf"/></Relationships>
</file>

<file path=ppt/slides/_rels/slide9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91.xml"/></Relationships>
</file>

<file path=ppt/slides/_rels/slide9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slide" Target="slide94.xml"/><Relationship Id="rId2" Type="http://schemas.openxmlformats.org/officeDocument/2006/relationships/slide" Target="slide3.xml"/><Relationship Id="rId1" Type="http://schemas.openxmlformats.org/officeDocument/2006/relationships/image" Target="../media/image3.emf"/></Relationships>
</file>

<file path=ppt/slides/_rels/slide9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93.xml"/></Relationships>
</file>

<file path=ppt/slides/_rels/slide9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slide" Target="slide96.xml"/><Relationship Id="rId2" Type="http://schemas.openxmlformats.org/officeDocument/2006/relationships/slide" Target="slide3.xml"/><Relationship Id="rId1" Type="http://schemas.openxmlformats.org/officeDocument/2006/relationships/image" Target="../media/image3.emf"/></Relationships>
</file>

<file path=ppt/slides/_rels/slide9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95.xml"/></Relationships>
</file>

<file path=ppt/slides/_rels/slide97.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2.xml"/><Relationship Id="rId3" Type="http://schemas.openxmlformats.org/officeDocument/2006/relationships/slide" Target="slide98.xml"/><Relationship Id="rId2" Type="http://schemas.openxmlformats.org/officeDocument/2006/relationships/slide" Target="slide3.xml"/><Relationship Id="rId1" Type="http://schemas.openxmlformats.org/officeDocument/2006/relationships/image" Target="../media/image3.emf"/></Relationships>
</file>

<file path=ppt/slides/_rels/slide9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97.xml"/></Relationships>
</file>

<file path=ppt/slides/_rels/slide99.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3.xml"/><Relationship Id="rId3" Type="http://schemas.openxmlformats.org/officeDocument/2006/relationships/slide" Target="slide100.xml"/><Relationship Id="rId2" Type="http://schemas.openxmlformats.org/officeDocument/2006/relationships/slide" Target="slide3.xml"/><Relationship Id="rId1" Type="http://schemas.openxmlformats.org/officeDocument/2006/relationships/image" Target="../media/image3.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图片 9"/>
          <p:cNvPicPr>
            <a:picLocks noChangeAspect="1"/>
          </p:cNvPicPr>
          <p:nvPr/>
        </p:nvPicPr>
        <p:blipFill>
          <a:blip r:embed="rId1"/>
          <a:stretch>
            <a:fillRect/>
          </a:stretch>
        </p:blipFill>
        <p:spPr>
          <a:xfrm>
            <a:off x="415925" y="2722563"/>
            <a:ext cx="11360150" cy="6411912"/>
          </a:xfrm>
          <a:prstGeom prst="rect">
            <a:avLst/>
          </a:prstGeom>
          <a:noFill/>
          <a:ln w="9525">
            <a:noFill/>
          </a:ln>
        </p:spPr>
      </p:pic>
      <p:sp>
        <p:nvSpPr>
          <p:cNvPr id="11" name="Title 3"/>
          <p:cNvSpPr txBox="1"/>
          <p:nvPr/>
        </p:nvSpPr>
        <p:spPr>
          <a:xfrm>
            <a:off x="2495550" y="692150"/>
            <a:ext cx="5934075" cy="1247775"/>
          </a:xfrm>
          <a:prstGeom prst="rect">
            <a:avLst/>
          </a:prstGeom>
        </p:spPr>
        <p:txBody>
          <a:bodyPr lIns="45720" tIns="22860" rIns="45720" bIns="22860" anchor="ctr"/>
          <a:lstStyle>
            <a:lvl1pPr algn="l" defTabSz="1828165" rtl="0" eaLnBrk="1" latinLnBrk="0" hangingPunct="1">
              <a:lnSpc>
                <a:spcPct val="90000"/>
              </a:lnSpc>
              <a:spcBef>
                <a:spcPct val="0"/>
              </a:spcBef>
              <a:buNone/>
              <a:defRPr sz="7200" kern="1200">
                <a:solidFill>
                  <a:schemeClr val="tx1"/>
                </a:solidFill>
                <a:latin typeface="+mj-lt"/>
                <a:ea typeface="+mj-ea"/>
                <a:cs typeface="+mj-cs"/>
              </a:defRPr>
            </a:lvl1pPr>
          </a:lstStyle>
          <a:p>
            <a:pPr lvl="0" algn="ctr" fontAlgn="base">
              <a:spcAft>
                <a:spcPct val="0"/>
              </a:spcAft>
              <a:defRPr/>
            </a:pPr>
            <a:r>
              <a:rPr lang="zh-CN" altLang="en-US" sz="6000" b="1" spc="300" dirty="0">
                <a:solidFill>
                  <a:schemeClr val="accent6">
                    <a:lumMod val="75000"/>
                  </a:schemeClr>
                </a:solidFill>
                <a:latin typeface="微软雅黑" panose="020B0503020204020204" pitchFamily="34" charset="-122"/>
                <a:ea typeface="微软雅黑" panose="020B0503020204020204" pitchFamily="34" charset="-122"/>
                <a:cs typeface="+mn-ea"/>
              </a:rPr>
              <a:t>高职备考新</a:t>
            </a:r>
            <a:r>
              <a:rPr kumimoji="0" lang="zh-CN" altLang="en-US" sz="6000" b="1" i="0" u="none" strike="noStrike" kern="1200" cap="none" spc="300" normalizeH="0" baseline="0" noProof="0" dirty="0">
                <a:ln>
                  <a:noFill/>
                </a:ln>
                <a:solidFill>
                  <a:schemeClr val="accent6">
                    <a:lumMod val="75000"/>
                  </a:schemeClr>
                </a:solidFill>
                <a:effectLst/>
                <a:uLnTx/>
                <a:uFillTx/>
                <a:latin typeface="微软雅黑" panose="020B0503020204020204" pitchFamily="34" charset="-122"/>
                <a:ea typeface="微软雅黑" panose="020B0503020204020204" pitchFamily="34" charset="-122"/>
                <a:cs typeface="+mn-ea"/>
              </a:rPr>
              <a:t>实践</a:t>
            </a:r>
            <a:endParaRPr kumimoji="0" lang="zh-CN" altLang="en-US" sz="6000" b="1" i="0" u="none" strike="noStrike" kern="1200" cap="none" spc="300" normalizeH="0" baseline="0" noProof="0" dirty="0">
              <a:ln>
                <a:noFill/>
              </a:ln>
              <a:solidFill>
                <a:schemeClr val="accent6">
                  <a:lumMod val="75000"/>
                </a:schemeClr>
              </a:solidFill>
              <a:effectLst/>
              <a:uLnTx/>
              <a:uFillTx/>
              <a:latin typeface="微软雅黑" panose="020B0503020204020204" pitchFamily="34" charset="-122"/>
              <a:ea typeface="微软雅黑" panose="020B0503020204020204" pitchFamily="34" charset="-122"/>
              <a:cs typeface="+mn-ea"/>
            </a:endParaRPr>
          </a:p>
        </p:txBody>
      </p:sp>
      <p:sp>
        <p:nvSpPr>
          <p:cNvPr id="13" name="Title 3"/>
          <p:cNvSpPr txBox="1"/>
          <p:nvPr/>
        </p:nvSpPr>
        <p:spPr>
          <a:xfrm>
            <a:off x="2424113" y="1844675"/>
            <a:ext cx="5832475" cy="431800"/>
          </a:xfrm>
          <a:prstGeom prst="rect">
            <a:avLst/>
          </a:prstGeom>
        </p:spPr>
        <p:txBody>
          <a:bodyPr lIns="45720" tIns="22860" rIns="45720" bIns="22860" anchor="ctr"/>
          <a:lstStyle>
            <a:lvl1pPr algn="l" defTabSz="1828165" rtl="0" eaLnBrk="1" latinLnBrk="0" hangingPunct="1">
              <a:lnSpc>
                <a:spcPct val="90000"/>
              </a:lnSpc>
              <a:spcBef>
                <a:spcPct val="0"/>
              </a:spcBef>
              <a:buNone/>
              <a:defRPr sz="7200" kern="1200">
                <a:solidFill>
                  <a:schemeClr val="tx1"/>
                </a:solidFill>
                <a:latin typeface="+mj-lt"/>
                <a:ea typeface="+mj-ea"/>
                <a:cs typeface="+mj-cs"/>
              </a:defRPr>
            </a:lvl1pPr>
          </a:lstStyle>
          <a:p>
            <a:pPr marL="0" marR="0" lvl="0" indent="0" algn="ctr" defTabSz="1828165" rtl="0" eaLnBrk="1" fontAlgn="base" latinLnBrk="0" hangingPunct="1">
              <a:lnSpc>
                <a:spcPct val="90000"/>
              </a:lnSpc>
              <a:spcBef>
                <a:spcPct val="0"/>
              </a:spcBef>
              <a:spcAft>
                <a:spcPct val="0"/>
              </a:spcAft>
              <a:buClrTx/>
              <a:buSzTx/>
              <a:buFontTx/>
              <a:buNone/>
              <a:defRPr/>
            </a:pPr>
            <a:r>
              <a:rPr kumimoji="0" lang="en-US" altLang="zh-CN" sz="3200" b="0" i="0" u="none" strike="noStrike" kern="1200" cap="none" spc="0" normalizeH="0" baseline="0" noProof="0" dirty="0">
                <a:ln>
                  <a:noFill/>
                </a:ln>
                <a:solidFill>
                  <a:schemeClr val="bg1">
                    <a:lumMod val="50000"/>
                  </a:schemeClr>
                </a:solidFill>
                <a:effectLst/>
                <a:uLnTx/>
                <a:uFillTx/>
                <a:latin typeface="Times New Roman" panose="02020603050405020304" pitchFamily="18" charset="0"/>
                <a:ea typeface="+mn-ea"/>
                <a:cs typeface="Times New Roman" panose="02020603050405020304" pitchFamily="18" charset="0"/>
              </a:rPr>
              <a:t>New Practice for Test Preparation</a:t>
            </a:r>
            <a:endParaRPr kumimoji="0" lang="id-ID" sz="3200" b="0" i="0" u="none" strike="noStrike" kern="1200" cap="none" spc="0" normalizeH="0" baseline="0" noProof="0" dirty="0">
              <a:ln>
                <a:noFill/>
              </a:ln>
              <a:solidFill>
                <a:schemeClr val="bg1">
                  <a:lumMod val="50000"/>
                </a:schemeClr>
              </a:solidFill>
              <a:effectLst/>
              <a:uLnTx/>
              <a:uFillTx/>
              <a:latin typeface="Times New Roman" panose="02020603050405020304" pitchFamily="18" charset="0"/>
              <a:ea typeface="+mn-ea"/>
              <a:cs typeface="Times New Roman" panose="02020603050405020304" pitchFamily="18" charset="0"/>
            </a:endParaRPr>
          </a:p>
        </p:txBody>
      </p:sp>
      <p:sp>
        <p:nvSpPr>
          <p:cNvPr id="15" name="Title 3"/>
          <p:cNvSpPr txBox="1"/>
          <p:nvPr/>
        </p:nvSpPr>
        <p:spPr>
          <a:xfrm>
            <a:off x="5375275" y="2420938"/>
            <a:ext cx="2459038" cy="1439863"/>
          </a:xfrm>
          <a:prstGeom prst="rect">
            <a:avLst/>
          </a:prstGeom>
          <a:solidFill>
            <a:srgbClr val="FFC44F"/>
          </a:solidFill>
        </p:spPr>
        <p:txBody>
          <a:bodyPr lIns="45720" tIns="22860" rIns="45720" bIns="22860" anchor="ctr"/>
          <a:lstStyle>
            <a:lvl1pPr algn="l" defTabSz="1828165" rtl="0" eaLnBrk="1" latinLnBrk="0" hangingPunct="1">
              <a:lnSpc>
                <a:spcPct val="90000"/>
              </a:lnSpc>
              <a:spcBef>
                <a:spcPct val="0"/>
              </a:spcBef>
              <a:buNone/>
              <a:defRPr sz="7200" kern="1200">
                <a:solidFill>
                  <a:schemeClr val="tx1"/>
                </a:solidFill>
                <a:latin typeface="+mj-lt"/>
                <a:ea typeface="+mj-ea"/>
                <a:cs typeface="+mj-cs"/>
              </a:defRPr>
            </a:lvl1pPr>
          </a:lstStyle>
          <a:p>
            <a:pPr lvl="0" algn="ctr" fontAlgn="base">
              <a:spcAft>
                <a:spcPct val="0"/>
              </a:spcAft>
              <a:defRPr/>
            </a:pPr>
            <a:r>
              <a:rPr lang="zh-CN" altLang="en-US" sz="2800" b="1" dirty="0">
                <a:solidFill>
                  <a:schemeClr val="bg1"/>
                </a:solidFill>
                <a:effectLst>
                  <a:outerShdw blurRad="38100" dist="38100" dir="2700000" algn="tl">
                    <a:srgbClr val="000000">
                      <a:alpha val="43137"/>
                    </a:srgbClr>
                  </a:outerShdw>
                </a:effectLst>
                <a:latin typeface="+mn-ea"/>
                <a:ea typeface="+mn-ea"/>
                <a:cs typeface="+mn-ea"/>
              </a:rPr>
              <a:t>主编 </a:t>
            </a:r>
            <a:r>
              <a:rPr lang="zh-CN" altLang="en-US" sz="2800" b="1" dirty="0">
                <a:solidFill>
                  <a:schemeClr val="bg1"/>
                </a:solidFill>
                <a:effectLst>
                  <a:outerShdw blurRad="38100" dist="38100" dir="2700000" algn="tl">
                    <a:srgbClr val="000000">
                      <a:alpha val="43137"/>
                    </a:srgbClr>
                  </a:outerShdw>
                </a:effectLst>
                <a:latin typeface="+mn-ea"/>
                <a:ea typeface="+mn-ea"/>
                <a:cs typeface="+mn-ea"/>
                <a:sym typeface="+mn-ea"/>
              </a:rPr>
              <a:t>李丽华　</a:t>
            </a:r>
            <a:r>
              <a:rPr lang="en-US" altLang="zh-CN" sz="2800" b="1" dirty="0">
                <a:solidFill>
                  <a:schemeClr val="bg1"/>
                </a:solidFill>
                <a:effectLst>
                  <a:outerShdw blurRad="38100" dist="38100" dir="2700000" algn="tl">
                    <a:srgbClr val="000000">
                      <a:alpha val="43137"/>
                    </a:srgbClr>
                  </a:outerShdw>
                </a:effectLst>
                <a:latin typeface="+mn-ea"/>
                <a:ea typeface="+mn-ea"/>
                <a:cs typeface="+mn-ea"/>
                <a:sym typeface="+mn-ea"/>
              </a:rPr>
              <a:t>  </a:t>
            </a:r>
            <a:endParaRPr lang="en-US" altLang="zh-CN" sz="2800" b="1" dirty="0">
              <a:solidFill>
                <a:schemeClr val="bg1"/>
              </a:solidFill>
              <a:effectLst>
                <a:outerShdw blurRad="38100" dist="38100" dir="2700000" algn="tl">
                  <a:srgbClr val="000000">
                    <a:alpha val="43137"/>
                  </a:srgbClr>
                </a:outerShdw>
              </a:effectLst>
              <a:latin typeface="+mn-ea"/>
              <a:ea typeface="+mn-ea"/>
              <a:cs typeface="+mn-ea"/>
            </a:endParaRPr>
          </a:p>
          <a:p>
            <a:pPr lvl="0" algn="ctr" fontAlgn="base">
              <a:spcAft>
                <a:spcPct val="0"/>
              </a:spcAft>
              <a:defRPr/>
            </a:pPr>
            <a:r>
              <a:rPr lang="en-US" altLang="zh-CN" sz="2800" b="1" dirty="0">
                <a:solidFill>
                  <a:schemeClr val="bg1"/>
                </a:solidFill>
                <a:effectLst>
                  <a:outerShdw blurRad="38100" dist="38100" dir="2700000" algn="tl">
                    <a:srgbClr val="000000">
                      <a:alpha val="43137"/>
                    </a:srgbClr>
                  </a:outerShdw>
                </a:effectLst>
                <a:latin typeface="+mn-ea"/>
                <a:ea typeface="+mn-ea"/>
                <a:cs typeface="+mn-ea"/>
                <a:sym typeface="+mn-ea"/>
              </a:rPr>
              <a:t>     </a:t>
            </a:r>
            <a:r>
              <a:rPr lang="zh-CN" altLang="en-US" sz="2800" b="1" dirty="0">
                <a:solidFill>
                  <a:schemeClr val="bg1"/>
                </a:solidFill>
                <a:effectLst>
                  <a:outerShdw blurRad="38100" dist="38100" dir="2700000" algn="tl">
                    <a:srgbClr val="000000">
                      <a:alpha val="43137"/>
                    </a:srgbClr>
                  </a:outerShdw>
                </a:effectLst>
                <a:latin typeface="+mn-ea"/>
                <a:ea typeface="+mn-ea"/>
                <a:cs typeface="+mn-ea"/>
                <a:sym typeface="+mn-ea"/>
              </a:rPr>
              <a:t>钟彩红　</a:t>
            </a:r>
            <a:r>
              <a:rPr lang="en-US" altLang="zh-CN" sz="2800" b="1" dirty="0">
                <a:solidFill>
                  <a:schemeClr val="bg1"/>
                </a:solidFill>
                <a:effectLst>
                  <a:outerShdw blurRad="38100" dist="38100" dir="2700000" algn="tl">
                    <a:srgbClr val="000000">
                      <a:alpha val="43137"/>
                    </a:srgbClr>
                  </a:outerShdw>
                </a:effectLst>
                <a:latin typeface="+mn-ea"/>
                <a:ea typeface="+mn-ea"/>
                <a:cs typeface="+mn-ea"/>
                <a:sym typeface="+mn-ea"/>
              </a:rPr>
              <a:t>   </a:t>
            </a:r>
            <a:endParaRPr lang="en-US" altLang="zh-CN" sz="2800" b="1" dirty="0">
              <a:solidFill>
                <a:schemeClr val="bg1"/>
              </a:solidFill>
              <a:effectLst>
                <a:outerShdw blurRad="38100" dist="38100" dir="2700000" algn="tl">
                  <a:srgbClr val="000000">
                    <a:alpha val="43137"/>
                  </a:srgbClr>
                </a:outerShdw>
              </a:effectLst>
              <a:latin typeface="+mn-ea"/>
              <a:ea typeface="+mn-ea"/>
              <a:cs typeface="+mn-ea"/>
            </a:endParaRPr>
          </a:p>
          <a:p>
            <a:pPr lvl="0" algn="ctr" fontAlgn="base">
              <a:spcAft>
                <a:spcPct val="0"/>
              </a:spcAft>
              <a:defRPr/>
            </a:pPr>
            <a:r>
              <a:rPr lang="en-US" altLang="zh-CN" sz="2800" b="1" dirty="0">
                <a:solidFill>
                  <a:schemeClr val="bg1"/>
                </a:solidFill>
                <a:effectLst>
                  <a:outerShdw blurRad="38100" dist="38100" dir="2700000" algn="tl">
                    <a:srgbClr val="000000">
                      <a:alpha val="43137"/>
                    </a:srgbClr>
                  </a:outerShdw>
                </a:effectLst>
                <a:latin typeface="+mn-ea"/>
                <a:ea typeface="+mn-ea"/>
                <a:cs typeface="+mn-ea"/>
                <a:sym typeface="+mn-ea"/>
              </a:rPr>
              <a:t>     </a:t>
            </a:r>
            <a:r>
              <a:rPr lang="zh-CN" altLang="en-US" sz="2800" b="1" dirty="0">
                <a:solidFill>
                  <a:schemeClr val="bg1"/>
                </a:solidFill>
                <a:effectLst>
                  <a:outerShdw blurRad="38100" dist="38100" dir="2700000" algn="tl">
                    <a:srgbClr val="000000">
                      <a:alpha val="43137"/>
                    </a:srgbClr>
                  </a:outerShdw>
                </a:effectLst>
                <a:latin typeface="+mn-ea"/>
                <a:ea typeface="+mn-ea"/>
                <a:cs typeface="+mn-ea"/>
                <a:sym typeface="+mn-ea"/>
              </a:rPr>
              <a:t>黄 </a:t>
            </a:r>
            <a:r>
              <a:rPr lang="en-US" altLang="zh-CN" sz="2800" b="1" dirty="0">
                <a:solidFill>
                  <a:schemeClr val="bg1"/>
                </a:solidFill>
                <a:effectLst>
                  <a:outerShdw blurRad="38100" dist="38100" dir="2700000" algn="tl">
                    <a:srgbClr val="000000">
                      <a:alpha val="43137"/>
                    </a:srgbClr>
                  </a:outerShdw>
                </a:effectLst>
                <a:latin typeface="+mn-ea"/>
                <a:ea typeface="+mn-ea"/>
                <a:cs typeface="+mn-ea"/>
                <a:sym typeface="+mn-ea"/>
              </a:rPr>
              <a:t> </a:t>
            </a:r>
            <a:r>
              <a:rPr lang="zh-CN" altLang="en-US" sz="2800" b="1" dirty="0">
                <a:solidFill>
                  <a:schemeClr val="bg1"/>
                </a:solidFill>
                <a:effectLst>
                  <a:outerShdw blurRad="38100" dist="38100" dir="2700000" algn="tl">
                    <a:srgbClr val="000000">
                      <a:alpha val="43137"/>
                    </a:srgbClr>
                  </a:outerShdw>
                </a:effectLst>
                <a:latin typeface="+mn-ea"/>
                <a:ea typeface="+mn-ea"/>
                <a:cs typeface="+mn-ea"/>
                <a:sym typeface="+mn-ea"/>
              </a:rPr>
              <a:t>伟</a:t>
            </a:r>
            <a:endParaRPr kumimoji="0" lang="zh-CN" altLang="id-ID" sz="2800" b="1"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mn-ea"/>
              <a:ea typeface="+mn-ea"/>
              <a:cs typeface="+mn-ea"/>
            </a:endParaRPr>
          </a:p>
        </p:txBody>
      </p:sp>
      <p:pic>
        <p:nvPicPr>
          <p:cNvPr id="7175" name="图片 16"/>
          <p:cNvPicPr>
            <a:picLocks noChangeAspect="1"/>
          </p:cNvPicPr>
          <p:nvPr/>
        </p:nvPicPr>
        <p:blipFill>
          <a:blip r:embed="rId2"/>
          <a:stretch>
            <a:fillRect/>
          </a:stretch>
        </p:blipFill>
        <p:spPr>
          <a:xfrm rot="1503710">
            <a:off x="9744075" y="-609600"/>
            <a:ext cx="1328738" cy="2081213"/>
          </a:xfrm>
          <a:prstGeom prst="rect">
            <a:avLst/>
          </a:prstGeom>
          <a:noFill/>
          <a:ln w="9525">
            <a:noFill/>
          </a:ln>
        </p:spPr>
      </p:pic>
      <p:sp>
        <p:nvSpPr>
          <p:cNvPr id="8" name="TextBox 7"/>
          <p:cNvSpPr txBox="1"/>
          <p:nvPr/>
        </p:nvSpPr>
        <p:spPr>
          <a:xfrm>
            <a:off x="8429626" y="794384"/>
            <a:ext cx="490220" cy="1626599"/>
          </a:xfrm>
          <a:prstGeom prst="rect">
            <a:avLst/>
          </a:prstGeom>
          <a:solidFill>
            <a:schemeClr val="accent6">
              <a:lumMod val="60000"/>
              <a:lumOff val="40000"/>
            </a:schemeClr>
          </a:solidFill>
        </p:spPr>
        <p:txBody>
          <a:bodyPr vert="eaVert" wrap="square">
            <a:spAutoFit/>
          </a:bodyPr>
          <a:lstStyle/>
          <a:p>
            <a:pPr marR="0" algn="ctr" defTabSz="914400">
              <a:buClrTx/>
              <a:buSzTx/>
              <a:buFontTx/>
              <a:defRPr/>
            </a:pPr>
            <a:r>
              <a:rPr lang="zh-CN" altLang="en-US" sz="2000" noProof="0" dirty="0">
                <a:solidFill>
                  <a:schemeClr val="bg1"/>
                </a:solidFill>
                <a:latin typeface="微软雅黑" panose="020B0503020204020204" pitchFamily="34" charset="-122"/>
                <a:ea typeface="微软雅黑" panose="020B0503020204020204" pitchFamily="34" charset="-122"/>
                <a:sym typeface="+mn-ea"/>
              </a:rPr>
              <a:t>英语</a:t>
            </a:r>
            <a:r>
              <a:rPr lang="en-US" altLang="zh-CN" sz="2000" noProof="0" dirty="0">
                <a:solidFill>
                  <a:schemeClr val="bg1"/>
                </a:solidFill>
                <a:latin typeface="微软雅黑" panose="020B0503020204020204" pitchFamily="34" charset="-122"/>
                <a:ea typeface="微软雅黑" panose="020B0503020204020204" pitchFamily="34" charset="-122"/>
                <a:sym typeface="+mn-ea"/>
              </a:rPr>
              <a:t> </a:t>
            </a:r>
            <a:r>
              <a:rPr lang="zh-CN" altLang="en-US" sz="2000" noProof="0" dirty="0">
                <a:solidFill>
                  <a:schemeClr val="bg1"/>
                </a:solidFill>
                <a:latin typeface="微软雅黑" panose="020B0503020204020204" pitchFamily="34" charset="-122"/>
                <a:ea typeface="微软雅黑" panose="020B0503020204020204" pitchFamily="34" charset="-122"/>
                <a:sym typeface="+mn-ea"/>
              </a:rPr>
              <a:t>专题篇</a:t>
            </a:r>
            <a:endParaRPr kumimoji="0" lang="zh-CN" altLang="en-US" sz="2000" kern="1200" cap="none" spc="0" normalizeH="0" baseline="0" noProof="0" dirty="0">
              <a:solidFill>
                <a:schemeClr val="bg1"/>
              </a:solidFill>
              <a:latin typeface="微软雅黑" panose="020B0503020204020204" pitchFamily="34" charset="-122"/>
              <a:ea typeface="微软雅黑" panose="020B0503020204020204" pitchFamily="34" charset="-122"/>
              <a:cs typeface="+mn-cs"/>
            </a:endParaRPr>
          </a:p>
        </p:txBody>
      </p:sp>
      <p:cxnSp>
        <p:nvCxnSpPr>
          <p:cNvPr id="10" name="直接连接符 9"/>
          <p:cNvCxnSpPr/>
          <p:nvPr/>
        </p:nvCxnSpPr>
        <p:spPr>
          <a:xfrm>
            <a:off x="3935413" y="1773238"/>
            <a:ext cx="4392613" cy="0"/>
          </a:xfrm>
          <a:prstGeom prst="line">
            <a:avLst/>
          </a:prstGeom>
        </p:spPr>
        <p:style>
          <a:lnRef idx="1">
            <a:schemeClr val="accent1"/>
          </a:lnRef>
          <a:fillRef idx="0">
            <a:schemeClr val="accent1"/>
          </a:fillRef>
          <a:effectRef idx="0">
            <a:schemeClr val="accent1"/>
          </a:effectRef>
          <a:fontRef idx="minor">
            <a:schemeClr val="tx1"/>
          </a:fontRef>
        </p:style>
      </p:cxnSp>
      <p:sp>
        <p:nvSpPr>
          <p:cNvPr id="7181" name="左箭头 7180">
            <a:hlinkClick r:id="rId3" action="ppaction://hlinksldjump"/>
          </p:cNvPr>
          <p:cNvSpPr/>
          <p:nvPr/>
        </p:nvSpPr>
        <p:spPr>
          <a:xfrm>
            <a:off x="9696450" y="6310313"/>
            <a:ext cx="936625" cy="547687"/>
          </a:xfrm>
          <a:prstGeom prst="leftArrow">
            <a:avLst>
              <a:gd name="adj1" fmla="val 50000"/>
              <a:gd name="adj2" fmla="val 42753"/>
            </a:avLst>
          </a:prstGeom>
          <a:solidFill>
            <a:schemeClr val="accent1"/>
          </a:solidFill>
          <a:ln w="9525" cap="flat" cmpd="sng">
            <a:solidFill>
              <a:schemeClr val="tx1"/>
            </a:solidFill>
            <a:prstDash val="solid"/>
            <a:miter/>
            <a:headEnd type="none" w="med" len="med"/>
            <a:tailEnd type="none" w="med" len="med"/>
          </a:ln>
        </p:spPr>
        <p:txBody>
          <a:bodyPr wrap="none" anchor="ctr"/>
          <a:lstStyle/>
          <a:p>
            <a:pPr algn="ctr"/>
            <a:r>
              <a:rPr lang="zh-CN" altLang="en-US" dirty="0">
                <a:latin typeface="Arial" panose="020B0604020202020204" pitchFamily="34" charset="0"/>
              </a:rPr>
              <a:t>目录</a:t>
            </a:r>
            <a:endParaRPr lang="zh-CN" altLang="en-US" dirty="0">
              <a:latin typeface="Arial" panose="020B0604020202020204" pitchFamily="34" charset="0"/>
            </a:endParaRPr>
          </a:p>
        </p:txBody>
      </p:sp>
      <p:sp>
        <p:nvSpPr>
          <p:cNvPr id="2" name="文本框 1"/>
          <p:cNvSpPr txBox="1"/>
          <p:nvPr/>
        </p:nvSpPr>
        <p:spPr>
          <a:xfrm>
            <a:off x="9304655" y="1437005"/>
            <a:ext cx="1802765" cy="645160"/>
          </a:xfrm>
          <a:prstGeom prst="rect">
            <a:avLst/>
          </a:prstGeom>
          <a:noFill/>
        </p:spPr>
        <p:txBody>
          <a:bodyPr wrap="square" rtlCol="0">
            <a:spAutoFit/>
          </a:bodyPr>
          <a:lstStyle/>
          <a:p>
            <a:r>
              <a:rPr lang="zh-CN" altLang="zh-CN" sz="3600" dirty="0">
                <a:ln w="22225">
                  <a:solidFill>
                    <a:schemeClr val="accent2"/>
                  </a:solidFill>
                  <a:prstDash val="solid"/>
                </a:ln>
                <a:solidFill>
                  <a:schemeClr val="accent2">
                    <a:lumMod val="40000"/>
                    <a:lumOff val="60000"/>
                  </a:schemeClr>
                </a:solidFill>
                <a:effectLst/>
              </a:rPr>
              <a:t>（英语）</a:t>
            </a:r>
            <a:endParaRPr lang="zh-CN" altLang="zh-CN" sz="3600" dirty="0">
              <a:ln w="22225">
                <a:solidFill>
                  <a:schemeClr val="accent2"/>
                </a:solidFill>
                <a:prstDash val="solid"/>
              </a:ln>
              <a:solidFill>
                <a:schemeClr val="accent2">
                  <a:lumMod val="40000"/>
                  <a:lumOff val="60000"/>
                </a:schemeClr>
              </a:solidFill>
              <a:effectLst/>
            </a:endParaRPr>
          </a:p>
        </p:txBody>
      </p:sp>
    </p:spTree>
  </p:cSld>
  <p:clrMapOvr>
    <a:masterClrMapping/>
  </p:clrMapOvr>
  <p:transition spd="slow" advTm="3000">
    <p:check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750"/>
                                        <p:tgtEl>
                                          <p:spTgt spid="13"/>
                                        </p:tgtEl>
                                      </p:cBhvr>
                                    </p:animEffect>
                                    <p:anim calcmode="lin" valueType="num">
                                      <p:cBhvr>
                                        <p:cTn id="14" dur="750" fill="hold"/>
                                        <p:tgtEl>
                                          <p:spTgt spid="13"/>
                                        </p:tgtEl>
                                        <p:attrNameLst>
                                          <p:attrName>ppt_x</p:attrName>
                                        </p:attrNameLst>
                                      </p:cBhvr>
                                      <p:tavLst>
                                        <p:tav tm="0">
                                          <p:val>
                                            <p:strVal val="#ppt_x"/>
                                          </p:val>
                                        </p:tav>
                                        <p:tav tm="100000">
                                          <p:val>
                                            <p:strVal val="#ppt_x"/>
                                          </p:val>
                                        </p:tav>
                                      </p:tavLst>
                                    </p:anim>
                                    <p:anim calcmode="lin" valueType="num">
                                      <p:cBhvr>
                                        <p:cTn id="15" dur="750" fill="hold"/>
                                        <p:tgtEl>
                                          <p:spTgt spid="13"/>
                                        </p:tgtEl>
                                        <p:attrNameLst>
                                          <p:attrName>ppt_y</p:attrName>
                                        </p:attrNameLst>
                                      </p:cBhvr>
                                      <p:tavLst>
                                        <p:tav tm="0">
                                          <p:val>
                                            <p:strVal val="#ppt_y+.1"/>
                                          </p:val>
                                        </p:tav>
                                        <p:tav tm="100000">
                                          <p:val>
                                            <p:strVal val="#ppt_y"/>
                                          </p:val>
                                        </p:tav>
                                      </p:tavLst>
                                    </p:anim>
                                  </p:childTnLst>
                                </p:cTn>
                              </p:par>
                            </p:childTnLst>
                          </p:cTn>
                        </p:par>
                        <p:par>
                          <p:cTn id="16" fill="hold">
                            <p:stCondLst>
                              <p:cond delay="1500"/>
                            </p:stCondLst>
                            <p:childTnLst>
                              <p:par>
                                <p:cTn id="17" presetID="53" presetClass="entr" presetSubtype="16" fill="hold" grpId="0" nodeType="after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p:cTn id="19" dur="500" fill="hold"/>
                                        <p:tgtEl>
                                          <p:spTgt spid="15"/>
                                        </p:tgtEl>
                                        <p:attrNameLst>
                                          <p:attrName>ppt_w</p:attrName>
                                        </p:attrNameLst>
                                      </p:cBhvr>
                                      <p:tavLst>
                                        <p:tav tm="0">
                                          <p:val>
                                            <p:fltVal val="0"/>
                                          </p:val>
                                        </p:tav>
                                        <p:tav tm="100000">
                                          <p:val>
                                            <p:strVal val="#ppt_w"/>
                                          </p:val>
                                        </p:tav>
                                      </p:tavLst>
                                    </p:anim>
                                    <p:anim calcmode="lin" valueType="num">
                                      <p:cBhvr>
                                        <p:cTn id="20" dur="500" fill="hold"/>
                                        <p:tgtEl>
                                          <p:spTgt spid="15"/>
                                        </p:tgtEl>
                                        <p:attrNameLst>
                                          <p:attrName>ppt_h</p:attrName>
                                        </p:attrNameLst>
                                      </p:cBhvr>
                                      <p:tavLst>
                                        <p:tav tm="0">
                                          <p:val>
                                            <p:fltVal val="0"/>
                                          </p:val>
                                        </p:tav>
                                        <p:tav tm="100000">
                                          <p:val>
                                            <p:strVal val="#ppt_h"/>
                                          </p:val>
                                        </p:tav>
                                      </p:tavLst>
                                    </p:anim>
                                    <p:animEffect transition="in" filter="fade">
                                      <p:cBhvr>
                                        <p:cTn id="21" dur="500"/>
                                        <p:tgtEl>
                                          <p:spTgt spid="15"/>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8"/>
                                        </p:tgtEl>
                                        <p:attrNameLst>
                                          <p:attrName>style.visibility</p:attrName>
                                        </p:attrNameLst>
                                      </p:cBhvr>
                                      <p:to>
                                        <p:strVal val="visible"/>
                                      </p:to>
                                    </p:set>
                                    <p:anim calcmode="lin" valueType="num">
                                      <p:cBhvr>
                                        <p:cTn id="24" dur="500" fill="hold"/>
                                        <p:tgtEl>
                                          <p:spTgt spid="8"/>
                                        </p:tgtEl>
                                        <p:attrNameLst>
                                          <p:attrName>ppt_w</p:attrName>
                                        </p:attrNameLst>
                                      </p:cBhvr>
                                      <p:tavLst>
                                        <p:tav tm="0">
                                          <p:val>
                                            <p:fltVal val="0"/>
                                          </p:val>
                                        </p:tav>
                                        <p:tav tm="100000">
                                          <p:val>
                                            <p:strVal val="#ppt_w"/>
                                          </p:val>
                                        </p:tav>
                                      </p:tavLst>
                                    </p:anim>
                                    <p:anim calcmode="lin" valueType="num">
                                      <p:cBhvr>
                                        <p:cTn id="25" dur="500" fill="hold"/>
                                        <p:tgtEl>
                                          <p:spTgt spid="8"/>
                                        </p:tgtEl>
                                        <p:attrNameLst>
                                          <p:attrName>ppt_h</p:attrName>
                                        </p:attrNameLst>
                                      </p:cBhvr>
                                      <p:tavLst>
                                        <p:tav tm="0">
                                          <p:val>
                                            <p:fltVal val="0"/>
                                          </p:val>
                                        </p:tav>
                                        <p:tav tm="100000">
                                          <p:val>
                                            <p:strVal val="#ppt_h"/>
                                          </p:val>
                                        </p:tav>
                                      </p:tavLst>
                                    </p:anim>
                                    <p:animEffect transition="in" filter="fade">
                                      <p:cBhvr>
                                        <p:cTn id="26" dur="500"/>
                                        <p:tgtEl>
                                          <p:spTgt spid="8"/>
                                        </p:tgtEl>
                                      </p:cBhvr>
                                    </p:animEffect>
                                  </p:childTnLst>
                                </p:cTn>
                              </p:par>
                              <p:par>
                                <p:cTn id="27" presetID="53" presetClass="entr" presetSubtype="16" fill="hold" grpId="0" nodeType="withEffect">
                                  <p:stCondLst>
                                    <p:cond delay="0"/>
                                  </p:stCondLst>
                                  <p:childTnLst>
                                    <p:set>
                                      <p:cBhvr>
                                        <p:cTn id="28" dur="1" fill="hold">
                                          <p:stCondLst>
                                            <p:cond delay="0"/>
                                          </p:stCondLst>
                                        </p:cTn>
                                        <p:tgtEl>
                                          <p:spTgt spid="2"/>
                                        </p:tgtEl>
                                        <p:attrNameLst>
                                          <p:attrName>style.visibility</p:attrName>
                                        </p:attrNameLst>
                                      </p:cBhvr>
                                      <p:to>
                                        <p:strVal val="visible"/>
                                      </p:to>
                                    </p:set>
                                    <p:anim calcmode="lin" valueType="num">
                                      <p:cBhvr>
                                        <p:cTn id="29" dur="500" fill="hold"/>
                                        <p:tgtEl>
                                          <p:spTgt spid="2"/>
                                        </p:tgtEl>
                                        <p:attrNameLst>
                                          <p:attrName>ppt_w</p:attrName>
                                        </p:attrNameLst>
                                      </p:cBhvr>
                                      <p:tavLst>
                                        <p:tav tm="0">
                                          <p:val>
                                            <p:fltVal val="0"/>
                                          </p:val>
                                        </p:tav>
                                        <p:tav tm="100000">
                                          <p:val>
                                            <p:strVal val="#ppt_w"/>
                                          </p:val>
                                        </p:tav>
                                      </p:tavLst>
                                    </p:anim>
                                    <p:anim calcmode="lin" valueType="num">
                                      <p:cBhvr>
                                        <p:cTn id="30" dur="500" fill="hold"/>
                                        <p:tgtEl>
                                          <p:spTgt spid="2"/>
                                        </p:tgtEl>
                                        <p:attrNameLst>
                                          <p:attrName>ppt_h</p:attrName>
                                        </p:attrNameLst>
                                      </p:cBhvr>
                                      <p:tavLst>
                                        <p:tav tm="0">
                                          <p:val>
                                            <p:fltVal val="0"/>
                                          </p:val>
                                        </p:tav>
                                        <p:tav tm="100000">
                                          <p:val>
                                            <p:strVal val="#ppt_h"/>
                                          </p:val>
                                        </p:tav>
                                      </p:tavLst>
                                    </p:anim>
                                    <p:animEffect transition="in" filter="fade">
                                      <p:cBhvr>
                                        <p:cTn id="3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3" grpId="0"/>
      <p:bldP spid="15" grpId="0" bldLvl="0" animBg="1"/>
      <p:bldP spid="8" grpId="0" bldLvl="0" animBg="1"/>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818184"/>
            <a:ext cx="10668000" cy="2039815"/>
          </a:xfrm>
          <a:prstGeom prst="rect">
            <a:avLst/>
          </a:prstGeom>
          <a:solidFill>
            <a:srgbClr val="EAD5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2" name="图示 1"/>
          <p:cNvGraphicFramePr/>
          <p:nvPr/>
        </p:nvGraphicFramePr>
        <p:xfrm>
          <a:off x="2032000" y="136522"/>
          <a:ext cx="8128000" cy="5418667"/>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6"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1042323" y="1761584"/>
            <a:ext cx="10107353" cy="3046095"/>
          </a:xfrm>
          <a:prstGeom prst="rect">
            <a:avLst/>
          </a:prstGeom>
          <a:noFill/>
        </p:spPr>
        <p:txBody>
          <a:bodyPr wrap="square" rtlCol="0">
            <a:spAutoFit/>
          </a:bodyPr>
          <a:lstStyle/>
          <a:p>
            <a:r>
              <a:rPr lang="en-US" altLang="zh-CN" sz="2400" dirty="0">
                <a:latin typeface="微软雅黑" panose="020B0503020204020204" pitchFamily="34" charset="-122"/>
                <a:ea typeface="微软雅黑" panose="020B0503020204020204" pitchFamily="34" charset="-122"/>
              </a:rPr>
              <a:t>【</a:t>
            </a:r>
            <a:r>
              <a:rPr lang="zh-CN" altLang="en-US" sz="2400" dirty="0">
                <a:latin typeface="微软雅黑" panose="020B0503020204020204" pitchFamily="34" charset="-122"/>
                <a:ea typeface="微软雅黑" panose="020B0503020204020204" pitchFamily="34" charset="-122"/>
              </a:rPr>
              <a:t>例</a:t>
            </a:r>
            <a:r>
              <a:rPr lang="en-US" altLang="zh-CN" sz="2400" dirty="0">
                <a:latin typeface="微软雅黑" panose="020B0503020204020204" pitchFamily="34" charset="-122"/>
                <a:ea typeface="微软雅黑" panose="020B0503020204020204" pitchFamily="34" charset="-122"/>
              </a:rPr>
              <a:t>1】Do you know how to be a good listener? Here are some tips for you.</a:t>
            </a:r>
            <a:endParaRPr lang="en-US" altLang="zh-CN" sz="2400" dirty="0">
              <a:latin typeface="微软雅黑" panose="020B0503020204020204" pitchFamily="34" charset="-122"/>
              <a:ea typeface="微软雅黑" panose="020B0503020204020204" pitchFamily="34" charset="-122"/>
            </a:endParaRPr>
          </a:p>
          <a:p>
            <a:r>
              <a:rPr lang="en-US" altLang="zh-CN" sz="2400" dirty="0">
                <a:latin typeface="微软雅黑" panose="020B0503020204020204" pitchFamily="34" charset="-122"/>
                <a:ea typeface="微软雅黑" panose="020B0503020204020204" pitchFamily="34" charset="-122"/>
              </a:rPr>
              <a:t>...</a:t>
            </a:r>
            <a:endParaRPr lang="en-US" altLang="zh-CN" sz="2400"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They resist the urge to offer solutions</a:t>
            </a:r>
            <a:endParaRPr lang="en-US" altLang="zh-CN" sz="2400" b="1" dirty="0">
              <a:latin typeface="微软雅黑" panose="020B0503020204020204" pitchFamily="34" charset="-122"/>
              <a:ea typeface="微软雅黑" panose="020B0503020204020204" pitchFamily="34" charset="-122"/>
            </a:endParaRPr>
          </a:p>
          <a:p>
            <a:r>
              <a:rPr lang="en-US" altLang="zh-CN" sz="2400" dirty="0">
                <a:latin typeface="微软雅黑" panose="020B0503020204020204" pitchFamily="34" charset="-122"/>
                <a:ea typeface="微软雅黑" panose="020B0503020204020204" pitchFamily="34" charset="-122"/>
              </a:rPr>
              <a:t>        Being a(n) 31</a:t>
            </a:r>
            <a:r>
              <a:rPr lang="en-US" altLang="zh-CN" sz="2400" u="sng" dirty="0">
                <a:latin typeface="微软雅黑" panose="020B0503020204020204" pitchFamily="34" charset="-122"/>
                <a:ea typeface="微软雅黑" panose="020B0503020204020204" pitchFamily="34" charset="-122"/>
              </a:rPr>
              <a:t>          </a:t>
            </a:r>
            <a:r>
              <a:rPr lang="en-US" altLang="zh-CN" sz="2400" dirty="0">
                <a:latin typeface="微软雅黑" panose="020B0503020204020204" pitchFamily="34" charset="-122"/>
                <a:ea typeface="微软雅黑" panose="020B0503020204020204" pitchFamily="34" charset="-122"/>
              </a:rPr>
              <a:t> listener means you’re allowing your friend to get out his emotions in a healthy way, without trying to fix the problem. If he wants to hear your opinions, he’ll ask for them.</a:t>
            </a:r>
            <a:endParaRPr lang="en-US" altLang="zh-CN" sz="2400" dirty="0">
              <a:latin typeface="微软雅黑" panose="020B0503020204020204" pitchFamily="34" charset="-122"/>
              <a:ea typeface="微软雅黑" panose="020B0503020204020204" pitchFamily="34" charset="-122"/>
            </a:endParaRPr>
          </a:p>
          <a:p>
            <a:r>
              <a:rPr lang="en-US" altLang="zh-CN" sz="2400" dirty="0">
                <a:latin typeface="微软雅黑" panose="020B0503020204020204" pitchFamily="34" charset="-122"/>
                <a:ea typeface="微软雅黑" panose="020B0503020204020204" pitchFamily="34" charset="-122"/>
              </a:rPr>
              <a:t>31. A. happy         B. active         C. angry         D. actively</a:t>
            </a:r>
            <a:endParaRPr lang="zh-CN" altLang="en-US" sz="2400" dirty="0">
              <a:latin typeface="微软雅黑" panose="020B0503020204020204" pitchFamily="34" charset="-122"/>
              <a:ea typeface="微软雅黑" panose="020B0503020204020204" pitchFamily="34" charset="-122"/>
            </a:endParaRPr>
          </a:p>
        </p:txBody>
      </p:sp>
      <p:sp>
        <p:nvSpPr>
          <p:cNvPr id="7" name="文本框 6"/>
          <p:cNvSpPr txBox="1"/>
          <p:nvPr/>
        </p:nvSpPr>
        <p:spPr>
          <a:xfrm>
            <a:off x="3985842" y="3195063"/>
            <a:ext cx="420370" cy="521970"/>
          </a:xfrm>
          <a:prstGeom prst="rect">
            <a:avLst/>
          </a:prstGeom>
          <a:noFill/>
        </p:spPr>
        <p:txBody>
          <a:bodyPr wrap="none" rtlCol="0">
            <a:spAutoFit/>
          </a:bodyPr>
          <a:lstStyle/>
          <a:p>
            <a:pPr algn="l">
              <a:buClrTx/>
              <a:buSzTx/>
              <a:buFontTx/>
            </a:pPr>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B</a:t>
            </a:r>
            <a:endPar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9" name="文本框 8"/>
          <p:cNvSpPr txBox="1"/>
          <p:nvPr/>
        </p:nvSpPr>
        <p:spPr>
          <a:xfrm>
            <a:off x="762000" y="4885010"/>
            <a:ext cx="10668000" cy="156845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从文章开头可以看出，这是一篇关于如何成为一名好听众的文章。空格所在的句子意为“成为一个怎样的听众才能够允许朋友的感情以一个健康的形式抒发出来”，呼应开头的good，在此应该是一名active（积极的）听众，填词处在名词前，应用形容词，故本题正确答案为B。</a:t>
            </a:r>
            <a:endParaRPr sz="2400" dirty="0">
              <a:latin typeface="微软雅黑" panose="020B0503020204020204" pitchFamily="34" charset="-122"/>
              <a:ea typeface="微软雅黑" panose="020B0503020204020204" pitchFamily="34" charset="-122"/>
            </a:endParaRPr>
          </a:p>
        </p:txBody>
      </p:sp>
      <p:sp>
        <p:nvSpPr>
          <p:cNvPr id="6" name="文本框 5"/>
          <p:cNvSpPr txBox="1"/>
          <p:nvPr/>
        </p:nvSpPr>
        <p:spPr>
          <a:xfrm>
            <a:off x="1170225" y="1302811"/>
            <a:ext cx="1723549" cy="461665"/>
          </a:xfrm>
          <a:prstGeom prst="rect">
            <a:avLst/>
          </a:prstGeom>
          <a:solidFill>
            <a:schemeClr val="accent2">
              <a:lumMod val="40000"/>
              <a:lumOff val="60000"/>
            </a:schemeClr>
          </a:solidFill>
        </p:spPr>
        <p:txBody>
          <a:bodyPr wrap="none" rtlCol="0">
            <a:spAutoFit/>
          </a:bodyPr>
          <a:lstStyle/>
          <a:p>
            <a:r>
              <a:rPr lang="zh-CN" altLang="en-US" sz="2400" b="1" dirty="0">
                <a:latin typeface="微软雅黑" panose="020B0503020204020204" pitchFamily="34" charset="-122"/>
                <a:ea typeface="微软雅黑" panose="020B0503020204020204" pitchFamily="34" charset="-122"/>
              </a:rPr>
              <a:t>典型例子：</a:t>
            </a:r>
            <a:endParaRPr lang="zh-CN" altLang="en-US" sz="2400" b="1"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500"/>
                                        <p:tgtEl>
                                          <p:spTgt spid="6"/>
                                        </p:tgtEl>
                                      </p:cBhvr>
                                    </p:animEffect>
                                  </p:childTnLst>
                                </p:cTn>
                              </p:par>
                            </p:childTnLst>
                          </p:cTn>
                        </p:par>
                        <p:par>
                          <p:cTn id="15" fill="hold">
                            <p:stCondLst>
                              <p:cond delay="500"/>
                            </p:stCondLst>
                            <p:childTnLst>
                              <p:par>
                                <p:cTn id="16" presetID="22" presetClass="entr" presetSubtype="8" fill="hold" grpId="1"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1" nodeType="click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ipe(left)">
                                      <p:cBhvr>
                                        <p:cTn id="23" dur="500"/>
                                        <p:tgtEl>
                                          <p:spTgt spid="7"/>
                                        </p:tgtEl>
                                      </p:cBhvr>
                                    </p:animEffect>
                                  </p:childTnLst>
                                </p:cTn>
                              </p:par>
                            </p:childTnLst>
                          </p:cTn>
                        </p:par>
                        <p:par>
                          <p:cTn id="24" fill="hold">
                            <p:stCondLst>
                              <p:cond delay="500"/>
                            </p:stCondLst>
                            <p:childTnLst>
                              <p:par>
                                <p:cTn id="25" presetID="2" presetClass="entr" presetSubtype="4" fill="hold" grpId="1" nodeType="after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additive="base">
                                        <p:cTn id="27" dur="500" fill="hold"/>
                                        <p:tgtEl>
                                          <p:spTgt spid="10"/>
                                        </p:tgtEl>
                                        <p:attrNameLst>
                                          <p:attrName>ppt_x</p:attrName>
                                        </p:attrNameLst>
                                      </p:cBhvr>
                                      <p:tavLst>
                                        <p:tav tm="0">
                                          <p:val>
                                            <p:strVal val="#ppt_x"/>
                                          </p:val>
                                        </p:tav>
                                        <p:tav tm="100000">
                                          <p:val>
                                            <p:strVal val="#ppt_x"/>
                                          </p:val>
                                        </p:tav>
                                      </p:tavLst>
                                    </p:anim>
                                    <p:anim calcmode="lin" valueType="num">
                                      <p:cBhvr additive="base">
                                        <p:cTn id="28" dur="500" fill="hold"/>
                                        <p:tgtEl>
                                          <p:spTgt spid="10"/>
                                        </p:tgtEl>
                                        <p:attrNameLst>
                                          <p:attrName>ppt_y</p:attrName>
                                        </p:attrNameLst>
                                      </p:cBhvr>
                                      <p:tavLst>
                                        <p:tav tm="0">
                                          <p:val>
                                            <p:strVal val="1+#ppt_h/2"/>
                                          </p:val>
                                        </p:tav>
                                        <p:tav tm="100000">
                                          <p:val>
                                            <p:strVal val="#ppt_y"/>
                                          </p:val>
                                        </p:tav>
                                      </p:tavLst>
                                    </p:anim>
                                  </p:childTnLst>
                                </p:cTn>
                              </p:par>
                              <p:par>
                                <p:cTn id="29" presetID="42" presetClass="entr" presetSubtype="0" fill="hold" grpId="1" nodeType="with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1000"/>
                                        <p:tgtEl>
                                          <p:spTgt spid="9"/>
                                        </p:tgtEl>
                                      </p:cBhvr>
                                    </p:animEffect>
                                    <p:anim calcmode="lin" valueType="num">
                                      <p:cBhvr>
                                        <p:cTn id="32" dur="1000" fill="hold"/>
                                        <p:tgtEl>
                                          <p:spTgt spid="9"/>
                                        </p:tgtEl>
                                        <p:attrNameLst>
                                          <p:attrName>ppt_x</p:attrName>
                                        </p:attrNameLst>
                                      </p:cBhvr>
                                      <p:tavLst>
                                        <p:tav tm="0">
                                          <p:val>
                                            <p:strVal val="#ppt_x"/>
                                          </p:val>
                                        </p:tav>
                                        <p:tav tm="100000">
                                          <p:val>
                                            <p:strVal val="#ppt_x"/>
                                          </p:val>
                                        </p:tav>
                                      </p:tavLst>
                                    </p:anim>
                                    <p:anim calcmode="lin" valueType="num">
                                      <p:cBhvr>
                                        <p:cTn id="33"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2" presetClass="exit" presetSubtype="2" fill="hold" grpId="0" nodeType="clickEffect">
                                  <p:stCondLst>
                                    <p:cond delay="0"/>
                                  </p:stCondLst>
                                  <p:childTnLst>
                                    <p:animEffect transition="out" filter="wipe(right)">
                                      <p:cBhvr>
                                        <p:cTn id="37" dur="500"/>
                                        <p:tgtEl>
                                          <p:spTgt spid="4"/>
                                        </p:tgtEl>
                                      </p:cBhvr>
                                    </p:animEffect>
                                    <p:set>
                                      <p:cBhvr>
                                        <p:cTn id="38" dur="1" fill="hold">
                                          <p:stCondLst>
                                            <p:cond delay="499"/>
                                          </p:stCondLst>
                                        </p:cTn>
                                        <p:tgtEl>
                                          <p:spTgt spid="4"/>
                                        </p:tgtEl>
                                        <p:attrNameLst>
                                          <p:attrName>style.visibility</p:attrName>
                                        </p:attrNameLst>
                                      </p:cBhvr>
                                      <p:to>
                                        <p:strVal val="hidden"/>
                                      </p:to>
                                    </p:set>
                                  </p:childTnLst>
                                </p:cTn>
                              </p:par>
                              <p:par>
                                <p:cTn id="39" presetID="22" presetClass="exit" presetSubtype="2" fill="hold" grpId="0" nodeType="withEffect">
                                  <p:stCondLst>
                                    <p:cond delay="0"/>
                                  </p:stCondLst>
                                  <p:childTnLst>
                                    <p:animEffect transition="out" filter="wipe(right)">
                                      <p:cBhvr>
                                        <p:cTn id="40" dur="500"/>
                                        <p:tgtEl>
                                          <p:spTgt spid="7"/>
                                        </p:tgtEl>
                                      </p:cBhvr>
                                    </p:animEffect>
                                    <p:set>
                                      <p:cBhvr>
                                        <p:cTn id="41" dur="1" fill="hold">
                                          <p:stCondLst>
                                            <p:cond delay="499"/>
                                          </p:stCondLst>
                                        </p:cTn>
                                        <p:tgtEl>
                                          <p:spTgt spid="7"/>
                                        </p:tgtEl>
                                        <p:attrNameLst>
                                          <p:attrName>style.visibility</p:attrName>
                                        </p:attrNameLst>
                                      </p:cBhvr>
                                      <p:to>
                                        <p:strVal val="hidden"/>
                                      </p:to>
                                    </p:set>
                                  </p:childTnLst>
                                </p:cTn>
                              </p:par>
                              <p:par>
                                <p:cTn id="42" presetID="2" presetClass="exit" presetSubtype="4" fill="hold" grpId="0" nodeType="withEffect">
                                  <p:stCondLst>
                                    <p:cond delay="0"/>
                                  </p:stCondLst>
                                  <p:childTnLst>
                                    <p:anim calcmode="lin" valueType="num">
                                      <p:cBhvr additive="base">
                                        <p:cTn id="43" dur="500"/>
                                        <p:tgtEl>
                                          <p:spTgt spid="10"/>
                                        </p:tgtEl>
                                        <p:attrNameLst>
                                          <p:attrName>ppt_x</p:attrName>
                                        </p:attrNameLst>
                                      </p:cBhvr>
                                      <p:tavLst>
                                        <p:tav tm="0">
                                          <p:val>
                                            <p:strVal val="ppt_x"/>
                                          </p:val>
                                        </p:tav>
                                        <p:tav tm="100000">
                                          <p:val>
                                            <p:strVal val="ppt_x"/>
                                          </p:val>
                                        </p:tav>
                                      </p:tavLst>
                                    </p:anim>
                                    <p:anim calcmode="lin" valueType="num">
                                      <p:cBhvr additive="base">
                                        <p:cTn id="44" dur="500"/>
                                        <p:tgtEl>
                                          <p:spTgt spid="10"/>
                                        </p:tgtEl>
                                        <p:attrNameLst>
                                          <p:attrName>ppt_y</p:attrName>
                                        </p:attrNameLst>
                                      </p:cBhvr>
                                      <p:tavLst>
                                        <p:tav tm="0">
                                          <p:val>
                                            <p:strVal val="ppt_y"/>
                                          </p:val>
                                        </p:tav>
                                        <p:tav tm="100000">
                                          <p:val>
                                            <p:strVal val="1+ppt_h/2"/>
                                          </p:val>
                                        </p:tav>
                                      </p:tavLst>
                                    </p:anim>
                                    <p:set>
                                      <p:cBhvr>
                                        <p:cTn id="45" dur="1" fill="hold">
                                          <p:stCondLst>
                                            <p:cond delay="499"/>
                                          </p:stCondLst>
                                        </p:cTn>
                                        <p:tgtEl>
                                          <p:spTgt spid="10"/>
                                        </p:tgtEl>
                                        <p:attrNameLst>
                                          <p:attrName>style.visibility</p:attrName>
                                        </p:attrNameLst>
                                      </p:cBhvr>
                                      <p:to>
                                        <p:strVal val="hidden"/>
                                      </p:to>
                                    </p:set>
                                  </p:childTnLst>
                                </p:cTn>
                              </p:par>
                              <p:par>
                                <p:cTn id="46" presetID="42" presetClass="exit" presetSubtype="0" fill="hold" grpId="0" nodeType="withEffect">
                                  <p:stCondLst>
                                    <p:cond delay="0"/>
                                  </p:stCondLst>
                                  <p:childTnLst>
                                    <p:animEffect transition="out" filter="fade">
                                      <p:cBhvr>
                                        <p:cTn id="47" dur="1000"/>
                                        <p:tgtEl>
                                          <p:spTgt spid="9"/>
                                        </p:tgtEl>
                                      </p:cBhvr>
                                    </p:animEffect>
                                    <p:anim calcmode="lin" valueType="num">
                                      <p:cBhvr>
                                        <p:cTn id="48" dur="1000"/>
                                        <p:tgtEl>
                                          <p:spTgt spid="9"/>
                                        </p:tgtEl>
                                        <p:attrNameLst>
                                          <p:attrName>ppt_x</p:attrName>
                                        </p:attrNameLst>
                                      </p:cBhvr>
                                      <p:tavLst>
                                        <p:tav tm="0">
                                          <p:val>
                                            <p:strVal val="ppt_x"/>
                                          </p:val>
                                        </p:tav>
                                        <p:tav tm="100000">
                                          <p:val>
                                            <p:strVal val="ppt_x"/>
                                          </p:val>
                                        </p:tav>
                                      </p:tavLst>
                                    </p:anim>
                                    <p:anim calcmode="lin" valueType="num">
                                      <p:cBhvr>
                                        <p:cTn id="49" dur="1000"/>
                                        <p:tgtEl>
                                          <p:spTgt spid="9"/>
                                        </p:tgtEl>
                                        <p:attrNameLst>
                                          <p:attrName>ppt_y</p:attrName>
                                        </p:attrNameLst>
                                      </p:cBhvr>
                                      <p:tavLst>
                                        <p:tav tm="0">
                                          <p:val>
                                            <p:strVal val="ppt_y"/>
                                          </p:val>
                                        </p:tav>
                                        <p:tav tm="100000">
                                          <p:val>
                                            <p:strVal val="ppt_y+.1"/>
                                          </p:val>
                                        </p:tav>
                                      </p:tavLst>
                                    </p:anim>
                                    <p:set>
                                      <p:cBhvr>
                                        <p:cTn id="50" dur="1" fill="hold">
                                          <p:stCondLst>
                                            <p:cond delay="9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0" grpId="1" animBg="1"/>
      <p:bldGraphic spid="2" grpId="0">
        <p:bldAsOne/>
      </p:bldGraphic>
      <p:bldP spid="4" grpId="0"/>
      <p:bldP spid="4" grpId="1"/>
      <p:bldP spid="7" grpId="0"/>
      <p:bldP spid="7" grpId="1"/>
      <p:bldP spid="9" grpId="0"/>
      <p:bldP spid="9" grpId="1"/>
      <p:bldP spid="6" grpId="0" animBg="1"/>
    </p:bldLst>
  </p:timing>
</p:sld>
</file>

<file path=ppt/slides/slide10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69" name="Group 4"/>
          <p:cNvGrpSpPr/>
          <p:nvPr/>
        </p:nvGrpSpPr>
        <p:grpSpPr>
          <a:xfrm>
            <a:off x="9040482" y="3280216"/>
            <a:ext cx="3058005" cy="3492104"/>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3" name="内容占位符 2"/>
          <p:cNvSpPr>
            <a:spLocks noGrp="1"/>
          </p:cNvSpPr>
          <p:nvPr>
            <p:ph idx="1"/>
          </p:nvPr>
        </p:nvSpPr>
        <p:spPr>
          <a:xfrm>
            <a:off x="214630" y="113665"/>
            <a:ext cx="10982196" cy="6242685"/>
          </a:xfrm>
          <a:solidFill>
            <a:schemeClr val="bg1">
              <a:alpha val="47000"/>
            </a:schemeClr>
          </a:solidFill>
        </p:spPr>
        <p:txBody>
          <a:bodyPr>
            <a:noAutofit/>
          </a:bodyPr>
          <a:lstStyle/>
          <a:p>
            <a:pPr marL="0" indent="0" algn="just">
              <a:lnSpc>
                <a:spcPct val="120000"/>
              </a:lnSpc>
              <a:buNone/>
            </a:pPr>
            <a:r>
              <a:rPr lang="zh-CN" altLang="en-US" sz="2400" b="1" dirty="0">
                <a:solidFill>
                  <a:srgbClr val="002060"/>
                </a:solidFill>
                <a:latin typeface="微软雅黑" panose="020B0503020204020204" pitchFamily="34" charset="-122"/>
                <a:ea typeface="微软雅黑" panose="020B0503020204020204" pitchFamily="34" charset="-122"/>
                <a:cs typeface="+mj-cs"/>
              </a:rPr>
              <a:t>解  析：</a:t>
            </a:r>
            <a:r>
              <a:rPr sz="2400" b="1" dirty="0">
                <a:latin typeface="微软雅黑" panose="020B0503020204020204" pitchFamily="34" charset="-122"/>
                <a:ea typeface="微软雅黑" panose="020B0503020204020204" pitchFamily="34" charset="-122"/>
              </a:rPr>
              <a:t>16. 本题考查动词词义和上下文逻辑理解。从上文可知，buffalo 是出来吃草的，而从下文我们又了解到 mouse 靠躲在草丛里藏身。因此我们推断出本题是 mouse 不喜欢 buffalo 的行为。A 项 see（看见）、B 项 understand（理解）、C 项 keep（保持）和 D 项 like（喜欢），故本题正确答案为 D。</a:t>
            </a:r>
            <a:endParaRPr sz="2400" b="1" dirty="0">
              <a:latin typeface="微软雅黑" panose="020B0503020204020204" pitchFamily="34" charset="-122"/>
              <a:ea typeface="微软雅黑" panose="020B0503020204020204" pitchFamily="34" charset="-122"/>
            </a:endParaRPr>
          </a:p>
          <a:p>
            <a:pPr marL="0" indent="0" algn="just">
              <a:lnSpc>
                <a:spcPct val="120000"/>
              </a:lnSpc>
              <a:buNone/>
            </a:pPr>
            <a:r>
              <a:rPr sz="2400" b="1" dirty="0">
                <a:latin typeface="微软雅黑" panose="020B0503020204020204" pitchFamily="34" charset="-122"/>
                <a:ea typeface="微软雅黑" panose="020B0503020204020204" pitchFamily="34" charset="-122"/>
              </a:rPr>
              <a:t>17. 本题考查名词词义和上下文理解。从文章开头可知，buffalo 是吃草的，因此本题推断出是吃掉长的草。A 项 roots（根部）、B 项 leaves（叶子）、C 项 grasses（草）和 D 项 branches（枝干），故本题正确答案为 C。</a:t>
            </a:r>
            <a:endParaRPr sz="2400" b="1" dirty="0">
              <a:latin typeface="微软雅黑" panose="020B0503020204020204" pitchFamily="34" charset="-122"/>
              <a:ea typeface="微软雅黑" panose="020B0503020204020204" pitchFamily="34" charset="-122"/>
            </a:endParaRPr>
          </a:p>
          <a:p>
            <a:pPr marL="0" indent="0" algn="just">
              <a:lnSpc>
                <a:spcPct val="120000"/>
              </a:lnSpc>
              <a:buNone/>
            </a:pPr>
            <a:r>
              <a:rPr sz="2400" b="1" dirty="0">
                <a:latin typeface="微软雅黑" panose="020B0503020204020204" pitchFamily="34" charset="-122"/>
                <a:ea typeface="微软雅黑" panose="020B0503020204020204" pitchFamily="34" charset="-122"/>
              </a:rPr>
              <a:t>18. 本题考查动词词义和上下文推断。从上文可知，到 mouse 不喜欢 buffalo 吃草，而它吃掉长的草会影响 mouse，这也解释了 mouse 不喜欢 buffalo 吃草的原因。A 项 hide（躲藏）、B 项 grow（生长）、C 项 control（控制）和 D 项 recover（恢复），故本题正确答案为 A。</a:t>
            </a:r>
            <a:endParaRPr sz="2400" b="1" dirty="0">
              <a:latin typeface="微软雅黑" panose="020B0503020204020204" pitchFamily="34" charset="-122"/>
              <a:ea typeface="微软雅黑" panose="020B0503020204020204" pitchFamily="34" charset="-122"/>
            </a:endParaRPr>
          </a:p>
          <a:p>
            <a:pPr marL="0" indent="0" algn="just">
              <a:lnSpc>
                <a:spcPct val="120000"/>
              </a:lnSpc>
              <a:buNone/>
            </a:pPr>
            <a:endParaRPr sz="2400" b="1" dirty="0">
              <a:latin typeface="微软雅黑" panose="020B0503020204020204" pitchFamily="34" charset="-122"/>
              <a:ea typeface="微软雅黑" panose="020B0503020204020204" pitchFamily="34" charset="-122"/>
            </a:endParaRPr>
          </a:p>
        </p:txBody>
      </p:sp>
      <p:sp>
        <p:nvSpPr>
          <p:cNvPr id="33" name="左箭头 32">
            <a:hlinkClick r:id="" action="ppaction://hlinkshowjump?jump=nextslide"/>
          </p:cNvPr>
          <p:cNvSpPr/>
          <p:nvPr/>
        </p:nvSpPr>
        <p:spPr>
          <a:xfrm>
            <a:off x="7792085" y="6121400"/>
            <a:ext cx="1946275" cy="75057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下一页</a:t>
            </a:r>
            <a:endParaRPr lang="zh-CN" altLang="en-US" sz="2400" b="1" dirty="0">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bg/>
                                          </p:spTgt>
                                        </p:tgtEl>
                                        <p:attrNameLst>
                                          <p:attrName>style.visibility</p:attrName>
                                        </p:attrNameLst>
                                      </p:cBhvr>
                                      <p:to>
                                        <p:strVal val="visible"/>
                                      </p:to>
                                    </p:set>
                                    <p:animEffect transition="in" filter="wipe(up)">
                                      <p:cBhvr>
                                        <p:cTn id="11" dur="500"/>
                                        <p:tgtEl>
                                          <p:spTgt spid="3">
                                            <p:bg/>
                                          </p:spTgt>
                                        </p:tgtEl>
                                      </p:cBhvr>
                                    </p:animEffect>
                                  </p:childTnLst>
                                </p:cTn>
                              </p:par>
                              <p:par>
                                <p:cTn id="12" presetID="22" presetClass="entr" presetSubtype="1" fill="hold" grpId="0" nodeType="with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wipe(up)">
                                      <p:cBhvr>
                                        <p:cTn id="14" dur="500"/>
                                        <p:tgtEl>
                                          <p:spTgt spid="3">
                                            <p:txEl>
                                              <p:pRg st="0" end="0"/>
                                            </p:txEl>
                                          </p:spTgt>
                                        </p:tgtEl>
                                      </p:cBhvr>
                                    </p:animEffect>
                                  </p:childTnLst>
                                </p:cTn>
                              </p:par>
                              <p:par>
                                <p:cTn id="15" presetID="22" presetClass="entr" presetSubtype="1" fill="hold" grpId="0" nodeType="with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wipe(up)">
                                      <p:cBhvr>
                                        <p:cTn id="17" dur="500"/>
                                        <p:tgtEl>
                                          <p:spTgt spid="3">
                                            <p:txEl>
                                              <p:pRg st="1" end="1"/>
                                            </p:txEl>
                                          </p:spTgt>
                                        </p:tgtEl>
                                      </p:cBhvr>
                                    </p:animEffect>
                                  </p:childTnLst>
                                </p:cTn>
                              </p:par>
                              <p:par>
                                <p:cTn id="18" presetID="22" presetClass="entr" presetSubtype="1" fill="hold" grpId="0" nodeType="with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Effect transition="in" filter="wipe(up)">
                                      <p:cBhvr>
                                        <p:cTn id="20"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10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69" name="Group 4"/>
          <p:cNvGrpSpPr/>
          <p:nvPr/>
        </p:nvGrpSpPr>
        <p:grpSpPr>
          <a:xfrm>
            <a:off x="9040482" y="3280216"/>
            <a:ext cx="3058005" cy="3492104"/>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3" name="内容占位符 2"/>
          <p:cNvSpPr>
            <a:spLocks noGrp="1"/>
          </p:cNvSpPr>
          <p:nvPr>
            <p:ph idx="1"/>
          </p:nvPr>
        </p:nvSpPr>
        <p:spPr>
          <a:xfrm>
            <a:off x="214630" y="113665"/>
            <a:ext cx="10982196" cy="6242685"/>
          </a:xfrm>
          <a:solidFill>
            <a:schemeClr val="bg1">
              <a:alpha val="47000"/>
            </a:schemeClr>
          </a:solidFill>
        </p:spPr>
        <p:txBody>
          <a:bodyPr>
            <a:noAutofit/>
          </a:bodyPr>
          <a:lstStyle/>
          <a:p>
            <a:pPr marL="0" indent="0" algn="just">
              <a:lnSpc>
                <a:spcPct val="120000"/>
              </a:lnSpc>
              <a:buNone/>
            </a:pPr>
            <a:r>
              <a:rPr lang="zh-CN" altLang="en-US" sz="2400" b="1" dirty="0">
                <a:solidFill>
                  <a:srgbClr val="002060"/>
                </a:solidFill>
                <a:latin typeface="微软雅黑" panose="020B0503020204020204" pitchFamily="34" charset="-122"/>
                <a:ea typeface="微软雅黑" panose="020B0503020204020204" pitchFamily="34" charset="-122"/>
                <a:cs typeface="+mj-cs"/>
              </a:rPr>
              <a:t>解  析：</a:t>
            </a:r>
            <a:r>
              <a:rPr sz="2400" b="1" dirty="0">
                <a:latin typeface="微软雅黑" panose="020B0503020204020204" pitchFamily="34" charset="-122"/>
                <a:ea typeface="微软雅黑" panose="020B0503020204020204" pitchFamily="34" charset="-122"/>
              </a:rPr>
              <a:t>19. 本题考查动词和联系上下文。从下文可知，mouse 最后战胜了 buffalo，因此推断出来本题是下定决心向 buffalo 发出挑战。A 项 touch（触碰）、B 项 help（帮助）、C 项 fight（对抗）和D 项 push（推），故本题正确答案为 C。</a:t>
            </a:r>
            <a:endParaRPr sz="2400" b="1" dirty="0">
              <a:latin typeface="微软雅黑" panose="020B0503020204020204" pitchFamily="34" charset="-122"/>
              <a:ea typeface="微软雅黑" panose="020B0503020204020204" pitchFamily="34" charset="-122"/>
            </a:endParaRPr>
          </a:p>
          <a:p>
            <a:pPr marL="0" indent="0" algn="just">
              <a:lnSpc>
                <a:spcPct val="120000"/>
              </a:lnSpc>
              <a:buNone/>
            </a:pPr>
            <a:r>
              <a:rPr sz="2400" b="1" dirty="0">
                <a:latin typeface="微软雅黑" panose="020B0503020204020204" pitchFamily="34" charset="-122"/>
                <a:ea typeface="微软雅黑" panose="020B0503020204020204" pitchFamily="34" charset="-122"/>
              </a:rPr>
              <a:t>20. 本题考查名词和句子理解。mouse 发出愤怒的声音。A 项 reply（回应）、B 项 voice（声音）、C 项 song（歌声）和 D 项 move（移动），故本题正确答案为 B。</a:t>
            </a:r>
            <a:endParaRPr sz="2400" b="1" dirty="0">
              <a:latin typeface="微软雅黑" panose="020B0503020204020204" pitchFamily="34" charset="-122"/>
              <a:ea typeface="微软雅黑" panose="020B0503020204020204" pitchFamily="34" charset="-122"/>
            </a:endParaRPr>
          </a:p>
        </p:txBody>
      </p:sp>
      <p:sp>
        <p:nvSpPr>
          <p:cNvPr id="33" name="左箭头 32">
            <a:hlinkClick r:id="rId1"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endParaRPr lang="zh-CN" altLang="en-US" sz="2400" b="1" dirty="0">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bg/>
                                          </p:spTgt>
                                        </p:tgtEl>
                                        <p:attrNameLst>
                                          <p:attrName>style.visibility</p:attrName>
                                        </p:attrNameLst>
                                      </p:cBhvr>
                                      <p:to>
                                        <p:strVal val="visible"/>
                                      </p:to>
                                    </p:set>
                                    <p:animEffect transition="in" filter="wipe(up)">
                                      <p:cBhvr>
                                        <p:cTn id="11" dur="500"/>
                                        <p:tgtEl>
                                          <p:spTgt spid="3">
                                            <p:bg/>
                                          </p:spTgt>
                                        </p:tgtEl>
                                      </p:cBhvr>
                                    </p:animEffect>
                                  </p:childTnLst>
                                </p:cTn>
                              </p:par>
                              <p:par>
                                <p:cTn id="12" presetID="22" presetClass="entr" presetSubtype="1" fill="hold" grpId="0" nodeType="with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wipe(up)">
                                      <p:cBhvr>
                                        <p:cTn id="14" dur="500"/>
                                        <p:tgtEl>
                                          <p:spTgt spid="3">
                                            <p:txEl>
                                              <p:pRg st="0" end="0"/>
                                            </p:txEl>
                                          </p:spTgt>
                                        </p:tgtEl>
                                      </p:cBhvr>
                                    </p:animEffect>
                                  </p:childTnLst>
                                </p:cTn>
                              </p:par>
                              <p:par>
                                <p:cTn id="15" presetID="22" presetClass="entr" presetSubtype="1" fill="hold" grpId="0" nodeType="with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wipe(up)">
                                      <p:cBhvr>
                                        <p:cTn id="1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a:stretch>
            <a:fillRect/>
          </a:stretch>
        </p:blipFill>
        <p:spPr>
          <a:xfrm>
            <a:off x="8724900" y="-716494"/>
            <a:ext cx="4648200" cy="5065188"/>
          </a:xfrm>
          <a:prstGeom prst="rect">
            <a:avLst/>
          </a:prstGeom>
        </p:spPr>
      </p:pic>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8" name="左箭头 7">
            <a:hlinkClick r:id="rId2" action="ppaction://hlinksldjump"/>
          </p:cNvPr>
          <p:cNvSpPr/>
          <p:nvPr/>
        </p:nvSpPr>
        <p:spPr>
          <a:xfrm>
            <a:off x="10048336" y="593027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13" name="文本框 12">
            <a:hlinkClick r:id="rId3" action="ppaction://hlinksldjump"/>
          </p:cNvPr>
          <p:cNvSpPr txBox="1"/>
          <p:nvPr/>
        </p:nvSpPr>
        <p:spPr>
          <a:xfrm>
            <a:off x="4534544" y="5210985"/>
            <a:ext cx="982961" cy="461665"/>
          </a:xfrm>
          <a:prstGeom prst="rect">
            <a:avLst/>
          </a:prstGeom>
          <a:solidFill>
            <a:schemeClr val="accent1"/>
          </a:solid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解  析</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395314" y="92399"/>
            <a:ext cx="4966335" cy="460375"/>
          </a:xfrm>
          <a:prstGeom prst="rect">
            <a:avLst/>
          </a:prstGeom>
          <a:noFill/>
        </p:spPr>
        <p:txBody>
          <a:bodyPr wrap="none" rtlCol="0">
            <a:spAutoFit/>
          </a:bodyPr>
          <a:lstStyle/>
          <a:p>
            <a:pPr algn="l"/>
            <a:r>
              <a:rPr sz="2400" b="1" dirty="0">
                <a:solidFill>
                  <a:srgbClr val="002060"/>
                </a:solidFill>
                <a:latin typeface="微软雅黑" panose="020B0503020204020204" pitchFamily="34" charset="-122"/>
                <a:ea typeface="微软雅黑" panose="020B0503020204020204" pitchFamily="34" charset="-122"/>
                <a:cs typeface="+mj-cs"/>
              </a:rPr>
              <a:t>2023年广东高职高考完形填空真题</a:t>
            </a:r>
            <a:r>
              <a:rPr lang="zh-CN" altLang="en-US" sz="2400" dirty="0"/>
              <a:t> </a:t>
            </a:r>
            <a:endParaRPr lang="zh-CN" altLang="en-US" sz="2400" dirty="0"/>
          </a:p>
        </p:txBody>
      </p:sp>
      <p:sp>
        <p:nvSpPr>
          <p:cNvPr id="3" name="内容占位符 2"/>
          <p:cNvSpPr>
            <a:spLocks noGrp="1"/>
          </p:cNvSpPr>
          <p:nvPr>
            <p:ph idx="1"/>
          </p:nvPr>
        </p:nvSpPr>
        <p:spPr>
          <a:xfrm>
            <a:off x="591185" y="849630"/>
            <a:ext cx="11420475" cy="1753870"/>
          </a:xfrm>
        </p:spPr>
        <p:txBody>
          <a:bodyPr>
            <a:noAutofit/>
          </a:bodyPr>
          <a:lstStyle/>
          <a:p>
            <a:pPr marL="0" indent="0">
              <a:buNone/>
            </a:pPr>
            <a:r>
              <a:rPr lang="en-US" altLang="zh-CN" sz="2400" b="1" dirty="0">
                <a:latin typeface="微软雅黑" panose="020B0503020204020204" pitchFamily="34" charset="-122"/>
                <a:ea typeface="微软雅黑" panose="020B0503020204020204" pitchFamily="34" charset="-122"/>
              </a:rPr>
              <a:t>    Buffalo looked at him and replied, “You’d better </a:t>
            </a:r>
            <a:r>
              <a:rPr lang="en-US" altLang="zh-CN" sz="2400" b="1" u="sng" dirty="0">
                <a:latin typeface="微软雅黑" panose="020B0503020204020204" pitchFamily="34" charset="-122"/>
                <a:ea typeface="微软雅黑" panose="020B0503020204020204" pitchFamily="34" charset="-122"/>
              </a:rPr>
              <a:t>21</a:t>
            </a:r>
            <a:r>
              <a:rPr lang="en-US" altLang="zh-CN" sz="2400" b="1" dirty="0">
                <a:latin typeface="微软雅黑" panose="020B0503020204020204" pitchFamily="34" charset="-122"/>
                <a:ea typeface="微软雅黑" panose="020B0503020204020204" pitchFamily="34" charset="-122"/>
              </a:rPr>
              <a:t> , little one, or I shall step on you and there will be nothing left!”</a:t>
            </a:r>
            <a:endParaRPr lang="en-US" altLang="zh-CN" sz="2400" b="1" dirty="0">
              <a:latin typeface="微软雅黑" panose="020B0503020204020204" pitchFamily="34" charset="-122"/>
              <a:ea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rPr>
              <a:t>    But Mouse </a:t>
            </a:r>
            <a:r>
              <a:rPr lang="en-US" altLang="zh-CN" sz="2400" b="1" u="sng" dirty="0">
                <a:latin typeface="微软雅黑" panose="020B0503020204020204" pitchFamily="34" charset="-122"/>
                <a:ea typeface="微软雅黑" panose="020B0503020204020204" pitchFamily="34" charset="-122"/>
              </a:rPr>
              <a:t>22</a:t>
            </a:r>
            <a:r>
              <a:rPr lang="en-US" altLang="zh-CN" sz="2400" b="1" dirty="0">
                <a:latin typeface="微软雅黑" panose="020B0503020204020204" pitchFamily="34" charset="-122"/>
                <a:ea typeface="微软雅黑" panose="020B0503020204020204" pitchFamily="34" charset="-122"/>
              </a:rPr>
              <a:t> repeated the challenge.</a:t>
            </a:r>
            <a:endParaRPr lang="en-US" altLang="zh-CN" sz="2400" b="1" dirty="0">
              <a:latin typeface="微软雅黑" panose="020B0503020204020204" pitchFamily="34" charset="-122"/>
              <a:ea typeface="微软雅黑" panose="020B0503020204020204" pitchFamily="34" charset="-122"/>
            </a:endParaRPr>
          </a:p>
        </p:txBody>
      </p:sp>
      <p:sp>
        <p:nvSpPr>
          <p:cNvPr id="23" name="TextBox 22"/>
          <p:cNvSpPr txBox="1"/>
          <p:nvPr/>
        </p:nvSpPr>
        <p:spPr>
          <a:xfrm>
            <a:off x="385788" y="4106325"/>
            <a:ext cx="1659151" cy="52197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D</a:t>
            </a:r>
            <a:endParaRPr lang="en-US" altLang="zh-CN" sz="2800" b="1" dirty="0">
              <a:solidFill>
                <a:srgbClr val="C00000"/>
              </a:solidFill>
              <a:latin typeface="Times New Roman" panose="02020603050405020304" pitchFamily="18" charset="0"/>
              <a:cs typeface="Times New Roman" panose="02020603050405020304" pitchFamily="18" charset="0"/>
            </a:endParaRPr>
          </a:p>
        </p:txBody>
      </p:sp>
      <p:sp>
        <p:nvSpPr>
          <p:cNvPr id="24" name="TextBox 22"/>
          <p:cNvSpPr txBox="1"/>
          <p:nvPr/>
        </p:nvSpPr>
        <p:spPr>
          <a:xfrm>
            <a:off x="385789" y="3746146"/>
            <a:ext cx="1659151" cy="52197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A</a:t>
            </a:r>
            <a:endParaRPr lang="en-US" altLang="zh-CN" sz="2800" b="1" dirty="0">
              <a:solidFill>
                <a:srgbClr val="C00000"/>
              </a:solidFill>
              <a:latin typeface="Times New Roman" panose="02020603050405020304" pitchFamily="18" charset="0"/>
              <a:cs typeface="Times New Roman" panose="02020603050405020304" pitchFamily="18" charset="0"/>
            </a:endParaRPr>
          </a:p>
        </p:txBody>
      </p:sp>
      <p:sp>
        <p:nvSpPr>
          <p:cNvPr id="20" name="文本框 19"/>
          <p:cNvSpPr txBox="1"/>
          <p:nvPr/>
        </p:nvSpPr>
        <p:spPr>
          <a:xfrm>
            <a:off x="832329" y="3784645"/>
            <a:ext cx="10808777" cy="82994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21. A. shut up 	B. get up 		C. sit up 		D. come up</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22. A. sadly 	B. passively 	C. honestly 		D. angrily</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up)">
                                      <p:cBhvr>
                                        <p:cTn id="7" dur="500"/>
                                        <p:tgtEl>
                                          <p:spTgt spid="3">
                                            <p:txEl>
                                              <p:pRg st="0" end="0"/>
                                            </p:txEl>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wipe(up)">
                                      <p:cBhvr>
                                        <p:cTn id="10" dur="500"/>
                                        <p:tgtEl>
                                          <p:spTgt spid="3">
                                            <p:txEl>
                                              <p:pRg st="1" end="1"/>
                                            </p:txEl>
                                          </p:spTgt>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wipe(up)">
                                      <p:cBhvr>
                                        <p:cTn id="13" dur="500"/>
                                        <p:tgtEl>
                                          <p:spTgt spid="20"/>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grpId="0" nodeType="clickEffect">
                                  <p:stCondLst>
                                    <p:cond delay="0"/>
                                  </p:stCondLst>
                                  <p:childTnLst>
                                    <p:set>
                                      <p:cBhvr>
                                        <p:cTn id="17" dur="1" fill="hold">
                                          <p:stCondLst>
                                            <p:cond delay="0"/>
                                          </p:stCondLst>
                                        </p:cTn>
                                        <p:tgtEl>
                                          <p:spTgt spid="24"/>
                                        </p:tgtEl>
                                        <p:attrNameLst>
                                          <p:attrName>style.visibility</p:attrName>
                                        </p:attrNameLst>
                                      </p:cBhvr>
                                      <p:to>
                                        <p:strVal val="visible"/>
                                      </p:to>
                                    </p:set>
                                    <p:animEffect transition="in" filter="barn(inVertical)">
                                      <p:cBhvr>
                                        <p:cTn id="18" dur="500"/>
                                        <p:tgtEl>
                                          <p:spTgt spid="24"/>
                                        </p:tgtEl>
                                      </p:cBhvr>
                                    </p:animEffect>
                                  </p:childTnLst>
                                </p:cTn>
                              </p:par>
                            </p:childTnLst>
                          </p:cTn>
                        </p:par>
                        <p:par>
                          <p:cTn id="19" fill="hold">
                            <p:stCondLst>
                              <p:cond delay="500"/>
                            </p:stCondLst>
                            <p:childTnLst>
                              <p:par>
                                <p:cTn id="20" presetID="16" presetClass="entr" presetSubtype="37" fill="hold" grpId="0" nodeType="after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barn(outVertical)">
                                      <p:cBhvr>
                                        <p:cTn id="22" dur="500"/>
                                        <p:tgtEl>
                                          <p:spTgt spid="13"/>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barn(inVertical)">
                                      <p:cBhvr>
                                        <p:cTn id="2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3" grpId="0" uiExpand="1" build="p"/>
      <p:bldP spid="23" grpId="0"/>
      <p:bldP spid="24" grpId="0"/>
      <p:bldP spid="20" grpId="0"/>
    </p:bldLst>
  </p:timing>
</p:sld>
</file>

<file path=ppt/slides/slide10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69" name="Group 4"/>
          <p:cNvGrpSpPr/>
          <p:nvPr/>
        </p:nvGrpSpPr>
        <p:grpSpPr>
          <a:xfrm>
            <a:off x="9040482" y="3280216"/>
            <a:ext cx="3058005" cy="3492104"/>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3" name="内容占位符 2"/>
          <p:cNvSpPr>
            <a:spLocks noGrp="1"/>
          </p:cNvSpPr>
          <p:nvPr>
            <p:ph idx="1"/>
          </p:nvPr>
        </p:nvSpPr>
        <p:spPr>
          <a:xfrm>
            <a:off x="93514" y="281354"/>
            <a:ext cx="11883624" cy="6242538"/>
          </a:xfrm>
          <a:solidFill>
            <a:schemeClr val="bg1">
              <a:alpha val="47000"/>
            </a:schemeClr>
          </a:solidFill>
        </p:spPr>
        <p:txBody>
          <a:bodyPr/>
          <a:lstStyle/>
          <a:p>
            <a:pPr marL="0" indent="0" algn="just">
              <a:lnSpc>
                <a:spcPct val="150000"/>
              </a:lnSpc>
              <a:buNone/>
            </a:pPr>
            <a:r>
              <a:rPr lang="zh-CN" altLang="en-US" sz="2400" b="1" dirty="0">
                <a:solidFill>
                  <a:srgbClr val="002060"/>
                </a:solidFill>
                <a:latin typeface="微软雅黑" panose="020B0503020204020204" pitchFamily="34" charset="-122"/>
                <a:ea typeface="微软雅黑" panose="020B0503020204020204" pitchFamily="34" charset="-122"/>
                <a:cs typeface="+mj-cs"/>
              </a:rPr>
              <a:t>解  析：</a:t>
            </a:r>
            <a:r>
              <a:rPr sz="2400" b="1" dirty="0">
                <a:latin typeface="微软雅黑" panose="020B0503020204020204" pitchFamily="34" charset="-122"/>
                <a:ea typeface="微软雅黑" panose="020B0503020204020204" pitchFamily="34" charset="-122"/>
              </a:rPr>
              <a:t>21. </a:t>
            </a:r>
            <a:r>
              <a:rPr sz="2400" b="1" dirty="0" err="1">
                <a:latin typeface="微软雅黑" panose="020B0503020204020204" pitchFamily="34" charset="-122"/>
                <a:ea typeface="微软雅黑" panose="020B0503020204020204" pitchFamily="34" charset="-122"/>
              </a:rPr>
              <a:t>本题考查动词搭配含义。A</a:t>
            </a:r>
            <a:r>
              <a:rPr sz="2400" b="1" dirty="0">
                <a:latin typeface="微软雅黑" panose="020B0503020204020204" pitchFamily="34" charset="-122"/>
                <a:ea typeface="微软雅黑" panose="020B0503020204020204" pitchFamily="34" charset="-122"/>
              </a:rPr>
              <a:t> 项 shut </a:t>
            </a:r>
            <a:r>
              <a:rPr sz="2400" b="1" dirty="0" err="1">
                <a:latin typeface="微软雅黑" panose="020B0503020204020204" pitchFamily="34" charset="-122"/>
                <a:ea typeface="微软雅黑" panose="020B0503020204020204" pitchFamily="34" charset="-122"/>
              </a:rPr>
              <a:t>up（闭嘴</a:t>
            </a:r>
            <a:r>
              <a:rPr sz="2400" b="1" dirty="0">
                <a:latin typeface="微软雅黑" panose="020B0503020204020204" pitchFamily="34" charset="-122"/>
                <a:ea typeface="微软雅黑" panose="020B0503020204020204" pitchFamily="34" charset="-122"/>
              </a:rPr>
              <a:t>）、B 项 get </a:t>
            </a:r>
            <a:r>
              <a:rPr sz="2400" b="1" dirty="0" err="1">
                <a:latin typeface="微软雅黑" panose="020B0503020204020204" pitchFamily="34" charset="-122"/>
                <a:ea typeface="微软雅黑" panose="020B0503020204020204" pitchFamily="34" charset="-122"/>
              </a:rPr>
              <a:t>up（起床</a:t>
            </a:r>
            <a:r>
              <a:rPr sz="2400" b="1" dirty="0">
                <a:latin typeface="微软雅黑" panose="020B0503020204020204" pitchFamily="34" charset="-122"/>
                <a:ea typeface="微软雅黑" panose="020B0503020204020204" pitchFamily="34" charset="-122"/>
              </a:rPr>
              <a:t>）、C 项 sit </a:t>
            </a:r>
            <a:r>
              <a:rPr sz="2400" b="1" dirty="0" err="1">
                <a:latin typeface="微软雅黑" panose="020B0503020204020204" pitchFamily="34" charset="-122"/>
                <a:ea typeface="微软雅黑" panose="020B0503020204020204" pitchFamily="34" charset="-122"/>
              </a:rPr>
              <a:t>up（熬夜）和</a:t>
            </a:r>
            <a:r>
              <a:rPr sz="2400" b="1" dirty="0">
                <a:latin typeface="微软雅黑" panose="020B0503020204020204" pitchFamily="34" charset="-122"/>
                <a:ea typeface="微软雅黑" panose="020B0503020204020204" pitchFamily="34" charset="-122"/>
              </a:rPr>
              <a:t> D 项 come </a:t>
            </a:r>
            <a:r>
              <a:rPr sz="2400" b="1" dirty="0" err="1">
                <a:latin typeface="微软雅黑" panose="020B0503020204020204" pitchFamily="34" charset="-122"/>
                <a:ea typeface="微软雅黑" panose="020B0503020204020204" pitchFamily="34" charset="-122"/>
              </a:rPr>
              <a:t>up（走近</a:t>
            </a:r>
            <a:r>
              <a:rPr sz="2400" b="1" dirty="0">
                <a:latin typeface="微软雅黑" panose="020B0503020204020204" pitchFamily="34" charset="-122"/>
                <a:ea typeface="微软雅黑" panose="020B0503020204020204" pitchFamily="34" charset="-122"/>
              </a:rPr>
              <a:t>）。</a:t>
            </a:r>
            <a:r>
              <a:rPr sz="2400" b="1" dirty="0" err="1">
                <a:latin typeface="微软雅黑" panose="020B0503020204020204" pitchFamily="34" charset="-122"/>
                <a:ea typeface="微软雅黑" panose="020B0503020204020204" pitchFamily="34" charset="-122"/>
              </a:rPr>
              <a:t>从下文</a:t>
            </a:r>
            <a:r>
              <a:rPr sz="2400" b="1" dirty="0">
                <a:latin typeface="微软雅黑" panose="020B0503020204020204" pitchFamily="34" charset="-122"/>
                <a:ea typeface="微软雅黑" panose="020B0503020204020204" pitchFamily="34" charset="-122"/>
              </a:rPr>
              <a:t> buffalo 对 mouse </a:t>
            </a:r>
            <a:r>
              <a:rPr sz="2400" b="1" dirty="0" err="1">
                <a:latin typeface="微软雅黑" panose="020B0503020204020204" pitchFamily="34" charset="-122"/>
                <a:ea typeface="微软雅黑" panose="020B0503020204020204" pitchFamily="34" charset="-122"/>
              </a:rPr>
              <a:t>说否则我就会把你踩到渣都不剩，推断出buffalo</a:t>
            </a:r>
            <a:r>
              <a:rPr sz="2400" b="1" dirty="0">
                <a:latin typeface="微软雅黑" panose="020B0503020204020204" pitchFamily="34" charset="-122"/>
                <a:ea typeface="微软雅黑" panose="020B0503020204020204" pitchFamily="34" charset="-122"/>
              </a:rPr>
              <a:t> </a:t>
            </a:r>
            <a:r>
              <a:rPr sz="2400" b="1" dirty="0" err="1">
                <a:latin typeface="微软雅黑" panose="020B0503020204020204" pitchFamily="34" charset="-122"/>
                <a:ea typeface="微软雅黑" panose="020B0503020204020204" pitchFamily="34" charset="-122"/>
              </a:rPr>
              <a:t>是让</a:t>
            </a:r>
            <a:r>
              <a:rPr sz="2400" b="1" dirty="0">
                <a:latin typeface="微软雅黑" panose="020B0503020204020204" pitchFamily="34" charset="-122"/>
                <a:ea typeface="微软雅黑" panose="020B0503020204020204" pitchFamily="34" charset="-122"/>
              </a:rPr>
              <a:t> mouse </a:t>
            </a:r>
            <a:r>
              <a:rPr sz="2400" b="1" dirty="0" err="1">
                <a:latin typeface="微软雅黑" panose="020B0503020204020204" pitchFamily="34" charset="-122"/>
                <a:ea typeface="微软雅黑" panose="020B0503020204020204" pitchFamily="34" charset="-122"/>
              </a:rPr>
              <a:t>闭嘴，故本题正确答案为</a:t>
            </a:r>
            <a:r>
              <a:rPr sz="2400" b="1" dirty="0">
                <a:latin typeface="微软雅黑" panose="020B0503020204020204" pitchFamily="34" charset="-122"/>
                <a:ea typeface="微软雅黑" panose="020B0503020204020204" pitchFamily="34" charset="-122"/>
              </a:rPr>
              <a:t> A。</a:t>
            </a:r>
            <a:endParaRPr sz="2400" b="1" dirty="0">
              <a:latin typeface="微软雅黑" panose="020B0503020204020204" pitchFamily="34" charset="-122"/>
              <a:ea typeface="微软雅黑" panose="020B0503020204020204" pitchFamily="34" charset="-122"/>
            </a:endParaRPr>
          </a:p>
          <a:p>
            <a:pPr marL="0" indent="0" algn="just">
              <a:lnSpc>
                <a:spcPct val="150000"/>
              </a:lnSpc>
              <a:buNone/>
            </a:pPr>
            <a:r>
              <a:rPr sz="2400" b="1" dirty="0">
                <a:latin typeface="微软雅黑" panose="020B0503020204020204" pitchFamily="34" charset="-122"/>
                <a:ea typeface="微软雅黑" panose="020B0503020204020204" pitchFamily="34" charset="-122"/>
              </a:rPr>
              <a:t>22. </a:t>
            </a:r>
            <a:r>
              <a:rPr sz="2400" b="1" dirty="0" err="1">
                <a:latin typeface="微软雅黑" panose="020B0503020204020204" pitchFamily="34" charset="-122"/>
                <a:ea typeface="微软雅黑" panose="020B0503020204020204" pitchFamily="34" charset="-122"/>
              </a:rPr>
              <a:t>本题考查副词及理解。从</a:t>
            </a:r>
            <a:r>
              <a:rPr sz="2400" b="1" dirty="0">
                <a:latin typeface="微软雅黑" panose="020B0503020204020204" pitchFamily="34" charset="-122"/>
                <a:ea typeface="微软雅黑" panose="020B0503020204020204" pitchFamily="34" charset="-122"/>
              </a:rPr>
              <a:t> repeated the challenge </a:t>
            </a:r>
            <a:r>
              <a:rPr sz="2400" b="1" dirty="0" err="1">
                <a:latin typeface="微软雅黑" panose="020B0503020204020204" pitchFamily="34" charset="-122"/>
                <a:ea typeface="微软雅黑" panose="020B0503020204020204" pitchFamily="34" charset="-122"/>
              </a:rPr>
              <a:t>可知，mouse</a:t>
            </a:r>
            <a:r>
              <a:rPr sz="2400" b="1" dirty="0">
                <a:latin typeface="微软雅黑" panose="020B0503020204020204" pitchFamily="34" charset="-122"/>
                <a:ea typeface="微软雅黑" panose="020B0503020204020204" pitchFamily="34" charset="-122"/>
              </a:rPr>
              <a:t> </a:t>
            </a:r>
            <a:r>
              <a:rPr sz="2400" b="1" dirty="0" err="1">
                <a:latin typeface="微软雅黑" panose="020B0503020204020204" pitchFamily="34" charset="-122"/>
                <a:ea typeface="微软雅黑" panose="020B0503020204020204" pitchFamily="34" charset="-122"/>
              </a:rPr>
              <a:t>还是没有放弃挑战</a:t>
            </a:r>
            <a:r>
              <a:rPr sz="2400" b="1" dirty="0">
                <a:latin typeface="微软雅黑" panose="020B0503020204020204" pitchFamily="34" charset="-122"/>
                <a:ea typeface="微软雅黑" panose="020B0503020204020204" pitchFamily="34" charset="-122"/>
              </a:rPr>
              <a:t> buffalo </a:t>
            </a:r>
            <a:r>
              <a:rPr sz="2400" b="1" dirty="0" err="1">
                <a:latin typeface="微软雅黑" panose="020B0503020204020204" pitchFamily="34" charset="-122"/>
                <a:ea typeface="微软雅黑" panose="020B0503020204020204" pitchFamily="34" charset="-122"/>
              </a:rPr>
              <a:t>的决心，A</a:t>
            </a:r>
            <a:r>
              <a:rPr sz="2400" b="1" dirty="0">
                <a:latin typeface="微软雅黑" panose="020B0503020204020204" pitchFamily="34" charset="-122"/>
                <a:ea typeface="微软雅黑" panose="020B0503020204020204" pitchFamily="34" charset="-122"/>
              </a:rPr>
              <a:t> 项 </a:t>
            </a:r>
            <a:r>
              <a:rPr sz="2400" b="1" dirty="0" err="1">
                <a:latin typeface="微软雅黑" panose="020B0503020204020204" pitchFamily="34" charset="-122"/>
                <a:ea typeface="微软雅黑" panose="020B0503020204020204" pitchFamily="34" charset="-122"/>
              </a:rPr>
              <a:t>sadly（伤心地</a:t>
            </a:r>
            <a:r>
              <a:rPr sz="2400" b="1" dirty="0">
                <a:latin typeface="微软雅黑" panose="020B0503020204020204" pitchFamily="34" charset="-122"/>
                <a:ea typeface="微软雅黑" panose="020B0503020204020204" pitchFamily="34" charset="-122"/>
              </a:rPr>
              <a:t>）、B 项 </a:t>
            </a:r>
            <a:r>
              <a:rPr sz="2400" b="1" dirty="0" err="1">
                <a:latin typeface="微软雅黑" panose="020B0503020204020204" pitchFamily="34" charset="-122"/>
                <a:ea typeface="微软雅黑" panose="020B0503020204020204" pitchFamily="34" charset="-122"/>
              </a:rPr>
              <a:t>passively（消极地</a:t>
            </a:r>
            <a:r>
              <a:rPr sz="2400" b="1" dirty="0">
                <a:latin typeface="微软雅黑" panose="020B0503020204020204" pitchFamily="34" charset="-122"/>
                <a:ea typeface="微软雅黑" panose="020B0503020204020204" pitchFamily="34" charset="-122"/>
              </a:rPr>
              <a:t>）、C 项 </a:t>
            </a:r>
            <a:r>
              <a:rPr sz="2400" b="1" dirty="0" err="1">
                <a:latin typeface="微软雅黑" panose="020B0503020204020204" pitchFamily="34" charset="-122"/>
                <a:ea typeface="微软雅黑" panose="020B0503020204020204" pitchFamily="34" charset="-122"/>
              </a:rPr>
              <a:t>honestly（诚实地）和</a:t>
            </a:r>
            <a:r>
              <a:rPr sz="2400" b="1" dirty="0">
                <a:latin typeface="微软雅黑" panose="020B0503020204020204" pitchFamily="34" charset="-122"/>
                <a:ea typeface="微软雅黑" panose="020B0503020204020204" pitchFamily="34" charset="-122"/>
              </a:rPr>
              <a:t> D 项 </a:t>
            </a:r>
            <a:r>
              <a:rPr sz="2400" b="1" dirty="0" err="1">
                <a:latin typeface="微软雅黑" panose="020B0503020204020204" pitchFamily="34" charset="-122"/>
                <a:ea typeface="微软雅黑" panose="020B0503020204020204" pitchFamily="34" charset="-122"/>
              </a:rPr>
              <a:t>angrily（愤怒地</a:t>
            </a:r>
            <a:r>
              <a:rPr sz="2400" b="1" dirty="0">
                <a:latin typeface="微软雅黑" panose="020B0503020204020204" pitchFamily="34" charset="-122"/>
                <a:ea typeface="微软雅黑" panose="020B0503020204020204" pitchFamily="34" charset="-122"/>
              </a:rPr>
              <a:t>），</a:t>
            </a:r>
            <a:r>
              <a:rPr sz="2400" b="1" dirty="0" err="1">
                <a:latin typeface="微软雅黑" panose="020B0503020204020204" pitchFamily="34" charset="-122"/>
                <a:ea typeface="微软雅黑" panose="020B0503020204020204" pitchFamily="34" charset="-122"/>
              </a:rPr>
              <a:t>经过比较得出“愤怒地”更加合适，故本题正确答案为</a:t>
            </a:r>
            <a:r>
              <a:rPr sz="2400" b="1" dirty="0">
                <a:latin typeface="微软雅黑" panose="020B0503020204020204" pitchFamily="34" charset="-122"/>
                <a:ea typeface="微软雅黑" panose="020B0503020204020204" pitchFamily="34" charset="-122"/>
              </a:rPr>
              <a:t> D。</a:t>
            </a:r>
            <a:endParaRPr sz="2400" b="1" dirty="0">
              <a:latin typeface="微软雅黑" panose="020B0503020204020204" pitchFamily="34" charset="-122"/>
              <a:ea typeface="微软雅黑" panose="020B0503020204020204" pitchFamily="34" charset="-122"/>
            </a:endParaRPr>
          </a:p>
        </p:txBody>
      </p:sp>
      <p:sp>
        <p:nvSpPr>
          <p:cNvPr id="33" name="左箭头 32">
            <a:hlinkClick r:id="rId1"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endParaRPr lang="zh-CN" altLang="en-US" sz="2400" b="1" dirty="0">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bg/>
                                          </p:spTgt>
                                        </p:tgtEl>
                                        <p:attrNameLst>
                                          <p:attrName>style.visibility</p:attrName>
                                        </p:attrNameLst>
                                      </p:cBhvr>
                                      <p:to>
                                        <p:strVal val="visible"/>
                                      </p:to>
                                    </p:set>
                                    <p:animEffect transition="in" filter="wipe(up)">
                                      <p:cBhvr>
                                        <p:cTn id="11" dur="500"/>
                                        <p:tgtEl>
                                          <p:spTgt spid="3">
                                            <p:bg/>
                                          </p:spTgt>
                                        </p:tgtEl>
                                      </p:cBhvr>
                                    </p:animEffect>
                                  </p:childTnLst>
                                </p:cTn>
                              </p:par>
                              <p:par>
                                <p:cTn id="12" presetID="22" presetClass="entr" presetSubtype="1" fill="hold" grpId="0" nodeType="with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wipe(up)">
                                      <p:cBhvr>
                                        <p:cTn id="14" dur="500"/>
                                        <p:tgtEl>
                                          <p:spTgt spid="3">
                                            <p:txEl>
                                              <p:pRg st="0" end="0"/>
                                            </p:txEl>
                                          </p:spTgt>
                                        </p:tgtEl>
                                      </p:cBhvr>
                                    </p:animEffect>
                                  </p:childTnLst>
                                </p:cTn>
                              </p:par>
                              <p:par>
                                <p:cTn id="15" presetID="22" presetClass="entr" presetSubtype="1" fill="hold" grpId="0" nodeType="with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wipe(up)">
                                      <p:cBhvr>
                                        <p:cTn id="1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uiExpand="1" build="p"/>
    </p:bld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文本框 19"/>
          <p:cNvSpPr txBox="1"/>
          <p:nvPr/>
        </p:nvSpPr>
        <p:spPr>
          <a:xfrm>
            <a:off x="832329" y="3784645"/>
            <a:ext cx="10808777" cy="230695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23. A. quietly	 B. heavily 	C. beautifully 	D. patiently</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24. A. joy 		B. regret 	C. surprise 		D. satisfaction</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25. A. eye 		B. ear 	C. hand 		D. leg</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26. A. fear 		B. worry 	C. curiosity 		D. pain</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27. A. still 		B. awake 	C. relaxed 		D. alive</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28. A. met 		B. eaten 	C. defeated 	D. lost</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7" name="图片 6"/>
          <p:cNvPicPr>
            <a:picLocks noChangeAspect="1"/>
          </p:cNvPicPr>
          <p:nvPr/>
        </p:nvPicPr>
        <p:blipFill>
          <a:blip r:embed="rId1"/>
          <a:stretch>
            <a:fillRect/>
          </a:stretch>
        </p:blipFill>
        <p:spPr>
          <a:xfrm>
            <a:off x="8724900" y="-716494"/>
            <a:ext cx="4648200" cy="5065188"/>
          </a:xfrm>
          <a:prstGeom prst="rect">
            <a:avLst/>
          </a:prstGeom>
        </p:spPr>
      </p:pic>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8" name="左箭头 7">
            <a:hlinkClick r:id="rId2" action="ppaction://hlinksldjump"/>
          </p:cNvPr>
          <p:cNvSpPr/>
          <p:nvPr/>
        </p:nvSpPr>
        <p:spPr>
          <a:xfrm>
            <a:off x="10048336" y="593027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13" name="文本框 12">
            <a:hlinkClick r:id="rId3" action="ppaction://hlinksldjump"/>
          </p:cNvPr>
          <p:cNvSpPr txBox="1"/>
          <p:nvPr/>
        </p:nvSpPr>
        <p:spPr>
          <a:xfrm>
            <a:off x="5604519" y="6219365"/>
            <a:ext cx="982961" cy="461665"/>
          </a:xfrm>
          <a:prstGeom prst="rect">
            <a:avLst/>
          </a:prstGeom>
          <a:solidFill>
            <a:schemeClr val="accent1"/>
          </a:solid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解  析</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385789" y="92399"/>
            <a:ext cx="4966335" cy="460375"/>
          </a:xfrm>
          <a:prstGeom prst="rect">
            <a:avLst/>
          </a:prstGeom>
          <a:noFill/>
        </p:spPr>
        <p:txBody>
          <a:bodyPr wrap="none" rtlCol="0">
            <a:spAutoFit/>
          </a:bodyPr>
          <a:lstStyle/>
          <a:p>
            <a:pPr algn="l"/>
            <a:r>
              <a:rPr sz="2400" b="1" dirty="0">
                <a:solidFill>
                  <a:srgbClr val="002060"/>
                </a:solidFill>
                <a:latin typeface="微软雅黑" panose="020B0503020204020204" pitchFamily="34" charset="-122"/>
                <a:ea typeface="微软雅黑" panose="020B0503020204020204" pitchFamily="34" charset="-122"/>
                <a:cs typeface="+mj-cs"/>
              </a:rPr>
              <a:t>2023年广东高职高考完形填空真题</a:t>
            </a:r>
            <a:r>
              <a:rPr lang="zh-CN" altLang="en-US" sz="2400" dirty="0"/>
              <a:t> </a:t>
            </a:r>
            <a:endParaRPr lang="zh-CN" altLang="en-US" sz="2400" dirty="0"/>
          </a:p>
        </p:txBody>
      </p:sp>
      <p:sp>
        <p:nvSpPr>
          <p:cNvPr id="3" name="内容占位符 2"/>
          <p:cNvSpPr>
            <a:spLocks noGrp="1"/>
          </p:cNvSpPr>
          <p:nvPr>
            <p:ph idx="1"/>
          </p:nvPr>
        </p:nvSpPr>
        <p:spPr>
          <a:xfrm>
            <a:off x="771525" y="725805"/>
            <a:ext cx="11420475" cy="2606040"/>
          </a:xfrm>
        </p:spPr>
        <p:txBody>
          <a:bodyPr>
            <a:noAutofit/>
          </a:bodyPr>
          <a:lstStyle/>
          <a:p>
            <a:pPr marL="0" indent="0" algn="just">
              <a:buNone/>
            </a:pPr>
            <a:r>
              <a:rPr lang="en-US" altLang="zh-CN" sz="2400" b="1" dirty="0">
                <a:latin typeface="微软雅黑" panose="020B0503020204020204" pitchFamily="34" charset="-122"/>
                <a:ea typeface="微软雅黑" panose="020B0503020204020204" pitchFamily="34" charset="-122"/>
              </a:rPr>
              <a:t>    Buffalo rushed toward Mouse and stepped on him</a:t>
            </a:r>
            <a:r>
              <a:rPr lang="en-US" altLang="zh-CN" sz="2400" b="1" u="sng" dirty="0">
                <a:latin typeface="微软雅黑" panose="020B0503020204020204" pitchFamily="34" charset="-122"/>
                <a:ea typeface="微软雅黑" panose="020B0503020204020204" pitchFamily="34" charset="-122"/>
              </a:rPr>
              <a:t> 23</a:t>
            </a:r>
            <a:r>
              <a:rPr lang="en-US" altLang="zh-CN" sz="2400" b="1" dirty="0">
                <a:latin typeface="微软雅黑" panose="020B0503020204020204" pitchFamily="34" charset="-122"/>
                <a:ea typeface="微软雅黑" panose="020B0503020204020204" pitchFamily="34" charset="-122"/>
              </a:rPr>
              <a:t> . Then he looked down. To his </a:t>
            </a:r>
            <a:r>
              <a:rPr lang="en-US" altLang="zh-CN" sz="2400" b="1" u="sng" dirty="0">
                <a:latin typeface="微软雅黑" panose="020B0503020204020204" pitchFamily="34" charset="-122"/>
                <a:ea typeface="微软雅黑" panose="020B0503020204020204" pitchFamily="34" charset="-122"/>
              </a:rPr>
              <a:t>24</a:t>
            </a:r>
            <a:r>
              <a:rPr lang="en-US" altLang="zh-CN" sz="2400" b="1" dirty="0">
                <a:latin typeface="微软雅黑" panose="020B0503020204020204" pitchFamily="34" charset="-122"/>
                <a:ea typeface="微软雅黑" panose="020B0503020204020204" pitchFamily="34" charset="-122"/>
              </a:rPr>
              <a:t> , he could not find Mouse anywhere. Just then he felt a pain inside his right </a:t>
            </a:r>
            <a:r>
              <a:rPr lang="en-US" altLang="zh-CN" sz="2400" b="1" u="sng" dirty="0">
                <a:latin typeface="微软雅黑" panose="020B0503020204020204" pitchFamily="34" charset="-122"/>
                <a:ea typeface="微软雅黑" panose="020B0503020204020204" pitchFamily="34" charset="-122"/>
              </a:rPr>
              <a:t>25</a:t>
            </a:r>
            <a:r>
              <a:rPr lang="en-US" altLang="zh-CN" sz="2400" b="1" dirty="0">
                <a:latin typeface="微软雅黑" panose="020B0503020204020204" pitchFamily="34" charset="-122"/>
                <a:ea typeface="微软雅黑" panose="020B0503020204020204" pitchFamily="34" charset="-122"/>
              </a:rPr>
              <a:t> . He shook his head as hard as he could, and ran here and there wildly. But the </a:t>
            </a:r>
            <a:r>
              <a:rPr lang="en-US" altLang="zh-CN" sz="2400" b="1" u="sng" dirty="0">
                <a:latin typeface="微软雅黑" panose="020B0503020204020204" pitchFamily="34" charset="-122"/>
                <a:ea typeface="微软雅黑" panose="020B0503020204020204" pitchFamily="34" charset="-122"/>
              </a:rPr>
              <a:t>26</a:t>
            </a:r>
            <a:r>
              <a:rPr lang="en-US" altLang="zh-CN" sz="2400" b="1" dirty="0">
                <a:latin typeface="微软雅黑" panose="020B0503020204020204" pitchFamily="34" charset="-122"/>
                <a:ea typeface="微软雅黑" panose="020B0503020204020204" pitchFamily="34" charset="-122"/>
              </a:rPr>
              <a:t> went deeper and deeper until at last he fell to the ground and lay </a:t>
            </a:r>
            <a:r>
              <a:rPr lang="en-US" altLang="zh-CN" sz="2400" b="1" u="sng" dirty="0">
                <a:latin typeface="微软雅黑" panose="020B0503020204020204" pitchFamily="34" charset="-122"/>
                <a:ea typeface="微软雅黑" panose="020B0503020204020204" pitchFamily="34" charset="-122"/>
              </a:rPr>
              <a:t>27</a:t>
            </a:r>
            <a:r>
              <a:rPr lang="en-US" altLang="zh-CN" sz="2400" b="1" dirty="0">
                <a:latin typeface="微软雅黑" panose="020B0503020204020204" pitchFamily="34" charset="-122"/>
                <a:ea typeface="微软雅黑" panose="020B0503020204020204" pitchFamily="34" charset="-122"/>
              </a:rPr>
              <a:t> . Mouse came out of his ear, and stood proudly upon his body. “Eho!” he shouted loudly, “I have </a:t>
            </a:r>
            <a:r>
              <a:rPr lang="en-US" altLang="zh-CN" sz="2400" b="1" u="sng" dirty="0">
                <a:latin typeface="微软雅黑" panose="020B0503020204020204" pitchFamily="34" charset="-122"/>
                <a:ea typeface="微软雅黑" panose="020B0503020204020204" pitchFamily="34" charset="-122"/>
              </a:rPr>
              <a:t>28</a:t>
            </a:r>
            <a:r>
              <a:rPr lang="en-US" altLang="zh-CN" sz="2400" b="1" dirty="0">
                <a:latin typeface="微软雅黑" panose="020B0503020204020204" pitchFamily="34" charset="-122"/>
                <a:ea typeface="微软雅黑" panose="020B0503020204020204" pitchFamily="34" charset="-122"/>
              </a:rPr>
              <a:t> the greatest animal of all!”</a:t>
            </a:r>
            <a:endParaRPr lang="en-US" altLang="zh-CN" sz="2400" b="1" dirty="0">
              <a:latin typeface="微软雅黑" panose="020B0503020204020204" pitchFamily="34" charset="-122"/>
              <a:ea typeface="微软雅黑" panose="020B0503020204020204" pitchFamily="34" charset="-122"/>
            </a:endParaRPr>
          </a:p>
          <a:p>
            <a:pPr marL="0" indent="0" algn="just">
              <a:buNone/>
            </a:pPr>
            <a:r>
              <a:rPr lang="en-US" altLang="zh-CN" sz="2400" b="1" dirty="0">
                <a:latin typeface="微软雅黑" panose="020B0503020204020204" pitchFamily="34" charset="-122"/>
                <a:ea typeface="微软雅黑" panose="020B0503020204020204" pitchFamily="34" charset="-122"/>
              </a:rPr>
              <a:t>   </a:t>
            </a:r>
            <a:endParaRPr lang="en-US" altLang="zh-CN" sz="2400" b="1" dirty="0">
              <a:latin typeface="微软雅黑" panose="020B0503020204020204" pitchFamily="34" charset="-122"/>
              <a:ea typeface="微软雅黑" panose="020B0503020204020204" pitchFamily="34" charset="-122"/>
            </a:endParaRPr>
          </a:p>
        </p:txBody>
      </p:sp>
      <p:sp>
        <p:nvSpPr>
          <p:cNvPr id="22" name="TextBox 22"/>
          <p:cNvSpPr txBox="1"/>
          <p:nvPr/>
        </p:nvSpPr>
        <p:spPr>
          <a:xfrm>
            <a:off x="395596" y="4455691"/>
            <a:ext cx="1659151" cy="52197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B</a:t>
            </a:r>
            <a:endParaRPr lang="en-US" altLang="zh-CN" sz="2800" b="1" dirty="0">
              <a:solidFill>
                <a:srgbClr val="C00000"/>
              </a:solidFill>
              <a:latin typeface="Times New Roman" panose="02020603050405020304" pitchFamily="18" charset="0"/>
              <a:cs typeface="Times New Roman" panose="02020603050405020304" pitchFamily="18" charset="0"/>
            </a:endParaRPr>
          </a:p>
        </p:txBody>
      </p:sp>
      <p:sp>
        <p:nvSpPr>
          <p:cNvPr id="23" name="TextBox 22"/>
          <p:cNvSpPr txBox="1"/>
          <p:nvPr/>
        </p:nvSpPr>
        <p:spPr>
          <a:xfrm>
            <a:off x="385788" y="4106325"/>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C</a:t>
            </a:r>
            <a:endParaRPr lang="en-US" altLang="zh-CN" sz="2800" b="1" dirty="0">
              <a:solidFill>
                <a:srgbClr val="C00000"/>
              </a:solidFill>
              <a:latin typeface="Times New Roman" panose="02020603050405020304" pitchFamily="18" charset="0"/>
              <a:cs typeface="Times New Roman" panose="02020603050405020304" pitchFamily="18" charset="0"/>
            </a:endParaRPr>
          </a:p>
        </p:txBody>
      </p:sp>
      <p:sp>
        <p:nvSpPr>
          <p:cNvPr id="24" name="TextBox 22"/>
          <p:cNvSpPr txBox="1"/>
          <p:nvPr/>
        </p:nvSpPr>
        <p:spPr>
          <a:xfrm>
            <a:off x="385789" y="3746146"/>
            <a:ext cx="1659151" cy="52197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B</a:t>
            </a:r>
            <a:endParaRPr lang="en-US" altLang="zh-CN" sz="2800" b="1" dirty="0">
              <a:solidFill>
                <a:srgbClr val="C00000"/>
              </a:solidFill>
              <a:latin typeface="Times New Roman" panose="02020603050405020304" pitchFamily="18" charset="0"/>
              <a:cs typeface="Times New Roman" panose="02020603050405020304" pitchFamily="18" charset="0"/>
            </a:endParaRPr>
          </a:p>
        </p:txBody>
      </p:sp>
      <p:sp>
        <p:nvSpPr>
          <p:cNvPr id="25" name="TextBox 22"/>
          <p:cNvSpPr txBox="1"/>
          <p:nvPr/>
        </p:nvSpPr>
        <p:spPr>
          <a:xfrm>
            <a:off x="395605" y="4805045"/>
            <a:ext cx="501015" cy="52197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D</a:t>
            </a:r>
            <a:endParaRPr lang="en-US" altLang="zh-CN" sz="2800" b="1" dirty="0">
              <a:solidFill>
                <a:srgbClr val="C00000"/>
              </a:solidFill>
              <a:latin typeface="Times New Roman" panose="02020603050405020304" pitchFamily="18" charset="0"/>
              <a:cs typeface="Times New Roman" panose="02020603050405020304" pitchFamily="18" charset="0"/>
            </a:endParaRPr>
          </a:p>
        </p:txBody>
      </p:sp>
      <p:sp>
        <p:nvSpPr>
          <p:cNvPr id="5" name="TextBox 22"/>
          <p:cNvSpPr txBox="1"/>
          <p:nvPr>
            <p:custDataLst>
              <p:tags r:id="rId4"/>
            </p:custDataLst>
          </p:nvPr>
        </p:nvSpPr>
        <p:spPr>
          <a:xfrm>
            <a:off x="386080" y="5165725"/>
            <a:ext cx="501015" cy="52197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A</a:t>
            </a:r>
            <a:endParaRPr lang="en-US" altLang="zh-CN" sz="2800" b="1" dirty="0">
              <a:solidFill>
                <a:srgbClr val="C00000"/>
              </a:solidFill>
              <a:latin typeface="Times New Roman" panose="02020603050405020304" pitchFamily="18" charset="0"/>
              <a:cs typeface="Times New Roman" panose="02020603050405020304" pitchFamily="18" charset="0"/>
            </a:endParaRPr>
          </a:p>
        </p:txBody>
      </p:sp>
      <p:sp>
        <p:nvSpPr>
          <p:cNvPr id="6" name="TextBox 22"/>
          <p:cNvSpPr txBox="1"/>
          <p:nvPr>
            <p:custDataLst>
              <p:tags r:id="rId5"/>
            </p:custDataLst>
          </p:nvPr>
        </p:nvSpPr>
        <p:spPr>
          <a:xfrm>
            <a:off x="395605" y="5561965"/>
            <a:ext cx="501015" cy="52197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C</a:t>
            </a:r>
            <a:endParaRPr lang="en-US" altLang="zh-CN" sz="2800" b="1" dirty="0">
              <a:solidFill>
                <a:srgbClr val="C00000"/>
              </a:solidFill>
              <a:latin typeface="Times New Roman" panose="02020603050405020304" pitchFamily="18" charset="0"/>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up)">
                                      <p:cBhvr>
                                        <p:cTn id="7" dur="500"/>
                                        <p:tgtEl>
                                          <p:spTgt spid="3">
                                            <p:txEl>
                                              <p:pRg st="0" end="0"/>
                                            </p:txEl>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wipe(up)">
                                      <p:cBhvr>
                                        <p:cTn id="10" dur="500"/>
                                        <p:tgtEl>
                                          <p:spTgt spid="3">
                                            <p:txEl>
                                              <p:pRg st="1" end="1"/>
                                            </p:txEl>
                                          </p:spTgt>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wipe(up)">
                                      <p:cBhvr>
                                        <p:cTn id="13" dur="500"/>
                                        <p:tgtEl>
                                          <p:spTgt spid="20"/>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grpId="0" nodeType="clickEffect">
                                  <p:stCondLst>
                                    <p:cond delay="0"/>
                                  </p:stCondLst>
                                  <p:childTnLst>
                                    <p:set>
                                      <p:cBhvr>
                                        <p:cTn id="17" dur="1" fill="hold">
                                          <p:stCondLst>
                                            <p:cond delay="0"/>
                                          </p:stCondLst>
                                        </p:cTn>
                                        <p:tgtEl>
                                          <p:spTgt spid="24"/>
                                        </p:tgtEl>
                                        <p:attrNameLst>
                                          <p:attrName>style.visibility</p:attrName>
                                        </p:attrNameLst>
                                      </p:cBhvr>
                                      <p:to>
                                        <p:strVal val="visible"/>
                                      </p:to>
                                    </p:set>
                                    <p:animEffect transition="in" filter="barn(inVertical)">
                                      <p:cBhvr>
                                        <p:cTn id="18" dur="500"/>
                                        <p:tgtEl>
                                          <p:spTgt spid="24"/>
                                        </p:tgtEl>
                                      </p:cBhvr>
                                    </p:animEffect>
                                  </p:childTnLst>
                                </p:cTn>
                              </p:par>
                            </p:childTnLst>
                          </p:cTn>
                        </p:par>
                        <p:par>
                          <p:cTn id="19" fill="hold">
                            <p:stCondLst>
                              <p:cond delay="500"/>
                            </p:stCondLst>
                            <p:childTnLst>
                              <p:par>
                                <p:cTn id="20" presetID="16" presetClass="entr" presetSubtype="37" fill="hold" grpId="0" nodeType="after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barn(outVertical)">
                                      <p:cBhvr>
                                        <p:cTn id="22" dur="500"/>
                                        <p:tgtEl>
                                          <p:spTgt spid="13"/>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barn(inVertical)">
                                      <p:cBhvr>
                                        <p:cTn id="27" dur="500"/>
                                        <p:tgtEl>
                                          <p:spTgt spid="23"/>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barn(inVertical)">
                                      <p:cBhvr>
                                        <p:cTn id="32" dur="500"/>
                                        <p:tgtEl>
                                          <p:spTgt spid="22"/>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grpId="0" nodeType="clickEffect">
                                  <p:stCondLst>
                                    <p:cond delay="0"/>
                                  </p:stCondLst>
                                  <p:childTnLst>
                                    <p:set>
                                      <p:cBhvr>
                                        <p:cTn id="36" dur="1" fill="hold">
                                          <p:stCondLst>
                                            <p:cond delay="0"/>
                                          </p:stCondLst>
                                        </p:cTn>
                                        <p:tgtEl>
                                          <p:spTgt spid="25"/>
                                        </p:tgtEl>
                                        <p:attrNameLst>
                                          <p:attrName>style.visibility</p:attrName>
                                        </p:attrNameLst>
                                      </p:cBhvr>
                                      <p:to>
                                        <p:strVal val="visible"/>
                                      </p:to>
                                    </p:set>
                                    <p:animEffect transition="in" filter="barn(inVertical)">
                                      <p:cBhvr>
                                        <p:cTn id="37" dur="500"/>
                                        <p:tgtEl>
                                          <p:spTgt spid="25"/>
                                        </p:tgtEl>
                                      </p:cBhvr>
                                    </p:animEffect>
                                  </p:childTnLst>
                                </p:cTn>
                              </p:par>
                            </p:childTnLst>
                          </p:cTn>
                        </p:par>
                      </p:childTnLst>
                    </p:cTn>
                  </p:par>
                  <p:par>
                    <p:cTn id="38" fill="hold">
                      <p:stCondLst>
                        <p:cond delay="indefinite"/>
                      </p:stCondLst>
                      <p:childTnLst>
                        <p:par>
                          <p:cTn id="39" fill="hold">
                            <p:stCondLst>
                              <p:cond delay="0"/>
                            </p:stCondLst>
                            <p:childTnLst>
                              <p:par>
                                <p:cTn id="40" presetID="16" presetClass="entr" presetSubtype="21" fill="hold" grpId="0" nodeType="clickEffect">
                                  <p:stCondLst>
                                    <p:cond delay="0"/>
                                  </p:stCondLst>
                                  <p:childTnLst>
                                    <p:set>
                                      <p:cBhvr>
                                        <p:cTn id="41" dur="1" fill="hold">
                                          <p:stCondLst>
                                            <p:cond delay="0"/>
                                          </p:stCondLst>
                                        </p:cTn>
                                        <p:tgtEl>
                                          <p:spTgt spid="5"/>
                                        </p:tgtEl>
                                        <p:attrNameLst>
                                          <p:attrName>style.visibility</p:attrName>
                                        </p:attrNameLst>
                                      </p:cBhvr>
                                      <p:to>
                                        <p:strVal val="visible"/>
                                      </p:to>
                                    </p:set>
                                    <p:animEffect transition="in" filter="barn(inVertical)">
                                      <p:cBhvr>
                                        <p:cTn id="42" dur="500"/>
                                        <p:tgtEl>
                                          <p:spTgt spid="5"/>
                                        </p:tgtEl>
                                      </p:cBhvr>
                                    </p:animEffect>
                                  </p:childTnLst>
                                </p:cTn>
                              </p:par>
                            </p:childTnLst>
                          </p:cTn>
                        </p:par>
                      </p:childTnLst>
                    </p:cTn>
                  </p:par>
                  <p:par>
                    <p:cTn id="43" fill="hold">
                      <p:stCondLst>
                        <p:cond delay="indefinite"/>
                      </p:stCondLst>
                      <p:childTnLst>
                        <p:par>
                          <p:cTn id="44" fill="hold">
                            <p:stCondLst>
                              <p:cond delay="0"/>
                            </p:stCondLst>
                            <p:childTnLst>
                              <p:par>
                                <p:cTn id="45" presetID="16" presetClass="entr" presetSubtype="21" fill="hold" grpId="0" nodeType="clickEffect">
                                  <p:stCondLst>
                                    <p:cond delay="0"/>
                                  </p:stCondLst>
                                  <p:childTnLst>
                                    <p:set>
                                      <p:cBhvr>
                                        <p:cTn id="46" dur="1" fill="hold">
                                          <p:stCondLst>
                                            <p:cond delay="0"/>
                                          </p:stCondLst>
                                        </p:cTn>
                                        <p:tgtEl>
                                          <p:spTgt spid="6"/>
                                        </p:tgtEl>
                                        <p:attrNameLst>
                                          <p:attrName>style.visibility</p:attrName>
                                        </p:attrNameLst>
                                      </p:cBhvr>
                                      <p:to>
                                        <p:strVal val="visible"/>
                                      </p:to>
                                    </p:set>
                                    <p:animEffect transition="in" filter="barn(inVertical)">
                                      <p:cBhvr>
                                        <p:cTn id="4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13" grpId="0" bldLvl="0" animBg="1"/>
      <p:bldP spid="3" grpId="0" build="p"/>
      <p:bldP spid="22" grpId="0"/>
      <p:bldP spid="23" grpId="0"/>
      <p:bldP spid="24" grpId="0"/>
      <p:bldP spid="25" grpId="0"/>
      <p:bldP spid="5" grpId="0"/>
      <p:bldP spid="6" grpId="0"/>
    </p:bldLst>
  </p:timing>
</p:sld>
</file>

<file path=ppt/slides/slide10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69" name="Group 4"/>
          <p:cNvGrpSpPr/>
          <p:nvPr/>
        </p:nvGrpSpPr>
        <p:grpSpPr>
          <a:xfrm>
            <a:off x="9040482" y="3280216"/>
            <a:ext cx="3058005" cy="3492104"/>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3" name="内容占位符 2"/>
          <p:cNvSpPr>
            <a:spLocks noGrp="1"/>
          </p:cNvSpPr>
          <p:nvPr>
            <p:ph idx="1"/>
          </p:nvPr>
        </p:nvSpPr>
        <p:spPr>
          <a:xfrm>
            <a:off x="198756" y="113665"/>
            <a:ext cx="11210495" cy="6242685"/>
          </a:xfrm>
          <a:solidFill>
            <a:schemeClr val="bg1">
              <a:alpha val="47000"/>
            </a:schemeClr>
          </a:solidFill>
        </p:spPr>
        <p:txBody>
          <a:bodyPr>
            <a:noAutofit/>
          </a:bodyPr>
          <a:lstStyle/>
          <a:p>
            <a:pPr marL="0" indent="0" algn="just">
              <a:lnSpc>
                <a:spcPct val="110000"/>
              </a:lnSpc>
              <a:buNone/>
            </a:pPr>
            <a:r>
              <a:rPr lang="zh-CN" altLang="en-US" sz="2400" b="1" dirty="0">
                <a:solidFill>
                  <a:srgbClr val="002060"/>
                </a:solidFill>
                <a:latin typeface="微软雅黑" panose="020B0503020204020204" pitchFamily="34" charset="-122"/>
                <a:ea typeface="微软雅黑" panose="020B0503020204020204" pitchFamily="34" charset="-122"/>
                <a:cs typeface="+mj-cs"/>
              </a:rPr>
              <a:t>解  析：</a:t>
            </a:r>
            <a:r>
              <a:rPr sz="2400" b="1" dirty="0">
                <a:latin typeface="微软雅黑" panose="020B0503020204020204" pitchFamily="34" charset="-122"/>
                <a:ea typeface="微软雅黑" panose="020B0503020204020204" pitchFamily="34" charset="-122"/>
              </a:rPr>
              <a:t>23. 本题考查副词及句子理解。从“Buffalo rushed toward Mouse and stepped on him”可知，buffalo冲向 mouse 并踩在它身上，A 项 quietly（安静地）、B 项 heavily（重重地）、C 项 beautifully（美丽地）和 D 项 patiently（耐心地），只有重重地踩下去，才符合逻辑，故本题正确答案为 B。</a:t>
            </a:r>
            <a:endParaRPr sz="2400" b="1" dirty="0">
              <a:latin typeface="微软雅黑" panose="020B0503020204020204" pitchFamily="34" charset="-122"/>
              <a:ea typeface="微软雅黑" panose="020B0503020204020204" pitchFamily="34" charset="-122"/>
            </a:endParaRPr>
          </a:p>
          <a:p>
            <a:pPr marL="0" indent="0" algn="just">
              <a:lnSpc>
                <a:spcPct val="110000"/>
              </a:lnSpc>
              <a:buNone/>
            </a:pPr>
            <a:endParaRPr sz="2400" b="1" dirty="0">
              <a:latin typeface="微软雅黑" panose="020B0503020204020204" pitchFamily="34" charset="-122"/>
              <a:ea typeface="微软雅黑" panose="020B0503020204020204" pitchFamily="34" charset="-122"/>
            </a:endParaRPr>
          </a:p>
          <a:p>
            <a:pPr marL="0" indent="0" algn="just">
              <a:lnSpc>
                <a:spcPct val="110000"/>
              </a:lnSpc>
              <a:buNone/>
            </a:pPr>
            <a:r>
              <a:rPr sz="2400" b="1" dirty="0">
                <a:latin typeface="微软雅黑" panose="020B0503020204020204" pitchFamily="34" charset="-122"/>
                <a:ea typeface="微软雅黑" panose="020B0503020204020204" pitchFamily="34" charset="-122"/>
              </a:rPr>
              <a:t>24. 本题考查名词固定搭配及词义辨析。to his joy（让他高兴的是）、to his regret（让他后悔的是）、to his surprise（让他惊讶的是）和 to his satisfaction（让他满意的是）。根据下文“he could not find Mouse anywhere”，我们得知他找不到 mouse，应该是出乎他意料的，故本题正确答案为 C。</a:t>
            </a:r>
            <a:endParaRPr sz="2400" b="1" dirty="0">
              <a:latin typeface="微软雅黑" panose="020B0503020204020204" pitchFamily="34" charset="-122"/>
              <a:ea typeface="微软雅黑" panose="020B0503020204020204" pitchFamily="34" charset="-122"/>
            </a:endParaRPr>
          </a:p>
          <a:p>
            <a:pPr marL="0" indent="0" algn="just">
              <a:lnSpc>
                <a:spcPct val="110000"/>
              </a:lnSpc>
              <a:buNone/>
            </a:pPr>
            <a:endParaRPr sz="2400" b="1" dirty="0">
              <a:latin typeface="微软雅黑" panose="020B0503020204020204" pitchFamily="34" charset="-122"/>
              <a:ea typeface="微软雅黑" panose="020B0503020204020204" pitchFamily="34" charset="-122"/>
            </a:endParaRPr>
          </a:p>
          <a:p>
            <a:pPr marL="0" indent="0" algn="just">
              <a:lnSpc>
                <a:spcPct val="110000"/>
              </a:lnSpc>
              <a:buNone/>
            </a:pPr>
            <a:r>
              <a:rPr sz="2400" b="1" dirty="0">
                <a:latin typeface="微软雅黑" panose="020B0503020204020204" pitchFamily="34" charset="-122"/>
                <a:ea typeface="微软雅黑" panose="020B0503020204020204" pitchFamily="34" charset="-122"/>
              </a:rPr>
              <a:t>25. 本题考查上下文理解。从下文“Mouse came out of his ear”可知，mouse 是钻进了 buffalo 的耳朵里了，故本题正确答案为 B。</a:t>
            </a:r>
            <a:endParaRPr sz="2400" b="1" dirty="0">
              <a:latin typeface="微软雅黑" panose="020B0503020204020204" pitchFamily="34" charset="-122"/>
              <a:ea typeface="微软雅黑" panose="020B0503020204020204" pitchFamily="34" charset="-122"/>
            </a:endParaRPr>
          </a:p>
          <a:p>
            <a:pPr marL="0" indent="0" algn="just">
              <a:lnSpc>
                <a:spcPct val="110000"/>
              </a:lnSpc>
              <a:buNone/>
            </a:pPr>
            <a:endParaRPr sz="2400" b="1" dirty="0">
              <a:latin typeface="微软雅黑" panose="020B0503020204020204" pitchFamily="34" charset="-122"/>
              <a:ea typeface="微软雅黑" panose="020B0503020204020204" pitchFamily="34" charset="-122"/>
            </a:endParaRPr>
          </a:p>
        </p:txBody>
      </p:sp>
      <p:sp>
        <p:nvSpPr>
          <p:cNvPr id="33" name="左箭头 32">
            <a:hlinkClick r:id="" action="ppaction://hlinkshowjump?jump=nextslide"/>
          </p:cNvPr>
          <p:cNvSpPr/>
          <p:nvPr/>
        </p:nvSpPr>
        <p:spPr>
          <a:xfrm>
            <a:off x="8016240" y="6121400"/>
            <a:ext cx="1722120" cy="75057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下一页</a:t>
            </a:r>
            <a:endParaRPr lang="zh-CN" altLang="en-US" sz="2400" b="1" dirty="0">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bg/>
                                          </p:spTgt>
                                        </p:tgtEl>
                                        <p:attrNameLst>
                                          <p:attrName>style.visibility</p:attrName>
                                        </p:attrNameLst>
                                      </p:cBhvr>
                                      <p:to>
                                        <p:strVal val="visible"/>
                                      </p:to>
                                    </p:set>
                                    <p:animEffect transition="in" filter="wipe(up)">
                                      <p:cBhvr>
                                        <p:cTn id="11" dur="500"/>
                                        <p:tgtEl>
                                          <p:spTgt spid="3">
                                            <p:bg/>
                                          </p:spTgt>
                                        </p:tgtEl>
                                      </p:cBhvr>
                                    </p:animEffect>
                                  </p:childTnLst>
                                </p:cTn>
                              </p:par>
                              <p:par>
                                <p:cTn id="12" presetID="22" presetClass="entr" presetSubtype="1" fill="hold" grpId="0" nodeType="with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wipe(up)">
                                      <p:cBhvr>
                                        <p:cTn id="14" dur="500"/>
                                        <p:tgtEl>
                                          <p:spTgt spid="3">
                                            <p:txEl>
                                              <p:pRg st="0" end="0"/>
                                            </p:txEl>
                                          </p:spTgt>
                                        </p:tgtEl>
                                      </p:cBhvr>
                                    </p:animEffect>
                                  </p:childTnLst>
                                </p:cTn>
                              </p:par>
                              <p:par>
                                <p:cTn id="15" presetID="22" presetClass="entr" presetSubtype="1" fill="hold" grpId="0" nodeType="with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up)">
                                      <p:cBhvr>
                                        <p:cTn id="17" dur="500"/>
                                        <p:tgtEl>
                                          <p:spTgt spid="3">
                                            <p:txEl>
                                              <p:pRg st="2" end="2"/>
                                            </p:txEl>
                                          </p:spTgt>
                                        </p:tgtEl>
                                      </p:cBhvr>
                                    </p:animEffect>
                                  </p:childTnLst>
                                </p:cTn>
                              </p:par>
                              <p:par>
                                <p:cTn id="18" presetID="22" presetClass="entr" presetSubtype="1" fill="hold" grpId="0" nodeType="withEffect">
                                  <p:stCondLst>
                                    <p:cond delay="0"/>
                                  </p:stCondLst>
                                  <p:childTnLst>
                                    <p:set>
                                      <p:cBhvr>
                                        <p:cTn id="19" dur="1" fill="hold">
                                          <p:stCondLst>
                                            <p:cond delay="0"/>
                                          </p:stCondLst>
                                        </p:cTn>
                                        <p:tgtEl>
                                          <p:spTgt spid="3">
                                            <p:txEl>
                                              <p:pRg st="4" end="4"/>
                                            </p:txEl>
                                          </p:spTgt>
                                        </p:tgtEl>
                                        <p:attrNameLst>
                                          <p:attrName>style.visibility</p:attrName>
                                        </p:attrNameLst>
                                      </p:cBhvr>
                                      <p:to>
                                        <p:strVal val="visible"/>
                                      </p:to>
                                    </p:set>
                                    <p:animEffect transition="in" filter="wipe(up)">
                                      <p:cBhvr>
                                        <p:cTn id="20"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10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69" name="Group 4"/>
          <p:cNvGrpSpPr/>
          <p:nvPr/>
        </p:nvGrpSpPr>
        <p:grpSpPr>
          <a:xfrm>
            <a:off x="9040482" y="3280216"/>
            <a:ext cx="3058005" cy="3492104"/>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3" name="内容占位符 2"/>
          <p:cNvSpPr>
            <a:spLocks noGrp="1"/>
          </p:cNvSpPr>
          <p:nvPr>
            <p:ph idx="1"/>
          </p:nvPr>
        </p:nvSpPr>
        <p:spPr>
          <a:xfrm>
            <a:off x="198756" y="113665"/>
            <a:ext cx="11210495" cy="6242685"/>
          </a:xfrm>
          <a:solidFill>
            <a:schemeClr val="bg1">
              <a:alpha val="47000"/>
            </a:schemeClr>
          </a:solidFill>
        </p:spPr>
        <p:txBody>
          <a:bodyPr>
            <a:noAutofit/>
          </a:bodyPr>
          <a:lstStyle/>
          <a:p>
            <a:pPr marL="0" indent="0" algn="just">
              <a:lnSpc>
                <a:spcPct val="130000"/>
              </a:lnSpc>
              <a:buNone/>
            </a:pPr>
            <a:r>
              <a:rPr lang="zh-CN" altLang="en-US" sz="2400" b="1" dirty="0">
                <a:solidFill>
                  <a:srgbClr val="002060"/>
                </a:solidFill>
                <a:latin typeface="微软雅黑" panose="020B0503020204020204" pitchFamily="34" charset="-122"/>
                <a:ea typeface="微软雅黑" panose="020B0503020204020204" pitchFamily="34" charset="-122"/>
                <a:cs typeface="+mj-cs"/>
              </a:rPr>
              <a:t>解  析：</a:t>
            </a:r>
            <a:r>
              <a:rPr sz="2400" b="1" dirty="0">
                <a:latin typeface="微软雅黑" panose="020B0503020204020204" pitchFamily="34" charset="-122"/>
                <a:ea typeface="微软雅黑" panose="020B0503020204020204" pitchFamily="34" charset="-122"/>
              </a:rPr>
              <a:t>26. 本题考查词义和联系上文理解。从上文“felt a pain inside”以及本句的 but 可知，疼痛没有减少，而是越来越深了，故本题正确答案为 D。</a:t>
            </a:r>
            <a:endParaRPr sz="2400" b="1" dirty="0">
              <a:latin typeface="微软雅黑" panose="020B0503020204020204" pitchFamily="34" charset="-122"/>
              <a:ea typeface="微软雅黑" panose="020B0503020204020204" pitchFamily="34" charset="-122"/>
            </a:endParaRPr>
          </a:p>
          <a:p>
            <a:pPr marL="0" indent="0" algn="just">
              <a:lnSpc>
                <a:spcPct val="130000"/>
              </a:lnSpc>
              <a:buNone/>
            </a:pPr>
            <a:endParaRPr sz="2400" b="1" dirty="0">
              <a:latin typeface="微软雅黑" panose="020B0503020204020204" pitchFamily="34" charset="-122"/>
              <a:ea typeface="微软雅黑" panose="020B0503020204020204" pitchFamily="34" charset="-122"/>
            </a:endParaRPr>
          </a:p>
          <a:p>
            <a:pPr marL="0" indent="0" algn="just">
              <a:lnSpc>
                <a:spcPct val="130000"/>
              </a:lnSpc>
              <a:buNone/>
            </a:pPr>
            <a:r>
              <a:rPr sz="2400" b="1" dirty="0">
                <a:latin typeface="微软雅黑" panose="020B0503020204020204" pitchFamily="34" charset="-122"/>
                <a:ea typeface="微软雅黑" panose="020B0503020204020204" pitchFamily="34" charset="-122"/>
              </a:rPr>
              <a:t>27. 本题考查形容词的词义。lay still（躺倒不动）、lay awake（醒着躺在那）和lay relaxed（放松地躺着），而 lay alive 无此搭配。根据下文 mouse 自觉已经胜利了，这里 buffalo 只能是躺倒不动了，故本题正确答案为 A。</a:t>
            </a:r>
            <a:endParaRPr sz="2400" b="1" dirty="0">
              <a:latin typeface="微软雅黑" panose="020B0503020204020204" pitchFamily="34" charset="-122"/>
              <a:ea typeface="微软雅黑" panose="020B0503020204020204" pitchFamily="34" charset="-122"/>
            </a:endParaRPr>
          </a:p>
          <a:p>
            <a:pPr marL="0" indent="0" algn="just">
              <a:lnSpc>
                <a:spcPct val="130000"/>
              </a:lnSpc>
              <a:buNone/>
            </a:pPr>
            <a:endParaRPr sz="2400" b="1" dirty="0">
              <a:latin typeface="微软雅黑" panose="020B0503020204020204" pitchFamily="34" charset="-122"/>
              <a:ea typeface="微软雅黑" panose="020B0503020204020204" pitchFamily="34" charset="-122"/>
            </a:endParaRPr>
          </a:p>
          <a:p>
            <a:pPr marL="0" indent="0" algn="just">
              <a:lnSpc>
                <a:spcPct val="130000"/>
              </a:lnSpc>
              <a:buNone/>
            </a:pPr>
            <a:r>
              <a:rPr sz="2400" b="1" dirty="0">
                <a:latin typeface="微软雅黑" panose="020B0503020204020204" pitchFamily="34" charset="-122"/>
                <a:ea typeface="微软雅黑" panose="020B0503020204020204" pitchFamily="34" charset="-122"/>
              </a:rPr>
              <a:t>28. 本题考查动词词义及联系上下文。联系上文，mouse自觉已经胜利。A项met（遇见）、B项eaten（吃掉）、C 项 defeated（打败）和 D 项 lost（失去），只有“打败”最符合题意，故本题正确答案为 C。</a:t>
            </a:r>
            <a:endParaRPr sz="2400" b="1" dirty="0">
              <a:latin typeface="微软雅黑" panose="020B0503020204020204" pitchFamily="34" charset="-122"/>
              <a:ea typeface="微软雅黑" panose="020B0503020204020204" pitchFamily="34" charset="-122"/>
            </a:endParaRPr>
          </a:p>
        </p:txBody>
      </p:sp>
      <p:sp>
        <p:nvSpPr>
          <p:cNvPr id="33" name="左箭头 32">
            <a:hlinkClick r:id="rId1"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endParaRPr lang="zh-CN" altLang="en-US" sz="2400" b="1" dirty="0">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bg/>
                                          </p:spTgt>
                                        </p:tgtEl>
                                        <p:attrNameLst>
                                          <p:attrName>style.visibility</p:attrName>
                                        </p:attrNameLst>
                                      </p:cBhvr>
                                      <p:to>
                                        <p:strVal val="visible"/>
                                      </p:to>
                                    </p:set>
                                    <p:animEffect transition="in" filter="wipe(up)">
                                      <p:cBhvr>
                                        <p:cTn id="11" dur="500"/>
                                        <p:tgtEl>
                                          <p:spTgt spid="3">
                                            <p:bg/>
                                          </p:spTgt>
                                        </p:tgtEl>
                                      </p:cBhvr>
                                    </p:animEffect>
                                  </p:childTnLst>
                                </p:cTn>
                              </p:par>
                              <p:par>
                                <p:cTn id="12" presetID="22" presetClass="entr" presetSubtype="1" fill="hold" grpId="0" nodeType="with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wipe(up)">
                                      <p:cBhvr>
                                        <p:cTn id="14" dur="500"/>
                                        <p:tgtEl>
                                          <p:spTgt spid="3">
                                            <p:txEl>
                                              <p:pRg st="0" end="0"/>
                                            </p:txEl>
                                          </p:spTgt>
                                        </p:tgtEl>
                                      </p:cBhvr>
                                    </p:animEffect>
                                  </p:childTnLst>
                                </p:cTn>
                              </p:par>
                              <p:par>
                                <p:cTn id="15" presetID="22" presetClass="entr" presetSubtype="1" fill="hold" grpId="0" nodeType="with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up)">
                                      <p:cBhvr>
                                        <p:cTn id="17" dur="500"/>
                                        <p:tgtEl>
                                          <p:spTgt spid="3">
                                            <p:txEl>
                                              <p:pRg st="2" end="2"/>
                                            </p:txEl>
                                          </p:spTgt>
                                        </p:tgtEl>
                                      </p:cBhvr>
                                    </p:animEffect>
                                  </p:childTnLst>
                                </p:cTn>
                              </p:par>
                              <p:par>
                                <p:cTn id="18" presetID="22" presetClass="entr" presetSubtype="1" fill="hold" grpId="0" nodeType="withEffect">
                                  <p:stCondLst>
                                    <p:cond delay="0"/>
                                  </p:stCondLst>
                                  <p:childTnLst>
                                    <p:set>
                                      <p:cBhvr>
                                        <p:cTn id="19" dur="1" fill="hold">
                                          <p:stCondLst>
                                            <p:cond delay="0"/>
                                          </p:stCondLst>
                                        </p:cTn>
                                        <p:tgtEl>
                                          <p:spTgt spid="3">
                                            <p:txEl>
                                              <p:pRg st="4" end="4"/>
                                            </p:txEl>
                                          </p:spTgt>
                                        </p:tgtEl>
                                        <p:attrNameLst>
                                          <p:attrName>style.visibility</p:attrName>
                                        </p:attrNameLst>
                                      </p:cBhvr>
                                      <p:to>
                                        <p:strVal val="visible"/>
                                      </p:to>
                                    </p:set>
                                    <p:animEffect transition="in" filter="wipe(up)">
                                      <p:cBhvr>
                                        <p:cTn id="20"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文本框 19"/>
          <p:cNvSpPr txBox="1"/>
          <p:nvPr/>
        </p:nvSpPr>
        <p:spPr>
          <a:xfrm>
            <a:off x="832329" y="3784645"/>
            <a:ext cx="10808777" cy="82994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29. A. heard 	 B. answered 	C. missed 		D. ignored</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30. A. working	 B. lying		C. sleeping		D. standing</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7" name="图片 6"/>
          <p:cNvPicPr>
            <a:picLocks noChangeAspect="1"/>
          </p:cNvPicPr>
          <p:nvPr/>
        </p:nvPicPr>
        <p:blipFill>
          <a:blip r:embed="rId1"/>
          <a:stretch>
            <a:fillRect/>
          </a:stretch>
        </p:blipFill>
        <p:spPr>
          <a:xfrm>
            <a:off x="8724900" y="-716494"/>
            <a:ext cx="4648200" cy="5065188"/>
          </a:xfrm>
          <a:prstGeom prst="rect">
            <a:avLst/>
          </a:prstGeom>
        </p:spPr>
      </p:pic>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8" name="左箭头 7">
            <a:hlinkClick r:id="rId2" action="ppaction://hlinksldjump"/>
          </p:cNvPr>
          <p:cNvSpPr/>
          <p:nvPr/>
        </p:nvSpPr>
        <p:spPr>
          <a:xfrm>
            <a:off x="10048336" y="593027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13" name="文本框 12">
            <a:hlinkClick r:id="rId3" action="ppaction://hlinksldjump"/>
          </p:cNvPr>
          <p:cNvSpPr txBox="1"/>
          <p:nvPr/>
        </p:nvSpPr>
        <p:spPr>
          <a:xfrm>
            <a:off x="4265304" y="4879515"/>
            <a:ext cx="982961" cy="461665"/>
          </a:xfrm>
          <a:prstGeom prst="rect">
            <a:avLst/>
          </a:prstGeom>
          <a:solidFill>
            <a:schemeClr val="accent1"/>
          </a:solid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解  析</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385789" y="92399"/>
            <a:ext cx="4966335" cy="460375"/>
          </a:xfrm>
          <a:prstGeom prst="rect">
            <a:avLst/>
          </a:prstGeom>
          <a:noFill/>
        </p:spPr>
        <p:txBody>
          <a:bodyPr wrap="none" rtlCol="0">
            <a:spAutoFit/>
          </a:bodyPr>
          <a:lstStyle/>
          <a:p>
            <a:pPr algn="l"/>
            <a:r>
              <a:rPr sz="2400" b="1" dirty="0">
                <a:solidFill>
                  <a:srgbClr val="002060"/>
                </a:solidFill>
                <a:latin typeface="微软雅黑" panose="020B0503020204020204" pitchFamily="34" charset="-122"/>
                <a:ea typeface="微软雅黑" panose="020B0503020204020204" pitchFamily="34" charset="-122"/>
                <a:cs typeface="+mj-cs"/>
              </a:rPr>
              <a:t>2023年广东高职高考完形填空真题</a:t>
            </a:r>
            <a:r>
              <a:rPr lang="zh-CN" altLang="en-US" sz="2400" dirty="0"/>
              <a:t> </a:t>
            </a:r>
            <a:endParaRPr lang="zh-CN" altLang="en-US" sz="2400" dirty="0"/>
          </a:p>
        </p:txBody>
      </p:sp>
      <p:sp>
        <p:nvSpPr>
          <p:cNvPr id="3" name="内容占位符 2"/>
          <p:cNvSpPr>
            <a:spLocks noGrp="1"/>
          </p:cNvSpPr>
          <p:nvPr>
            <p:ph idx="1"/>
          </p:nvPr>
        </p:nvSpPr>
        <p:spPr>
          <a:xfrm>
            <a:off x="395605" y="739140"/>
            <a:ext cx="11420475" cy="2059305"/>
          </a:xfrm>
        </p:spPr>
        <p:txBody>
          <a:bodyPr>
            <a:noAutofit/>
          </a:bodyPr>
          <a:lstStyle/>
          <a:p>
            <a:pPr marL="0" indent="0" algn="just">
              <a:buNone/>
            </a:pPr>
            <a:r>
              <a:rPr lang="en-US" altLang="zh-CN" sz="2400" b="1" dirty="0">
                <a:latin typeface="微软雅黑" panose="020B0503020204020204" pitchFamily="34" charset="-122"/>
                <a:ea typeface="微软雅黑" panose="020B0503020204020204" pitchFamily="34" charset="-122"/>
              </a:rPr>
              <a:t>    In another part of the grassland, the hungry Red Fox </a:t>
            </a:r>
            <a:r>
              <a:rPr lang="en-US" altLang="zh-CN" sz="2400" b="1" u="sng" dirty="0">
                <a:latin typeface="微软雅黑" panose="020B0503020204020204" pitchFamily="34" charset="-122"/>
                <a:ea typeface="微软雅黑" panose="020B0503020204020204" pitchFamily="34" charset="-122"/>
              </a:rPr>
              <a:t>29</a:t>
            </a:r>
            <a:r>
              <a:rPr lang="en-US" altLang="zh-CN" sz="2400" b="1" dirty="0">
                <a:latin typeface="微软雅黑" panose="020B0503020204020204" pitchFamily="34" charset="-122"/>
                <a:ea typeface="微软雅黑" panose="020B0503020204020204" pitchFamily="34" charset="-122"/>
              </a:rPr>
              <a:t> the shout. He ran as fast as he could in the direction of the shout. Soon he came upon the huge body of Buffalo with the little mouse still </a:t>
            </a:r>
            <a:r>
              <a:rPr lang="en-US" altLang="zh-CN" sz="2400" b="1" u="sng" dirty="0">
                <a:latin typeface="微软雅黑" panose="020B0503020204020204" pitchFamily="34" charset="-122"/>
                <a:ea typeface="微软雅黑" panose="020B0503020204020204" pitchFamily="34" charset="-122"/>
              </a:rPr>
              <a:t>30</a:t>
            </a:r>
            <a:r>
              <a:rPr lang="en-US" altLang="zh-CN" sz="2400" b="1" dirty="0">
                <a:latin typeface="微软雅黑" panose="020B0503020204020204" pitchFamily="34" charset="-122"/>
                <a:ea typeface="微软雅黑" panose="020B0503020204020204" pitchFamily="34" charset="-122"/>
              </a:rPr>
              <a:t> upon it. Fox jumped upon Mouse, who gave one last cry and disappeared.</a:t>
            </a:r>
            <a:endParaRPr lang="en-US" altLang="zh-CN" sz="2400" b="1" dirty="0">
              <a:latin typeface="微软雅黑" panose="020B0503020204020204" pitchFamily="34" charset="-122"/>
              <a:ea typeface="微软雅黑" panose="020B0503020204020204" pitchFamily="34" charset="-122"/>
            </a:endParaRPr>
          </a:p>
        </p:txBody>
      </p:sp>
      <p:sp>
        <p:nvSpPr>
          <p:cNvPr id="23" name="TextBox 22"/>
          <p:cNvSpPr txBox="1"/>
          <p:nvPr/>
        </p:nvSpPr>
        <p:spPr>
          <a:xfrm>
            <a:off x="385788" y="4106325"/>
            <a:ext cx="1659151" cy="52197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D</a:t>
            </a:r>
            <a:endParaRPr lang="en-US" altLang="zh-CN" sz="2800" b="1" dirty="0">
              <a:solidFill>
                <a:srgbClr val="C00000"/>
              </a:solidFill>
              <a:latin typeface="Times New Roman" panose="02020603050405020304" pitchFamily="18" charset="0"/>
              <a:cs typeface="Times New Roman" panose="02020603050405020304" pitchFamily="18" charset="0"/>
            </a:endParaRPr>
          </a:p>
        </p:txBody>
      </p:sp>
      <p:sp>
        <p:nvSpPr>
          <p:cNvPr id="24" name="TextBox 22"/>
          <p:cNvSpPr txBox="1"/>
          <p:nvPr/>
        </p:nvSpPr>
        <p:spPr>
          <a:xfrm>
            <a:off x="385789" y="3746146"/>
            <a:ext cx="1659151" cy="52197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A</a:t>
            </a:r>
            <a:endParaRPr lang="en-US" altLang="zh-CN" sz="2800" b="1" dirty="0">
              <a:solidFill>
                <a:srgbClr val="C00000"/>
              </a:solidFill>
              <a:latin typeface="Times New Roman" panose="02020603050405020304" pitchFamily="18" charset="0"/>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up)">
                                      <p:cBhvr>
                                        <p:cTn id="7" dur="500"/>
                                        <p:tgtEl>
                                          <p:spTgt spid="3">
                                            <p:txEl>
                                              <p:pRg st="0" end="0"/>
                                            </p:txEl>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20"/>
                                        </p:tgtEl>
                                        <p:attrNameLst>
                                          <p:attrName>style.visibility</p:attrName>
                                        </p:attrNameLst>
                                      </p:cBhvr>
                                      <p:to>
                                        <p:strVal val="visible"/>
                                      </p:to>
                                    </p:set>
                                    <p:animEffect transition="in" filter="wipe(up)">
                                      <p:cBhvr>
                                        <p:cTn id="10" dur="500"/>
                                        <p:tgtEl>
                                          <p:spTgt spid="20"/>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barn(inVertical)">
                                      <p:cBhvr>
                                        <p:cTn id="15" dur="500"/>
                                        <p:tgtEl>
                                          <p:spTgt spid="24"/>
                                        </p:tgtEl>
                                      </p:cBhvr>
                                    </p:animEffect>
                                  </p:childTnLst>
                                </p:cTn>
                              </p:par>
                            </p:childTnLst>
                          </p:cTn>
                        </p:par>
                        <p:par>
                          <p:cTn id="16" fill="hold">
                            <p:stCondLst>
                              <p:cond delay="500"/>
                            </p:stCondLst>
                            <p:childTnLst>
                              <p:par>
                                <p:cTn id="17" presetID="16" presetClass="entr" presetSubtype="37"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barn(outVertical)">
                                      <p:cBhvr>
                                        <p:cTn id="19" dur="500"/>
                                        <p:tgtEl>
                                          <p:spTgt spid="13"/>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grpId="0" nodeType="clickEffect">
                                  <p:stCondLst>
                                    <p:cond delay="0"/>
                                  </p:stCondLst>
                                  <p:childTnLst>
                                    <p:set>
                                      <p:cBhvr>
                                        <p:cTn id="23" dur="1" fill="hold">
                                          <p:stCondLst>
                                            <p:cond delay="0"/>
                                          </p:stCondLst>
                                        </p:cTn>
                                        <p:tgtEl>
                                          <p:spTgt spid="23"/>
                                        </p:tgtEl>
                                        <p:attrNameLst>
                                          <p:attrName>style.visibility</p:attrName>
                                        </p:attrNameLst>
                                      </p:cBhvr>
                                      <p:to>
                                        <p:strVal val="visible"/>
                                      </p:to>
                                    </p:set>
                                    <p:animEffect transition="in" filter="barn(inVertical)">
                                      <p:cBhvr>
                                        <p:cTn id="24"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13" grpId="0" bldLvl="0" animBg="1"/>
      <p:bldP spid="3" grpId="0" build="p"/>
      <p:bldP spid="23" grpId="0"/>
      <p:bldP spid="24" grpId="0"/>
    </p:bldLst>
  </p:timing>
</p:sld>
</file>

<file path=ppt/slides/slide10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69" name="Group 4"/>
          <p:cNvGrpSpPr/>
          <p:nvPr/>
        </p:nvGrpSpPr>
        <p:grpSpPr>
          <a:xfrm>
            <a:off x="9330055" y="3552190"/>
            <a:ext cx="2768600" cy="3220085"/>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3" name="内容占位符 2"/>
          <p:cNvSpPr>
            <a:spLocks noGrp="1"/>
          </p:cNvSpPr>
          <p:nvPr>
            <p:ph idx="1"/>
          </p:nvPr>
        </p:nvSpPr>
        <p:spPr>
          <a:xfrm>
            <a:off x="198755" y="556895"/>
            <a:ext cx="11478260" cy="2604770"/>
          </a:xfrm>
          <a:solidFill>
            <a:schemeClr val="bg1">
              <a:alpha val="47000"/>
            </a:schemeClr>
          </a:solidFill>
        </p:spPr>
        <p:txBody>
          <a:bodyPr>
            <a:noAutofit/>
          </a:bodyPr>
          <a:lstStyle/>
          <a:p>
            <a:pPr marL="0" indent="0" algn="just">
              <a:lnSpc>
                <a:spcPct val="130000"/>
              </a:lnSpc>
              <a:buNone/>
            </a:pPr>
            <a:r>
              <a:rPr lang="zh-CN" altLang="en-US" sz="2400" b="1" dirty="0">
                <a:solidFill>
                  <a:srgbClr val="002060"/>
                </a:solidFill>
                <a:latin typeface="微软雅黑" panose="020B0503020204020204" pitchFamily="34" charset="-122"/>
                <a:ea typeface="微软雅黑" panose="020B0503020204020204" pitchFamily="34" charset="-122"/>
                <a:cs typeface="+mj-cs"/>
              </a:rPr>
              <a:t>解  析：</a:t>
            </a:r>
            <a:r>
              <a:rPr sz="2400" b="1" dirty="0">
                <a:latin typeface="微软雅黑" panose="020B0503020204020204" pitchFamily="34" charset="-122"/>
                <a:ea typeface="微软雅黑" panose="020B0503020204020204" pitchFamily="34" charset="-122"/>
              </a:rPr>
              <a:t>29. 本题考查动词词义及联系上下文。从上文的 mouse 发出欢呼，到本题后面的 the shout，可以推断出这里是听到，故本题正确答案为 A。</a:t>
            </a:r>
            <a:endParaRPr sz="2400" b="1" dirty="0">
              <a:latin typeface="微软雅黑" panose="020B0503020204020204" pitchFamily="34" charset="-122"/>
              <a:ea typeface="微软雅黑" panose="020B0503020204020204" pitchFamily="34" charset="-122"/>
            </a:endParaRPr>
          </a:p>
          <a:p>
            <a:pPr marL="0" indent="0" algn="just">
              <a:lnSpc>
                <a:spcPct val="130000"/>
              </a:lnSpc>
              <a:buNone/>
            </a:pPr>
            <a:endParaRPr sz="2400" b="1" dirty="0">
              <a:latin typeface="微软雅黑" panose="020B0503020204020204" pitchFamily="34" charset="-122"/>
              <a:ea typeface="微软雅黑" panose="020B0503020204020204" pitchFamily="34" charset="-122"/>
            </a:endParaRPr>
          </a:p>
          <a:p>
            <a:pPr marL="0" indent="0" algn="just">
              <a:lnSpc>
                <a:spcPct val="130000"/>
              </a:lnSpc>
              <a:buNone/>
            </a:pPr>
            <a:r>
              <a:rPr sz="2400" b="1" dirty="0">
                <a:latin typeface="微软雅黑" panose="020B0503020204020204" pitchFamily="34" charset="-122"/>
                <a:ea typeface="微软雅黑" panose="020B0503020204020204" pitchFamily="34" charset="-122"/>
              </a:rPr>
              <a:t>30. 本题考查动名词及逻辑推理。从上文“He ran as fast as he could in the direction of the shout”可知，mouse 当时还是处于一个欢呼的状态，A 项 working（工作中）、B 项 lying（躺着）、C项 sleeping（睡着的）和 D 项 standing（站着的），只有“站着欢呼”最为符合逻辑，故本题正确答案为 D。</a:t>
            </a:r>
            <a:endParaRPr sz="2400" b="1" dirty="0">
              <a:latin typeface="微软雅黑" panose="020B0503020204020204" pitchFamily="34" charset="-122"/>
              <a:ea typeface="微软雅黑" panose="020B0503020204020204" pitchFamily="34" charset="-122"/>
            </a:endParaRPr>
          </a:p>
        </p:txBody>
      </p:sp>
      <p:sp>
        <p:nvSpPr>
          <p:cNvPr id="33" name="左箭头 32">
            <a:hlinkClick r:id="rId1"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endParaRPr lang="zh-CN" altLang="en-US" sz="2400" b="1" dirty="0">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bg/>
                                          </p:spTgt>
                                        </p:tgtEl>
                                        <p:attrNameLst>
                                          <p:attrName>style.visibility</p:attrName>
                                        </p:attrNameLst>
                                      </p:cBhvr>
                                      <p:to>
                                        <p:strVal val="visible"/>
                                      </p:to>
                                    </p:set>
                                    <p:animEffect transition="in" filter="wipe(up)">
                                      <p:cBhvr>
                                        <p:cTn id="11" dur="500"/>
                                        <p:tgtEl>
                                          <p:spTgt spid="3">
                                            <p:bg/>
                                          </p:spTgt>
                                        </p:tgtEl>
                                      </p:cBhvr>
                                    </p:animEffect>
                                  </p:childTnLst>
                                </p:cTn>
                              </p:par>
                              <p:par>
                                <p:cTn id="12" presetID="22" presetClass="entr" presetSubtype="1" fill="hold" grpId="0" nodeType="with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wipe(up)">
                                      <p:cBhvr>
                                        <p:cTn id="14" dur="500"/>
                                        <p:tgtEl>
                                          <p:spTgt spid="3">
                                            <p:txEl>
                                              <p:pRg st="0" end="0"/>
                                            </p:txEl>
                                          </p:spTgt>
                                        </p:tgtEl>
                                      </p:cBhvr>
                                    </p:animEffect>
                                  </p:childTnLst>
                                </p:cTn>
                              </p:par>
                              <p:par>
                                <p:cTn id="15" presetID="22" presetClass="entr" presetSubtype="1" fill="hold" grpId="0" nodeType="with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up)">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文本框 19"/>
          <p:cNvSpPr txBox="1"/>
          <p:nvPr/>
        </p:nvSpPr>
        <p:spPr>
          <a:xfrm>
            <a:off x="832329" y="3784645"/>
            <a:ext cx="10808777" cy="156845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26. A. hurt 		B. found 		C. brought 		D. sold</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27. A. angry 	B. encouraged 	C. hopeless 		D. excited</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28. A. permitted 	B. imagined 	C. remembered 	D. filmed</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29. A. mouth 	B. ear 		C. nose 		D. eye</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7" name="图片 6"/>
          <p:cNvPicPr>
            <a:picLocks noChangeAspect="1"/>
          </p:cNvPicPr>
          <p:nvPr/>
        </p:nvPicPr>
        <p:blipFill>
          <a:blip r:embed="rId1"/>
          <a:stretch>
            <a:fillRect/>
          </a:stretch>
        </p:blipFill>
        <p:spPr>
          <a:xfrm>
            <a:off x="8724900" y="-716494"/>
            <a:ext cx="4648200" cy="5065188"/>
          </a:xfrm>
          <a:prstGeom prst="rect">
            <a:avLst/>
          </a:prstGeom>
        </p:spPr>
      </p:pic>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8" name="左箭头 7">
            <a:hlinkClick r:id="rId2" action="ppaction://hlinksldjump"/>
          </p:cNvPr>
          <p:cNvSpPr/>
          <p:nvPr/>
        </p:nvSpPr>
        <p:spPr>
          <a:xfrm>
            <a:off x="10048336" y="593027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13" name="文本框 12">
            <a:hlinkClick r:id="rId3" action="ppaction://hlinksldjump"/>
          </p:cNvPr>
          <p:cNvSpPr txBox="1"/>
          <p:nvPr/>
        </p:nvSpPr>
        <p:spPr>
          <a:xfrm>
            <a:off x="8410007" y="5628280"/>
            <a:ext cx="982961" cy="461665"/>
          </a:xfrm>
          <a:prstGeom prst="rect">
            <a:avLst/>
          </a:prstGeom>
          <a:solidFill>
            <a:schemeClr val="accent1"/>
          </a:solid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解  析</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385789" y="92399"/>
            <a:ext cx="4897120" cy="829945"/>
          </a:xfrm>
          <a:prstGeom prst="rect">
            <a:avLst/>
          </a:prstGeom>
          <a:noFill/>
        </p:spPr>
        <p:txBody>
          <a:bodyPr wrap="none" rtlCol="0">
            <a:spAutoFit/>
          </a:bodyPr>
          <a:lstStyle/>
          <a:p>
            <a:pPr algn="l"/>
            <a:r>
              <a:rPr sz="2400" b="1" dirty="0">
                <a:solidFill>
                  <a:srgbClr val="002060"/>
                </a:solidFill>
                <a:latin typeface="微软雅黑" panose="020B0503020204020204" pitchFamily="34" charset="-122"/>
                <a:ea typeface="微软雅黑" panose="020B0503020204020204" pitchFamily="34" charset="-122"/>
                <a:cs typeface="+mj-cs"/>
              </a:rPr>
              <a:t>2022年广东高职高考完形填空真题</a:t>
            </a:r>
            <a:endParaRPr sz="2400" b="1" dirty="0">
              <a:solidFill>
                <a:srgbClr val="002060"/>
              </a:solidFill>
              <a:latin typeface="微软雅黑" panose="020B0503020204020204" pitchFamily="34" charset="-122"/>
              <a:ea typeface="微软雅黑" panose="020B0503020204020204" pitchFamily="34" charset="-122"/>
              <a:cs typeface="+mj-cs"/>
            </a:endParaRPr>
          </a:p>
          <a:p>
            <a:pPr algn="l"/>
            <a:r>
              <a:rPr lang="zh-CN" altLang="en-US" sz="2400" dirty="0"/>
              <a:t> </a:t>
            </a:r>
            <a:endParaRPr lang="zh-CN" altLang="en-US" sz="2400" dirty="0"/>
          </a:p>
        </p:txBody>
      </p:sp>
      <p:sp>
        <p:nvSpPr>
          <p:cNvPr id="3" name="内容占位符 2"/>
          <p:cNvSpPr>
            <a:spLocks noGrp="1"/>
          </p:cNvSpPr>
          <p:nvPr>
            <p:ph idx="1"/>
          </p:nvPr>
        </p:nvSpPr>
        <p:spPr>
          <a:xfrm>
            <a:off x="220683" y="480927"/>
            <a:ext cx="11420423" cy="3171432"/>
          </a:xfrm>
        </p:spPr>
        <p:txBody>
          <a:bodyPr>
            <a:noAutofit/>
          </a:bodyPr>
          <a:lstStyle/>
          <a:p>
            <a:pPr marL="0" indent="0" algn="just">
              <a:buNone/>
            </a:pPr>
            <a:r>
              <a:rPr lang="en-US" altLang="zh-CN" sz="2400" b="1" dirty="0">
                <a:latin typeface="微软雅黑" panose="020B0503020204020204" pitchFamily="34" charset="-122"/>
                <a:ea typeface="微软雅黑" panose="020B0503020204020204" pitchFamily="34" charset="-122"/>
              </a:rPr>
              <a:t>    Christy, a 34-year-old sea protection scientist, never knew that an eight-minute video would make a difference to the entire world. In August 2015, she </a:t>
            </a:r>
            <a:r>
              <a:rPr lang="en-US" altLang="zh-CN" sz="2400" b="1" u="sng" dirty="0">
                <a:latin typeface="微软雅黑" panose="020B0503020204020204" pitchFamily="34" charset="-122"/>
                <a:ea typeface="微软雅黑" panose="020B0503020204020204" pitchFamily="34" charset="-122"/>
              </a:rPr>
              <a:t>26</a:t>
            </a:r>
            <a:r>
              <a:rPr lang="en-US" altLang="zh-CN" sz="2400" b="1" dirty="0">
                <a:latin typeface="微软雅黑" panose="020B0503020204020204" pitchFamily="34" charset="-122"/>
                <a:ea typeface="微软雅黑" panose="020B0503020204020204" pitchFamily="34" charset="-122"/>
              </a:rPr>
              <a:t> a sea turtle with a plastic straw blocking its nose. </a:t>
            </a:r>
            <a:endParaRPr lang="en-US" altLang="zh-CN" sz="2400" b="1" dirty="0">
              <a:latin typeface="微软雅黑" panose="020B0503020204020204" pitchFamily="34" charset="-122"/>
              <a:ea typeface="微软雅黑" panose="020B0503020204020204" pitchFamily="34" charset="-122"/>
            </a:endParaRPr>
          </a:p>
          <a:p>
            <a:pPr marL="0" indent="0" algn="just">
              <a:buNone/>
            </a:pPr>
            <a:r>
              <a:rPr lang="en-US" altLang="zh-CN" sz="2400" b="1" dirty="0">
                <a:latin typeface="微软雅黑" panose="020B0503020204020204" pitchFamily="34" charset="-122"/>
                <a:ea typeface="微软雅黑" panose="020B0503020204020204" pitchFamily="34" charset="-122"/>
              </a:rPr>
              <a:t>Feeling </a:t>
            </a:r>
            <a:r>
              <a:rPr lang="en-US" altLang="zh-CN" sz="2400" b="1" u="sng" dirty="0">
                <a:latin typeface="微软雅黑" panose="020B0503020204020204" pitchFamily="34" charset="-122"/>
                <a:ea typeface="微软雅黑" panose="020B0503020204020204" pitchFamily="34" charset="-122"/>
              </a:rPr>
              <a:t>27</a:t>
            </a:r>
            <a:r>
              <a:rPr lang="en-US" altLang="zh-CN" sz="2400" b="1" dirty="0">
                <a:latin typeface="微软雅黑" panose="020B0503020204020204" pitchFamily="34" charset="-122"/>
                <a:ea typeface="微软雅黑" panose="020B0503020204020204" pitchFamily="34" charset="-122"/>
              </a:rPr>
              <a:t> and shocked at the great discomfort to the turtle. Christy </a:t>
            </a:r>
            <a:r>
              <a:rPr lang="en-US" altLang="zh-CN" sz="2400" b="1" u="sng" dirty="0">
                <a:latin typeface="微软雅黑" panose="020B0503020204020204" pitchFamily="34" charset="-122"/>
                <a:ea typeface="微软雅黑" panose="020B0503020204020204" pitchFamily="34" charset="-122"/>
              </a:rPr>
              <a:t>28</a:t>
            </a:r>
            <a:r>
              <a:rPr lang="en-US" altLang="zh-CN" sz="2400" b="1" dirty="0">
                <a:latin typeface="微软雅黑" panose="020B0503020204020204" pitchFamily="34" charset="-122"/>
                <a:ea typeface="微软雅黑" panose="020B0503020204020204" pitchFamily="34" charset="-122"/>
              </a:rPr>
              <a:t> her research team taking away the straw. Blood came out slowly from the turtle’s </a:t>
            </a:r>
            <a:r>
              <a:rPr lang="en-US" altLang="zh-CN" sz="2400" b="1" u="sng" dirty="0">
                <a:latin typeface="微软雅黑" panose="020B0503020204020204" pitchFamily="34" charset="-122"/>
                <a:ea typeface="微软雅黑" panose="020B0503020204020204" pitchFamily="34" charset="-122"/>
              </a:rPr>
              <a:t>29</a:t>
            </a:r>
            <a:r>
              <a:rPr lang="en-US" altLang="zh-CN" sz="2400" b="1" dirty="0">
                <a:latin typeface="微软雅黑" panose="020B0503020204020204" pitchFamily="34" charset="-122"/>
                <a:ea typeface="微软雅黑" panose="020B0503020204020204" pitchFamily="34" charset="-122"/>
              </a:rPr>
              <a:t>.</a:t>
            </a:r>
            <a:endParaRPr lang="en-US" altLang="zh-CN" sz="2400" b="1" dirty="0">
              <a:latin typeface="微软雅黑" panose="020B0503020204020204" pitchFamily="34" charset="-122"/>
              <a:ea typeface="微软雅黑" panose="020B0503020204020204" pitchFamily="34" charset="-122"/>
            </a:endParaRPr>
          </a:p>
        </p:txBody>
      </p:sp>
      <p:sp>
        <p:nvSpPr>
          <p:cNvPr id="22" name="TextBox 22"/>
          <p:cNvSpPr txBox="1"/>
          <p:nvPr/>
        </p:nvSpPr>
        <p:spPr>
          <a:xfrm>
            <a:off x="395596" y="4455691"/>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D</a:t>
            </a:r>
            <a:endParaRPr lang="en-US" altLang="zh-CN" sz="2800" b="1" dirty="0">
              <a:solidFill>
                <a:srgbClr val="C00000"/>
              </a:solidFill>
              <a:latin typeface="Times New Roman" panose="02020603050405020304" pitchFamily="18" charset="0"/>
              <a:cs typeface="Times New Roman" panose="02020603050405020304" pitchFamily="18" charset="0"/>
            </a:endParaRPr>
          </a:p>
        </p:txBody>
      </p:sp>
      <p:sp>
        <p:nvSpPr>
          <p:cNvPr id="23" name="TextBox 22"/>
          <p:cNvSpPr txBox="1"/>
          <p:nvPr/>
        </p:nvSpPr>
        <p:spPr>
          <a:xfrm>
            <a:off x="385788" y="4106325"/>
            <a:ext cx="1659151" cy="52197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A</a:t>
            </a:r>
            <a:endParaRPr lang="en-US" altLang="zh-CN" sz="2800" b="1" dirty="0">
              <a:solidFill>
                <a:srgbClr val="C00000"/>
              </a:solidFill>
              <a:latin typeface="Times New Roman" panose="02020603050405020304" pitchFamily="18" charset="0"/>
              <a:cs typeface="Times New Roman" panose="02020603050405020304" pitchFamily="18" charset="0"/>
            </a:endParaRPr>
          </a:p>
        </p:txBody>
      </p:sp>
      <p:sp>
        <p:nvSpPr>
          <p:cNvPr id="24" name="TextBox 22"/>
          <p:cNvSpPr txBox="1"/>
          <p:nvPr/>
        </p:nvSpPr>
        <p:spPr>
          <a:xfrm>
            <a:off x="385789" y="3746146"/>
            <a:ext cx="1659151" cy="52197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B</a:t>
            </a:r>
            <a:endParaRPr lang="en-US" altLang="zh-CN" sz="2800" b="1" dirty="0">
              <a:solidFill>
                <a:srgbClr val="C00000"/>
              </a:solidFill>
              <a:latin typeface="Times New Roman" panose="02020603050405020304" pitchFamily="18" charset="0"/>
              <a:cs typeface="Times New Roman" panose="02020603050405020304" pitchFamily="18" charset="0"/>
            </a:endParaRPr>
          </a:p>
        </p:txBody>
      </p:sp>
      <p:sp>
        <p:nvSpPr>
          <p:cNvPr id="25" name="TextBox 22"/>
          <p:cNvSpPr txBox="1"/>
          <p:nvPr/>
        </p:nvSpPr>
        <p:spPr>
          <a:xfrm>
            <a:off x="395596" y="4805057"/>
            <a:ext cx="1659151" cy="52197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C</a:t>
            </a:r>
            <a:endParaRPr lang="en-US" altLang="zh-CN" sz="2800" b="1" dirty="0">
              <a:solidFill>
                <a:srgbClr val="C00000"/>
              </a:solidFill>
              <a:latin typeface="Times New Roman" panose="02020603050405020304" pitchFamily="18" charset="0"/>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up)">
                                      <p:cBhvr>
                                        <p:cTn id="7" dur="500"/>
                                        <p:tgtEl>
                                          <p:spTgt spid="3">
                                            <p:txEl>
                                              <p:pRg st="0" end="0"/>
                                            </p:txEl>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wipe(up)">
                                      <p:cBhvr>
                                        <p:cTn id="10" dur="500"/>
                                        <p:tgtEl>
                                          <p:spTgt spid="3">
                                            <p:txEl>
                                              <p:pRg st="1" end="1"/>
                                            </p:txEl>
                                          </p:spTgt>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wipe(up)">
                                      <p:cBhvr>
                                        <p:cTn id="13" dur="500"/>
                                        <p:tgtEl>
                                          <p:spTgt spid="20"/>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grpId="0" nodeType="clickEffect">
                                  <p:stCondLst>
                                    <p:cond delay="0"/>
                                  </p:stCondLst>
                                  <p:childTnLst>
                                    <p:set>
                                      <p:cBhvr>
                                        <p:cTn id="17" dur="1" fill="hold">
                                          <p:stCondLst>
                                            <p:cond delay="0"/>
                                          </p:stCondLst>
                                        </p:cTn>
                                        <p:tgtEl>
                                          <p:spTgt spid="24"/>
                                        </p:tgtEl>
                                        <p:attrNameLst>
                                          <p:attrName>style.visibility</p:attrName>
                                        </p:attrNameLst>
                                      </p:cBhvr>
                                      <p:to>
                                        <p:strVal val="visible"/>
                                      </p:to>
                                    </p:set>
                                    <p:animEffect transition="in" filter="barn(inVertical)">
                                      <p:cBhvr>
                                        <p:cTn id="18" dur="500"/>
                                        <p:tgtEl>
                                          <p:spTgt spid="24"/>
                                        </p:tgtEl>
                                      </p:cBhvr>
                                    </p:animEffect>
                                  </p:childTnLst>
                                </p:cTn>
                              </p:par>
                            </p:childTnLst>
                          </p:cTn>
                        </p:par>
                        <p:par>
                          <p:cTn id="19" fill="hold">
                            <p:stCondLst>
                              <p:cond delay="500"/>
                            </p:stCondLst>
                            <p:childTnLst>
                              <p:par>
                                <p:cTn id="20" presetID="16" presetClass="entr" presetSubtype="37" fill="hold" grpId="0" nodeType="after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barn(outVertical)">
                                      <p:cBhvr>
                                        <p:cTn id="22" dur="500"/>
                                        <p:tgtEl>
                                          <p:spTgt spid="13"/>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barn(inVertical)">
                                      <p:cBhvr>
                                        <p:cTn id="27" dur="500"/>
                                        <p:tgtEl>
                                          <p:spTgt spid="23"/>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barn(inVertical)">
                                      <p:cBhvr>
                                        <p:cTn id="32" dur="500"/>
                                        <p:tgtEl>
                                          <p:spTgt spid="22"/>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grpId="0" nodeType="clickEffect">
                                  <p:stCondLst>
                                    <p:cond delay="0"/>
                                  </p:stCondLst>
                                  <p:childTnLst>
                                    <p:set>
                                      <p:cBhvr>
                                        <p:cTn id="36" dur="1" fill="hold">
                                          <p:stCondLst>
                                            <p:cond delay="0"/>
                                          </p:stCondLst>
                                        </p:cTn>
                                        <p:tgtEl>
                                          <p:spTgt spid="25"/>
                                        </p:tgtEl>
                                        <p:attrNameLst>
                                          <p:attrName>style.visibility</p:attrName>
                                        </p:attrNameLst>
                                      </p:cBhvr>
                                      <p:to>
                                        <p:strVal val="visible"/>
                                      </p:to>
                                    </p:set>
                                    <p:animEffect transition="in" filter="barn(inVertical)">
                                      <p:cBhvr>
                                        <p:cTn id="3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13" grpId="0" bldLvl="0" animBg="1"/>
      <p:bldP spid="3" grpId="0" build="p"/>
      <p:bldP spid="22" grpId="0"/>
      <p:bldP spid="23" grpId="0"/>
      <p:bldP spid="24" grpId="0"/>
      <p:bldP spid="2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747846"/>
            <a:ext cx="10668000" cy="2110154"/>
          </a:xfrm>
          <a:prstGeom prst="rect">
            <a:avLst/>
          </a:prstGeom>
          <a:solidFill>
            <a:srgbClr val="EAD5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2" name="图示 1"/>
          <p:cNvGraphicFramePr/>
          <p:nvPr/>
        </p:nvGraphicFramePr>
        <p:xfrm>
          <a:off x="2032000" y="273230"/>
          <a:ext cx="8128000" cy="5418667"/>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6"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1199515" y="2644140"/>
            <a:ext cx="10495915" cy="1568450"/>
          </a:xfrm>
          <a:prstGeom prst="rect">
            <a:avLst/>
          </a:prstGeom>
          <a:noFill/>
        </p:spPr>
        <p:txBody>
          <a:bodyPr wrap="square" rtlCol="0">
            <a:spAutoFit/>
          </a:bodyPr>
          <a:lstStyle/>
          <a:p>
            <a:r>
              <a:rPr sz="2400" b="1" dirty="0">
                <a:latin typeface="微软雅黑" panose="020B0503020204020204" pitchFamily="34" charset="-122"/>
                <a:ea typeface="微软雅黑" panose="020B0503020204020204" pitchFamily="34" charset="-122"/>
              </a:rPr>
              <a:t>【例2】One day, a farmer went to the village market to buy a donkey (驴子). After he had examined all the donkeys for sale, he </a:t>
            </a:r>
            <a:r>
              <a:rPr sz="2400" b="1" u="sng" dirty="0">
                <a:latin typeface="微软雅黑" panose="020B0503020204020204" pitchFamily="34" charset="-122"/>
                <a:ea typeface="微软雅黑" panose="020B0503020204020204" pitchFamily="34" charset="-122"/>
              </a:rPr>
              <a:t>36</a:t>
            </a:r>
            <a:r>
              <a:rPr lang="en-US" sz="2400" b="1" u="sng" dirty="0">
                <a:latin typeface="微软雅黑" panose="020B0503020204020204" pitchFamily="34" charset="-122"/>
                <a:ea typeface="微软雅黑" panose="020B0503020204020204" pitchFamily="34" charset="-122"/>
              </a:rPr>
              <a:t>            </a:t>
            </a:r>
            <a:r>
              <a:rPr sz="2400" b="1" dirty="0">
                <a:latin typeface="微软雅黑" panose="020B0503020204020204" pitchFamily="34" charset="-122"/>
                <a:ea typeface="微软雅黑" panose="020B0503020204020204" pitchFamily="34" charset="-122"/>
              </a:rPr>
              <a:t> one. (2014年广东高职高考)</a:t>
            </a:r>
            <a:endParaRPr sz="2400" b="1" dirty="0">
              <a:latin typeface="微软雅黑" panose="020B0503020204020204" pitchFamily="34" charset="-122"/>
              <a:ea typeface="微软雅黑" panose="020B0503020204020204" pitchFamily="34" charset="-122"/>
            </a:endParaRPr>
          </a:p>
          <a:p>
            <a:r>
              <a:rPr sz="2400" b="1" dirty="0">
                <a:latin typeface="微软雅黑" panose="020B0503020204020204" pitchFamily="34" charset="-122"/>
                <a:ea typeface="微软雅黑" panose="020B0503020204020204" pitchFamily="34" charset="-122"/>
              </a:rPr>
              <a:t> 36. A. borrowed </a:t>
            </a:r>
            <a:r>
              <a:rPr lang="en-US" sz="2400" b="1" dirty="0">
                <a:latin typeface="微软雅黑" panose="020B0503020204020204" pitchFamily="34" charset="-122"/>
                <a:ea typeface="微软雅黑" panose="020B0503020204020204" pitchFamily="34" charset="-122"/>
              </a:rPr>
              <a:t>		</a:t>
            </a:r>
            <a:r>
              <a:rPr sz="2400" b="1" dirty="0">
                <a:latin typeface="微软雅黑" panose="020B0503020204020204" pitchFamily="34" charset="-122"/>
                <a:ea typeface="微软雅黑" panose="020B0503020204020204" pitchFamily="34" charset="-122"/>
              </a:rPr>
              <a:t>B. bought</a:t>
            </a:r>
            <a:r>
              <a:rPr lang="en-US" sz="2400" b="1" dirty="0">
                <a:latin typeface="微软雅黑" panose="020B0503020204020204" pitchFamily="34" charset="-122"/>
                <a:ea typeface="微软雅黑" panose="020B0503020204020204" pitchFamily="34" charset="-122"/>
              </a:rPr>
              <a:t>		</a:t>
            </a:r>
            <a:r>
              <a:rPr sz="2400" b="1" dirty="0">
                <a:latin typeface="微软雅黑" panose="020B0503020204020204" pitchFamily="34" charset="-122"/>
                <a:ea typeface="微软雅黑" panose="020B0503020204020204" pitchFamily="34" charset="-122"/>
              </a:rPr>
              <a:t> C. raised </a:t>
            </a:r>
            <a:r>
              <a:rPr lang="en-US" sz="2400" b="1" dirty="0">
                <a:latin typeface="微软雅黑" panose="020B0503020204020204" pitchFamily="34" charset="-122"/>
                <a:ea typeface="微软雅黑" panose="020B0503020204020204" pitchFamily="34" charset="-122"/>
              </a:rPr>
              <a:t>		</a:t>
            </a:r>
            <a:r>
              <a:rPr sz="2400" b="1" dirty="0">
                <a:latin typeface="微软雅黑" panose="020B0503020204020204" pitchFamily="34" charset="-122"/>
                <a:ea typeface="微软雅黑" panose="020B0503020204020204" pitchFamily="34" charset="-122"/>
              </a:rPr>
              <a:t>D. stole</a:t>
            </a:r>
            <a:endParaRPr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1964672" y="3352056"/>
            <a:ext cx="439420" cy="521970"/>
          </a:xfrm>
          <a:prstGeom prst="rect">
            <a:avLst/>
          </a:prstGeom>
          <a:noFill/>
        </p:spPr>
        <p:txBody>
          <a:bodyPr wrap="none" rtlCol="0">
            <a:spAutoFit/>
          </a:bodyPr>
          <a:lstStyle/>
          <a:p>
            <a:pPr algn="l">
              <a:buClrTx/>
              <a:buSzTx/>
              <a:buFontTx/>
            </a:pPr>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D</a:t>
            </a:r>
            <a:endPar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9" name="文本框 8"/>
          <p:cNvSpPr txBox="1"/>
          <p:nvPr/>
        </p:nvSpPr>
        <p:spPr>
          <a:xfrm>
            <a:off x="762000" y="4952438"/>
            <a:ext cx="10668000" cy="119888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从第一句话看出，农民是去买驴子的。A项borrowed意为</a:t>
            </a:r>
            <a:r>
              <a:rPr lang="en-US" sz="2400" dirty="0">
                <a:latin typeface="微软雅黑" panose="020B0503020204020204" pitchFamily="34" charset="-122"/>
                <a:ea typeface="微软雅黑" panose="020B0503020204020204" pitchFamily="34" charset="-122"/>
              </a:rPr>
              <a:t>“</a:t>
            </a:r>
            <a:r>
              <a:rPr lang="zh-CN" altLang="en-US" sz="2400" dirty="0">
                <a:latin typeface="微软雅黑" panose="020B0503020204020204" pitchFamily="34" charset="-122"/>
                <a:ea typeface="微软雅黑" panose="020B0503020204020204" pitchFamily="34" charset="-122"/>
              </a:rPr>
              <a:t>借入</a:t>
            </a:r>
            <a:r>
              <a:rPr lang="en-US" altLang="zh-CN" sz="2400" dirty="0">
                <a:latin typeface="微软雅黑" panose="020B0503020204020204" pitchFamily="34" charset="-122"/>
                <a:ea typeface="微软雅黑" panose="020B0503020204020204" pitchFamily="34" charset="-122"/>
              </a:rPr>
              <a:t>”</a:t>
            </a:r>
            <a:r>
              <a:rPr sz="2400" dirty="0">
                <a:latin typeface="微软雅黑" panose="020B0503020204020204" pitchFamily="34" charset="-122"/>
                <a:ea typeface="微软雅黑" panose="020B0503020204020204" pitchFamily="34" charset="-122"/>
              </a:rPr>
              <a:t>，B项bought意为“买”，C项raised意为“抚养”，D项stole意为“偷”，故本题正确答案为B。</a:t>
            </a:r>
            <a:endParaRPr sz="2400" dirty="0">
              <a:latin typeface="微软雅黑" panose="020B0503020204020204" pitchFamily="34" charset="-122"/>
              <a:ea typeface="微软雅黑" panose="020B0503020204020204" pitchFamily="34" charset="-122"/>
            </a:endParaRPr>
          </a:p>
        </p:txBody>
      </p:sp>
      <p:sp>
        <p:nvSpPr>
          <p:cNvPr id="6" name="文本框 5"/>
          <p:cNvSpPr txBox="1"/>
          <p:nvPr/>
        </p:nvSpPr>
        <p:spPr>
          <a:xfrm>
            <a:off x="1322647" y="2017231"/>
            <a:ext cx="1723549" cy="461665"/>
          </a:xfrm>
          <a:prstGeom prst="rect">
            <a:avLst/>
          </a:prstGeom>
          <a:solidFill>
            <a:schemeClr val="accent2">
              <a:lumMod val="40000"/>
              <a:lumOff val="60000"/>
            </a:schemeClr>
          </a:solidFill>
        </p:spPr>
        <p:txBody>
          <a:bodyPr wrap="none" rtlCol="0">
            <a:spAutoFit/>
          </a:bodyPr>
          <a:lstStyle/>
          <a:p>
            <a:r>
              <a:rPr lang="zh-CN" altLang="en-US" sz="2400" b="1" dirty="0">
                <a:latin typeface="微软雅黑" panose="020B0503020204020204" pitchFamily="34" charset="-122"/>
                <a:ea typeface="微软雅黑" panose="020B0503020204020204" pitchFamily="34" charset="-122"/>
              </a:rPr>
              <a:t>典型例子：</a:t>
            </a:r>
            <a:endParaRPr lang="zh-CN" altLang="en-US" sz="2400" b="1" dirty="0">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childTnLst>
                          </p:cTn>
                        </p:par>
                        <p:par>
                          <p:cTn id="13" fill="hold">
                            <p:stCondLst>
                              <p:cond delay="500"/>
                            </p:stCondLst>
                            <p:childTnLst>
                              <p:par>
                                <p:cTn id="14" presetID="2" presetClass="entr" presetSubtype="4" fill="hold" grpId="0" nodeType="after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500" fill="hold"/>
                                        <p:tgtEl>
                                          <p:spTgt spid="10"/>
                                        </p:tgtEl>
                                        <p:attrNameLst>
                                          <p:attrName>ppt_x</p:attrName>
                                        </p:attrNameLst>
                                      </p:cBhvr>
                                      <p:tavLst>
                                        <p:tav tm="0">
                                          <p:val>
                                            <p:strVal val="#ppt_x"/>
                                          </p:val>
                                        </p:tav>
                                        <p:tav tm="100000">
                                          <p:val>
                                            <p:strVal val="#ppt_x"/>
                                          </p:val>
                                        </p:tav>
                                      </p:tavLst>
                                    </p:anim>
                                    <p:anim calcmode="lin" valueType="num">
                                      <p:cBhvr additive="base">
                                        <p:cTn id="17" dur="500" fill="hold"/>
                                        <p:tgtEl>
                                          <p:spTgt spid="10"/>
                                        </p:tgtEl>
                                        <p:attrNameLst>
                                          <p:attrName>ppt_y</p:attrName>
                                        </p:attrNameLst>
                                      </p:cBhvr>
                                      <p:tavLst>
                                        <p:tav tm="0">
                                          <p:val>
                                            <p:strVal val="1+#ppt_h/2"/>
                                          </p:val>
                                        </p:tav>
                                        <p:tav tm="100000">
                                          <p:val>
                                            <p:strVal val="#ppt_y"/>
                                          </p:val>
                                        </p:tav>
                                      </p:tavLst>
                                    </p:anim>
                                  </p:childTnLst>
                                </p:cTn>
                              </p:par>
                              <p:par>
                                <p:cTn id="18" presetID="42" presetClass="entr" presetSubtype="0" fill="hold" grpId="0" nodeType="with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1000"/>
                                        <p:tgtEl>
                                          <p:spTgt spid="9"/>
                                        </p:tgtEl>
                                      </p:cBhvr>
                                    </p:animEffect>
                                    <p:anim calcmode="lin" valueType="num">
                                      <p:cBhvr>
                                        <p:cTn id="21" dur="1000" fill="hold"/>
                                        <p:tgtEl>
                                          <p:spTgt spid="9"/>
                                        </p:tgtEl>
                                        <p:attrNameLst>
                                          <p:attrName>ppt_x</p:attrName>
                                        </p:attrNameLst>
                                      </p:cBhvr>
                                      <p:tavLst>
                                        <p:tav tm="0">
                                          <p:val>
                                            <p:strVal val="#ppt_x"/>
                                          </p:val>
                                        </p:tav>
                                        <p:tav tm="100000">
                                          <p:val>
                                            <p:strVal val="#ppt_x"/>
                                          </p:val>
                                        </p:tav>
                                      </p:tavLst>
                                    </p:anim>
                                    <p:anim calcmode="lin" valueType="num">
                                      <p:cBhvr>
                                        <p:cTn id="22"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69" name="Group 4"/>
          <p:cNvGrpSpPr/>
          <p:nvPr/>
        </p:nvGrpSpPr>
        <p:grpSpPr>
          <a:xfrm>
            <a:off x="9040482" y="3280216"/>
            <a:ext cx="3058005" cy="3492104"/>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3" name="内容占位符 2"/>
          <p:cNvSpPr>
            <a:spLocks noGrp="1"/>
          </p:cNvSpPr>
          <p:nvPr>
            <p:ph idx="1"/>
          </p:nvPr>
        </p:nvSpPr>
        <p:spPr>
          <a:xfrm>
            <a:off x="214862" y="281354"/>
            <a:ext cx="11762275" cy="6242538"/>
          </a:xfrm>
          <a:solidFill>
            <a:schemeClr val="bg1">
              <a:alpha val="47000"/>
            </a:schemeClr>
          </a:solidFill>
        </p:spPr>
        <p:txBody>
          <a:bodyPr>
            <a:noAutofit/>
          </a:bodyPr>
          <a:lstStyle/>
          <a:p>
            <a:pPr marL="0" indent="0">
              <a:lnSpc>
                <a:spcPct val="110000"/>
              </a:lnSpc>
              <a:buNone/>
            </a:pPr>
            <a:r>
              <a:rPr lang="zh-CN" altLang="en-US" sz="2400" b="1" dirty="0">
                <a:solidFill>
                  <a:srgbClr val="002060"/>
                </a:solidFill>
                <a:latin typeface="微软雅黑" panose="020B0503020204020204" pitchFamily="34" charset="-122"/>
                <a:ea typeface="微软雅黑" panose="020B0503020204020204" pitchFamily="34" charset="-122"/>
                <a:cs typeface="+mj-cs"/>
              </a:rPr>
              <a:t>解  析：</a:t>
            </a:r>
            <a:r>
              <a:rPr sz="2400" b="1" dirty="0">
                <a:latin typeface="微软雅黑" panose="020B0503020204020204" pitchFamily="34" charset="-122"/>
                <a:ea typeface="微软雅黑" panose="020B0503020204020204" pitchFamily="34" charset="-122"/>
              </a:rPr>
              <a:t>26. 本题考查动词词义和上下文逻辑理解。从文章第 1 句话可知，Christy 是一位海洋保护科学家，因此我们可以推断，在 2015 年 8 月，她发现了一只被塑料吸管堵住鼻孔的海龟。A 项 hurt（伤害）、B 项 found（发现）、C 项 brought（带来）和 D 项 sold（卖），故本题正确答案为 B。</a:t>
            </a:r>
            <a:endParaRPr sz="2400" b="1" dirty="0">
              <a:latin typeface="微软雅黑" panose="020B0503020204020204" pitchFamily="34" charset="-122"/>
              <a:ea typeface="微软雅黑" panose="020B0503020204020204" pitchFamily="34" charset="-122"/>
            </a:endParaRPr>
          </a:p>
          <a:p>
            <a:pPr marL="0" indent="0">
              <a:lnSpc>
                <a:spcPct val="110000"/>
              </a:lnSpc>
              <a:buNone/>
            </a:pPr>
            <a:r>
              <a:rPr sz="2400" b="1" dirty="0">
                <a:latin typeface="微软雅黑" panose="020B0503020204020204" pitchFamily="34" charset="-122"/>
                <a:ea typeface="微软雅黑" panose="020B0503020204020204" pitchFamily="34" charset="-122"/>
              </a:rPr>
              <a:t>27. 本题考查形容词词义及理解。作为一名保护海洋的科学家，在看到受伤的海龟时，合理的反应应该是感到愤怒和震惊。A 项 angry（生气）、B 项 encouraged（受鼓舞的）、C 项 hopeless（无望的）和 D 项 excited（激动的），故本题正确答案为 A。</a:t>
            </a:r>
            <a:endParaRPr sz="2400" b="1" dirty="0">
              <a:latin typeface="微软雅黑" panose="020B0503020204020204" pitchFamily="34" charset="-122"/>
              <a:ea typeface="微软雅黑" panose="020B0503020204020204" pitchFamily="34" charset="-122"/>
            </a:endParaRPr>
          </a:p>
          <a:p>
            <a:pPr marL="0" indent="0">
              <a:lnSpc>
                <a:spcPct val="110000"/>
              </a:lnSpc>
              <a:buNone/>
            </a:pPr>
            <a:r>
              <a:rPr sz="2400" b="1" dirty="0">
                <a:latin typeface="微软雅黑" panose="020B0503020204020204" pitchFamily="34" charset="-122"/>
                <a:ea typeface="微软雅黑" panose="020B0503020204020204" pitchFamily="34" charset="-122"/>
              </a:rPr>
              <a:t>28. 本题考查动词用法和词义。从短语搭配上看，A 项 permit sb. to do（允许某人做某事）、B 项imagine doing sth.（想象做某事）、C 项 remember doing sth.（记得做过某事）和 D 项 film sb. doing（拍摄某人正在做的事情），故本题正确答案为 D。</a:t>
            </a:r>
            <a:endParaRPr sz="2400" b="1" dirty="0">
              <a:latin typeface="微软雅黑" panose="020B0503020204020204" pitchFamily="34" charset="-122"/>
              <a:ea typeface="微软雅黑" panose="020B0503020204020204" pitchFamily="34" charset="-122"/>
            </a:endParaRPr>
          </a:p>
          <a:p>
            <a:pPr marL="0" indent="0">
              <a:lnSpc>
                <a:spcPct val="110000"/>
              </a:lnSpc>
              <a:buNone/>
            </a:pPr>
            <a:r>
              <a:rPr sz="2400" b="1" dirty="0">
                <a:latin typeface="微软雅黑" panose="020B0503020204020204" pitchFamily="34" charset="-122"/>
                <a:ea typeface="微软雅黑" panose="020B0503020204020204" pitchFamily="34" charset="-122"/>
              </a:rPr>
              <a:t>29. 本题考查名词和联系上下文。从上文可知，海龟的鼻子被一根塑料吸管堵住了，如果拔掉吸管，血就会从鼻子里流出来，故本题正确答案为 C。</a:t>
            </a:r>
            <a:endParaRPr sz="2400" b="1" dirty="0">
              <a:latin typeface="微软雅黑" panose="020B0503020204020204" pitchFamily="34" charset="-122"/>
              <a:ea typeface="微软雅黑" panose="020B0503020204020204" pitchFamily="34" charset="-122"/>
            </a:endParaRPr>
          </a:p>
        </p:txBody>
      </p:sp>
      <p:sp>
        <p:nvSpPr>
          <p:cNvPr id="33" name="左箭头 32">
            <a:hlinkClick r:id="rId1"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endParaRPr lang="zh-CN" altLang="en-US" sz="2400" b="1" dirty="0">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bg/>
                                          </p:spTgt>
                                        </p:tgtEl>
                                        <p:attrNameLst>
                                          <p:attrName>style.visibility</p:attrName>
                                        </p:attrNameLst>
                                      </p:cBhvr>
                                      <p:to>
                                        <p:strVal val="visible"/>
                                      </p:to>
                                    </p:set>
                                    <p:animEffect transition="in" filter="wipe(up)">
                                      <p:cBhvr>
                                        <p:cTn id="11" dur="500"/>
                                        <p:tgtEl>
                                          <p:spTgt spid="3">
                                            <p:bg/>
                                          </p:spTgt>
                                        </p:tgtEl>
                                      </p:cBhvr>
                                    </p:animEffect>
                                  </p:childTnLst>
                                </p:cTn>
                              </p:par>
                              <p:par>
                                <p:cTn id="12" presetID="22" presetClass="entr" presetSubtype="1" fill="hold" grpId="0" nodeType="with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wipe(up)">
                                      <p:cBhvr>
                                        <p:cTn id="14" dur="500"/>
                                        <p:tgtEl>
                                          <p:spTgt spid="3">
                                            <p:txEl>
                                              <p:pRg st="0" end="0"/>
                                            </p:txEl>
                                          </p:spTgt>
                                        </p:tgtEl>
                                      </p:cBhvr>
                                    </p:animEffect>
                                  </p:childTnLst>
                                </p:cTn>
                              </p:par>
                              <p:par>
                                <p:cTn id="15" presetID="22" presetClass="entr" presetSubtype="1" fill="hold" grpId="0" nodeType="with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wipe(up)">
                                      <p:cBhvr>
                                        <p:cTn id="17" dur="500"/>
                                        <p:tgtEl>
                                          <p:spTgt spid="3">
                                            <p:txEl>
                                              <p:pRg st="1" end="1"/>
                                            </p:txEl>
                                          </p:spTgt>
                                        </p:tgtEl>
                                      </p:cBhvr>
                                    </p:animEffect>
                                  </p:childTnLst>
                                </p:cTn>
                              </p:par>
                              <p:par>
                                <p:cTn id="18" presetID="22" presetClass="entr" presetSubtype="1" fill="hold" grpId="0" nodeType="with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Effect transition="in" filter="wipe(up)">
                                      <p:cBhvr>
                                        <p:cTn id="20" dur="500"/>
                                        <p:tgtEl>
                                          <p:spTgt spid="3">
                                            <p:txEl>
                                              <p:pRg st="2" end="2"/>
                                            </p:txEl>
                                          </p:spTgt>
                                        </p:tgtEl>
                                      </p:cBhvr>
                                    </p:animEffect>
                                  </p:childTnLst>
                                </p:cTn>
                              </p:par>
                              <p:par>
                                <p:cTn id="21" presetID="22" presetClass="entr" presetSubtype="1" fill="hold" grpId="0" nodeType="with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Effect transition="in" filter="wipe(up)">
                                      <p:cBhvr>
                                        <p:cTn id="23"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文本框 19"/>
          <p:cNvSpPr txBox="1"/>
          <p:nvPr/>
        </p:nvSpPr>
        <p:spPr>
          <a:xfrm>
            <a:off x="832329" y="3784645"/>
            <a:ext cx="10808777" cy="193802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30. A. interesting 	B. heartbreaking 	C. relaxing 	D. boring</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31. A. helpful 	B. expensive 	C. harmful 	D. different</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32. A. use 		B. receive 		C. store 	D. buy</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33. A. feed 		B. save 		C. attract 	D. kill</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a:p>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7" name="图片 6"/>
          <p:cNvPicPr>
            <a:picLocks noChangeAspect="1"/>
          </p:cNvPicPr>
          <p:nvPr/>
        </p:nvPicPr>
        <p:blipFill>
          <a:blip r:embed="rId1"/>
          <a:stretch>
            <a:fillRect/>
          </a:stretch>
        </p:blipFill>
        <p:spPr>
          <a:xfrm>
            <a:off x="8724900" y="-716494"/>
            <a:ext cx="4648200" cy="5065188"/>
          </a:xfrm>
          <a:prstGeom prst="rect">
            <a:avLst/>
          </a:prstGeom>
        </p:spPr>
      </p:pic>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8" name="左箭头 7">
            <a:hlinkClick r:id="rId2" action="ppaction://hlinksldjump"/>
          </p:cNvPr>
          <p:cNvSpPr/>
          <p:nvPr/>
        </p:nvSpPr>
        <p:spPr>
          <a:xfrm>
            <a:off x="10048336" y="593027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13" name="文本框 12">
            <a:hlinkClick r:id="rId3" action="ppaction://hlinksldjump"/>
          </p:cNvPr>
          <p:cNvSpPr txBox="1"/>
          <p:nvPr/>
        </p:nvSpPr>
        <p:spPr>
          <a:xfrm>
            <a:off x="9668519" y="3702860"/>
            <a:ext cx="982961" cy="461665"/>
          </a:xfrm>
          <a:prstGeom prst="rect">
            <a:avLst/>
          </a:prstGeom>
          <a:solidFill>
            <a:schemeClr val="accent1"/>
          </a:solid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解  析</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385789" y="92399"/>
            <a:ext cx="4966335" cy="460375"/>
          </a:xfrm>
          <a:prstGeom prst="rect">
            <a:avLst/>
          </a:prstGeom>
          <a:noFill/>
        </p:spPr>
        <p:txBody>
          <a:bodyPr wrap="none" rtlCol="0">
            <a:spAutoFit/>
          </a:bodyPr>
          <a:lstStyle/>
          <a:p>
            <a:pPr algn="l"/>
            <a:r>
              <a:rPr sz="2400" b="1" dirty="0">
                <a:solidFill>
                  <a:srgbClr val="002060"/>
                </a:solidFill>
                <a:latin typeface="微软雅黑" panose="020B0503020204020204" pitchFamily="34" charset="-122"/>
                <a:ea typeface="微软雅黑" panose="020B0503020204020204" pitchFamily="34" charset="-122"/>
                <a:cs typeface="+mj-cs"/>
                <a:sym typeface="+mn-ea"/>
              </a:rPr>
              <a:t>2022年广东高职高考完形填空真题</a:t>
            </a:r>
            <a:r>
              <a:rPr lang="zh-CN" altLang="en-US" sz="2400" dirty="0"/>
              <a:t> </a:t>
            </a:r>
            <a:endParaRPr lang="zh-CN" altLang="en-US" sz="2400" dirty="0"/>
          </a:p>
        </p:txBody>
      </p:sp>
      <p:sp>
        <p:nvSpPr>
          <p:cNvPr id="3" name="内容占位符 2"/>
          <p:cNvSpPr>
            <a:spLocks noGrp="1"/>
          </p:cNvSpPr>
          <p:nvPr>
            <p:ph idx="1"/>
          </p:nvPr>
        </p:nvSpPr>
        <p:spPr>
          <a:xfrm>
            <a:off x="385788" y="497846"/>
            <a:ext cx="11420423" cy="3171432"/>
          </a:xfrm>
        </p:spPr>
        <p:txBody>
          <a:bodyPr>
            <a:noAutofit/>
          </a:bodyPr>
          <a:lstStyle/>
          <a:p>
            <a:pPr marL="0" indent="0">
              <a:buNone/>
            </a:pPr>
            <a:r>
              <a:rPr lang="en-US" altLang="zh-CN" sz="2400" b="1" dirty="0">
                <a:latin typeface="微软雅黑" panose="020B0503020204020204" pitchFamily="34" charset="-122"/>
                <a:ea typeface="微软雅黑" panose="020B0503020204020204" pitchFamily="34" charset="-122"/>
              </a:rPr>
              <a:t>    The </a:t>
            </a:r>
            <a:r>
              <a:rPr lang="en-US" altLang="zh-CN" sz="2400" b="1" u="sng" dirty="0">
                <a:latin typeface="微软雅黑" panose="020B0503020204020204" pitchFamily="34" charset="-122"/>
                <a:ea typeface="微软雅黑" panose="020B0503020204020204" pitchFamily="34" charset="-122"/>
              </a:rPr>
              <a:t>30</a:t>
            </a:r>
            <a:r>
              <a:rPr lang="en-US" altLang="zh-CN" sz="2400" b="1" dirty="0">
                <a:latin typeface="微软雅黑" panose="020B0503020204020204" pitchFamily="34" charset="-122"/>
                <a:ea typeface="微软雅黑" panose="020B0503020204020204" pitchFamily="34" charset="-122"/>
              </a:rPr>
              <a:t> video has attached more than 32 million hits on the Internet. “I can really show how </a:t>
            </a:r>
            <a:r>
              <a:rPr lang="en-US" altLang="zh-CN" sz="2400" b="1" u="sng" dirty="0">
                <a:latin typeface="微软雅黑" panose="020B0503020204020204" pitchFamily="34" charset="-122"/>
                <a:ea typeface="微软雅黑" panose="020B0503020204020204" pitchFamily="34" charset="-122"/>
              </a:rPr>
              <a:t>31</a:t>
            </a:r>
            <a:r>
              <a:rPr lang="en-US" altLang="zh-CN" sz="2400" b="1" dirty="0">
                <a:latin typeface="微软雅黑" panose="020B0503020204020204" pitchFamily="34" charset="-122"/>
                <a:ea typeface="微软雅黑" panose="020B0503020204020204" pitchFamily="34" charset="-122"/>
              </a:rPr>
              <a:t> a plastic straw can be,” she says. Americans </a:t>
            </a:r>
            <a:r>
              <a:rPr lang="en-US" altLang="zh-CN" sz="2400" b="1" u="sng" dirty="0">
                <a:latin typeface="微软雅黑" panose="020B0503020204020204" pitchFamily="34" charset="-122"/>
                <a:ea typeface="微软雅黑" panose="020B0503020204020204" pitchFamily="34" charset="-122"/>
              </a:rPr>
              <a:t>32</a:t>
            </a:r>
            <a:r>
              <a:rPr lang="en-US" altLang="zh-CN" sz="2400" b="1" dirty="0">
                <a:latin typeface="微软雅黑" panose="020B0503020204020204" pitchFamily="34" charset="-122"/>
                <a:ea typeface="微软雅黑" panose="020B0503020204020204" pitchFamily="34" charset="-122"/>
              </a:rPr>
              <a:t> as many as 390 million plastic straws a day. Just a small part of them ending in the sea but they may </a:t>
            </a:r>
            <a:r>
              <a:rPr lang="en-US" altLang="zh-CN" sz="2400" b="1" u="sng" dirty="0">
                <a:latin typeface="微软雅黑" panose="020B0503020204020204" pitchFamily="34" charset="-122"/>
                <a:ea typeface="微软雅黑" panose="020B0503020204020204" pitchFamily="34" charset="-122"/>
              </a:rPr>
              <a:t>33</a:t>
            </a:r>
            <a:r>
              <a:rPr lang="en-US" altLang="zh-CN" sz="2400" b="1" dirty="0">
                <a:latin typeface="微软雅黑" panose="020B0503020204020204" pitchFamily="34" charset="-122"/>
                <a:ea typeface="微软雅黑" panose="020B0503020204020204" pitchFamily="34" charset="-122"/>
              </a:rPr>
              <a:t> sea animals. </a:t>
            </a:r>
            <a:endParaRPr lang="en-US" altLang="zh-CN" sz="2400" b="1" dirty="0">
              <a:latin typeface="微软雅黑" panose="020B0503020204020204" pitchFamily="34" charset="-122"/>
              <a:ea typeface="微软雅黑" panose="020B0503020204020204" pitchFamily="34" charset="-122"/>
            </a:endParaRPr>
          </a:p>
        </p:txBody>
      </p:sp>
      <p:sp>
        <p:nvSpPr>
          <p:cNvPr id="22" name="TextBox 22"/>
          <p:cNvSpPr txBox="1"/>
          <p:nvPr/>
        </p:nvSpPr>
        <p:spPr>
          <a:xfrm>
            <a:off x="395596" y="4455691"/>
            <a:ext cx="1659151" cy="52197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A</a:t>
            </a:r>
            <a:endParaRPr lang="en-US" altLang="zh-CN" sz="2800" b="1" dirty="0">
              <a:solidFill>
                <a:srgbClr val="C00000"/>
              </a:solidFill>
              <a:latin typeface="Times New Roman" panose="02020603050405020304" pitchFamily="18" charset="0"/>
              <a:cs typeface="Times New Roman" panose="02020603050405020304" pitchFamily="18" charset="0"/>
            </a:endParaRPr>
          </a:p>
        </p:txBody>
      </p:sp>
      <p:sp>
        <p:nvSpPr>
          <p:cNvPr id="23" name="TextBox 22"/>
          <p:cNvSpPr txBox="1"/>
          <p:nvPr/>
        </p:nvSpPr>
        <p:spPr>
          <a:xfrm>
            <a:off x="385788" y="4106325"/>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C</a:t>
            </a:r>
            <a:endParaRPr lang="en-US" altLang="zh-CN" sz="2800" b="1" dirty="0">
              <a:solidFill>
                <a:srgbClr val="C00000"/>
              </a:solidFill>
              <a:latin typeface="Times New Roman" panose="02020603050405020304" pitchFamily="18" charset="0"/>
              <a:cs typeface="Times New Roman" panose="02020603050405020304" pitchFamily="18" charset="0"/>
            </a:endParaRPr>
          </a:p>
        </p:txBody>
      </p:sp>
      <p:sp>
        <p:nvSpPr>
          <p:cNvPr id="24" name="TextBox 22"/>
          <p:cNvSpPr txBox="1"/>
          <p:nvPr/>
        </p:nvSpPr>
        <p:spPr>
          <a:xfrm>
            <a:off x="385789" y="3746146"/>
            <a:ext cx="1659151" cy="52197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B</a:t>
            </a:r>
            <a:endParaRPr lang="en-US" altLang="zh-CN" sz="2800" b="1" dirty="0">
              <a:solidFill>
                <a:srgbClr val="C00000"/>
              </a:solidFill>
              <a:latin typeface="Times New Roman" panose="02020603050405020304" pitchFamily="18" charset="0"/>
              <a:cs typeface="Times New Roman" panose="02020603050405020304" pitchFamily="18" charset="0"/>
            </a:endParaRPr>
          </a:p>
        </p:txBody>
      </p:sp>
      <p:sp>
        <p:nvSpPr>
          <p:cNvPr id="25" name="TextBox 22"/>
          <p:cNvSpPr txBox="1"/>
          <p:nvPr/>
        </p:nvSpPr>
        <p:spPr>
          <a:xfrm>
            <a:off x="395596" y="4805057"/>
            <a:ext cx="1659151" cy="52197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D</a:t>
            </a:r>
            <a:endParaRPr lang="en-US" altLang="zh-CN" sz="2800" b="1" dirty="0">
              <a:solidFill>
                <a:srgbClr val="C00000"/>
              </a:solidFill>
              <a:latin typeface="Times New Roman" panose="02020603050405020304" pitchFamily="18" charset="0"/>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up)">
                                      <p:cBhvr>
                                        <p:cTn id="7" dur="500"/>
                                        <p:tgtEl>
                                          <p:spTgt spid="3">
                                            <p:txEl>
                                              <p:pRg st="0" end="0"/>
                                            </p:txEl>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20"/>
                                        </p:tgtEl>
                                        <p:attrNameLst>
                                          <p:attrName>style.visibility</p:attrName>
                                        </p:attrNameLst>
                                      </p:cBhvr>
                                      <p:to>
                                        <p:strVal val="visible"/>
                                      </p:to>
                                    </p:set>
                                    <p:animEffect transition="in" filter="wipe(up)">
                                      <p:cBhvr>
                                        <p:cTn id="10" dur="500"/>
                                        <p:tgtEl>
                                          <p:spTgt spid="20"/>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barn(inVertical)">
                                      <p:cBhvr>
                                        <p:cTn id="15" dur="500"/>
                                        <p:tgtEl>
                                          <p:spTgt spid="24"/>
                                        </p:tgtEl>
                                      </p:cBhvr>
                                    </p:animEffect>
                                  </p:childTnLst>
                                </p:cTn>
                              </p:par>
                            </p:childTnLst>
                          </p:cTn>
                        </p:par>
                        <p:par>
                          <p:cTn id="16" fill="hold">
                            <p:stCondLst>
                              <p:cond delay="500"/>
                            </p:stCondLst>
                            <p:childTnLst>
                              <p:par>
                                <p:cTn id="17" presetID="16" presetClass="entr" presetSubtype="37"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barn(outVertical)">
                                      <p:cBhvr>
                                        <p:cTn id="19" dur="500"/>
                                        <p:tgtEl>
                                          <p:spTgt spid="13"/>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grpId="0" nodeType="clickEffect">
                                  <p:stCondLst>
                                    <p:cond delay="0"/>
                                  </p:stCondLst>
                                  <p:childTnLst>
                                    <p:set>
                                      <p:cBhvr>
                                        <p:cTn id="23" dur="1" fill="hold">
                                          <p:stCondLst>
                                            <p:cond delay="0"/>
                                          </p:stCondLst>
                                        </p:cTn>
                                        <p:tgtEl>
                                          <p:spTgt spid="23"/>
                                        </p:tgtEl>
                                        <p:attrNameLst>
                                          <p:attrName>style.visibility</p:attrName>
                                        </p:attrNameLst>
                                      </p:cBhvr>
                                      <p:to>
                                        <p:strVal val="visible"/>
                                      </p:to>
                                    </p:set>
                                    <p:animEffect transition="in" filter="barn(inVertical)">
                                      <p:cBhvr>
                                        <p:cTn id="24" dur="500"/>
                                        <p:tgtEl>
                                          <p:spTgt spid="23"/>
                                        </p:tgtEl>
                                      </p:cBhvr>
                                    </p:animEffect>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grpId="0" nodeType="clickEffect">
                                  <p:stCondLst>
                                    <p:cond delay="0"/>
                                  </p:stCondLst>
                                  <p:childTnLst>
                                    <p:set>
                                      <p:cBhvr>
                                        <p:cTn id="28" dur="1" fill="hold">
                                          <p:stCondLst>
                                            <p:cond delay="0"/>
                                          </p:stCondLst>
                                        </p:cTn>
                                        <p:tgtEl>
                                          <p:spTgt spid="22"/>
                                        </p:tgtEl>
                                        <p:attrNameLst>
                                          <p:attrName>style.visibility</p:attrName>
                                        </p:attrNameLst>
                                      </p:cBhvr>
                                      <p:to>
                                        <p:strVal val="visible"/>
                                      </p:to>
                                    </p:set>
                                    <p:animEffect transition="in" filter="barn(inVertical)">
                                      <p:cBhvr>
                                        <p:cTn id="29" dur="500"/>
                                        <p:tgtEl>
                                          <p:spTgt spid="22"/>
                                        </p:tgtEl>
                                      </p:cBhvr>
                                    </p:animEffect>
                                  </p:childTnLst>
                                </p:cTn>
                              </p:par>
                            </p:childTnLst>
                          </p:cTn>
                        </p:par>
                      </p:childTnLst>
                    </p:cTn>
                  </p:par>
                  <p:par>
                    <p:cTn id="30" fill="hold">
                      <p:stCondLst>
                        <p:cond delay="indefinite"/>
                      </p:stCondLst>
                      <p:childTnLst>
                        <p:par>
                          <p:cTn id="31" fill="hold">
                            <p:stCondLst>
                              <p:cond delay="0"/>
                            </p:stCondLst>
                            <p:childTnLst>
                              <p:par>
                                <p:cTn id="32" presetID="16" presetClass="entr" presetSubtype="21" fill="hold" grpId="0" nodeType="clickEffect">
                                  <p:stCondLst>
                                    <p:cond delay="0"/>
                                  </p:stCondLst>
                                  <p:childTnLst>
                                    <p:set>
                                      <p:cBhvr>
                                        <p:cTn id="33" dur="1" fill="hold">
                                          <p:stCondLst>
                                            <p:cond delay="0"/>
                                          </p:stCondLst>
                                        </p:cTn>
                                        <p:tgtEl>
                                          <p:spTgt spid="25"/>
                                        </p:tgtEl>
                                        <p:attrNameLst>
                                          <p:attrName>style.visibility</p:attrName>
                                        </p:attrNameLst>
                                      </p:cBhvr>
                                      <p:to>
                                        <p:strVal val="visible"/>
                                      </p:to>
                                    </p:set>
                                    <p:animEffect transition="in" filter="barn(inVertical)">
                                      <p:cBhvr>
                                        <p:cTn id="34"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13" grpId="0" bldLvl="0" animBg="1"/>
      <p:bldP spid="3" grpId="0" build="p"/>
      <p:bldP spid="22" grpId="0"/>
      <p:bldP spid="23" grpId="0"/>
      <p:bldP spid="24" grpId="0"/>
      <p:bldP spid="25" grpId="0"/>
    </p:bldLst>
  </p:timing>
</p:sld>
</file>

<file path=ppt/slides/slide1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69" name="Group 4"/>
          <p:cNvGrpSpPr/>
          <p:nvPr/>
        </p:nvGrpSpPr>
        <p:grpSpPr>
          <a:xfrm>
            <a:off x="9040482" y="3280216"/>
            <a:ext cx="3058005" cy="3492104"/>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3" name="内容占位符 2"/>
          <p:cNvSpPr>
            <a:spLocks noGrp="1"/>
          </p:cNvSpPr>
          <p:nvPr>
            <p:ph idx="1"/>
          </p:nvPr>
        </p:nvSpPr>
        <p:spPr>
          <a:xfrm>
            <a:off x="214862" y="113714"/>
            <a:ext cx="11883625" cy="6242538"/>
          </a:xfrm>
          <a:solidFill>
            <a:schemeClr val="bg1">
              <a:alpha val="47000"/>
            </a:schemeClr>
          </a:solidFill>
        </p:spPr>
        <p:txBody>
          <a:bodyPr>
            <a:noAutofit/>
          </a:bodyPr>
          <a:lstStyle/>
          <a:p>
            <a:pPr marL="0" indent="0">
              <a:lnSpc>
                <a:spcPct val="120000"/>
              </a:lnSpc>
              <a:buNone/>
            </a:pPr>
            <a:r>
              <a:rPr lang="zh-CN" altLang="en-US" sz="2400" b="1" dirty="0">
                <a:solidFill>
                  <a:srgbClr val="002060"/>
                </a:solidFill>
                <a:latin typeface="微软雅黑" panose="020B0503020204020204" pitchFamily="34" charset="-122"/>
                <a:ea typeface="微软雅黑" panose="020B0503020204020204" pitchFamily="34" charset="-122"/>
                <a:cs typeface="+mj-cs"/>
              </a:rPr>
              <a:t>解  析：</a:t>
            </a:r>
            <a:r>
              <a:rPr sz="2400" b="1" dirty="0">
                <a:latin typeface="微软雅黑" panose="020B0503020204020204" pitchFamily="34" charset="-122"/>
                <a:ea typeface="微软雅黑" panose="020B0503020204020204" pitchFamily="34" charset="-122"/>
              </a:rPr>
              <a:t>30. 本题考查形容词词义和联系上下文。从上文可知，如果拔掉吸管，血就会从鼻子里流出来，这个场面是令人痛心的，因此这个视频令人心碎。A 项 interesting（有趣的）、B 项 heartbreaking（令人心碎的）、C 项 relaxing（令人放松的）和 D 项 boring（无聊的），故本题正确答案为 B。</a:t>
            </a:r>
            <a:endParaRPr sz="2400" b="1" dirty="0">
              <a:latin typeface="微软雅黑" panose="020B0503020204020204" pitchFamily="34" charset="-122"/>
              <a:ea typeface="微软雅黑" panose="020B0503020204020204" pitchFamily="34" charset="-122"/>
            </a:endParaRPr>
          </a:p>
          <a:p>
            <a:pPr marL="0" indent="0">
              <a:lnSpc>
                <a:spcPct val="120000"/>
              </a:lnSpc>
              <a:buNone/>
            </a:pPr>
            <a:r>
              <a:rPr sz="2400" b="1" dirty="0">
                <a:latin typeface="微软雅黑" panose="020B0503020204020204" pitchFamily="34" charset="-122"/>
                <a:ea typeface="微软雅黑" panose="020B0503020204020204" pitchFamily="34" charset="-122"/>
              </a:rPr>
              <a:t>31. 本题考查形容词词义。句意为“我能展示一根塑料吸管到底能带来多大的伤害”。A 项 helpful（有用的）、B 项 expensive（昂贵的）、C 项 harmful（有害的）和 D 项 different（不同的），故本题正确答案为 C。</a:t>
            </a:r>
            <a:endParaRPr sz="2400" b="1" dirty="0">
              <a:latin typeface="微软雅黑" panose="020B0503020204020204" pitchFamily="34" charset="-122"/>
              <a:ea typeface="微软雅黑" panose="020B0503020204020204" pitchFamily="34" charset="-122"/>
            </a:endParaRPr>
          </a:p>
          <a:p>
            <a:pPr marL="0" indent="0">
              <a:lnSpc>
                <a:spcPct val="120000"/>
              </a:lnSpc>
              <a:buNone/>
            </a:pPr>
            <a:r>
              <a:rPr sz="2400" b="1" dirty="0">
                <a:latin typeface="微软雅黑" panose="020B0503020204020204" pitchFamily="34" charset="-122"/>
                <a:ea typeface="微软雅黑" panose="020B0503020204020204" pitchFamily="34" charset="-122"/>
              </a:rPr>
              <a:t>32. 本题考查动词词义。A 项 use（使用）、B 项 receive（收到）、C 项 store（存储）和 D 项 buy（买）。根据句意，美国人每天要使用 3 亿 9 千根塑料吸管，故本题正确答案为 A。 </a:t>
            </a:r>
            <a:endParaRPr sz="2400" b="1" dirty="0">
              <a:latin typeface="微软雅黑" panose="020B0503020204020204" pitchFamily="34" charset="-122"/>
              <a:ea typeface="微软雅黑" panose="020B0503020204020204" pitchFamily="34" charset="-122"/>
            </a:endParaRPr>
          </a:p>
          <a:p>
            <a:pPr marL="0" indent="0">
              <a:lnSpc>
                <a:spcPct val="120000"/>
              </a:lnSpc>
              <a:buNone/>
            </a:pPr>
            <a:r>
              <a:rPr sz="2400" b="1" dirty="0">
                <a:latin typeface="微软雅黑" panose="020B0503020204020204" pitchFamily="34" charset="-122"/>
                <a:ea typeface="微软雅黑" panose="020B0503020204020204" pitchFamily="34" charset="-122"/>
              </a:rPr>
              <a:t>33. 本题考查动词词义及联系上下文。A 项 feed（喂养）、B 项 save（拯救）、C 项 attract（吸引）和 D 项 kill（杀死）。从上文可知，美国人每天要使用 3 亿 9 千根塑料吸管，虽然只有少部分会被扔进海里，但是这一部分足以杀死海洋动物，故本题正确答案为 D。</a:t>
            </a:r>
            <a:endParaRPr sz="2400" b="1" dirty="0">
              <a:latin typeface="微软雅黑" panose="020B0503020204020204" pitchFamily="34" charset="-122"/>
              <a:ea typeface="微软雅黑" panose="020B0503020204020204" pitchFamily="34" charset="-122"/>
            </a:endParaRPr>
          </a:p>
        </p:txBody>
      </p:sp>
      <p:sp>
        <p:nvSpPr>
          <p:cNvPr id="33" name="左箭头 32">
            <a:hlinkClick r:id="rId1"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endParaRPr lang="zh-CN" altLang="en-US" sz="2400" b="1" dirty="0">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bg/>
                                          </p:spTgt>
                                        </p:tgtEl>
                                        <p:attrNameLst>
                                          <p:attrName>style.visibility</p:attrName>
                                        </p:attrNameLst>
                                      </p:cBhvr>
                                      <p:to>
                                        <p:strVal val="visible"/>
                                      </p:to>
                                    </p:set>
                                    <p:animEffect transition="in" filter="wipe(up)">
                                      <p:cBhvr>
                                        <p:cTn id="11" dur="500"/>
                                        <p:tgtEl>
                                          <p:spTgt spid="3">
                                            <p:bg/>
                                          </p:spTgt>
                                        </p:tgtEl>
                                      </p:cBhvr>
                                    </p:animEffect>
                                  </p:childTnLst>
                                </p:cTn>
                              </p:par>
                              <p:par>
                                <p:cTn id="12" presetID="22" presetClass="entr" presetSubtype="1" fill="hold" grpId="0" nodeType="with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wipe(up)">
                                      <p:cBhvr>
                                        <p:cTn id="14" dur="500"/>
                                        <p:tgtEl>
                                          <p:spTgt spid="3">
                                            <p:txEl>
                                              <p:pRg st="0" end="0"/>
                                            </p:txEl>
                                          </p:spTgt>
                                        </p:tgtEl>
                                      </p:cBhvr>
                                    </p:animEffect>
                                  </p:childTnLst>
                                </p:cTn>
                              </p:par>
                              <p:par>
                                <p:cTn id="15" presetID="22" presetClass="entr" presetSubtype="1" fill="hold" grpId="0" nodeType="with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wipe(up)">
                                      <p:cBhvr>
                                        <p:cTn id="17" dur="500"/>
                                        <p:tgtEl>
                                          <p:spTgt spid="3">
                                            <p:txEl>
                                              <p:pRg st="1" end="1"/>
                                            </p:txEl>
                                          </p:spTgt>
                                        </p:tgtEl>
                                      </p:cBhvr>
                                    </p:animEffect>
                                  </p:childTnLst>
                                </p:cTn>
                              </p:par>
                              <p:par>
                                <p:cTn id="18" presetID="22" presetClass="entr" presetSubtype="1" fill="hold" grpId="0" nodeType="with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Effect transition="in" filter="wipe(up)">
                                      <p:cBhvr>
                                        <p:cTn id="20" dur="500"/>
                                        <p:tgtEl>
                                          <p:spTgt spid="3">
                                            <p:txEl>
                                              <p:pRg st="2" end="2"/>
                                            </p:txEl>
                                          </p:spTgt>
                                        </p:tgtEl>
                                      </p:cBhvr>
                                    </p:animEffect>
                                  </p:childTnLst>
                                </p:cTn>
                              </p:par>
                              <p:par>
                                <p:cTn id="21" presetID="22" presetClass="entr" presetSubtype="1" fill="hold" grpId="0" nodeType="with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Effect transition="in" filter="wipe(up)">
                                      <p:cBhvr>
                                        <p:cTn id="23"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文本框 19"/>
          <p:cNvSpPr txBox="1"/>
          <p:nvPr/>
        </p:nvSpPr>
        <p:spPr>
          <a:xfrm>
            <a:off x="832329" y="3784645"/>
            <a:ext cx="10808777" cy="156845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34. A. photo 	B. video 	C. cartoon 	D. show</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35. A. continues 	B. begins 	C. decides 	D. leads</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36. A. victory 	B. support 	C. games 	D. chances</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37. A. stop 		B. allow 	C. risk 	D. practise</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7" name="图片 6"/>
          <p:cNvPicPr>
            <a:picLocks noChangeAspect="1"/>
          </p:cNvPicPr>
          <p:nvPr/>
        </p:nvPicPr>
        <p:blipFill>
          <a:blip r:embed="rId1"/>
          <a:stretch>
            <a:fillRect/>
          </a:stretch>
        </p:blipFill>
        <p:spPr>
          <a:xfrm>
            <a:off x="8724900" y="-716494"/>
            <a:ext cx="4648200" cy="5065188"/>
          </a:xfrm>
          <a:prstGeom prst="rect">
            <a:avLst/>
          </a:prstGeom>
        </p:spPr>
      </p:pic>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8" name="左箭头 7">
            <a:hlinkClick r:id="rId2" action="ppaction://hlinksldjump"/>
          </p:cNvPr>
          <p:cNvSpPr/>
          <p:nvPr/>
        </p:nvSpPr>
        <p:spPr>
          <a:xfrm>
            <a:off x="10048336" y="593027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13" name="文本框 12">
            <a:hlinkClick r:id="rId3" action="ppaction://hlinksldjump"/>
          </p:cNvPr>
          <p:cNvSpPr txBox="1"/>
          <p:nvPr/>
        </p:nvSpPr>
        <p:spPr>
          <a:xfrm>
            <a:off x="9668519" y="3702860"/>
            <a:ext cx="982961" cy="461665"/>
          </a:xfrm>
          <a:prstGeom prst="rect">
            <a:avLst/>
          </a:prstGeom>
          <a:solidFill>
            <a:schemeClr val="accent1"/>
          </a:solid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解  析</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385789" y="92399"/>
            <a:ext cx="4966335" cy="460375"/>
          </a:xfrm>
          <a:prstGeom prst="rect">
            <a:avLst/>
          </a:prstGeom>
          <a:noFill/>
        </p:spPr>
        <p:txBody>
          <a:bodyPr wrap="none" rtlCol="0">
            <a:spAutoFit/>
          </a:bodyPr>
          <a:lstStyle/>
          <a:p>
            <a:pPr algn="l"/>
            <a:r>
              <a:rPr sz="2400" b="1" dirty="0">
                <a:solidFill>
                  <a:srgbClr val="002060"/>
                </a:solidFill>
                <a:latin typeface="微软雅黑" panose="020B0503020204020204" pitchFamily="34" charset="-122"/>
                <a:ea typeface="微软雅黑" panose="020B0503020204020204" pitchFamily="34" charset="-122"/>
                <a:cs typeface="+mj-cs"/>
                <a:sym typeface="+mn-ea"/>
              </a:rPr>
              <a:t>2022年广东高职高考完形填空真题</a:t>
            </a:r>
            <a:r>
              <a:rPr lang="zh-CN" altLang="en-US" sz="2400" dirty="0"/>
              <a:t> </a:t>
            </a:r>
            <a:endParaRPr lang="zh-CN" altLang="en-US" sz="2400" dirty="0"/>
          </a:p>
        </p:txBody>
      </p:sp>
      <p:sp>
        <p:nvSpPr>
          <p:cNvPr id="3" name="内容占位符 2"/>
          <p:cNvSpPr>
            <a:spLocks noGrp="1"/>
          </p:cNvSpPr>
          <p:nvPr>
            <p:ph idx="1"/>
          </p:nvPr>
        </p:nvSpPr>
        <p:spPr>
          <a:xfrm>
            <a:off x="385788" y="497846"/>
            <a:ext cx="11420423" cy="3171432"/>
          </a:xfrm>
        </p:spPr>
        <p:txBody>
          <a:bodyPr>
            <a:noAutofit/>
          </a:bodyPr>
          <a:lstStyle/>
          <a:p>
            <a:pPr marL="0" indent="0" algn="just">
              <a:buNone/>
            </a:pPr>
            <a:r>
              <a:rPr lang="en-US" altLang="zh-CN" sz="2400" b="1" dirty="0">
                <a:latin typeface="微软雅黑" panose="020B0503020204020204" pitchFamily="34" charset="-122"/>
                <a:ea typeface="微软雅黑" panose="020B0503020204020204" pitchFamily="34" charset="-122"/>
              </a:rPr>
              <a:t>Though Christy’s </a:t>
            </a:r>
            <a:r>
              <a:rPr lang="en-US" altLang="zh-CN" sz="2400" b="1" u="sng" dirty="0">
                <a:latin typeface="微软雅黑" panose="020B0503020204020204" pitchFamily="34" charset="-122"/>
                <a:ea typeface="微软雅黑" panose="020B0503020204020204" pitchFamily="34" charset="-122"/>
              </a:rPr>
              <a:t>34</a:t>
            </a:r>
            <a:r>
              <a:rPr lang="en-US" altLang="zh-CN" sz="2400" b="1" dirty="0">
                <a:latin typeface="微软雅黑" panose="020B0503020204020204" pitchFamily="34" charset="-122"/>
                <a:ea typeface="微软雅黑" panose="020B0503020204020204" pitchFamily="34" charset="-122"/>
              </a:rPr>
              <a:t> is three years old, today it </a:t>
            </a:r>
            <a:r>
              <a:rPr lang="en-US" altLang="zh-CN" sz="2400" b="1" u="sng" dirty="0">
                <a:latin typeface="微软雅黑" panose="020B0503020204020204" pitchFamily="34" charset="-122"/>
                <a:ea typeface="微软雅黑" panose="020B0503020204020204" pitchFamily="34" charset="-122"/>
              </a:rPr>
              <a:t>35</a:t>
            </a:r>
            <a:r>
              <a:rPr lang="en-US" altLang="zh-CN" sz="2400" b="1" dirty="0">
                <a:latin typeface="微软雅黑" panose="020B0503020204020204" pitchFamily="34" charset="-122"/>
                <a:ea typeface="微软雅黑" panose="020B0503020204020204" pitchFamily="34" charset="-122"/>
              </a:rPr>
              <a:t> to attract people and win more </a:t>
            </a:r>
            <a:r>
              <a:rPr lang="en-US" altLang="zh-CN" sz="2400" b="1" u="sng" dirty="0">
                <a:latin typeface="微软雅黑" panose="020B0503020204020204" pitchFamily="34" charset="-122"/>
                <a:ea typeface="微软雅黑" panose="020B0503020204020204" pitchFamily="34" charset="-122"/>
              </a:rPr>
              <a:t>36</a:t>
            </a:r>
            <a:r>
              <a:rPr lang="en-US" altLang="zh-CN" sz="2400" b="1" dirty="0">
                <a:latin typeface="微软雅黑" panose="020B0503020204020204" pitchFamily="34" charset="-122"/>
                <a:ea typeface="微软雅黑" panose="020B0503020204020204" pitchFamily="34" charset="-122"/>
              </a:rPr>
              <a:t> . In July this year, many famous companies promise to </a:t>
            </a:r>
            <a:r>
              <a:rPr lang="en-US" altLang="zh-CN" sz="2400" b="1" u="sng" dirty="0">
                <a:latin typeface="微软雅黑" panose="020B0503020204020204" pitchFamily="34" charset="-122"/>
                <a:ea typeface="微软雅黑" panose="020B0503020204020204" pitchFamily="34" charset="-122"/>
              </a:rPr>
              <a:t>37</a:t>
            </a:r>
            <a:r>
              <a:rPr lang="en-US" altLang="zh-CN" sz="2400" b="1" dirty="0">
                <a:latin typeface="微软雅黑" panose="020B0503020204020204" pitchFamily="34" charset="-122"/>
                <a:ea typeface="微软雅黑" panose="020B0503020204020204" pitchFamily="34" charset="-122"/>
              </a:rPr>
              <a:t> using plastic straws step by step. “We can all do something to end plastic waste,” Christy says.</a:t>
            </a:r>
            <a:endParaRPr lang="en-US" altLang="zh-CN" sz="2400" b="1" dirty="0">
              <a:latin typeface="微软雅黑" panose="020B0503020204020204" pitchFamily="34" charset="-122"/>
              <a:ea typeface="微软雅黑" panose="020B0503020204020204" pitchFamily="34" charset="-122"/>
            </a:endParaRPr>
          </a:p>
        </p:txBody>
      </p:sp>
      <p:sp>
        <p:nvSpPr>
          <p:cNvPr id="22" name="TextBox 22"/>
          <p:cNvSpPr txBox="1"/>
          <p:nvPr/>
        </p:nvSpPr>
        <p:spPr>
          <a:xfrm>
            <a:off x="395596" y="4455691"/>
            <a:ext cx="1659151" cy="52197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B</a:t>
            </a:r>
            <a:endParaRPr lang="en-US" altLang="zh-CN" sz="2800" b="1" dirty="0">
              <a:solidFill>
                <a:srgbClr val="C00000"/>
              </a:solidFill>
              <a:latin typeface="Times New Roman" panose="02020603050405020304" pitchFamily="18" charset="0"/>
              <a:cs typeface="Times New Roman" panose="02020603050405020304" pitchFamily="18" charset="0"/>
            </a:endParaRPr>
          </a:p>
        </p:txBody>
      </p:sp>
      <p:sp>
        <p:nvSpPr>
          <p:cNvPr id="23" name="TextBox 22"/>
          <p:cNvSpPr txBox="1"/>
          <p:nvPr/>
        </p:nvSpPr>
        <p:spPr>
          <a:xfrm>
            <a:off x="385788" y="4106325"/>
            <a:ext cx="1659151" cy="52197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A</a:t>
            </a:r>
            <a:endParaRPr lang="en-US" altLang="zh-CN" sz="2800" b="1" dirty="0">
              <a:solidFill>
                <a:srgbClr val="C00000"/>
              </a:solidFill>
              <a:latin typeface="Times New Roman" panose="02020603050405020304" pitchFamily="18" charset="0"/>
              <a:cs typeface="Times New Roman" panose="02020603050405020304" pitchFamily="18" charset="0"/>
            </a:endParaRPr>
          </a:p>
        </p:txBody>
      </p:sp>
      <p:sp>
        <p:nvSpPr>
          <p:cNvPr id="24" name="TextBox 22"/>
          <p:cNvSpPr txBox="1"/>
          <p:nvPr/>
        </p:nvSpPr>
        <p:spPr>
          <a:xfrm>
            <a:off x="385154" y="3712491"/>
            <a:ext cx="1659151" cy="52197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B</a:t>
            </a:r>
            <a:endParaRPr lang="en-US" altLang="zh-CN" sz="2800" b="1" dirty="0">
              <a:solidFill>
                <a:srgbClr val="C00000"/>
              </a:solidFill>
              <a:latin typeface="Times New Roman" panose="02020603050405020304" pitchFamily="18" charset="0"/>
              <a:cs typeface="Times New Roman" panose="02020603050405020304" pitchFamily="18" charset="0"/>
            </a:endParaRPr>
          </a:p>
        </p:txBody>
      </p:sp>
      <p:sp>
        <p:nvSpPr>
          <p:cNvPr id="25" name="TextBox 22"/>
          <p:cNvSpPr txBox="1"/>
          <p:nvPr/>
        </p:nvSpPr>
        <p:spPr>
          <a:xfrm>
            <a:off x="395596" y="4805057"/>
            <a:ext cx="1659151" cy="52197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A</a:t>
            </a:r>
            <a:endParaRPr lang="en-US" altLang="zh-CN" sz="2800" b="1" dirty="0">
              <a:solidFill>
                <a:srgbClr val="C00000"/>
              </a:solidFill>
              <a:latin typeface="Times New Roman" panose="02020603050405020304" pitchFamily="18" charset="0"/>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up)">
                                      <p:cBhvr>
                                        <p:cTn id="7" dur="500"/>
                                        <p:tgtEl>
                                          <p:spTgt spid="3">
                                            <p:txEl>
                                              <p:pRg st="0" end="0"/>
                                            </p:txEl>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20"/>
                                        </p:tgtEl>
                                        <p:attrNameLst>
                                          <p:attrName>style.visibility</p:attrName>
                                        </p:attrNameLst>
                                      </p:cBhvr>
                                      <p:to>
                                        <p:strVal val="visible"/>
                                      </p:to>
                                    </p:set>
                                    <p:animEffect transition="in" filter="wipe(up)">
                                      <p:cBhvr>
                                        <p:cTn id="10" dur="500"/>
                                        <p:tgtEl>
                                          <p:spTgt spid="20"/>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barn(inVertical)">
                                      <p:cBhvr>
                                        <p:cTn id="15" dur="500"/>
                                        <p:tgtEl>
                                          <p:spTgt spid="24"/>
                                        </p:tgtEl>
                                      </p:cBhvr>
                                    </p:animEffect>
                                  </p:childTnLst>
                                </p:cTn>
                              </p:par>
                            </p:childTnLst>
                          </p:cTn>
                        </p:par>
                        <p:par>
                          <p:cTn id="16" fill="hold">
                            <p:stCondLst>
                              <p:cond delay="500"/>
                            </p:stCondLst>
                            <p:childTnLst>
                              <p:par>
                                <p:cTn id="17" presetID="16" presetClass="entr" presetSubtype="37"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barn(outVertical)">
                                      <p:cBhvr>
                                        <p:cTn id="19" dur="500"/>
                                        <p:tgtEl>
                                          <p:spTgt spid="13"/>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grpId="0" nodeType="clickEffect">
                                  <p:stCondLst>
                                    <p:cond delay="0"/>
                                  </p:stCondLst>
                                  <p:childTnLst>
                                    <p:set>
                                      <p:cBhvr>
                                        <p:cTn id="23" dur="1" fill="hold">
                                          <p:stCondLst>
                                            <p:cond delay="0"/>
                                          </p:stCondLst>
                                        </p:cTn>
                                        <p:tgtEl>
                                          <p:spTgt spid="23"/>
                                        </p:tgtEl>
                                        <p:attrNameLst>
                                          <p:attrName>style.visibility</p:attrName>
                                        </p:attrNameLst>
                                      </p:cBhvr>
                                      <p:to>
                                        <p:strVal val="visible"/>
                                      </p:to>
                                    </p:set>
                                    <p:animEffect transition="in" filter="barn(inVertical)">
                                      <p:cBhvr>
                                        <p:cTn id="24" dur="500"/>
                                        <p:tgtEl>
                                          <p:spTgt spid="23"/>
                                        </p:tgtEl>
                                      </p:cBhvr>
                                    </p:animEffect>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grpId="0" nodeType="clickEffect">
                                  <p:stCondLst>
                                    <p:cond delay="0"/>
                                  </p:stCondLst>
                                  <p:childTnLst>
                                    <p:set>
                                      <p:cBhvr>
                                        <p:cTn id="28" dur="1" fill="hold">
                                          <p:stCondLst>
                                            <p:cond delay="0"/>
                                          </p:stCondLst>
                                        </p:cTn>
                                        <p:tgtEl>
                                          <p:spTgt spid="22"/>
                                        </p:tgtEl>
                                        <p:attrNameLst>
                                          <p:attrName>style.visibility</p:attrName>
                                        </p:attrNameLst>
                                      </p:cBhvr>
                                      <p:to>
                                        <p:strVal val="visible"/>
                                      </p:to>
                                    </p:set>
                                    <p:animEffect transition="in" filter="barn(inVertical)">
                                      <p:cBhvr>
                                        <p:cTn id="29" dur="500"/>
                                        <p:tgtEl>
                                          <p:spTgt spid="22"/>
                                        </p:tgtEl>
                                      </p:cBhvr>
                                    </p:animEffect>
                                  </p:childTnLst>
                                </p:cTn>
                              </p:par>
                            </p:childTnLst>
                          </p:cTn>
                        </p:par>
                      </p:childTnLst>
                    </p:cTn>
                  </p:par>
                  <p:par>
                    <p:cTn id="30" fill="hold">
                      <p:stCondLst>
                        <p:cond delay="indefinite"/>
                      </p:stCondLst>
                      <p:childTnLst>
                        <p:par>
                          <p:cTn id="31" fill="hold">
                            <p:stCondLst>
                              <p:cond delay="0"/>
                            </p:stCondLst>
                            <p:childTnLst>
                              <p:par>
                                <p:cTn id="32" presetID="16" presetClass="entr" presetSubtype="21" fill="hold" grpId="0" nodeType="clickEffect">
                                  <p:stCondLst>
                                    <p:cond delay="0"/>
                                  </p:stCondLst>
                                  <p:childTnLst>
                                    <p:set>
                                      <p:cBhvr>
                                        <p:cTn id="33" dur="1" fill="hold">
                                          <p:stCondLst>
                                            <p:cond delay="0"/>
                                          </p:stCondLst>
                                        </p:cTn>
                                        <p:tgtEl>
                                          <p:spTgt spid="25"/>
                                        </p:tgtEl>
                                        <p:attrNameLst>
                                          <p:attrName>style.visibility</p:attrName>
                                        </p:attrNameLst>
                                      </p:cBhvr>
                                      <p:to>
                                        <p:strVal val="visible"/>
                                      </p:to>
                                    </p:set>
                                    <p:animEffect transition="in" filter="barn(inVertical)">
                                      <p:cBhvr>
                                        <p:cTn id="34"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13" grpId="0" bldLvl="0" animBg="1"/>
      <p:bldP spid="3" grpId="0" build="p"/>
      <p:bldP spid="22" grpId="0"/>
      <p:bldP spid="23" grpId="0"/>
      <p:bldP spid="24" grpId="0"/>
      <p:bldP spid="25" grpId="0"/>
    </p:bldLst>
  </p:timing>
</p:sld>
</file>

<file path=ppt/slides/slide11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69" name="Group 4"/>
          <p:cNvGrpSpPr/>
          <p:nvPr/>
        </p:nvGrpSpPr>
        <p:grpSpPr>
          <a:xfrm>
            <a:off x="9040482" y="3280216"/>
            <a:ext cx="3058005" cy="3492104"/>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3" name="内容占位符 2"/>
          <p:cNvSpPr>
            <a:spLocks noGrp="1"/>
          </p:cNvSpPr>
          <p:nvPr>
            <p:ph idx="1"/>
          </p:nvPr>
        </p:nvSpPr>
        <p:spPr>
          <a:xfrm>
            <a:off x="88900" y="0"/>
            <a:ext cx="12010390" cy="6242685"/>
          </a:xfrm>
          <a:solidFill>
            <a:schemeClr val="bg1">
              <a:alpha val="47000"/>
            </a:schemeClr>
          </a:solidFill>
        </p:spPr>
        <p:txBody>
          <a:bodyPr>
            <a:noAutofit/>
          </a:bodyPr>
          <a:lstStyle/>
          <a:p>
            <a:pPr marL="0" indent="0">
              <a:lnSpc>
                <a:spcPct val="120000"/>
              </a:lnSpc>
              <a:buNone/>
            </a:pPr>
            <a:r>
              <a:rPr lang="zh-CN" altLang="en-US" sz="2300" b="1" dirty="0">
                <a:solidFill>
                  <a:srgbClr val="002060"/>
                </a:solidFill>
                <a:latin typeface="微软雅黑" panose="020B0503020204020204" pitchFamily="34" charset="-122"/>
                <a:ea typeface="微软雅黑" panose="020B0503020204020204" pitchFamily="34" charset="-122"/>
                <a:cs typeface="+mj-cs"/>
              </a:rPr>
              <a:t>解  析：</a:t>
            </a:r>
            <a:r>
              <a:rPr sz="2300" b="1" dirty="0">
                <a:latin typeface="微软雅黑" panose="020B0503020204020204" pitchFamily="34" charset="-122"/>
                <a:ea typeface="微软雅黑" panose="020B0503020204020204" pitchFamily="34" charset="-122"/>
                <a:sym typeface="+mn-ea"/>
              </a:rPr>
              <a:t>34. 本题考查名词词义。联系第 1 段第 1 句话，我们得知 Christy 拍摄了一段短视频。空格处的句意是距离 Christy 拍摄这段短视频已经 3 年了，但它仍然具有影响力。A 项 photo（照片）、B 项video（视频）、C 项 cartoon（动画片）和 D 项 show（演出），故本题正确答案为 B。</a:t>
            </a:r>
            <a:endParaRPr sz="2300" b="1" dirty="0">
              <a:latin typeface="微软雅黑" panose="020B0503020204020204" pitchFamily="34" charset="-122"/>
              <a:ea typeface="微软雅黑" panose="020B0503020204020204" pitchFamily="34" charset="-122"/>
              <a:sym typeface="+mn-ea"/>
            </a:endParaRPr>
          </a:p>
          <a:p>
            <a:pPr marL="0" indent="0">
              <a:lnSpc>
                <a:spcPct val="120000"/>
              </a:lnSpc>
              <a:buNone/>
            </a:pPr>
            <a:r>
              <a:rPr sz="2300" b="1" dirty="0">
                <a:latin typeface="微软雅黑" panose="020B0503020204020204" pitchFamily="34" charset="-122"/>
                <a:ea typeface="微软雅黑" panose="020B0503020204020204" pitchFamily="34" charset="-122"/>
                <a:sym typeface="+mn-ea"/>
              </a:rPr>
              <a:t>35. 本题考查动词词义和联系上下文。A 项 continue to do（继续做）、B 项 begin to do（开始去做）、C 项 decide to do（决定去做）和 D 项 lead to do（引导去做）。根据上下文可知，Christy 的视频至今仍吸引许多人的关注，故本题正确答案为 A。</a:t>
            </a:r>
            <a:endParaRPr sz="2300" b="1" dirty="0">
              <a:latin typeface="微软雅黑" panose="020B0503020204020204" pitchFamily="34" charset="-122"/>
              <a:ea typeface="微软雅黑" panose="020B0503020204020204" pitchFamily="34" charset="-122"/>
              <a:sym typeface="+mn-ea"/>
            </a:endParaRPr>
          </a:p>
          <a:p>
            <a:pPr marL="0" indent="0">
              <a:lnSpc>
                <a:spcPct val="120000"/>
              </a:lnSpc>
              <a:buNone/>
            </a:pPr>
            <a:r>
              <a:rPr sz="2300" b="1" dirty="0">
                <a:latin typeface="微软雅黑" panose="020B0503020204020204" pitchFamily="34" charset="-122"/>
                <a:ea typeface="微软雅黑" panose="020B0503020204020204" pitchFamily="34" charset="-122"/>
                <a:sym typeface="+mn-ea"/>
              </a:rPr>
              <a:t>36. 本题考查词义。根据上下文可知，Christy 的视频至今仍吸引许多人的关注，以及下文有很多著名的公司承诺对塑料吸管进行改进，可以推断出这里是赢得了支持。A 项 victory（胜利）、B项 support（支持）、C 项 games（游戏）和 D 项 chances（机会），故本题正确答案为 B。</a:t>
            </a:r>
            <a:endParaRPr sz="2300" b="1" dirty="0">
              <a:latin typeface="微软雅黑" panose="020B0503020204020204" pitchFamily="34" charset="-122"/>
              <a:ea typeface="微软雅黑" panose="020B0503020204020204" pitchFamily="34" charset="-122"/>
              <a:sym typeface="+mn-ea"/>
            </a:endParaRPr>
          </a:p>
          <a:p>
            <a:pPr marL="0" indent="0">
              <a:lnSpc>
                <a:spcPct val="120000"/>
              </a:lnSpc>
              <a:buNone/>
            </a:pPr>
            <a:r>
              <a:rPr sz="2300" b="1" dirty="0">
                <a:latin typeface="微软雅黑" panose="020B0503020204020204" pitchFamily="34" charset="-122"/>
                <a:ea typeface="微软雅黑" panose="020B0503020204020204" pitchFamily="34" charset="-122"/>
                <a:sym typeface="+mn-ea"/>
              </a:rPr>
              <a:t>37. 本题考查动词词义和用法。A 项 stop doing sth.（停止正在做的事）、B 项 allow doing sth.（允许做某事）、C 项 risk doing sth.（冒险做某事）和 D 项 practise doing sth.（练习做某事）。从本句 step by step（逐步）可知，很多公司是想逐步停止使用塑料吸管，故本题正确答案为 A。</a:t>
            </a:r>
            <a:endParaRPr sz="2300" b="1" dirty="0">
              <a:latin typeface="微软雅黑" panose="020B0503020204020204" pitchFamily="34" charset="-122"/>
              <a:ea typeface="微软雅黑" panose="020B0503020204020204" pitchFamily="34" charset="-122"/>
              <a:sym typeface="+mn-ea"/>
            </a:endParaRPr>
          </a:p>
        </p:txBody>
      </p:sp>
      <p:sp>
        <p:nvSpPr>
          <p:cNvPr id="33" name="左箭头 32">
            <a:hlinkClick r:id="rId1"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endParaRPr lang="zh-CN" altLang="en-US" sz="2400" b="1" dirty="0">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bg/>
                                          </p:spTgt>
                                        </p:tgtEl>
                                        <p:attrNameLst>
                                          <p:attrName>style.visibility</p:attrName>
                                        </p:attrNameLst>
                                      </p:cBhvr>
                                      <p:to>
                                        <p:strVal val="visible"/>
                                      </p:to>
                                    </p:set>
                                    <p:animEffect transition="in" filter="wipe(up)">
                                      <p:cBhvr>
                                        <p:cTn id="11" dur="500"/>
                                        <p:tgtEl>
                                          <p:spTgt spid="3">
                                            <p:bg/>
                                          </p:spTgt>
                                        </p:tgtEl>
                                      </p:cBhvr>
                                    </p:animEffect>
                                  </p:childTnLst>
                                </p:cTn>
                              </p:par>
                              <p:par>
                                <p:cTn id="12" presetID="22" presetClass="entr" presetSubtype="1" fill="hold" grpId="0" nodeType="with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wipe(up)">
                                      <p:cBhvr>
                                        <p:cTn id="14" dur="500"/>
                                        <p:tgtEl>
                                          <p:spTgt spid="3">
                                            <p:txEl>
                                              <p:pRg st="0" end="0"/>
                                            </p:txEl>
                                          </p:spTgt>
                                        </p:tgtEl>
                                      </p:cBhvr>
                                    </p:animEffect>
                                  </p:childTnLst>
                                </p:cTn>
                              </p:par>
                              <p:par>
                                <p:cTn id="15" presetID="22" presetClass="entr" presetSubtype="1" fill="hold" grpId="0" nodeType="with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wipe(up)">
                                      <p:cBhvr>
                                        <p:cTn id="17" dur="500"/>
                                        <p:tgtEl>
                                          <p:spTgt spid="3">
                                            <p:txEl>
                                              <p:pRg st="1" end="1"/>
                                            </p:txEl>
                                          </p:spTgt>
                                        </p:tgtEl>
                                      </p:cBhvr>
                                    </p:animEffect>
                                  </p:childTnLst>
                                </p:cTn>
                              </p:par>
                              <p:par>
                                <p:cTn id="18" presetID="22" presetClass="entr" presetSubtype="1" fill="hold" grpId="0" nodeType="with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Effect transition="in" filter="wipe(up)">
                                      <p:cBhvr>
                                        <p:cTn id="20" dur="500"/>
                                        <p:tgtEl>
                                          <p:spTgt spid="3">
                                            <p:txEl>
                                              <p:pRg st="2" end="2"/>
                                            </p:txEl>
                                          </p:spTgt>
                                        </p:tgtEl>
                                      </p:cBhvr>
                                    </p:animEffect>
                                  </p:childTnLst>
                                </p:cTn>
                              </p:par>
                              <p:par>
                                <p:cTn id="21" presetID="22" presetClass="entr" presetSubtype="1" fill="hold" grpId="0" nodeType="with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Effect transition="in" filter="wipe(up)">
                                      <p:cBhvr>
                                        <p:cTn id="23"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文本框 19"/>
          <p:cNvSpPr txBox="1"/>
          <p:nvPr/>
        </p:nvSpPr>
        <p:spPr>
          <a:xfrm>
            <a:off x="832329" y="3784645"/>
            <a:ext cx="10808777" cy="156845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38. A. crossing 				B. describing 	</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      C. protecting 				D. destroying</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39. A. compare 	B. join 		C. follow 	      D. educate</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40. A. scientists 	B. customers 	C. teachers 	      D. workers</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7" name="图片 6"/>
          <p:cNvPicPr>
            <a:picLocks noChangeAspect="1"/>
          </p:cNvPicPr>
          <p:nvPr/>
        </p:nvPicPr>
        <p:blipFill>
          <a:blip r:embed="rId1"/>
          <a:stretch>
            <a:fillRect/>
          </a:stretch>
        </p:blipFill>
        <p:spPr>
          <a:xfrm>
            <a:off x="8724900" y="-716494"/>
            <a:ext cx="4648200" cy="5065188"/>
          </a:xfrm>
          <a:prstGeom prst="rect">
            <a:avLst/>
          </a:prstGeom>
        </p:spPr>
      </p:pic>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8" name="左箭头 7">
            <a:hlinkClick r:id="rId2" action="ppaction://hlinksldjump"/>
          </p:cNvPr>
          <p:cNvSpPr/>
          <p:nvPr/>
        </p:nvSpPr>
        <p:spPr>
          <a:xfrm>
            <a:off x="10048336" y="593027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13" name="文本框 12">
            <a:hlinkClick r:id="rId3" action="ppaction://hlinksldjump"/>
          </p:cNvPr>
          <p:cNvSpPr txBox="1"/>
          <p:nvPr/>
        </p:nvSpPr>
        <p:spPr>
          <a:xfrm>
            <a:off x="9668519" y="3702860"/>
            <a:ext cx="982961" cy="461665"/>
          </a:xfrm>
          <a:prstGeom prst="rect">
            <a:avLst/>
          </a:prstGeom>
          <a:solidFill>
            <a:schemeClr val="accent1"/>
          </a:solid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解  析</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385789" y="92399"/>
            <a:ext cx="4897120" cy="460375"/>
          </a:xfrm>
          <a:prstGeom prst="rect">
            <a:avLst/>
          </a:prstGeom>
          <a:noFill/>
        </p:spPr>
        <p:txBody>
          <a:bodyPr wrap="none" rtlCol="0">
            <a:spAutoFit/>
          </a:bodyPr>
          <a:lstStyle/>
          <a:p>
            <a:pPr algn="l"/>
            <a:r>
              <a:rPr sz="2400" b="1" dirty="0">
                <a:solidFill>
                  <a:srgbClr val="002060"/>
                </a:solidFill>
                <a:latin typeface="微软雅黑" panose="020B0503020204020204" pitchFamily="34" charset="-122"/>
                <a:ea typeface="微软雅黑" panose="020B0503020204020204" pitchFamily="34" charset="-122"/>
                <a:cs typeface="+mj-cs"/>
                <a:sym typeface="+mn-ea"/>
              </a:rPr>
              <a:t>2022年广东高职高考完形填空真题</a:t>
            </a:r>
            <a:endParaRPr lang="zh-CN" altLang="en-US" sz="2400" dirty="0"/>
          </a:p>
        </p:txBody>
      </p:sp>
      <p:sp>
        <p:nvSpPr>
          <p:cNvPr id="3" name="内容占位符 2"/>
          <p:cNvSpPr>
            <a:spLocks noGrp="1"/>
          </p:cNvSpPr>
          <p:nvPr>
            <p:ph idx="1"/>
          </p:nvPr>
        </p:nvSpPr>
        <p:spPr>
          <a:xfrm>
            <a:off x="385788" y="497846"/>
            <a:ext cx="11420423" cy="3171432"/>
          </a:xfrm>
        </p:spPr>
        <p:txBody>
          <a:bodyPr>
            <a:noAutofit/>
          </a:bodyPr>
          <a:lstStyle/>
          <a:p>
            <a:pPr marL="0" indent="0" algn="just">
              <a:buNone/>
            </a:pPr>
            <a:r>
              <a:rPr lang="en-US" altLang="zh-CN" sz="2400" b="1" dirty="0">
                <a:latin typeface="微软雅黑" panose="020B0503020204020204" pitchFamily="34" charset="-122"/>
                <a:ea typeface="微软雅黑" panose="020B0503020204020204" pitchFamily="34" charset="-122"/>
                <a:sym typeface="+mn-ea"/>
              </a:rPr>
              <a:t>    </a:t>
            </a:r>
            <a:r>
              <a:rPr lang="en-US" altLang="zh-CN" sz="2400" b="1" dirty="0">
                <a:latin typeface="微软雅黑" panose="020B0503020204020204" pitchFamily="34" charset="-122"/>
                <a:ea typeface="微软雅黑" panose="020B0503020204020204" pitchFamily="34" charset="-122"/>
              </a:rPr>
              <a:t>Apart from doing research on </a:t>
            </a:r>
            <a:r>
              <a:rPr lang="en-US" altLang="zh-CN" sz="2400" b="1" u="sng" dirty="0">
                <a:latin typeface="微软雅黑" panose="020B0503020204020204" pitchFamily="34" charset="-122"/>
                <a:ea typeface="微软雅黑" panose="020B0503020204020204" pitchFamily="34" charset="-122"/>
              </a:rPr>
              <a:t>38</a:t>
            </a:r>
            <a:r>
              <a:rPr lang="en-US" altLang="zh-CN" sz="2400" b="1" dirty="0">
                <a:latin typeface="微软雅黑" panose="020B0503020204020204" pitchFamily="34" charset="-122"/>
                <a:ea typeface="微软雅黑" panose="020B0503020204020204" pitchFamily="34" charset="-122"/>
              </a:rPr>
              <a:t> the sea, Christy spends her time visiting schools to </a:t>
            </a:r>
            <a:r>
              <a:rPr lang="en-US" altLang="zh-CN" sz="2400" b="1" u="sng" dirty="0">
                <a:latin typeface="微软雅黑" panose="020B0503020204020204" pitchFamily="34" charset="-122"/>
                <a:ea typeface="微软雅黑" panose="020B0503020204020204" pitchFamily="34" charset="-122"/>
              </a:rPr>
              <a:t>39</a:t>
            </a:r>
            <a:r>
              <a:rPr lang="en-US" altLang="zh-CN" sz="2400" b="1" dirty="0">
                <a:latin typeface="微软雅黑" panose="020B0503020204020204" pitchFamily="34" charset="-122"/>
                <a:ea typeface="微软雅黑" panose="020B0503020204020204" pitchFamily="34" charset="-122"/>
              </a:rPr>
              <a:t> young people. “I want to tell them that they can be </a:t>
            </a:r>
            <a:r>
              <a:rPr lang="en-US" altLang="zh-CN" sz="2400" b="1" u="sng" dirty="0">
                <a:latin typeface="微软雅黑" panose="020B0503020204020204" pitchFamily="34" charset="-122"/>
                <a:ea typeface="微软雅黑" panose="020B0503020204020204" pitchFamily="34" charset="-122"/>
              </a:rPr>
              <a:t>40</a:t>
            </a:r>
            <a:r>
              <a:rPr lang="en-US" altLang="zh-CN" sz="2400" b="1" dirty="0">
                <a:latin typeface="微软雅黑" panose="020B0503020204020204" pitchFamily="34" charset="-122"/>
                <a:ea typeface="微软雅黑" panose="020B0503020204020204" pitchFamily="34" charset="-122"/>
              </a:rPr>
              <a:t> like me and fix the plastic problem in a scientific way,” Christy says.</a:t>
            </a:r>
            <a:endParaRPr lang="en-US" altLang="zh-CN" sz="2400" b="1" dirty="0">
              <a:latin typeface="微软雅黑" panose="020B0503020204020204" pitchFamily="34" charset="-122"/>
              <a:ea typeface="微软雅黑" panose="020B0503020204020204" pitchFamily="34" charset="-122"/>
            </a:endParaRPr>
          </a:p>
        </p:txBody>
      </p:sp>
      <p:sp>
        <p:nvSpPr>
          <p:cNvPr id="22" name="TextBox 22"/>
          <p:cNvSpPr txBox="1"/>
          <p:nvPr/>
        </p:nvSpPr>
        <p:spPr>
          <a:xfrm>
            <a:off x="384801" y="4830976"/>
            <a:ext cx="1659151" cy="52197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A</a:t>
            </a:r>
            <a:endParaRPr lang="en-US" altLang="zh-CN" sz="2800" b="1" dirty="0">
              <a:solidFill>
                <a:srgbClr val="C00000"/>
              </a:solidFill>
              <a:latin typeface="Times New Roman" panose="02020603050405020304" pitchFamily="18" charset="0"/>
              <a:cs typeface="Times New Roman" panose="02020603050405020304" pitchFamily="18" charset="0"/>
            </a:endParaRPr>
          </a:p>
        </p:txBody>
      </p:sp>
      <p:sp>
        <p:nvSpPr>
          <p:cNvPr id="23" name="TextBox 22"/>
          <p:cNvSpPr txBox="1"/>
          <p:nvPr/>
        </p:nvSpPr>
        <p:spPr>
          <a:xfrm>
            <a:off x="385153" y="4446685"/>
            <a:ext cx="1659151" cy="52197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D</a:t>
            </a:r>
            <a:endParaRPr lang="en-US" altLang="zh-CN" sz="2800" b="1" dirty="0">
              <a:solidFill>
                <a:srgbClr val="C00000"/>
              </a:solidFill>
              <a:latin typeface="Times New Roman" panose="02020603050405020304" pitchFamily="18" charset="0"/>
              <a:cs typeface="Times New Roman" panose="02020603050405020304" pitchFamily="18" charset="0"/>
            </a:endParaRPr>
          </a:p>
        </p:txBody>
      </p:sp>
      <p:sp>
        <p:nvSpPr>
          <p:cNvPr id="24" name="TextBox 22"/>
          <p:cNvSpPr txBox="1"/>
          <p:nvPr/>
        </p:nvSpPr>
        <p:spPr>
          <a:xfrm>
            <a:off x="385789" y="3746146"/>
            <a:ext cx="1659151" cy="52197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C</a:t>
            </a:r>
            <a:endParaRPr lang="en-US" altLang="zh-CN" sz="2800" b="1" dirty="0">
              <a:solidFill>
                <a:srgbClr val="C00000"/>
              </a:solidFill>
              <a:latin typeface="Times New Roman" panose="02020603050405020304" pitchFamily="18" charset="0"/>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up)">
                                      <p:cBhvr>
                                        <p:cTn id="7" dur="500"/>
                                        <p:tgtEl>
                                          <p:spTgt spid="3">
                                            <p:txEl>
                                              <p:pRg st="0" end="0"/>
                                            </p:txEl>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20"/>
                                        </p:tgtEl>
                                        <p:attrNameLst>
                                          <p:attrName>style.visibility</p:attrName>
                                        </p:attrNameLst>
                                      </p:cBhvr>
                                      <p:to>
                                        <p:strVal val="visible"/>
                                      </p:to>
                                    </p:set>
                                    <p:animEffect transition="in" filter="wipe(up)">
                                      <p:cBhvr>
                                        <p:cTn id="10" dur="500"/>
                                        <p:tgtEl>
                                          <p:spTgt spid="20"/>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barn(inVertical)">
                                      <p:cBhvr>
                                        <p:cTn id="15" dur="500"/>
                                        <p:tgtEl>
                                          <p:spTgt spid="24"/>
                                        </p:tgtEl>
                                      </p:cBhvr>
                                    </p:animEffect>
                                  </p:childTnLst>
                                </p:cTn>
                              </p:par>
                            </p:childTnLst>
                          </p:cTn>
                        </p:par>
                        <p:par>
                          <p:cTn id="16" fill="hold">
                            <p:stCondLst>
                              <p:cond delay="500"/>
                            </p:stCondLst>
                            <p:childTnLst>
                              <p:par>
                                <p:cTn id="17" presetID="16" presetClass="entr" presetSubtype="37"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barn(outVertical)">
                                      <p:cBhvr>
                                        <p:cTn id="19" dur="500"/>
                                        <p:tgtEl>
                                          <p:spTgt spid="13"/>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grpId="0" nodeType="clickEffect">
                                  <p:stCondLst>
                                    <p:cond delay="0"/>
                                  </p:stCondLst>
                                  <p:childTnLst>
                                    <p:set>
                                      <p:cBhvr>
                                        <p:cTn id="23" dur="1" fill="hold">
                                          <p:stCondLst>
                                            <p:cond delay="0"/>
                                          </p:stCondLst>
                                        </p:cTn>
                                        <p:tgtEl>
                                          <p:spTgt spid="23"/>
                                        </p:tgtEl>
                                        <p:attrNameLst>
                                          <p:attrName>style.visibility</p:attrName>
                                        </p:attrNameLst>
                                      </p:cBhvr>
                                      <p:to>
                                        <p:strVal val="visible"/>
                                      </p:to>
                                    </p:set>
                                    <p:animEffect transition="in" filter="barn(inVertical)">
                                      <p:cBhvr>
                                        <p:cTn id="24" dur="500"/>
                                        <p:tgtEl>
                                          <p:spTgt spid="23"/>
                                        </p:tgtEl>
                                      </p:cBhvr>
                                    </p:animEffect>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grpId="0" nodeType="clickEffect">
                                  <p:stCondLst>
                                    <p:cond delay="0"/>
                                  </p:stCondLst>
                                  <p:childTnLst>
                                    <p:set>
                                      <p:cBhvr>
                                        <p:cTn id="28" dur="1" fill="hold">
                                          <p:stCondLst>
                                            <p:cond delay="0"/>
                                          </p:stCondLst>
                                        </p:cTn>
                                        <p:tgtEl>
                                          <p:spTgt spid="22"/>
                                        </p:tgtEl>
                                        <p:attrNameLst>
                                          <p:attrName>style.visibility</p:attrName>
                                        </p:attrNameLst>
                                      </p:cBhvr>
                                      <p:to>
                                        <p:strVal val="visible"/>
                                      </p:to>
                                    </p:set>
                                    <p:animEffect transition="in" filter="barn(inVertical)">
                                      <p:cBhvr>
                                        <p:cTn id="29"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13" grpId="0" bldLvl="0" animBg="1"/>
      <p:bldP spid="3" grpId="0" build="p"/>
      <p:bldP spid="22" grpId="0"/>
      <p:bldP spid="23" grpId="0"/>
      <p:bldP spid="24" grpId="0"/>
    </p:bldLst>
  </p:timing>
</p:sld>
</file>

<file path=ppt/slides/slide1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69" name="Group 4"/>
          <p:cNvGrpSpPr/>
          <p:nvPr/>
        </p:nvGrpSpPr>
        <p:grpSpPr>
          <a:xfrm>
            <a:off x="9040482" y="3280216"/>
            <a:ext cx="3058005" cy="3492104"/>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3" name="内容占位符 2"/>
          <p:cNvSpPr>
            <a:spLocks noGrp="1"/>
          </p:cNvSpPr>
          <p:nvPr>
            <p:ph idx="1"/>
          </p:nvPr>
        </p:nvSpPr>
        <p:spPr>
          <a:xfrm>
            <a:off x="214862" y="281354"/>
            <a:ext cx="11762275" cy="6242538"/>
          </a:xfrm>
          <a:solidFill>
            <a:schemeClr val="bg1">
              <a:alpha val="47000"/>
            </a:schemeClr>
          </a:solidFill>
        </p:spPr>
        <p:txBody>
          <a:bodyPr>
            <a:noAutofit/>
          </a:bodyPr>
          <a:lstStyle/>
          <a:p>
            <a:pPr marL="0" indent="0">
              <a:lnSpc>
                <a:spcPct val="150000"/>
              </a:lnSpc>
              <a:buNone/>
            </a:pPr>
            <a:r>
              <a:rPr lang="zh-CN" altLang="en-US" sz="2400" b="1" dirty="0">
                <a:solidFill>
                  <a:srgbClr val="002060"/>
                </a:solidFill>
                <a:latin typeface="微软雅黑" panose="020B0503020204020204" pitchFamily="34" charset="-122"/>
                <a:ea typeface="微软雅黑" panose="020B0503020204020204" pitchFamily="34" charset="-122"/>
                <a:cs typeface="+mj-cs"/>
              </a:rPr>
              <a:t>解  析：</a:t>
            </a:r>
            <a:r>
              <a:rPr sz="2400" b="1" dirty="0">
                <a:latin typeface="微软雅黑" panose="020B0503020204020204" pitchFamily="34" charset="-122"/>
                <a:ea typeface="微软雅黑" panose="020B0503020204020204" pitchFamily="34" charset="-122"/>
                <a:sym typeface="+mn-ea"/>
              </a:rPr>
              <a:t>38. 本题考查动词词义及联系上下文。本文从一开始就交代了 Christy 是一位海洋保护科学家，因此本句意思是除了做关于保护海洋的调查外。A 项 crossing（穿过）、B 项 describing（表述）、C 项 protecting（保护）和 D 项 destroying（破坏），故本题正确答案为 C。</a:t>
            </a:r>
            <a:endParaRPr sz="2400" b="1" dirty="0">
              <a:latin typeface="微软雅黑" panose="020B0503020204020204" pitchFamily="34" charset="-122"/>
              <a:ea typeface="微软雅黑" panose="020B0503020204020204" pitchFamily="34" charset="-122"/>
              <a:sym typeface="+mn-ea"/>
            </a:endParaRPr>
          </a:p>
          <a:p>
            <a:pPr marL="0" indent="0">
              <a:lnSpc>
                <a:spcPct val="150000"/>
              </a:lnSpc>
              <a:buNone/>
            </a:pPr>
            <a:r>
              <a:rPr sz="2400" b="1" dirty="0">
                <a:latin typeface="微软雅黑" panose="020B0503020204020204" pitchFamily="34" charset="-122"/>
                <a:ea typeface="微软雅黑" panose="020B0503020204020204" pitchFamily="34" charset="-122"/>
                <a:sym typeface="+mn-ea"/>
              </a:rPr>
              <a:t>39. 本题考查动词词义辨析及联系上下文。从下文 Christy 对学生讲的话可以推断出她去学校的目的是教育学生，而不是加入他们。A 项 compare（比较）、B 项 join（加入）、C 项 follow（跟从）和 D 项 educate（教育），故本题正确答案为 D。</a:t>
            </a:r>
            <a:endParaRPr sz="2400" b="1" dirty="0">
              <a:latin typeface="微软雅黑" panose="020B0503020204020204" pitchFamily="34" charset="-122"/>
              <a:ea typeface="微软雅黑" panose="020B0503020204020204" pitchFamily="34" charset="-122"/>
              <a:sym typeface="+mn-ea"/>
            </a:endParaRPr>
          </a:p>
          <a:p>
            <a:pPr marL="0" indent="0">
              <a:lnSpc>
                <a:spcPct val="150000"/>
              </a:lnSpc>
              <a:buNone/>
            </a:pPr>
            <a:r>
              <a:rPr sz="2400" b="1" dirty="0">
                <a:latin typeface="微软雅黑" panose="020B0503020204020204" pitchFamily="34" charset="-122"/>
                <a:ea typeface="微软雅黑" panose="020B0503020204020204" pitchFamily="34" charset="-122"/>
                <a:sym typeface="+mn-ea"/>
              </a:rPr>
              <a:t>40. 本题考查名词词义及逻辑推理。like me 意为“像我一样”，而 Christy 是一名科学家，故本题正确答案为 A。</a:t>
            </a:r>
            <a:endParaRPr sz="2400" b="1" dirty="0">
              <a:latin typeface="微软雅黑" panose="020B0503020204020204" pitchFamily="34" charset="-122"/>
              <a:ea typeface="微软雅黑" panose="020B0503020204020204" pitchFamily="34" charset="-122"/>
              <a:sym typeface="+mn-ea"/>
            </a:endParaRPr>
          </a:p>
        </p:txBody>
      </p:sp>
      <p:sp>
        <p:nvSpPr>
          <p:cNvPr id="33" name="左箭头 32">
            <a:hlinkClick r:id="rId1"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endParaRPr lang="zh-CN" altLang="en-US" sz="2400" b="1" dirty="0">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bg/>
                                          </p:spTgt>
                                        </p:tgtEl>
                                        <p:attrNameLst>
                                          <p:attrName>style.visibility</p:attrName>
                                        </p:attrNameLst>
                                      </p:cBhvr>
                                      <p:to>
                                        <p:strVal val="visible"/>
                                      </p:to>
                                    </p:set>
                                    <p:animEffect transition="in" filter="wipe(up)">
                                      <p:cBhvr>
                                        <p:cTn id="11" dur="500"/>
                                        <p:tgtEl>
                                          <p:spTgt spid="3">
                                            <p:bg/>
                                          </p:spTgt>
                                        </p:tgtEl>
                                      </p:cBhvr>
                                    </p:animEffect>
                                  </p:childTnLst>
                                </p:cTn>
                              </p:par>
                              <p:par>
                                <p:cTn id="12" presetID="22" presetClass="entr" presetSubtype="1" fill="hold" grpId="0" nodeType="with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wipe(up)">
                                      <p:cBhvr>
                                        <p:cTn id="14" dur="500"/>
                                        <p:tgtEl>
                                          <p:spTgt spid="3">
                                            <p:txEl>
                                              <p:pRg st="0" end="0"/>
                                            </p:txEl>
                                          </p:spTgt>
                                        </p:tgtEl>
                                      </p:cBhvr>
                                    </p:animEffect>
                                  </p:childTnLst>
                                </p:cTn>
                              </p:par>
                              <p:par>
                                <p:cTn id="15" presetID="22" presetClass="entr" presetSubtype="1" fill="hold" grpId="0" nodeType="with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wipe(up)">
                                      <p:cBhvr>
                                        <p:cTn id="17" dur="500"/>
                                        <p:tgtEl>
                                          <p:spTgt spid="3">
                                            <p:txEl>
                                              <p:pRg st="1" end="1"/>
                                            </p:txEl>
                                          </p:spTgt>
                                        </p:tgtEl>
                                      </p:cBhvr>
                                    </p:animEffect>
                                  </p:childTnLst>
                                </p:cTn>
                              </p:par>
                              <p:par>
                                <p:cTn id="18" presetID="22" presetClass="entr" presetSubtype="1" fill="hold" grpId="0" nodeType="with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Effect transition="in" filter="wipe(up)">
                                      <p:cBhvr>
                                        <p:cTn id="20"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文本框 19"/>
          <p:cNvSpPr txBox="1"/>
          <p:nvPr/>
        </p:nvSpPr>
        <p:spPr>
          <a:xfrm>
            <a:off x="832329" y="3784645"/>
            <a:ext cx="10808777" cy="193802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26. A. forget	B. meet	C. guess		D. discuss</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27. A. ordering	B. cooking	C. eating		D. delivering</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28. A. interesting	B. stressful	C. important	D. useful</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29. A. boss		B. family	C. driver		D. teacher</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30. A. slow		B. certain	C. satisfying	D. endless</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7" name="图片 6"/>
          <p:cNvPicPr>
            <a:picLocks noChangeAspect="1"/>
          </p:cNvPicPr>
          <p:nvPr/>
        </p:nvPicPr>
        <p:blipFill>
          <a:blip r:embed="rId1"/>
          <a:stretch>
            <a:fillRect/>
          </a:stretch>
        </p:blipFill>
        <p:spPr>
          <a:xfrm>
            <a:off x="8724900" y="-716494"/>
            <a:ext cx="4648200" cy="5065188"/>
          </a:xfrm>
          <a:prstGeom prst="rect">
            <a:avLst/>
          </a:prstGeom>
        </p:spPr>
      </p:pic>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8" name="左箭头 7">
            <a:hlinkClick r:id="rId2" action="ppaction://hlinksldjump"/>
          </p:cNvPr>
          <p:cNvSpPr/>
          <p:nvPr/>
        </p:nvSpPr>
        <p:spPr>
          <a:xfrm>
            <a:off x="10048336" y="593027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13" name="文本框 12">
            <a:hlinkClick r:id="rId3" action="ppaction://hlinksldjump"/>
          </p:cNvPr>
          <p:cNvSpPr txBox="1"/>
          <p:nvPr/>
        </p:nvSpPr>
        <p:spPr>
          <a:xfrm>
            <a:off x="3513464" y="5930440"/>
            <a:ext cx="982961" cy="461665"/>
          </a:xfrm>
          <a:prstGeom prst="rect">
            <a:avLst/>
          </a:prstGeom>
          <a:solidFill>
            <a:schemeClr val="accent1"/>
          </a:solid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解  析</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385789" y="92399"/>
            <a:ext cx="4897120" cy="460375"/>
          </a:xfrm>
          <a:prstGeom prst="rect">
            <a:avLst/>
          </a:prstGeom>
          <a:noFill/>
        </p:spPr>
        <p:txBody>
          <a:bodyPr wrap="none" rtlCol="0">
            <a:spAutoFit/>
          </a:bodyPr>
          <a:lstStyle/>
          <a:p>
            <a:pPr algn="l"/>
            <a:r>
              <a:rPr sz="2400" b="1" dirty="0">
                <a:solidFill>
                  <a:srgbClr val="002060"/>
                </a:solidFill>
                <a:latin typeface="微软雅黑" panose="020B0503020204020204" pitchFamily="34" charset="-122"/>
                <a:ea typeface="微软雅黑" panose="020B0503020204020204" pitchFamily="34" charset="-122"/>
                <a:cs typeface="+mj-cs"/>
              </a:rPr>
              <a:t>2021年广东高职高考完形填空真题</a:t>
            </a:r>
            <a:endParaRPr sz="2400" b="1" dirty="0">
              <a:solidFill>
                <a:srgbClr val="002060"/>
              </a:solidFill>
              <a:latin typeface="微软雅黑" panose="020B0503020204020204" pitchFamily="34" charset="-122"/>
              <a:ea typeface="微软雅黑" panose="020B0503020204020204" pitchFamily="34" charset="-122"/>
              <a:cs typeface="+mj-cs"/>
            </a:endParaRPr>
          </a:p>
        </p:txBody>
      </p:sp>
      <p:sp>
        <p:nvSpPr>
          <p:cNvPr id="3" name="内容占位符 2"/>
          <p:cNvSpPr>
            <a:spLocks noGrp="1"/>
          </p:cNvSpPr>
          <p:nvPr>
            <p:ph idx="1"/>
          </p:nvPr>
        </p:nvSpPr>
        <p:spPr>
          <a:xfrm>
            <a:off x="385788" y="497846"/>
            <a:ext cx="11420423" cy="3171432"/>
          </a:xfrm>
        </p:spPr>
        <p:txBody>
          <a:bodyPr>
            <a:noAutofit/>
          </a:bodyPr>
          <a:lstStyle/>
          <a:p>
            <a:pPr marL="0" indent="0" algn="just">
              <a:buNone/>
            </a:pPr>
            <a:r>
              <a:rPr lang="en-US" altLang="zh-CN" sz="2400" b="1" dirty="0">
                <a:latin typeface="微软雅黑" panose="020B0503020204020204" pitchFamily="34" charset="-122"/>
                <a:ea typeface="微软雅黑" panose="020B0503020204020204" pitchFamily="34" charset="-122"/>
              </a:rPr>
              <a:t>     I only knew two words of Chinese (“hello” and “thank you”) when I came to China in 2009. As you can probably </a:t>
            </a:r>
            <a:r>
              <a:rPr lang="en-US" altLang="zh-CN" sz="2400" b="1" u="sng" dirty="0">
                <a:latin typeface="微软雅黑" panose="020B0503020204020204" pitchFamily="34" charset="-122"/>
                <a:ea typeface="微软雅黑" panose="020B0503020204020204" pitchFamily="34" charset="-122"/>
              </a:rPr>
              <a:t>26</a:t>
            </a:r>
            <a:r>
              <a:rPr lang="en-US" altLang="zh-CN" sz="2400" b="1" dirty="0">
                <a:latin typeface="微软雅黑" panose="020B0503020204020204" pitchFamily="34" charset="-122"/>
                <a:ea typeface="微软雅黑" panose="020B0503020204020204" pitchFamily="34" charset="-122"/>
              </a:rPr>
              <a:t> , my life was difficult for a while after I arrived. Simple tasks like </a:t>
            </a:r>
            <a:r>
              <a:rPr lang="en-US" altLang="zh-CN" sz="2400" b="1" u="sng" dirty="0">
                <a:latin typeface="微软雅黑" panose="020B0503020204020204" pitchFamily="34" charset="-122"/>
                <a:ea typeface="微软雅黑" panose="020B0503020204020204" pitchFamily="34" charset="-122"/>
              </a:rPr>
              <a:t>27</a:t>
            </a:r>
            <a:r>
              <a:rPr lang="en-US" altLang="zh-CN" sz="2400" b="1" dirty="0">
                <a:latin typeface="微软雅黑" panose="020B0503020204020204" pitchFamily="34" charset="-122"/>
                <a:ea typeface="微软雅黑" panose="020B0503020204020204" pitchFamily="34" charset="-122"/>
              </a:rPr>
              <a:t> food or taking a taxi were quite </a:t>
            </a:r>
            <a:r>
              <a:rPr lang="en-US" altLang="zh-CN" sz="2400" b="1" u="sng" dirty="0">
                <a:latin typeface="微软雅黑" panose="020B0503020204020204" pitchFamily="34" charset="-122"/>
                <a:ea typeface="微软雅黑" panose="020B0503020204020204" pitchFamily="34" charset="-122"/>
              </a:rPr>
              <a:t>28</a:t>
            </a:r>
            <a:r>
              <a:rPr lang="en-US" altLang="zh-CN" sz="2400" b="1" dirty="0">
                <a:latin typeface="微软雅黑" panose="020B0503020204020204" pitchFamily="34" charset="-122"/>
                <a:ea typeface="微软雅黑" panose="020B0503020204020204" pitchFamily="34" charset="-122"/>
              </a:rPr>
              <a:t> .</a:t>
            </a:r>
            <a:endParaRPr lang="en-US" altLang="zh-CN" sz="2400" b="1" dirty="0">
              <a:latin typeface="微软雅黑" panose="020B0503020204020204" pitchFamily="34" charset="-122"/>
              <a:ea typeface="微软雅黑" panose="020B0503020204020204" pitchFamily="34" charset="-122"/>
            </a:endParaRPr>
          </a:p>
          <a:p>
            <a:pPr marL="0" indent="0" algn="just">
              <a:buNone/>
            </a:pPr>
            <a:r>
              <a:rPr lang="en-US" altLang="zh-CN" sz="2400" b="1" dirty="0">
                <a:latin typeface="微软雅黑" panose="020B0503020204020204" pitchFamily="34" charset="-122"/>
                <a:ea typeface="微软雅黑" panose="020B0503020204020204" pitchFamily="34" charset="-122"/>
                <a:sym typeface="+mn-ea"/>
              </a:rPr>
              <a:t>     </a:t>
            </a:r>
            <a:r>
              <a:rPr lang="en-US" altLang="zh-CN" sz="2400" b="1" dirty="0">
                <a:latin typeface="微软雅黑" panose="020B0503020204020204" pitchFamily="34" charset="-122"/>
                <a:ea typeface="微软雅黑" panose="020B0503020204020204" pitchFamily="34" charset="-122"/>
              </a:rPr>
              <a:t>I knew I had to learn more Chinese, so I attended Chinese classes. Although my </a:t>
            </a:r>
            <a:r>
              <a:rPr lang="en-US" altLang="zh-CN" sz="2400" b="1" u="sng" dirty="0">
                <a:latin typeface="微软雅黑" panose="020B0503020204020204" pitchFamily="34" charset="-122"/>
                <a:ea typeface="微软雅黑" panose="020B0503020204020204" pitchFamily="34" charset="-122"/>
              </a:rPr>
              <a:t>29</a:t>
            </a:r>
            <a:r>
              <a:rPr lang="en-US" altLang="zh-CN" sz="2400" b="1" dirty="0">
                <a:latin typeface="微软雅黑" panose="020B0503020204020204" pitchFamily="34" charset="-122"/>
                <a:ea typeface="微软雅黑" panose="020B0503020204020204" pitchFamily="34" charset="-122"/>
              </a:rPr>
              <a:t> was very helpful, I didn’t learn enough to have a real conversation. Later, I studied on my own as well, but my progress was still </a:t>
            </a:r>
            <a:r>
              <a:rPr lang="en-US" altLang="zh-CN" sz="2400" b="1" u="sng" dirty="0">
                <a:latin typeface="微软雅黑" panose="020B0503020204020204" pitchFamily="34" charset="-122"/>
                <a:ea typeface="微软雅黑" panose="020B0503020204020204" pitchFamily="34" charset="-122"/>
              </a:rPr>
              <a:t>30</a:t>
            </a:r>
            <a:r>
              <a:rPr lang="en-US" altLang="zh-CN" sz="2400" b="1" dirty="0">
                <a:latin typeface="微软雅黑" panose="020B0503020204020204" pitchFamily="34" charset="-122"/>
                <a:ea typeface="微软雅黑" panose="020B0503020204020204" pitchFamily="34" charset="-122"/>
              </a:rPr>
              <a:t> . I became very disappointed, but never gave up.</a:t>
            </a:r>
            <a:endParaRPr lang="zh-CN" altLang="en-US" sz="2400" b="1" dirty="0">
              <a:latin typeface="微软雅黑" panose="020B0503020204020204" pitchFamily="34" charset="-122"/>
              <a:ea typeface="微软雅黑" panose="020B0503020204020204" pitchFamily="34" charset="-122"/>
            </a:endParaRPr>
          </a:p>
        </p:txBody>
      </p:sp>
      <p:sp>
        <p:nvSpPr>
          <p:cNvPr id="22" name="TextBox 22"/>
          <p:cNvSpPr txBox="1"/>
          <p:nvPr/>
        </p:nvSpPr>
        <p:spPr>
          <a:xfrm>
            <a:off x="395596" y="4455691"/>
            <a:ext cx="1659151" cy="52197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B</a:t>
            </a:r>
            <a:endParaRPr lang="en-US" altLang="zh-CN" sz="2800" b="1" dirty="0">
              <a:solidFill>
                <a:srgbClr val="C00000"/>
              </a:solidFill>
              <a:latin typeface="Times New Roman" panose="02020603050405020304" pitchFamily="18" charset="0"/>
              <a:cs typeface="Times New Roman" panose="02020603050405020304" pitchFamily="18" charset="0"/>
            </a:endParaRPr>
          </a:p>
        </p:txBody>
      </p:sp>
      <p:sp>
        <p:nvSpPr>
          <p:cNvPr id="23" name="TextBox 22"/>
          <p:cNvSpPr txBox="1"/>
          <p:nvPr/>
        </p:nvSpPr>
        <p:spPr>
          <a:xfrm>
            <a:off x="385788" y="4103150"/>
            <a:ext cx="1659151" cy="52197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A</a:t>
            </a:r>
            <a:endParaRPr lang="en-US" altLang="zh-CN" sz="2800" b="1" dirty="0">
              <a:solidFill>
                <a:srgbClr val="C00000"/>
              </a:solidFill>
              <a:latin typeface="Times New Roman" panose="02020603050405020304" pitchFamily="18" charset="0"/>
              <a:cs typeface="Times New Roman" panose="02020603050405020304" pitchFamily="18" charset="0"/>
            </a:endParaRPr>
          </a:p>
        </p:txBody>
      </p:sp>
      <p:sp>
        <p:nvSpPr>
          <p:cNvPr id="24" name="TextBox 22"/>
          <p:cNvSpPr txBox="1"/>
          <p:nvPr/>
        </p:nvSpPr>
        <p:spPr>
          <a:xfrm>
            <a:off x="385789" y="3746146"/>
            <a:ext cx="1659151" cy="52197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C</a:t>
            </a:r>
            <a:endParaRPr lang="en-US" altLang="zh-CN" sz="2800" b="1" dirty="0">
              <a:solidFill>
                <a:srgbClr val="C00000"/>
              </a:solidFill>
              <a:latin typeface="Times New Roman" panose="02020603050405020304" pitchFamily="18" charset="0"/>
              <a:cs typeface="Times New Roman" panose="02020603050405020304" pitchFamily="18" charset="0"/>
            </a:endParaRPr>
          </a:p>
        </p:txBody>
      </p:sp>
      <p:sp>
        <p:nvSpPr>
          <p:cNvPr id="25" name="TextBox 22"/>
          <p:cNvSpPr txBox="1"/>
          <p:nvPr/>
        </p:nvSpPr>
        <p:spPr>
          <a:xfrm>
            <a:off x="395596" y="4805057"/>
            <a:ext cx="1659151" cy="52197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D</a:t>
            </a:r>
            <a:endParaRPr lang="en-US" altLang="zh-CN" sz="2800" b="1" dirty="0">
              <a:solidFill>
                <a:srgbClr val="C00000"/>
              </a:solidFill>
              <a:latin typeface="Times New Roman" panose="02020603050405020304" pitchFamily="18" charset="0"/>
              <a:cs typeface="Times New Roman" panose="02020603050405020304" pitchFamily="18" charset="0"/>
            </a:endParaRPr>
          </a:p>
        </p:txBody>
      </p:sp>
      <p:sp>
        <p:nvSpPr>
          <p:cNvPr id="26" name="TextBox 22"/>
          <p:cNvSpPr txBox="1"/>
          <p:nvPr/>
        </p:nvSpPr>
        <p:spPr>
          <a:xfrm>
            <a:off x="395596" y="5200401"/>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A</a:t>
            </a:r>
            <a:endParaRPr lang="en-US" altLang="zh-CN" sz="2800" b="1" dirty="0">
              <a:solidFill>
                <a:srgbClr val="C00000"/>
              </a:solidFill>
              <a:latin typeface="Times New Roman" panose="02020603050405020304" pitchFamily="18" charset="0"/>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up)">
                                      <p:cBhvr>
                                        <p:cTn id="7" dur="500"/>
                                        <p:tgtEl>
                                          <p:spTgt spid="3">
                                            <p:txEl>
                                              <p:pRg st="0" end="0"/>
                                            </p:txEl>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wipe(up)">
                                      <p:cBhvr>
                                        <p:cTn id="10" dur="500"/>
                                        <p:tgtEl>
                                          <p:spTgt spid="3">
                                            <p:txEl>
                                              <p:pRg st="1" end="1"/>
                                            </p:txEl>
                                          </p:spTgt>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wipe(up)">
                                      <p:cBhvr>
                                        <p:cTn id="13" dur="500"/>
                                        <p:tgtEl>
                                          <p:spTgt spid="20"/>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grpId="0" nodeType="clickEffect">
                                  <p:stCondLst>
                                    <p:cond delay="0"/>
                                  </p:stCondLst>
                                  <p:childTnLst>
                                    <p:set>
                                      <p:cBhvr>
                                        <p:cTn id="17" dur="1" fill="hold">
                                          <p:stCondLst>
                                            <p:cond delay="0"/>
                                          </p:stCondLst>
                                        </p:cTn>
                                        <p:tgtEl>
                                          <p:spTgt spid="24"/>
                                        </p:tgtEl>
                                        <p:attrNameLst>
                                          <p:attrName>style.visibility</p:attrName>
                                        </p:attrNameLst>
                                      </p:cBhvr>
                                      <p:to>
                                        <p:strVal val="visible"/>
                                      </p:to>
                                    </p:set>
                                    <p:animEffect transition="in" filter="barn(inVertical)">
                                      <p:cBhvr>
                                        <p:cTn id="18" dur="500"/>
                                        <p:tgtEl>
                                          <p:spTgt spid="24"/>
                                        </p:tgtEl>
                                      </p:cBhvr>
                                    </p:animEffect>
                                  </p:childTnLst>
                                </p:cTn>
                              </p:par>
                            </p:childTnLst>
                          </p:cTn>
                        </p:par>
                        <p:par>
                          <p:cTn id="19" fill="hold">
                            <p:stCondLst>
                              <p:cond delay="500"/>
                            </p:stCondLst>
                            <p:childTnLst>
                              <p:par>
                                <p:cTn id="20" presetID="16" presetClass="entr" presetSubtype="37" fill="hold" grpId="0" nodeType="after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barn(outVertical)">
                                      <p:cBhvr>
                                        <p:cTn id="22" dur="500"/>
                                        <p:tgtEl>
                                          <p:spTgt spid="13"/>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barn(inVertical)">
                                      <p:cBhvr>
                                        <p:cTn id="27" dur="500"/>
                                        <p:tgtEl>
                                          <p:spTgt spid="23"/>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barn(inVertical)">
                                      <p:cBhvr>
                                        <p:cTn id="32" dur="500"/>
                                        <p:tgtEl>
                                          <p:spTgt spid="22"/>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grpId="0" nodeType="clickEffect">
                                  <p:stCondLst>
                                    <p:cond delay="0"/>
                                  </p:stCondLst>
                                  <p:childTnLst>
                                    <p:set>
                                      <p:cBhvr>
                                        <p:cTn id="36" dur="1" fill="hold">
                                          <p:stCondLst>
                                            <p:cond delay="0"/>
                                          </p:stCondLst>
                                        </p:cTn>
                                        <p:tgtEl>
                                          <p:spTgt spid="25"/>
                                        </p:tgtEl>
                                        <p:attrNameLst>
                                          <p:attrName>style.visibility</p:attrName>
                                        </p:attrNameLst>
                                      </p:cBhvr>
                                      <p:to>
                                        <p:strVal val="visible"/>
                                      </p:to>
                                    </p:set>
                                    <p:animEffect transition="in" filter="barn(inVertical)">
                                      <p:cBhvr>
                                        <p:cTn id="37" dur="500"/>
                                        <p:tgtEl>
                                          <p:spTgt spid="25"/>
                                        </p:tgtEl>
                                      </p:cBhvr>
                                    </p:animEffect>
                                  </p:childTnLst>
                                </p:cTn>
                              </p:par>
                            </p:childTnLst>
                          </p:cTn>
                        </p:par>
                      </p:childTnLst>
                    </p:cTn>
                  </p:par>
                  <p:par>
                    <p:cTn id="38" fill="hold">
                      <p:stCondLst>
                        <p:cond delay="indefinite"/>
                      </p:stCondLst>
                      <p:childTnLst>
                        <p:par>
                          <p:cTn id="39" fill="hold">
                            <p:stCondLst>
                              <p:cond delay="0"/>
                            </p:stCondLst>
                            <p:childTnLst>
                              <p:par>
                                <p:cTn id="40" presetID="16" presetClass="entr" presetSubtype="21" fill="hold" grpId="0" nodeType="clickEffect">
                                  <p:stCondLst>
                                    <p:cond delay="0"/>
                                  </p:stCondLst>
                                  <p:childTnLst>
                                    <p:set>
                                      <p:cBhvr>
                                        <p:cTn id="41" dur="1" fill="hold">
                                          <p:stCondLst>
                                            <p:cond delay="0"/>
                                          </p:stCondLst>
                                        </p:cTn>
                                        <p:tgtEl>
                                          <p:spTgt spid="26"/>
                                        </p:tgtEl>
                                        <p:attrNameLst>
                                          <p:attrName>style.visibility</p:attrName>
                                        </p:attrNameLst>
                                      </p:cBhvr>
                                      <p:to>
                                        <p:strVal val="visible"/>
                                      </p:to>
                                    </p:set>
                                    <p:animEffect transition="in" filter="barn(inVertical)">
                                      <p:cBhvr>
                                        <p:cTn id="42"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13" grpId="0" bldLvl="0" animBg="1"/>
      <p:bldP spid="3" grpId="0" build="p"/>
      <p:bldP spid="22" grpId="0"/>
      <p:bldP spid="23" grpId="0"/>
      <p:bldP spid="24" grpId="0"/>
      <p:bldP spid="25" grpId="0"/>
      <p:bldP spid="26" grpId="0"/>
    </p:bldLst>
  </p:timing>
</p:sld>
</file>

<file path=ppt/slides/slide1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69" name="Group 4"/>
          <p:cNvGrpSpPr/>
          <p:nvPr/>
        </p:nvGrpSpPr>
        <p:grpSpPr>
          <a:xfrm>
            <a:off x="9040482" y="3280216"/>
            <a:ext cx="3058005" cy="3492104"/>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3" name="内容占位符 2"/>
          <p:cNvSpPr>
            <a:spLocks noGrp="1"/>
          </p:cNvSpPr>
          <p:nvPr>
            <p:ph idx="1"/>
          </p:nvPr>
        </p:nvSpPr>
        <p:spPr>
          <a:xfrm>
            <a:off x="336212" y="85680"/>
            <a:ext cx="11762275" cy="6242538"/>
          </a:xfrm>
          <a:solidFill>
            <a:schemeClr val="bg1">
              <a:alpha val="47000"/>
            </a:schemeClr>
          </a:solidFill>
        </p:spPr>
        <p:txBody>
          <a:bodyPr>
            <a:noAutofit/>
          </a:bodyPr>
          <a:lstStyle/>
          <a:p>
            <a:pPr marL="0" indent="0">
              <a:lnSpc>
                <a:spcPct val="120000"/>
              </a:lnSpc>
              <a:buNone/>
            </a:pPr>
            <a:r>
              <a:rPr lang="zh-CN" altLang="en-US" sz="2400" b="1" dirty="0">
                <a:solidFill>
                  <a:srgbClr val="002060"/>
                </a:solidFill>
                <a:latin typeface="微软雅黑" panose="020B0503020204020204" pitchFamily="34" charset="-122"/>
                <a:ea typeface="微软雅黑" panose="020B0503020204020204" pitchFamily="34" charset="-122"/>
                <a:cs typeface="+mj-cs"/>
              </a:rPr>
              <a:t>解  析：</a:t>
            </a:r>
            <a:r>
              <a:rPr sz="2400" b="1" dirty="0">
                <a:latin typeface="微软雅黑" panose="020B0503020204020204" pitchFamily="34" charset="-122"/>
                <a:ea typeface="微软雅黑" panose="020B0503020204020204" pitchFamily="34" charset="-122"/>
              </a:rPr>
              <a:t>26. 本题考查词义辨析和逻辑推理。从上文可知，刚来中国的时候只认识两个词，可以猜出到中国后，由于语言不通会产生很多不便。forget 意为“忘记”，meet 意为“会见”，discuss 意为“讨论”，这三个意思都不符合，只能是猜测（guess），故本题正确答案为 C。</a:t>
            </a:r>
            <a:endParaRPr sz="2400" b="1" dirty="0">
              <a:latin typeface="微软雅黑" panose="020B0503020204020204" pitchFamily="34" charset="-122"/>
              <a:ea typeface="微软雅黑" panose="020B0503020204020204" pitchFamily="34" charset="-122"/>
            </a:endParaRPr>
          </a:p>
          <a:p>
            <a:pPr marL="0" indent="0">
              <a:lnSpc>
                <a:spcPct val="120000"/>
              </a:lnSpc>
              <a:buNone/>
            </a:pPr>
            <a:r>
              <a:rPr sz="2400" b="1" dirty="0">
                <a:latin typeface="微软雅黑" panose="020B0503020204020204" pitchFamily="34" charset="-122"/>
                <a:ea typeface="微软雅黑" panose="020B0503020204020204" pitchFamily="34" charset="-122"/>
              </a:rPr>
              <a:t>27. 本题考查词义辨析和搭配。从上文可知，需要在生活中运用语言，结合实际的搭配，只有点餐（ordering food）才需要用到语言，故本题正确答案为 A。</a:t>
            </a:r>
            <a:endParaRPr sz="2400" b="1" dirty="0">
              <a:latin typeface="微软雅黑" panose="020B0503020204020204" pitchFamily="34" charset="-122"/>
              <a:ea typeface="微软雅黑" panose="020B0503020204020204" pitchFamily="34" charset="-122"/>
            </a:endParaRPr>
          </a:p>
          <a:p>
            <a:pPr marL="0" indent="0">
              <a:lnSpc>
                <a:spcPct val="120000"/>
              </a:lnSpc>
              <a:buNone/>
            </a:pPr>
            <a:r>
              <a:rPr sz="2400" b="1" dirty="0">
                <a:latin typeface="微软雅黑" panose="020B0503020204020204" pitchFamily="34" charset="-122"/>
                <a:ea typeface="微软雅黑" panose="020B0503020204020204" pitchFamily="34" charset="-122"/>
              </a:rPr>
              <a:t>28. 本题考查联系上下文和逻辑推理。从上文可知，生活中使用语言的机会很多，而点餐和打车只是简单的任务，对于一个只会两个中文词汇的外国人来说，也是很有压力的（stressful），故本题正确答案为 B。</a:t>
            </a:r>
            <a:endParaRPr sz="2400" b="1" dirty="0">
              <a:latin typeface="微软雅黑" panose="020B0503020204020204" pitchFamily="34" charset="-122"/>
              <a:ea typeface="微软雅黑" panose="020B0503020204020204" pitchFamily="34" charset="-122"/>
            </a:endParaRPr>
          </a:p>
          <a:p>
            <a:pPr marL="0" indent="0">
              <a:lnSpc>
                <a:spcPct val="120000"/>
              </a:lnSpc>
              <a:buNone/>
            </a:pPr>
            <a:r>
              <a:rPr sz="2400" b="1" dirty="0">
                <a:latin typeface="微软雅黑" panose="020B0503020204020204" pitchFamily="34" charset="-122"/>
                <a:ea typeface="微软雅黑" panose="020B0503020204020204" pitchFamily="34" charset="-122"/>
              </a:rPr>
              <a:t>29. 本题考查逻辑推理。从上文 attended Chinese classes（加入了中文课堂），可以推断出这里是说teacher（老师）是有帮助的，故本题正确答案为 D。</a:t>
            </a:r>
            <a:endParaRPr sz="2400" b="1" dirty="0">
              <a:latin typeface="微软雅黑" panose="020B0503020204020204" pitchFamily="34" charset="-122"/>
              <a:ea typeface="微软雅黑" panose="020B0503020204020204" pitchFamily="34" charset="-122"/>
            </a:endParaRPr>
          </a:p>
          <a:p>
            <a:pPr marL="0" indent="0">
              <a:lnSpc>
                <a:spcPct val="120000"/>
              </a:lnSpc>
              <a:buNone/>
            </a:pPr>
            <a:r>
              <a:rPr sz="2400" b="1" dirty="0">
                <a:latin typeface="微软雅黑" panose="020B0503020204020204" pitchFamily="34" charset="-122"/>
                <a:ea typeface="微软雅黑" panose="020B0503020204020204" pitchFamily="34" charset="-122"/>
              </a:rPr>
              <a:t>30. 本题考查逻辑推理。本句的意思是“后来我也自学汉语，但是进步仍然……”，此处有 but 作为转折，因此可以推断出是进步仍然缓慢，故本题正确答案为 A。</a:t>
            </a:r>
            <a:endParaRPr sz="2400" b="1" dirty="0">
              <a:latin typeface="微软雅黑" panose="020B0503020204020204" pitchFamily="34" charset="-122"/>
              <a:ea typeface="微软雅黑" panose="020B0503020204020204" pitchFamily="34" charset="-122"/>
            </a:endParaRPr>
          </a:p>
        </p:txBody>
      </p:sp>
      <p:sp>
        <p:nvSpPr>
          <p:cNvPr id="33" name="左箭头 32">
            <a:hlinkClick r:id="rId1" action="ppaction://hlinksldjump"/>
          </p:cNvPr>
          <p:cNvSpPr/>
          <p:nvPr/>
        </p:nvSpPr>
        <p:spPr>
          <a:xfrm>
            <a:off x="9226259" y="6104339"/>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endParaRPr lang="zh-CN" altLang="en-US" sz="2400" b="1" dirty="0">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bg/>
                                          </p:spTgt>
                                        </p:tgtEl>
                                        <p:attrNameLst>
                                          <p:attrName>style.visibility</p:attrName>
                                        </p:attrNameLst>
                                      </p:cBhvr>
                                      <p:to>
                                        <p:strVal val="visible"/>
                                      </p:to>
                                    </p:set>
                                    <p:animEffect transition="in" filter="wipe(up)">
                                      <p:cBhvr>
                                        <p:cTn id="11" dur="500"/>
                                        <p:tgtEl>
                                          <p:spTgt spid="3">
                                            <p:bg/>
                                          </p:spTgt>
                                        </p:tgtEl>
                                      </p:cBhvr>
                                    </p:animEffect>
                                  </p:childTnLst>
                                </p:cTn>
                              </p:par>
                              <p:par>
                                <p:cTn id="12" presetID="22" presetClass="entr" presetSubtype="1" fill="hold" grpId="0" nodeType="with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wipe(up)">
                                      <p:cBhvr>
                                        <p:cTn id="14" dur="500"/>
                                        <p:tgtEl>
                                          <p:spTgt spid="3">
                                            <p:txEl>
                                              <p:pRg st="0" end="0"/>
                                            </p:txEl>
                                          </p:spTgt>
                                        </p:tgtEl>
                                      </p:cBhvr>
                                    </p:animEffect>
                                  </p:childTnLst>
                                </p:cTn>
                              </p:par>
                              <p:par>
                                <p:cTn id="15" presetID="22" presetClass="entr" presetSubtype="1" fill="hold" grpId="0" nodeType="with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wipe(up)">
                                      <p:cBhvr>
                                        <p:cTn id="17" dur="500"/>
                                        <p:tgtEl>
                                          <p:spTgt spid="3">
                                            <p:txEl>
                                              <p:pRg st="1" end="1"/>
                                            </p:txEl>
                                          </p:spTgt>
                                        </p:tgtEl>
                                      </p:cBhvr>
                                    </p:animEffect>
                                  </p:childTnLst>
                                </p:cTn>
                              </p:par>
                              <p:par>
                                <p:cTn id="18" presetID="22" presetClass="entr" presetSubtype="1" fill="hold" grpId="0" nodeType="with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Effect transition="in" filter="wipe(up)">
                                      <p:cBhvr>
                                        <p:cTn id="20" dur="500"/>
                                        <p:tgtEl>
                                          <p:spTgt spid="3">
                                            <p:txEl>
                                              <p:pRg st="2" end="2"/>
                                            </p:txEl>
                                          </p:spTgt>
                                        </p:tgtEl>
                                      </p:cBhvr>
                                    </p:animEffect>
                                  </p:childTnLst>
                                </p:cTn>
                              </p:par>
                              <p:par>
                                <p:cTn id="21" presetID="22" presetClass="entr" presetSubtype="1" fill="hold" grpId="0" nodeType="with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Effect transition="in" filter="wipe(up)">
                                      <p:cBhvr>
                                        <p:cTn id="23" dur="500"/>
                                        <p:tgtEl>
                                          <p:spTgt spid="3">
                                            <p:txEl>
                                              <p:pRg st="3" end="3"/>
                                            </p:txEl>
                                          </p:spTgt>
                                        </p:tgtEl>
                                      </p:cBhvr>
                                    </p:animEffect>
                                  </p:childTnLst>
                                </p:cTn>
                              </p:par>
                              <p:par>
                                <p:cTn id="24" presetID="22" presetClass="entr" presetSubtype="1" fill="hold" grpId="0" nodeType="withEffect">
                                  <p:stCondLst>
                                    <p:cond delay="0"/>
                                  </p:stCondLst>
                                  <p:childTnLst>
                                    <p:set>
                                      <p:cBhvr>
                                        <p:cTn id="25" dur="1" fill="hold">
                                          <p:stCondLst>
                                            <p:cond delay="0"/>
                                          </p:stCondLst>
                                        </p:cTn>
                                        <p:tgtEl>
                                          <p:spTgt spid="3">
                                            <p:txEl>
                                              <p:pRg st="4" end="4"/>
                                            </p:txEl>
                                          </p:spTgt>
                                        </p:tgtEl>
                                        <p:attrNameLst>
                                          <p:attrName>style.visibility</p:attrName>
                                        </p:attrNameLst>
                                      </p:cBhvr>
                                      <p:to>
                                        <p:strVal val="visible"/>
                                      </p:to>
                                    </p:set>
                                    <p:animEffect transition="in" filter="wipe(up)">
                                      <p:cBhvr>
                                        <p:cTn id="26"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文本框 19"/>
          <p:cNvSpPr txBox="1"/>
          <p:nvPr/>
        </p:nvSpPr>
        <p:spPr>
          <a:xfrm>
            <a:off x="832329" y="3784645"/>
            <a:ext cx="10808777" cy="230695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31. A. Hopefully	B. Finally	C. Usually	D. Helpfully</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32. A. part		B. chance	C. result	D. way</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33. A. hurt		B. introduced	C. met	D. saved</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34. A. words	B. manners	C. skills	D. stories</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35. A. in order	B. in public	C. as usual	D. as well</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36. A. exchange	B. use		C. form	D. material</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7" name="图片 6"/>
          <p:cNvPicPr>
            <a:picLocks noChangeAspect="1"/>
          </p:cNvPicPr>
          <p:nvPr/>
        </p:nvPicPr>
        <p:blipFill>
          <a:blip r:embed="rId1"/>
          <a:stretch>
            <a:fillRect/>
          </a:stretch>
        </p:blipFill>
        <p:spPr>
          <a:xfrm>
            <a:off x="8724900" y="-716494"/>
            <a:ext cx="4648200" cy="5065188"/>
          </a:xfrm>
          <a:prstGeom prst="rect">
            <a:avLst/>
          </a:prstGeom>
        </p:spPr>
      </p:pic>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8" name="左箭头 7">
            <a:hlinkClick r:id="rId2" action="ppaction://hlinksldjump"/>
          </p:cNvPr>
          <p:cNvSpPr/>
          <p:nvPr/>
        </p:nvSpPr>
        <p:spPr>
          <a:xfrm>
            <a:off x="10048336" y="593027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13" name="文本框 12">
            <a:hlinkClick r:id="rId3" action="ppaction://hlinksldjump"/>
          </p:cNvPr>
          <p:cNvSpPr txBox="1"/>
          <p:nvPr/>
        </p:nvSpPr>
        <p:spPr>
          <a:xfrm>
            <a:off x="9668519" y="3702860"/>
            <a:ext cx="982961" cy="461665"/>
          </a:xfrm>
          <a:prstGeom prst="rect">
            <a:avLst/>
          </a:prstGeom>
          <a:solidFill>
            <a:schemeClr val="accent1"/>
          </a:solid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解  析</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385789" y="92399"/>
            <a:ext cx="4897120" cy="460375"/>
          </a:xfrm>
          <a:prstGeom prst="rect">
            <a:avLst/>
          </a:prstGeom>
          <a:noFill/>
        </p:spPr>
        <p:txBody>
          <a:bodyPr wrap="none" rtlCol="0">
            <a:spAutoFit/>
          </a:bodyPr>
          <a:lstStyle/>
          <a:p>
            <a:pPr algn="l"/>
            <a:r>
              <a:rPr sz="2400" b="1" dirty="0">
                <a:solidFill>
                  <a:srgbClr val="002060"/>
                </a:solidFill>
                <a:latin typeface="微软雅黑" panose="020B0503020204020204" pitchFamily="34" charset="-122"/>
                <a:ea typeface="微软雅黑" panose="020B0503020204020204" pitchFamily="34" charset="-122"/>
                <a:cs typeface="+mj-cs"/>
                <a:sym typeface="+mn-ea"/>
              </a:rPr>
              <a:t>2021年广东高职高考完形填空真题</a:t>
            </a:r>
            <a:endParaRPr lang="zh-CN" altLang="en-US" sz="2400" dirty="0"/>
          </a:p>
        </p:txBody>
      </p:sp>
      <p:sp>
        <p:nvSpPr>
          <p:cNvPr id="3" name="内容占位符 2"/>
          <p:cNvSpPr>
            <a:spLocks noGrp="1"/>
          </p:cNvSpPr>
          <p:nvPr>
            <p:ph idx="1"/>
          </p:nvPr>
        </p:nvSpPr>
        <p:spPr>
          <a:xfrm>
            <a:off x="385788" y="497846"/>
            <a:ext cx="11420423" cy="3171432"/>
          </a:xfrm>
        </p:spPr>
        <p:txBody>
          <a:bodyPr>
            <a:noAutofit/>
          </a:bodyPr>
          <a:lstStyle/>
          <a:p>
            <a:pPr marL="0" indent="0">
              <a:buNone/>
            </a:pPr>
            <a:r>
              <a:rPr lang="en-US" altLang="zh-CN" sz="2400" b="1" dirty="0">
                <a:latin typeface="微软雅黑" panose="020B0503020204020204" pitchFamily="34" charset="-122"/>
                <a:ea typeface="微软雅黑" panose="020B0503020204020204" pitchFamily="34" charset="-122"/>
              </a:rPr>
              <a:t>      </a:t>
            </a:r>
            <a:r>
              <a:rPr lang="en-US" altLang="zh-CN" sz="2400" b="1" u="sng" dirty="0">
                <a:latin typeface="微软雅黑" panose="020B0503020204020204" pitchFamily="34" charset="-122"/>
                <a:ea typeface="微软雅黑" panose="020B0503020204020204" pitchFamily="34" charset="-122"/>
              </a:rPr>
              <a:t>31</a:t>
            </a:r>
            <a:r>
              <a:rPr lang="en-US" altLang="zh-CN" sz="2400" b="1" dirty="0">
                <a:latin typeface="微软雅黑" panose="020B0503020204020204" pitchFamily="34" charset="-122"/>
                <a:ea typeface="微软雅黑" panose="020B0503020204020204" pitchFamily="34" charset="-122"/>
              </a:rPr>
              <a:t> I found that the best </a:t>
            </a:r>
            <a:r>
              <a:rPr lang="en-US" altLang="zh-CN" sz="2400" b="1" u="sng" dirty="0">
                <a:latin typeface="微软雅黑" panose="020B0503020204020204" pitchFamily="34" charset="-122"/>
                <a:ea typeface="微软雅黑" panose="020B0503020204020204" pitchFamily="34" charset="-122"/>
              </a:rPr>
              <a:t>32</a:t>
            </a:r>
            <a:r>
              <a:rPr lang="en-US" altLang="zh-CN" sz="2400" b="1" dirty="0">
                <a:latin typeface="微软雅黑" panose="020B0503020204020204" pitchFamily="34" charset="-122"/>
                <a:ea typeface="微软雅黑" panose="020B0503020204020204" pitchFamily="34" charset="-122"/>
              </a:rPr>
              <a:t> of learning Chinese is to make friends with native speakers and spend time with them. Around this time, I </a:t>
            </a:r>
            <a:r>
              <a:rPr lang="en-US" altLang="zh-CN" sz="2400" b="1" u="sng" dirty="0">
                <a:latin typeface="微软雅黑" panose="020B0503020204020204" pitchFamily="34" charset="-122"/>
                <a:ea typeface="微软雅黑" panose="020B0503020204020204" pitchFamily="34" charset="-122"/>
              </a:rPr>
              <a:t>33</a:t>
            </a:r>
            <a:r>
              <a:rPr lang="en-US" altLang="zh-CN" sz="2400" b="1" dirty="0">
                <a:latin typeface="微软雅黑" panose="020B0503020204020204" pitchFamily="34" charset="-122"/>
                <a:ea typeface="微软雅黑" panose="020B0503020204020204" pitchFamily="34" charset="-122"/>
              </a:rPr>
              <a:t> a Chinese woman in a music group, who became one of my best friends in Beijing. I learned a lot of Chinese from her. For example, she taught me lots of </a:t>
            </a:r>
            <a:r>
              <a:rPr lang="en-US" altLang="zh-CN" sz="2400" b="1" u="sng" dirty="0">
                <a:latin typeface="微软雅黑" panose="020B0503020204020204" pitchFamily="34" charset="-122"/>
                <a:ea typeface="微软雅黑" panose="020B0503020204020204" pitchFamily="34" charset="-122"/>
              </a:rPr>
              <a:t>34</a:t>
            </a:r>
            <a:r>
              <a:rPr lang="en-US" altLang="zh-CN" sz="2400" b="1" dirty="0">
                <a:latin typeface="微软雅黑" panose="020B0503020204020204" pitchFamily="34" charset="-122"/>
                <a:ea typeface="微软雅黑" panose="020B0503020204020204" pitchFamily="34" charset="-122"/>
              </a:rPr>
              <a:t> about music, like “melody”. She learned lots of English from me </a:t>
            </a:r>
            <a:r>
              <a:rPr lang="en-US" altLang="zh-CN" sz="2400" b="1" u="sng" dirty="0">
                <a:latin typeface="微软雅黑" panose="020B0503020204020204" pitchFamily="34" charset="-122"/>
                <a:ea typeface="微软雅黑" panose="020B0503020204020204" pitchFamily="34" charset="-122"/>
              </a:rPr>
              <a:t>35</a:t>
            </a:r>
            <a:r>
              <a:rPr lang="en-US" altLang="zh-CN" sz="2400" b="1" dirty="0">
                <a:latin typeface="微软雅黑" panose="020B0503020204020204" pitchFamily="34" charset="-122"/>
                <a:ea typeface="微软雅黑" panose="020B0503020204020204" pitchFamily="34" charset="-122"/>
              </a:rPr>
              <a:t> . So this was a good language and culture </a:t>
            </a:r>
            <a:r>
              <a:rPr lang="en-US" altLang="zh-CN" sz="2400" b="1" u="sng" dirty="0">
                <a:latin typeface="微软雅黑" panose="020B0503020204020204" pitchFamily="34" charset="-122"/>
                <a:ea typeface="微软雅黑" panose="020B0503020204020204" pitchFamily="34" charset="-122"/>
              </a:rPr>
              <a:t>36</a:t>
            </a:r>
            <a:r>
              <a:rPr lang="en-US" altLang="zh-CN" sz="2400" b="1" dirty="0">
                <a:latin typeface="微软雅黑" panose="020B0503020204020204" pitchFamily="34" charset="-122"/>
                <a:ea typeface="微软雅黑" panose="020B0503020204020204" pitchFamily="34" charset="-122"/>
              </a:rPr>
              <a:t> .</a:t>
            </a:r>
            <a:endParaRPr lang="en-US" altLang="zh-CN" sz="2400" b="1" dirty="0">
              <a:latin typeface="微软雅黑" panose="020B0503020204020204" pitchFamily="34" charset="-122"/>
              <a:ea typeface="微软雅黑" panose="020B0503020204020204" pitchFamily="34" charset="-122"/>
            </a:endParaRPr>
          </a:p>
          <a:p>
            <a:pPr marL="0" indent="0">
              <a:buNone/>
            </a:pPr>
            <a:endParaRPr lang="en-US" altLang="zh-CN" sz="2400" b="1" dirty="0">
              <a:latin typeface="微软雅黑" panose="020B0503020204020204" pitchFamily="34" charset="-122"/>
              <a:ea typeface="微软雅黑" panose="020B0503020204020204" pitchFamily="34" charset="-122"/>
            </a:endParaRPr>
          </a:p>
        </p:txBody>
      </p:sp>
      <p:sp>
        <p:nvSpPr>
          <p:cNvPr id="22" name="TextBox 22"/>
          <p:cNvSpPr txBox="1"/>
          <p:nvPr/>
        </p:nvSpPr>
        <p:spPr>
          <a:xfrm>
            <a:off x="395596" y="4455691"/>
            <a:ext cx="1659151" cy="52197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C</a:t>
            </a:r>
            <a:endParaRPr lang="en-US" altLang="zh-CN" sz="2800" b="1" dirty="0">
              <a:solidFill>
                <a:srgbClr val="C00000"/>
              </a:solidFill>
              <a:latin typeface="Times New Roman" panose="02020603050405020304" pitchFamily="18" charset="0"/>
              <a:cs typeface="Times New Roman" panose="02020603050405020304" pitchFamily="18" charset="0"/>
            </a:endParaRPr>
          </a:p>
        </p:txBody>
      </p:sp>
      <p:sp>
        <p:nvSpPr>
          <p:cNvPr id="23" name="TextBox 22"/>
          <p:cNvSpPr txBox="1"/>
          <p:nvPr/>
        </p:nvSpPr>
        <p:spPr>
          <a:xfrm>
            <a:off x="385788" y="4164110"/>
            <a:ext cx="1659151" cy="52197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D</a:t>
            </a:r>
            <a:endParaRPr lang="en-US" altLang="zh-CN" sz="2800" b="1" dirty="0">
              <a:solidFill>
                <a:srgbClr val="C00000"/>
              </a:solidFill>
              <a:latin typeface="Times New Roman" panose="02020603050405020304" pitchFamily="18" charset="0"/>
              <a:cs typeface="Times New Roman" panose="02020603050405020304" pitchFamily="18" charset="0"/>
            </a:endParaRPr>
          </a:p>
        </p:txBody>
      </p:sp>
      <p:sp>
        <p:nvSpPr>
          <p:cNvPr id="24" name="TextBox 22"/>
          <p:cNvSpPr txBox="1"/>
          <p:nvPr/>
        </p:nvSpPr>
        <p:spPr>
          <a:xfrm>
            <a:off x="385789" y="3746146"/>
            <a:ext cx="1659151" cy="52197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B</a:t>
            </a:r>
            <a:endParaRPr lang="en-US" altLang="zh-CN" sz="2800" b="1" dirty="0">
              <a:solidFill>
                <a:srgbClr val="C00000"/>
              </a:solidFill>
              <a:latin typeface="Times New Roman" panose="02020603050405020304" pitchFamily="18" charset="0"/>
              <a:cs typeface="Times New Roman" panose="02020603050405020304" pitchFamily="18" charset="0"/>
            </a:endParaRPr>
          </a:p>
        </p:txBody>
      </p:sp>
      <p:sp>
        <p:nvSpPr>
          <p:cNvPr id="25" name="TextBox 22"/>
          <p:cNvSpPr txBox="1"/>
          <p:nvPr/>
        </p:nvSpPr>
        <p:spPr>
          <a:xfrm>
            <a:off x="395596" y="4805057"/>
            <a:ext cx="1659151" cy="52197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A</a:t>
            </a:r>
            <a:endParaRPr lang="en-US" altLang="zh-CN" sz="2800" b="1" dirty="0">
              <a:solidFill>
                <a:srgbClr val="C00000"/>
              </a:solidFill>
              <a:latin typeface="Times New Roman" panose="02020603050405020304" pitchFamily="18" charset="0"/>
              <a:cs typeface="Times New Roman" panose="02020603050405020304" pitchFamily="18" charset="0"/>
            </a:endParaRPr>
          </a:p>
        </p:txBody>
      </p:sp>
      <p:sp>
        <p:nvSpPr>
          <p:cNvPr id="26" name="TextBox 22"/>
          <p:cNvSpPr txBox="1"/>
          <p:nvPr/>
        </p:nvSpPr>
        <p:spPr>
          <a:xfrm>
            <a:off x="395596" y="5181351"/>
            <a:ext cx="1659151" cy="52197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D</a:t>
            </a:r>
            <a:endParaRPr lang="en-US" altLang="zh-CN" sz="2800" b="1" dirty="0">
              <a:solidFill>
                <a:srgbClr val="C00000"/>
              </a:solidFill>
              <a:latin typeface="Times New Roman" panose="02020603050405020304" pitchFamily="18" charset="0"/>
              <a:cs typeface="Times New Roman" panose="02020603050405020304" pitchFamily="18" charset="0"/>
            </a:endParaRPr>
          </a:p>
        </p:txBody>
      </p:sp>
      <p:sp>
        <p:nvSpPr>
          <p:cNvPr id="5" name="TextBox 22"/>
          <p:cNvSpPr txBox="1"/>
          <p:nvPr/>
        </p:nvSpPr>
        <p:spPr>
          <a:xfrm>
            <a:off x="385436" y="5569336"/>
            <a:ext cx="1659151" cy="52197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A</a:t>
            </a:r>
            <a:endParaRPr lang="en-US" altLang="zh-CN" sz="2800" b="1" dirty="0">
              <a:solidFill>
                <a:srgbClr val="C00000"/>
              </a:solidFill>
              <a:latin typeface="Times New Roman" panose="02020603050405020304" pitchFamily="18" charset="0"/>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up)">
                                      <p:cBhvr>
                                        <p:cTn id="7" dur="500"/>
                                        <p:tgtEl>
                                          <p:spTgt spid="3">
                                            <p:txEl>
                                              <p:pRg st="0" end="0"/>
                                            </p:txEl>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20"/>
                                        </p:tgtEl>
                                        <p:attrNameLst>
                                          <p:attrName>style.visibility</p:attrName>
                                        </p:attrNameLst>
                                      </p:cBhvr>
                                      <p:to>
                                        <p:strVal val="visible"/>
                                      </p:to>
                                    </p:set>
                                    <p:animEffect transition="in" filter="wipe(up)">
                                      <p:cBhvr>
                                        <p:cTn id="10" dur="500"/>
                                        <p:tgtEl>
                                          <p:spTgt spid="20"/>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barn(inVertical)">
                                      <p:cBhvr>
                                        <p:cTn id="15" dur="500"/>
                                        <p:tgtEl>
                                          <p:spTgt spid="24"/>
                                        </p:tgtEl>
                                      </p:cBhvr>
                                    </p:animEffect>
                                  </p:childTnLst>
                                </p:cTn>
                              </p:par>
                            </p:childTnLst>
                          </p:cTn>
                        </p:par>
                        <p:par>
                          <p:cTn id="16" fill="hold">
                            <p:stCondLst>
                              <p:cond delay="500"/>
                            </p:stCondLst>
                            <p:childTnLst>
                              <p:par>
                                <p:cTn id="17" presetID="16" presetClass="entr" presetSubtype="37"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barn(outVertical)">
                                      <p:cBhvr>
                                        <p:cTn id="19" dur="500"/>
                                        <p:tgtEl>
                                          <p:spTgt spid="13"/>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grpId="0" nodeType="clickEffect">
                                  <p:stCondLst>
                                    <p:cond delay="0"/>
                                  </p:stCondLst>
                                  <p:childTnLst>
                                    <p:set>
                                      <p:cBhvr>
                                        <p:cTn id="23" dur="1" fill="hold">
                                          <p:stCondLst>
                                            <p:cond delay="0"/>
                                          </p:stCondLst>
                                        </p:cTn>
                                        <p:tgtEl>
                                          <p:spTgt spid="23"/>
                                        </p:tgtEl>
                                        <p:attrNameLst>
                                          <p:attrName>style.visibility</p:attrName>
                                        </p:attrNameLst>
                                      </p:cBhvr>
                                      <p:to>
                                        <p:strVal val="visible"/>
                                      </p:to>
                                    </p:set>
                                    <p:animEffect transition="in" filter="barn(inVertical)">
                                      <p:cBhvr>
                                        <p:cTn id="24" dur="500"/>
                                        <p:tgtEl>
                                          <p:spTgt spid="23"/>
                                        </p:tgtEl>
                                      </p:cBhvr>
                                    </p:animEffect>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grpId="0" nodeType="clickEffect">
                                  <p:stCondLst>
                                    <p:cond delay="0"/>
                                  </p:stCondLst>
                                  <p:childTnLst>
                                    <p:set>
                                      <p:cBhvr>
                                        <p:cTn id="28" dur="1" fill="hold">
                                          <p:stCondLst>
                                            <p:cond delay="0"/>
                                          </p:stCondLst>
                                        </p:cTn>
                                        <p:tgtEl>
                                          <p:spTgt spid="22"/>
                                        </p:tgtEl>
                                        <p:attrNameLst>
                                          <p:attrName>style.visibility</p:attrName>
                                        </p:attrNameLst>
                                      </p:cBhvr>
                                      <p:to>
                                        <p:strVal val="visible"/>
                                      </p:to>
                                    </p:set>
                                    <p:animEffect transition="in" filter="barn(inVertical)">
                                      <p:cBhvr>
                                        <p:cTn id="29" dur="500"/>
                                        <p:tgtEl>
                                          <p:spTgt spid="22"/>
                                        </p:tgtEl>
                                      </p:cBhvr>
                                    </p:animEffect>
                                  </p:childTnLst>
                                </p:cTn>
                              </p:par>
                            </p:childTnLst>
                          </p:cTn>
                        </p:par>
                      </p:childTnLst>
                    </p:cTn>
                  </p:par>
                  <p:par>
                    <p:cTn id="30" fill="hold">
                      <p:stCondLst>
                        <p:cond delay="indefinite"/>
                      </p:stCondLst>
                      <p:childTnLst>
                        <p:par>
                          <p:cTn id="31" fill="hold">
                            <p:stCondLst>
                              <p:cond delay="0"/>
                            </p:stCondLst>
                            <p:childTnLst>
                              <p:par>
                                <p:cTn id="32" presetID="16" presetClass="entr" presetSubtype="21" fill="hold" grpId="0" nodeType="clickEffect">
                                  <p:stCondLst>
                                    <p:cond delay="0"/>
                                  </p:stCondLst>
                                  <p:childTnLst>
                                    <p:set>
                                      <p:cBhvr>
                                        <p:cTn id="33" dur="1" fill="hold">
                                          <p:stCondLst>
                                            <p:cond delay="0"/>
                                          </p:stCondLst>
                                        </p:cTn>
                                        <p:tgtEl>
                                          <p:spTgt spid="25"/>
                                        </p:tgtEl>
                                        <p:attrNameLst>
                                          <p:attrName>style.visibility</p:attrName>
                                        </p:attrNameLst>
                                      </p:cBhvr>
                                      <p:to>
                                        <p:strVal val="visible"/>
                                      </p:to>
                                    </p:set>
                                    <p:animEffect transition="in" filter="barn(inVertical)">
                                      <p:cBhvr>
                                        <p:cTn id="34" dur="500"/>
                                        <p:tgtEl>
                                          <p:spTgt spid="25"/>
                                        </p:tgtEl>
                                      </p:cBhvr>
                                    </p:animEffect>
                                  </p:childTnLst>
                                </p:cTn>
                              </p:par>
                            </p:childTnLst>
                          </p:cTn>
                        </p:par>
                      </p:childTnLst>
                    </p:cTn>
                  </p:par>
                  <p:par>
                    <p:cTn id="35" fill="hold">
                      <p:stCondLst>
                        <p:cond delay="indefinite"/>
                      </p:stCondLst>
                      <p:childTnLst>
                        <p:par>
                          <p:cTn id="36" fill="hold">
                            <p:stCondLst>
                              <p:cond delay="0"/>
                            </p:stCondLst>
                            <p:childTnLst>
                              <p:par>
                                <p:cTn id="37" presetID="16" presetClass="entr" presetSubtype="21" fill="hold" grpId="0" nodeType="clickEffect">
                                  <p:stCondLst>
                                    <p:cond delay="0"/>
                                  </p:stCondLst>
                                  <p:childTnLst>
                                    <p:set>
                                      <p:cBhvr>
                                        <p:cTn id="38" dur="1" fill="hold">
                                          <p:stCondLst>
                                            <p:cond delay="0"/>
                                          </p:stCondLst>
                                        </p:cTn>
                                        <p:tgtEl>
                                          <p:spTgt spid="26"/>
                                        </p:tgtEl>
                                        <p:attrNameLst>
                                          <p:attrName>style.visibility</p:attrName>
                                        </p:attrNameLst>
                                      </p:cBhvr>
                                      <p:to>
                                        <p:strVal val="visible"/>
                                      </p:to>
                                    </p:set>
                                    <p:animEffect transition="in" filter="barn(inVertical)">
                                      <p:cBhvr>
                                        <p:cTn id="39" dur="500"/>
                                        <p:tgtEl>
                                          <p:spTgt spid="26"/>
                                        </p:tgtEl>
                                      </p:cBhvr>
                                    </p:animEffect>
                                  </p:childTnLst>
                                </p:cTn>
                              </p:par>
                            </p:childTnLst>
                          </p:cTn>
                        </p:par>
                      </p:childTnLst>
                    </p:cTn>
                  </p:par>
                  <p:par>
                    <p:cTn id="40" fill="hold">
                      <p:stCondLst>
                        <p:cond delay="indefinite"/>
                      </p:stCondLst>
                      <p:childTnLst>
                        <p:par>
                          <p:cTn id="41" fill="hold">
                            <p:stCondLst>
                              <p:cond delay="0"/>
                            </p:stCondLst>
                            <p:childTnLst>
                              <p:par>
                                <p:cTn id="42" presetID="16" presetClass="entr" presetSubtype="21" fill="hold" grpId="0" nodeType="clickEffect">
                                  <p:stCondLst>
                                    <p:cond delay="0"/>
                                  </p:stCondLst>
                                  <p:childTnLst>
                                    <p:set>
                                      <p:cBhvr>
                                        <p:cTn id="43" dur="1" fill="hold">
                                          <p:stCondLst>
                                            <p:cond delay="0"/>
                                          </p:stCondLst>
                                        </p:cTn>
                                        <p:tgtEl>
                                          <p:spTgt spid="5"/>
                                        </p:tgtEl>
                                        <p:attrNameLst>
                                          <p:attrName>style.visibility</p:attrName>
                                        </p:attrNameLst>
                                      </p:cBhvr>
                                      <p:to>
                                        <p:strVal val="visible"/>
                                      </p:to>
                                    </p:set>
                                    <p:animEffect transition="in" filter="barn(inVertical)">
                                      <p:cBhvr>
                                        <p:cTn id="4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13" grpId="0" bldLvl="0" animBg="1"/>
      <p:bldP spid="3" grpId="0" build="p"/>
      <p:bldP spid="22" grpId="0"/>
      <p:bldP spid="23" grpId="0"/>
      <p:bldP spid="24" grpId="0"/>
      <p:bldP spid="25" grpId="0"/>
      <p:bldP spid="26" grpId="0"/>
      <p:bldP spid="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36497"/>
            <a:ext cx="10668000" cy="2821503"/>
          </a:xfrm>
          <a:prstGeom prst="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1042323" y="2189905"/>
            <a:ext cx="10107353" cy="156845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例</a:t>
            </a:r>
            <a:r>
              <a:rPr lang="en-US" altLang="zh-CN" sz="2400" b="1" dirty="0">
                <a:latin typeface="微软雅黑" panose="020B0503020204020204" pitchFamily="34" charset="-122"/>
                <a:ea typeface="微软雅黑" panose="020B0503020204020204" pitchFamily="34" charset="-122"/>
              </a:rPr>
              <a:t>1】More than 350,000 people visit Times Square in midtown 40 ________ , known as “The Crossroads of the World”, every day.</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40. A. Manhattan     B. Tokyo      C. London       D. Mexico</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2031999" y="2526586"/>
            <a:ext cx="439420" cy="521970"/>
          </a:xfrm>
          <a:prstGeom prst="rect">
            <a:avLst/>
          </a:prstGeom>
          <a:noFill/>
        </p:spPr>
        <p:txBody>
          <a:bodyPr wrap="none" rtlCol="0">
            <a:spAutoFit/>
          </a:bodyPr>
          <a:lstStyle/>
          <a:p>
            <a:pPr algn="l">
              <a:buClrTx/>
              <a:buSzTx/>
              <a:buFontTx/>
            </a:pPr>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a:t>
            </a:r>
            <a:endPar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9" name="文本框 8"/>
          <p:cNvSpPr txBox="1"/>
          <p:nvPr/>
        </p:nvSpPr>
        <p:spPr>
          <a:xfrm>
            <a:off x="762000" y="4226929"/>
            <a:ext cx="10668000" cy="193802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这个句子出现了两个专有名词，一个是“Times Square”，一个是“The Crossroads of the World”。根据地理文化常识，“The Crossroads of the World（世界的十字路口）”亦是纽约市曼哈顿Manhattan的Times Square（时代广场）的昵称。而其他选项明显不是美国城市，一一排除了，故本题正确答案为A。</a:t>
            </a:r>
            <a:endParaRPr sz="2400" dirty="0">
              <a:latin typeface="微软雅黑" panose="020B0503020204020204" pitchFamily="34" charset="-122"/>
              <a:ea typeface="微软雅黑" panose="020B0503020204020204" pitchFamily="34" charset="-122"/>
            </a:endParaRPr>
          </a:p>
        </p:txBody>
      </p:sp>
      <p:sp>
        <p:nvSpPr>
          <p:cNvPr id="6" name="文本框 5"/>
          <p:cNvSpPr txBox="1"/>
          <p:nvPr/>
        </p:nvSpPr>
        <p:spPr>
          <a:xfrm>
            <a:off x="1170225" y="1451308"/>
            <a:ext cx="1723549" cy="461665"/>
          </a:xfrm>
          <a:prstGeom prst="rect">
            <a:avLst/>
          </a:prstGeom>
          <a:solidFill>
            <a:schemeClr val="accent3">
              <a:lumMod val="40000"/>
              <a:lumOff val="60000"/>
            </a:schemeClr>
          </a:solidFill>
        </p:spPr>
        <p:txBody>
          <a:bodyPr wrap="none" rtlCol="0">
            <a:spAutoFit/>
          </a:bodyPr>
          <a:lstStyle/>
          <a:p>
            <a:r>
              <a:rPr lang="zh-CN" altLang="en-US" sz="2400" b="1" dirty="0">
                <a:latin typeface="微软雅黑" panose="020B0503020204020204" pitchFamily="34" charset="-122"/>
                <a:ea typeface="微软雅黑" panose="020B0503020204020204" pitchFamily="34" charset="-122"/>
              </a:rPr>
              <a:t>典型例子：</a:t>
            </a:r>
            <a:endParaRPr lang="zh-CN" altLang="en-US" sz="2400" b="1" dirty="0">
              <a:latin typeface="微软雅黑" panose="020B0503020204020204" pitchFamily="34" charset="-122"/>
              <a:ea typeface="微软雅黑" panose="020B0503020204020204" pitchFamily="34" charset="-122"/>
            </a:endParaRPr>
          </a:p>
        </p:txBody>
      </p:sp>
      <p:graphicFrame>
        <p:nvGraphicFramePr>
          <p:cNvPr id="8" name="图示 7"/>
          <p:cNvGraphicFramePr/>
          <p:nvPr/>
        </p:nvGraphicFramePr>
        <p:xfrm>
          <a:off x="2032000" y="273231"/>
          <a:ext cx="8128000" cy="140891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500"/>
                                        <p:tgtEl>
                                          <p:spTgt spid="6"/>
                                        </p:tgtEl>
                                      </p:cBhvr>
                                    </p:animEffect>
                                  </p:childTnLst>
                                </p:cTn>
                              </p:par>
                            </p:childTnLst>
                          </p:cTn>
                        </p:par>
                        <p:par>
                          <p:cTn id="15" fill="hold">
                            <p:stCondLst>
                              <p:cond delay="500"/>
                            </p:stCondLst>
                            <p:childTnLst>
                              <p:par>
                                <p:cTn id="16" presetID="22" presetClass="entr" presetSubtype="8" fill="hold" grpId="1"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1" nodeType="click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ipe(left)">
                                      <p:cBhvr>
                                        <p:cTn id="23" dur="500"/>
                                        <p:tgtEl>
                                          <p:spTgt spid="7"/>
                                        </p:tgtEl>
                                      </p:cBhvr>
                                    </p:animEffect>
                                  </p:childTnLst>
                                </p:cTn>
                              </p:par>
                            </p:childTnLst>
                          </p:cTn>
                        </p:par>
                        <p:par>
                          <p:cTn id="24" fill="hold">
                            <p:stCondLst>
                              <p:cond delay="500"/>
                            </p:stCondLst>
                            <p:childTnLst>
                              <p:par>
                                <p:cTn id="25" presetID="2" presetClass="entr" presetSubtype="4" fill="hold" grpId="1" nodeType="after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additive="base">
                                        <p:cTn id="27" dur="500" fill="hold"/>
                                        <p:tgtEl>
                                          <p:spTgt spid="10"/>
                                        </p:tgtEl>
                                        <p:attrNameLst>
                                          <p:attrName>ppt_x</p:attrName>
                                        </p:attrNameLst>
                                      </p:cBhvr>
                                      <p:tavLst>
                                        <p:tav tm="0">
                                          <p:val>
                                            <p:strVal val="#ppt_x"/>
                                          </p:val>
                                        </p:tav>
                                        <p:tav tm="100000">
                                          <p:val>
                                            <p:strVal val="#ppt_x"/>
                                          </p:val>
                                        </p:tav>
                                      </p:tavLst>
                                    </p:anim>
                                    <p:anim calcmode="lin" valueType="num">
                                      <p:cBhvr additive="base">
                                        <p:cTn id="28" dur="500" fill="hold"/>
                                        <p:tgtEl>
                                          <p:spTgt spid="10"/>
                                        </p:tgtEl>
                                        <p:attrNameLst>
                                          <p:attrName>ppt_y</p:attrName>
                                        </p:attrNameLst>
                                      </p:cBhvr>
                                      <p:tavLst>
                                        <p:tav tm="0">
                                          <p:val>
                                            <p:strVal val="1+#ppt_h/2"/>
                                          </p:val>
                                        </p:tav>
                                        <p:tav tm="100000">
                                          <p:val>
                                            <p:strVal val="#ppt_y"/>
                                          </p:val>
                                        </p:tav>
                                      </p:tavLst>
                                    </p:anim>
                                  </p:childTnLst>
                                </p:cTn>
                              </p:par>
                              <p:par>
                                <p:cTn id="29" presetID="42" presetClass="entr" presetSubtype="0" fill="hold" grpId="1" nodeType="with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1000"/>
                                        <p:tgtEl>
                                          <p:spTgt spid="9"/>
                                        </p:tgtEl>
                                      </p:cBhvr>
                                    </p:animEffect>
                                    <p:anim calcmode="lin" valueType="num">
                                      <p:cBhvr>
                                        <p:cTn id="32" dur="1000" fill="hold"/>
                                        <p:tgtEl>
                                          <p:spTgt spid="9"/>
                                        </p:tgtEl>
                                        <p:attrNameLst>
                                          <p:attrName>ppt_x</p:attrName>
                                        </p:attrNameLst>
                                      </p:cBhvr>
                                      <p:tavLst>
                                        <p:tav tm="0">
                                          <p:val>
                                            <p:strVal val="#ppt_x"/>
                                          </p:val>
                                        </p:tav>
                                        <p:tav tm="100000">
                                          <p:val>
                                            <p:strVal val="#ppt_x"/>
                                          </p:val>
                                        </p:tav>
                                      </p:tavLst>
                                    </p:anim>
                                    <p:anim calcmode="lin" valueType="num">
                                      <p:cBhvr>
                                        <p:cTn id="33"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2" presetClass="exit" presetSubtype="2" fill="hold" grpId="0" nodeType="clickEffect">
                                  <p:stCondLst>
                                    <p:cond delay="0"/>
                                  </p:stCondLst>
                                  <p:childTnLst>
                                    <p:animEffect transition="out" filter="wipe(right)">
                                      <p:cBhvr>
                                        <p:cTn id="37" dur="500"/>
                                        <p:tgtEl>
                                          <p:spTgt spid="4"/>
                                        </p:tgtEl>
                                      </p:cBhvr>
                                    </p:animEffect>
                                    <p:set>
                                      <p:cBhvr>
                                        <p:cTn id="38" dur="1" fill="hold">
                                          <p:stCondLst>
                                            <p:cond delay="499"/>
                                          </p:stCondLst>
                                        </p:cTn>
                                        <p:tgtEl>
                                          <p:spTgt spid="4"/>
                                        </p:tgtEl>
                                        <p:attrNameLst>
                                          <p:attrName>style.visibility</p:attrName>
                                        </p:attrNameLst>
                                      </p:cBhvr>
                                      <p:to>
                                        <p:strVal val="hidden"/>
                                      </p:to>
                                    </p:set>
                                  </p:childTnLst>
                                </p:cTn>
                              </p:par>
                              <p:par>
                                <p:cTn id="39" presetID="22" presetClass="exit" presetSubtype="2" fill="hold" grpId="0" nodeType="withEffect">
                                  <p:stCondLst>
                                    <p:cond delay="0"/>
                                  </p:stCondLst>
                                  <p:childTnLst>
                                    <p:animEffect transition="out" filter="wipe(right)">
                                      <p:cBhvr>
                                        <p:cTn id="40" dur="500"/>
                                        <p:tgtEl>
                                          <p:spTgt spid="7"/>
                                        </p:tgtEl>
                                      </p:cBhvr>
                                    </p:animEffect>
                                    <p:set>
                                      <p:cBhvr>
                                        <p:cTn id="41" dur="1" fill="hold">
                                          <p:stCondLst>
                                            <p:cond delay="499"/>
                                          </p:stCondLst>
                                        </p:cTn>
                                        <p:tgtEl>
                                          <p:spTgt spid="7"/>
                                        </p:tgtEl>
                                        <p:attrNameLst>
                                          <p:attrName>style.visibility</p:attrName>
                                        </p:attrNameLst>
                                      </p:cBhvr>
                                      <p:to>
                                        <p:strVal val="hidden"/>
                                      </p:to>
                                    </p:set>
                                  </p:childTnLst>
                                </p:cTn>
                              </p:par>
                              <p:par>
                                <p:cTn id="42" presetID="2" presetClass="exit" presetSubtype="4" fill="hold" grpId="0" nodeType="withEffect">
                                  <p:stCondLst>
                                    <p:cond delay="0"/>
                                  </p:stCondLst>
                                  <p:childTnLst>
                                    <p:anim calcmode="lin" valueType="num">
                                      <p:cBhvr additive="base">
                                        <p:cTn id="43" dur="500"/>
                                        <p:tgtEl>
                                          <p:spTgt spid="10"/>
                                        </p:tgtEl>
                                        <p:attrNameLst>
                                          <p:attrName>ppt_x</p:attrName>
                                        </p:attrNameLst>
                                      </p:cBhvr>
                                      <p:tavLst>
                                        <p:tav tm="0">
                                          <p:val>
                                            <p:strVal val="ppt_x"/>
                                          </p:val>
                                        </p:tav>
                                        <p:tav tm="100000">
                                          <p:val>
                                            <p:strVal val="ppt_x"/>
                                          </p:val>
                                        </p:tav>
                                      </p:tavLst>
                                    </p:anim>
                                    <p:anim calcmode="lin" valueType="num">
                                      <p:cBhvr additive="base">
                                        <p:cTn id="44" dur="500"/>
                                        <p:tgtEl>
                                          <p:spTgt spid="10"/>
                                        </p:tgtEl>
                                        <p:attrNameLst>
                                          <p:attrName>ppt_y</p:attrName>
                                        </p:attrNameLst>
                                      </p:cBhvr>
                                      <p:tavLst>
                                        <p:tav tm="0">
                                          <p:val>
                                            <p:strVal val="ppt_y"/>
                                          </p:val>
                                        </p:tav>
                                        <p:tav tm="100000">
                                          <p:val>
                                            <p:strVal val="1+ppt_h/2"/>
                                          </p:val>
                                        </p:tav>
                                      </p:tavLst>
                                    </p:anim>
                                    <p:set>
                                      <p:cBhvr>
                                        <p:cTn id="45" dur="1" fill="hold">
                                          <p:stCondLst>
                                            <p:cond delay="499"/>
                                          </p:stCondLst>
                                        </p:cTn>
                                        <p:tgtEl>
                                          <p:spTgt spid="10"/>
                                        </p:tgtEl>
                                        <p:attrNameLst>
                                          <p:attrName>style.visibility</p:attrName>
                                        </p:attrNameLst>
                                      </p:cBhvr>
                                      <p:to>
                                        <p:strVal val="hidden"/>
                                      </p:to>
                                    </p:set>
                                  </p:childTnLst>
                                </p:cTn>
                              </p:par>
                              <p:par>
                                <p:cTn id="46" presetID="42" presetClass="exit" presetSubtype="0" fill="hold" grpId="0" nodeType="withEffect">
                                  <p:stCondLst>
                                    <p:cond delay="0"/>
                                  </p:stCondLst>
                                  <p:childTnLst>
                                    <p:animEffect transition="out" filter="fade">
                                      <p:cBhvr>
                                        <p:cTn id="47" dur="1000"/>
                                        <p:tgtEl>
                                          <p:spTgt spid="9"/>
                                        </p:tgtEl>
                                      </p:cBhvr>
                                    </p:animEffect>
                                    <p:anim calcmode="lin" valueType="num">
                                      <p:cBhvr>
                                        <p:cTn id="48" dur="1000"/>
                                        <p:tgtEl>
                                          <p:spTgt spid="9"/>
                                        </p:tgtEl>
                                        <p:attrNameLst>
                                          <p:attrName>ppt_x</p:attrName>
                                        </p:attrNameLst>
                                      </p:cBhvr>
                                      <p:tavLst>
                                        <p:tav tm="0">
                                          <p:val>
                                            <p:strVal val="ppt_x"/>
                                          </p:val>
                                        </p:tav>
                                        <p:tav tm="100000">
                                          <p:val>
                                            <p:strVal val="ppt_x"/>
                                          </p:val>
                                        </p:tav>
                                      </p:tavLst>
                                    </p:anim>
                                    <p:anim calcmode="lin" valueType="num">
                                      <p:cBhvr>
                                        <p:cTn id="49" dur="1000"/>
                                        <p:tgtEl>
                                          <p:spTgt spid="9"/>
                                        </p:tgtEl>
                                        <p:attrNameLst>
                                          <p:attrName>ppt_y</p:attrName>
                                        </p:attrNameLst>
                                      </p:cBhvr>
                                      <p:tavLst>
                                        <p:tav tm="0">
                                          <p:val>
                                            <p:strVal val="ppt_y"/>
                                          </p:val>
                                        </p:tav>
                                        <p:tav tm="100000">
                                          <p:val>
                                            <p:strVal val="ppt_y+.1"/>
                                          </p:val>
                                        </p:tav>
                                      </p:tavLst>
                                    </p:anim>
                                    <p:set>
                                      <p:cBhvr>
                                        <p:cTn id="50" dur="1" fill="hold">
                                          <p:stCondLst>
                                            <p:cond delay="9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0" grpId="1" animBg="1"/>
      <p:bldP spid="4" grpId="0"/>
      <p:bldP spid="4" grpId="1"/>
      <p:bldP spid="7" grpId="0"/>
      <p:bldP spid="7" grpId="1"/>
      <p:bldP spid="9" grpId="0"/>
      <p:bldP spid="9" grpId="1"/>
      <p:bldP spid="6" grpId="0" animBg="1"/>
      <p:bldGraphic spid="8" grpId="0">
        <p:bldAsOne/>
      </p:bldGraphic>
    </p:bldLst>
  </p:timing>
</p:sld>
</file>

<file path=ppt/slides/slide1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69" name="Group 4"/>
          <p:cNvGrpSpPr/>
          <p:nvPr/>
        </p:nvGrpSpPr>
        <p:grpSpPr>
          <a:xfrm>
            <a:off x="9040482" y="3280216"/>
            <a:ext cx="3058005" cy="3492104"/>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3" name="内容占位符 2"/>
          <p:cNvSpPr>
            <a:spLocks noGrp="1"/>
          </p:cNvSpPr>
          <p:nvPr>
            <p:ph idx="1"/>
          </p:nvPr>
        </p:nvSpPr>
        <p:spPr>
          <a:xfrm>
            <a:off x="72622" y="22909"/>
            <a:ext cx="11336629" cy="6242538"/>
          </a:xfrm>
          <a:solidFill>
            <a:schemeClr val="bg1">
              <a:alpha val="47000"/>
            </a:schemeClr>
          </a:solidFill>
        </p:spPr>
        <p:txBody>
          <a:bodyPr>
            <a:noAutofit/>
          </a:bodyPr>
          <a:lstStyle/>
          <a:p>
            <a:pPr marL="0" indent="0">
              <a:lnSpc>
                <a:spcPct val="140000"/>
              </a:lnSpc>
              <a:buNone/>
            </a:pPr>
            <a:r>
              <a:rPr lang="zh-CN" altLang="en-US" sz="2400" b="1" dirty="0">
                <a:solidFill>
                  <a:srgbClr val="002060"/>
                </a:solidFill>
                <a:latin typeface="微软雅黑" panose="020B0503020204020204" pitchFamily="34" charset="-122"/>
                <a:ea typeface="微软雅黑" panose="020B0503020204020204" pitchFamily="34" charset="-122"/>
                <a:cs typeface="+mj-cs"/>
              </a:rPr>
              <a:t>解  析：</a:t>
            </a:r>
            <a:r>
              <a:rPr sz="2400" b="1" dirty="0">
                <a:latin typeface="微软雅黑" panose="020B0503020204020204" pitchFamily="34" charset="-122"/>
                <a:ea typeface="微软雅黑" panose="020B0503020204020204" pitchFamily="34" charset="-122"/>
              </a:rPr>
              <a:t>31. 本题考查词义辨析和联系上下文。上文介绍了几种学习汉语的方法，但是收效甚微。这一段开始讲了另一种方法，并且也收到了明显的效果，因此可以判断这里是最后。其他几个选项hopefully（有希望地）、usually（通常地）、hopefully（有希望地），意思都不合适，故本题正确答案为 B。</a:t>
            </a:r>
            <a:endParaRPr sz="2400" b="1" dirty="0">
              <a:latin typeface="微软雅黑" panose="020B0503020204020204" pitchFamily="34" charset="-122"/>
              <a:ea typeface="微软雅黑" panose="020B0503020204020204" pitchFamily="34" charset="-122"/>
            </a:endParaRPr>
          </a:p>
          <a:p>
            <a:pPr marL="0" indent="0">
              <a:lnSpc>
                <a:spcPct val="140000"/>
              </a:lnSpc>
              <a:buNone/>
            </a:pPr>
            <a:r>
              <a:rPr sz="2400" b="1" dirty="0">
                <a:latin typeface="微软雅黑" panose="020B0503020204020204" pitchFamily="34" charset="-122"/>
                <a:ea typeface="微软雅黑" panose="020B0503020204020204" pitchFamily="34" charset="-122"/>
              </a:rPr>
              <a:t>32. 本题考查词义辨析和联系上下文。从下文可知，to make friends with native speakers 是一种学习汉语的方式，the best way of 意为“……最好的方式是”。其他 3 项 part（部分）、chance（机会）、result（结果），意思都不合适，故本题正确答案为 D。</a:t>
            </a:r>
            <a:endParaRPr sz="2400" b="1" dirty="0">
              <a:latin typeface="微软雅黑" panose="020B0503020204020204" pitchFamily="34" charset="-122"/>
              <a:ea typeface="微软雅黑" panose="020B0503020204020204" pitchFamily="34" charset="-122"/>
            </a:endParaRPr>
          </a:p>
          <a:p>
            <a:pPr marL="0" indent="0">
              <a:lnSpc>
                <a:spcPct val="140000"/>
              </a:lnSpc>
              <a:buNone/>
            </a:pPr>
            <a:r>
              <a:rPr sz="2400" b="1" dirty="0">
                <a:latin typeface="微软雅黑" panose="020B0503020204020204" pitchFamily="34" charset="-122"/>
                <a:ea typeface="微软雅黑" panose="020B0503020204020204" pitchFamily="34" charset="-122"/>
              </a:rPr>
              <a:t>33. 本题考查词义辨析。从本句意思可以推断出是“我”在乐队里认识了一个女孩子，其他3项hurt（伤害）、introduced（介绍）、saved（拯救），意思都不合适，故本题正确答案为 C。</a:t>
            </a:r>
            <a:endParaRPr sz="2400" b="1" dirty="0">
              <a:latin typeface="微软雅黑" panose="020B0503020204020204" pitchFamily="34" charset="-122"/>
              <a:ea typeface="微软雅黑" panose="020B0503020204020204" pitchFamily="34" charset="-122"/>
            </a:endParaRPr>
          </a:p>
        </p:txBody>
      </p:sp>
      <p:sp>
        <p:nvSpPr>
          <p:cNvPr id="33" name="左箭头 32">
            <a:hlinkClick r:id="rId1" action="ppaction://hlinksldjump"/>
          </p:cNvPr>
          <p:cNvSpPr/>
          <p:nvPr/>
        </p:nvSpPr>
        <p:spPr>
          <a:xfrm>
            <a:off x="9505315" y="6175375"/>
            <a:ext cx="1335405" cy="75057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2400" b="1" dirty="0">
                <a:solidFill>
                  <a:schemeClr val="bg1"/>
                </a:solidFill>
              </a:rPr>
              <a:t>下一页</a:t>
            </a:r>
            <a:endParaRPr lang="zh-CN" altLang="zh-CN" sz="2400" b="1" dirty="0">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bg/>
                                          </p:spTgt>
                                        </p:tgtEl>
                                        <p:attrNameLst>
                                          <p:attrName>style.visibility</p:attrName>
                                        </p:attrNameLst>
                                      </p:cBhvr>
                                      <p:to>
                                        <p:strVal val="visible"/>
                                      </p:to>
                                    </p:set>
                                    <p:animEffect transition="in" filter="wipe(up)">
                                      <p:cBhvr>
                                        <p:cTn id="11" dur="500"/>
                                        <p:tgtEl>
                                          <p:spTgt spid="3">
                                            <p:bg/>
                                          </p:spTgt>
                                        </p:tgtEl>
                                      </p:cBhvr>
                                    </p:animEffect>
                                  </p:childTnLst>
                                </p:cTn>
                              </p:par>
                              <p:par>
                                <p:cTn id="12" presetID="22" presetClass="entr" presetSubtype="1" fill="hold" grpId="0" nodeType="with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wipe(up)">
                                      <p:cBhvr>
                                        <p:cTn id="14" dur="500"/>
                                        <p:tgtEl>
                                          <p:spTgt spid="3">
                                            <p:txEl>
                                              <p:pRg st="0" end="0"/>
                                            </p:txEl>
                                          </p:spTgt>
                                        </p:tgtEl>
                                      </p:cBhvr>
                                    </p:animEffect>
                                  </p:childTnLst>
                                </p:cTn>
                              </p:par>
                              <p:par>
                                <p:cTn id="15" presetID="22" presetClass="entr" presetSubtype="1" fill="hold" grpId="0" nodeType="with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wipe(up)">
                                      <p:cBhvr>
                                        <p:cTn id="17" dur="500"/>
                                        <p:tgtEl>
                                          <p:spTgt spid="3">
                                            <p:txEl>
                                              <p:pRg st="1" end="1"/>
                                            </p:txEl>
                                          </p:spTgt>
                                        </p:tgtEl>
                                      </p:cBhvr>
                                    </p:animEffect>
                                  </p:childTnLst>
                                </p:cTn>
                              </p:par>
                              <p:par>
                                <p:cTn id="18" presetID="22" presetClass="entr" presetSubtype="1" fill="hold" grpId="0" nodeType="with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Effect transition="in" filter="wipe(up)">
                                      <p:cBhvr>
                                        <p:cTn id="20"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1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69" name="Group 4"/>
          <p:cNvGrpSpPr/>
          <p:nvPr/>
        </p:nvGrpSpPr>
        <p:grpSpPr>
          <a:xfrm>
            <a:off x="9040482" y="3280216"/>
            <a:ext cx="3058005" cy="3492104"/>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3" name="内容占位符 2"/>
          <p:cNvSpPr>
            <a:spLocks noGrp="1"/>
          </p:cNvSpPr>
          <p:nvPr>
            <p:ph idx="1"/>
          </p:nvPr>
        </p:nvSpPr>
        <p:spPr>
          <a:xfrm>
            <a:off x="72622" y="22909"/>
            <a:ext cx="11762275" cy="6242538"/>
          </a:xfrm>
          <a:solidFill>
            <a:schemeClr val="bg1">
              <a:alpha val="47000"/>
            </a:schemeClr>
          </a:solidFill>
        </p:spPr>
        <p:txBody>
          <a:bodyPr>
            <a:noAutofit/>
          </a:bodyPr>
          <a:lstStyle/>
          <a:p>
            <a:pPr marL="0" indent="0">
              <a:lnSpc>
                <a:spcPct val="150000"/>
              </a:lnSpc>
              <a:buNone/>
            </a:pPr>
            <a:r>
              <a:rPr lang="zh-CN" altLang="en-US" sz="2400" b="1" dirty="0">
                <a:solidFill>
                  <a:srgbClr val="002060"/>
                </a:solidFill>
                <a:latin typeface="微软雅黑" panose="020B0503020204020204" pitchFamily="34" charset="-122"/>
                <a:ea typeface="微软雅黑" panose="020B0503020204020204" pitchFamily="34" charset="-122"/>
                <a:cs typeface="+mj-cs"/>
              </a:rPr>
              <a:t>解  析：</a:t>
            </a:r>
            <a:r>
              <a:rPr sz="2400" b="1" dirty="0">
                <a:latin typeface="微软雅黑" panose="020B0503020204020204" pitchFamily="34" charset="-122"/>
                <a:ea typeface="微软雅黑" panose="020B0503020204020204" pitchFamily="34" charset="-122"/>
              </a:rPr>
              <a:t>34. 本题考查词义辨析和联系上下文。从下文的 like “melody”（像旋律）这一类词，可以推断出这个女孩子教了他很多关于音乐的词汇，故本题正确答案为 A。 </a:t>
            </a:r>
            <a:endParaRPr sz="2400" b="1" dirty="0">
              <a:latin typeface="微软雅黑" panose="020B0503020204020204" pitchFamily="34" charset="-122"/>
              <a:ea typeface="微软雅黑" panose="020B0503020204020204" pitchFamily="34" charset="-122"/>
            </a:endParaRPr>
          </a:p>
          <a:p>
            <a:pPr marL="0" indent="0">
              <a:lnSpc>
                <a:spcPct val="150000"/>
              </a:lnSpc>
              <a:buNone/>
            </a:pPr>
            <a:r>
              <a:rPr sz="2400" b="1" dirty="0">
                <a:latin typeface="微软雅黑" panose="020B0503020204020204" pitchFamily="34" charset="-122"/>
                <a:ea typeface="微软雅黑" panose="020B0503020204020204" pitchFamily="34" charset="-122"/>
              </a:rPr>
              <a:t>35. 本题考查词汇辨析和联系上下文。in order 意为“为了”，in public 意为“在公共场合”，as usuall 意为“和往常一样”，as well 意为“也”。根据上文提到女孩教作者汉语，本句又提及作者教女孩英语，这是一种相互的关系，用 as well 最合适，故本题正确答案为 D。</a:t>
            </a:r>
            <a:endParaRPr sz="2400" b="1" dirty="0">
              <a:latin typeface="微软雅黑" panose="020B0503020204020204" pitchFamily="34" charset="-122"/>
              <a:ea typeface="微软雅黑" panose="020B0503020204020204" pitchFamily="34" charset="-122"/>
            </a:endParaRPr>
          </a:p>
          <a:p>
            <a:pPr marL="0" indent="0">
              <a:lnSpc>
                <a:spcPct val="150000"/>
              </a:lnSpc>
              <a:buNone/>
            </a:pPr>
            <a:r>
              <a:rPr sz="2400" b="1" dirty="0">
                <a:latin typeface="微软雅黑" panose="020B0503020204020204" pitchFamily="34" charset="-122"/>
                <a:ea typeface="微软雅黑" panose="020B0503020204020204" pitchFamily="34" charset="-122"/>
              </a:rPr>
              <a:t>36. 本题考查词义辨析。根据本句的 language and culture（语言和文化），可以推断出本题是交换，其他 3 项 use（使用）、form（形式）、material（材料），意思都不合适，故本题正确答案为 A。</a:t>
            </a:r>
            <a:endParaRPr sz="2400" b="1" dirty="0">
              <a:latin typeface="微软雅黑" panose="020B0503020204020204" pitchFamily="34" charset="-122"/>
              <a:ea typeface="微软雅黑" panose="020B0503020204020204" pitchFamily="34" charset="-122"/>
            </a:endParaRPr>
          </a:p>
        </p:txBody>
      </p:sp>
      <p:sp>
        <p:nvSpPr>
          <p:cNvPr id="33" name="左箭头 32">
            <a:hlinkClick r:id="rId1" action="ppaction://hlinksldjump"/>
          </p:cNvPr>
          <p:cNvSpPr/>
          <p:nvPr/>
        </p:nvSpPr>
        <p:spPr>
          <a:xfrm>
            <a:off x="9839669" y="6175459"/>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endParaRPr lang="zh-CN" altLang="en-US" sz="2400" b="1" dirty="0">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bg/>
                                          </p:spTgt>
                                        </p:tgtEl>
                                        <p:attrNameLst>
                                          <p:attrName>style.visibility</p:attrName>
                                        </p:attrNameLst>
                                      </p:cBhvr>
                                      <p:to>
                                        <p:strVal val="visible"/>
                                      </p:to>
                                    </p:set>
                                    <p:animEffect transition="in" filter="wipe(up)">
                                      <p:cBhvr>
                                        <p:cTn id="11" dur="500"/>
                                        <p:tgtEl>
                                          <p:spTgt spid="3">
                                            <p:bg/>
                                          </p:spTgt>
                                        </p:tgtEl>
                                      </p:cBhvr>
                                    </p:animEffect>
                                  </p:childTnLst>
                                </p:cTn>
                              </p:par>
                              <p:par>
                                <p:cTn id="12" presetID="22" presetClass="entr" presetSubtype="1" fill="hold" grpId="0" nodeType="with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wipe(up)">
                                      <p:cBhvr>
                                        <p:cTn id="14" dur="500"/>
                                        <p:tgtEl>
                                          <p:spTgt spid="3">
                                            <p:txEl>
                                              <p:pRg st="0" end="0"/>
                                            </p:txEl>
                                          </p:spTgt>
                                        </p:tgtEl>
                                      </p:cBhvr>
                                    </p:animEffect>
                                  </p:childTnLst>
                                </p:cTn>
                              </p:par>
                              <p:par>
                                <p:cTn id="15" presetID="22" presetClass="entr" presetSubtype="1" fill="hold" grpId="0" nodeType="with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wipe(up)">
                                      <p:cBhvr>
                                        <p:cTn id="17" dur="500"/>
                                        <p:tgtEl>
                                          <p:spTgt spid="3">
                                            <p:txEl>
                                              <p:pRg st="1" end="1"/>
                                            </p:txEl>
                                          </p:spTgt>
                                        </p:tgtEl>
                                      </p:cBhvr>
                                    </p:animEffect>
                                  </p:childTnLst>
                                </p:cTn>
                              </p:par>
                              <p:par>
                                <p:cTn id="18" presetID="22" presetClass="entr" presetSubtype="1" fill="hold" grpId="0" nodeType="with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Effect transition="in" filter="wipe(up)">
                                      <p:cBhvr>
                                        <p:cTn id="20"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文本框 19"/>
          <p:cNvSpPr txBox="1"/>
          <p:nvPr/>
        </p:nvSpPr>
        <p:spPr>
          <a:xfrm>
            <a:off x="832329" y="3784645"/>
            <a:ext cx="10808777" cy="193802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37. A. know of			B. carry out		</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      C. give out			D. think of</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38. A. Therefore	B. Besides	C. However	D. Then</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39. A. attractive	B. funny	C. boring	D. hard</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40. A. chosen	B. spelt	C. learned	D. written</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7" name="图片 6"/>
          <p:cNvPicPr>
            <a:picLocks noChangeAspect="1"/>
          </p:cNvPicPr>
          <p:nvPr/>
        </p:nvPicPr>
        <p:blipFill>
          <a:blip r:embed="rId1"/>
          <a:stretch>
            <a:fillRect/>
          </a:stretch>
        </p:blipFill>
        <p:spPr>
          <a:xfrm>
            <a:off x="8724900" y="-716494"/>
            <a:ext cx="4648200" cy="5065188"/>
          </a:xfrm>
          <a:prstGeom prst="rect">
            <a:avLst/>
          </a:prstGeom>
        </p:spPr>
      </p:pic>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8" name="左箭头 7">
            <a:hlinkClick r:id="rId2" action="ppaction://hlinksldjump"/>
          </p:cNvPr>
          <p:cNvSpPr/>
          <p:nvPr/>
        </p:nvSpPr>
        <p:spPr>
          <a:xfrm>
            <a:off x="10048336" y="593027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13" name="文本框 12">
            <a:hlinkClick r:id="rId3" action="ppaction://hlinksldjump"/>
          </p:cNvPr>
          <p:cNvSpPr txBox="1"/>
          <p:nvPr/>
        </p:nvSpPr>
        <p:spPr>
          <a:xfrm>
            <a:off x="9668519" y="3702860"/>
            <a:ext cx="982961" cy="461665"/>
          </a:xfrm>
          <a:prstGeom prst="rect">
            <a:avLst/>
          </a:prstGeom>
          <a:solidFill>
            <a:schemeClr val="accent1"/>
          </a:solid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解  析</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385789" y="92399"/>
            <a:ext cx="4897120" cy="460375"/>
          </a:xfrm>
          <a:prstGeom prst="rect">
            <a:avLst/>
          </a:prstGeom>
          <a:noFill/>
        </p:spPr>
        <p:txBody>
          <a:bodyPr wrap="none" rtlCol="0">
            <a:spAutoFit/>
          </a:bodyPr>
          <a:lstStyle/>
          <a:p>
            <a:pPr algn="l"/>
            <a:r>
              <a:rPr sz="2400" b="1" dirty="0">
                <a:solidFill>
                  <a:srgbClr val="002060"/>
                </a:solidFill>
                <a:latin typeface="微软雅黑" panose="020B0503020204020204" pitchFamily="34" charset="-122"/>
                <a:ea typeface="微软雅黑" panose="020B0503020204020204" pitchFamily="34" charset="-122"/>
                <a:cs typeface="+mj-cs"/>
                <a:sym typeface="+mn-ea"/>
              </a:rPr>
              <a:t>2021年广东高职高考完形填空真题</a:t>
            </a:r>
            <a:endParaRPr lang="zh-CN" altLang="en-US" sz="2400" dirty="0"/>
          </a:p>
        </p:txBody>
      </p:sp>
      <p:sp>
        <p:nvSpPr>
          <p:cNvPr id="3" name="内容占位符 2"/>
          <p:cNvSpPr>
            <a:spLocks noGrp="1"/>
          </p:cNvSpPr>
          <p:nvPr>
            <p:ph idx="1"/>
          </p:nvPr>
        </p:nvSpPr>
        <p:spPr>
          <a:xfrm>
            <a:off x="385788" y="497846"/>
            <a:ext cx="11420423" cy="3171432"/>
          </a:xfrm>
        </p:spPr>
        <p:txBody>
          <a:bodyPr>
            <a:noAutofit/>
          </a:bodyPr>
          <a:lstStyle/>
          <a:p>
            <a:pPr marL="0" indent="0" algn="just">
              <a:buNone/>
            </a:pPr>
            <a:r>
              <a:rPr lang="en-US" altLang="zh-CN" sz="2400" b="1" dirty="0">
                <a:latin typeface="微软雅黑" panose="020B0503020204020204" pitchFamily="34" charset="-122"/>
                <a:ea typeface="微软雅黑" panose="020B0503020204020204" pitchFamily="34" charset="-122"/>
              </a:rPr>
              <a:t>      I’ve learned enough Chinese to </a:t>
            </a:r>
            <a:r>
              <a:rPr lang="en-US" altLang="zh-CN" sz="2400" b="1" u="sng" dirty="0">
                <a:latin typeface="微软雅黑" panose="020B0503020204020204" pitchFamily="34" charset="-122"/>
                <a:ea typeface="微软雅黑" panose="020B0503020204020204" pitchFamily="34" charset="-122"/>
              </a:rPr>
              <a:t>37</a:t>
            </a:r>
            <a:r>
              <a:rPr lang="en-US" altLang="zh-CN" sz="2400" b="1" dirty="0">
                <a:latin typeface="微软雅黑" panose="020B0503020204020204" pitchFamily="34" charset="-122"/>
                <a:ea typeface="微软雅黑" panose="020B0503020204020204" pitchFamily="34" charset="-122"/>
              </a:rPr>
              <a:t> some tasks, such as booking train tickets and speaking with my landlord ( 房东 ). </a:t>
            </a:r>
            <a:r>
              <a:rPr lang="en-US" altLang="zh-CN" sz="2400" b="1" u="sng" dirty="0">
                <a:latin typeface="微软雅黑" panose="020B0503020204020204" pitchFamily="34" charset="-122"/>
                <a:ea typeface="微软雅黑" panose="020B0503020204020204" pitchFamily="34" charset="-122"/>
              </a:rPr>
              <a:t>38</a:t>
            </a:r>
            <a:r>
              <a:rPr lang="en-US" altLang="zh-CN" sz="2400" b="1" dirty="0">
                <a:latin typeface="微软雅黑" panose="020B0503020204020204" pitchFamily="34" charset="-122"/>
                <a:ea typeface="微软雅黑" panose="020B0503020204020204" pitchFamily="34" charset="-122"/>
              </a:rPr>
              <a:t> , few complicated ( 复杂的 ) tasks, like visits to the bank and anything else that needs technical terms, are still </a:t>
            </a:r>
            <a:r>
              <a:rPr lang="en-US" altLang="zh-CN" sz="2400" b="1" u="sng" dirty="0">
                <a:latin typeface="微软雅黑" panose="020B0503020204020204" pitchFamily="34" charset="-122"/>
                <a:ea typeface="微软雅黑" panose="020B0503020204020204" pitchFamily="34" charset="-122"/>
              </a:rPr>
              <a:t>39</a:t>
            </a:r>
            <a:r>
              <a:rPr lang="en-US" altLang="zh-CN" sz="2400" b="1" dirty="0">
                <a:latin typeface="微软雅黑" panose="020B0503020204020204" pitchFamily="34" charset="-122"/>
                <a:ea typeface="微软雅黑" panose="020B0503020204020204" pitchFamily="34" charset="-122"/>
              </a:rPr>
              <a:t> for me.</a:t>
            </a:r>
            <a:endParaRPr lang="en-US" altLang="zh-CN" sz="2400" b="1" dirty="0">
              <a:latin typeface="微软雅黑" panose="020B0503020204020204" pitchFamily="34" charset="-122"/>
              <a:ea typeface="微软雅黑" panose="020B0503020204020204" pitchFamily="34" charset="-122"/>
            </a:endParaRPr>
          </a:p>
          <a:p>
            <a:pPr marL="0" indent="0" algn="just">
              <a:buNone/>
            </a:pPr>
            <a:r>
              <a:rPr lang="en-US" altLang="zh-CN" sz="2400" b="1" dirty="0">
                <a:latin typeface="微软雅黑" panose="020B0503020204020204" pitchFamily="34" charset="-122"/>
                <a:ea typeface="微软雅黑" panose="020B0503020204020204" pitchFamily="34" charset="-122"/>
                <a:sym typeface="+mn-ea"/>
              </a:rPr>
              <a:t>      </a:t>
            </a:r>
            <a:r>
              <a:rPr lang="en-US" altLang="zh-CN" sz="2400" b="1" dirty="0">
                <a:latin typeface="微软雅黑" panose="020B0503020204020204" pitchFamily="34" charset="-122"/>
                <a:ea typeface="微软雅黑" panose="020B0503020204020204" pitchFamily="34" charset="-122"/>
              </a:rPr>
              <a:t>These days, there are more foreigners than ever who are studying Chinese. I can understand why. It’s an interesting language, and there are always new words waiting to be </a:t>
            </a:r>
            <a:r>
              <a:rPr lang="en-US" altLang="zh-CN" sz="2400" b="1" u="sng" dirty="0">
                <a:latin typeface="微软雅黑" panose="020B0503020204020204" pitchFamily="34" charset="-122"/>
                <a:ea typeface="微软雅黑" panose="020B0503020204020204" pitchFamily="34" charset="-122"/>
              </a:rPr>
              <a:t>40</a:t>
            </a:r>
            <a:r>
              <a:rPr lang="en-US" altLang="zh-CN" sz="2400" b="1" dirty="0">
                <a:latin typeface="微软雅黑" panose="020B0503020204020204" pitchFamily="34" charset="-122"/>
                <a:ea typeface="微软雅黑" panose="020B0503020204020204" pitchFamily="34" charset="-122"/>
              </a:rPr>
              <a:t> .</a:t>
            </a:r>
            <a:endParaRPr lang="en-US" altLang="zh-CN" sz="2400" b="1" dirty="0">
              <a:latin typeface="微软雅黑" panose="020B0503020204020204" pitchFamily="34" charset="-122"/>
              <a:ea typeface="微软雅黑" panose="020B0503020204020204" pitchFamily="34" charset="-122"/>
            </a:endParaRPr>
          </a:p>
          <a:p>
            <a:pPr marL="0" indent="0" algn="just">
              <a:buNone/>
            </a:pPr>
            <a:endParaRPr lang="en-US" altLang="zh-CN" sz="2400" b="1" dirty="0">
              <a:latin typeface="微软雅黑" panose="020B0503020204020204" pitchFamily="34" charset="-122"/>
              <a:ea typeface="微软雅黑" panose="020B0503020204020204" pitchFamily="34" charset="-122"/>
            </a:endParaRPr>
          </a:p>
        </p:txBody>
      </p:sp>
      <p:sp>
        <p:nvSpPr>
          <p:cNvPr id="22" name="TextBox 22"/>
          <p:cNvSpPr txBox="1"/>
          <p:nvPr/>
        </p:nvSpPr>
        <p:spPr>
          <a:xfrm>
            <a:off x="395596" y="4455691"/>
            <a:ext cx="1659151" cy="52197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C</a:t>
            </a:r>
            <a:endParaRPr lang="en-US" altLang="zh-CN" sz="2800" b="1" dirty="0">
              <a:solidFill>
                <a:srgbClr val="C00000"/>
              </a:solidFill>
              <a:latin typeface="Times New Roman" panose="02020603050405020304" pitchFamily="18" charset="0"/>
              <a:cs typeface="Times New Roman" panose="02020603050405020304" pitchFamily="18" charset="0"/>
            </a:endParaRPr>
          </a:p>
        </p:txBody>
      </p:sp>
      <p:sp>
        <p:nvSpPr>
          <p:cNvPr id="24" name="TextBox 22"/>
          <p:cNvSpPr txBox="1"/>
          <p:nvPr/>
        </p:nvSpPr>
        <p:spPr>
          <a:xfrm>
            <a:off x="385789" y="3746146"/>
            <a:ext cx="1659151" cy="52197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B</a:t>
            </a:r>
            <a:endParaRPr lang="en-US" altLang="zh-CN" sz="2800" b="1" dirty="0">
              <a:solidFill>
                <a:srgbClr val="C00000"/>
              </a:solidFill>
              <a:latin typeface="Times New Roman" panose="02020603050405020304" pitchFamily="18" charset="0"/>
              <a:cs typeface="Times New Roman" panose="02020603050405020304" pitchFamily="18" charset="0"/>
            </a:endParaRPr>
          </a:p>
        </p:txBody>
      </p:sp>
      <p:sp>
        <p:nvSpPr>
          <p:cNvPr id="25" name="TextBox 22"/>
          <p:cNvSpPr txBox="1"/>
          <p:nvPr/>
        </p:nvSpPr>
        <p:spPr>
          <a:xfrm>
            <a:off x="395596" y="4805057"/>
            <a:ext cx="1659151" cy="52197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D</a:t>
            </a:r>
            <a:endParaRPr lang="en-US" altLang="zh-CN" sz="2800" b="1" dirty="0">
              <a:solidFill>
                <a:srgbClr val="C00000"/>
              </a:solidFill>
              <a:latin typeface="Times New Roman" panose="02020603050405020304" pitchFamily="18" charset="0"/>
              <a:cs typeface="Times New Roman" panose="02020603050405020304" pitchFamily="18" charset="0"/>
            </a:endParaRPr>
          </a:p>
        </p:txBody>
      </p:sp>
      <p:sp>
        <p:nvSpPr>
          <p:cNvPr id="26" name="TextBox 22"/>
          <p:cNvSpPr txBox="1"/>
          <p:nvPr/>
        </p:nvSpPr>
        <p:spPr>
          <a:xfrm>
            <a:off x="395596" y="5200401"/>
            <a:ext cx="1659151" cy="52197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C</a:t>
            </a:r>
            <a:endParaRPr lang="en-US" altLang="zh-CN" sz="2800" b="1" dirty="0">
              <a:solidFill>
                <a:srgbClr val="C00000"/>
              </a:solidFill>
              <a:latin typeface="Times New Roman" panose="02020603050405020304" pitchFamily="18" charset="0"/>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up)">
                                      <p:cBhvr>
                                        <p:cTn id="7" dur="500"/>
                                        <p:tgtEl>
                                          <p:spTgt spid="3">
                                            <p:txEl>
                                              <p:pRg st="0" end="0"/>
                                            </p:txEl>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wipe(up)">
                                      <p:cBhvr>
                                        <p:cTn id="10" dur="500"/>
                                        <p:tgtEl>
                                          <p:spTgt spid="3">
                                            <p:txEl>
                                              <p:pRg st="1" end="1"/>
                                            </p:txEl>
                                          </p:spTgt>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wipe(up)">
                                      <p:cBhvr>
                                        <p:cTn id="13" dur="500"/>
                                        <p:tgtEl>
                                          <p:spTgt spid="20"/>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grpId="0" nodeType="clickEffect">
                                  <p:stCondLst>
                                    <p:cond delay="0"/>
                                  </p:stCondLst>
                                  <p:childTnLst>
                                    <p:set>
                                      <p:cBhvr>
                                        <p:cTn id="17" dur="1" fill="hold">
                                          <p:stCondLst>
                                            <p:cond delay="0"/>
                                          </p:stCondLst>
                                        </p:cTn>
                                        <p:tgtEl>
                                          <p:spTgt spid="24"/>
                                        </p:tgtEl>
                                        <p:attrNameLst>
                                          <p:attrName>style.visibility</p:attrName>
                                        </p:attrNameLst>
                                      </p:cBhvr>
                                      <p:to>
                                        <p:strVal val="visible"/>
                                      </p:to>
                                    </p:set>
                                    <p:animEffect transition="in" filter="barn(inVertical)">
                                      <p:cBhvr>
                                        <p:cTn id="18" dur="500"/>
                                        <p:tgtEl>
                                          <p:spTgt spid="24"/>
                                        </p:tgtEl>
                                      </p:cBhvr>
                                    </p:animEffect>
                                  </p:childTnLst>
                                </p:cTn>
                              </p:par>
                            </p:childTnLst>
                          </p:cTn>
                        </p:par>
                        <p:par>
                          <p:cTn id="19" fill="hold">
                            <p:stCondLst>
                              <p:cond delay="500"/>
                            </p:stCondLst>
                            <p:childTnLst>
                              <p:par>
                                <p:cTn id="20" presetID="16" presetClass="entr" presetSubtype="37" fill="hold" grpId="0" nodeType="after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barn(outVertical)">
                                      <p:cBhvr>
                                        <p:cTn id="22" dur="500"/>
                                        <p:tgtEl>
                                          <p:spTgt spid="13"/>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barn(inVertical)">
                                      <p:cBhvr>
                                        <p:cTn id="27" dur="500"/>
                                        <p:tgtEl>
                                          <p:spTgt spid="22"/>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25"/>
                                        </p:tgtEl>
                                        <p:attrNameLst>
                                          <p:attrName>style.visibility</p:attrName>
                                        </p:attrNameLst>
                                      </p:cBhvr>
                                      <p:to>
                                        <p:strVal val="visible"/>
                                      </p:to>
                                    </p:set>
                                    <p:animEffect transition="in" filter="barn(inVertical)">
                                      <p:cBhvr>
                                        <p:cTn id="32" dur="500"/>
                                        <p:tgtEl>
                                          <p:spTgt spid="25"/>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grpId="0" nodeType="clickEffect">
                                  <p:stCondLst>
                                    <p:cond delay="0"/>
                                  </p:stCondLst>
                                  <p:childTnLst>
                                    <p:set>
                                      <p:cBhvr>
                                        <p:cTn id="36" dur="1" fill="hold">
                                          <p:stCondLst>
                                            <p:cond delay="0"/>
                                          </p:stCondLst>
                                        </p:cTn>
                                        <p:tgtEl>
                                          <p:spTgt spid="26"/>
                                        </p:tgtEl>
                                        <p:attrNameLst>
                                          <p:attrName>style.visibility</p:attrName>
                                        </p:attrNameLst>
                                      </p:cBhvr>
                                      <p:to>
                                        <p:strVal val="visible"/>
                                      </p:to>
                                    </p:set>
                                    <p:animEffect transition="in" filter="barn(inVertical)">
                                      <p:cBhvr>
                                        <p:cTn id="37"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13" grpId="0" bldLvl="0" animBg="1"/>
      <p:bldP spid="3" grpId="0" build="p"/>
      <p:bldP spid="22" grpId="0"/>
      <p:bldP spid="24" grpId="0"/>
      <p:bldP spid="25" grpId="0"/>
      <p:bldP spid="26" grpId="0"/>
    </p:bldLst>
  </p:timing>
</p:sld>
</file>

<file path=ppt/slides/slide1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69" name="Group 4"/>
          <p:cNvGrpSpPr/>
          <p:nvPr/>
        </p:nvGrpSpPr>
        <p:grpSpPr>
          <a:xfrm>
            <a:off x="9040482" y="3280216"/>
            <a:ext cx="3058005" cy="3492104"/>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3" name="内容占位符 2"/>
          <p:cNvSpPr>
            <a:spLocks noGrp="1"/>
          </p:cNvSpPr>
          <p:nvPr>
            <p:ph idx="1"/>
          </p:nvPr>
        </p:nvSpPr>
        <p:spPr>
          <a:xfrm>
            <a:off x="336782" y="308024"/>
            <a:ext cx="11762275" cy="6242538"/>
          </a:xfrm>
          <a:solidFill>
            <a:schemeClr val="bg1">
              <a:alpha val="47000"/>
            </a:schemeClr>
          </a:solidFill>
        </p:spPr>
        <p:txBody>
          <a:bodyPr>
            <a:noAutofit/>
          </a:bodyPr>
          <a:lstStyle/>
          <a:p>
            <a:pPr marL="0" indent="0">
              <a:lnSpc>
                <a:spcPct val="150000"/>
              </a:lnSpc>
              <a:buNone/>
            </a:pPr>
            <a:r>
              <a:rPr lang="zh-CN" altLang="en-US" sz="2400" b="1" dirty="0">
                <a:solidFill>
                  <a:srgbClr val="002060"/>
                </a:solidFill>
                <a:latin typeface="微软雅黑" panose="020B0503020204020204" pitchFamily="34" charset="-122"/>
                <a:ea typeface="微软雅黑" panose="020B0503020204020204" pitchFamily="34" charset="-122"/>
                <a:cs typeface="+mj-cs"/>
              </a:rPr>
              <a:t>解  析：</a:t>
            </a:r>
            <a:r>
              <a:rPr sz="2400" b="1" dirty="0">
                <a:latin typeface="微软雅黑" panose="020B0503020204020204" pitchFamily="34" charset="-122"/>
                <a:ea typeface="微软雅黑" panose="020B0503020204020204" pitchFamily="34" charset="-122"/>
              </a:rPr>
              <a:t>37. 本题考查词义辨析。本题的宾语是 some tasks，可以用 carry out（执行）这个词进行搭配。其他3 项 know of（听说）、give out（分发）、think of（想起），意思都不合适，故本题正确答案为 B。</a:t>
            </a:r>
            <a:endParaRPr sz="2400" b="1" dirty="0">
              <a:latin typeface="微软雅黑" panose="020B0503020204020204" pitchFamily="34" charset="-122"/>
              <a:ea typeface="微软雅黑" panose="020B0503020204020204" pitchFamily="34" charset="-122"/>
            </a:endParaRPr>
          </a:p>
          <a:p>
            <a:pPr marL="0" indent="0">
              <a:lnSpc>
                <a:spcPct val="150000"/>
              </a:lnSpc>
              <a:buNone/>
            </a:pPr>
            <a:r>
              <a:rPr sz="2400" b="1" dirty="0">
                <a:latin typeface="微软雅黑" panose="020B0503020204020204" pitchFamily="34" charset="-122"/>
                <a:ea typeface="微软雅黑" panose="020B0503020204020204" pitchFamily="34" charset="-122"/>
              </a:rPr>
              <a:t>38. 本题考查词义辨析和逻辑推理。根据上文可知，简单的任务已经可以完成了，本句提到的是比较难的任务，从而考虑使用 however（然而）。故本题的正确答案为 C。</a:t>
            </a:r>
            <a:endParaRPr sz="2400" b="1" dirty="0">
              <a:latin typeface="微软雅黑" panose="020B0503020204020204" pitchFamily="34" charset="-122"/>
              <a:ea typeface="微软雅黑" panose="020B0503020204020204" pitchFamily="34" charset="-122"/>
            </a:endParaRPr>
          </a:p>
          <a:p>
            <a:pPr marL="0" indent="0">
              <a:lnSpc>
                <a:spcPct val="150000"/>
              </a:lnSpc>
              <a:buNone/>
            </a:pPr>
            <a:r>
              <a:rPr sz="2400" b="1" dirty="0">
                <a:latin typeface="微软雅黑" panose="020B0503020204020204" pitchFamily="34" charset="-122"/>
                <a:ea typeface="微软雅黑" panose="020B0503020204020204" pitchFamily="34" charset="-122"/>
              </a:rPr>
              <a:t>39. 本题考查词义辨析和逻辑推理。从本句意思可以看出，复杂的任务对于我而言仍然是很难完成的。故本题的正确答案为 D。</a:t>
            </a:r>
            <a:endParaRPr sz="2400" b="1" dirty="0">
              <a:latin typeface="微软雅黑" panose="020B0503020204020204" pitchFamily="34" charset="-122"/>
              <a:ea typeface="微软雅黑" panose="020B0503020204020204" pitchFamily="34" charset="-122"/>
            </a:endParaRPr>
          </a:p>
          <a:p>
            <a:pPr marL="0" indent="0">
              <a:lnSpc>
                <a:spcPct val="150000"/>
              </a:lnSpc>
              <a:buNone/>
            </a:pPr>
            <a:r>
              <a:rPr sz="2400" b="1" dirty="0">
                <a:latin typeface="微软雅黑" panose="020B0503020204020204" pitchFamily="34" charset="-122"/>
                <a:ea typeface="微软雅黑" panose="020B0503020204020204" pitchFamily="34" charset="-122"/>
              </a:rPr>
              <a:t>40. 本题考查词义辨析和用法。本句的意思是“总有新的词汇等待着被……”，作者和其他的外国人来中国就是需要学习词汇的，这里只有 learned 最合适。故本题的正确答案为 C。</a:t>
            </a:r>
            <a:endParaRPr sz="2400" b="1" dirty="0">
              <a:latin typeface="微软雅黑" panose="020B0503020204020204" pitchFamily="34" charset="-122"/>
              <a:ea typeface="微软雅黑" panose="020B0503020204020204" pitchFamily="34" charset="-122"/>
            </a:endParaRPr>
          </a:p>
        </p:txBody>
      </p:sp>
      <p:sp>
        <p:nvSpPr>
          <p:cNvPr id="33" name="左箭头 32">
            <a:hlinkClick r:id="rId1"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endParaRPr lang="zh-CN" altLang="en-US" sz="2400" b="1" dirty="0">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bg/>
                                          </p:spTgt>
                                        </p:tgtEl>
                                        <p:attrNameLst>
                                          <p:attrName>style.visibility</p:attrName>
                                        </p:attrNameLst>
                                      </p:cBhvr>
                                      <p:to>
                                        <p:strVal val="visible"/>
                                      </p:to>
                                    </p:set>
                                    <p:animEffect transition="in" filter="wipe(up)">
                                      <p:cBhvr>
                                        <p:cTn id="11" dur="500"/>
                                        <p:tgtEl>
                                          <p:spTgt spid="3">
                                            <p:bg/>
                                          </p:spTgt>
                                        </p:tgtEl>
                                      </p:cBhvr>
                                    </p:animEffect>
                                  </p:childTnLst>
                                </p:cTn>
                              </p:par>
                              <p:par>
                                <p:cTn id="12" presetID="22" presetClass="entr" presetSubtype="1" fill="hold" grpId="0" nodeType="with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wipe(up)">
                                      <p:cBhvr>
                                        <p:cTn id="14" dur="500"/>
                                        <p:tgtEl>
                                          <p:spTgt spid="3">
                                            <p:txEl>
                                              <p:pRg st="0" end="0"/>
                                            </p:txEl>
                                          </p:spTgt>
                                        </p:tgtEl>
                                      </p:cBhvr>
                                    </p:animEffect>
                                  </p:childTnLst>
                                </p:cTn>
                              </p:par>
                              <p:par>
                                <p:cTn id="15" presetID="22" presetClass="entr" presetSubtype="1" fill="hold" grpId="0" nodeType="with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wipe(up)">
                                      <p:cBhvr>
                                        <p:cTn id="17" dur="500"/>
                                        <p:tgtEl>
                                          <p:spTgt spid="3">
                                            <p:txEl>
                                              <p:pRg st="1" end="1"/>
                                            </p:txEl>
                                          </p:spTgt>
                                        </p:tgtEl>
                                      </p:cBhvr>
                                    </p:animEffect>
                                  </p:childTnLst>
                                </p:cTn>
                              </p:par>
                              <p:par>
                                <p:cTn id="18" presetID="22" presetClass="entr" presetSubtype="1" fill="hold" grpId="0" nodeType="with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Effect transition="in" filter="wipe(up)">
                                      <p:cBhvr>
                                        <p:cTn id="20" dur="500"/>
                                        <p:tgtEl>
                                          <p:spTgt spid="3">
                                            <p:txEl>
                                              <p:pRg st="2" end="2"/>
                                            </p:txEl>
                                          </p:spTgt>
                                        </p:tgtEl>
                                      </p:cBhvr>
                                    </p:animEffect>
                                  </p:childTnLst>
                                </p:cTn>
                              </p:par>
                              <p:par>
                                <p:cTn id="21" presetID="22" presetClass="entr" presetSubtype="1" fill="hold" grpId="0" nodeType="with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Effect transition="in" filter="wipe(up)">
                                      <p:cBhvr>
                                        <p:cTn id="23"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文本框 19"/>
          <p:cNvSpPr txBox="1"/>
          <p:nvPr/>
        </p:nvSpPr>
        <p:spPr>
          <a:xfrm>
            <a:off x="832329" y="3784645"/>
            <a:ext cx="10808777" cy="193802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26. A. tired		B. regretful	C. astonished D. nervous</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27. A. lower       	B. better    	C. further       D. closer</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28. A. drink       	B. rest       	C. fight           D. eat</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29. A. separated 	B. caught  	C. united        D. killed</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30. A. get out     	B. look out	C. work out    D. stand out</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7" name="图片 6"/>
          <p:cNvPicPr>
            <a:picLocks noChangeAspect="1"/>
          </p:cNvPicPr>
          <p:nvPr/>
        </p:nvPicPr>
        <p:blipFill>
          <a:blip r:embed="rId1"/>
          <a:stretch>
            <a:fillRect/>
          </a:stretch>
        </p:blipFill>
        <p:spPr>
          <a:xfrm>
            <a:off x="8724900" y="-716494"/>
            <a:ext cx="4648200" cy="5065188"/>
          </a:xfrm>
          <a:prstGeom prst="rect">
            <a:avLst/>
          </a:prstGeom>
        </p:spPr>
      </p:pic>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8" name="左箭头 7">
            <a:hlinkClick r:id="rId2" action="ppaction://hlinksldjump"/>
          </p:cNvPr>
          <p:cNvSpPr/>
          <p:nvPr/>
        </p:nvSpPr>
        <p:spPr>
          <a:xfrm>
            <a:off x="10048336" y="593027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13" name="文本框 12">
            <a:hlinkClick r:id="rId3" action="ppaction://hlinksldjump"/>
          </p:cNvPr>
          <p:cNvSpPr txBox="1"/>
          <p:nvPr/>
        </p:nvSpPr>
        <p:spPr>
          <a:xfrm>
            <a:off x="9668519" y="3702860"/>
            <a:ext cx="982961" cy="461665"/>
          </a:xfrm>
          <a:prstGeom prst="rect">
            <a:avLst/>
          </a:prstGeom>
          <a:solidFill>
            <a:schemeClr val="accent1"/>
          </a:solid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解  析</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385789" y="92399"/>
            <a:ext cx="4966335" cy="460375"/>
          </a:xfrm>
          <a:prstGeom prst="rect">
            <a:avLst/>
          </a:prstGeom>
          <a:noFill/>
        </p:spPr>
        <p:txBody>
          <a:bodyPr wrap="none" rtlCol="0">
            <a:spAutoFit/>
          </a:bodyPr>
          <a:lstStyle/>
          <a:p>
            <a:pPr algn="l"/>
            <a:r>
              <a:rPr sz="2400" b="1" dirty="0">
                <a:solidFill>
                  <a:srgbClr val="002060"/>
                </a:solidFill>
                <a:latin typeface="微软雅黑" panose="020B0503020204020204" pitchFamily="34" charset="-122"/>
                <a:ea typeface="微软雅黑" panose="020B0503020204020204" pitchFamily="34" charset="-122"/>
                <a:cs typeface="+mj-cs"/>
              </a:rPr>
              <a:t>2020年广东高职高考完形填空真题</a:t>
            </a:r>
            <a:r>
              <a:rPr lang="zh-CN" altLang="en-US" sz="2400" dirty="0"/>
              <a:t> </a:t>
            </a:r>
            <a:endParaRPr lang="zh-CN" altLang="en-US" sz="2400" dirty="0"/>
          </a:p>
        </p:txBody>
      </p:sp>
      <p:sp>
        <p:nvSpPr>
          <p:cNvPr id="3" name="内容占位符 2"/>
          <p:cNvSpPr>
            <a:spLocks noGrp="1"/>
          </p:cNvSpPr>
          <p:nvPr>
            <p:ph idx="1"/>
          </p:nvPr>
        </p:nvSpPr>
        <p:spPr>
          <a:xfrm>
            <a:off x="385788" y="497846"/>
            <a:ext cx="11420423" cy="3171432"/>
          </a:xfrm>
        </p:spPr>
        <p:txBody>
          <a:bodyPr>
            <a:noAutofit/>
          </a:bodyPr>
          <a:lstStyle/>
          <a:p>
            <a:pPr marL="0" indent="0" algn="just">
              <a:buNone/>
            </a:pPr>
            <a:r>
              <a:rPr lang="en-US" altLang="zh-CN" sz="2400" b="1" dirty="0">
                <a:latin typeface="微软雅黑" panose="020B0503020204020204" pitchFamily="34" charset="-122"/>
                <a:ea typeface="微软雅黑" panose="020B0503020204020204" pitchFamily="34" charset="-122"/>
              </a:rPr>
              <a:t>     Led by their king, a group of birds flew south. One day, they flew a long distance searching for food and were </a:t>
            </a:r>
            <a:r>
              <a:rPr lang="en-US" altLang="zh-CN" sz="2400" b="1" u="sng" dirty="0">
                <a:latin typeface="微软雅黑" panose="020B0503020204020204" pitchFamily="34" charset="-122"/>
                <a:ea typeface="微软雅黑" panose="020B0503020204020204" pitchFamily="34" charset="-122"/>
              </a:rPr>
              <a:t>  26  </a:t>
            </a:r>
            <a:r>
              <a:rPr lang="en-US" altLang="zh-CN" sz="2400" b="1" dirty="0">
                <a:latin typeface="微软雅黑" panose="020B0503020204020204" pitchFamily="34" charset="-122"/>
                <a:ea typeface="微软雅黑" panose="020B0503020204020204" pitchFamily="34" charset="-122"/>
              </a:rPr>
              <a:t> . The bird king encouraged them to fly a little </a:t>
            </a:r>
            <a:r>
              <a:rPr lang="en-US" altLang="zh-CN" sz="2400" b="1" u="sng" dirty="0">
                <a:latin typeface="微软雅黑" panose="020B0503020204020204" pitchFamily="34" charset="-122"/>
                <a:ea typeface="微软雅黑" panose="020B0503020204020204" pitchFamily="34" charset="-122"/>
              </a:rPr>
              <a:t>  27  </a:t>
            </a:r>
            <a:r>
              <a:rPr lang="en-US" altLang="zh-CN" sz="2400" b="1" dirty="0">
                <a:latin typeface="微软雅黑" panose="020B0503020204020204" pitchFamily="34" charset="-122"/>
                <a:ea typeface="微软雅黑" panose="020B0503020204020204" pitchFamily="34" charset="-122"/>
              </a:rPr>
              <a:t> . They picked up speed and soon found some rice under a tree. So all the birds landed and began to</a:t>
            </a:r>
            <a:r>
              <a:rPr lang="en-US" altLang="zh-CN" sz="2400" b="1" u="sng" dirty="0">
                <a:latin typeface="微软雅黑" panose="020B0503020204020204" pitchFamily="34" charset="-122"/>
                <a:ea typeface="微软雅黑" panose="020B0503020204020204" pitchFamily="34" charset="-122"/>
              </a:rPr>
              <a:t>   28   </a:t>
            </a:r>
            <a:r>
              <a:rPr lang="en-US" altLang="zh-CN" sz="2400" b="1" dirty="0">
                <a:latin typeface="微软雅黑" panose="020B0503020204020204" pitchFamily="34" charset="-122"/>
                <a:ea typeface="微软雅黑" panose="020B0503020204020204" pitchFamily="34" charset="-122"/>
              </a:rPr>
              <a:t>.</a:t>
            </a:r>
            <a:endParaRPr lang="en-US" altLang="zh-CN" sz="2400" b="1" dirty="0">
              <a:latin typeface="微软雅黑" panose="020B0503020204020204" pitchFamily="34" charset="-122"/>
              <a:ea typeface="微软雅黑" panose="020B0503020204020204" pitchFamily="34" charset="-122"/>
            </a:endParaRPr>
          </a:p>
          <a:p>
            <a:pPr marL="0" indent="0" algn="just">
              <a:buNone/>
            </a:pPr>
            <a:r>
              <a:rPr lang="en-US" altLang="zh-CN" sz="2400" b="1" dirty="0">
                <a:latin typeface="微软雅黑" panose="020B0503020204020204" pitchFamily="34" charset="-122"/>
                <a:ea typeface="微软雅黑" panose="020B0503020204020204" pitchFamily="34" charset="-122"/>
              </a:rPr>
              <a:t>     Suddenly a net fell over them and they were all</a:t>
            </a:r>
            <a:r>
              <a:rPr lang="en-US" altLang="zh-CN" sz="2400" b="1" u="sng" dirty="0">
                <a:latin typeface="微软雅黑" panose="020B0503020204020204" pitchFamily="34" charset="-122"/>
                <a:ea typeface="微软雅黑" panose="020B0503020204020204" pitchFamily="34" charset="-122"/>
              </a:rPr>
              <a:t>   29   </a:t>
            </a:r>
            <a:r>
              <a:rPr lang="en-US" altLang="zh-CN" sz="2400" b="1" dirty="0">
                <a:latin typeface="微软雅黑" panose="020B0503020204020204" pitchFamily="34" charset="-122"/>
                <a:ea typeface="微软雅黑" panose="020B0503020204020204" pitchFamily="34" charset="-122"/>
              </a:rPr>
              <a:t>. They saw a hunter coming with a gun. The birds tried very hard to</a:t>
            </a:r>
            <a:r>
              <a:rPr lang="en-US" altLang="zh-CN" sz="2400" b="1" u="sng" dirty="0">
                <a:latin typeface="微软雅黑" panose="020B0503020204020204" pitchFamily="34" charset="-122"/>
                <a:ea typeface="微软雅黑" panose="020B0503020204020204" pitchFamily="34" charset="-122"/>
              </a:rPr>
              <a:t>   30   </a:t>
            </a:r>
            <a:r>
              <a:rPr lang="en-US" altLang="zh-CN" sz="2400" b="1" dirty="0">
                <a:latin typeface="微软雅黑" panose="020B0503020204020204" pitchFamily="34" charset="-122"/>
                <a:ea typeface="微软雅黑" panose="020B0503020204020204" pitchFamily="34" charset="-122"/>
              </a:rPr>
              <a:t>, but failed. The king had an idea. He advised all the birds to fly up together carrying the net with them.</a:t>
            </a:r>
            <a:endParaRPr lang="zh-CN" altLang="en-US" sz="2400" b="1" dirty="0">
              <a:latin typeface="微软雅黑" panose="020B0503020204020204" pitchFamily="34" charset="-122"/>
              <a:ea typeface="微软雅黑" panose="020B0503020204020204" pitchFamily="34" charset="-122"/>
            </a:endParaRPr>
          </a:p>
        </p:txBody>
      </p:sp>
      <p:sp>
        <p:nvSpPr>
          <p:cNvPr id="22" name="TextBox 22"/>
          <p:cNvSpPr txBox="1"/>
          <p:nvPr/>
        </p:nvSpPr>
        <p:spPr>
          <a:xfrm>
            <a:off x="395596" y="4455691"/>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D</a:t>
            </a:r>
            <a:endParaRPr lang="en-US" altLang="zh-CN" sz="2800" b="1" dirty="0">
              <a:solidFill>
                <a:srgbClr val="C00000"/>
              </a:solidFill>
              <a:latin typeface="Times New Roman" panose="02020603050405020304" pitchFamily="18" charset="0"/>
              <a:cs typeface="Times New Roman" panose="02020603050405020304" pitchFamily="18" charset="0"/>
            </a:endParaRPr>
          </a:p>
        </p:txBody>
      </p:sp>
      <p:sp>
        <p:nvSpPr>
          <p:cNvPr id="23" name="TextBox 22"/>
          <p:cNvSpPr txBox="1"/>
          <p:nvPr/>
        </p:nvSpPr>
        <p:spPr>
          <a:xfrm>
            <a:off x="385788" y="4106325"/>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C</a:t>
            </a:r>
            <a:endParaRPr lang="en-US" altLang="zh-CN" sz="2800" b="1" dirty="0">
              <a:solidFill>
                <a:srgbClr val="C00000"/>
              </a:solidFill>
              <a:latin typeface="Times New Roman" panose="02020603050405020304" pitchFamily="18" charset="0"/>
              <a:cs typeface="Times New Roman" panose="02020603050405020304" pitchFamily="18" charset="0"/>
            </a:endParaRPr>
          </a:p>
        </p:txBody>
      </p:sp>
      <p:sp>
        <p:nvSpPr>
          <p:cNvPr id="24" name="TextBox 22"/>
          <p:cNvSpPr txBox="1"/>
          <p:nvPr/>
        </p:nvSpPr>
        <p:spPr>
          <a:xfrm>
            <a:off x="385789" y="3746146"/>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A</a:t>
            </a:r>
            <a:endParaRPr lang="en-US" altLang="zh-CN" sz="2800" b="1" dirty="0">
              <a:solidFill>
                <a:srgbClr val="C00000"/>
              </a:solidFill>
              <a:latin typeface="Times New Roman" panose="02020603050405020304" pitchFamily="18" charset="0"/>
              <a:cs typeface="Times New Roman" panose="02020603050405020304" pitchFamily="18" charset="0"/>
            </a:endParaRPr>
          </a:p>
        </p:txBody>
      </p:sp>
      <p:sp>
        <p:nvSpPr>
          <p:cNvPr id="25" name="TextBox 22"/>
          <p:cNvSpPr txBox="1"/>
          <p:nvPr/>
        </p:nvSpPr>
        <p:spPr>
          <a:xfrm>
            <a:off x="395596" y="4805057"/>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B</a:t>
            </a:r>
            <a:endParaRPr lang="en-US" altLang="zh-CN" sz="2800" b="1" dirty="0">
              <a:solidFill>
                <a:srgbClr val="C00000"/>
              </a:solidFill>
              <a:latin typeface="Times New Roman" panose="02020603050405020304" pitchFamily="18" charset="0"/>
              <a:cs typeface="Times New Roman" panose="02020603050405020304" pitchFamily="18" charset="0"/>
            </a:endParaRPr>
          </a:p>
        </p:txBody>
      </p:sp>
      <p:sp>
        <p:nvSpPr>
          <p:cNvPr id="26" name="TextBox 22"/>
          <p:cNvSpPr txBox="1"/>
          <p:nvPr/>
        </p:nvSpPr>
        <p:spPr>
          <a:xfrm>
            <a:off x="395596" y="5200401"/>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A</a:t>
            </a:r>
            <a:endParaRPr lang="en-US" altLang="zh-CN" sz="2800" b="1" dirty="0">
              <a:solidFill>
                <a:srgbClr val="C00000"/>
              </a:solidFill>
              <a:latin typeface="Times New Roman" panose="02020603050405020304" pitchFamily="18" charset="0"/>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up)">
                                      <p:cBhvr>
                                        <p:cTn id="7" dur="500"/>
                                        <p:tgtEl>
                                          <p:spTgt spid="3">
                                            <p:txEl>
                                              <p:pRg st="0" end="0"/>
                                            </p:txEl>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wipe(up)">
                                      <p:cBhvr>
                                        <p:cTn id="10" dur="500"/>
                                        <p:tgtEl>
                                          <p:spTgt spid="3">
                                            <p:txEl>
                                              <p:pRg st="1" end="1"/>
                                            </p:txEl>
                                          </p:spTgt>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wipe(up)">
                                      <p:cBhvr>
                                        <p:cTn id="13" dur="500"/>
                                        <p:tgtEl>
                                          <p:spTgt spid="20"/>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grpId="0" nodeType="clickEffect">
                                  <p:stCondLst>
                                    <p:cond delay="0"/>
                                  </p:stCondLst>
                                  <p:childTnLst>
                                    <p:set>
                                      <p:cBhvr>
                                        <p:cTn id="17" dur="1" fill="hold">
                                          <p:stCondLst>
                                            <p:cond delay="0"/>
                                          </p:stCondLst>
                                        </p:cTn>
                                        <p:tgtEl>
                                          <p:spTgt spid="24"/>
                                        </p:tgtEl>
                                        <p:attrNameLst>
                                          <p:attrName>style.visibility</p:attrName>
                                        </p:attrNameLst>
                                      </p:cBhvr>
                                      <p:to>
                                        <p:strVal val="visible"/>
                                      </p:to>
                                    </p:set>
                                    <p:animEffect transition="in" filter="barn(inVertical)">
                                      <p:cBhvr>
                                        <p:cTn id="18" dur="500"/>
                                        <p:tgtEl>
                                          <p:spTgt spid="24"/>
                                        </p:tgtEl>
                                      </p:cBhvr>
                                    </p:animEffect>
                                  </p:childTnLst>
                                </p:cTn>
                              </p:par>
                            </p:childTnLst>
                          </p:cTn>
                        </p:par>
                        <p:par>
                          <p:cTn id="19" fill="hold">
                            <p:stCondLst>
                              <p:cond delay="500"/>
                            </p:stCondLst>
                            <p:childTnLst>
                              <p:par>
                                <p:cTn id="20" presetID="16" presetClass="entr" presetSubtype="37" fill="hold" grpId="0" nodeType="after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barn(outVertical)">
                                      <p:cBhvr>
                                        <p:cTn id="22" dur="500"/>
                                        <p:tgtEl>
                                          <p:spTgt spid="13"/>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barn(inVertical)">
                                      <p:cBhvr>
                                        <p:cTn id="27" dur="500"/>
                                        <p:tgtEl>
                                          <p:spTgt spid="23"/>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barn(inVertical)">
                                      <p:cBhvr>
                                        <p:cTn id="32" dur="500"/>
                                        <p:tgtEl>
                                          <p:spTgt spid="22"/>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grpId="0" nodeType="clickEffect">
                                  <p:stCondLst>
                                    <p:cond delay="0"/>
                                  </p:stCondLst>
                                  <p:childTnLst>
                                    <p:set>
                                      <p:cBhvr>
                                        <p:cTn id="36" dur="1" fill="hold">
                                          <p:stCondLst>
                                            <p:cond delay="0"/>
                                          </p:stCondLst>
                                        </p:cTn>
                                        <p:tgtEl>
                                          <p:spTgt spid="25"/>
                                        </p:tgtEl>
                                        <p:attrNameLst>
                                          <p:attrName>style.visibility</p:attrName>
                                        </p:attrNameLst>
                                      </p:cBhvr>
                                      <p:to>
                                        <p:strVal val="visible"/>
                                      </p:to>
                                    </p:set>
                                    <p:animEffect transition="in" filter="barn(inVertical)">
                                      <p:cBhvr>
                                        <p:cTn id="37" dur="500"/>
                                        <p:tgtEl>
                                          <p:spTgt spid="25"/>
                                        </p:tgtEl>
                                      </p:cBhvr>
                                    </p:animEffect>
                                  </p:childTnLst>
                                </p:cTn>
                              </p:par>
                            </p:childTnLst>
                          </p:cTn>
                        </p:par>
                      </p:childTnLst>
                    </p:cTn>
                  </p:par>
                  <p:par>
                    <p:cTn id="38" fill="hold">
                      <p:stCondLst>
                        <p:cond delay="indefinite"/>
                      </p:stCondLst>
                      <p:childTnLst>
                        <p:par>
                          <p:cTn id="39" fill="hold">
                            <p:stCondLst>
                              <p:cond delay="0"/>
                            </p:stCondLst>
                            <p:childTnLst>
                              <p:par>
                                <p:cTn id="40" presetID="16" presetClass="entr" presetSubtype="21" fill="hold" grpId="0" nodeType="clickEffect">
                                  <p:stCondLst>
                                    <p:cond delay="0"/>
                                  </p:stCondLst>
                                  <p:childTnLst>
                                    <p:set>
                                      <p:cBhvr>
                                        <p:cTn id="41" dur="1" fill="hold">
                                          <p:stCondLst>
                                            <p:cond delay="0"/>
                                          </p:stCondLst>
                                        </p:cTn>
                                        <p:tgtEl>
                                          <p:spTgt spid="26"/>
                                        </p:tgtEl>
                                        <p:attrNameLst>
                                          <p:attrName>style.visibility</p:attrName>
                                        </p:attrNameLst>
                                      </p:cBhvr>
                                      <p:to>
                                        <p:strVal val="visible"/>
                                      </p:to>
                                    </p:set>
                                    <p:animEffect transition="in" filter="barn(inVertical)">
                                      <p:cBhvr>
                                        <p:cTn id="42"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13" grpId="0" animBg="1"/>
      <p:bldP spid="3" grpId="0" build="p"/>
      <p:bldP spid="22" grpId="0"/>
      <p:bldP spid="23" grpId="0"/>
      <p:bldP spid="24" grpId="0"/>
      <p:bldP spid="25" grpId="0"/>
      <p:bldP spid="26" grpId="0"/>
    </p:bldLst>
  </p:timing>
</p:sld>
</file>

<file path=ppt/slides/slide1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69" name="Group 4"/>
          <p:cNvGrpSpPr/>
          <p:nvPr/>
        </p:nvGrpSpPr>
        <p:grpSpPr>
          <a:xfrm>
            <a:off x="9040482" y="3280216"/>
            <a:ext cx="3058005" cy="3492104"/>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3" name="内容占位符 2"/>
          <p:cNvSpPr>
            <a:spLocks noGrp="1"/>
          </p:cNvSpPr>
          <p:nvPr>
            <p:ph idx="1"/>
          </p:nvPr>
        </p:nvSpPr>
        <p:spPr>
          <a:xfrm>
            <a:off x="214862" y="281354"/>
            <a:ext cx="11762275" cy="6242538"/>
          </a:xfrm>
          <a:solidFill>
            <a:schemeClr val="bg1">
              <a:alpha val="47000"/>
            </a:schemeClr>
          </a:solidFill>
        </p:spPr>
        <p:txBody>
          <a:bodyPr>
            <a:noAutofit/>
          </a:bodyPr>
          <a:lstStyle/>
          <a:p>
            <a:pPr marL="0" indent="0">
              <a:lnSpc>
                <a:spcPct val="150000"/>
              </a:lnSpc>
              <a:buNone/>
            </a:pPr>
            <a:r>
              <a:rPr lang="zh-CN" altLang="en-US" sz="2400" b="1" dirty="0">
                <a:solidFill>
                  <a:srgbClr val="002060"/>
                </a:solidFill>
                <a:latin typeface="微软雅黑" panose="020B0503020204020204" pitchFamily="34" charset="-122"/>
                <a:ea typeface="微软雅黑" panose="020B0503020204020204" pitchFamily="34" charset="-122"/>
                <a:cs typeface="+mj-cs"/>
              </a:rPr>
              <a:t>解  析：</a:t>
            </a:r>
            <a:r>
              <a:rPr sz="2400" b="1" dirty="0">
                <a:latin typeface="微软雅黑" panose="020B0503020204020204" pitchFamily="34" charset="-122"/>
                <a:ea typeface="微软雅黑" panose="020B0503020204020204" pitchFamily="34" charset="-122"/>
              </a:rPr>
              <a:t>26. 本题考查词义辨析和逻辑推理。从上文</a:t>
            </a:r>
            <a:r>
              <a:rPr lang="en-US" sz="2400" b="1" dirty="0">
                <a:latin typeface="微软雅黑" panose="020B0503020204020204" pitchFamily="34" charset="-122"/>
                <a:ea typeface="微软雅黑" panose="020B0503020204020204" pitchFamily="34" charset="-122"/>
              </a:rPr>
              <a:t> </a:t>
            </a:r>
            <a:r>
              <a:rPr sz="2400" b="1" dirty="0">
                <a:latin typeface="微软雅黑" panose="020B0503020204020204" pitchFamily="34" charset="-122"/>
                <a:ea typeface="微软雅黑" panose="020B0503020204020204" pitchFamily="34" charset="-122"/>
              </a:rPr>
              <a:t>flew a long distance</a:t>
            </a:r>
            <a:r>
              <a:rPr lang="en-US" sz="2400" b="1" dirty="0">
                <a:latin typeface="微软雅黑" panose="020B0503020204020204" pitchFamily="34" charset="-122"/>
                <a:ea typeface="微软雅黑" panose="020B0503020204020204" pitchFamily="34" charset="-122"/>
              </a:rPr>
              <a:t> </a:t>
            </a:r>
            <a:r>
              <a:rPr sz="2400" b="1" dirty="0">
                <a:latin typeface="微软雅黑" panose="020B0503020204020204" pitchFamily="34" charset="-122"/>
                <a:ea typeface="微软雅黑" panose="020B0503020204020204" pitchFamily="34" charset="-122"/>
              </a:rPr>
              <a:t>可知，群鸟飞了很远，此刻应该是累了，用 tired 最合适。regretful </a:t>
            </a:r>
            <a:r>
              <a:rPr sz="2400" b="1" dirty="0" err="1">
                <a:latin typeface="微软雅黑" panose="020B0503020204020204" pitchFamily="34" charset="-122"/>
                <a:ea typeface="微软雅黑" panose="020B0503020204020204" pitchFamily="34" charset="-122"/>
              </a:rPr>
              <a:t>意为“遗憾的，后悔的</a:t>
            </a:r>
            <a:r>
              <a:rPr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a:t>
            </a:r>
            <a:r>
              <a:rPr sz="2400" b="1" dirty="0">
                <a:latin typeface="微软雅黑" panose="020B0503020204020204" pitchFamily="34" charset="-122"/>
                <a:ea typeface="微软雅黑" panose="020B0503020204020204" pitchFamily="34" charset="-122"/>
              </a:rPr>
              <a:t>astonished 意为“震惊的”，nervous 意为“紧张的”。这 3 个词的意思都不符合题意，故本题正确答案为 A。</a:t>
            </a:r>
            <a:endParaRPr sz="2400" b="1" dirty="0">
              <a:latin typeface="微软雅黑" panose="020B0503020204020204" pitchFamily="34" charset="-122"/>
              <a:ea typeface="微软雅黑" panose="020B0503020204020204" pitchFamily="34" charset="-122"/>
            </a:endParaRPr>
          </a:p>
          <a:p>
            <a:pPr marL="0" indent="0">
              <a:lnSpc>
                <a:spcPct val="150000"/>
              </a:lnSpc>
              <a:buNone/>
            </a:pPr>
            <a:r>
              <a:rPr sz="2400" b="1" dirty="0">
                <a:latin typeface="微软雅黑" panose="020B0503020204020204" pitchFamily="34" charset="-122"/>
                <a:ea typeface="微软雅黑" panose="020B0503020204020204" pitchFamily="34" charset="-122"/>
              </a:rPr>
              <a:t>27. 本题考查词义辨析和联系上下文。上文是群鸟飞累了，但是还没有找到食物；下文是“They picked up speed（他们加快了速度）”，由此可以判断出本句是鸟国王鼓励群鸟继续往前飞，飞得更远才有可能找到食物，用 further 最合适，故本题正确答案为 C。</a:t>
            </a:r>
            <a:endParaRPr sz="2400" b="1" dirty="0">
              <a:latin typeface="微软雅黑" panose="020B0503020204020204" pitchFamily="34" charset="-122"/>
              <a:ea typeface="微软雅黑" panose="020B0503020204020204" pitchFamily="34" charset="-122"/>
            </a:endParaRPr>
          </a:p>
          <a:p>
            <a:pPr marL="0" indent="0">
              <a:lnSpc>
                <a:spcPct val="150000"/>
              </a:lnSpc>
              <a:buNone/>
            </a:pPr>
            <a:r>
              <a:rPr sz="2400" b="1" dirty="0">
                <a:latin typeface="微软雅黑" panose="020B0503020204020204" pitchFamily="34" charset="-122"/>
                <a:ea typeface="微软雅黑" panose="020B0503020204020204" pitchFamily="34" charset="-122"/>
              </a:rPr>
              <a:t>28. 本题考查逻辑推理和联系上下文。文章开头就提到群鸟飞了很远，很累，没找到吃的，现在突然发现“some rice under a tree（树下有些大米）”，群鸟肯定是飞下去吃米了，故本题正确答案为 D。</a:t>
            </a:r>
            <a:endParaRPr sz="2400" b="1" dirty="0">
              <a:latin typeface="微软雅黑" panose="020B0503020204020204" pitchFamily="34" charset="-122"/>
              <a:ea typeface="微软雅黑" panose="020B0503020204020204" pitchFamily="34" charset="-122"/>
            </a:endParaRPr>
          </a:p>
        </p:txBody>
      </p:sp>
      <p:sp>
        <p:nvSpPr>
          <p:cNvPr id="33" name="左箭头 32">
            <a:hlinkClick r:id="rId1" action="ppaction://hlinksldjump"/>
          </p:cNvPr>
          <p:cNvSpPr/>
          <p:nvPr/>
        </p:nvSpPr>
        <p:spPr>
          <a:xfrm>
            <a:off x="8361225" y="6063759"/>
            <a:ext cx="1435735" cy="75057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下一页</a:t>
            </a:r>
            <a:endParaRPr lang="zh-CN" altLang="en-US" sz="2400" b="1" dirty="0">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bg/>
                                          </p:spTgt>
                                        </p:tgtEl>
                                        <p:attrNameLst>
                                          <p:attrName>style.visibility</p:attrName>
                                        </p:attrNameLst>
                                      </p:cBhvr>
                                      <p:to>
                                        <p:strVal val="visible"/>
                                      </p:to>
                                    </p:set>
                                    <p:animEffect transition="in" filter="wipe(up)">
                                      <p:cBhvr>
                                        <p:cTn id="11" dur="500"/>
                                        <p:tgtEl>
                                          <p:spTgt spid="3">
                                            <p:bg/>
                                          </p:spTgt>
                                        </p:tgtEl>
                                      </p:cBhvr>
                                    </p:animEffect>
                                  </p:childTnLst>
                                </p:cTn>
                              </p:par>
                              <p:par>
                                <p:cTn id="12" presetID="22" presetClass="entr" presetSubtype="1" fill="hold" grpId="0" nodeType="with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wipe(up)">
                                      <p:cBhvr>
                                        <p:cTn id="14" dur="500"/>
                                        <p:tgtEl>
                                          <p:spTgt spid="3">
                                            <p:txEl>
                                              <p:pRg st="0" end="0"/>
                                            </p:txEl>
                                          </p:spTgt>
                                        </p:tgtEl>
                                      </p:cBhvr>
                                    </p:animEffect>
                                  </p:childTnLst>
                                </p:cTn>
                              </p:par>
                              <p:par>
                                <p:cTn id="15" presetID="22" presetClass="entr" presetSubtype="1" fill="hold" grpId="0" nodeType="with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wipe(up)">
                                      <p:cBhvr>
                                        <p:cTn id="17" dur="500"/>
                                        <p:tgtEl>
                                          <p:spTgt spid="3">
                                            <p:txEl>
                                              <p:pRg st="1" end="1"/>
                                            </p:txEl>
                                          </p:spTgt>
                                        </p:tgtEl>
                                      </p:cBhvr>
                                    </p:animEffect>
                                  </p:childTnLst>
                                </p:cTn>
                              </p:par>
                              <p:par>
                                <p:cTn id="18" presetID="22" presetClass="entr" presetSubtype="1" fill="hold" grpId="0" nodeType="with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Effect transition="in" filter="wipe(up)">
                                      <p:cBhvr>
                                        <p:cTn id="20"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1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69" name="Group 4"/>
          <p:cNvGrpSpPr/>
          <p:nvPr/>
        </p:nvGrpSpPr>
        <p:grpSpPr>
          <a:xfrm>
            <a:off x="9040482" y="3280216"/>
            <a:ext cx="3058005" cy="3492104"/>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3" name="内容占位符 2"/>
          <p:cNvSpPr>
            <a:spLocks noGrp="1"/>
          </p:cNvSpPr>
          <p:nvPr>
            <p:ph idx="1"/>
          </p:nvPr>
        </p:nvSpPr>
        <p:spPr>
          <a:xfrm>
            <a:off x="214862" y="281354"/>
            <a:ext cx="11762275" cy="6242538"/>
          </a:xfrm>
          <a:solidFill>
            <a:schemeClr val="bg1">
              <a:alpha val="47000"/>
            </a:schemeClr>
          </a:solidFill>
        </p:spPr>
        <p:txBody>
          <a:bodyPr>
            <a:normAutofit/>
          </a:bodyPr>
          <a:lstStyle/>
          <a:p>
            <a:pPr marL="0" indent="0">
              <a:lnSpc>
                <a:spcPct val="150000"/>
              </a:lnSpc>
              <a:buNone/>
            </a:pPr>
            <a:r>
              <a:rPr lang="zh-CN" altLang="en-US" sz="2400" b="1" dirty="0">
                <a:solidFill>
                  <a:srgbClr val="002060"/>
                </a:solidFill>
                <a:latin typeface="微软雅黑" panose="020B0503020204020204" pitchFamily="34" charset="-122"/>
                <a:ea typeface="微软雅黑" panose="020B0503020204020204" pitchFamily="34" charset="-122"/>
                <a:cs typeface="+mj-cs"/>
              </a:rPr>
              <a:t>解  析：</a:t>
            </a:r>
            <a:r>
              <a:rPr sz="2400" b="1" dirty="0">
                <a:latin typeface="微软雅黑" panose="020B0503020204020204" pitchFamily="34" charset="-122"/>
                <a:ea typeface="微软雅黑" panose="020B0503020204020204" pitchFamily="34" charset="-122"/>
              </a:rPr>
              <a:t>29. 本题主要考查逻辑推理和词义辨析。“Suddenly a net fell over them（突然一张网在它们头上罩下来）”，根据推理，群鸟肯定就被抓住了，用 caught 最合适。separated 意为“分开的”，united 意为“团结的”，均不符合题意。而 killed 意为“被杀了”，由于后文提到群鸟飞走了，因此本项错误，故本题正确答案为 B。</a:t>
            </a:r>
            <a:endParaRPr sz="2400" b="1" dirty="0">
              <a:latin typeface="微软雅黑" panose="020B0503020204020204" pitchFamily="34" charset="-122"/>
              <a:ea typeface="微软雅黑" panose="020B0503020204020204" pitchFamily="34" charset="-122"/>
            </a:endParaRPr>
          </a:p>
          <a:p>
            <a:pPr marL="0" indent="0">
              <a:lnSpc>
                <a:spcPct val="150000"/>
              </a:lnSpc>
              <a:buNone/>
            </a:pPr>
            <a:r>
              <a:rPr sz="2400" b="1" dirty="0">
                <a:latin typeface="微软雅黑" panose="020B0503020204020204" pitchFamily="34" charset="-122"/>
                <a:ea typeface="微软雅黑" panose="020B0503020204020204" pitchFamily="34" charset="-122"/>
              </a:rPr>
              <a:t>30. 本题考查逻辑推理和词义辨析。根据“a hunter coming with a gun（猎人提枪而至）”，可以推断出群鸟肯定是想着要逃生的。look out 意为“小心，当心”，work out 意为“想出，解出”，stand out 意为“显眼，出色”，只有 get out（逃跑）符合题意，故本题正确答案为 A。</a:t>
            </a:r>
            <a:endParaRPr sz="2400" b="1" dirty="0">
              <a:latin typeface="微软雅黑" panose="020B0503020204020204" pitchFamily="34" charset="-122"/>
              <a:ea typeface="微软雅黑" panose="020B0503020204020204" pitchFamily="34" charset="-122"/>
            </a:endParaRPr>
          </a:p>
        </p:txBody>
      </p:sp>
      <p:sp>
        <p:nvSpPr>
          <p:cNvPr id="33" name="左箭头 32">
            <a:hlinkClick r:id="rId1"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endParaRPr lang="zh-CN" altLang="en-US" sz="2400" b="1" dirty="0">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bg/>
                                          </p:spTgt>
                                        </p:tgtEl>
                                        <p:attrNameLst>
                                          <p:attrName>style.visibility</p:attrName>
                                        </p:attrNameLst>
                                      </p:cBhvr>
                                      <p:to>
                                        <p:strVal val="visible"/>
                                      </p:to>
                                    </p:set>
                                    <p:animEffect transition="in" filter="wipe(up)">
                                      <p:cBhvr>
                                        <p:cTn id="11" dur="500"/>
                                        <p:tgtEl>
                                          <p:spTgt spid="3">
                                            <p:bg/>
                                          </p:spTgt>
                                        </p:tgtEl>
                                      </p:cBhvr>
                                    </p:animEffect>
                                  </p:childTnLst>
                                </p:cTn>
                              </p:par>
                              <p:par>
                                <p:cTn id="12" presetID="22" presetClass="entr" presetSubtype="1" fill="hold" grpId="0" nodeType="with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wipe(up)">
                                      <p:cBhvr>
                                        <p:cTn id="14" dur="500"/>
                                        <p:tgtEl>
                                          <p:spTgt spid="3">
                                            <p:txEl>
                                              <p:pRg st="0" end="0"/>
                                            </p:txEl>
                                          </p:spTgt>
                                        </p:tgtEl>
                                      </p:cBhvr>
                                    </p:animEffect>
                                  </p:childTnLst>
                                </p:cTn>
                              </p:par>
                              <p:par>
                                <p:cTn id="15" presetID="22" presetClass="entr" presetSubtype="1" fill="hold" grpId="0" nodeType="with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wipe(up)">
                                      <p:cBhvr>
                                        <p:cTn id="1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3"/>
          <p:cNvSpPr txBox="1"/>
          <p:nvPr/>
        </p:nvSpPr>
        <p:spPr>
          <a:xfrm>
            <a:off x="832329" y="4281360"/>
            <a:ext cx="10808777" cy="1938992"/>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31. A. landed			B. flew off	</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      C. managed			D. rolled off</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32. A. fear	B. agreement	C. confidence	D. surprise</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33. A. regularly	B. suddenly	C. directly		D. aimlessly</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34. A. true		B. new	C. funny		D. strange</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7" name="图片 6"/>
          <p:cNvPicPr>
            <a:picLocks noChangeAspect="1"/>
          </p:cNvPicPr>
          <p:nvPr/>
        </p:nvPicPr>
        <p:blipFill>
          <a:blip r:embed="rId1"/>
          <a:stretch>
            <a:fillRect/>
          </a:stretch>
        </p:blipFill>
        <p:spPr>
          <a:xfrm>
            <a:off x="8724900" y="-716494"/>
            <a:ext cx="4648200" cy="5065188"/>
          </a:xfrm>
          <a:prstGeom prst="rect">
            <a:avLst/>
          </a:prstGeom>
        </p:spPr>
      </p:pic>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8" name="左箭头 7">
            <a:hlinkClick r:id="rId2" action="ppaction://hlinksldjump"/>
          </p:cNvPr>
          <p:cNvSpPr/>
          <p:nvPr/>
        </p:nvSpPr>
        <p:spPr>
          <a:xfrm>
            <a:off x="10048336" y="593027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13" name="文本框 12">
            <a:hlinkClick r:id="rId3" action="ppaction://hlinksldjump"/>
          </p:cNvPr>
          <p:cNvSpPr txBox="1"/>
          <p:nvPr/>
        </p:nvSpPr>
        <p:spPr>
          <a:xfrm>
            <a:off x="9844366" y="4194693"/>
            <a:ext cx="982961" cy="461665"/>
          </a:xfrm>
          <a:prstGeom prst="rect">
            <a:avLst/>
          </a:prstGeom>
          <a:solidFill>
            <a:schemeClr val="accent1"/>
          </a:solid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解  析</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3" name="内容占位符 2"/>
          <p:cNvSpPr>
            <a:spLocks noGrp="1"/>
          </p:cNvSpPr>
          <p:nvPr>
            <p:ph idx="1"/>
          </p:nvPr>
        </p:nvSpPr>
        <p:spPr>
          <a:xfrm>
            <a:off x="385788" y="1052180"/>
            <a:ext cx="11420423" cy="3171432"/>
          </a:xfrm>
        </p:spPr>
        <p:txBody>
          <a:bodyPr>
            <a:noAutofit/>
          </a:bodyPr>
          <a:lstStyle/>
          <a:p>
            <a:pPr marL="0" indent="0">
              <a:buNone/>
            </a:pPr>
            <a:r>
              <a:rPr lang="en-US" altLang="zh-CN" sz="2400" b="1" dirty="0">
                <a:latin typeface="微软雅黑" panose="020B0503020204020204" pitchFamily="34" charset="-122"/>
                <a:ea typeface="微软雅黑" panose="020B0503020204020204" pitchFamily="34" charset="-122"/>
              </a:rPr>
              <a:t>      Each bird picked up a part of the net and together they</a:t>
            </a:r>
            <a:r>
              <a:rPr lang="en-US" altLang="zh-CN" sz="2400" b="1" u="sng" dirty="0">
                <a:latin typeface="微软雅黑" panose="020B0503020204020204" pitchFamily="34" charset="-122"/>
                <a:ea typeface="微软雅黑" panose="020B0503020204020204" pitchFamily="34" charset="-122"/>
              </a:rPr>
              <a:t>   31   </a:t>
            </a:r>
            <a:r>
              <a:rPr lang="en-US" altLang="zh-CN" sz="2400" b="1" dirty="0">
                <a:latin typeface="微软雅黑" panose="020B0503020204020204" pitchFamily="34" charset="-122"/>
                <a:ea typeface="微软雅黑" panose="020B0503020204020204" pitchFamily="34" charset="-122"/>
              </a:rPr>
              <a:t>with the net. The hunter looked up in</a:t>
            </a:r>
            <a:r>
              <a:rPr lang="en-US" altLang="zh-CN" sz="2400" b="1" u="sng" dirty="0">
                <a:latin typeface="微软雅黑" panose="020B0503020204020204" pitchFamily="34" charset="-122"/>
                <a:ea typeface="微软雅黑" panose="020B0503020204020204" pitchFamily="34" charset="-122"/>
              </a:rPr>
              <a:t>   32   </a:t>
            </a:r>
            <a:r>
              <a:rPr lang="en-US" altLang="zh-CN" sz="2400" b="1" dirty="0">
                <a:latin typeface="微软雅黑" panose="020B0503020204020204" pitchFamily="34" charset="-122"/>
                <a:ea typeface="微软雅黑" panose="020B0503020204020204" pitchFamily="34" charset="-122"/>
              </a:rPr>
              <a:t>.He tried to follow them, but they were flying</a:t>
            </a:r>
            <a:r>
              <a:rPr lang="en-US" altLang="zh-CN" sz="2400" b="1" u="sng" dirty="0">
                <a:latin typeface="微软雅黑" panose="020B0503020204020204" pitchFamily="34" charset="-122"/>
                <a:ea typeface="微软雅黑" panose="020B0503020204020204" pitchFamily="34" charset="-122"/>
              </a:rPr>
              <a:t>   33   </a:t>
            </a:r>
            <a:r>
              <a:rPr lang="en-US" altLang="zh-CN" sz="2400" b="1" dirty="0">
                <a:latin typeface="微软雅黑" panose="020B0503020204020204" pitchFamily="34" charset="-122"/>
                <a:ea typeface="微软雅黑" panose="020B0503020204020204" pitchFamily="34" charset="-122"/>
              </a:rPr>
              <a:t>over hills and valleys. They flew to a temple ( </a:t>
            </a:r>
            <a:r>
              <a:rPr lang="zh-CN" altLang="en-US" sz="2400" b="1" dirty="0">
                <a:latin typeface="微软雅黑" panose="020B0503020204020204" pitchFamily="34" charset="-122"/>
                <a:ea typeface="微软雅黑" panose="020B0503020204020204" pitchFamily="34" charset="-122"/>
              </a:rPr>
              <a:t>寺庙 </a:t>
            </a:r>
            <a:r>
              <a:rPr lang="en-US" altLang="zh-CN" sz="2400" b="1" dirty="0">
                <a:latin typeface="微软雅黑" panose="020B0503020204020204" pitchFamily="34" charset="-122"/>
                <a:ea typeface="微软雅黑" panose="020B0503020204020204" pitchFamily="34" charset="-122"/>
              </a:rPr>
              <a:t>) on a hill where there was a mouse. He was a</a:t>
            </a:r>
            <a:r>
              <a:rPr lang="en-US" altLang="zh-CN" sz="2400" b="1" u="sng" dirty="0">
                <a:latin typeface="微软雅黑" panose="020B0503020204020204" pitchFamily="34" charset="-122"/>
                <a:ea typeface="微软雅黑" panose="020B0503020204020204" pitchFamily="34" charset="-122"/>
              </a:rPr>
              <a:t>   34   </a:t>
            </a:r>
            <a:r>
              <a:rPr lang="en-US" altLang="zh-CN" sz="2400" b="1" dirty="0">
                <a:latin typeface="微软雅黑" panose="020B0503020204020204" pitchFamily="34" charset="-122"/>
                <a:ea typeface="微软雅黑" panose="020B0503020204020204" pitchFamily="34" charset="-122"/>
              </a:rPr>
              <a:t>friend of the bird king.</a:t>
            </a:r>
            <a:endParaRPr lang="en-US" altLang="zh-CN" sz="2400" b="1" dirty="0">
              <a:latin typeface="微软雅黑" panose="020B0503020204020204" pitchFamily="34" charset="-122"/>
              <a:ea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rPr>
              <a:t>    </a:t>
            </a:r>
            <a:endParaRPr lang="zh-CN" altLang="en-US" sz="2400" b="1" dirty="0">
              <a:latin typeface="微软雅黑" panose="020B0503020204020204" pitchFamily="34" charset="-122"/>
              <a:ea typeface="微软雅黑" panose="020B0503020204020204" pitchFamily="34" charset="-122"/>
            </a:endParaRPr>
          </a:p>
        </p:txBody>
      </p:sp>
      <p:sp>
        <p:nvSpPr>
          <p:cNvPr id="15" name="TextBox 22"/>
          <p:cNvSpPr txBox="1"/>
          <p:nvPr/>
        </p:nvSpPr>
        <p:spPr>
          <a:xfrm>
            <a:off x="385787" y="5375452"/>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C</a:t>
            </a:r>
            <a:endParaRPr lang="en-US" altLang="zh-CN" sz="2800" b="1" dirty="0">
              <a:solidFill>
                <a:srgbClr val="C00000"/>
              </a:solidFill>
              <a:latin typeface="Times New Roman" panose="02020603050405020304" pitchFamily="18" charset="0"/>
              <a:cs typeface="Times New Roman" panose="02020603050405020304" pitchFamily="18" charset="0"/>
            </a:endParaRPr>
          </a:p>
        </p:txBody>
      </p:sp>
      <p:sp>
        <p:nvSpPr>
          <p:cNvPr id="16" name="TextBox 22"/>
          <p:cNvSpPr txBox="1"/>
          <p:nvPr/>
        </p:nvSpPr>
        <p:spPr>
          <a:xfrm>
            <a:off x="385787" y="4989246"/>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D</a:t>
            </a:r>
            <a:endParaRPr lang="en-US" altLang="zh-CN" sz="2800" b="1" dirty="0">
              <a:solidFill>
                <a:srgbClr val="C00000"/>
              </a:solidFill>
              <a:latin typeface="Times New Roman" panose="02020603050405020304" pitchFamily="18" charset="0"/>
              <a:cs typeface="Times New Roman" panose="02020603050405020304" pitchFamily="18" charset="0"/>
            </a:endParaRPr>
          </a:p>
        </p:txBody>
      </p:sp>
      <p:sp>
        <p:nvSpPr>
          <p:cNvPr id="17" name="TextBox 22"/>
          <p:cNvSpPr txBox="1"/>
          <p:nvPr/>
        </p:nvSpPr>
        <p:spPr>
          <a:xfrm>
            <a:off x="385789" y="4242861"/>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B</a:t>
            </a:r>
            <a:endParaRPr lang="en-US" altLang="zh-CN" sz="2800" b="1" dirty="0">
              <a:solidFill>
                <a:srgbClr val="C00000"/>
              </a:solidFill>
              <a:latin typeface="Times New Roman" panose="02020603050405020304" pitchFamily="18" charset="0"/>
              <a:cs typeface="Times New Roman" panose="02020603050405020304" pitchFamily="18" charset="0"/>
            </a:endParaRPr>
          </a:p>
        </p:txBody>
      </p:sp>
      <p:sp>
        <p:nvSpPr>
          <p:cNvPr id="18" name="TextBox 22"/>
          <p:cNvSpPr txBox="1"/>
          <p:nvPr/>
        </p:nvSpPr>
        <p:spPr>
          <a:xfrm>
            <a:off x="395596" y="5735631"/>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B</a:t>
            </a:r>
            <a:endParaRPr lang="en-US" altLang="zh-CN" sz="2800" b="1" dirty="0">
              <a:solidFill>
                <a:srgbClr val="C00000"/>
              </a:solidFill>
              <a:latin typeface="Times New Roman" panose="02020603050405020304" pitchFamily="18" charset="0"/>
              <a:cs typeface="Times New Roman" panose="02020603050405020304" pitchFamily="18" charset="0"/>
            </a:endParaRPr>
          </a:p>
        </p:txBody>
      </p:sp>
      <p:sp>
        <p:nvSpPr>
          <p:cNvPr id="5" name="文本框 4"/>
          <p:cNvSpPr txBox="1"/>
          <p:nvPr/>
        </p:nvSpPr>
        <p:spPr>
          <a:xfrm>
            <a:off x="385789" y="92399"/>
            <a:ext cx="4966335" cy="460375"/>
          </a:xfrm>
          <a:prstGeom prst="rect">
            <a:avLst/>
          </a:prstGeom>
          <a:noFill/>
        </p:spPr>
        <p:txBody>
          <a:bodyPr wrap="none" rtlCol="0">
            <a:spAutoFit/>
          </a:bodyPr>
          <a:lstStyle/>
          <a:p>
            <a:pPr algn="l"/>
            <a:r>
              <a:rPr sz="2400" b="1" dirty="0">
                <a:solidFill>
                  <a:srgbClr val="002060"/>
                </a:solidFill>
                <a:latin typeface="微软雅黑" panose="020B0503020204020204" pitchFamily="34" charset="-122"/>
                <a:ea typeface="微软雅黑" panose="020B0503020204020204" pitchFamily="34" charset="-122"/>
                <a:cs typeface="+mj-cs"/>
                <a:sym typeface="+mn-ea"/>
              </a:rPr>
              <a:t>2020年广东高职高考完形填空真题</a:t>
            </a:r>
            <a:r>
              <a:rPr lang="zh-CN" altLang="en-US" sz="2400" dirty="0">
                <a:sym typeface="+mn-ea"/>
              </a:rPr>
              <a:t> </a:t>
            </a:r>
            <a:endParaRPr lang="zh-CN" altLang="en-US" sz="2400"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up)">
                                      <p:cBhvr>
                                        <p:cTn id="7" dur="500"/>
                                        <p:tgtEl>
                                          <p:spTgt spid="3">
                                            <p:txEl>
                                              <p:pRg st="0" end="0"/>
                                            </p:txEl>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wipe(up)">
                                      <p:cBhvr>
                                        <p:cTn id="10" dur="500"/>
                                        <p:tgtEl>
                                          <p:spTgt spid="3">
                                            <p:txEl>
                                              <p:pRg st="1" end="1"/>
                                            </p:txEl>
                                          </p:spTgt>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wipe(up)">
                                      <p:cBhvr>
                                        <p:cTn id="13" dur="500"/>
                                        <p:tgtEl>
                                          <p:spTgt spid="14"/>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grpId="0" nodeType="clickEffect">
                                  <p:stCondLst>
                                    <p:cond delay="0"/>
                                  </p:stCondLst>
                                  <p:childTnLst>
                                    <p:set>
                                      <p:cBhvr>
                                        <p:cTn id="17" dur="1" fill="hold">
                                          <p:stCondLst>
                                            <p:cond delay="0"/>
                                          </p:stCondLst>
                                        </p:cTn>
                                        <p:tgtEl>
                                          <p:spTgt spid="17"/>
                                        </p:tgtEl>
                                        <p:attrNameLst>
                                          <p:attrName>style.visibility</p:attrName>
                                        </p:attrNameLst>
                                      </p:cBhvr>
                                      <p:to>
                                        <p:strVal val="visible"/>
                                      </p:to>
                                    </p:set>
                                    <p:animEffect transition="in" filter="barn(inVertical)">
                                      <p:cBhvr>
                                        <p:cTn id="18" dur="500"/>
                                        <p:tgtEl>
                                          <p:spTgt spid="17"/>
                                        </p:tgtEl>
                                      </p:cBhvr>
                                    </p:animEffect>
                                  </p:childTnLst>
                                </p:cTn>
                              </p:par>
                            </p:childTnLst>
                          </p:cTn>
                        </p:par>
                        <p:par>
                          <p:cTn id="19" fill="hold">
                            <p:stCondLst>
                              <p:cond delay="500"/>
                            </p:stCondLst>
                            <p:childTnLst>
                              <p:par>
                                <p:cTn id="20" presetID="16" presetClass="entr" presetSubtype="37" fill="hold" grpId="0" nodeType="after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barn(outVertical)">
                                      <p:cBhvr>
                                        <p:cTn id="22" dur="500"/>
                                        <p:tgtEl>
                                          <p:spTgt spid="13"/>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barn(inVertical)">
                                      <p:cBhvr>
                                        <p:cTn id="27" dur="500"/>
                                        <p:tgtEl>
                                          <p:spTgt spid="16"/>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barn(inVertical)">
                                      <p:cBhvr>
                                        <p:cTn id="32" dur="500"/>
                                        <p:tgtEl>
                                          <p:spTgt spid="15"/>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grpId="0" nodeType="click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barn(inVertical)">
                                      <p:cBhvr>
                                        <p:cTn id="3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3" grpId="0" animBg="1"/>
      <p:bldP spid="3" grpId="0" build="p"/>
      <p:bldP spid="15" grpId="0"/>
      <p:bldP spid="16" grpId="0"/>
      <p:bldP spid="17" grpId="0"/>
      <p:bldP spid="18" grpId="0"/>
    </p:bldLst>
  </p:timing>
</p:sld>
</file>

<file path=ppt/slides/slide1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69" name="Group 4"/>
          <p:cNvGrpSpPr/>
          <p:nvPr/>
        </p:nvGrpSpPr>
        <p:grpSpPr>
          <a:xfrm>
            <a:off x="9040482" y="3280216"/>
            <a:ext cx="3058005" cy="3492104"/>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3" name="内容占位符 2"/>
          <p:cNvSpPr>
            <a:spLocks noGrp="1"/>
          </p:cNvSpPr>
          <p:nvPr>
            <p:ph idx="1"/>
          </p:nvPr>
        </p:nvSpPr>
        <p:spPr>
          <a:xfrm>
            <a:off x="243205" y="243205"/>
            <a:ext cx="11763375" cy="6166485"/>
          </a:xfrm>
          <a:solidFill>
            <a:schemeClr val="bg1">
              <a:alpha val="47000"/>
            </a:schemeClr>
          </a:solidFill>
        </p:spPr>
        <p:txBody>
          <a:bodyPr>
            <a:noAutofit/>
          </a:bodyPr>
          <a:lstStyle/>
          <a:p>
            <a:pPr marL="0" indent="0">
              <a:lnSpc>
                <a:spcPct val="130000"/>
              </a:lnSpc>
              <a:buNone/>
            </a:pPr>
            <a:r>
              <a:rPr lang="zh-CN" altLang="en-US" sz="2400" b="1" dirty="0">
                <a:solidFill>
                  <a:srgbClr val="002060"/>
                </a:solidFill>
                <a:latin typeface="微软雅黑" panose="020B0503020204020204" pitchFamily="34" charset="-122"/>
                <a:ea typeface="微软雅黑" panose="020B0503020204020204" pitchFamily="34" charset="-122"/>
                <a:cs typeface="+mj-cs"/>
              </a:rPr>
              <a:t>解  析：</a:t>
            </a:r>
            <a:r>
              <a:rPr sz="2400" b="1" dirty="0">
                <a:latin typeface="微软雅黑" panose="020B0503020204020204" pitchFamily="34" charset="-122"/>
                <a:ea typeface="微软雅黑" panose="020B0503020204020204" pitchFamily="34" charset="-122"/>
              </a:rPr>
              <a:t>31. 本题考查逻辑推理和词义辨析。上文提到“advised all the birds to fly up together carrying the net with them（建议所有的鸟带着网一起飞）”，由此推断出下文是群鸟带着网飞走了。landed意为“降落”，managed 意为“设法”，rolled off 意为“衰减”，以上项都不符合题意。flew off 意为“飞走”，符合题意，故本题正确答案为 B。</a:t>
            </a:r>
            <a:endParaRPr sz="2400" b="1" dirty="0">
              <a:latin typeface="微软雅黑" panose="020B0503020204020204" pitchFamily="34" charset="-122"/>
              <a:ea typeface="微软雅黑" panose="020B0503020204020204" pitchFamily="34" charset="-122"/>
            </a:endParaRPr>
          </a:p>
          <a:p>
            <a:pPr marL="0" indent="0">
              <a:lnSpc>
                <a:spcPct val="130000"/>
              </a:lnSpc>
              <a:buNone/>
            </a:pPr>
            <a:r>
              <a:rPr sz="2400" b="1" dirty="0">
                <a:latin typeface="微软雅黑" panose="020B0503020204020204" pitchFamily="34" charset="-122"/>
                <a:ea typeface="微软雅黑" panose="020B0503020204020204" pitchFamily="34" charset="-122"/>
              </a:rPr>
              <a:t>32. 本题考查逻辑推理和联系上下文。上文提到猎人看到群鸟飞走，下文又提到“He tried to follow </a:t>
            </a:r>
            <a:endParaRPr sz="2400" b="1" dirty="0">
              <a:latin typeface="微软雅黑" panose="020B0503020204020204" pitchFamily="34" charset="-122"/>
              <a:ea typeface="微软雅黑" panose="020B0503020204020204" pitchFamily="34" charset="-122"/>
            </a:endParaRPr>
          </a:p>
          <a:p>
            <a:pPr marL="0" indent="0">
              <a:lnSpc>
                <a:spcPct val="130000"/>
              </a:lnSpc>
              <a:buNone/>
            </a:pPr>
            <a:r>
              <a:rPr sz="2400" b="1" dirty="0">
                <a:latin typeface="微软雅黑" panose="020B0503020204020204" pitchFamily="34" charset="-122"/>
                <a:ea typeface="微软雅黑" panose="020B0503020204020204" pitchFamily="34" charset="-122"/>
              </a:rPr>
              <a:t>them（他尝试跟着他们）”，因此可以推断出猎人看到群鸟带着网逃走的心情是 surprise（惊讶）而不是 fear（害怕），故本题正确答案为 D。</a:t>
            </a:r>
            <a:endParaRPr sz="2400" b="1" dirty="0">
              <a:latin typeface="微软雅黑" panose="020B0503020204020204" pitchFamily="34" charset="-122"/>
              <a:ea typeface="微软雅黑" panose="020B0503020204020204" pitchFamily="34" charset="-122"/>
            </a:endParaRPr>
          </a:p>
          <a:p>
            <a:pPr marL="0" indent="0">
              <a:lnSpc>
                <a:spcPct val="90000"/>
              </a:lnSpc>
              <a:buNone/>
            </a:pPr>
            <a:endParaRPr sz="2400" b="1" dirty="0">
              <a:latin typeface="微软雅黑" panose="020B0503020204020204" pitchFamily="34" charset="-122"/>
              <a:ea typeface="微软雅黑" panose="020B0503020204020204" pitchFamily="34" charset="-122"/>
            </a:endParaRPr>
          </a:p>
        </p:txBody>
      </p:sp>
      <p:sp>
        <p:nvSpPr>
          <p:cNvPr id="33" name="左箭头 32">
            <a:hlinkClick r:id="" action="ppaction://hlinkshowjump?jump=nextslide"/>
          </p:cNvPr>
          <p:cNvSpPr/>
          <p:nvPr/>
        </p:nvSpPr>
        <p:spPr>
          <a:xfrm>
            <a:off x="7706995" y="6121400"/>
            <a:ext cx="2031365" cy="75057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下一页</a:t>
            </a:r>
            <a:endParaRPr lang="zh-CN" altLang="en-US" sz="2400" b="1" dirty="0">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bg/>
                                          </p:spTgt>
                                        </p:tgtEl>
                                        <p:attrNameLst>
                                          <p:attrName>style.visibility</p:attrName>
                                        </p:attrNameLst>
                                      </p:cBhvr>
                                      <p:to>
                                        <p:strVal val="visible"/>
                                      </p:to>
                                    </p:set>
                                    <p:animEffect transition="in" filter="wipe(up)">
                                      <p:cBhvr>
                                        <p:cTn id="11" dur="500"/>
                                        <p:tgtEl>
                                          <p:spTgt spid="3">
                                            <p:bg/>
                                          </p:spTgt>
                                        </p:tgtEl>
                                      </p:cBhvr>
                                    </p:animEffect>
                                  </p:childTnLst>
                                </p:cTn>
                              </p:par>
                              <p:par>
                                <p:cTn id="12" presetID="22" presetClass="entr" presetSubtype="1" fill="hold" grpId="0" nodeType="with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wipe(up)">
                                      <p:cBhvr>
                                        <p:cTn id="14" dur="500"/>
                                        <p:tgtEl>
                                          <p:spTgt spid="3">
                                            <p:txEl>
                                              <p:pRg st="0" end="0"/>
                                            </p:txEl>
                                          </p:spTgt>
                                        </p:tgtEl>
                                      </p:cBhvr>
                                    </p:animEffect>
                                  </p:childTnLst>
                                </p:cTn>
                              </p:par>
                              <p:par>
                                <p:cTn id="15" presetID="22" presetClass="entr" presetSubtype="1" fill="hold" grpId="0" nodeType="with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wipe(up)">
                                      <p:cBhvr>
                                        <p:cTn id="17" dur="500"/>
                                        <p:tgtEl>
                                          <p:spTgt spid="3">
                                            <p:txEl>
                                              <p:pRg st="1" end="1"/>
                                            </p:txEl>
                                          </p:spTgt>
                                        </p:tgtEl>
                                      </p:cBhvr>
                                    </p:animEffect>
                                  </p:childTnLst>
                                </p:cTn>
                              </p:par>
                              <p:par>
                                <p:cTn id="18" presetID="22" presetClass="entr" presetSubtype="1" fill="hold" grpId="0" nodeType="with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Effect transition="in" filter="wipe(up)">
                                      <p:cBhvr>
                                        <p:cTn id="20"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1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69" name="Group 4"/>
          <p:cNvGrpSpPr/>
          <p:nvPr/>
        </p:nvGrpSpPr>
        <p:grpSpPr>
          <a:xfrm>
            <a:off x="9040482" y="3280216"/>
            <a:ext cx="3058005" cy="3492104"/>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3" name="内容占位符 2"/>
          <p:cNvSpPr>
            <a:spLocks noGrp="1"/>
          </p:cNvSpPr>
          <p:nvPr>
            <p:ph idx="1"/>
          </p:nvPr>
        </p:nvSpPr>
        <p:spPr>
          <a:xfrm>
            <a:off x="243205" y="243205"/>
            <a:ext cx="11763375" cy="6166485"/>
          </a:xfrm>
          <a:solidFill>
            <a:schemeClr val="bg1">
              <a:alpha val="47000"/>
            </a:schemeClr>
          </a:solidFill>
        </p:spPr>
        <p:txBody>
          <a:bodyPr>
            <a:noAutofit/>
          </a:bodyPr>
          <a:lstStyle/>
          <a:p>
            <a:pPr marL="0" indent="0">
              <a:lnSpc>
                <a:spcPct val="150000"/>
              </a:lnSpc>
              <a:buNone/>
            </a:pPr>
            <a:r>
              <a:rPr lang="zh-CN" altLang="en-US" sz="2400" b="1" dirty="0">
                <a:solidFill>
                  <a:srgbClr val="002060"/>
                </a:solidFill>
                <a:latin typeface="微软雅黑" panose="020B0503020204020204" pitchFamily="34" charset="-122"/>
                <a:ea typeface="微软雅黑" panose="020B0503020204020204" pitchFamily="34" charset="-122"/>
                <a:cs typeface="+mj-cs"/>
              </a:rPr>
              <a:t>解  析：</a:t>
            </a:r>
            <a:r>
              <a:rPr sz="2400" b="1" dirty="0">
                <a:latin typeface="微软雅黑" panose="020B0503020204020204" pitchFamily="34" charset="-122"/>
                <a:ea typeface="微软雅黑" panose="020B0503020204020204" pitchFamily="34" charset="-122"/>
              </a:rPr>
              <a:t>33. 本题考查排除法，联系上下文和逻辑推理。根据下文“They flew to a temple”可知，群鸟是有目的地的，因此可以排除 aimlessly（无目的地）。既然有目的，那就不是临时起意，便可排除suddenly（突然地）。regularly 意为“有规律的”，既然是逃命，肯定不可能排好队形有规律地飞，</a:t>
            </a:r>
            <a:endParaRPr sz="2400" b="1" dirty="0">
              <a:latin typeface="微软雅黑" panose="020B0503020204020204" pitchFamily="34" charset="-122"/>
              <a:ea typeface="微软雅黑" panose="020B0503020204020204" pitchFamily="34" charset="-122"/>
            </a:endParaRPr>
          </a:p>
          <a:p>
            <a:pPr marL="0" indent="0">
              <a:lnSpc>
                <a:spcPct val="150000"/>
              </a:lnSpc>
              <a:buNone/>
            </a:pPr>
            <a:r>
              <a:rPr sz="2400" b="1" dirty="0">
                <a:latin typeface="微软雅黑" panose="020B0503020204020204" pitchFamily="34" charset="-122"/>
                <a:ea typeface="微软雅黑" panose="020B0503020204020204" pitchFamily="34" charset="-122"/>
              </a:rPr>
              <a:t>因此只剩下 directly（直接地），故本题正确答案为 C。</a:t>
            </a:r>
            <a:endParaRPr sz="2400" b="1" dirty="0">
              <a:latin typeface="微软雅黑" panose="020B0503020204020204" pitchFamily="34" charset="-122"/>
              <a:ea typeface="微软雅黑" panose="020B0503020204020204" pitchFamily="34" charset="-122"/>
            </a:endParaRPr>
          </a:p>
          <a:p>
            <a:pPr marL="0" indent="0">
              <a:lnSpc>
                <a:spcPct val="150000"/>
              </a:lnSpc>
              <a:buNone/>
            </a:pPr>
            <a:r>
              <a:rPr sz="2400" b="1" dirty="0">
                <a:latin typeface="微软雅黑" panose="020B0503020204020204" pitchFamily="34" charset="-122"/>
                <a:ea typeface="微软雅黑" panose="020B0503020204020204" pitchFamily="34" charset="-122"/>
              </a:rPr>
              <a:t>34. 本题考查联系上下文和排除法。从下文老鼠的帮忙中，没有看出老鼠有任何有趣或者奇怪的举动，排除了 C、D 项。下文中有一句“kindly called out to him（鸟国王友好地叫他）”，由此推断出他们不是特别熟稔，选择 new（新的）会更符合逻辑，故本题正确答案为 B。</a:t>
            </a:r>
            <a:endParaRPr sz="2400" b="1" dirty="0">
              <a:latin typeface="微软雅黑" panose="020B0503020204020204" pitchFamily="34" charset="-122"/>
              <a:ea typeface="微软雅黑" panose="020B0503020204020204" pitchFamily="34" charset="-122"/>
            </a:endParaRPr>
          </a:p>
        </p:txBody>
      </p:sp>
      <p:sp>
        <p:nvSpPr>
          <p:cNvPr id="33" name="左箭头 32">
            <a:hlinkClick r:id="rId1"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endParaRPr lang="zh-CN" altLang="en-US" sz="2400" b="1" dirty="0">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bg/>
                                          </p:spTgt>
                                        </p:tgtEl>
                                        <p:attrNameLst>
                                          <p:attrName>style.visibility</p:attrName>
                                        </p:attrNameLst>
                                      </p:cBhvr>
                                      <p:to>
                                        <p:strVal val="visible"/>
                                      </p:to>
                                    </p:set>
                                    <p:animEffect transition="in" filter="wipe(up)">
                                      <p:cBhvr>
                                        <p:cTn id="11" dur="500"/>
                                        <p:tgtEl>
                                          <p:spTgt spid="3">
                                            <p:bg/>
                                          </p:spTgt>
                                        </p:tgtEl>
                                      </p:cBhvr>
                                    </p:animEffect>
                                  </p:childTnLst>
                                </p:cTn>
                              </p:par>
                              <p:par>
                                <p:cTn id="12" presetID="22" presetClass="entr" presetSubtype="1" fill="hold" grpId="0" nodeType="with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wipe(up)">
                                      <p:cBhvr>
                                        <p:cTn id="14" dur="500"/>
                                        <p:tgtEl>
                                          <p:spTgt spid="3">
                                            <p:txEl>
                                              <p:pRg st="0" end="0"/>
                                            </p:txEl>
                                          </p:spTgt>
                                        </p:tgtEl>
                                      </p:cBhvr>
                                    </p:animEffect>
                                  </p:childTnLst>
                                </p:cTn>
                              </p:par>
                              <p:par>
                                <p:cTn id="15" presetID="22" presetClass="entr" presetSubtype="1" fill="hold" grpId="0" nodeType="with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wipe(up)">
                                      <p:cBhvr>
                                        <p:cTn id="17" dur="500"/>
                                        <p:tgtEl>
                                          <p:spTgt spid="3">
                                            <p:txEl>
                                              <p:pRg st="1" end="1"/>
                                            </p:txEl>
                                          </p:spTgt>
                                        </p:tgtEl>
                                      </p:cBhvr>
                                    </p:animEffect>
                                  </p:childTnLst>
                                </p:cTn>
                              </p:par>
                              <p:par>
                                <p:cTn id="18" presetID="22" presetClass="entr" presetSubtype="1" fill="hold" grpId="0" nodeType="with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Effect transition="in" filter="wipe(up)">
                                      <p:cBhvr>
                                        <p:cTn id="20"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67554"/>
            <a:ext cx="10668000" cy="2690446"/>
          </a:xfrm>
          <a:prstGeom prst="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1322647" y="2213985"/>
            <a:ext cx="10107353" cy="119888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例</a:t>
            </a:r>
            <a:r>
              <a:rPr lang="en-US" altLang="zh-CN" sz="2400" b="1" dirty="0">
                <a:latin typeface="微软雅黑" panose="020B0503020204020204" pitchFamily="34" charset="-122"/>
                <a:ea typeface="微软雅黑" panose="020B0503020204020204" pitchFamily="34" charset="-122"/>
              </a:rPr>
              <a:t>2】The bull was </a:t>
            </a:r>
            <a:r>
              <a:rPr lang="en-US" altLang="zh-CN" sz="2400" dirty="0">
                <a:latin typeface="微软雅黑" panose="020B0503020204020204" pitchFamily="34" charset="-122"/>
                <a:ea typeface="微软雅黑" panose="020B0503020204020204" pitchFamily="34" charset="-122"/>
              </a:rPr>
              <a:t>45</a:t>
            </a:r>
            <a:r>
              <a:rPr lang="en-US" altLang="zh-CN" sz="2400" b="1" u="sng" dirty="0">
                <a:latin typeface="微软雅黑" panose="020B0503020204020204" pitchFamily="34" charset="-122"/>
                <a:ea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rPr>
              <a:t>very fast, and it passed the hole. (</a:t>
            </a:r>
            <a:r>
              <a:rPr sz="2400" b="1" dirty="0">
                <a:latin typeface="微软雅黑" panose="020B0503020204020204" pitchFamily="34" charset="-122"/>
                <a:ea typeface="微软雅黑" panose="020B0503020204020204" pitchFamily="34" charset="-122"/>
              </a:rPr>
              <a:t>2012年广东高职高考</a:t>
            </a:r>
            <a:r>
              <a:rPr lang="en-US" altLang="zh-CN" sz="2400" b="1" dirty="0">
                <a:latin typeface="微软雅黑" panose="020B0503020204020204" pitchFamily="34" charset="-122"/>
                <a:ea typeface="微软雅黑" panose="020B0503020204020204" pitchFamily="34" charset="-122"/>
              </a:rPr>
              <a:t>)</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45. A. flying         B. drinking         C. drawing         D. running</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5258325" y="2213985"/>
            <a:ext cx="439420" cy="521970"/>
          </a:xfrm>
          <a:prstGeom prst="rect">
            <a:avLst/>
          </a:prstGeom>
          <a:noFill/>
        </p:spPr>
        <p:txBody>
          <a:bodyPr wrap="none" rtlCol="0">
            <a:spAutoFit/>
          </a:bodyPr>
          <a:lstStyle/>
          <a:p>
            <a:pPr algn="l">
              <a:buClrTx/>
              <a:buSzTx/>
              <a:buFontTx/>
            </a:pPr>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D</a:t>
            </a:r>
            <a:endPar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9" name="文本框 8"/>
          <p:cNvSpPr txBox="1"/>
          <p:nvPr/>
        </p:nvSpPr>
        <p:spPr>
          <a:xfrm>
            <a:off x="762000" y="4325839"/>
            <a:ext cx="10668000" cy="119888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从主语是bull（牛）来看，A项“飞”，B项“喝”，C项“画，拉”，D项“跑”。根据常识判断，最后一个选项是最合适的。“牛跑得很快，越过了洞”，选择D才符合句子意思，故本题正确答案为D。</a:t>
            </a:r>
            <a:endParaRPr sz="2400" dirty="0">
              <a:latin typeface="微软雅黑" panose="020B0503020204020204" pitchFamily="34" charset="-122"/>
              <a:ea typeface="微软雅黑" panose="020B0503020204020204" pitchFamily="34" charset="-122"/>
            </a:endParaRPr>
          </a:p>
        </p:txBody>
      </p:sp>
      <p:sp>
        <p:nvSpPr>
          <p:cNvPr id="6" name="文本框 5"/>
          <p:cNvSpPr txBox="1"/>
          <p:nvPr/>
        </p:nvSpPr>
        <p:spPr>
          <a:xfrm>
            <a:off x="1170225" y="1439705"/>
            <a:ext cx="1723549" cy="461665"/>
          </a:xfrm>
          <a:prstGeom prst="rect">
            <a:avLst/>
          </a:prstGeom>
          <a:solidFill>
            <a:schemeClr val="accent3">
              <a:lumMod val="40000"/>
              <a:lumOff val="60000"/>
            </a:schemeClr>
          </a:solidFill>
        </p:spPr>
        <p:txBody>
          <a:bodyPr wrap="none" rtlCol="0">
            <a:spAutoFit/>
          </a:bodyPr>
          <a:lstStyle/>
          <a:p>
            <a:r>
              <a:rPr lang="zh-CN" altLang="en-US" sz="2400" b="1" dirty="0">
                <a:latin typeface="微软雅黑" panose="020B0503020204020204" pitchFamily="34" charset="-122"/>
                <a:ea typeface="微软雅黑" panose="020B0503020204020204" pitchFamily="34" charset="-122"/>
              </a:rPr>
              <a:t>典型例子：</a:t>
            </a:r>
            <a:endParaRPr lang="zh-CN" altLang="en-US" sz="2400" b="1" dirty="0">
              <a:latin typeface="微软雅黑" panose="020B0503020204020204" pitchFamily="34" charset="-122"/>
              <a:ea typeface="微软雅黑" panose="020B0503020204020204" pitchFamily="34" charset="-122"/>
            </a:endParaRPr>
          </a:p>
        </p:txBody>
      </p:sp>
      <p:graphicFrame>
        <p:nvGraphicFramePr>
          <p:cNvPr id="13" name="图示 12"/>
          <p:cNvGraphicFramePr/>
          <p:nvPr/>
        </p:nvGraphicFramePr>
        <p:xfrm>
          <a:off x="2032000" y="273231"/>
          <a:ext cx="8128000" cy="139730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1"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1"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childTnLst>
                          </p:cTn>
                        </p:par>
                        <p:par>
                          <p:cTn id="13" fill="hold">
                            <p:stCondLst>
                              <p:cond delay="500"/>
                            </p:stCondLst>
                            <p:childTnLst>
                              <p:par>
                                <p:cTn id="14" presetID="2" presetClass="entr" presetSubtype="4" fill="hold" grpId="1" nodeType="after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500" fill="hold"/>
                                        <p:tgtEl>
                                          <p:spTgt spid="10"/>
                                        </p:tgtEl>
                                        <p:attrNameLst>
                                          <p:attrName>ppt_x</p:attrName>
                                        </p:attrNameLst>
                                      </p:cBhvr>
                                      <p:tavLst>
                                        <p:tav tm="0">
                                          <p:val>
                                            <p:strVal val="#ppt_x"/>
                                          </p:val>
                                        </p:tav>
                                        <p:tav tm="100000">
                                          <p:val>
                                            <p:strVal val="#ppt_x"/>
                                          </p:val>
                                        </p:tav>
                                      </p:tavLst>
                                    </p:anim>
                                    <p:anim calcmode="lin" valueType="num">
                                      <p:cBhvr additive="base">
                                        <p:cTn id="17" dur="500" fill="hold"/>
                                        <p:tgtEl>
                                          <p:spTgt spid="10"/>
                                        </p:tgtEl>
                                        <p:attrNameLst>
                                          <p:attrName>ppt_y</p:attrName>
                                        </p:attrNameLst>
                                      </p:cBhvr>
                                      <p:tavLst>
                                        <p:tav tm="0">
                                          <p:val>
                                            <p:strVal val="1+#ppt_h/2"/>
                                          </p:val>
                                        </p:tav>
                                        <p:tav tm="100000">
                                          <p:val>
                                            <p:strVal val="#ppt_y"/>
                                          </p:val>
                                        </p:tav>
                                      </p:tavLst>
                                    </p:anim>
                                  </p:childTnLst>
                                </p:cTn>
                              </p:par>
                              <p:par>
                                <p:cTn id="18" presetID="42" presetClass="entr" presetSubtype="0" fill="hold" grpId="1" nodeType="with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1000"/>
                                        <p:tgtEl>
                                          <p:spTgt spid="9"/>
                                        </p:tgtEl>
                                      </p:cBhvr>
                                    </p:animEffect>
                                    <p:anim calcmode="lin" valueType="num">
                                      <p:cBhvr>
                                        <p:cTn id="21" dur="1000" fill="hold"/>
                                        <p:tgtEl>
                                          <p:spTgt spid="9"/>
                                        </p:tgtEl>
                                        <p:attrNameLst>
                                          <p:attrName>ppt_x</p:attrName>
                                        </p:attrNameLst>
                                      </p:cBhvr>
                                      <p:tavLst>
                                        <p:tav tm="0">
                                          <p:val>
                                            <p:strVal val="#ppt_x"/>
                                          </p:val>
                                        </p:tav>
                                        <p:tav tm="100000">
                                          <p:val>
                                            <p:strVal val="#ppt_x"/>
                                          </p:val>
                                        </p:tav>
                                      </p:tavLst>
                                    </p:anim>
                                    <p:anim calcmode="lin" valueType="num">
                                      <p:cBhvr>
                                        <p:cTn id="22"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1" animBg="1"/>
      <p:bldP spid="4" grpId="1"/>
      <p:bldP spid="7" grpId="1"/>
      <p:bldP spid="9" grpId="1"/>
    </p:bld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8" name="左箭头 7">
            <a:hlinkClick r:id="rId1" action="ppaction://hlinksldjump"/>
          </p:cNvPr>
          <p:cNvSpPr/>
          <p:nvPr/>
        </p:nvSpPr>
        <p:spPr>
          <a:xfrm>
            <a:off x="10048336" y="593027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13" name="文本框 12">
            <a:hlinkClick r:id="rId2" action="ppaction://hlinksldjump"/>
          </p:cNvPr>
          <p:cNvSpPr txBox="1"/>
          <p:nvPr/>
        </p:nvSpPr>
        <p:spPr>
          <a:xfrm>
            <a:off x="4570691" y="6043813"/>
            <a:ext cx="982961" cy="461665"/>
          </a:xfrm>
          <a:prstGeom prst="rect">
            <a:avLst/>
          </a:prstGeom>
          <a:solidFill>
            <a:schemeClr val="accent1"/>
          </a:solid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解  析</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3" name="内容占位符 2"/>
          <p:cNvSpPr>
            <a:spLocks noGrp="1"/>
          </p:cNvSpPr>
          <p:nvPr>
            <p:ph idx="1"/>
          </p:nvPr>
        </p:nvSpPr>
        <p:spPr>
          <a:xfrm>
            <a:off x="375285" y="781685"/>
            <a:ext cx="11420475" cy="2570480"/>
          </a:xfrm>
        </p:spPr>
        <p:txBody>
          <a:bodyPr>
            <a:noAutofit/>
          </a:bodyPr>
          <a:lstStyle/>
          <a:p>
            <a:pPr marL="0" indent="0" algn="just">
              <a:buNone/>
            </a:pPr>
            <a:r>
              <a:rPr lang="en-US" altLang="zh-CN" sz="2400" b="1" dirty="0">
                <a:latin typeface="微软雅黑" panose="020B0503020204020204" pitchFamily="34" charset="-122"/>
                <a:ea typeface="微软雅黑" panose="020B0503020204020204" pitchFamily="34" charset="-122"/>
              </a:rPr>
              <a:t>     The mouse went into</a:t>
            </a:r>
            <a:r>
              <a:rPr lang="en-US" altLang="zh-CN" sz="2400" b="1" u="sng" dirty="0">
                <a:latin typeface="微软雅黑" panose="020B0503020204020204" pitchFamily="34" charset="-122"/>
                <a:ea typeface="微软雅黑" panose="020B0503020204020204" pitchFamily="34" charset="-122"/>
              </a:rPr>
              <a:t>   35   </a:t>
            </a:r>
            <a:r>
              <a:rPr lang="en-US" altLang="zh-CN" sz="2400" b="1" dirty="0">
                <a:latin typeface="微软雅黑" panose="020B0503020204020204" pitchFamily="34" charset="-122"/>
                <a:ea typeface="微软雅黑" panose="020B0503020204020204" pitchFamily="34" charset="-122"/>
              </a:rPr>
              <a:t>when he heard the loud noise of the birds. The bird king</a:t>
            </a:r>
            <a:r>
              <a:rPr lang="en-US" altLang="zh-CN" sz="2400" b="1" u="sng" dirty="0">
                <a:latin typeface="微软雅黑" panose="020B0503020204020204" pitchFamily="34" charset="-122"/>
                <a:ea typeface="微软雅黑" panose="020B0503020204020204" pitchFamily="34" charset="-122"/>
              </a:rPr>
              <a:t>   36   </a:t>
            </a:r>
            <a:r>
              <a:rPr lang="en-US" altLang="zh-CN" sz="2400" b="1" dirty="0">
                <a:latin typeface="微软雅黑" panose="020B0503020204020204" pitchFamily="34" charset="-122"/>
                <a:ea typeface="微软雅黑" panose="020B0503020204020204" pitchFamily="34" charset="-122"/>
              </a:rPr>
              <a:t>and kindly called out to him. He came out and was  </a:t>
            </a:r>
            <a:r>
              <a:rPr lang="en-US" altLang="zh-CN" sz="2400" b="1" u="sng" dirty="0">
                <a:latin typeface="微软雅黑" panose="020B0503020204020204" pitchFamily="34" charset="-122"/>
                <a:ea typeface="微软雅黑" panose="020B0503020204020204" pitchFamily="34" charset="-122"/>
              </a:rPr>
              <a:t>37    </a:t>
            </a:r>
            <a:r>
              <a:rPr lang="en-US" altLang="zh-CN" sz="2400" b="1" dirty="0">
                <a:latin typeface="微软雅黑" panose="020B0503020204020204" pitchFamily="34" charset="-122"/>
                <a:ea typeface="微软雅黑" panose="020B0503020204020204" pitchFamily="34" charset="-122"/>
              </a:rPr>
              <a:t>to see his friend. The bird king</a:t>
            </a:r>
            <a:r>
              <a:rPr lang="en-US" altLang="zh-CN" sz="2400" b="1" u="sng" dirty="0">
                <a:latin typeface="微软雅黑" panose="020B0503020204020204" pitchFamily="34" charset="-122"/>
                <a:ea typeface="微软雅黑" panose="020B0503020204020204" pitchFamily="34" charset="-122"/>
              </a:rPr>
              <a:t>   38   </a:t>
            </a:r>
            <a:r>
              <a:rPr lang="en-US" altLang="zh-CN" sz="2400" b="1" dirty="0">
                <a:latin typeface="微软雅黑" panose="020B0503020204020204" pitchFamily="34" charset="-122"/>
                <a:ea typeface="微软雅黑" panose="020B0503020204020204" pitchFamily="34" charset="-122"/>
              </a:rPr>
              <a:t>that they had been caught in a net and needed the mouse’s</a:t>
            </a:r>
            <a:r>
              <a:rPr lang="en-US" altLang="zh-CN" sz="2400" b="1" u="sng" dirty="0">
                <a:latin typeface="微软雅黑" panose="020B0503020204020204" pitchFamily="34" charset="-122"/>
                <a:ea typeface="微软雅黑" panose="020B0503020204020204" pitchFamily="34" charset="-122"/>
              </a:rPr>
              <a:t>   39   </a:t>
            </a:r>
            <a:r>
              <a:rPr lang="en-US" altLang="zh-CN" sz="2400" b="1" dirty="0">
                <a:latin typeface="微软雅黑" panose="020B0503020204020204" pitchFamily="34" charset="-122"/>
                <a:ea typeface="微软雅黑" panose="020B0503020204020204" pitchFamily="34" charset="-122"/>
              </a:rPr>
              <a:t>to bite the net with his teeth.</a:t>
            </a:r>
            <a:endParaRPr lang="en-US" altLang="zh-CN" sz="2400" b="1" dirty="0">
              <a:latin typeface="微软雅黑" panose="020B0503020204020204" pitchFamily="34" charset="-122"/>
              <a:ea typeface="微软雅黑" panose="020B0503020204020204" pitchFamily="34" charset="-122"/>
            </a:endParaRPr>
          </a:p>
          <a:p>
            <a:pPr marL="0" indent="0" algn="just">
              <a:buNone/>
            </a:pPr>
            <a:r>
              <a:rPr lang="en-US" altLang="zh-CN" sz="2400" b="1" dirty="0">
                <a:latin typeface="微软雅黑" panose="020B0503020204020204" pitchFamily="34" charset="-122"/>
                <a:ea typeface="微软雅黑" panose="020B0503020204020204" pitchFamily="34" charset="-122"/>
              </a:rPr>
              <a:t>     The mouse began to cut the net and all the birds were</a:t>
            </a:r>
            <a:r>
              <a:rPr lang="en-US" altLang="zh-CN" sz="2400" b="1" u="sng" dirty="0">
                <a:latin typeface="微软雅黑" panose="020B0503020204020204" pitchFamily="34" charset="-122"/>
                <a:ea typeface="微软雅黑" panose="020B0503020204020204" pitchFamily="34" charset="-122"/>
              </a:rPr>
              <a:t>   40   </a:t>
            </a:r>
            <a:r>
              <a:rPr lang="en-US" altLang="zh-CN" sz="2400" b="1" dirty="0">
                <a:latin typeface="微软雅黑" panose="020B0503020204020204" pitchFamily="34" charset="-122"/>
                <a:ea typeface="微软雅黑" panose="020B0503020204020204" pitchFamily="34" charset="-122"/>
              </a:rPr>
              <a:t>one by one.</a:t>
            </a:r>
            <a:endParaRPr lang="zh-CN" altLang="en-US" sz="2400" b="1" dirty="0">
              <a:latin typeface="微软雅黑" panose="020B0503020204020204" pitchFamily="34" charset="-122"/>
              <a:ea typeface="微软雅黑" panose="020B0503020204020204" pitchFamily="34" charset="-122"/>
            </a:endParaRPr>
          </a:p>
        </p:txBody>
      </p:sp>
      <p:sp>
        <p:nvSpPr>
          <p:cNvPr id="15" name="TextBox 22"/>
          <p:cNvSpPr txBox="1"/>
          <p:nvPr/>
        </p:nvSpPr>
        <p:spPr>
          <a:xfrm>
            <a:off x="395596" y="4408211"/>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D</a:t>
            </a:r>
            <a:endParaRPr lang="en-US" altLang="zh-CN" sz="2800" b="1" dirty="0">
              <a:solidFill>
                <a:srgbClr val="C00000"/>
              </a:solidFill>
              <a:latin typeface="Times New Roman" panose="02020603050405020304" pitchFamily="18" charset="0"/>
              <a:cs typeface="Times New Roman" panose="02020603050405020304" pitchFamily="18" charset="0"/>
            </a:endParaRPr>
          </a:p>
        </p:txBody>
      </p:sp>
      <p:sp>
        <p:nvSpPr>
          <p:cNvPr id="16" name="TextBox 22"/>
          <p:cNvSpPr txBox="1"/>
          <p:nvPr/>
        </p:nvSpPr>
        <p:spPr>
          <a:xfrm>
            <a:off x="385788" y="4058845"/>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C</a:t>
            </a:r>
            <a:endParaRPr lang="en-US" altLang="zh-CN" sz="2800" b="1" dirty="0">
              <a:solidFill>
                <a:srgbClr val="C00000"/>
              </a:solidFill>
              <a:latin typeface="Times New Roman" panose="02020603050405020304" pitchFamily="18" charset="0"/>
              <a:cs typeface="Times New Roman" panose="02020603050405020304" pitchFamily="18" charset="0"/>
            </a:endParaRPr>
          </a:p>
        </p:txBody>
      </p:sp>
      <p:sp>
        <p:nvSpPr>
          <p:cNvPr id="17" name="TextBox 22"/>
          <p:cNvSpPr txBox="1"/>
          <p:nvPr/>
        </p:nvSpPr>
        <p:spPr>
          <a:xfrm>
            <a:off x="385789" y="3698666"/>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B</a:t>
            </a:r>
            <a:endParaRPr lang="en-US" altLang="zh-CN" sz="2800" b="1" dirty="0">
              <a:solidFill>
                <a:srgbClr val="C00000"/>
              </a:solidFill>
              <a:latin typeface="Times New Roman" panose="02020603050405020304" pitchFamily="18" charset="0"/>
              <a:cs typeface="Times New Roman" panose="02020603050405020304" pitchFamily="18" charset="0"/>
            </a:endParaRPr>
          </a:p>
        </p:txBody>
      </p:sp>
      <p:sp>
        <p:nvSpPr>
          <p:cNvPr id="18" name="TextBox 22"/>
          <p:cNvSpPr txBox="1"/>
          <p:nvPr/>
        </p:nvSpPr>
        <p:spPr>
          <a:xfrm>
            <a:off x="395596" y="4757577"/>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A</a:t>
            </a:r>
            <a:endParaRPr lang="en-US" altLang="zh-CN" sz="2800" b="1" dirty="0">
              <a:solidFill>
                <a:srgbClr val="C00000"/>
              </a:solidFill>
              <a:latin typeface="Times New Roman" panose="02020603050405020304" pitchFamily="18" charset="0"/>
              <a:cs typeface="Times New Roman" panose="02020603050405020304" pitchFamily="18" charset="0"/>
            </a:endParaRPr>
          </a:p>
        </p:txBody>
      </p:sp>
      <p:sp>
        <p:nvSpPr>
          <p:cNvPr id="19" name="TextBox 22"/>
          <p:cNvSpPr txBox="1"/>
          <p:nvPr/>
        </p:nvSpPr>
        <p:spPr>
          <a:xfrm>
            <a:off x="395596" y="5152921"/>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B</a:t>
            </a:r>
            <a:endParaRPr lang="en-US" altLang="zh-CN" sz="2800" b="1" dirty="0">
              <a:solidFill>
                <a:srgbClr val="C00000"/>
              </a:solidFill>
              <a:latin typeface="Times New Roman" panose="02020603050405020304" pitchFamily="18" charset="0"/>
              <a:cs typeface="Times New Roman" panose="02020603050405020304" pitchFamily="18" charset="0"/>
            </a:endParaRPr>
          </a:p>
        </p:txBody>
      </p:sp>
      <p:sp>
        <p:nvSpPr>
          <p:cNvPr id="20" name="TextBox 22"/>
          <p:cNvSpPr txBox="1"/>
          <p:nvPr/>
        </p:nvSpPr>
        <p:spPr>
          <a:xfrm>
            <a:off x="395596" y="5499716"/>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D</a:t>
            </a:r>
            <a:endParaRPr lang="en-US" altLang="zh-CN" sz="2800" b="1" dirty="0">
              <a:solidFill>
                <a:srgbClr val="C00000"/>
              </a:solidFill>
              <a:latin typeface="Times New Roman" panose="02020603050405020304" pitchFamily="18" charset="0"/>
              <a:cs typeface="Times New Roman" panose="02020603050405020304" pitchFamily="18" charset="0"/>
            </a:endParaRPr>
          </a:p>
        </p:txBody>
      </p:sp>
      <p:sp>
        <p:nvSpPr>
          <p:cNvPr id="14" name="文本框 13"/>
          <p:cNvSpPr txBox="1"/>
          <p:nvPr/>
        </p:nvSpPr>
        <p:spPr>
          <a:xfrm>
            <a:off x="832485" y="3736975"/>
            <a:ext cx="10506075" cy="230695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35. A. laughing	B. hiding	     C. searching   D. dancing</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36. A. proudly	B. secretly        C. politely       D. bravely</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37. A. frightened	B. satisfied       C. bored          D. delighted</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38. A. explained	B. determined  C. announced D. suggested</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39. A. decision	B. help              C. strength      D. knowledge</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40. A. counted	B. cured            C. attacked      D. freed</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4" name="文本框 3"/>
          <p:cNvSpPr txBox="1"/>
          <p:nvPr/>
        </p:nvSpPr>
        <p:spPr>
          <a:xfrm>
            <a:off x="385789" y="92399"/>
            <a:ext cx="4966335" cy="460375"/>
          </a:xfrm>
          <a:prstGeom prst="rect">
            <a:avLst/>
          </a:prstGeom>
          <a:noFill/>
        </p:spPr>
        <p:txBody>
          <a:bodyPr wrap="none" rtlCol="0">
            <a:spAutoFit/>
          </a:bodyPr>
          <a:lstStyle/>
          <a:p>
            <a:pPr algn="l"/>
            <a:r>
              <a:rPr sz="2400" b="1" dirty="0">
                <a:solidFill>
                  <a:srgbClr val="002060"/>
                </a:solidFill>
                <a:latin typeface="微软雅黑" panose="020B0503020204020204" pitchFamily="34" charset="-122"/>
                <a:ea typeface="微软雅黑" panose="020B0503020204020204" pitchFamily="34" charset="-122"/>
                <a:cs typeface="+mj-cs"/>
                <a:sym typeface="+mn-ea"/>
              </a:rPr>
              <a:t>2020年广东高职高考完形填空真题</a:t>
            </a:r>
            <a:r>
              <a:rPr lang="zh-CN" altLang="en-US" sz="2400" dirty="0">
                <a:sym typeface="+mn-ea"/>
              </a:rPr>
              <a:t> </a:t>
            </a:r>
            <a:endParaRPr lang="zh-CN" altLang="en-US" sz="2400"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up)">
                                      <p:cBhvr>
                                        <p:cTn id="7" dur="500"/>
                                        <p:tgtEl>
                                          <p:spTgt spid="3">
                                            <p:txEl>
                                              <p:pRg st="0" end="0"/>
                                            </p:txEl>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wipe(up)">
                                      <p:cBhvr>
                                        <p:cTn id="10" dur="500"/>
                                        <p:tgtEl>
                                          <p:spTgt spid="3">
                                            <p:txEl>
                                              <p:pRg st="1" end="1"/>
                                            </p:txEl>
                                          </p:spTgt>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wipe(up)">
                                      <p:cBhvr>
                                        <p:cTn id="13" dur="500"/>
                                        <p:tgtEl>
                                          <p:spTgt spid="14"/>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grpId="0" nodeType="clickEffect">
                                  <p:stCondLst>
                                    <p:cond delay="0"/>
                                  </p:stCondLst>
                                  <p:childTnLst>
                                    <p:set>
                                      <p:cBhvr>
                                        <p:cTn id="17" dur="1" fill="hold">
                                          <p:stCondLst>
                                            <p:cond delay="0"/>
                                          </p:stCondLst>
                                        </p:cTn>
                                        <p:tgtEl>
                                          <p:spTgt spid="17"/>
                                        </p:tgtEl>
                                        <p:attrNameLst>
                                          <p:attrName>style.visibility</p:attrName>
                                        </p:attrNameLst>
                                      </p:cBhvr>
                                      <p:to>
                                        <p:strVal val="visible"/>
                                      </p:to>
                                    </p:set>
                                    <p:animEffect transition="in" filter="barn(inVertical)">
                                      <p:cBhvr>
                                        <p:cTn id="18" dur="500"/>
                                        <p:tgtEl>
                                          <p:spTgt spid="17"/>
                                        </p:tgtEl>
                                      </p:cBhvr>
                                    </p:animEffect>
                                  </p:childTnLst>
                                </p:cTn>
                              </p:par>
                            </p:childTnLst>
                          </p:cTn>
                        </p:par>
                        <p:par>
                          <p:cTn id="19" fill="hold">
                            <p:stCondLst>
                              <p:cond delay="500"/>
                            </p:stCondLst>
                            <p:childTnLst>
                              <p:par>
                                <p:cTn id="20" presetID="16" presetClass="entr" presetSubtype="37" fill="hold" grpId="0" nodeType="after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barn(outVertical)">
                                      <p:cBhvr>
                                        <p:cTn id="22" dur="500"/>
                                        <p:tgtEl>
                                          <p:spTgt spid="13"/>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barn(inVertical)">
                                      <p:cBhvr>
                                        <p:cTn id="27" dur="500"/>
                                        <p:tgtEl>
                                          <p:spTgt spid="16"/>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barn(inVertical)">
                                      <p:cBhvr>
                                        <p:cTn id="32" dur="500"/>
                                        <p:tgtEl>
                                          <p:spTgt spid="15"/>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grpId="0" nodeType="click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barn(inVertical)">
                                      <p:cBhvr>
                                        <p:cTn id="37" dur="500"/>
                                        <p:tgtEl>
                                          <p:spTgt spid="18"/>
                                        </p:tgtEl>
                                      </p:cBhvr>
                                    </p:animEffect>
                                  </p:childTnLst>
                                </p:cTn>
                              </p:par>
                            </p:childTnLst>
                          </p:cTn>
                        </p:par>
                      </p:childTnLst>
                    </p:cTn>
                  </p:par>
                  <p:par>
                    <p:cTn id="38" fill="hold">
                      <p:stCondLst>
                        <p:cond delay="indefinite"/>
                      </p:stCondLst>
                      <p:childTnLst>
                        <p:par>
                          <p:cTn id="39" fill="hold">
                            <p:stCondLst>
                              <p:cond delay="0"/>
                            </p:stCondLst>
                            <p:childTnLst>
                              <p:par>
                                <p:cTn id="40" presetID="16" presetClass="entr" presetSubtype="21" fill="hold" grpId="0" nodeType="clickEffect">
                                  <p:stCondLst>
                                    <p:cond delay="0"/>
                                  </p:stCondLst>
                                  <p:childTnLst>
                                    <p:set>
                                      <p:cBhvr>
                                        <p:cTn id="41" dur="1" fill="hold">
                                          <p:stCondLst>
                                            <p:cond delay="0"/>
                                          </p:stCondLst>
                                        </p:cTn>
                                        <p:tgtEl>
                                          <p:spTgt spid="19"/>
                                        </p:tgtEl>
                                        <p:attrNameLst>
                                          <p:attrName>style.visibility</p:attrName>
                                        </p:attrNameLst>
                                      </p:cBhvr>
                                      <p:to>
                                        <p:strVal val="visible"/>
                                      </p:to>
                                    </p:set>
                                    <p:animEffect transition="in" filter="barn(inVertical)">
                                      <p:cBhvr>
                                        <p:cTn id="42" dur="500"/>
                                        <p:tgtEl>
                                          <p:spTgt spid="19"/>
                                        </p:tgtEl>
                                      </p:cBhvr>
                                    </p:animEffect>
                                  </p:childTnLst>
                                </p:cTn>
                              </p:par>
                            </p:childTnLst>
                          </p:cTn>
                        </p:par>
                      </p:childTnLst>
                    </p:cTn>
                  </p:par>
                  <p:par>
                    <p:cTn id="43" fill="hold">
                      <p:stCondLst>
                        <p:cond delay="indefinite"/>
                      </p:stCondLst>
                      <p:childTnLst>
                        <p:par>
                          <p:cTn id="44" fill="hold">
                            <p:stCondLst>
                              <p:cond delay="0"/>
                            </p:stCondLst>
                            <p:childTnLst>
                              <p:par>
                                <p:cTn id="45" presetID="16" presetClass="entr" presetSubtype="21" fill="hold" grpId="0" nodeType="clickEffect">
                                  <p:stCondLst>
                                    <p:cond delay="0"/>
                                  </p:stCondLst>
                                  <p:childTnLst>
                                    <p:set>
                                      <p:cBhvr>
                                        <p:cTn id="46" dur="1" fill="hold">
                                          <p:stCondLst>
                                            <p:cond delay="0"/>
                                          </p:stCondLst>
                                        </p:cTn>
                                        <p:tgtEl>
                                          <p:spTgt spid="20"/>
                                        </p:tgtEl>
                                        <p:attrNameLst>
                                          <p:attrName>style.visibility</p:attrName>
                                        </p:attrNameLst>
                                      </p:cBhvr>
                                      <p:to>
                                        <p:strVal val="visible"/>
                                      </p:to>
                                    </p:set>
                                    <p:animEffect transition="in" filter="barn(inVertical)">
                                      <p:cBhvr>
                                        <p:cTn id="4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3" grpId="0" build="p"/>
      <p:bldP spid="15" grpId="0"/>
      <p:bldP spid="16" grpId="0"/>
      <p:bldP spid="17" grpId="0"/>
      <p:bldP spid="18" grpId="0"/>
      <p:bldP spid="19" grpId="0"/>
      <p:bldP spid="20" grpId="0"/>
      <p:bldP spid="14" grpId="0"/>
    </p:bldLst>
  </p:timing>
</p:sld>
</file>

<file path=ppt/slides/slide1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69" name="Group 4"/>
          <p:cNvGrpSpPr/>
          <p:nvPr/>
        </p:nvGrpSpPr>
        <p:grpSpPr>
          <a:xfrm>
            <a:off x="9040482" y="3280216"/>
            <a:ext cx="3058005" cy="3492104"/>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3" name="内容占位符 2"/>
          <p:cNvSpPr>
            <a:spLocks noGrp="1"/>
          </p:cNvSpPr>
          <p:nvPr>
            <p:ph idx="1"/>
          </p:nvPr>
        </p:nvSpPr>
        <p:spPr>
          <a:xfrm>
            <a:off x="587134" y="242981"/>
            <a:ext cx="11419112" cy="6166571"/>
          </a:xfrm>
          <a:solidFill>
            <a:schemeClr val="bg1">
              <a:alpha val="47000"/>
            </a:schemeClr>
          </a:solidFill>
        </p:spPr>
        <p:txBody>
          <a:bodyPr>
            <a:normAutofit/>
          </a:bodyPr>
          <a:lstStyle/>
          <a:p>
            <a:pPr marL="0" indent="0">
              <a:lnSpc>
                <a:spcPct val="150000"/>
              </a:lnSpc>
              <a:buNone/>
            </a:pPr>
            <a:r>
              <a:rPr lang="zh-CN" altLang="en-US" sz="2400" b="1" dirty="0">
                <a:solidFill>
                  <a:srgbClr val="002060"/>
                </a:solidFill>
                <a:latin typeface="微软雅黑" panose="020B0503020204020204" pitchFamily="34" charset="-122"/>
                <a:ea typeface="微软雅黑" panose="020B0503020204020204" pitchFamily="34" charset="-122"/>
                <a:cs typeface="+mj-cs"/>
              </a:rPr>
              <a:t>解  析：</a:t>
            </a:r>
            <a:r>
              <a:rPr sz="2400" b="1" dirty="0">
                <a:latin typeface="微软雅黑" panose="020B0503020204020204" pitchFamily="34" charset="-122"/>
                <a:ea typeface="微软雅黑" panose="020B0503020204020204" pitchFamily="34" charset="-122"/>
              </a:rPr>
              <a:t>35. 本题考查联系上下文和逻辑推理。从下文的“He came out（他走出来了）”，可以推断出老鼠在听到有鸟群声的时候躲起来了，用 hiding（躲藏）最合适，故本题正确答案为 B。</a:t>
            </a:r>
            <a:endParaRPr sz="2400" b="1" dirty="0">
              <a:latin typeface="微软雅黑" panose="020B0503020204020204" pitchFamily="34" charset="-122"/>
              <a:ea typeface="微软雅黑" panose="020B0503020204020204" pitchFamily="34" charset="-122"/>
            </a:endParaRPr>
          </a:p>
          <a:p>
            <a:pPr marL="0" indent="0">
              <a:lnSpc>
                <a:spcPct val="150000"/>
              </a:lnSpc>
              <a:buNone/>
            </a:pPr>
            <a:r>
              <a:rPr sz="2400" b="1" dirty="0">
                <a:latin typeface="微软雅黑" panose="020B0503020204020204" pitchFamily="34" charset="-122"/>
                <a:ea typeface="微软雅黑" panose="020B0503020204020204" pitchFamily="34" charset="-122"/>
              </a:rPr>
              <a:t>36. 本题考查联系上下文和逻辑推理。基于上文提到老鼠和鸟国王是新朋友，下文又提及需要老鼠帮忙，因此这里对老鼠的态度应该是客气有礼的，故本题正确答案为 C。</a:t>
            </a:r>
            <a:endParaRPr sz="2400" b="1" dirty="0">
              <a:latin typeface="微软雅黑" panose="020B0503020204020204" pitchFamily="34" charset="-122"/>
              <a:ea typeface="微软雅黑" panose="020B0503020204020204" pitchFamily="34" charset="-122"/>
            </a:endParaRPr>
          </a:p>
          <a:p>
            <a:pPr marL="0" indent="0">
              <a:lnSpc>
                <a:spcPct val="150000"/>
              </a:lnSpc>
              <a:buNone/>
            </a:pPr>
            <a:r>
              <a:rPr sz="2400" b="1" dirty="0">
                <a:latin typeface="微软雅黑" panose="020B0503020204020204" pitchFamily="34" charset="-122"/>
                <a:ea typeface="微软雅黑" panose="020B0503020204020204" pitchFamily="34" charset="-122"/>
              </a:rPr>
              <a:t>37. 本题考查联系上下文和逻辑推理。基于上文提到老鼠和鸟国王是新朋友，下文又提到老鼠帮忙救出了众鸟，可以推断出朋友见面是高兴的，用 delighted 最合适。其他选项的意思都没有高兴的含义，故本题正确答案为 D。</a:t>
            </a:r>
            <a:endParaRPr sz="2400" b="1" dirty="0">
              <a:latin typeface="微软雅黑" panose="020B0503020204020204" pitchFamily="34" charset="-122"/>
              <a:ea typeface="微软雅黑" panose="020B0503020204020204" pitchFamily="34" charset="-122"/>
            </a:endParaRPr>
          </a:p>
        </p:txBody>
      </p:sp>
      <p:sp>
        <p:nvSpPr>
          <p:cNvPr id="33" name="左箭头 32">
            <a:hlinkClick r:id="rId1" action="ppaction://hlinksldjump"/>
          </p:cNvPr>
          <p:cNvSpPr/>
          <p:nvPr/>
        </p:nvSpPr>
        <p:spPr>
          <a:xfrm>
            <a:off x="8312150" y="6121400"/>
            <a:ext cx="1426210" cy="75057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下一页</a:t>
            </a:r>
            <a:endParaRPr lang="zh-CN" altLang="en-US" sz="2400" b="1" dirty="0">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bg/>
                                          </p:spTgt>
                                        </p:tgtEl>
                                        <p:attrNameLst>
                                          <p:attrName>style.visibility</p:attrName>
                                        </p:attrNameLst>
                                      </p:cBhvr>
                                      <p:to>
                                        <p:strVal val="visible"/>
                                      </p:to>
                                    </p:set>
                                    <p:animEffect transition="in" filter="wipe(up)">
                                      <p:cBhvr>
                                        <p:cTn id="11" dur="500"/>
                                        <p:tgtEl>
                                          <p:spTgt spid="3">
                                            <p:bg/>
                                          </p:spTgt>
                                        </p:tgtEl>
                                      </p:cBhvr>
                                    </p:animEffect>
                                  </p:childTnLst>
                                </p:cTn>
                              </p:par>
                              <p:par>
                                <p:cTn id="12" presetID="22" presetClass="entr" presetSubtype="1" fill="hold" grpId="0" nodeType="with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wipe(up)">
                                      <p:cBhvr>
                                        <p:cTn id="14" dur="500"/>
                                        <p:tgtEl>
                                          <p:spTgt spid="3">
                                            <p:txEl>
                                              <p:pRg st="0" end="0"/>
                                            </p:txEl>
                                          </p:spTgt>
                                        </p:tgtEl>
                                      </p:cBhvr>
                                    </p:animEffect>
                                  </p:childTnLst>
                                </p:cTn>
                              </p:par>
                              <p:par>
                                <p:cTn id="15" presetID="22" presetClass="entr" presetSubtype="1" fill="hold" grpId="0" nodeType="with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wipe(up)">
                                      <p:cBhvr>
                                        <p:cTn id="17" dur="500"/>
                                        <p:tgtEl>
                                          <p:spTgt spid="3">
                                            <p:txEl>
                                              <p:pRg st="1" end="1"/>
                                            </p:txEl>
                                          </p:spTgt>
                                        </p:tgtEl>
                                      </p:cBhvr>
                                    </p:animEffect>
                                  </p:childTnLst>
                                </p:cTn>
                              </p:par>
                              <p:par>
                                <p:cTn id="18" presetID="22" presetClass="entr" presetSubtype="1" fill="hold" grpId="0" nodeType="with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Effect transition="in" filter="wipe(up)">
                                      <p:cBhvr>
                                        <p:cTn id="20"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1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69" name="Group 4"/>
          <p:cNvGrpSpPr/>
          <p:nvPr/>
        </p:nvGrpSpPr>
        <p:grpSpPr>
          <a:xfrm>
            <a:off x="9040482" y="3280216"/>
            <a:ext cx="3058005" cy="3492104"/>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3" name="内容占位符 2"/>
          <p:cNvSpPr>
            <a:spLocks noGrp="1"/>
          </p:cNvSpPr>
          <p:nvPr>
            <p:ph idx="1"/>
          </p:nvPr>
        </p:nvSpPr>
        <p:spPr>
          <a:xfrm>
            <a:off x="587134" y="242981"/>
            <a:ext cx="11419112" cy="6166571"/>
          </a:xfrm>
          <a:solidFill>
            <a:schemeClr val="bg1">
              <a:alpha val="47000"/>
            </a:schemeClr>
          </a:solidFill>
        </p:spPr>
        <p:txBody>
          <a:bodyPr>
            <a:normAutofit fontScale="80000" lnSpcReduction="10000"/>
          </a:bodyPr>
          <a:lstStyle/>
          <a:p>
            <a:pPr marL="0" indent="0">
              <a:lnSpc>
                <a:spcPct val="150000"/>
              </a:lnSpc>
              <a:buNone/>
            </a:pPr>
            <a:r>
              <a:rPr lang="zh-CN" altLang="en-US" b="1" dirty="0">
                <a:solidFill>
                  <a:srgbClr val="002060"/>
                </a:solidFill>
                <a:latin typeface="微软雅黑" panose="020B0503020204020204" pitchFamily="34" charset="-122"/>
                <a:ea typeface="微软雅黑" panose="020B0503020204020204" pitchFamily="34" charset="-122"/>
                <a:cs typeface="+mj-cs"/>
              </a:rPr>
              <a:t>解  析：</a:t>
            </a:r>
            <a:r>
              <a:rPr sz="2900" b="1" dirty="0">
                <a:latin typeface="微软雅黑" panose="020B0503020204020204" pitchFamily="34" charset="-122"/>
                <a:ea typeface="微软雅黑" panose="020B0503020204020204" pitchFamily="34" charset="-122"/>
              </a:rPr>
              <a:t>38. 本题考查词义辨析和逻辑推理。根据逻辑推理，新朋友突然到访，还是一群鸟带着一个网出现在老鼠面前，事发突然，肯定需要向朋友解释的，因此选择 explained（解释）最合适。determined 意为“决定”，announced 意为“宣布”，suggested 意为“建议”，以上均不符合题意，故本题正确答案为 A。</a:t>
            </a:r>
            <a:endParaRPr sz="2900" b="1" dirty="0">
              <a:latin typeface="微软雅黑" panose="020B0503020204020204" pitchFamily="34" charset="-122"/>
              <a:ea typeface="微软雅黑" panose="020B0503020204020204" pitchFamily="34" charset="-122"/>
            </a:endParaRPr>
          </a:p>
          <a:p>
            <a:pPr marL="0" indent="0">
              <a:lnSpc>
                <a:spcPct val="150000"/>
              </a:lnSpc>
              <a:buNone/>
            </a:pPr>
            <a:r>
              <a:rPr sz="2900" b="1" dirty="0">
                <a:latin typeface="微软雅黑" panose="020B0503020204020204" pitchFamily="34" charset="-122"/>
                <a:ea typeface="微软雅黑" panose="020B0503020204020204" pitchFamily="34" charset="-122"/>
              </a:rPr>
              <a:t>39. 本题考查词义辨析和联系上下文。根据下文，群鸟们来到老鼠这里，点明需要老鼠“bite the net with his teeth（用牙咬破网）”，也就是需要老鼠的 help（帮助），而不是 decision（决定）、strength（力量）或者 knowledge（知识），故本题正确答案为 B。</a:t>
            </a:r>
            <a:endParaRPr sz="2900" b="1" dirty="0">
              <a:latin typeface="微软雅黑" panose="020B0503020204020204" pitchFamily="34" charset="-122"/>
              <a:ea typeface="微软雅黑" panose="020B0503020204020204" pitchFamily="34" charset="-122"/>
            </a:endParaRPr>
          </a:p>
          <a:p>
            <a:pPr marL="0" indent="0">
              <a:lnSpc>
                <a:spcPct val="150000"/>
              </a:lnSpc>
              <a:buNone/>
            </a:pPr>
            <a:r>
              <a:rPr sz="2900" b="1" dirty="0">
                <a:latin typeface="微软雅黑" panose="020B0503020204020204" pitchFamily="34" charset="-122"/>
                <a:ea typeface="微软雅黑" panose="020B0503020204020204" pitchFamily="34" charset="-122"/>
              </a:rPr>
              <a:t>40. 本题考查词义辨析和逻辑推理。既然网已经咬破了，那网里面的鸟自然就得救飞走了。counted意为“计算”，cured 意为“治疗”，attacked 意为“攻击”，都不符合题意。只能是 freed（被释放了），故本题正确答案为 D。</a:t>
            </a:r>
            <a:endParaRPr sz="2900" b="1" dirty="0">
              <a:latin typeface="微软雅黑" panose="020B0503020204020204" pitchFamily="34" charset="-122"/>
              <a:ea typeface="微软雅黑" panose="020B0503020204020204" pitchFamily="34" charset="-122"/>
            </a:endParaRPr>
          </a:p>
        </p:txBody>
      </p:sp>
      <p:sp>
        <p:nvSpPr>
          <p:cNvPr id="33" name="左箭头 32">
            <a:hlinkClick r:id="rId1"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endParaRPr lang="zh-CN" altLang="en-US" sz="2400" b="1" dirty="0">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bg/>
                                          </p:spTgt>
                                        </p:tgtEl>
                                        <p:attrNameLst>
                                          <p:attrName>style.visibility</p:attrName>
                                        </p:attrNameLst>
                                      </p:cBhvr>
                                      <p:to>
                                        <p:strVal val="visible"/>
                                      </p:to>
                                    </p:set>
                                    <p:animEffect transition="in" filter="wipe(up)">
                                      <p:cBhvr>
                                        <p:cTn id="11" dur="500"/>
                                        <p:tgtEl>
                                          <p:spTgt spid="3">
                                            <p:bg/>
                                          </p:spTgt>
                                        </p:tgtEl>
                                      </p:cBhvr>
                                    </p:animEffect>
                                  </p:childTnLst>
                                </p:cTn>
                              </p:par>
                              <p:par>
                                <p:cTn id="12" presetID="22" presetClass="entr" presetSubtype="1" fill="hold" grpId="0" nodeType="with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wipe(up)">
                                      <p:cBhvr>
                                        <p:cTn id="14" dur="500"/>
                                        <p:tgtEl>
                                          <p:spTgt spid="3">
                                            <p:txEl>
                                              <p:pRg st="0" end="0"/>
                                            </p:txEl>
                                          </p:spTgt>
                                        </p:tgtEl>
                                      </p:cBhvr>
                                    </p:animEffect>
                                  </p:childTnLst>
                                </p:cTn>
                              </p:par>
                              <p:par>
                                <p:cTn id="15" presetID="22" presetClass="entr" presetSubtype="1" fill="hold" grpId="0" nodeType="with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wipe(up)">
                                      <p:cBhvr>
                                        <p:cTn id="17" dur="500"/>
                                        <p:tgtEl>
                                          <p:spTgt spid="3">
                                            <p:txEl>
                                              <p:pRg st="1" end="1"/>
                                            </p:txEl>
                                          </p:spTgt>
                                        </p:tgtEl>
                                      </p:cBhvr>
                                    </p:animEffect>
                                  </p:childTnLst>
                                </p:cTn>
                              </p:par>
                              <p:par>
                                <p:cTn id="18" presetID="22" presetClass="entr" presetSubtype="1" fill="hold" grpId="0" nodeType="with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Effect transition="in" filter="wipe(up)">
                                      <p:cBhvr>
                                        <p:cTn id="20"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8722" name="图片 9"/>
          <p:cNvPicPr>
            <a:picLocks noChangeAspect="1"/>
          </p:cNvPicPr>
          <p:nvPr/>
        </p:nvPicPr>
        <p:blipFill>
          <a:blip r:embed="rId1"/>
          <a:stretch>
            <a:fillRect/>
          </a:stretch>
        </p:blipFill>
        <p:spPr>
          <a:xfrm>
            <a:off x="407988" y="2708275"/>
            <a:ext cx="11360150" cy="6411913"/>
          </a:xfrm>
          <a:prstGeom prst="rect">
            <a:avLst/>
          </a:prstGeom>
          <a:noFill/>
          <a:ln w="9525">
            <a:noFill/>
          </a:ln>
        </p:spPr>
      </p:pic>
      <p:sp>
        <p:nvSpPr>
          <p:cNvPr id="11" name="Title 3"/>
          <p:cNvSpPr txBox="1"/>
          <p:nvPr/>
        </p:nvSpPr>
        <p:spPr>
          <a:xfrm>
            <a:off x="2669540" y="1898650"/>
            <a:ext cx="6696075" cy="1247775"/>
          </a:xfrm>
          <a:prstGeom prst="rect">
            <a:avLst/>
          </a:prstGeom>
        </p:spPr>
        <p:txBody>
          <a:bodyPr lIns="45720" tIns="22860" rIns="45720" bIns="22860" anchor="ctr"/>
          <a:lstStyle/>
          <a:p>
            <a:pPr algn="ctr" defTabSz="1827530">
              <a:lnSpc>
                <a:spcPct val="90000"/>
              </a:lnSpc>
            </a:pPr>
            <a:r>
              <a:rPr lang="zh-CN" altLang="en-US" sz="6000" b="1" dirty="0">
                <a:solidFill>
                  <a:srgbClr val="0099FF"/>
                </a:solidFill>
                <a:latin typeface="微软雅黑" panose="020B0503020204020204" pitchFamily="34" charset="-122"/>
                <a:ea typeface="微软雅黑" panose="020B0503020204020204" pitchFamily="34" charset="-122"/>
              </a:rPr>
              <a:t>谢谢观看！</a:t>
            </a:r>
            <a:endParaRPr lang="zh-CN" altLang="en-US" sz="6000" b="1" dirty="0">
              <a:solidFill>
                <a:srgbClr val="0099FF"/>
              </a:solidFill>
              <a:latin typeface="微软雅黑" panose="020B0503020204020204" pitchFamily="34" charset="-122"/>
              <a:ea typeface="微软雅黑" panose="020B0503020204020204" pitchFamily="34" charset="-122"/>
            </a:endParaRPr>
          </a:p>
        </p:txBody>
      </p:sp>
      <p:pic>
        <p:nvPicPr>
          <p:cNvPr id="158724" name="图片 16"/>
          <p:cNvPicPr>
            <a:picLocks noChangeAspect="1"/>
          </p:cNvPicPr>
          <p:nvPr/>
        </p:nvPicPr>
        <p:blipFill>
          <a:blip r:embed="rId2"/>
          <a:stretch>
            <a:fillRect/>
          </a:stretch>
        </p:blipFill>
        <p:spPr>
          <a:xfrm rot="1503710">
            <a:off x="9744075" y="-609600"/>
            <a:ext cx="1328738" cy="2081213"/>
          </a:xfrm>
          <a:prstGeom prst="rect">
            <a:avLst/>
          </a:prstGeom>
          <a:noFill/>
          <a:ln w="9525">
            <a:noFill/>
          </a:ln>
        </p:spPr>
      </p:pic>
      <p:sp>
        <p:nvSpPr>
          <p:cNvPr id="158725" name="左箭头 158724">
            <a:hlinkClick r:id="rId3" action="ppaction://hlinksldjump"/>
          </p:cNvPr>
          <p:cNvSpPr/>
          <p:nvPr/>
        </p:nvSpPr>
        <p:spPr>
          <a:xfrm>
            <a:off x="9696450" y="6310313"/>
            <a:ext cx="936625" cy="547687"/>
          </a:xfrm>
          <a:prstGeom prst="leftArrow">
            <a:avLst>
              <a:gd name="adj1" fmla="val 50000"/>
              <a:gd name="adj2" fmla="val 42753"/>
            </a:avLst>
          </a:prstGeom>
          <a:solidFill>
            <a:schemeClr val="accent1"/>
          </a:solidFill>
          <a:ln w="9525" cap="flat" cmpd="sng">
            <a:solidFill>
              <a:schemeClr val="tx1"/>
            </a:solidFill>
            <a:prstDash val="solid"/>
            <a:miter/>
            <a:headEnd type="none" w="med" len="med"/>
            <a:tailEnd type="none" w="med" len="med"/>
          </a:ln>
        </p:spPr>
        <p:txBody>
          <a:bodyPr wrap="none" anchor="ctr"/>
          <a:lstStyle/>
          <a:p>
            <a:pPr algn="ctr"/>
            <a:r>
              <a:rPr lang="zh-CN" altLang="en-US" dirty="0">
                <a:latin typeface="Arial" panose="020B0604020202020204" pitchFamily="34" charset="0"/>
              </a:rPr>
              <a:t>目录</a:t>
            </a:r>
            <a:endParaRPr lang="zh-CN" altLang="en-US" dirty="0">
              <a:latin typeface="Arial" panose="020B0604020202020204" pitchFamily="34" charset="0"/>
            </a:endParaRPr>
          </a:p>
        </p:txBody>
      </p:sp>
    </p:spTree>
  </p:cSld>
  <p:clrMapOvr>
    <a:masterClrMapping/>
  </p:clrMapOvr>
  <p:transition spd="slow"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311226"/>
            <a:ext cx="10668000" cy="2546774"/>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2" name="图示 1"/>
          <p:cNvGraphicFramePr/>
          <p:nvPr/>
        </p:nvGraphicFramePr>
        <p:xfrm>
          <a:off x="2032000" y="273230"/>
          <a:ext cx="8128000" cy="2108393"/>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6"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1042323" y="2403012"/>
            <a:ext cx="10107353" cy="156966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例</a:t>
            </a:r>
            <a:r>
              <a:rPr lang="en-US" altLang="zh-CN" sz="2400" b="1" dirty="0">
                <a:latin typeface="微软雅黑" panose="020B0503020204020204" pitchFamily="34" charset="-122"/>
                <a:ea typeface="微软雅黑" panose="020B0503020204020204" pitchFamily="34" charset="-122"/>
              </a:rPr>
              <a:t>1】 Pictures of the ring and the couple have been released by the police force, which has </a:t>
            </a:r>
            <a:r>
              <a:rPr lang="en-US" altLang="zh-CN" sz="2400" dirty="0">
                <a:latin typeface="微软雅黑" panose="020B0503020204020204" pitchFamily="34" charset="-122"/>
                <a:ea typeface="微软雅黑" panose="020B0503020204020204" pitchFamily="34" charset="-122"/>
              </a:rPr>
              <a:t>36</a:t>
            </a:r>
            <a:r>
              <a:rPr lang="en-US" altLang="zh-CN" sz="2400" b="1" u="sng" dirty="0">
                <a:latin typeface="微软雅黑" panose="020B0503020204020204" pitchFamily="34" charset="-122"/>
                <a:ea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rPr>
              <a:t>the public for help.</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36. A. turned for                                       B. looked at </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C. searched                                                D. turned to</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6475196" y="2741566"/>
            <a:ext cx="439420" cy="521970"/>
          </a:xfrm>
          <a:prstGeom prst="rect">
            <a:avLst/>
          </a:prstGeom>
          <a:noFill/>
        </p:spPr>
        <p:txBody>
          <a:bodyPr wrap="none" rtlCol="0">
            <a:spAutoFit/>
          </a:bodyPr>
          <a:lstStyle/>
          <a:p>
            <a:pPr algn="l">
              <a:buClrTx/>
              <a:buSzTx/>
              <a:buFontTx/>
            </a:pPr>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D</a:t>
            </a:r>
            <a:endPar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9" name="文本框 8"/>
          <p:cNvSpPr txBox="1"/>
          <p:nvPr/>
        </p:nvSpPr>
        <p:spPr>
          <a:xfrm>
            <a:off x="762000" y="4478916"/>
            <a:ext cx="10668000" cy="830997"/>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解析：本题考查固定搭配。</a:t>
            </a:r>
            <a:r>
              <a:rPr lang="en-US" altLang="zh-CN" sz="2400" dirty="0">
                <a:latin typeface="微软雅黑" panose="020B0503020204020204" pitchFamily="34" charset="-122"/>
                <a:ea typeface="微软雅黑" panose="020B0503020204020204" pitchFamily="34" charset="-122"/>
              </a:rPr>
              <a:t>turn to sb. for help</a:t>
            </a:r>
            <a:r>
              <a:rPr lang="zh-CN" altLang="en-US" sz="2400" dirty="0">
                <a:latin typeface="微软雅黑" panose="020B0503020204020204" pitchFamily="34" charset="-122"/>
                <a:ea typeface="微软雅黑" panose="020B0503020204020204" pitchFamily="34" charset="-122"/>
              </a:rPr>
              <a:t>意为“向某人寻求帮助”。根据句意，“警方向公众寻求帮助”， 故本题正确答案为</a:t>
            </a:r>
            <a:r>
              <a:rPr lang="en-US" altLang="zh-CN" sz="2400" dirty="0">
                <a:latin typeface="微软雅黑" panose="020B0503020204020204" pitchFamily="34" charset="-122"/>
                <a:ea typeface="微软雅黑" panose="020B0503020204020204" pitchFamily="34" charset="-122"/>
              </a:rPr>
              <a:t>D</a:t>
            </a:r>
            <a:r>
              <a:rPr lang="zh-CN" altLang="en-US" sz="2400" dirty="0">
                <a:latin typeface="微软雅黑" panose="020B0503020204020204" pitchFamily="34" charset="-122"/>
                <a:ea typeface="微软雅黑" panose="020B0503020204020204" pitchFamily="34" charset="-122"/>
              </a:rPr>
              <a:t>。</a:t>
            </a:r>
            <a:endParaRPr lang="zh-CN" altLang="en-US" sz="2400" dirty="0">
              <a:latin typeface="微软雅黑" panose="020B0503020204020204" pitchFamily="34" charset="-122"/>
              <a:ea typeface="微软雅黑" panose="020B0503020204020204" pitchFamily="34" charset="-122"/>
            </a:endParaRPr>
          </a:p>
        </p:txBody>
      </p:sp>
      <p:sp>
        <p:nvSpPr>
          <p:cNvPr id="6" name="文本框 5"/>
          <p:cNvSpPr txBox="1"/>
          <p:nvPr/>
        </p:nvSpPr>
        <p:spPr>
          <a:xfrm>
            <a:off x="1170225" y="1734092"/>
            <a:ext cx="1723549" cy="461665"/>
          </a:xfrm>
          <a:prstGeom prst="rect">
            <a:avLst/>
          </a:prstGeom>
          <a:solidFill>
            <a:srgbClr val="DBCEEF"/>
          </a:solidFill>
        </p:spPr>
        <p:txBody>
          <a:bodyPr wrap="none" rtlCol="0">
            <a:spAutoFit/>
          </a:bodyPr>
          <a:lstStyle/>
          <a:p>
            <a:r>
              <a:rPr lang="zh-CN" altLang="en-US" sz="2400" b="1" dirty="0">
                <a:latin typeface="微软雅黑" panose="020B0503020204020204" pitchFamily="34" charset="-122"/>
                <a:ea typeface="微软雅黑" panose="020B0503020204020204" pitchFamily="34" charset="-122"/>
              </a:rPr>
              <a:t>典型例子：</a:t>
            </a:r>
            <a:endParaRPr lang="zh-CN" altLang="en-US" sz="2400" b="1"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500"/>
                                        <p:tgtEl>
                                          <p:spTgt spid="6"/>
                                        </p:tgtEl>
                                      </p:cBhvr>
                                    </p:animEffect>
                                  </p:childTnLst>
                                </p:cTn>
                              </p:par>
                            </p:childTnLst>
                          </p:cTn>
                        </p:par>
                        <p:par>
                          <p:cTn id="15" fill="hold">
                            <p:stCondLst>
                              <p:cond delay="500"/>
                            </p:stCondLst>
                            <p:childTnLst>
                              <p:par>
                                <p:cTn id="16" presetID="22" presetClass="entr" presetSubtype="8" fill="hold" grpId="1"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1" nodeType="click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ipe(left)">
                                      <p:cBhvr>
                                        <p:cTn id="23" dur="500"/>
                                        <p:tgtEl>
                                          <p:spTgt spid="7"/>
                                        </p:tgtEl>
                                      </p:cBhvr>
                                    </p:animEffect>
                                  </p:childTnLst>
                                </p:cTn>
                              </p:par>
                            </p:childTnLst>
                          </p:cTn>
                        </p:par>
                        <p:par>
                          <p:cTn id="24" fill="hold">
                            <p:stCondLst>
                              <p:cond delay="500"/>
                            </p:stCondLst>
                            <p:childTnLst>
                              <p:par>
                                <p:cTn id="25" presetID="2" presetClass="entr" presetSubtype="4" fill="hold" grpId="1" nodeType="after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additive="base">
                                        <p:cTn id="27" dur="500" fill="hold"/>
                                        <p:tgtEl>
                                          <p:spTgt spid="10"/>
                                        </p:tgtEl>
                                        <p:attrNameLst>
                                          <p:attrName>ppt_x</p:attrName>
                                        </p:attrNameLst>
                                      </p:cBhvr>
                                      <p:tavLst>
                                        <p:tav tm="0">
                                          <p:val>
                                            <p:strVal val="#ppt_x"/>
                                          </p:val>
                                        </p:tav>
                                        <p:tav tm="100000">
                                          <p:val>
                                            <p:strVal val="#ppt_x"/>
                                          </p:val>
                                        </p:tav>
                                      </p:tavLst>
                                    </p:anim>
                                    <p:anim calcmode="lin" valueType="num">
                                      <p:cBhvr additive="base">
                                        <p:cTn id="28" dur="500" fill="hold"/>
                                        <p:tgtEl>
                                          <p:spTgt spid="10"/>
                                        </p:tgtEl>
                                        <p:attrNameLst>
                                          <p:attrName>ppt_y</p:attrName>
                                        </p:attrNameLst>
                                      </p:cBhvr>
                                      <p:tavLst>
                                        <p:tav tm="0">
                                          <p:val>
                                            <p:strVal val="1+#ppt_h/2"/>
                                          </p:val>
                                        </p:tav>
                                        <p:tav tm="100000">
                                          <p:val>
                                            <p:strVal val="#ppt_y"/>
                                          </p:val>
                                        </p:tav>
                                      </p:tavLst>
                                    </p:anim>
                                  </p:childTnLst>
                                </p:cTn>
                              </p:par>
                              <p:par>
                                <p:cTn id="29" presetID="42" presetClass="entr" presetSubtype="0" fill="hold" grpId="1" nodeType="with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1000"/>
                                        <p:tgtEl>
                                          <p:spTgt spid="9"/>
                                        </p:tgtEl>
                                      </p:cBhvr>
                                    </p:animEffect>
                                    <p:anim calcmode="lin" valueType="num">
                                      <p:cBhvr>
                                        <p:cTn id="32" dur="1000" fill="hold"/>
                                        <p:tgtEl>
                                          <p:spTgt spid="9"/>
                                        </p:tgtEl>
                                        <p:attrNameLst>
                                          <p:attrName>ppt_x</p:attrName>
                                        </p:attrNameLst>
                                      </p:cBhvr>
                                      <p:tavLst>
                                        <p:tav tm="0">
                                          <p:val>
                                            <p:strVal val="#ppt_x"/>
                                          </p:val>
                                        </p:tav>
                                        <p:tav tm="100000">
                                          <p:val>
                                            <p:strVal val="#ppt_x"/>
                                          </p:val>
                                        </p:tav>
                                      </p:tavLst>
                                    </p:anim>
                                    <p:anim calcmode="lin" valueType="num">
                                      <p:cBhvr>
                                        <p:cTn id="33"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2" presetClass="exit" presetSubtype="2" fill="hold" grpId="0" nodeType="clickEffect">
                                  <p:stCondLst>
                                    <p:cond delay="0"/>
                                  </p:stCondLst>
                                  <p:childTnLst>
                                    <p:animEffect transition="out" filter="wipe(right)">
                                      <p:cBhvr>
                                        <p:cTn id="37" dur="500"/>
                                        <p:tgtEl>
                                          <p:spTgt spid="4"/>
                                        </p:tgtEl>
                                      </p:cBhvr>
                                    </p:animEffect>
                                    <p:set>
                                      <p:cBhvr>
                                        <p:cTn id="38" dur="1" fill="hold">
                                          <p:stCondLst>
                                            <p:cond delay="499"/>
                                          </p:stCondLst>
                                        </p:cTn>
                                        <p:tgtEl>
                                          <p:spTgt spid="4"/>
                                        </p:tgtEl>
                                        <p:attrNameLst>
                                          <p:attrName>style.visibility</p:attrName>
                                        </p:attrNameLst>
                                      </p:cBhvr>
                                      <p:to>
                                        <p:strVal val="hidden"/>
                                      </p:to>
                                    </p:set>
                                  </p:childTnLst>
                                </p:cTn>
                              </p:par>
                              <p:par>
                                <p:cTn id="39" presetID="22" presetClass="exit" presetSubtype="2" fill="hold" grpId="0" nodeType="withEffect">
                                  <p:stCondLst>
                                    <p:cond delay="0"/>
                                  </p:stCondLst>
                                  <p:childTnLst>
                                    <p:animEffect transition="out" filter="wipe(right)">
                                      <p:cBhvr>
                                        <p:cTn id="40" dur="500"/>
                                        <p:tgtEl>
                                          <p:spTgt spid="7"/>
                                        </p:tgtEl>
                                      </p:cBhvr>
                                    </p:animEffect>
                                    <p:set>
                                      <p:cBhvr>
                                        <p:cTn id="41" dur="1" fill="hold">
                                          <p:stCondLst>
                                            <p:cond delay="499"/>
                                          </p:stCondLst>
                                        </p:cTn>
                                        <p:tgtEl>
                                          <p:spTgt spid="7"/>
                                        </p:tgtEl>
                                        <p:attrNameLst>
                                          <p:attrName>style.visibility</p:attrName>
                                        </p:attrNameLst>
                                      </p:cBhvr>
                                      <p:to>
                                        <p:strVal val="hidden"/>
                                      </p:to>
                                    </p:set>
                                  </p:childTnLst>
                                </p:cTn>
                              </p:par>
                              <p:par>
                                <p:cTn id="42" presetID="2" presetClass="exit" presetSubtype="4" fill="hold" grpId="0" nodeType="withEffect">
                                  <p:stCondLst>
                                    <p:cond delay="0"/>
                                  </p:stCondLst>
                                  <p:childTnLst>
                                    <p:anim calcmode="lin" valueType="num">
                                      <p:cBhvr additive="base">
                                        <p:cTn id="43" dur="500"/>
                                        <p:tgtEl>
                                          <p:spTgt spid="10"/>
                                        </p:tgtEl>
                                        <p:attrNameLst>
                                          <p:attrName>ppt_x</p:attrName>
                                        </p:attrNameLst>
                                      </p:cBhvr>
                                      <p:tavLst>
                                        <p:tav tm="0">
                                          <p:val>
                                            <p:strVal val="ppt_x"/>
                                          </p:val>
                                        </p:tav>
                                        <p:tav tm="100000">
                                          <p:val>
                                            <p:strVal val="ppt_x"/>
                                          </p:val>
                                        </p:tav>
                                      </p:tavLst>
                                    </p:anim>
                                    <p:anim calcmode="lin" valueType="num">
                                      <p:cBhvr additive="base">
                                        <p:cTn id="44" dur="500"/>
                                        <p:tgtEl>
                                          <p:spTgt spid="10"/>
                                        </p:tgtEl>
                                        <p:attrNameLst>
                                          <p:attrName>ppt_y</p:attrName>
                                        </p:attrNameLst>
                                      </p:cBhvr>
                                      <p:tavLst>
                                        <p:tav tm="0">
                                          <p:val>
                                            <p:strVal val="ppt_y"/>
                                          </p:val>
                                        </p:tav>
                                        <p:tav tm="100000">
                                          <p:val>
                                            <p:strVal val="1+ppt_h/2"/>
                                          </p:val>
                                        </p:tav>
                                      </p:tavLst>
                                    </p:anim>
                                    <p:set>
                                      <p:cBhvr>
                                        <p:cTn id="45" dur="1" fill="hold">
                                          <p:stCondLst>
                                            <p:cond delay="499"/>
                                          </p:stCondLst>
                                        </p:cTn>
                                        <p:tgtEl>
                                          <p:spTgt spid="10"/>
                                        </p:tgtEl>
                                        <p:attrNameLst>
                                          <p:attrName>style.visibility</p:attrName>
                                        </p:attrNameLst>
                                      </p:cBhvr>
                                      <p:to>
                                        <p:strVal val="hidden"/>
                                      </p:to>
                                    </p:set>
                                  </p:childTnLst>
                                </p:cTn>
                              </p:par>
                              <p:par>
                                <p:cTn id="46" presetID="42" presetClass="exit" presetSubtype="0" fill="hold" grpId="0" nodeType="withEffect">
                                  <p:stCondLst>
                                    <p:cond delay="0"/>
                                  </p:stCondLst>
                                  <p:childTnLst>
                                    <p:animEffect transition="out" filter="fade">
                                      <p:cBhvr>
                                        <p:cTn id="47" dur="1000"/>
                                        <p:tgtEl>
                                          <p:spTgt spid="9"/>
                                        </p:tgtEl>
                                      </p:cBhvr>
                                    </p:animEffect>
                                    <p:anim calcmode="lin" valueType="num">
                                      <p:cBhvr>
                                        <p:cTn id="48" dur="1000"/>
                                        <p:tgtEl>
                                          <p:spTgt spid="9"/>
                                        </p:tgtEl>
                                        <p:attrNameLst>
                                          <p:attrName>ppt_x</p:attrName>
                                        </p:attrNameLst>
                                      </p:cBhvr>
                                      <p:tavLst>
                                        <p:tav tm="0">
                                          <p:val>
                                            <p:strVal val="ppt_x"/>
                                          </p:val>
                                        </p:tav>
                                        <p:tav tm="100000">
                                          <p:val>
                                            <p:strVal val="ppt_x"/>
                                          </p:val>
                                        </p:tav>
                                      </p:tavLst>
                                    </p:anim>
                                    <p:anim calcmode="lin" valueType="num">
                                      <p:cBhvr>
                                        <p:cTn id="49" dur="1000"/>
                                        <p:tgtEl>
                                          <p:spTgt spid="9"/>
                                        </p:tgtEl>
                                        <p:attrNameLst>
                                          <p:attrName>ppt_y</p:attrName>
                                        </p:attrNameLst>
                                      </p:cBhvr>
                                      <p:tavLst>
                                        <p:tav tm="0">
                                          <p:val>
                                            <p:strVal val="ppt_y"/>
                                          </p:val>
                                        </p:tav>
                                        <p:tav tm="100000">
                                          <p:val>
                                            <p:strVal val="ppt_y+.1"/>
                                          </p:val>
                                        </p:tav>
                                      </p:tavLst>
                                    </p:anim>
                                    <p:set>
                                      <p:cBhvr>
                                        <p:cTn id="50" dur="1" fill="hold">
                                          <p:stCondLst>
                                            <p:cond delay="9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0" grpId="1" animBg="1"/>
      <p:bldGraphic spid="2" grpId="0">
        <p:bldAsOne/>
      </p:bldGraphic>
      <p:bldP spid="4" grpId="0"/>
      <p:bldP spid="4" grpId="1"/>
      <p:bldP spid="7" grpId="0"/>
      <p:bldP spid="7" grpId="1"/>
      <p:bldP spid="9" grpId="0"/>
      <p:bldP spid="9" grpId="1"/>
      <p:bldP spid="6"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3848539"/>
            <a:ext cx="10668000" cy="3009461"/>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2" name="图示 1"/>
          <p:cNvGraphicFramePr/>
          <p:nvPr/>
        </p:nvGraphicFramePr>
        <p:xfrm>
          <a:off x="2032000" y="273230"/>
          <a:ext cx="8128000" cy="2291733"/>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6"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1042323" y="2379182"/>
            <a:ext cx="10107353" cy="119888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例</a:t>
            </a:r>
            <a:r>
              <a:rPr lang="en-US" altLang="zh-CN" sz="2400" b="1" dirty="0">
                <a:latin typeface="微软雅黑" panose="020B0503020204020204" pitchFamily="34" charset="-122"/>
                <a:ea typeface="微软雅黑" panose="020B0503020204020204" pitchFamily="34" charset="-122"/>
              </a:rPr>
              <a:t>2】 If one </a:t>
            </a:r>
            <a:r>
              <a:rPr lang="en-US" altLang="zh-CN" sz="2400" dirty="0">
                <a:latin typeface="微软雅黑" panose="020B0503020204020204" pitchFamily="34" charset="-122"/>
                <a:ea typeface="微软雅黑" panose="020B0503020204020204" pitchFamily="34" charset="-122"/>
              </a:rPr>
              <a:t>36</a:t>
            </a:r>
            <a:r>
              <a:rPr lang="en-US" altLang="zh-CN" sz="2400" b="1" u="sng" dirty="0">
                <a:latin typeface="微软雅黑" panose="020B0503020204020204" pitchFamily="34" charset="-122"/>
                <a:ea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rPr>
              <a:t>in tricking somebody, he laughs and says, “April Fool!” (</a:t>
            </a:r>
            <a:r>
              <a:rPr sz="2400" b="1" dirty="0">
                <a:latin typeface="微软雅黑" panose="020B0503020204020204" pitchFamily="34" charset="-122"/>
                <a:ea typeface="微软雅黑" panose="020B0503020204020204" pitchFamily="34" charset="-122"/>
              </a:rPr>
              <a:t>2015年广东高职高考</a:t>
            </a:r>
            <a:r>
              <a:rPr lang="en-US" altLang="zh-CN" sz="2400" b="1" dirty="0">
                <a:latin typeface="微软雅黑" panose="020B0503020204020204" pitchFamily="34" charset="-122"/>
                <a:ea typeface="微软雅黑" panose="020B0503020204020204" pitchFamily="34" charset="-122"/>
              </a:rPr>
              <a:t>)</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36. A. succeeds B. believes C. gets D. comes</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3978180" y="2379182"/>
            <a:ext cx="439420" cy="521970"/>
          </a:xfrm>
          <a:prstGeom prst="rect">
            <a:avLst/>
          </a:prstGeom>
          <a:noFill/>
        </p:spPr>
        <p:txBody>
          <a:bodyPr wrap="none" rtlCol="0">
            <a:spAutoFit/>
          </a:bodyPr>
          <a:lstStyle/>
          <a:p>
            <a:pPr algn="l">
              <a:buClrTx/>
              <a:buSzTx/>
              <a:buFontTx/>
            </a:pPr>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a:t>
            </a:r>
            <a:endPar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9" name="文本框 8"/>
          <p:cNvSpPr txBox="1"/>
          <p:nvPr/>
        </p:nvSpPr>
        <p:spPr>
          <a:xfrm>
            <a:off x="762000" y="3982447"/>
            <a:ext cx="10668000" cy="119888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a:latin typeface="微软雅黑" panose="020B0503020204020204" pitchFamily="34" charset="-122"/>
                <a:ea typeface="微软雅黑" panose="020B0503020204020204" pitchFamily="34" charset="-122"/>
              </a:rPr>
              <a:t>本题考查词组固定搭配。succeed in doing sth.意为“成功做了某事”，succeed in tricking sb.指的是“成功骗了某人”，与下文的“他就会笑着说‘愚人节快乐’”起到承接的作用，故本题正确答案为A。</a:t>
            </a:r>
            <a:endParaRPr sz="2400">
              <a:latin typeface="微软雅黑" panose="020B0503020204020204" pitchFamily="34" charset="-122"/>
              <a:ea typeface="微软雅黑" panose="020B0503020204020204" pitchFamily="34" charset="-122"/>
            </a:endParaRPr>
          </a:p>
        </p:txBody>
      </p:sp>
      <p:sp>
        <p:nvSpPr>
          <p:cNvPr id="6" name="文本框 5"/>
          <p:cNvSpPr txBox="1"/>
          <p:nvPr/>
        </p:nvSpPr>
        <p:spPr>
          <a:xfrm>
            <a:off x="1170225" y="1648489"/>
            <a:ext cx="1723549" cy="461665"/>
          </a:xfrm>
          <a:prstGeom prst="rect">
            <a:avLst/>
          </a:prstGeom>
          <a:solidFill>
            <a:srgbClr val="DBCEEF"/>
          </a:solidFill>
        </p:spPr>
        <p:txBody>
          <a:bodyPr wrap="none" rtlCol="0">
            <a:spAutoFit/>
          </a:bodyPr>
          <a:lstStyle/>
          <a:p>
            <a:r>
              <a:rPr lang="zh-CN" altLang="en-US" sz="2400" b="1" dirty="0">
                <a:latin typeface="微软雅黑" panose="020B0503020204020204" pitchFamily="34" charset="-122"/>
                <a:ea typeface="微软雅黑" panose="020B0503020204020204" pitchFamily="34" charset="-122"/>
              </a:rPr>
              <a:t>典型例子：</a:t>
            </a:r>
            <a:endParaRPr lang="zh-CN" altLang="en-US" sz="2400" b="1" dirty="0">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1"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1"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childTnLst>
                          </p:cTn>
                        </p:par>
                        <p:par>
                          <p:cTn id="13" fill="hold">
                            <p:stCondLst>
                              <p:cond delay="500"/>
                            </p:stCondLst>
                            <p:childTnLst>
                              <p:par>
                                <p:cTn id="14" presetID="2" presetClass="entr" presetSubtype="4" fill="hold" grpId="1" nodeType="after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500" fill="hold"/>
                                        <p:tgtEl>
                                          <p:spTgt spid="10"/>
                                        </p:tgtEl>
                                        <p:attrNameLst>
                                          <p:attrName>ppt_x</p:attrName>
                                        </p:attrNameLst>
                                      </p:cBhvr>
                                      <p:tavLst>
                                        <p:tav tm="0">
                                          <p:val>
                                            <p:strVal val="#ppt_x"/>
                                          </p:val>
                                        </p:tav>
                                        <p:tav tm="100000">
                                          <p:val>
                                            <p:strVal val="#ppt_x"/>
                                          </p:val>
                                        </p:tav>
                                      </p:tavLst>
                                    </p:anim>
                                    <p:anim calcmode="lin" valueType="num">
                                      <p:cBhvr additive="base">
                                        <p:cTn id="17" dur="500" fill="hold"/>
                                        <p:tgtEl>
                                          <p:spTgt spid="10"/>
                                        </p:tgtEl>
                                        <p:attrNameLst>
                                          <p:attrName>ppt_y</p:attrName>
                                        </p:attrNameLst>
                                      </p:cBhvr>
                                      <p:tavLst>
                                        <p:tav tm="0">
                                          <p:val>
                                            <p:strVal val="1+#ppt_h/2"/>
                                          </p:val>
                                        </p:tav>
                                        <p:tav tm="100000">
                                          <p:val>
                                            <p:strVal val="#ppt_y"/>
                                          </p:val>
                                        </p:tav>
                                      </p:tavLst>
                                    </p:anim>
                                  </p:childTnLst>
                                </p:cTn>
                              </p:par>
                              <p:par>
                                <p:cTn id="18" presetID="42" presetClass="entr" presetSubtype="0" fill="hold" grpId="1" nodeType="with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1000"/>
                                        <p:tgtEl>
                                          <p:spTgt spid="9"/>
                                        </p:tgtEl>
                                      </p:cBhvr>
                                    </p:animEffect>
                                    <p:anim calcmode="lin" valueType="num">
                                      <p:cBhvr>
                                        <p:cTn id="21" dur="1000" fill="hold"/>
                                        <p:tgtEl>
                                          <p:spTgt spid="9"/>
                                        </p:tgtEl>
                                        <p:attrNameLst>
                                          <p:attrName>ppt_x</p:attrName>
                                        </p:attrNameLst>
                                      </p:cBhvr>
                                      <p:tavLst>
                                        <p:tav tm="0">
                                          <p:val>
                                            <p:strVal val="#ppt_x"/>
                                          </p:val>
                                        </p:tav>
                                        <p:tav tm="100000">
                                          <p:val>
                                            <p:strVal val="#ppt_x"/>
                                          </p:val>
                                        </p:tav>
                                      </p:tavLst>
                                    </p:anim>
                                    <p:anim calcmode="lin" valueType="num">
                                      <p:cBhvr>
                                        <p:cTn id="22"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1" animBg="1"/>
      <p:bldP spid="4" grpId="1"/>
      <p:bldP spid="7" grpId="1"/>
      <p:bldP spid="9" grpId="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85138"/>
            <a:ext cx="10668000" cy="2672861"/>
          </a:xfrm>
          <a:prstGeom prst="rect">
            <a:avLst/>
          </a:prstGeom>
          <a:solidFill>
            <a:srgbClr val="EAD5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2" name="图示 1"/>
          <p:cNvGraphicFramePr/>
          <p:nvPr/>
        </p:nvGraphicFramePr>
        <p:xfrm>
          <a:off x="2032000" y="136522"/>
          <a:ext cx="8128000" cy="5418667"/>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6"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1042323" y="2517954"/>
            <a:ext cx="10107353" cy="1200329"/>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例</a:t>
            </a:r>
            <a:r>
              <a:rPr lang="en-US" altLang="zh-CN" sz="2400" b="1" dirty="0">
                <a:latin typeface="微软雅黑" panose="020B0503020204020204" pitchFamily="34" charset="-122"/>
                <a:ea typeface="微软雅黑" panose="020B0503020204020204" pitchFamily="34" charset="-122"/>
              </a:rPr>
              <a:t>1】 So instead of staying in the </a:t>
            </a:r>
            <a:r>
              <a:rPr lang="en-US" altLang="zh-CN" sz="2400" dirty="0">
                <a:latin typeface="微软雅黑" panose="020B0503020204020204" pitchFamily="34" charset="-122"/>
                <a:ea typeface="微软雅黑" panose="020B0503020204020204" pitchFamily="34" charset="-122"/>
              </a:rPr>
              <a:t>28</a:t>
            </a:r>
            <a:r>
              <a:rPr lang="en-US" altLang="zh-CN" sz="2400" b="1" u="sng" dirty="0">
                <a:latin typeface="微软雅黑" panose="020B0503020204020204" pitchFamily="34" charset="-122"/>
                <a:ea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rPr>
              <a:t> classroom, they go to different rooms to have their lessons.</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28. A. clean         B. same         C. bright         D. empty</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7238996" y="2517954"/>
            <a:ext cx="420370" cy="521970"/>
          </a:xfrm>
          <a:prstGeom prst="rect">
            <a:avLst/>
          </a:prstGeom>
          <a:noFill/>
        </p:spPr>
        <p:txBody>
          <a:bodyPr wrap="none" rtlCol="0">
            <a:spAutoFit/>
          </a:bodyPr>
          <a:lstStyle/>
          <a:p>
            <a:pPr algn="l">
              <a:buClrTx/>
              <a:buSzTx/>
              <a:buFontTx/>
            </a:pPr>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B</a:t>
            </a:r>
            <a:endPar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9" name="文本框 8"/>
          <p:cNvSpPr txBox="1"/>
          <p:nvPr/>
        </p:nvSpPr>
        <p:spPr>
          <a:xfrm>
            <a:off x="761999" y="4354860"/>
            <a:ext cx="10668000" cy="119888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根据句中instead of，可以推出该答案应该与后句中的different rooms相反，因此选择same。句意为“他们没有留在同一间教室，而是去了不同的教室上课”，故本题正确答案为B。</a:t>
            </a:r>
            <a:endParaRPr sz="2400" dirty="0">
              <a:latin typeface="微软雅黑" panose="020B0503020204020204" pitchFamily="34" charset="-122"/>
              <a:ea typeface="微软雅黑" panose="020B0503020204020204" pitchFamily="34" charset="-122"/>
            </a:endParaRPr>
          </a:p>
        </p:txBody>
      </p:sp>
      <p:sp>
        <p:nvSpPr>
          <p:cNvPr id="6" name="文本框 5"/>
          <p:cNvSpPr txBox="1"/>
          <p:nvPr/>
        </p:nvSpPr>
        <p:spPr>
          <a:xfrm>
            <a:off x="1170225" y="1758934"/>
            <a:ext cx="1723549" cy="461665"/>
          </a:xfrm>
          <a:prstGeom prst="rect">
            <a:avLst/>
          </a:prstGeom>
          <a:solidFill>
            <a:schemeClr val="accent2">
              <a:lumMod val="40000"/>
              <a:lumOff val="60000"/>
            </a:schemeClr>
          </a:solidFill>
        </p:spPr>
        <p:txBody>
          <a:bodyPr wrap="none" rtlCol="0">
            <a:spAutoFit/>
          </a:bodyPr>
          <a:lstStyle/>
          <a:p>
            <a:r>
              <a:rPr lang="zh-CN" altLang="en-US" sz="2400" b="1" dirty="0">
                <a:latin typeface="微软雅黑" panose="020B0503020204020204" pitchFamily="34" charset="-122"/>
                <a:ea typeface="微软雅黑" panose="020B0503020204020204" pitchFamily="34" charset="-122"/>
              </a:rPr>
              <a:t>典型例子：</a:t>
            </a:r>
            <a:endParaRPr lang="zh-CN" altLang="en-US" sz="2400" b="1"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500"/>
                                        <p:tgtEl>
                                          <p:spTgt spid="6"/>
                                        </p:tgtEl>
                                      </p:cBhvr>
                                    </p:animEffect>
                                  </p:childTnLst>
                                </p:cTn>
                              </p:par>
                            </p:childTnLst>
                          </p:cTn>
                        </p:par>
                        <p:par>
                          <p:cTn id="15" fill="hold">
                            <p:stCondLst>
                              <p:cond delay="500"/>
                            </p:stCondLst>
                            <p:childTnLst>
                              <p:par>
                                <p:cTn id="16" presetID="22" presetClass="entr" presetSubtype="8" fill="hold" grpId="1"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1" nodeType="click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ipe(left)">
                                      <p:cBhvr>
                                        <p:cTn id="23" dur="500"/>
                                        <p:tgtEl>
                                          <p:spTgt spid="7"/>
                                        </p:tgtEl>
                                      </p:cBhvr>
                                    </p:animEffect>
                                  </p:childTnLst>
                                </p:cTn>
                              </p:par>
                            </p:childTnLst>
                          </p:cTn>
                        </p:par>
                        <p:par>
                          <p:cTn id="24" fill="hold">
                            <p:stCondLst>
                              <p:cond delay="500"/>
                            </p:stCondLst>
                            <p:childTnLst>
                              <p:par>
                                <p:cTn id="25" presetID="2" presetClass="entr" presetSubtype="4" fill="hold" grpId="1" nodeType="after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additive="base">
                                        <p:cTn id="27" dur="500" fill="hold"/>
                                        <p:tgtEl>
                                          <p:spTgt spid="10"/>
                                        </p:tgtEl>
                                        <p:attrNameLst>
                                          <p:attrName>ppt_x</p:attrName>
                                        </p:attrNameLst>
                                      </p:cBhvr>
                                      <p:tavLst>
                                        <p:tav tm="0">
                                          <p:val>
                                            <p:strVal val="#ppt_x"/>
                                          </p:val>
                                        </p:tav>
                                        <p:tav tm="100000">
                                          <p:val>
                                            <p:strVal val="#ppt_x"/>
                                          </p:val>
                                        </p:tav>
                                      </p:tavLst>
                                    </p:anim>
                                    <p:anim calcmode="lin" valueType="num">
                                      <p:cBhvr additive="base">
                                        <p:cTn id="28" dur="500" fill="hold"/>
                                        <p:tgtEl>
                                          <p:spTgt spid="10"/>
                                        </p:tgtEl>
                                        <p:attrNameLst>
                                          <p:attrName>ppt_y</p:attrName>
                                        </p:attrNameLst>
                                      </p:cBhvr>
                                      <p:tavLst>
                                        <p:tav tm="0">
                                          <p:val>
                                            <p:strVal val="1+#ppt_h/2"/>
                                          </p:val>
                                        </p:tav>
                                        <p:tav tm="100000">
                                          <p:val>
                                            <p:strVal val="#ppt_y"/>
                                          </p:val>
                                        </p:tav>
                                      </p:tavLst>
                                    </p:anim>
                                  </p:childTnLst>
                                </p:cTn>
                              </p:par>
                              <p:par>
                                <p:cTn id="29" presetID="42" presetClass="entr" presetSubtype="0" fill="hold" grpId="1" nodeType="with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1000"/>
                                        <p:tgtEl>
                                          <p:spTgt spid="9"/>
                                        </p:tgtEl>
                                      </p:cBhvr>
                                    </p:animEffect>
                                    <p:anim calcmode="lin" valueType="num">
                                      <p:cBhvr>
                                        <p:cTn id="32" dur="1000" fill="hold"/>
                                        <p:tgtEl>
                                          <p:spTgt spid="9"/>
                                        </p:tgtEl>
                                        <p:attrNameLst>
                                          <p:attrName>ppt_x</p:attrName>
                                        </p:attrNameLst>
                                      </p:cBhvr>
                                      <p:tavLst>
                                        <p:tav tm="0">
                                          <p:val>
                                            <p:strVal val="#ppt_x"/>
                                          </p:val>
                                        </p:tav>
                                        <p:tav tm="100000">
                                          <p:val>
                                            <p:strVal val="#ppt_x"/>
                                          </p:val>
                                        </p:tav>
                                      </p:tavLst>
                                    </p:anim>
                                    <p:anim calcmode="lin" valueType="num">
                                      <p:cBhvr>
                                        <p:cTn id="33"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2" presetClass="exit" presetSubtype="2" fill="hold" grpId="0" nodeType="clickEffect">
                                  <p:stCondLst>
                                    <p:cond delay="0"/>
                                  </p:stCondLst>
                                  <p:childTnLst>
                                    <p:animEffect transition="out" filter="wipe(right)">
                                      <p:cBhvr>
                                        <p:cTn id="37" dur="500"/>
                                        <p:tgtEl>
                                          <p:spTgt spid="4"/>
                                        </p:tgtEl>
                                      </p:cBhvr>
                                    </p:animEffect>
                                    <p:set>
                                      <p:cBhvr>
                                        <p:cTn id="38" dur="1" fill="hold">
                                          <p:stCondLst>
                                            <p:cond delay="499"/>
                                          </p:stCondLst>
                                        </p:cTn>
                                        <p:tgtEl>
                                          <p:spTgt spid="4"/>
                                        </p:tgtEl>
                                        <p:attrNameLst>
                                          <p:attrName>style.visibility</p:attrName>
                                        </p:attrNameLst>
                                      </p:cBhvr>
                                      <p:to>
                                        <p:strVal val="hidden"/>
                                      </p:to>
                                    </p:set>
                                  </p:childTnLst>
                                </p:cTn>
                              </p:par>
                              <p:par>
                                <p:cTn id="39" presetID="22" presetClass="exit" presetSubtype="2" fill="hold" grpId="0" nodeType="withEffect">
                                  <p:stCondLst>
                                    <p:cond delay="0"/>
                                  </p:stCondLst>
                                  <p:childTnLst>
                                    <p:animEffect transition="out" filter="wipe(right)">
                                      <p:cBhvr>
                                        <p:cTn id="40" dur="500"/>
                                        <p:tgtEl>
                                          <p:spTgt spid="7"/>
                                        </p:tgtEl>
                                      </p:cBhvr>
                                    </p:animEffect>
                                    <p:set>
                                      <p:cBhvr>
                                        <p:cTn id="41" dur="1" fill="hold">
                                          <p:stCondLst>
                                            <p:cond delay="499"/>
                                          </p:stCondLst>
                                        </p:cTn>
                                        <p:tgtEl>
                                          <p:spTgt spid="7"/>
                                        </p:tgtEl>
                                        <p:attrNameLst>
                                          <p:attrName>style.visibility</p:attrName>
                                        </p:attrNameLst>
                                      </p:cBhvr>
                                      <p:to>
                                        <p:strVal val="hidden"/>
                                      </p:to>
                                    </p:set>
                                  </p:childTnLst>
                                </p:cTn>
                              </p:par>
                              <p:par>
                                <p:cTn id="42" presetID="2" presetClass="exit" presetSubtype="4" fill="hold" grpId="0" nodeType="withEffect">
                                  <p:stCondLst>
                                    <p:cond delay="0"/>
                                  </p:stCondLst>
                                  <p:childTnLst>
                                    <p:anim calcmode="lin" valueType="num">
                                      <p:cBhvr additive="base">
                                        <p:cTn id="43" dur="500"/>
                                        <p:tgtEl>
                                          <p:spTgt spid="10"/>
                                        </p:tgtEl>
                                        <p:attrNameLst>
                                          <p:attrName>ppt_x</p:attrName>
                                        </p:attrNameLst>
                                      </p:cBhvr>
                                      <p:tavLst>
                                        <p:tav tm="0">
                                          <p:val>
                                            <p:strVal val="ppt_x"/>
                                          </p:val>
                                        </p:tav>
                                        <p:tav tm="100000">
                                          <p:val>
                                            <p:strVal val="ppt_x"/>
                                          </p:val>
                                        </p:tav>
                                      </p:tavLst>
                                    </p:anim>
                                    <p:anim calcmode="lin" valueType="num">
                                      <p:cBhvr additive="base">
                                        <p:cTn id="44" dur="500"/>
                                        <p:tgtEl>
                                          <p:spTgt spid="10"/>
                                        </p:tgtEl>
                                        <p:attrNameLst>
                                          <p:attrName>ppt_y</p:attrName>
                                        </p:attrNameLst>
                                      </p:cBhvr>
                                      <p:tavLst>
                                        <p:tav tm="0">
                                          <p:val>
                                            <p:strVal val="ppt_y"/>
                                          </p:val>
                                        </p:tav>
                                        <p:tav tm="100000">
                                          <p:val>
                                            <p:strVal val="1+ppt_h/2"/>
                                          </p:val>
                                        </p:tav>
                                      </p:tavLst>
                                    </p:anim>
                                    <p:set>
                                      <p:cBhvr>
                                        <p:cTn id="45" dur="1" fill="hold">
                                          <p:stCondLst>
                                            <p:cond delay="499"/>
                                          </p:stCondLst>
                                        </p:cTn>
                                        <p:tgtEl>
                                          <p:spTgt spid="10"/>
                                        </p:tgtEl>
                                        <p:attrNameLst>
                                          <p:attrName>style.visibility</p:attrName>
                                        </p:attrNameLst>
                                      </p:cBhvr>
                                      <p:to>
                                        <p:strVal val="hidden"/>
                                      </p:to>
                                    </p:set>
                                  </p:childTnLst>
                                </p:cTn>
                              </p:par>
                              <p:par>
                                <p:cTn id="46" presetID="42" presetClass="exit" presetSubtype="0" fill="hold" grpId="0" nodeType="withEffect">
                                  <p:stCondLst>
                                    <p:cond delay="0"/>
                                  </p:stCondLst>
                                  <p:childTnLst>
                                    <p:animEffect transition="out" filter="fade">
                                      <p:cBhvr>
                                        <p:cTn id="47" dur="1000"/>
                                        <p:tgtEl>
                                          <p:spTgt spid="9"/>
                                        </p:tgtEl>
                                      </p:cBhvr>
                                    </p:animEffect>
                                    <p:anim calcmode="lin" valueType="num">
                                      <p:cBhvr>
                                        <p:cTn id="48" dur="1000"/>
                                        <p:tgtEl>
                                          <p:spTgt spid="9"/>
                                        </p:tgtEl>
                                        <p:attrNameLst>
                                          <p:attrName>ppt_x</p:attrName>
                                        </p:attrNameLst>
                                      </p:cBhvr>
                                      <p:tavLst>
                                        <p:tav tm="0">
                                          <p:val>
                                            <p:strVal val="ppt_x"/>
                                          </p:val>
                                        </p:tav>
                                        <p:tav tm="100000">
                                          <p:val>
                                            <p:strVal val="ppt_x"/>
                                          </p:val>
                                        </p:tav>
                                      </p:tavLst>
                                    </p:anim>
                                    <p:anim calcmode="lin" valueType="num">
                                      <p:cBhvr>
                                        <p:cTn id="49" dur="1000"/>
                                        <p:tgtEl>
                                          <p:spTgt spid="9"/>
                                        </p:tgtEl>
                                        <p:attrNameLst>
                                          <p:attrName>ppt_y</p:attrName>
                                        </p:attrNameLst>
                                      </p:cBhvr>
                                      <p:tavLst>
                                        <p:tav tm="0">
                                          <p:val>
                                            <p:strVal val="ppt_y"/>
                                          </p:val>
                                        </p:tav>
                                        <p:tav tm="100000">
                                          <p:val>
                                            <p:strVal val="ppt_y+.1"/>
                                          </p:val>
                                        </p:tav>
                                      </p:tavLst>
                                    </p:anim>
                                    <p:set>
                                      <p:cBhvr>
                                        <p:cTn id="50" dur="1" fill="hold">
                                          <p:stCondLst>
                                            <p:cond delay="9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0" grpId="1" animBg="1"/>
      <p:bldGraphic spid="2" grpId="0">
        <p:bldAsOne/>
      </p:bldGraphic>
      <p:bldP spid="4" grpId="0"/>
      <p:bldP spid="4" grpId="1"/>
      <p:bldP spid="7" grpId="0"/>
      <p:bldP spid="7" grpId="1"/>
      <p:bldP spid="9" grpId="0"/>
      <p:bldP spid="9" grpId="1"/>
      <p:bldP spid="6"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85138"/>
            <a:ext cx="10668000" cy="2672861"/>
          </a:xfrm>
          <a:prstGeom prst="rect">
            <a:avLst/>
          </a:prstGeom>
          <a:solidFill>
            <a:srgbClr val="EAD5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2" name="图示 1"/>
          <p:cNvGraphicFramePr/>
          <p:nvPr/>
        </p:nvGraphicFramePr>
        <p:xfrm>
          <a:off x="2032000" y="136522"/>
          <a:ext cx="8128000" cy="5418667"/>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6"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1042322" y="2322635"/>
            <a:ext cx="10107353" cy="156966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例</a:t>
            </a:r>
            <a:r>
              <a:rPr lang="en-US" altLang="zh-CN" sz="2400" b="1" dirty="0">
                <a:latin typeface="微软雅黑" panose="020B0503020204020204" pitchFamily="34" charset="-122"/>
                <a:ea typeface="微软雅黑" panose="020B0503020204020204" pitchFamily="34" charset="-122"/>
              </a:rPr>
              <a:t>2】 But I never really liked being on the water, the way my father did. I liked being </a:t>
            </a:r>
            <a:r>
              <a:rPr lang="en-US" altLang="zh-CN" sz="2400" dirty="0">
                <a:latin typeface="微软雅黑" panose="020B0503020204020204" pitchFamily="34" charset="-122"/>
                <a:ea typeface="微软雅黑" panose="020B0503020204020204" pitchFamily="34" charset="-122"/>
              </a:rPr>
              <a:t>20</a:t>
            </a:r>
            <a:r>
              <a:rPr lang="en-US" altLang="zh-CN" sz="2400" b="1" u="sng" dirty="0">
                <a:latin typeface="微软雅黑" panose="020B0503020204020204" pitchFamily="34" charset="-122"/>
                <a:ea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rPr>
              <a:t>the water,</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moving through it …</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20. A. on         B. off         C. by         D. in</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5471177" y="2716603"/>
            <a:ext cx="439420" cy="521970"/>
          </a:xfrm>
          <a:prstGeom prst="rect">
            <a:avLst/>
          </a:prstGeom>
          <a:noFill/>
        </p:spPr>
        <p:txBody>
          <a:bodyPr wrap="none" rtlCol="0">
            <a:spAutoFit/>
          </a:bodyPr>
          <a:lstStyle/>
          <a:p>
            <a:pPr algn="l">
              <a:buClrTx/>
              <a:buSzTx/>
              <a:buFontTx/>
            </a:pPr>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D</a:t>
            </a:r>
            <a:endPar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9" name="文本框 8"/>
          <p:cNvSpPr txBox="1"/>
          <p:nvPr/>
        </p:nvSpPr>
        <p:spPr>
          <a:xfrm>
            <a:off x="761999" y="4354860"/>
            <a:ext cx="10668000" cy="119888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 由第一句话“But I never really liked being on the water”中的but表转折可推断出A项on是错误的，再由关键词moving through it可知，作者喜欢在水里游，应选in，故本题正确答案为D。</a:t>
            </a:r>
            <a:endParaRPr sz="2400" dirty="0">
              <a:latin typeface="微软雅黑" panose="020B0503020204020204" pitchFamily="34" charset="-122"/>
              <a:ea typeface="微软雅黑" panose="020B0503020204020204" pitchFamily="34" charset="-122"/>
            </a:endParaRPr>
          </a:p>
        </p:txBody>
      </p:sp>
      <p:sp>
        <p:nvSpPr>
          <p:cNvPr id="6" name="文本框 5"/>
          <p:cNvSpPr txBox="1"/>
          <p:nvPr/>
        </p:nvSpPr>
        <p:spPr>
          <a:xfrm>
            <a:off x="1170225" y="1758934"/>
            <a:ext cx="1723549" cy="461665"/>
          </a:xfrm>
          <a:prstGeom prst="rect">
            <a:avLst/>
          </a:prstGeom>
          <a:solidFill>
            <a:schemeClr val="accent2">
              <a:lumMod val="40000"/>
              <a:lumOff val="60000"/>
            </a:schemeClr>
          </a:solidFill>
        </p:spPr>
        <p:txBody>
          <a:bodyPr wrap="none" rtlCol="0">
            <a:spAutoFit/>
          </a:bodyPr>
          <a:lstStyle/>
          <a:p>
            <a:r>
              <a:rPr lang="zh-CN" altLang="en-US" sz="2400" b="1" dirty="0">
                <a:latin typeface="微软雅黑" panose="020B0503020204020204" pitchFamily="34" charset="-122"/>
                <a:ea typeface="微软雅黑" panose="020B0503020204020204" pitchFamily="34" charset="-122"/>
              </a:rPr>
              <a:t>典型例子：</a:t>
            </a:r>
            <a:endParaRPr lang="zh-CN" altLang="en-US" sz="2400" b="1" dirty="0">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500"/>
                                        <p:tgtEl>
                                          <p:spTgt spid="6"/>
                                        </p:tgtEl>
                                      </p:cBhvr>
                                    </p:animEffect>
                                  </p:childTnLst>
                                </p:cTn>
                              </p:par>
                            </p:childTnLst>
                          </p:cTn>
                        </p:par>
                        <p:par>
                          <p:cTn id="15" fill="hold">
                            <p:stCondLst>
                              <p:cond delay="500"/>
                            </p:stCondLst>
                            <p:childTnLst>
                              <p:par>
                                <p:cTn id="16" presetID="22" presetClass="entr" presetSubtype="8" fill="hold" grpId="1"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1" nodeType="click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ipe(left)">
                                      <p:cBhvr>
                                        <p:cTn id="23" dur="500"/>
                                        <p:tgtEl>
                                          <p:spTgt spid="7"/>
                                        </p:tgtEl>
                                      </p:cBhvr>
                                    </p:animEffect>
                                  </p:childTnLst>
                                </p:cTn>
                              </p:par>
                            </p:childTnLst>
                          </p:cTn>
                        </p:par>
                        <p:par>
                          <p:cTn id="24" fill="hold">
                            <p:stCondLst>
                              <p:cond delay="500"/>
                            </p:stCondLst>
                            <p:childTnLst>
                              <p:par>
                                <p:cTn id="25" presetID="2" presetClass="entr" presetSubtype="4" fill="hold" grpId="1" nodeType="after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additive="base">
                                        <p:cTn id="27" dur="500" fill="hold"/>
                                        <p:tgtEl>
                                          <p:spTgt spid="10"/>
                                        </p:tgtEl>
                                        <p:attrNameLst>
                                          <p:attrName>ppt_x</p:attrName>
                                        </p:attrNameLst>
                                      </p:cBhvr>
                                      <p:tavLst>
                                        <p:tav tm="0">
                                          <p:val>
                                            <p:strVal val="#ppt_x"/>
                                          </p:val>
                                        </p:tav>
                                        <p:tav tm="100000">
                                          <p:val>
                                            <p:strVal val="#ppt_x"/>
                                          </p:val>
                                        </p:tav>
                                      </p:tavLst>
                                    </p:anim>
                                    <p:anim calcmode="lin" valueType="num">
                                      <p:cBhvr additive="base">
                                        <p:cTn id="28" dur="500" fill="hold"/>
                                        <p:tgtEl>
                                          <p:spTgt spid="10"/>
                                        </p:tgtEl>
                                        <p:attrNameLst>
                                          <p:attrName>ppt_y</p:attrName>
                                        </p:attrNameLst>
                                      </p:cBhvr>
                                      <p:tavLst>
                                        <p:tav tm="0">
                                          <p:val>
                                            <p:strVal val="1+#ppt_h/2"/>
                                          </p:val>
                                        </p:tav>
                                        <p:tav tm="100000">
                                          <p:val>
                                            <p:strVal val="#ppt_y"/>
                                          </p:val>
                                        </p:tav>
                                      </p:tavLst>
                                    </p:anim>
                                  </p:childTnLst>
                                </p:cTn>
                              </p:par>
                              <p:par>
                                <p:cTn id="29" presetID="42" presetClass="entr" presetSubtype="0" fill="hold" grpId="1" nodeType="with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1000"/>
                                        <p:tgtEl>
                                          <p:spTgt spid="9"/>
                                        </p:tgtEl>
                                      </p:cBhvr>
                                    </p:animEffect>
                                    <p:anim calcmode="lin" valueType="num">
                                      <p:cBhvr>
                                        <p:cTn id="32" dur="1000" fill="hold"/>
                                        <p:tgtEl>
                                          <p:spTgt spid="9"/>
                                        </p:tgtEl>
                                        <p:attrNameLst>
                                          <p:attrName>ppt_x</p:attrName>
                                        </p:attrNameLst>
                                      </p:cBhvr>
                                      <p:tavLst>
                                        <p:tav tm="0">
                                          <p:val>
                                            <p:strVal val="#ppt_x"/>
                                          </p:val>
                                        </p:tav>
                                        <p:tav tm="100000">
                                          <p:val>
                                            <p:strVal val="#ppt_x"/>
                                          </p:val>
                                        </p:tav>
                                      </p:tavLst>
                                    </p:anim>
                                    <p:anim calcmode="lin" valueType="num">
                                      <p:cBhvr>
                                        <p:cTn id="33"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1" animBg="1"/>
      <p:bldGraphic spid="2" grpId="0">
        <p:bldAsOne/>
      </p:bldGraphic>
      <p:bldP spid="4" grpId="1"/>
      <p:bldP spid="7" grpId="1"/>
      <p:bldP spid="9" grpId="1"/>
      <p:bldP spid="6"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36497"/>
            <a:ext cx="10668000" cy="2821503"/>
          </a:xfrm>
          <a:prstGeom prst="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1042323" y="2189905"/>
            <a:ext cx="10107353" cy="156966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例</a:t>
            </a:r>
            <a:r>
              <a:rPr lang="en-US" altLang="zh-CN" sz="2400" b="1" dirty="0">
                <a:latin typeface="微软雅黑" panose="020B0503020204020204" pitchFamily="34" charset="-122"/>
                <a:ea typeface="微软雅黑" panose="020B0503020204020204" pitchFamily="34" charset="-122"/>
              </a:rPr>
              <a:t>1】 That night he wrote a seven-page paper describing his </a:t>
            </a:r>
            <a:r>
              <a:rPr lang="en-US" altLang="zh-CN" sz="2400" dirty="0">
                <a:latin typeface="微软雅黑" panose="020B0503020204020204" pitchFamily="34" charset="-122"/>
                <a:ea typeface="微软雅黑" panose="020B0503020204020204" pitchFamily="34" charset="-122"/>
              </a:rPr>
              <a:t>32</a:t>
            </a:r>
            <a:r>
              <a:rPr lang="en-US" altLang="zh-CN" sz="2400" u="sng" dirty="0">
                <a:latin typeface="微软雅黑" panose="020B0503020204020204" pitchFamily="34" charset="-122"/>
                <a:ea typeface="微软雅黑" panose="020B0503020204020204" pitchFamily="34" charset="-122"/>
              </a:rPr>
              <a:t>            </a:t>
            </a:r>
            <a:r>
              <a:rPr lang="en-US" altLang="zh-CN" sz="2400" b="1" u="sng" dirty="0">
                <a:latin typeface="微软雅黑" panose="020B0503020204020204" pitchFamily="34" charset="-122"/>
                <a:ea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rPr>
              <a:t>of someday owning a horse ranch (</a:t>
            </a:r>
            <a:r>
              <a:rPr lang="zh-CN" altLang="en-US" sz="2400" b="1" dirty="0">
                <a:latin typeface="微软雅黑" panose="020B0503020204020204" pitchFamily="34" charset="-122"/>
                <a:ea typeface="微软雅黑" panose="020B0503020204020204" pitchFamily="34" charset="-122"/>
              </a:rPr>
              <a:t>牧场</a:t>
            </a:r>
            <a:r>
              <a:rPr lang="en-US" altLang="zh-CN" sz="2400" b="1" dirty="0">
                <a:latin typeface="微软雅黑" panose="020B0503020204020204" pitchFamily="34" charset="-122"/>
                <a:ea typeface="微软雅黑" panose="020B0503020204020204" pitchFamily="34" charset="-122"/>
              </a:rPr>
              <a:t>). He wrote about his dream in great detail and …</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32. A. mind         B. chance         C. goal         D. design</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1797800" y="2480744"/>
            <a:ext cx="439420" cy="521970"/>
          </a:xfrm>
          <a:prstGeom prst="rect">
            <a:avLst/>
          </a:prstGeom>
          <a:noFill/>
        </p:spPr>
        <p:txBody>
          <a:bodyPr wrap="non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C</a:t>
            </a:r>
            <a:endParaRPr lang="zh-CN" altLang="en-US"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9" name="文本框 8"/>
          <p:cNvSpPr txBox="1"/>
          <p:nvPr/>
        </p:nvSpPr>
        <p:spPr>
          <a:xfrm>
            <a:off x="762000" y="4226929"/>
            <a:ext cx="10668000" cy="119888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本题考查词义辨析。结合上下文以及句意“他用7页纸来描述他自己的目标”，也就是他的梦想。在4个选项中，只有goal与下一句的dream同义，故本题正确答案为C。</a:t>
            </a:r>
            <a:endParaRPr sz="2400" dirty="0">
              <a:latin typeface="微软雅黑" panose="020B0503020204020204" pitchFamily="34" charset="-122"/>
              <a:ea typeface="微软雅黑" panose="020B0503020204020204" pitchFamily="34" charset="-122"/>
            </a:endParaRPr>
          </a:p>
        </p:txBody>
      </p:sp>
      <p:sp>
        <p:nvSpPr>
          <p:cNvPr id="6" name="文本框 5"/>
          <p:cNvSpPr txBox="1"/>
          <p:nvPr/>
        </p:nvSpPr>
        <p:spPr>
          <a:xfrm>
            <a:off x="1170225" y="1451308"/>
            <a:ext cx="1723549" cy="461665"/>
          </a:xfrm>
          <a:prstGeom prst="rect">
            <a:avLst/>
          </a:prstGeom>
          <a:solidFill>
            <a:schemeClr val="accent3">
              <a:lumMod val="40000"/>
              <a:lumOff val="60000"/>
            </a:schemeClr>
          </a:solidFill>
        </p:spPr>
        <p:txBody>
          <a:bodyPr wrap="none" rtlCol="0">
            <a:spAutoFit/>
          </a:bodyPr>
          <a:lstStyle/>
          <a:p>
            <a:r>
              <a:rPr lang="zh-CN" altLang="en-US" sz="2400" b="1" dirty="0">
                <a:latin typeface="微软雅黑" panose="020B0503020204020204" pitchFamily="34" charset="-122"/>
                <a:ea typeface="微软雅黑" panose="020B0503020204020204" pitchFamily="34" charset="-122"/>
              </a:rPr>
              <a:t>典型例子：</a:t>
            </a:r>
            <a:endParaRPr lang="zh-CN" altLang="en-US" sz="2400" b="1" dirty="0">
              <a:latin typeface="微软雅黑" panose="020B0503020204020204" pitchFamily="34" charset="-122"/>
              <a:ea typeface="微软雅黑" panose="020B0503020204020204" pitchFamily="34" charset="-122"/>
            </a:endParaRPr>
          </a:p>
        </p:txBody>
      </p:sp>
      <p:graphicFrame>
        <p:nvGraphicFramePr>
          <p:cNvPr id="8" name="图示 7"/>
          <p:cNvGraphicFramePr/>
          <p:nvPr/>
        </p:nvGraphicFramePr>
        <p:xfrm>
          <a:off x="2032000" y="273231"/>
          <a:ext cx="8128000" cy="140891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500"/>
                                        <p:tgtEl>
                                          <p:spTgt spid="6"/>
                                        </p:tgtEl>
                                      </p:cBhvr>
                                    </p:animEffect>
                                  </p:childTnLst>
                                </p:cTn>
                              </p:par>
                            </p:childTnLst>
                          </p:cTn>
                        </p:par>
                        <p:par>
                          <p:cTn id="15" fill="hold">
                            <p:stCondLst>
                              <p:cond delay="500"/>
                            </p:stCondLst>
                            <p:childTnLst>
                              <p:par>
                                <p:cTn id="16" presetID="22" presetClass="entr" presetSubtype="8" fill="hold" grpId="1"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1" nodeType="click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ipe(left)">
                                      <p:cBhvr>
                                        <p:cTn id="23" dur="500"/>
                                        <p:tgtEl>
                                          <p:spTgt spid="7"/>
                                        </p:tgtEl>
                                      </p:cBhvr>
                                    </p:animEffect>
                                  </p:childTnLst>
                                </p:cTn>
                              </p:par>
                            </p:childTnLst>
                          </p:cTn>
                        </p:par>
                        <p:par>
                          <p:cTn id="24" fill="hold">
                            <p:stCondLst>
                              <p:cond delay="500"/>
                            </p:stCondLst>
                            <p:childTnLst>
                              <p:par>
                                <p:cTn id="25" presetID="2" presetClass="entr" presetSubtype="4" fill="hold" grpId="1" nodeType="after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additive="base">
                                        <p:cTn id="27" dur="500" fill="hold"/>
                                        <p:tgtEl>
                                          <p:spTgt spid="10"/>
                                        </p:tgtEl>
                                        <p:attrNameLst>
                                          <p:attrName>ppt_x</p:attrName>
                                        </p:attrNameLst>
                                      </p:cBhvr>
                                      <p:tavLst>
                                        <p:tav tm="0">
                                          <p:val>
                                            <p:strVal val="#ppt_x"/>
                                          </p:val>
                                        </p:tav>
                                        <p:tav tm="100000">
                                          <p:val>
                                            <p:strVal val="#ppt_x"/>
                                          </p:val>
                                        </p:tav>
                                      </p:tavLst>
                                    </p:anim>
                                    <p:anim calcmode="lin" valueType="num">
                                      <p:cBhvr additive="base">
                                        <p:cTn id="28" dur="500" fill="hold"/>
                                        <p:tgtEl>
                                          <p:spTgt spid="10"/>
                                        </p:tgtEl>
                                        <p:attrNameLst>
                                          <p:attrName>ppt_y</p:attrName>
                                        </p:attrNameLst>
                                      </p:cBhvr>
                                      <p:tavLst>
                                        <p:tav tm="0">
                                          <p:val>
                                            <p:strVal val="1+#ppt_h/2"/>
                                          </p:val>
                                        </p:tav>
                                        <p:tav tm="100000">
                                          <p:val>
                                            <p:strVal val="#ppt_y"/>
                                          </p:val>
                                        </p:tav>
                                      </p:tavLst>
                                    </p:anim>
                                  </p:childTnLst>
                                </p:cTn>
                              </p:par>
                              <p:par>
                                <p:cTn id="29" presetID="42" presetClass="entr" presetSubtype="0" fill="hold" grpId="1" nodeType="with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1000"/>
                                        <p:tgtEl>
                                          <p:spTgt spid="9"/>
                                        </p:tgtEl>
                                      </p:cBhvr>
                                    </p:animEffect>
                                    <p:anim calcmode="lin" valueType="num">
                                      <p:cBhvr>
                                        <p:cTn id="32" dur="1000" fill="hold"/>
                                        <p:tgtEl>
                                          <p:spTgt spid="9"/>
                                        </p:tgtEl>
                                        <p:attrNameLst>
                                          <p:attrName>ppt_x</p:attrName>
                                        </p:attrNameLst>
                                      </p:cBhvr>
                                      <p:tavLst>
                                        <p:tav tm="0">
                                          <p:val>
                                            <p:strVal val="#ppt_x"/>
                                          </p:val>
                                        </p:tav>
                                        <p:tav tm="100000">
                                          <p:val>
                                            <p:strVal val="#ppt_x"/>
                                          </p:val>
                                        </p:tav>
                                      </p:tavLst>
                                    </p:anim>
                                    <p:anim calcmode="lin" valueType="num">
                                      <p:cBhvr>
                                        <p:cTn id="33"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2" presetClass="exit" presetSubtype="2" fill="hold" grpId="0" nodeType="clickEffect">
                                  <p:stCondLst>
                                    <p:cond delay="0"/>
                                  </p:stCondLst>
                                  <p:childTnLst>
                                    <p:animEffect transition="out" filter="wipe(right)">
                                      <p:cBhvr>
                                        <p:cTn id="37" dur="500"/>
                                        <p:tgtEl>
                                          <p:spTgt spid="4"/>
                                        </p:tgtEl>
                                      </p:cBhvr>
                                    </p:animEffect>
                                    <p:set>
                                      <p:cBhvr>
                                        <p:cTn id="38" dur="1" fill="hold">
                                          <p:stCondLst>
                                            <p:cond delay="499"/>
                                          </p:stCondLst>
                                        </p:cTn>
                                        <p:tgtEl>
                                          <p:spTgt spid="4"/>
                                        </p:tgtEl>
                                        <p:attrNameLst>
                                          <p:attrName>style.visibility</p:attrName>
                                        </p:attrNameLst>
                                      </p:cBhvr>
                                      <p:to>
                                        <p:strVal val="hidden"/>
                                      </p:to>
                                    </p:set>
                                  </p:childTnLst>
                                </p:cTn>
                              </p:par>
                              <p:par>
                                <p:cTn id="39" presetID="22" presetClass="exit" presetSubtype="2" fill="hold" grpId="0" nodeType="withEffect">
                                  <p:stCondLst>
                                    <p:cond delay="0"/>
                                  </p:stCondLst>
                                  <p:childTnLst>
                                    <p:animEffect transition="out" filter="wipe(right)">
                                      <p:cBhvr>
                                        <p:cTn id="40" dur="500"/>
                                        <p:tgtEl>
                                          <p:spTgt spid="7"/>
                                        </p:tgtEl>
                                      </p:cBhvr>
                                    </p:animEffect>
                                    <p:set>
                                      <p:cBhvr>
                                        <p:cTn id="41" dur="1" fill="hold">
                                          <p:stCondLst>
                                            <p:cond delay="499"/>
                                          </p:stCondLst>
                                        </p:cTn>
                                        <p:tgtEl>
                                          <p:spTgt spid="7"/>
                                        </p:tgtEl>
                                        <p:attrNameLst>
                                          <p:attrName>style.visibility</p:attrName>
                                        </p:attrNameLst>
                                      </p:cBhvr>
                                      <p:to>
                                        <p:strVal val="hidden"/>
                                      </p:to>
                                    </p:set>
                                  </p:childTnLst>
                                </p:cTn>
                              </p:par>
                              <p:par>
                                <p:cTn id="42" presetID="2" presetClass="exit" presetSubtype="4" fill="hold" grpId="0" nodeType="withEffect">
                                  <p:stCondLst>
                                    <p:cond delay="0"/>
                                  </p:stCondLst>
                                  <p:childTnLst>
                                    <p:anim calcmode="lin" valueType="num">
                                      <p:cBhvr additive="base">
                                        <p:cTn id="43" dur="500"/>
                                        <p:tgtEl>
                                          <p:spTgt spid="10"/>
                                        </p:tgtEl>
                                        <p:attrNameLst>
                                          <p:attrName>ppt_x</p:attrName>
                                        </p:attrNameLst>
                                      </p:cBhvr>
                                      <p:tavLst>
                                        <p:tav tm="0">
                                          <p:val>
                                            <p:strVal val="ppt_x"/>
                                          </p:val>
                                        </p:tav>
                                        <p:tav tm="100000">
                                          <p:val>
                                            <p:strVal val="ppt_x"/>
                                          </p:val>
                                        </p:tav>
                                      </p:tavLst>
                                    </p:anim>
                                    <p:anim calcmode="lin" valueType="num">
                                      <p:cBhvr additive="base">
                                        <p:cTn id="44" dur="500"/>
                                        <p:tgtEl>
                                          <p:spTgt spid="10"/>
                                        </p:tgtEl>
                                        <p:attrNameLst>
                                          <p:attrName>ppt_y</p:attrName>
                                        </p:attrNameLst>
                                      </p:cBhvr>
                                      <p:tavLst>
                                        <p:tav tm="0">
                                          <p:val>
                                            <p:strVal val="ppt_y"/>
                                          </p:val>
                                        </p:tav>
                                        <p:tav tm="100000">
                                          <p:val>
                                            <p:strVal val="1+ppt_h/2"/>
                                          </p:val>
                                        </p:tav>
                                      </p:tavLst>
                                    </p:anim>
                                    <p:set>
                                      <p:cBhvr>
                                        <p:cTn id="45" dur="1" fill="hold">
                                          <p:stCondLst>
                                            <p:cond delay="499"/>
                                          </p:stCondLst>
                                        </p:cTn>
                                        <p:tgtEl>
                                          <p:spTgt spid="10"/>
                                        </p:tgtEl>
                                        <p:attrNameLst>
                                          <p:attrName>style.visibility</p:attrName>
                                        </p:attrNameLst>
                                      </p:cBhvr>
                                      <p:to>
                                        <p:strVal val="hidden"/>
                                      </p:to>
                                    </p:set>
                                  </p:childTnLst>
                                </p:cTn>
                              </p:par>
                              <p:par>
                                <p:cTn id="46" presetID="42" presetClass="exit" presetSubtype="0" fill="hold" grpId="0" nodeType="withEffect">
                                  <p:stCondLst>
                                    <p:cond delay="0"/>
                                  </p:stCondLst>
                                  <p:childTnLst>
                                    <p:animEffect transition="out" filter="fade">
                                      <p:cBhvr>
                                        <p:cTn id="47" dur="1000"/>
                                        <p:tgtEl>
                                          <p:spTgt spid="9"/>
                                        </p:tgtEl>
                                      </p:cBhvr>
                                    </p:animEffect>
                                    <p:anim calcmode="lin" valueType="num">
                                      <p:cBhvr>
                                        <p:cTn id="48" dur="1000"/>
                                        <p:tgtEl>
                                          <p:spTgt spid="9"/>
                                        </p:tgtEl>
                                        <p:attrNameLst>
                                          <p:attrName>ppt_x</p:attrName>
                                        </p:attrNameLst>
                                      </p:cBhvr>
                                      <p:tavLst>
                                        <p:tav tm="0">
                                          <p:val>
                                            <p:strVal val="ppt_x"/>
                                          </p:val>
                                        </p:tav>
                                        <p:tav tm="100000">
                                          <p:val>
                                            <p:strVal val="ppt_x"/>
                                          </p:val>
                                        </p:tav>
                                      </p:tavLst>
                                    </p:anim>
                                    <p:anim calcmode="lin" valueType="num">
                                      <p:cBhvr>
                                        <p:cTn id="49" dur="1000"/>
                                        <p:tgtEl>
                                          <p:spTgt spid="9"/>
                                        </p:tgtEl>
                                        <p:attrNameLst>
                                          <p:attrName>ppt_y</p:attrName>
                                        </p:attrNameLst>
                                      </p:cBhvr>
                                      <p:tavLst>
                                        <p:tav tm="0">
                                          <p:val>
                                            <p:strVal val="ppt_y"/>
                                          </p:val>
                                        </p:tav>
                                        <p:tav tm="100000">
                                          <p:val>
                                            <p:strVal val="ppt_y+.1"/>
                                          </p:val>
                                        </p:tav>
                                      </p:tavLst>
                                    </p:anim>
                                    <p:set>
                                      <p:cBhvr>
                                        <p:cTn id="50" dur="1" fill="hold">
                                          <p:stCondLst>
                                            <p:cond delay="9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0" grpId="1" animBg="1"/>
      <p:bldP spid="4" grpId="0"/>
      <p:bldP spid="4" grpId="1"/>
      <p:bldP spid="7" grpId="0"/>
      <p:bldP spid="7" grpId="1"/>
      <p:bldP spid="9" grpId="0"/>
      <p:bldP spid="9" grpId="1"/>
      <p:bldP spid="6" grpId="0" animBg="1"/>
      <p:bldGraphic spid="8" grpId="0">
        <p:bldAsOne/>
      </p:bldGraphic>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67554"/>
            <a:ext cx="10668000" cy="2690446"/>
          </a:xfrm>
          <a:prstGeom prst="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1322647" y="2213985"/>
            <a:ext cx="10107353" cy="156845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例</a:t>
            </a:r>
            <a:r>
              <a:rPr lang="en-US" altLang="zh-CN" sz="2400" b="1" dirty="0">
                <a:latin typeface="微软雅黑" panose="020B0503020204020204" pitchFamily="34" charset="-122"/>
                <a:ea typeface="微软雅黑" panose="020B0503020204020204" pitchFamily="34" charset="-122"/>
              </a:rPr>
              <a:t>2】 The woman looked very pale and </a:t>
            </a:r>
            <a:r>
              <a:rPr lang="en-US" altLang="zh-CN" sz="2400" dirty="0">
                <a:latin typeface="微软雅黑" panose="020B0503020204020204" pitchFamily="34" charset="-122"/>
                <a:ea typeface="微软雅黑" panose="020B0503020204020204" pitchFamily="34" charset="-122"/>
              </a:rPr>
              <a:t>26</a:t>
            </a:r>
            <a:r>
              <a:rPr lang="en-US" altLang="zh-CN" sz="2400" u="sng" dirty="0">
                <a:latin typeface="微软雅黑" panose="020B0503020204020204" pitchFamily="34" charset="-122"/>
                <a:ea typeface="微软雅黑" panose="020B0503020204020204" pitchFamily="34" charset="-122"/>
              </a:rPr>
              <a:t>            </a:t>
            </a:r>
            <a:r>
              <a:rPr lang="en-US" altLang="zh-CN" sz="2400" b="1" u="sng" dirty="0">
                <a:latin typeface="微软雅黑" panose="020B0503020204020204" pitchFamily="34" charset="-122"/>
                <a:ea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rPr>
              <a:t>. The boys said to her, “Are you going to the town? If you are, we will help carry your basket.” (</a:t>
            </a:r>
            <a:r>
              <a:rPr sz="2400" b="1" dirty="0">
                <a:latin typeface="微软雅黑" panose="020B0503020204020204" pitchFamily="34" charset="-122"/>
                <a:ea typeface="微软雅黑" panose="020B0503020204020204" pitchFamily="34" charset="-122"/>
              </a:rPr>
              <a:t>2018年广东高职高考</a:t>
            </a:r>
            <a:r>
              <a:rPr lang="en-US" altLang="zh-CN" sz="2400" b="1" dirty="0">
                <a:latin typeface="微软雅黑" panose="020B0503020204020204" pitchFamily="34" charset="-122"/>
                <a:ea typeface="微软雅黑" panose="020B0503020204020204" pitchFamily="34" charset="-122"/>
              </a:rPr>
              <a:t>)</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26. A. sad         B. tired         C. disappointed         D. afraid</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8503401" y="2143506"/>
            <a:ext cx="420370" cy="521970"/>
          </a:xfrm>
          <a:prstGeom prst="rect">
            <a:avLst/>
          </a:prstGeom>
          <a:noFill/>
        </p:spPr>
        <p:txBody>
          <a:bodyPr wrap="non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B</a:t>
            </a:r>
            <a:endPar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9" name="文本框 8"/>
          <p:cNvSpPr txBox="1"/>
          <p:nvPr/>
        </p:nvSpPr>
        <p:spPr>
          <a:xfrm>
            <a:off x="762000" y="4325839"/>
            <a:ext cx="10668000" cy="119888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本题考查词义辨析。根据“looked very pale”以及“we will help carry your basket”可以推断出与pale并列的形容词应该是tired，“苍白又疲惫”，故本题正确答案为B。</a:t>
            </a:r>
            <a:endParaRPr sz="2400" dirty="0">
              <a:latin typeface="微软雅黑" panose="020B0503020204020204" pitchFamily="34" charset="-122"/>
              <a:ea typeface="微软雅黑" panose="020B0503020204020204" pitchFamily="34" charset="-122"/>
            </a:endParaRPr>
          </a:p>
        </p:txBody>
      </p:sp>
      <p:sp>
        <p:nvSpPr>
          <p:cNvPr id="6" name="文本框 5"/>
          <p:cNvSpPr txBox="1"/>
          <p:nvPr/>
        </p:nvSpPr>
        <p:spPr>
          <a:xfrm>
            <a:off x="1170225" y="1439705"/>
            <a:ext cx="1723549" cy="461665"/>
          </a:xfrm>
          <a:prstGeom prst="rect">
            <a:avLst/>
          </a:prstGeom>
          <a:solidFill>
            <a:schemeClr val="accent3">
              <a:lumMod val="40000"/>
              <a:lumOff val="60000"/>
            </a:schemeClr>
          </a:solidFill>
        </p:spPr>
        <p:txBody>
          <a:bodyPr wrap="none" rtlCol="0">
            <a:spAutoFit/>
          </a:bodyPr>
          <a:lstStyle/>
          <a:p>
            <a:r>
              <a:rPr lang="zh-CN" altLang="en-US" sz="2400" b="1" dirty="0">
                <a:latin typeface="微软雅黑" panose="020B0503020204020204" pitchFamily="34" charset="-122"/>
                <a:ea typeface="微软雅黑" panose="020B0503020204020204" pitchFamily="34" charset="-122"/>
              </a:rPr>
              <a:t>典型例子：</a:t>
            </a:r>
            <a:endParaRPr lang="zh-CN" altLang="en-US" sz="2400" b="1" dirty="0">
              <a:latin typeface="微软雅黑" panose="020B0503020204020204" pitchFamily="34" charset="-122"/>
              <a:ea typeface="微软雅黑" panose="020B0503020204020204" pitchFamily="34" charset="-122"/>
            </a:endParaRPr>
          </a:p>
        </p:txBody>
      </p:sp>
      <p:graphicFrame>
        <p:nvGraphicFramePr>
          <p:cNvPr id="13" name="图示 12"/>
          <p:cNvGraphicFramePr/>
          <p:nvPr/>
        </p:nvGraphicFramePr>
        <p:xfrm>
          <a:off x="2032000" y="273231"/>
          <a:ext cx="8128000" cy="139730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childTnLst>
                          </p:cTn>
                        </p:par>
                        <p:par>
                          <p:cTn id="13" fill="hold">
                            <p:stCondLst>
                              <p:cond delay="500"/>
                            </p:stCondLst>
                            <p:childTnLst>
                              <p:par>
                                <p:cTn id="14" presetID="2" presetClass="entr" presetSubtype="4" fill="hold" grpId="0" nodeType="after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500" fill="hold"/>
                                        <p:tgtEl>
                                          <p:spTgt spid="10"/>
                                        </p:tgtEl>
                                        <p:attrNameLst>
                                          <p:attrName>ppt_x</p:attrName>
                                        </p:attrNameLst>
                                      </p:cBhvr>
                                      <p:tavLst>
                                        <p:tav tm="0">
                                          <p:val>
                                            <p:strVal val="#ppt_x"/>
                                          </p:val>
                                        </p:tav>
                                        <p:tav tm="100000">
                                          <p:val>
                                            <p:strVal val="#ppt_x"/>
                                          </p:val>
                                        </p:tav>
                                      </p:tavLst>
                                    </p:anim>
                                    <p:anim calcmode="lin" valueType="num">
                                      <p:cBhvr additive="base">
                                        <p:cTn id="17" dur="500" fill="hold"/>
                                        <p:tgtEl>
                                          <p:spTgt spid="10"/>
                                        </p:tgtEl>
                                        <p:attrNameLst>
                                          <p:attrName>ppt_y</p:attrName>
                                        </p:attrNameLst>
                                      </p:cBhvr>
                                      <p:tavLst>
                                        <p:tav tm="0">
                                          <p:val>
                                            <p:strVal val="1+#ppt_h/2"/>
                                          </p:val>
                                        </p:tav>
                                        <p:tav tm="100000">
                                          <p:val>
                                            <p:strVal val="#ppt_y"/>
                                          </p:val>
                                        </p:tav>
                                      </p:tavLst>
                                    </p:anim>
                                  </p:childTnLst>
                                </p:cTn>
                              </p:par>
                              <p:par>
                                <p:cTn id="18" presetID="42" presetClass="entr" presetSubtype="0" fill="hold" grpId="0" nodeType="with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1000"/>
                                        <p:tgtEl>
                                          <p:spTgt spid="9"/>
                                        </p:tgtEl>
                                      </p:cBhvr>
                                    </p:animEffect>
                                    <p:anim calcmode="lin" valueType="num">
                                      <p:cBhvr>
                                        <p:cTn id="21" dur="1000" fill="hold"/>
                                        <p:tgtEl>
                                          <p:spTgt spid="9"/>
                                        </p:tgtEl>
                                        <p:attrNameLst>
                                          <p:attrName>ppt_x</p:attrName>
                                        </p:attrNameLst>
                                      </p:cBhvr>
                                      <p:tavLst>
                                        <p:tav tm="0">
                                          <p:val>
                                            <p:strVal val="#ppt_x"/>
                                          </p:val>
                                        </p:tav>
                                        <p:tav tm="100000">
                                          <p:val>
                                            <p:strVal val="#ppt_x"/>
                                          </p:val>
                                        </p:tav>
                                      </p:tavLst>
                                    </p:anim>
                                    <p:anim calcmode="lin" valueType="num">
                                      <p:cBhvr>
                                        <p:cTn id="22"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a:blip r:embed="rId1"/>
          <a:stretch>
            <a:fillRect/>
          </a:stretch>
        </p:blipFill>
        <p:spPr>
          <a:xfrm>
            <a:off x="-1476531" y="2721880"/>
            <a:ext cx="15145062" cy="6412288"/>
          </a:xfrm>
          <a:prstGeom prst="rect">
            <a:avLst/>
          </a:prstGeom>
        </p:spPr>
      </p:pic>
      <p:sp>
        <p:nvSpPr>
          <p:cNvPr id="11" name="Title 3"/>
          <p:cNvSpPr txBox="1"/>
          <p:nvPr/>
        </p:nvSpPr>
        <p:spPr>
          <a:xfrm>
            <a:off x="2325370" y="1285240"/>
            <a:ext cx="7540625" cy="1292225"/>
          </a:xfrm>
          <a:prstGeom prst="rect">
            <a:avLst/>
          </a:prstGeom>
        </p:spPr>
        <p:txBody>
          <a:bodyPr vert="horz" lIns="45720" tIns="22860" rIns="45720" bIns="22860" rtlCol="0" anchor="ctr">
            <a:noAutofit/>
          </a:bodyPr>
          <a:lstStyle>
            <a:lvl1pPr algn="l" defTabSz="1828165" rtl="0" eaLnBrk="1" latinLnBrk="0" hangingPunct="1">
              <a:lnSpc>
                <a:spcPct val="90000"/>
              </a:lnSpc>
              <a:spcBef>
                <a:spcPct val="0"/>
              </a:spcBef>
              <a:buNone/>
              <a:defRPr sz="7200" kern="1200">
                <a:solidFill>
                  <a:schemeClr val="tx1"/>
                </a:solidFill>
                <a:latin typeface="+mj-lt"/>
                <a:ea typeface="+mj-ea"/>
                <a:cs typeface="+mj-cs"/>
              </a:defRPr>
            </a:lvl1pPr>
          </a:lstStyle>
          <a:p>
            <a:pPr algn="ctr"/>
            <a:r>
              <a:rPr lang="zh-CN" altLang="en-US" sz="6000" b="1" spc="300" dirty="0">
                <a:latin typeface="微软雅黑" panose="020B0503020204020204" pitchFamily="34" charset="-122"/>
                <a:ea typeface="微软雅黑" panose="020B0503020204020204" pitchFamily="34" charset="-122"/>
                <a:cs typeface="微软雅黑" panose="020B0503020204020204" pitchFamily="34" charset="-122"/>
              </a:rPr>
              <a:t>第三章 </a:t>
            </a:r>
            <a:r>
              <a:rPr lang="en-US" altLang="zh-CN" sz="6000" b="1" spc="3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6600" b="1" spc="300" dirty="0">
                <a:solidFill>
                  <a:srgbClr val="00B0F0"/>
                </a:solidFill>
                <a:latin typeface="微软雅黑" panose="020B0503020204020204" pitchFamily="34" charset="-122"/>
                <a:ea typeface="微软雅黑" panose="020B0503020204020204" pitchFamily="34" charset="-122"/>
                <a:cs typeface="微软雅黑" panose="020B0503020204020204" pitchFamily="34" charset="-122"/>
              </a:rPr>
              <a:t>完形填空</a:t>
            </a:r>
            <a:endParaRPr lang="zh-CN" altLang="en-US" sz="6600" b="1" spc="300" dirty="0">
              <a:solidFill>
                <a:srgbClr val="00B0F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3" name="Title 3"/>
          <p:cNvSpPr txBox="1"/>
          <p:nvPr/>
        </p:nvSpPr>
        <p:spPr>
          <a:xfrm>
            <a:off x="2838459" y="2124669"/>
            <a:ext cx="6515082" cy="452438"/>
          </a:xfrm>
          <a:prstGeom prst="rect">
            <a:avLst/>
          </a:prstGeom>
        </p:spPr>
        <p:txBody>
          <a:bodyPr vert="horz" lIns="45720" tIns="22860" rIns="45720" bIns="22860" rtlCol="0" anchor="ctr">
            <a:noAutofit/>
          </a:bodyPr>
          <a:lstStyle>
            <a:lvl1pPr algn="l" defTabSz="1828165" rtl="0" eaLnBrk="1" latinLnBrk="0" hangingPunct="1">
              <a:lnSpc>
                <a:spcPct val="90000"/>
              </a:lnSpc>
              <a:spcBef>
                <a:spcPct val="0"/>
              </a:spcBef>
              <a:buNone/>
              <a:defRPr sz="7200" kern="1200">
                <a:solidFill>
                  <a:schemeClr val="tx1"/>
                </a:solidFill>
                <a:latin typeface="+mj-lt"/>
                <a:ea typeface="+mj-ea"/>
                <a:cs typeface="+mj-cs"/>
              </a:defRPr>
            </a:lvl1pPr>
          </a:lstStyle>
          <a:p>
            <a:pPr algn="ctr"/>
            <a:endParaRPr lang="id-ID" sz="2000" dirty="0">
              <a:solidFill>
                <a:schemeClr val="tx1">
                  <a:lumMod val="50000"/>
                  <a:lumOff val="50000"/>
                </a:schemeClr>
              </a:solidFill>
              <a:latin typeface="+mn-ea"/>
              <a:ea typeface="+mn-ea"/>
              <a:cs typeface="+mn-ea"/>
            </a:endParaRPr>
          </a:p>
        </p:txBody>
      </p:sp>
      <p:pic>
        <p:nvPicPr>
          <p:cNvPr id="17" name="图片 16"/>
          <p:cNvPicPr>
            <a:picLocks noChangeAspect="1"/>
          </p:cNvPicPr>
          <p:nvPr/>
        </p:nvPicPr>
        <p:blipFill>
          <a:blip r:embed="rId2"/>
          <a:stretch>
            <a:fillRect/>
          </a:stretch>
        </p:blipFill>
        <p:spPr>
          <a:xfrm rot="1503710">
            <a:off x="10960528" y="-610002"/>
            <a:ext cx="1770470" cy="2081708"/>
          </a:xfrm>
          <a:prstGeom prst="rect">
            <a:avLst/>
          </a:prstGeom>
        </p:spPr>
      </p:pic>
      <p:sp>
        <p:nvSpPr>
          <p:cNvPr id="2" name="灯片编号占位符 1"/>
          <p:cNvSpPr>
            <a:spLocks noGrp="1"/>
          </p:cNvSpPr>
          <p:nvPr>
            <p:ph type="sldNum" sz="quarter" idx="12"/>
          </p:nvPr>
        </p:nvSpPr>
        <p:spPr/>
        <p:txBody>
          <a:bodyPr/>
          <a:lstStyle/>
          <a:p>
            <a:fld id="{91E8FD7A-3E62-43BB-957C-4F665A7B8324}" type="slidenum">
              <a:rPr lang="id-ID" smtClean="0"/>
            </a:fld>
            <a:endParaRPr lang="id-ID"/>
          </a:p>
        </p:txBody>
      </p:sp>
    </p:spTree>
  </p:cSld>
  <p:clrMapOvr>
    <a:masterClrMapping/>
  </p:clrMapOvr>
  <mc:AlternateContent xmlns:mc="http://schemas.openxmlformats.org/markup-compatibility/2006">
    <mc:Choice xmlns:p14="http://schemas.microsoft.com/office/powerpoint/2010/main" Requires="p14">
      <p:transition spd="slow" p14:dur="2500" advTm="3000">
        <p:checker/>
      </p:transition>
    </mc:Choice>
    <mc:Fallback>
      <p:transition spd="slow" advTm="300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par>
                          <p:cTn id="10" fill="hold">
                            <p:stCondLst>
                              <p:cond delay="899"/>
                            </p:stCondLst>
                            <p:childTnLst>
                              <p:par>
                                <p:cTn id="11" presetID="42" presetClass="entr" presetSubtype="0" fill="hold" grpId="0" nodeType="afterEffect" nodePh="1">
                                  <p:stCondLst>
                                    <p:cond delay="0"/>
                                  </p:stCondLst>
                                  <p:endCondLst>
                                    <p:cond evt="begin" delay="0">
                                      <p:tn val="11"/>
                                    </p:cond>
                                  </p:endCondLst>
                                  <p:childTnLst>
                                    <p:set>
                                      <p:cBhvr>
                                        <p:cTn id="12" dur="1" fill="hold">
                                          <p:stCondLst>
                                            <p:cond delay="0"/>
                                          </p:stCondLst>
                                        </p:cTn>
                                        <p:tgtEl>
                                          <p:spTgt spid="13"/>
                                        </p:tgtEl>
                                        <p:attrNameLst>
                                          <p:attrName>style.visibility</p:attrName>
                                        </p:attrNameLst>
                                      </p:cBhvr>
                                      <p:to>
                                        <p:strVal val="visible"/>
                                      </p:to>
                                    </p:set>
                                    <p:animEffect transition="in" filter="fade">
                                      <p:cBhvr>
                                        <p:cTn id="13" dur="750"/>
                                        <p:tgtEl>
                                          <p:spTgt spid="13"/>
                                        </p:tgtEl>
                                      </p:cBhvr>
                                    </p:animEffect>
                                    <p:anim calcmode="lin" valueType="num">
                                      <p:cBhvr>
                                        <p:cTn id="14" dur="750" fill="hold"/>
                                        <p:tgtEl>
                                          <p:spTgt spid="13"/>
                                        </p:tgtEl>
                                        <p:attrNameLst>
                                          <p:attrName>ppt_x</p:attrName>
                                        </p:attrNameLst>
                                      </p:cBhvr>
                                      <p:tavLst>
                                        <p:tav tm="0">
                                          <p:val>
                                            <p:strVal val="#ppt_x"/>
                                          </p:val>
                                        </p:tav>
                                        <p:tav tm="100000">
                                          <p:val>
                                            <p:strVal val="#ppt_x"/>
                                          </p:val>
                                        </p:tav>
                                      </p:tavLst>
                                    </p:anim>
                                    <p:anim calcmode="lin" valueType="num">
                                      <p:cBhvr>
                                        <p:cTn id="15" dur="75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244170" y="1268400"/>
            <a:ext cx="6047864" cy="661720"/>
          </a:xfrm>
          <a:prstGeom prst="rect">
            <a:avLst/>
          </a:prstGeom>
          <a:noFill/>
          <a:ln>
            <a:noFill/>
          </a:ln>
        </p:spPr>
        <p:txBody>
          <a:bodyPr wrap="square" lIns="45720" tIns="22860" rIns="45720" bIns="22860" rtlCol="0">
            <a:spAutoFit/>
          </a:bodyPr>
          <a:lstStyle/>
          <a:p>
            <a:pPr algn="ct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三、 牛刀小试，初显身手</a:t>
            </a:r>
            <a:endPar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pic>
        <p:nvPicPr>
          <p:cNvPr id="83" name="图片 8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2"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7" name="TextBox 280">
            <a:hlinkClick r:id="rId3" action="ppaction://hlinksldjump"/>
          </p:cNvPr>
          <p:cNvSpPr txBox="1"/>
          <p:nvPr/>
        </p:nvSpPr>
        <p:spPr>
          <a:xfrm>
            <a:off x="5553403" y="2266716"/>
            <a:ext cx="2712345" cy="661720"/>
          </a:xfrm>
          <a:prstGeom prst="rect">
            <a:avLst/>
          </a:prstGeom>
          <a:noFill/>
          <a:ln>
            <a:noFill/>
          </a:ln>
        </p:spPr>
        <p:txBody>
          <a:bodyPr wrap="square" lIns="45720" tIns="22860" rIns="45720" bIns="22860" rtlCol="0">
            <a:spAutoFit/>
          </a:bodyPr>
          <a:lstStyle/>
          <a:p>
            <a:pPr algn="ctr"/>
            <a:r>
              <a:rPr lang="zh-CN" altLang="en-US" sz="4000" b="1" dirty="0">
                <a:solidFill>
                  <a:srgbClr val="002060"/>
                </a:solidFill>
                <a:latin typeface="微软雅黑" panose="020B0503020204020204" pitchFamily="34" charset="-122"/>
                <a:ea typeface="微软雅黑" panose="020B0503020204020204" pitchFamily="34" charset="-122"/>
              </a:rPr>
              <a:t>自 测 题 一 </a:t>
            </a:r>
            <a:endPar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8" name="TextBox 280">
            <a:hlinkClick r:id="rId4" action="ppaction://hlinksldjump"/>
          </p:cNvPr>
          <p:cNvSpPr txBox="1"/>
          <p:nvPr/>
        </p:nvSpPr>
        <p:spPr>
          <a:xfrm>
            <a:off x="5553402" y="2969286"/>
            <a:ext cx="2712345" cy="661720"/>
          </a:xfrm>
          <a:prstGeom prst="rect">
            <a:avLst/>
          </a:prstGeom>
          <a:noFill/>
          <a:ln>
            <a:noFill/>
          </a:ln>
        </p:spPr>
        <p:txBody>
          <a:bodyPr wrap="square" lIns="45720" tIns="22860" rIns="45720" bIns="22860" rtlCol="0">
            <a:spAutoFit/>
          </a:bodyPr>
          <a:lstStyle/>
          <a:p>
            <a:pPr algn="ctr"/>
            <a:r>
              <a:rPr lang="zh-CN" altLang="en-US" sz="4000" b="1" dirty="0">
                <a:solidFill>
                  <a:srgbClr val="002060"/>
                </a:solidFill>
                <a:latin typeface="微软雅黑" panose="020B0503020204020204" pitchFamily="34" charset="-122"/>
                <a:ea typeface="微软雅黑" panose="020B0503020204020204" pitchFamily="34" charset="-122"/>
              </a:rPr>
              <a:t>自 测 题 二 </a:t>
            </a:r>
            <a:endPar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9" name="TextBox 280">
            <a:hlinkClick r:id="rId5" action="ppaction://hlinksldjump"/>
          </p:cNvPr>
          <p:cNvSpPr txBox="1"/>
          <p:nvPr/>
        </p:nvSpPr>
        <p:spPr>
          <a:xfrm>
            <a:off x="5551801" y="3671856"/>
            <a:ext cx="2712345" cy="661720"/>
          </a:xfrm>
          <a:prstGeom prst="rect">
            <a:avLst/>
          </a:prstGeom>
          <a:noFill/>
          <a:ln>
            <a:noFill/>
          </a:ln>
        </p:spPr>
        <p:txBody>
          <a:bodyPr wrap="square" lIns="45720" tIns="22860" rIns="45720" bIns="22860" rtlCol="0">
            <a:spAutoFit/>
          </a:bodyPr>
          <a:lstStyle/>
          <a:p>
            <a:pPr algn="ctr"/>
            <a:r>
              <a:rPr lang="zh-CN" altLang="en-US" sz="4000" b="1" dirty="0">
                <a:solidFill>
                  <a:srgbClr val="002060"/>
                </a:solidFill>
                <a:latin typeface="微软雅黑" panose="020B0503020204020204" pitchFamily="34" charset="-122"/>
                <a:ea typeface="微软雅黑" panose="020B0503020204020204" pitchFamily="34" charset="-122"/>
              </a:rPr>
              <a:t>自 测 题 三 </a:t>
            </a:r>
            <a:endPar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0" name="TextBox 280">
            <a:hlinkClick r:id="rId6" action="ppaction://hlinksldjump"/>
          </p:cNvPr>
          <p:cNvSpPr txBox="1"/>
          <p:nvPr/>
        </p:nvSpPr>
        <p:spPr>
          <a:xfrm>
            <a:off x="5551801" y="4374426"/>
            <a:ext cx="2712345" cy="661720"/>
          </a:xfrm>
          <a:prstGeom prst="rect">
            <a:avLst/>
          </a:prstGeom>
          <a:noFill/>
          <a:ln>
            <a:noFill/>
          </a:ln>
        </p:spPr>
        <p:txBody>
          <a:bodyPr wrap="square" lIns="45720" tIns="22860" rIns="45720" bIns="22860" rtlCol="0">
            <a:spAutoFit/>
          </a:bodyPr>
          <a:lstStyle/>
          <a:p>
            <a:pPr algn="ctr"/>
            <a:r>
              <a:rPr lang="zh-CN" altLang="en-US" sz="4000" b="1" dirty="0">
                <a:solidFill>
                  <a:srgbClr val="002060"/>
                </a:solidFill>
                <a:latin typeface="微软雅黑" panose="020B0503020204020204" pitchFamily="34" charset="-122"/>
                <a:ea typeface="微软雅黑" panose="020B0503020204020204" pitchFamily="34" charset="-122"/>
              </a:rPr>
              <a:t>自 测 题 四 </a:t>
            </a:r>
            <a:endPar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1" name="TextBox 280">
            <a:hlinkClick r:id="rId7" action="ppaction://hlinksldjump"/>
          </p:cNvPr>
          <p:cNvSpPr txBox="1"/>
          <p:nvPr/>
        </p:nvSpPr>
        <p:spPr>
          <a:xfrm>
            <a:off x="5551801" y="5076996"/>
            <a:ext cx="2712345" cy="661720"/>
          </a:xfrm>
          <a:prstGeom prst="rect">
            <a:avLst/>
          </a:prstGeom>
          <a:noFill/>
          <a:ln>
            <a:noFill/>
          </a:ln>
        </p:spPr>
        <p:txBody>
          <a:bodyPr wrap="square" lIns="45720" tIns="22860" rIns="45720" bIns="22860" rtlCol="0">
            <a:spAutoFit/>
          </a:bodyPr>
          <a:lstStyle/>
          <a:p>
            <a:pPr algn="ctr"/>
            <a:r>
              <a:rPr lang="zh-CN" altLang="en-US" sz="4000" b="1" dirty="0">
                <a:solidFill>
                  <a:srgbClr val="002060"/>
                </a:solidFill>
                <a:latin typeface="微软雅黑" panose="020B0503020204020204" pitchFamily="34" charset="-122"/>
                <a:ea typeface="微软雅黑" panose="020B0503020204020204" pitchFamily="34" charset="-122"/>
              </a:rPr>
              <a:t>自 测 题 五 </a:t>
            </a:r>
            <a:endPar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2" name="TextBox 280">
            <a:hlinkClick r:id="rId8" action="ppaction://hlinksldjump"/>
          </p:cNvPr>
          <p:cNvSpPr txBox="1"/>
          <p:nvPr/>
        </p:nvSpPr>
        <p:spPr>
          <a:xfrm>
            <a:off x="8578086" y="2266716"/>
            <a:ext cx="2712345" cy="661720"/>
          </a:xfrm>
          <a:prstGeom prst="rect">
            <a:avLst/>
          </a:prstGeom>
          <a:noFill/>
          <a:ln>
            <a:noFill/>
          </a:ln>
        </p:spPr>
        <p:txBody>
          <a:bodyPr wrap="square" lIns="45720" tIns="22860" rIns="45720" bIns="22860" rtlCol="0">
            <a:spAutoFit/>
          </a:bodyPr>
          <a:lstStyle/>
          <a:p>
            <a:pPr algn="ctr"/>
            <a:r>
              <a:rPr lang="zh-CN" altLang="en-US" sz="4000" b="1" dirty="0">
                <a:solidFill>
                  <a:srgbClr val="002060"/>
                </a:solidFill>
                <a:latin typeface="微软雅黑" panose="020B0503020204020204" pitchFamily="34" charset="-122"/>
                <a:ea typeface="微软雅黑" panose="020B0503020204020204" pitchFamily="34" charset="-122"/>
              </a:rPr>
              <a:t>自 测 题 六 </a:t>
            </a:r>
            <a:endPar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3" name="TextBox 280">
            <a:hlinkClick r:id="rId9" action="ppaction://hlinksldjump"/>
          </p:cNvPr>
          <p:cNvSpPr txBox="1"/>
          <p:nvPr/>
        </p:nvSpPr>
        <p:spPr>
          <a:xfrm>
            <a:off x="8578086" y="2977094"/>
            <a:ext cx="2712345" cy="661720"/>
          </a:xfrm>
          <a:prstGeom prst="rect">
            <a:avLst/>
          </a:prstGeom>
          <a:noFill/>
          <a:ln>
            <a:noFill/>
          </a:ln>
        </p:spPr>
        <p:txBody>
          <a:bodyPr wrap="square" lIns="45720" tIns="22860" rIns="45720" bIns="22860" rtlCol="0">
            <a:spAutoFit/>
          </a:bodyPr>
          <a:lstStyle/>
          <a:p>
            <a:pPr algn="ctr"/>
            <a:r>
              <a:rPr lang="zh-CN" altLang="en-US" sz="4000" b="1" dirty="0">
                <a:solidFill>
                  <a:srgbClr val="002060"/>
                </a:solidFill>
                <a:latin typeface="微软雅黑" panose="020B0503020204020204" pitchFamily="34" charset="-122"/>
                <a:ea typeface="微软雅黑" panose="020B0503020204020204" pitchFamily="34" charset="-122"/>
              </a:rPr>
              <a:t>自 测 题 七 </a:t>
            </a:r>
            <a:endPar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4" name="TextBox 280">
            <a:hlinkClick r:id="rId10" action="ppaction://hlinksldjump"/>
          </p:cNvPr>
          <p:cNvSpPr txBox="1"/>
          <p:nvPr/>
        </p:nvSpPr>
        <p:spPr>
          <a:xfrm>
            <a:off x="8578086" y="3669329"/>
            <a:ext cx="2712345" cy="661720"/>
          </a:xfrm>
          <a:prstGeom prst="rect">
            <a:avLst/>
          </a:prstGeom>
          <a:noFill/>
          <a:ln>
            <a:noFill/>
          </a:ln>
        </p:spPr>
        <p:txBody>
          <a:bodyPr wrap="square" lIns="45720" tIns="22860" rIns="45720" bIns="22860" rtlCol="0">
            <a:spAutoFit/>
          </a:bodyPr>
          <a:lstStyle/>
          <a:p>
            <a:pPr algn="ctr"/>
            <a:r>
              <a:rPr lang="zh-CN" altLang="en-US" sz="4000" b="1" dirty="0">
                <a:solidFill>
                  <a:srgbClr val="002060"/>
                </a:solidFill>
                <a:latin typeface="微软雅黑" panose="020B0503020204020204" pitchFamily="34" charset="-122"/>
                <a:ea typeface="微软雅黑" panose="020B0503020204020204" pitchFamily="34" charset="-122"/>
              </a:rPr>
              <a:t>自 测 题 八 </a:t>
            </a:r>
            <a:endPar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5" name="TextBox 280">
            <a:hlinkClick r:id="rId11" action="ppaction://hlinksldjump"/>
          </p:cNvPr>
          <p:cNvSpPr txBox="1"/>
          <p:nvPr/>
        </p:nvSpPr>
        <p:spPr>
          <a:xfrm>
            <a:off x="8578086" y="4377714"/>
            <a:ext cx="2712345" cy="661720"/>
          </a:xfrm>
          <a:prstGeom prst="rect">
            <a:avLst/>
          </a:prstGeom>
          <a:noFill/>
          <a:ln>
            <a:noFill/>
          </a:ln>
        </p:spPr>
        <p:txBody>
          <a:bodyPr wrap="square" lIns="45720" tIns="22860" rIns="45720" bIns="22860" rtlCol="0">
            <a:spAutoFit/>
          </a:bodyPr>
          <a:lstStyle/>
          <a:p>
            <a:pPr algn="ctr"/>
            <a:r>
              <a:rPr lang="zh-CN" altLang="en-US" sz="4000" b="1" dirty="0">
                <a:solidFill>
                  <a:srgbClr val="002060"/>
                </a:solidFill>
                <a:latin typeface="微软雅黑" panose="020B0503020204020204" pitchFamily="34" charset="-122"/>
                <a:ea typeface="微软雅黑" panose="020B0503020204020204" pitchFamily="34" charset="-122"/>
              </a:rPr>
              <a:t>自 测 题 九 </a:t>
            </a:r>
            <a:endPar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6" name="TextBox 280">
            <a:hlinkClick r:id="rId12" action="ppaction://hlinksldjump"/>
          </p:cNvPr>
          <p:cNvSpPr txBox="1"/>
          <p:nvPr/>
        </p:nvSpPr>
        <p:spPr>
          <a:xfrm>
            <a:off x="8578085" y="5036173"/>
            <a:ext cx="2712345" cy="661720"/>
          </a:xfrm>
          <a:prstGeom prst="rect">
            <a:avLst/>
          </a:prstGeom>
          <a:noFill/>
          <a:ln>
            <a:noFill/>
          </a:ln>
        </p:spPr>
        <p:txBody>
          <a:bodyPr wrap="square" lIns="45720" tIns="22860" rIns="45720" bIns="22860" rtlCol="0">
            <a:spAutoFit/>
          </a:bodyPr>
          <a:lstStyle/>
          <a:p>
            <a:pPr algn="ctr"/>
            <a:r>
              <a:rPr lang="zh-CN" altLang="en-US" sz="4000" b="1" dirty="0">
                <a:solidFill>
                  <a:srgbClr val="002060"/>
                </a:solidFill>
                <a:latin typeface="微软雅黑" panose="020B0503020204020204" pitchFamily="34" charset="-122"/>
                <a:ea typeface="微软雅黑" panose="020B0503020204020204" pitchFamily="34" charset="-122"/>
              </a:rPr>
              <a:t>自 测 题 十 </a:t>
            </a:r>
            <a:endPar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anim calcmode="lin" valueType="num">
                                      <p:cBhvr>
                                        <p:cTn id="23" dur="500" fill="hold"/>
                                        <p:tgtEl>
                                          <p:spTgt spid="7"/>
                                        </p:tgtEl>
                                        <p:attrNameLst>
                                          <p:attrName>ppt_x</p:attrName>
                                        </p:attrNameLst>
                                      </p:cBhvr>
                                      <p:tavLst>
                                        <p:tav tm="0">
                                          <p:val>
                                            <p:strVal val="#ppt_x"/>
                                          </p:val>
                                        </p:tav>
                                        <p:tav tm="100000">
                                          <p:val>
                                            <p:strVal val="#ppt_x"/>
                                          </p:val>
                                        </p:tav>
                                      </p:tavLst>
                                    </p:anim>
                                    <p:anim calcmode="lin" valueType="num">
                                      <p:cBhvr>
                                        <p:cTn id="24" dur="500" fill="hold"/>
                                        <p:tgtEl>
                                          <p:spTgt spid="7"/>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500"/>
                                        <p:tgtEl>
                                          <p:spTgt spid="8"/>
                                        </p:tgtEl>
                                      </p:cBhvr>
                                    </p:animEffect>
                                    <p:anim calcmode="lin" valueType="num">
                                      <p:cBhvr>
                                        <p:cTn id="28" dur="500" fill="hold"/>
                                        <p:tgtEl>
                                          <p:spTgt spid="8"/>
                                        </p:tgtEl>
                                        <p:attrNameLst>
                                          <p:attrName>ppt_x</p:attrName>
                                        </p:attrNameLst>
                                      </p:cBhvr>
                                      <p:tavLst>
                                        <p:tav tm="0">
                                          <p:val>
                                            <p:strVal val="#ppt_x"/>
                                          </p:val>
                                        </p:tav>
                                        <p:tav tm="100000">
                                          <p:val>
                                            <p:strVal val="#ppt_x"/>
                                          </p:val>
                                        </p:tav>
                                      </p:tavLst>
                                    </p:anim>
                                    <p:anim calcmode="lin" valueType="num">
                                      <p:cBhvr>
                                        <p:cTn id="29" dur="500" fill="hold"/>
                                        <p:tgtEl>
                                          <p:spTgt spid="8"/>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fade">
                                      <p:cBhvr>
                                        <p:cTn id="32" dur="500"/>
                                        <p:tgtEl>
                                          <p:spTgt spid="9"/>
                                        </p:tgtEl>
                                      </p:cBhvr>
                                    </p:animEffect>
                                    <p:anim calcmode="lin" valueType="num">
                                      <p:cBhvr>
                                        <p:cTn id="33" dur="500" fill="hold"/>
                                        <p:tgtEl>
                                          <p:spTgt spid="9"/>
                                        </p:tgtEl>
                                        <p:attrNameLst>
                                          <p:attrName>ppt_x</p:attrName>
                                        </p:attrNameLst>
                                      </p:cBhvr>
                                      <p:tavLst>
                                        <p:tav tm="0">
                                          <p:val>
                                            <p:strVal val="#ppt_x"/>
                                          </p:val>
                                        </p:tav>
                                        <p:tav tm="100000">
                                          <p:val>
                                            <p:strVal val="#ppt_x"/>
                                          </p:val>
                                        </p:tav>
                                      </p:tavLst>
                                    </p:anim>
                                    <p:anim calcmode="lin" valueType="num">
                                      <p:cBhvr>
                                        <p:cTn id="34" dur="500" fill="hold"/>
                                        <p:tgtEl>
                                          <p:spTgt spid="9"/>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fade">
                                      <p:cBhvr>
                                        <p:cTn id="37" dur="500"/>
                                        <p:tgtEl>
                                          <p:spTgt spid="10"/>
                                        </p:tgtEl>
                                      </p:cBhvr>
                                    </p:animEffect>
                                    <p:anim calcmode="lin" valueType="num">
                                      <p:cBhvr>
                                        <p:cTn id="38" dur="500" fill="hold"/>
                                        <p:tgtEl>
                                          <p:spTgt spid="10"/>
                                        </p:tgtEl>
                                        <p:attrNameLst>
                                          <p:attrName>ppt_x</p:attrName>
                                        </p:attrNameLst>
                                      </p:cBhvr>
                                      <p:tavLst>
                                        <p:tav tm="0">
                                          <p:val>
                                            <p:strVal val="#ppt_x"/>
                                          </p:val>
                                        </p:tav>
                                        <p:tav tm="100000">
                                          <p:val>
                                            <p:strVal val="#ppt_x"/>
                                          </p:val>
                                        </p:tav>
                                      </p:tavLst>
                                    </p:anim>
                                    <p:anim calcmode="lin" valueType="num">
                                      <p:cBhvr>
                                        <p:cTn id="39" dur="500" fill="hold"/>
                                        <p:tgtEl>
                                          <p:spTgt spid="10"/>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fade">
                                      <p:cBhvr>
                                        <p:cTn id="42" dur="500"/>
                                        <p:tgtEl>
                                          <p:spTgt spid="11"/>
                                        </p:tgtEl>
                                      </p:cBhvr>
                                    </p:animEffect>
                                    <p:anim calcmode="lin" valueType="num">
                                      <p:cBhvr>
                                        <p:cTn id="43" dur="500" fill="hold"/>
                                        <p:tgtEl>
                                          <p:spTgt spid="11"/>
                                        </p:tgtEl>
                                        <p:attrNameLst>
                                          <p:attrName>ppt_x</p:attrName>
                                        </p:attrNameLst>
                                      </p:cBhvr>
                                      <p:tavLst>
                                        <p:tav tm="0">
                                          <p:val>
                                            <p:strVal val="#ppt_x"/>
                                          </p:val>
                                        </p:tav>
                                        <p:tav tm="100000">
                                          <p:val>
                                            <p:strVal val="#ppt_x"/>
                                          </p:val>
                                        </p:tav>
                                      </p:tavLst>
                                    </p:anim>
                                    <p:anim calcmode="lin" valueType="num">
                                      <p:cBhvr>
                                        <p:cTn id="44" dur="500" fill="hold"/>
                                        <p:tgtEl>
                                          <p:spTgt spid="11"/>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fade">
                                      <p:cBhvr>
                                        <p:cTn id="47" dur="500"/>
                                        <p:tgtEl>
                                          <p:spTgt spid="12"/>
                                        </p:tgtEl>
                                      </p:cBhvr>
                                    </p:animEffect>
                                    <p:anim calcmode="lin" valueType="num">
                                      <p:cBhvr>
                                        <p:cTn id="48" dur="500" fill="hold"/>
                                        <p:tgtEl>
                                          <p:spTgt spid="12"/>
                                        </p:tgtEl>
                                        <p:attrNameLst>
                                          <p:attrName>ppt_x</p:attrName>
                                        </p:attrNameLst>
                                      </p:cBhvr>
                                      <p:tavLst>
                                        <p:tav tm="0">
                                          <p:val>
                                            <p:strVal val="#ppt_x"/>
                                          </p:val>
                                        </p:tav>
                                        <p:tav tm="100000">
                                          <p:val>
                                            <p:strVal val="#ppt_x"/>
                                          </p:val>
                                        </p:tav>
                                      </p:tavLst>
                                    </p:anim>
                                    <p:anim calcmode="lin" valueType="num">
                                      <p:cBhvr>
                                        <p:cTn id="49" dur="500" fill="hold"/>
                                        <p:tgtEl>
                                          <p:spTgt spid="12"/>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13"/>
                                        </p:tgtEl>
                                        <p:attrNameLst>
                                          <p:attrName>style.visibility</p:attrName>
                                        </p:attrNameLst>
                                      </p:cBhvr>
                                      <p:to>
                                        <p:strVal val="visible"/>
                                      </p:to>
                                    </p:set>
                                    <p:animEffect transition="in" filter="fade">
                                      <p:cBhvr>
                                        <p:cTn id="52" dur="500"/>
                                        <p:tgtEl>
                                          <p:spTgt spid="13"/>
                                        </p:tgtEl>
                                      </p:cBhvr>
                                    </p:animEffect>
                                    <p:anim calcmode="lin" valueType="num">
                                      <p:cBhvr>
                                        <p:cTn id="53" dur="500" fill="hold"/>
                                        <p:tgtEl>
                                          <p:spTgt spid="13"/>
                                        </p:tgtEl>
                                        <p:attrNameLst>
                                          <p:attrName>ppt_x</p:attrName>
                                        </p:attrNameLst>
                                      </p:cBhvr>
                                      <p:tavLst>
                                        <p:tav tm="0">
                                          <p:val>
                                            <p:strVal val="#ppt_x"/>
                                          </p:val>
                                        </p:tav>
                                        <p:tav tm="100000">
                                          <p:val>
                                            <p:strVal val="#ppt_x"/>
                                          </p:val>
                                        </p:tav>
                                      </p:tavLst>
                                    </p:anim>
                                    <p:anim calcmode="lin" valueType="num">
                                      <p:cBhvr>
                                        <p:cTn id="54" dur="500" fill="hold"/>
                                        <p:tgtEl>
                                          <p:spTgt spid="13"/>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14"/>
                                        </p:tgtEl>
                                        <p:attrNameLst>
                                          <p:attrName>style.visibility</p:attrName>
                                        </p:attrNameLst>
                                      </p:cBhvr>
                                      <p:to>
                                        <p:strVal val="visible"/>
                                      </p:to>
                                    </p:set>
                                    <p:animEffect transition="in" filter="fade">
                                      <p:cBhvr>
                                        <p:cTn id="57" dur="500"/>
                                        <p:tgtEl>
                                          <p:spTgt spid="14"/>
                                        </p:tgtEl>
                                      </p:cBhvr>
                                    </p:animEffect>
                                    <p:anim calcmode="lin" valueType="num">
                                      <p:cBhvr>
                                        <p:cTn id="58" dur="500" fill="hold"/>
                                        <p:tgtEl>
                                          <p:spTgt spid="14"/>
                                        </p:tgtEl>
                                        <p:attrNameLst>
                                          <p:attrName>ppt_x</p:attrName>
                                        </p:attrNameLst>
                                      </p:cBhvr>
                                      <p:tavLst>
                                        <p:tav tm="0">
                                          <p:val>
                                            <p:strVal val="#ppt_x"/>
                                          </p:val>
                                        </p:tav>
                                        <p:tav tm="100000">
                                          <p:val>
                                            <p:strVal val="#ppt_x"/>
                                          </p:val>
                                        </p:tav>
                                      </p:tavLst>
                                    </p:anim>
                                    <p:anim calcmode="lin" valueType="num">
                                      <p:cBhvr>
                                        <p:cTn id="59" dur="500" fill="hold"/>
                                        <p:tgtEl>
                                          <p:spTgt spid="14"/>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15"/>
                                        </p:tgtEl>
                                        <p:attrNameLst>
                                          <p:attrName>style.visibility</p:attrName>
                                        </p:attrNameLst>
                                      </p:cBhvr>
                                      <p:to>
                                        <p:strVal val="visible"/>
                                      </p:to>
                                    </p:set>
                                    <p:animEffect transition="in" filter="fade">
                                      <p:cBhvr>
                                        <p:cTn id="62" dur="500"/>
                                        <p:tgtEl>
                                          <p:spTgt spid="15"/>
                                        </p:tgtEl>
                                      </p:cBhvr>
                                    </p:animEffect>
                                    <p:anim calcmode="lin" valueType="num">
                                      <p:cBhvr>
                                        <p:cTn id="63" dur="500" fill="hold"/>
                                        <p:tgtEl>
                                          <p:spTgt spid="15"/>
                                        </p:tgtEl>
                                        <p:attrNameLst>
                                          <p:attrName>ppt_x</p:attrName>
                                        </p:attrNameLst>
                                      </p:cBhvr>
                                      <p:tavLst>
                                        <p:tav tm="0">
                                          <p:val>
                                            <p:strVal val="#ppt_x"/>
                                          </p:val>
                                        </p:tav>
                                        <p:tav tm="100000">
                                          <p:val>
                                            <p:strVal val="#ppt_x"/>
                                          </p:val>
                                        </p:tav>
                                      </p:tavLst>
                                    </p:anim>
                                    <p:anim calcmode="lin" valueType="num">
                                      <p:cBhvr>
                                        <p:cTn id="64" dur="500" fill="hold"/>
                                        <p:tgtEl>
                                          <p:spTgt spid="15"/>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16"/>
                                        </p:tgtEl>
                                        <p:attrNameLst>
                                          <p:attrName>style.visibility</p:attrName>
                                        </p:attrNameLst>
                                      </p:cBhvr>
                                      <p:to>
                                        <p:strVal val="visible"/>
                                      </p:to>
                                    </p:set>
                                    <p:animEffect transition="in" filter="fade">
                                      <p:cBhvr>
                                        <p:cTn id="67" dur="500"/>
                                        <p:tgtEl>
                                          <p:spTgt spid="16"/>
                                        </p:tgtEl>
                                      </p:cBhvr>
                                    </p:animEffect>
                                    <p:anim calcmode="lin" valueType="num">
                                      <p:cBhvr>
                                        <p:cTn id="68" dur="500" fill="hold"/>
                                        <p:tgtEl>
                                          <p:spTgt spid="16"/>
                                        </p:tgtEl>
                                        <p:attrNameLst>
                                          <p:attrName>ppt_x</p:attrName>
                                        </p:attrNameLst>
                                      </p:cBhvr>
                                      <p:tavLst>
                                        <p:tav tm="0">
                                          <p:val>
                                            <p:strVal val="#ppt_x"/>
                                          </p:val>
                                        </p:tav>
                                        <p:tav tm="100000">
                                          <p:val>
                                            <p:strVal val="#ppt_x"/>
                                          </p:val>
                                        </p:tav>
                                      </p:tavLst>
                                    </p:anim>
                                    <p:anim calcmode="lin" valueType="num">
                                      <p:cBhvr>
                                        <p:cTn id="69" dur="5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P spid="7" grpId="0"/>
      <p:bldP spid="8" grpId="0"/>
      <p:bldP spid="9" grpId="0"/>
      <p:bldP spid="10" grpId="0"/>
      <p:bldP spid="11" grpId="0"/>
      <p:bldP spid="12" grpId="0"/>
      <p:bldP spid="13" grpId="0"/>
      <p:bldP spid="14" grpId="0"/>
      <p:bldP spid="15" grpId="0"/>
      <p:bldP spid="1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939702" y="3964371"/>
            <a:ext cx="10808777" cy="267652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1. A. sat             	B. stood      	C. stopped  		D. looked</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2. A. about      	B. as            	C. prefer         	D. in order</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3. A. easy           	B. amazing 	C. difficult      	D. interesting</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4. A. pleasure    	B. pain        	C. torture        	D. relief</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5. A. slept             	B. spoken   	C. worked        	D. played</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6. A. give off        	B. give in   	C. give out       	D. give up</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7. A. receive         	B. lose       	C. change         	D. deserve</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27" name="图片 2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704952" y="-29303"/>
            <a:ext cx="2506942" cy="2508444"/>
          </a:xfrm>
          <a:prstGeom prst="rect">
            <a:avLst/>
          </a:prstGeom>
        </p:spPr>
      </p:pic>
      <p:sp>
        <p:nvSpPr>
          <p:cNvPr id="2" name="标题 1"/>
          <p:cNvSpPr>
            <a:spLocks noGrp="1"/>
          </p:cNvSpPr>
          <p:nvPr>
            <p:ph type="title"/>
          </p:nvPr>
        </p:nvSpPr>
        <p:spPr>
          <a:xfrm>
            <a:off x="540589" y="-120770"/>
            <a:ext cx="10972800" cy="1143000"/>
          </a:xfrm>
        </p:spPr>
        <p:txBody>
          <a:bodyPr>
            <a:normAutofit/>
          </a:bodyPr>
          <a:lstStyle/>
          <a:p>
            <a:pPr algn="l"/>
            <a:r>
              <a:rPr lang="zh-CN" altLang="en-US" sz="3200" b="1" dirty="0">
                <a:solidFill>
                  <a:srgbClr val="002060"/>
                </a:solidFill>
                <a:latin typeface="微软雅黑" panose="020B0503020204020204" pitchFamily="34" charset="-122"/>
                <a:ea typeface="微软雅黑" panose="020B0503020204020204" pitchFamily="34" charset="-122"/>
              </a:rPr>
              <a:t>自 测 题 一 （ 记 叙 文 ）</a:t>
            </a:r>
            <a:endParaRPr lang="zh-CN" altLang="en-US" sz="3200" b="1" dirty="0">
              <a:solidFill>
                <a:srgbClr val="002060"/>
              </a:solidFill>
              <a:latin typeface="微软雅黑" panose="020B0503020204020204" pitchFamily="34" charset="-122"/>
              <a:ea typeface="微软雅黑" panose="020B0503020204020204" pitchFamily="34" charset="-122"/>
            </a:endParaRPr>
          </a:p>
        </p:txBody>
      </p:sp>
      <p:sp>
        <p:nvSpPr>
          <p:cNvPr id="3" name="内容占位符 2"/>
          <p:cNvSpPr>
            <a:spLocks noGrp="1"/>
          </p:cNvSpPr>
          <p:nvPr>
            <p:ph idx="1"/>
          </p:nvPr>
        </p:nvSpPr>
        <p:spPr>
          <a:xfrm>
            <a:off x="386198" y="721323"/>
            <a:ext cx="10655613" cy="3088283"/>
          </a:xfrm>
          <a:solidFill>
            <a:schemeClr val="bg1">
              <a:alpha val="45000"/>
            </a:schemeClr>
          </a:solidFill>
        </p:spPr>
        <p:txBody>
          <a:bodyPr>
            <a:noAutofit/>
          </a:bodyPr>
          <a:lstStyle/>
          <a:p>
            <a:pPr marL="0" indent="0" algn="just">
              <a:buNone/>
            </a:pPr>
            <a:r>
              <a:rPr lang="en-US" altLang="zh-CN" sz="2200" b="1" dirty="0">
                <a:latin typeface="微软雅黑" panose="020B0503020204020204" pitchFamily="34" charset="-122"/>
                <a:ea typeface="微软雅黑" panose="020B0503020204020204" pitchFamily="34" charset="-122"/>
                <a:cs typeface="Times New Roman" panose="02020603050405020304" pitchFamily="18" charset="0"/>
              </a:rPr>
              <a:t>     A professor</a:t>
            </a:r>
            <a:r>
              <a:rPr lang="en-US" altLang="zh-CN" sz="2200" b="1" u="sng" dirty="0">
                <a:latin typeface="微软雅黑" panose="020B0503020204020204" pitchFamily="34" charset="-122"/>
                <a:ea typeface="微软雅黑" panose="020B0503020204020204" pitchFamily="34" charset="-122"/>
                <a:cs typeface="Times New Roman" panose="02020603050405020304" pitchFamily="18" charset="0"/>
              </a:rPr>
              <a:t>   1   </a:t>
            </a:r>
            <a:r>
              <a:rPr lang="en-US" altLang="zh-CN" sz="2200" b="1" dirty="0">
                <a:latin typeface="微软雅黑" panose="020B0503020204020204" pitchFamily="34" charset="-122"/>
                <a:ea typeface="微软雅黑" panose="020B0503020204020204" pitchFamily="34" charset="-122"/>
                <a:cs typeface="Times New Roman" panose="02020603050405020304" pitchFamily="18" charset="0"/>
              </a:rPr>
              <a:t> before his class of 20 senior organic biology students, and was</a:t>
            </a:r>
            <a:r>
              <a:rPr lang="en-US" altLang="zh-CN" sz="2200" b="1" u="sng" dirty="0">
                <a:latin typeface="微软雅黑" panose="020B0503020204020204" pitchFamily="34" charset="-122"/>
                <a:ea typeface="微软雅黑" panose="020B0503020204020204" pitchFamily="34" charset="-122"/>
                <a:cs typeface="Times New Roman" panose="02020603050405020304" pitchFamily="18" charset="0"/>
              </a:rPr>
              <a:t>   2   </a:t>
            </a:r>
            <a:r>
              <a:rPr lang="en-US" altLang="zh-CN" sz="2200" b="1" dirty="0">
                <a:latin typeface="微软雅黑" panose="020B0503020204020204" pitchFamily="34" charset="-122"/>
                <a:ea typeface="微软雅黑" panose="020B0503020204020204" pitchFamily="34" charset="-122"/>
                <a:cs typeface="Times New Roman" panose="02020603050405020304" pitchFamily="18" charset="0"/>
              </a:rPr>
              <a:t> to hand out the final exam papers. Everyone looked at him and all were wondering how</a:t>
            </a:r>
            <a:r>
              <a:rPr lang="en-US" altLang="zh-CN" sz="2200" b="1" u="sng" dirty="0">
                <a:latin typeface="微软雅黑" panose="020B0503020204020204" pitchFamily="34" charset="-122"/>
                <a:ea typeface="微软雅黑" panose="020B0503020204020204" pitchFamily="34" charset="-122"/>
                <a:cs typeface="Times New Roman" panose="02020603050405020304" pitchFamily="18" charset="0"/>
              </a:rPr>
              <a:t>   3   </a:t>
            </a:r>
            <a:r>
              <a:rPr lang="en-US" altLang="zh-CN" sz="2200" b="1" dirty="0">
                <a:latin typeface="微软雅黑" panose="020B0503020204020204" pitchFamily="34" charset="-122"/>
                <a:ea typeface="微软雅黑" panose="020B0503020204020204" pitchFamily="34" charset="-122"/>
                <a:cs typeface="Times New Roman" panose="02020603050405020304" pitchFamily="18" charset="0"/>
              </a:rPr>
              <a:t> the exam would be.</a:t>
            </a:r>
            <a:endParaRPr lang="en-US" altLang="zh-CN" sz="2200" b="1" dirty="0">
              <a:latin typeface="微软雅黑" panose="020B0503020204020204" pitchFamily="34" charset="-122"/>
              <a:ea typeface="微软雅黑" panose="020B0503020204020204" pitchFamily="34" charset="-122"/>
              <a:cs typeface="Times New Roman" panose="02020603050405020304" pitchFamily="18" charset="0"/>
            </a:endParaRPr>
          </a:p>
          <a:p>
            <a:pPr marL="0" indent="0" algn="just">
              <a:buNone/>
            </a:pPr>
            <a:r>
              <a:rPr lang="en-US" altLang="zh-CN" sz="2200" b="1" dirty="0">
                <a:latin typeface="微软雅黑" panose="020B0503020204020204" pitchFamily="34" charset="-122"/>
                <a:ea typeface="微软雅黑" panose="020B0503020204020204" pitchFamily="34" charset="-122"/>
                <a:cs typeface="Times New Roman" panose="02020603050405020304" pitchFamily="18" charset="0"/>
              </a:rPr>
              <a:t>     After a moment, the professor said, “I want to say that it’s been a</a:t>
            </a:r>
            <a:r>
              <a:rPr lang="en-US" altLang="zh-CN" sz="2200" b="1" u="sng" dirty="0">
                <a:latin typeface="微软雅黑" panose="020B0503020204020204" pitchFamily="34" charset="-122"/>
                <a:ea typeface="微软雅黑" panose="020B0503020204020204" pitchFamily="34" charset="-122"/>
                <a:cs typeface="Times New Roman" panose="02020603050405020304" pitchFamily="18" charset="0"/>
              </a:rPr>
              <a:t>   4   </a:t>
            </a:r>
            <a:r>
              <a:rPr lang="en-US" altLang="zh-CN" sz="2200" b="1" dirty="0">
                <a:latin typeface="微软雅黑" panose="020B0503020204020204" pitchFamily="34" charset="-122"/>
                <a:ea typeface="微软雅黑" panose="020B0503020204020204" pitchFamily="34" charset="-122"/>
                <a:cs typeface="Times New Roman" panose="02020603050405020304" pitchFamily="18" charset="0"/>
              </a:rPr>
              <a:t> teaching you this semester. I know you’ve all</a:t>
            </a:r>
            <a:r>
              <a:rPr lang="en-US" altLang="zh-CN" sz="2200" b="1" u="sng" dirty="0">
                <a:latin typeface="微软雅黑" panose="020B0503020204020204" pitchFamily="34" charset="-122"/>
                <a:ea typeface="微软雅黑" panose="020B0503020204020204" pitchFamily="34" charset="-122"/>
                <a:cs typeface="Times New Roman" panose="02020603050405020304" pitchFamily="18" charset="0"/>
              </a:rPr>
              <a:t>   5   </a:t>
            </a:r>
            <a:r>
              <a:rPr lang="en-US" altLang="zh-CN" sz="2200" b="1" dirty="0">
                <a:latin typeface="微软雅黑" panose="020B0503020204020204" pitchFamily="34" charset="-122"/>
                <a:ea typeface="微软雅黑" panose="020B0503020204020204" pitchFamily="34" charset="-122"/>
                <a:cs typeface="Times New Roman" panose="02020603050405020304" pitchFamily="18" charset="0"/>
              </a:rPr>
              <a:t> extremely hard and many of you are off to medical school after summer. I know no one wants to get their GPA ( </a:t>
            </a:r>
            <a:r>
              <a:rPr lang="zh-CN" altLang="en-US" sz="2200" b="1" dirty="0">
                <a:latin typeface="微软雅黑" panose="020B0503020204020204" pitchFamily="34" charset="-122"/>
                <a:ea typeface="微软雅黑" panose="020B0503020204020204" pitchFamily="34" charset="-122"/>
                <a:cs typeface="Times New Roman" panose="02020603050405020304" pitchFamily="18" charset="0"/>
              </a:rPr>
              <a:t>平均成绩 </a:t>
            </a:r>
            <a:r>
              <a:rPr lang="en-US" altLang="zh-CN" sz="2200" b="1" dirty="0">
                <a:latin typeface="微软雅黑" panose="020B0503020204020204" pitchFamily="34" charset="-122"/>
                <a:ea typeface="微软雅黑" panose="020B0503020204020204" pitchFamily="34" charset="-122"/>
                <a:cs typeface="Times New Roman" panose="02020603050405020304" pitchFamily="18" charset="0"/>
              </a:rPr>
              <a:t>) messed up because they might have been celebrating this week. Anyone who would like to</a:t>
            </a:r>
            <a:r>
              <a:rPr lang="en-US" altLang="zh-CN" sz="2200" b="1" u="sng" dirty="0">
                <a:latin typeface="微软雅黑" panose="020B0503020204020204" pitchFamily="34" charset="-122"/>
                <a:ea typeface="微软雅黑" panose="020B0503020204020204" pitchFamily="34" charset="-122"/>
                <a:cs typeface="Times New Roman" panose="02020603050405020304" pitchFamily="18" charset="0"/>
              </a:rPr>
              <a:t>   6   </a:t>
            </a:r>
            <a:r>
              <a:rPr lang="en-US" altLang="zh-CN" sz="2200" b="1" dirty="0">
                <a:latin typeface="微软雅黑" panose="020B0503020204020204" pitchFamily="34" charset="-122"/>
                <a:ea typeface="微软雅黑" panose="020B0503020204020204" pitchFamily="34" charset="-122"/>
                <a:cs typeface="Times New Roman" panose="02020603050405020304" pitchFamily="18" charset="0"/>
              </a:rPr>
              <a:t> the final exam today will</a:t>
            </a:r>
            <a:r>
              <a:rPr lang="en-US" altLang="zh-CN" sz="2200" b="1" u="sng" dirty="0">
                <a:latin typeface="微软雅黑" panose="020B0503020204020204" pitchFamily="34" charset="-122"/>
                <a:ea typeface="微软雅黑" panose="020B0503020204020204" pitchFamily="34" charset="-122"/>
                <a:cs typeface="Times New Roman" panose="02020603050405020304" pitchFamily="18" charset="0"/>
              </a:rPr>
              <a:t>   7   </a:t>
            </a:r>
            <a:r>
              <a:rPr lang="en-US" altLang="zh-CN" sz="2200" b="1" dirty="0">
                <a:latin typeface="微软雅黑" panose="020B0503020204020204" pitchFamily="34" charset="-122"/>
                <a:ea typeface="微软雅黑" panose="020B0503020204020204" pitchFamily="34" charset="-122"/>
                <a:cs typeface="Times New Roman" panose="02020603050405020304" pitchFamily="18" charset="0"/>
              </a:rPr>
              <a:t> a ‘B’ for the course.”</a:t>
            </a:r>
            <a:endParaRPr lang="en-US" altLang="zh-CN" sz="2200" b="1"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3" name="TextBox 22"/>
          <p:cNvSpPr txBox="1"/>
          <p:nvPr/>
        </p:nvSpPr>
        <p:spPr>
          <a:xfrm>
            <a:off x="540589" y="4621568"/>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C</a:t>
            </a:r>
            <a:endParaRPr lang="en-US" altLang="zh-CN" sz="2800" b="1" dirty="0">
              <a:solidFill>
                <a:srgbClr val="C00000"/>
              </a:solidFill>
              <a:latin typeface="Times New Roman" panose="02020603050405020304" pitchFamily="18" charset="0"/>
              <a:cs typeface="Times New Roman" panose="02020603050405020304" pitchFamily="18" charset="0"/>
            </a:endParaRPr>
          </a:p>
        </p:txBody>
      </p:sp>
      <p:sp>
        <p:nvSpPr>
          <p:cNvPr id="4" name="灯片编号占位符 3"/>
          <p:cNvSpPr>
            <a:spLocks noGrp="1"/>
          </p:cNvSpPr>
          <p:nvPr>
            <p:ph type="sldNum" sz="quarter" idx="12"/>
          </p:nvPr>
        </p:nvSpPr>
        <p:spPr/>
        <p:txBody>
          <a:bodyPr/>
          <a:lstStyle/>
          <a:p>
            <a:fld id="{879EF9BB-81F1-401D-AA19-680A8E0D7F6D}" type="slidenum">
              <a:rPr lang="en-US" smtClean="0"/>
            </a:fld>
            <a:endParaRPr lang="en-US"/>
          </a:p>
        </p:txBody>
      </p:sp>
      <p:sp>
        <p:nvSpPr>
          <p:cNvPr id="26" name="左箭头 25">
            <a:hlinkClick r:id="rId2"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16" name="TextBox 22"/>
          <p:cNvSpPr txBox="1"/>
          <p:nvPr/>
        </p:nvSpPr>
        <p:spPr>
          <a:xfrm>
            <a:off x="530781" y="4272202"/>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A</a:t>
            </a:r>
            <a:endParaRPr lang="en-US" altLang="zh-CN" sz="2800" b="1" dirty="0">
              <a:solidFill>
                <a:srgbClr val="C00000"/>
              </a:solidFill>
              <a:latin typeface="Times New Roman" panose="02020603050405020304" pitchFamily="18" charset="0"/>
              <a:cs typeface="Times New Roman" panose="02020603050405020304" pitchFamily="18" charset="0"/>
            </a:endParaRPr>
          </a:p>
        </p:txBody>
      </p:sp>
      <p:sp>
        <p:nvSpPr>
          <p:cNvPr id="9" name="TextBox 22"/>
          <p:cNvSpPr txBox="1"/>
          <p:nvPr/>
        </p:nvSpPr>
        <p:spPr>
          <a:xfrm>
            <a:off x="530782" y="3912023"/>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B</a:t>
            </a:r>
            <a:endParaRPr lang="en-US" altLang="zh-CN" sz="2800" b="1" dirty="0">
              <a:solidFill>
                <a:srgbClr val="C00000"/>
              </a:solidFill>
              <a:latin typeface="Times New Roman" panose="02020603050405020304" pitchFamily="18" charset="0"/>
              <a:cs typeface="Times New Roman" panose="02020603050405020304" pitchFamily="18" charset="0"/>
            </a:endParaRPr>
          </a:p>
        </p:txBody>
      </p:sp>
      <p:sp>
        <p:nvSpPr>
          <p:cNvPr id="10" name="TextBox 22"/>
          <p:cNvSpPr txBox="1"/>
          <p:nvPr/>
        </p:nvSpPr>
        <p:spPr>
          <a:xfrm>
            <a:off x="540589" y="4970934"/>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A</a:t>
            </a:r>
            <a:endParaRPr lang="en-US" altLang="zh-CN" sz="2800" b="1" dirty="0">
              <a:solidFill>
                <a:srgbClr val="C00000"/>
              </a:solidFill>
              <a:latin typeface="Times New Roman" panose="02020603050405020304" pitchFamily="18" charset="0"/>
              <a:cs typeface="Times New Roman" panose="02020603050405020304" pitchFamily="18" charset="0"/>
            </a:endParaRPr>
          </a:p>
        </p:txBody>
      </p:sp>
      <p:sp>
        <p:nvSpPr>
          <p:cNvPr id="12" name="文本框 11">
            <a:hlinkClick r:id="rId3" action="ppaction://hlinksldjump"/>
          </p:cNvPr>
          <p:cNvSpPr txBox="1"/>
          <p:nvPr/>
        </p:nvSpPr>
        <p:spPr>
          <a:xfrm>
            <a:off x="10467770" y="3681190"/>
            <a:ext cx="982961" cy="461665"/>
          </a:xfrm>
          <a:prstGeom prst="rect">
            <a:avLst/>
          </a:prstGeom>
          <a:solidFill>
            <a:schemeClr val="accent1"/>
          </a:solidFill>
          <a:effectLst>
            <a:outerShdw blurRad="50800" dist="76200" dir="5400000" algn="ctr" rotWithShape="0">
              <a:srgbClr val="000000">
                <a:alpha val="43137"/>
              </a:srgbClr>
            </a:outerShdw>
          </a:effectLst>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解  析</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17" name="TextBox 22"/>
          <p:cNvSpPr txBox="1"/>
          <p:nvPr/>
        </p:nvSpPr>
        <p:spPr>
          <a:xfrm>
            <a:off x="540589" y="5366278"/>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C</a:t>
            </a:r>
            <a:endParaRPr lang="en-US" altLang="zh-CN" sz="2800" b="1" dirty="0">
              <a:solidFill>
                <a:srgbClr val="C00000"/>
              </a:solidFill>
              <a:latin typeface="Times New Roman" panose="02020603050405020304" pitchFamily="18" charset="0"/>
              <a:cs typeface="Times New Roman" panose="02020603050405020304" pitchFamily="18" charset="0"/>
            </a:endParaRPr>
          </a:p>
        </p:txBody>
      </p:sp>
      <p:sp>
        <p:nvSpPr>
          <p:cNvPr id="18" name="TextBox 22"/>
          <p:cNvSpPr txBox="1"/>
          <p:nvPr/>
        </p:nvSpPr>
        <p:spPr>
          <a:xfrm>
            <a:off x="540589" y="5710033"/>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D</a:t>
            </a:r>
            <a:endParaRPr lang="en-US" altLang="zh-CN" sz="2800" b="1" dirty="0">
              <a:solidFill>
                <a:srgbClr val="C00000"/>
              </a:solidFill>
              <a:latin typeface="Times New Roman" panose="02020603050405020304" pitchFamily="18" charset="0"/>
              <a:cs typeface="Times New Roman" panose="02020603050405020304" pitchFamily="18" charset="0"/>
            </a:endParaRPr>
          </a:p>
        </p:txBody>
      </p:sp>
      <p:sp>
        <p:nvSpPr>
          <p:cNvPr id="19" name="TextBox 22"/>
          <p:cNvSpPr txBox="1"/>
          <p:nvPr/>
        </p:nvSpPr>
        <p:spPr>
          <a:xfrm>
            <a:off x="530781" y="6105377"/>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A</a:t>
            </a:r>
            <a:endParaRPr lang="en-US" altLang="zh-CN" sz="2800" b="1" dirty="0">
              <a:solidFill>
                <a:srgbClr val="C00000"/>
              </a:solidFill>
              <a:latin typeface="Times New Roman" panose="02020603050405020304" pitchFamily="18" charset="0"/>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up)">
                                      <p:cBhvr>
                                        <p:cTn id="7" dur="500"/>
                                        <p:tgtEl>
                                          <p:spTgt spid="3">
                                            <p:bg/>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up)">
                                      <p:cBhvr>
                                        <p:cTn id="10" dur="500"/>
                                        <p:tgtEl>
                                          <p:spTgt spid="3">
                                            <p:txEl>
                                              <p:pRg st="0" end="0"/>
                                            </p:txEl>
                                          </p:spTgt>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wipe(up)">
                                      <p:cBhvr>
                                        <p:cTn id="13" dur="500"/>
                                        <p:tgtEl>
                                          <p:spTgt spid="3">
                                            <p:txEl>
                                              <p:pRg st="1" end="1"/>
                                            </p:txEl>
                                          </p:spTgt>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wipe(up)">
                                      <p:cBhvr>
                                        <p:cTn id="16" dur="500"/>
                                        <p:tgtEl>
                                          <p:spTgt spid="5"/>
                                        </p:tgtEl>
                                      </p:cBhvr>
                                    </p:animEffect>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barn(inVertical)">
                                      <p:cBhvr>
                                        <p:cTn id="21" dur="500"/>
                                        <p:tgtEl>
                                          <p:spTgt spid="9"/>
                                        </p:tgtEl>
                                      </p:cBhvr>
                                    </p:animEffect>
                                  </p:childTnLst>
                                </p:cTn>
                              </p:par>
                            </p:childTnLst>
                          </p:cTn>
                        </p:par>
                        <p:par>
                          <p:cTn id="22" fill="hold">
                            <p:stCondLst>
                              <p:cond delay="500"/>
                            </p:stCondLst>
                            <p:childTnLst>
                              <p:par>
                                <p:cTn id="23" presetID="16" presetClass="entr" presetSubtype="37"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barn(outVertical)">
                                      <p:cBhvr>
                                        <p:cTn id="25" dur="500"/>
                                        <p:tgtEl>
                                          <p:spTgt spid="12"/>
                                        </p:tgtEl>
                                      </p:cBhvr>
                                    </p:animEffect>
                                  </p:childTnLst>
                                </p:cTn>
                              </p:par>
                            </p:childTnLst>
                          </p:cTn>
                        </p:par>
                      </p:childTnLst>
                    </p:cTn>
                  </p:par>
                  <p:par>
                    <p:cTn id="26" fill="hold">
                      <p:stCondLst>
                        <p:cond delay="indefinite"/>
                      </p:stCondLst>
                      <p:childTnLst>
                        <p:par>
                          <p:cTn id="27" fill="hold">
                            <p:stCondLst>
                              <p:cond delay="0"/>
                            </p:stCondLst>
                            <p:childTnLst>
                              <p:par>
                                <p:cTn id="28" presetID="16" presetClass="entr" presetSubtype="21" fill="hold" grpId="0" nodeType="click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barn(inVertical)">
                                      <p:cBhvr>
                                        <p:cTn id="30" dur="500"/>
                                        <p:tgtEl>
                                          <p:spTgt spid="16"/>
                                        </p:tgtEl>
                                      </p:cBhvr>
                                    </p:animEffect>
                                  </p:childTnLst>
                                </p:cTn>
                              </p:par>
                            </p:childTnLst>
                          </p:cTn>
                        </p:par>
                      </p:childTnLst>
                    </p:cTn>
                  </p:par>
                  <p:par>
                    <p:cTn id="31" fill="hold">
                      <p:stCondLst>
                        <p:cond delay="indefinite"/>
                      </p:stCondLst>
                      <p:childTnLst>
                        <p:par>
                          <p:cTn id="32" fill="hold">
                            <p:stCondLst>
                              <p:cond delay="0"/>
                            </p:stCondLst>
                            <p:childTnLst>
                              <p:par>
                                <p:cTn id="33" presetID="16" presetClass="entr" presetSubtype="21" fill="hold" grpId="0" nodeType="click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barn(inVertical)">
                                      <p:cBhvr>
                                        <p:cTn id="35" dur="500"/>
                                        <p:tgtEl>
                                          <p:spTgt spid="23"/>
                                        </p:tgtEl>
                                      </p:cBhvr>
                                    </p:animEffect>
                                  </p:childTnLst>
                                </p:cTn>
                              </p:par>
                            </p:childTnLst>
                          </p:cTn>
                        </p:par>
                      </p:childTnLst>
                    </p:cTn>
                  </p:par>
                  <p:par>
                    <p:cTn id="36" fill="hold">
                      <p:stCondLst>
                        <p:cond delay="indefinite"/>
                      </p:stCondLst>
                      <p:childTnLst>
                        <p:par>
                          <p:cTn id="37" fill="hold">
                            <p:stCondLst>
                              <p:cond delay="0"/>
                            </p:stCondLst>
                            <p:childTnLst>
                              <p:par>
                                <p:cTn id="38" presetID="16" presetClass="entr" presetSubtype="21" fill="hold" grpId="0" nodeType="click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barn(inVertical)">
                                      <p:cBhvr>
                                        <p:cTn id="40" dur="500"/>
                                        <p:tgtEl>
                                          <p:spTgt spid="10"/>
                                        </p:tgtEl>
                                      </p:cBhvr>
                                    </p:animEffect>
                                  </p:childTnLst>
                                </p:cTn>
                              </p:par>
                            </p:childTnLst>
                          </p:cTn>
                        </p:par>
                      </p:childTnLst>
                    </p:cTn>
                  </p:par>
                  <p:par>
                    <p:cTn id="41" fill="hold">
                      <p:stCondLst>
                        <p:cond delay="indefinite"/>
                      </p:stCondLst>
                      <p:childTnLst>
                        <p:par>
                          <p:cTn id="42" fill="hold">
                            <p:stCondLst>
                              <p:cond delay="0"/>
                            </p:stCondLst>
                            <p:childTnLst>
                              <p:par>
                                <p:cTn id="43" presetID="16" presetClass="entr" presetSubtype="21" fill="hold" grpId="0" nodeType="clickEffect">
                                  <p:stCondLst>
                                    <p:cond delay="0"/>
                                  </p:stCondLst>
                                  <p:childTnLst>
                                    <p:set>
                                      <p:cBhvr>
                                        <p:cTn id="44" dur="1" fill="hold">
                                          <p:stCondLst>
                                            <p:cond delay="0"/>
                                          </p:stCondLst>
                                        </p:cTn>
                                        <p:tgtEl>
                                          <p:spTgt spid="17"/>
                                        </p:tgtEl>
                                        <p:attrNameLst>
                                          <p:attrName>style.visibility</p:attrName>
                                        </p:attrNameLst>
                                      </p:cBhvr>
                                      <p:to>
                                        <p:strVal val="visible"/>
                                      </p:to>
                                    </p:set>
                                    <p:animEffect transition="in" filter="barn(inVertical)">
                                      <p:cBhvr>
                                        <p:cTn id="45" dur="500"/>
                                        <p:tgtEl>
                                          <p:spTgt spid="17"/>
                                        </p:tgtEl>
                                      </p:cBhvr>
                                    </p:animEffect>
                                  </p:childTnLst>
                                </p:cTn>
                              </p:par>
                            </p:childTnLst>
                          </p:cTn>
                        </p:par>
                      </p:childTnLst>
                    </p:cTn>
                  </p:par>
                  <p:par>
                    <p:cTn id="46" fill="hold">
                      <p:stCondLst>
                        <p:cond delay="indefinite"/>
                      </p:stCondLst>
                      <p:childTnLst>
                        <p:par>
                          <p:cTn id="47" fill="hold">
                            <p:stCondLst>
                              <p:cond delay="0"/>
                            </p:stCondLst>
                            <p:childTnLst>
                              <p:par>
                                <p:cTn id="48" presetID="16" presetClass="entr" presetSubtype="21" fill="hold" grpId="0" nodeType="clickEffect">
                                  <p:stCondLst>
                                    <p:cond delay="0"/>
                                  </p:stCondLst>
                                  <p:childTnLst>
                                    <p:set>
                                      <p:cBhvr>
                                        <p:cTn id="49" dur="1" fill="hold">
                                          <p:stCondLst>
                                            <p:cond delay="0"/>
                                          </p:stCondLst>
                                        </p:cTn>
                                        <p:tgtEl>
                                          <p:spTgt spid="18"/>
                                        </p:tgtEl>
                                        <p:attrNameLst>
                                          <p:attrName>style.visibility</p:attrName>
                                        </p:attrNameLst>
                                      </p:cBhvr>
                                      <p:to>
                                        <p:strVal val="visible"/>
                                      </p:to>
                                    </p:set>
                                    <p:animEffect transition="in" filter="barn(inVertical)">
                                      <p:cBhvr>
                                        <p:cTn id="50" dur="500"/>
                                        <p:tgtEl>
                                          <p:spTgt spid="18"/>
                                        </p:tgtEl>
                                      </p:cBhvr>
                                    </p:animEffect>
                                  </p:childTnLst>
                                </p:cTn>
                              </p:par>
                            </p:childTnLst>
                          </p:cTn>
                        </p:par>
                      </p:childTnLst>
                    </p:cTn>
                  </p:par>
                  <p:par>
                    <p:cTn id="51" fill="hold">
                      <p:stCondLst>
                        <p:cond delay="indefinite"/>
                      </p:stCondLst>
                      <p:childTnLst>
                        <p:par>
                          <p:cTn id="52" fill="hold">
                            <p:stCondLst>
                              <p:cond delay="0"/>
                            </p:stCondLst>
                            <p:childTnLst>
                              <p:par>
                                <p:cTn id="53" presetID="16" presetClass="entr" presetSubtype="21" fill="hold" grpId="0" nodeType="clickEffect">
                                  <p:stCondLst>
                                    <p:cond delay="0"/>
                                  </p:stCondLst>
                                  <p:childTnLst>
                                    <p:set>
                                      <p:cBhvr>
                                        <p:cTn id="54" dur="1" fill="hold">
                                          <p:stCondLst>
                                            <p:cond delay="0"/>
                                          </p:stCondLst>
                                        </p:cTn>
                                        <p:tgtEl>
                                          <p:spTgt spid="19"/>
                                        </p:tgtEl>
                                        <p:attrNameLst>
                                          <p:attrName>style.visibility</p:attrName>
                                        </p:attrNameLst>
                                      </p:cBhvr>
                                      <p:to>
                                        <p:strVal val="visible"/>
                                      </p:to>
                                    </p:set>
                                    <p:animEffect transition="in" filter="barn(inVertical)">
                                      <p:cBhvr>
                                        <p:cTn id="55"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3" grpId="0" animBg="1" build="p"/>
      <p:bldP spid="23" grpId="0"/>
      <p:bldP spid="16" grpId="0"/>
      <p:bldP spid="9" grpId="0"/>
      <p:bldP spid="10" grpId="0"/>
      <p:bldP spid="12" grpId="0" animBg="1"/>
      <p:bldP spid="17" grpId="0"/>
      <p:bldP spid="18" grpId="0"/>
      <p:bldP spid="19" grpId="0"/>
    </p:bldLst>
  </p:timing>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69" name="Group 4"/>
          <p:cNvGrpSpPr/>
          <p:nvPr/>
        </p:nvGrpSpPr>
        <p:grpSpPr>
          <a:xfrm>
            <a:off x="9040482" y="3280216"/>
            <a:ext cx="3058005" cy="3492104"/>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3" name="内容占位符 2"/>
          <p:cNvSpPr>
            <a:spLocks noGrp="1"/>
          </p:cNvSpPr>
          <p:nvPr>
            <p:ph idx="1"/>
          </p:nvPr>
        </p:nvSpPr>
        <p:spPr>
          <a:xfrm>
            <a:off x="538480" y="189865"/>
            <a:ext cx="9821545" cy="6351905"/>
          </a:xfrm>
          <a:solidFill>
            <a:schemeClr val="bg1">
              <a:alpha val="47000"/>
            </a:schemeClr>
          </a:solidFill>
        </p:spPr>
        <p:txBody>
          <a:bodyPr>
            <a:normAutofit fontScale="85000" lnSpcReduction="20000"/>
          </a:bodyPr>
          <a:lstStyle/>
          <a:p>
            <a:pPr marL="0" indent="0">
              <a:lnSpc>
                <a:spcPct val="150000"/>
              </a:lnSpc>
              <a:buNone/>
            </a:pPr>
            <a:r>
              <a:rPr lang="zh-CN" altLang="en-US" b="1" dirty="0">
                <a:solidFill>
                  <a:srgbClr val="002060"/>
                </a:solidFill>
                <a:latin typeface="微软雅黑" panose="020B0503020204020204" pitchFamily="34" charset="-122"/>
                <a:ea typeface="微软雅黑" panose="020B0503020204020204" pitchFamily="34" charset="-122"/>
                <a:cs typeface="+mj-cs"/>
              </a:rPr>
              <a:t>解  析：</a:t>
            </a:r>
            <a:r>
              <a:rPr sz="2400" b="1" dirty="0">
                <a:latin typeface="微软雅黑" panose="020B0503020204020204" pitchFamily="34" charset="-122"/>
                <a:ea typeface="微软雅黑" panose="020B0503020204020204" pitchFamily="34" charset="-122"/>
              </a:rPr>
              <a:t>1. 本题考查联系上下文。从下文可推断出是考试前，因此教授是站在全班学生面前，故本题正确答案为 B。</a:t>
            </a:r>
            <a:endParaRPr sz="2400" b="1" dirty="0">
              <a:latin typeface="微软雅黑" panose="020B0503020204020204" pitchFamily="34" charset="-122"/>
              <a:ea typeface="微软雅黑" panose="020B0503020204020204" pitchFamily="34" charset="-122"/>
            </a:endParaRPr>
          </a:p>
          <a:p>
            <a:pPr marL="0" indent="0">
              <a:lnSpc>
                <a:spcPct val="150000"/>
              </a:lnSpc>
              <a:buNone/>
            </a:pPr>
            <a:r>
              <a:rPr sz="2400" b="1" dirty="0">
                <a:latin typeface="微软雅黑" panose="020B0503020204020204" pitchFamily="34" charset="-122"/>
                <a:ea typeface="微软雅黑" panose="020B0503020204020204" pitchFamily="34" charset="-122"/>
              </a:rPr>
              <a:t>2. 本题考查联系上下文和固定搭配。4 个选项都可以跟 to 连用，但是联系上下文，最合适的是 be about to（即将、将要），在这里是“准备发试卷”，故本题正确答案为 A。</a:t>
            </a:r>
            <a:endParaRPr sz="2400" b="1" dirty="0">
              <a:latin typeface="微软雅黑" panose="020B0503020204020204" pitchFamily="34" charset="-122"/>
              <a:ea typeface="微软雅黑" panose="020B0503020204020204" pitchFamily="34" charset="-122"/>
            </a:endParaRPr>
          </a:p>
          <a:p>
            <a:pPr marL="0" indent="0">
              <a:lnSpc>
                <a:spcPct val="150000"/>
              </a:lnSpc>
              <a:buNone/>
            </a:pPr>
            <a:r>
              <a:rPr sz="2400" b="1" dirty="0">
                <a:latin typeface="微软雅黑" panose="020B0503020204020204" pitchFamily="34" charset="-122"/>
                <a:ea typeface="微软雅黑" panose="020B0503020204020204" pitchFamily="34" charset="-122"/>
              </a:rPr>
              <a:t>3. 本题考查常识背景。一般试卷发下来之前学生都会琢磨试卷有多难，选择 difficult，故本题正确答案为 C。</a:t>
            </a:r>
            <a:endParaRPr sz="2400" b="1" dirty="0">
              <a:latin typeface="微软雅黑" panose="020B0503020204020204" pitchFamily="34" charset="-122"/>
              <a:ea typeface="微软雅黑" panose="020B0503020204020204" pitchFamily="34" charset="-122"/>
            </a:endParaRPr>
          </a:p>
          <a:p>
            <a:pPr marL="0" indent="0">
              <a:lnSpc>
                <a:spcPct val="150000"/>
              </a:lnSpc>
              <a:buNone/>
            </a:pPr>
            <a:r>
              <a:rPr sz="2400" b="1" dirty="0">
                <a:latin typeface="微软雅黑" panose="020B0503020204020204" pitchFamily="34" charset="-122"/>
                <a:ea typeface="微软雅黑" panose="020B0503020204020204" pitchFamily="34" charset="-122"/>
              </a:rPr>
              <a:t>4. 本题考查联系上下文。从后文看，没有看到教师跟学生相处得不愉快，符合句意的只有 A 项，故本题正确答案为 A。</a:t>
            </a:r>
            <a:endParaRPr sz="2400" b="1" dirty="0">
              <a:latin typeface="微软雅黑" panose="020B0503020204020204" pitchFamily="34" charset="-122"/>
              <a:ea typeface="微软雅黑" panose="020B0503020204020204" pitchFamily="34" charset="-122"/>
            </a:endParaRPr>
          </a:p>
          <a:p>
            <a:pPr marL="0" indent="0">
              <a:lnSpc>
                <a:spcPct val="150000"/>
              </a:lnSpc>
              <a:buNone/>
            </a:pPr>
            <a:r>
              <a:rPr sz="2400" b="1" dirty="0">
                <a:latin typeface="微软雅黑" panose="020B0503020204020204" pitchFamily="34" charset="-122"/>
                <a:ea typeface="微软雅黑" panose="020B0503020204020204" pitchFamily="34" charset="-122"/>
              </a:rPr>
              <a:t>5. 本题考查词义辨析和联系上下文。结合老师前文说的话，教学生很愉快，可推出学生们肯定学习很用功，选择 worked hard（努力学习），故本题正确答案为 C。</a:t>
            </a:r>
            <a:endParaRPr sz="2400" b="1" dirty="0">
              <a:latin typeface="微软雅黑" panose="020B0503020204020204" pitchFamily="34" charset="-122"/>
              <a:ea typeface="微软雅黑" panose="020B0503020204020204" pitchFamily="34" charset="-122"/>
            </a:endParaRPr>
          </a:p>
          <a:p>
            <a:pPr marL="0" indent="0">
              <a:lnSpc>
                <a:spcPct val="150000"/>
              </a:lnSpc>
              <a:buNone/>
            </a:pPr>
            <a:r>
              <a:rPr sz="2400" b="1" dirty="0">
                <a:latin typeface="微软雅黑" panose="020B0503020204020204" pitchFamily="34" charset="-122"/>
                <a:ea typeface="微软雅黑" panose="020B0503020204020204" pitchFamily="34" charset="-122"/>
              </a:rPr>
              <a:t>6. 本题考查词义辨析和联系上下文。从下文得知，是放弃了期末考试，就可以得到 B 等第，选择give up（放弃），故本题正确答案为 D。</a:t>
            </a:r>
            <a:endParaRPr sz="2400" b="1" dirty="0">
              <a:latin typeface="微软雅黑" panose="020B0503020204020204" pitchFamily="34" charset="-122"/>
              <a:ea typeface="微软雅黑" panose="020B0503020204020204" pitchFamily="34" charset="-122"/>
            </a:endParaRPr>
          </a:p>
          <a:p>
            <a:pPr marL="0" indent="0">
              <a:lnSpc>
                <a:spcPct val="150000"/>
              </a:lnSpc>
              <a:buNone/>
            </a:pPr>
            <a:r>
              <a:rPr sz="2400" b="1" dirty="0">
                <a:latin typeface="微软雅黑" panose="020B0503020204020204" pitchFamily="34" charset="-122"/>
                <a:ea typeface="微软雅黑" panose="020B0503020204020204" pitchFamily="34" charset="-122"/>
              </a:rPr>
              <a:t>7. 本题考查词义辨析。B是等第，即一个成绩，4个选项的意思，只有receive（收到、接收）符合题意，故本题正确答案为 A。</a:t>
            </a:r>
            <a:endParaRPr sz="2400" b="1" dirty="0">
              <a:latin typeface="微软雅黑" panose="020B0503020204020204" pitchFamily="34" charset="-122"/>
              <a:ea typeface="微软雅黑" panose="020B0503020204020204" pitchFamily="34" charset="-122"/>
            </a:endParaRPr>
          </a:p>
        </p:txBody>
      </p:sp>
      <p:sp>
        <p:nvSpPr>
          <p:cNvPr id="33" name="左箭头 32">
            <a:hlinkClick r:id="rId1"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endParaRPr lang="zh-CN" altLang="en-US" sz="2400" b="1" dirty="0">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bg/>
                                          </p:spTgt>
                                        </p:tgtEl>
                                        <p:attrNameLst>
                                          <p:attrName>style.visibility</p:attrName>
                                        </p:attrNameLst>
                                      </p:cBhvr>
                                      <p:to>
                                        <p:strVal val="visible"/>
                                      </p:to>
                                    </p:set>
                                    <p:animEffect transition="in" filter="wipe(up)">
                                      <p:cBhvr>
                                        <p:cTn id="11" dur="500"/>
                                        <p:tgtEl>
                                          <p:spTgt spid="3">
                                            <p:bg/>
                                          </p:spTgt>
                                        </p:tgtEl>
                                      </p:cBhvr>
                                    </p:animEffect>
                                  </p:childTnLst>
                                </p:cTn>
                              </p:par>
                              <p:par>
                                <p:cTn id="12" presetID="22" presetClass="entr" presetSubtype="1" fill="hold" grpId="0" nodeType="with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wipe(up)">
                                      <p:cBhvr>
                                        <p:cTn id="14" dur="500"/>
                                        <p:tgtEl>
                                          <p:spTgt spid="3">
                                            <p:txEl>
                                              <p:pRg st="0" end="0"/>
                                            </p:txEl>
                                          </p:spTgt>
                                        </p:tgtEl>
                                      </p:cBhvr>
                                    </p:animEffect>
                                  </p:childTnLst>
                                </p:cTn>
                              </p:par>
                              <p:par>
                                <p:cTn id="15" presetID="22" presetClass="entr" presetSubtype="1" fill="hold" grpId="0" nodeType="with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wipe(up)">
                                      <p:cBhvr>
                                        <p:cTn id="17" dur="500"/>
                                        <p:tgtEl>
                                          <p:spTgt spid="3">
                                            <p:txEl>
                                              <p:pRg st="1" end="1"/>
                                            </p:txEl>
                                          </p:spTgt>
                                        </p:tgtEl>
                                      </p:cBhvr>
                                    </p:animEffect>
                                  </p:childTnLst>
                                </p:cTn>
                              </p:par>
                              <p:par>
                                <p:cTn id="18" presetID="22" presetClass="entr" presetSubtype="1" fill="hold" grpId="0" nodeType="with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Effect transition="in" filter="wipe(up)">
                                      <p:cBhvr>
                                        <p:cTn id="20" dur="500"/>
                                        <p:tgtEl>
                                          <p:spTgt spid="3">
                                            <p:txEl>
                                              <p:pRg st="2" end="2"/>
                                            </p:txEl>
                                          </p:spTgt>
                                        </p:tgtEl>
                                      </p:cBhvr>
                                    </p:animEffect>
                                  </p:childTnLst>
                                </p:cTn>
                              </p:par>
                              <p:par>
                                <p:cTn id="21" presetID="22" presetClass="entr" presetSubtype="1" fill="hold" grpId="0" nodeType="with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Effect transition="in" filter="wipe(up)">
                                      <p:cBhvr>
                                        <p:cTn id="23" dur="500"/>
                                        <p:tgtEl>
                                          <p:spTgt spid="3">
                                            <p:txEl>
                                              <p:pRg st="3" end="3"/>
                                            </p:txEl>
                                          </p:spTgt>
                                        </p:tgtEl>
                                      </p:cBhvr>
                                    </p:animEffect>
                                  </p:childTnLst>
                                </p:cTn>
                              </p:par>
                              <p:par>
                                <p:cTn id="24" presetID="22" presetClass="entr" presetSubtype="1" fill="hold" grpId="0" nodeType="withEffect">
                                  <p:stCondLst>
                                    <p:cond delay="0"/>
                                  </p:stCondLst>
                                  <p:childTnLst>
                                    <p:set>
                                      <p:cBhvr>
                                        <p:cTn id="25" dur="1" fill="hold">
                                          <p:stCondLst>
                                            <p:cond delay="0"/>
                                          </p:stCondLst>
                                        </p:cTn>
                                        <p:tgtEl>
                                          <p:spTgt spid="3">
                                            <p:txEl>
                                              <p:pRg st="4" end="4"/>
                                            </p:txEl>
                                          </p:spTgt>
                                        </p:tgtEl>
                                        <p:attrNameLst>
                                          <p:attrName>style.visibility</p:attrName>
                                        </p:attrNameLst>
                                      </p:cBhvr>
                                      <p:to>
                                        <p:strVal val="visible"/>
                                      </p:to>
                                    </p:set>
                                    <p:animEffect transition="in" filter="wipe(up)">
                                      <p:cBhvr>
                                        <p:cTn id="26" dur="500"/>
                                        <p:tgtEl>
                                          <p:spTgt spid="3">
                                            <p:txEl>
                                              <p:pRg st="4" end="4"/>
                                            </p:txEl>
                                          </p:spTgt>
                                        </p:tgtEl>
                                      </p:cBhvr>
                                    </p:animEffect>
                                  </p:childTnLst>
                                </p:cTn>
                              </p:par>
                              <p:par>
                                <p:cTn id="27" presetID="22" presetClass="entr" presetSubtype="1" fill="hold" grpId="0" nodeType="withEffect">
                                  <p:stCondLst>
                                    <p:cond delay="0"/>
                                  </p:stCondLst>
                                  <p:childTnLst>
                                    <p:set>
                                      <p:cBhvr>
                                        <p:cTn id="28" dur="1" fill="hold">
                                          <p:stCondLst>
                                            <p:cond delay="0"/>
                                          </p:stCondLst>
                                        </p:cTn>
                                        <p:tgtEl>
                                          <p:spTgt spid="3">
                                            <p:txEl>
                                              <p:pRg st="5" end="5"/>
                                            </p:txEl>
                                          </p:spTgt>
                                        </p:tgtEl>
                                        <p:attrNameLst>
                                          <p:attrName>style.visibility</p:attrName>
                                        </p:attrNameLst>
                                      </p:cBhvr>
                                      <p:to>
                                        <p:strVal val="visible"/>
                                      </p:to>
                                    </p:set>
                                    <p:animEffect transition="in" filter="wipe(up)">
                                      <p:cBhvr>
                                        <p:cTn id="29" dur="500"/>
                                        <p:tgtEl>
                                          <p:spTgt spid="3">
                                            <p:txEl>
                                              <p:pRg st="5" end="5"/>
                                            </p:txEl>
                                          </p:spTgt>
                                        </p:tgtEl>
                                      </p:cBhvr>
                                    </p:animEffect>
                                  </p:childTnLst>
                                </p:cTn>
                              </p:par>
                              <p:par>
                                <p:cTn id="30" presetID="22" presetClass="entr" presetSubtype="1" fill="hold" grpId="0" nodeType="withEffect">
                                  <p:stCondLst>
                                    <p:cond delay="0"/>
                                  </p:stCondLst>
                                  <p:childTnLst>
                                    <p:set>
                                      <p:cBhvr>
                                        <p:cTn id="31" dur="1" fill="hold">
                                          <p:stCondLst>
                                            <p:cond delay="0"/>
                                          </p:stCondLst>
                                        </p:cTn>
                                        <p:tgtEl>
                                          <p:spTgt spid="3">
                                            <p:txEl>
                                              <p:pRg st="6" end="6"/>
                                            </p:txEl>
                                          </p:spTgt>
                                        </p:tgtEl>
                                        <p:attrNameLst>
                                          <p:attrName>style.visibility</p:attrName>
                                        </p:attrNameLst>
                                      </p:cBhvr>
                                      <p:to>
                                        <p:strVal val="visible"/>
                                      </p:to>
                                    </p:set>
                                    <p:animEffect transition="in" filter="wipe(up)">
                                      <p:cBhvr>
                                        <p:cTn id="32"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uiExpand="1"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图片 2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704952" y="-29303"/>
            <a:ext cx="2506942" cy="2508444"/>
          </a:xfrm>
          <a:prstGeom prst="rect">
            <a:avLst/>
          </a:prstGeom>
        </p:spPr>
      </p:pic>
      <p:sp>
        <p:nvSpPr>
          <p:cNvPr id="2" name="标题 1"/>
          <p:cNvSpPr>
            <a:spLocks noGrp="1"/>
          </p:cNvSpPr>
          <p:nvPr>
            <p:ph type="title"/>
          </p:nvPr>
        </p:nvSpPr>
        <p:spPr>
          <a:xfrm>
            <a:off x="540589" y="-206644"/>
            <a:ext cx="10972800" cy="1143000"/>
          </a:xfrm>
        </p:spPr>
        <p:txBody>
          <a:bodyPr>
            <a:normAutofit/>
          </a:bodyPr>
          <a:lstStyle/>
          <a:p>
            <a:pPr algn="l"/>
            <a:r>
              <a:rPr lang="zh-CN" altLang="en-US" sz="3200" b="1" dirty="0">
                <a:solidFill>
                  <a:srgbClr val="002060"/>
                </a:solidFill>
                <a:latin typeface="微软雅黑" panose="020B0503020204020204" pitchFamily="34" charset="-122"/>
                <a:ea typeface="微软雅黑" panose="020B0503020204020204" pitchFamily="34" charset="-122"/>
              </a:rPr>
              <a:t>自 测 题 一 （ 记 叙 文 ）</a:t>
            </a:r>
            <a:endParaRPr lang="zh-CN" altLang="en-US" sz="3200" b="1" dirty="0">
              <a:solidFill>
                <a:srgbClr val="002060"/>
              </a:solidFill>
              <a:latin typeface="微软雅黑" panose="020B0503020204020204" pitchFamily="34" charset="-122"/>
              <a:ea typeface="微软雅黑" panose="020B0503020204020204" pitchFamily="34" charset="-122"/>
            </a:endParaRPr>
          </a:p>
        </p:txBody>
      </p:sp>
      <p:sp>
        <p:nvSpPr>
          <p:cNvPr id="3" name="内容占位符 2"/>
          <p:cNvSpPr>
            <a:spLocks noGrp="1"/>
          </p:cNvSpPr>
          <p:nvPr>
            <p:ph idx="1"/>
          </p:nvPr>
        </p:nvSpPr>
        <p:spPr>
          <a:xfrm>
            <a:off x="540589" y="554248"/>
            <a:ext cx="10655613" cy="3088283"/>
          </a:xfrm>
          <a:solidFill>
            <a:schemeClr val="bg1">
              <a:alpha val="45000"/>
            </a:schemeClr>
          </a:solidFill>
        </p:spPr>
        <p:txBody>
          <a:bodyPr>
            <a:noAutofit/>
          </a:bodyPr>
          <a:lstStyle/>
          <a:p>
            <a:pPr marL="0" indent="0" algn="just">
              <a:buNone/>
            </a:pPr>
            <a:r>
              <a:rPr lang="en-US" altLang="zh-CN" sz="2200" b="1" dirty="0">
                <a:latin typeface="微软雅黑" panose="020B0503020204020204" pitchFamily="34" charset="-122"/>
                <a:ea typeface="微软雅黑" panose="020B0503020204020204" pitchFamily="34" charset="-122"/>
                <a:cs typeface="Times New Roman" panose="02020603050405020304" pitchFamily="18" charset="0"/>
              </a:rPr>
              <a:t>     Most of the students couldn’t</a:t>
            </a:r>
            <a:r>
              <a:rPr lang="en-US" altLang="zh-CN" sz="2200" b="1" u="sng" dirty="0">
                <a:latin typeface="微软雅黑" panose="020B0503020204020204" pitchFamily="34" charset="-122"/>
                <a:ea typeface="微软雅黑" panose="020B0503020204020204" pitchFamily="34" charset="-122"/>
                <a:cs typeface="Times New Roman" panose="02020603050405020304" pitchFamily="18" charset="0"/>
              </a:rPr>
              <a:t>   8   </a:t>
            </a:r>
            <a:r>
              <a:rPr lang="en-US" altLang="zh-CN" sz="2200" b="1" dirty="0">
                <a:latin typeface="微软雅黑" panose="020B0503020204020204" pitchFamily="34" charset="-122"/>
                <a:ea typeface="微软雅黑" panose="020B0503020204020204" pitchFamily="34" charset="-122"/>
                <a:cs typeface="Times New Roman" panose="02020603050405020304" pitchFamily="18" charset="0"/>
              </a:rPr>
              <a:t> it! However, after a short silence, there was</a:t>
            </a:r>
            <a:r>
              <a:rPr lang="en-US" altLang="zh-CN" sz="2200" b="1" u="sng" dirty="0">
                <a:latin typeface="微软雅黑" panose="020B0503020204020204" pitchFamily="34" charset="-122"/>
                <a:ea typeface="微软雅黑" panose="020B0503020204020204" pitchFamily="34" charset="-122"/>
                <a:cs typeface="Times New Roman" panose="02020603050405020304" pitchFamily="18" charset="0"/>
              </a:rPr>
              <a:t>   9   </a:t>
            </a:r>
            <a:r>
              <a:rPr lang="en-US" altLang="zh-CN" sz="2200" b="1" dirty="0">
                <a:latin typeface="微软雅黑" panose="020B0503020204020204" pitchFamily="34" charset="-122"/>
                <a:ea typeface="微软雅黑" panose="020B0503020204020204" pitchFamily="34" charset="-122"/>
                <a:cs typeface="Times New Roman" panose="02020603050405020304" pitchFamily="18" charset="0"/>
              </a:rPr>
              <a:t> rejoicing ( </a:t>
            </a:r>
            <a:r>
              <a:rPr lang="zh-CN" altLang="en-US" sz="2200" b="1" dirty="0">
                <a:latin typeface="微软雅黑" panose="020B0503020204020204" pitchFamily="34" charset="-122"/>
                <a:ea typeface="微软雅黑" panose="020B0503020204020204" pitchFamily="34" charset="-122"/>
                <a:cs typeface="Times New Roman" panose="02020603050405020304" pitchFamily="18" charset="0"/>
              </a:rPr>
              <a:t>高兴 </a:t>
            </a:r>
            <a:r>
              <a:rPr lang="en-US" altLang="zh-CN" sz="2200" b="1" dirty="0">
                <a:latin typeface="微软雅黑" panose="020B0503020204020204" pitchFamily="34" charset="-122"/>
                <a:ea typeface="微软雅黑" panose="020B0503020204020204" pitchFamily="34" charset="-122"/>
                <a:cs typeface="Times New Roman" panose="02020603050405020304" pitchFamily="18" charset="0"/>
              </a:rPr>
              <a:t>)amongst the class as students got up, passed by the professor to thank him and</a:t>
            </a:r>
            <a:r>
              <a:rPr lang="en-US" altLang="zh-CN" sz="2200" b="1" u="sng" dirty="0">
                <a:latin typeface="微软雅黑" panose="020B0503020204020204" pitchFamily="34" charset="-122"/>
                <a:ea typeface="微软雅黑" panose="020B0503020204020204" pitchFamily="34" charset="-122"/>
                <a:cs typeface="Times New Roman" panose="02020603050405020304" pitchFamily="18" charset="0"/>
              </a:rPr>
              <a:t>   10   </a:t>
            </a:r>
            <a:r>
              <a:rPr lang="en-US" altLang="zh-CN" sz="2200" b="1" dirty="0">
                <a:latin typeface="微软雅黑" panose="020B0503020204020204" pitchFamily="34" charset="-122"/>
                <a:ea typeface="微软雅黑" panose="020B0503020204020204" pitchFamily="34" charset="-122"/>
                <a:cs typeface="Times New Roman" panose="02020603050405020304" pitchFamily="18" charset="0"/>
              </a:rPr>
              <a:t> out on his offer. As the last taker</a:t>
            </a:r>
            <a:r>
              <a:rPr lang="en-US" altLang="zh-CN" sz="2200" b="1" u="sng" dirty="0">
                <a:latin typeface="微软雅黑" panose="020B0503020204020204" pitchFamily="34" charset="-122"/>
                <a:ea typeface="微软雅黑" panose="020B0503020204020204" pitchFamily="34" charset="-122"/>
                <a:cs typeface="Times New Roman" panose="02020603050405020304" pitchFamily="18" charset="0"/>
              </a:rPr>
              <a:t>   11   </a:t>
            </a:r>
            <a:r>
              <a:rPr lang="en-US" altLang="zh-CN" sz="2200" b="1" dirty="0">
                <a:latin typeface="微软雅黑" panose="020B0503020204020204" pitchFamily="34" charset="-122"/>
                <a:ea typeface="微软雅黑" panose="020B0503020204020204" pitchFamily="34" charset="-122"/>
                <a:cs typeface="Times New Roman" panose="02020603050405020304" pitchFamily="18" charset="0"/>
              </a:rPr>
              <a:t> the room, the professor looked out over the handful of remaining students and asked, “Anyone else? This is your</a:t>
            </a:r>
            <a:r>
              <a:rPr lang="en-US" altLang="zh-CN" sz="2200" b="1" u="sng" dirty="0">
                <a:latin typeface="微软雅黑" panose="020B0503020204020204" pitchFamily="34" charset="-122"/>
                <a:ea typeface="微软雅黑" panose="020B0503020204020204" pitchFamily="34" charset="-122"/>
                <a:cs typeface="Times New Roman" panose="02020603050405020304" pitchFamily="18" charset="0"/>
              </a:rPr>
              <a:t>   12   </a:t>
            </a:r>
            <a:r>
              <a:rPr lang="en-US" altLang="zh-CN" sz="2200" b="1" dirty="0">
                <a:latin typeface="微软雅黑" panose="020B0503020204020204" pitchFamily="34" charset="-122"/>
                <a:ea typeface="微软雅黑" panose="020B0503020204020204" pitchFamily="34" charset="-122"/>
                <a:cs typeface="Times New Roman" panose="02020603050405020304" pitchFamily="18" charset="0"/>
              </a:rPr>
              <a:t> chance.” One final student</a:t>
            </a:r>
            <a:r>
              <a:rPr lang="en-US" altLang="zh-CN" sz="2200" b="1" u="sng" dirty="0">
                <a:latin typeface="微软雅黑" panose="020B0503020204020204" pitchFamily="34" charset="-122"/>
                <a:ea typeface="微软雅黑" panose="020B0503020204020204" pitchFamily="34" charset="-122"/>
                <a:cs typeface="Times New Roman" panose="02020603050405020304" pitchFamily="18" charset="0"/>
              </a:rPr>
              <a:t>   13   </a:t>
            </a:r>
            <a:r>
              <a:rPr lang="en-US" altLang="zh-CN" sz="2200" b="1" dirty="0">
                <a:latin typeface="微软雅黑" panose="020B0503020204020204" pitchFamily="34" charset="-122"/>
                <a:ea typeface="微软雅黑" panose="020B0503020204020204" pitchFamily="34" charset="-122"/>
                <a:cs typeface="Times New Roman" panose="02020603050405020304" pitchFamily="18" charset="0"/>
              </a:rPr>
              <a:t> up and took the offer.</a:t>
            </a:r>
            <a:endParaRPr lang="en-US" altLang="zh-CN" sz="2200" b="1" dirty="0">
              <a:latin typeface="微软雅黑" panose="020B0503020204020204" pitchFamily="34" charset="-122"/>
              <a:ea typeface="微软雅黑" panose="020B0503020204020204" pitchFamily="34" charset="-122"/>
              <a:cs typeface="Times New Roman" panose="02020603050405020304" pitchFamily="18" charset="0"/>
            </a:endParaRPr>
          </a:p>
          <a:p>
            <a:pPr marL="0" indent="0" algn="just">
              <a:buNone/>
            </a:pPr>
            <a:r>
              <a:rPr lang="en-US" altLang="zh-CN" sz="2200" b="1" dirty="0">
                <a:latin typeface="微软雅黑" panose="020B0503020204020204" pitchFamily="34" charset="-122"/>
                <a:ea typeface="微软雅黑" panose="020B0503020204020204" pitchFamily="34" charset="-122"/>
                <a:cs typeface="Times New Roman" panose="02020603050405020304" pitchFamily="18" charset="0"/>
              </a:rPr>
              <a:t>     The professor</a:t>
            </a:r>
            <a:r>
              <a:rPr lang="en-US" altLang="zh-CN" sz="2200" b="1" u="sng" dirty="0">
                <a:latin typeface="微软雅黑" panose="020B0503020204020204" pitchFamily="34" charset="-122"/>
                <a:ea typeface="微软雅黑" panose="020B0503020204020204" pitchFamily="34" charset="-122"/>
                <a:cs typeface="Times New Roman" panose="02020603050405020304" pitchFamily="18" charset="0"/>
              </a:rPr>
              <a:t>   14   </a:t>
            </a:r>
            <a:r>
              <a:rPr lang="en-US" altLang="zh-CN" sz="2200" b="1" dirty="0">
                <a:latin typeface="微软雅黑" panose="020B0503020204020204" pitchFamily="34" charset="-122"/>
                <a:ea typeface="微软雅黑" panose="020B0503020204020204" pitchFamily="34" charset="-122"/>
                <a:cs typeface="Times New Roman" panose="02020603050405020304" pitchFamily="18" charset="0"/>
              </a:rPr>
              <a:t> the door and checked who were still in the classroom. “I’m glad to see you believe in</a:t>
            </a:r>
            <a:r>
              <a:rPr lang="en-US" altLang="zh-CN" sz="2200" b="1" u="sng" dirty="0">
                <a:latin typeface="微软雅黑" panose="020B0503020204020204" pitchFamily="34" charset="-122"/>
                <a:ea typeface="微软雅黑" panose="020B0503020204020204" pitchFamily="34" charset="-122"/>
                <a:cs typeface="Times New Roman" panose="02020603050405020304" pitchFamily="18" charset="0"/>
              </a:rPr>
              <a:t>   15   </a:t>
            </a:r>
            <a:r>
              <a:rPr lang="en-US" altLang="zh-CN" sz="2200" b="1" dirty="0">
                <a:latin typeface="微软雅黑" panose="020B0503020204020204" pitchFamily="34" charset="-122"/>
                <a:ea typeface="微软雅黑" panose="020B0503020204020204" pitchFamily="34" charset="-122"/>
                <a:cs typeface="Times New Roman" panose="02020603050405020304" pitchFamily="18" charset="0"/>
              </a:rPr>
              <a:t> ,” he said. “You all have ‘A’ s.”</a:t>
            </a:r>
            <a:endParaRPr lang="en-US" altLang="zh-CN" sz="2200" b="1"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3" name="TextBox 22"/>
          <p:cNvSpPr txBox="1"/>
          <p:nvPr/>
        </p:nvSpPr>
        <p:spPr>
          <a:xfrm>
            <a:off x="908394" y="4265351"/>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D</a:t>
            </a:r>
            <a:endParaRPr lang="en-US" altLang="zh-CN" sz="2800" b="1" dirty="0">
              <a:solidFill>
                <a:srgbClr val="C00000"/>
              </a:solidFill>
              <a:latin typeface="Times New Roman" panose="02020603050405020304" pitchFamily="18" charset="0"/>
              <a:cs typeface="Times New Roman" panose="02020603050405020304" pitchFamily="18" charset="0"/>
            </a:endParaRPr>
          </a:p>
        </p:txBody>
      </p:sp>
      <p:sp>
        <p:nvSpPr>
          <p:cNvPr id="4" name="灯片编号占位符 3"/>
          <p:cNvSpPr>
            <a:spLocks noGrp="1"/>
          </p:cNvSpPr>
          <p:nvPr>
            <p:ph type="sldNum" sz="quarter" idx="12"/>
          </p:nvPr>
        </p:nvSpPr>
        <p:spPr/>
        <p:txBody>
          <a:bodyPr/>
          <a:lstStyle/>
          <a:p>
            <a:fld id="{879EF9BB-81F1-401D-AA19-680A8E0D7F6D}" type="slidenum">
              <a:rPr lang="en-US" smtClean="0"/>
            </a:fld>
            <a:endParaRPr lang="en-US"/>
          </a:p>
        </p:txBody>
      </p:sp>
      <p:sp>
        <p:nvSpPr>
          <p:cNvPr id="26" name="左箭头 25">
            <a:hlinkClick r:id="rId2"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16" name="TextBox 22"/>
          <p:cNvSpPr txBox="1"/>
          <p:nvPr/>
        </p:nvSpPr>
        <p:spPr>
          <a:xfrm>
            <a:off x="898586" y="3915985"/>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A</a:t>
            </a:r>
            <a:endParaRPr lang="en-US" altLang="zh-CN" sz="2800" b="1" dirty="0">
              <a:solidFill>
                <a:srgbClr val="C00000"/>
              </a:solidFill>
              <a:latin typeface="Times New Roman" panose="02020603050405020304" pitchFamily="18" charset="0"/>
              <a:cs typeface="Times New Roman" panose="02020603050405020304" pitchFamily="18" charset="0"/>
            </a:endParaRPr>
          </a:p>
        </p:txBody>
      </p:sp>
      <p:sp>
        <p:nvSpPr>
          <p:cNvPr id="9" name="TextBox 22"/>
          <p:cNvSpPr txBox="1"/>
          <p:nvPr/>
        </p:nvSpPr>
        <p:spPr>
          <a:xfrm>
            <a:off x="898587" y="3555806"/>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B</a:t>
            </a:r>
            <a:endParaRPr lang="en-US" altLang="zh-CN" sz="2800" b="1" dirty="0">
              <a:solidFill>
                <a:srgbClr val="C00000"/>
              </a:solidFill>
              <a:latin typeface="Times New Roman" panose="02020603050405020304" pitchFamily="18" charset="0"/>
              <a:cs typeface="Times New Roman" panose="02020603050405020304" pitchFamily="18" charset="0"/>
            </a:endParaRPr>
          </a:p>
        </p:txBody>
      </p:sp>
      <p:sp>
        <p:nvSpPr>
          <p:cNvPr id="10" name="TextBox 22"/>
          <p:cNvSpPr txBox="1"/>
          <p:nvPr/>
        </p:nvSpPr>
        <p:spPr>
          <a:xfrm>
            <a:off x="908394" y="4614717"/>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A</a:t>
            </a:r>
            <a:endParaRPr lang="en-US" altLang="zh-CN" sz="2800" b="1" dirty="0">
              <a:solidFill>
                <a:srgbClr val="C00000"/>
              </a:solidFill>
              <a:latin typeface="Times New Roman" panose="02020603050405020304" pitchFamily="18" charset="0"/>
              <a:cs typeface="Times New Roman" panose="02020603050405020304" pitchFamily="18" charset="0"/>
            </a:endParaRPr>
          </a:p>
        </p:txBody>
      </p:sp>
      <p:sp>
        <p:nvSpPr>
          <p:cNvPr id="12" name="文本框 11">
            <a:hlinkClick r:id="rId3" action="ppaction://hlinksldjump"/>
          </p:cNvPr>
          <p:cNvSpPr txBox="1"/>
          <p:nvPr/>
        </p:nvSpPr>
        <p:spPr>
          <a:xfrm>
            <a:off x="10530428" y="3596792"/>
            <a:ext cx="982961" cy="461665"/>
          </a:xfrm>
          <a:prstGeom prst="rect">
            <a:avLst/>
          </a:prstGeom>
          <a:solidFill>
            <a:schemeClr val="accent1"/>
          </a:solidFill>
          <a:effectLst>
            <a:outerShdw blurRad="50800" dist="76200" dir="5400000" algn="ctr" rotWithShape="0">
              <a:srgbClr val="000000">
                <a:alpha val="43137"/>
              </a:srgbClr>
            </a:outerShdw>
          </a:effectLst>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解  析</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17" name="TextBox 22"/>
          <p:cNvSpPr txBox="1"/>
          <p:nvPr/>
        </p:nvSpPr>
        <p:spPr>
          <a:xfrm>
            <a:off x="908394" y="5010061"/>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C</a:t>
            </a:r>
            <a:endParaRPr lang="en-US" altLang="zh-CN" sz="2800" b="1" dirty="0">
              <a:solidFill>
                <a:srgbClr val="C00000"/>
              </a:solidFill>
              <a:latin typeface="Times New Roman" panose="02020603050405020304" pitchFamily="18" charset="0"/>
              <a:cs typeface="Times New Roman" panose="02020603050405020304" pitchFamily="18" charset="0"/>
            </a:endParaRPr>
          </a:p>
        </p:txBody>
      </p:sp>
      <p:sp>
        <p:nvSpPr>
          <p:cNvPr id="18" name="TextBox 22"/>
          <p:cNvSpPr txBox="1"/>
          <p:nvPr/>
        </p:nvSpPr>
        <p:spPr>
          <a:xfrm>
            <a:off x="908394" y="5353816"/>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D</a:t>
            </a:r>
            <a:endParaRPr lang="en-US" altLang="zh-CN" sz="2800" b="1" dirty="0">
              <a:solidFill>
                <a:srgbClr val="C00000"/>
              </a:solidFill>
              <a:latin typeface="Times New Roman" panose="02020603050405020304" pitchFamily="18" charset="0"/>
              <a:cs typeface="Times New Roman" panose="02020603050405020304" pitchFamily="18" charset="0"/>
            </a:endParaRPr>
          </a:p>
        </p:txBody>
      </p:sp>
      <p:sp>
        <p:nvSpPr>
          <p:cNvPr id="19" name="TextBox 22"/>
          <p:cNvSpPr txBox="1"/>
          <p:nvPr/>
        </p:nvSpPr>
        <p:spPr>
          <a:xfrm>
            <a:off x="898586" y="5749160"/>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B</a:t>
            </a:r>
            <a:endParaRPr lang="en-US" altLang="zh-CN" sz="2800" b="1" dirty="0">
              <a:solidFill>
                <a:srgbClr val="C00000"/>
              </a:solidFill>
              <a:latin typeface="Times New Roman" panose="02020603050405020304" pitchFamily="18" charset="0"/>
              <a:cs typeface="Times New Roman" panose="02020603050405020304" pitchFamily="18" charset="0"/>
            </a:endParaRPr>
          </a:p>
        </p:txBody>
      </p:sp>
      <p:sp>
        <p:nvSpPr>
          <p:cNvPr id="5" name="文本框 4"/>
          <p:cNvSpPr txBox="1"/>
          <p:nvPr/>
        </p:nvSpPr>
        <p:spPr>
          <a:xfrm>
            <a:off x="1350831" y="3596529"/>
            <a:ext cx="9691263" cy="304609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8. A. like        	B. believe  	C. imagine	D. think</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9. A. much        	B. many    	C. little	D. few</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10. A. write       	B. pick       	C. let		D. sign</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11. A. left          	B. took      	C. opened	D. closed</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12. A. first         	B. least      	C. last 	D. only</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13. A. woke       	B. sped      	C. sat   	D. rose</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14. A. opened   	B. closed    	C. broke	D. cleaned</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15. A. me          	B. you         	C. myself	D. yourself</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0" name="TextBox 22"/>
          <p:cNvSpPr txBox="1"/>
          <p:nvPr/>
        </p:nvSpPr>
        <p:spPr>
          <a:xfrm>
            <a:off x="908394" y="6131015"/>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D</a:t>
            </a:r>
            <a:endParaRPr lang="en-US" altLang="zh-CN" sz="2800" b="1" dirty="0">
              <a:solidFill>
                <a:srgbClr val="C00000"/>
              </a:solidFill>
              <a:latin typeface="Times New Roman" panose="02020603050405020304" pitchFamily="18" charset="0"/>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up)">
                                      <p:cBhvr>
                                        <p:cTn id="7" dur="500"/>
                                        <p:tgtEl>
                                          <p:spTgt spid="3">
                                            <p:bg/>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up)">
                                      <p:cBhvr>
                                        <p:cTn id="10" dur="500"/>
                                        <p:tgtEl>
                                          <p:spTgt spid="3">
                                            <p:txEl>
                                              <p:pRg st="0" end="0"/>
                                            </p:txEl>
                                          </p:spTgt>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wipe(up)">
                                      <p:cBhvr>
                                        <p:cTn id="13" dur="500"/>
                                        <p:tgtEl>
                                          <p:spTgt spid="3">
                                            <p:txEl>
                                              <p:pRg st="1" end="1"/>
                                            </p:txEl>
                                          </p:spTgt>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wipe(up)">
                                      <p:cBhvr>
                                        <p:cTn id="16" dur="500"/>
                                        <p:tgtEl>
                                          <p:spTgt spid="5"/>
                                        </p:tgtEl>
                                      </p:cBhvr>
                                    </p:animEffect>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barn(inVertical)">
                                      <p:cBhvr>
                                        <p:cTn id="21" dur="500"/>
                                        <p:tgtEl>
                                          <p:spTgt spid="9"/>
                                        </p:tgtEl>
                                      </p:cBhvr>
                                    </p:animEffect>
                                  </p:childTnLst>
                                </p:cTn>
                              </p:par>
                            </p:childTnLst>
                          </p:cTn>
                        </p:par>
                        <p:par>
                          <p:cTn id="22" fill="hold">
                            <p:stCondLst>
                              <p:cond delay="500"/>
                            </p:stCondLst>
                            <p:childTnLst>
                              <p:par>
                                <p:cTn id="23" presetID="16" presetClass="entr" presetSubtype="37"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barn(outVertical)">
                                      <p:cBhvr>
                                        <p:cTn id="25" dur="500"/>
                                        <p:tgtEl>
                                          <p:spTgt spid="12"/>
                                        </p:tgtEl>
                                      </p:cBhvr>
                                    </p:animEffect>
                                  </p:childTnLst>
                                </p:cTn>
                              </p:par>
                            </p:childTnLst>
                          </p:cTn>
                        </p:par>
                      </p:childTnLst>
                    </p:cTn>
                  </p:par>
                  <p:par>
                    <p:cTn id="26" fill="hold">
                      <p:stCondLst>
                        <p:cond delay="indefinite"/>
                      </p:stCondLst>
                      <p:childTnLst>
                        <p:par>
                          <p:cTn id="27" fill="hold">
                            <p:stCondLst>
                              <p:cond delay="0"/>
                            </p:stCondLst>
                            <p:childTnLst>
                              <p:par>
                                <p:cTn id="28" presetID="16" presetClass="entr" presetSubtype="21" fill="hold" grpId="0" nodeType="click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barn(inVertical)">
                                      <p:cBhvr>
                                        <p:cTn id="30" dur="500"/>
                                        <p:tgtEl>
                                          <p:spTgt spid="16"/>
                                        </p:tgtEl>
                                      </p:cBhvr>
                                    </p:animEffect>
                                  </p:childTnLst>
                                </p:cTn>
                              </p:par>
                            </p:childTnLst>
                          </p:cTn>
                        </p:par>
                      </p:childTnLst>
                    </p:cTn>
                  </p:par>
                  <p:par>
                    <p:cTn id="31" fill="hold">
                      <p:stCondLst>
                        <p:cond delay="indefinite"/>
                      </p:stCondLst>
                      <p:childTnLst>
                        <p:par>
                          <p:cTn id="32" fill="hold">
                            <p:stCondLst>
                              <p:cond delay="0"/>
                            </p:stCondLst>
                            <p:childTnLst>
                              <p:par>
                                <p:cTn id="33" presetID="16" presetClass="entr" presetSubtype="21" fill="hold" grpId="0" nodeType="click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barn(inVertical)">
                                      <p:cBhvr>
                                        <p:cTn id="35" dur="500"/>
                                        <p:tgtEl>
                                          <p:spTgt spid="23"/>
                                        </p:tgtEl>
                                      </p:cBhvr>
                                    </p:animEffect>
                                  </p:childTnLst>
                                </p:cTn>
                              </p:par>
                            </p:childTnLst>
                          </p:cTn>
                        </p:par>
                      </p:childTnLst>
                    </p:cTn>
                  </p:par>
                  <p:par>
                    <p:cTn id="36" fill="hold">
                      <p:stCondLst>
                        <p:cond delay="indefinite"/>
                      </p:stCondLst>
                      <p:childTnLst>
                        <p:par>
                          <p:cTn id="37" fill="hold">
                            <p:stCondLst>
                              <p:cond delay="0"/>
                            </p:stCondLst>
                            <p:childTnLst>
                              <p:par>
                                <p:cTn id="38" presetID="16" presetClass="entr" presetSubtype="21" fill="hold" grpId="0" nodeType="click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barn(inVertical)">
                                      <p:cBhvr>
                                        <p:cTn id="40" dur="500"/>
                                        <p:tgtEl>
                                          <p:spTgt spid="10"/>
                                        </p:tgtEl>
                                      </p:cBhvr>
                                    </p:animEffect>
                                  </p:childTnLst>
                                </p:cTn>
                              </p:par>
                            </p:childTnLst>
                          </p:cTn>
                        </p:par>
                      </p:childTnLst>
                    </p:cTn>
                  </p:par>
                  <p:par>
                    <p:cTn id="41" fill="hold">
                      <p:stCondLst>
                        <p:cond delay="indefinite"/>
                      </p:stCondLst>
                      <p:childTnLst>
                        <p:par>
                          <p:cTn id="42" fill="hold">
                            <p:stCondLst>
                              <p:cond delay="0"/>
                            </p:stCondLst>
                            <p:childTnLst>
                              <p:par>
                                <p:cTn id="43" presetID="16" presetClass="entr" presetSubtype="21" fill="hold" grpId="0" nodeType="clickEffect">
                                  <p:stCondLst>
                                    <p:cond delay="0"/>
                                  </p:stCondLst>
                                  <p:childTnLst>
                                    <p:set>
                                      <p:cBhvr>
                                        <p:cTn id="44" dur="1" fill="hold">
                                          <p:stCondLst>
                                            <p:cond delay="0"/>
                                          </p:stCondLst>
                                        </p:cTn>
                                        <p:tgtEl>
                                          <p:spTgt spid="17"/>
                                        </p:tgtEl>
                                        <p:attrNameLst>
                                          <p:attrName>style.visibility</p:attrName>
                                        </p:attrNameLst>
                                      </p:cBhvr>
                                      <p:to>
                                        <p:strVal val="visible"/>
                                      </p:to>
                                    </p:set>
                                    <p:animEffect transition="in" filter="barn(inVertical)">
                                      <p:cBhvr>
                                        <p:cTn id="45" dur="500"/>
                                        <p:tgtEl>
                                          <p:spTgt spid="17"/>
                                        </p:tgtEl>
                                      </p:cBhvr>
                                    </p:animEffect>
                                  </p:childTnLst>
                                </p:cTn>
                              </p:par>
                            </p:childTnLst>
                          </p:cTn>
                        </p:par>
                      </p:childTnLst>
                    </p:cTn>
                  </p:par>
                  <p:par>
                    <p:cTn id="46" fill="hold">
                      <p:stCondLst>
                        <p:cond delay="indefinite"/>
                      </p:stCondLst>
                      <p:childTnLst>
                        <p:par>
                          <p:cTn id="47" fill="hold">
                            <p:stCondLst>
                              <p:cond delay="0"/>
                            </p:stCondLst>
                            <p:childTnLst>
                              <p:par>
                                <p:cTn id="48" presetID="16" presetClass="entr" presetSubtype="21" fill="hold" grpId="0" nodeType="clickEffect">
                                  <p:stCondLst>
                                    <p:cond delay="0"/>
                                  </p:stCondLst>
                                  <p:childTnLst>
                                    <p:set>
                                      <p:cBhvr>
                                        <p:cTn id="49" dur="1" fill="hold">
                                          <p:stCondLst>
                                            <p:cond delay="0"/>
                                          </p:stCondLst>
                                        </p:cTn>
                                        <p:tgtEl>
                                          <p:spTgt spid="18"/>
                                        </p:tgtEl>
                                        <p:attrNameLst>
                                          <p:attrName>style.visibility</p:attrName>
                                        </p:attrNameLst>
                                      </p:cBhvr>
                                      <p:to>
                                        <p:strVal val="visible"/>
                                      </p:to>
                                    </p:set>
                                    <p:animEffect transition="in" filter="barn(inVertical)">
                                      <p:cBhvr>
                                        <p:cTn id="50" dur="500"/>
                                        <p:tgtEl>
                                          <p:spTgt spid="18"/>
                                        </p:tgtEl>
                                      </p:cBhvr>
                                    </p:animEffect>
                                  </p:childTnLst>
                                </p:cTn>
                              </p:par>
                            </p:childTnLst>
                          </p:cTn>
                        </p:par>
                      </p:childTnLst>
                    </p:cTn>
                  </p:par>
                  <p:par>
                    <p:cTn id="51" fill="hold">
                      <p:stCondLst>
                        <p:cond delay="indefinite"/>
                      </p:stCondLst>
                      <p:childTnLst>
                        <p:par>
                          <p:cTn id="52" fill="hold">
                            <p:stCondLst>
                              <p:cond delay="0"/>
                            </p:stCondLst>
                            <p:childTnLst>
                              <p:par>
                                <p:cTn id="53" presetID="16" presetClass="entr" presetSubtype="21" fill="hold" grpId="0" nodeType="clickEffect">
                                  <p:stCondLst>
                                    <p:cond delay="0"/>
                                  </p:stCondLst>
                                  <p:childTnLst>
                                    <p:set>
                                      <p:cBhvr>
                                        <p:cTn id="54" dur="1" fill="hold">
                                          <p:stCondLst>
                                            <p:cond delay="0"/>
                                          </p:stCondLst>
                                        </p:cTn>
                                        <p:tgtEl>
                                          <p:spTgt spid="19"/>
                                        </p:tgtEl>
                                        <p:attrNameLst>
                                          <p:attrName>style.visibility</p:attrName>
                                        </p:attrNameLst>
                                      </p:cBhvr>
                                      <p:to>
                                        <p:strVal val="visible"/>
                                      </p:to>
                                    </p:set>
                                    <p:animEffect transition="in" filter="barn(inVertical)">
                                      <p:cBhvr>
                                        <p:cTn id="55" dur="500"/>
                                        <p:tgtEl>
                                          <p:spTgt spid="19"/>
                                        </p:tgtEl>
                                      </p:cBhvr>
                                    </p:animEffect>
                                  </p:childTnLst>
                                </p:cTn>
                              </p:par>
                            </p:childTnLst>
                          </p:cTn>
                        </p:par>
                      </p:childTnLst>
                    </p:cTn>
                  </p:par>
                  <p:par>
                    <p:cTn id="56" fill="hold">
                      <p:stCondLst>
                        <p:cond delay="indefinite"/>
                      </p:stCondLst>
                      <p:childTnLst>
                        <p:par>
                          <p:cTn id="57" fill="hold">
                            <p:stCondLst>
                              <p:cond delay="0"/>
                            </p:stCondLst>
                            <p:childTnLst>
                              <p:par>
                                <p:cTn id="58" presetID="16" presetClass="entr" presetSubtype="21" fill="hold" grpId="0" nodeType="clickEffect">
                                  <p:stCondLst>
                                    <p:cond delay="0"/>
                                  </p:stCondLst>
                                  <p:childTnLst>
                                    <p:set>
                                      <p:cBhvr>
                                        <p:cTn id="59" dur="1" fill="hold">
                                          <p:stCondLst>
                                            <p:cond delay="0"/>
                                          </p:stCondLst>
                                        </p:cTn>
                                        <p:tgtEl>
                                          <p:spTgt spid="20"/>
                                        </p:tgtEl>
                                        <p:attrNameLst>
                                          <p:attrName>style.visibility</p:attrName>
                                        </p:attrNameLst>
                                      </p:cBhvr>
                                      <p:to>
                                        <p:strVal val="visible"/>
                                      </p:to>
                                    </p:set>
                                    <p:animEffect transition="in" filter="barn(inVertical)">
                                      <p:cBhvr>
                                        <p:cTn id="60"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P spid="23" grpId="0"/>
      <p:bldP spid="16" grpId="0"/>
      <p:bldP spid="9" grpId="0"/>
      <p:bldP spid="10" grpId="0"/>
      <p:bldP spid="12" grpId="0" animBg="1"/>
      <p:bldP spid="17" grpId="0"/>
      <p:bldP spid="18" grpId="0"/>
      <p:bldP spid="19" grpId="0"/>
      <p:bldP spid="5" grpId="0"/>
      <p:bldP spid="20" grpId="0"/>
    </p:bldLst>
  </p:timing>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69" name="Group 4"/>
          <p:cNvGrpSpPr/>
          <p:nvPr/>
        </p:nvGrpSpPr>
        <p:grpSpPr>
          <a:xfrm>
            <a:off x="9040482" y="3280216"/>
            <a:ext cx="3058005" cy="3492104"/>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3" name="内容占位符 2"/>
          <p:cNvSpPr>
            <a:spLocks noGrp="1"/>
          </p:cNvSpPr>
          <p:nvPr>
            <p:ph idx="1"/>
          </p:nvPr>
        </p:nvSpPr>
        <p:spPr>
          <a:xfrm>
            <a:off x="276225" y="4445"/>
            <a:ext cx="11640185" cy="6351905"/>
          </a:xfrm>
          <a:solidFill>
            <a:schemeClr val="bg1">
              <a:alpha val="47000"/>
            </a:schemeClr>
          </a:solidFill>
        </p:spPr>
        <p:txBody>
          <a:bodyPr>
            <a:noAutofit/>
          </a:bodyPr>
          <a:lstStyle/>
          <a:p>
            <a:pPr marL="0" indent="0">
              <a:lnSpc>
                <a:spcPct val="100000"/>
              </a:lnSpc>
              <a:buNone/>
            </a:pPr>
            <a:r>
              <a:rPr lang="zh-CN" altLang="en-US" b="1" dirty="0">
                <a:solidFill>
                  <a:srgbClr val="002060"/>
                </a:solidFill>
                <a:latin typeface="微软雅黑" panose="020B0503020204020204" pitchFamily="34" charset="-122"/>
                <a:ea typeface="微软雅黑" panose="020B0503020204020204" pitchFamily="34" charset="-122"/>
                <a:cs typeface="+mj-cs"/>
              </a:rPr>
              <a:t>解  析：</a:t>
            </a:r>
            <a:r>
              <a:rPr sz="2400" b="1" dirty="0">
                <a:latin typeface="微软雅黑" panose="020B0503020204020204" pitchFamily="34" charset="-122"/>
                <a:ea typeface="微软雅黑" panose="020B0503020204020204" pitchFamily="34" charset="-122"/>
              </a:rPr>
              <a:t>8. 本题考查词义辨析和联系上下文。不考试居然也能得到 B 等第，幸福来得太突然，很多学生难以置信。选择 believe（相信），故本题正确答案为 B。</a:t>
            </a:r>
            <a:endParaRPr sz="2400" b="1" dirty="0">
              <a:latin typeface="微软雅黑" panose="020B0503020204020204" pitchFamily="34" charset="-122"/>
              <a:ea typeface="微软雅黑" panose="020B0503020204020204" pitchFamily="34" charset="-122"/>
            </a:endParaRPr>
          </a:p>
          <a:p>
            <a:pPr marL="0" indent="0">
              <a:lnSpc>
                <a:spcPct val="100000"/>
              </a:lnSpc>
              <a:buNone/>
            </a:pPr>
            <a:r>
              <a:rPr sz="2400" b="1" dirty="0">
                <a:latin typeface="微软雅黑" panose="020B0503020204020204" pitchFamily="34" charset="-122"/>
                <a:ea typeface="微软雅黑" panose="020B0503020204020204" pitchFamily="34" charset="-122"/>
              </a:rPr>
              <a:t>9. 本题考查语法和词义辨析。rejoicing是一个不可数名词，表示“高兴”。用much来修饰不可数名词，表示“非常高兴”，故本题正确答案为 A。</a:t>
            </a:r>
            <a:endParaRPr sz="2400" b="1" dirty="0">
              <a:latin typeface="微软雅黑" panose="020B0503020204020204" pitchFamily="34" charset="-122"/>
              <a:ea typeface="微软雅黑" panose="020B0503020204020204" pitchFamily="34" charset="-122"/>
            </a:endParaRPr>
          </a:p>
          <a:p>
            <a:pPr marL="0" indent="0">
              <a:lnSpc>
                <a:spcPct val="100000"/>
              </a:lnSpc>
              <a:buNone/>
            </a:pPr>
            <a:r>
              <a:rPr sz="2400" b="1" dirty="0">
                <a:latin typeface="微软雅黑" panose="020B0503020204020204" pitchFamily="34" charset="-122"/>
                <a:ea typeface="微软雅黑" panose="020B0503020204020204" pitchFamily="34" charset="-122"/>
              </a:rPr>
              <a:t>10. 本题考查固定搭配。write out 意为“写出”，pick out 意为“挑选出”，let out 意为“泄露”，sign out 意为“签名登记离开”。根据上下文，sign out 最符合题意，故本题正确答案为 D。</a:t>
            </a:r>
            <a:endParaRPr sz="2400" b="1" dirty="0">
              <a:latin typeface="微软雅黑" panose="020B0503020204020204" pitchFamily="34" charset="-122"/>
              <a:ea typeface="微软雅黑" panose="020B0503020204020204" pitchFamily="34" charset="-122"/>
            </a:endParaRPr>
          </a:p>
          <a:p>
            <a:pPr marL="0" indent="0">
              <a:lnSpc>
                <a:spcPct val="100000"/>
              </a:lnSpc>
              <a:buNone/>
            </a:pPr>
            <a:r>
              <a:rPr sz="2400" b="1" dirty="0">
                <a:latin typeface="微软雅黑" panose="020B0503020204020204" pitchFamily="34" charset="-122"/>
                <a:ea typeface="微软雅黑" panose="020B0503020204020204" pitchFamily="34" charset="-122"/>
              </a:rPr>
              <a:t>11. 本题考查联系上下文。根据上下文，学生是离开了教室，故本题正确答案为 A。</a:t>
            </a:r>
            <a:endParaRPr sz="2400" b="1" dirty="0">
              <a:latin typeface="微软雅黑" panose="020B0503020204020204" pitchFamily="34" charset="-122"/>
              <a:ea typeface="微软雅黑" panose="020B0503020204020204" pitchFamily="34" charset="-122"/>
            </a:endParaRPr>
          </a:p>
          <a:p>
            <a:pPr marL="0" indent="0">
              <a:lnSpc>
                <a:spcPct val="100000"/>
              </a:lnSpc>
              <a:buNone/>
            </a:pPr>
            <a:r>
              <a:rPr sz="2400" b="1" dirty="0">
                <a:latin typeface="微软雅黑" panose="020B0503020204020204" pitchFamily="34" charset="-122"/>
                <a:ea typeface="微软雅黑" panose="020B0503020204020204" pitchFamily="34" charset="-122"/>
              </a:rPr>
              <a:t>12. 本题考查联系上下文。学生选择完了，教授还要再确定一下，选择 last chance（最后的机会），故本题正确答案为 C。</a:t>
            </a:r>
            <a:endParaRPr sz="2400" b="1" dirty="0">
              <a:latin typeface="微软雅黑" panose="020B0503020204020204" pitchFamily="34" charset="-122"/>
              <a:ea typeface="微软雅黑" panose="020B0503020204020204" pitchFamily="34" charset="-122"/>
            </a:endParaRPr>
          </a:p>
          <a:p>
            <a:pPr marL="0" indent="0">
              <a:lnSpc>
                <a:spcPct val="100000"/>
              </a:lnSpc>
              <a:buNone/>
            </a:pPr>
            <a:r>
              <a:rPr sz="2400" b="1" dirty="0">
                <a:latin typeface="微软雅黑" panose="020B0503020204020204" pitchFamily="34" charset="-122"/>
                <a:ea typeface="微软雅黑" panose="020B0503020204020204" pitchFamily="34" charset="-122"/>
              </a:rPr>
              <a:t>13. 本题考查固定短语和联系上下文。结合文章内容可知，最后一个学生 rose up（站起身来）最符合题意，故本题正确答案为 D。</a:t>
            </a:r>
            <a:endParaRPr sz="2400" b="1" dirty="0">
              <a:latin typeface="微软雅黑" panose="020B0503020204020204" pitchFamily="34" charset="-122"/>
              <a:ea typeface="微软雅黑" panose="020B0503020204020204" pitchFamily="34" charset="-122"/>
            </a:endParaRPr>
          </a:p>
          <a:p>
            <a:pPr marL="0" indent="0">
              <a:lnSpc>
                <a:spcPct val="100000"/>
              </a:lnSpc>
              <a:buNone/>
            </a:pPr>
            <a:r>
              <a:rPr sz="2400" b="1" dirty="0">
                <a:latin typeface="微软雅黑" panose="020B0503020204020204" pitchFamily="34" charset="-122"/>
                <a:ea typeface="微软雅黑" panose="020B0503020204020204" pitchFamily="34" charset="-122"/>
              </a:rPr>
              <a:t>14. 本题考查词义辨析和联系上下文。结合文章内容可知，教授 closed the door（关上门），开始清点还在教室里面的学生，故本题正确答案为 B。</a:t>
            </a:r>
            <a:endParaRPr sz="2400" b="1" dirty="0">
              <a:latin typeface="微软雅黑" panose="020B0503020204020204" pitchFamily="34" charset="-122"/>
              <a:ea typeface="微软雅黑" panose="020B0503020204020204" pitchFamily="34" charset="-122"/>
            </a:endParaRPr>
          </a:p>
          <a:p>
            <a:pPr marL="0" indent="0">
              <a:lnSpc>
                <a:spcPct val="100000"/>
              </a:lnSpc>
              <a:buNone/>
            </a:pPr>
            <a:r>
              <a:rPr sz="2400" b="1" dirty="0">
                <a:latin typeface="微软雅黑" panose="020B0503020204020204" pitchFamily="34" charset="-122"/>
                <a:ea typeface="微软雅黑" panose="020B0503020204020204" pitchFamily="34" charset="-122"/>
              </a:rPr>
              <a:t>15. 本题考查固定搭配和联系上文。believe in yourself 意为“相信自己”，故本题正确答案为 D。</a:t>
            </a:r>
            <a:endParaRPr sz="2400" b="1" dirty="0">
              <a:latin typeface="微软雅黑" panose="020B0503020204020204" pitchFamily="34" charset="-122"/>
              <a:ea typeface="微软雅黑" panose="020B0503020204020204" pitchFamily="34" charset="-122"/>
            </a:endParaRPr>
          </a:p>
        </p:txBody>
      </p:sp>
      <p:sp>
        <p:nvSpPr>
          <p:cNvPr id="33" name="左箭头 32">
            <a:hlinkClick r:id="rId1"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endParaRPr lang="zh-CN" altLang="en-US" sz="2400" b="1" dirty="0">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bg/>
                                          </p:spTgt>
                                        </p:tgtEl>
                                        <p:attrNameLst>
                                          <p:attrName>style.visibility</p:attrName>
                                        </p:attrNameLst>
                                      </p:cBhvr>
                                      <p:to>
                                        <p:strVal val="visible"/>
                                      </p:to>
                                    </p:set>
                                    <p:animEffect transition="in" filter="wipe(up)">
                                      <p:cBhvr>
                                        <p:cTn id="11" dur="500"/>
                                        <p:tgtEl>
                                          <p:spTgt spid="3">
                                            <p:bg/>
                                          </p:spTgt>
                                        </p:tgtEl>
                                      </p:cBhvr>
                                    </p:animEffect>
                                  </p:childTnLst>
                                </p:cTn>
                              </p:par>
                              <p:par>
                                <p:cTn id="12" presetID="22" presetClass="entr" presetSubtype="1" fill="hold" grpId="0" nodeType="with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wipe(up)">
                                      <p:cBhvr>
                                        <p:cTn id="14" dur="500"/>
                                        <p:tgtEl>
                                          <p:spTgt spid="3">
                                            <p:txEl>
                                              <p:pRg st="0" end="0"/>
                                            </p:txEl>
                                          </p:spTgt>
                                        </p:tgtEl>
                                      </p:cBhvr>
                                    </p:animEffect>
                                  </p:childTnLst>
                                </p:cTn>
                              </p:par>
                              <p:par>
                                <p:cTn id="15" presetID="22" presetClass="entr" presetSubtype="1" fill="hold" grpId="0" nodeType="with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wipe(up)">
                                      <p:cBhvr>
                                        <p:cTn id="17" dur="500"/>
                                        <p:tgtEl>
                                          <p:spTgt spid="3">
                                            <p:txEl>
                                              <p:pRg st="1" end="1"/>
                                            </p:txEl>
                                          </p:spTgt>
                                        </p:tgtEl>
                                      </p:cBhvr>
                                    </p:animEffect>
                                  </p:childTnLst>
                                </p:cTn>
                              </p:par>
                              <p:par>
                                <p:cTn id="18" presetID="22" presetClass="entr" presetSubtype="1" fill="hold" grpId="0" nodeType="with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Effect transition="in" filter="wipe(up)">
                                      <p:cBhvr>
                                        <p:cTn id="20" dur="500"/>
                                        <p:tgtEl>
                                          <p:spTgt spid="3">
                                            <p:txEl>
                                              <p:pRg st="2" end="2"/>
                                            </p:txEl>
                                          </p:spTgt>
                                        </p:tgtEl>
                                      </p:cBhvr>
                                    </p:animEffect>
                                  </p:childTnLst>
                                </p:cTn>
                              </p:par>
                              <p:par>
                                <p:cTn id="21" presetID="22" presetClass="entr" presetSubtype="1" fill="hold" grpId="0" nodeType="with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Effect transition="in" filter="wipe(up)">
                                      <p:cBhvr>
                                        <p:cTn id="23" dur="500"/>
                                        <p:tgtEl>
                                          <p:spTgt spid="3">
                                            <p:txEl>
                                              <p:pRg st="3" end="3"/>
                                            </p:txEl>
                                          </p:spTgt>
                                        </p:tgtEl>
                                      </p:cBhvr>
                                    </p:animEffect>
                                  </p:childTnLst>
                                </p:cTn>
                              </p:par>
                              <p:par>
                                <p:cTn id="24" presetID="22" presetClass="entr" presetSubtype="1" fill="hold" grpId="0" nodeType="withEffect">
                                  <p:stCondLst>
                                    <p:cond delay="0"/>
                                  </p:stCondLst>
                                  <p:childTnLst>
                                    <p:set>
                                      <p:cBhvr>
                                        <p:cTn id="25" dur="1" fill="hold">
                                          <p:stCondLst>
                                            <p:cond delay="0"/>
                                          </p:stCondLst>
                                        </p:cTn>
                                        <p:tgtEl>
                                          <p:spTgt spid="3">
                                            <p:txEl>
                                              <p:pRg st="4" end="4"/>
                                            </p:txEl>
                                          </p:spTgt>
                                        </p:tgtEl>
                                        <p:attrNameLst>
                                          <p:attrName>style.visibility</p:attrName>
                                        </p:attrNameLst>
                                      </p:cBhvr>
                                      <p:to>
                                        <p:strVal val="visible"/>
                                      </p:to>
                                    </p:set>
                                    <p:animEffect transition="in" filter="wipe(up)">
                                      <p:cBhvr>
                                        <p:cTn id="26" dur="500"/>
                                        <p:tgtEl>
                                          <p:spTgt spid="3">
                                            <p:txEl>
                                              <p:pRg st="4" end="4"/>
                                            </p:txEl>
                                          </p:spTgt>
                                        </p:tgtEl>
                                      </p:cBhvr>
                                    </p:animEffect>
                                  </p:childTnLst>
                                </p:cTn>
                              </p:par>
                              <p:par>
                                <p:cTn id="27" presetID="22" presetClass="entr" presetSubtype="1" fill="hold" grpId="0" nodeType="withEffect">
                                  <p:stCondLst>
                                    <p:cond delay="0"/>
                                  </p:stCondLst>
                                  <p:childTnLst>
                                    <p:set>
                                      <p:cBhvr>
                                        <p:cTn id="28" dur="1" fill="hold">
                                          <p:stCondLst>
                                            <p:cond delay="0"/>
                                          </p:stCondLst>
                                        </p:cTn>
                                        <p:tgtEl>
                                          <p:spTgt spid="3">
                                            <p:txEl>
                                              <p:pRg st="5" end="5"/>
                                            </p:txEl>
                                          </p:spTgt>
                                        </p:tgtEl>
                                        <p:attrNameLst>
                                          <p:attrName>style.visibility</p:attrName>
                                        </p:attrNameLst>
                                      </p:cBhvr>
                                      <p:to>
                                        <p:strVal val="visible"/>
                                      </p:to>
                                    </p:set>
                                    <p:animEffect transition="in" filter="wipe(up)">
                                      <p:cBhvr>
                                        <p:cTn id="29" dur="500"/>
                                        <p:tgtEl>
                                          <p:spTgt spid="3">
                                            <p:txEl>
                                              <p:pRg st="5" end="5"/>
                                            </p:txEl>
                                          </p:spTgt>
                                        </p:tgtEl>
                                      </p:cBhvr>
                                    </p:animEffect>
                                  </p:childTnLst>
                                </p:cTn>
                              </p:par>
                              <p:par>
                                <p:cTn id="30" presetID="22" presetClass="entr" presetSubtype="1" fill="hold" grpId="0" nodeType="withEffect">
                                  <p:stCondLst>
                                    <p:cond delay="0"/>
                                  </p:stCondLst>
                                  <p:childTnLst>
                                    <p:set>
                                      <p:cBhvr>
                                        <p:cTn id="31" dur="1" fill="hold">
                                          <p:stCondLst>
                                            <p:cond delay="0"/>
                                          </p:stCondLst>
                                        </p:cTn>
                                        <p:tgtEl>
                                          <p:spTgt spid="3">
                                            <p:txEl>
                                              <p:pRg st="6" end="6"/>
                                            </p:txEl>
                                          </p:spTgt>
                                        </p:tgtEl>
                                        <p:attrNameLst>
                                          <p:attrName>style.visibility</p:attrName>
                                        </p:attrNameLst>
                                      </p:cBhvr>
                                      <p:to>
                                        <p:strVal val="visible"/>
                                      </p:to>
                                    </p:set>
                                    <p:animEffect transition="in" filter="wipe(up)">
                                      <p:cBhvr>
                                        <p:cTn id="32" dur="500"/>
                                        <p:tgtEl>
                                          <p:spTgt spid="3">
                                            <p:txEl>
                                              <p:pRg st="6" end="6"/>
                                            </p:txEl>
                                          </p:spTgt>
                                        </p:tgtEl>
                                      </p:cBhvr>
                                    </p:animEffect>
                                  </p:childTnLst>
                                </p:cTn>
                              </p:par>
                              <p:par>
                                <p:cTn id="33" presetID="22" presetClass="entr" presetSubtype="1" fill="hold" grpId="0" nodeType="with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animEffect transition="in" filter="wipe(up)">
                                      <p:cBhvr>
                                        <p:cTn id="35"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33" name="左箭头 32">
            <a:hlinkClick r:id="rId1"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endParaRPr lang="zh-CN" altLang="en-US" sz="2400" b="1" dirty="0">
              <a:solidFill>
                <a:schemeClr val="bg1"/>
              </a:solidFill>
            </a:endParaRPr>
          </a:p>
        </p:txBody>
      </p:sp>
      <p:grpSp>
        <p:nvGrpSpPr>
          <p:cNvPr id="7" name="组合 6"/>
          <p:cNvGrpSpPr/>
          <p:nvPr/>
        </p:nvGrpSpPr>
        <p:grpSpPr>
          <a:xfrm>
            <a:off x="101793" y="162019"/>
            <a:ext cx="4044462" cy="728090"/>
            <a:chOff x="0" y="218898"/>
            <a:chExt cx="4044462" cy="728090"/>
          </a:xfrm>
          <a:solidFill>
            <a:schemeClr val="tx2"/>
          </a:solidFill>
        </p:grpSpPr>
        <p:sp>
          <p:nvSpPr>
            <p:cNvPr id="6" name="箭头: V 形 5"/>
            <p:cNvSpPr/>
            <p:nvPr/>
          </p:nvSpPr>
          <p:spPr>
            <a:xfrm>
              <a:off x="0" y="218898"/>
              <a:ext cx="4044462" cy="728090"/>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文本框 4"/>
            <p:cNvSpPr txBox="1"/>
            <p:nvPr/>
          </p:nvSpPr>
          <p:spPr>
            <a:xfrm>
              <a:off x="789778" y="305944"/>
              <a:ext cx="2877711" cy="553998"/>
            </a:xfrm>
            <a:prstGeom prst="rect">
              <a:avLst/>
            </a:prstGeom>
            <a:noFill/>
            <a:ln>
              <a:noFill/>
            </a:ln>
          </p:spPr>
          <p:txBody>
            <a:bodyPr wrap="none" rtlCol="0">
              <a:spAutoFit/>
            </a:bodyPr>
            <a:lstStyle/>
            <a:p>
              <a:r>
                <a:rPr lang="zh-CN" altLang="en-US" sz="3000" b="1" dirty="0">
                  <a:ln w="12700">
                    <a:noFill/>
                  </a:ln>
                  <a:solidFill>
                    <a:schemeClr val="bg1"/>
                  </a:solidFill>
                  <a:latin typeface="微软雅黑" panose="020B0503020204020204" pitchFamily="34" charset="-122"/>
                  <a:ea typeface="微软雅黑" panose="020B0503020204020204" pitchFamily="34" charset="-122"/>
                  <a:cs typeface="+mj-cs"/>
                </a:rPr>
                <a:t>本自测我学了：</a:t>
              </a:r>
              <a:endParaRPr lang="zh-CN" altLang="en-US" sz="3000" b="1" dirty="0">
                <a:ln w="12700">
                  <a:noFill/>
                </a:ln>
                <a:solidFill>
                  <a:schemeClr val="bg1"/>
                </a:solidFill>
                <a:latin typeface="微软雅黑" panose="020B0503020204020204" pitchFamily="34" charset="-122"/>
                <a:ea typeface="微软雅黑" panose="020B0503020204020204" pitchFamily="34" charset="-122"/>
                <a:cs typeface="+mj-cs"/>
              </a:endParaRPr>
            </a:p>
          </p:txBody>
        </p:sp>
      </p:grpSp>
      <p:grpSp>
        <p:nvGrpSpPr>
          <p:cNvPr id="37" name="组合 36"/>
          <p:cNvGrpSpPr/>
          <p:nvPr/>
        </p:nvGrpSpPr>
        <p:grpSpPr>
          <a:xfrm>
            <a:off x="-461643" y="957512"/>
            <a:ext cx="4555859" cy="599166"/>
            <a:chOff x="1530019" y="1510591"/>
            <a:chExt cx="4044462" cy="833387"/>
          </a:xfrm>
          <a:solidFill>
            <a:schemeClr val="tx2"/>
          </a:solidFill>
        </p:grpSpPr>
        <p:sp>
          <p:nvSpPr>
            <p:cNvPr id="38" name="箭头: V 形 37"/>
            <p:cNvSpPr/>
            <p:nvPr/>
          </p:nvSpPr>
          <p:spPr>
            <a:xfrm>
              <a:off x="1530019" y="1615888"/>
              <a:ext cx="4044462" cy="728090"/>
            </a:xfrm>
            <a:prstGeom prst="chevron">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9" name="文本框 38"/>
            <p:cNvSpPr txBox="1"/>
            <p:nvPr/>
          </p:nvSpPr>
          <p:spPr>
            <a:xfrm>
              <a:off x="2277674" y="1510591"/>
              <a:ext cx="2634122" cy="808199"/>
            </a:xfrm>
            <a:prstGeom prst="rect">
              <a:avLst/>
            </a:prstGeom>
            <a:noFill/>
            <a:ln>
              <a:noFill/>
            </a:ln>
          </p:spPr>
          <p:txBody>
            <a:bodyPr wrap="square" rtlCol="0">
              <a:spAutoFit/>
            </a:bodyPr>
            <a:lstStyle/>
            <a:p>
              <a:pPr marL="0" indent="0">
                <a:lnSpc>
                  <a:spcPct val="150000"/>
                </a:lnSpc>
                <a:buNone/>
              </a:pPr>
              <a:r>
                <a:rPr lang="en-US" altLang="zh-CN" sz="2400" b="1" dirty="0">
                  <a:solidFill>
                    <a:srgbClr val="002060"/>
                  </a:solidFill>
                  <a:latin typeface="微软雅黑" panose="020B0503020204020204" pitchFamily="34" charset="-122"/>
                  <a:ea typeface="微软雅黑" panose="020B0503020204020204" pitchFamily="34" charset="-122"/>
                  <a:cs typeface="+mj-cs"/>
                </a:rPr>
                <a:t>semester </a:t>
              </a:r>
              <a:r>
                <a:rPr lang="en-US" altLang="zh-CN" sz="2400" b="1" i="1" dirty="0">
                  <a:solidFill>
                    <a:srgbClr val="002060"/>
                  </a:solidFill>
                  <a:latin typeface="微软雅黑" panose="020B0503020204020204" pitchFamily="34" charset="-122"/>
                  <a:ea typeface="微软雅黑" panose="020B0503020204020204" pitchFamily="34" charset="-122"/>
                  <a:cs typeface="+mj-cs"/>
                </a:rPr>
                <a:t>n</a:t>
              </a:r>
              <a:r>
                <a:rPr lang="en-US" altLang="zh-CN" sz="2400" b="1" dirty="0">
                  <a:solidFill>
                    <a:srgbClr val="002060"/>
                  </a:solidFill>
                  <a:latin typeface="微软雅黑" panose="020B0503020204020204" pitchFamily="34" charset="-122"/>
                  <a:ea typeface="微软雅黑" panose="020B0503020204020204" pitchFamily="34" charset="-122"/>
                  <a:cs typeface="+mj-cs"/>
                </a:rPr>
                <a:t>. </a:t>
              </a:r>
              <a:r>
                <a:rPr lang="zh-CN" altLang="en-US" sz="2400" b="1" dirty="0">
                  <a:solidFill>
                    <a:srgbClr val="002060"/>
                  </a:solidFill>
                  <a:latin typeface="微软雅黑" panose="020B0503020204020204" pitchFamily="34" charset="-122"/>
                  <a:ea typeface="微软雅黑" panose="020B0503020204020204" pitchFamily="34" charset="-122"/>
                  <a:cs typeface="+mj-cs"/>
                </a:rPr>
                <a:t>学期</a:t>
              </a:r>
              <a:endParaRPr lang="zh-CN" altLang="en-US" sz="3000" b="1" dirty="0">
                <a:ln w="12700">
                  <a:noFill/>
                </a:ln>
                <a:solidFill>
                  <a:schemeClr val="bg1"/>
                </a:solidFill>
                <a:latin typeface="微软雅黑" panose="020B0503020204020204" pitchFamily="34" charset="-122"/>
                <a:ea typeface="微软雅黑" panose="020B0503020204020204" pitchFamily="34" charset="-122"/>
                <a:cs typeface="+mj-cs"/>
              </a:endParaRPr>
            </a:p>
          </p:txBody>
        </p:sp>
      </p:grpSp>
      <p:grpSp>
        <p:nvGrpSpPr>
          <p:cNvPr id="40" name="组合 39"/>
          <p:cNvGrpSpPr/>
          <p:nvPr/>
        </p:nvGrpSpPr>
        <p:grpSpPr>
          <a:xfrm>
            <a:off x="149723" y="1779871"/>
            <a:ext cx="4555859" cy="525775"/>
            <a:chOff x="1530019" y="1615888"/>
            <a:chExt cx="4554259" cy="728090"/>
          </a:xfrm>
          <a:solidFill>
            <a:schemeClr val="accent1">
              <a:lumMod val="50000"/>
            </a:schemeClr>
          </a:solidFill>
        </p:grpSpPr>
        <p:sp>
          <p:nvSpPr>
            <p:cNvPr id="41" name="箭头: V 形 40"/>
            <p:cNvSpPr/>
            <p:nvPr/>
          </p:nvSpPr>
          <p:spPr>
            <a:xfrm>
              <a:off x="1530019" y="1615888"/>
              <a:ext cx="4554259" cy="728090"/>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2" name="文本框 41"/>
            <p:cNvSpPr txBox="1"/>
            <p:nvPr/>
          </p:nvSpPr>
          <p:spPr>
            <a:xfrm>
              <a:off x="2091324" y="1635552"/>
              <a:ext cx="3992954" cy="639311"/>
            </a:xfrm>
            <a:prstGeom prst="rect">
              <a:avLst/>
            </a:prstGeom>
            <a:noFill/>
            <a:ln>
              <a:noFill/>
            </a:ln>
          </p:spPr>
          <p:txBody>
            <a:bodyPr wrap="none" rtlCol="0">
              <a:spAutoFit/>
            </a:bodyPr>
            <a:lstStyle/>
            <a:p>
              <a:r>
                <a:rPr lang="en-US" altLang="zh-CN" sz="2400" b="1" dirty="0">
                  <a:ln w="12700">
                    <a:noFill/>
                  </a:ln>
                  <a:solidFill>
                    <a:schemeClr val="bg1"/>
                  </a:solidFill>
                  <a:latin typeface="微软雅黑" panose="020B0503020204020204" pitchFamily="34" charset="-122"/>
                  <a:ea typeface="微软雅黑" panose="020B0503020204020204" pitchFamily="34" charset="-122"/>
                  <a:cs typeface="+mj-cs"/>
                </a:rPr>
                <a:t>extremely </a:t>
              </a:r>
              <a:r>
                <a:rPr lang="en-US" altLang="zh-CN" sz="2400" b="1" i="1" dirty="0">
                  <a:ln w="12700">
                    <a:noFill/>
                  </a:ln>
                  <a:solidFill>
                    <a:schemeClr val="bg1"/>
                  </a:solidFill>
                  <a:latin typeface="微软雅黑" panose="020B0503020204020204" pitchFamily="34" charset="-122"/>
                  <a:ea typeface="微软雅黑" panose="020B0503020204020204" pitchFamily="34" charset="-122"/>
                  <a:cs typeface="+mj-cs"/>
                </a:rPr>
                <a:t>adv</a:t>
              </a:r>
              <a:r>
                <a:rPr lang="en-US" altLang="zh-CN" sz="2400" b="1" dirty="0">
                  <a:ln w="12700">
                    <a:noFill/>
                  </a:ln>
                  <a:solidFill>
                    <a:schemeClr val="bg1"/>
                  </a:solidFill>
                  <a:latin typeface="微软雅黑" panose="020B0503020204020204" pitchFamily="34" charset="-122"/>
                  <a:ea typeface="微软雅黑" panose="020B0503020204020204" pitchFamily="34" charset="-122"/>
                  <a:cs typeface="+mj-cs"/>
                </a:rPr>
                <a:t>. </a:t>
              </a:r>
              <a:r>
                <a:rPr lang="zh-CN" altLang="en-US" sz="2400" b="1" dirty="0">
                  <a:ln w="12700">
                    <a:noFill/>
                  </a:ln>
                  <a:solidFill>
                    <a:schemeClr val="bg1"/>
                  </a:solidFill>
                  <a:latin typeface="微软雅黑" panose="020B0503020204020204" pitchFamily="34" charset="-122"/>
                  <a:ea typeface="微软雅黑" panose="020B0503020204020204" pitchFamily="34" charset="-122"/>
                  <a:cs typeface="+mj-cs"/>
                </a:rPr>
                <a:t>非常地</a:t>
              </a:r>
              <a:endParaRPr lang="zh-CN" altLang="en-US" sz="3000" b="1" dirty="0">
                <a:ln w="12700">
                  <a:noFill/>
                </a:ln>
                <a:solidFill>
                  <a:schemeClr val="bg1"/>
                </a:solidFill>
                <a:latin typeface="微软雅黑" panose="020B0503020204020204" pitchFamily="34" charset="-122"/>
                <a:ea typeface="微软雅黑" panose="020B0503020204020204" pitchFamily="34" charset="-122"/>
                <a:cs typeface="+mj-cs"/>
              </a:endParaRPr>
            </a:p>
          </p:txBody>
        </p:sp>
      </p:grpSp>
      <p:grpSp>
        <p:nvGrpSpPr>
          <p:cNvPr id="63" name="组合 62"/>
          <p:cNvGrpSpPr/>
          <p:nvPr/>
        </p:nvGrpSpPr>
        <p:grpSpPr>
          <a:xfrm>
            <a:off x="-461643" y="2387012"/>
            <a:ext cx="4697817" cy="612118"/>
            <a:chOff x="1530018" y="1492576"/>
            <a:chExt cx="4170485" cy="851402"/>
          </a:xfrm>
          <a:solidFill>
            <a:schemeClr val="tx2"/>
          </a:solidFill>
        </p:grpSpPr>
        <p:sp>
          <p:nvSpPr>
            <p:cNvPr id="64" name="箭头: V 形 63"/>
            <p:cNvSpPr/>
            <p:nvPr/>
          </p:nvSpPr>
          <p:spPr>
            <a:xfrm>
              <a:off x="1530018" y="1615889"/>
              <a:ext cx="4170485" cy="728089"/>
            </a:xfrm>
            <a:prstGeom prst="chevron">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5" name="文本框 64"/>
            <p:cNvSpPr txBox="1"/>
            <p:nvPr/>
          </p:nvSpPr>
          <p:spPr>
            <a:xfrm>
              <a:off x="2000758" y="1492576"/>
              <a:ext cx="2783743" cy="808199"/>
            </a:xfrm>
            <a:prstGeom prst="rect">
              <a:avLst/>
            </a:prstGeom>
            <a:noFill/>
            <a:ln>
              <a:noFill/>
            </a:ln>
          </p:spPr>
          <p:txBody>
            <a:bodyPr wrap="none" rtlCol="0">
              <a:spAutoFit/>
            </a:bodyPr>
            <a:lstStyle/>
            <a:p>
              <a:pPr marL="0" indent="0">
                <a:lnSpc>
                  <a:spcPct val="150000"/>
                </a:lnSpc>
                <a:buNone/>
              </a:pPr>
              <a:r>
                <a:rPr lang="en-US" altLang="zh-CN" sz="2400" b="1" dirty="0">
                  <a:solidFill>
                    <a:srgbClr val="002060"/>
                  </a:solidFill>
                  <a:latin typeface="微软雅黑" panose="020B0503020204020204" pitchFamily="34" charset="-122"/>
                  <a:ea typeface="微软雅黑" panose="020B0503020204020204" pitchFamily="34" charset="-122"/>
                  <a:cs typeface="+mj-cs"/>
                </a:rPr>
                <a:t>be off to </a:t>
              </a:r>
              <a:r>
                <a:rPr lang="zh-CN" altLang="en-US" sz="2400" b="1" dirty="0">
                  <a:solidFill>
                    <a:srgbClr val="002060"/>
                  </a:solidFill>
                  <a:latin typeface="微软雅黑" panose="020B0503020204020204" pitchFamily="34" charset="-122"/>
                  <a:ea typeface="微软雅黑" panose="020B0503020204020204" pitchFamily="34" charset="-122"/>
                  <a:cs typeface="+mj-cs"/>
                </a:rPr>
                <a:t>离开去</a:t>
              </a:r>
              <a:r>
                <a:rPr lang="en-US" altLang="zh-CN" sz="2400" b="1" dirty="0">
                  <a:solidFill>
                    <a:srgbClr val="002060"/>
                  </a:solidFill>
                  <a:latin typeface="微软雅黑" panose="020B0503020204020204" pitchFamily="34" charset="-122"/>
                  <a:ea typeface="微软雅黑" panose="020B0503020204020204" pitchFamily="34" charset="-122"/>
                  <a:cs typeface="+mj-cs"/>
                </a:rPr>
                <a:t>……</a:t>
              </a:r>
              <a:endParaRPr lang="zh-CN" altLang="en-US" sz="3000" b="1" dirty="0">
                <a:ln w="12700">
                  <a:noFill/>
                </a:ln>
                <a:solidFill>
                  <a:schemeClr val="bg1"/>
                </a:solidFill>
                <a:latin typeface="微软雅黑" panose="020B0503020204020204" pitchFamily="34" charset="-122"/>
                <a:ea typeface="微软雅黑" panose="020B0503020204020204" pitchFamily="34" charset="-122"/>
                <a:cs typeface="+mj-cs"/>
              </a:endParaRPr>
            </a:p>
          </p:txBody>
        </p:sp>
      </p:grpSp>
      <p:grpSp>
        <p:nvGrpSpPr>
          <p:cNvPr id="91" name="组合 90"/>
          <p:cNvGrpSpPr/>
          <p:nvPr/>
        </p:nvGrpSpPr>
        <p:grpSpPr>
          <a:xfrm>
            <a:off x="4705582" y="1698978"/>
            <a:ext cx="7789409" cy="612118"/>
            <a:chOff x="1530019" y="1492576"/>
            <a:chExt cx="6915045" cy="851402"/>
          </a:xfrm>
          <a:solidFill>
            <a:schemeClr val="tx2"/>
          </a:solidFill>
        </p:grpSpPr>
        <p:sp>
          <p:nvSpPr>
            <p:cNvPr id="92" name="箭头: V 形 91"/>
            <p:cNvSpPr/>
            <p:nvPr/>
          </p:nvSpPr>
          <p:spPr>
            <a:xfrm>
              <a:off x="1530019" y="1615889"/>
              <a:ext cx="5071268" cy="728089"/>
            </a:xfrm>
            <a:prstGeom prst="chevron">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3" name="文本框 92"/>
            <p:cNvSpPr txBox="1"/>
            <p:nvPr/>
          </p:nvSpPr>
          <p:spPr>
            <a:xfrm>
              <a:off x="2000758" y="1492576"/>
              <a:ext cx="6444306" cy="808199"/>
            </a:xfrm>
            <a:prstGeom prst="rect">
              <a:avLst/>
            </a:prstGeom>
            <a:noFill/>
            <a:ln>
              <a:noFill/>
            </a:ln>
          </p:spPr>
          <p:txBody>
            <a:bodyPr wrap="square" rtlCol="0">
              <a:spAutoFit/>
            </a:bodyPr>
            <a:lstStyle/>
            <a:p>
              <a:pPr marL="0" indent="0">
                <a:lnSpc>
                  <a:spcPct val="150000"/>
                </a:lnSpc>
                <a:buNone/>
              </a:pPr>
              <a:r>
                <a:rPr lang="en-US" altLang="zh-CN" sz="2400" b="1" dirty="0">
                  <a:solidFill>
                    <a:srgbClr val="002060"/>
                  </a:solidFill>
                  <a:latin typeface="微软雅黑" panose="020B0503020204020204" pitchFamily="34" charset="-122"/>
                  <a:ea typeface="微软雅黑" panose="020B0503020204020204" pitchFamily="34" charset="-122"/>
                  <a:cs typeface="+mj-cs"/>
                </a:rPr>
                <a:t>be about to </a:t>
              </a:r>
              <a:r>
                <a:rPr lang="zh-CN" altLang="en-US" sz="2400" b="1" dirty="0">
                  <a:solidFill>
                    <a:srgbClr val="002060"/>
                  </a:solidFill>
                  <a:latin typeface="微软雅黑" panose="020B0503020204020204" pitchFamily="34" charset="-122"/>
                  <a:ea typeface="微软雅黑" panose="020B0503020204020204" pitchFamily="34" charset="-122"/>
                  <a:cs typeface="+mj-cs"/>
                </a:rPr>
                <a:t>即将，将要</a:t>
              </a:r>
              <a:endParaRPr lang="zh-CN" altLang="en-US" sz="3000" b="1" dirty="0">
                <a:ln w="12700">
                  <a:noFill/>
                </a:ln>
                <a:solidFill>
                  <a:schemeClr val="bg1"/>
                </a:solidFill>
                <a:latin typeface="微软雅黑" panose="020B0503020204020204" pitchFamily="34" charset="-122"/>
                <a:ea typeface="微软雅黑" panose="020B0503020204020204" pitchFamily="34" charset="-122"/>
                <a:cs typeface="+mj-cs"/>
              </a:endParaRPr>
            </a:p>
          </p:txBody>
        </p:sp>
      </p:grpSp>
      <p:grpSp>
        <p:nvGrpSpPr>
          <p:cNvPr id="100" name="组合 99"/>
          <p:cNvGrpSpPr/>
          <p:nvPr/>
        </p:nvGrpSpPr>
        <p:grpSpPr>
          <a:xfrm>
            <a:off x="101793" y="3182432"/>
            <a:ext cx="3418645" cy="525775"/>
            <a:chOff x="1530018" y="1615888"/>
            <a:chExt cx="3164822" cy="728090"/>
          </a:xfrm>
          <a:solidFill>
            <a:schemeClr val="accent1">
              <a:lumMod val="50000"/>
            </a:schemeClr>
          </a:solidFill>
        </p:grpSpPr>
        <p:sp>
          <p:nvSpPr>
            <p:cNvPr id="101" name="箭头: V 形 100"/>
            <p:cNvSpPr/>
            <p:nvPr/>
          </p:nvSpPr>
          <p:spPr>
            <a:xfrm>
              <a:off x="1530018" y="1615888"/>
              <a:ext cx="3004944" cy="728090"/>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2" name="文本框 101"/>
            <p:cNvSpPr txBox="1"/>
            <p:nvPr/>
          </p:nvSpPr>
          <p:spPr>
            <a:xfrm>
              <a:off x="2091323" y="1635552"/>
              <a:ext cx="2603517" cy="639311"/>
            </a:xfrm>
            <a:prstGeom prst="rect">
              <a:avLst/>
            </a:prstGeom>
            <a:noFill/>
            <a:ln>
              <a:noFill/>
            </a:ln>
          </p:spPr>
          <p:txBody>
            <a:bodyPr wrap="square" rtlCol="0">
              <a:spAutoFit/>
            </a:bodyPr>
            <a:lstStyle/>
            <a:p>
              <a:r>
                <a:rPr lang="en-US" altLang="zh-CN" sz="2400" b="1" dirty="0">
                  <a:ln w="12700">
                    <a:noFill/>
                  </a:ln>
                  <a:solidFill>
                    <a:schemeClr val="bg1"/>
                  </a:solidFill>
                  <a:latin typeface="微软雅黑" panose="020B0503020204020204" pitchFamily="34" charset="-122"/>
                  <a:ea typeface="微软雅黑" panose="020B0503020204020204" pitchFamily="34" charset="-122"/>
                  <a:cs typeface="+mj-cs"/>
                </a:rPr>
                <a:t>hand out </a:t>
              </a:r>
              <a:r>
                <a:rPr lang="zh-CN" altLang="en-US" sz="2400" b="1" dirty="0">
                  <a:ln w="12700">
                    <a:noFill/>
                  </a:ln>
                  <a:solidFill>
                    <a:schemeClr val="bg1"/>
                  </a:solidFill>
                  <a:latin typeface="微软雅黑" panose="020B0503020204020204" pitchFamily="34" charset="-122"/>
                  <a:ea typeface="微软雅黑" panose="020B0503020204020204" pitchFamily="34" charset="-122"/>
                  <a:cs typeface="+mj-cs"/>
                </a:rPr>
                <a:t>分发</a:t>
              </a:r>
              <a:endParaRPr lang="zh-CN" altLang="en-US" sz="3000" b="1" dirty="0">
                <a:ln w="12700">
                  <a:noFill/>
                </a:ln>
                <a:solidFill>
                  <a:schemeClr val="bg1"/>
                </a:solidFill>
                <a:latin typeface="微软雅黑" panose="020B0503020204020204" pitchFamily="34" charset="-122"/>
                <a:ea typeface="微软雅黑" panose="020B0503020204020204" pitchFamily="34" charset="-122"/>
                <a:cs typeface="+mj-cs"/>
              </a:endParaRPr>
            </a:p>
          </p:txBody>
        </p:sp>
      </p:grpSp>
      <p:grpSp>
        <p:nvGrpSpPr>
          <p:cNvPr id="103" name="组合 102"/>
          <p:cNvGrpSpPr/>
          <p:nvPr/>
        </p:nvGrpSpPr>
        <p:grpSpPr>
          <a:xfrm>
            <a:off x="136523" y="4633247"/>
            <a:ext cx="11918954" cy="525775"/>
            <a:chOff x="1530020" y="1615888"/>
            <a:chExt cx="16773675" cy="728089"/>
          </a:xfrm>
          <a:solidFill>
            <a:schemeClr val="accent1">
              <a:lumMod val="50000"/>
            </a:schemeClr>
          </a:solidFill>
        </p:grpSpPr>
        <p:sp>
          <p:nvSpPr>
            <p:cNvPr id="104" name="箭头: V 形 103"/>
            <p:cNvSpPr/>
            <p:nvPr/>
          </p:nvSpPr>
          <p:spPr>
            <a:xfrm>
              <a:off x="1530020" y="1615888"/>
              <a:ext cx="16362196" cy="728089"/>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5" name="文本框 104"/>
            <p:cNvSpPr txBox="1"/>
            <p:nvPr/>
          </p:nvSpPr>
          <p:spPr>
            <a:xfrm>
              <a:off x="2060652" y="1635552"/>
              <a:ext cx="16243043" cy="639310"/>
            </a:xfrm>
            <a:prstGeom prst="rect">
              <a:avLst/>
            </a:prstGeom>
            <a:noFill/>
            <a:ln>
              <a:noFill/>
            </a:ln>
          </p:spPr>
          <p:txBody>
            <a:bodyPr wrap="square" rtlCol="0">
              <a:spAutoFit/>
            </a:bodyPr>
            <a:lstStyle/>
            <a:p>
              <a:r>
                <a:rPr lang="en-US" altLang="zh-CN" sz="2400" b="1" dirty="0">
                  <a:ln w="12700">
                    <a:noFill/>
                  </a:ln>
                  <a:solidFill>
                    <a:schemeClr val="bg1"/>
                  </a:solidFill>
                  <a:latin typeface="微软雅黑" panose="020B0503020204020204" pitchFamily="34" charset="-122"/>
                  <a:ea typeface="微软雅黑" panose="020B0503020204020204" pitchFamily="34" charset="-122"/>
                  <a:cs typeface="+mj-cs"/>
                </a:rPr>
                <a:t>As the last taker left the room ... </a:t>
              </a:r>
              <a:r>
                <a:rPr lang="zh-CN" altLang="en-US" sz="2400" b="1" dirty="0">
                  <a:ln w="12700">
                    <a:noFill/>
                  </a:ln>
                  <a:solidFill>
                    <a:schemeClr val="bg1"/>
                  </a:solidFill>
                  <a:latin typeface="微软雅黑" panose="020B0503020204020204" pitchFamily="34" charset="-122"/>
                  <a:ea typeface="微软雅黑" panose="020B0503020204020204" pitchFamily="34" charset="-122"/>
                  <a:cs typeface="+mj-cs"/>
                </a:rPr>
                <a:t>当最后一个接受建议的人离开了教室</a:t>
              </a:r>
              <a:r>
                <a:rPr lang="en-US" altLang="zh-CN" sz="2400" b="1" dirty="0">
                  <a:ln w="12700">
                    <a:noFill/>
                  </a:ln>
                  <a:solidFill>
                    <a:schemeClr val="bg1"/>
                  </a:solidFill>
                  <a:latin typeface="微软雅黑" panose="020B0503020204020204" pitchFamily="34" charset="-122"/>
                  <a:ea typeface="微软雅黑" panose="020B0503020204020204" pitchFamily="34" charset="-122"/>
                  <a:cs typeface="+mj-cs"/>
                </a:rPr>
                <a:t>……</a:t>
              </a:r>
              <a:endParaRPr lang="zh-CN" altLang="en-US" sz="3000" b="1" dirty="0">
                <a:ln w="12700">
                  <a:noFill/>
                </a:ln>
                <a:solidFill>
                  <a:schemeClr val="bg1"/>
                </a:solidFill>
                <a:latin typeface="微软雅黑" panose="020B0503020204020204" pitchFamily="34" charset="-122"/>
                <a:ea typeface="微软雅黑" panose="020B0503020204020204" pitchFamily="34" charset="-122"/>
                <a:cs typeface="+mj-cs"/>
              </a:endParaRPr>
            </a:p>
          </p:txBody>
        </p:sp>
      </p:grpSp>
      <p:grpSp>
        <p:nvGrpSpPr>
          <p:cNvPr id="110" name="组合 109"/>
          <p:cNvGrpSpPr/>
          <p:nvPr/>
        </p:nvGrpSpPr>
        <p:grpSpPr>
          <a:xfrm>
            <a:off x="-393738" y="3841729"/>
            <a:ext cx="12156828" cy="612117"/>
            <a:chOff x="1530019" y="1492577"/>
            <a:chExt cx="10792220" cy="851401"/>
          </a:xfrm>
          <a:solidFill>
            <a:schemeClr val="tx2"/>
          </a:solidFill>
        </p:grpSpPr>
        <p:sp>
          <p:nvSpPr>
            <p:cNvPr id="111" name="箭头: V 形 110"/>
            <p:cNvSpPr/>
            <p:nvPr/>
          </p:nvSpPr>
          <p:spPr>
            <a:xfrm>
              <a:off x="1530019" y="1615888"/>
              <a:ext cx="4030377" cy="728090"/>
            </a:xfrm>
            <a:prstGeom prst="chevron">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2" name="文本框 111"/>
            <p:cNvSpPr txBox="1"/>
            <p:nvPr/>
          </p:nvSpPr>
          <p:spPr>
            <a:xfrm>
              <a:off x="2000757" y="1492577"/>
              <a:ext cx="10321482" cy="808199"/>
            </a:xfrm>
            <a:prstGeom prst="rect">
              <a:avLst/>
            </a:prstGeom>
            <a:noFill/>
            <a:ln>
              <a:noFill/>
            </a:ln>
          </p:spPr>
          <p:txBody>
            <a:bodyPr wrap="square" rtlCol="0">
              <a:spAutoFit/>
            </a:bodyPr>
            <a:lstStyle/>
            <a:p>
              <a:pPr marL="0" indent="0">
                <a:lnSpc>
                  <a:spcPct val="150000"/>
                </a:lnSpc>
                <a:buNone/>
              </a:pPr>
              <a:r>
                <a:rPr lang="en-US" altLang="zh-CN" sz="2400" b="1" dirty="0">
                  <a:solidFill>
                    <a:srgbClr val="002060"/>
                  </a:solidFill>
                  <a:latin typeface="微软雅黑" panose="020B0503020204020204" pitchFamily="34" charset="-122"/>
                  <a:ea typeface="微软雅黑" panose="020B0503020204020204" pitchFamily="34" charset="-122"/>
                  <a:cs typeface="+mj-cs"/>
                </a:rPr>
                <a:t>mess up </a:t>
              </a:r>
              <a:r>
                <a:rPr lang="zh-CN" altLang="en-US" sz="2400" b="1" dirty="0">
                  <a:solidFill>
                    <a:srgbClr val="002060"/>
                  </a:solidFill>
                  <a:latin typeface="微软雅黑" panose="020B0503020204020204" pitchFamily="34" charset="-122"/>
                  <a:ea typeface="微软雅黑" panose="020B0503020204020204" pitchFamily="34" charset="-122"/>
                  <a:cs typeface="+mj-cs"/>
                </a:rPr>
                <a:t>搞砸了</a:t>
              </a:r>
              <a:endParaRPr lang="zh-CN" altLang="en-US" sz="3000" b="1" dirty="0">
                <a:ln w="12700">
                  <a:noFill/>
                </a:ln>
                <a:solidFill>
                  <a:schemeClr val="bg1"/>
                </a:solidFill>
                <a:latin typeface="微软雅黑" panose="020B0503020204020204" pitchFamily="34" charset="-122"/>
                <a:ea typeface="微软雅黑" panose="020B0503020204020204" pitchFamily="34" charset="-122"/>
                <a:cs typeface="+mj-cs"/>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37"/>
                                        </p:tgtEl>
                                        <p:attrNameLst>
                                          <p:attrName>style.visibility</p:attrName>
                                        </p:attrNameLst>
                                      </p:cBhvr>
                                      <p:to>
                                        <p:strVal val="visible"/>
                                      </p:to>
                                    </p:set>
                                    <p:anim calcmode="lin" valueType="num">
                                      <p:cBhvr additive="base">
                                        <p:cTn id="13" dur="500" fill="hold"/>
                                        <p:tgtEl>
                                          <p:spTgt spid="37"/>
                                        </p:tgtEl>
                                        <p:attrNameLst>
                                          <p:attrName>ppt_x</p:attrName>
                                        </p:attrNameLst>
                                      </p:cBhvr>
                                      <p:tavLst>
                                        <p:tav tm="0">
                                          <p:val>
                                            <p:strVal val="0-#ppt_w/2"/>
                                          </p:val>
                                        </p:tav>
                                        <p:tav tm="100000">
                                          <p:val>
                                            <p:strVal val="#ppt_x"/>
                                          </p:val>
                                        </p:tav>
                                      </p:tavLst>
                                    </p:anim>
                                    <p:anim calcmode="lin" valueType="num">
                                      <p:cBhvr additive="base">
                                        <p:cTn id="14" dur="500" fill="hold"/>
                                        <p:tgtEl>
                                          <p:spTgt spid="37"/>
                                        </p:tgtEl>
                                        <p:attrNameLst>
                                          <p:attrName>ppt_y</p:attrName>
                                        </p:attrNameLst>
                                      </p:cBhvr>
                                      <p:tavLst>
                                        <p:tav tm="0">
                                          <p:val>
                                            <p:strVal val="#ppt_y"/>
                                          </p:val>
                                        </p:tav>
                                        <p:tav tm="100000">
                                          <p:val>
                                            <p:strVal val="#ppt_y"/>
                                          </p:val>
                                        </p:tav>
                                      </p:tavLst>
                                    </p:anim>
                                  </p:childTnLst>
                                </p:cTn>
                              </p:par>
                              <p:par>
                                <p:cTn id="15" presetID="2" presetClass="entr" presetSubtype="8" fill="hold" nodeType="withEffect">
                                  <p:stCondLst>
                                    <p:cond delay="100"/>
                                  </p:stCondLst>
                                  <p:childTnLst>
                                    <p:set>
                                      <p:cBhvr>
                                        <p:cTn id="16" dur="1" fill="hold">
                                          <p:stCondLst>
                                            <p:cond delay="0"/>
                                          </p:stCondLst>
                                        </p:cTn>
                                        <p:tgtEl>
                                          <p:spTgt spid="91"/>
                                        </p:tgtEl>
                                        <p:attrNameLst>
                                          <p:attrName>style.visibility</p:attrName>
                                        </p:attrNameLst>
                                      </p:cBhvr>
                                      <p:to>
                                        <p:strVal val="visible"/>
                                      </p:to>
                                    </p:set>
                                    <p:anim calcmode="lin" valueType="num">
                                      <p:cBhvr additive="base">
                                        <p:cTn id="17" dur="500" fill="hold"/>
                                        <p:tgtEl>
                                          <p:spTgt spid="91"/>
                                        </p:tgtEl>
                                        <p:attrNameLst>
                                          <p:attrName>ppt_x</p:attrName>
                                        </p:attrNameLst>
                                      </p:cBhvr>
                                      <p:tavLst>
                                        <p:tav tm="0">
                                          <p:val>
                                            <p:strVal val="0-#ppt_w/2"/>
                                          </p:val>
                                        </p:tav>
                                        <p:tav tm="100000">
                                          <p:val>
                                            <p:strVal val="#ppt_x"/>
                                          </p:val>
                                        </p:tav>
                                      </p:tavLst>
                                    </p:anim>
                                    <p:anim calcmode="lin" valueType="num">
                                      <p:cBhvr additive="base">
                                        <p:cTn id="18" dur="500" fill="hold"/>
                                        <p:tgtEl>
                                          <p:spTgt spid="91"/>
                                        </p:tgtEl>
                                        <p:attrNameLst>
                                          <p:attrName>ppt_y</p:attrName>
                                        </p:attrNameLst>
                                      </p:cBhvr>
                                      <p:tavLst>
                                        <p:tav tm="0">
                                          <p:val>
                                            <p:strVal val="#ppt_y"/>
                                          </p:val>
                                        </p:tav>
                                        <p:tav tm="100000">
                                          <p:val>
                                            <p:strVal val="#ppt_y"/>
                                          </p:val>
                                        </p:tav>
                                      </p:tavLst>
                                    </p:anim>
                                  </p:childTnLst>
                                </p:cTn>
                              </p:par>
                              <p:par>
                                <p:cTn id="19" presetID="2" presetClass="entr" presetSubtype="8" fill="hold" nodeType="withEffect">
                                  <p:stCondLst>
                                    <p:cond delay="200"/>
                                  </p:stCondLst>
                                  <p:childTnLst>
                                    <p:set>
                                      <p:cBhvr>
                                        <p:cTn id="20" dur="1" fill="hold">
                                          <p:stCondLst>
                                            <p:cond delay="0"/>
                                          </p:stCondLst>
                                        </p:cTn>
                                        <p:tgtEl>
                                          <p:spTgt spid="63"/>
                                        </p:tgtEl>
                                        <p:attrNameLst>
                                          <p:attrName>style.visibility</p:attrName>
                                        </p:attrNameLst>
                                      </p:cBhvr>
                                      <p:to>
                                        <p:strVal val="visible"/>
                                      </p:to>
                                    </p:set>
                                    <p:anim calcmode="lin" valueType="num">
                                      <p:cBhvr additive="base">
                                        <p:cTn id="21" dur="500" fill="hold"/>
                                        <p:tgtEl>
                                          <p:spTgt spid="63"/>
                                        </p:tgtEl>
                                        <p:attrNameLst>
                                          <p:attrName>ppt_x</p:attrName>
                                        </p:attrNameLst>
                                      </p:cBhvr>
                                      <p:tavLst>
                                        <p:tav tm="0">
                                          <p:val>
                                            <p:strVal val="0-#ppt_w/2"/>
                                          </p:val>
                                        </p:tav>
                                        <p:tav tm="100000">
                                          <p:val>
                                            <p:strVal val="#ppt_x"/>
                                          </p:val>
                                        </p:tav>
                                      </p:tavLst>
                                    </p:anim>
                                    <p:anim calcmode="lin" valueType="num">
                                      <p:cBhvr additive="base">
                                        <p:cTn id="22" dur="500" fill="hold"/>
                                        <p:tgtEl>
                                          <p:spTgt spid="63"/>
                                        </p:tgtEl>
                                        <p:attrNameLst>
                                          <p:attrName>ppt_y</p:attrName>
                                        </p:attrNameLst>
                                      </p:cBhvr>
                                      <p:tavLst>
                                        <p:tav tm="0">
                                          <p:val>
                                            <p:strVal val="#ppt_y"/>
                                          </p:val>
                                        </p:tav>
                                        <p:tav tm="100000">
                                          <p:val>
                                            <p:strVal val="#ppt_y"/>
                                          </p:val>
                                        </p:tav>
                                      </p:tavLst>
                                    </p:anim>
                                  </p:childTnLst>
                                </p:cTn>
                              </p:par>
                              <p:par>
                                <p:cTn id="23" presetID="2" presetClass="entr" presetSubtype="8" fill="hold" nodeType="withEffect">
                                  <p:stCondLst>
                                    <p:cond delay="300"/>
                                  </p:stCondLst>
                                  <p:childTnLst>
                                    <p:set>
                                      <p:cBhvr>
                                        <p:cTn id="24" dur="1" fill="hold">
                                          <p:stCondLst>
                                            <p:cond delay="0"/>
                                          </p:stCondLst>
                                        </p:cTn>
                                        <p:tgtEl>
                                          <p:spTgt spid="110"/>
                                        </p:tgtEl>
                                        <p:attrNameLst>
                                          <p:attrName>style.visibility</p:attrName>
                                        </p:attrNameLst>
                                      </p:cBhvr>
                                      <p:to>
                                        <p:strVal val="visible"/>
                                      </p:to>
                                    </p:set>
                                    <p:anim calcmode="lin" valueType="num">
                                      <p:cBhvr additive="base">
                                        <p:cTn id="25" dur="500" fill="hold"/>
                                        <p:tgtEl>
                                          <p:spTgt spid="110"/>
                                        </p:tgtEl>
                                        <p:attrNameLst>
                                          <p:attrName>ppt_x</p:attrName>
                                        </p:attrNameLst>
                                      </p:cBhvr>
                                      <p:tavLst>
                                        <p:tav tm="0">
                                          <p:val>
                                            <p:strVal val="0-#ppt_w/2"/>
                                          </p:val>
                                        </p:tav>
                                        <p:tav tm="100000">
                                          <p:val>
                                            <p:strVal val="#ppt_x"/>
                                          </p:val>
                                        </p:tav>
                                      </p:tavLst>
                                    </p:anim>
                                    <p:anim calcmode="lin" valueType="num">
                                      <p:cBhvr additive="base">
                                        <p:cTn id="26" dur="500" fill="hold"/>
                                        <p:tgtEl>
                                          <p:spTgt spid="110"/>
                                        </p:tgtEl>
                                        <p:attrNameLst>
                                          <p:attrName>ppt_y</p:attrName>
                                        </p:attrNameLst>
                                      </p:cBhvr>
                                      <p:tavLst>
                                        <p:tav tm="0">
                                          <p:val>
                                            <p:strVal val="#ppt_y"/>
                                          </p:val>
                                        </p:tav>
                                        <p:tav tm="100000">
                                          <p:val>
                                            <p:strVal val="#ppt_y"/>
                                          </p:val>
                                        </p:tav>
                                      </p:tavLst>
                                    </p:anim>
                                  </p:childTnLst>
                                </p:cTn>
                              </p:par>
                              <p:par>
                                <p:cTn id="27" presetID="2" presetClass="entr" presetSubtype="8" fill="hold" nodeType="withEffect">
                                  <p:stCondLst>
                                    <p:cond delay="100"/>
                                  </p:stCondLst>
                                  <p:childTnLst>
                                    <p:set>
                                      <p:cBhvr>
                                        <p:cTn id="28" dur="1" fill="hold">
                                          <p:stCondLst>
                                            <p:cond delay="0"/>
                                          </p:stCondLst>
                                        </p:cTn>
                                        <p:tgtEl>
                                          <p:spTgt spid="40"/>
                                        </p:tgtEl>
                                        <p:attrNameLst>
                                          <p:attrName>style.visibility</p:attrName>
                                        </p:attrNameLst>
                                      </p:cBhvr>
                                      <p:to>
                                        <p:strVal val="visible"/>
                                      </p:to>
                                    </p:set>
                                    <p:anim calcmode="lin" valueType="num">
                                      <p:cBhvr additive="base">
                                        <p:cTn id="29" dur="500" fill="hold"/>
                                        <p:tgtEl>
                                          <p:spTgt spid="40"/>
                                        </p:tgtEl>
                                        <p:attrNameLst>
                                          <p:attrName>ppt_x</p:attrName>
                                        </p:attrNameLst>
                                      </p:cBhvr>
                                      <p:tavLst>
                                        <p:tav tm="0">
                                          <p:val>
                                            <p:strVal val="0-#ppt_w/2"/>
                                          </p:val>
                                        </p:tav>
                                        <p:tav tm="100000">
                                          <p:val>
                                            <p:strVal val="#ppt_x"/>
                                          </p:val>
                                        </p:tav>
                                      </p:tavLst>
                                    </p:anim>
                                    <p:anim calcmode="lin" valueType="num">
                                      <p:cBhvr additive="base">
                                        <p:cTn id="30" dur="500" fill="hold"/>
                                        <p:tgtEl>
                                          <p:spTgt spid="40"/>
                                        </p:tgtEl>
                                        <p:attrNameLst>
                                          <p:attrName>ppt_y</p:attrName>
                                        </p:attrNameLst>
                                      </p:cBhvr>
                                      <p:tavLst>
                                        <p:tav tm="0">
                                          <p:val>
                                            <p:strVal val="#ppt_y"/>
                                          </p:val>
                                        </p:tav>
                                        <p:tav tm="100000">
                                          <p:val>
                                            <p:strVal val="#ppt_y"/>
                                          </p:val>
                                        </p:tav>
                                      </p:tavLst>
                                    </p:anim>
                                  </p:childTnLst>
                                </p:cTn>
                              </p:par>
                              <p:par>
                                <p:cTn id="31" presetID="2" presetClass="entr" presetSubtype="8" fill="hold" nodeType="withEffect">
                                  <p:stCondLst>
                                    <p:cond delay="200"/>
                                  </p:stCondLst>
                                  <p:childTnLst>
                                    <p:set>
                                      <p:cBhvr>
                                        <p:cTn id="32" dur="1" fill="hold">
                                          <p:stCondLst>
                                            <p:cond delay="0"/>
                                          </p:stCondLst>
                                        </p:cTn>
                                        <p:tgtEl>
                                          <p:spTgt spid="100"/>
                                        </p:tgtEl>
                                        <p:attrNameLst>
                                          <p:attrName>style.visibility</p:attrName>
                                        </p:attrNameLst>
                                      </p:cBhvr>
                                      <p:to>
                                        <p:strVal val="visible"/>
                                      </p:to>
                                    </p:set>
                                    <p:anim calcmode="lin" valueType="num">
                                      <p:cBhvr additive="base">
                                        <p:cTn id="33" dur="500" fill="hold"/>
                                        <p:tgtEl>
                                          <p:spTgt spid="100"/>
                                        </p:tgtEl>
                                        <p:attrNameLst>
                                          <p:attrName>ppt_x</p:attrName>
                                        </p:attrNameLst>
                                      </p:cBhvr>
                                      <p:tavLst>
                                        <p:tav tm="0">
                                          <p:val>
                                            <p:strVal val="0-#ppt_w/2"/>
                                          </p:val>
                                        </p:tav>
                                        <p:tav tm="100000">
                                          <p:val>
                                            <p:strVal val="#ppt_x"/>
                                          </p:val>
                                        </p:tav>
                                      </p:tavLst>
                                    </p:anim>
                                    <p:anim calcmode="lin" valueType="num">
                                      <p:cBhvr additive="base">
                                        <p:cTn id="34" dur="500" fill="hold"/>
                                        <p:tgtEl>
                                          <p:spTgt spid="100"/>
                                        </p:tgtEl>
                                        <p:attrNameLst>
                                          <p:attrName>ppt_y</p:attrName>
                                        </p:attrNameLst>
                                      </p:cBhvr>
                                      <p:tavLst>
                                        <p:tav tm="0">
                                          <p:val>
                                            <p:strVal val="#ppt_y"/>
                                          </p:val>
                                        </p:tav>
                                        <p:tav tm="100000">
                                          <p:val>
                                            <p:strVal val="#ppt_y"/>
                                          </p:val>
                                        </p:tav>
                                      </p:tavLst>
                                    </p:anim>
                                  </p:childTnLst>
                                </p:cTn>
                              </p:par>
                              <p:par>
                                <p:cTn id="35" presetID="2" presetClass="entr" presetSubtype="8" fill="hold" nodeType="withEffect">
                                  <p:stCondLst>
                                    <p:cond delay="300"/>
                                  </p:stCondLst>
                                  <p:childTnLst>
                                    <p:set>
                                      <p:cBhvr>
                                        <p:cTn id="36" dur="1" fill="hold">
                                          <p:stCondLst>
                                            <p:cond delay="0"/>
                                          </p:stCondLst>
                                        </p:cTn>
                                        <p:tgtEl>
                                          <p:spTgt spid="103"/>
                                        </p:tgtEl>
                                        <p:attrNameLst>
                                          <p:attrName>style.visibility</p:attrName>
                                        </p:attrNameLst>
                                      </p:cBhvr>
                                      <p:to>
                                        <p:strVal val="visible"/>
                                      </p:to>
                                    </p:set>
                                    <p:anim calcmode="lin" valueType="num">
                                      <p:cBhvr additive="base">
                                        <p:cTn id="37" dur="500" fill="hold"/>
                                        <p:tgtEl>
                                          <p:spTgt spid="103"/>
                                        </p:tgtEl>
                                        <p:attrNameLst>
                                          <p:attrName>ppt_x</p:attrName>
                                        </p:attrNameLst>
                                      </p:cBhvr>
                                      <p:tavLst>
                                        <p:tav tm="0">
                                          <p:val>
                                            <p:strVal val="0-#ppt_w/2"/>
                                          </p:val>
                                        </p:tav>
                                        <p:tav tm="100000">
                                          <p:val>
                                            <p:strVal val="#ppt_x"/>
                                          </p:val>
                                        </p:tav>
                                      </p:tavLst>
                                    </p:anim>
                                    <p:anim calcmode="lin" valueType="num">
                                      <p:cBhvr additive="base">
                                        <p:cTn id="38" dur="500" fill="hold"/>
                                        <p:tgtEl>
                                          <p:spTgt spid="10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图片 2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704952" y="-29303"/>
            <a:ext cx="2506942" cy="2508444"/>
          </a:xfrm>
          <a:prstGeom prst="rect">
            <a:avLst/>
          </a:prstGeom>
        </p:spPr>
      </p:pic>
      <p:sp>
        <p:nvSpPr>
          <p:cNvPr id="2" name="标题 1"/>
          <p:cNvSpPr>
            <a:spLocks noGrp="1"/>
          </p:cNvSpPr>
          <p:nvPr>
            <p:ph type="title"/>
          </p:nvPr>
        </p:nvSpPr>
        <p:spPr>
          <a:xfrm>
            <a:off x="540589" y="-120770"/>
            <a:ext cx="10972800" cy="1143000"/>
          </a:xfrm>
        </p:spPr>
        <p:txBody>
          <a:bodyPr>
            <a:normAutofit/>
          </a:bodyPr>
          <a:lstStyle/>
          <a:p>
            <a:pPr algn="l"/>
            <a:r>
              <a:rPr lang="zh-CN" altLang="en-US" sz="3200" b="1" dirty="0">
                <a:solidFill>
                  <a:srgbClr val="002060"/>
                </a:solidFill>
                <a:latin typeface="微软雅黑" panose="020B0503020204020204" pitchFamily="34" charset="-122"/>
                <a:ea typeface="微软雅黑" panose="020B0503020204020204" pitchFamily="34" charset="-122"/>
              </a:rPr>
              <a:t>自 测 题 二（ 记 叙 文 ） </a:t>
            </a:r>
            <a:endParaRPr lang="zh-CN" altLang="en-US" sz="3200" b="1" dirty="0">
              <a:solidFill>
                <a:srgbClr val="002060"/>
              </a:solidFill>
              <a:latin typeface="微软雅黑" panose="020B0503020204020204" pitchFamily="34" charset="-122"/>
              <a:ea typeface="微软雅黑" panose="020B0503020204020204" pitchFamily="34" charset="-122"/>
            </a:endParaRPr>
          </a:p>
        </p:txBody>
      </p:sp>
      <p:sp>
        <p:nvSpPr>
          <p:cNvPr id="3" name="内容占位符 2"/>
          <p:cNvSpPr>
            <a:spLocks noGrp="1"/>
          </p:cNvSpPr>
          <p:nvPr>
            <p:ph idx="1"/>
          </p:nvPr>
        </p:nvSpPr>
        <p:spPr>
          <a:xfrm>
            <a:off x="386199" y="721323"/>
            <a:ext cx="10655612" cy="3088283"/>
          </a:xfrm>
          <a:solidFill>
            <a:schemeClr val="bg1">
              <a:alpha val="45000"/>
            </a:schemeClr>
          </a:solidFill>
        </p:spPr>
        <p:txBody>
          <a:bodyPr>
            <a:noAutofit/>
          </a:bodyPr>
          <a:lstStyle/>
          <a:p>
            <a:pPr marL="0" indent="0" algn="just">
              <a:buNone/>
            </a:pPr>
            <a:r>
              <a:rPr lang="en-US" altLang="zh-CN" sz="2200" b="1" dirty="0">
                <a:latin typeface="微软雅黑" panose="020B0503020204020204" pitchFamily="34" charset="-122"/>
                <a:ea typeface="微软雅黑" panose="020B0503020204020204" pitchFamily="34" charset="-122"/>
                <a:cs typeface="Times New Roman" panose="02020603050405020304" pitchFamily="18" charset="0"/>
              </a:rPr>
              <a:t>     Tom was very proud of his </a:t>
            </a:r>
            <a:r>
              <a:rPr lang="en-US" altLang="zh-CN" sz="2200" b="1" u="sng" dirty="0">
                <a:latin typeface="微软雅黑" panose="020B0503020204020204" pitchFamily="34" charset="-122"/>
                <a:ea typeface="微软雅黑" panose="020B0503020204020204" pitchFamily="34" charset="-122"/>
                <a:cs typeface="Times New Roman" panose="02020603050405020304" pitchFamily="18" charset="0"/>
              </a:rPr>
              <a:t>    1    </a:t>
            </a:r>
            <a:r>
              <a:rPr lang="en-US" altLang="zh-CN" sz="2200" b="1" dirty="0">
                <a:latin typeface="微软雅黑" panose="020B0503020204020204" pitchFamily="34" charset="-122"/>
                <a:ea typeface="微软雅黑" panose="020B0503020204020204" pitchFamily="34" charset="-122"/>
                <a:cs typeface="Times New Roman" panose="02020603050405020304" pitchFamily="18" charset="0"/>
              </a:rPr>
              <a:t>Blackie. Whenever he got the chance, he would ask his dog to </a:t>
            </a:r>
            <a:r>
              <a:rPr lang="en-US" altLang="zh-CN" sz="2200" b="1" u="sng" dirty="0">
                <a:latin typeface="微软雅黑" panose="020B0503020204020204" pitchFamily="34" charset="-122"/>
                <a:ea typeface="微软雅黑" panose="020B0503020204020204" pitchFamily="34" charset="-122"/>
                <a:cs typeface="Times New Roman" panose="02020603050405020304" pitchFamily="18" charset="0"/>
              </a:rPr>
              <a:t>   2     </a:t>
            </a:r>
            <a:r>
              <a:rPr lang="en-US" altLang="zh-CN" sz="2200" b="1" dirty="0">
                <a:latin typeface="微软雅黑" panose="020B0503020204020204" pitchFamily="34" charset="-122"/>
                <a:ea typeface="微软雅黑" panose="020B0503020204020204" pitchFamily="34" charset="-122"/>
                <a:cs typeface="Times New Roman" panose="02020603050405020304" pitchFamily="18" charset="0"/>
              </a:rPr>
              <a:t> his friends with some tricks.</a:t>
            </a:r>
            <a:endParaRPr lang="en-US" altLang="zh-CN" sz="2200" b="1" dirty="0">
              <a:latin typeface="微软雅黑" panose="020B0503020204020204" pitchFamily="34" charset="-122"/>
              <a:ea typeface="微软雅黑" panose="020B0503020204020204" pitchFamily="34" charset="-122"/>
              <a:cs typeface="Times New Roman" panose="02020603050405020304" pitchFamily="18" charset="0"/>
            </a:endParaRPr>
          </a:p>
          <a:p>
            <a:pPr marL="0" indent="0" algn="just">
              <a:buNone/>
            </a:pPr>
            <a:r>
              <a:rPr lang="en-US" altLang="zh-CN" sz="2200" b="1" dirty="0">
                <a:latin typeface="微软雅黑" panose="020B0503020204020204" pitchFamily="34" charset="-122"/>
                <a:ea typeface="微软雅黑" panose="020B0503020204020204" pitchFamily="34" charset="-122"/>
                <a:cs typeface="Times New Roman" panose="02020603050405020304" pitchFamily="18" charset="0"/>
              </a:rPr>
              <a:t>     One day Tom went to visit his friend Jack who was </a:t>
            </a:r>
            <a:r>
              <a:rPr lang="en-US" altLang="zh-CN" sz="2200" b="1" u="sng" dirty="0">
                <a:latin typeface="微软雅黑" panose="020B0503020204020204" pitchFamily="34" charset="-122"/>
                <a:ea typeface="微软雅黑" panose="020B0503020204020204" pitchFamily="34" charset="-122"/>
                <a:cs typeface="Times New Roman" panose="02020603050405020304" pitchFamily="18" charset="0"/>
              </a:rPr>
              <a:t>    3     </a:t>
            </a:r>
            <a:r>
              <a:rPr lang="en-US" altLang="zh-CN" sz="2200" b="1" dirty="0">
                <a:latin typeface="微软雅黑" panose="020B0503020204020204" pitchFamily="34" charset="-122"/>
                <a:ea typeface="微软雅黑" panose="020B0503020204020204" pitchFamily="34" charset="-122"/>
                <a:cs typeface="Times New Roman" panose="02020603050405020304" pitchFamily="18" charset="0"/>
              </a:rPr>
              <a:t>at home with a bad cold. “How are you feeling?” asked Tom. “Worse than yesterday,” answered Jack. “I have a terrible cough, and there is not a drop of medicine in the house.” “Don’t worry, Jack. I’ll </a:t>
            </a:r>
            <a:r>
              <a:rPr lang="en-US" altLang="zh-CN" sz="2200" b="1" u="sng" dirty="0">
                <a:latin typeface="微软雅黑" panose="020B0503020204020204" pitchFamily="34" charset="-122"/>
                <a:ea typeface="微软雅黑" panose="020B0503020204020204" pitchFamily="34" charset="-122"/>
                <a:cs typeface="Times New Roman" panose="02020603050405020304" pitchFamily="18" charset="0"/>
              </a:rPr>
              <a:t>   4    </a:t>
            </a:r>
            <a:r>
              <a:rPr lang="en-US" altLang="zh-CN" sz="2200" b="1" dirty="0">
                <a:latin typeface="微软雅黑" panose="020B0503020204020204" pitchFamily="34" charset="-122"/>
                <a:ea typeface="微软雅黑" panose="020B0503020204020204" pitchFamily="34" charset="-122"/>
                <a:cs typeface="Times New Roman" panose="02020603050405020304" pitchFamily="18" charset="0"/>
              </a:rPr>
              <a:t>Blackie to the drugstore for some </a:t>
            </a:r>
            <a:r>
              <a:rPr lang="en-US" altLang="zh-CN" sz="2200" b="1" u="sng" dirty="0">
                <a:latin typeface="微软雅黑" panose="020B0503020204020204" pitchFamily="34" charset="-122"/>
                <a:ea typeface="微软雅黑" panose="020B0503020204020204" pitchFamily="34" charset="-122"/>
                <a:cs typeface="Times New Roman" panose="02020603050405020304" pitchFamily="18" charset="0"/>
              </a:rPr>
              <a:t>    5     </a:t>
            </a:r>
            <a:r>
              <a:rPr lang="en-US" altLang="zh-CN" sz="2200" b="1" dirty="0">
                <a:latin typeface="微软雅黑" panose="020B0503020204020204" pitchFamily="34" charset="-122"/>
                <a:ea typeface="微软雅黑" panose="020B0503020204020204" pitchFamily="34" charset="-122"/>
                <a:cs typeface="Times New Roman" panose="02020603050405020304" pitchFamily="18" charset="0"/>
              </a:rPr>
              <a:t>. He’ll be back in a minute before you know it.” Tom put a five dollar note in Blackie’s mouth and the dog </a:t>
            </a:r>
            <a:r>
              <a:rPr lang="en-US" altLang="zh-CN" sz="2200" b="1" u="sng" dirty="0">
                <a:latin typeface="微软雅黑" panose="020B0503020204020204" pitchFamily="34" charset="-122"/>
                <a:ea typeface="微软雅黑" panose="020B0503020204020204" pitchFamily="34" charset="-122"/>
                <a:cs typeface="Times New Roman" panose="02020603050405020304" pitchFamily="18" charset="0"/>
              </a:rPr>
              <a:t>    6     </a:t>
            </a:r>
            <a:r>
              <a:rPr lang="en-US" altLang="zh-CN" sz="2200" b="1" dirty="0">
                <a:latin typeface="微软雅黑" panose="020B0503020204020204" pitchFamily="34" charset="-122"/>
                <a:ea typeface="微软雅黑" panose="020B0503020204020204" pitchFamily="34" charset="-122"/>
                <a:cs typeface="Times New Roman" panose="02020603050405020304" pitchFamily="18" charset="0"/>
              </a:rPr>
              <a:t>the street. “And keep the change,” Tom </a:t>
            </a:r>
            <a:r>
              <a:rPr lang="en-US" altLang="zh-CN" sz="2200" b="1" u="sng" dirty="0">
                <a:latin typeface="微软雅黑" panose="020B0503020204020204" pitchFamily="34" charset="-122"/>
                <a:ea typeface="微软雅黑" panose="020B0503020204020204" pitchFamily="34" charset="-122"/>
                <a:cs typeface="Times New Roman" panose="02020603050405020304" pitchFamily="18" charset="0"/>
              </a:rPr>
              <a:t>    7     </a:t>
            </a:r>
            <a:r>
              <a:rPr lang="en-US" altLang="zh-CN" sz="2200" b="1" dirty="0">
                <a:latin typeface="微软雅黑" panose="020B0503020204020204" pitchFamily="34" charset="-122"/>
                <a:ea typeface="微软雅黑" panose="020B0503020204020204" pitchFamily="34" charset="-122"/>
                <a:cs typeface="Times New Roman" panose="02020603050405020304" pitchFamily="18" charset="0"/>
              </a:rPr>
              <a:t>after him.</a:t>
            </a:r>
            <a:endParaRPr lang="en-US" altLang="zh-CN" sz="2200" b="1" dirty="0">
              <a:latin typeface="微软雅黑" panose="020B0503020204020204" pitchFamily="34" charset="-122"/>
              <a:ea typeface="微软雅黑" panose="020B0503020204020204" pitchFamily="34" charset="-122"/>
              <a:cs typeface="Times New Roman" panose="02020603050405020304" pitchFamily="18" charset="0"/>
            </a:endParaRPr>
          </a:p>
          <a:p>
            <a:pPr marL="0" indent="0">
              <a:buNone/>
            </a:pPr>
            <a:endParaRPr lang="en-US" altLang="zh-CN" sz="2200" b="1" dirty="0">
              <a:latin typeface="微软雅黑" panose="020B0503020204020204" pitchFamily="34" charset="-122"/>
              <a:ea typeface="微软雅黑" panose="020B0503020204020204" pitchFamily="34" charset="-122"/>
              <a:cs typeface="Times New Roman" panose="02020603050405020304" pitchFamily="18" charset="0"/>
            </a:endParaRPr>
          </a:p>
          <a:p>
            <a:pPr marL="0" indent="0">
              <a:buNone/>
            </a:pPr>
            <a:endParaRPr lang="en-US" altLang="zh-CN" sz="2200" b="1" dirty="0">
              <a:latin typeface="微软雅黑" panose="020B0503020204020204" pitchFamily="34" charset="-122"/>
              <a:ea typeface="微软雅黑" panose="020B0503020204020204" pitchFamily="34" charset="-122"/>
              <a:cs typeface="Times New Roman" panose="02020603050405020304" pitchFamily="18" charset="0"/>
            </a:endParaRPr>
          </a:p>
          <a:p>
            <a:pPr marL="0" indent="0">
              <a:buNone/>
            </a:pPr>
            <a:endParaRPr lang="en-US" altLang="zh-CN" sz="2200" b="1"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3" name="TextBox 22"/>
          <p:cNvSpPr txBox="1"/>
          <p:nvPr/>
        </p:nvSpPr>
        <p:spPr>
          <a:xfrm>
            <a:off x="540589" y="4621568"/>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D</a:t>
            </a:r>
            <a:endParaRPr lang="en-US" altLang="zh-CN" sz="2800" b="1" dirty="0">
              <a:solidFill>
                <a:srgbClr val="C00000"/>
              </a:solidFill>
              <a:latin typeface="Times New Roman" panose="02020603050405020304" pitchFamily="18" charset="0"/>
              <a:cs typeface="Times New Roman" panose="02020603050405020304" pitchFamily="18" charset="0"/>
            </a:endParaRPr>
          </a:p>
        </p:txBody>
      </p:sp>
      <p:sp>
        <p:nvSpPr>
          <p:cNvPr id="4" name="灯片编号占位符 3"/>
          <p:cNvSpPr>
            <a:spLocks noGrp="1"/>
          </p:cNvSpPr>
          <p:nvPr>
            <p:ph type="sldNum" sz="quarter" idx="12"/>
          </p:nvPr>
        </p:nvSpPr>
        <p:spPr/>
        <p:txBody>
          <a:bodyPr/>
          <a:lstStyle/>
          <a:p>
            <a:fld id="{879EF9BB-81F1-401D-AA19-680A8E0D7F6D}" type="slidenum">
              <a:rPr lang="en-US" smtClean="0"/>
            </a:fld>
            <a:endParaRPr lang="en-US"/>
          </a:p>
        </p:txBody>
      </p:sp>
      <p:sp>
        <p:nvSpPr>
          <p:cNvPr id="26" name="左箭头 25">
            <a:hlinkClick r:id="rId2"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16" name="TextBox 22"/>
          <p:cNvSpPr txBox="1"/>
          <p:nvPr/>
        </p:nvSpPr>
        <p:spPr>
          <a:xfrm>
            <a:off x="530781" y="4272202"/>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A</a:t>
            </a:r>
            <a:endParaRPr lang="en-US" altLang="zh-CN" sz="2800" b="1" dirty="0">
              <a:solidFill>
                <a:srgbClr val="C00000"/>
              </a:solidFill>
              <a:latin typeface="Times New Roman" panose="02020603050405020304" pitchFamily="18" charset="0"/>
              <a:cs typeface="Times New Roman" panose="02020603050405020304" pitchFamily="18" charset="0"/>
            </a:endParaRPr>
          </a:p>
        </p:txBody>
      </p:sp>
      <p:sp>
        <p:nvSpPr>
          <p:cNvPr id="9" name="TextBox 22"/>
          <p:cNvSpPr txBox="1"/>
          <p:nvPr/>
        </p:nvSpPr>
        <p:spPr>
          <a:xfrm>
            <a:off x="530782" y="3912023"/>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B</a:t>
            </a:r>
            <a:endParaRPr lang="en-US" altLang="zh-CN" sz="2800" b="1" dirty="0">
              <a:solidFill>
                <a:srgbClr val="C00000"/>
              </a:solidFill>
              <a:latin typeface="Times New Roman" panose="02020603050405020304" pitchFamily="18" charset="0"/>
              <a:cs typeface="Times New Roman" panose="02020603050405020304" pitchFamily="18" charset="0"/>
            </a:endParaRPr>
          </a:p>
        </p:txBody>
      </p:sp>
      <p:sp>
        <p:nvSpPr>
          <p:cNvPr id="10" name="TextBox 22"/>
          <p:cNvSpPr txBox="1"/>
          <p:nvPr/>
        </p:nvSpPr>
        <p:spPr>
          <a:xfrm>
            <a:off x="540589" y="4970934"/>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C</a:t>
            </a:r>
            <a:endParaRPr lang="en-US" altLang="zh-CN" sz="2800" b="1" dirty="0">
              <a:solidFill>
                <a:srgbClr val="C00000"/>
              </a:solidFill>
              <a:latin typeface="Times New Roman" panose="02020603050405020304" pitchFamily="18" charset="0"/>
              <a:cs typeface="Times New Roman" panose="02020603050405020304" pitchFamily="18" charset="0"/>
            </a:endParaRPr>
          </a:p>
        </p:txBody>
      </p:sp>
      <p:sp>
        <p:nvSpPr>
          <p:cNvPr id="12" name="文本框 11">
            <a:hlinkClick r:id="rId3" action="ppaction://hlinksldjump"/>
          </p:cNvPr>
          <p:cNvSpPr txBox="1"/>
          <p:nvPr/>
        </p:nvSpPr>
        <p:spPr>
          <a:xfrm>
            <a:off x="11042034" y="3942503"/>
            <a:ext cx="982961" cy="461665"/>
          </a:xfrm>
          <a:prstGeom prst="rect">
            <a:avLst/>
          </a:prstGeom>
          <a:solidFill>
            <a:schemeClr val="accent1"/>
          </a:solidFill>
          <a:effectLst>
            <a:outerShdw blurRad="50800" dist="76200" dir="5400000" algn="ctr" rotWithShape="0">
              <a:srgbClr val="000000">
                <a:alpha val="43137"/>
              </a:srgbClr>
            </a:outerShdw>
          </a:effectLst>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解  析</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17" name="TextBox 22"/>
          <p:cNvSpPr txBox="1"/>
          <p:nvPr/>
        </p:nvSpPr>
        <p:spPr>
          <a:xfrm>
            <a:off x="540589" y="5366278"/>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A</a:t>
            </a:r>
            <a:endParaRPr lang="en-US" altLang="zh-CN" sz="2800" b="1" dirty="0">
              <a:solidFill>
                <a:srgbClr val="C00000"/>
              </a:solidFill>
              <a:latin typeface="Times New Roman" panose="02020603050405020304" pitchFamily="18" charset="0"/>
              <a:cs typeface="Times New Roman" panose="02020603050405020304" pitchFamily="18" charset="0"/>
            </a:endParaRPr>
          </a:p>
        </p:txBody>
      </p:sp>
      <p:sp>
        <p:nvSpPr>
          <p:cNvPr id="18" name="TextBox 22"/>
          <p:cNvSpPr txBox="1"/>
          <p:nvPr/>
        </p:nvSpPr>
        <p:spPr>
          <a:xfrm>
            <a:off x="540589" y="5710033"/>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A</a:t>
            </a:r>
            <a:endParaRPr lang="en-US" altLang="zh-CN" sz="2800" b="1" dirty="0">
              <a:solidFill>
                <a:srgbClr val="C00000"/>
              </a:solidFill>
              <a:latin typeface="Times New Roman" panose="02020603050405020304" pitchFamily="18" charset="0"/>
              <a:cs typeface="Times New Roman" panose="02020603050405020304" pitchFamily="18" charset="0"/>
            </a:endParaRPr>
          </a:p>
        </p:txBody>
      </p:sp>
      <p:sp>
        <p:nvSpPr>
          <p:cNvPr id="19" name="TextBox 22"/>
          <p:cNvSpPr txBox="1"/>
          <p:nvPr/>
        </p:nvSpPr>
        <p:spPr>
          <a:xfrm>
            <a:off x="530781" y="6105377"/>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D</a:t>
            </a:r>
            <a:endParaRPr lang="en-US" altLang="zh-CN" sz="2800" b="1" dirty="0">
              <a:solidFill>
                <a:srgbClr val="C00000"/>
              </a:solidFill>
              <a:latin typeface="Times New Roman" panose="02020603050405020304" pitchFamily="18" charset="0"/>
              <a:cs typeface="Times New Roman" panose="02020603050405020304" pitchFamily="18" charset="0"/>
            </a:endParaRPr>
          </a:p>
        </p:txBody>
      </p:sp>
      <p:sp>
        <p:nvSpPr>
          <p:cNvPr id="5" name="文本框 4"/>
          <p:cNvSpPr txBox="1"/>
          <p:nvPr/>
        </p:nvSpPr>
        <p:spPr>
          <a:xfrm>
            <a:off x="938530" y="4044950"/>
            <a:ext cx="10102850" cy="2676525"/>
          </a:xfrm>
          <a:prstGeom prst="rect">
            <a:avLst/>
          </a:prstGeom>
          <a:noFill/>
        </p:spPr>
        <p:txBody>
          <a:bodyPr wrap="square" rtlCol="0">
            <a:spAutoFit/>
          </a:bodyPr>
          <a:lstStyle/>
          <a:p>
            <a:pPr marL="0" indent="0">
              <a:buNone/>
            </a:pP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1. A. brother       B. dog                C. cat               D. servant</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a:p>
            <a:pPr marL="0" indent="0">
              <a:buNone/>
            </a:pP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2. A. please         B. lie                   C. provide       D. disappoint</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a:p>
            <a:pPr marL="0" indent="0">
              <a:buNone/>
            </a:pP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3. A. off               B. happy            C. bad              D. sick</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a:p>
            <a:pPr marL="0" indent="0">
              <a:buNone/>
            </a:pP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4. A. invite           B. let                  C. send            D. take</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a:p>
            <a:pPr marL="0" indent="0">
              <a:buNone/>
            </a:pP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5. A. medicine     B. lunch             C. advice         D. food</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a:p>
            <a:pPr marL="0" indent="0">
              <a:buNone/>
            </a:pP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6. A. ran down    B. ran away       C. ran out        D. ran into</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a:p>
            <a:pPr marL="0" indent="0">
              <a:buNone/>
            </a:pP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7. A. chased         B. ran                C. went            D. shouted</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up)">
                                      <p:cBhvr>
                                        <p:cTn id="7" dur="500"/>
                                        <p:tgtEl>
                                          <p:spTgt spid="3">
                                            <p:bg/>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up)">
                                      <p:cBhvr>
                                        <p:cTn id="10" dur="500"/>
                                        <p:tgtEl>
                                          <p:spTgt spid="3">
                                            <p:txEl>
                                              <p:pRg st="0" end="0"/>
                                            </p:txEl>
                                          </p:spTgt>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wipe(up)">
                                      <p:cBhvr>
                                        <p:cTn id="13" dur="500"/>
                                        <p:tgtEl>
                                          <p:spTgt spid="3">
                                            <p:txEl>
                                              <p:pRg st="1" end="1"/>
                                            </p:txEl>
                                          </p:spTgt>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wipe(up)">
                                      <p:cBhvr>
                                        <p:cTn id="16" dur="500"/>
                                        <p:tgtEl>
                                          <p:spTgt spid="5"/>
                                        </p:tgtEl>
                                      </p:cBhvr>
                                    </p:animEffect>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barn(inVertical)">
                                      <p:cBhvr>
                                        <p:cTn id="21" dur="500"/>
                                        <p:tgtEl>
                                          <p:spTgt spid="9"/>
                                        </p:tgtEl>
                                      </p:cBhvr>
                                    </p:animEffect>
                                  </p:childTnLst>
                                </p:cTn>
                              </p:par>
                            </p:childTnLst>
                          </p:cTn>
                        </p:par>
                        <p:par>
                          <p:cTn id="22" fill="hold">
                            <p:stCondLst>
                              <p:cond delay="500"/>
                            </p:stCondLst>
                            <p:childTnLst>
                              <p:par>
                                <p:cTn id="23" presetID="16" presetClass="entr" presetSubtype="37"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barn(outVertical)">
                                      <p:cBhvr>
                                        <p:cTn id="25" dur="500"/>
                                        <p:tgtEl>
                                          <p:spTgt spid="12"/>
                                        </p:tgtEl>
                                      </p:cBhvr>
                                    </p:animEffect>
                                  </p:childTnLst>
                                </p:cTn>
                              </p:par>
                            </p:childTnLst>
                          </p:cTn>
                        </p:par>
                      </p:childTnLst>
                    </p:cTn>
                  </p:par>
                  <p:par>
                    <p:cTn id="26" fill="hold">
                      <p:stCondLst>
                        <p:cond delay="indefinite"/>
                      </p:stCondLst>
                      <p:childTnLst>
                        <p:par>
                          <p:cTn id="27" fill="hold">
                            <p:stCondLst>
                              <p:cond delay="0"/>
                            </p:stCondLst>
                            <p:childTnLst>
                              <p:par>
                                <p:cTn id="28" presetID="16" presetClass="entr" presetSubtype="21" fill="hold" grpId="0" nodeType="click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barn(inVertical)">
                                      <p:cBhvr>
                                        <p:cTn id="30" dur="500"/>
                                        <p:tgtEl>
                                          <p:spTgt spid="16"/>
                                        </p:tgtEl>
                                      </p:cBhvr>
                                    </p:animEffect>
                                  </p:childTnLst>
                                </p:cTn>
                              </p:par>
                            </p:childTnLst>
                          </p:cTn>
                        </p:par>
                      </p:childTnLst>
                    </p:cTn>
                  </p:par>
                  <p:par>
                    <p:cTn id="31" fill="hold">
                      <p:stCondLst>
                        <p:cond delay="indefinite"/>
                      </p:stCondLst>
                      <p:childTnLst>
                        <p:par>
                          <p:cTn id="32" fill="hold">
                            <p:stCondLst>
                              <p:cond delay="0"/>
                            </p:stCondLst>
                            <p:childTnLst>
                              <p:par>
                                <p:cTn id="33" presetID="16" presetClass="entr" presetSubtype="21" fill="hold" grpId="0" nodeType="click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barn(inVertical)">
                                      <p:cBhvr>
                                        <p:cTn id="35" dur="500"/>
                                        <p:tgtEl>
                                          <p:spTgt spid="23"/>
                                        </p:tgtEl>
                                      </p:cBhvr>
                                    </p:animEffect>
                                  </p:childTnLst>
                                </p:cTn>
                              </p:par>
                            </p:childTnLst>
                          </p:cTn>
                        </p:par>
                      </p:childTnLst>
                    </p:cTn>
                  </p:par>
                  <p:par>
                    <p:cTn id="36" fill="hold">
                      <p:stCondLst>
                        <p:cond delay="indefinite"/>
                      </p:stCondLst>
                      <p:childTnLst>
                        <p:par>
                          <p:cTn id="37" fill="hold">
                            <p:stCondLst>
                              <p:cond delay="0"/>
                            </p:stCondLst>
                            <p:childTnLst>
                              <p:par>
                                <p:cTn id="38" presetID="16" presetClass="entr" presetSubtype="21" fill="hold" grpId="0" nodeType="click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barn(inVertical)">
                                      <p:cBhvr>
                                        <p:cTn id="40" dur="500"/>
                                        <p:tgtEl>
                                          <p:spTgt spid="10"/>
                                        </p:tgtEl>
                                      </p:cBhvr>
                                    </p:animEffect>
                                  </p:childTnLst>
                                </p:cTn>
                              </p:par>
                            </p:childTnLst>
                          </p:cTn>
                        </p:par>
                      </p:childTnLst>
                    </p:cTn>
                  </p:par>
                  <p:par>
                    <p:cTn id="41" fill="hold">
                      <p:stCondLst>
                        <p:cond delay="indefinite"/>
                      </p:stCondLst>
                      <p:childTnLst>
                        <p:par>
                          <p:cTn id="42" fill="hold">
                            <p:stCondLst>
                              <p:cond delay="0"/>
                            </p:stCondLst>
                            <p:childTnLst>
                              <p:par>
                                <p:cTn id="43" presetID="16" presetClass="entr" presetSubtype="21" fill="hold" grpId="0" nodeType="clickEffect">
                                  <p:stCondLst>
                                    <p:cond delay="0"/>
                                  </p:stCondLst>
                                  <p:childTnLst>
                                    <p:set>
                                      <p:cBhvr>
                                        <p:cTn id="44" dur="1" fill="hold">
                                          <p:stCondLst>
                                            <p:cond delay="0"/>
                                          </p:stCondLst>
                                        </p:cTn>
                                        <p:tgtEl>
                                          <p:spTgt spid="17"/>
                                        </p:tgtEl>
                                        <p:attrNameLst>
                                          <p:attrName>style.visibility</p:attrName>
                                        </p:attrNameLst>
                                      </p:cBhvr>
                                      <p:to>
                                        <p:strVal val="visible"/>
                                      </p:to>
                                    </p:set>
                                    <p:animEffect transition="in" filter="barn(inVertical)">
                                      <p:cBhvr>
                                        <p:cTn id="45" dur="500"/>
                                        <p:tgtEl>
                                          <p:spTgt spid="17"/>
                                        </p:tgtEl>
                                      </p:cBhvr>
                                    </p:animEffect>
                                  </p:childTnLst>
                                </p:cTn>
                              </p:par>
                            </p:childTnLst>
                          </p:cTn>
                        </p:par>
                      </p:childTnLst>
                    </p:cTn>
                  </p:par>
                  <p:par>
                    <p:cTn id="46" fill="hold">
                      <p:stCondLst>
                        <p:cond delay="indefinite"/>
                      </p:stCondLst>
                      <p:childTnLst>
                        <p:par>
                          <p:cTn id="47" fill="hold">
                            <p:stCondLst>
                              <p:cond delay="0"/>
                            </p:stCondLst>
                            <p:childTnLst>
                              <p:par>
                                <p:cTn id="48" presetID="16" presetClass="entr" presetSubtype="21" fill="hold" grpId="0" nodeType="clickEffect">
                                  <p:stCondLst>
                                    <p:cond delay="0"/>
                                  </p:stCondLst>
                                  <p:childTnLst>
                                    <p:set>
                                      <p:cBhvr>
                                        <p:cTn id="49" dur="1" fill="hold">
                                          <p:stCondLst>
                                            <p:cond delay="0"/>
                                          </p:stCondLst>
                                        </p:cTn>
                                        <p:tgtEl>
                                          <p:spTgt spid="18"/>
                                        </p:tgtEl>
                                        <p:attrNameLst>
                                          <p:attrName>style.visibility</p:attrName>
                                        </p:attrNameLst>
                                      </p:cBhvr>
                                      <p:to>
                                        <p:strVal val="visible"/>
                                      </p:to>
                                    </p:set>
                                    <p:animEffect transition="in" filter="barn(inVertical)">
                                      <p:cBhvr>
                                        <p:cTn id="50" dur="500"/>
                                        <p:tgtEl>
                                          <p:spTgt spid="18"/>
                                        </p:tgtEl>
                                      </p:cBhvr>
                                    </p:animEffect>
                                  </p:childTnLst>
                                </p:cTn>
                              </p:par>
                            </p:childTnLst>
                          </p:cTn>
                        </p:par>
                      </p:childTnLst>
                    </p:cTn>
                  </p:par>
                  <p:par>
                    <p:cTn id="51" fill="hold">
                      <p:stCondLst>
                        <p:cond delay="indefinite"/>
                      </p:stCondLst>
                      <p:childTnLst>
                        <p:par>
                          <p:cTn id="52" fill="hold">
                            <p:stCondLst>
                              <p:cond delay="0"/>
                            </p:stCondLst>
                            <p:childTnLst>
                              <p:par>
                                <p:cTn id="53" presetID="16" presetClass="entr" presetSubtype="21" fill="hold" grpId="0" nodeType="clickEffect">
                                  <p:stCondLst>
                                    <p:cond delay="0"/>
                                  </p:stCondLst>
                                  <p:childTnLst>
                                    <p:set>
                                      <p:cBhvr>
                                        <p:cTn id="54" dur="1" fill="hold">
                                          <p:stCondLst>
                                            <p:cond delay="0"/>
                                          </p:stCondLst>
                                        </p:cTn>
                                        <p:tgtEl>
                                          <p:spTgt spid="19"/>
                                        </p:tgtEl>
                                        <p:attrNameLst>
                                          <p:attrName>style.visibility</p:attrName>
                                        </p:attrNameLst>
                                      </p:cBhvr>
                                      <p:to>
                                        <p:strVal val="visible"/>
                                      </p:to>
                                    </p:set>
                                    <p:animEffect transition="in" filter="barn(inVertical)">
                                      <p:cBhvr>
                                        <p:cTn id="55"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P spid="23" grpId="0"/>
      <p:bldP spid="16" grpId="0"/>
      <p:bldP spid="9" grpId="0"/>
      <p:bldP spid="10" grpId="0"/>
      <p:bldP spid="12" grpId="0" bldLvl="0" animBg="1"/>
      <p:bldP spid="17" grpId="0"/>
      <p:bldP spid="18" grpId="0"/>
      <p:bldP spid="19" grpId="0"/>
      <p:bldP spid="5" grpId="0"/>
    </p:bldLst>
  </p:timing>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69" name="Group 4"/>
          <p:cNvGrpSpPr/>
          <p:nvPr/>
        </p:nvGrpSpPr>
        <p:grpSpPr>
          <a:xfrm>
            <a:off x="9040482" y="3280216"/>
            <a:ext cx="3058005" cy="3492104"/>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3" name="内容占位符 2"/>
          <p:cNvSpPr>
            <a:spLocks noGrp="1"/>
          </p:cNvSpPr>
          <p:nvPr>
            <p:ph idx="1"/>
          </p:nvPr>
        </p:nvSpPr>
        <p:spPr>
          <a:xfrm>
            <a:off x="173990" y="189865"/>
            <a:ext cx="11924665" cy="6668135"/>
          </a:xfrm>
          <a:solidFill>
            <a:schemeClr val="bg1">
              <a:alpha val="47000"/>
            </a:schemeClr>
          </a:solidFill>
        </p:spPr>
        <p:txBody>
          <a:bodyPr>
            <a:noAutofit/>
          </a:bodyPr>
          <a:lstStyle/>
          <a:p>
            <a:pPr marL="0" indent="0">
              <a:lnSpc>
                <a:spcPct val="110000"/>
              </a:lnSpc>
              <a:buNone/>
            </a:pPr>
            <a:r>
              <a:rPr lang="zh-CN" altLang="en-US" sz="2300" b="1" dirty="0">
                <a:solidFill>
                  <a:srgbClr val="002060"/>
                </a:solidFill>
                <a:latin typeface="微软雅黑" panose="020B0503020204020204" pitchFamily="34" charset="-122"/>
                <a:ea typeface="微软雅黑" panose="020B0503020204020204" pitchFamily="34" charset="-122"/>
                <a:cs typeface="+mj-cs"/>
              </a:rPr>
              <a:t>解  析：</a:t>
            </a:r>
            <a:r>
              <a:rPr sz="2300" b="1" dirty="0">
                <a:latin typeface="微软雅黑" panose="020B0503020204020204" pitchFamily="34" charset="-122"/>
                <a:ea typeface="微软雅黑" panose="020B0503020204020204" pitchFamily="34" charset="-122"/>
              </a:rPr>
              <a:t>1. 本题考查联系上下文。推断出 Blackie 是 Tom 的狗，故本题正确答案为 B。</a:t>
            </a:r>
            <a:endParaRPr sz="2300" b="1" dirty="0">
              <a:latin typeface="微软雅黑" panose="020B0503020204020204" pitchFamily="34" charset="-122"/>
              <a:ea typeface="微软雅黑" panose="020B0503020204020204" pitchFamily="34" charset="-122"/>
            </a:endParaRPr>
          </a:p>
          <a:p>
            <a:pPr marL="0" indent="0">
              <a:lnSpc>
                <a:spcPct val="110000"/>
              </a:lnSpc>
              <a:buNone/>
            </a:pPr>
            <a:r>
              <a:rPr sz="2300" b="1" dirty="0">
                <a:latin typeface="微软雅黑" panose="020B0503020204020204" pitchFamily="34" charset="-122"/>
                <a:ea typeface="微软雅黑" panose="020B0503020204020204" pitchFamily="34" charset="-122"/>
              </a:rPr>
              <a:t>2. 本题考查词义辨析。4 个项都是动词，please sb. with sth. 意为“用某物取悦某人、讨好某人”，lie to sb. 意为“对某人撒谎”，provide sb. with sth. 意为“给某人提供某物”，disappoint sb. 意为“令某人失望”。这里用些小把戏讨好他的朋友比较符合题意，故本题正确答案为 A。</a:t>
            </a:r>
            <a:endParaRPr sz="2300" b="1" dirty="0">
              <a:latin typeface="微软雅黑" panose="020B0503020204020204" pitchFamily="34" charset="-122"/>
              <a:ea typeface="微软雅黑" panose="020B0503020204020204" pitchFamily="34" charset="-122"/>
            </a:endParaRPr>
          </a:p>
          <a:p>
            <a:pPr marL="0" indent="0">
              <a:lnSpc>
                <a:spcPct val="110000"/>
              </a:lnSpc>
              <a:buNone/>
            </a:pPr>
            <a:r>
              <a:rPr sz="2300" b="1" dirty="0">
                <a:latin typeface="微软雅黑" panose="020B0503020204020204" pitchFamily="34" charset="-122"/>
                <a:ea typeface="微软雅黑" panose="020B0503020204020204" pitchFamily="34" charset="-122"/>
              </a:rPr>
              <a:t>3. 本题考查联系上下文。推断出是杰克因重感冒生病在家，因此选 be sick（生病），故本题正确答案为 D。</a:t>
            </a:r>
            <a:endParaRPr sz="2300" b="1" dirty="0">
              <a:latin typeface="微软雅黑" panose="020B0503020204020204" pitchFamily="34" charset="-122"/>
              <a:ea typeface="微软雅黑" panose="020B0503020204020204" pitchFamily="34" charset="-122"/>
            </a:endParaRPr>
          </a:p>
          <a:p>
            <a:pPr marL="0" indent="0">
              <a:lnSpc>
                <a:spcPct val="110000"/>
              </a:lnSpc>
              <a:buNone/>
            </a:pPr>
            <a:r>
              <a:rPr sz="2300" b="1" dirty="0">
                <a:latin typeface="微软雅黑" panose="020B0503020204020204" pitchFamily="34" charset="-122"/>
                <a:ea typeface="微软雅黑" panose="020B0503020204020204" pitchFamily="34" charset="-122"/>
              </a:rPr>
              <a:t>4. 本题考查固定搭配和联系上下文。符合搭配的有 invite sb. to do，let sb. do，send sb. to do，take sb. to do，宾语是 dog，因此用 send 更加合适，表示“派 Blackie 去药房买药”，故本题正确答案为 C。</a:t>
            </a:r>
            <a:endParaRPr sz="2300" b="1" dirty="0">
              <a:latin typeface="微软雅黑" panose="020B0503020204020204" pitchFamily="34" charset="-122"/>
              <a:ea typeface="微软雅黑" panose="020B0503020204020204" pitchFamily="34" charset="-122"/>
            </a:endParaRPr>
          </a:p>
          <a:p>
            <a:pPr marL="0" indent="0">
              <a:lnSpc>
                <a:spcPct val="110000"/>
              </a:lnSpc>
              <a:buNone/>
            </a:pPr>
            <a:r>
              <a:rPr sz="2300" b="1" dirty="0">
                <a:latin typeface="微软雅黑" panose="020B0503020204020204" pitchFamily="34" charset="-122"/>
                <a:ea typeface="微软雅黑" panose="020B0503020204020204" pitchFamily="34" charset="-122"/>
              </a:rPr>
              <a:t>5. 本题考查联系上下文。从上文 drugstore 和下文出现的几处 medicine 推断出填词处是 medicine，故本题正确答案为 A。</a:t>
            </a:r>
            <a:endParaRPr sz="2300" b="1" dirty="0">
              <a:latin typeface="微软雅黑" panose="020B0503020204020204" pitchFamily="34" charset="-122"/>
              <a:ea typeface="微软雅黑" panose="020B0503020204020204" pitchFamily="34" charset="-122"/>
            </a:endParaRPr>
          </a:p>
          <a:p>
            <a:pPr marL="0" indent="0">
              <a:lnSpc>
                <a:spcPct val="110000"/>
              </a:lnSpc>
              <a:buNone/>
            </a:pPr>
            <a:r>
              <a:rPr sz="2300" b="1" dirty="0">
                <a:latin typeface="微软雅黑" panose="020B0503020204020204" pitchFamily="34" charset="-122"/>
                <a:ea typeface="微软雅黑" panose="020B0503020204020204" pitchFamily="34" charset="-122"/>
              </a:rPr>
              <a:t>6. 本题考查固定搭配。run down the street 意为“沿着街跑”，故本题正确答案为 A。</a:t>
            </a:r>
            <a:endParaRPr sz="2300" b="1" dirty="0">
              <a:latin typeface="微软雅黑" panose="020B0503020204020204" pitchFamily="34" charset="-122"/>
              <a:ea typeface="微软雅黑" panose="020B0503020204020204" pitchFamily="34" charset="-122"/>
            </a:endParaRPr>
          </a:p>
          <a:p>
            <a:pPr marL="0" indent="0">
              <a:lnSpc>
                <a:spcPct val="110000"/>
              </a:lnSpc>
              <a:buNone/>
            </a:pPr>
            <a:r>
              <a:rPr sz="2300" b="1" dirty="0">
                <a:latin typeface="微软雅黑" panose="020B0503020204020204" pitchFamily="34" charset="-122"/>
                <a:ea typeface="微软雅黑" panose="020B0503020204020204" pitchFamily="34" charset="-122"/>
              </a:rPr>
              <a:t>7. 本题考查联系上下文。根据句意，狗已经跑出去了，Tom 让它不找零，推断出 Tom 是在后面喊着，故本题正确答案为 D。</a:t>
            </a:r>
            <a:endParaRPr sz="2300" b="1" dirty="0">
              <a:latin typeface="微软雅黑" panose="020B0503020204020204" pitchFamily="34" charset="-122"/>
              <a:ea typeface="微软雅黑" panose="020B0503020204020204" pitchFamily="34" charset="-122"/>
            </a:endParaRPr>
          </a:p>
        </p:txBody>
      </p:sp>
      <p:sp>
        <p:nvSpPr>
          <p:cNvPr id="33" name="左箭头 32">
            <a:hlinkClick r:id="rId1" action="ppaction://hlinksldjump"/>
          </p:cNvPr>
          <p:cNvSpPr/>
          <p:nvPr/>
        </p:nvSpPr>
        <p:spPr>
          <a:xfrm>
            <a:off x="8737600" y="6121400"/>
            <a:ext cx="1000760" cy="75057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endParaRPr lang="zh-CN" altLang="en-US" sz="2400" b="1" dirty="0">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bg/>
                                          </p:spTgt>
                                        </p:tgtEl>
                                        <p:attrNameLst>
                                          <p:attrName>style.visibility</p:attrName>
                                        </p:attrNameLst>
                                      </p:cBhvr>
                                      <p:to>
                                        <p:strVal val="visible"/>
                                      </p:to>
                                    </p:set>
                                    <p:animEffect transition="in" filter="wipe(up)">
                                      <p:cBhvr>
                                        <p:cTn id="11" dur="500"/>
                                        <p:tgtEl>
                                          <p:spTgt spid="3">
                                            <p:bg/>
                                          </p:spTgt>
                                        </p:tgtEl>
                                      </p:cBhvr>
                                    </p:animEffect>
                                  </p:childTnLst>
                                </p:cTn>
                              </p:par>
                              <p:par>
                                <p:cTn id="12" presetID="22" presetClass="entr" presetSubtype="1" fill="hold" grpId="0" nodeType="with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wipe(up)">
                                      <p:cBhvr>
                                        <p:cTn id="14" dur="500"/>
                                        <p:tgtEl>
                                          <p:spTgt spid="3">
                                            <p:txEl>
                                              <p:pRg st="0" end="0"/>
                                            </p:txEl>
                                          </p:spTgt>
                                        </p:tgtEl>
                                      </p:cBhvr>
                                    </p:animEffect>
                                  </p:childTnLst>
                                </p:cTn>
                              </p:par>
                              <p:par>
                                <p:cTn id="15" presetID="22" presetClass="entr" presetSubtype="1" fill="hold" grpId="0" nodeType="with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wipe(up)">
                                      <p:cBhvr>
                                        <p:cTn id="17" dur="500"/>
                                        <p:tgtEl>
                                          <p:spTgt spid="3">
                                            <p:txEl>
                                              <p:pRg st="1" end="1"/>
                                            </p:txEl>
                                          </p:spTgt>
                                        </p:tgtEl>
                                      </p:cBhvr>
                                    </p:animEffect>
                                  </p:childTnLst>
                                </p:cTn>
                              </p:par>
                              <p:par>
                                <p:cTn id="18" presetID="22" presetClass="entr" presetSubtype="1" fill="hold" grpId="0" nodeType="with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Effect transition="in" filter="wipe(up)">
                                      <p:cBhvr>
                                        <p:cTn id="20" dur="500"/>
                                        <p:tgtEl>
                                          <p:spTgt spid="3">
                                            <p:txEl>
                                              <p:pRg st="2" end="2"/>
                                            </p:txEl>
                                          </p:spTgt>
                                        </p:tgtEl>
                                      </p:cBhvr>
                                    </p:animEffect>
                                  </p:childTnLst>
                                </p:cTn>
                              </p:par>
                              <p:par>
                                <p:cTn id="21" presetID="22" presetClass="entr" presetSubtype="1" fill="hold" grpId="0" nodeType="with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Effect transition="in" filter="wipe(up)">
                                      <p:cBhvr>
                                        <p:cTn id="23" dur="500"/>
                                        <p:tgtEl>
                                          <p:spTgt spid="3">
                                            <p:txEl>
                                              <p:pRg st="3" end="3"/>
                                            </p:txEl>
                                          </p:spTgt>
                                        </p:tgtEl>
                                      </p:cBhvr>
                                    </p:animEffect>
                                  </p:childTnLst>
                                </p:cTn>
                              </p:par>
                              <p:par>
                                <p:cTn id="24" presetID="22" presetClass="entr" presetSubtype="1" fill="hold" grpId="0" nodeType="withEffect">
                                  <p:stCondLst>
                                    <p:cond delay="0"/>
                                  </p:stCondLst>
                                  <p:childTnLst>
                                    <p:set>
                                      <p:cBhvr>
                                        <p:cTn id="25" dur="1" fill="hold">
                                          <p:stCondLst>
                                            <p:cond delay="0"/>
                                          </p:stCondLst>
                                        </p:cTn>
                                        <p:tgtEl>
                                          <p:spTgt spid="3">
                                            <p:txEl>
                                              <p:pRg st="4" end="4"/>
                                            </p:txEl>
                                          </p:spTgt>
                                        </p:tgtEl>
                                        <p:attrNameLst>
                                          <p:attrName>style.visibility</p:attrName>
                                        </p:attrNameLst>
                                      </p:cBhvr>
                                      <p:to>
                                        <p:strVal val="visible"/>
                                      </p:to>
                                    </p:set>
                                    <p:animEffect transition="in" filter="wipe(up)">
                                      <p:cBhvr>
                                        <p:cTn id="26" dur="500"/>
                                        <p:tgtEl>
                                          <p:spTgt spid="3">
                                            <p:txEl>
                                              <p:pRg st="4" end="4"/>
                                            </p:txEl>
                                          </p:spTgt>
                                        </p:tgtEl>
                                      </p:cBhvr>
                                    </p:animEffect>
                                  </p:childTnLst>
                                </p:cTn>
                              </p:par>
                              <p:par>
                                <p:cTn id="27" presetID="22" presetClass="entr" presetSubtype="1" fill="hold" grpId="0" nodeType="withEffect">
                                  <p:stCondLst>
                                    <p:cond delay="0"/>
                                  </p:stCondLst>
                                  <p:childTnLst>
                                    <p:set>
                                      <p:cBhvr>
                                        <p:cTn id="28" dur="1" fill="hold">
                                          <p:stCondLst>
                                            <p:cond delay="0"/>
                                          </p:stCondLst>
                                        </p:cTn>
                                        <p:tgtEl>
                                          <p:spTgt spid="3">
                                            <p:txEl>
                                              <p:pRg st="5" end="5"/>
                                            </p:txEl>
                                          </p:spTgt>
                                        </p:tgtEl>
                                        <p:attrNameLst>
                                          <p:attrName>style.visibility</p:attrName>
                                        </p:attrNameLst>
                                      </p:cBhvr>
                                      <p:to>
                                        <p:strVal val="visible"/>
                                      </p:to>
                                    </p:set>
                                    <p:animEffect transition="in" filter="wipe(up)">
                                      <p:cBhvr>
                                        <p:cTn id="29" dur="500"/>
                                        <p:tgtEl>
                                          <p:spTgt spid="3">
                                            <p:txEl>
                                              <p:pRg st="5" end="5"/>
                                            </p:txEl>
                                          </p:spTgt>
                                        </p:tgtEl>
                                      </p:cBhvr>
                                    </p:animEffect>
                                  </p:childTnLst>
                                </p:cTn>
                              </p:par>
                              <p:par>
                                <p:cTn id="30" presetID="22" presetClass="entr" presetSubtype="1" fill="hold" grpId="0" nodeType="withEffect">
                                  <p:stCondLst>
                                    <p:cond delay="0"/>
                                  </p:stCondLst>
                                  <p:childTnLst>
                                    <p:set>
                                      <p:cBhvr>
                                        <p:cTn id="31" dur="1" fill="hold">
                                          <p:stCondLst>
                                            <p:cond delay="0"/>
                                          </p:stCondLst>
                                        </p:cTn>
                                        <p:tgtEl>
                                          <p:spTgt spid="3">
                                            <p:txEl>
                                              <p:pRg st="6" end="6"/>
                                            </p:txEl>
                                          </p:spTgt>
                                        </p:tgtEl>
                                        <p:attrNameLst>
                                          <p:attrName>style.visibility</p:attrName>
                                        </p:attrNameLst>
                                      </p:cBhvr>
                                      <p:to>
                                        <p:strVal val="visible"/>
                                      </p:to>
                                    </p:set>
                                    <p:animEffect transition="in" filter="wipe(up)">
                                      <p:cBhvr>
                                        <p:cTn id="32"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852441" y="3551908"/>
            <a:ext cx="10808777" cy="3138170"/>
          </a:xfrm>
          <a:prstGeom prst="rect">
            <a:avLst/>
          </a:prstGeom>
          <a:noFill/>
        </p:spPr>
        <p:txBody>
          <a:bodyPr wrap="square" rtlCol="0">
            <a:spAutoFit/>
          </a:bodyPr>
          <a:lstStyle/>
          <a:p>
            <a:r>
              <a:rPr lang="en-US" altLang="zh-CN" sz="2200" b="1" dirty="0">
                <a:latin typeface="微软雅黑" panose="020B0503020204020204" pitchFamily="34" charset="-122"/>
                <a:ea typeface="微软雅黑" panose="020B0503020204020204" pitchFamily="34" charset="-122"/>
                <a:cs typeface="Times New Roman" panose="02020603050405020304" pitchFamily="18" charset="0"/>
              </a:rPr>
              <a:t>8. A. sad               	    B. happy      	C. silly                D. surprised</a:t>
            </a:r>
            <a:endParaRPr lang="en-US" altLang="zh-CN" sz="2200" b="1" dirty="0">
              <a:latin typeface="微软雅黑" panose="020B0503020204020204" pitchFamily="34" charset="-122"/>
              <a:ea typeface="微软雅黑" panose="020B0503020204020204" pitchFamily="34" charset="-122"/>
              <a:cs typeface="Times New Roman" panose="02020603050405020304" pitchFamily="18" charset="0"/>
            </a:endParaRPr>
          </a:p>
          <a:p>
            <a:r>
              <a:rPr lang="en-US" altLang="zh-CN" sz="2200" b="1" dirty="0">
                <a:latin typeface="微软雅黑" panose="020B0503020204020204" pitchFamily="34" charset="-122"/>
                <a:ea typeface="微软雅黑" panose="020B0503020204020204" pitchFamily="34" charset="-122"/>
                <a:cs typeface="Times New Roman" panose="02020603050405020304" pitchFamily="18" charset="0"/>
              </a:rPr>
              <a:t>9. A. however 	    B. yet            	C. while              D. but</a:t>
            </a:r>
            <a:endParaRPr lang="en-US" altLang="zh-CN" sz="2200" b="1" dirty="0">
              <a:latin typeface="微软雅黑" panose="020B0503020204020204" pitchFamily="34" charset="-122"/>
              <a:ea typeface="微软雅黑" panose="020B0503020204020204" pitchFamily="34" charset="-122"/>
              <a:cs typeface="Times New Roman" panose="02020603050405020304" pitchFamily="18" charset="0"/>
            </a:endParaRPr>
          </a:p>
          <a:p>
            <a:r>
              <a:rPr lang="en-US" altLang="zh-CN" sz="2200" b="1" dirty="0">
                <a:latin typeface="微软雅黑" panose="020B0503020204020204" pitchFamily="34" charset="-122"/>
                <a:ea typeface="微软雅黑" panose="020B0503020204020204" pitchFamily="34" charset="-122"/>
                <a:cs typeface="Times New Roman" panose="02020603050405020304" pitchFamily="18" charset="0"/>
              </a:rPr>
              <a:t>10. A. come		    B. gone         	C. returned        D. arrived</a:t>
            </a:r>
            <a:endParaRPr lang="en-US" altLang="zh-CN" sz="2200" b="1" dirty="0">
              <a:latin typeface="微软雅黑" panose="020B0503020204020204" pitchFamily="34" charset="-122"/>
              <a:ea typeface="微软雅黑" panose="020B0503020204020204" pitchFamily="34" charset="-122"/>
              <a:cs typeface="Times New Roman" panose="02020603050405020304" pitchFamily="18" charset="0"/>
            </a:endParaRPr>
          </a:p>
          <a:p>
            <a:r>
              <a:rPr lang="en-US" altLang="zh-CN" sz="2200" b="1" dirty="0">
                <a:latin typeface="微软雅黑" panose="020B0503020204020204" pitchFamily="34" charset="-122"/>
                <a:ea typeface="微软雅黑" panose="020B0503020204020204" pitchFamily="34" charset="-122"/>
                <a:cs typeface="Times New Roman" panose="02020603050405020304" pitchFamily="18" charset="0"/>
              </a:rPr>
              <a:t>11. A. disappointed	    B. sad            	C. angry             D. worried</a:t>
            </a:r>
            <a:endParaRPr lang="en-US" altLang="zh-CN" sz="2200" b="1" dirty="0">
              <a:latin typeface="微软雅黑" panose="020B0503020204020204" pitchFamily="34" charset="-122"/>
              <a:ea typeface="微软雅黑" panose="020B0503020204020204" pitchFamily="34" charset="-122"/>
              <a:cs typeface="Times New Roman" panose="02020603050405020304" pitchFamily="18" charset="0"/>
            </a:endParaRPr>
          </a:p>
          <a:p>
            <a:r>
              <a:rPr lang="en-US" altLang="zh-CN" sz="2200" b="1" dirty="0">
                <a:latin typeface="微软雅黑" panose="020B0503020204020204" pitchFamily="34" charset="-122"/>
                <a:ea typeface="微软雅黑" panose="020B0503020204020204" pitchFamily="34" charset="-122"/>
                <a:cs typeface="Times New Roman" panose="02020603050405020304" pitchFamily="18" charset="0"/>
              </a:rPr>
              <a:t>12. A. obeyed	    B. listened    	C. heard             D. treated</a:t>
            </a:r>
            <a:endParaRPr lang="en-US" altLang="zh-CN" sz="2200" b="1" dirty="0">
              <a:latin typeface="微软雅黑" panose="020B0503020204020204" pitchFamily="34" charset="-122"/>
              <a:ea typeface="微软雅黑" panose="020B0503020204020204" pitchFamily="34" charset="-122"/>
              <a:cs typeface="Times New Roman" panose="02020603050405020304" pitchFamily="18" charset="0"/>
            </a:endParaRPr>
          </a:p>
          <a:p>
            <a:r>
              <a:rPr lang="en-US" altLang="zh-CN" sz="2200" b="1" dirty="0">
                <a:latin typeface="微软雅黑" panose="020B0503020204020204" pitchFamily="34" charset="-122"/>
                <a:ea typeface="微软雅黑" panose="020B0503020204020204" pitchFamily="34" charset="-122"/>
                <a:cs typeface="Times New Roman" panose="02020603050405020304" pitchFamily="18" charset="0"/>
              </a:rPr>
              <a:t>13. A. in the distance                         	B. at a distance </a:t>
            </a:r>
            <a:endParaRPr lang="en-US" altLang="zh-CN" sz="2200" b="1" dirty="0">
              <a:latin typeface="微软雅黑" panose="020B0503020204020204" pitchFamily="34" charset="-122"/>
              <a:ea typeface="微软雅黑" panose="020B0503020204020204" pitchFamily="34" charset="-122"/>
              <a:cs typeface="Times New Roman" panose="02020603050405020304" pitchFamily="18" charset="0"/>
            </a:endParaRPr>
          </a:p>
          <a:p>
            <a:r>
              <a:rPr lang="en-US" altLang="zh-CN" sz="2200" b="1" dirty="0">
                <a:latin typeface="微软雅黑" panose="020B0503020204020204" pitchFamily="34" charset="-122"/>
                <a:ea typeface="微软雅黑" panose="020B0503020204020204" pitchFamily="34" charset="-122"/>
                <a:cs typeface="Times New Roman" panose="02020603050405020304" pitchFamily="18" charset="0"/>
              </a:rPr>
              <a:t>      C. of a distance                            	D. outside the distance</a:t>
            </a:r>
            <a:endParaRPr lang="en-US" altLang="zh-CN" sz="2200" b="1" dirty="0">
              <a:latin typeface="微软雅黑" panose="020B0503020204020204" pitchFamily="34" charset="-122"/>
              <a:ea typeface="微软雅黑" panose="020B0503020204020204" pitchFamily="34" charset="-122"/>
              <a:cs typeface="Times New Roman" panose="02020603050405020304" pitchFamily="18" charset="0"/>
            </a:endParaRPr>
          </a:p>
          <a:p>
            <a:r>
              <a:rPr lang="en-US" altLang="zh-CN" sz="2200" b="1" dirty="0">
                <a:latin typeface="微软雅黑" panose="020B0503020204020204" pitchFamily="34" charset="-122"/>
                <a:ea typeface="微软雅黑" panose="020B0503020204020204" pitchFamily="34" charset="-122"/>
                <a:cs typeface="Times New Roman" panose="02020603050405020304" pitchFamily="18" charset="0"/>
              </a:rPr>
              <a:t>14. A. shocked	    B. calm         	C. interested      D. upset</a:t>
            </a:r>
            <a:endParaRPr lang="en-US" altLang="zh-CN" sz="2200" b="1" dirty="0">
              <a:latin typeface="微软雅黑" panose="020B0503020204020204" pitchFamily="34" charset="-122"/>
              <a:ea typeface="微软雅黑" panose="020B0503020204020204" pitchFamily="34" charset="-122"/>
              <a:cs typeface="Times New Roman" panose="02020603050405020304" pitchFamily="18" charset="0"/>
            </a:endParaRPr>
          </a:p>
          <a:p>
            <a:r>
              <a:rPr lang="en-US" altLang="zh-CN" sz="2200" b="1" dirty="0">
                <a:latin typeface="微软雅黑" panose="020B0503020204020204" pitchFamily="34" charset="-122"/>
                <a:ea typeface="微软雅黑" panose="020B0503020204020204" pitchFamily="34" charset="-122"/>
                <a:cs typeface="Times New Roman" panose="02020603050405020304" pitchFamily="18" charset="0"/>
              </a:rPr>
              <a:t>15. A. made	  	    B. took          	C. spent              D. wasted</a:t>
            </a:r>
            <a:endParaRPr lang="en-US" altLang="zh-CN" sz="2200" b="1" dirty="0">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27" name="图片 26"/>
          <p:cNvPicPr>
            <a:picLocks noChangeAspect="1"/>
          </p:cNvPicPr>
          <p:nvPr/>
        </p:nvPicPr>
        <p:blipFill>
          <a:blip r:embed="rId1" cstate="print">
            <a:alphaModFix amt="20000"/>
            <a:extLst>
              <a:ext uri="{28A0092B-C50C-407E-A947-70E740481C1C}">
                <a14:useLocalDpi xmlns:a14="http://schemas.microsoft.com/office/drawing/2010/main" val="0"/>
              </a:ext>
            </a:extLst>
          </a:blip>
          <a:stretch>
            <a:fillRect/>
          </a:stretch>
        </p:blipFill>
        <p:spPr>
          <a:xfrm>
            <a:off x="9704952" y="-29303"/>
            <a:ext cx="2506942" cy="2508444"/>
          </a:xfrm>
          <a:prstGeom prst="rect">
            <a:avLst/>
          </a:prstGeom>
        </p:spPr>
      </p:pic>
      <p:sp>
        <p:nvSpPr>
          <p:cNvPr id="3" name="内容占位符 2"/>
          <p:cNvSpPr>
            <a:spLocks noGrp="1"/>
          </p:cNvSpPr>
          <p:nvPr>
            <p:ph idx="1"/>
          </p:nvPr>
        </p:nvSpPr>
        <p:spPr>
          <a:xfrm>
            <a:off x="530781" y="265459"/>
            <a:ext cx="10972800" cy="3088283"/>
          </a:xfrm>
          <a:solidFill>
            <a:schemeClr val="bg1">
              <a:alpha val="45000"/>
            </a:schemeClr>
          </a:solidFill>
        </p:spPr>
        <p:txBody>
          <a:bodyPr>
            <a:noAutofit/>
          </a:bodyPr>
          <a:lstStyle/>
          <a:p>
            <a:pPr marL="0" indent="0" algn="just">
              <a:buNone/>
            </a:pPr>
            <a:r>
              <a:rPr lang="en-US" altLang="zh-CN" sz="2000" b="1" dirty="0">
                <a:latin typeface="微软雅黑" panose="020B0503020204020204" pitchFamily="34" charset="-122"/>
                <a:ea typeface="微软雅黑" panose="020B0503020204020204" pitchFamily="34" charset="-122"/>
                <a:cs typeface="Times New Roman" panose="02020603050405020304" pitchFamily="18" charset="0"/>
              </a:rPr>
              <a:t>     “Oh, Tom, don’t be</a:t>
            </a:r>
            <a:r>
              <a:rPr lang="en-US" altLang="zh-CN" sz="2000" b="1" u="sng" dirty="0">
                <a:latin typeface="微软雅黑" panose="020B0503020204020204" pitchFamily="34" charset="-122"/>
                <a:ea typeface="微软雅黑" panose="020B0503020204020204" pitchFamily="34" charset="-122"/>
                <a:cs typeface="Times New Roman" panose="02020603050405020304" pitchFamily="18" charset="0"/>
              </a:rPr>
              <a:t>   8    </a:t>
            </a:r>
            <a:r>
              <a:rPr lang="en-US" altLang="zh-CN" sz="2000" b="1" dirty="0">
                <a:latin typeface="微软雅黑" panose="020B0503020204020204" pitchFamily="34" charset="-122"/>
                <a:ea typeface="微软雅黑" panose="020B0503020204020204" pitchFamily="34" charset="-122"/>
                <a:cs typeface="Times New Roman" panose="02020603050405020304" pitchFamily="18" charset="0"/>
              </a:rPr>
              <a:t> . You know that dog won’t be back with any medicine,” said Jack. “Oh, yes he will,” answered Tom. Half an hour later,</a:t>
            </a:r>
            <a:r>
              <a:rPr lang="en-US" altLang="zh-CN" sz="2000" b="1" u="sng" dirty="0">
                <a:latin typeface="微软雅黑" panose="020B0503020204020204" pitchFamily="34" charset="-122"/>
                <a:ea typeface="微软雅黑" panose="020B0503020204020204" pitchFamily="34" charset="-122"/>
                <a:cs typeface="Times New Roman" panose="02020603050405020304" pitchFamily="18" charset="0"/>
              </a:rPr>
              <a:t>    9    </a:t>
            </a:r>
            <a:r>
              <a:rPr lang="en-US" altLang="zh-CN" sz="2000" b="1" dirty="0">
                <a:latin typeface="微软雅黑" panose="020B0503020204020204" pitchFamily="34" charset="-122"/>
                <a:ea typeface="微软雅黑" panose="020B0503020204020204" pitchFamily="34" charset="-122"/>
                <a:cs typeface="Times New Roman" panose="02020603050405020304" pitchFamily="18" charset="0"/>
              </a:rPr>
              <a:t> , Blackie had not</a:t>
            </a:r>
            <a:r>
              <a:rPr lang="en-US" altLang="zh-CN" sz="2000" b="1" u="sng" dirty="0">
                <a:latin typeface="微软雅黑" panose="020B0503020204020204" pitchFamily="34" charset="-122"/>
                <a:ea typeface="微软雅黑" panose="020B0503020204020204" pitchFamily="34" charset="-122"/>
                <a:cs typeface="Times New Roman" panose="02020603050405020304" pitchFamily="18" charset="0"/>
              </a:rPr>
              <a:t>   10   </a:t>
            </a:r>
            <a:r>
              <a:rPr lang="en-US" altLang="zh-CN" sz="2000" b="1" dirty="0">
                <a:latin typeface="微软雅黑" panose="020B0503020204020204" pitchFamily="34" charset="-122"/>
                <a:ea typeface="微软雅黑" panose="020B0503020204020204" pitchFamily="34" charset="-122"/>
                <a:cs typeface="Times New Roman" panose="02020603050405020304" pitchFamily="18" charset="0"/>
              </a:rPr>
              <a:t> . Tom was feeling worried and felt</a:t>
            </a:r>
            <a:r>
              <a:rPr lang="en-US" altLang="zh-CN" sz="2000" b="1" u="sng" dirty="0">
                <a:latin typeface="微软雅黑" panose="020B0503020204020204" pitchFamily="34" charset="-122"/>
                <a:ea typeface="微软雅黑" panose="020B0503020204020204" pitchFamily="34" charset="-122"/>
                <a:cs typeface="Times New Roman" panose="02020603050405020304" pitchFamily="18" charset="0"/>
              </a:rPr>
              <a:t>  11   </a:t>
            </a:r>
            <a:r>
              <a:rPr lang="en-US" altLang="zh-CN" sz="2000" b="1" dirty="0">
                <a:latin typeface="微软雅黑" panose="020B0503020204020204" pitchFamily="34" charset="-122"/>
                <a:ea typeface="微软雅黑" panose="020B0503020204020204" pitchFamily="34" charset="-122"/>
                <a:cs typeface="Times New Roman" panose="02020603050405020304" pitchFamily="18" charset="0"/>
              </a:rPr>
              <a:t> at his friend’s little smile.</a:t>
            </a:r>
            <a:endParaRPr lang="en-US" altLang="zh-CN" sz="2000" b="1" dirty="0">
              <a:latin typeface="微软雅黑" panose="020B0503020204020204" pitchFamily="34" charset="-122"/>
              <a:ea typeface="微软雅黑" panose="020B0503020204020204" pitchFamily="34" charset="-122"/>
              <a:cs typeface="Times New Roman" panose="02020603050405020304" pitchFamily="18" charset="0"/>
            </a:endParaRPr>
          </a:p>
          <a:p>
            <a:pPr marL="0" indent="0" algn="just">
              <a:buNone/>
            </a:pPr>
            <a:r>
              <a:rPr lang="en-US" altLang="zh-CN" sz="2000" b="1" dirty="0">
                <a:latin typeface="微软雅黑" panose="020B0503020204020204" pitchFamily="34" charset="-122"/>
                <a:ea typeface="微软雅黑" panose="020B0503020204020204" pitchFamily="34" charset="-122"/>
                <a:cs typeface="Times New Roman" panose="02020603050405020304" pitchFamily="18" charset="0"/>
              </a:rPr>
              <a:t>     “Something has happened to him, I’m sure,” said Tom. “He</a:t>
            </a:r>
            <a:r>
              <a:rPr lang="en-US" altLang="zh-CN" sz="2000" b="1" u="sng" dirty="0">
                <a:latin typeface="微软雅黑" panose="020B0503020204020204" pitchFamily="34" charset="-122"/>
                <a:ea typeface="微软雅黑" panose="020B0503020204020204" pitchFamily="34" charset="-122"/>
                <a:cs typeface="Times New Roman" panose="02020603050405020304" pitchFamily="18" charset="0"/>
              </a:rPr>
              <a:t>   12   </a:t>
            </a:r>
            <a:r>
              <a:rPr lang="en-US" altLang="zh-CN" sz="2000" b="1" dirty="0">
                <a:latin typeface="微软雅黑" panose="020B0503020204020204" pitchFamily="34" charset="-122"/>
                <a:ea typeface="微软雅黑" panose="020B0503020204020204" pitchFamily="34" charset="-122"/>
                <a:cs typeface="Times New Roman" panose="02020603050405020304" pitchFamily="18" charset="0"/>
              </a:rPr>
              <a:t> my rule.” Just then Tom saw Blackie</a:t>
            </a:r>
            <a:r>
              <a:rPr lang="en-US" altLang="zh-CN" sz="2000" b="1" u="sng" dirty="0">
                <a:latin typeface="微软雅黑" panose="020B0503020204020204" pitchFamily="34" charset="-122"/>
                <a:ea typeface="微软雅黑" panose="020B0503020204020204" pitchFamily="34" charset="-122"/>
                <a:cs typeface="Times New Roman" panose="02020603050405020304" pitchFamily="18" charset="0"/>
              </a:rPr>
              <a:t>   13   </a:t>
            </a:r>
            <a:r>
              <a:rPr lang="en-US" altLang="zh-CN" sz="2000" b="1" dirty="0">
                <a:latin typeface="微软雅黑" panose="020B0503020204020204" pitchFamily="34" charset="-122"/>
                <a:ea typeface="微软雅黑" panose="020B0503020204020204" pitchFamily="34" charset="-122"/>
                <a:cs typeface="Times New Roman" panose="02020603050405020304" pitchFamily="18" charset="0"/>
              </a:rPr>
              <a:t>. He hurried to open the door and let him in. Jack was</a:t>
            </a:r>
            <a:r>
              <a:rPr lang="en-US" altLang="zh-CN" sz="2000" b="1" u="sng" dirty="0">
                <a:latin typeface="微软雅黑" panose="020B0503020204020204" pitchFamily="34" charset="-122"/>
                <a:ea typeface="微软雅黑" panose="020B0503020204020204" pitchFamily="34" charset="-122"/>
                <a:cs typeface="Times New Roman" panose="02020603050405020304" pitchFamily="18" charset="0"/>
              </a:rPr>
              <a:t>   14   </a:t>
            </a:r>
            <a:r>
              <a:rPr lang="en-US" altLang="zh-CN" sz="2000" b="1" dirty="0">
                <a:latin typeface="微软雅黑" panose="020B0503020204020204" pitchFamily="34" charset="-122"/>
                <a:ea typeface="微软雅黑" panose="020B0503020204020204" pitchFamily="34" charset="-122"/>
                <a:cs typeface="Times New Roman" panose="02020603050405020304" pitchFamily="18" charset="0"/>
              </a:rPr>
              <a:t> to see a bottle of medicine in the dog’s mouth.</a:t>
            </a:r>
            <a:endParaRPr lang="en-US" altLang="zh-CN" sz="2000" b="1" dirty="0">
              <a:latin typeface="微软雅黑" panose="020B0503020204020204" pitchFamily="34" charset="-122"/>
              <a:ea typeface="微软雅黑" panose="020B0503020204020204" pitchFamily="34" charset="-122"/>
              <a:cs typeface="Times New Roman" panose="02020603050405020304" pitchFamily="18" charset="0"/>
            </a:endParaRPr>
          </a:p>
          <a:p>
            <a:pPr marL="0" indent="0" algn="just">
              <a:buNone/>
            </a:pPr>
            <a:r>
              <a:rPr lang="en-US" altLang="zh-CN" sz="2000" b="1" dirty="0">
                <a:latin typeface="微软雅黑" panose="020B0503020204020204" pitchFamily="34" charset="-122"/>
                <a:ea typeface="微软雅黑" panose="020B0503020204020204" pitchFamily="34" charset="-122"/>
                <a:cs typeface="Times New Roman" panose="02020603050405020304" pitchFamily="18" charset="0"/>
              </a:rPr>
              <a:t>     “Good boy,” said Tom, “but what</a:t>
            </a:r>
            <a:r>
              <a:rPr lang="en-US" altLang="zh-CN" sz="2000" b="1" u="sng" dirty="0">
                <a:latin typeface="微软雅黑" panose="020B0503020204020204" pitchFamily="34" charset="-122"/>
                <a:ea typeface="微软雅黑" panose="020B0503020204020204" pitchFamily="34" charset="-122"/>
                <a:cs typeface="Times New Roman" panose="02020603050405020304" pitchFamily="18" charset="0"/>
              </a:rPr>
              <a:t>  15  </a:t>
            </a:r>
            <a:r>
              <a:rPr lang="en-US" altLang="zh-CN" sz="2000" b="1" dirty="0">
                <a:latin typeface="微软雅黑" panose="020B0503020204020204" pitchFamily="34" charset="-122"/>
                <a:ea typeface="微软雅黑" panose="020B0503020204020204" pitchFamily="34" charset="-122"/>
                <a:cs typeface="Times New Roman" panose="02020603050405020304" pitchFamily="18" charset="0"/>
              </a:rPr>
              <a:t> you so long?” Blackie ran to the window, barking and wagging his tail. Tom looked out of the door and saw a bone outside.</a:t>
            </a:r>
            <a:endParaRPr lang="en-US" altLang="zh-CN" sz="2000" b="1" dirty="0">
              <a:latin typeface="微软雅黑" panose="020B0503020204020204" pitchFamily="34" charset="-122"/>
              <a:ea typeface="微软雅黑" panose="020B0503020204020204" pitchFamily="34" charset="-122"/>
              <a:cs typeface="Times New Roman" panose="02020603050405020304" pitchFamily="18" charset="0"/>
            </a:endParaRPr>
          </a:p>
          <a:p>
            <a:pPr marL="0" indent="0" algn="just">
              <a:buNone/>
            </a:pPr>
            <a:r>
              <a:rPr lang="en-US" altLang="zh-CN" sz="2000" b="1" dirty="0">
                <a:latin typeface="微软雅黑" panose="020B0503020204020204" pitchFamily="34" charset="-122"/>
                <a:ea typeface="微软雅黑" panose="020B0503020204020204" pitchFamily="34" charset="-122"/>
                <a:cs typeface="Times New Roman" panose="02020603050405020304" pitchFamily="18" charset="0"/>
              </a:rPr>
              <a:t>   </a:t>
            </a:r>
            <a:endParaRPr lang="en-US" altLang="zh-CN" sz="2000" b="1"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3" name="TextBox 22"/>
          <p:cNvSpPr txBox="1"/>
          <p:nvPr/>
        </p:nvSpPr>
        <p:spPr>
          <a:xfrm>
            <a:off x="530779" y="4158135"/>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C</a:t>
            </a:r>
            <a:endParaRPr lang="en-US" altLang="zh-CN" sz="2800" b="1" dirty="0">
              <a:solidFill>
                <a:srgbClr val="C00000"/>
              </a:solidFill>
              <a:latin typeface="Times New Roman" panose="02020603050405020304" pitchFamily="18" charset="0"/>
              <a:cs typeface="Times New Roman" panose="02020603050405020304" pitchFamily="18" charset="0"/>
            </a:endParaRPr>
          </a:p>
        </p:txBody>
      </p:sp>
      <p:sp>
        <p:nvSpPr>
          <p:cNvPr id="4" name="灯片编号占位符 3"/>
          <p:cNvSpPr>
            <a:spLocks noGrp="1"/>
          </p:cNvSpPr>
          <p:nvPr>
            <p:ph type="sldNum" sz="quarter" idx="12"/>
          </p:nvPr>
        </p:nvSpPr>
        <p:spPr/>
        <p:txBody>
          <a:bodyPr/>
          <a:lstStyle/>
          <a:p>
            <a:fld id="{879EF9BB-81F1-401D-AA19-680A8E0D7F6D}" type="slidenum">
              <a:rPr lang="en-US" smtClean="0"/>
            </a:fld>
            <a:endParaRPr lang="en-US"/>
          </a:p>
        </p:txBody>
      </p:sp>
      <p:sp>
        <p:nvSpPr>
          <p:cNvPr id="26" name="左箭头 25">
            <a:hlinkClick r:id="rId2"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16" name="TextBox 22"/>
          <p:cNvSpPr txBox="1"/>
          <p:nvPr/>
        </p:nvSpPr>
        <p:spPr>
          <a:xfrm>
            <a:off x="530780" y="3788768"/>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A</a:t>
            </a:r>
            <a:endParaRPr lang="en-US" altLang="zh-CN" sz="2800" b="1" dirty="0">
              <a:solidFill>
                <a:srgbClr val="C00000"/>
              </a:solidFill>
              <a:latin typeface="Times New Roman" panose="02020603050405020304" pitchFamily="18" charset="0"/>
              <a:cs typeface="Times New Roman" panose="02020603050405020304" pitchFamily="18" charset="0"/>
            </a:endParaRPr>
          </a:p>
        </p:txBody>
      </p:sp>
      <p:sp>
        <p:nvSpPr>
          <p:cNvPr id="9" name="TextBox 22"/>
          <p:cNvSpPr txBox="1"/>
          <p:nvPr/>
        </p:nvSpPr>
        <p:spPr>
          <a:xfrm>
            <a:off x="530781" y="3429000"/>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C</a:t>
            </a:r>
            <a:endParaRPr lang="en-US" altLang="zh-CN" sz="2800" b="1" dirty="0">
              <a:solidFill>
                <a:srgbClr val="C00000"/>
              </a:solidFill>
              <a:latin typeface="Times New Roman" panose="02020603050405020304" pitchFamily="18" charset="0"/>
              <a:cs typeface="Times New Roman" panose="02020603050405020304" pitchFamily="18" charset="0"/>
            </a:endParaRPr>
          </a:p>
        </p:txBody>
      </p:sp>
      <p:sp>
        <p:nvSpPr>
          <p:cNvPr id="10" name="TextBox 22"/>
          <p:cNvSpPr txBox="1"/>
          <p:nvPr/>
        </p:nvSpPr>
        <p:spPr>
          <a:xfrm>
            <a:off x="540588" y="4506118"/>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C</a:t>
            </a:r>
            <a:endParaRPr lang="en-US" altLang="zh-CN" sz="2800" b="1" dirty="0">
              <a:solidFill>
                <a:srgbClr val="C00000"/>
              </a:solidFill>
              <a:latin typeface="Times New Roman" panose="02020603050405020304" pitchFamily="18" charset="0"/>
              <a:cs typeface="Times New Roman" panose="02020603050405020304" pitchFamily="18" charset="0"/>
            </a:endParaRPr>
          </a:p>
        </p:txBody>
      </p:sp>
      <p:sp>
        <p:nvSpPr>
          <p:cNvPr id="12" name="文本框 11">
            <a:hlinkClick r:id="rId3" action="ppaction://hlinksldjump"/>
          </p:cNvPr>
          <p:cNvSpPr txBox="1"/>
          <p:nvPr/>
        </p:nvSpPr>
        <p:spPr>
          <a:xfrm>
            <a:off x="10356598" y="3580675"/>
            <a:ext cx="982961" cy="461665"/>
          </a:xfrm>
          <a:prstGeom prst="rect">
            <a:avLst/>
          </a:prstGeom>
          <a:solidFill>
            <a:schemeClr val="accent1"/>
          </a:solidFill>
          <a:effectLst>
            <a:outerShdw blurRad="50800" dist="76200" dir="5400000" algn="ctr" rotWithShape="0">
              <a:srgbClr val="000000">
                <a:alpha val="43137"/>
              </a:srgbClr>
            </a:outerShdw>
          </a:effectLst>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解  析</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17" name="TextBox 22"/>
          <p:cNvSpPr txBox="1"/>
          <p:nvPr/>
        </p:nvSpPr>
        <p:spPr>
          <a:xfrm>
            <a:off x="540588" y="4883255"/>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A</a:t>
            </a:r>
            <a:endParaRPr lang="en-US" altLang="zh-CN" sz="2800" b="1" dirty="0">
              <a:solidFill>
                <a:srgbClr val="C00000"/>
              </a:solidFill>
              <a:latin typeface="Times New Roman" panose="02020603050405020304" pitchFamily="18" charset="0"/>
              <a:cs typeface="Times New Roman" panose="02020603050405020304" pitchFamily="18" charset="0"/>
            </a:endParaRPr>
          </a:p>
        </p:txBody>
      </p:sp>
      <p:sp>
        <p:nvSpPr>
          <p:cNvPr id="18" name="TextBox 22"/>
          <p:cNvSpPr txBox="1"/>
          <p:nvPr/>
        </p:nvSpPr>
        <p:spPr>
          <a:xfrm>
            <a:off x="540588" y="5208953"/>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B</a:t>
            </a:r>
            <a:endParaRPr lang="en-US" altLang="zh-CN" sz="2800" b="1" dirty="0">
              <a:solidFill>
                <a:srgbClr val="C00000"/>
              </a:solidFill>
              <a:latin typeface="Times New Roman" panose="02020603050405020304" pitchFamily="18" charset="0"/>
              <a:cs typeface="Times New Roman" panose="02020603050405020304" pitchFamily="18" charset="0"/>
            </a:endParaRPr>
          </a:p>
        </p:txBody>
      </p:sp>
      <p:sp>
        <p:nvSpPr>
          <p:cNvPr id="19" name="TextBox 22"/>
          <p:cNvSpPr txBox="1"/>
          <p:nvPr/>
        </p:nvSpPr>
        <p:spPr>
          <a:xfrm>
            <a:off x="540587" y="5855620"/>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A</a:t>
            </a:r>
            <a:endParaRPr lang="en-US" altLang="zh-CN" sz="2800" b="1" dirty="0">
              <a:solidFill>
                <a:srgbClr val="C00000"/>
              </a:solidFill>
              <a:latin typeface="Times New Roman" panose="02020603050405020304" pitchFamily="18" charset="0"/>
              <a:cs typeface="Times New Roman" panose="02020603050405020304" pitchFamily="18" charset="0"/>
            </a:endParaRPr>
          </a:p>
        </p:txBody>
      </p:sp>
      <p:sp>
        <p:nvSpPr>
          <p:cNvPr id="20" name="TextBox 22"/>
          <p:cNvSpPr txBox="1"/>
          <p:nvPr/>
        </p:nvSpPr>
        <p:spPr>
          <a:xfrm>
            <a:off x="540587" y="6152912"/>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B</a:t>
            </a:r>
            <a:endParaRPr lang="en-US" altLang="zh-CN" sz="2800" b="1" dirty="0">
              <a:solidFill>
                <a:srgbClr val="C00000"/>
              </a:solidFill>
              <a:latin typeface="Times New Roman" panose="02020603050405020304" pitchFamily="18" charset="0"/>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up)">
                                      <p:cBhvr>
                                        <p:cTn id="7" dur="500"/>
                                        <p:tgtEl>
                                          <p:spTgt spid="3">
                                            <p:bg/>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up)">
                                      <p:cBhvr>
                                        <p:cTn id="10" dur="500"/>
                                        <p:tgtEl>
                                          <p:spTgt spid="3">
                                            <p:txEl>
                                              <p:pRg st="0" end="0"/>
                                            </p:txEl>
                                          </p:spTgt>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wipe(up)">
                                      <p:cBhvr>
                                        <p:cTn id="13" dur="500"/>
                                        <p:tgtEl>
                                          <p:spTgt spid="3">
                                            <p:txEl>
                                              <p:pRg st="1" end="1"/>
                                            </p:txEl>
                                          </p:spTgt>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animEffect transition="in" filter="wipe(up)">
                                      <p:cBhvr>
                                        <p:cTn id="16" dur="500"/>
                                        <p:tgtEl>
                                          <p:spTgt spid="3">
                                            <p:txEl>
                                              <p:pRg st="2" end="2"/>
                                            </p:txEl>
                                          </p:spTgt>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up)">
                                      <p:cBhvr>
                                        <p:cTn id="19" dur="500"/>
                                        <p:tgtEl>
                                          <p:spTgt spid="5"/>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grpId="0" nodeType="click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barn(inVertical)">
                                      <p:cBhvr>
                                        <p:cTn id="24" dur="500"/>
                                        <p:tgtEl>
                                          <p:spTgt spid="9"/>
                                        </p:tgtEl>
                                      </p:cBhvr>
                                    </p:animEffect>
                                  </p:childTnLst>
                                </p:cTn>
                              </p:par>
                            </p:childTnLst>
                          </p:cTn>
                        </p:par>
                        <p:par>
                          <p:cTn id="25" fill="hold">
                            <p:stCondLst>
                              <p:cond delay="500"/>
                            </p:stCondLst>
                            <p:childTnLst>
                              <p:par>
                                <p:cTn id="26" presetID="16" presetClass="entr" presetSubtype="37" fill="hold" grpId="0" nodeType="after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barn(outVertical)">
                                      <p:cBhvr>
                                        <p:cTn id="28" dur="500"/>
                                        <p:tgtEl>
                                          <p:spTgt spid="12"/>
                                        </p:tgtEl>
                                      </p:cBhvr>
                                    </p:animEffect>
                                  </p:childTnLst>
                                </p:cTn>
                              </p:par>
                            </p:childTnLst>
                          </p:cTn>
                        </p:par>
                      </p:childTnLst>
                    </p:cTn>
                  </p:par>
                  <p:par>
                    <p:cTn id="29" fill="hold">
                      <p:stCondLst>
                        <p:cond delay="indefinite"/>
                      </p:stCondLst>
                      <p:childTnLst>
                        <p:par>
                          <p:cTn id="30" fill="hold">
                            <p:stCondLst>
                              <p:cond delay="0"/>
                            </p:stCondLst>
                            <p:childTnLst>
                              <p:par>
                                <p:cTn id="31" presetID="16" presetClass="entr" presetSubtype="21" fill="hold" grpId="0" nodeType="click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barn(inVertical)">
                                      <p:cBhvr>
                                        <p:cTn id="33" dur="500"/>
                                        <p:tgtEl>
                                          <p:spTgt spid="16"/>
                                        </p:tgtEl>
                                      </p:cBhvr>
                                    </p:animEffect>
                                  </p:childTnLst>
                                </p:cTn>
                              </p:par>
                            </p:childTnLst>
                          </p:cTn>
                        </p:par>
                      </p:childTnLst>
                    </p:cTn>
                  </p:par>
                  <p:par>
                    <p:cTn id="34" fill="hold">
                      <p:stCondLst>
                        <p:cond delay="indefinite"/>
                      </p:stCondLst>
                      <p:childTnLst>
                        <p:par>
                          <p:cTn id="35" fill="hold">
                            <p:stCondLst>
                              <p:cond delay="0"/>
                            </p:stCondLst>
                            <p:childTnLst>
                              <p:par>
                                <p:cTn id="36" presetID="16" presetClass="entr" presetSubtype="21" fill="hold" grpId="0" nodeType="clickEffect">
                                  <p:stCondLst>
                                    <p:cond delay="0"/>
                                  </p:stCondLst>
                                  <p:childTnLst>
                                    <p:set>
                                      <p:cBhvr>
                                        <p:cTn id="37" dur="1" fill="hold">
                                          <p:stCondLst>
                                            <p:cond delay="0"/>
                                          </p:stCondLst>
                                        </p:cTn>
                                        <p:tgtEl>
                                          <p:spTgt spid="23"/>
                                        </p:tgtEl>
                                        <p:attrNameLst>
                                          <p:attrName>style.visibility</p:attrName>
                                        </p:attrNameLst>
                                      </p:cBhvr>
                                      <p:to>
                                        <p:strVal val="visible"/>
                                      </p:to>
                                    </p:set>
                                    <p:animEffect transition="in" filter="barn(inVertical)">
                                      <p:cBhvr>
                                        <p:cTn id="38" dur="500"/>
                                        <p:tgtEl>
                                          <p:spTgt spid="23"/>
                                        </p:tgtEl>
                                      </p:cBhvr>
                                    </p:animEffect>
                                  </p:childTnLst>
                                </p:cTn>
                              </p:par>
                            </p:childTnLst>
                          </p:cTn>
                        </p:par>
                      </p:childTnLst>
                    </p:cTn>
                  </p:par>
                  <p:par>
                    <p:cTn id="39" fill="hold">
                      <p:stCondLst>
                        <p:cond delay="indefinite"/>
                      </p:stCondLst>
                      <p:childTnLst>
                        <p:par>
                          <p:cTn id="40" fill="hold">
                            <p:stCondLst>
                              <p:cond delay="0"/>
                            </p:stCondLst>
                            <p:childTnLst>
                              <p:par>
                                <p:cTn id="41" presetID="16" presetClass="entr" presetSubtype="21" fill="hold" grpId="0" nodeType="click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barn(inVertical)">
                                      <p:cBhvr>
                                        <p:cTn id="43" dur="500"/>
                                        <p:tgtEl>
                                          <p:spTgt spid="10"/>
                                        </p:tgtEl>
                                      </p:cBhvr>
                                    </p:animEffect>
                                  </p:childTnLst>
                                </p:cTn>
                              </p:par>
                            </p:childTnLst>
                          </p:cTn>
                        </p:par>
                      </p:childTnLst>
                    </p:cTn>
                  </p:par>
                  <p:par>
                    <p:cTn id="44" fill="hold">
                      <p:stCondLst>
                        <p:cond delay="indefinite"/>
                      </p:stCondLst>
                      <p:childTnLst>
                        <p:par>
                          <p:cTn id="45" fill="hold">
                            <p:stCondLst>
                              <p:cond delay="0"/>
                            </p:stCondLst>
                            <p:childTnLst>
                              <p:par>
                                <p:cTn id="46" presetID="16" presetClass="entr" presetSubtype="21" fill="hold" grpId="0" nodeType="clickEffect">
                                  <p:stCondLst>
                                    <p:cond delay="0"/>
                                  </p:stCondLst>
                                  <p:childTnLst>
                                    <p:set>
                                      <p:cBhvr>
                                        <p:cTn id="47" dur="1" fill="hold">
                                          <p:stCondLst>
                                            <p:cond delay="0"/>
                                          </p:stCondLst>
                                        </p:cTn>
                                        <p:tgtEl>
                                          <p:spTgt spid="17"/>
                                        </p:tgtEl>
                                        <p:attrNameLst>
                                          <p:attrName>style.visibility</p:attrName>
                                        </p:attrNameLst>
                                      </p:cBhvr>
                                      <p:to>
                                        <p:strVal val="visible"/>
                                      </p:to>
                                    </p:set>
                                    <p:animEffect transition="in" filter="barn(inVertical)">
                                      <p:cBhvr>
                                        <p:cTn id="48" dur="500"/>
                                        <p:tgtEl>
                                          <p:spTgt spid="17"/>
                                        </p:tgtEl>
                                      </p:cBhvr>
                                    </p:animEffect>
                                  </p:childTnLst>
                                </p:cTn>
                              </p:par>
                            </p:childTnLst>
                          </p:cTn>
                        </p:par>
                      </p:childTnLst>
                    </p:cTn>
                  </p:par>
                  <p:par>
                    <p:cTn id="49" fill="hold">
                      <p:stCondLst>
                        <p:cond delay="indefinite"/>
                      </p:stCondLst>
                      <p:childTnLst>
                        <p:par>
                          <p:cTn id="50" fill="hold">
                            <p:stCondLst>
                              <p:cond delay="0"/>
                            </p:stCondLst>
                            <p:childTnLst>
                              <p:par>
                                <p:cTn id="51" presetID="16" presetClass="entr" presetSubtype="21" fill="hold" grpId="0" nodeType="clickEffect">
                                  <p:stCondLst>
                                    <p:cond delay="0"/>
                                  </p:stCondLst>
                                  <p:childTnLst>
                                    <p:set>
                                      <p:cBhvr>
                                        <p:cTn id="52" dur="1" fill="hold">
                                          <p:stCondLst>
                                            <p:cond delay="0"/>
                                          </p:stCondLst>
                                        </p:cTn>
                                        <p:tgtEl>
                                          <p:spTgt spid="18"/>
                                        </p:tgtEl>
                                        <p:attrNameLst>
                                          <p:attrName>style.visibility</p:attrName>
                                        </p:attrNameLst>
                                      </p:cBhvr>
                                      <p:to>
                                        <p:strVal val="visible"/>
                                      </p:to>
                                    </p:set>
                                    <p:animEffect transition="in" filter="barn(inVertical)">
                                      <p:cBhvr>
                                        <p:cTn id="53" dur="500"/>
                                        <p:tgtEl>
                                          <p:spTgt spid="18"/>
                                        </p:tgtEl>
                                      </p:cBhvr>
                                    </p:animEffect>
                                  </p:childTnLst>
                                </p:cTn>
                              </p:par>
                            </p:childTnLst>
                          </p:cTn>
                        </p:par>
                      </p:childTnLst>
                    </p:cTn>
                  </p:par>
                  <p:par>
                    <p:cTn id="54" fill="hold">
                      <p:stCondLst>
                        <p:cond delay="indefinite"/>
                      </p:stCondLst>
                      <p:childTnLst>
                        <p:par>
                          <p:cTn id="55" fill="hold">
                            <p:stCondLst>
                              <p:cond delay="0"/>
                            </p:stCondLst>
                            <p:childTnLst>
                              <p:par>
                                <p:cTn id="56" presetID="16" presetClass="entr" presetSubtype="21" fill="hold" grpId="0" nodeType="clickEffect">
                                  <p:stCondLst>
                                    <p:cond delay="0"/>
                                  </p:stCondLst>
                                  <p:childTnLst>
                                    <p:set>
                                      <p:cBhvr>
                                        <p:cTn id="57" dur="1" fill="hold">
                                          <p:stCondLst>
                                            <p:cond delay="0"/>
                                          </p:stCondLst>
                                        </p:cTn>
                                        <p:tgtEl>
                                          <p:spTgt spid="19"/>
                                        </p:tgtEl>
                                        <p:attrNameLst>
                                          <p:attrName>style.visibility</p:attrName>
                                        </p:attrNameLst>
                                      </p:cBhvr>
                                      <p:to>
                                        <p:strVal val="visible"/>
                                      </p:to>
                                    </p:set>
                                    <p:animEffect transition="in" filter="barn(inVertical)">
                                      <p:cBhvr>
                                        <p:cTn id="58" dur="500"/>
                                        <p:tgtEl>
                                          <p:spTgt spid="19"/>
                                        </p:tgtEl>
                                      </p:cBhvr>
                                    </p:animEffect>
                                  </p:childTnLst>
                                </p:cTn>
                              </p:par>
                            </p:childTnLst>
                          </p:cTn>
                        </p:par>
                      </p:childTnLst>
                    </p:cTn>
                  </p:par>
                  <p:par>
                    <p:cTn id="59" fill="hold">
                      <p:stCondLst>
                        <p:cond delay="indefinite"/>
                      </p:stCondLst>
                      <p:childTnLst>
                        <p:par>
                          <p:cTn id="60" fill="hold">
                            <p:stCondLst>
                              <p:cond delay="0"/>
                            </p:stCondLst>
                            <p:childTnLst>
                              <p:par>
                                <p:cTn id="61" presetID="16" presetClass="entr" presetSubtype="21" fill="hold" grpId="0" nodeType="clickEffect">
                                  <p:stCondLst>
                                    <p:cond delay="0"/>
                                  </p:stCondLst>
                                  <p:childTnLst>
                                    <p:set>
                                      <p:cBhvr>
                                        <p:cTn id="62" dur="1" fill="hold">
                                          <p:stCondLst>
                                            <p:cond delay="0"/>
                                          </p:stCondLst>
                                        </p:cTn>
                                        <p:tgtEl>
                                          <p:spTgt spid="20"/>
                                        </p:tgtEl>
                                        <p:attrNameLst>
                                          <p:attrName>style.visibility</p:attrName>
                                        </p:attrNameLst>
                                      </p:cBhvr>
                                      <p:to>
                                        <p:strVal val="visible"/>
                                      </p:to>
                                    </p:set>
                                    <p:animEffect transition="in" filter="barn(inVertical)">
                                      <p:cBhvr>
                                        <p:cTn id="63"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3" grpId="0" animBg="1" build="p"/>
      <p:bldP spid="23" grpId="0"/>
      <p:bldP spid="16" grpId="0"/>
      <p:bldP spid="9" grpId="0"/>
      <p:bldP spid="10" grpId="0"/>
      <p:bldP spid="12" grpId="0" animBg="1"/>
      <p:bldP spid="17" grpId="0"/>
      <p:bldP spid="18" grpId="0"/>
      <p:bldP spid="19" grpId="0"/>
      <p:bldP spid="20" grpId="0"/>
    </p:bldLst>
  </p:timing>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69" name="Group 4"/>
          <p:cNvGrpSpPr/>
          <p:nvPr/>
        </p:nvGrpSpPr>
        <p:grpSpPr>
          <a:xfrm>
            <a:off x="9040482" y="3280216"/>
            <a:ext cx="3058005" cy="3492104"/>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3" name="内容占位符 2"/>
          <p:cNvSpPr>
            <a:spLocks noGrp="1"/>
          </p:cNvSpPr>
          <p:nvPr>
            <p:ph idx="1"/>
          </p:nvPr>
        </p:nvSpPr>
        <p:spPr>
          <a:xfrm>
            <a:off x="189865" y="0"/>
            <a:ext cx="11908622" cy="6582410"/>
          </a:xfrm>
          <a:solidFill>
            <a:schemeClr val="bg1">
              <a:alpha val="47000"/>
            </a:schemeClr>
          </a:solidFill>
        </p:spPr>
        <p:txBody>
          <a:bodyPr>
            <a:noAutofit/>
          </a:bodyPr>
          <a:lstStyle/>
          <a:p>
            <a:pPr marL="0" indent="0" algn="just">
              <a:lnSpc>
                <a:spcPct val="100000"/>
              </a:lnSpc>
              <a:buNone/>
            </a:pPr>
            <a:r>
              <a:rPr lang="zh-CN" altLang="en-US" sz="2300" b="1" dirty="0">
                <a:solidFill>
                  <a:srgbClr val="002060"/>
                </a:solidFill>
                <a:latin typeface="微软雅黑" panose="020B0503020204020204" pitchFamily="34" charset="-122"/>
                <a:ea typeface="微软雅黑" panose="020B0503020204020204" pitchFamily="34" charset="-122"/>
                <a:cs typeface="+mj-cs"/>
              </a:rPr>
              <a:t>解  析：</a:t>
            </a:r>
            <a:r>
              <a:rPr sz="2300" b="1" dirty="0">
                <a:latin typeface="微软雅黑" panose="020B0503020204020204" pitchFamily="34" charset="-122"/>
                <a:ea typeface="微软雅黑" panose="020B0503020204020204" pitchFamily="34" charset="-122"/>
              </a:rPr>
              <a:t>8. 本题考查联系上下文和逻辑推断。从下文朋友的不相信，推断出是 don’t be silly（不要犯傻），故本题正确答案为 C。</a:t>
            </a:r>
            <a:endParaRPr sz="2300" b="1" dirty="0">
              <a:latin typeface="微软雅黑" panose="020B0503020204020204" pitchFamily="34" charset="-122"/>
              <a:ea typeface="微软雅黑" panose="020B0503020204020204" pitchFamily="34" charset="-122"/>
            </a:endParaRPr>
          </a:p>
          <a:p>
            <a:pPr marL="0" indent="0" algn="just">
              <a:lnSpc>
                <a:spcPct val="100000"/>
              </a:lnSpc>
              <a:buNone/>
            </a:pPr>
            <a:r>
              <a:rPr sz="2300" b="1" dirty="0">
                <a:latin typeface="微软雅黑" panose="020B0503020204020204" pitchFamily="34" charset="-122"/>
                <a:ea typeface="微软雅黑" panose="020B0503020204020204" pitchFamily="34" charset="-122"/>
              </a:rPr>
              <a:t>9. 本题考查语法和词义辨析。4 个选项中表转折且能够放在两个逗号中间，只有 however，故本题正确答案为 A。</a:t>
            </a:r>
            <a:endParaRPr sz="2300" b="1" dirty="0">
              <a:latin typeface="微软雅黑" panose="020B0503020204020204" pitchFamily="34" charset="-122"/>
              <a:ea typeface="微软雅黑" panose="020B0503020204020204" pitchFamily="34" charset="-122"/>
            </a:endParaRPr>
          </a:p>
          <a:p>
            <a:pPr marL="0" indent="0" algn="just">
              <a:lnSpc>
                <a:spcPct val="100000"/>
              </a:lnSpc>
              <a:buNone/>
            </a:pPr>
            <a:r>
              <a:rPr sz="2300" b="1" dirty="0">
                <a:latin typeface="微软雅黑" panose="020B0503020204020204" pitchFamily="34" charset="-122"/>
                <a:ea typeface="微软雅黑" panose="020B0503020204020204" pitchFamily="34" charset="-122"/>
              </a:rPr>
              <a:t>10. 本题考查词义辨析。狗出去了，还没有回来，用 returned 更加合适，故本题正确答案为 C。</a:t>
            </a:r>
            <a:endParaRPr sz="2300" b="1" dirty="0">
              <a:latin typeface="微软雅黑" panose="020B0503020204020204" pitchFamily="34" charset="-122"/>
              <a:ea typeface="微软雅黑" panose="020B0503020204020204" pitchFamily="34" charset="-122"/>
            </a:endParaRPr>
          </a:p>
          <a:p>
            <a:pPr marL="0" indent="0" algn="just">
              <a:lnSpc>
                <a:spcPct val="100000"/>
              </a:lnSpc>
              <a:buNone/>
            </a:pPr>
            <a:r>
              <a:rPr sz="2300" b="1" dirty="0">
                <a:latin typeface="微软雅黑" panose="020B0503020204020204" pitchFamily="34" charset="-122"/>
                <a:ea typeface="微软雅黑" panose="020B0503020204020204" pitchFamily="34" charset="-122"/>
              </a:rPr>
              <a:t>11. 本题考查联系上下文和词义辨析。朋友对 Tom 的狗能买药回来这个事情的不信任和脸上露出的一丝笑意，让他生气，故本题正确答案为 C。</a:t>
            </a:r>
            <a:endParaRPr sz="2300" b="1" dirty="0">
              <a:latin typeface="微软雅黑" panose="020B0503020204020204" pitchFamily="34" charset="-122"/>
              <a:ea typeface="微软雅黑" panose="020B0503020204020204" pitchFamily="34" charset="-122"/>
            </a:endParaRPr>
          </a:p>
          <a:p>
            <a:pPr marL="0" indent="0" algn="just">
              <a:lnSpc>
                <a:spcPct val="100000"/>
              </a:lnSpc>
              <a:buNone/>
            </a:pPr>
            <a:r>
              <a:rPr sz="2300" b="1" dirty="0">
                <a:latin typeface="微软雅黑" panose="020B0503020204020204" pitchFamily="34" charset="-122"/>
                <a:ea typeface="微软雅黑" panose="020B0503020204020204" pitchFamily="34" charset="-122"/>
              </a:rPr>
              <a:t>12. 本题考查词义辨析。遵守主人的规则，用 obeyed 更加合适，故本题正确答案为 A。</a:t>
            </a:r>
            <a:endParaRPr sz="2300" b="1" dirty="0">
              <a:latin typeface="微软雅黑" panose="020B0503020204020204" pitchFamily="34" charset="-122"/>
              <a:ea typeface="微软雅黑" panose="020B0503020204020204" pitchFamily="34" charset="-122"/>
            </a:endParaRPr>
          </a:p>
          <a:p>
            <a:pPr marL="0" indent="0" algn="just">
              <a:lnSpc>
                <a:spcPct val="100000"/>
              </a:lnSpc>
              <a:buNone/>
            </a:pPr>
            <a:r>
              <a:rPr sz="2300" b="1" dirty="0">
                <a:latin typeface="微软雅黑" panose="020B0503020204020204" pitchFamily="34" charset="-122"/>
                <a:ea typeface="微软雅黑" panose="020B0503020204020204" pitchFamily="34" charset="-122"/>
              </a:rPr>
              <a:t>13. 本题考查词义辨析。in the distance 意为“在远处”，at a distance 意为“在不远处，可以看到对方”，outside the distance 意为“在……距离外”，of a distance 不是固定搭配，故本题正确答案为 B。</a:t>
            </a:r>
            <a:endParaRPr sz="2300" b="1" dirty="0">
              <a:latin typeface="微软雅黑" panose="020B0503020204020204" pitchFamily="34" charset="-122"/>
              <a:ea typeface="微软雅黑" panose="020B0503020204020204" pitchFamily="34" charset="-122"/>
            </a:endParaRPr>
          </a:p>
          <a:p>
            <a:pPr marL="0" indent="0" algn="just">
              <a:lnSpc>
                <a:spcPct val="100000"/>
              </a:lnSpc>
              <a:buNone/>
            </a:pPr>
            <a:r>
              <a:rPr sz="2300" b="1" dirty="0">
                <a:latin typeface="微软雅黑" panose="020B0503020204020204" pitchFamily="34" charset="-122"/>
                <a:ea typeface="微软雅黑" panose="020B0503020204020204" pitchFamily="34" charset="-122"/>
              </a:rPr>
              <a:t>14. 本题考查词义辨析和联系上下文。根据句意“杰克看见 Blackie 嘴里的药瓶子很吃惊”，故本题正确答案为 A。</a:t>
            </a:r>
            <a:endParaRPr sz="2300" b="1" dirty="0">
              <a:latin typeface="微软雅黑" panose="020B0503020204020204" pitchFamily="34" charset="-122"/>
              <a:ea typeface="微软雅黑" panose="020B0503020204020204" pitchFamily="34" charset="-122"/>
            </a:endParaRPr>
          </a:p>
          <a:p>
            <a:pPr marL="0" indent="0" algn="just">
              <a:lnSpc>
                <a:spcPct val="100000"/>
              </a:lnSpc>
              <a:buNone/>
            </a:pPr>
            <a:r>
              <a:rPr sz="2300" b="1" dirty="0">
                <a:latin typeface="微软雅黑" panose="020B0503020204020204" pitchFamily="34" charset="-122"/>
                <a:ea typeface="微软雅黑" panose="020B0503020204020204" pitchFamily="34" charset="-122"/>
              </a:rPr>
              <a:t>15. 本题考查词义辨析和用法。Tom 相信 Blackie 会回来，只是不知道为什么这么迟才回来，因此才问是什么令它花费了这么长时间，take sb. some time to do（某人 / 物花时间做某事），故本题正确答案为 B。</a:t>
            </a:r>
            <a:endParaRPr sz="2300" b="1" dirty="0">
              <a:latin typeface="微软雅黑" panose="020B0503020204020204" pitchFamily="34" charset="-122"/>
              <a:ea typeface="微软雅黑" panose="020B0503020204020204" pitchFamily="34" charset="-122"/>
            </a:endParaRPr>
          </a:p>
        </p:txBody>
      </p:sp>
      <p:sp>
        <p:nvSpPr>
          <p:cNvPr id="33" name="左箭头 32">
            <a:hlinkClick r:id="rId1" action="ppaction://hlinksldjump"/>
          </p:cNvPr>
          <p:cNvSpPr/>
          <p:nvPr/>
        </p:nvSpPr>
        <p:spPr>
          <a:xfrm>
            <a:off x="8737309" y="6164029"/>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endParaRPr lang="zh-CN" altLang="en-US" sz="2400" b="1" dirty="0">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bg/>
                                          </p:spTgt>
                                        </p:tgtEl>
                                        <p:attrNameLst>
                                          <p:attrName>style.visibility</p:attrName>
                                        </p:attrNameLst>
                                      </p:cBhvr>
                                      <p:to>
                                        <p:strVal val="visible"/>
                                      </p:to>
                                    </p:set>
                                    <p:animEffect transition="in" filter="wipe(up)">
                                      <p:cBhvr>
                                        <p:cTn id="11" dur="500"/>
                                        <p:tgtEl>
                                          <p:spTgt spid="3">
                                            <p:bg/>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stretch>
            <a:fillRect/>
          </a:stretch>
        </p:blipFill>
        <p:spPr>
          <a:xfrm>
            <a:off x="10226082" y="-407839"/>
            <a:ext cx="2649028" cy="2886671"/>
          </a:xfrm>
          <a:prstGeom prst="rect">
            <a:avLst/>
          </a:prstGeom>
        </p:spPr>
      </p:pic>
      <p:grpSp>
        <p:nvGrpSpPr>
          <p:cNvPr id="24" name="组合 23"/>
          <p:cNvGrpSpPr/>
          <p:nvPr/>
        </p:nvGrpSpPr>
        <p:grpSpPr>
          <a:xfrm>
            <a:off x="4587306" y="92523"/>
            <a:ext cx="4616648" cy="2181841"/>
            <a:chOff x="-418541" y="3066142"/>
            <a:chExt cx="4616648" cy="2181841"/>
          </a:xfrm>
        </p:grpSpPr>
        <p:sp>
          <p:nvSpPr>
            <p:cNvPr id="25" name="Oval 2"/>
            <p:cNvSpPr/>
            <p:nvPr/>
          </p:nvSpPr>
          <p:spPr>
            <a:xfrm>
              <a:off x="1763486" y="3066142"/>
              <a:ext cx="725715" cy="725715"/>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Freeform 154"/>
            <p:cNvSpPr>
              <a:spLocks noChangeArrowheads="1"/>
            </p:cNvSpPr>
            <p:nvPr/>
          </p:nvSpPr>
          <p:spPr bwMode="auto">
            <a:xfrm>
              <a:off x="1990430" y="3239530"/>
              <a:ext cx="279362" cy="378938"/>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27" name="TextBox 8"/>
            <p:cNvSpPr txBox="1"/>
            <p:nvPr/>
          </p:nvSpPr>
          <p:spPr>
            <a:xfrm flipH="1">
              <a:off x="-418541" y="4016877"/>
              <a:ext cx="4616648" cy="1231106"/>
            </a:xfrm>
            <a:prstGeom prst="rect">
              <a:avLst/>
            </a:prstGeom>
            <a:noFill/>
          </p:spPr>
          <p:txBody>
            <a:bodyPr wrap="none" lIns="0" tIns="0" rIns="0" bIns="0" rtlCol="0">
              <a:spAutoFit/>
            </a:bodyPr>
            <a:lstStyle/>
            <a:p>
              <a:pPr algn="ct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hlinkClick r:id="rId2" action="ppaction://hlinksldjump"/>
                </a:rPr>
                <a:t>一、大纲要求及解读</a:t>
              </a:r>
              <a:endPar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ctr"/>
              <a:endPar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28" name="TextBox 9">
              <a:hlinkClick r:id="rId2" action="ppaction://hlinksldjump"/>
            </p:cNvPr>
            <p:cNvSpPr txBox="1"/>
            <p:nvPr/>
          </p:nvSpPr>
          <p:spPr>
            <a:xfrm flipH="1">
              <a:off x="1288976" y="4353998"/>
              <a:ext cx="1665060" cy="199350"/>
            </a:xfrm>
            <a:prstGeom prst="rect">
              <a:avLst/>
            </a:prstGeom>
            <a:noFill/>
          </p:spPr>
          <p:txBody>
            <a:bodyPr wrap="square" lIns="0" tIns="0" rIns="0" bIns="0" rtlCol="0">
              <a:spAutoFit/>
            </a:bodyPr>
            <a:lstStyle/>
            <a:p>
              <a:pPr algn="ctr">
                <a:lnSpc>
                  <a:spcPct val="120000"/>
                </a:lnSpc>
              </a:pPr>
              <a:endParaRPr lang="en-US" sz="1200" dirty="0">
                <a:solidFill>
                  <a:schemeClr val="bg1">
                    <a:lumMod val="50000"/>
                  </a:schemeClr>
                </a:solidFill>
                <a:cs typeface="Lato Light"/>
              </a:endParaRPr>
            </a:p>
          </p:txBody>
        </p:sp>
      </p:grpSp>
      <p:grpSp>
        <p:nvGrpSpPr>
          <p:cNvPr id="2" name="组合 1"/>
          <p:cNvGrpSpPr/>
          <p:nvPr/>
        </p:nvGrpSpPr>
        <p:grpSpPr>
          <a:xfrm>
            <a:off x="-942302" y="-901699"/>
            <a:ext cx="6304204" cy="6680198"/>
            <a:chOff x="-942302" y="-901699"/>
            <a:chExt cx="6304204" cy="6680198"/>
          </a:xfrm>
        </p:grpSpPr>
        <p:pic>
          <p:nvPicPr>
            <p:cNvPr id="4" name="图片 3"/>
            <p:cNvPicPr>
              <a:picLocks noChangeAspect="1"/>
            </p:cNvPicPr>
            <p:nvPr/>
          </p:nvPicPr>
          <p:blipFill>
            <a:blip r:embed="rId3">
              <a:grayscl/>
            </a:blip>
            <a:stretch>
              <a:fillRect/>
            </a:stretch>
          </p:blipFill>
          <p:spPr>
            <a:xfrm>
              <a:off x="-942302" y="-901699"/>
              <a:ext cx="6304204" cy="6680198"/>
            </a:xfrm>
            <a:prstGeom prst="rect">
              <a:avLst/>
            </a:prstGeom>
          </p:spPr>
        </p:pic>
        <p:sp>
          <p:nvSpPr>
            <p:cNvPr id="8" name="TextBox 14"/>
            <p:cNvSpPr txBox="1"/>
            <p:nvPr/>
          </p:nvSpPr>
          <p:spPr>
            <a:xfrm rot="20454621">
              <a:off x="446900" y="502484"/>
              <a:ext cx="2868094" cy="923330"/>
            </a:xfrm>
            <a:prstGeom prst="rect">
              <a:avLst/>
            </a:prstGeom>
            <a:noFill/>
          </p:spPr>
          <p:txBody>
            <a:bodyPr wrap="none" rtlCol="0">
              <a:spAutoFit/>
            </a:bodyPr>
            <a:lstStyle/>
            <a:p>
              <a:pPr algn="ctr"/>
              <a:r>
                <a:rPr lang="zh-CN" altLang="en-US" sz="5400" b="1" spc="3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目 录 页</a:t>
              </a:r>
              <a:endParaRPr lang="zh-CN" altLang="en-US" sz="5400" b="1" spc="3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29" name="TextBox 14"/>
            <p:cNvSpPr txBox="1"/>
            <p:nvPr/>
          </p:nvSpPr>
          <p:spPr>
            <a:xfrm rot="20454621">
              <a:off x="940661" y="3346760"/>
              <a:ext cx="3940373" cy="830997"/>
            </a:xfrm>
            <a:prstGeom prst="rect">
              <a:avLst/>
            </a:prstGeom>
            <a:noFill/>
          </p:spPr>
          <p:txBody>
            <a:bodyPr wrap="none" rtlCol="0">
              <a:spAutoFit/>
            </a:bodyPr>
            <a:lstStyle/>
            <a:p>
              <a:pPr algn="ctr"/>
              <a:r>
                <a:rPr lang="en-US" altLang="zh-CN" sz="4800" b="1" spc="300" dirty="0">
                  <a:solidFill>
                    <a:schemeClr val="accent4">
                      <a:lumMod val="75000"/>
                    </a:schemeClr>
                  </a:solidFill>
                  <a:latin typeface="微软雅黑" panose="020B0503020204020204" pitchFamily="34" charset="-122"/>
                  <a:ea typeface="微软雅黑" panose="020B0503020204020204" pitchFamily="34" charset="-122"/>
                </a:rPr>
                <a:t>CON</a:t>
              </a:r>
              <a:r>
                <a:rPr lang="en-US" altLang="zh-CN" sz="4800" b="1" spc="300" dirty="0">
                  <a:solidFill>
                    <a:schemeClr val="accent1"/>
                  </a:solidFill>
                  <a:latin typeface="微软雅黑" panose="020B0503020204020204" pitchFamily="34" charset="-122"/>
                  <a:ea typeface="微软雅黑" panose="020B0503020204020204" pitchFamily="34" charset="-122"/>
                </a:rPr>
                <a:t>TENTS</a:t>
              </a:r>
              <a:endParaRPr lang="zh-CN" altLang="en-US" sz="4800" b="1" spc="300" dirty="0">
                <a:solidFill>
                  <a:schemeClr val="accent1"/>
                </a:solidFill>
                <a:latin typeface="微软雅黑" panose="020B0503020204020204" pitchFamily="34" charset="-122"/>
                <a:ea typeface="微软雅黑" panose="020B0503020204020204" pitchFamily="34" charset="-122"/>
              </a:endParaRPr>
            </a:p>
          </p:txBody>
        </p:sp>
      </p:grpSp>
      <p:grpSp>
        <p:nvGrpSpPr>
          <p:cNvPr id="35" name="组合 34"/>
          <p:cNvGrpSpPr/>
          <p:nvPr/>
        </p:nvGrpSpPr>
        <p:grpSpPr>
          <a:xfrm>
            <a:off x="7959878" y="991626"/>
            <a:ext cx="3590727" cy="2200949"/>
            <a:chOff x="326147" y="3066142"/>
            <a:chExt cx="3590727" cy="2200949"/>
          </a:xfrm>
        </p:grpSpPr>
        <p:sp>
          <p:nvSpPr>
            <p:cNvPr id="36" name="Oval 2"/>
            <p:cNvSpPr/>
            <p:nvPr/>
          </p:nvSpPr>
          <p:spPr>
            <a:xfrm>
              <a:off x="1763486" y="3066142"/>
              <a:ext cx="725715" cy="725715"/>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Freeform 154"/>
            <p:cNvSpPr>
              <a:spLocks noChangeArrowheads="1"/>
            </p:cNvSpPr>
            <p:nvPr/>
          </p:nvSpPr>
          <p:spPr bwMode="auto">
            <a:xfrm>
              <a:off x="1990430" y="3239530"/>
              <a:ext cx="279362" cy="378938"/>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38" name="TextBox 8"/>
            <p:cNvSpPr txBox="1"/>
            <p:nvPr/>
          </p:nvSpPr>
          <p:spPr>
            <a:xfrm flipH="1">
              <a:off x="326147" y="4035985"/>
              <a:ext cx="3590727" cy="1231106"/>
            </a:xfrm>
            <a:prstGeom prst="rect">
              <a:avLst/>
            </a:prstGeom>
            <a:noFill/>
          </p:spPr>
          <p:txBody>
            <a:bodyPr wrap="none" lIns="0" tIns="0" rIns="0" bIns="0" rtlCol="0">
              <a:spAutoFit/>
            </a:bodyPr>
            <a:lstStyle/>
            <a:p>
              <a:pPr algn="ct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hlinkClick r:id="rId4" action="ppaction://hlinksldjump"/>
                </a:rPr>
                <a:t>二、名师支招，</a:t>
              </a:r>
              <a:endPar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hlinkClick r:id="rId4" action="ppaction://hlinksldjump"/>
              </a:endParaRPr>
            </a:p>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hlinkClick r:id="rId4" action="ppaction://hlinksldjump"/>
                </a:rPr>
                <a:t>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hlinkClick r:id="rId4" action="ppaction://hlinksldjump"/>
                </a:rPr>
                <a:t>让你秒懂</a:t>
              </a:r>
              <a:endPar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39" name="TextBox 9"/>
            <p:cNvSpPr txBox="1"/>
            <p:nvPr/>
          </p:nvSpPr>
          <p:spPr>
            <a:xfrm flipH="1">
              <a:off x="1288976" y="4353998"/>
              <a:ext cx="1665060" cy="199350"/>
            </a:xfrm>
            <a:prstGeom prst="rect">
              <a:avLst/>
            </a:prstGeom>
            <a:noFill/>
          </p:spPr>
          <p:txBody>
            <a:bodyPr wrap="square" lIns="0" tIns="0" rIns="0" bIns="0" rtlCol="0">
              <a:spAutoFit/>
            </a:bodyPr>
            <a:lstStyle/>
            <a:p>
              <a:pPr algn="ctr">
                <a:lnSpc>
                  <a:spcPct val="120000"/>
                </a:lnSpc>
              </a:pPr>
              <a:endParaRPr lang="en-US" sz="1200" dirty="0">
                <a:solidFill>
                  <a:schemeClr val="bg1">
                    <a:lumMod val="50000"/>
                  </a:schemeClr>
                </a:solidFill>
                <a:cs typeface="Lato Light"/>
              </a:endParaRPr>
            </a:p>
          </p:txBody>
        </p:sp>
      </p:grpSp>
      <p:grpSp>
        <p:nvGrpSpPr>
          <p:cNvPr id="40" name="组合 39"/>
          <p:cNvGrpSpPr/>
          <p:nvPr/>
        </p:nvGrpSpPr>
        <p:grpSpPr>
          <a:xfrm>
            <a:off x="5249691" y="2354515"/>
            <a:ext cx="3743011" cy="2200949"/>
            <a:chOff x="250004" y="3066142"/>
            <a:chExt cx="3743011" cy="2200949"/>
          </a:xfrm>
        </p:grpSpPr>
        <p:sp>
          <p:nvSpPr>
            <p:cNvPr id="41" name="Oval 2"/>
            <p:cNvSpPr/>
            <p:nvPr/>
          </p:nvSpPr>
          <p:spPr>
            <a:xfrm>
              <a:off x="1763486" y="3066142"/>
              <a:ext cx="725715" cy="725715"/>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Freeform 154"/>
            <p:cNvSpPr>
              <a:spLocks noChangeArrowheads="1"/>
            </p:cNvSpPr>
            <p:nvPr/>
          </p:nvSpPr>
          <p:spPr bwMode="auto">
            <a:xfrm>
              <a:off x="1990430" y="3239530"/>
              <a:ext cx="279362" cy="378938"/>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43" name="TextBox 8"/>
            <p:cNvSpPr txBox="1"/>
            <p:nvPr/>
          </p:nvSpPr>
          <p:spPr>
            <a:xfrm flipH="1">
              <a:off x="250004" y="4035985"/>
              <a:ext cx="3743011" cy="1231106"/>
            </a:xfrm>
            <a:prstGeom prst="rect">
              <a:avLst/>
            </a:prstGeom>
            <a:noFill/>
          </p:spPr>
          <p:txBody>
            <a:bodyPr wrap="none" lIns="0" tIns="0" rIns="0" bIns="0" rtlCol="0">
              <a:spAutoFit/>
            </a:bodyPr>
            <a:lstStyle/>
            <a:p>
              <a:pPr algn="ct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hlinkClick r:id="rId5" action="ppaction://hlinksldjump"/>
                </a:rPr>
                <a:t>三、 牛刀小试，</a:t>
              </a:r>
              <a:endPar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hlinkClick r:id="rId5" action="ppaction://hlinksldjump"/>
              </a:endParaRPr>
            </a:p>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hlinkClick r:id="rId5" action="ppaction://hlinksldjump"/>
                </a:rPr>
                <a:t>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hlinkClick r:id="rId5" action="ppaction://hlinksldjump"/>
                </a:rPr>
                <a:t>初显身手</a:t>
              </a:r>
              <a:endPar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44" name="TextBox 9"/>
            <p:cNvSpPr txBox="1"/>
            <p:nvPr/>
          </p:nvSpPr>
          <p:spPr>
            <a:xfrm flipH="1">
              <a:off x="1288976" y="4353998"/>
              <a:ext cx="1665060" cy="199350"/>
            </a:xfrm>
            <a:prstGeom prst="rect">
              <a:avLst/>
            </a:prstGeom>
            <a:noFill/>
          </p:spPr>
          <p:txBody>
            <a:bodyPr wrap="square" lIns="0" tIns="0" rIns="0" bIns="0" rtlCol="0">
              <a:spAutoFit/>
            </a:bodyPr>
            <a:lstStyle/>
            <a:p>
              <a:pPr algn="ctr">
                <a:lnSpc>
                  <a:spcPct val="120000"/>
                </a:lnSpc>
              </a:pPr>
              <a:endParaRPr lang="en-US" sz="1200" dirty="0">
                <a:solidFill>
                  <a:schemeClr val="bg1">
                    <a:lumMod val="50000"/>
                  </a:schemeClr>
                </a:solidFill>
                <a:cs typeface="Lato Light"/>
              </a:endParaRPr>
            </a:p>
          </p:txBody>
        </p:sp>
      </p:grpSp>
      <p:grpSp>
        <p:nvGrpSpPr>
          <p:cNvPr id="50" name="组合 49"/>
          <p:cNvGrpSpPr/>
          <p:nvPr/>
        </p:nvGrpSpPr>
        <p:grpSpPr>
          <a:xfrm>
            <a:off x="7828382" y="3844030"/>
            <a:ext cx="3743011" cy="2200949"/>
            <a:chOff x="250005" y="3066142"/>
            <a:chExt cx="3743011" cy="2200949"/>
          </a:xfrm>
        </p:grpSpPr>
        <p:sp>
          <p:nvSpPr>
            <p:cNvPr id="51" name="Oval 2"/>
            <p:cNvSpPr/>
            <p:nvPr/>
          </p:nvSpPr>
          <p:spPr>
            <a:xfrm>
              <a:off x="1763486" y="3066142"/>
              <a:ext cx="725715" cy="725715"/>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Freeform 154"/>
            <p:cNvSpPr>
              <a:spLocks noChangeArrowheads="1"/>
            </p:cNvSpPr>
            <p:nvPr/>
          </p:nvSpPr>
          <p:spPr bwMode="auto">
            <a:xfrm>
              <a:off x="1990430" y="3239530"/>
              <a:ext cx="279362" cy="378938"/>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53" name="TextBox 8"/>
            <p:cNvSpPr txBox="1"/>
            <p:nvPr/>
          </p:nvSpPr>
          <p:spPr>
            <a:xfrm flipH="1">
              <a:off x="250005" y="4035985"/>
              <a:ext cx="3743011" cy="1231106"/>
            </a:xfrm>
            <a:prstGeom prst="rect">
              <a:avLst/>
            </a:prstGeom>
            <a:noFill/>
          </p:spPr>
          <p:txBody>
            <a:bodyPr wrap="none" lIns="0" tIns="0" rIns="0" bIns="0" rtlCol="0">
              <a:spAutoFit/>
            </a:bodyPr>
            <a:lstStyle/>
            <a:p>
              <a:pPr algn="ct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hlinkClick r:id="rId6" action="ppaction://hlinksldjump"/>
                </a:rPr>
                <a:t>四、 真题回放，</a:t>
              </a:r>
              <a:endPar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hlinkClick r:id="rId6" action="ppaction://hlinksldjump"/>
              </a:endParaRPr>
            </a:p>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hlinkClick r:id="rId6" action="ppaction://hlinksldjump"/>
                </a:rPr>
                <a:t>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hlinkClick r:id="rId6" action="ppaction://hlinksldjump"/>
                </a:rPr>
                <a:t>一比高低</a:t>
              </a:r>
              <a:endPar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54" name="TextBox 9"/>
            <p:cNvSpPr txBox="1"/>
            <p:nvPr/>
          </p:nvSpPr>
          <p:spPr>
            <a:xfrm flipH="1">
              <a:off x="1288976" y="4353998"/>
              <a:ext cx="1665060" cy="199350"/>
            </a:xfrm>
            <a:prstGeom prst="rect">
              <a:avLst/>
            </a:prstGeom>
            <a:noFill/>
          </p:spPr>
          <p:txBody>
            <a:bodyPr wrap="square" lIns="0" tIns="0" rIns="0" bIns="0" rtlCol="0">
              <a:spAutoFit/>
            </a:bodyPr>
            <a:lstStyle/>
            <a:p>
              <a:pPr algn="ctr">
                <a:lnSpc>
                  <a:spcPct val="120000"/>
                </a:lnSpc>
              </a:pPr>
              <a:endParaRPr lang="en-US" sz="1200" dirty="0">
                <a:solidFill>
                  <a:schemeClr val="bg1">
                    <a:lumMod val="50000"/>
                  </a:schemeClr>
                </a:solidFill>
                <a:cs typeface="Lato Light"/>
              </a:endParaRPr>
            </a:p>
          </p:txBody>
        </p:sp>
      </p:grpSp>
    </p:spTree>
  </p:cSld>
  <p:clrMapOvr>
    <a:masterClrMapping/>
  </p:clrMapOvr>
  <mc:AlternateContent xmlns:mc="http://schemas.openxmlformats.org/markup-compatibility/2006">
    <mc:Choice xmlns:p14="http://schemas.microsoft.com/office/powerpoint/2010/main" Requires="p14">
      <p:transition spd="slow" p14:dur="2500" advTm="3000">
        <p:checker/>
      </p:transition>
    </mc:Choice>
    <mc:Fallback>
      <p:transition spd="slow" advTm="300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par>
                          <p:cTn id="11" fill="hold">
                            <p:stCondLst>
                              <p:cond delay="1000"/>
                            </p:stCondLst>
                            <p:childTnLst>
                              <p:par>
                                <p:cTn id="12" presetID="10" presetClass="entr" presetSubtype="0" fill="hold" nodeType="after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500"/>
                                        <p:tgtEl>
                                          <p:spTgt spid="5"/>
                                        </p:tgtEl>
                                      </p:cBhvr>
                                    </p:animEffect>
                                  </p:childTnLst>
                                </p:cTn>
                              </p:par>
                            </p:childTnLst>
                          </p:cTn>
                        </p:par>
                        <p:par>
                          <p:cTn id="15" fill="hold">
                            <p:stCondLst>
                              <p:cond delay="1500"/>
                            </p:stCondLst>
                            <p:childTnLst>
                              <p:par>
                                <p:cTn id="16" presetID="42" presetClass="entr" presetSubtype="0" fill="hold" nodeType="afterEffect">
                                  <p:stCondLst>
                                    <p:cond delay="0"/>
                                  </p:stCondLst>
                                  <p:childTnLst>
                                    <p:set>
                                      <p:cBhvr>
                                        <p:cTn id="17" dur="1" fill="hold">
                                          <p:stCondLst>
                                            <p:cond delay="0"/>
                                          </p:stCondLst>
                                        </p:cTn>
                                        <p:tgtEl>
                                          <p:spTgt spid="24"/>
                                        </p:tgtEl>
                                        <p:attrNameLst>
                                          <p:attrName>style.visibility</p:attrName>
                                        </p:attrNameLst>
                                      </p:cBhvr>
                                      <p:to>
                                        <p:strVal val="visible"/>
                                      </p:to>
                                    </p:set>
                                    <p:animEffect transition="in" filter="fade">
                                      <p:cBhvr>
                                        <p:cTn id="18" dur="500"/>
                                        <p:tgtEl>
                                          <p:spTgt spid="24"/>
                                        </p:tgtEl>
                                      </p:cBhvr>
                                    </p:animEffect>
                                    <p:anim calcmode="lin" valueType="num">
                                      <p:cBhvr>
                                        <p:cTn id="19" dur="500" fill="hold"/>
                                        <p:tgtEl>
                                          <p:spTgt spid="24"/>
                                        </p:tgtEl>
                                        <p:attrNameLst>
                                          <p:attrName>ppt_x</p:attrName>
                                        </p:attrNameLst>
                                      </p:cBhvr>
                                      <p:tavLst>
                                        <p:tav tm="0">
                                          <p:val>
                                            <p:strVal val="#ppt_x"/>
                                          </p:val>
                                        </p:tav>
                                        <p:tav tm="100000">
                                          <p:val>
                                            <p:strVal val="#ppt_x"/>
                                          </p:val>
                                        </p:tav>
                                      </p:tavLst>
                                    </p:anim>
                                    <p:anim calcmode="lin" valueType="num">
                                      <p:cBhvr>
                                        <p:cTn id="20" dur="500" fill="hold"/>
                                        <p:tgtEl>
                                          <p:spTgt spid="24"/>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16" presetClass="entr" presetSubtype="21" fill="hold" nodeType="afterEffect">
                                  <p:stCondLst>
                                    <p:cond delay="0"/>
                                  </p:stCondLst>
                                  <p:childTnLst>
                                    <p:set>
                                      <p:cBhvr>
                                        <p:cTn id="23" dur="1" fill="hold">
                                          <p:stCondLst>
                                            <p:cond delay="0"/>
                                          </p:stCondLst>
                                        </p:cTn>
                                        <p:tgtEl>
                                          <p:spTgt spid="35"/>
                                        </p:tgtEl>
                                        <p:attrNameLst>
                                          <p:attrName>style.visibility</p:attrName>
                                        </p:attrNameLst>
                                      </p:cBhvr>
                                      <p:to>
                                        <p:strVal val="visible"/>
                                      </p:to>
                                    </p:set>
                                    <p:animEffect transition="in" filter="barn(inVertical)">
                                      <p:cBhvr>
                                        <p:cTn id="24" dur="500"/>
                                        <p:tgtEl>
                                          <p:spTgt spid="35"/>
                                        </p:tgtEl>
                                      </p:cBhvr>
                                    </p:animEffect>
                                  </p:childTnLst>
                                </p:cTn>
                              </p:par>
                            </p:childTnLst>
                          </p:cTn>
                        </p:par>
                        <p:par>
                          <p:cTn id="25" fill="hold">
                            <p:stCondLst>
                              <p:cond delay="2500"/>
                            </p:stCondLst>
                            <p:childTnLst>
                              <p:par>
                                <p:cTn id="26" presetID="21" presetClass="entr" presetSubtype="1" fill="hold" nodeType="afterEffect">
                                  <p:stCondLst>
                                    <p:cond delay="0"/>
                                  </p:stCondLst>
                                  <p:childTnLst>
                                    <p:set>
                                      <p:cBhvr>
                                        <p:cTn id="27" dur="1" fill="hold">
                                          <p:stCondLst>
                                            <p:cond delay="0"/>
                                          </p:stCondLst>
                                        </p:cTn>
                                        <p:tgtEl>
                                          <p:spTgt spid="50"/>
                                        </p:tgtEl>
                                        <p:attrNameLst>
                                          <p:attrName>style.visibility</p:attrName>
                                        </p:attrNameLst>
                                      </p:cBhvr>
                                      <p:to>
                                        <p:strVal val="visible"/>
                                      </p:to>
                                    </p:set>
                                    <p:animEffect transition="in" filter="wheel(1)">
                                      <p:cBhvr>
                                        <p:cTn id="28" dur="500"/>
                                        <p:tgtEl>
                                          <p:spTgt spid="50"/>
                                        </p:tgtEl>
                                      </p:cBhvr>
                                    </p:animEffect>
                                  </p:childTnLst>
                                </p:cTn>
                              </p:par>
                            </p:childTnLst>
                          </p:cTn>
                        </p:par>
                        <p:par>
                          <p:cTn id="29" fill="hold">
                            <p:stCondLst>
                              <p:cond delay="3000"/>
                            </p:stCondLst>
                            <p:childTnLst>
                              <p:par>
                                <p:cTn id="30" presetID="10" presetClass="entr" presetSubtype="0" fill="hold" nodeType="afterEffect">
                                  <p:stCondLst>
                                    <p:cond delay="0"/>
                                  </p:stCondLst>
                                  <p:childTnLst>
                                    <p:set>
                                      <p:cBhvr>
                                        <p:cTn id="31" dur="1" fill="hold">
                                          <p:stCondLst>
                                            <p:cond delay="0"/>
                                          </p:stCondLst>
                                        </p:cTn>
                                        <p:tgtEl>
                                          <p:spTgt spid="40"/>
                                        </p:tgtEl>
                                        <p:attrNameLst>
                                          <p:attrName>style.visibility</p:attrName>
                                        </p:attrNameLst>
                                      </p:cBhvr>
                                      <p:to>
                                        <p:strVal val="visible"/>
                                      </p:to>
                                    </p:set>
                                    <p:animEffect transition="in" filter="fade">
                                      <p:cBhvr>
                                        <p:cTn id="32"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4" name="组合 93"/>
          <p:cNvGrpSpPr/>
          <p:nvPr/>
        </p:nvGrpSpPr>
        <p:grpSpPr>
          <a:xfrm>
            <a:off x="120081" y="2305638"/>
            <a:ext cx="4415343" cy="525775"/>
            <a:chOff x="1530018" y="1615888"/>
            <a:chExt cx="4087518" cy="728090"/>
          </a:xfrm>
          <a:solidFill>
            <a:schemeClr val="accent1">
              <a:lumMod val="50000"/>
            </a:schemeClr>
          </a:solidFill>
        </p:grpSpPr>
        <p:sp>
          <p:nvSpPr>
            <p:cNvPr id="95" name="箭头: V 形 94"/>
            <p:cNvSpPr/>
            <p:nvPr/>
          </p:nvSpPr>
          <p:spPr>
            <a:xfrm>
              <a:off x="1530018" y="1615888"/>
              <a:ext cx="4087518" cy="728090"/>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sp>
          <p:nvSpPr>
            <p:cNvPr id="96" name="文本框 95"/>
            <p:cNvSpPr txBox="1"/>
            <p:nvPr/>
          </p:nvSpPr>
          <p:spPr>
            <a:xfrm>
              <a:off x="2091324" y="1635552"/>
              <a:ext cx="3014508" cy="639311"/>
            </a:xfrm>
            <a:prstGeom prst="rect">
              <a:avLst/>
            </a:prstGeom>
            <a:noFill/>
            <a:ln>
              <a:noFill/>
            </a:ln>
          </p:spPr>
          <p:txBody>
            <a:bodyPr wrap="none" rtlCol="0">
              <a:spAutoFit/>
            </a:bodyPr>
            <a:lstStyle/>
            <a:p>
              <a:r>
                <a:rPr lang="en-US" altLang="zh-CN" sz="2400" b="1" dirty="0">
                  <a:ln w="12700">
                    <a:noFill/>
                  </a:ln>
                  <a:solidFill>
                    <a:schemeClr val="bg1"/>
                  </a:solidFill>
                  <a:latin typeface="微软雅黑" panose="020B0503020204020204" pitchFamily="34" charset="-122"/>
                  <a:ea typeface="微软雅黑" panose="020B0503020204020204" pitchFamily="34" charset="-122"/>
                  <a:cs typeface="+mj-cs"/>
                </a:rPr>
                <a:t>in a minute </a:t>
              </a:r>
              <a:r>
                <a:rPr lang="zh-CN" altLang="en-US" sz="2400" b="1" dirty="0">
                  <a:ln w="12700">
                    <a:noFill/>
                  </a:ln>
                  <a:solidFill>
                    <a:schemeClr val="bg1"/>
                  </a:solidFill>
                  <a:latin typeface="微软雅黑" panose="020B0503020204020204" pitchFamily="34" charset="-122"/>
                  <a:ea typeface="微软雅黑" panose="020B0503020204020204" pitchFamily="34" charset="-122"/>
                  <a:cs typeface="+mj-cs"/>
                </a:rPr>
                <a:t>过一会儿</a:t>
              </a:r>
              <a:endParaRPr lang="zh-CN" altLang="en-US" sz="3000" b="1" dirty="0">
                <a:ln w="12700">
                  <a:noFill/>
                </a:ln>
                <a:solidFill>
                  <a:schemeClr val="bg1"/>
                </a:solidFill>
                <a:latin typeface="微软雅黑" panose="020B0503020204020204" pitchFamily="34" charset="-122"/>
                <a:ea typeface="微软雅黑" panose="020B0503020204020204" pitchFamily="34" charset="-122"/>
                <a:cs typeface="+mj-cs"/>
              </a:endParaRPr>
            </a:p>
          </p:txBody>
        </p:sp>
      </p:grpSp>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33" name="左箭头 32">
            <a:hlinkClick r:id="rId1"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endParaRPr lang="zh-CN" altLang="en-US" sz="2400" b="1" dirty="0">
              <a:solidFill>
                <a:schemeClr val="bg1"/>
              </a:solidFill>
            </a:endParaRPr>
          </a:p>
        </p:txBody>
      </p:sp>
      <p:grpSp>
        <p:nvGrpSpPr>
          <p:cNvPr id="7" name="组合 6"/>
          <p:cNvGrpSpPr/>
          <p:nvPr/>
        </p:nvGrpSpPr>
        <p:grpSpPr>
          <a:xfrm>
            <a:off x="101793" y="162019"/>
            <a:ext cx="4044462" cy="728090"/>
            <a:chOff x="0" y="218898"/>
            <a:chExt cx="4044462" cy="728090"/>
          </a:xfrm>
          <a:solidFill>
            <a:schemeClr val="tx2"/>
          </a:solidFill>
        </p:grpSpPr>
        <p:sp>
          <p:nvSpPr>
            <p:cNvPr id="6" name="箭头: V 形 5"/>
            <p:cNvSpPr/>
            <p:nvPr/>
          </p:nvSpPr>
          <p:spPr>
            <a:xfrm>
              <a:off x="0" y="218898"/>
              <a:ext cx="4044462" cy="728090"/>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文本框 4"/>
            <p:cNvSpPr txBox="1"/>
            <p:nvPr/>
          </p:nvSpPr>
          <p:spPr>
            <a:xfrm>
              <a:off x="789778" y="305944"/>
              <a:ext cx="2877711" cy="553998"/>
            </a:xfrm>
            <a:prstGeom prst="rect">
              <a:avLst/>
            </a:prstGeom>
            <a:noFill/>
            <a:ln>
              <a:noFill/>
            </a:ln>
          </p:spPr>
          <p:txBody>
            <a:bodyPr wrap="none" rtlCol="0">
              <a:spAutoFit/>
            </a:bodyPr>
            <a:lstStyle/>
            <a:p>
              <a:r>
                <a:rPr lang="zh-CN" altLang="en-US" sz="3000" b="1" dirty="0">
                  <a:ln w="12700">
                    <a:noFill/>
                  </a:ln>
                  <a:solidFill>
                    <a:schemeClr val="bg1"/>
                  </a:solidFill>
                  <a:latin typeface="微软雅黑" panose="020B0503020204020204" pitchFamily="34" charset="-122"/>
                  <a:ea typeface="微软雅黑" panose="020B0503020204020204" pitchFamily="34" charset="-122"/>
                  <a:cs typeface="+mj-cs"/>
                </a:rPr>
                <a:t>本自测我学了：</a:t>
              </a:r>
              <a:endParaRPr lang="zh-CN" altLang="en-US" sz="3000" b="1" dirty="0">
                <a:ln w="12700">
                  <a:noFill/>
                </a:ln>
                <a:solidFill>
                  <a:schemeClr val="bg1"/>
                </a:solidFill>
                <a:latin typeface="微软雅黑" panose="020B0503020204020204" pitchFamily="34" charset="-122"/>
                <a:ea typeface="微软雅黑" panose="020B0503020204020204" pitchFamily="34" charset="-122"/>
                <a:cs typeface="+mj-cs"/>
              </a:endParaRPr>
            </a:p>
          </p:txBody>
        </p:sp>
      </p:grpSp>
      <p:grpSp>
        <p:nvGrpSpPr>
          <p:cNvPr id="37" name="组合 36"/>
          <p:cNvGrpSpPr/>
          <p:nvPr/>
        </p:nvGrpSpPr>
        <p:grpSpPr>
          <a:xfrm>
            <a:off x="-443355" y="1550413"/>
            <a:ext cx="5499987" cy="612118"/>
            <a:chOff x="1530019" y="1492576"/>
            <a:chExt cx="4882611" cy="851402"/>
          </a:xfrm>
          <a:solidFill>
            <a:schemeClr val="tx2"/>
          </a:solidFill>
        </p:grpSpPr>
        <p:sp>
          <p:nvSpPr>
            <p:cNvPr id="38" name="箭头: V 形 37"/>
            <p:cNvSpPr/>
            <p:nvPr/>
          </p:nvSpPr>
          <p:spPr>
            <a:xfrm>
              <a:off x="1530019" y="1615889"/>
              <a:ext cx="4882611" cy="728089"/>
            </a:xfrm>
            <a:prstGeom prst="chevron">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9" name="文本框 38"/>
            <p:cNvSpPr txBox="1"/>
            <p:nvPr/>
          </p:nvSpPr>
          <p:spPr>
            <a:xfrm>
              <a:off x="2000758" y="1492576"/>
              <a:ext cx="4077196" cy="808199"/>
            </a:xfrm>
            <a:prstGeom prst="rect">
              <a:avLst/>
            </a:prstGeom>
            <a:noFill/>
            <a:ln>
              <a:noFill/>
            </a:ln>
          </p:spPr>
          <p:txBody>
            <a:bodyPr wrap="none" rtlCol="0">
              <a:spAutoFit/>
            </a:bodyPr>
            <a:lstStyle/>
            <a:p>
              <a:pPr marL="0" indent="0">
                <a:lnSpc>
                  <a:spcPct val="150000"/>
                </a:lnSpc>
                <a:buNone/>
              </a:pPr>
              <a:r>
                <a:rPr lang="en-US" altLang="zh-CN" sz="2400" b="1" dirty="0">
                  <a:solidFill>
                    <a:srgbClr val="002060"/>
                  </a:solidFill>
                  <a:latin typeface="微软雅黑" panose="020B0503020204020204" pitchFamily="34" charset="-122"/>
                  <a:ea typeface="微软雅黑" panose="020B0503020204020204" pitchFamily="34" charset="-122"/>
                  <a:cs typeface="+mj-cs"/>
                </a:rPr>
                <a:t>be proud of ... </a:t>
              </a:r>
              <a:r>
                <a:rPr lang="zh-CN" altLang="en-US" sz="2400" b="1" dirty="0">
                  <a:solidFill>
                    <a:srgbClr val="002060"/>
                  </a:solidFill>
                  <a:latin typeface="微软雅黑" panose="020B0503020204020204" pitchFamily="34" charset="-122"/>
                  <a:ea typeface="微软雅黑" panose="020B0503020204020204" pitchFamily="34" charset="-122"/>
                  <a:cs typeface="+mj-cs"/>
                </a:rPr>
                <a:t>为</a:t>
              </a:r>
              <a:r>
                <a:rPr lang="en-US" altLang="zh-CN" sz="2400" b="1" dirty="0">
                  <a:solidFill>
                    <a:srgbClr val="002060"/>
                  </a:solidFill>
                  <a:latin typeface="微软雅黑" panose="020B0503020204020204" pitchFamily="34" charset="-122"/>
                  <a:ea typeface="微软雅黑" panose="020B0503020204020204" pitchFamily="34" charset="-122"/>
                  <a:cs typeface="+mj-cs"/>
                </a:rPr>
                <a:t>……</a:t>
              </a:r>
              <a:r>
                <a:rPr lang="zh-CN" altLang="en-US" sz="2400" b="1" dirty="0">
                  <a:solidFill>
                    <a:srgbClr val="002060"/>
                  </a:solidFill>
                  <a:latin typeface="微软雅黑" panose="020B0503020204020204" pitchFamily="34" charset="-122"/>
                  <a:ea typeface="微软雅黑" panose="020B0503020204020204" pitchFamily="34" charset="-122"/>
                  <a:cs typeface="+mj-cs"/>
                </a:rPr>
                <a:t>感到自豪</a:t>
              </a:r>
              <a:endParaRPr lang="zh-CN" altLang="en-US" sz="3000" b="1" dirty="0">
                <a:ln w="12700">
                  <a:noFill/>
                </a:ln>
                <a:solidFill>
                  <a:schemeClr val="bg1"/>
                </a:solidFill>
                <a:latin typeface="微软雅黑" panose="020B0503020204020204" pitchFamily="34" charset="-122"/>
                <a:ea typeface="微软雅黑" panose="020B0503020204020204" pitchFamily="34" charset="-122"/>
                <a:cs typeface="+mj-cs"/>
              </a:endParaRPr>
            </a:p>
          </p:txBody>
        </p:sp>
      </p:grpSp>
      <p:grpSp>
        <p:nvGrpSpPr>
          <p:cNvPr id="91" name="组合 90"/>
          <p:cNvGrpSpPr/>
          <p:nvPr/>
        </p:nvGrpSpPr>
        <p:grpSpPr>
          <a:xfrm>
            <a:off x="-281011" y="2916145"/>
            <a:ext cx="7789409" cy="612118"/>
            <a:chOff x="1530019" y="1492576"/>
            <a:chExt cx="6915045" cy="851402"/>
          </a:xfrm>
          <a:solidFill>
            <a:schemeClr val="tx2"/>
          </a:solidFill>
        </p:grpSpPr>
        <p:sp>
          <p:nvSpPr>
            <p:cNvPr id="92" name="箭头: V 形 91"/>
            <p:cNvSpPr/>
            <p:nvPr/>
          </p:nvSpPr>
          <p:spPr>
            <a:xfrm>
              <a:off x="1530019" y="1615889"/>
              <a:ext cx="4738491" cy="728089"/>
            </a:xfrm>
            <a:prstGeom prst="chevron">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3" name="文本框 92"/>
            <p:cNvSpPr txBox="1"/>
            <p:nvPr/>
          </p:nvSpPr>
          <p:spPr>
            <a:xfrm>
              <a:off x="2000758" y="1492576"/>
              <a:ext cx="6444306" cy="808199"/>
            </a:xfrm>
            <a:prstGeom prst="rect">
              <a:avLst/>
            </a:prstGeom>
            <a:noFill/>
            <a:ln>
              <a:noFill/>
            </a:ln>
          </p:spPr>
          <p:txBody>
            <a:bodyPr wrap="square" rtlCol="0">
              <a:spAutoFit/>
            </a:bodyPr>
            <a:lstStyle/>
            <a:p>
              <a:pPr marL="0" indent="0">
                <a:lnSpc>
                  <a:spcPct val="150000"/>
                </a:lnSpc>
                <a:buNone/>
              </a:pPr>
              <a:r>
                <a:rPr lang="en-US" altLang="zh-CN" sz="2400" b="1" dirty="0">
                  <a:solidFill>
                    <a:srgbClr val="002060"/>
                  </a:solidFill>
                  <a:latin typeface="微软雅黑" panose="020B0503020204020204" pitchFamily="34" charset="-122"/>
                  <a:ea typeface="微软雅黑" panose="020B0503020204020204" pitchFamily="34" charset="-122"/>
                  <a:cs typeface="+mj-cs"/>
                </a:rPr>
                <a:t>keep the change </a:t>
              </a:r>
              <a:r>
                <a:rPr lang="zh-CN" altLang="en-US" sz="2400" b="1" dirty="0">
                  <a:solidFill>
                    <a:srgbClr val="002060"/>
                  </a:solidFill>
                  <a:latin typeface="微软雅黑" panose="020B0503020204020204" pitchFamily="34" charset="-122"/>
                  <a:ea typeface="微软雅黑" panose="020B0503020204020204" pitchFamily="34" charset="-122"/>
                  <a:cs typeface="+mj-cs"/>
                </a:rPr>
                <a:t>留着零钱</a:t>
              </a:r>
              <a:endParaRPr lang="zh-CN" altLang="en-US" sz="3000" b="1" dirty="0">
                <a:ln w="12700">
                  <a:noFill/>
                </a:ln>
                <a:solidFill>
                  <a:schemeClr val="bg1"/>
                </a:solidFill>
                <a:latin typeface="微软雅黑" panose="020B0503020204020204" pitchFamily="34" charset="-122"/>
                <a:ea typeface="微软雅黑" panose="020B0503020204020204" pitchFamily="34" charset="-122"/>
                <a:cs typeface="+mj-cs"/>
              </a:endParaRPr>
            </a:p>
          </p:txBody>
        </p:sp>
      </p:grpSp>
      <p:grpSp>
        <p:nvGrpSpPr>
          <p:cNvPr id="100" name="组合 99"/>
          <p:cNvGrpSpPr/>
          <p:nvPr/>
        </p:nvGrpSpPr>
        <p:grpSpPr>
          <a:xfrm>
            <a:off x="120081" y="3670590"/>
            <a:ext cx="11136185" cy="525775"/>
            <a:chOff x="1530017" y="1615888"/>
            <a:chExt cx="10309359" cy="728090"/>
          </a:xfrm>
          <a:solidFill>
            <a:schemeClr val="accent1">
              <a:lumMod val="50000"/>
            </a:schemeClr>
          </a:solidFill>
        </p:grpSpPr>
        <p:sp>
          <p:nvSpPr>
            <p:cNvPr id="101" name="箭头: V 形 100"/>
            <p:cNvSpPr/>
            <p:nvPr/>
          </p:nvSpPr>
          <p:spPr>
            <a:xfrm>
              <a:off x="1530017" y="1615888"/>
              <a:ext cx="10309359" cy="728090"/>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2" name="文本框 101"/>
            <p:cNvSpPr txBox="1"/>
            <p:nvPr/>
          </p:nvSpPr>
          <p:spPr>
            <a:xfrm>
              <a:off x="2091324" y="1635552"/>
              <a:ext cx="8963567" cy="639311"/>
            </a:xfrm>
            <a:prstGeom prst="rect">
              <a:avLst/>
            </a:prstGeom>
            <a:noFill/>
            <a:ln>
              <a:noFill/>
            </a:ln>
          </p:spPr>
          <p:txBody>
            <a:bodyPr wrap="none" rtlCol="0">
              <a:spAutoFit/>
            </a:bodyPr>
            <a:lstStyle/>
            <a:p>
              <a:r>
                <a:rPr lang="en-US" altLang="zh-CN" sz="2400" b="1" dirty="0">
                  <a:ln w="12700">
                    <a:noFill/>
                  </a:ln>
                  <a:solidFill>
                    <a:schemeClr val="bg1"/>
                  </a:solidFill>
                  <a:latin typeface="微软雅黑" panose="020B0503020204020204" pitchFamily="34" charset="-122"/>
                  <a:ea typeface="微软雅黑" panose="020B0503020204020204" pitchFamily="34" charset="-122"/>
                  <a:cs typeface="+mj-cs"/>
                </a:rPr>
                <a:t>visit sb. who ... who </a:t>
              </a:r>
              <a:r>
                <a:rPr lang="zh-CN" altLang="en-US" sz="2400" b="1" dirty="0">
                  <a:ln w="12700">
                    <a:noFill/>
                  </a:ln>
                  <a:solidFill>
                    <a:schemeClr val="bg1"/>
                  </a:solidFill>
                  <a:latin typeface="微软雅黑" panose="020B0503020204020204" pitchFamily="34" charset="-122"/>
                  <a:ea typeface="微软雅黑" panose="020B0503020204020204" pitchFamily="34" charset="-122"/>
                  <a:cs typeface="+mj-cs"/>
                </a:rPr>
                <a:t>在这里是定语从句的关系代词，代替前面的</a:t>
              </a:r>
              <a:r>
                <a:rPr lang="en-US" altLang="zh-CN" sz="2400" b="1" dirty="0">
                  <a:ln w="12700">
                    <a:noFill/>
                  </a:ln>
                  <a:solidFill>
                    <a:schemeClr val="bg1"/>
                  </a:solidFill>
                  <a:latin typeface="微软雅黑" panose="020B0503020204020204" pitchFamily="34" charset="-122"/>
                  <a:ea typeface="微软雅黑" panose="020B0503020204020204" pitchFamily="34" charset="-122"/>
                  <a:cs typeface="+mj-cs"/>
                </a:rPr>
                <a:t>sb.</a:t>
              </a:r>
              <a:endParaRPr lang="zh-CN" altLang="en-US" sz="3000" b="1" dirty="0">
                <a:ln w="12700">
                  <a:noFill/>
                </a:ln>
                <a:solidFill>
                  <a:schemeClr val="bg1"/>
                </a:solidFill>
                <a:latin typeface="微软雅黑" panose="020B0503020204020204" pitchFamily="34" charset="-122"/>
                <a:ea typeface="微软雅黑" panose="020B0503020204020204" pitchFamily="34" charset="-122"/>
                <a:cs typeface="+mj-cs"/>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37"/>
                                        </p:tgtEl>
                                        <p:attrNameLst>
                                          <p:attrName>style.visibility</p:attrName>
                                        </p:attrNameLst>
                                      </p:cBhvr>
                                      <p:to>
                                        <p:strVal val="visible"/>
                                      </p:to>
                                    </p:set>
                                    <p:anim calcmode="lin" valueType="num">
                                      <p:cBhvr additive="base">
                                        <p:cTn id="13" dur="500" fill="hold"/>
                                        <p:tgtEl>
                                          <p:spTgt spid="37"/>
                                        </p:tgtEl>
                                        <p:attrNameLst>
                                          <p:attrName>ppt_x</p:attrName>
                                        </p:attrNameLst>
                                      </p:cBhvr>
                                      <p:tavLst>
                                        <p:tav tm="0">
                                          <p:val>
                                            <p:strVal val="0-#ppt_w/2"/>
                                          </p:val>
                                        </p:tav>
                                        <p:tav tm="100000">
                                          <p:val>
                                            <p:strVal val="#ppt_x"/>
                                          </p:val>
                                        </p:tav>
                                      </p:tavLst>
                                    </p:anim>
                                    <p:anim calcmode="lin" valueType="num">
                                      <p:cBhvr additive="base">
                                        <p:cTn id="14" dur="500" fill="hold"/>
                                        <p:tgtEl>
                                          <p:spTgt spid="37"/>
                                        </p:tgtEl>
                                        <p:attrNameLst>
                                          <p:attrName>ppt_y</p:attrName>
                                        </p:attrNameLst>
                                      </p:cBhvr>
                                      <p:tavLst>
                                        <p:tav tm="0">
                                          <p:val>
                                            <p:strVal val="#ppt_y"/>
                                          </p:val>
                                        </p:tav>
                                        <p:tav tm="100000">
                                          <p:val>
                                            <p:strVal val="#ppt_y"/>
                                          </p:val>
                                        </p:tav>
                                      </p:tavLst>
                                    </p:anim>
                                  </p:childTnLst>
                                </p:cTn>
                              </p:par>
                              <p:par>
                                <p:cTn id="15" presetID="2" presetClass="entr" presetSubtype="8" fill="hold" nodeType="withEffect">
                                  <p:stCondLst>
                                    <p:cond delay="200"/>
                                  </p:stCondLst>
                                  <p:childTnLst>
                                    <p:set>
                                      <p:cBhvr>
                                        <p:cTn id="16" dur="1" fill="hold">
                                          <p:stCondLst>
                                            <p:cond delay="0"/>
                                          </p:stCondLst>
                                        </p:cTn>
                                        <p:tgtEl>
                                          <p:spTgt spid="91"/>
                                        </p:tgtEl>
                                        <p:attrNameLst>
                                          <p:attrName>style.visibility</p:attrName>
                                        </p:attrNameLst>
                                      </p:cBhvr>
                                      <p:to>
                                        <p:strVal val="visible"/>
                                      </p:to>
                                    </p:set>
                                    <p:anim calcmode="lin" valueType="num">
                                      <p:cBhvr additive="base">
                                        <p:cTn id="17" dur="500" fill="hold"/>
                                        <p:tgtEl>
                                          <p:spTgt spid="91"/>
                                        </p:tgtEl>
                                        <p:attrNameLst>
                                          <p:attrName>ppt_x</p:attrName>
                                        </p:attrNameLst>
                                      </p:cBhvr>
                                      <p:tavLst>
                                        <p:tav tm="0">
                                          <p:val>
                                            <p:strVal val="0-#ppt_w/2"/>
                                          </p:val>
                                        </p:tav>
                                        <p:tav tm="100000">
                                          <p:val>
                                            <p:strVal val="#ppt_x"/>
                                          </p:val>
                                        </p:tav>
                                      </p:tavLst>
                                    </p:anim>
                                    <p:anim calcmode="lin" valueType="num">
                                      <p:cBhvr additive="base">
                                        <p:cTn id="18" dur="500" fill="hold"/>
                                        <p:tgtEl>
                                          <p:spTgt spid="91"/>
                                        </p:tgtEl>
                                        <p:attrNameLst>
                                          <p:attrName>ppt_y</p:attrName>
                                        </p:attrNameLst>
                                      </p:cBhvr>
                                      <p:tavLst>
                                        <p:tav tm="0">
                                          <p:val>
                                            <p:strVal val="#ppt_y"/>
                                          </p:val>
                                        </p:tav>
                                        <p:tav tm="100000">
                                          <p:val>
                                            <p:strVal val="#ppt_y"/>
                                          </p:val>
                                        </p:tav>
                                      </p:tavLst>
                                    </p:anim>
                                  </p:childTnLst>
                                </p:cTn>
                              </p:par>
                              <p:par>
                                <p:cTn id="19" presetID="2" presetClass="entr" presetSubtype="8" fill="hold" nodeType="withEffect">
                                  <p:stCondLst>
                                    <p:cond delay="100"/>
                                  </p:stCondLst>
                                  <p:childTnLst>
                                    <p:set>
                                      <p:cBhvr>
                                        <p:cTn id="20" dur="1" fill="hold">
                                          <p:stCondLst>
                                            <p:cond delay="0"/>
                                          </p:stCondLst>
                                        </p:cTn>
                                        <p:tgtEl>
                                          <p:spTgt spid="94"/>
                                        </p:tgtEl>
                                        <p:attrNameLst>
                                          <p:attrName>style.visibility</p:attrName>
                                        </p:attrNameLst>
                                      </p:cBhvr>
                                      <p:to>
                                        <p:strVal val="visible"/>
                                      </p:to>
                                    </p:set>
                                    <p:anim calcmode="lin" valueType="num">
                                      <p:cBhvr additive="base">
                                        <p:cTn id="21" dur="500" fill="hold"/>
                                        <p:tgtEl>
                                          <p:spTgt spid="94"/>
                                        </p:tgtEl>
                                        <p:attrNameLst>
                                          <p:attrName>ppt_x</p:attrName>
                                        </p:attrNameLst>
                                      </p:cBhvr>
                                      <p:tavLst>
                                        <p:tav tm="0">
                                          <p:val>
                                            <p:strVal val="0-#ppt_w/2"/>
                                          </p:val>
                                        </p:tav>
                                        <p:tav tm="100000">
                                          <p:val>
                                            <p:strVal val="#ppt_x"/>
                                          </p:val>
                                        </p:tav>
                                      </p:tavLst>
                                    </p:anim>
                                    <p:anim calcmode="lin" valueType="num">
                                      <p:cBhvr additive="base">
                                        <p:cTn id="22" dur="500" fill="hold"/>
                                        <p:tgtEl>
                                          <p:spTgt spid="94"/>
                                        </p:tgtEl>
                                        <p:attrNameLst>
                                          <p:attrName>ppt_y</p:attrName>
                                        </p:attrNameLst>
                                      </p:cBhvr>
                                      <p:tavLst>
                                        <p:tav tm="0">
                                          <p:val>
                                            <p:strVal val="#ppt_y"/>
                                          </p:val>
                                        </p:tav>
                                        <p:tav tm="100000">
                                          <p:val>
                                            <p:strVal val="#ppt_y"/>
                                          </p:val>
                                        </p:tav>
                                      </p:tavLst>
                                    </p:anim>
                                  </p:childTnLst>
                                </p:cTn>
                              </p:par>
                              <p:par>
                                <p:cTn id="23" presetID="2" presetClass="entr" presetSubtype="8" fill="hold" nodeType="withEffect">
                                  <p:stCondLst>
                                    <p:cond delay="300"/>
                                  </p:stCondLst>
                                  <p:childTnLst>
                                    <p:set>
                                      <p:cBhvr>
                                        <p:cTn id="24" dur="1" fill="hold">
                                          <p:stCondLst>
                                            <p:cond delay="0"/>
                                          </p:stCondLst>
                                        </p:cTn>
                                        <p:tgtEl>
                                          <p:spTgt spid="100"/>
                                        </p:tgtEl>
                                        <p:attrNameLst>
                                          <p:attrName>style.visibility</p:attrName>
                                        </p:attrNameLst>
                                      </p:cBhvr>
                                      <p:to>
                                        <p:strVal val="visible"/>
                                      </p:to>
                                    </p:set>
                                    <p:anim calcmode="lin" valueType="num">
                                      <p:cBhvr additive="base">
                                        <p:cTn id="25" dur="500" fill="hold"/>
                                        <p:tgtEl>
                                          <p:spTgt spid="100"/>
                                        </p:tgtEl>
                                        <p:attrNameLst>
                                          <p:attrName>ppt_x</p:attrName>
                                        </p:attrNameLst>
                                      </p:cBhvr>
                                      <p:tavLst>
                                        <p:tav tm="0">
                                          <p:val>
                                            <p:strVal val="0-#ppt_w/2"/>
                                          </p:val>
                                        </p:tav>
                                        <p:tav tm="100000">
                                          <p:val>
                                            <p:strVal val="#ppt_x"/>
                                          </p:val>
                                        </p:tav>
                                      </p:tavLst>
                                    </p:anim>
                                    <p:anim calcmode="lin" valueType="num">
                                      <p:cBhvr additive="base">
                                        <p:cTn id="26" dur="500" fill="hold"/>
                                        <p:tgtEl>
                                          <p:spTgt spid="10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990297" y="4288522"/>
            <a:ext cx="10808777" cy="193802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1. A. deaf		B. blind		C. hurt 		D. broken</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2. A. never		B. scarcely		C. always		D. seldom</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3. A. beside		B. except		C. besides		D. but</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4. A. helped		B. took		C. forced		D. made</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5. A. corner		B. ceiling		C. roof 		D. floor</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27" name="图片 2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704952" y="-29303"/>
            <a:ext cx="2506942" cy="2508444"/>
          </a:xfrm>
          <a:prstGeom prst="rect">
            <a:avLst/>
          </a:prstGeom>
        </p:spPr>
      </p:pic>
      <p:sp>
        <p:nvSpPr>
          <p:cNvPr id="2" name="标题 1"/>
          <p:cNvSpPr>
            <a:spLocks noGrp="1"/>
          </p:cNvSpPr>
          <p:nvPr>
            <p:ph type="title"/>
          </p:nvPr>
        </p:nvSpPr>
        <p:spPr>
          <a:xfrm>
            <a:off x="540589" y="-120770"/>
            <a:ext cx="10972800" cy="1143000"/>
          </a:xfrm>
        </p:spPr>
        <p:txBody>
          <a:bodyPr>
            <a:normAutofit/>
          </a:bodyPr>
          <a:lstStyle/>
          <a:p>
            <a:pPr algn="l"/>
            <a:r>
              <a:rPr lang="zh-CN" altLang="en-US" sz="3200" b="1" dirty="0">
                <a:solidFill>
                  <a:srgbClr val="002060"/>
                </a:solidFill>
                <a:latin typeface="微软雅黑" panose="020B0503020204020204" pitchFamily="34" charset="-122"/>
                <a:ea typeface="微软雅黑" panose="020B0503020204020204" pitchFamily="34" charset="-122"/>
              </a:rPr>
              <a:t>自 测 题  三（ 记 叙 文 ） </a:t>
            </a:r>
            <a:endParaRPr lang="zh-CN" altLang="en-US" sz="3200" b="1" dirty="0">
              <a:solidFill>
                <a:srgbClr val="002060"/>
              </a:solidFill>
              <a:latin typeface="微软雅黑" panose="020B0503020204020204" pitchFamily="34" charset="-122"/>
              <a:ea typeface="微软雅黑" panose="020B0503020204020204" pitchFamily="34" charset="-122"/>
            </a:endParaRPr>
          </a:p>
        </p:txBody>
      </p:sp>
      <p:sp>
        <p:nvSpPr>
          <p:cNvPr id="3" name="内容占位符 2"/>
          <p:cNvSpPr>
            <a:spLocks noGrp="1"/>
          </p:cNvSpPr>
          <p:nvPr>
            <p:ph idx="1"/>
          </p:nvPr>
        </p:nvSpPr>
        <p:spPr>
          <a:xfrm>
            <a:off x="386198" y="721323"/>
            <a:ext cx="11265213" cy="3088283"/>
          </a:xfrm>
          <a:solidFill>
            <a:schemeClr val="bg1">
              <a:alpha val="45000"/>
            </a:schemeClr>
          </a:solidFill>
        </p:spPr>
        <p:txBody>
          <a:bodyPr>
            <a:noAutofit/>
          </a:bodyPr>
          <a:lstStyle/>
          <a:p>
            <a:pPr marL="0" indent="0">
              <a:buNone/>
            </a:pP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     Once upon a time there was a very, very old man. His eyes had grown dim, his ears</a:t>
            </a:r>
            <a:r>
              <a:rPr lang="en-US" altLang="zh-CN" sz="2400" b="1" u="sng" dirty="0">
                <a:latin typeface="微软雅黑" panose="020B0503020204020204" pitchFamily="34" charset="-122"/>
                <a:ea typeface="微软雅黑" panose="020B0503020204020204" pitchFamily="34" charset="-122"/>
                <a:cs typeface="Times New Roman" panose="02020603050405020304" pitchFamily="18" charset="0"/>
              </a:rPr>
              <a:t>   1   </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 , and his knees shook. When he sat at the table, he could</a:t>
            </a:r>
            <a:r>
              <a:rPr lang="en-US" altLang="zh-CN" sz="2400" b="1" u="sng" dirty="0">
                <a:latin typeface="微软雅黑" panose="020B0503020204020204" pitchFamily="34" charset="-122"/>
                <a:ea typeface="微软雅黑" panose="020B0503020204020204" pitchFamily="34" charset="-122"/>
                <a:cs typeface="Times New Roman" panose="02020603050405020304" pitchFamily="18" charset="0"/>
              </a:rPr>
              <a:t>   2   </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 hold a spoon. He spilled soup on the tablecloth, and,</a:t>
            </a:r>
            <a:r>
              <a:rPr lang="en-US" altLang="zh-CN" sz="2400" b="1" u="sng" dirty="0">
                <a:latin typeface="微软雅黑" panose="020B0503020204020204" pitchFamily="34" charset="-122"/>
                <a:ea typeface="微软雅黑" panose="020B0503020204020204" pitchFamily="34" charset="-122"/>
                <a:cs typeface="Times New Roman" panose="02020603050405020304" pitchFamily="18" charset="0"/>
              </a:rPr>
              <a:t>    3   </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 that, some of his soup would run back out of his mouth.</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a:p>
            <a:pPr marL="0" indent="0">
              <a:buNone/>
            </a:pP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     His son and his son’s wife were disgusted with this, so finally they</a:t>
            </a:r>
            <a:r>
              <a:rPr lang="en-US" altLang="zh-CN" sz="2400" b="1" u="sng" dirty="0">
                <a:latin typeface="微软雅黑" panose="020B0503020204020204" pitchFamily="34" charset="-122"/>
                <a:ea typeface="微软雅黑" panose="020B0503020204020204" pitchFamily="34" charset="-122"/>
                <a:cs typeface="Times New Roman" panose="02020603050405020304" pitchFamily="18" charset="0"/>
              </a:rPr>
              <a:t>   4   </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 the old grandfather sit in the</a:t>
            </a:r>
            <a:r>
              <a:rPr lang="en-US" altLang="zh-CN" sz="2400" b="1" u="sng" dirty="0">
                <a:latin typeface="微软雅黑" panose="020B0503020204020204" pitchFamily="34" charset="-122"/>
                <a:ea typeface="微软雅黑" panose="020B0503020204020204" pitchFamily="34" charset="-122"/>
                <a:cs typeface="Times New Roman" panose="02020603050405020304" pitchFamily="18" charset="0"/>
              </a:rPr>
              <a:t>   5   </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 behind the stove, where they gave him his food in an earthenware bowl ( </a:t>
            </a:r>
            <a:r>
              <a:rPr lang="zh-CN" altLang="en-US" sz="2400" b="1" dirty="0">
                <a:latin typeface="微软雅黑" panose="020B0503020204020204" pitchFamily="34" charset="-122"/>
                <a:ea typeface="微软雅黑" panose="020B0503020204020204" pitchFamily="34" charset="-122"/>
                <a:cs typeface="Times New Roman" panose="02020603050405020304" pitchFamily="18" charset="0"/>
              </a:rPr>
              <a:t>陶碗 </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 and didn’t give him enough food to eat. He sat there looking sadly at the table, and his eyes grew moist.</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3" name="TextBox 22"/>
          <p:cNvSpPr txBox="1"/>
          <p:nvPr/>
        </p:nvSpPr>
        <p:spPr>
          <a:xfrm>
            <a:off x="609600" y="4959584"/>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C</a:t>
            </a:r>
            <a:endParaRPr lang="en-US" altLang="zh-CN" sz="2800" b="1" dirty="0">
              <a:solidFill>
                <a:srgbClr val="C00000"/>
              </a:solidFill>
              <a:latin typeface="Times New Roman" panose="02020603050405020304" pitchFamily="18" charset="0"/>
              <a:cs typeface="Times New Roman" panose="02020603050405020304" pitchFamily="18" charset="0"/>
            </a:endParaRPr>
          </a:p>
        </p:txBody>
      </p:sp>
      <p:sp>
        <p:nvSpPr>
          <p:cNvPr id="4" name="灯片编号占位符 3"/>
          <p:cNvSpPr>
            <a:spLocks noGrp="1"/>
          </p:cNvSpPr>
          <p:nvPr>
            <p:ph type="sldNum" sz="quarter" idx="12"/>
          </p:nvPr>
        </p:nvSpPr>
        <p:spPr/>
        <p:txBody>
          <a:bodyPr/>
          <a:lstStyle/>
          <a:p>
            <a:fld id="{879EF9BB-81F1-401D-AA19-680A8E0D7F6D}" type="slidenum">
              <a:rPr lang="en-US" smtClean="0"/>
            </a:fld>
            <a:endParaRPr lang="en-US"/>
          </a:p>
        </p:txBody>
      </p:sp>
      <p:sp>
        <p:nvSpPr>
          <p:cNvPr id="26" name="左箭头 25">
            <a:hlinkClick r:id="rId2"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16" name="TextBox 22"/>
          <p:cNvSpPr txBox="1"/>
          <p:nvPr/>
        </p:nvSpPr>
        <p:spPr>
          <a:xfrm>
            <a:off x="599792" y="4610218"/>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B</a:t>
            </a:r>
            <a:endParaRPr lang="en-US" altLang="zh-CN" sz="2800" b="1" dirty="0">
              <a:solidFill>
                <a:srgbClr val="C00000"/>
              </a:solidFill>
              <a:latin typeface="Times New Roman" panose="02020603050405020304" pitchFamily="18" charset="0"/>
              <a:cs typeface="Times New Roman" panose="02020603050405020304" pitchFamily="18" charset="0"/>
            </a:endParaRPr>
          </a:p>
        </p:txBody>
      </p:sp>
      <p:sp>
        <p:nvSpPr>
          <p:cNvPr id="9" name="TextBox 22"/>
          <p:cNvSpPr txBox="1"/>
          <p:nvPr/>
        </p:nvSpPr>
        <p:spPr>
          <a:xfrm>
            <a:off x="599793" y="4250039"/>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A</a:t>
            </a:r>
            <a:endParaRPr lang="en-US" altLang="zh-CN" sz="2800" b="1" dirty="0">
              <a:solidFill>
                <a:srgbClr val="C00000"/>
              </a:solidFill>
              <a:latin typeface="Times New Roman" panose="02020603050405020304" pitchFamily="18" charset="0"/>
              <a:cs typeface="Times New Roman" panose="02020603050405020304" pitchFamily="18" charset="0"/>
            </a:endParaRPr>
          </a:p>
        </p:txBody>
      </p:sp>
      <p:sp>
        <p:nvSpPr>
          <p:cNvPr id="10" name="TextBox 22"/>
          <p:cNvSpPr txBox="1"/>
          <p:nvPr/>
        </p:nvSpPr>
        <p:spPr>
          <a:xfrm>
            <a:off x="609600" y="5308950"/>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D</a:t>
            </a:r>
            <a:endParaRPr lang="en-US" altLang="zh-CN" sz="2800" b="1" dirty="0">
              <a:solidFill>
                <a:srgbClr val="C00000"/>
              </a:solidFill>
              <a:latin typeface="Times New Roman" panose="02020603050405020304" pitchFamily="18" charset="0"/>
              <a:cs typeface="Times New Roman" panose="02020603050405020304" pitchFamily="18" charset="0"/>
            </a:endParaRPr>
          </a:p>
        </p:txBody>
      </p:sp>
      <p:sp>
        <p:nvSpPr>
          <p:cNvPr id="12" name="文本框 11">
            <a:hlinkClick r:id="rId3" action="ppaction://hlinksldjump"/>
          </p:cNvPr>
          <p:cNvSpPr txBox="1"/>
          <p:nvPr/>
        </p:nvSpPr>
        <p:spPr>
          <a:xfrm>
            <a:off x="10599439" y="3826933"/>
            <a:ext cx="982961" cy="461665"/>
          </a:xfrm>
          <a:prstGeom prst="rect">
            <a:avLst/>
          </a:prstGeom>
          <a:solidFill>
            <a:schemeClr val="accent1"/>
          </a:solidFill>
          <a:effectLst>
            <a:outerShdw blurRad="50800" dist="76200" dir="5400000" algn="ctr" rotWithShape="0">
              <a:srgbClr val="000000">
                <a:alpha val="43137"/>
              </a:srgbClr>
            </a:outerShdw>
          </a:effectLst>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解  析</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17" name="TextBox 22"/>
          <p:cNvSpPr txBox="1"/>
          <p:nvPr/>
        </p:nvSpPr>
        <p:spPr>
          <a:xfrm>
            <a:off x="609600" y="5704294"/>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A</a:t>
            </a:r>
            <a:endParaRPr lang="en-US" altLang="zh-CN" sz="2800" b="1" dirty="0">
              <a:solidFill>
                <a:srgbClr val="C00000"/>
              </a:solidFill>
              <a:latin typeface="Times New Roman" panose="02020603050405020304" pitchFamily="18" charset="0"/>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up)">
                                      <p:cBhvr>
                                        <p:cTn id="7" dur="500"/>
                                        <p:tgtEl>
                                          <p:spTgt spid="3">
                                            <p:bg/>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up)">
                                      <p:cBhvr>
                                        <p:cTn id="10" dur="500"/>
                                        <p:tgtEl>
                                          <p:spTgt spid="3">
                                            <p:txEl>
                                              <p:pRg st="0" end="0"/>
                                            </p:txEl>
                                          </p:spTgt>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wipe(up)">
                                      <p:cBhvr>
                                        <p:cTn id="13" dur="500"/>
                                        <p:tgtEl>
                                          <p:spTgt spid="3">
                                            <p:txEl>
                                              <p:pRg st="1" end="1"/>
                                            </p:txEl>
                                          </p:spTgt>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wipe(up)">
                                      <p:cBhvr>
                                        <p:cTn id="16" dur="500"/>
                                        <p:tgtEl>
                                          <p:spTgt spid="5"/>
                                        </p:tgtEl>
                                      </p:cBhvr>
                                    </p:animEffect>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barn(inVertical)">
                                      <p:cBhvr>
                                        <p:cTn id="21" dur="500"/>
                                        <p:tgtEl>
                                          <p:spTgt spid="9"/>
                                        </p:tgtEl>
                                      </p:cBhvr>
                                    </p:animEffect>
                                  </p:childTnLst>
                                </p:cTn>
                              </p:par>
                            </p:childTnLst>
                          </p:cTn>
                        </p:par>
                        <p:par>
                          <p:cTn id="22" fill="hold">
                            <p:stCondLst>
                              <p:cond delay="500"/>
                            </p:stCondLst>
                            <p:childTnLst>
                              <p:par>
                                <p:cTn id="23" presetID="16" presetClass="entr" presetSubtype="37"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barn(outVertical)">
                                      <p:cBhvr>
                                        <p:cTn id="25" dur="500"/>
                                        <p:tgtEl>
                                          <p:spTgt spid="12"/>
                                        </p:tgtEl>
                                      </p:cBhvr>
                                    </p:animEffect>
                                  </p:childTnLst>
                                </p:cTn>
                              </p:par>
                            </p:childTnLst>
                          </p:cTn>
                        </p:par>
                      </p:childTnLst>
                    </p:cTn>
                  </p:par>
                  <p:par>
                    <p:cTn id="26" fill="hold">
                      <p:stCondLst>
                        <p:cond delay="indefinite"/>
                      </p:stCondLst>
                      <p:childTnLst>
                        <p:par>
                          <p:cTn id="27" fill="hold">
                            <p:stCondLst>
                              <p:cond delay="0"/>
                            </p:stCondLst>
                            <p:childTnLst>
                              <p:par>
                                <p:cTn id="28" presetID="16" presetClass="entr" presetSubtype="21" fill="hold" grpId="0" nodeType="click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barn(inVertical)">
                                      <p:cBhvr>
                                        <p:cTn id="30" dur="500"/>
                                        <p:tgtEl>
                                          <p:spTgt spid="16"/>
                                        </p:tgtEl>
                                      </p:cBhvr>
                                    </p:animEffect>
                                  </p:childTnLst>
                                </p:cTn>
                              </p:par>
                            </p:childTnLst>
                          </p:cTn>
                        </p:par>
                      </p:childTnLst>
                    </p:cTn>
                  </p:par>
                  <p:par>
                    <p:cTn id="31" fill="hold">
                      <p:stCondLst>
                        <p:cond delay="indefinite"/>
                      </p:stCondLst>
                      <p:childTnLst>
                        <p:par>
                          <p:cTn id="32" fill="hold">
                            <p:stCondLst>
                              <p:cond delay="0"/>
                            </p:stCondLst>
                            <p:childTnLst>
                              <p:par>
                                <p:cTn id="33" presetID="16" presetClass="entr" presetSubtype="21" fill="hold" grpId="0" nodeType="click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barn(inVertical)">
                                      <p:cBhvr>
                                        <p:cTn id="35" dur="500"/>
                                        <p:tgtEl>
                                          <p:spTgt spid="23"/>
                                        </p:tgtEl>
                                      </p:cBhvr>
                                    </p:animEffect>
                                  </p:childTnLst>
                                </p:cTn>
                              </p:par>
                            </p:childTnLst>
                          </p:cTn>
                        </p:par>
                      </p:childTnLst>
                    </p:cTn>
                  </p:par>
                  <p:par>
                    <p:cTn id="36" fill="hold">
                      <p:stCondLst>
                        <p:cond delay="indefinite"/>
                      </p:stCondLst>
                      <p:childTnLst>
                        <p:par>
                          <p:cTn id="37" fill="hold">
                            <p:stCondLst>
                              <p:cond delay="0"/>
                            </p:stCondLst>
                            <p:childTnLst>
                              <p:par>
                                <p:cTn id="38" presetID="16" presetClass="entr" presetSubtype="21" fill="hold" grpId="0" nodeType="click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barn(inVertical)">
                                      <p:cBhvr>
                                        <p:cTn id="40" dur="500"/>
                                        <p:tgtEl>
                                          <p:spTgt spid="10"/>
                                        </p:tgtEl>
                                      </p:cBhvr>
                                    </p:animEffect>
                                  </p:childTnLst>
                                </p:cTn>
                              </p:par>
                            </p:childTnLst>
                          </p:cTn>
                        </p:par>
                      </p:childTnLst>
                    </p:cTn>
                  </p:par>
                  <p:par>
                    <p:cTn id="41" fill="hold">
                      <p:stCondLst>
                        <p:cond delay="indefinite"/>
                      </p:stCondLst>
                      <p:childTnLst>
                        <p:par>
                          <p:cTn id="42" fill="hold">
                            <p:stCondLst>
                              <p:cond delay="0"/>
                            </p:stCondLst>
                            <p:childTnLst>
                              <p:par>
                                <p:cTn id="43" presetID="16" presetClass="entr" presetSubtype="21" fill="hold" grpId="0" nodeType="clickEffect">
                                  <p:stCondLst>
                                    <p:cond delay="0"/>
                                  </p:stCondLst>
                                  <p:childTnLst>
                                    <p:set>
                                      <p:cBhvr>
                                        <p:cTn id="44" dur="1" fill="hold">
                                          <p:stCondLst>
                                            <p:cond delay="0"/>
                                          </p:stCondLst>
                                        </p:cTn>
                                        <p:tgtEl>
                                          <p:spTgt spid="17"/>
                                        </p:tgtEl>
                                        <p:attrNameLst>
                                          <p:attrName>style.visibility</p:attrName>
                                        </p:attrNameLst>
                                      </p:cBhvr>
                                      <p:to>
                                        <p:strVal val="visible"/>
                                      </p:to>
                                    </p:set>
                                    <p:animEffect transition="in" filter="barn(inVertical)">
                                      <p:cBhvr>
                                        <p:cTn id="45"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3" grpId="0" animBg="1" build="p"/>
      <p:bldP spid="23" grpId="0"/>
      <p:bldP spid="16" grpId="0"/>
      <p:bldP spid="9" grpId="0"/>
      <p:bldP spid="10" grpId="0"/>
      <p:bldP spid="12" grpId="0" bldLvl="0" animBg="1"/>
      <p:bldP spid="17" grpId="0"/>
    </p:bldLst>
  </p:timing>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69" name="Group 4"/>
          <p:cNvGrpSpPr/>
          <p:nvPr/>
        </p:nvGrpSpPr>
        <p:grpSpPr>
          <a:xfrm>
            <a:off x="9040482" y="3280216"/>
            <a:ext cx="3058005" cy="3492104"/>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3" name="内容占位符 2"/>
          <p:cNvSpPr>
            <a:spLocks noGrp="1"/>
          </p:cNvSpPr>
          <p:nvPr>
            <p:ph idx="1"/>
          </p:nvPr>
        </p:nvSpPr>
        <p:spPr>
          <a:xfrm>
            <a:off x="538426" y="189782"/>
            <a:ext cx="11419112" cy="6582538"/>
          </a:xfrm>
          <a:solidFill>
            <a:schemeClr val="bg1">
              <a:alpha val="47000"/>
            </a:schemeClr>
          </a:solidFill>
        </p:spPr>
        <p:txBody>
          <a:bodyPr>
            <a:noAutofit/>
          </a:bodyPr>
          <a:lstStyle/>
          <a:p>
            <a:pPr marL="0" indent="0">
              <a:lnSpc>
                <a:spcPct val="140000"/>
              </a:lnSpc>
              <a:buNone/>
            </a:pPr>
            <a:r>
              <a:rPr lang="zh-CN" altLang="en-US" sz="2400" b="1" dirty="0">
                <a:solidFill>
                  <a:srgbClr val="002060"/>
                </a:solidFill>
                <a:latin typeface="微软雅黑" panose="020B0503020204020204" pitchFamily="34" charset="-122"/>
                <a:ea typeface="微软雅黑" panose="020B0503020204020204" pitchFamily="34" charset="-122"/>
                <a:cs typeface="+mj-cs"/>
              </a:rPr>
              <a:t>解  析：</a:t>
            </a:r>
            <a:r>
              <a:rPr sz="2400" b="1" dirty="0">
                <a:latin typeface="微软雅黑" panose="020B0503020204020204" pitchFamily="34" charset="-122"/>
                <a:ea typeface="微软雅黑" panose="020B0503020204020204" pitchFamily="34" charset="-122"/>
              </a:rPr>
              <a:t>1. 本题考查逻辑推理。结合前文“His eyes had grown dim”可知，老人家眼睛开始浑浊，后一句应该就是老人家可能耳朵聋了，用 deaf 更加合适，故本题正确答案为 A。</a:t>
            </a:r>
            <a:endParaRPr sz="2400" b="1" dirty="0">
              <a:latin typeface="微软雅黑" panose="020B0503020204020204" pitchFamily="34" charset="-122"/>
              <a:ea typeface="微软雅黑" panose="020B0503020204020204" pitchFamily="34" charset="-122"/>
            </a:endParaRPr>
          </a:p>
          <a:p>
            <a:pPr marL="0" indent="0">
              <a:lnSpc>
                <a:spcPct val="140000"/>
              </a:lnSpc>
              <a:buNone/>
            </a:pPr>
            <a:r>
              <a:rPr sz="2400" b="1" dirty="0">
                <a:latin typeface="微软雅黑" panose="020B0503020204020204" pitchFamily="34" charset="-122"/>
                <a:ea typeface="微软雅黑" panose="020B0503020204020204" pitchFamily="34" charset="-122"/>
              </a:rPr>
              <a:t>2. 本题考查词义辨析和联系上下文。结合上文，老人的眼睛“had grown dim”和下文“spilled soup on the tablecloth”，可推断出句意是“他几乎抓不稳勺子”，从 4 个选项的意思看，never意为“从不”，scarcely 意为“几乎不”，always 意为“总是”，seldom 意为“很少”，B 项最符合题意，故本题正确答案为 B。</a:t>
            </a:r>
            <a:endParaRPr sz="2400" b="1" dirty="0">
              <a:latin typeface="微软雅黑" panose="020B0503020204020204" pitchFamily="34" charset="-122"/>
              <a:ea typeface="微软雅黑" panose="020B0503020204020204" pitchFamily="34" charset="-122"/>
            </a:endParaRPr>
          </a:p>
          <a:p>
            <a:pPr marL="0" indent="0">
              <a:lnSpc>
                <a:spcPct val="140000"/>
              </a:lnSpc>
              <a:buNone/>
            </a:pPr>
            <a:r>
              <a:rPr sz="2400" b="1" dirty="0">
                <a:latin typeface="微软雅黑" panose="020B0503020204020204" pitchFamily="34" charset="-122"/>
                <a:ea typeface="微软雅黑" panose="020B0503020204020204" pitchFamily="34" charset="-122"/>
              </a:rPr>
              <a:t>3. 本题考查词义辨析。根据句意“老人家除了会把汤汁洒到桌布上，汤汁还会从嘴里漏出来”，besides that 表示“除了以上的事情，还包括什么事”，用于连接两件递进关系的事情，符合句中逻辑关系，故本题正确答案为 C。</a:t>
            </a:r>
            <a:endParaRPr sz="2400" b="1" dirty="0">
              <a:latin typeface="微软雅黑" panose="020B0503020204020204" pitchFamily="34" charset="-122"/>
              <a:ea typeface="微软雅黑" panose="020B0503020204020204" pitchFamily="34" charset="-122"/>
            </a:endParaRPr>
          </a:p>
        </p:txBody>
      </p:sp>
      <p:sp>
        <p:nvSpPr>
          <p:cNvPr id="33" name="左箭头 32">
            <a:hlinkClick r:id="" action="ppaction://hlinkshowjump?jump=nextslide"/>
          </p:cNvPr>
          <p:cNvSpPr/>
          <p:nvPr/>
        </p:nvSpPr>
        <p:spPr>
          <a:xfrm>
            <a:off x="8400415" y="6104255"/>
            <a:ext cx="1825625" cy="75057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2400" b="1" dirty="0">
                <a:solidFill>
                  <a:schemeClr val="bg1"/>
                </a:solidFill>
              </a:rPr>
              <a:t>下一页</a:t>
            </a:r>
            <a:endParaRPr lang="zh-CN" altLang="zh-CN" sz="2400" b="1" dirty="0">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bg/>
                                          </p:spTgt>
                                        </p:tgtEl>
                                        <p:attrNameLst>
                                          <p:attrName>style.visibility</p:attrName>
                                        </p:attrNameLst>
                                      </p:cBhvr>
                                      <p:to>
                                        <p:strVal val="visible"/>
                                      </p:to>
                                    </p:set>
                                    <p:animEffect transition="in" filter="wipe(up)">
                                      <p:cBhvr>
                                        <p:cTn id="11" dur="500"/>
                                        <p:tgtEl>
                                          <p:spTgt spid="3">
                                            <p:bg/>
                                          </p:spTgt>
                                        </p:tgtEl>
                                      </p:cBhvr>
                                    </p:animEffect>
                                  </p:childTnLst>
                                </p:cTn>
                              </p:par>
                              <p:par>
                                <p:cTn id="12" presetID="22" presetClass="entr" presetSubtype="1" fill="hold" grpId="0" nodeType="with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wipe(up)">
                                      <p:cBhvr>
                                        <p:cTn id="14" dur="500"/>
                                        <p:tgtEl>
                                          <p:spTgt spid="3">
                                            <p:txEl>
                                              <p:pRg st="0" end="0"/>
                                            </p:txEl>
                                          </p:spTgt>
                                        </p:tgtEl>
                                      </p:cBhvr>
                                    </p:animEffect>
                                  </p:childTnLst>
                                </p:cTn>
                              </p:par>
                              <p:par>
                                <p:cTn id="15" presetID="22" presetClass="entr" presetSubtype="1" fill="hold" grpId="0" nodeType="with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wipe(up)">
                                      <p:cBhvr>
                                        <p:cTn id="17" dur="500"/>
                                        <p:tgtEl>
                                          <p:spTgt spid="3">
                                            <p:txEl>
                                              <p:pRg st="1" end="1"/>
                                            </p:txEl>
                                          </p:spTgt>
                                        </p:tgtEl>
                                      </p:cBhvr>
                                    </p:animEffect>
                                  </p:childTnLst>
                                </p:cTn>
                              </p:par>
                              <p:par>
                                <p:cTn id="18" presetID="22" presetClass="entr" presetSubtype="1" fill="hold" grpId="0" nodeType="with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Effect transition="in" filter="wipe(up)">
                                      <p:cBhvr>
                                        <p:cTn id="20"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69" name="Group 4"/>
          <p:cNvGrpSpPr/>
          <p:nvPr/>
        </p:nvGrpSpPr>
        <p:grpSpPr>
          <a:xfrm>
            <a:off x="9040482" y="3280216"/>
            <a:ext cx="3058005" cy="3492104"/>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3" name="内容占位符 2"/>
          <p:cNvSpPr>
            <a:spLocks noGrp="1"/>
          </p:cNvSpPr>
          <p:nvPr>
            <p:ph idx="1"/>
          </p:nvPr>
        </p:nvSpPr>
        <p:spPr>
          <a:xfrm>
            <a:off x="538426" y="189782"/>
            <a:ext cx="11419112" cy="6582538"/>
          </a:xfrm>
          <a:solidFill>
            <a:schemeClr val="bg1">
              <a:alpha val="47000"/>
            </a:schemeClr>
          </a:solidFill>
        </p:spPr>
        <p:txBody>
          <a:bodyPr>
            <a:noAutofit/>
          </a:bodyPr>
          <a:lstStyle/>
          <a:p>
            <a:pPr marL="0" indent="0">
              <a:lnSpc>
                <a:spcPct val="140000"/>
              </a:lnSpc>
              <a:buNone/>
            </a:pPr>
            <a:r>
              <a:rPr lang="zh-CN" altLang="en-US" sz="2400" b="1" dirty="0">
                <a:solidFill>
                  <a:srgbClr val="002060"/>
                </a:solidFill>
                <a:latin typeface="微软雅黑" panose="020B0503020204020204" pitchFamily="34" charset="-122"/>
                <a:ea typeface="微软雅黑" panose="020B0503020204020204" pitchFamily="34" charset="-122"/>
                <a:cs typeface="+mj-cs"/>
              </a:rPr>
              <a:t>解  析：</a:t>
            </a:r>
            <a:r>
              <a:rPr sz="2400" b="1" dirty="0">
                <a:latin typeface="微软雅黑" panose="020B0503020204020204" pitchFamily="34" charset="-122"/>
                <a:ea typeface="微软雅黑" panose="020B0503020204020204" pitchFamily="34" charset="-122"/>
              </a:rPr>
              <a:t>4. 本题考查固定搭配和联系上下文。在 4 个选项中，只有 made 和 helped 两个词可以组成 made sb. do 和 helped sb. do 的结构，另外两个选择都要接不定式 to 再接宾语。通过上文 weredisgusted with（对……感到厌恶），可以推断出是让老人家坐到角落去，而不是帮助他，因此只能用 made，故本题正确答案为 D。</a:t>
            </a:r>
            <a:endParaRPr sz="2400" b="1" dirty="0">
              <a:latin typeface="微软雅黑" panose="020B0503020204020204" pitchFamily="34" charset="-122"/>
              <a:ea typeface="微软雅黑" panose="020B0503020204020204" pitchFamily="34" charset="-122"/>
            </a:endParaRPr>
          </a:p>
          <a:p>
            <a:pPr marL="0" indent="0">
              <a:lnSpc>
                <a:spcPct val="140000"/>
              </a:lnSpc>
              <a:buNone/>
            </a:pPr>
            <a:r>
              <a:rPr sz="2400" b="1" dirty="0">
                <a:latin typeface="微软雅黑" panose="020B0503020204020204" pitchFamily="34" charset="-122"/>
                <a:ea typeface="微软雅黑" panose="020B0503020204020204" pitchFamily="34" charset="-122"/>
              </a:rPr>
              <a:t>5. 本题考查词义辨析和联系上下文。根据上下文得知老人家不受家人待见，因此是被赶到了炉灶后面的角落。其他项从意思上就不符合逻辑，故本题正确答案为 A。</a:t>
            </a:r>
            <a:endParaRPr sz="2400" b="1" dirty="0">
              <a:latin typeface="微软雅黑" panose="020B0503020204020204" pitchFamily="34" charset="-122"/>
              <a:ea typeface="微软雅黑" panose="020B0503020204020204" pitchFamily="34" charset="-122"/>
            </a:endParaRPr>
          </a:p>
        </p:txBody>
      </p:sp>
      <p:sp>
        <p:nvSpPr>
          <p:cNvPr id="33" name="左箭头 32">
            <a:hlinkClick r:id="rId1"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endParaRPr lang="zh-CN" altLang="en-US" sz="2400" b="1" dirty="0">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bg/>
                                          </p:spTgt>
                                        </p:tgtEl>
                                        <p:attrNameLst>
                                          <p:attrName>style.visibility</p:attrName>
                                        </p:attrNameLst>
                                      </p:cBhvr>
                                      <p:to>
                                        <p:strVal val="visible"/>
                                      </p:to>
                                    </p:set>
                                    <p:animEffect transition="in" filter="wipe(up)">
                                      <p:cBhvr>
                                        <p:cTn id="11" dur="500"/>
                                        <p:tgtEl>
                                          <p:spTgt spid="3">
                                            <p:bg/>
                                          </p:spTgt>
                                        </p:tgtEl>
                                      </p:cBhvr>
                                    </p:animEffect>
                                  </p:childTnLst>
                                </p:cTn>
                              </p:par>
                              <p:par>
                                <p:cTn id="12" presetID="22" presetClass="entr" presetSubtype="1" fill="hold" grpId="0" nodeType="with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wipe(up)">
                                      <p:cBhvr>
                                        <p:cTn id="14" dur="500"/>
                                        <p:tgtEl>
                                          <p:spTgt spid="3">
                                            <p:txEl>
                                              <p:pRg st="0" end="0"/>
                                            </p:txEl>
                                          </p:spTgt>
                                        </p:tgtEl>
                                      </p:cBhvr>
                                    </p:animEffect>
                                  </p:childTnLst>
                                </p:cTn>
                              </p:par>
                              <p:par>
                                <p:cTn id="15" presetID="22" presetClass="entr" presetSubtype="1" fill="hold" grpId="0" nodeType="with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wipe(up)">
                                      <p:cBhvr>
                                        <p:cTn id="1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939702" y="3964371"/>
            <a:ext cx="10808777" cy="230695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6. A. have             	B. hold  	C. take      	D. catch</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7. A. destroyed    	B. hurt       	C. broke   	D. rolled</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8. A. angry           	B. mad    	C. sad        	D. crazy</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9. A. something   	B. anything	C. nothing	D. everything</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10. A. bought       	B. got          	C. gave      	D. brought</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11. A. son             	B. boy      	C. man      	D. grandson</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27" name="图片 2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704952" y="-29303"/>
            <a:ext cx="2506942" cy="2508444"/>
          </a:xfrm>
          <a:prstGeom prst="rect">
            <a:avLst/>
          </a:prstGeom>
        </p:spPr>
      </p:pic>
      <p:sp>
        <p:nvSpPr>
          <p:cNvPr id="3" name="内容占位符 2"/>
          <p:cNvSpPr>
            <a:spLocks noGrp="1"/>
          </p:cNvSpPr>
          <p:nvPr>
            <p:ph idx="1"/>
          </p:nvPr>
        </p:nvSpPr>
        <p:spPr>
          <a:xfrm>
            <a:off x="386199" y="721323"/>
            <a:ext cx="10655612" cy="3059369"/>
          </a:xfrm>
          <a:solidFill>
            <a:schemeClr val="bg1">
              <a:alpha val="45000"/>
            </a:schemeClr>
          </a:solidFill>
        </p:spPr>
        <p:txBody>
          <a:bodyPr>
            <a:noAutofit/>
          </a:bodyPr>
          <a:lstStyle/>
          <a:p>
            <a:pPr marL="0" indent="0">
              <a:buNone/>
            </a:pPr>
            <a:r>
              <a:rPr lang="en-US" altLang="zh-CN" sz="2200" b="1" dirty="0">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One day his shaking hands could not </a:t>
            </a:r>
            <a:r>
              <a:rPr lang="en-US" altLang="zh-CN" sz="2400" b="1" u="sng" dirty="0">
                <a:latin typeface="微软雅黑" panose="020B0503020204020204" pitchFamily="34" charset="-122"/>
                <a:ea typeface="微软雅黑" panose="020B0503020204020204" pitchFamily="34" charset="-122"/>
                <a:cs typeface="Times New Roman" panose="02020603050405020304" pitchFamily="18" charset="0"/>
              </a:rPr>
              <a:t>   6   </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 the bowl, and it fell to the ground and</a:t>
            </a:r>
            <a:r>
              <a:rPr lang="en-US" altLang="zh-CN" sz="2400" b="1" u="sng" dirty="0">
                <a:latin typeface="微软雅黑" panose="020B0503020204020204" pitchFamily="34" charset="-122"/>
                <a:ea typeface="微软雅黑" panose="020B0503020204020204" pitchFamily="34" charset="-122"/>
                <a:cs typeface="Times New Roman" panose="02020603050405020304" pitchFamily="18" charset="0"/>
              </a:rPr>
              <a:t>   7    </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 The young woman was</a:t>
            </a:r>
            <a:r>
              <a:rPr lang="en-US" altLang="zh-CN" sz="2400" b="1" u="sng" dirty="0">
                <a:latin typeface="微软雅黑" panose="020B0503020204020204" pitchFamily="34" charset="-122"/>
                <a:ea typeface="微软雅黑" panose="020B0503020204020204" pitchFamily="34" charset="-122"/>
                <a:cs typeface="Times New Roman" panose="02020603050405020304" pitchFamily="18" charset="0"/>
              </a:rPr>
              <a:t>   8   </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 at him, but he said </a:t>
            </a:r>
            <a:r>
              <a:rPr lang="en-US" altLang="zh-CN" sz="2400" b="1" u="sng" dirty="0">
                <a:latin typeface="微软雅黑" panose="020B0503020204020204" pitchFamily="34" charset="-122"/>
                <a:ea typeface="微软雅黑" panose="020B0503020204020204" pitchFamily="34" charset="-122"/>
                <a:cs typeface="Times New Roman" panose="02020603050405020304" pitchFamily="18" charset="0"/>
              </a:rPr>
              <a:t>  9  </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 . He only sobbed. Then they </a:t>
            </a:r>
            <a:r>
              <a:rPr lang="en-US" altLang="zh-CN" sz="2400" b="1" u="sng" dirty="0">
                <a:latin typeface="微软雅黑" panose="020B0503020204020204" pitchFamily="34" charset="-122"/>
                <a:ea typeface="微软雅黑" panose="020B0503020204020204" pitchFamily="34" charset="-122"/>
                <a:cs typeface="Times New Roman" panose="02020603050405020304" pitchFamily="18" charset="0"/>
              </a:rPr>
              <a:t>  10   </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him a wooden bowl with a few cents and made him eat from it.</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a:p>
            <a:pPr marL="0" indent="0">
              <a:buNone/>
            </a:pP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     Once when they were all sitting there, the little</a:t>
            </a:r>
            <a:r>
              <a:rPr lang="en-US" altLang="zh-CN" sz="2400" b="1" u="sng" dirty="0">
                <a:latin typeface="微软雅黑" panose="020B0503020204020204" pitchFamily="34" charset="-122"/>
                <a:ea typeface="微软雅黑" panose="020B0503020204020204" pitchFamily="34" charset="-122"/>
                <a:cs typeface="Times New Roman" panose="02020603050405020304" pitchFamily="18" charset="0"/>
              </a:rPr>
              <a:t>   11   </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 of 4 pushed some pieces of wood together on the floor.</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a:p>
            <a:pPr marL="0" indent="0">
              <a:buNone/>
            </a:pP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sym typeface="+mn-ea"/>
              </a:rPr>
              <a:t>     </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“What are you making?” asked his father.</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3" name="TextBox 22"/>
          <p:cNvSpPr txBox="1"/>
          <p:nvPr/>
        </p:nvSpPr>
        <p:spPr>
          <a:xfrm>
            <a:off x="540589" y="4621568"/>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B</a:t>
            </a:r>
            <a:endParaRPr lang="en-US" altLang="zh-CN" sz="2800" b="1" dirty="0">
              <a:solidFill>
                <a:srgbClr val="C00000"/>
              </a:solidFill>
              <a:latin typeface="Times New Roman" panose="02020603050405020304" pitchFamily="18" charset="0"/>
              <a:cs typeface="Times New Roman" panose="02020603050405020304" pitchFamily="18" charset="0"/>
            </a:endParaRPr>
          </a:p>
        </p:txBody>
      </p:sp>
      <p:sp>
        <p:nvSpPr>
          <p:cNvPr id="4" name="灯片编号占位符 3"/>
          <p:cNvSpPr>
            <a:spLocks noGrp="1"/>
          </p:cNvSpPr>
          <p:nvPr>
            <p:ph type="sldNum" sz="quarter" idx="12"/>
          </p:nvPr>
        </p:nvSpPr>
        <p:spPr/>
        <p:txBody>
          <a:bodyPr/>
          <a:lstStyle/>
          <a:p>
            <a:fld id="{879EF9BB-81F1-401D-AA19-680A8E0D7F6D}" type="slidenum">
              <a:rPr lang="en-US" smtClean="0"/>
            </a:fld>
            <a:endParaRPr lang="en-US"/>
          </a:p>
        </p:txBody>
      </p:sp>
      <p:sp>
        <p:nvSpPr>
          <p:cNvPr id="26" name="左箭头 25">
            <a:hlinkClick r:id="rId2"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16" name="TextBox 22"/>
          <p:cNvSpPr txBox="1"/>
          <p:nvPr/>
        </p:nvSpPr>
        <p:spPr>
          <a:xfrm>
            <a:off x="530781" y="4272202"/>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C</a:t>
            </a:r>
            <a:endParaRPr lang="en-US" altLang="zh-CN" sz="2800" b="1" dirty="0">
              <a:solidFill>
                <a:srgbClr val="C00000"/>
              </a:solidFill>
              <a:latin typeface="Times New Roman" panose="02020603050405020304" pitchFamily="18" charset="0"/>
              <a:cs typeface="Times New Roman" panose="02020603050405020304" pitchFamily="18" charset="0"/>
            </a:endParaRPr>
          </a:p>
        </p:txBody>
      </p:sp>
      <p:sp>
        <p:nvSpPr>
          <p:cNvPr id="9" name="TextBox 22"/>
          <p:cNvSpPr txBox="1"/>
          <p:nvPr/>
        </p:nvSpPr>
        <p:spPr>
          <a:xfrm>
            <a:off x="530782" y="3912023"/>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B</a:t>
            </a:r>
            <a:endParaRPr lang="en-US" altLang="zh-CN" sz="2800" b="1" dirty="0">
              <a:solidFill>
                <a:srgbClr val="C00000"/>
              </a:solidFill>
              <a:latin typeface="Times New Roman" panose="02020603050405020304" pitchFamily="18" charset="0"/>
              <a:cs typeface="Times New Roman" panose="02020603050405020304" pitchFamily="18" charset="0"/>
            </a:endParaRPr>
          </a:p>
        </p:txBody>
      </p:sp>
      <p:sp>
        <p:nvSpPr>
          <p:cNvPr id="10" name="TextBox 22"/>
          <p:cNvSpPr txBox="1"/>
          <p:nvPr/>
        </p:nvSpPr>
        <p:spPr>
          <a:xfrm>
            <a:off x="540589" y="4970934"/>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C</a:t>
            </a:r>
            <a:endParaRPr lang="en-US" altLang="zh-CN" sz="2800" b="1" dirty="0">
              <a:solidFill>
                <a:srgbClr val="C00000"/>
              </a:solidFill>
              <a:latin typeface="Times New Roman" panose="02020603050405020304" pitchFamily="18" charset="0"/>
              <a:cs typeface="Times New Roman" panose="02020603050405020304" pitchFamily="18" charset="0"/>
            </a:endParaRPr>
          </a:p>
        </p:txBody>
      </p:sp>
      <p:sp>
        <p:nvSpPr>
          <p:cNvPr id="12" name="文本框 11">
            <a:hlinkClick r:id="rId3" action="ppaction://hlinksldjump"/>
          </p:cNvPr>
          <p:cNvSpPr txBox="1"/>
          <p:nvPr/>
        </p:nvSpPr>
        <p:spPr>
          <a:xfrm>
            <a:off x="9774574" y="3973618"/>
            <a:ext cx="982961" cy="461665"/>
          </a:xfrm>
          <a:prstGeom prst="rect">
            <a:avLst/>
          </a:prstGeom>
          <a:solidFill>
            <a:schemeClr val="accent1"/>
          </a:solidFill>
          <a:effectLst>
            <a:outerShdw blurRad="50800" dist="76200" dir="5400000" algn="ctr" rotWithShape="0">
              <a:srgbClr val="000000">
                <a:alpha val="43137"/>
              </a:srgbClr>
            </a:outerShdw>
          </a:effectLst>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解  析</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17" name="TextBox 22"/>
          <p:cNvSpPr txBox="1"/>
          <p:nvPr/>
        </p:nvSpPr>
        <p:spPr>
          <a:xfrm>
            <a:off x="540589" y="5366278"/>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A</a:t>
            </a:r>
            <a:endParaRPr lang="en-US" altLang="zh-CN" sz="2800" b="1" dirty="0">
              <a:solidFill>
                <a:srgbClr val="C00000"/>
              </a:solidFill>
              <a:latin typeface="Times New Roman" panose="02020603050405020304" pitchFamily="18" charset="0"/>
              <a:cs typeface="Times New Roman" panose="02020603050405020304" pitchFamily="18" charset="0"/>
            </a:endParaRPr>
          </a:p>
        </p:txBody>
      </p:sp>
      <p:sp>
        <p:nvSpPr>
          <p:cNvPr id="18" name="TextBox 22"/>
          <p:cNvSpPr txBox="1"/>
          <p:nvPr/>
        </p:nvSpPr>
        <p:spPr>
          <a:xfrm>
            <a:off x="540589" y="5765758"/>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D</a:t>
            </a:r>
            <a:endParaRPr lang="en-US" altLang="zh-CN" sz="2800" b="1" dirty="0">
              <a:solidFill>
                <a:srgbClr val="C00000"/>
              </a:solidFill>
              <a:latin typeface="Times New Roman" panose="02020603050405020304" pitchFamily="18" charset="0"/>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up)">
                                      <p:cBhvr>
                                        <p:cTn id="7" dur="500"/>
                                        <p:tgtEl>
                                          <p:spTgt spid="3">
                                            <p:bg/>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up)">
                                      <p:cBhvr>
                                        <p:cTn id="10" dur="500"/>
                                        <p:tgtEl>
                                          <p:spTgt spid="3">
                                            <p:txEl>
                                              <p:pRg st="0" end="0"/>
                                            </p:txEl>
                                          </p:spTgt>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wipe(up)">
                                      <p:cBhvr>
                                        <p:cTn id="13" dur="500"/>
                                        <p:tgtEl>
                                          <p:spTgt spid="3">
                                            <p:txEl>
                                              <p:pRg st="1" end="1"/>
                                            </p:txEl>
                                          </p:spTgt>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animEffect transition="in" filter="wipe(up)">
                                      <p:cBhvr>
                                        <p:cTn id="16" dur="500"/>
                                        <p:tgtEl>
                                          <p:spTgt spid="3">
                                            <p:txEl>
                                              <p:pRg st="2" end="2"/>
                                            </p:txEl>
                                          </p:spTgt>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up)">
                                      <p:cBhvr>
                                        <p:cTn id="19" dur="500"/>
                                        <p:tgtEl>
                                          <p:spTgt spid="5"/>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grpId="0" nodeType="click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barn(inVertical)">
                                      <p:cBhvr>
                                        <p:cTn id="24" dur="500"/>
                                        <p:tgtEl>
                                          <p:spTgt spid="9"/>
                                        </p:tgtEl>
                                      </p:cBhvr>
                                    </p:animEffect>
                                  </p:childTnLst>
                                </p:cTn>
                              </p:par>
                            </p:childTnLst>
                          </p:cTn>
                        </p:par>
                        <p:par>
                          <p:cTn id="25" fill="hold">
                            <p:stCondLst>
                              <p:cond delay="500"/>
                            </p:stCondLst>
                            <p:childTnLst>
                              <p:par>
                                <p:cTn id="26" presetID="16" presetClass="entr" presetSubtype="37" fill="hold" grpId="0" nodeType="after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barn(outVertical)">
                                      <p:cBhvr>
                                        <p:cTn id="28" dur="500"/>
                                        <p:tgtEl>
                                          <p:spTgt spid="12"/>
                                        </p:tgtEl>
                                      </p:cBhvr>
                                    </p:animEffect>
                                  </p:childTnLst>
                                </p:cTn>
                              </p:par>
                            </p:childTnLst>
                          </p:cTn>
                        </p:par>
                      </p:childTnLst>
                    </p:cTn>
                  </p:par>
                  <p:par>
                    <p:cTn id="29" fill="hold">
                      <p:stCondLst>
                        <p:cond delay="indefinite"/>
                      </p:stCondLst>
                      <p:childTnLst>
                        <p:par>
                          <p:cTn id="30" fill="hold">
                            <p:stCondLst>
                              <p:cond delay="0"/>
                            </p:stCondLst>
                            <p:childTnLst>
                              <p:par>
                                <p:cTn id="31" presetID="16" presetClass="entr" presetSubtype="21" fill="hold" grpId="0" nodeType="click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barn(inVertical)">
                                      <p:cBhvr>
                                        <p:cTn id="33" dur="500"/>
                                        <p:tgtEl>
                                          <p:spTgt spid="16"/>
                                        </p:tgtEl>
                                      </p:cBhvr>
                                    </p:animEffect>
                                  </p:childTnLst>
                                </p:cTn>
                              </p:par>
                            </p:childTnLst>
                          </p:cTn>
                        </p:par>
                      </p:childTnLst>
                    </p:cTn>
                  </p:par>
                  <p:par>
                    <p:cTn id="34" fill="hold">
                      <p:stCondLst>
                        <p:cond delay="indefinite"/>
                      </p:stCondLst>
                      <p:childTnLst>
                        <p:par>
                          <p:cTn id="35" fill="hold">
                            <p:stCondLst>
                              <p:cond delay="0"/>
                            </p:stCondLst>
                            <p:childTnLst>
                              <p:par>
                                <p:cTn id="36" presetID="16" presetClass="entr" presetSubtype="21" fill="hold" grpId="0" nodeType="clickEffect">
                                  <p:stCondLst>
                                    <p:cond delay="0"/>
                                  </p:stCondLst>
                                  <p:childTnLst>
                                    <p:set>
                                      <p:cBhvr>
                                        <p:cTn id="37" dur="1" fill="hold">
                                          <p:stCondLst>
                                            <p:cond delay="0"/>
                                          </p:stCondLst>
                                        </p:cTn>
                                        <p:tgtEl>
                                          <p:spTgt spid="23"/>
                                        </p:tgtEl>
                                        <p:attrNameLst>
                                          <p:attrName>style.visibility</p:attrName>
                                        </p:attrNameLst>
                                      </p:cBhvr>
                                      <p:to>
                                        <p:strVal val="visible"/>
                                      </p:to>
                                    </p:set>
                                    <p:animEffect transition="in" filter="barn(inVertical)">
                                      <p:cBhvr>
                                        <p:cTn id="38" dur="500"/>
                                        <p:tgtEl>
                                          <p:spTgt spid="23"/>
                                        </p:tgtEl>
                                      </p:cBhvr>
                                    </p:animEffect>
                                  </p:childTnLst>
                                </p:cTn>
                              </p:par>
                            </p:childTnLst>
                          </p:cTn>
                        </p:par>
                      </p:childTnLst>
                    </p:cTn>
                  </p:par>
                  <p:par>
                    <p:cTn id="39" fill="hold">
                      <p:stCondLst>
                        <p:cond delay="indefinite"/>
                      </p:stCondLst>
                      <p:childTnLst>
                        <p:par>
                          <p:cTn id="40" fill="hold">
                            <p:stCondLst>
                              <p:cond delay="0"/>
                            </p:stCondLst>
                            <p:childTnLst>
                              <p:par>
                                <p:cTn id="41" presetID="16" presetClass="entr" presetSubtype="21" fill="hold" grpId="0" nodeType="click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barn(inVertical)">
                                      <p:cBhvr>
                                        <p:cTn id="43" dur="500"/>
                                        <p:tgtEl>
                                          <p:spTgt spid="10"/>
                                        </p:tgtEl>
                                      </p:cBhvr>
                                    </p:animEffect>
                                  </p:childTnLst>
                                </p:cTn>
                              </p:par>
                            </p:childTnLst>
                          </p:cTn>
                        </p:par>
                      </p:childTnLst>
                    </p:cTn>
                  </p:par>
                  <p:par>
                    <p:cTn id="44" fill="hold">
                      <p:stCondLst>
                        <p:cond delay="indefinite"/>
                      </p:stCondLst>
                      <p:childTnLst>
                        <p:par>
                          <p:cTn id="45" fill="hold">
                            <p:stCondLst>
                              <p:cond delay="0"/>
                            </p:stCondLst>
                            <p:childTnLst>
                              <p:par>
                                <p:cTn id="46" presetID="16" presetClass="entr" presetSubtype="21" fill="hold" grpId="0" nodeType="clickEffect">
                                  <p:stCondLst>
                                    <p:cond delay="0"/>
                                  </p:stCondLst>
                                  <p:childTnLst>
                                    <p:set>
                                      <p:cBhvr>
                                        <p:cTn id="47" dur="1" fill="hold">
                                          <p:stCondLst>
                                            <p:cond delay="0"/>
                                          </p:stCondLst>
                                        </p:cTn>
                                        <p:tgtEl>
                                          <p:spTgt spid="17"/>
                                        </p:tgtEl>
                                        <p:attrNameLst>
                                          <p:attrName>style.visibility</p:attrName>
                                        </p:attrNameLst>
                                      </p:cBhvr>
                                      <p:to>
                                        <p:strVal val="visible"/>
                                      </p:to>
                                    </p:set>
                                    <p:animEffect transition="in" filter="barn(inVertical)">
                                      <p:cBhvr>
                                        <p:cTn id="48" dur="500"/>
                                        <p:tgtEl>
                                          <p:spTgt spid="17"/>
                                        </p:tgtEl>
                                      </p:cBhvr>
                                    </p:animEffect>
                                  </p:childTnLst>
                                </p:cTn>
                              </p:par>
                            </p:childTnLst>
                          </p:cTn>
                        </p:par>
                      </p:childTnLst>
                    </p:cTn>
                  </p:par>
                  <p:par>
                    <p:cTn id="49" fill="hold">
                      <p:stCondLst>
                        <p:cond delay="indefinite"/>
                      </p:stCondLst>
                      <p:childTnLst>
                        <p:par>
                          <p:cTn id="50" fill="hold">
                            <p:stCondLst>
                              <p:cond delay="0"/>
                            </p:stCondLst>
                            <p:childTnLst>
                              <p:par>
                                <p:cTn id="51" presetID="16" presetClass="entr" presetSubtype="21" fill="hold" grpId="0" nodeType="clickEffect">
                                  <p:stCondLst>
                                    <p:cond delay="0"/>
                                  </p:stCondLst>
                                  <p:childTnLst>
                                    <p:set>
                                      <p:cBhvr>
                                        <p:cTn id="52" dur="1" fill="hold">
                                          <p:stCondLst>
                                            <p:cond delay="0"/>
                                          </p:stCondLst>
                                        </p:cTn>
                                        <p:tgtEl>
                                          <p:spTgt spid="18"/>
                                        </p:tgtEl>
                                        <p:attrNameLst>
                                          <p:attrName>style.visibility</p:attrName>
                                        </p:attrNameLst>
                                      </p:cBhvr>
                                      <p:to>
                                        <p:strVal val="visible"/>
                                      </p:to>
                                    </p:set>
                                    <p:animEffect transition="in" filter="barn(inVertical)">
                                      <p:cBhvr>
                                        <p:cTn id="53"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3" grpId="0" animBg="1" build="p"/>
      <p:bldP spid="23" grpId="0"/>
      <p:bldP spid="16" grpId="0"/>
      <p:bldP spid="9" grpId="0"/>
      <p:bldP spid="10" grpId="0"/>
      <p:bldP spid="12" grpId="0" bldLvl="0" animBg="1"/>
      <p:bldP spid="17" grpId="0"/>
      <p:bldP spid="18" grpId="0"/>
    </p:bldLst>
  </p:timing>
</p:sld>
</file>

<file path=ppt/slides/slide3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69" name="Group 4"/>
          <p:cNvGrpSpPr/>
          <p:nvPr/>
        </p:nvGrpSpPr>
        <p:grpSpPr>
          <a:xfrm>
            <a:off x="9040482" y="3280216"/>
            <a:ext cx="3058005" cy="3492104"/>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3" name="内容占位符 2"/>
          <p:cNvSpPr>
            <a:spLocks noGrp="1"/>
          </p:cNvSpPr>
          <p:nvPr>
            <p:ph idx="1"/>
          </p:nvPr>
        </p:nvSpPr>
        <p:spPr>
          <a:xfrm>
            <a:off x="538480" y="189865"/>
            <a:ext cx="11419205" cy="5772150"/>
          </a:xfrm>
          <a:solidFill>
            <a:schemeClr val="bg1">
              <a:alpha val="47000"/>
            </a:schemeClr>
          </a:solidFill>
        </p:spPr>
        <p:txBody>
          <a:bodyPr>
            <a:noAutofit/>
          </a:bodyPr>
          <a:lstStyle/>
          <a:p>
            <a:pPr marL="0" indent="0">
              <a:lnSpc>
                <a:spcPct val="160000"/>
              </a:lnSpc>
              <a:buNone/>
            </a:pPr>
            <a:r>
              <a:rPr lang="zh-CN" altLang="en-US" sz="2400" b="1" dirty="0">
                <a:solidFill>
                  <a:srgbClr val="002060"/>
                </a:solidFill>
                <a:latin typeface="微软雅黑" panose="020B0503020204020204" pitchFamily="34" charset="-122"/>
                <a:ea typeface="微软雅黑" panose="020B0503020204020204" pitchFamily="34" charset="-122"/>
                <a:cs typeface="+mj-cs"/>
              </a:rPr>
              <a:t>解  析：</a:t>
            </a:r>
            <a:r>
              <a:rPr sz="2400" b="1" dirty="0">
                <a:latin typeface="微软雅黑" panose="020B0503020204020204" pitchFamily="34" charset="-122"/>
                <a:ea typeface="微软雅黑" panose="020B0503020204020204" pitchFamily="34" charset="-122"/>
              </a:rPr>
              <a:t>6. 本题考查词义辨析和逻辑推理。结合下文“fell to the ground”，可以推断出老人家拿不稳碗，用 hold 更加合适，故本题正确答案为 B。</a:t>
            </a:r>
            <a:endParaRPr sz="2400" b="1" dirty="0">
              <a:latin typeface="微软雅黑" panose="020B0503020204020204" pitchFamily="34" charset="-122"/>
              <a:ea typeface="微软雅黑" panose="020B0503020204020204" pitchFamily="34" charset="-122"/>
            </a:endParaRPr>
          </a:p>
          <a:p>
            <a:pPr marL="0" indent="0">
              <a:lnSpc>
                <a:spcPct val="160000"/>
              </a:lnSpc>
              <a:buNone/>
            </a:pPr>
            <a:r>
              <a:rPr sz="2400" b="1" dirty="0">
                <a:latin typeface="微软雅黑" panose="020B0503020204020204" pitchFamily="34" charset="-122"/>
                <a:ea typeface="微软雅黑" panose="020B0503020204020204" pitchFamily="34" charset="-122"/>
              </a:rPr>
              <a:t>7. 本题考查逻辑推理和词义辨析。从上文可知这是一只陶瓷碗，掉地上肯定摔碎了，用 broke 更加合适，故本题正确答案为 C。</a:t>
            </a:r>
            <a:endParaRPr sz="2400" b="1" dirty="0">
              <a:latin typeface="微软雅黑" panose="020B0503020204020204" pitchFamily="34" charset="-122"/>
              <a:ea typeface="微软雅黑" panose="020B0503020204020204" pitchFamily="34" charset="-122"/>
            </a:endParaRPr>
          </a:p>
          <a:p>
            <a:pPr marL="0" indent="0">
              <a:lnSpc>
                <a:spcPct val="160000"/>
              </a:lnSpc>
              <a:buNone/>
            </a:pPr>
            <a:r>
              <a:rPr sz="2400" b="1" dirty="0">
                <a:latin typeface="微软雅黑" panose="020B0503020204020204" pitchFamily="34" charset="-122"/>
                <a:ea typeface="微软雅黑" panose="020B0503020204020204" pitchFamily="34" charset="-122"/>
              </a:rPr>
              <a:t>8. 本题考查逻辑推理和固定搭配。结合上文“… his son’s wife were disgusted with this”可知，媳妇对老人家非常嫌弃，因此打烂碗之后，媳妇肯定很生气，B 项 be mad at sb. 意为“对某人很生气”，符合句意，而 angry 的搭配是 be angry with sb.，故本题正确答案为 B。</a:t>
            </a:r>
            <a:endParaRPr sz="2400" b="1" dirty="0">
              <a:latin typeface="微软雅黑" panose="020B0503020204020204" pitchFamily="34" charset="-122"/>
              <a:ea typeface="微软雅黑" panose="020B0503020204020204" pitchFamily="34" charset="-122"/>
            </a:endParaRPr>
          </a:p>
          <a:p>
            <a:pPr marL="0" indent="0">
              <a:lnSpc>
                <a:spcPct val="130000"/>
              </a:lnSpc>
              <a:buNone/>
            </a:pPr>
            <a:endParaRPr sz="2400" b="1" dirty="0">
              <a:latin typeface="微软雅黑" panose="020B0503020204020204" pitchFamily="34" charset="-122"/>
              <a:ea typeface="微软雅黑" panose="020B0503020204020204" pitchFamily="34" charset="-122"/>
            </a:endParaRPr>
          </a:p>
        </p:txBody>
      </p:sp>
      <p:sp>
        <p:nvSpPr>
          <p:cNvPr id="4" name="左箭头 3">
            <a:hlinkClick r:id="" action="ppaction://hlinkshowjump?jump=nextslide"/>
          </p:cNvPr>
          <p:cNvSpPr/>
          <p:nvPr>
            <p:custDataLst>
              <p:tags r:id="rId1"/>
            </p:custDataLst>
          </p:nvPr>
        </p:nvSpPr>
        <p:spPr>
          <a:xfrm>
            <a:off x="8400415" y="6104255"/>
            <a:ext cx="1825625" cy="75057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zh-CN" sz="2400" b="1" dirty="0">
                <a:solidFill>
                  <a:schemeClr val="bg1"/>
                </a:solidFill>
              </a:rPr>
              <a:t>下一页</a:t>
            </a:r>
            <a:endParaRPr lang="zh-CN" altLang="zh-CN" sz="2400" b="1" dirty="0">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bg/>
                                          </p:spTgt>
                                        </p:tgtEl>
                                        <p:attrNameLst>
                                          <p:attrName>style.visibility</p:attrName>
                                        </p:attrNameLst>
                                      </p:cBhvr>
                                      <p:to>
                                        <p:strVal val="visible"/>
                                      </p:to>
                                    </p:set>
                                    <p:animEffect transition="in" filter="wipe(up)">
                                      <p:cBhvr>
                                        <p:cTn id="11" dur="500"/>
                                        <p:tgtEl>
                                          <p:spTgt spid="3">
                                            <p:bg/>
                                          </p:spTgt>
                                        </p:tgtEl>
                                      </p:cBhvr>
                                    </p:animEffect>
                                  </p:childTnLst>
                                </p:cTn>
                              </p:par>
                              <p:par>
                                <p:cTn id="12" presetID="22" presetClass="entr" presetSubtype="1" fill="hold" grpId="0" nodeType="with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wipe(up)">
                                      <p:cBhvr>
                                        <p:cTn id="14" dur="500"/>
                                        <p:tgtEl>
                                          <p:spTgt spid="3">
                                            <p:txEl>
                                              <p:pRg st="0" end="0"/>
                                            </p:txEl>
                                          </p:spTgt>
                                        </p:tgtEl>
                                      </p:cBhvr>
                                    </p:animEffect>
                                  </p:childTnLst>
                                </p:cTn>
                              </p:par>
                              <p:par>
                                <p:cTn id="15" presetID="22" presetClass="entr" presetSubtype="1" fill="hold" grpId="0" nodeType="with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wipe(up)">
                                      <p:cBhvr>
                                        <p:cTn id="17" dur="500"/>
                                        <p:tgtEl>
                                          <p:spTgt spid="3">
                                            <p:txEl>
                                              <p:pRg st="1" end="1"/>
                                            </p:txEl>
                                          </p:spTgt>
                                        </p:tgtEl>
                                      </p:cBhvr>
                                    </p:animEffect>
                                  </p:childTnLst>
                                </p:cTn>
                              </p:par>
                              <p:par>
                                <p:cTn id="18" presetID="22" presetClass="entr" presetSubtype="1" fill="hold" grpId="0" nodeType="with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Effect transition="in" filter="wipe(up)">
                                      <p:cBhvr>
                                        <p:cTn id="20"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3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69" name="Group 4"/>
          <p:cNvGrpSpPr/>
          <p:nvPr/>
        </p:nvGrpSpPr>
        <p:grpSpPr>
          <a:xfrm>
            <a:off x="9040482" y="3280216"/>
            <a:ext cx="3058005" cy="3492104"/>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3" name="内容占位符 2"/>
          <p:cNvSpPr>
            <a:spLocks noGrp="1"/>
          </p:cNvSpPr>
          <p:nvPr>
            <p:ph idx="1"/>
          </p:nvPr>
        </p:nvSpPr>
        <p:spPr>
          <a:xfrm>
            <a:off x="538426" y="189782"/>
            <a:ext cx="11419112" cy="6166571"/>
          </a:xfrm>
          <a:solidFill>
            <a:schemeClr val="bg1">
              <a:alpha val="47000"/>
            </a:schemeClr>
          </a:solidFill>
        </p:spPr>
        <p:txBody>
          <a:bodyPr>
            <a:noAutofit/>
          </a:bodyPr>
          <a:lstStyle/>
          <a:p>
            <a:pPr marL="0" indent="0">
              <a:lnSpc>
                <a:spcPct val="160000"/>
              </a:lnSpc>
              <a:buNone/>
            </a:pPr>
            <a:r>
              <a:rPr lang="zh-CN" altLang="en-US" sz="2400" b="1" dirty="0">
                <a:solidFill>
                  <a:srgbClr val="002060"/>
                </a:solidFill>
                <a:latin typeface="微软雅黑" panose="020B0503020204020204" pitchFamily="34" charset="-122"/>
                <a:ea typeface="微软雅黑" panose="020B0503020204020204" pitchFamily="34" charset="-122"/>
                <a:cs typeface="+mj-cs"/>
              </a:rPr>
              <a:t>解  析：</a:t>
            </a:r>
            <a:r>
              <a:rPr sz="2400" b="1" dirty="0">
                <a:latin typeface="微软雅黑" panose="020B0503020204020204" pitchFamily="34" charset="-122"/>
                <a:ea typeface="微软雅黑" panose="020B0503020204020204" pitchFamily="34" charset="-122"/>
              </a:rPr>
              <a:t>9. 本题考查逻辑推理。结合下文 only sobbed，可以推断出老人家并未说什么，用 nothing 更加合适，故本题正确答案为 C。</a:t>
            </a:r>
            <a:endParaRPr sz="2400" b="1" dirty="0">
              <a:latin typeface="微软雅黑" panose="020B0503020204020204" pitchFamily="34" charset="-122"/>
              <a:ea typeface="微软雅黑" panose="020B0503020204020204" pitchFamily="34" charset="-122"/>
            </a:endParaRPr>
          </a:p>
          <a:p>
            <a:pPr marL="0" indent="0">
              <a:lnSpc>
                <a:spcPct val="160000"/>
              </a:lnSpc>
              <a:buNone/>
            </a:pPr>
            <a:r>
              <a:rPr sz="2400" b="1" dirty="0">
                <a:latin typeface="微软雅黑" panose="020B0503020204020204" pitchFamily="34" charset="-122"/>
                <a:ea typeface="微软雅黑" panose="020B0503020204020204" pitchFamily="34" charset="-122"/>
              </a:rPr>
              <a:t>10. 本题考查词义辨析和联系上下文。结合下文 with a few cents 可知，木碗是花钱买的，用 bought更加合适，buy sth. with money 意为“用钱买某物”，故本题正确答案为 A。</a:t>
            </a:r>
            <a:endParaRPr sz="2400" b="1" dirty="0">
              <a:latin typeface="微软雅黑" panose="020B0503020204020204" pitchFamily="34" charset="-122"/>
              <a:ea typeface="微软雅黑" panose="020B0503020204020204" pitchFamily="34" charset="-122"/>
            </a:endParaRPr>
          </a:p>
          <a:p>
            <a:pPr marL="0" indent="0">
              <a:lnSpc>
                <a:spcPct val="160000"/>
              </a:lnSpc>
              <a:buNone/>
            </a:pPr>
            <a:r>
              <a:rPr sz="2400" b="1" dirty="0">
                <a:latin typeface="微软雅黑" panose="020B0503020204020204" pitchFamily="34" charset="-122"/>
                <a:ea typeface="微软雅黑" panose="020B0503020204020204" pitchFamily="34" charset="-122"/>
              </a:rPr>
              <a:t>11. 本题考查逻辑推理。本文出现的几个人物都是有关系的，老人家，老人家的儿子，现在出现的小男孩就是老人家的孙子，选择 grandson，故本题正确答案为 D。</a:t>
            </a:r>
            <a:endParaRPr sz="2400" b="1" dirty="0">
              <a:latin typeface="微软雅黑" panose="020B0503020204020204" pitchFamily="34" charset="-122"/>
              <a:ea typeface="微软雅黑" panose="020B0503020204020204" pitchFamily="34" charset="-122"/>
            </a:endParaRPr>
          </a:p>
        </p:txBody>
      </p:sp>
      <p:sp>
        <p:nvSpPr>
          <p:cNvPr id="33" name="左箭头 32">
            <a:hlinkClick r:id="rId1"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endParaRPr lang="zh-CN" altLang="en-US" sz="2400" b="1" dirty="0">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bg/>
                                          </p:spTgt>
                                        </p:tgtEl>
                                        <p:attrNameLst>
                                          <p:attrName>style.visibility</p:attrName>
                                        </p:attrNameLst>
                                      </p:cBhvr>
                                      <p:to>
                                        <p:strVal val="visible"/>
                                      </p:to>
                                    </p:set>
                                    <p:animEffect transition="in" filter="wipe(up)">
                                      <p:cBhvr>
                                        <p:cTn id="11" dur="500"/>
                                        <p:tgtEl>
                                          <p:spTgt spid="3">
                                            <p:bg/>
                                          </p:spTgt>
                                        </p:tgtEl>
                                      </p:cBhvr>
                                    </p:animEffect>
                                  </p:childTnLst>
                                </p:cTn>
                              </p:par>
                              <p:par>
                                <p:cTn id="12" presetID="22" presetClass="entr" presetSubtype="1" fill="hold" grpId="0" nodeType="with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wipe(up)">
                                      <p:cBhvr>
                                        <p:cTn id="14" dur="500"/>
                                        <p:tgtEl>
                                          <p:spTgt spid="3">
                                            <p:txEl>
                                              <p:pRg st="0" end="0"/>
                                            </p:txEl>
                                          </p:spTgt>
                                        </p:tgtEl>
                                      </p:cBhvr>
                                    </p:animEffect>
                                  </p:childTnLst>
                                </p:cTn>
                              </p:par>
                              <p:par>
                                <p:cTn id="15" presetID="22" presetClass="entr" presetSubtype="1" fill="hold" grpId="0" nodeType="with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wipe(up)">
                                      <p:cBhvr>
                                        <p:cTn id="17" dur="500"/>
                                        <p:tgtEl>
                                          <p:spTgt spid="3">
                                            <p:txEl>
                                              <p:pRg st="1" end="1"/>
                                            </p:txEl>
                                          </p:spTgt>
                                        </p:tgtEl>
                                      </p:cBhvr>
                                    </p:animEffect>
                                  </p:childTnLst>
                                </p:cTn>
                              </p:par>
                              <p:par>
                                <p:cTn id="18" presetID="22" presetClass="entr" presetSubtype="1" fill="hold" grpId="0" nodeType="with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Effect transition="in" filter="wipe(up)">
                                      <p:cBhvr>
                                        <p:cTn id="20"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939702" y="3964371"/>
            <a:ext cx="10808777" cy="156845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12. A. young     	B. old                	C. little                 	D. big</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13. A. cry          	B. smile             	C. laugh             	D. shout</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14. A. hurriedly  	B. suddenly  	C. immediately   	D. slowly</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15. A. always       	B. never      		C. ever               	D. usually</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27" name="图片 2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704952" y="-29303"/>
            <a:ext cx="2506942" cy="2508444"/>
          </a:xfrm>
          <a:prstGeom prst="rect">
            <a:avLst/>
          </a:prstGeom>
        </p:spPr>
      </p:pic>
      <p:sp>
        <p:nvSpPr>
          <p:cNvPr id="3" name="内容占位符 2"/>
          <p:cNvSpPr>
            <a:spLocks noGrp="1"/>
          </p:cNvSpPr>
          <p:nvPr>
            <p:ph idx="1"/>
          </p:nvPr>
        </p:nvSpPr>
        <p:spPr>
          <a:xfrm>
            <a:off x="386199" y="721323"/>
            <a:ext cx="10808776" cy="3151399"/>
          </a:xfrm>
          <a:solidFill>
            <a:schemeClr val="bg1">
              <a:alpha val="45000"/>
            </a:schemeClr>
          </a:solidFill>
        </p:spPr>
        <p:txBody>
          <a:bodyPr>
            <a:noAutofit/>
          </a:bodyPr>
          <a:lstStyle/>
          <a:p>
            <a:pPr marL="0" indent="0">
              <a:buNone/>
            </a:pP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     “Oh, I’m making a little bowl for you and mother to eat from when I’m</a:t>
            </a:r>
            <a:r>
              <a:rPr lang="en-US" altLang="zh-CN" sz="2400" b="1" u="sng" dirty="0">
                <a:latin typeface="微软雅黑" panose="020B0503020204020204" pitchFamily="34" charset="-122"/>
                <a:ea typeface="微软雅黑" panose="020B0503020204020204" pitchFamily="34" charset="-122"/>
                <a:cs typeface="Times New Roman" panose="02020603050405020304" pitchFamily="18" charset="0"/>
              </a:rPr>
              <a:t>   12  </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 .”</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a:p>
            <a:pPr marL="0" indent="0">
              <a:buNone/>
            </a:pP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sym typeface="+mn-ea"/>
              </a:rPr>
              <a:t>     </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The man and the woman looked at each other and then began to    </a:t>
            </a:r>
            <a:r>
              <a:rPr lang="en-US" altLang="zh-CN" sz="2400" b="1" u="sng" dirty="0">
                <a:latin typeface="微软雅黑" panose="020B0503020204020204" pitchFamily="34" charset="-122"/>
                <a:ea typeface="微软雅黑" panose="020B0503020204020204" pitchFamily="34" charset="-122"/>
                <a:cs typeface="Times New Roman" panose="02020603050405020304" pitchFamily="18" charset="0"/>
              </a:rPr>
              <a:t>  13  </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 . They</a:t>
            </a:r>
            <a:r>
              <a:rPr lang="en-US" altLang="zh-CN" sz="2400" b="1" u="sng" dirty="0">
                <a:latin typeface="微软雅黑" panose="020B0503020204020204" pitchFamily="34" charset="-122"/>
                <a:ea typeface="微软雅黑" panose="020B0503020204020204" pitchFamily="34" charset="-122"/>
                <a:cs typeface="Times New Roman" panose="02020603050405020304" pitchFamily="18" charset="0"/>
              </a:rPr>
              <a:t>   14   </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brought the old grandfather to the table, and</a:t>
            </a:r>
            <a:r>
              <a:rPr lang="en-US" altLang="zh-CN" sz="2400" b="1" u="sng" dirty="0">
                <a:latin typeface="微软雅黑" panose="020B0503020204020204" pitchFamily="34" charset="-122"/>
                <a:ea typeface="微软雅黑" panose="020B0503020204020204" pitchFamily="34" charset="-122"/>
                <a:cs typeface="Times New Roman" panose="02020603050405020304" pitchFamily="18" charset="0"/>
              </a:rPr>
              <a:t>   15  </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 let him eat there from then on. And if he spilled a little, they did not say anything.</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3" name="TextBox 22"/>
          <p:cNvSpPr txBox="1"/>
          <p:nvPr/>
        </p:nvSpPr>
        <p:spPr>
          <a:xfrm>
            <a:off x="540589" y="4621568"/>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C</a:t>
            </a:r>
            <a:endParaRPr lang="en-US" altLang="zh-CN" sz="2800" b="1" dirty="0">
              <a:solidFill>
                <a:srgbClr val="C00000"/>
              </a:solidFill>
              <a:latin typeface="Times New Roman" panose="02020603050405020304" pitchFamily="18" charset="0"/>
              <a:cs typeface="Times New Roman" panose="02020603050405020304" pitchFamily="18" charset="0"/>
            </a:endParaRPr>
          </a:p>
        </p:txBody>
      </p:sp>
      <p:sp>
        <p:nvSpPr>
          <p:cNvPr id="4" name="灯片编号占位符 3"/>
          <p:cNvSpPr>
            <a:spLocks noGrp="1"/>
          </p:cNvSpPr>
          <p:nvPr>
            <p:ph type="sldNum" sz="quarter" idx="12"/>
          </p:nvPr>
        </p:nvSpPr>
        <p:spPr/>
        <p:txBody>
          <a:bodyPr/>
          <a:lstStyle/>
          <a:p>
            <a:fld id="{879EF9BB-81F1-401D-AA19-680A8E0D7F6D}" type="slidenum">
              <a:rPr lang="en-US" smtClean="0"/>
            </a:fld>
            <a:endParaRPr lang="en-US"/>
          </a:p>
        </p:txBody>
      </p:sp>
      <p:sp>
        <p:nvSpPr>
          <p:cNvPr id="26" name="左箭头 25">
            <a:hlinkClick r:id="rId2"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16" name="TextBox 22"/>
          <p:cNvSpPr txBox="1"/>
          <p:nvPr/>
        </p:nvSpPr>
        <p:spPr>
          <a:xfrm>
            <a:off x="530781" y="4272202"/>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A</a:t>
            </a:r>
            <a:endParaRPr lang="en-US" altLang="zh-CN" sz="2800" b="1" dirty="0">
              <a:solidFill>
                <a:srgbClr val="C00000"/>
              </a:solidFill>
              <a:latin typeface="Times New Roman" panose="02020603050405020304" pitchFamily="18" charset="0"/>
              <a:cs typeface="Times New Roman" panose="02020603050405020304" pitchFamily="18" charset="0"/>
            </a:endParaRPr>
          </a:p>
        </p:txBody>
      </p:sp>
      <p:sp>
        <p:nvSpPr>
          <p:cNvPr id="9" name="TextBox 22"/>
          <p:cNvSpPr txBox="1"/>
          <p:nvPr/>
        </p:nvSpPr>
        <p:spPr>
          <a:xfrm>
            <a:off x="530782" y="3912023"/>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D</a:t>
            </a:r>
            <a:endParaRPr lang="en-US" altLang="zh-CN" sz="2800" b="1" dirty="0">
              <a:solidFill>
                <a:srgbClr val="C00000"/>
              </a:solidFill>
              <a:latin typeface="Times New Roman" panose="02020603050405020304" pitchFamily="18" charset="0"/>
              <a:cs typeface="Times New Roman" panose="02020603050405020304" pitchFamily="18" charset="0"/>
            </a:endParaRPr>
          </a:p>
        </p:txBody>
      </p:sp>
      <p:sp>
        <p:nvSpPr>
          <p:cNvPr id="10" name="TextBox 22"/>
          <p:cNvSpPr txBox="1"/>
          <p:nvPr/>
        </p:nvSpPr>
        <p:spPr>
          <a:xfrm>
            <a:off x="540589" y="4970934"/>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A</a:t>
            </a:r>
            <a:endParaRPr lang="en-US" altLang="zh-CN" sz="2800" b="1" dirty="0">
              <a:solidFill>
                <a:srgbClr val="C00000"/>
              </a:solidFill>
              <a:latin typeface="Times New Roman" panose="02020603050405020304" pitchFamily="18" charset="0"/>
              <a:cs typeface="Times New Roman" panose="02020603050405020304" pitchFamily="18" charset="0"/>
            </a:endParaRPr>
          </a:p>
        </p:txBody>
      </p:sp>
      <p:sp>
        <p:nvSpPr>
          <p:cNvPr id="12" name="文本框 11">
            <a:hlinkClick r:id="rId3" action="ppaction://hlinksldjump"/>
          </p:cNvPr>
          <p:cNvSpPr txBox="1"/>
          <p:nvPr/>
        </p:nvSpPr>
        <p:spPr>
          <a:xfrm>
            <a:off x="10599439" y="3912023"/>
            <a:ext cx="982961" cy="461665"/>
          </a:xfrm>
          <a:prstGeom prst="rect">
            <a:avLst/>
          </a:prstGeom>
          <a:solidFill>
            <a:schemeClr val="accent1"/>
          </a:solidFill>
          <a:effectLst>
            <a:outerShdw blurRad="50800" dist="76200" dir="5400000" algn="ctr" rotWithShape="0">
              <a:srgbClr val="000000">
                <a:alpha val="43137"/>
              </a:srgbClr>
            </a:outerShdw>
          </a:effectLst>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解  析</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up)">
                                      <p:cBhvr>
                                        <p:cTn id="7" dur="500"/>
                                        <p:tgtEl>
                                          <p:spTgt spid="3">
                                            <p:bg/>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up)">
                                      <p:cBhvr>
                                        <p:cTn id="10" dur="500"/>
                                        <p:tgtEl>
                                          <p:spTgt spid="3">
                                            <p:txEl>
                                              <p:pRg st="0" end="0"/>
                                            </p:txEl>
                                          </p:spTgt>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wipe(up)">
                                      <p:cBhvr>
                                        <p:cTn id="13" dur="500"/>
                                        <p:tgtEl>
                                          <p:spTgt spid="3">
                                            <p:txEl>
                                              <p:pRg st="1" end="1"/>
                                            </p:txEl>
                                          </p:spTgt>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wipe(up)">
                                      <p:cBhvr>
                                        <p:cTn id="16" dur="500"/>
                                        <p:tgtEl>
                                          <p:spTgt spid="5"/>
                                        </p:tgtEl>
                                      </p:cBhvr>
                                    </p:animEffect>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barn(inVertical)">
                                      <p:cBhvr>
                                        <p:cTn id="21" dur="500"/>
                                        <p:tgtEl>
                                          <p:spTgt spid="9"/>
                                        </p:tgtEl>
                                      </p:cBhvr>
                                    </p:animEffect>
                                  </p:childTnLst>
                                </p:cTn>
                              </p:par>
                            </p:childTnLst>
                          </p:cTn>
                        </p:par>
                        <p:par>
                          <p:cTn id="22" fill="hold">
                            <p:stCondLst>
                              <p:cond delay="500"/>
                            </p:stCondLst>
                            <p:childTnLst>
                              <p:par>
                                <p:cTn id="23" presetID="16" presetClass="entr" presetSubtype="37"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barn(outVertical)">
                                      <p:cBhvr>
                                        <p:cTn id="25" dur="500"/>
                                        <p:tgtEl>
                                          <p:spTgt spid="12"/>
                                        </p:tgtEl>
                                      </p:cBhvr>
                                    </p:animEffect>
                                  </p:childTnLst>
                                </p:cTn>
                              </p:par>
                            </p:childTnLst>
                          </p:cTn>
                        </p:par>
                      </p:childTnLst>
                    </p:cTn>
                  </p:par>
                  <p:par>
                    <p:cTn id="26" fill="hold">
                      <p:stCondLst>
                        <p:cond delay="indefinite"/>
                      </p:stCondLst>
                      <p:childTnLst>
                        <p:par>
                          <p:cTn id="27" fill="hold">
                            <p:stCondLst>
                              <p:cond delay="0"/>
                            </p:stCondLst>
                            <p:childTnLst>
                              <p:par>
                                <p:cTn id="28" presetID="16" presetClass="entr" presetSubtype="21" fill="hold" grpId="0" nodeType="click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barn(inVertical)">
                                      <p:cBhvr>
                                        <p:cTn id="30" dur="500"/>
                                        <p:tgtEl>
                                          <p:spTgt spid="16"/>
                                        </p:tgtEl>
                                      </p:cBhvr>
                                    </p:animEffect>
                                  </p:childTnLst>
                                </p:cTn>
                              </p:par>
                            </p:childTnLst>
                          </p:cTn>
                        </p:par>
                      </p:childTnLst>
                    </p:cTn>
                  </p:par>
                  <p:par>
                    <p:cTn id="31" fill="hold">
                      <p:stCondLst>
                        <p:cond delay="indefinite"/>
                      </p:stCondLst>
                      <p:childTnLst>
                        <p:par>
                          <p:cTn id="32" fill="hold">
                            <p:stCondLst>
                              <p:cond delay="0"/>
                            </p:stCondLst>
                            <p:childTnLst>
                              <p:par>
                                <p:cTn id="33" presetID="16" presetClass="entr" presetSubtype="21" fill="hold" grpId="0" nodeType="click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barn(inVertical)">
                                      <p:cBhvr>
                                        <p:cTn id="35" dur="500"/>
                                        <p:tgtEl>
                                          <p:spTgt spid="23"/>
                                        </p:tgtEl>
                                      </p:cBhvr>
                                    </p:animEffect>
                                  </p:childTnLst>
                                </p:cTn>
                              </p:par>
                            </p:childTnLst>
                          </p:cTn>
                        </p:par>
                      </p:childTnLst>
                    </p:cTn>
                  </p:par>
                  <p:par>
                    <p:cTn id="36" fill="hold">
                      <p:stCondLst>
                        <p:cond delay="indefinite"/>
                      </p:stCondLst>
                      <p:childTnLst>
                        <p:par>
                          <p:cTn id="37" fill="hold">
                            <p:stCondLst>
                              <p:cond delay="0"/>
                            </p:stCondLst>
                            <p:childTnLst>
                              <p:par>
                                <p:cTn id="38" presetID="16" presetClass="entr" presetSubtype="21" fill="hold" grpId="0" nodeType="click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barn(inVertical)">
                                      <p:cBhvr>
                                        <p:cTn id="4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3" grpId="0" animBg="1" build="p"/>
      <p:bldP spid="23" grpId="0"/>
      <p:bldP spid="16" grpId="0"/>
      <p:bldP spid="9" grpId="0"/>
      <p:bldP spid="10" grpId="0"/>
      <p:bldP spid="12" grpId="0" animBg="1"/>
    </p:bldLst>
  </p:timing>
</p:sld>
</file>

<file path=ppt/slides/slide3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69" name="Group 4"/>
          <p:cNvGrpSpPr/>
          <p:nvPr/>
        </p:nvGrpSpPr>
        <p:grpSpPr>
          <a:xfrm>
            <a:off x="9040482" y="3280216"/>
            <a:ext cx="3058005" cy="3492104"/>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3" name="内容占位符 2"/>
          <p:cNvSpPr>
            <a:spLocks noGrp="1"/>
          </p:cNvSpPr>
          <p:nvPr>
            <p:ph idx="1"/>
          </p:nvPr>
        </p:nvSpPr>
        <p:spPr>
          <a:xfrm>
            <a:off x="538426" y="189782"/>
            <a:ext cx="11419112" cy="6166571"/>
          </a:xfrm>
          <a:solidFill>
            <a:schemeClr val="bg1">
              <a:alpha val="47000"/>
            </a:schemeClr>
          </a:solidFill>
        </p:spPr>
        <p:txBody>
          <a:bodyPr>
            <a:normAutofit lnSpcReduction="20000"/>
          </a:bodyPr>
          <a:lstStyle/>
          <a:p>
            <a:pPr marL="0" indent="0">
              <a:lnSpc>
                <a:spcPct val="150000"/>
              </a:lnSpc>
              <a:buNone/>
            </a:pPr>
            <a:r>
              <a:rPr lang="zh-CN" altLang="en-US" sz="2800" b="1" dirty="0">
                <a:solidFill>
                  <a:srgbClr val="002060"/>
                </a:solidFill>
                <a:latin typeface="微软雅黑" panose="020B0503020204020204" pitchFamily="34" charset="-122"/>
                <a:ea typeface="微软雅黑" panose="020B0503020204020204" pitchFamily="34" charset="-122"/>
                <a:cs typeface="+mj-cs"/>
              </a:rPr>
              <a:t>解  析：</a:t>
            </a:r>
            <a:r>
              <a:rPr sz="2400" b="1" dirty="0">
                <a:latin typeface="微软雅黑" panose="020B0503020204020204" pitchFamily="34" charset="-122"/>
                <a:ea typeface="微软雅黑" panose="020B0503020204020204" pitchFamily="34" charset="-122"/>
              </a:rPr>
              <a:t>12. 本题考查词义辨析。根据题意，可以推断出是孩子长大之后，这里孩子只有 4 岁，对他而言，“长大”就是 grow big，而不是 grow old，故本题正确答案为 D。</a:t>
            </a:r>
            <a:endParaRPr sz="2400" b="1" dirty="0">
              <a:latin typeface="微软雅黑" panose="020B0503020204020204" pitchFamily="34" charset="-122"/>
              <a:ea typeface="微软雅黑" panose="020B0503020204020204" pitchFamily="34" charset="-122"/>
            </a:endParaRPr>
          </a:p>
          <a:p>
            <a:pPr marL="0" indent="0">
              <a:lnSpc>
                <a:spcPct val="150000"/>
              </a:lnSpc>
              <a:buNone/>
            </a:pPr>
            <a:r>
              <a:rPr sz="2400" b="1" dirty="0">
                <a:latin typeface="微软雅黑" panose="020B0503020204020204" pitchFamily="34" charset="-122"/>
                <a:ea typeface="微软雅黑" panose="020B0503020204020204" pitchFamily="34" charset="-122"/>
              </a:rPr>
              <a:t>13. 本题考查词义辨析和逻辑推理。儿子的一番话肯定不是让他们开心的话，并且下文也看到他们改变了自己的做法，可以推断出他们听到儿子这番话后心里有所触动，选择 cry 比较贴切，故本题正确答案为 A。</a:t>
            </a:r>
            <a:endParaRPr sz="2400" b="1" dirty="0">
              <a:latin typeface="微软雅黑" panose="020B0503020204020204" pitchFamily="34" charset="-122"/>
              <a:ea typeface="微软雅黑" panose="020B0503020204020204" pitchFamily="34" charset="-122"/>
            </a:endParaRPr>
          </a:p>
          <a:p>
            <a:pPr marL="0" indent="0">
              <a:lnSpc>
                <a:spcPct val="150000"/>
              </a:lnSpc>
              <a:buNone/>
            </a:pPr>
            <a:r>
              <a:rPr sz="2400" b="1" dirty="0">
                <a:latin typeface="微软雅黑" panose="020B0503020204020204" pitchFamily="34" charset="-122"/>
                <a:ea typeface="微软雅黑" panose="020B0503020204020204" pitchFamily="34" charset="-122"/>
              </a:rPr>
              <a:t>14. 本题考查词义辨析和逻辑推理。在听完儿子的一番话之后，夫妻两人意识到自己的错误，并立刻请老人家回到餐桌上来吃饭，用 immediately 更加合适。hurriedly 则强调匆忙和迫切，与这里的题意不相符，故本题正确答案为 C。</a:t>
            </a:r>
            <a:endParaRPr sz="2400" b="1" dirty="0">
              <a:latin typeface="微软雅黑" panose="020B0503020204020204" pitchFamily="34" charset="-122"/>
              <a:ea typeface="微软雅黑" panose="020B0503020204020204" pitchFamily="34" charset="-122"/>
            </a:endParaRPr>
          </a:p>
          <a:p>
            <a:pPr marL="0" indent="0">
              <a:lnSpc>
                <a:spcPct val="150000"/>
              </a:lnSpc>
              <a:buNone/>
            </a:pPr>
            <a:r>
              <a:rPr sz="2400" b="1" dirty="0">
                <a:latin typeface="微软雅黑" panose="020B0503020204020204" pitchFamily="34" charset="-122"/>
                <a:ea typeface="微软雅黑" panose="020B0503020204020204" pitchFamily="34" charset="-122"/>
              </a:rPr>
              <a:t>15. 本题考查词义辨析和联系上下文。夫妻两人意识到自己的错误并决定改正，不再赶老人家去角落吃饭了，从此和他们一起吃饭，用 always 更加合适，故本题正确答案为 A。</a:t>
            </a:r>
            <a:endParaRPr sz="2400" b="1" dirty="0">
              <a:latin typeface="微软雅黑" panose="020B0503020204020204" pitchFamily="34" charset="-122"/>
              <a:ea typeface="微软雅黑" panose="020B0503020204020204" pitchFamily="34" charset="-122"/>
            </a:endParaRPr>
          </a:p>
        </p:txBody>
      </p:sp>
      <p:sp>
        <p:nvSpPr>
          <p:cNvPr id="33" name="左箭头 32">
            <a:hlinkClick r:id="rId1"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endParaRPr lang="zh-CN" altLang="en-US" sz="2400" b="1" dirty="0">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bg/>
                                          </p:spTgt>
                                        </p:tgtEl>
                                        <p:attrNameLst>
                                          <p:attrName>style.visibility</p:attrName>
                                        </p:attrNameLst>
                                      </p:cBhvr>
                                      <p:to>
                                        <p:strVal val="visible"/>
                                      </p:to>
                                    </p:set>
                                    <p:animEffect transition="in" filter="wipe(up)">
                                      <p:cBhvr>
                                        <p:cTn id="11" dur="500"/>
                                        <p:tgtEl>
                                          <p:spTgt spid="3">
                                            <p:bg/>
                                          </p:spTgt>
                                        </p:tgtEl>
                                      </p:cBhvr>
                                    </p:animEffect>
                                  </p:childTnLst>
                                </p:cTn>
                              </p:par>
                              <p:par>
                                <p:cTn id="12" presetID="22" presetClass="entr" presetSubtype="1" fill="hold" grpId="0" nodeType="with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wipe(up)">
                                      <p:cBhvr>
                                        <p:cTn id="14" dur="500"/>
                                        <p:tgtEl>
                                          <p:spTgt spid="3">
                                            <p:txEl>
                                              <p:pRg st="0" end="0"/>
                                            </p:txEl>
                                          </p:spTgt>
                                        </p:tgtEl>
                                      </p:cBhvr>
                                    </p:animEffect>
                                  </p:childTnLst>
                                </p:cTn>
                              </p:par>
                              <p:par>
                                <p:cTn id="15" presetID="22" presetClass="entr" presetSubtype="1" fill="hold" grpId="0" nodeType="with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wipe(up)">
                                      <p:cBhvr>
                                        <p:cTn id="17" dur="500"/>
                                        <p:tgtEl>
                                          <p:spTgt spid="3">
                                            <p:txEl>
                                              <p:pRg st="1" end="1"/>
                                            </p:txEl>
                                          </p:spTgt>
                                        </p:tgtEl>
                                      </p:cBhvr>
                                    </p:animEffect>
                                  </p:childTnLst>
                                </p:cTn>
                              </p:par>
                              <p:par>
                                <p:cTn id="18" presetID="22" presetClass="entr" presetSubtype="1" fill="hold" grpId="0" nodeType="with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Effect transition="in" filter="wipe(up)">
                                      <p:cBhvr>
                                        <p:cTn id="20" dur="500"/>
                                        <p:tgtEl>
                                          <p:spTgt spid="3">
                                            <p:txEl>
                                              <p:pRg st="2" end="2"/>
                                            </p:txEl>
                                          </p:spTgt>
                                        </p:tgtEl>
                                      </p:cBhvr>
                                    </p:animEffect>
                                  </p:childTnLst>
                                </p:cTn>
                              </p:par>
                              <p:par>
                                <p:cTn id="21" presetID="22" presetClass="entr" presetSubtype="1" fill="hold" grpId="0" nodeType="with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Effect transition="in" filter="wipe(up)">
                                      <p:cBhvr>
                                        <p:cTn id="23"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4" name="组合 93"/>
          <p:cNvGrpSpPr/>
          <p:nvPr/>
        </p:nvGrpSpPr>
        <p:grpSpPr>
          <a:xfrm>
            <a:off x="120081" y="2305638"/>
            <a:ext cx="4168455" cy="525775"/>
            <a:chOff x="1530018" y="1615888"/>
            <a:chExt cx="3858960" cy="728090"/>
          </a:xfrm>
          <a:solidFill>
            <a:schemeClr val="accent1">
              <a:lumMod val="50000"/>
            </a:schemeClr>
          </a:solidFill>
        </p:grpSpPr>
        <p:sp>
          <p:nvSpPr>
            <p:cNvPr id="95" name="箭头: V 形 94"/>
            <p:cNvSpPr/>
            <p:nvPr/>
          </p:nvSpPr>
          <p:spPr>
            <a:xfrm>
              <a:off x="1530018" y="1615888"/>
              <a:ext cx="3858960" cy="728090"/>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sp>
          <p:nvSpPr>
            <p:cNvPr id="96" name="文本框 95"/>
            <p:cNvSpPr txBox="1"/>
            <p:nvPr/>
          </p:nvSpPr>
          <p:spPr>
            <a:xfrm>
              <a:off x="2091324" y="1635552"/>
              <a:ext cx="2577148" cy="639311"/>
            </a:xfrm>
            <a:prstGeom prst="rect">
              <a:avLst/>
            </a:prstGeom>
            <a:noFill/>
            <a:ln>
              <a:noFill/>
            </a:ln>
          </p:spPr>
          <p:txBody>
            <a:bodyPr wrap="none" rtlCol="0">
              <a:spAutoFit/>
            </a:bodyPr>
            <a:lstStyle/>
            <a:p>
              <a:r>
                <a:rPr lang="en-US" altLang="zh-CN" sz="2400" b="1" dirty="0">
                  <a:ln w="12700">
                    <a:noFill/>
                  </a:ln>
                  <a:solidFill>
                    <a:schemeClr val="bg1"/>
                  </a:solidFill>
                  <a:latin typeface="微软雅黑" panose="020B0503020204020204" pitchFamily="34" charset="-122"/>
                  <a:ea typeface="微软雅黑" panose="020B0503020204020204" pitchFamily="34" charset="-122"/>
                  <a:cs typeface="+mj-cs"/>
                </a:rPr>
                <a:t>spill </a:t>
              </a:r>
              <a:r>
                <a:rPr lang="en-US" altLang="zh-CN" sz="2400" b="1" i="1" dirty="0">
                  <a:ln w="12700">
                    <a:noFill/>
                  </a:ln>
                  <a:solidFill>
                    <a:schemeClr val="bg1"/>
                  </a:solidFill>
                  <a:latin typeface="微软雅黑" panose="020B0503020204020204" pitchFamily="34" charset="-122"/>
                  <a:ea typeface="微软雅黑" panose="020B0503020204020204" pitchFamily="34" charset="-122"/>
                  <a:cs typeface="+mj-cs"/>
                </a:rPr>
                <a:t>v</a:t>
              </a:r>
              <a:r>
                <a:rPr lang="en-US" altLang="zh-CN" sz="2400" b="1" dirty="0">
                  <a:ln w="12700">
                    <a:noFill/>
                  </a:ln>
                  <a:solidFill>
                    <a:schemeClr val="bg1"/>
                  </a:solidFill>
                  <a:latin typeface="微软雅黑" panose="020B0503020204020204" pitchFamily="34" charset="-122"/>
                  <a:ea typeface="微软雅黑" panose="020B0503020204020204" pitchFamily="34" charset="-122"/>
                  <a:cs typeface="+mj-cs"/>
                </a:rPr>
                <a:t>. </a:t>
              </a:r>
              <a:r>
                <a:rPr lang="zh-CN" altLang="en-US" sz="2400" b="1" dirty="0">
                  <a:ln w="12700">
                    <a:noFill/>
                  </a:ln>
                  <a:solidFill>
                    <a:schemeClr val="bg1"/>
                  </a:solidFill>
                  <a:latin typeface="微软雅黑" panose="020B0503020204020204" pitchFamily="34" charset="-122"/>
                  <a:ea typeface="微软雅黑" panose="020B0503020204020204" pitchFamily="34" charset="-122"/>
                  <a:cs typeface="+mj-cs"/>
                </a:rPr>
                <a:t>溢出，泼出</a:t>
              </a:r>
              <a:endParaRPr lang="zh-CN" altLang="en-US" sz="3000" b="1" dirty="0">
                <a:ln w="12700">
                  <a:noFill/>
                </a:ln>
                <a:solidFill>
                  <a:schemeClr val="bg1"/>
                </a:solidFill>
                <a:latin typeface="微软雅黑" panose="020B0503020204020204" pitchFamily="34" charset="-122"/>
                <a:ea typeface="微软雅黑" panose="020B0503020204020204" pitchFamily="34" charset="-122"/>
                <a:cs typeface="+mj-cs"/>
              </a:endParaRPr>
            </a:p>
          </p:txBody>
        </p:sp>
      </p:grpSp>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33" name="左箭头 32">
            <a:hlinkClick r:id="rId1"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endParaRPr lang="zh-CN" altLang="en-US" sz="2400" b="1" dirty="0">
              <a:solidFill>
                <a:schemeClr val="bg1"/>
              </a:solidFill>
            </a:endParaRPr>
          </a:p>
        </p:txBody>
      </p:sp>
      <p:grpSp>
        <p:nvGrpSpPr>
          <p:cNvPr id="7" name="组合 6"/>
          <p:cNvGrpSpPr/>
          <p:nvPr/>
        </p:nvGrpSpPr>
        <p:grpSpPr>
          <a:xfrm>
            <a:off x="101793" y="162019"/>
            <a:ext cx="4044462" cy="728090"/>
            <a:chOff x="0" y="218898"/>
            <a:chExt cx="4044462" cy="728090"/>
          </a:xfrm>
          <a:solidFill>
            <a:schemeClr val="tx2"/>
          </a:solidFill>
        </p:grpSpPr>
        <p:sp>
          <p:nvSpPr>
            <p:cNvPr id="6" name="箭头: V 形 5"/>
            <p:cNvSpPr/>
            <p:nvPr/>
          </p:nvSpPr>
          <p:spPr>
            <a:xfrm>
              <a:off x="0" y="218898"/>
              <a:ext cx="4044462" cy="728090"/>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文本框 4"/>
            <p:cNvSpPr txBox="1"/>
            <p:nvPr/>
          </p:nvSpPr>
          <p:spPr>
            <a:xfrm>
              <a:off x="789778" y="305944"/>
              <a:ext cx="2877711" cy="553998"/>
            </a:xfrm>
            <a:prstGeom prst="rect">
              <a:avLst/>
            </a:prstGeom>
            <a:noFill/>
            <a:ln>
              <a:noFill/>
            </a:ln>
          </p:spPr>
          <p:txBody>
            <a:bodyPr wrap="none" rtlCol="0">
              <a:spAutoFit/>
            </a:bodyPr>
            <a:lstStyle/>
            <a:p>
              <a:r>
                <a:rPr lang="zh-CN" altLang="en-US" sz="3000" b="1" dirty="0">
                  <a:ln w="12700">
                    <a:noFill/>
                  </a:ln>
                  <a:solidFill>
                    <a:schemeClr val="bg1"/>
                  </a:solidFill>
                  <a:latin typeface="微软雅黑" panose="020B0503020204020204" pitchFamily="34" charset="-122"/>
                  <a:ea typeface="微软雅黑" panose="020B0503020204020204" pitchFamily="34" charset="-122"/>
                  <a:cs typeface="+mj-cs"/>
                </a:rPr>
                <a:t>本自测我学了：</a:t>
              </a:r>
              <a:endParaRPr lang="zh-CN" altLang="en-US" sz="3000" b="1" dirty="0">
                <a:ln w="12700">
                  <a:noFill/>
                </a:ln>
                <a:solidFill>
                  <a:schemeClr val="bg1"/>
                </a:solidFill>
                <a:latin typeface="微软雅黑" panose="020B0503020204020204" pitchFamily="34" charset="-122"/>
                <a:ea typeface="微软雅黑" panose="020B0503020204020204" pitchFamily="34" charset="-122"/>
                <a:cs typeface="+mj-cs"/>
              </a:endParaRPr>
            </a:p>
          </p:txBody>
        </p:sp>
      </p:grpSp>
      <p:grpSp>
        <p:nvGrpSpPr>
          <p:cNvPr id="37" name="组合 36"/>
          <p:cNvGrpSpPr/>
          <p:nvPr/>
        </p:nvGrpSpPr>
        <p:grpSpPr>
          <a:xfrm>
            <a:off x="-409603" y="1551193"/>
            <a:ext cx="3527708" cy="612118"/>
            <a:chOff x="1530020" y="1492576"/>
            <a:chExt cx="3131721" cy="851402"/>
          </a:xfrm>
          <a:solidFill>
            <a:schemeClr val="tx2"/>
          </a:solidFill>
        </p:grpSpPr>
        <p:sp>
          <p:nvSpPr>
            <p:cNvPr id="38" name="箭头: V 形 37"/>
            <p:cNvSpPr/>
            <p:nvPr/>
          </p:nvSpPr>
          <p:spPr>
            <a:xfrm>
              <a:off x="1530020" y="1615889"/>
              <a:ext cx="3131721" cy="728089"/>
            </a:xfrm>
            <a:prstGeom prst="chevron">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9" name="文本框 38"/>
            <p:cNvSpPr txBox="1"/>
            <p:nvPr/>
          </p:nvSpPr>
          <p:spPr>
            <a:xfrm>
              <a:off x="2000758" y="1492576"/>
              <a:ext cx="2178997" cy="808199"/>
            </a:xfrm>
            <a:prstGeom prst="rect">
              <a:avLst/>
            </a:prstGeom>
            <a:noFill/>
            <a:ln>
              <a:noFill/>
            </a:ln>
          </p:spPr>
          <p:txBody>
            <a:bodyPr wrap="none" rtlCol="0">
              <a:spAutoFit/>
            </a:bodyPr>
            <a:lstStyle/>
            <a:p>
              <a:pPr marL="0" indent="0" algn="ctr">
                <a:lnSpc>
                  <a:spcPct val="150000"/>
                </a:lnSpc>
                <a:buNone/>
              </a:pPr>
              <a:r>
                <a:rPr lang="en-US" altLang="zh-CN" sz="2400" b="1" dirty="0">
                  <a:solidFill>
                    <a:srgbClr val="002060"/>
                  </a:solidFill>
                  <a:latin typeface="微软雅黑" panose="020B0503020204020204" pitchFamily="34" charset="-122"/>
                  <a:ea typeface="微软雅黑" panose="020B0503020204020204" pitchFamily="34" charset="-122"/>
                  <a:cs typeface="+mj-cs"/>
                </a:rPr>
                <a:t>dim </a:t>
              </a:r>
              <a:r>
                <a:rPr lang="en-US" altLang="zh-CN" sz="2400" b="1" i="1" dirty="0">
                  <a:solidFill>
                    <a:srgbClr val="002060"/>
                  </a:solidFill>
                  <a:latin typeface="微软雅黑" panose="020B0503020204020204" pitchFamily="34" charset="-122"/>
                  <a:ea typeface="微软雅黑" panose="020B0503020204020204" pitchFamily="34" charset="-122"/>
                  <a:cs typeface="+mj-cs"/>
                </a:rPr>
                <a:t>adj</a:t>
              </a:r>
              <a:r>
                <a:rPr lang="en-US" altLang="zh-CN" sz="2400" b="1" dirty="0">
                  <a:solidFill>
                    <a:srgbClr val="002060"/>
                  </a:solidFill>
                  <a:latin typeface="微软雅黑" panose="020B0503020204020204" pitchFamily="34" charset="-122"/>
                  <a:ea typeface="微软雅黑" panose="020B0503020204020204" pitchFamily="34" charset="-122"/>
                  <a:cs typeface="+mj-cs"/>
                </a:rPr>
                <a:t>. </a:t>
              </a:r>
              <a:r>
                <a:rPr lang="zh-CN" altLang="en-US" sz="2400" b="1" dirty="0">
                  <a:solidFill>
                    <a:srgbClr val="002060"/>
                  </a:solidFill>
                  <a:latin typeface="微软雅黑" panose="020B0503020204020204" pitchFamily="34" charset="-122"/>
                  <a:ea typeface="微软雅黑" panose="020B0503020204020204" pitchFamily="34" charset="-122"/>
                  <a:cs typeface="+mj-cs"/>
                </a:rPr>
                <a:t>模糊的</a:t>
              </a:r>
              <a:endParaRPr lang="zh-CN" altLang="en-US" sz="3000" b="1" dirty="0">
                <a:ln w="12700">
                  <a:noFill/>
                </a:ln>
                <a:solidFill>
                  <a:schemeClr val="bg1"/>
                </a:solidFill>
                <a:latin typeface="微软雅黑" panose="020B0503020204020204" pitchFamily="34" charset="-122"/>
                <a:ea typeface="微软雅黑" panose="020B0503020204020204" pitchFamily="34" charset="-122"/>
                <a:cs typeface="+mj-cs"/>
              </a:endParaRPr>
            </a:p>
          </p:txBody>
        </p:sp>
      </p:grpSp>
      <p:grpSp>
        <p:nvGrpSpPr>
          <p:cNvPr id="91" name="组合 90"/>
          <p:cNvGrpSpPr/>
          <p:nvPr/>
        </p:nvGrpSpPr>
        <p:grpSpPr>
          <a:xfrm>
            <a:off x="-281011" y="2916145"/>
            <a:ext cx="7789409" cy="612118"/>
            <a:chOff x="1530019" y="1492576"/>
            <a:chExt cx="6915045" cy="851402"/>
          </a:xfrm>
          <a:solidFill>
            <a:schemeClr val="tx2"/>
          </a:solidFill>
        </p:grpSpPr>
        <p:sp>
          <p:nvSpPr>
            <p:cNvPr id="92" name="箭头: V 形 91"/>
            <p:cNvSpPr/>
            <p:nvPr/>
          </p:nvSpPr>
          <p:spPr>
            <a:xfrm>
              <a:off x="1530019" y="1615889"/>
              <a:ext cx="2806506" cy="728089"/>
            </a:xfrm>
            <a:prstGeom prst="chevron">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3" name="文本框 92"/>
            <p:cNvSpPr txBox="1"/>
            <p:nvPr/>
          </p:nvSpPr>
          <p:spPr>
            <a:xfrm>
              <a:off x="2000758" y="1492576"/>
              <a:ext cx="6444306" cy="808199"/>
            </a:xfrm>
            <a:prstGeom prst="rect">
              <a:avLst/>
            </a:prstGeom>
            <a:noFill/>
            <a:ln>
              <a:noFill/>
            </a:ln>
          </p:spPr>
          <p:txBody>
            <a:bodyPr wrap="square" rtlCol="0">
              <a:spAutoFit/>
            </a:bodyPr>
            <a:lstStyle/>
            <a:p>
              <a:pPr marL="0" indent="0">
                <a:lnSpc>
                  <a:spcPct val="150000"/>
                </a:lnSpc>
                <a:buNone/>
              </a:pPr>
              <a:r>
                <a:rPr lang="en-US" altLang="zh-CN" sz="2400" b="1" dirty="0">
                  <a:solidFill>
                    <a:srgbClr val="002060"/>
                  </a:solidFill>
                  <a:latin typeface="微软雅黑" panose="020B0503020204020204" pitchFamily="34" charset="-122"/>
                  <a:ea typeface="微软雅黑" panose="020B0503020204020204" pitchFamily="34" charset="-122"/>
                  <a:cs typeface="+mj-cs"/>
                </a:rPr>
                <a:t>stove </a:t>
              </a:r>
              <a:r>
                <a:rPr lang="en-US" altLang="zh-CN" sz="2400" b="1" i="1" dirty="0">
                  <a:solidFill>
                    <a:srgbClr val="002060"/>
                  </a:solidFill>
                  <a:latin typeface="微软雅黑" panose="020B0503020204020204" pitchFamily="34" charset="-122"/>
                  <a:ea typeface="微软雅黑" panose="020B0503020204020204" pitchFamily="34" charset="-122"/>
                  <a:cs typeface="+mj-cs"/>
                </a:rPr>
                <a:t>n</a:t>
              </a:r>
              <a:r>
                <a:rPr lang="en-US" altLang="zh-CN" sz="2400" b="1" dirty="0">
                  <a:solidFill>
                    <a:srgbClr val="002060"/>
                  </a:solidFill>
                  <a:latin typeface="微软雅黑" panose="020B0503020204020204" pitchFamily="34" charset="-122"/>
                  <a:ea typeface="微软雅黑" panose="020B0503020204020204" pitchFamily="34" charset="-122"/>
                  <a:cs typeface="+mj-cs"/>
                </a:rPr>
                <a:t>. </a:t>
              </a:r>
              <a:r>
                <a:rPr lang="zh-CN" altLang="en-US" sz="2400" b="1" dirty="0">
                  <a:solidFill>
                    <a:srgbClr val="002060"/>
                  </a:solidFill>
                  <a:latin typeface="微软雅黑" panose="020B0503020204020204" pitchFamily="34" charset="-122"/>
                  <a:ea typeface="微软雅黑" panose="020B0503020204020204" pitchFamily="34" charset="-122"/>
                  <a:cs typeface="+mj-cs"/>
                </a:rPr>
                <a:t>火炉</a:t>
              </a:r>
              <a:endParaRPr lang="zh-CN" altLang="en-US" sz="3000" b="1" dirty="0">
                <a:ln w="12700">
                  <a:noFill/>
                </a:ln>
                <a:solidFill>
                  <a:schemeClr val="bg1"/>
                </a:solidFill>
                <a:latin typeface="微软雅黑" panose="020B0503020204020204" pitchFamily="34" charset="-122"/>
                <a:ea typeface="微软雅黑" panose="020B0503020204020204" pitchFamily="34" charset="-122"/>
                <a:cs typeface="+mj-cs"/>
              </a:endParaRPr>
            </a:p>
          </p:txBody>
        </p:sp>
      </p:grpSp>
      <p:grpSp>
        <p:nvGrpSpPr>
          <p:cNvPr id="100" name="组合 99"/>
          <p:cNvGrpSpPr/>
          <p:nvPr/>
        </p:nvGrpSpPr>
        <p:grpSpPr>
          <a:xfrm>
            <a:off x="120081" y="3670590"/>
            <a:ext cx="5293167" cy="525775"/>
            <a:chOff x="1530017" y="1615888"/>
            <a:chExt cx="4900166" cy="728090"/>
          </a:xfrm>
          <a:solidFill>
            <a:schemeClr val="accent1">
              <a:lumMod val="50000"/>
            </a:schemeClr>
          </a:solidFill>
        </p:grpSpPr>
        <p:sp>
          <p:nvSpPr>
            <p:cNvPr id="101" name="箭头: V 形 100"/>
            <p:cNvSpPr/>
            <p:nvPr/>
          </p:nvSpPr>
          <p:spPr>
            <a:xfrm>
              <a:off x="1530017" y="1615888"/>
              <a:ext cx="4900166" cy="728090"/>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2" name="文本框 101"/>
            <p:cNvSpPr txBox="1"/>
            <p:nvPr/>
          </p:nvSpPr>
          <p:spPr>
            <a:xfrm>
              <a:off x="2091324" y="1635552"/>
              <a:ext cx="3668708" cy="639311"/>
            </a:xfrm>
            <a:prstGeom prst="rect">
              <a:avLst/>
            </a:prstGeom>
            <a:noFill/>
            <a:ln>
              <a:noFill/>
            </a:ln>
          </p:spPr>
          <p:txBody>
            <a:bodyPr wrap="none" rtlCol="0">
              <a:spAutoFit/>
            </a:bodyPr>
            <a:lstStyle/>
            <a:p>
              <a:r>
                <a:rPr lang="en-US" altLang="zh-CN" sz="2400" b="1" dirty="0">
                  <a:ln w="12700">
                    <a:noFill/>
                  </a:ln>
                  <a:solidFill>
                    <a:schemeClr val="bg1"/>
                  </a:solidFill>
                  <a:latin typeface="微软雅黑" panose="020B0503020204020204" pitchFamily="34" charset="-122"/>
                  <a:ea typeface="微软雅黑" panose="020B0503020204020204" pitchFamily="34" charset="-122"/>
                  <a:cs typeface="+mj-cs"/>
                </a:rPr>
                <a:t>moist </a:t>
              </a:r>
              <a:r>
                <a:rPr lang="en-US" altLang="zh-CN" sz="2400" b="1" i="1" dirty="0">
                  <a:ln w="12700">
                    <a:noFill/>
                  </a:ln>
                  <a:solidFill>
                    <a:schemeClr val="bg1"/>
                  </a:solidFill>
                  <a:latin typeface="微软雅黑" panose="020B0503020204020204" pitchFamily="34" charset="-122"/>
                  <a:ea typeface="微软雅黑" panose="020B0503020204020204" pitchFamily="34" charset="-122"/>
                  <a:cs typeface="+mj-cs"/>
                </a:rPr>
                <a:t>adj</a:t>
              </a:r>
              <a:r>
                <a:rPr lang="en-US" altLang="zh-CN" sz="2400" b="1" dirty="0">
                  <a:ln w="12700">
                    <a:noFill/>
                  </a:ln>
                  <a:solidFill>
                    <a:schemeClr val="bg1"/>
                  </a:solidFill>
                  <a:latin typeface="微软雅黑" panose="020B0503020204020204" pitchFamily="34" charset="-122"/>
                  <a:ea typeface="微软雅黑" panose="020B0503020204020204" pitchFamily="34" charset="-122"/>
                  <a:cs typeface="+mj-cs"/>
                </a:rPr>
                <a:t>. </a:t>
              </a:r>
              <a:r>
                <a:rPr lang="zh-CN" altLang="en-US" sz="2400" b="1" dirty="0">
                  <a:ln w="12700">
                    <a:noFill/>
                  </a:ln>
                  <a:solidFill>
                    <a:schemeClr val="bg1"/>
                  </a:solidFill>
                  <a:latin typeface="微软雅黑" panose="020B0503020204020204" pitchFamily="34" charset="-122"/>
                  <a:ea typeface="微软雅黑" panose="020B0503020204020204" pitchFamily="34" charset="-122"/>
                  <a:cs typeface="+mj-cs"/>
                </a:rPr>
                <a:t>潮湿的，含泪的</a:t>
              </a:r>
              <a:endParaRPr lang="zh-CN" altLang="en-US" sz="3000" b="1" dirty="0">
                <a:ln w="12700">
                  <a:noFill/>
                </a:ln>
                <a:solidFill>
                  <a:schemeClr val="bg1"/>
                </a:solidFill>
                <a:latin typeface="微软雅黑" panose="020B0503020204020204" pitchFamily="34" charset="-122"/>
                <a:ea typeface="微软雅黑" panose="020B0503020204020204" pitchFamily="34" charset="-122"/>
                <a:cs typeface="+mj-cs"/>
              </a:endParaRPr>
            </a:p>
          </p:txBody>
        </p:sp>
      </p:grpSp>
      <p:grpSp>
        <p:nvGrpSpPr>
          <p:cNvPr id="110" name="组合 109"/>
          <p:cNvGrpSpPr/>
          <p:nvPr/>
        </p:nvGrpSpPr>
        <p:grpSpPr>
          <a:xfrm>
            <a:off x="-281011" y="4268005"/>
            <a:ext cx="6132343" cy="612117"/>
            <a:chOff x="1530019" y="1492577"/>
            <a:chExt cx="10792220" cy="851401"/>
          </a:xfrm>
          <a:solidFill>
            <a:schemeClr val="tx2"/>
          </a:solidFill>
        </p:grpSpPr>
        <p:sp>
          <p:nvSpPr>
            <p:cNvPr id="111" name="箭头: V 形 110"/>
            <p:cNvSpPr/>
            <p:nvPr/>
          </p:nvSpPr>
          <p:spPr>
            <a:xfrm>
              <a:off x="1530019" y="1615888"/>
              <a:ext cx="4485460" cy="728090"/>
            </a:xfrm>
            <a:prstGeom prst="chevron">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2" name="文本框 111"/>
            <p:cNvSpPr txBox="1"/>
            <p:nvPr/>
          </p:nvSpPr>
          <p:spPr>
            <a:xfrm>
              <a:off x="2000757" y="1492577"/>
              <a:ext cx="10321482" cy="808199"/>
            </a:xfrm>
            <a:prstGeom prst="rect">
              <a:avLst/>
            </a:prstGeom>
            <a:noFill/>
            <a:ln>
              <a:noFill/>
            </a:ln>
          </p:spPr>
          <p:txBody>
            <a:bodyPr wrap="square" rtlCol="0">
              <a:spAutoFit/>
            </a:bodyPr>
            <a:lstStyle/>
            <a:p>
              <a:pPr marL="0" indent="0">
                <a:lnSpc>
                  <a:spcPct val="150000"/>
                </a:lnSpc>
                <a:buNone/>
              </a:pPr>
              <a:r>
                <a:rPr lang="en-US" altLang="zh-CN" sz="2400" b="1" dirty="0">
                  <a:solidFill>
                    <a:srgbClr val="002060"/>
                  </a:solidFill>
                  <a:latin typeface="微软雅黑" panose="020B0503020204020204" pitchFamily="34" charset="-122"/>
                  <a:ea typeface="微软雅黑" panose="020B0503020204020204" pitchFamily="34" charset="-122"/>
                  <a:cs typeface="+mj-cs"/>
                </a:rPr>
                <a:t>sob </a:t>
              </a:r>
              <a:r>
                <a:rPr lang="en-US" altLang="zh-CN" sz="2400" b="1" i="1" dirty="0">
                  <a:solidFill>
                    <a:srgbClr val="002060"/>
                  </a:solidFill>
                  <a:latin typeface="微软雅黑" panose="020B0503020204020204" pitchFamily="34" charset="-122"/>
                  <a:ea typeface="微软雅黑" panose="020B0503020204020204" pitchFamily="34" charset="-122"/>
                  <a:cs typeface="+mj-cs"/>
                </a:rPr>
                <a:t>v</a:t>
              </a:r>
              <a:r>
                <a:rPr lang="en-US" altLang="zh-CN" sz="2400" b="1" dirty="0">
                  <a:solidFill>
                    <a:srgbClr val="002060"/>
                  </a:solidFill>
                  <a:latin typeface="微软雅黑" panose="020B0503020204020204" pitchFamily="34" charset="-122"/>
                  <a:ea typeface="微软雅黑" panose="020B0503020204020204" pitchFamily="34" charset="-122"/>
                  <a:cs typeface="+mj-cs"/>
                </a:rPr>
                <a:t>. </a:t>
              </a:r>
              <a:r>
                <a:rPr lang="zh-CN" altLang="en-US" sz="2400" b="1" dirty="0">
                  <a:solidFill>
                    <a:srgbClr val="002060"/>
                  </a:solidFill>
                  <a:latin typeface="微软雅黑" panose="020B0503020204020204" pitchFamily="34" charset="-122"/>
                  <a:ea typeface="微软雅黑" panose="020B0503020204020204" pitchFamily="34" charset="-122"/>
                  <a:cs typeface="+mj-cs"/>
                </a:rPr>
                <a:t>啜泣</a:t>
              </a:r>
              <a:endParaRPr lang="zh-CN" altLang="en-US" sz="3000" b="1" dirty="0">
                <a:ln w="12700">
                  <a:noFill/>
                </a:ln>
                <a:solidFill>
                  <a:schemeClr val="bg1"/>
                </a:solidFill>
                <a:latin typeface="微软雅黑" panose="020B0503020204020204" pitchFamily="34" charset="-122"/>
                <a:ea typeface="微软雅黑" panose="020B0503020204020204" pitchFamily="34" charset="-122"/>
                <a:cs typeface="+mj-cs"/>
              </a:endParaRPr>
            </a:p>
          </p:txBody>
        </p:sp>
      </p:grpSp>
      <p:grpSp>
        <p:nvGrpSpPr>
          <p:cNvPr id="22" name="组合 21"/>
          <p:cNvGrpSpPr/>
          <p:nvPr/>
        </p:nvGrpSpPr>
        <p:grpSpPr>
          <a:xfrm>
            <a:off x="86907" y="5070228"/>
            <a:ext cx="7008838" cy="525775"/>
            <a:chOff x="1530018" y="1615888"/>
            <a:chExt cx="6488454" cy="728090"/>
          </a:xfrm>
          <a:solidFill>
            <a:schemeClr val="accent1">
              <a:lumMod val="50000"/>
            </a:schemeClr>
          </a:solidFill>
        </p:grpSpPr>
        <p:sp>
          <p:nvSpPr>
            <p:cNvPr id="23" name="箭头: V 形 22"/>
            <p:cNvSpPr/>
            <p:nvPr/>
          </p:nvSpPr>
          <p:spPr>
            <a:xfrm>
              <a:off x="1530018" y="1615888"/>
              <a:ext cx="6488454" cy="728090"/>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4" name="文本框 23"/>
            <p:cNvSpPr txBox="1"/>
            <p:nvPr/>
          </p:nvSpPr>
          <p:spPr>
            <a:xfrm>
              <a:off x="2091324" y="1635552"/>
              <a:ext cx="5118799" cy="639311"/>
            </a:xfrm>
            <a:prstGeom prst="rect">
              <a:avLst/>
            </a:prstGeom>
            <a:noFill/>
            <a:ln>
              <a:noFill/>
            </a:ln>
          </p:spPr>
          <p:txBody>
            <a:bodyPr wrap="none" rtlCol="0">
              <a:spAutoFit/>
            </a:bodyPr>
            <a:lstStyle/>
            <a:p>
              <a:r>
                <a:rPr lang="en-US" altLang="zh-CN" sz="2400" b="1" dirty="0">
                  <a:ln w="12700">
                    <a:noFill/>
                  </a:ln>
                  <a:solidFill>
                    <a:schemeClr val="bg1"/>
                  </a:solidFill>
                  <a:latin typeface="微软雅黑" panose="020B0503020204020204" pitchFamily="34" charset="-122"/>
                  <a:ea typeface="微软雅黑" panose="020B0503020204020204" pitchFamily="34" charset="-122"/>
                  <a:cs typeface="+mj-cs"/>
                </a:rPr>
                <a:t>be disgusted with ... </a:t>
              </a:r>
              <a:r>
                <a:rPr lang="zh-CN" altLang="en-US" sz="2400" b="1" dirty="0">
                  <a:ln w="12700">
                    <a:noFill/>
                  </a:ln>
                  <a:solidFill>
                    <a:schemeClr val="bg1"/>
                  </a:solidFill>
                  <a:latin typeface="微软雅黑" panose="020B0503020204020204" pitchFamily="34" charset="-122"/>
                  <a:ea typeface="微软雅黑" panose="020B0503020204020204" pitchFamily="34" charset="-122"/>
                  <a:cs typeface="+mj-cs"/>
                </a:rPr>
                <a:t>对</a:t>
              </a:r>
              <a:r>
                <a:rPr lang="en-US" altLang="zh-CN" sz="2400" b="1" dirty="0">
                  <a:ln w="12700">
                    <a:noFill/>
                  </a:ln>
                  <a:solidFill>
                    <a:schemeClr val="bg1"/>
                  </a:solidFill>
                  <a:latin typeface="微软雅黑" panose="020B0503020204020204" pitchFamily="34" charset="-122"/>
                  <a:ea typeface="微软雅黑" panose="020B0503020204020204" pitchFamily="34" charset="-122"/>
                  <a:cs typeface="+mj-cs"/>
                </a:rPr>
                <a:t>……</a:t>
              </a:r>
              <a:r>
                <a:rPr lang="zh-CN" altLang="en-US" sz="2400" b="1" dirty="0">
                  <a:ln w="12700">
                    <a:noFill/>
                  </a:ln>
                  <a:solidFill>
                    <a:schemeClr val="bg1"/>
                  </a:solidFill>
                  <a:latin typeface="微软雅黑" panose="020B0503020204020204" pitchFamily="34" charset="-122"/>
                  <a:ea typeface="微软雅黑" panose="020B0503020204020204" pitchFamily="34" charset="-122"/>
                  <a:cs typeface="+mj-cs"/>
                </a:rPr>
                <a:t>感到厌恶</a:t>
              </a:r>
              <a:endParaRPr lang="zh-CN" altLang="en-US" sz="3000" b="1" dirty="0">
                <a:ln w="12700">
                  <a:noFill/>
                </a:ln>
                <a:solidFill>
                  <a:schemeClr val="bg1"/>
                </a:solidFill>
                <a:latin typeface="微软雅黑" panose="020B0503020204020204" pitchFamily="34" charset="-122"/>
                <a:ea typeface="微软雅黑" panose="020B0503020204020204" pitchFamily="34" charset="-122"/>
                <a:cs typeface="+mj-cs"/>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37"/>
                                        </p:tgtEl>
                                        <p:attrNameLst>
                                          <p:attrName>style.visibility</p:attrName>
                                        </p:attrNameLst>
                                      </p:cBhvr>
                                      <p:to>
                                        <p:strVal val="visible"/>
                                      </p:to>
                                    </p:set>
                                    <p:anim calcmode="lin" valueType="num">
                                      <p:cBhvr additive="base">
                                        <p:cTn id="13" dur="500" fill="hold"/>
                                        <p:tgtEl>
                                          <p:spTgt spid="37"/>
                                        </p:tgtEl>
                                        <p:attrNameLst>
                                          <p:attrName>ppt_x</p:attrName>
                                        </p:attrNameLst>
                                      </p:cBhvr>
                                      <p:tavLst>
                                        <p:tav tm="0">
                                          <p:val>
                                            <p:strVal val="0-#ppt_w/2"/>
                                          </p:val>
                                        </p:tav>
                                        <p:tav tm="100000">
                                          <p:val>
                                            <p:strVal val="#ppt_x"/>
                                          </p:val>
                                        </p:tav>
                                      </p:tavLst>
                                    </p:anim>
                                    <p:anim calcmode="lin" valueType="num">
                                      <p:cBhvr additive="base">
                                        <p:cTn id="14" dur="500" fill="hold"/>
                                        <p:tgtEl>
                                          <p:spTgt spid="37"/>
                                        </p:tgtEl>
                                        <p:attrNameLst>
                                          <p:attrName>ppt_y</p:attrName>
                                        </p:attrNameLst>
                                      </p:cBhvr>
                                      <p:tavLst>
                                        <p:tav tm="0">
                                          <p:val>
                                            <p:strVal val="#ppt_y"/>
                                          </p:val>
                                        </p:tav>
                                        <p:tav tm="100000">
                                          <p:val>
                                            <p:strVal val="#ppt_y"/>
                                          </p:val>
                                        </p:tav>
                                      </p:tavLst>
                                    </p:anim>
                                  </p:childTnLst>
                                </p:cTn>
                              </p:par>
                              <p:par>
                                <p:cTn id="15" presetID="2" presetClass="entr" presetSubtype="8" fill="hold" nodeType="withEffect">
                                  <p:stCondLst>
                                    <p:cond delay="200"/>
                                  </p:stCondLst>
                                  <p:childTnLst>
                                    <p:set>
                                      <p:cBhvr>
                                        <p:cTn id="16" dur="1" fill="hold">
                                          <p:stCondLst>
                                            <p:cond delay="0"/>
                                          </p:stCondLst>
                                        </p:cTn>
                                        <p:tgtEl>
                                          <p:spTgt spid="91"/>
                                        </p:tgtEl>
                                        <p:attrNameLst>
                                          <p:attrName>style.visibility</p:attrName>
                                        </p:attrNameLst>
                                      </p:cBhvr>
                                      <p:to>
                                        <p:strVal val="visible"/>
                                      </p:to>
                                    </p:set>
                                    <p:anim calcmode="lin" valueType="num">
                                      <p:cBhvr additive="base">
                                        <p:cTn id="17" dur="500" fill="hold"/>
                                        <p:tgtEl>
                                          <p:spTgt spid="91"/>
                                        </p:tgtEl>
                                        <p:attrNameLst>
                                          <p:attrName>ppt_x</p:attrName>
                                        </p:attrNameLst>
                                      </p:cBhvr>
                                      <p:tavLst>
                                        <p:tav tm="0">
                                          <p:val>
                                            <p:strVal val="0-#ppt_w/2"/>
                                          </p:val>
                                        </p:tav>
                                        <p:tav tm="100000">
                                          <p:val>
                                            <p:strVal val="#ppt_x"/>
                                          </p:val>
                                        </p:tav>
                                      </p:tavLst>
                                    </p:anim>
                                    <p:anim calcmode="lin" valueType="num">
                                      <p:cBhvr additive="base">
                                        <p:cTn id="18" dur="500" fill="hold"/>
                                        <p:tgtEl>
                                          <p:spTgt spid="91"/>
                                        </p:tgtEl>
                                        <p:attrNameLst>
                                          <p:attrName>ppt_y</p:attrName>
                                        </p:attrNameLst>
                                      </p:cBhvr>
                                      <p:tavLst>
                                        <p:tav tm="0">
                                          <p:val>
                                            <p:strVal val="#ppt_y"/>
                                          </p:val>
                                        </p:tav>
                                        <p:tav tm="100000">
                                          <p:val>
                                            <p:strVal val="#ppt_y"/>
                                          </p:val>
                                        </p:tav>
                                      </p:tavLst>
                                    </p:anim>
                                  </p:childTnLst>
                                </p:cTn>
                              </p:par>
                              <p:par>
                                <p:cTn id="19" presetID="2" presetClass="entr" presetSubtype="8" fill="hold" nodeType="withEffect">
                                  <p:stCondLst>
                                    <p:cond delay="400"/>
                                  </p:stCondLst>
                                  <p:childTnLst>
                                    <p:set>
                                      <p:cBhvr>
                                        <p:cTn id="20" dur="1" fill="hold">
                                          <p:stCondLst>
                                            <p:cond delay="0"/>
                                          </p:stCondLst>
                                        </p:cTn>
                                        <p:tgtEl>
                                          <p:spTgt spid="110"/>
                                        </p:tgtEl>
                                        <p:attrNameLst>
                                          <p:attrName>style.visibility</p:attrName>
                                        </p:attrNameLst>
                                      </p:cBhvr>
                                      <p:to>
                                        <p:strVal val="visible"/>
                                      </p:to>
                                    </p:set>
                                    <p:anim calcmode="lin" valueType="num">
                                      <p:cBhvr additive="base">
                                        <p:cTn id="21" dur="500" fill="hold"/>
                                        <p:tgtEl>
                                          <p:spTgt spid="110"/>
                                        </p:tgtEl>
                                        <p:attrNameLst>
                                          <p:attrName>ppt_x</p:attrName>
                                        </p:attrNameLst>
                                      </p:cBhvr>
                                      <p:tavLst>
                                        <p:tav tm="0">
                                          <p:val>
                                            <p:strVal val="0-#ppt_w/2"/>
                                          </p:val>
                                        </p:tav>
                                        <p:tav tm="100000">
                                          <p:val>
                                            <p:strVal val="#ppt_x"/>
                                          </p:val>
                                        </p:tav>
                                      </p:tavLst>
                                    </p:anim>
                                    <p:anim calcmode="lin" valueType="num">
                                      <p:cBhvr additive="base">
                                        <p:cTn id="22" dur="500" fill="hold"/>
                                        <p:tgtEl>
                                          <p:spTgt spid="110"/>
                                        </p:tgtEl>
                                        <p:attrNameLst>
                                          <p:attrName>ppt_y</p:attrName>
                                        </p:attrNameLst>
                                      </p:cBhvr>
                                      <p:tavLst>
                                        <p:tav tm="0">
                                          <p:val>
                                            <p:strVal val="#ppt_y"/>
                                          </p:val>
                                        </p:tav>
                                        <p:tav tm="100000">
                                          <p:val>
                                            <p:strVal val="#ppt_y"/>
                                          </p:val>
                                        </p:tav>
                                      </p:tavLst>
                                    </p:anim>
                                  </p:childTnLst>
                                </p:cTn>
                              </p:par>
                              <p:par>
                                <p:cTn id="23" presetID="2" presetClass="entr" presetSubtype="8" fill="hold" nodeType="withEffect">
                                  <p:stCondLst>
                                    <p:cond delay="100"/>
                                  </p:stCondLst>
                                  <p:childTnLst>
                                    <p:set>
                                      <p:cBhvr>
                                        <p:cTn id="24" dur="1" fill="hold">
                                          <p:stCondLst>
                                            <p:cond delay="0"/>
                                          </p:stCondLst>
                                        </p:cTn>
                                        <p:tgtEl>
                                          <p:spTgt spid="94"/>
                                        </p:tgtEl>
                                        <p:attrNameLst>
                                          <p:attrName>style.visibility</p:attrName>
                                        </p:attrNameLst>
                                      </p:cBhvr>
                                      <p:to>
                                        <p:strVal val="visible"/>
                                      </p:to>
                                    </p:set>
                                    <p:anim calcmode="lin" valueType="num">
                                      <p:cBhvr additive="base">
                                        <p:cTn id="25" dur="500" fill="hold"/>
                                        <p:tgtEl>
                                          <p:spTgt spid="94"/>
                                        </p:tgtEl>
                                        <p:attrNameLst>
                                          <p:attrName>ppt_x</p:attrName>
                                        </p:attrNameLst>
                                      </p:cBhvr>
                                      <p:tavLst>
                                        <p:tav tm="0">
                                          <p:val>
                                            <p:strVal val="0-#ppt_w/2"/>
                                          </p:val>
                                        </p:tav>
                                        <p:tav tm="100000">
                                          <p:val>
                                            <p:strVal val="#ppt_x"/>
                                          </p:val>
                                        </p:tav>
                                      </p:tavLst>
                                    </p:anim>
                                    <p:anim calcmode="lin" valueType="num">
                                      <p:cBhvr additive="base">
                                        <p:cTn id="26" dur="500" fill="hold"/>
                                        <p:tgtEl>
                                          <p:spTgt spid="94"/>
                                        </p:tgtEl>
                                        <p:attrNameLst>
                                          <p:attrName>ppt_y</p:attrName>
                                        </p:attrNameLst>
                                      </p:cBhvr>
                                      <p:tavLst>
                                        <p:tav tm="0">
                                          <p:val>
                                            <p:strVal val="#ppt_y"/>
                                          </p:val>
                                        </p:tav>
                                        <p:tav tm="100000">
                                          <p:val>
                                            <p:strVal val="#ppt_y"/>
                                          </p:val>
                                        </p:tav>
                                      </p:tavLst>
                                    </p:anim>
                                  </p:childTnLst>
                                </p:cTn>
                              </p:par>
                              <p:par>
                                <p:cTn id="27" presetID="2" presetClass="entr" presetSubtype="8" fill="hold" nodeType="withEffect">
                                  <p:stCondLst>
                                    <p:cond delay="300"/>
                                  </p:stCondLst>
                                  <p:childTnLst>
                                    <p:set>
                                      <p:cBhvr>
                                        <p:cTn id="28" dur="1" fill="hold">
                                          <p:stCondLst>
                                            <p:cond delay="0"/>
                                          </p:stCondLst>
                                        </p:cTn>
                                        <p:tgtEl>
                                          <p:spTgt spid="100"/>
                                        </p:tgtEl>
                                        <p:attrNameLst>
                                          <p:attrName>style.visibility</p:attrName>
                                        </p:attrNameLst>
                                      </p:cBhvr>
                                      <p:to>
                                        <p:strVal val="visible"/>
                                      </p:to>
                                    </p:set>
                                    <p:anim calcmode="lin" valueType="num">
                                      <p:cBhvr additive="base">
                                        <p:cTn id="29" dur="500" fill="hold"/>
                                        <p:tgtEl>
                                          <p:spTgt spid="100"/>
                                        </p:tgtEl>
                                        <p:attrNameLst>
                                          <p:attrName>ppt_x</p:attrName>
                                        </p:attrNameLst>
                                      </p:cBhvr>
                                      <p:tavLst>
                                        <p:tav tm="0">
                                          <p:val>
                                            <p:strVal val="0-#ppt_w/2"/>
                                          </p:val>
                                        </p:tav>
                                        <p:tav tm="100000">
                                          <p:val>
                                            <p:strVal val="#ppt_x"/>
                                          </p:val>
                                        </p:tav>
                                      </p:tavLst>
                                    </p:anim>
                                    <p:anim calcmode="lin" valueType="num">
                                      <p:cBhvr additive="base">
                                        <p:cTn id="30" dur="500" fill="hold"/>
                                        <p:tgtEl>
                                          <p:spTgt spid="100"/>
                                        </p:tgtEl>
                                        <p:attrNameLst>
                                          <p:attrName>ppt_y</p:attrName>
                                        </p:attrNameLst>
                                      </p:cBhvr>
                                      <p:tavLst>
                                        <p:tav tm="0">
                                          <p:val>
                                            <p:strVal val="#ppt_y"/>
                                          </p:val>
                                        </p:tav>
                                        <p:tav tm="100000">
                                          <p:val>
                                            <p:strVal val="#ppt_y"/>
                                          </p:val>
                                        </p:tav>
                                      </p:tavLst>
                                    </p:anim>
                                  </p:childTnLst>
                                </p:cTn>
                              </p:par>
                              <p:par>
                                <p:cTn id="31" presetID="2" presetClass="entr" presetSubtype="8" fill="hold" nodeType="withEffect">
                                  <p:stCondLst>
                                    <p:cond delay="500"/>
                                  </p:stCondLst>
                                  <p:childTnLst>
                                    <p:set>
                                      <p:cBhvr>
                                        <p:cTn id="32" dur="1" fill="hold">
                                          <p:stCondLst>
                                            <p:cond delay="0"/>
                                          </p:stCondLst>
                                        </p:cTn>
                                        <p:tgtEl>
                                          <p:spTgt spid="22"/>
                                        </p:tgtEl>
                                        <p:attrNameLst>
                                          <p:attrName>style.visibility</p:attrName>
                                        </p:attrNameLst>
                                      </p:cBhvr>
                                      <p:to>
                                        <p:strVal val="visible"/>
                                      </p:to>
                                    </p:set>
                                    <p:anim calcmode="lin" valueType="num">
                                      <p:cBhvr additive="base">
                                        <p:cTn id="33" dur="500" fill="hold"/>
                                        <p:tgtEl>
                                          <p:spTgt spid="22"/>
                                        </p:tgtEl>
                                        <p:attrNameLst>
                                          <p:attrName>ppt_x</p:attrName>
                                        </p:attrNameLst>
                                      </p:cBhvr>
                                      <p:tavLst>
                                        <p:tav tm="0">
                                          <p:val>
                                            <p:strVal val="0-#ppt_w/2"/>
                                          </p:val>
                                        </p:tav>
                                        <p:tav tm="100000">
                                          <p:val>
                                            <p:strVal val="#ppt_x"/>
                                          </p:val>
                                        </p:tav>
                                      </p:tavLst>
                                    </p:anim>
                                    <p:anim calcmode="lin" valueType="num">
                                      <p:cBhvr additive="base">
                                        <p:cTn id="34"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t="-26000" b="-26000"/>
          </a:stretch>
        </a:blipFill>
        <a:effectLst/>
      </p:bgPr>
    </p:bg>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787886" y="2813755"/>
            <a:ext cx="4899163" cy="661720"/>
          </a:xfrm>
          <a:prstGeom prst="rect">
            <a:avLst/>
          </a:prstGeom>
          <a:noFill/>
          <a:ln>
            <a:noFill/>
          </a:ln>
        </p:spPr>
        <p:txBody>
          <a:bodyPr wrap="square" lIns="45720" tIns="22860" rIns="45720" bIns="22860" rtlCol="0">
            <a:spAutoFit/>
          </a:bodyPr>
          <a:lstStyle/>
          <a:p>
            <a:pPr algn="ct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一、大纲要求及解读</a:t>
            </a:r>
            <a:endPar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pic>
        <p:nvPicPr>
          <p:cNvPr id="83" name="图片 8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3"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50189" y="3687060"/>
            <a:ext cx="10808777" cy="267652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1. A. pulled     	B. pushed             	C. slipped  	D. looked</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2. A. exclaimed  	B. pleaded        	C. asked   	D. cried</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3. A. like             	B. know               	C. care    	D. live</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4. A. don’t        	B. won’t          	C. will       	D. do</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5. A. cost            	B. fees                	C. money 	D. tips</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6. A. truth          	B. fact               	C. news   	D. story</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7. A. chatted      	B. complained  	C. fought   	D. discussed</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27" name="图片 2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704952" y="-29303"/>
            <a:ext cx="2506942" cy="2508444"/>
          </a:xfrm>
          <a:prstGeom prst="rect">
            <a:avLst/>
          </a:prstGeom>
        </p:spPr>
      </p:pic>
      <p:sp>
        <p:nvSpPr>
          <p:cNvPr id="2" name="标题 1"/>
          <p:cNvSpPr>
            <a:spLocks noGrp="1"/>
          </p:cNvSpPr>
          <p:nvPr>
            <p:ph type="title"/>
          </p:nvPr>
        </p:nvSpPr>
        <p:spPr>
          <a:xfrm>
            <a:off x="540589" y="-120770"/>
            <a:ext cx="10972800" cy="1143000"/>
          </a:xfrm>
        </p:spPr>
        <p:txBody>
          <a:bodyPr>
            <a:normAutofit/>
          </a:bodyPr>
          <a:lstStyle/>
          <a:p>
            <a:pPr algn="l"/>
            <a:r>
              <a:rPr lang="zh-CN" altLang="en-US" sz="3200" b="1" dirty="0">
                <a:solidFill>
                  <a:srgbClr val="002060"/>
                </a:solidFill>
                <a:latin typeface="微软雅黑" panose="020B0503020204020204" pitchFamily="34" charset="-122"/>
                <a:ea typeface="微软雅黑" panose="020B0503020204020204" pitchFamily="34" charset="-122"/>
              </a:rPr>
              <a:t>自 测 题 四 （ 记 叙 文 ）</a:t>
            </a:r>
            <a:endParaRPr lang="zh-CN" altLang="en-US" sz="3200" b="1" dirty="0">
              <a:solidFill>
                <a:srgbClr val="002060"/>
              </a:solidFill>
              <a:latin typeface="微软雅黑" panose="020B0503020204020204" pitchFamily="34" charset="-122"/>
              <a:ea typeface="微软雅黑" panose="020B0503020204020204" pitchFamily="34" charset="-122"/>
            </a:endParaRPr>
          </a:p>
        </p:txBody>
      </p:sp>
      <p:sp>
        <p:nvSpPr>
          <p:cNvPr id="3" name="内容占位符 2"/>
          <p:cNvSpPr>
            <a:spLocks noGrp="1"/>
          </p:cNvSpPr>
          <p:nvPr>
            <p:ph idx="1"/>
          </p:nvPr>
        </p:nvSpPr>
        <p:spPr>
          <a:xfrm>
            <a:off x="386199" y="721323"/>
            <a:ext cx="10972800" cy="3088283"/>
          </a:xfrm>
          <a:solidFill>
            <a:schemeClr val="bg1">
              <a:alpha val="45000"/>
            </a:schemeClr>
          </a:solidFill>
        </p:spPr>
        <p:txBody>
          <a:bodyPr>
            <a:noAutofit/>
          </a:bodyPr>
          <a:lstStyle/>
          <a:p>
            <a:pPr marL="0" indent="0">
              <a:buNone/>
            </a:pP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     By the time John</a:t>
            </a:r>
            <a:r>
              <a:rPr lang="en-US" altLang="zh-CN" sz="2400" b="1" u="sng" dirty="0">
                <a:latin typeface="微软雅黑" panose="020B0503020204020204" pitchFamily="34" charset="-122"/>
                <a:ea typeface="微软雅黑" panose="020B0503020204020204" pitchFamily="34" charset="-122"/>
                <a:cs typeface="Times New Roman" panose="02020603050405020304" pitchFamily="18" charset="0"/>
              </a:rPr>
              <a:t>   1  </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 into the little town, every hotel room had been taken. “You’ve got to have a room somewhere,” he</a:t>
            </a:r>
            <a:r>
              <a:rPr lang="en-US" altLang="zh-CN" sz="2400" b="1" u="sng" dirty="0">
                <a:latin typeface="微软雅黑" panose="020B0503020204020204" pitchFamily="34" charset="-122"/>
                <a:ea typeface="微软雅黑" panose="020B0503020204020204" pitchFamily="34" charset="-122"/>
                <a:cs typeface="Times New Roman" panose="02020603050405020304" pitchFamily="18" charset="0"/>
              </a:rPr>
              <a:t>   2   </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 “Or just a bed—I don’t</a:t>
            </a:r>
            <a:r>
              <a:rPr lang="en-US" altLang="zh-CN" sz="2400" b="1" u="sng" dirty="0">
                <a:latin typeface="微软雅黑" panose="020B0503020204020204" pitchFamily="34" charset="-122"/>
                <a:ea typeface="微软雅黑" panose="020B0503020204020204" pitchFamily="34" charset="-122"/>
                <a:cs typeface="Times New Roman" panose="02020603050405020304" pitchFamily="18" charset="0"/>
              </a:rPr>
              <a:t>   3   </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where.”</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a:p>
            <a:pPr marL="0" indent="0">
              <a:buNone/>
            </a:pP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     “Well, I</a:t>
            </a:r>
            <a:r>
              <a:rPr lang="en-US" altLang="zh-CN" sz="2400" b="1" u="sng" dirty="0">
                <a:latin typeface="微软雅黑" panose="020B0503020204020204" pitchFamily="34" charset="-122"/>
                <a:ea typeface="微软雅黑" panose="020B0503020204020204" pitchFamily="34" charset="-122"/>
                <a:cs typeface="Times New Roman" panose="02020603050405020304" pitchFamily="18" charset="0"/>
              </a:rPr>
              <a:t>   4   </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have a double room with one guest,” admitted the manager, “and he might be glad to split the</a:t>
            </a:r>
            <a:r>
              <a:rPr lang="en-US" altLang="zh-CN" sz="2400" b="1" u="sng" dirty="0">
                <a:latin typeface="微软雅黑" panose="020B0503020204020204" pitchFamily="34" charset="-122"/>
                <a:ea typeface="微软雅黑" panose="020B0503020204020204" pitchFamily="34" charset="-122"/>
                <a:cs typeface="Times New Roman" panose="02020603050405020304" pitchFamily="18" charset="0"/>
              </a:rPr>
              <a:t>   5   </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 But to tell you the   </a:t>
            </a:r>
            <a:r>
              <a:rPr lang="en-US" altLang="zh-CN" sz="2400" b="1" u="sng" dirty="0">
                <a:latin typeface="微软雅黑" panose="020B0503020204020204" pitchFamily="34" charset="-122"/>
                <a:ea typeface="微软雅黑" panose="020B0503020204020204" pitchFamily="34" charset="-122"/>
                <a:cs typeface="Times New Roman" panose="02020603050405020304" pitchFamily="18" charset="0"/>
              </a:rPr>
              <a:t>6   </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 he snores so loudly that people who shared the room with him have</a:t>
            </a:r>
            <a:r>
              <a:rPr lang="en-US" altLang="zh-CN" sz="2400" b="1" u="sng" dirty="0">
                <a:latin typeface="微软雅黑" panose="020B0503020204020204" pitchFamily="34" charset="-122"/>
                <a:ea typeface="微软雅黑" panose="020B0503020204020204" pitchFamily="34" charset="-122"/>
                <a:cs typeface="Times New Roman" panose="02020603050405020304" pitchFamily="18" charset="0"/>
              </a:rPr>
              <a:t>  7   </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in the past. I’m not sure it’d be worth it to you.”</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3" name="TextBox 22"/>
          <p:cNvSpPr txBox="1"/>
          <p:nvPr/>
        </p:nvSpPr>
        <p:spPr>
          <a:xfrm>
            <a:off x="814829" y="4359958"/>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C</a:t>
            </a:r>
            <a:endParaRPr lang="en-US" altLang="zh-CN" sz="2800" b="1" dirty="0">
              <a:solidFill>
                <a:srgbClr val="C00000"/>
              </a:solidFill>
              <a:latin typeface="Times New Roman" panose="02020603050405020304" pitchFamily="18" charset="0"/>
              <a:cs typeface="Times New Roman" panose="02020603050405020304" pitchFamily="18" charset="0"/>
            </a:endParaRPr>
          </a:p>
        </p:txBody>
      </p:sp>
      <p:sp>
        <p:nvSpPr>
          <p:cNvPr id="4" name="灯片编号占位符 3"/>
          <p:cNvSpPr>
            <a:spLocks noGrp="1"/>
          </p:cNvSpPr>
          <p:nvPr>
            <p:ph type="sldNum" sz="quarter" idx="12"/>
          </p:nvPr>
        </p:nvSpPr>
        <p:spPr/>
        <p:txBody>
          <a:bodyPr/>
          <a:lstStyle/>
          <a:p>
            <a:fld id="{879EF9BB-81F1-401D-AA19-680A8E0D7F6D}" type="slidenum">
              <a:rPr lang="en-US" smtClean="0"/>
            </a:fld>
            <a:endParaRPr lang="en-US"/>
          </a:p>
        </p:txBody>
      </p:sp>
      <p:sp>
        <p:nvSpPr>
          <p:cNvPr id="26" name="左箭头 25">
            <a:hlinkClick r:id="rId2"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16" name="TextBox 22"/>
          <p:cNvSpPr txBox="1"/>
          <p:nvPr/>
        </p:nvSpPr>
        <p:spPr>
          <a:xfrm>
            <a:off x="805021" y="4010592"/>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B</a:t>
            </a:r>
            <a:endParaRPr lang="en-US" altLang="zh-CN" sz="2800" b="1" dirty="0">
              <a:solidFill>
                <a:srgbClr val="C00000"/>
              </a:solidFill>
              <a:latin typeface="Times New Roman" panose="02020603050405020304" pitchFamily="18" charset="0"/>
              <a:cs typeface="Times New Roman" panose="02020603050405020304" pitchFamily="18" charset="0"/>
            </a:endParaRPr>
          </a:p>
        </p:txBody>
      </p:sp>
      <p:sp>
        <p:nvSpPr>
          <p:cNvPr id="9" name="TextBox 22"/>
          <p:cNvSpPr txBox="1"/>
          <p:nvPr/>
        </p:nvSpPr>
        <p:spPr>
          <a:xfrm>
            <a:off x="805022" y="3650413"/>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A</a:t>
            </a:r>
            <a:endParaRPr lang="en-US" altLang="zh-CN" sz="2800" b="1" dirty="0">
              <a:solidFill>
                <a:srgbClr val="C00000"/>
              </a:solidFill>
              <a:latin typeface="Times New Roman" panose="02020603050405020304" pitchFamily="18" charset="0"/>
              <a:cs typeface="Times New Roman" panose="02020603050405020304" pitchFamily="18" charset="0"/>
            </a:endParaRPr>
          </a:p>
        </p:txBody>
      </p:sp>
      <p:sp>
        <p:nvSpPr>
          <p:cNvPr id="10" name="TextBox 22"/>
          <p:cNvSpPr txBox="1"/>
          <p:nvPr/>
        </p:nvSpPr>
        <p:spPr>
          <a:xfrm>
            <a:off x="814829" y="4709324"/>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D</a:t>
            </a:r>
            <a:endParaRPr lang="en-US" altLang="zh-CN" sz="2800" b="1" dirty="0">
              <a:solidFill>
                <a:srgbClr val="C00000"/>
              </a:solidFill>
              <a:latin typeface="Times New Roman" panose="02020603050405020304" pitchFamily="18" charset="0"/>
              <a:cs typeface="Times New Roman" panose="02020603050405020304" pitchFamily="18" charset="0"/>
            </a:endParaRPr>
          </a:p>
        </p:txBody>
      </p:sp>
      <p:sp>
        <p:nvSpPr>
          <p:cNvPr id="12" name="文本框 11">
            <a:hlinkClick r:id="rId3" action="ppaction://hlinksldjump"/>
          </p:cNvPr>
          <p:cNvSpPr txBox="1"/>
          <p:nvPr/>
        </p:nvSpPr>
        <p:spPr>
          <a:xfrm>
            <a:off x="10599439" y="3912023"/>
            <a:ext cx="982961" cy="461665"/>
          </a:xfrm>
          <a:prstGeom prst="rect">
            <a:avLst/>
          </a:prstGeom>
          <a:solidFill>
            <a:schemeClr val="accent1"/>
          </a:solidFill>
          <a:effectLst>
            <a:outerShdw blurRad="50800" dist="76200" dir="5400000" algn="ctr" rotWithShape="0">
              <a:srgbClr val="000000">
                <a:alpha val="43137"/>
              </a:srgbClr>
            </a:outerShdw>
          </a:effectLst>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解  析</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17" name="TextBox 22"/>
          <p:cNvSpPr txBox="1"/>
          <p:nvPr/>
        </p:nvSpPr>
        <p:spPr>
          <a:xfrm>
            <a:off x="814829" y="5104668"/>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A</a:t>
            </a:r>
            <a:endParaRPr lang="en-US" altLang="zh-CN" sz="2800" b="1" dirty="0">
              <a:solidFill>
                <a:srgbClr val="C00000"/>
              </a:solidFill>
              <a:latin typeface="Times New Roman" panose="02020603050405020304" pitchFamily="18" charset="0"/>
              <a:cs typeface="Times New Roman" panose="02020603050405020304" pitchFamily="18" charset="0"/>
            </a:endParaRPr>
          </a:p>
        </p:txBody>
      </p:sp>
      <p:sp>
        <p:nvSpPr>
          <p:cNvPr id="14" name="TextBox 22"/>
          <p:cNvSpPr txBox="1"/>
          <p:nvPr/>
        </p:nvSpPr>
        <p:spPr>
          <a:xfrm>
            <a:off x="805021" y="5480121"/>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A</a:t>
            </a:r>
            <a:endParaRPr lang="en-US" altLang="zh-CN" sz="2800" b="1" dirty="0">
              <a:solidFill>
                <a:srgbClr val="C00000"/>
              </a:solidFill>
              <a:latin typeface="Times New Roman" panose="02020603050405020304" pitchFamily="18" charset="0"/>
              <a:cs typeface="Times New Roman" panose="02020603050405020304" pitchFamily="18" charset="0"/>
            </a:endParaRPr>
          </a:p>
        </p:txBody>
      </p:sp>
      <p:sp>
        <p:nvSpPr>
          <p:cNvPr id="15" name="TextBox 22"/>
          <p:cNvSpPr txBox="1"/>
          <p:nvPr/>
        </p:nvSpPr>
        <p:spPr>
          <a:xfrm>
            <a:off x="795213" y="5845892"/>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B</a:t>
            </a:r>
            <a:endParaRPr lang="en-US" altLang="zh-CN" sz="2800" b="1" dirty="0">
              <a:solidFill>
                <a:srgbClr val="C00000"/>
              </a:solidFill>
              <a:latin typeface="Times New Roman" panose="02020603050405020304" pitchFamily="18" charset="0"/>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up)">
                                      <p:cBhvr>
                                        <p:cTn id="7" dur="500"/>
                                        <p:tgtEl>
                                          <p:spTgt spid="3">
                                            <p:bg/>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up)">
                                      <p:cBhvr>
                                        <p:cTn id="10" dur="500"/>
                                        <p:tgtEl>
                                          <p:spTgt spid="3">
                                            <p:txEl>
                                              <p:pRg st="0" end="0"/>
                                            </p:txEl>
                                          </p:spTgt>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wipe(up)">
                                      <p:cBhvr>
                                        <p:cTn id="13" dur="500"/>
                                        <p:tgtEl>
                                          <p:spTgt spid="3">
                                            <p:txEl>
                                              <p:pRg st="1" end="1"/>
                                            </p:txEl>
                                          </p:spTgt>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wipe(up)">
                                      <p:cBhvr>
                                        <p:cTn id="16" dur="500"/>
                                        <p:tgtEl>
                                          <p:spTgt spid="5"/>
                                        </p:tgtEl>
                                      </p:cBhvr>
                                    </p:animEffect>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barn(inVertical)">
                                      <p:cBhvr>
                                        <p:cTn id="21" dur="500"/>
                                        <p:tgtEl>
                                          <p:spTgt spid="9"/>
                                        </p:tgtEl>
                                      </p:cBhvr>
                                    </p:animEffect>
                                  </p:childTnLst>
                                </p:cTn>
                              </p:par>
                            </p:childTnLst>
                          </p:cTn>
                        </p:par>
                        <p:par>
                          <p:cTn id="22" fill="hold">
                            <p:stCondLst>
                              <p:cond delay="500"/>
                            </p:stCondLst>
                            <p:childTnLst>
                              <p:par>
                                <p:cTn id="23" presetID="16" presetClass="entr" presetSubtype="37"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barn(outVertical)">
                                      <p:cBhvr>
                                        <p:cTn id="25" dur="500"/>
                                        <p:tgtEl>
                                          <p:spTgt spid="12"/>
                                        </p:tgtEl>
                                      </p:cBhvr>
                                    </p:animEffect>
                                  </p:childTnLst>
                                </p:cTn>
                              </p:par>
                            </p:childTnLst>
                          </p:cTn>
                        </p:par>
                      </p:childTnLst>
                    </p:cTn>
                  </p:par>
                  <p:par>
                    <p:cTn id="26" fill="hold">
                      <p:stCondLst>
                        <p:cond delay="indefinite"/>
                      </p:stCondLst>
                      <p:childTnLst>
                        <p:par>
                          <p:cTn id="27" fill="hold">
                            <p:stCondLst>
                              <p:cond delay="0"/>
                            </p:stCondLst>
                            <p:childTnLst>
                              <p:par>
                                <p:cTn id="28" presetID="16" presetClass="entr" presetSubtype="21" fill="hold" grpId="0" nodeType="click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barn(inVertical)">
                                      <p:cBhvr>
                                        <p:cTn id="30" dur="500"/>
                                        <p:tgtEl>
                                          <p:spTgt spid="16"/>
                                        </p:tgtEl>
                                      </p:cBhvr>
                                    </p:animEffect>
                                  </p:childTnLst>
                                </p:cTn>
                              </p:par>
                            </p:childTnLst>
                          </p:cTn>
                        </p:par>
                      </p:childTnLst>
                    </p:cTn>
                  </p:par>
                  <p:par>
                    <p:cTn id="31" fill="hold">
                      <p:stCondLst>
                        <p:cond delay="indefinite"/>
                      </p:stCondLst>
                      <p:childTnLst>
                        <p:par>
                          <p:cTn id="32" fill="hold">
                            <p:stCondLst>
                              <p:cond delay="0"/>
                            </p:stCondLst>
                            <p:childTnLst>
                              <p:par>
                                <p:cTn id="33" presetID="16" presetClass="entr" presetSubtype="21" fill="hold" grpId="0" nodeType="click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barn(inVertical)">
                                      <p:cBhvr>
                                        <p:cTn id="35" dur="500"/>
                                        <p:tgtEl>
                                          <p:spTgt spid="23"/>
                                        </p:tgtEl>
                                      </p:cBhvr>
                                    </p:animEffect>
                                  </p:childTnLst>
                                </p:cTn>
                              </p:par>
                            </p:childTnLst>
                          </p:cTn>
                        </p:par>
                      </p:childTnLst>
                    </p:cTn>
                  </p:par>
                  <p:par>
                    <p:cTn id="36" fill="hold">
                      <p:stCondLst>
                        <p:cond delay="indefinite"/>
                      </p:stCondLst>
                      <p:childTnLst>
                        <p:par>
                          <p:cTn id="37" fill="hold">
                            <p:stCondLst>
                              <p:cond delay="0"/>
                            </p:stCondLst>
                            <p:childTnLst>
                              <p:par>
                                <p:cTn id="38" presetID="16" presetClass="entr" presetSubtype="21" fill="hold" grpId="0" nodeType="click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barn(inVertical)">
                                      <p:cBhvr>
                                        <p:cTn id="40" dur="500"/>
                                        <p:tgtEl>
                                          <p:spTgt spid="10"/>
                                        </p:tgtEl>
                                      </p:cBhvr>
                                    </p:animEffect>
                                  </p:childTnLst>
                                </p:cTn>
                              </p:par>
                            </p:childTnLst>
                          </p:cTn>
                        </p:par>
                      </p:childTnLst>
                    </p:cTn>
                  </p:par>
                  <p:par>
                    <p:cTn id="41" fill="hold">
                      <p:stCondLst>
                        <p:cond delay="indefinite"/>
                      </p:stCondLst>
                      <p:childTnLst>
                        <p:par>
                          <p:cTn id="42" fill="hold">
                            <p:stCondLst>
                              <p:cond delay="0"/>
                            </p:stCondLst>
                            <p:childTnLst>
                              <p:par>
                                <p:cTn id="43" presetID="16" presetClass="entr" presetSubtype="21" fill="hold" grpId="0" nodeType="clickEffect">
                                  <p:stCondLst>
                                    <p:cond delay="0"/>
                                  </p:stCondLst>
                                  <p:childTnLst>
                                    <p:set>
                                      <p:cBhvr>
                                        <p:cTn id="44" dur="1" fill="hold">
                                          <p:stCondLst>
                                            <p:cond delay="0"/>
                                          </p:stCondLst>
                                        </p:cTn>
                                        <p:tgtEl>
                                          <p:spTgt spid="17"/>
                                        </p:tgtEl>
                                        <p:attrNameLst>
                                          <p:attrName>style.visibility</p:attrName>
                                        </p:attrNameLst>
                                      </p:cBhvr>
                                      <p:to>
                                        <p:strVal val="visible"/>
                                      </p:to>
                                    </p:set>
                                    <p:animEffect transition="in" filter="barn(inVertical)">
                                      <p:cBhvr>
                                        <p:cTn id="45" dur="500"/>
                                        <p:tgtEl>
                                          <p:spTgt spid="17"/>
                                        </p:tgtEl>
                                      </p:cBhvr>
                                    </p:animEffect>
                                  </p:childTnLst>
                                </p:cTn>
                              </p:par>
                            </p:childTnLst>
                          </p:cTn>
                        </p:par>
                      </p:childTnLst>
                    </p:cTn>
                  </p:par>
                  <p:par>
                    <p:cTn id="46" fill="hold">
                      <p:stCondLst>
                        <p:cond delay="indefinite"/>
                      </p:stCondLst>
                      <p:childTnLst>
                        <p:par>
                          <p:cTn id="47" fill="hold">
                            <p:stCondLst>
                              <p:cond delay="0"/>
                            </p:stCondLst>
                            <p:childTnLst>
                              <p:par>
                                <p:cTn id="48" presetID="16" presetClass="entr" presetSubtype="21" fill="hold" grpId="0" nodeType="clickEffect">
                                  <p:stCondLst>
                                    <p:cond delay="0"/>
                                  </p:stCondLst>
                                  <p:childTnLst>
                                    <p:set>
                                      <p:cBhvr>
                                        <p:cTn id="49" dur="1" fill="hold">
                                          <p:stCondLst>
                                            <p:cond delay="0"/>
                                          </p:stCondLst>
                                        </p:cTn>
                                        <p:tgtEl>
                                          <p:spTgt spid="14"/>
                                        </p:tgtEl>
                                        <p:attrNameLst>
                                          <p:attrName>style.visibility</p:attrName>
                                        </p:attrNameLst>
                                      </p:cBhvr>
                                      <p:to>
                                        <p:strVal val="visible"/>
                                      </p:to>
                                    </p:set>
                                    <p:animEffect transition="in" filter="barn(inVertical)">
                                      <p:cBhvr>
                                        <p:cTn id="50" dur="500"/>
                                        <p:tgtEl>
                                          <p:spTgt spid="14"/>
                                        </p:tgtEl>
                                      </p:cBhvr>
                                    </p:animEffect>
                                  </p:childTnLst>
                                </p:cTn>
                              </p:par>
                            </p:childTnLst>
                          </p:cTn>
                        </p:par>
                      </p:childTnLst>
                    </p:cTn>
                  </p:par>
                  <p:par>
                    <p:cTn id="51" fill="hold">
                      <p:stCondLst>
                        <p:cond delay="indefinite"/>
                      </p:stCondLst>
                      <p:childTnLst>
                        <p:par>
                          <p:cTn id="52" fill="hold">
                            <p:stCondLst>
                              <p:cond delay="0"/>
                            </p:stCondLst>
                            <p:childTnLst>
                              <p:par>
                                <p:cTn id="53" presetID="16" presetClass="entr" presetSubtype="21" fill="hold" grpId="0" nodeType="clickEffect">
                                  <p:stCondLst>
                                    <p:cond delay="0"/>
                                  </p:stCondLst>
                                  <p:childTnLst>
                                    <p:set>
                                      <p:cBhvr>
                                        <p:cTn id="54" dur="1" fill="hold">
                                          <p:stCondLst>
                                            <p:cond delay="0"/>
                                          </p:stCondLst>
                                        </p:cTn>
                                        <p:tgtEl>
                                          <p:spTgt spid="15"/>
                                        </p:tgtEl>
                                        <p:attrNameLst>
                                          <p:attrName>style.visibility</p:attrName>
                                        </p:attrNameLst>
                                      </p:cBhvr>
                                      <p:to>
                                        <p:strVal val="visible"/>
                                      </p:to>
                                    </p:set>
                                    <p:animEffect transition="in" filter="barn(inVertical)">
                                      <p:cBhvr>
                                        <p:cTn id="5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3" grpId="0" animBg="1" build="p"/>
      <p:bldP spid="23" grpId="0"/>
      <p:bldP spid="16" grpId="0"/>
      <p:bldP spid="9" grpId="0"/>
      <p:bldP spid="10" grpId="0"/>
      <p:bldP spid="12" grpId="0" animBg="1"/>
      <p:bldP spid="17" grpId="0"/>
      <p:bldP spid="14" grpId="0"/>
      <p:bldP spid="15" grpId="0"/>
    </p:bldLst>
  </p:timing>
</p:sld>
</file>

<file path=ppt/slides/slide4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69" name="Group 4"/>
          <p:cNvGrpSpPr/>
          <p:nvPr/>
        </p:nvGrpSpPr>
        <p:grpSpPr>
          <a:xfrm>
            <a:off x="9040482" y="3280216"/>
            <a:ext cx="3058005" cy="3492104"/>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3" name="内容占位符 2"/>
          <p:cNvSpPr>
            <a:spLocks noGrp="1"/>
          </p:cNvSpPr>
          <p:nvPr>
            <p:ph idx="1"/>
          </p:nvPr>
        </p:nvSpPr>
        <p:spPr>
          <a:xfrm>
            <a:off x="538426" y="189782"/>
            <a:ext cx="11419112" cy="6166571"/>
          </a:xfrm>
          <a:solidFill>
            <a:schemeClr val="bg1">
              <a:alpha val="47000"/>
            </a:schemeClr>
          </a:solidFill>
        </p:spPr>
        <p:txBody>
          <a:bodyPr>
            <a:noAutofit/>
          </a:bodyPr>
          <a:lstStyle/>
          <a:p>
            <a:pPr marL="0" indent="0">
              <a:lnSpc>
                <a:spcPct val="120000"/>
              </a:lnSpc>
              <a:buNone/>
            </a:pPr>
            <a:r>
              <a:rPr lang="zh-CN" altLang="en-US" sz="2800" b="1" dirty="0">
                <a:solidFill>
                  <a:srgbClr val="002060"/>
                </a:solidFill>
                <a:latin typeface="微软雅黑" panose="020B0503020204020204" pitchFamily="34" charset="-122"/>
                <a:ea typeface="微软雅黑" panose="020B0503020204020204" pitchFamily="34" charset="-122"/>
                <a:cs typeface="+mj-cs"/>
              </a:rPr>
              <a:t>解  析：</a:t>
            </a:r>
            <a:r>
              <a:rPr lang="zh-CN" altLang="en-US" sz="2800" b="1" dirty="0">
                <a:solidFill>
                  <a:schemeClr val="tx1"/>
                </a:solidFill>
                <a:latin typeface="微软雅黑" panose="020B0503020204020204" pitchFamily="34" charset="-122"/>
                <a:ea typeface="微软雅黑" panose="020B0503020204020204" pitchFamily="34" charset="-122"/>
                <a:cs typeface="+mj-cs"/>
              </a:rPr>
              <a:t>1.</a:t>
            </a:r>
            <a:r>
              <a:rPr sz="2400" b="1" dirty="0">
                <a:latin typeface="微软雅黑" panose="020B0503020204020204" pitchFamily="34" charset="-122"/>
                <a:ea typeface="微软雅黑" panose="020B0503020204020204" pitchFamily="34" charset="-122"/>
              </a:rPr>
              <a:t>本题考查固定搭配。pull into somewhere 表示“驶入某地后停下”，故本题正确答案为 A。</a:t>
            </a:r>
            <a:endParaRPr sz="2400" b="1" dirty="0">
              <a:latin typeface="微软雅黑" panose="020B0503020204020204" pitchFamily="34" charset="-122"/>
              <a:ea typeface="微软雅黑" panose="020B0503020204020204" pitchFamily="34" charset="-122"/>
            </a:endParaRPr>
          </a:p>
          <a:p>
            <a:pPr marL="0" indent="0">
              <a:lnSpc>
                <a:spcPct val="120000"/>
              </a:lnSpc>
              <a:buNone/>
            </a:pPr>
            <a:r>
              <a:rPr sz="2400" b="1" dirty="0">
                <a:latin typeface="微软雅黑" panose="020B0503020204020204" pitchFamily="34" charset="-122"/>
                <a:ea typeface="微软雅黑" panose="020B0503020204020204" pitchFamily="34" charset="-122"/>
              </a:rPr>
              <a:t>2. 本题考查词义辨析和逻辑推理。plead sb. 表示“请求，恳求”。从说话的内容可以看出来语气非常诚恳，故本题正确答案为 B。</a:t>
            </a:r>
            <a:endParaRPr sz="2400" b="1" dirty="0">
              <a:latin typeface="微软雅黑" panose="020B0503020204020204" pitchFamily="34" charset="-122"/>
              <a:ea typeface="微软雅黑" panose="020B0503020204020204" pitchFamily="34" charset="-122"/>
            </a:endParaRPr>
          </a:p>
          <a:p>
            <a:pPr marL="0" indent="0">
              <a:lnSpc>
                <a:spcPct val="120000"/>
              </a:lnSpc>
              <a:buNone/>
            </a:pPr>
            <a:r>
              <a:rPr sz="2400" b="1" dirty="0">
                <a:latin typeface="微软雅黑" panose="020B0503020204020204" pitchFamily="34" charset="-122"/>
                <a:ea typeface="微软雅黑" panose="020B0503020204020204" pitchFamily="34" charset="-122"/>
              </a:rPr>
              <a:t>3. 本题考查逻辑推理。从上文可以看出，John 非常希望有一个可以睡觉的地方，一张床也行，他不在意睡在哪里，用 care 更加合适，故本题正确答案为 C。</a:t>
            </a:r>
            <a:endParaRPr sz="2400" b="1" dirty="0">
              <a:latin typeface="微软雅黑" panose="020B0503020204020204" pitchFamily="34" charset="-122"/>
              <a:ea typeface="微软雅黑" panose="020B0503020204020204" pitchFamily="34" charset="-122"/>
            </a:endParaRPr>
          </a:p>
          <a:p>
            <a:pPr marL="0" indent="0">
              <a:lnSpc>
                <a:spcPct val="120000"/>
              </a:lnSpc>
              <a:buNone/>
            </a:pPr>
            <a:r>
              <a:rPr sz="2400" b="1" dirty="0">
                <a:latin typeface="微软雅黑" panose="020B0503020204020204" pitchFamily="34" charset="-122"/>
                <a:ea typeface="微软雅黑" panose="020B0503020204020204" pitchFamily="34" charset="-122"/>
              </a:rPr>
              <a:t>4. 本题考查词汇用法。have 在这里用了原型，do have 表示“的确有”，do 在这里加强语气，故本题正确答案为 D。</a:t>
            </a:r>
            <a:endParaRPr sz="2400" b="1" dirty="0">
              <a:latin typeface="微软雅黑" panose="020B0503020204020204" pitchFamily="34" charset="-122"/>
              <a:ea typeface="微软雅黑" panose="020B0503020204020204" pitchFamily="34" charset="-122"/>
            </a:endParaRPr>
          </a:p>
          <a:p>
            <a:pPr marL="0" indent="0">
              <a:lnSpc>
                <a:spcPct val="120000"/>
              </a:lnSpc>
              <a:buNone/>
            </a:pPr>
            <a:r>
              <a:rPr sz="2400" b="1" dirty="0">
                <a:latin typeface="微软雅黑" panose="020B0503020204020204" pitchFamily="34" charset="-122"/>
                <a:ea typeface="微软雅黑" panose="020B0503020204020204" pitchFamily="34" charset="-122"/>
              </a:rPr>
              <a:t>5. 本题考查词义辨析。既然是共用同一个房间，就要分摊开销，split the cost 意为“分摊费用”，故本题正确答案为 A。</a:t>
            </a:r>
            <a:endParaRPr sz="2400" b="1" dirty="0">
              <a:latin typeface="微软雅黑" panose="020B0503020204020204" pitchFamily="34" charset="-122"/>
              <a:ea typeface="微软雅黑" panose="020B0503020204020204" pitchFamily="34" charset="-122"/>
            </a:endParaRPr>
          </a:p>
          <a:p>
            <a:pPr marL="0" indent="0">
              <a:lnSpc>
                <a:spcPct val="120000"/>
              </a:lnSpc>
              <a:buNone/>
            </a:pPr>
            <a:r>
              <a:rPr sz="2400" b="1" dirty="0">
                <a:latin typeface="微软雅黑" panose="020B0503020204020204" pitchFamily="34" charset="-122"/>
                <a:ea typeface="微软雅黑" panose="020B0503020204020204" pitchFamily="34" charset="-122"/>
              </a:rPr>
              <a:t>6. 本题考查固定搭配。tell sb. the truth 意为“实话实说”，故本题正确答案为 A。</a:t>
            </a:r>
            <a:endParaRPr sz="2400" b="1" dirty="0">
              <a:latin typeface="微软雅黑" panose="020B0503020204020204" pitchFamily="34" charset="-122"/>
              <a:ea typeface="微软雅黑" panose="020B0503020204020204" pitchFamily="34" charset="-122"/>
            </a:endParaRPr>
          </a:p>
          <a:p>
            <a:pPr marL="0" indent="0">
              <a:lnSpc>
                <a:spcPct val="120000"/>
              </a:lnSpc>
              <a:buNone/>
            </a:pPr>
            <a:r>
              <a:rPr sz="2400" b="1" dirty="0">
                <a:latin typeface="微软雅黑" panose="020B0503020204020204" pitchFamily="34" charset="-122"/>
                <a:ea typeface="微软雅黑" panose="020B0503020204020204" pitchFamily="34" charset="-122"/>
              </a:rPr>
              <a:t>7. 本题考查词义辨析和逻辑推理。根据下文可以得知这个人打呼噜太响，因此与他共室的人会抱怨，用 complain 更加合适，故本题正确答案为 B。</a:t>
            </a:r>
            <a:endParaRPr sz="2400" b="1" dirty="0">
              <a:latin typeface="微软雅黑" panose="020B0503020204020204" pitchFamily="34" charset="-122"/>
              <a:ea typeface="微软雅黑" panose="020B0503020204020204" pitchFamily="34" charset="-122"/>
            </a:endParaRPr>
          </a:p>
        </p:txBody>
      </p:sp>
      <p:sp>
        <p:nvSpPr>
          <p:cNvPr id="33" name="左箭头 32">
            <a:hlinkClick r:id="rId1" action="ppaction://hlinksldjump"/>
          </p:cNvPr>
          <p:cNvSpPr/>
          <p:nvPr/>
        </p:nvSpPr>
        <p:spPr>
          <a:xfrm>
            <a:off x="9839669" y="622435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endParaRPr lang="zh-CN" altLang="en-US" sz="2400" b="1" dirty="0">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bg/>
                                          </p:spTgt>
                                        </p:tgtEl>
                                        <p:attrNameLst>
                                          <p:attrName>style.visibility</p:attrName>
                                        </p:attrNameLst>
                                      </p:cBhvr>
                                      <p:to>
                                        <p:strVal val="visible"/>
                                      </p:to>
                                    </p:set>
                                    <p:animEffect transition="in" filter="wipe(up)">
                                      <p:cBhvr>
                                        <p:cTn id="11" dur="500"/>
                                        <p:tgtEl>
                                          <p:spTgt spid="3">
                                            <p:bg/>
                                          </p:spTgt>
                                        </p:tgtEl>
                                      </p:cBhvr>
                                    </p:animEffect>
                                  </p:childTnLst>
                                </p:cTn>
                              </p:par>
                              <p:par>
                                <p:cTn id="12" presetID="22" presetClass="entr" presetSubtype="1" fill="hold" grpId="0" nodeType="with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wipe(up)">
                                      <p:cBhvr>
                                        <p:cTn id="14" dur="500"/>
                                        <p:tgtEl>
                                          <p:spTgt spid="3">
                                            <p:txEl>
                                              <p:pRg st="0" end="0"/>
                                            </p:txEl>
                                          </p:spTgt>
                                        </p:tgtEl>
                                      </p:cBhvr>
                                    </p:animEffect>
                                  </p:childTnLst>
                                </p:cTn>
                              </p:par>
                              <p:par>
                                <p:cTn id="15" presetID="22" presetClass="entr" presetSubtype="1" fill="hold" grpId="0" nodeType="with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wipe(up)">
                                      <p:cBhvr>
                                        <p:cTn id="17" dur="500"/>
                                        <p:tgtEl>
                                          <p:spTgt spid="3">
                                            <p:txEl>
                                              <p:pRg st="1" end="1"/>
                                            </p:txEl>
                                          </p:spTgt>
                                        </p:tgtEl>
                                      </p:cBhvr>
                                    </p:animEffect>
                                  </p:childTnLst>
                                </p:cTn>
                              </p:par>
                              <p:par>
                                <p:cTn id="18" presetID="22" presetClass="entr" presetSubtype="1" fill="hold" grpId="0" nodeType="with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Effect transition="in" filter="wipe(up)">
                                      <p:cBhvr>
                                        <p:cTn id="20" dur="500"/>
                                        <p:tgtEl>
                                          <p:spTgt spid="3">
                                            <p:txEl>
                                              <p:pRg st="2" end="2"/>
                                            </p:txEl>
                                          </p:spTgt>
                                        </p:tgtEl>
                                      </p:cBhvr>
                                    </p:animEffect>
                                  </p:childTnLst>
                                </p:cTn>
                              </p:par>
                              <p:par>
                                <p:cTn id="21" presetID="22" presetClass="entr" presetSubtype="1" fill="hold" grpId="0" nodeType="with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Effect transition="in" filter="wipe(up)">
                                      <p:cBhvr>
                                        <p:cTn id="23" dur="500"/>
                                        <p:tgtEl>
                                          <p:spTgt spid="3">
                                            <p:txEl>
                                              <p:pRg st="3" end="3"/>
                                            </p:txEl>
                                          </p:spTgt>
                                        </p:tgtEl>
                                      </p:cBhvr>
                                    </p:animEffect>
                                  </p:childTnLst>
                                </p:cTn>
                              </p:par>
                              <p:par>
                                <p:cTn id="24" presetID="22" presetClass="entr" presetSubtype="1" fill="hold" grpId="0" nodeType="withEffect">
                                  <p:stCondLst>
                                    <p:cond delay="0"/>
                                  </p:stCondLst>
                                  <p:childTnLst>
                                    <p:set>
                                      <p:cBhvr>
                                        <p:cTn id="25" dur="1" fill="hold">
                                          <p:stCondLst>
                                            <p:cond delay="0"/>
                                          </p:stCondLst>
                                        </p:cTn>
                                        <p:tgtEl>
                                          <p:spTgt spid="3">
                                            <p:txEl>
                                              <p:pRg st="4" end="4"/>
                                            </p:txEl>
                                          </p:spTgt>
                                        </p:tgtEl>
                                        <p:attrNameLst>
                                          <p:attrName>style.visibility</p:attrName>
                                        </p:attrNameLst>
                                      </p:cBhvr>
                                      <p:to>
                                        <p:strVal val="visible"/>
                                      </p:to>
                                    </p:set>
                                    <p:animEffect transition="in" filter="wipe(up)">
                                      <p:cBhvr>
                                        <p:cTn id="26" dur="500"/>
                                        <p:tgtEl>
                                          <p:spTgt spid="3">
                                            <p:txEl>
                                              <p:pRg st="4" end="4"/>
                                            </p:txEl>
                                          </p:spTgt>
                                        </p:tgtEl>
                                      </p:cBhvr>
                                    </p:animEffect>
                                  </p:childTnLst>
                                </p:cTn>
                              </p:par>
                              <p:par>
                                <p:cTn id="27" presetID="22" presetClass="entr" presetSubtype="1" fill="hold" grpId="0" nodeType="withEffect">
                                  <p:stCondLst>
                                    <p:cond delay="0"/>
                                  </p:stCondLst>
                                  <p:childTnLst>
                                    <p:set>
                                      <p:cBhvr>
                                        <p:cTn id="28" dur="1" fill="hold">
                                          <p:stCondLst>
                                            <p:cond delay="0"/>
                                          </p:stCondLst>
                                        </p:cTn>
                                        <p:tgtEl>
                                          <p:spTgt spid="3">
                                            <p:txEl>
                                              <p:pRg st="5" end="5"/>
                                            </p:txEl>
                                          </p:spTgt>
                                        </p:tgtEl>
                                        <p:attrNameLst>
                                          <p:attrName>style.visibility</p:attrName>
                                        </p:attrNameLst>
                                      </p:cBhvr>
                                      <p:to>
                                        <p:strVal val="visible"/>
                                      </p:to>
                                    </p:set>
                                    <p:animEffect transition="in" filter="wipe(up)">
                                      <p:cBhvr>
                                        <p:cTn id="29" dur="500"/>
                                        <p:tgtEl>
                                          <p:spTgt spid="3">
                                            <p:txEl>
                                              <p:pRg st="5" end="5"/>
                                            </p:txEl>
                                          </p:spTgt>
                                        </p:tgtEl>
                                      </p:cBhvr>
                                    </p:animEffect>
                                  </p:childTnLst>
                                </p:cTn>
                              </p:par>
                              <p:par>
                                <p:cTn id="30" presetID="22" presetClass="entr" presetSubtype="1" fill="hold" grpId="0" nodeType="withEffect">
                                  <p:stCondLst>
                                    <p:cond delay="0"/>
                                  </p:stCondLst>
                                  <p:childTnLst>
                                    <p:set>
                                      <p:cBhvr>
                                        <p:cTn id="31" dur="1" fill="hold">
                                          <p:stCondLst>
                                            <p:cond delay="0"/>
                                          </p:stCondLst>
                                        </p:cTn>
                                        <p:tgtEl>
                                          <p:spTgt spid="3">
                                            <p:txEl>
                                              <p:pRg st="6" end="6"/>
                                            </p:txEl>
                                          </p:spTgt>
                                        </p:tgtEl>
                                        <p:attrNameLst>
                                          <p:attrName>style.visibility</p:attrName>
                                        </p:attrNameLst>
                                      </p:cBhvr>
                                      <p:to>
                                        <p:strVal val="visible"/>
                                      </p:to>
                                    </p:set>
                                    <p:animEffect transition="in" filter="wipe(up)">
                                      <p:cBhvr>
                                        <p:cTn id="32"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939702" y="3964371"/>
            <a:ext cx="10808777" cy="193802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8. A. excited        	B. funny     		C. tired	D. worried</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9. A. dark            	B. deep        	C. dim	D. bright</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10. A. better       	B. worse          	C. more	D. less</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11. A. difficulty  	B. problem      	C. reason	D. question</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12. A. any            	B. one           	C. no		D. a</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27" name="图片 2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704952" y="-29303"/>
            <a:ext cx="2506942" cy="2508444"/>
          </a:xfrm>
          <a:prstGeom prst="rect">
            <a:avLst/>
          </a:prstGeom>
        </p:spPr>
      </p:pic>
      <p:sp>
        <p:nvSpPr>
          <p:cNvPr id="3" name="内容占位符 2"/>
          <p:cNvSpPr>
            <a:spLocks noGrp="1"/>
          </p:cNvSpPr>
          <p:nvPr>
            <p:ph idx="1"/>
          </p:nvPr>
        </p:nvSpPr>
        <p:spPr>
          <a:xfrm>
            <a:off x="386199" y="721323"/>
            <a:ext cx="10808776" cy="3151399"/>
          </a:xfrm>
          <a:solidFill>
            <a:schemeClr val="bg1">
              <a:alpha val="45000"/>
            </a:schemeClr>
          </a:solidFill>
        </p:spPr>
        <p:txBody>
          <a:bodyPr>
            <a:noAutofit/>
          </a:bodyPr>
          <a:lstStyle/>
          <a:p>
            <a:pPr marL="0" indent="0">
              <a:buNone/>
            </a:pP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    “No problem,” the</a:t>
            </a:r>
            <a:r>
              <a:rPr lang="en-US" altLang="zh-CN" sz="2400" b="1" u="sng" dirty="0">
                <a:latin typeface="微软雅黑" panose="020B0503020204020204" pitchFamily="34" charset="-122"/>
                <a:ea typeface="微软雅黑" panose="020B0503020204020204" pitchFamily="34" charset="-122"/>
                <a:cs typeface="Times New Roman" panose="02020603050405020304" pitchFamily="18" charset="0"/>
              </a:rPr>
              <a:t>   8   </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traveler assured him. “I’ll take it.”</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a:p>
            <a:pPr marL="0" indent="0">
              <a:buNone/>
            </a:pP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     The next morning, John came down to breakfast </a:t>
            </a:r>
            <a:r>
              <a:rPr lang="en-US" altLang="zh-CN" sz="2400" b="1" u="sng" dirty="0">
                <a:latin typeface="微软雅黑" panose="020B0503020204020204" pitchFamily="34" charset="-122"/>
                <a:ea typeface="微软雅黑" panose="020B0503020204020204" pitchFamily="34" charset="-122"/>
                <a:cs typeface="Times New Roman" panose="02020603050405020304" pitchFamily="18" charset="0"/>
              </a:rPr>
              <a:t>  9   </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-eyed. When asked about how he slept, he replied, “Never</a:t>
            </a:r>
            <a:r>
              <a:rPr lang="en-US" altLang="zh-CN" sz="2400" b="1" u="sng" dirty="0">
                <a:latin typeface="微软雅黑" panose="020B0503020204020204" pitchFamily="34" charset="-122"/>
                <a:ea typeface="微软雅黑" panose="020B0503020204020204" pitchFamily="34" charset="-122"/>
                <a:cs typeface="Times New Roman" panose="02020603050405020304" pitchFamily="18" charset="0"/>
              </a:rPr>
              <a:t>   10   </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a:p>
            <a:pPr marL="0" indent="0">
              <a:buNone/>
            </a:pP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     The manager was astonished. “No</a:t>
            </a:r>
            <a:r>
              <a:rPr lang="en-US" altLang="zh-CN" sz="2400" b="1" u="sng" dirty="0">
                <a:latin typeface="微软雅黑" panose="020B0503020204020204" pitchFamily="34" charset="-122"/>
                <a:ea typeface="微软雅黑" panose="020B0503020204020204" pitchFamily="34" charset="-122"/>
                <a:cs typeface="Times New Roman" panose="02020603050405020304" pitchFamily="18" charset="0"/>
              </a:rPr>
              <a:t>   11  </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 with the other guy snoring, then?”</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a:p>
            <a:pPr marL="0" indent="0">
              <a:buNone/>
            </a:pP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    “Nope. I shut him up in</a:t>
            </a:r>
            <a:r>
              <a:rPr lang="en-US" altLang="zh-CN" sz="2400" b="1" u="sng" dirty="0">
                <a:latin typeface="微软雅黑" panose="020B0503020204020204" pitchFamily="34" charset="-122"/>
                <a:ea typeface="微软雅黑" panose="020B0503020204020204" pitchFamily="34" charset="-122"/>
                <a:cs typeface="Times New Roman" panose="02020603050405020304" pitchFamily="18" charset="0"/>
              </a:rPr>
              <a:t>   12   </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time.”</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3" name="TextBox 22"/>
          <p:cNvSpPr txBox="1"/>
          <p:nvPr/>
        </p:nvSpPr>
        <p:spPr>
          <a:xfrm>
            <a:off x="540589" y="4621568"/>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A</a:t>
            </a:r>
            <a:endParaRPr lang="en-US" altLang="zh-CN" sz="2800" b="1" dirty="0">
              <a:solidFill>
                <a:srgbClr val="C00000"/>
              </a:solidFill>
              <a:latin typeface="Times New Roman" panose="02020603050405020304" pitchFamily="18" charset="0"/>
              <a:cs typeface="Times New Roman" panose="02020603050405020304" pitchFamily="18" charset="0"/>
            </a:endParaRPr>
          </a:p>
        </p:txBody>
      </p:sp>
      <p:sp>
        <p:nvSpPr>
          <p:cNvPr id="4" name="灯片编号占位符 3"/>
          <p:cNvSpPr>
            <a:spLocks noGrp="1"/>
          </p:cNvSpPr>
          <p:nvPr>
            <p:ph type="sldNum" sz="quarter" idx="12"/>
          </p:nvPr>
        </p:nvSpPr>
        <p:spPr/>
        <p:txBody>
          <a:bodyPr/>
          <a:lstStyle/>
          <a:p>
            <a:fld id="{879EF9BB-81F1-401D-AA19-680A8E0D7F6D}" type="slidenum">
              <a:rPr lang="en-US" smtClean="0"/>
            </a:fld>
            <a:endParaRPr lang="en-US"/>
          </a:p>
        </p:txBody>
      </p:sp>
      <p:sp>
        <p:nvSpPr>
          <p:cNvPr id="26" name="左箭头 25">
            <a:hlinkClick r:id="rId2"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16" name="TextBox 22"/>
          <p:cNvSpPr txBox="1"/>
          <p:nvPr/>
        </p:nvSpPr>
        <p:spPr>
          <a:xfrm>
            <a:off x="530781" y="4272202"/>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D</a:t>
            </a:r>
            <a:endParaRPr lang="en-US" altLang="zh-CN" sz="2800" b="1" dirty="0">
              <a:solidFill>
                <a:srgbClr val="C00000"/>
              </a:solidFill>
              <a:latin typeface="Times New Roman" panose="02020603050405020304" pitchFamily="18" charset="0"/>
              <a:cs typeface="Times New Roman" panose="02020603050405020304" pitchFamily="18" charset="0"/>
            </a:endParaRPr>
          </a:p>
        </p:txBody>
      </p:sp>
      <p:sp>
        <p:nvSpPr>
          <p:cNvPr id="9" name="TextBox 22"/>
          <p:cNvSpPr txBox="1"/>
          <p:nvPr/>
        </p:nvSpPr>
        <p:spPr>
          <a:xfrm>
            <a:off x="530782" y="3912023"/>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C</a:t>
            </a:r>
            <a:endParaRPr lang="en-US" altLang="zh-CN" sz="2800" b="1" dirty="0">
              <a:solidFill>
                <a:srgbClr val="C00000"/>
              </a:solidFill>
              <a:latin typeface="Times New Roman" panose="02020603050405020304" pitchFamily="18" charset="0"/>
              <a:cs typeface="Times New Roman" panose="02020603050405020304" pitchFamily="18" charset="0"/>
            </a:endParaRPr>
          </a:p>
        </p:txBody>
      </p:sp>
      <p:sp>
        <p:nvSpPr>
          <p:cNvPr id="10" name="TextBox 22"/>
          <p:cNvSpPr txBox="1"/>
          <p:nvPr/>
        </p:nvSpPr>
        <p:spPr>
          <a:xfrm>
            <a:off x="540589" y="4970934"/>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B</a:t>
            </a:r>
            <a:endParaRPr lang="en-US" altLang="zh-CN" sz="2800" b="1" dirty="0">
              <a:solidFill>
                <a:srgbClr val="C00000"/>
              </a:solidFill>
              <a:latin typeface="Times New Roman" panose="02020603050405020304" pitchFamily="18" charset="0"/>
              <a:cs typeface="Times New Roman" panose="02020603050405020304" pitchFamily="18" charset="0"/>
            </a:endParaRPr>
          </a:p>
        </p:txBody>
      </p:sp>
      <p:sp>
        <p:nvSpPr>
          <p:cNvPr id="12" name="文本框 11">
            <a:hlinkClick r:id="rId3" action="ppaction://hlinksldjump"/>
          </p:cNvPr>
          <p:cNvSpPr txBox="1"/>
          <p:nvPr/>
        </p:nvSpPr>
        <p:spPr>
          <a:xfrm>
            <a:off x="10599439" y="3912023"/>
            <a:ext cx="982961" cy="461665"/>
          </a:xfrm>
          <a:prstGeom prst="rect">
            <a:avLst/>
          </a:prstGeom>
          <a:solidFill>
            <a:schemeClr val="accent1"/>
          </a:solidFill>
          <a:effectLst>
            <a:outerShdw blurRad="50800" dist="76200" dir="5400000" algn="ctr" rotWithShape="0">
              <a:srgbClr val="000000">
                <a:alpha val="43137"/>
              </a:srgbClr>
            </a:outerShdw>
          </a:effectLst>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解  析</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13" name="TextBox 22"/>
          <p:cNvSpPr txBox="1"/>
          <p:nvPr/>
        </p:nvSpPr>
        <p:spPr>
          <a:xfrm>
            <a:off x="540589" y="5380143"/>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C</a:t>
            </a:r>
            <a:endParaRPr lang="en-US" altLang="zh-CN" sz="2800" b="1" dirty="0">
              <a:solidFill>
                <a:srgbClr val="C00000"/>
              </a:solidFill>
              <a:latin typeface="Times New Roman" panose="02020603050405020304" pitchFamily="18" charset="0"/>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up)">
                                      <p:cBhvr>
                                        <p:cTn id="7" dur="500"/>
                                        <p:tgtEl>
                                          <p:spTgt spid="3">
                                            <p:bg/>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up)">
                                      <p:cBhvr>
                                        <p:cTn id="10" dur="500"/>
                                        <p:tgtEl>
                                          <p:spTgt spid="3">
                                            <p:txEl>
                                              <p:pRg st="0" end="0"/>
                                            </p:txEl>
                                          </p:spTgt>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wipe(up)">
                                      <p:cBhvr>
                                        <p:cTn id="13" dur="500"/>
                                        <p:tgtEl>
                                          <p:spTgt spid="3">
                                            <p:txEl>
                                              <p:pRg st="1" end="1"/>
                                            </p:txEl>
                                          </p:spTgt>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animEffect transition="in" filter="wipe(up)">
                                      <p:cBhvr>
                                        <p:cTn id="16" dur="500"/>
                                        <p:tgtEl>
                                          <p:spTgt spid="3">
                                            <p:txEl>
                                              <p:pRg st="2" end="2"/>
                                            </p:txEl>
                                          </p:spTgt>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wipe(up)">
                                      <p:cBhvr>
                                        <p:cTn id="19" dur="500"/>
                                        <p:tgtEl>
                                          <p:spTgt spid="3">
                                            <p:txEl>
                                              <p:pRg st="3" end="3"/>
                                            </p:txEl>
                                          </p:spTgt>
                                        </p:tgtEl>
                                      </p:cBhvr>
                                    </p:animEffect>
                                  </p:childTnLst>
                                </p:cTn>
                              </p:par>
                              <p:par>
                                <p:cTn id="20" presetID="22" presetClass="entr" presetSubtype="1" fill="hold" grpId="0" nodeType="with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up)">
                                      <p:cBhvr>
                                        <p:cTn id="22" dur="5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barn(inVertical)">
                                      <p:cBhvr>
                                        <p:cTn id="27" dur="500"/>
                                        <p:tgtEl>
                                          <p:spTgt spid="9"/>
                                        </p:tgtEl>
                                      </p:cBhvr>
                                    </p:animEffect>
                                  </p:childTnLst>
                                </p:cTn>
                              </p:par>
                            </p:childTnLst>
                          </p:cTn>
                        </p:par>
                        <p:par>
                          <p:cTn id="28" fill="hold">
                            <p:stCondLst>
                              <p:cond delay="500"/>
                            </p:stCondLst>
                            <p:childTnLst>
                              <p:par>
                                <p:cTn id="29" presetID="16" presetClass="entr" presetSubtype="37" fill="hold" grpId="0" nodeType="after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barn(outVertical)">
                                      <p:cBhvr>
                                        <p:cTn id="31" dur="500"/>
                                        <p:tgtEl>
                                          <p:spTgt spid="12"/>
                                        </p:tgtEl>
                                      </p:cBhvr>
                                    </p:animEffect>
                                  </p:childTnLst>
                                </p:cTn>
                              </p:par>
                            </p:childTnLst>
                          </p:cTn>
                        </p:par>
                      </p:childTnLst>
                    </p:cTn>
                  </p:par>
                  <p:par>
                    <p:cTn id="32" fill="hold">
                      <p:stCondLst>
                        <p:cond delay="indefinite"/>
                      </p:stCondLst>
                      <p:childTnLst>
                        <p:par>
                          <p:cTn id="33" fill="hold">
                            <p:stCondLst>
                              <p:cond delay="0"/>
                            </p:stCondLst>
                            <p:childTnLst>
                              <p:par>
                                <p:cTn id="34" presetID="16" presetClass="entr" presetSubtype="21" fill="hold" grpId="0" nodeType="clickEffect">
                                  <p:stCondLst>
                                    <p:cond delay="0"/>
                                  </p:stCondLst>
                                  <p:childTnLst>
                                    <p:set>
                                      <p:cBhvr>
                                        <p:cTn id="35" dur="1" fill="hold">
                                          <p:stCondLst>
                                            <p:cond delay="0"/>
                                          </p:stCondLst>
                                        </p:cTn>
                                        <p:tgtEl>
                                          <p:spTgt spid="16"/>
                                        </p:tgtEl>
                                        <p:attrNameLst>
                                          <p:attrName>style.visibility</p:attrName>
                                        </p:attrNameLst>
                                      </p:cBhvr>
                                      <p:to>
                                        <p:strVal val="visible"/>
                                      </p:to>
                                    </p:set>
                                    <p:animEffect transition="in" filter="barn(inVertical)">
                                      <p:cBhvr>
                                        <p:cTn id="36" dur="500"/>
                                        <p:tgtEl>
                                          <p:spTgt spid="16"/>
                                        </p:tgtEl>
                                      </p:cBhvr>
                                    </p:animEffect>
                                  </p:childTnLst>
                                </p:cTn>
                              </p:par>
                            </p:childTnLst>
                          </p:cTn>
                        </p:par>
                      </p:childTnLst>
                    </p:cTn>
                  </p:par>
                  <p:par>
                    <p:cTn id="37" fill="hold">
                      <p:stCondLst>
                        <p:cond delay="indefinite"/>
                      </p:stCondLst>
                      <p:childTnLst>
                        <p:par>
                          <p:cTn id="38" fill="hold">
                            <p:stCondLst>
                              <p:cond delay="0"/>
                            </p:stCondLst>
                            <p:childTnLst>
                              <p:par>
                                <p:cTn id="39" presetID="16" presetClass="entr" presetSubtype="21" fill="hold" grpId="0" nodeType="clickEffect">
                                  <p:stCondLst>
                                    <p:cond delay="0"/>
                                  </p:stCondLst>
                                  <p:childTnLst>
                                    <p:set>
                                      <p:cBhvr>
                                        <p:cTn id="40" dur="1" fill="hold">
                                          <p:stCondLst>
                                            <p:cond delay="0"/>
                                          </p:stCondLst>
                                        </p:cTn>
                                        <p:tgtEl>
                                          <p:spTgt spid="23"/>
                                        </p:tgtEl>
                                        <p:attrNameLst>
                                          <p:attrName>style.visibility</p:attrName>
                                        </p:attrNameLst>
                                      </p:cBhvr>
                                      <p:to>
                                        <p:strVal val="visible"/>
                                      </p:to>
                                    </p:set>
                                    <p:animEffect transition="in" filter="barn(inVertical)">
                                      <p:cBhvr>
                                        <p:cTn id="41" dur="500"/>
                                        <p:tgtEl>
                                          <p:spTgt spid="23"/>
                                        </p:tgtEl>
                                      </p:cBhvr>
                                    </p:animEffect>
                                  </p:childTnLst>
                                </p:cTn>
                              </p:par>
                            </p:childTnLst>
                          </p:cTn>
                        </p:par>
                      </p:childTnLst>
                    </p:cTn>
                  </p:par>
                  <p:par>
                    <p:cTn id="42" fill="hold">
                      <p:stCondLst>
                        <p:cond delay="indefinite"/>
                      </p:stCondLst>
                      <p:childTnLst>
                        <p:par>
                          <p:cTn id="43" fill="hold">
                            <p:stCondLst>
                              <p:cond delay="0"/>
                            </p:stCondLst>
                            <p:childTnLst>
                              <p:par>
                                <p:cTn id="44" presetID="16" presetClass="entr" presetSubtype="21" fill="hold" grpId="0" nodeType="clickEffect">
                                  <p:stCondLst>
                                    <p:cond delay="0"/>
                                  </p:stCondLst>
                                  <p:childTnLst>
                                    <p:set>
                                      <p:cBhvr>
                                        <p:cTn id="45" dur="1" fill="hold">
                                          <p:stCondLst>
                                            <p:cond delay="0"/>
                                          </p:stCondLst>
                                        </p:cTn>
                                        <p:tgtEl>
                                          <p:spTgt spid="10"/>
                                        </p:tgtEl>
                                        <p:attrNameLst>
                                          <p:attrName>style.visibility</p:attrName>
                                        </p:attrNameLst>
                                      </p:cBhvr>
                                      <p:to>
                                        <p:strVal val="visible"/>
                                      </p:to>
                                    </p:set>
                                    <p:animEffect transition="in" filter="barn(inVertical)">
                                      <p:cBhvr>
                                        <p:cTn id="46" dur="500"/>
                                        <p:tgtEl>
                                          <p:spTgt spid="10"/>
                                        </p:tgtEl>
                                      </p:cBhvr>
                                    </p:animEffect>
                                  </p:childTnLst>
                                </p:cTn>
                              </p:par>
                            </p:childTnLst>
                          </p:cTn>
                        </p:par>
                      </p:childTnLst>
                    </p:cTn>
                  </p:par>
                  <p:par>
                    <p:cTn id="47" fill="hold">
                      <p:stCondLst>
                        <p:cond delay="indefinite"/>
                      </p:stCondLst>
                      <p:childTnLst>
                        <p:par>
                          <p:cTn id="48" fill="hold">
                            <p:stCondLst>
                              <p:cond delay="0"/>
                            </p:stCondLst>
                            <p:childTnLst>
                              <p:par>
                                <p:cTn id="49" presetID="16" presetClass="entr" presetSubtype="21" fill="hold" grpId="0" nodeType="clickEffect">
                                  <p:stCondLst>
                                    <p:cond delay="0"/>
                                  </p:stCondLst>
                                  <p:childTnLst>
                                    <p:set>
                                      <p:cBhvr>
                                        <p:cTn id="50" dur="1" fill="hold">
                                          <p:stCondLst>
                                            <p:cond delay="0"/>
                                          </p:stCondLst>
                                        </p:cTn>
                                        <p:tgtEl>
                                          <p:spTgt spid="13"/>
                                        </p:tgtEl>
                                        <p:attrNameLst>
                                          <p:attrName>style.visibility</p:attrName>
                                        </p:attrNameLst>
                                      </p:cBhvr>
                                      <p:to>
                                        <p:strVal val="visible"/>
                                      </p:to>
                                    </p:set>
                                    <p:animEffect transition="in" filter="barn(inVertical)">
                                      <p:cBhvr>
                                        <p:cTn id="5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3" grpId="0" animBg="1" build="p"/>
      <p:bldP spid="23" grpId="0"/>
      <p:bldP spid="16" grpId="0"/>
      <p:bldP spid="9" grpId="0"/>
      <p:bldP spid="10" grpId="0"/>
      <p:bldP spid="12" grpId="0" animBg="1"/>
      <p:bldP spid="13" grpId="0"/>
    </p:bldLst>
  </p:timing>
</p:sld>
</file>

<file path=ppt/slides/slide4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69" name="Group 4"/>
          <p:cNvGrpSpPr/>
          <p:nvPr/>
        </p:nvGrpSpPr>
        <p:grpSpPr>
          <a:xfrm>
            <a:off x="9040482" y="3280216"/>
            <a:ext cx="3058005" cy="3492104"/>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3" name="内容占位符 2"/>
          <p:cNvSpPr>
            <a:spLocks noGrp="1"/>
          </p:cNvSpPr>
          <p:nvPr>
            <p:ph idx="1"/>
          </p:nvPr>
        </p:nvSpPr>
        <p:spPr>
          <a:xfrm>
            <a:off x="213065" y="132865"/>
            <a:ext cx="11765869" cy="6166571"/>
          </a:xfrm>
          <a:solidFill>
            <a:schemeClr val="bg1">
              <a:alpha val="47000"/>
            </a:schemeClr>
          </a:solidFill>
        </p:spPr>
        <p:txBody>
          <a:bodyPr>
            <a:normAutofit fontScale="87500"/>
          </a:bodyPr>
          <a:lstStyle/>
          <a:p>
            <a:pPr marL="0" indent="0">
              <a:lnSpc>
                <a:spcPct val="150000"/>
              </a:lnSpc>
              <a:buNone/>
            </a:pPr>
            <a:r>
              <a:rPr lang="zh-CN" altLang="en-US" b="1" dirty="0">
                <a:solidFill>
                  <a:srgbClr val="002060"/>
                </a:solidFill>
                <a:latin typeface="微软雅黑" panose="020B0503020204020204" pitchFamily="34" charset="-122"/>
                <a:ea typeface="微软雅黑" panose="020B0503020204020204" pitchFamily="34" charset="-122"/>
                <a:cs typeface="+mj-cs"/>
              </a:rPr>
              <a:t>解  析：</a:t>
            </a:r>
            <a:r>
              <a:rPr sz="2900" b="1" dirty="0">
                <a:latin typeface="微软雅黑" panose="020B0503020204020204" pitchFamily="34" charset="-122"/>
                <a:ea typeface="微软雅黑" panose="020B0503020204020204" pitchFamily="34" charset="-122"/>
              </a:rPr>
              <a:t>8. 本题考查词义辨析和联系上下文。从 John 迫不及待地要求一个睡觉的地方可以推断出他很疲累，用 tired 更加合适，故本题正确答案为 C。</a:t>
            </a:r>
            <a:endParaRPr sz="2900" b="1" dirty="0">
              <a:latin typeface="微软雅黑" panose="020B0503020204020204" pitchFamily="34" charset="-122"/>
              <a:ea typeface="微软雅黑" panose="020B0503020204020204" pitchFamily="34" charset="-122"/>
            </a:endParaRPr>
          </a:p>
          <a:p>
            <a:pPr marL="0" indent="0">
              <a:lnSpc>
                <a:spcPct val="150000"/>
              </a:lnSpc>
              <a:buNone/>
            </a:pPr>
            <a:r>
              <a:rPr sz="2900" b="1" dirty="0">
                <a:latin typeface="微软雅黑" panose="020B0503020204020204" pitchFamily="34" charset="-122"/>
                <a:ea typeface="微软雅黑" panose="020B0503020204020204" pitchFamily="34" charset="-122"/>
              </a:rPr>
              <a:t>9. 本题考查词义辨析和逻辑推理。从下文 John 的回答与经理的惊讶可知，John 睡得很好，因此应该是 bright-eyed（精神饱满的），故本题正确答案为 D。</a:t>
            </a:r>
            <a:endParaRPr sz="2900" b="1" dirty="0">
              <a:latin typeface="微软雅黑" panose="020B0503020204020204" pitchFamily="34" charset="-122"/>
              <a:ea typeface="微软雅黑" panose="020B0503020204020204" pitchFamily="34" charset="-122"/>
            </a:endParaRPr>
          </a:p>
          <a:p>
            <a:pPr marL="0" indent="0">
              <a:lnSpc>
                <a:spcPct val="150000"/>
              </a:lnSpc>
              <a:buNone/>
            </a:pPr>
            <a:r>
              <a:rPr sz="2900" b="1" dirty="0">
                <a:latin typeface="微软雅黑" panose="020B0503020204020204" pitchFamily="34" charset="-122"/>
                <a:ea typeface="微软雅黑" panose="020B0503020204020204" pitchFamily="34" charset="-122"/>
              </a:rPr>
              <a:t>10. 本题考查逻辑推理。根据下文 John 分享他的入睡经验，可以推断出他睡得好，never better表示“再好不过了”，故本题正确答案为 A。</a:t>
            </a:r>
            <a:endParaRPr sz="2900" b="1" dirty="0">
              <a:latin typeface="微软雅黑" panose="020B0503020204020204" pitchFamily="34" charset="-122"/>
              <a:ea typeface="微软雅黑" panose="020B0503020204020204" pitchFamily="34" charset="-122"/>
            </a:endParaRPr>
          </a:p>
          <a:p>
            <a:pPr marL="0" indent="0">
              <a:lnSpc>
                <a:spcPct val="150000"/>
              </a:lnSpc>
              <a:buNone/>
            </a:pPr>
            <a:r>
              <a:rPr sz="2900" b="1" dirty="0">
                <a:latin typeface="微软雅黑" panose="020B0503020204020204" pitchFamily="34" charset="-122"/>
                <a:ea typeface="微软雅黑" panose="020B0503020204020204" pitchFamily="34" charset="-122"/>
              </a:rPr>
              <a:t>11. 本题考查固定搭配。difficulty 的固定搭配介词是 in，因此可以排除。no</a:t>
            </a:r>
            <a:r>
              <a:rPr lang="en-US" sz="2900" b="1" dirty="0">
                <a:latin typeface="微软雅黑" panose="020B0503020204020204" pitchFamily="34" charset="-122"/>
                <a:ea typeface="微软雅黑" panose="020B0503020204020204" pitchFamily="34" charset="-122"/>
              </a:rPr>
              <a:t> </a:t>
            </a:r>
            <a:r>
              <a:rPr sz="2900" b="1" dirty="0">
                <a:latin typeface="微软雅黑" panose="020B0503020204020204" pitchFamily="34" charset="-122"/>
                <a:ea typeface="微软雅黑" panose="020B0503020204020204" pitchFamily="34" charset="-122"/>
              </a:rPr>
              <a:t>problem with（在……方面没有问题）是一组固定搭配，C、D 项不符合文意，故本题正确答案为 B。</a:t>
            </a:r>
            <a:endParaRPr sz="2900" b="1" dirty="0">
              <a:latin typeface="微软雅黑" panose="020B0503020204020204" pitchFamily="34" charset="-122"/>
              <a:ea typeface="微软雅黑" panose="020B0503020204020204" pitchFamily="34" charset="-122"/>
            </a:endParaRPr>
          </a:p>
          <a:p>
            <a:pPr marL="0" indent="0">
              <a:lnSpc>
                <a:spcPct val="150000"/>
              </a:lnSpc>
              <a:buNone/>
            </a:pPr>
            <a:r>
              <a:rPr sz="2900" b="1" dirty="0">
                <a:latin typeface="微软雅黑" panose="020B0503020204020204" pitchFamily="34" charset="-122"/>
                <a:ea typeface="微软雅黑" panose="020B0503020204020204" pitchFamily="34" charset="-122"/>
              </a:rPr>
              <a:t>12. 本题考查固定搭配。in no time 表示“立刻，马上”，故本题正确答案为 C。</a:t>
            </a:r>
            <a:endParaRPr sz="2900" b="1" dirty="0">
              <a:latin typeface="微软雅黑" panose="020B0503020204020204" pitchFamily="34" charset="-122"/>
              <a:ea typeface="微软雅黑" panose="020B0503020204020204" pitchFamily="34" charset="-122"/>
            </a:endParaRPr>
          </a:p>
        </p:txBody>
      </p:sp>
      <p:sp>
        <p:nvSpPr>
          <p:cNvPr id="33" name="左箭头 32">
            <a:hlinkClick r:id="rId1"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endParaRPr lang="zh-CN" altLang="en-US" sz="2400" b="1" dirty="0">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bg/>
                                          </p:spTgt>
                                        </p:tgtEl>
                                        <p:attrNameLst>
                                          <p:attrName>style.visibility</p:attrName>
                                        </p:attrNameLst>
                                      </p:cBhvr>
                                      <p:to>
                                        <p:strVal val="visible"/>
                                      </p:to>
                                    </p:set>
                                    <p:animEffect transition="in" filter="wipe(up)">
                                      <p:cBhvr>
                                        <p:cTn id="11" dur="500"/>
                                        <p:tgtEl>
                                          <p:spTgt spid="3">
                                            <p:bg/>
                                          </p:spTgt>
                                        </p:tgtEl>
                                      </p:cBhvr>
                                    </p:animEffect>
                                  </p:childTnLst>
                                </p:cTn>
                              </p:par>
                              <p:par>
                                <p:cTn id="12" presetID="22" presetClass="entr" presetSubtype="1" fill="hold" grpId="0" nodeType="with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wipe(up)">
                                      <p:cBhvr>
                                        <p:cTn id="14" dur="500"/>
                                        <p:tgtEl>
                                          <p:spTgt spid="3">
                                            <p:txEl>
                                              <p:pRg st="0" end="0"/>
                                            </p:txEl>
                                          </p:spTgt>
                                        </p:tgtEl>
                                      </p:cBhvr>
                                    </p:animEffect>
                                  </p:childTnLst>
                                </p:cTn>
                              </p:par>
                              <p:par>
                                <p:cTn id="15" presetID="22" presetClass="entr" presetSubtype="1" fill="hold" grpId="0" nodeType="with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wipe(up)">
                                      <p:cBhvr>
                                        <p:cTn id="17" dur="500"/>
                                        <p:tgtEl>
                                          <p:spTgt spid="3">
                                            <p:txEl>
                                              <p:pRg st="1" end="1"/>
                                            </p:txEl>
                                          </p:spTgt>
                                        </p:tgtEl>
                                      </p:cBhvr>
                                    </p:animEffect>
                                  </p:childTnLst>
                                </p:cTn>
                              </p:par>
                              <p:par>
                                <p:cTn id="18" presetID="22" presetClass="entr" presetSubtype="1" fill="hold" grpId="0" nodeType="with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Effect transition="in" filter="wipe(up)">
                                      <p:cBhvr>
                                        <p:cTn id="20" dur="500"/>
                                        <p:tgtEl>
                                          <p:spTgt spid="3">
                                            <p:txEl>
                                              <p:pRg st="2" end="2"/>
                                            </p:txEl>
                                          </p:spTgt>
                                        </p:tgtEl>
                                      </p:cBhvr>
                                    </p:animEffect>
                                  </p:childTnLst>
                                </p:cTn>
                              </p:par>
                              <p:par>
                                <p:cTn id="21" presetID="22" presetClass="entr" presetSubtype="1" fill="hold" grpId="0" nodeType="with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Effect transition="in" filter="wipe(up)">
                                      <p:cBhvr>
                                        <p:cTn id="23" dur="500"/>
                                        <p:tgtEl>
                                          <p:spTgt spid="3">
                                            <p:txEl>
                                              <p:pRg st="3" end="3"/>
                                            </p:txEl>
                                          </p:spTgt>
                                        </p:tgtEl>
                                      </p:cBhvr>
                                    </p:animEffect>
                                  </p:childTnLst>
                                </p:cTn>
                              </p:par>
                              <p:par>
                                <p:cTn id="24" presetID="22" presetClass="entr" presetSubtype="1" fill="hold" grpId="0" nodeType="withEffect">
                                  <p:stCondLst>
                                    <p:cond delay="0"/>
                                  </p:stCondLst>
                                  <p:childTnLst>
                                    <p:set>
                                      <p:cBhvr>
                                        <p:cTn id="25" dur="1" fill="hold">
                                          <p:stCondLst>
                                            <p:cond delay="0"/>
                                          </p:stCondLst>
                                        </p:cTn>
                                        <p:tgtEl>
                                          <p:spTgt spid="3">
                                            <p:txEl>
                                              <p:pRg st="4" end="4"/>
                                            </p:txEl>
                                          </p:spTgt>
                                        </p:tgtEl>
                                        <p:attrNameLst>
                                          <p:attrName>style.visibility</p:attrName>
                                        </p:attrNameLst>
                                      </p:cBhvr>
                                      <p:to>
                                        <p:strVal val="visible"/>
                                      </p:to>
                                    </p:set>
                                    <p:animEffect transition="in" filter="wipe(up)">
                                      <p:cBhvr>
                                        <p:cTn id="26"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939702" y="3964371"/>
            <a:ext cx="10808777" cy="119888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13. A. deal		B. know		C. decide 	D. manage</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14. A. kiss		B. punch		C. box 	D. watch</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15. A. looking	B. watching		C. seeing 	D. staring</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27" name="图片 2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704952" y="-29303"/>
            <a:ext cx="2506942" cy="2508444"/>
          </a:xfrm>
          <a:prstGeom prst="rect">
            <a:avLst/>
          </a:prstGeom>
        </p:spPr>
      </p:pic>
      <p:sp>
        <p:nvSpPr>
          <p:cNvPr id="3" name="内容占位符 2"/>
          <p:cNvSpPr>
            <a:spLocks noGrp="1"/>
          </p:cNvSpPr>
          <p:nvPr>
            <p:ph idx="1"/>
          </p:nvPr>
        </p:nvSpPr>
        <p:spPr>
          <a:xfrm>
            <a:off x="386199" y="721323"/>
            <a:ext cx="10808776" cy="3151399"/>
          </a:xfrm>
          <a:solidFill>
            <a:schemeClr val="bg1">
              <a:alpha val="45000"/>
            </a:schemeClr>
          </a:solidFill>
        </p:spPr>
        <p:txBody>
          <a:bodyPr>
            <a:noAutofit/>
          </a:bodyPr>
          <a:lstStyle/>
          <a:p>
            <a:pPr marL="0" indent="0">
              <a:buNone/>
            </a:pP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     “How did you</a:t>
            </a:r>
            <a:r>
              <a:rPr lang="en-US" altLang="zh-CN" sz="2400" b="1" u="sng" dirty="0">
                <a:latin typeface="微软雅黑" panose="020B0503020204020204" pitchFamily="34" charset="-122"/>
                <a:ea typeface="微软雅黑" panose="020B0503020204020204" pitchFamily="34" charset="-122"/>
                <a:cs typeface="Times New Roman" panose="02020603050405020304" pitchFamily="18" charset="0"/>
              </a:rPr>
              <a:t>   13   </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that?”</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a:p>
            <a:pPr marL="0" indent="0">
              <a:buNone/>
            </a:pP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     “He was already in bed, snoring, when I went into the room,” John said. “I went over, gave him a</a:t>
            </a:r>
            <a:r>
              <a:rPr lang="en-US" altLang="zh-CN" sz="2400" b="1" u="sng" dirty="0">
                <a:latin typeface="微软雅黑" panose="020B0503020204020204" pitchFamily="34" charset="-122"/>
                <a:ea typeface="微软雅黑" panose="020B0503020204020204" pitchFamily="34" charset="-122"/>
                <a:cs typeface="Times New Roman" panose="02020603050405020304" pitchFamily="18" charset="0"/>
              </a:rPr>
              <a:t>   14   </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on the cheek and said, ‘Goodnight, beautiful.’ With that he sat up all night</a:t>
            </a:r>
            <a:r>
              <a:rPr lang="en-US" altLang="zh-CN" sz="2400" b="1" u="sng" dirty="0">
                <a:latin typeface="微软雅黑" panose="020B0503020204020204" pitchFamily="34" charset="-122"/>
                <a:ea typeface="微软雅黑" panose="020B0503020204020204" pitchFamily="34" charset="-122"/>
                <a:cs typeface="Times New Roman" panose="02020603050405020304" pitchFamily="18" charset="0"/>
              </a:rPr>
              <a:t>   15   </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me.”</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3" name="TextBox 22"/>
          <p:cNvSpPr txBox="1"/>
          <p:nvPr/>
        </p:nvSpPr>
        <p:spPr>
          <a:xfrm>
            <a:off x="540589" y="4621568"/>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B</a:t>
            </a:r>
            <a:endParaRPr lang="en-US" altLang="zh-CN" sz="2800" b="1" dirty="0">
              <a:solidFill>
                <a:srgbClr val="C00000"/>
              </a:solidFill>
              <a:latin typeface="Times New Roman" panose="02020603050405020304" pitchFamily="18" charset="0"/>
              <a:cs typeface="Times New Roman" panose="02020603050405020304" pitchFamily="18" charset="0"/>
            </a:endParaRPr>
          </a:p>
        </p:txBody>
      </p:sp>
      <p:sp>
        <p:nvSpPr>
          <p:cNvPr id="4" name="灯片编号占位符 3"/>
          <p:cNvSpPr>
            <a:spLocks noGrp="1"/>
          </p:cNvSpPr>
          <p:nvPr>
            <p:ph type="sldNum" sz="quarter" idx="12"/>
          </p:nvPr>
        </p:nvSpPr>
        <p:spPr/>
        <p:txBody>
          <a:bodyPr/>
          <a:lstStyle/>
          <a:p>
            <a:fld id="{879EF9BB-81F1-401D-AA19-680A8E0D7F6D}" type="slidenum">
              <a:rPr lang="en-US" smtClean="0"/>
            </a:fld>
            <a:endParaRPr lang="en-US"/>
          </a:p>
        </p:txBody>
      </p:sp>
      <p:sp>
        <p:nvSpPr>
          <p:cNvPr id="26" name="左箭头 25">
            <a:hlinkClick r:id="rId2"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16" name="TextBox 22"/>
          <p:cNvSpPr txBox="1"/>
          <p:nvPr/>
        </p:nvSpPr>
        <p:spPr>
          <a:xfrm>
            <a:off x="530781" y="4272202"/>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A</a:t>
            </a:r>
            <a:endParaRPr lang="en-US" altLang="zh-CN" sz="2800" b="1" dirty="0">
              <a:solidFill>
                <a:srgbClr val="C00000"/>
              </a:solidFill>
              <a:latin typeface="Times New Roman" panose="02020603050405020304" pitchFamily="18" charset="0"/>
              <a:cs typeface="Times New Roman" panose="02020603050405020304" pitchFamily="18" charset="0"/>
            </a:endParaRPr>
          </a:p>
        </p:txBody>
      </p:sp>
      <p:sp>
        <p:nvSpPr>
          <p:cNvPr id="9" name="TextBox 22"/>
          <p:cNvSpPr txBox="1"/>
          <p:nvPr/>
        </p:nvSpPr>
        <p:spPr>
          <a:xfrm>
            <a:off x="530782" y="3912023"/>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D</a:t>
            </a:r>
            <a:endParaRPr lang="en-US" altLang="zh-CN" sz="2800" b="1" dirty="0">
              <a:solidFill>
                <a:srgbClr val="C00000"/>
              </a:solidFill>
              <a:latin typeface="Times New Roman" panose="02020603050405020304" pitchFamily="18" charset="0"/>
              <a:cs typeface="Times New Roman" panose="02020603050405020304" pitchFamily="18" charset="0"/>
            </a:endParaRPr>
          </a:p>
        </p:txBody>
      </p:sp>
      <p:sp>
        <p:nvSpPr>
          <p:cNvPr id="12" name="文本框 11">
            <a:hlinkClick r:id="rId3" action="ppaction://hlinksldjump"/>
          </p:cNvPr>
          <p:cNvSpPr txBox="1"/>
          <p:nvPr/>
        </p:nvSpPr>
        <p:spPr>
          <a:xfrm>
            <a:off x="10599439" y="3912023"/>
            <a:ext cx="982961" cy="461665"/>
          </a:xfrm>
          <a:prstGeom prst="rect">
            <a:avLst/>
          </a:prstGeom>
          <a:solidFill>
            <a:schemeClr val="accent1"/>
          </a:solidFill>
          <a:effectLst>
            <a:outerShdw blurRad="50800" dist="76200" dir="5400000" algn="ctr" rotWithShape="0">
              <a:srgbClr val="000000">
                <a:alpha val="43137"/>
              </a:srgbClr>
            </a:outerShdw>
          </a:effectLst>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解  析</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up)">
                                      <p:cBhvr>
                                        <p:cTn id="7" dur="500"/>
                                        <p:tgtEl>
                                          <p:spTgt spid="3">
                                            <p:bg/>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up)">
                                      <p:cBhvr>
                                        <p:cTn id="10" dur="500"/>
                                        <p:tgtEl>
                                          <p:spTgt spid="3">
                                            <p:txEl>
                                              <p:pRg st="0" end="0"/>
                                            </p:txEl>
                                          </p:spTgt>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wipe(up)">
                                      <p:cBhvr>
                                        <p:cTn id="13" dur="500"/>
                                        <p:tgtEl>
                                          <p:spTgt spid="3">
                                            <p:txEl>
                                              <p:pRg st="1" end="1"/>
                                            </p:txEl>
                                          </p:spTgt>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wipe(up)">
                                      <p:cBhvr>
                                        <p:cTn id="16" dur="500"/>
                                        <p:tgtEl>
                                          <p:spTgt spid="5"/>
                                        </p:tgtEl>
                                      </p:cBhvr>
                                    </p:animEffect>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barn(inVertical)">
                                      <p:cBhvr>
                                        <p:cTn id="21" dur="500"/>
                                        <p:tgtEl>
                                          <p:spTgt spid="9"/>
                                        </p:tgtEl>
                                      </p:cBhvr>
                                    </p:animEffect>
                                  </p:childTnLst>
                                </p:cTn>
                              </p:par>
                            </p:childTnLst>
                          </p:cTn>
                        </p:par>
                        <p:par>
                          <p:cTn id="22" fill="hold">
                            <p:stCondLst>
                              <p:cond delay="500"/>
                            </p:stCondLst>
                            <p:childTnLst>
                              <p:par>
                                <p:cTn id="23" presetID="16" presetClass="entr" presetSubtype="37"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barn(outVertical)">
                                      <p:cBhvr>
                                        <p:cTn id="25" dur="500"/>
                                        <p:tgtEl>
                                          <p:spTgt spid="12"/>
                                        </p:tgtEl>
                                      </p:cBhvr>
                                    </p:animEffect>
                                  </p:childTnLst>
                                </p:cTn>
                              </p:par>
                            </p:childTnLst>
                          </p:cTn>
                        </p:par>
                      </p:childTnLst>
                    </p:cTn>
                  </p:par>
                  <p:par>
                    <p:cTn id="26" fill="hold">
                      <p:stCondLst>
                        <p:cond delay="indefinite"/>
                      </p:stCondLst>
                      <p:childTnLst>
                        <p:par>
                          <p:cTn id="27" fill="hold">
                            <p:stCondLst>
                              <p:cond delay="0"/>
                            </p:stCondLst>
                            <p:childTnLst>
                              <p:par>
                                <p:cTn id="28" presetID="16" presetClass="entr" presetSubtype="21" fill="hold" grpId="0" nodeType="click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barn(inVertical)">
                                      <p:cBhvr>
                                        <p:cTn id="30" dur="500"/>
                                        <p:tgtEl>
                                          <p:spTgt spid="16"/>
                                        </p:tgtEl>
                                      </p:cBhvr>
                                    </p:animEffect>
                                  </p:childTnLst>
                                </p:cTn>
                              </p:par>
                            </p:childTnLst>
                          </p:cTn>
                        </p:par>
                      </p:childTnLst>
                    </p:cTn>
                  </p:par>
                  <p:par>
                    <p:cTn id="31" fill="hold">
                      <p:stCondLst>
                        <p:cond delay="indefinite"/>
                      </p:stCondLst>
                      <p:childTnLst>
                        <p:par>
                          <p:cTn id="32" fill="hold">
                            <p:stCondLst>
                              <p:cond delay="0"/>
                            </p:stCondLst>
                            <p:childTnLst>
                              <p:par>
                                <p:cTn id="33" presetID="16" presetClass="entr" presetSubtype="21" fill="hold" grpId="0" nodeType="click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barn(inVertical)">
                                      <p:cBhvr>
                                        <p:cTn id="35"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3" grpId="0" animBg="1" build="p"/>
      <p:bldP spid="23" grpId="0"/>
      <p:bldP spid="16" grpId="0"/>
      <p:bldP spid="9" grpId="0"/>
      <p:bldP spid="12" grpId="0" animBg="1"/>
    </p:bldLst>
  </p:timing>
</p:sld>
</file>

<file path=ppt/slides/slide4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69" name="Group 4"/>
          <p:cNvGrpSpPr/>
          <p:nvPr/>
        </p:nvGrpSpPr>
        <p:grpSpPr>
          <a:xfrm>
            <a:off x="9040482" y="3280216"/>
            <a:ext cx="3058005" cy="3492104"/>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3" name="内容占位符 2"/>
          <p:cNvSpPr>
            <a:spLocks noGrp="1"/>
          </p:cNvSpPr>
          <p:nvPr>
            <p:ph idx="1"/>
          </p:nvPr>
        </p:nvSpPr>
        <p:spPr>
          <a:xfrm>
            <a:off x="538426" y="189782"/>
            <a:ext cx="11419112" cy="6166571"/>
          </a:xfrm>
          <a:solidFill>
            <a:schemeClr val="bg1">
              <a:alpha val="47000"/>
            </a:schemeClr>
          </a:solidFill>
        </p:spPr>
        <p:txBody>
          <a:bodyPr>
            <a:normAutofit fontScale="87500"/>
          </a:bodyPr>
          <a:lstStyle/>
          <a:p>
            <a:pPr marL="0" indent="0" algn="just">
              <a:lnSpc>
                <a:spcPct val="150000"/>
              </a:lnSpc>
              <a:buNone/>
            </a:pPr>
            <a:r>
              <a:rPr lang="zh-CN" altLang="en-US" b="1" dirty="0">
                <a:solidFill>
                  <a:srgbClr val="002060"/>
                </a:solidFill>
                <a:latin typeface="微软雅黑" panose="020B0503020204020204" pitchFamily="34" charset="-122"/>
                <a:ea typeface="微软雅黑" panose="020B0503020204020204" pitchFamily="34" charset="-122"/>
                <a:cs typeface="+mj-cs"/>
              </a:rPr>
              <a:t>解  析：</a:t>
            </a:r>
            <a:r>
              <a:rPr sz="2900" b="1">
                <a:latin typeface="微软雅黑" panose="020B0503020204020204" pitchFamily="34" charset="-122"/>
                <a:ea typeface="微软雅黑" panose="020B0503020204020204" pitchFamily="34" charset="-122"/>
              </a:rPr>
              <a:t>13. 本题考查固定搭配和词义辨析。deal 与 with 连用，decide 和 know 的含义不符合题意，manage sth. 表示“设法做成某事”，故本题正确答案为 D。</a:t>
            </a:r>
            <a:endParaRPr sz="2900" b="1">
              <a:latin typeface="微软雅黑" panose="020B0503020204020204" pitchFamily="34" charset="-122"/>
              <a:ea typeface="微软雅黑" panose="020B0503020204020204" pitchFamily="34" charset="-122"/>
            </a:endParaRPr>
          </a:p>
          <a:p>
            <a:pPr marL="0" indent="0" algn="just">
              <a:lnSpc>
                <a:spcPct val="150000"/>
              </a:lnSpc>
              <a:buNone/>
            </a:pPr>
            <a:r>
              <a:rPr sz="2900" b="1">
                <a:latin typeface="微软雅黑" panose="020B0503020204020204" pitchFamily="34" charset="-122"/>
                <a:ea typeface="微软雅黑" panose="020B0503020204020204" pitchFamily="34" charset="-122"/>
              </a:rPr>
              <a:t>14. 本题考查逻辑推理和词义辨析。从下文对对方的称呼 beautiful，以及对方并没有受到伤害，却很震惊，并坐了一晚上观察John，可推知John肯定是做了出格的举动，因此kiss是最合适的选择，B 项  意为“一拳”，C 项意为“盒子”，D 项意为“手表、观察”，均不符合语境，故本题正确答案为 A。</a:t>
            </a:r>
            <a:endParaRPr sz="2900" b="1">
              <a:latin typeface="微软雅黑" panose="020B0503020204020204" pitchFamily="34" charset="-122"/>
              <a:ea typeface="微软雅黑" panose="020B0503020204020204" pitchFamily="34" charset="-122"/>
            </a:endParaRPr>
          </a:p>
          <a:p>
            <a:pPr marL="0" indent="0" algn="just">
              <a:lnSpc>
                <a:spcPct val="150000"/>
              </a:lnSpc>
              <a:buNone/>
            </a:pPr>
            <a:r>
              <a:rPr sz="2900" b="1">
                <a:latin typeface="微软雅黑" panose="020B0503020204020204" pitchFamily="34" charset="-122"/>
                <a:ea typeface="微软雅黑" panose="020B0503020204020204" pitchFamily="34" charset="-122"/>
              </a:rPr>
              <a:t>15. 本题考查词义辨析。A 项 look 的固定搭配是 look at sb.，B 项 watch 表示“观察”，C 项 stare的固定搭配是 stare at sb.（凝视某人），D 项 see 表示“看见”，B 项在这里最符合题意，故本题正确答案为 B。</a:t>
            </a:r>
            <a:endParaRPr sz="2900" b="1">
              <a:latin typeface="微软雅黑" panose="020B0503020204020204" pitchFamily="34" charset="-122"/>
              <a:ea typeface="微软雅黑" panose="020B0503020204020204" pitchFamily="34" charset="-122"/>
            </a:endParaRPr>
          </a:p>
        </p:txBody>
      </p:sp>
      <p:sp>
        <p:nvSpPr>
          <p:cNvPr id="33" name="左箭头 32">
            <a:hlinkClick r:id="rId1"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endParaRPr lang="zh-CN" altLang="en-US" sz="2400" b="1" dirty="0">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bg/>
                                          </p:spTgt>
                                        </p:tgtEl>
                                        <p:attrNameLst>
                                          <p:attrName>style.visibility</p:attrName>
                                        </p:attrNameLst>
                                      </p:cBhvr>
                                      <p:to>
                                        <p:strVal val="visible"/>
                                      </p:to>
                                    </p:set>
                                    <p:animEffect transition="in" filter="wipe(up)">
                                      <p:cBhvr>
                                        <p:cTn id="11" dur="500"/>
                                        <p:tgtEl>
                                          <p:spTgt spid="3">
                                            <p:bg/>
                                          </p:spTgt>
                                        </p:tgtEl>
                                      </p:cBhvr>
                                    </p:animEffect>
                                  </p:childTnLst>
                                </p:cTn>
                              </p:par>
                              <p:par>
                                <p:cTn id="12" presetID="22" presetClass="entr" presetSubtype="1" fill="hold" grpId="0" nodeType="with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wipe(up)">
                                      <p:cBhvr>
                                        <p:cTn id="14" dur="500"/>
                                        <p:tgtEl>
                                          <p:spTgt spid="3">
                                            <p:txEl>
                                              <p:pRg st="0" end="0"/>
                                            </p:txEl>
                                          </p:spTgt>
                                        </p:tgtEl>
                                      </p:cBhvr>
                                    </p:animEffect>
                                  </p:childTnLst>
                                </p:cTn>
                              </p:par>
                              <p:par>
                                <p:cTn id="15" presetID="22" presetClass="entr" presetSubtype="1" fill="hold" grpId="0" nodeType="with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wipe(up)">
                                      <p:cBhvr>
                                        <p:cTn id="17" dur="500"/>
                                        <p:tgtEl>
                                          <p:spTgt spid="3">
                                            <p:txEl>
                                              <p:pRg st="1" end="1"/>
                                            </p:txEl>
                                          </p:spTgt>
                                        </p:tgtEl>
                                      </p:cBhvr>
                                    </p:animEffect>
                                  </p:childTnLst>
                                </p:cTn>
                              </p:par>
                              <p:par>
                                <p:cTn id="18" presetID="22" presetClass="entr" presetSubtype="1" fill="hold" grpId="0" nodeType="with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Effect transition="in" filter="wipe(up)">
                                      <p:cBhvr>
                                        <p:cTn id="20"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33" name="左箭头 32">
            <a:hlinkClick r:id="rId1"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endParaRPr lang="zh-CN" altLang="en-US" sz="2400" b="1" dirty="0">
              <a:solidFill>
                <a:schemeClr val="bg1"/>
              </a:solidFill>
            </a:endParaRPr>
          </a:p>
        </p:txBody>
      </p:sp>
      <p:grpSp>
        <p:nvGrpSpPr>
          <p:cNvPr id="7" name="组合 6"/>
          <p:cNvGrpSpPr/>
          <p:nvPr/>
        </p:nvGrpSpPr>
        <p:grpSpPr>
          <a:xfrm>
            <a:off x="101793" y="162019"/>
            <a:ext cx="4044462" cy="728090"/>
            <a:chOff x="0" y="218898"/>
            <a:chExt cx="4044462" cy="728090"/>
          </a:xfrm>
          <a:solidFill>
            <a:schemeClr val="tx2"/>
          </a:solidFill>
        </p:grpSpPr>
        <p:sp>
          <p:nvSpPr>
            <p:cNvPr id="6" name="箭头: V 形 5"/>
            <p:cNvSpPr/>
            <p:nvPr/>
          </p:nvSpPr>
          <p:spPr>
            <a:xfrm>
              <a:off x="0" y="218898"/>
              <a:ext cx="4044462" cy="728090"/>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文本框 4"/>
            <p:cNvSpPr txBox="1"/>
            <p:nvPr/>
          </p:nvSpPr>
          <p:spPr>
            <a:xfrm>
              <a:off x="789778" y="305944"/>
              <a:ext cx="2877711" cy="553998"/>
            </a:xfrm>
            <a:prstGeom prst="rect">
              <a:avLst/>
            </a:prstGeom>
            <a:noFill/>
            <a:ln>
              <a:noFill/>
            </a:ln>
          </p:spPr>
          <p:txBody>
            <a:bodyPr wrap="none" rtlCol="0">
              <a:spAutoFit/>
            </a:bodyPr>
            <a:lstStyle/>
            <a:p>
              <a:r>
                <a:rPr lang="zh-CN" altLang="en-US" sz="3000" b="1" dirty="0">
                  <a:ln w="12700">
                    <a:noFill/>
                  </a:ln>
                  <a:solidFill>
                    <a:schemeClr val="bg1"/>
                  </a:solidFill>
                  <a:latin typeface="微软雅黑" panose="020B0503020204020204" pitchFamily="34" charset="-122"/>
                  <a:ea typeface="微软雅黑" panose="020B0503020204020204" pitchFamily="34" charset="-122"/>
                  <a:cs typeface="+mj-cs"/>
                </a:rPr>
                <a:t>本自测我学了：</a:t>
              </a:r>
              <a:endParaRPr lang="zh-CN" altLang="en-US" sz="3000" b="1" dirty="0">
                <a:ln w="12700">
                  <a:noFill/>
                </a:ln>
                <a:solidFill>
                  <a:schemeClr val="bg1"/>
                </a:solidFill>
                <a:latin typeface="微软雅黑" panose="020B0503020204020204" pitchFamily="34" charset="-122"/>
                <a:ea typeface="微软雅黑" panose="020B0503020204020204" pitchFamily="34" charset="-122"/>
                <a:cs typeface="+mj-cs"/>
              </a:endParaRPr>
            </a:p>
          </p:txBody>
        </p:sp>
      </p:grpSp>
      <p:grpSp>
        <p:nvGrpSpPr>
          <p:cNvPr id="37" name="组合 36"/>
          <p:cNvGrpSpPr/>
          <p:nvPr/>
        </p:nvGrpSpPr>
        <p:grpSpPr>
          <a:xfrm>
            <a:off x="-461643" y="957512"/>
            <a:ext cx="4146675" cy="599166"/>
            <a:chOff x="1530019" y="1510591"/>
            <a:chExt cx="3681209" cy="833387"/>
          </a:xfrm>
          <a:solidFill>
            <a:schemeClr val="tx2"/>
          </a:solidFill>
        </p:grpSpPr>
        <p:sp>
          <p:nvSpPr>
            <p:cNvPr id="38" name="箭头: V 形 37"/>
            <p:cNvSpPr/>
            <p:nvPr/>
          </p:nvSpPr>
          <p:spPr>
            <a:xfrm>
              <a:off x="1530019" y="1615889"/>
              <a:ext cx="3681209" cy="728089"/>
            </a:xfrm>
            <a:prstGeom prst="chevron">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9" name="文本框 38"/>
            <p:cNvSpPr txBox="1"/>
            <p:nvPr/>
          </p:nvSpPr>
          <p:spPr>
            <a:xfrm>
              <a:off x="2277674" y="1510591"/>
              <a:ext cx="2634122" cy="808199"/>
            </a:xfrm>
            <a:prstGeom prst="rect">
              <a:avLst/>
            </a:prstGeom>
            <a:noFill/>
            <a:ln>
              <a:noFill/>
            </a:ln>
          </p:spPr>
          <p:txBody>
            <a:bodyPr wrap="square" rtlCol="0">
              <a:spAutoFit/>
            </a:bodyPr>
            <a:lstStyle/>
            <a:p>
              <a:pPr marL="0" indent="0">
                <a:lnSpc>
                  <a:spcPct val="150000"/>
                </a:lnSpc>
                <a:buNone/>
              </a:pPr>
              <a:r>
                <a:rPr lang="en-US" altLang="zh-CN" sz="2400" b="1" dirty="0">
                  <a:solidFill>
                    <a:srgbClr val="002060"/>
                  </a:solidFill>
                  <a:latin typeface="微软雅黑" panose="020B0503020204020204" pitchFamily="34" charset="-122"/>
                  <a:ea typeface="微软雅黑" panose="020B0503020204020204" pitchFamily="34" charset="-122"/>
                  <a:cs typeface="+mj-cs"/>
                </a:rPr>
                <a:t>snore </a:t>
              </a:r>
              <a:r>
                <a:rPr lang="en-US" altLang="zh-CN" sz="2400" b="1" i="1" dirty="0">
                  <a:solidFill>
                    <a:srgbClr val="002060"/>
                  </a:solidFill>
                  <a:latin typeface="微软雅黑" panose="020B0503020204020204" pitchFamily="34" charset="-122"/>
                  <a:ea typeface="微软雅黑" panose="020B0503020204020204" pitchFamily="34" charset="-122"/>
                  <a:cs typeface="+mj-cs"/>
                </a:rPr>
                <a:t>vi</a:t>
              </a:r>
              <a:r>
                <a:rPr lang="en-US" altLang="zh-CN" sz="2400" b="1" dirty="0">
                  <a:solidFill>
                    <a:srgbClr val="002060"/>
                  </a:solidFill>
                  <a:latin typeface="微软雅黑" panose="020B0503020204020204" pitchFamily="34" charset="-122"/>
                  <a:ea typeface="微软雅黑" panose="020B0503020204020204" pitchFamily="34" charset="-122"/>
                  <a:cs typeface="+mj-cs"/>
                </a:rPr>
                <a:t>. </a:t>
              </a:r>
              <a:r>
                <a:rPr lang="zh-CN" altLang="en-US" sz="2400" b="1" dirty="0">
                  <a:solidFill>
                    <a:srgbClr val="002060"/>
                  </a:solidFill>
                  <a:latin typeface="微软雅黑" panose="020B0503020204020204" pitchFamily="34" charset="-122"/>
                  <a:ea typeface="微软雅黑" panose="020B0503020204020204" pitchFamily="34" charset="-122"/>
                  <a:cs typeface="+mj-cs"/>
                </a:rPr>
                <a:t>打呼噜</a:t>
              </a:r>
              <a:endParaRPr lang="zh-CN" altLang="en-US" sz="3000" b="1" dirty="0">
                <a:ln w="12700">
                  <a:noFill/>
                </a:ln>
                <a:solidFill>
                  <a:schemeClr val="bg1"/>
                </a:solidFill>
                <a:latin typeface="微软雅黑" panose="020B0503020204020204" pitchFamily="34" charset="-122"/>
                <a:ea typeface="微软雅黑" panose="020B0503020204020204" pitchFamily="34" charset="-122"/>
                <a:cs typeface="+mj-cs"/>
              </a:endParaRPr>
            </a:p>
          </p:txBody>
        </p:sp>
      </p:grpSp>
      <p:grpSp>
        <p:nvGrpSpPr>
          <p:cNvPr id="40" name="组合 39"/>
          <p:cNvGrpSpPr/>
          <p:nvPr/>
        </p:nvGrpSpPr>
        <p:grpSpPr>
          <a:xfrm>
            <a:off x="149723" y="1779871"/>
            <a:ext cx="3198015" cy="525775"/>
            <a:chOff x="1530019" y="1615888"/>
            <a:chExt cx="4554259" cy="728090"/>
          </a:xfrm>
          <a:solidFill>
            <a:schemeClr val="accent1">
              <a:lumMod val="50000"/>
            </a:schemeClr>
          </a:solidFill>
        </p:grpSpPr>
        <p:sp>
          <p:nvSpPr>
            <p:cNvPr id="41" name="箭头: V 形 40"/>
            <p:cNvSpPr/>
            <p:nvPr/>
          </p:nvSpPr>
          <p:spPr>
            <a:xfrm>
              <a:off x="1530019" y="1615888"/>
              <a:ext cx="4554259" cy="728090"/>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2" name="文本框 41"/>
            <p:cNvSpPr txBox="1"/>
            <p:nvPr/>
          </p:nvSpPr>
          <p:spPr>
            <a:xfrm>
              <a:off x="2091324" y="1635552"/>
              <a:ext cx="3370082" cy="639311"/>
            </a:xfrm>
            <a:prstGeom prst="rect">
              <a:avLst/>
            </a:prstGeom>
            <a:noFill/>
            <a:ln>
              <a:noFill/>
            </a:ln>
          </p:spPr>
          <p:txBody>
            <a:bodyPr wrap="none" rtlCol="0">
              <a:spAutoFit/>
            </a:bodyPr>
            <a:lstStyle/>
            <a:p>
              <a:r>
                <a:rPr lang="en-US" altLang="zh-CN" sz="2400" b="1" dirty="0">
                  <a:ln w="12700">
                    <a:noFill/>
                  </a:ln>
                  <a:solidFill>
                    <a:schemeClr val="bg1"/>
                  </a:solidFill>
                  <a:latin typeface="微软雅黑" panose="020B0503020204020204" pitchFamily="34" charset="-122"/>
                  <a:ea typeface="微软雅黑" panose="020B0503020204020204" pitchFamily="34" charset="-122"/>
                  <a:cs typeface="+mj-cs"/>
                </a:rPr>
                <a:t>assure </a:t>
              </a:r>
              <a:r>
                <a:rPr lang="en-US" altLang="zh-CN" sz="2400" b="1" i="1" dirty="0" err="1">
                  <a:ln w="12700">
                    <a:noFill/>
                  </a:ln>
                  <a:solidFill>
                    <a:schemeClr val="bg1"/>
                  </a:solidFill>
                  <a:latin typeface="微软雅黑" panose="020B0503020204020204" pitchFamily="34" charset="-122"/>
                  <a:ea typeface="微软雅黑" panose="020B0503020204020204" pitchFamily="34" charset="-122"/>
                  <a:cs typeface="+mj-cs"/>
                </a:rPr>
                <a:t>vt</a:t>
              </a:r>
              <a:r>
                <a:rPr lang="en-US" altLang="zh-CN" sz="2400" b="1" dirty="0" err="1">
                  <a:ln w="12700">
                    <a:noFill/>
                  </a:ln>
                  <a:solidFill>
                    <a:schemeClr val="bg1"/>
                  </a:solidFill>
                  <a:latin typeface="微软雅黑" panose="020B0503020204020204" pitchFamily="34" charset="-122"/>
                  <a:ea typeface="微软雅黑" panose="020B0503020204020204" pitchFamily="34" charset="-122"/>
                  <a:cs typeface="+mj-cs"/>
                </a:rPr>
                <a:t>.</a:t>
              </a:r>
              <a:r>
                <a:rPr lang="en-US" altLang="zh-CN" sz="2400" b="1" dirty="0">
                  <a:ln w="12700">
                    <a:noFill/>
                  </a:ln>
                  <a:solidFill>
                    <a:schemeClr val="bg1"/>
                  </a:solidFill>
                  <a:latin typeface="微软雅黑" panose="020B0503020204020204" pitchFamily="34" charset="-122"/>
                  <a:ea typeface="微软雅黑" panose="020B0503020204020204" pitchFamily="34" charset="-122"/>
                  <a:cs typeface="+mj-cs"/>
                </a:rPr>
                <a:t> </a:t>
              </a:r>
              <a:r>
                <a:rPr lang="zh-CN" altLang="en-US" sz="2400" b="1" dirty="0">
                  <a:ln w="12700">
                    <a:noFill/>
                  </a:ln>
                  <a:solidFill>
                    <a:schemeClr val="bg1"/>
                  </a:solidFill>
                  <a:latin typeface="微软雅黑" panose="020B0503020204020204" pitchFamily="34" charset="-122"/>
                  <a:ea typeface="微软雅黑" panose="020B0503020204020204" pitchFamily="34" charset="-122"/>
                  <a:cs typeface="+mj-cs"/>
                </a:rPr>
                <a:t>担保</a:t>
              </a:r>
              <a:endParaRPr lang="zh-CN" altLang="en-US" sz="3000" b="1" dirty="0">
                <a:ln w="12700">
                  <a:noFill/>
                </a:ln>
                <a:solidFill>
                  <a:schemeClr val="bg1"/>
                </a:solidFill>
                <a:latin typeface="微软雅黑" panose="020B0503020204020204" pitchFamily="34" charset="-122"/>
                <a:ea typeface="微软雅黑" panose="020B0503020204020204" pitchFamily="34" charset="-122"/>
                <a:cs typeface="+mj-cs"/>
              </a:endParaRPr>
            </a:p>
          </p:txBody>
        </p:sp>
      </p:grpSp>
      <p:grpSp>
        <p:nvGrpSpPr>
          <p:cNvPr id="63" name="组合 62"/>
          <p:cNvGrpSpPr/>
          <p:nvPr/>
        </p:nvGrpSpPr>
        <p:grpSpPr>
          <a:xfrm>
            <a:off x="-461643" y="2387012"/>
            <a:ext cx="4697817" cy="612118"/>
            <a:chOff x="1530018" y="1492576"/>
            <a:chExt cx="4170485" cy="851402"/>
          </a:xfrm>
          <a:solidFill>
            <a:schemeClr val="tx2"/>
          </a:solidFill>
        </p:grpSpPr>
        <p:sp>
          <p:nvSpPr>
            <p:cNvPr id="64" name="箭头: V 形 63"/>
            <p:cNvSpPr/>
            <p:nvPr/>
          </p:nvSpPr>
          <p:spPr>
            <a:xfrm>
              <a:off x="1530018" y="1615889"/>
              <a:ext cx="4170485" cy="728089"/>
            </a:xfrm>
            <a:prstGeom prst="chevron">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5" name="文本框 64"/>
            <p:cNvSpPr txBox="1"/>
            <p:nvPr/>
          </p:nvSpPr>
          <p:spPr>
            <a:xfrm>
              <a:off x="2000758" y="1492576"/>
              <a:ext cx="3142641" cy="808199"/>
            </a:xfrm>
            <a:prstGeom prst="rect">
              <a:avLst/>
            </a:prstGeom>
            <a:noFill/>
            <a:ln>
              <a:noFill/>
            </a:ln>
          </p:spPr>
          <p:txBody>
            <a:bodyPr wrap="none" rtlCol="0">
              <a:spAutoFit/>
            </a:bodyPr>
            <a:lstStyle/>
            <a:p>
              <a:pPr marL="0" indent="0">
                <a:lnSpc>
                  <a:spcPct val="150000"/>
                </a:lnSpc>
                <a:buNone/>
              </a:pPr>
              <a:r>
                <a:rPr lang="en-US" altLang="zh-CN" sz="2400" b="1" dirty="0">
                  <a:solidFill>
                    <a:srgbClr val="002060"/>
                  </a:solidFill>
                  <a:latin typeface="微软雅黑" panose="020B0503020204020204" pitchFamily="34" charset="-122"/>
                  <a:ea typeface="微软雅黑" panose="020B0503020204020204" pitchFamily="34" charset="-122"/>
                  <a:cs typeface="+mj-cs"/>
                </a:rPr>
                <a:t>astonished </a:t>
              </a:r>
              <a:r>
                <a:rPr lang="en-US" altLang="zh-CN" sz="2400" b="1" i="1" dirty="0">
                  <a:solidFill>
                    <a:srgbClr val="002060"/>
                  </a:solidFill>
                  <a:latin typeface="微软雅黑" panose="020B0503020204020204" pitchFamily="34" charset="-122"/>
                  <a:ea typeface="微软雅黑" panose="020B0503020204020204" pitchFamily="34" charset="-122"/>
                  <a:cs typeface="+mj-cs"/>
                </a:rPr>
                <a:t>adj</a:t>
              </a:r>
              <a:r>
                <a:rPr lang="en-US" altLang="zh-CN" sz="2400" b="1" dirty="0">
                  <a:solidFill>
                    <a:srgbClr val="002060"/>
                  </a:solidFill>
                  <a:latin typeface="微软雅黑" panose="020B0503020204020204" pitchFamily="34" charset="-122"/>
                  <a:ea typeface="微软雅黑" panose="020B0503020204020204" pitchFamily="34" charset="-122"/>
                  <a:cs typeface="+mj-cs"/>
                </a:rPr>
                <a:t>. </a:t>
              </a:r>
              <a:r>
                <a:rPr lang="zh-CN" altLang="en-US" sz="2400" b="1" dirty="0">
                  <a:solidFill>
                    <a:srgbClr val="002060"/>
                  </a:solidFill>
                  <a:latin typeface="微软雅黑" panose="020B0503020204020204" pitchFamily="34" charset="-122"/>
                  <a:ea typeface="微软雅黑" panose="020B0503020204020204" pitchFamily="34" charset="-122"/>
                  <a:cs typeface="+mj-cs"/>
                </a:rPr>
                <a:t>惊讶的</a:t>
              </a:r>
              <a:endParaRPr lang="zh-CN" altLang="en-US" sz="3000" b="1" dirty="0">
                <a:ln w="12700">
                  <a:noFill/>
                </a:ln>
                <a:solidFill>
                  <a:schemeClr val="bg1"/>
                </a:solidFill>
                <a:latin typeface="微软雅黑" panose="020B0503020204020204" pitchFamily="34" charset="-122"/>
                <a:ea typeface="微软雅黑" panose="020B0503020204020204" pitchFamily="34" charset="-122"/>
                <a:cs typeface="+mj-cs"/>
              </a:endParaRPr>
            </a:p>
          </p:txBody>
        </p:sp>
      </p:grpSp>
      <p:grpSp>
        <p:nvGrpSpPr>
          <p:cNvPr id="91" name="组合 90"/>
          <p:cNvGrpSpPr/>
          <p:nvPr/>
        </p:nvGrpSpPr>
        <p:grpSpPr>
          <a:xfrm>
            <a:off x="3269974" y="1688583"/>
            <a:ext cx="4374410" cy="612118"/>
            <a:chOff x="1530019" y="1492576"/>
            <a:chExt cx="3883381" cy="851402"/>
          </a:xfrm>
          <a:solidFill>
            <a:schemeClr val="tx2"/>
          </a:solidFill>
        </p:grpSpPr>
        <p:sp>
          <p:nvSpPr>
            <p:cNvPr id="92" name="箭头: V 形 91"/>
            <p:cNvSpPr/>
            <p:nvPr/>
          </p:nvSpPr>
          <p:spPr>
            <a:xfrm>
              <a:off x="1530019" y="1615889"/>
              <a:ext cx="3412642" cy="728089"/>
            </a:xfrm>
            <a:prstGeom prst="chevron">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3" name="文本框 92"/>
            <p:cNvSpPr txBox="1"/>
            <p:nvPr/>
          </p:nvSpPr>
          <p:spPr>
            <a:xfrm>
              <a:off x="2000758" y="1492576"/>
              <a:ext cx="3412642" cy="808199"/>
            </a:xfrm>
            <a:prstGeom prst="rect">
              <a:avLst/>
            </a:prstGeom>
            <a:noFill/>
            <a:ln>
              <a:noFill/>
            </a:ln>
          </p:spPr>
          <p:txBody>
            <a:bodyPr wrap="square" rtlCol="0">
              <a:spAutoFit/>
            </a:bodyPr>
            <a:lstStyle/>
            <a:p>
              <a:pPr marL="0" indent="0">
                <a:lnSpc>
                  <a:spcPct val="150000"/>
                </a:lnSpc>
                <a:buNone/>
              </a:pPr>
              <a:r>
                <a:rPr lang="en-US" altLang="zh-CN" sz="2400" b="1" dirty="0">
                  <a:solidFill>
                    <a:srgbClr val="002060"/>
                  </a:solidFill>
                  <a:latin typeface="微软雅黑" panose="020B0503020204020204" pitchFamily="34" charset="-122"/>
                  <a:ea typeface="微软雅黑" panose="020B0503020204020204" pitchFamily="34" charset="-122"/>
                  <a:cs typeface="+mj-cs"/>
                </a:rPr>
                <a:t>pull into </a:t>
              </a:r>
              <a:r>
                <a:rPr lang="zh-CN" altLang="en-US" sz="2400" b="1" dirty="0">
                  <a:solidFill>
                    <a:srgbClr val="002060"/>
                  </a:solidFill>
                  <a:latin typeface="微软雅黑" panose="020B0503020204020204" pitchFamily="34" charset="-122"/>
                  <a:ea typeface="微软雅黑" panose="020B0503020204020204" pitchFamily="34" charset="-122"/>
                  <a:cs typeface="+mj-cs"/>
                </a:rPr>
                <a:t>车进站</a:t>
              </a:r>
              <a:endParaRPr lang="zh-CN" altLang="en-US" sz="3000" b="1" dirty="0">
                <a:ln w="12700">
                  <a:noFill/>
                </a:ln>
                <a:solidFill>
                  <a:schemeClr val="bg1"/>
                </a:solidFill>
                <a:latin typeface="微软雅黑" panose="020B0503020204020204" pitchFamily="34" charset="-122"/>
                <a:ea typeface="微软雅黑" panose="020B0503020204020204" pitchFamily="34" charset="-122"/>
                <a:cs typeface="+mj-cs"/>
              </a:endParaRPr>
            </a:p>
          </p:txBody>
        </p:sp>
      </p:grpSp>
      <p:grpSp>
        <p:nvGrpSpPr>
          <p:cNvPr id="100" name="组合 99"/>
          <p:cNvGrpSpPr/>
          <p:nvPr/>
        </p:nvGrpSpPr>
        <p:grpSpPr>
          <a:xfrm>
            <a:off x="101793" y="3182432"/>
            <a:ext cx="3583239" cy="525775"/>
            <a:chOff x="1530018" y="1615888"/>
            <a:chExt cx="3317195" cy="728090"/>
          </a:xfrm>
          <a:solidFill>
            <a:schemeClr val="accent1">
              <a:lumMod val="50000"/>
            </a:schemeClr>
          </a:solidFill>
        </p:grpSpPr>
        <p:sp>
          <p:nvSpPr>
            <p:cNvPr id="101" name="箭头: V 形 100"/>
            <p:cNvSpPr/>
            <p:nvPr/>
          </p:nvSpPr>
          <p:spPr>
            <a:xfrm>
              <a:off x="1530018" y="1615888"/>
              <a:ext cx="3317195" cy="728090"/>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2" name="文本框 101"/>
            <p:cNvSpPr txBox="1"/>
            <p:nvPr/>
          </p:nvSpPr>
          <p:spPr>
            <a:xfrm>
              <a:off x="2091323" y="1635552"/>
              <a:ext cx="2603517" cy="639311"/>
            </a:xfrm>
            <a:prstGeom prst="rect">
              <a:avLst/>
            </a:prstGeom>
            <a:noFill/>
            <a:ln>
              <a:noFill/>
            </a:ln>
          </p:spPr>
          <p:txBody>
            <a:bodyPr wrap="square" rtlCol="0">
              <a:spAutoFit/>
            </a:bodyPr>
            <a:lstStyle/>
            <a:p>
              <a:r>
                <a:rPr lang="en-US" altLang="zh-CN" sz="2400" b="1" dirty="0">
                  <a:ln w="12700">
                    <a:noFill/>
                  </a:ln>
                  <a:solidFill>
                    <a:schemeClr val="bg1"/>
                  </a:solidFill>
                  <a:latin typeface="微软雅黑" panose="020B0503020204020204" pitchFamily="34" charset="-122"/>
                  <a:ea typeface="微软雅黑" panose="020B0503020204020204" pitchFamily="34" charset="-122"/>
                  <a:cs typeface="+mj-cs"/>
                </a:rPr>
                <a:t>go over </a:t>
              </a:r>
              <a:r>
                <a:rPr lang="zh-CN" altLang="en-US" sz="2400" b="1" dirty="0">
                  <a:ln w="12700">
                    <a:noFill/>
                  </a:ln>
                  <a:solidFill>
                    <a:schemeClr val="bg1"/>
                  </a:solidFill>
                  <a:latin typeface="微软雅黑" panose="020B0503020204020204" pitchFamily="34" charset="-122"/>
                  <a:ea typeface="微软雅黑" panose="020B0503020204020204" pitchFamily="34" charset="-122"/>
                  <a:cs typeface="+mj-cs"/>
                </a:rPr>
                <a:t>走过去</a:t>
              </a:r>
              <a:endParaRPr lang="zh-CN" altLang="en-US" sz="3000" b="1" dirty="0">
                <a:ln w="12700">
                  <a:noFill/>
                </a:ln>
                <a:solidFill>
                  <a:schemeClr val="bg1"/>
                </a:solidFill>
                <a:latin typeface="微软雅黑" panose="020B0503020204020204" pitchFamily="34" charset="-122"/>
                <a:ea typeface="微软雅黑" panose="020B0503020204020204" pitchFamily="34" charset="-122"/>
                <a:cs typeface="+mj-cs"/>
              </a:endParaRPr>
            </a:p>
          </p:txBody>
        </p:sp>
      </p:grpSp>
      <p:grpSp>
        <p:nvGrpSpPr>
          <p:cNvPr id="103" name="组合 102"/>
          <p:cNvGrpSpPr/>
          <p:nvPr/>
        </p:nvGrpSpPr>
        <p:grpSpPr>
          <a:xfrm>
            <a:off x="136523" y="4633247"/>
            <a:ext cx="11918954" cy="525775"/>
            <a:chOff x="1530020" y="1615888"/>
            <a:chExt cx="16773675" cy="728089"/>
          </a:xfrm>
          <a:solidFill>
            <a:schemeClr val="accent1">
              <a:lumMod val="50000"/>
            </a:schemeClr>
          </a:solidFill>
        </p:grpSpPr>
        <p:sp>
          <p:nvSpPr>
            <p:cNvPr id="104" name="箭头: V 形 103"/>
            <p:cNvSpPr/>
            <p:nvPr/>
          </p:nvSpPr>
          <p:spPr>
            <a:xfrm>
              <a:off x="1530020" y="1615888"/>
              <a:ext cx="16362196" cy="728089"/>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5" name="文本框 104"/>
            <p:cNvSpPr txBox="1"/>
            <p:nvPr/>
          </p:nvSpPr>
          <p:spPr>
            <a:xfrm>
              <a:off x="2060652" y="1635552"/>
              <a:ext cx="16243043" cy="639310"/>
            </a:xfrm>
            <a:prstGeom prst="rect">
              <a:avLst/>
            </a:prstGeom>
            <a:noFill/>
            <a:ln>
              <a:noFill/>
            </a:ln>
          </p:spPr>
          <p:txBody>
            <a:bodyPr wrap="square" rtlCol="0">
              <a:spAutoFit/>
            </a:bodyPr>
            <a:lstStyle/>
            <a:p>
              <a:r>
                <a:rPr lang="en-US" altLang="zh-CN" sz="2400" b="1" dirty="0">
                  <a:ln w="12700">
                    <a:noFill/>
                  </a:ln>
                  <a:solidFill>
                    <a:schemeClr val="bg1"/>
                  </a:solidFill>
                  <a:latin typeface="微软雅黑" panose="020B0503020204020204" pitchFamily="34" charset="-122"/>
                  <a:ea typeface="微软雅黑" panose="020B0503020204020204" pitchFamily="34" charset="-122"/>
                  <a:cs typeface="+mj-cs"/>
                </a:rPr>
                <a:t>by the time ... , sb. had/have done </a:t>
              </a:r>
              <a:r>
                <a:rPr lang="en-US" altLang="zh-CN" sz="2400" b="1" dirty="0" err="1">
                  <a:ln w="12700">
                    <a:noFill/>
                  </a:ln>
                  <a:solidFill>
                    <a:schemeClr val="bg1"/>
                  </a:solidFill>
                  <a:latin typeface="微软雅黑" panose="020B0503020204020204" pitchFamily="34" charset="-122"/>
                  <a:ea typeface="微软雅黑" panose="020B0503020204020204" pitchFamily="34" charset="-122"/>
                  <a:cs typeface="+mj-cs"/>
                </a:rPr>
                <a:t>sth</a:t>
              </a:r>
              <a:r>
                <a:rPr lang="en-US" altLang="zh-CN" sz="2400" b="1" dirty="0">
                  <a:ln w="12700">
                    <a:noFill/>
                  </a:ln>
                  <a:solidFill>
                    <a:schemeClr val="bg1"/>
                  </a:solidFill>
                  <a:latin typeface="微软雅黑" panose="020B0503020204020204" pitchFamily="34" charset="-122"/>
                  <a:ea typeface="微软雅黑" panose="020B0503020204020204" pitchFamily="34" charset="-122"/>
                  <a:cs typeface="+mj-cs"/>
                </a:rPr>
                <a:t>. </a:t>
              </a:r>
              <a:r>
                <a:rPr lang="zh-CN" altLang="en-US" sz="2400" b="1" dirty="0">
                  <a:ln w="12700">
                    <a:noFill/>
                  </a:ln>
                  <a:solidFill>
                    <a:schemeClr val="bg1"/>
                  </a:solidFill>
                  <a:latin typeface="微软雅黑" panose="020B0503020204020204" pitchFamily="34" charset="-122"/>
                  <a:ea typeface="微软雅黑" panose="020B0503020204020204" pitchFamily="34" charset="-122"/>
                  <a:cs typeface="+mj-cs"/>
                </a:rPr>
                <a:t>在</a:t>
              </a:r>
              <a:r>
                <a:rPr lang="en-US" altLang="zh-CN" sz="2400" b="1" dirty="0">
                  <a:ln w="12700">
                    <a:noFill/>
                  </a:ln>
                  <a:solidFill>
                    <a:schemeClr val="bg1"/>
                  </a:solidFill>
                  <a:latin typeface="微软雅黑" panose="020B0503020204020204" pitchFamily="34" charset="-122"/>
                  <a:ea typeface="微软雅黑" panose="020B0503020204020204" pitchFamily="34" charset="-122"/>
                  <a:cs typeface="+mj-cs"/>
                </a:rPr>
                <a:t>……</a:t>
              </a:r>
              <a:r>
                <a:rPr lang="zh-CN" altLang="en-US" sz="2400" b="1" dirty="0">
                  <a:ln w="12700">
                    <a:noFill/>
                  </a:ln>
                  <a:solidFill>
                    <a:schemeClr val="bg1"/>
                  </a:solidFill>
                  <a:latin typeface="微软雅黑" panose="020B0503020204020204" pitchFamily="34" charset="-122"/>
                  <a:ea typeface="微软雅黑" panose="020B0503020204020204" pitchFamily="34" charset="-122"/>
                  <a:cs typeface="+mj-cs"/>
                </a:rPr>
                <a:t>之前，某人已经做了某事</a:t>
              </a:r>
              <a:endParaRPr lang="zh-CN" altLang="en-US" sz="3000" b="1" dirty="0">
                <a:ln w="12700">
                  <a:noFill/>
                </a:ln>
                <a:solidFill>
                  <a:schemeClr val="bg1"/>
                </a:solidFill>
                <a:latin typeface="微软雅黑" panose="020B0503020204020204" pitchFamily="34" charset="-122"/>
                <a:ea typeface="微软雅黑" panose="020B0503020204020204" pitchFamily="34" charset="-122"/>
                <a:cs typeface="+mj-cs"/>
              </a:endParaRPr>
            </a:p>
          </p:txBody>
        </p:sp>
      </p:grpSp>
      <p:grpSp>
        <p:nvGrpSpPr>
          <p:cNvPr id="110" name="组合 109"/>
          <p:cNvGrpSpPr/>
          <p:nvPr/>
        </p:nvGrpSpPr>
        <p:grpSpPr>
          <a:xfrm>
            <a:off x="-393737" y="3841729"/>
            <a:ext cx="12156827" cy="612117"/>
            <a:chOff x="1530020" y="1492577"/>
            <a:chExt cx="10792219" cy="851401"/>
          </a:xfrm>
          <a:solidFill>
            <a:schemeClr val="tx2"/>
          </a:solidFill>
        </p:grpSpPr>
        <p:sp>
          <p:nvSpPr>
            <p:cNvPr id="111" name="箭头: V 形 110"/>
            <p:cNvSpPr/>
            <p:nvPr/>
          </p:nvSpPr>
          <p:spPr>
            <a:xfrm>
              <a:off x="1530020" y="1615888"/>
              <a:ext cx="2663052" cy="728090"/>
            </a:xfrm>
            <a:prstGeom prst="chevron">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2" name="文本框 111"/>
            <p:cNvSpPr txBox="1"/>
            <p:nvPr/>
          </p:nvSpPr>
          <p:spPr>
            <a:xfrm>
              <a:off x="2000757" y="1492577"/>
              <a:ext cx="10321482" cy="808199"/>
            </a:xfrm>
            <a:prstGeom prst="rect">
              <a:avLst/>
            </a:prstGeom>
            <a:noFill/>
            <a:ln>
              <a:noFill/>
            </a:ln>
          </p:spPr>
          <p:txBody>
            <a:bodyPr wrap="square" rtlCol="0">
              <a:spAutoFit/>
            </a:bodyPr>
            <a:lstStyle/>
            <a:p>
              <a:pPr marL="0" indent="0">
                <a:lnSpc>
                  <a:spcPct val="150000"/>
                </a:lnSpc>
                <a:buNone/>
              </a:pPr>
              <a:r>
                <a:rPr lang="en-US" altLang="zh-CN" sz="2400" b="1" dirty="0">
                  <a:solidFill>
                    <a:srgbClr val="002060"/>
                  </a:solidFill>
                  <a:latin typeface="微软雅黑" panose="020B0503020204020204" pitchFamily="34" charset="-122"/>
                  <a:ea typeface="微软雅黑" panose="020B0503020204020204" pitchFamily="34" charset="-122"/>
                  <a:cs typeface="+mj-cs"/>
                </a:rPr>
                <a:t>sit up </a:t>
              </a:r>
              <a:r>
                <a:rPr lang="zh-CN" altLang="en-US" sz="2400" b="1" dirty="0">
                  <a:solidFill>
                    <a:srgbClr val="002060"/>
                  </a:solidFill>
                  <a:latin typeface="微软雅黑" panose="020B0503020204020204" pitchFamily="34" charset="-122"/>
                  <a:ea typeface="微软雅黑" panose="020B0503020204020204" pitchFamily="34" charset="-122"/>
                  <a:cs typeface="+mj-cs"/>
                </a:rPr>
                <a:t>熬夜</a:t>
              </a:r>
              <a:endParaRPr lang="zh-CN" altLang="en-US" sz="3000" b="1" dirty="0">
                <a:ln w="12700">
                  <a:noFill/>
                </a:ln>
                <a:solidFill>
                  <a:schemeClr val="bg1"/>
                </a:solidFill>
                <a:latin typeface="微软雅黑" panose="020B0503020204020204" pitchFamily="34" charset="-122"/>
                <a:ea typeface="微软雅黑" panose="020B0503020204020204" pitchFamily="34" charset="-122"/>
                <a:cs typeface="+mj-cs"/>
              </a:endParaRPr>
            </a:p>
          </p:txBody>
        </p:sp>
      </p:grpSp>
      <p:grpSp>
        <p:nvGrpSpPr>
          <p:cNvPr id="28" name="组合 27"/>
          <p:cNvGrpSpPr/>
          <p:nvPr/>
        </p:nvGrpSpPr>
        <p:grpSpPr>
          <a:xfrm>
            <a:off x="-393737" y="5293633"/>
            <a:ext cx="3663712" cy="612117"/>
            <a:chOff x="1530020" y="1492577"/>
            <a:chExt cx="3252459" cy="851401"/>
          </a:xfrm>
          <a:solidFill>
            <a:schemeClr val="tx2"/>
          </a:solidFill>
        </p:grpSpPr>
        <p:sp>
          <p:nvSpPr>
            <p:cNvPr id="29" name="箭头: V 形 28"/>
            <p:cNvSpPr/>
            <p:nvPr/>
          </p:nvSpPr>
          <p:spPr>
            <a:xfrm>
              <a:off x="1530020" y="1615888"/>
              <a:ext cx="3252459" cy="728090"/>
            </a:xfrm>
            <a:prstGeom prst="chevron">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0" name="文本框 29"/>
            <p:cNvSpPr txBox="1"/>
            <p:nvPr/>
          </p:nvSpPr>
          <p:spPr>
            <a:xfrm>
              <a:off x="2000757" y="1492577"/>
              <a:ext cx="2541370" cy="808199"/>
            </a:xfrm>
            <a:prstGeom prst="rect">
              <a:avLst/>
            </a:prstGeom>
            <a:noFill/>
            <a:ln>
              <a:noFill/>
            </a:ln>
          </p:spPr>
          <p:txBody>
            <a:bodyPr wrap="square" rtlCol="0">
              <a:spAutoFit/>
            </a:bodyPr>
            <a:lstStyle/>
            <a:p>
              <a:pPr marL="0" indent="0">
                <a:lnSpc>
                  <a:spcPct val="150000"/>
                </a:lnSpc>
                <a:buNone/>
              </a:pPr>
              <a:r>
                <a:rPr lang="en-US" altLang="zh-CN" sz="2400" b="1" dirty="0">
                  <a:solidFill>
                    <a:srgbClr val="002060"/>
                  </a:solidFill>
                  <a:latin typeface="微软雅黑" panose="020B0503020204020204" pitchFamily="34" charset="-122"/>
                  <a:ea typeface="微软雅黑" panose="020B0503020204020204" pitchFamily="34" charset="-122"/>
                  <a:cs typeface="+mj-cs"/>
                </a:rPr>
                <a:t>in no time </a:t>
              </a:r>
              <a:r>
                <a:rPr lang="zh-CN" altLang="en-US" sz="2400" b="1" dirty="0">
                  <a:solidFill>
                    <a:srgbClr val="002060"/>
                  </a:solidFill>
                  <a:latin typeface="微软雅黑" panose="020B0503020204020204" pitchFamily="34" charset="-122"/>
                  <a:ea typeface="微软雅黑" panose="020B0503020204020204" pitchFamily="34" charset="-122"/>
                  <a:cs typeface="+mj-cs"/>
                </a:rPr>
                <a:t>立刻</a:t>
              </a:r>
              <a:endParaRPr lang="zh-CN" altLang="en-US" sz="3000" b="1" dirty="0">
                <a:ln w="12700">
                  <a:noFill/>
                </a:ln>
                <a:solidFill>
                  <a:schemeClr val="bg1"/>
                </a:solidFill>
                <a:latin typeface="微软雅黑" panose="020B0503020204020204" pitchFamily="34" charset="-122"/>
                <a:ea typeface="微软雅黑" panose="020B0503020204020204" pitchFamily="34" charset="-122"/>
                <a:cs typeface="+mj-cs"/>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37"/>
                                        </p:tgtEl>
                                        <p:attrNameLst>
                                          <p:attrName>style.visibility</p:attrName>
                                        </p:attrNameLst>
                                      </p:cBhvr>
                                      <p:to>
                                        <p:strVal val="visible"/>
                                      </p:to>
                                    </p:set>
                                    <p:anim calcmode="lin" valueType="num">
                                      <p:cBhvr additive="base">
                                        <p:cTn id="13" dur="500" fill="hold"/>
                                        <p:tgtEl>
                                          <p:spTgt spid="37"/>
                                        </p:tgtEl>
                                        <p:attrNameLst>
                                          <p:attrName>ppt_x</p:attrName>
                                        </p:attrNameLst>
                                      </p:cBhvr>
                                      <p:tavLst>
                                        <p:tav tm="0">
                                          <p:val>
                                            <p:strVal val="0-#ppt_w/2"/>
                                          </p:val>
                                        </p:tav>
                                        <p:tav tm="100000">
                                          <p:val>
                                            <p:strVal val="#ppt_x"/>
                                          </p:val>
                                        </p:tav>
                                      </p:tavLst>
                                    </p:anim>
                                    <p:anim calcmode="lin" valueType="num">
                                      <p:cBhvr additive="base">
                                        <p:cTn id="14" dur="500" fill="hold"/>
                                        <p:tgtEl>
                                          <p:spTgt spid="37"/>
                                        </p:tgtEl>
                                        <p:attrNameLst>
                                          <p:attrName>ppt_y</p:attrName>
                                        </p:attrNameLst>
                                      </p:cBhvr>
                                      <p:tavLst>
                                        <p:tav tm="0">
                                          <p:val>
                                            <p:strVal val="#ppt_y"/>
                                          </p:val>
                                        </p:tav>
                                        <p:tav tm="100000">
                                          <p:val>
                                            <p:strVal val="#ppt_y"/>
                                          </p:val>
                                        </p:tav>
                                      </p:tavLst>
                                    </p:anim>
                                  </p:childTnLst>
                                </p:cTn>
                              </p:par>
                              <p:par>
                                <p:cTn id="15" presetID="2" presetClass="entr" presetSubtype="8" fill="hold" nodeType="withEffect">
                                  <p:stCondLst>
                                    <p:cond delay="100"/>
                                  </p:stCondLst>
                                  <p:childTnLst>
                                    <p:set>
                                      <p:cBhvr>
                                        <p:cTn id="16" dur="1" fill="hold">
                                          <p:stCondLst>
                                            <p:cond delay="0"/>
                                          </p:stCondLst>
                                        </p:cTn>
                                        <p:tgtEl>
                                          <p:spTgt spid="91"/>
                                        </p:tgtEl>
                                        <p:attrNameLst>
                                          <p:attrName>style.visibility</p:attrName>
                                        </p:attrNameLst>
                                      </p:cBhvr>
                                      <p:to>
                                        <p:strVal val="visible"/>
                                      </p:to>
                                    </p:set>
                                    <p:anim calcmode="lin" valueType="num">
                                      <p:cBhvr additive="base">
                                        <p:cTn id="17" dur="500" fill="hold"/>
                                        <p:tgtEl>
                                          <p:spTgt spid="91"/>
                                        </p:tgtEl>
                                        <p:attrNameLst>
                                          <p:attrName>ppt_x</p:attrName>
                                        </p:attrNameLst>
                                      </p:cBhvr>
                                      <p:tavLst>
                                        <p:tav tm="0">
                                          <p:val>
                                            <p:strVal val="0-#ppt_w/2"/>
                                          </p:val>
                                        </p:tav>
                                        <p:tav tm="100000">
                                          <p:val>
                                            <p:strVal val="#ppt_x"/>
                                          </p:val>
                                        </p:tav>
                                      </p:tavLst>
                                    </p:anim>
                                    <p:anim calcmode="lin" valueType="num">
                                      <p:cBhvr additive="base">
                                        <p:cTn id="18" dur="500" fill="hold"/>
                                        <p:tgtEl>
                                          <p:spTgt spid="91"/>
                                        </p:tgtEl>
                                        <p:attrNameLst>
                                          <p:attrName>ppt_y</p:attrName>
                                        </p:attrNameLst>
                                      </p:cBhvr>
                                      <p:tavLst>
                                        <p:tav tm="0">
                                          <p:val>
                                            <p:strVal val="#ppt_y"/>
                                          </p:val>
                                        </p:tav>
                                        <p:tav tm="100000">
                                          <p:val>
                                            <p:strVal val="#ppt_y"/>
                                          </p:val>
                                        </p:tav>
                                      </p:tavLst>
                                    </p:anim>
                                  </p:childTnLst>
                                </p:cTn>
                              </p:par>
                              <p:par>
                                <p:cTn id="19" presetID="2" presetClass="entr" presetSubtype="8" fill="hold" nodeType="withEffect">
                                  <p:stCondLst>
                                    <p:cond delay="200"/>
                                  </p:stCondLst>
                                  <p:childTnLst>
                                    <p:set>
                                      <p:cBhvr>
                                        <p:cTn id="20" dur="1" fill="hold">
                                          <p:stCondLst>
                                            <p:cond delay="0"/>
                                          </p:stCondLst>
                                        </p:cTn>
                                        <p:tgtEl>
                                          <p:spTgt spid="63"/>
                                        </p:tgtEl>
                                        <p:attrNameLst>
                                          <p:attrName>style.visibility</p:attrName>
                                        </p:attrNameLst>
                                      </p:cBhvr>
                                      <p:to>
                                        <p:strVal val="visible"/>
                                      </p:to>
                                    </p:set>
                                    <p:anim calcmode="lin" valueType="num">
                                      <p:cBhvr additive="base">
                                        <p:cTn id="21" dur="500" fill="hold"/>
                                        <p:tgtEl>
                                          <p:spTgt spid="63"/>
                                        </p:tgtEl>
                                        <p:attrNameLst>
                                          <p:attrName>ppt_x</p:attrName>
                                        </p:attrNameLst>
                                      </p:cBhvr>
                                      <p:tavLst>
                                        <p:tav tm="0">
                                          <p:val>
                                            <p:strVal val="0-#ppt_w/2"/>
                                          </p:val>
                                        </p:tav>
                                        <p:tav tm="100000">
                                          <p:val>
                                            <p:strVal val="#ppt_x"/>
                                          </p:val>
                                        </p:tav>
                                      </p:tavLst>
                                    </p:anim>
                                    <p:anim calcmode="lin" valueType="num">
                                      <p:cBhvr additive="base">
                                        <p:cTn id="22" dur="500" fill="hold"/>
                                        <p:tgtEl>
                                          <p:spTgt spid="63"/>
                                        </p:tgtEl>
                                        <p:attrNameLst>
                                          <p:attrName>ppt_y</p:attrName>
                                        </p:attrNameLst>
                                      </p:cBhvr>
                                      <p:tavLst>
                                        <p:tav tm="0">
                                          <p:val>
                                            <p:strVal val="#ppt_y"/>
                                          </p:val>
                                        </p:tav>
                                        <p:tav tm="100000">
                                          <p:val>
                                            <p:strVal val="#ppt_y"/>
                                          </p:val>
                                        </p:tav>
                                      </p:tavLst>
                                    </p:anim>
                                  </p:childTnLst>
                                </p:cTn>
                              </p:par>
                              <p:par>
                                <p:cTn id="23" presetID="2" presetClass="entr" presetSubtype="8" fill="hold" nodeType="withEffect">
                                  <p:stCondLst>
                                    <p:cond delay="400"/>
                                  </p:stCondLst>
                                  <p:childTnLst>
                                    <p:set>
                                      <p:cBhvr>
                                        <p:cTn id="24" dur="1" fill="hold">
                                          <p:stCondLst>
                                            <p:cond delay="0"/>
                                          </p:stCondLst>
                                        </p:cTn>
                                        <p:tgtEl>
                                          <p:spTgt spid="110"/>
                                        </p:tgtEl>
                                        <p:attrNameLst>
                                          <p:attrName>style.visibility</p:attrName>
                                        </p:attrNameLst>
                                      </p:cBhvr>
                                      <p:to>
                                        <p:strVal val="visible"/>
                                      </p:to>
                                    </p:set>
                                    <p:anim calcmode="lin" valueType="num">
                                      <p:cBhvr additive="base">
                                        <p:cTn id="25" dur="500" fill="hold"/>
                                        <p:tgtEl>
                                          <p:spTgt spid="110"/>
                                        </p:tgtEl>
                                        <p:attrNameLst>
                                          <p:attrName>ppt_x</p:attrName>
                                        </p:attrNameLst>
                                      </p:cBhvr>
                                      <p:tavLst>
                                        <p:tav tm="0">
                                          <p:val>
                                            <p:strVal val="0-#ppt_w/2"/>
                                          </p:val>
                                        </p:tav>
                                        <p:tav tm="100000">
                                          <p:val>
                                            <p:strVal val="#ppt_x"/>
                                          </p:val>
                                        </p:tav>
                                      </p:tavLst>
                                    </p:anim>
                                    <p:anim calcmode="lin" valueType="num">
                                      <p:cBhvr additive="base">
                                        <p:cTn id="26" dur="500" fill="hold"/>
                                        <p:tgtEl>
                                          <p:spTgt spid="110"/>
                                        </p:tgtEl>
                                        <p:attrNameLst>
                                          <p:attrName>ppt_y</p:attrName>
                                        </p:attrNameLst>
                                      </p:cBhvr>
                                      <p:tavLst>
                                        <p:tav tm="0">
                                          <p:val>
                                            <p:strVal val="#ppt_y"/>
                                          </p:val>
                                        </p:tav>
                                        <p:tav tm="100000">
                                          <p:val>
                                            <p:strVal val="#ppt_y"/>
                                          </p:val>
                                        </p:tav>
                                      </p:tavLst>
                                    </p:anim>
                                  </p:childTnLst>
                                </p:cTn>
                              </p:par>
                              <p:par>
                                <p:cTn id="27" presetID="2" presetClass="entr" presetSubtype="8" fill="hold" nodeType="withEffect">
                                  <p:stCondLst>
                                    <p:cond delay="100"/>
                                  </p:stCondLst>
                                  <p:childTnLst>
                                    <p:set>
                                      <p:cBhvr>
                                        <p:cTn id="28" dur="1" fill="hold">
                                          <p:stCondLst>
                                            <p:cond delay="0"/>
                                          </p:stCondLst>
                                        </p:cTn>
                                        <p:tgtEl>
                                          <p:spTgt spid="40"/>
                                        </p:tgtEl>
                                        <p:attrNameLst>
                                          <p:attrName>style.visibility</p:attrName>
                                        </p:attrNameLst>
                                      </p:cBhvr>
                                      <p:to>
                                        <p:strVal val="visible"/>
                                      </p:to>
                                    </p:set>
                                    <p:anim calcmode="lin" valueType="num">
                                      <p:cBhvr additive="base">
                                        <p:cTn id="29" dur="500" fill="hold"/>
                                        <p:tgtEl>
                                          <p:spTgt spid="40"/>
                                        </p:tgtEl>
                                        <p:attrNameLst>
                                          <p:attrName>ppt_x</p:attrName>
                                        </p:attrNameLst>
                                      </p:cBhvr>
                                      <p:tavLst>
                                        <p:tav tm="0">
                                          <p:val>
                                            <p:strVal val="0-#ppt_w/2"/>
                                          </p:val>
                                        </p:tav>
                                        <p:tav tm="100000">
                                          <p:val>
                                            <p:strVal val="#ppt_x"/>
                                          </p:val>
                                        </p:tav>
                                      </p:tavLst>
                                    </p:anim>
                                    <p:anim calcmode="lin" valueType="num">
                                      <p:cBhvr additive="base">
                                        <p:cTn id="30" dur="500" fill="hold"/>
                                        <p:tgtEl>
                                          <p:spTgt spid="40"/>
                                        </p:tgtEl>
                                        <p:attrNameLst>
                                          <p:attrName>ppt_y</p:attrName>
                                        </p:attrNameLst>
                                      </p:cBhvr>
                                      <p:tavLst>
                                        <p:tav tm="0">
                                          <p:val>
                                            <p:strVal val="#ppt_y"/>
                                          </p:val>
                                        </p:tav>
                                        <p:tav tm="100000">
                                          <p:val>
                                            <p:strVal val="#ppt_y"/>
                                          </p:val>
                                        </p:tav>
                                      </p:tavLst>
                                    </p:anim>
                                  </p:childTnLst>
                                </p:cTn>
                              </p:par>
                              <p:par>
                                <p:cTn id="31" presetID="2" presetClass="entr" presetSubtype="8" fill="hold" nodeType="withEffect">
                                  <p:stCondLst>
                                    <p:cond delay="300"/>
                                  </p:stCondLst>
                                  <p:childTnLst>
                                    <p:set>
                                      <p:cBhvr>
                                        <p:cTn id="32" dur="1" fill="hold">
                                          <p:stCondLst>
                                            <p:cond delay="0"/>
                                          </p:stCondLst>
                                        </p:cTn>
                                        <p:tgtEl>
                                          <p:spTgt spid="100"/>
                                        </p:tgtEl>
                                        <p:attrNameLst>
                                          <p:attrName>style.visibility</p:attrName>
                                        </p:attrNameLst>
                                      </p:cBhvr>
                                      <p:to>
                                        <p:strVal val="visible"/>
                                      </p:to>
                                    </p:set>
                                    <p:anim calcmode="lin" valueType="num">
                                      <p:cBhvr additive="base">
                                        <p:cTn id="33" dur="500" fill="hold"/>
                                        <p:tgtEl>
                                          <p:spTgt spid="100"/>
                                        </p:tgtEl>
                                        <p:attrNameLst>
                                          <p:attrName>ppt_x</p:attrName>
                                        </p:attrNameLst>
                                      </p:cBhvr>
                                      <p:tavLst>
                                        <p:tav tm="0">
                                          <p:val>
                                            <p:strVal val="0-#ppt_w/2"/>
                                          </p:val>
                                        </p:tav>
                                        <p:tav tm="100000">
                                          <p:val>
                                            <p:strVal val="#ppt_x"/>
                                          </p:val>
                                        </p:tav>
                                      </p:tavLst>
                                    </p:anim>
                                    <p:anim calcmode="lin" valueType="num">
                                      <p:cBhvr additive="base">
                                        <p:cTn id="34" dur="500" fill="hold"/>
                                        <p:tgtEl>
                                          <p:spTgt spid="100"/>
                                        </p:tgtEl>
                                        <p:attrNameLst>
                                          <p:attrName>ppt_y</p:attrName>
                                        </p:attrNameLst>
                                      </p:cBhvr>
                                      <p:tavLst>
                                        <p:tav tm="0">
                                          <p:val>
                                            <p:strVal val="#ppt_y"/>
                                          </p:val>
                                        </p:tav>
                                        <p:tav tm="100000">
                                          <p:val>
                                            <p:strVal val="#ppt_y"/>
                                          </p:val>
                                        </p:tav>
                                      </p:tavLst>
                                    </p:anim>
                                  </p:childTnLst>
                                </p:cTn>
                              </p:par>
                              <p:par>
                                <p:cTn id="35" presetID="2" presetClass="entr" presetSubtype="8" fill="hold" nodeType="withEffect">
                                  <p:stCondLst>
                                    <p:cond delay="500"/>
                                  </p:stCondLst>
                                  <p:childTnLst>
                                    <p:set>
                                      <p:cBhvr>
                                        <p:cTn id="36" dur="1" fill="hold">
                                          <p:stCondLst>
                                            <p:cond delay="0"/>
                                          </p:stCondLst>
                                        </p:cTn>
                                        <p:tgtEl>
                                          <p:spTgt spid="103"/>
                                        </p:tgtEl>
                                        <p:attrNameLst>
                                          <p:attrName>style.visibility</p:attrName>
                                        </p:attrNameLst>
                                      </p:cBhvr>
                                      <p:to>
                                        <p:strVal val="visible"/>
                                      </p:to>
                                    </p:set>
                                    <p:anim calcmode="lin" valueType="num">
                                      <p:cBhvr additive="base">
                                        <p:cTn id="37" dur="500" fill="hold"/>
                                        <p:tgtEl>
                                          <p:spTgt spid="103"/>
                                        </p:tgtEl>
                                        <p:attrNameLst>
                                          <p:attrName>ppt_x</p:attrName>
                                        </p:attrNameLst>
                                      </p:cBhvr>
                                      <p:tavLst>
                                        <p:tav tm="0">
                                          <p:val>
                                            <p:strVal val="0-#ppt_w/2"/>
                                          </p:val>
                                        </p:tav>
                                        <p:tav tm="100000">
                                          <p:val>
                                            <p:strVal val="#ppt_x"/>
                                          </p:val>
                                        </p:tav>
                                      </p:tavLst>
                                    </p:anim>
                                    <p:anim calcmode="lin" valueType="num">
                                      <p:cBhvr additive="base">
                                        <p:cTn id="38" dur="500" fill="hold"/>
                                        <p:tgtEl>
                                          <p:spTgt spid="103"/>
                                        </p:tgtEl>
                                        <p:attrNameLst>
                                          <p:attrName>ppt_y</p:attrName>
                                        </p:attrNameLst>
                                      </p:cBhvr>
                                      <p:tavLst>
                                        <p:tav tm="0">
                                          <p:val>
                                            <p:strVal val="#ppt_y"/>
                                          </p:val>
                                        </p:tav>
                                        <p:tav tm="100000">
                                          <p:val>
                                            <p:strVal val="#ppt_y"/>
                                          </p:val>
                                        </p:tav>
                                      </p:tavLst>
                                    </p:anim>
                                  </p:childTnLst>
                                </p:cTn>
                              </p:par>
                              <p:par>
                                <p:cTn id="39" presetID="2" presetClass="entr" presetSubtype="8" fill="hold" nodeType="withEffect">
                                  <p:stCondLst>
                                    <p:cond delay="600"/>
                                  </p:stCondLst>
                                  <p:childTnLst>
                                    <p:set>
                                      <p:cBhvr>
                                        <p:cTn id="40" dur="1" fill="hold">
                                          <p:stCondLst>
                                            <p:cond delay="0"/>
                                          </p:stCondLst>
                                        </p:cTn>
                                        <p:tgtEl>
                                          <p:spTgt spid="28"/>
                                        </p:tgtEl>
                                        <p:attrNameLst>
                                          <p:attrName>style.visibility</p:attrName>
                                        </p:attrNameLst>
                                      </p:cBhvr>
                                      <p:to>
                                        <p:strVal val="visible"/>
                                      </p:to>
                                    </p:set>
                                    <p:anim calcmode="lin" valueType="num">
                                      <p:cBhvr additive="base">
                                        <p:cTn id="41" dur="500" fill="hold"/>
                                        <p:tgtEl>
                                          <p:spTgt spid="28"/>
                                        </p:tgtEl>
                                        <p:attrNameLst>
                                          <p:attrName>ppt_x</p:attrName>
                                        </p:attrNameLst>
                                      </p:cBhvr>
                                      <p:tavLst>
                                        <p:tav tm="0">
                                          <p:val>
                                            <p:strVal val="0-#ppt_w/2"/>
                                          </p:val>
                                        </p:tav>
                                        <p:tav tm="100000">
                                          <p:val>
                                            <p:strVal val="#ppt_x"/>
                                          </p:val>
                                        </p:tav>
                                      </p:tavLst>
                                    </p:anim>
                                    <p:anim calcmode="lin" valueType="num">
                                      <p:cBhvr additive="base">
                                        <p:cTn id="42" dur="500" fill="hold"/>
                                        <p:tgtEl>
                                          <p:spTgt spid="2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50189" y="4010592"/>
            <a:ext cx="10808777" cy="230695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1. A. five 		B. four             	C. three       	D. two</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2. A. which		B. who             	C. whom	D. that</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3. A. before       	B. after            	C. in     	D. during</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4. A. hardest      	B. farthest      	C. laziest 	D. cleverest</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5. A. kingdom   	B. king             	C. land    	D. city</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6. A. die             	B. rest         		C. sleep     	D. see</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27" name="图片 2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704952" y="-29303"/>
            <a:ext cx="2506942" cy="2508444"/>
          </a:xfrm>
          <a:prstGeom prst="rect">
            <a:avLst/>
          </a:prstGeom>
        </p:spPr>
      </p:pic>
      <p:sp>
        <p:nvSpPr>
          <p:cNvPr id="2" name="标题 1"/>
          <p:cNvSpPr>
            <a:spLocks noGrp="1"/>
          </p:cNvSpPr>
          <p:nvPr>
            <p:ph type="title"/>
          </p:nvPr>
        </p:nvSpPr>
        <p:spPr>
          <a:xfrm>
            <a:off x="540589" y="-120770"/>
            <a:ext cx="10972800" cy="1143000"/>
          </a:xfrm>
        </p:spPr>
        <p:txBody>
          <a:bodyPr>
            <a:normAutofit/>
          </a:bodyPr>
          <a:lstStyle/>
          <a:p>
            <a:pPr algn="l"/>
            <a:r>
              <a:rPr lang="zh-CN" altLang="en-US" sz="3200" b="1" dirty="0">
                <a:solidFill>
                  <a:srgbClr val="002060"/>
                </a:solidFill>
                <a:latin typeface="微软雅黑" panose="020B0503020204020204" pitchFamily="34" charset="-122"/>
                <a:ea typeface="微软雅黑" panose="020B0503020204020204" pitchFamily="34" charset="-122"/>
              </a:rPr>
              <a:t>自 测 题 五 （ 记 叙 文 ）</a:t>
            </a:r>
            <a:endParaRPr lang="zh-CN" altLang="en-US" sz="3200" b="1" dirty="0">
              <a:solidFill>
                <a:srgbClr val="002060"/>
              </a:solidFill>
              <a:latin typeface="微软雅黑" panose="020B0503020204020204" pitchFamily="34" charset="-122"/>
              <a:ea typeface="微软雅黑" panose="020B0503020204020204" pitchFamily="34" charset="-122"/>
            </a:endParaRPr>
          </a:p>
        </p:txBody>
      </p:sp>
      <p:sp>
        <p:nvSpPr>
          <p:cNvPr id="3" name="内容占位符 2"/>
          <p:cNvSpPr>
            <a:spLocks noGrp="1"/>
          </p:cNvSpPr>
          <p:nvPr>
            <p:ph idx="1"/>
          </p:nvPr>
        </p:nvSpPr>
        <p:spPr>
          <a:xfrm>
            <a:off x="386199" y="721323"/>
            <a:ext cx="10972800" cy="3088283"/>
          </a:xfrm>
          <a:solidFill>
            <a:schemeClr val="bg1">
              <a:alpha val="45000"/>
            </a:schemeClr>
          </a:solidFill>
        </p:spPr>
        <p:txBody>
          <a:bodyPr>
            <a:noAutofit/>
          </a:bodyPr>
          <a:lstStyle/>
          <a:p>
            <a:pPr marL="0" indent="0">
              <a:buNone/>
            </a:pP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     A king had </a:t>
            </a:r>
            <a:r>
              <a:rPr lang="en-US" altLang="zh-CN" sz="2400" b="1" u="sng" dirty="0">
                <a:latin typeface="微软雅黑" panose="020B0503020204020204" pitchFamily="34" charset="-122"/>
                <a:ea typeface="微软雅黑" panose="020B0503020204020204" pitchFamily="34" charset="-122"/>
                <a:cs typeface="Times New Roman" panose="02020603050405020304" pitchFamily="18" charset="0"/>
              </a:rPr>
              <a:t>  1   </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sons whom he loved equally well, and he did not know </a:t>
            </a:r>
            <a:r>
              <a:rPr lang="en-US" altLang="zh-CN" sz="2400" b="1" u="sng" dirty="0">
                <a:latin typeface="微软雅黑" panose="020B0503020204020204" pitchFamily="34" charset="-122"/>
                <a:ea typeface="微软雅黑" panose="020B0503020204020204" pitchFamily="34" charset="-122"/>
                <a:cs typeface="Times New Roman" panose="02020603050405020304" pitchFamily="18" charset="0"/>
              </a:rPr>
              <a:t>  2   </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of them to be appointed as king</a:t>
            </a:r>
            <a:r>
              <a:rPr lang="en-US" altLang="zh-CN" sz="2400" b="1" u="sng" dirty="0">
                <a:latin typeface="微软雅黑" panose="020B0503020204020204" pitchFamily="34" charset="-122"/>
                <a:ea typeface="微软雅黑" panose="020B0503020204020204" pitchFamily="34" charset="-122"/>
                <a:cs typeface="Times New Roman" panose="02020603050405020304" pitchFamily="18" charset="0"/>
              </a:rPr>
              <a:t>   3   </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his death.</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a:p>
            <a:pPr marL="0" indent="0">
              <a:buNone/>
            </a:pP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     When he was dying, he called them to his bed and said, “Dear children, I have thought of something that I will reveal to you. The</a:t>
            </a:r>
            <a:r>
              <a:rPr lang="en-US" altLang="zh-CN" sz="2400" b="1" u="sng" dirty="0">
                <a:latin typeface="微软雅黑" panose="020B0503020204020204" pitchFamily="34" charset="-122"/>
                <a:ea typeface="微软雅黑" panose="020B0503020204020204" pitchFamily="34" charset="-122"/>
                <a:cs typeface="Times New Roman" panose="02020603050405020304" pitchFamily="18" charset="0"/>
              </a:rPr>
              <a:t>   4  </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 one shall become king after me.”</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a:p>
            <a:pPr marL="0" indent="0">
              <a:buNone/>
            </a:pP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     The oldest one said, “Father, then the</a:t>
            </a:r>
            <a:r>
              <a:rPr lang="en-US" altLang="zh-CN" sz="2400" b="1" u="sng" dirty="0">
                <a:latin typeface="微软雅黑" panose="020B0503020204020204" pitchFamily="34" charset="-122"/>
                <a:ea typeface="微软雅黑" panose="020B0503020204020204" pitchFamily="34" charset="-122"/>
                <a:cs typeface="Times New Roman" panose="02020603050405020304" pitchFamily="18" charset="0"/>
              </a:rPr>
              <a:t>   5   </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belongs to me, for I am so lazy that whenever I lie down to</a:t>
            </a:r>
            <a:r>
              <a:rPr lang="en-US" altLang="zh-CN" sz="2400" b="1" u="sng" dirty="0">
                <a:latin typeface="微软雅黑" panose="020B0503020204020204" pitchFamily="34" charset="-122"/>
                <a:ea typeface="微软雅黑" panose="020B0503020204020204" pitchFamily="34" charset="-122"/>
                <a:cs typeface="Times New Roman" panose="02020603050405020304" pitchFamily="18" charset="0"/>
              </a:rPr>
              <a:t>  6   </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 and some drops fall into my eyes, I will not even close them so that I can fall asleep.”</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3" name="TextBox 22"/>
          <p:cNvSpPr txBox="1"/>
          <p:nvPr/>
        </p:nvSpPr>
        <p:spPr>
          <a:xfrm>
            <a:off x="797244" y="4675533"/>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B</a:t>
            </a:r>
            <a:endParaRPr lang="en-US" altLang="zh-CN" sz="2800" b="1" dirty="0">
              <a:solidFill>
                <a:srgbClr val="C00000"/>
              </a:solidFill>
              <a:latin typeface="Times New Roman" panose="02020603050405020304" pitchFamily="18" charset="0"/>
              <a:cs typeface="Times New Roman" panose="02020603050405020304" pitchFamily="18" charset="0"/>
            </a:endParaRPr>
          </a:p>
        </p:txBody>
      </p:sp>
      <p:sp>
        <p:nvSpPr>
          <p:cNvPr id="4" name="灯片编号占位符 3"/>
          <p:cNvSpPr>
            <a:spLocks noGrp="1"/>
          </p:cNvSpPr>
          <p:nvPr>
            <p:ph type="sldNum" sz="quarter" idx="12"/>
          </p:nvPr>
        </p:nvSpPr>
        <p:spPr/>
        <p:txBody>
          <a:bodyPr/>
          <a:lstStyle/>
          <a:p>
            <a:fld id="{879EF9BB-81F1-401D-AA19-680A8E0D7F6D}" type="slidenum">
              <a:rPr lang="en-US" smtClean="0"/>
            </a:fld>
            <a:endParaRPr lang="en-US"/>
          </a:p>
        </p:txBody>
      </p:sp>
      <p:sp>
        <p:nvSpPr>
          <p:cNvPr id="26" name="左箭头 25">
            <a:hlinkClick r:id="rId2"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16" name="TextBox 22"/>
          <p:cNvSpPr txBox="1"/>
          <p:nvPr/>
        </p:nvSpPr>
        <p:spPr>
          <a:xfrm>
            <a:off x="787436" y="4326167"/>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A</a:t>
            </a:r>
            <a:endParaRPr lang="en-US" altLang="zh-CN" sz="2800" b="1" dirty="0">
              <a:solidFill>
                <a:srgbClr val="C00000"/>
              </a:solidFill>
              <a:latin typeface="Times New Roman" panose="02020603050405020304" pitchFamily="18" charset="0"/>
              <a:cs typeface="Times New Roman" panose="02020603050405020304" pitchFamily="18" charset="0"/>
            </a:endParaRPr>
          </a:p>
        </p:txBody>
      </p:sp>
      <p:sp>
        <p:nvSpPr>
          <p:cNvPr id="9" name="TextBox 22"/>
          <p:cNvSpPr txBox="1"/>
          <p:nvPr/>
        </p:nvSpPr>
        <p:spPr>
          <a:xfrm>
            <a:off x="787437" y="3965988"/>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C</a:t>
            </a:r>
            <a:endParaRPr lang="en-US" altLang="zh-CN" sz="2800" b="1" dirty="0">
              <a:solidFill>
                <a:srgbClr val="C00000"/>
              </a:solidFill>
              <a:latin typeface="Times New Roman" panose="02020603050405020304" pitchFamily="18" charset="0"/>
              <a:cs typeface="Times New Roman" panose="02020603050405020304" pitchFamily="18" charset="0"/>
            </a:endParaRPr>
          </a:p>
        </p:txBody>
      </p:sp>
      <p:sp>
        <p:nvSpPr>
          <p:cNvPr id="10" name="TextBox 22"/>
          <p:cNvSpPr txBox="1"/>
          <p:nvPr/>
        </p:nvSpPr>
        <p:spPr>
          <a:xfrm>
            <a:off x="797244" y="5024899"/>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C</a:t>
            </a:r>
            <a:endParaRPr lang="en-US" altLang="zh-CN" sz="2800" b="1" dirty="0">
              <a:solidFill>
                <a:srgbClr val="C00000"/>
              </a:solidFill>
              <a:latin typeface="Times New Roman" panose="02020603050405020304" pitchFamily="18" charset="0"/>
              <a:cs typeface="Times New Roman" panose="02020603050405020304" pitchFamily="18" charset="0"/>
            </a:endParaRPr>
          </a:p>
        </p:txBody>
      </p:sp>
      <p:sp>
        <p:nvSpPr>
          <p:cNvPr id="12" name="文本框 11">
            <a:hlinkClick r:id="rId3" action="ppaction://hlinksldjump"/>
          </p:cNvPr>
          <p:cNvSpPr txBox="1"/>
          <p:nvPr/>
        </p:nvSpPr>
        <p:spPr>
          <a:xfrm>
            <a:off x="10599439" y="3912023"/>
            <a:ext cx="982961" cy="461665"/>
          </a:xfrm>
          <a:prstGeom prst="rect">
            <a:avLst/>
          </a:prstGeom>
          <a:solidFill>
            <a:schemeClr val="accent1"/>
          </a:solidFill>
          <a:effectLst>
            <a:outerShdw blurRad="50800" dist="76200" dir="5400000" algn="ctr" rotWithShape="0">
              <a:srgbClr val="000000">
                <a:alpha val="43137"/>
              </a:srgbClr>
            </a:outerShdw>
          </a:effectLst>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解  析</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17" name="TextBox 22"/>
          <p:cNvSpPr txBox="1"/>
          <p:nvPr/>
        </p:nvSpPr>
        <p:spPr>
          <a:xfrm>
            <a:off x="797244" y="5420243"/>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A</a:t>
            </a:r>
            <a:endParaRPr lang="en-US" altLang="zh-CN" sz="2800" b="1" dirty="0">
              <a:solidFill>
                <a:srgbClr val="C00000"/>
              </a:solidFill>
              <a:latin typeface="Times New Roman" panose="02020603050405020304" pitchFamily="18" charset="0"/>
              <a:cs typeface="Times New Roman" panose="02020603050405020304" pitchFamily="18" charset="0"/>
            </a:endParaRPr>
          </a:p>
        </p:txBody>
      </p:sp>
      <p:sp>
        <p:nvSpPr>
          <p:cNvPr id="14" name="TextBox 22"/>
          <p:cNvSpPr txBox="1"/>
          <p:nvPr/>
        </p:nvSpPr>
        <p:spPr>
          <a:xfrm>
            <a:off x="787436" y="5795696"/>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C</a:t>
            </a:r>
            <a:endParaRPr lang="en-US" altLang="zh-CN" sz="2800" b="1" dirty="0">
              <a:solidFill>
                <a:srgbClr val="C00000"/>
              </a:solidFill>
              <a:latin typeface="Times New Roman" panose="02020603050405020304" pitchFamily="18" charset="0"/>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up)">
                                      <p:cBhvr>
                                        <p:cTn id="7" dur="500"/>
                                        <p:tgtEl>
                                          <p:spTgt spid="3">
                                            <p:bg/>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up)">
                                      <p:cBhvr>
                                        <p:cTn id="10" dur="500"/>
                                        <p:tgtEl>
                                          <p:spTgt spid="3">
                                            <p:txEl>
                                              <p:pRg st="0" end="0"/>
                                            </p:txEl>
                                          </p:spTgt>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wipe(up)">
                                      <p:cBhvr>
                                        <p:cTn id="13" dur="500"/>
                                        <p:tgtEl>
                                          <p:spTgt spid="3">
                                            <p:txEl>
                                              <p:pRg st="1" end="1"/>
                                            </p:txEl>
                                          </p:spTgt>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animEffect transition="in" filter="wipe(up)">
                                      <p:cBhvr>
                                        <p:cTn id="16" dur="500"/>
                                        <p:tgtEl>
                                          <p:spTgt spid="3">
                                            <p:txEl>
                                              <p:pRg st="2" end="2"/>
                                            </p:txEl>
                                          </p:spTgt>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up)">
                                      <p:cBhvr>
                                        <p:cTn id="19" dur="500"/>
                                        <p:tgtEl>
                                          <p:spTgt spid="5"/>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grpId="0" nodeType="click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barn(inVertical)">
                                      <p:cBhvr>
                                        <p:cTn id="24" dur="500"/>
                                        <p:tgtEl>
                                          <p:spTgt spid="9"/>
                                        </p:tgtEl>
                                      </p:cBhvr>
                                    </p:animEffect>
                                  </p:childTnLst>
                                </p:cTn>
                              </p:par>
                            </p:childTnLst>
                          </p:cTn>
                        </p:par>
                        <p:par>
                          <p:cTn id="25" fill="hold">
                            <p:stCondLst>
                              <p:cond delay="500"/>
                            </p:stCondLst>
                            <p:childTnLst>
                              <p:par>
                                <p:cTn id="26" presetID="16" presetClass="entr" presetSubtype="37" fill="hold" grpId="0" nodeType="after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barn(outVertical)">
                                      <p:cBhvr>
                                        <p:cTn id="28" dur="500"/>
                                        <p:tgtEl>
                                          <p:spTgt spid="12"/>
                                        </p:tgtEl>
                                      </p:cBhvr>
                                    </p:animEffect>
                                  </p:childTnLst>
                                </p:cTn>
                              </p:par>
                            </p:childTnLst>
                          </p:cTn>
                        </p:par>
                      </p:childTnLst>
                    </p:cTn>
                  </p:par>
                  <p:par>
                    <p:cTn id="29" fill="hold">
                      <p:stCondLst>
                        <p:cond delay="indefinite"/>
                      </p:stCondLst>
                      <p:childTnLst>
                        <p:par>
                          <p:cTn id="30" fill="hold">
                            <p:stCondLst>
                              <p:cond delay="0"/>
                            </p:stCondLst>
                            <p:childTnLst>
                              <p:par>
                                <p:cTn id="31" presetID="16" presetClass="entr" presetSubtype="21" fill="hold" grpId="0" nodeType="click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barn(inVertical)">
                                      <p:cBhvr>
                                        <p:cTn id="33" dur="500"/>
                                        <p:tgtEl>
                                          <p:spTgt spid="16"/>
                                        </p:tgtEl>
                                      </p:cBhvr>
                                    </p:animEffect>
                                  </p:childTnLst>
                                </p:cTn>
                              </p:par>
                            </p:childTnLst>
                          </p:cTn>
                        </p:par>
                      </p:childTnLst>
                    </p:cTn>
                  </p:par>
                  <p:par>
                    <p:cTn id="34" fill="hold">
                      <p:stCondLst>
                        <p:cond delay="indefinite"/>
                      </p:stCondLst>
                      <p:childTnLst>
                        <p:par>
                          <p:cTn id="35" fill="hold">
                            <p:stCondLst>
                              <p:cond delay="0"/>
                            </p:stCondLst>
                            <p:childTnLst>
                              <p:par>
                                <p:cTn id="36" presetID="16" presetClass="entr" presetSubtype="21" fill="hold" grpId="0" nodeType="clickEffect">
                                  <p:stCondLst>
                                    <p:cond delay="0"/>
                                  </p:stCondLst>
                                  <p:childTnLst>
                                    <p:set>
                                      <p:cBhvr>
                                        <p:cTn id="37" dur="1" fill="hold">
                                          <p:stCondLst>
                                            <p:cond delay="0"/>
                                          </p:stCondLst>
                                        </p:cTn>
                                        <p:tgtEl>
                                          <p:spTgt spid="23"/>
                                        </p:tgtEl>
                                        <p:attrNameLst>
                                          <p:attrName>style.visibility</p:attrName>
                                        </p:attrNameLst>
                                      </p:cBhvr>
                                      <p:to>
                                        <p:strVal val="visible"/>
                                      </p:to>
                                    </p:set>
                                    <p:animEffect transition="in" filter="barn(inVertical)">
                                      <p:cBhvr>
                                        <p:cTn id="38" dur="500"/>
                                        <p:tgtEl>
                                          <p:spTgt spid="23"/>
                                        </p:tgtEl>
                                      </p:cBhvr>
                                    </p:animEffect>
                                  </p:childTnLst>
                                </p:cTn>
                              </p:par>
                            </p:childTnLst>
                          </p:cTn>
                        </p:par>
                      </p:childTnLst>
                    </p:cTn>
                  </p:par>
                  <p:par>
                    <p:cTn id="39" fill="hold">
                      <p:stCondLst>
                        <p:cond delay="indefinite"/>
                      </p:stCondLst>
                      <p:childTnLst>
                        <p:par>
                          <p:cTn id="40" fill="hold">
                            <p:stCondLst>
                              <p:cond delay="0"/>
                            </p:stCondLst>
                            <p:childTnLst>
                              <p:par>
                                <p:cTn id="41" presetID="16" presetClass="entr" presetSubtype="21" fill="hold" grpId="0" nodeType="click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barn(inVertical)">
                                      <p:cBhvr>
                                        <p:cTn id="43" dur="500"/>
                                        <p:tgtEl>
                                          <p:spTgt spid="10"/>
                                        </p:tgtEl>
                                      </p:cBhvr>
                                    </p:animEffect>
                                  </p:childTnLst>
                                </p:cTn>
                              </p:par>
                            </p:childTnLst>
                          </p:cTn>
                        </p:par>
                      </p:childTnLst>
                    </p:cTn>
                  </p:par>
                  <p:par>
                    <p:cTn id="44" fill="hold">
                      <p:stCondLst>
                        <p:cond delay="indefinite"/>
                      </p:stCondLst>
                      <p:childTnLst>
                        <p:par>
                          <p:cTn id="45" fill="hold">
                            <p:stCondLst>
                              <p:cond delay="0"/>
                            </p:stCondLst>
                            <p:childTnLst>
                              <p:par>
                                <p:cTn id="46" presetID="16" presetClass="entr" presetSubtype="21" fill="hold" grpId="0" nodeType="clickEffect">
                                  <p:stCondLst>
                                    <p:cond delay="0"/>
                                  </p:stCondLst>
                                  <p:childTnLst>
                                    <p:set>
                                      <p:cBhvr>
                                        <p:cTn id="47" dur="1" fill="hold">
                                          <p:stCondLst>
                                            <p:cond delay="0"/>
                                          </p:stCondLst>
                                        </p:cTn>
                                        <p:tgtEl>
                                          <p:spTgt spid="17"/>
                                        </p:tgtEl>
                                        <p:attrNameLst>
                                          <p:attrName>style.visibility</p:attrName>
                                        </p:attrNameLst>
                                      </p:cBhvr>
                                      <p:to>
                                        <p:strVal val="visible"/>
                                      </p:to>
                                    </p:set>
                                    <p:animEffect transition="in" filter="barn(inVertical)">
                                      <p:cBhvr>
                                        <p:cTn id="48" dur="500"/>
                                        <p:tgtEl>
                                          <p:spTgt spid="17"/>
                                        </p:tgtEl>
                                      </p:cBhvr>
                                    </p:animEffect>
                                  </p:childTnLst>
                                </p:cTn>
                              </p:par>
                            </p:childTnLst>
                          </p:cTn>
                        </p:par>
                      </p:childTnLst>
                    </p:cTn>
                  </p:par>
                  <p:par>
                    <p:cTn id="49" fill="hold">
                      <p:stCondLst>
                        <p:cond delay="indefinite"/>
                      </p:stCondLst>
                      <p:childTnLst>
                        <p:par>
                          <p:cTn id="50" fill="hold">
                            <p:stCondLst>
                              <p:cond delay="0"/>
                            </p:stCondLst>
                            <p:childTnLst>
                              <p:par>
                                <p:cTn id="51" presetID="16" presetClass="entr" presetSubtype="21" fill="hold" grpId="0" nodeType="clickEffect">
                                  <p:stCondLst>
                                    <p:cond delay="0"/>
                                  </p:stCondLst>
                                  <p:childTnLst>
                                    <p:set>
                                      <p:cBhvr>
                                        <p:cTn id="52" dur="1" fill="hold">
                                          <p:stCondLst>
                                            <p:cond delay="0"/>
                                          </p:stCondLst>
                                        </p:cTn>
                                        <p:tgtEl>
                                          <p:spTgt spid="14"/>
                                        </p:tgtEl>
                                        <p:attrNameLst>
                                          <p:attrName>style.visibility</p:attrName>
                                        </p:attrNameLst>
                                      </p:cBhvr>
                                      <p:to>
                                        <p:strVal val="visible"/>
                                      </p:to>
                                    </p:set>
                                    <p:animEffect transition="in" filter="barn(inVertical)">
                                      <p:cBhvr>
                                        <p:cTn id="5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3" grpId="0" animBg="1" build="p"/>
      <p:bldP spid="23" grpId="0"/>
      <p:bldP spid="16" grpId="0"/>
      <p:bldP spid="9" grpId="0"/>
      <p:bldP spid="10" grpId="0"/>
      <p:bldP spid="12" grpId="0" animBg="1"/>
      <p:bldP spid="17" grpId="0"/>
      <p:bldP spid="14" grpId="0"/>
    </p:bldLst>
  </p:timing>
</p:sld>
</file>

<file path=ppt/slides/slide4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69" name="Group 4"/>
          <p:cNvGrpSpPr/>
          <p:nvPr/>
        </p:nvGrpSpPr>
        <p:grpSpPr>
          <a:xfrm>
            <a:off x="9040482" y="3280216"/>
            <a:ext cx="3058005" cy="3492104"/>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3" name="内容占位符 2"/>
          <p:cNvSpPr>
            <a:spLocks noGrp="1"/>
          </p:cNvSpPr>
          <p:nvPr>
            <p:ph idx="1"/>
          </p:nvPr>
        </p:nvSpPr>
        <p:spPr>
          <a:xfrm>
            <a:off x="93513" y="29697"/>
            <a:ext cx="11419112" cy="6691781"/>
          </a:xfrm>
          <a:solidFill>
            <a:schemeClr val="bg1">
              <a:alpha val="47000"/>
            </a:schemeClr>
          </a:solidFill>
        </p:spPr>
        <p:txBody>
          <a:bodyPr>
            <a:normAutofit lnSpcReduction="10000"/>
          </a:bodyPr>
          <a:lstStyle/>
          <a:p>
            <a:pPr marL="0" indent="0">
              <a:lnSpc>
                <a:spcPct val="150000"/>
              </a:lnSpc>
              <a:buNone/>
            </a:pPr>
            <a:r>
              <a:rPr lang="zh-CN" altLang="en-US" sz="2400" b="1" dirty="0">
                <a:solidFill>
                  <a:srgbClr val="002060"/>
                </a:solidFill>
                <a:latin typeface="微软雅黑" panose="020B0503020204020204" pitchFamily="34" charset="-122"/>
                <a:ea typeface="微软雅黑" panose="020B0503020204020204" pitchFamily="34" charset="-122"/>
                <a:cs typeface="+mj-cs"/>
              </a:rPr>
              <a:t>解  析：</a:t>
            </a:r>
            <a:r>
              <a:rPr sz="2400" b="1" dirty="0">
                <a:latin typeface="微软雅黑" panose="020B0503020204020204" pitchFamily="34" charset="-122"/>
                <a:ea typeface="微软雅黑" panose="020B0503020204020204" pitchFamily="34" charset="-122"/>
              </a:rPr>
              <a:t>1. 本题考查逻辑推理。从下文可以看出国王有三个儿子，故本题正确答案为 C。</a:t>
            </a:r>
            <a:endParaRPr sz="2400" b="1" dirty="0">
              <a:latin typeface="微软雅黑" panose="020B0503020204020204" pitchFamily="34" charset="-122"/>
              <a:ea typeface="微软雅黑" panose="020B0503020204020204" pitchFamily="34" charset="-122"/>
            </a:endParaRPr>
          </a:p>
          <a:p>
            <a:pPr marL="0" indent="0">
              <a:lnSpc>
                <a:spcPct val="150000"/>
              </a:lnSpc>
              <a:buNone/>
            </a:pPr>
            <a:r>
              <a:rPr sz="2400" b="1" dirty="0">
                <a:latin typeface="微软雅黑" panose="020B0503020204020204" pitchFamily="34" charset="-122"/>
                <a:ea typeface="微软雅黑" panose="020B0503020204020204" pitchFamily="34" charset="-122"/>
              </a:rPr>
              <a:t>2. 本题考查词义辨析。根据文意，国王要从三个儿子里面选一个继承王位，但不知道选哪一个，“哪一个”用 which，故本题正确答案为 A。</a:t>
            </a:r>
            <a:endParaRPr sz="2400" b="1" dirty="0">
              <a:latin typeface="微软雅黑" panose="020B0503020204020204" pitchFamily="34" charset="-122"/>
              <a:ea typeface="微软雅黑" panose="020B0503020204020204" pitchFamily="34" charset="-122"/>
            </a:endParaRPr>
          </a:p>
          <a:p>
            <a:pPr marL="0" indent="0">
              <a:lnSpc>
                <a:spcPct val="150000"/>
              </a:lnSpc>
              <a:buNone/>
            </a:pPr>
            <a:r>
              <a:rPr sz="2400" b="1" dirty="0">
                <a:latin typeface="微软雅黑" panose="020B0503020204020204" pitchFamily="34" charset="-122"/>
                <a:ea typeface="微软雅黑" panose="020B0503020204020204" pitchFamily="34" charset="-122"/>
              </a:rPr>
              <a:t>3. 本题考查词义辨析和逻辑推理。王位一般都是国王死后才由下一任继承人继承的，因此用 after</a:t>
            </a:r>
            <a:r>
              <a:rPr lang="en-US" sz="2400" b="1" dirty="0">
                <a:latin typeface="微软雅黑" panose="020B0503020204020204" pitchFamily="34" charset="-122"/>
                <a:ea typeface="微软雅黑" panose="020B0503020204020204" pitchFamily="34" charset="-122"/>
              </a:rPr>
              <a:t> </a:t>
            </a:r>
            <a:r>
              <a:rPr sz="2400" b="1" dirty="0">
                <a:latin typeface="微软雅黑" panose="020B0503020204020204" pitchFamily="34" charset="-122"/>
                <a:ea typeface="微软雅黑" panose="020B0503020204020204" pitchFamily="34" charset="-122"/>
              </a:rPr>
              <a:t>更加合适，故本题正确答案为 B。</a:t>
            </a:r>
            <a:endParaRPr sz="2400" b="1" dirty="0">
              <a:latin typeface="微软雅黑" panose="020B0503020204020204" pitchFamily="34" charset="-122"/>
              <a:ea typeface="微软雅黑" panose="020B0503020204020204" pitchFamily="34" charset="-122"/>
            </a:endParaRPr>
          </a:p>
          <a:p>
            <a:pPr marL="0" indent="0">
              <a:lnSpc>
                <a:spcPct val="150000"/>
              </a:lnSpc>
              <a:buNone/>
            </a:pPr>
            <a:r>
              <a:rPr sz="2400" b="1" dirty="0">
                <a:latin typeface="微软雅黑" panose="020B0503020204020204" pitchFamily="34" charset="-122"/>
                <a:ea typeface="微软雅黑" panose="020B0503020204020204" pitchFamily="34" charset="-122"/>
              </a:rPr>
              <a:t>4. 本题考查联系上下文。从下文可以看出国王要找最懒的继承人，用 laziest 更加合适，故本题正确答案为 C。</a:t>
            </a:r>
            <a:endParaRPr sz="2400" b="1" dirty="0">
              <a:latin typeface="微软雅黑" panose="020B0503020204020204" pitchFamily="34" charset="-122"/>
              <a:ea typeface="微软雅黑" panose="020B0503020204020204" pitchFamily="34" charset="-122"/>
            </a:endParaRPr>
          </a:p>
          <a:p>
            <a:pPr marL="0" indent="0">
              <a:lnSpc>
                <a:spcPct val="150000"/>
              </a:lnSpc>
              <a:buNone/>
            </a:pPr>
            <a:r>
              <a:rPr sz="2400" b="1" dirty="0">
                <a:latin typeface="微软雅黑" panose="020B0503020204020204" pitchFamily="34" charset="-122"/>
                <a:ea typeface="微软雅黑" panose="020B0503020204020204" pitchFamily="34" charset="-122"/>
              </a:rPr>
              <a:t>5. 本题考查逻辑推理和联系上下文。继承王位就是继承王国，kingdom 最符合题意。从二儿子和三儿子</a:t>
            </a:r>
            <a:r>
              <a:rPr lang="zh-CN" sz="2400" b="1" dirty="0">
                <a:latin typeface="微软雅黑" panose="020B0503020204020204" pitchFamily="34" charset="-122"/>
                <a:ea typeface="微软雅黑" panose="020B0503020204020204" pitchFamily="34" charset="-122"/>
              </a:rPr>
              <a:t>的</a:t>
            </a:r>
            <a:r>
              <a:rPr sz="2400" b="1" dirty="0">
                <a:latin typeface="微软雅黑" panose="020B0503020204020204" pitchFamily="34" charset="-122"/>
                <a:ea typeface="微软雅黑" panose="020B0503020204020204" pitchFamily="34" charset="-122"/>
              </a:rPr>
              <a:t>话中也可知，故本题正确答案为 A。</a:t>
            </a:r>
            <a:endParaRPr sz="2400" b="1" dirty="0">
              <a:latin typeface="微软雅黑" panose="020B0503020204020204" pitchFamily="34" charset="-122"/>
              <a:ea typeface="微软雅黑" panose="020B0503020204020204" pitchFamily="34" charset="-122"/>
            </a:endParaRPr>
          </a:p>
          <a:p>
            <a:pPr marL="0" indent="0">
              <a:lnSpc>
                <a:spcPct val="150000"/>
              </a:lnSpc>
              <a:buNone/>
            </a:pPr>
            <a:r>
              <a:rPr sz="2400" b="1" dirty="0">
                <a:latin typeface="微软雅黑" panose="020B0503020204020204" pitchFamily="34" charset="-122"/>
                <a:ea typeface="微软雅黑" panose="020B0503020204020204" pitchFamily="34" charset="-122"/>
              </a:rPr>
              <a:t>6. 本题考查逻辑推理和词义辨析。根据下文</a:t>
            </a:r>
            <a:r>
              <a:rPr lang="en-US" sz="2400" b="1" dirty="0">
                <a:latin typeface="微软雅黑" panose="020B0503020204020204" pitchFamily="34" charset="-122"/>
                <a:ea typeface="微软雅黑" panose="020B0503020204020204" pitchFamily="34" charset="-122"/>
              </a:rPr>
              <a:t> </a:t>
            </a:r>
            <a:r>
              <a:rPr sz="2400" b="1" dirty="0">
                <a:latin typeface="微软雅黑" panose="020B0503020204020204" pitchFamily="34" charset="-122"/>
                <a:ea typeface="微软雅黑" panose="020B0503020204020204" pitchFamily="34" charset="-122"/>
              </a:rPr>
              <a:t>fall asleep，可以推断出是躺下睡觉，故本题正确答案为 C。</a:t>
            </a:r>
            <a:endParaRPr sz="2400" b="1" dirty="0">
              <a:latin typeface="微软雅黑" panose="020B0503020204020204" pitchFamily="34" charset="-122"/>
              <a:ea typeface="微软雅黑" panose="020B0503020204020204" pitchFamily="34" charset="-122"/>
            </a:endParaRPr>
          </a:p>
        </p:txBody>
      </p:sp>
      <p:sp>
        <p:nvSpPr>
          <p:cNvPr id="33" name="左箭头 32">
            <a:hlinkClick r:id="rId1"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endParaRPr lang="zh-CN" altLang="en-US" sz="2400" b="1" dirty="0">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bg/>
                                          </p:spTgt>
                                        </p:tgtEl>
                                        <p:attrNameLst>
                                          <p:attrName>style.visibility</p:attrName>
                                        </p:attrNameLst>
                                      </p:cBhvr>
                                      <p:to>
                                        <p:strVal val="visible"/>
                                      </p:to>
                                    </p:set>
                                    <p:animEffect transition="in" filter="wipe(up)">
                                      <p:cBhvr>
                                        <p:cTn id="11" dur="500"/>
                                        <p:tgtEl>
                                          <p:spTgt spid="3">
                                            <p:bg/>
                                          </p:spTgt>
                                        </p:tgtEl>
                                      </p:cBhvr>
                                    </p:animEffect>
                                  </p:childTnLst>
                                </p:cTn>
                              </p:par>
                              <p:par>
                                <p:cTn id="12" presetID="22" presetClass="entr" presetSubtype="1" fill="hold" grpId="0" nodeType="with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wipe(up)">
                                      <p:cBhvr>
                                        <p:cTn id="14" dur="500"/>
                                        <p:tgtEl>
                                          <p:spTgt spid="3">
                                            <p:txEl>
                                              <p:pRg st="0" end="0"/>
                                            </p:txEl>
                                          </p:spTgt>
                                        </p:tgtEl>
                                      </p:cBhvr>
                                    </p:animEffect>
                                  </p:childTnLst>
                                </p:cTn>
                              </p:par>
                              <p:par>
                                <p:cTn id="15" presetID="22" presetClass="entr" presetSubtype="1" fill="hold" grpId="0" nodeType="with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wipe(up)">
                                      <p:cBhvr>
                                        <p:cTn id="17" dur="500"/>
                                        <p:tgtEl>
                                          <p:spTgt spid="3">
                                            <p:txEl>
                                              <p:pRg st="1" end="1"/>
                                            </p:txEl>
                                          </p:spTgt>
                                        </p:tgtEl>
                                      </p:cBhvr>
                                    </p:animEffect>
                                  </p:childTnLst>
                                </p:cTn>
                              </p:par>
                              <p:par>
                                <p:cTn id="18" presetID="22" presetClass="entr" presetSubtype="1" fill="hold" grpId="0" nodeType="with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Effect transition="in" filter="wipe(up)">
                                      <p:cBhvr>
                                        <p:cTn id="20" dur="500"/>
                                        <p:tgtEl>
                                          <p:spTgt spid="3">
                                            <p:txEl>
                                              <p:pRg st="2" end="2"/>
                                            </p:txEl>
                                          </p:spTgt>
                                        </p:tgtEl>
                                      </p:cBhvr>
                                    </p:animEffect>
                                  </p:childTnLst>
                                </p:cTn>
                              </p:par>
                              <p:par>
                                <p:cTn id="21" presetID="22" presetClass="entr" presetSubtype="1" fill="hold" grpId="0" nodeType="with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Effect transition="in" filter="wipe(up)">
                                      <p:cBhvr>
                                        <p:cTn id="23" dur="500"/>
                                        <p:tgtEl>
                                          <p:spTgt spid="3">
                                            <p:txEl>
                                              <p:pRg st="3" end="3"/>
                                            </p:txEl>
                                          </p:spTgt>
                                        </p:tgtEl>
                                      </p:cBhvr>
                                    </p:animEffect>
                                  </p:childTnLst>
                                </p:cTn>
                              </p:par>
                              <p:par>
                                <p:cTn id="24" presetID="22" presetClass="entr" presetSubtype="1" fill="hold" grpId="0" nodeType="withEffect">
                                  <p:stCondLst>
                                    <p:cond delay="0"/>
                                  </p:stCondLst>
                                  <p:childTnLst>
                                    <p:set>
                                      <p:cBhvr>
                                        <p:cTn id="25" dur="1" fill="hold">
                                          <p:stCondLst>
                                            <p:cond delay="0"/>
                                          </p:stCondLst>
                                        </p:cTn>
                                        <p:tgtEl>
                                          <p:spTgt spid="3">
                                            <p:txEl>
                                              <p:pRg st="4" end="4"/>
                                            </p:txEl>
                                          </p:spTgt>
                                        </p:tgtEl>
                                        <p:attrNameLst>
                                          <p:attrName>style.visibility</p:attrName>
                                        </p:attrNameLst>
                                      </p:cBhvr>
                                      <p:to>
                                        <p:strVal val="visible"/>
                                      </p:to>
                                    </p:set>
                                    <p:animEffect transition="in" filter="wipe(up)">
                                      <p:cBhvr>
                                        <p:cTn id="26" dur="500"/>
                                        <p:tgtEl>
                                          <p:spTgt spid="3">
                                            <p:txEl>
                                              <p:pRg st="4" end="4"/>
                                            </p:txEl>
                                          </p:spTgt>
                                        </p:tgtEl>
                                      </p:cBhvr>
                                    </p:animEffect>
                                  </p:childTnLst>
                                </p:cTn>
                              </p:par>
                              <p:par>
                                <p:cTn id="27" presetID="22" presetClass="entr" presetSubtype="1" fill="hold" grpId="0" nodeType="withEffect">
                                  <p:stCondLst>
                                    <p:cond delay="0"/>
                                  </p:stCondLst>
                                  <p:childTnLst>
                                    <p:set>
                                      <p:cBhvr>
                                        <p:cTn id="28" dur="1" fill="hold">
                                          <p:stCondLst>
                                            <p:cond delay="0"/>
                                          </p:stCondLst>
                                        </p:cTn>
                                        <p:tgtEl>
                                          <p:spTgt spid="3">
                                            <p:txEl>
                                              <p:pRg st="5" end="5"/>
                                            </p:txEl>
                                          </p:spTgt>
                                        </p:tgtEl>
                                        <p:attrNameLst>
                                          <p:attrName>style.visibility</p:attrName>
                                        </p:attrNameLst>
                                      </p:cBhvr>
                                      <p:to>
                                        <p:strVal val="visible"/>
                                      </p:to>
                                    </p:set>
                                    <p:animEffect transition="in" filter="wipe(up)">
                                      <p:cBhvr>
                                        <p:cTn id="29"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990297" y="3954799"/>
            <a:ext cx="10808777" cy="156845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7. A. to  		B. on                  	C. in              	D. by</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8. A. roasting      	B. watching      	C. feeling      	D. warming</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9. A. light            	B. put             	C. burn          	D. warm</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10. A. pull           	B. push         	C. raise          	D. rise</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27" name="图片 2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704952" y="-29303"/>
            <a:ext cx="2506942" cy="2508444"/>
          </a:xfrm>
          <a:prstGeom prst="rect">
            <a:avLst/>
          </a:prstGeom>
        </p:spPr>
      </p:pic>
      <p:sp>
        <p:nvSpPr>
          <p:cNvPr id="3" name="内容占位符 2"/>
          <p:cNvSpPr>
            <a:spLocks noGrp="1"/>
          </p:cNvSpPr>
          <p:nvPr>
            <p:ph idx="1"/>
          </p:nvPr>
        </p:nvSpPr>
        <p:spPr>
          <a:xfrm>
            <a:off x="386199" y="721323"/>
            <a:ext cx="10808776" cy="3151399"/>
          </a:xfrm>
          <a:solidFill>
            <a:schemeClr val="bg1">
              <a:alpha val="45000"/>
            </a:schemeClr>
          </a:solidFill>
        </p:spPr>
        <p:txBody>
          <a:bodyPr>
            <a:noAutofit/>
          </a:bodyPr>
          <a:lstStyle/>
          <a:p>
            <a:pPr marL="0" indent="0">
              <a:buNone/>
            </a:pP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     The second one said, “Father, the kingdom belongs to me, for I am so lazy that when I am sitting</a:t>
            </a:r>
            <a:r>
              <a:rPr lang="en-US" altLang="zh-CN" sz="2400" b="1" u="sng" dirty="0">
                <a:latin typeface="微软雅黑" panose="020B0503020204020204" pitchFamily="34" charset="-122"/>
                <a:ea typeface="微软雅黑" panose="020B0503020204020204" pitchFamily="34" charset="-122"/>
                <a:cs typeface="Times New Roman" panose="02020603050405020304" pitchFamily="18" charset="0"/>
              </a:rPr>
              <a:t>   7  </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 the fire</a:t>
            </a:r>
            <a:r>
              <a:rPr lang="en-US" altLang="zh-CN" sz="2400" b="1" u="sng" dirty="0">
                <a:latin typeface="微软雅黑" panose="020B0503020204020204" pitchFamily="34" charset="-122"/>
                <a:ea typeface="微软雅黑" panose="020B0503020204020204" pitchFamily="34" charset="-122"/>
                <a:cs typeface="Times New Roman" panose="02020603050405020304" pitchFamily="18" charset="0"/>
              </a:rPr>
              <a:t>   8   </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myself, I would rather let my heels</a:t>
            </a:r>
            <a:r>
              <a:rPr lang="en-US" altLang="zh-CN" sz="2400" b="1" u="sng" dirty="0">
                <a:latin typeface="微软雅黑" panose="020B0503020204020204" pitchFamily="34" charset="-122"/>
                <a:ea typeface="微软雅黑" panose="020B0503020204020204" pitchFamily="34" charset="-122"/>
                <a:cs typeface="Times New Roman" panose="02020603050405020304" pitchFamily="18" charset="0"/>
              </a:rPr>
              <a:t>   9   </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up than</a:t>
            </a:r>
            <a:r>
              <a:rPr lang="en-US" altLang="zh-CN" sz="2400" b="1" u="sng" dirty="0">
                <a:latin typeface="微软雅黑" panose="020B0503020204020204" pitchFamily="34" charset="-122"/>
                <a:ea typeface="微软雅黑" panose="020B0503020204020204" pitchFamily="34" charset="-122"/>
                <a:cs typeface="Times New Roman" panose="02020603050405020304" pitchFamily="18" charset="0"/>
              </a:rPr>
              <a:t>   10   </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my legs back.”</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a:p>
            <a:pPr marL="0" indent="0">
              <a:buNone/>
            </a:pP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     </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3" name="TextBox 22"/>
          <p:cNvSpPr txBox="1"/>
          <p:nvPr/>
        </p:nvSpPr>
        <p:spPr>
          <a:xfrm>
            <a:off x="540589" y="4621568"/>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C</a:t>
            </a:r>
            <a:endParaRPr lang="en-US" altLang="zh-CN" sz="2800" b="1" dirty="0">
              <a:solidFill>
                <a:srgbClr val="C00000"/>
              </a:solidFill>
              <a:latin typeface="Times New Roman" panose="02020603050405020304" pitchFamily="18" charset="0"/>
              <a:cs typeface="Times New Roman" panose="02020603050405020304" pitchFamily="18" charset="0"/>
            </a:endParaRPr>
          </a:p>
        </p:txBody>
      </p:sp>
      <p:sp>
        <p:nvSpPr>
          <p:cNvPr id="4" name="灯片编号占位符 3"/>
          <p:cNvSpPr>
            <a:spLocks noGrp="1"/>
          </p:cNvSpPr>
          <p:nvPr>
            <p:ph type="sldNum" sz="quarter" idx="12"/>
          </p:nvPr>
        </p:nvSpPr>
        <p:spPr/>
        <p:txBody>
          <a:bodyPr/>
          <a:lstStyle/>
          <a:p>
            <a:fld id="{879EF9BB-81F1-401D-AA19-680A8E0D7F6D}" type="slidenum">
              <a:rPr lang="en-US" smtClean="0"/>
            </a:fld>
            <a:endParaRPr lang="en-US"/>
          </a:p>
        </p:txBody>
      </p:sp>
      <p:sp>
        <p:nvSpPr>
          <p:cNvPr id="26" name="左箭头 25">
            <a:hlinkClick r:id="rId2"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16" name="TextBox 22"/>
          <p:cNvSpPr txBox="1"/>
          <p:nvPr/>
        </p:nvSpPr>
        <p:spPr>
          <a:xfrm>
            <a:off x="530781" y="4272202"/>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D</a:t>
            </a:r>
            <a:endParaRPr lang="en-US" altLang="zh-CN" sz="2800" b="1" dirty="0">
              <a:solidFill>
                <a:srgbClr val="C00000"/>
              </a:solidFill>
              <a:latin typeface="Times New Roman" panose="02020603050405020304" pitchFamily="18" charset="0"/>
              <a:cs typeface="Times New Roman" panose="02020603050405020304" pitchFamily="18" charset="0"/>
            </a:endParaRPr>
          </a:p>
        </p:txBody>
      </p:sp>
      <p:sp>
        <p:nvSpPr>
          <p:cNvPr id="9" name="TextBox 22"/>
          <p:cNvSpPr txBox="1"/>
          <p:nvPr/>
        </p:nvSpPr>
        <p:spPr>
          <a:xfrm>
            <a:off x="530782" y="3912023"/>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D</a:t>
            </a:r>
            <a:endParaRPr lang="en-US" altLang="zh-CN" sz="2800" b="1" dirty="0">
              <a:solidFill>
                <a:srgbClr val="C00000"/>
              </a:solidFill>
              <a:latin typeface="Times New Roman" panose="02020603050405020304" pitchFamily="18" charset="0"/>
              <a:cs typeface="Times New Roman" panose="02020603050405020304" pitchFamily="18" charset="0"/>
            </a:endParaRPr>
          </a:p>
        </p:txBody>
      </p:sp>
      <p:sp>
        <p:nvSpPr>
          <p:cNvPr id="10" name="TextBox 22"/>
          <p:cNvSpPr txBox="1"/>
          <p:nvPr/>
        </p:nvSpPr>
        <p:spPr>
          <a:xfrm>
            <a:off x="540589" y="4970934"/>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A</a:t>
            </a:r>
            <a:endParaRPr lang="en-US" altLang="zh-CN" sz="2800" b="1" dirty="0">
              <a:solidFill>
                <a:srgbClr val="C00000"/>
              </a:solidFill>
              <a:latin typeface="Times New Roman" panose="02020603050405020304" pitchFamily="18" charset="0"/>
              <a:cs typeface="Times New Roman" panose="02020603050405020304" pitchFamily="18" charset="0"/>
            </a:endParaRPr>
          </a:p>
        </p:txBody>
      </p:sp>
      <p:sp>
        <p:nvSpPr>
          <p:cNvPr id="12" name="文本框 11">
            <a:hlinkClick r:id="rId3" action="ppaction://hlinksldjump"/>
          </p:cNvPr>
          <p:cNvSpPr txBox="1"/>
          <p:nvPr/>
        </p:nvSpPr>
        <p:spPr>
          <a:xfrm>
            <a:off x="10599439" y="3912023"/>
            <a:ext cx="982961" cy="461665"/>
          </a:xfrm>
          <a:prstGeom prst="rect">
            <a:avLst/>
          </a:prstGeom>
          <a:solidFill>
            <a:schemeClr val="accent1"/>
          </a:solidFill>
          <a:effectLst>
            <a:outerShdw blurRad="50800" dist="76200" dir="5400000" algn="ctr" rotWithShape="0">
              <a:srgbClr val="000000">
                <a:alpha val="43137"/>
              </a:srgbClr>
            </a:outerShdw>
          </a:effectLst>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解  析</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up)">
                                      <p:cBhvr>
                                        <p:cTn id="7" dur="500"/>
                                        <p:tgtEl>
                                          <p:spTgt spid="3">
                                            <p:bg/>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up)">
                                      <p:cBhvr>
                                        <p:cTn id="10" dur="500"/>
                                        <p:tgtEl>
                                          <p:spTgt spid="3">
                                            <p:txEl>
                                              <p:pRg st="0" end="0"/>
                                            </p:txEl>
                                          </p:spTgt>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wipe(up)">
                                      <p:cBhvr>
                                        <p:cTn id="13" dur="500"/>
                                        <p:tgtEl>
                                          <p:spTgt spid="3">
                                            <p:txEl>
                                              <p:pRg st="1" end="1"/>
                                            </p:txEl>
                                          </p:spTgt>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wipe(up)">
                                      <p:cBhvr>
                                        <p:cTn id="16" dur="500"/>
                                        <p:tgtEl>
                                          <p:spTgt spid="5"/>
                                        </p:tgtEl>
                                      </p:cBhvr>
                                    </p:animEffect>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barn(inVertical)">
                                      <p:cBhvr>
                                        <p:cTn id="21" dur="500"/>
                                        <p:tgtEl>
                                          <p:spTgt spid="9"/>
                                        </p:tgtEl>
                                      </p:cBhvr>
                                    </p:animEffect>
                                  </p:childTnLst>
                                </p:cTn>
                              </p:par>
                            </p:childTnLst>
                          </p:cTn>
                        </p:par>
                        <p:par>
                          <p:cTn id="22" fill="hold">
                            <p:stCondLst>
                              <p:cond delay="500"/>
                            </p:stCondLst>
                            <p:childTnLst>
                              <p:par>
                                <p:cTn id="23" presetID="16" presetClass="entr" presetSubtype="37"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barn(outVertical)">
                                      <p:cBhvr>
                                        <p:cTn id="25" dur="500"/>
                                        <p:tgtEl>
                                          <p:spTgt spid="12"/>
                                        </p:tgtEl>
                                      </p:cBhvr>
                                    </p:animEffect>
                                  </p:childTnLst>
                                </p:cTn>
                              </p:par>
                            </p:childTnLst>
                          </p:cTn>
                        </p:par>
                      </p:childTnLst>
                    </p:cTn>
                  </p:par>
                  <p:par>
                    <p:cTn id="26" fill="hold">
                      <p:stCondLst>
                        <p:cond delay="indefinite"/>
                      </p:stCondLst>
                      <p:childTnLst>
                        <p:par>
                          <p:cTn id="27" fill="hold">
                            <p:stCondLst>
                              <p:cond delay="0"/>
                            </p:stCondLst>
                            <p:childTnLst>
                              <p:par>
                                <p:cTn id="28" presetID="16" presetClass="entr" presetSubtype="21" fill="hold" grpId="0" nodeType="click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barn(inVertical)">
                                      <p:cBhvr>
                                        <p:cTn id="30" dur="500"/>
                                        <p:tgtEl>
                                          <p:spTgt spid="16"/>
                                        </p:tgtEl>
                                      </p:cBhvr>
                                    </p:animEffect>
                                  </p:childTnLst>
                                </p:cTn>
                              </p:par>
                            </p:childTnLst>
                          </p:cTn>
                        </p:par>
                      </p:childTnLst>
                    </p:cTn>
                  </p:par>
                  <p:par>
                    <p:cTn id="31" fill="hold">
                      <p:stCondLst>
                        <p:cond delay="indefinite"/>
                      </p:stCondLst>
                      <p:childTnLst>
                        <p:par>
                          <p:cTn id="32" fill="hold">
                            <p:stCondLst>
                              <p:cond delay="0"/>
                            </p:stCondLst>
                            <p:childTnLst>
                              <p:par>
                                <p:cTn id="33" presetID="16" presetClass="entr" presetSubtype="21" fill="hold" grpId="0" nodeType="click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barn(inVertical)">
                                      <p:cBhvr>
                                        <p:cTn id="35" dur="500"/>
                                        <p:tgtEl>
                                          <p:spTgt spid="23"/>
                                        </p:tgtEl>
                                      </p:cBhvr>
                                    </p:animEffect>
                                  </p:childTnLst>
                                </p:cTn>
                              </p:par>
                            </p:childTnLst>
                          </p:cTn>
                        </p:par>
                      </p:childTnLst>
                    </p:cTn>
                  </p:par>
                  <p:par>
                    <p:cTn id="36" fill="hold">
                      <p:stCondLst>
                        <p:cond delay="indefinite"/>
                      </p:stCondLst>
                      <p:childTnLst>
                        <p:par>
                          <p:cTn id="37" fill="hold">
                            <p:stCondLst>
                              <p:cond delay="0"/>
                            </p:stCondLst>
                            <p:childTnLst>
                              <p:par>
                                <p:cTn id="38" presetID="16" presetClass="entr" presetSubtype="21" fill="hold" grpId="0" nodeType="click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barn(inVertical)">
                                      <p:cBhvr>
                                        <p:cTn id="4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3" grpId="0" animBg="1" build="p"/>
      <p:bldP spid="23" grpId="0"/>
      <p:bldP spid="16" grpId="0"/>
      <p:bldP spid="9" grpId="0"/>
      <p:bldP spid="10" grpId="0"/>
      <p:bldP spid="12"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695355" y="384595"/>
            <a:ext cx="4801314" cy="707886"/>
          </a:xfrm>
          <a:prstGeom prst="rect">
            <a:avLst/>
          </a:prstGeom>
          <a:noFill/>
        </p:spPr>
        <p:txBody>
          <a:bodyPr wrap="none" rtlCol="0">
            <a:spAutoFit/>
          </a:bodyPr>
          <a:lstStyle/>
          <a:p>
            <a:pPr algn="ct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一、大纲要求及解读</a:t>
            </a:r>
            <a:endPar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73" name="左箭头 72">
            <a:hlinkClick r:id="rId1"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2" name="文本框 1"/>
          <p:cNvSpPr txBox="1"/>
          <p:nvPr/>
        </p:nvSpPr>
        <p:spPr>
          <a:xfrm>
            <a:off x="832466" y="1253230"/>
            <a:ext cx="10242884" cy="3107690"/>
          </a:xfrm>
          <a:prstGeom prst="rect">
            <a:avLst/>
          </a:prstGeom>
          <a:noFill/>
        </p:spPr>
        <p:txBody>
          <a:bodyPr wrap="square" rtlCol="0">
            <a:spAutoFit/>
          </a:bodyPr>
          <a:lstStyle/>
          <a:p>
            <a:r>
              <a:rPr lang="zh-CN" altLang="en-US" sz="2800" dirty="0"/>
              <a:t>        </a:t>
            </a:r>
            <a:r>
              <a:rPr sz="2800" b="1" dirty="0">
                <a:latin typeface="微软雅黑" panose="020B0503020204020204" pitchFamily="34" charset="-122"/>
                <a:ea typeface="微软雅黑" panose="020B0503020204020204" pitchFamily="34" charset="-122"/>
              </a:rPr>
              <a:t>完形填空在 2019 年之前的高职高考中共 20 小题 30 分，2019 年开始改为 15 小题 30 分。在一篇 200—300 词的英语短文中留有 15 个空白处，要求学生在通读短文把握全文大意后，从所给的四个选项中选出能够填入文中空白处的最佳答案，使补全后的短文结构合理、内容连贯、意思完整。本题型主要考查学生的逻辑思维能力和对具体语境的把握能力以及准确运用语言的能力。</a:t>
            </a:r>
            <a:endParaRPr sz="2800" b="1" dirty="0">
              <a:latin typeface="微软雅黑" panose="020B0503020204020204" pitchFamily="34" charset="-122"/>
              <a:ea typeface="微软雅黑" panose="020B0503020204020204" pitchFamily="34" charset="-122"/>
            </a:endParaRPr>
          </a:p>
        </p:txBody>
      </p:sp>
      <p:grpSp>
        <p:nvGrpSpPr>
          <p:cNvPr id="285" name="Group 4"/>
          <p:cNvGrpSpPr/>
          <p:nvPr/>
        </p:nvGrpSpPr>
        <p:grpSpPr>
          <a:xfrm>
            <a:off x="0" y="4658264"/>
            <a:ext cx="12192000" cy="2164551"/>
            <a:chOff x="-23122" y="1601043"/>
            <a:chExt cx="12215122" cy="2893343"/>
          </a:xfrm>
        </p:grpSpPr>
        <p:sp>
          <p:nvSpPr>
            <p:cNvPr id="286" name="Freeform 22"/>
            <p:cNvSpPr/>
            <p:nvPr/>
          </p:nvSpPr>
          <p:spPr bwMode="auto">
            <a:xfrm>
              <a:off x="5291191" y="3382883"/>
              <a:ext cx="757642" cy="415155"/>
            </a:xfrm>
            <a:custGeom>
              <a:avLst/>
              <a:gdLst>
                <a:gd name="T0" fmla="*/ 734 w 734"/>
                <a:gd name="T1" fmla="*/ 22 h 402"/>
                <a:gd name="T2" fmla="*/ 333 w 734"/>
                <a:gd name="T3" fmla="*/ 2 h 402"/>
                <a:gd name="T4" fmla="*/ 197 w 734"/>
                <a:gd name="T5" fmla="*/ 54 h 402"/>
                <a:gd name="T6" fmla="*/ 44 w 734"/>
                <a:gd name="T7" fmla="*/ 205 h 402"/>
                <a:gd name="T8" fmla="*/ 41 w 734"/>
                <a:gd name="T9" fmla="*/ 356 h 402"/>
                <a:gd name="T10" fmla="*/ 43 w 734"/>
                <a:gd name="T11" fmla="*/ 358 h 402"/>
                <a:gd name="T12" fmla="*/ 194 w 734"/>
                <a:gd name="T13" fmla="*/ 361 h 402"/>
                <a:gd name="T14" fmla="*/ 364 w 734"/>
                <a:gd name="T15" fmla="*/ 193 h 402"/>
                <a:gd name="T16" fmla="*/ 720 w 734"/>
                <a:gd name="T17" fmla="*/ 244 h 402"/>
                <a:gd name="T18" fmla="*/ 734 w 734"/>
                <a:gd name="T19" fmla="*/ 22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34" h="402">
                  <a:moveTo>
                    <a:pt x="734" y="22"/>
                  </a:moveTo>
                  <a:cubicBezTo>
                    <a:pt x="333" y="2"/>
                    <a:pt x="333" y="2"/>
                    <a:pt x="333" y="2"/>
                  </a:cubicBezTo>
                  <a:cubicBezTo>
                    <a:pt x="283" y="0"/>
                    <a:pt x="233" y="18"/>
                    <a:pt x="197" y="54"/>
                  </a:cubicBezTo>
                  <a:cubicBezTo>
                    <a:pt x="44" y="205"/>
                    <a:pt x="44" y="205"/>
                    <a:pt x="44" y="205"/>
                  </a:cubicBezTo>
                  <a:cubicBezTo>
                    <a:pt x="2" y="246"/>
                    <a:pt x="0" y="314"/>
                    <a:pt x="41" y="356"/>
                  </a:cubicBezTo>
                  <a:cubicBezTo>
                    <a:pt x="43" y="358"/>
                    <a:pt x="43" y="358"/>
                    <a:pt x="43" y="358"/>
                  </a:cubicBezTo>
                  <a:cubicBezTo>
                    <a:pt x="83" y="401"/>
                    <a:pt x="151" y="402"/>
                    <a:pt x="194" y="361"/>
                  </a:cubicBezTo>
                  <a:cubicBezTo>
                    <a:pt x="364" y="193"/>
                    <a:pt x="364" y="193"/>
                    <a:pt x="364" y="193"/>
                  </a:cubicBezTo>
                  <a:cubicBezTo>
                    <a:pt x="720" y="244"/>
                    <a:pt x="720" y="244"/>
                    <a:pt x="720" y="244"/>
                  </a:cubicBezTo>
                  <a:cubicBezTo>
                    <a:pt x="734" y="22"/>
                    <a:pt x="734" y="22"/>
                    <a:pt x="734" y="22"/>
                  </a:cubicBezTo>
                </a:path>
              </a:pathLst>
            </a:custGeom>
            <a:solidFill>
              <a:srgbClr val="BF896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87" name="Freeform 23"/>
            <p:cNvSpPr/>
            <p:nvPr/>
          </p:nvSpPr>
          <p:spPr bwMode="auto">
            <a:xfrm>
              <a:off x="5338583" y="3382883"/>
              <a:ext cx="757010" cy="415155"/>
            </a:xfrm>
            <a:custGeom>
              <a:avLst/>
              <a:gdLst>
                <a:gd name="T0" fmla="*/ 733 w 733"/>
                <a:gd name="T1" fmla="*/ 22 h 402"/>
                <a:gd name="T2" fmla="*/ 333 w 733"/>
                <a:gd name="T3" fmla="*/ 2 h 402"/>
                <a:gd name="T4" fmla="*/ 197 w 733"/>
                <a:gd name="T5" fmla="*/ 54 h 402"/>
                <a:gd name="T6" fmla="*/ 44 w 733"/>
                <a:gd name="T7" fmla="*/ 205 h 402"/>
                <a:gd name="T8" fmla="*/ 40 w 733"/>
                <a:gd name="T9" fmla="*/ 356 h 402"/>
                <a:gd name="T10" fmla="*/ 42 w 733"/>
                <a:gd name="T11" fmla="*/ 358 h 402"/>
                <a:gd name="T12" fmla="*/ 193 w 733"/>
                <a:gd name="T13" fmla="*/ 361 h 402"/>
                <a:gd name="T14" fmla="*/ 364 w 733"/>
                <a:gd name="T15" fmla="*/ 193 h 402"/>
                <a:gd name="T16" fmla="*/ 720 w 733"/>
                <a:gd name="T17" fmla="*/ 244 h 402"/>
                <a:gd name="T18" fmla="*/ 733 w 733"/>
                <a:gd name="T19" fmla="*/ 22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33" h="402">
                  <a:moveTo>
                    <a:pt x="733" y="22"/>
                  </a:moveTo>
                  <a:cubicBezTo>
                    <a:pt x="333" y="2"/>
                    <a:pt x="333" y="2"/>
                    <a:pt x="333" y="2"/>
                  </a:cubicBezTo>
                  <a:cubicBezTo>
                    <a:pt x="282" y="0"/>
                    <a:pt x="233" y="18"/>
                    <a:pt x="197" y="54"/>
                  </a:cubicBezTo>
                  <a:cubicBezTo>
                    <a:pt x="44" y="205"/>
                    <a:pt x="44" y="205"/>
                    <a:pt x="44" y="205"/>
                  </a:cubicBezTo>
                  <a:cubicBezTo>
                    <a:pt x="1" y="246"/>
                    <a:pt x="0" y="314"/>
                    <a:pt x="40" y="356"/>
                  </a:cubicBezTo>
                  <a:cubicBezTo>
                    <a:pt x="42" y="358"/>
                    <a:pt x="42" y="358"/>
                    <a:pt x="42" y="358"/>
                  </a:cubicBezTo>
                  <a:cubicBezTo>
                    <a:pt x="83" y="401"/>
                    <a:pt x="151" y="402"/>
                    <a:pt x="193" y="361"/>
                  </a:cubicBezTo>
                  <a:cubicBezTo>
                    <a:pt x="364" y="193"/>
                    <a:pt x="364" y="193"/>
                    <a:pt x="364" y="193"/>
                  </a:cubicBezTo>
                  <a:cubicBezTo>
                    <a:pt x="720" y="244"/>
                    <a:pt x="720" y="244"/>
                    <a:pt x="720" y="244"/>
                  </a:cubicBezTo>
                  <a:cubicBezTo>
                    <a:pt x="733" y="22"/>
                    <a:pt x="733" y="22"/>
                    <a:pt x="733" y="22"/>
                  </a:cubicBezTo>
                </a:path>
              </a:pathLst>
            </a:custGeom>
            <a:solidFill>
              <a:srgbClr val="BF896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88" name="Freeform 24"/>
            <p:cNvSpPr/>
            <p:nvPr/>
          </p:nvSpPr>
          <p:spPr bwMode="auto">
            <a:xfrm>
              <a:off x="4675725" y="3342441"/>
              <a:ext cx="1421132" cy="1039467"/>
            </a:xfrm>
            <a:custGeom>
              <a:avLst/>
              <a:gdLst>
                <a:gd name="T0" fmla="*/ 182 w 2249"/>
                <a:gd name="T1" fmla="*/ 0 h 1645"/>
                <a:gd name="T2" fmla="*/ 785 w 2249"/>
                <a:gd name="T3" fmla="*/ 100 h 1645"/>
                <a:gd name="T4" fmla="*/ 1629 w 2249"/>
                <a:gd name="T5" fmla="*/ 205 h 1645"/>
                <a:gd name="T6" fmla="*/ 2249 w 2249"/>
                <a:gd name="T7" fmla="*/ 818 h 1645"/>
                <a:gd name="T8" fmla="*/ 1456 w 2249"/>
                <a:gd name="T9" fmla="*/ 1645 h 1645"/>
                <a:gd name="T10" fmla="*/ 594 w 2249"/>
                <a:gd name="T11" fmla="*/ 823 h 1645"/>
                <a:gd name="T12" fmla="*/ 0 w 2249"/>
                <a:gd name="T13" fmla="*/ 754 h 1645"/>
                <a:gd name="T14" fmla="*/ 182 w 2249"/>
                <a:gd name="T15" fmla="*/ 0 h 16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49" h="1645">
                  <a:moveTo>
                    <a:pt x="182" y="0"/>
                  </a:moveTo>
                  <a:lnTo>
                    <a:pt x="785" y="100"/>
                  </a:lnTo>
                  <a:lnTo>
                    <a:pt x="1629" y="205"/>
                  </a:lnTo>
                  <a:lnTo>
                    <a:pt x="2249" y="818"/>
                  </a:lnTo>
                  <a:lnTo>
                    <a:pt x="1456" y="1645"/>
                  </a:lnTo>
                  <a:lnTo>
                    <a:pt x="594" y="823"/>
                  </a:lnTo>
                  <a:lnTo>
                    <a:pt x="0" y="754"/>
                  </a:lnTo>
                  <a:lnTo>
                    <a:pt x="182" y="0"/>
                  </a:lnTo>
                  <a:close/>
                </a:path>
              </a:pathLst>
            </a:custGeom>
            <a:solidFill>
              <a:srgbClr val="FDD5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89" name="Freeform 25"/>
            <p:cNvSpPr/>
            <p:nvPr/>
          </p:nvSpPr>
          <p:spPr bwMode="auto">
            <a:xfrm>
              <a:off x="4675725" y="3342441"/>
              <a:ext cx="1421132" cy="1039467"/>
            </a:xfrm>
            <a:custGeom>
              <a:avLst/>
              <a:gdLst>
                <a:gd name="T0" fmla="*/ 182 w 2249"/>
                <a:gd name="T1" fmla="*/ 0 h 1645"/>
                <a:gd name="T2" fmla="*/ 785 w 2249"/>
                <a:gd name="T3" fmla="*/ 100 h 1645"/>
                <a:gd name="T4" fmla="*/ 1629 w 2249"/>
                <a:gd name="T5" fmla="*/ 205 h 1645"/>
                <a:gd name="T6" fmla="*/ 2249 w 2249"/>
                <a:gd name="T7" fmla="*/ 818 h 1645"/>
                <a:gd name="T8" fmla="*/ 1456 w 2249"/>
                <a:gd name="T9" fmla="*/ 1645 h 1645"/>
                <a:gd name="T10" fmla="*/ 594 w 2249"/>
                <a:gd name="T11" fmla="*/ 823 h 1645"/>
                <a:gd name="T12" fmla="*/ 0 w 2249"/>
                <a:gd name="T13" fmla="*/ 754 h 1645"/>
                <a:gd name="T14" fmla="*/ 182 w 2249"/>
                <a:gd name="T15" fmla="*/ 0 h 16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49" h="1645">
                  <a:moveTo>
                    <a:pt x="182" y="0"/>
                  </a:moveTo>
                  <a:lnTo>
                    <a:pt x="785" y="100"/>
                  </a:lnTo>
                  <a:lnTo>
                    <a:pt x="1629" y="205"/>
                  </a:lnTo>
                  <a:lnTo>
                    <a:pt x="2249" y="818"/>
                  </a:lnTo>
                  <a:lnTo>
                    <a:pt x="1456" y="1645"/>
                  </a:lnTo>
                  <a:lnTo>
                    <a:pt x="594" y="823"/>
                  </a:lnTo>
                  <a:lnTo>
                    <a:pt x="0" y="754"/>
                  </a:lnTo>
                  <a:lnTo>
                    <a:pt x="18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90" name="Freeform 26"/>
            <p:cNvSpPr/>
            <p:nvPr/>
          </p:nvSpPr>
          <p:spPr bwMode="auto">
            <a:xfrm>
              <a:off x="4675725" y="3342441"/>
              <a:ext cx="1421132" cy="1039467"/>
            </a:xfrm>
            <a:custGeom>
              <a:avLst/>
              <a:gdLst>
                <a:gd name="T0" fmla="*/ 182 w 2249"/>
                <a:gd name="T1" fmla="*/ 0 h 1645"/>
                <a:gd name="T2" fmla="*/ 785 w 2249"/>
                <a:gd name="T3" fmla="*/ 100 h 1645"/>
                <a:gd name="T4" fmla="*/ 1629 w 2249"/>
                <a:gd name="T5" fmla="*/ 205 h 1645"/>
                <a:gd name="T6" fmla="*/ 2249 w 2249"/>
                <a:gd name="T7" fmla="*/ 818 h 1645"/>
                <a:gd name="T8" fmla="*/ 1456 w 2249"/>
                <a:gd name="T9" fmla="*/ 1645 h 1645"/>
                <a:gd name="T10" fmla="*/ 594 w 2249"/>
                <a:gd name="T11" fmla="*/ 823 h 1645"/>
                <a:gd name="T12" fmla="*/ 0 w 2249"/>
                <a:gd name="T13" fmla="*/ 754 h 1645"/>
                <a:gd name="T14" fmla="*/ 182 w 2249"/>
                <a:gd name="T15" fmla="*/ 0 h 16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49" h="1645">
                  <a:moveTo>
                    <a:pt x="182" y="0"/>
                  </a:moveTo>
                  <a:lnTo>
                    <a:pt x="785" y="100"/>
                  </a:lnTo>
                  <a:lnTo>
                    <a:pt x="1629" y="205"/>
                  </a:lnTo>
                  <a:lnTo>
                    <a:pt x="2249" y="818"/>
                  </a:lnTo>
                  <a:lnTo>
                    <a:pt x="1456" y="1645"/>
                  </a:lnTo>
                  <a:lnTo>
                    <a:pt x="594" y="823"/>
                  </a:lnTo>
                  <a:lnTo>
                    <a:pt x="0" y="754"/>
                  </a:lnTo>
                  <a:lnTo>
                    <a:pt x="182" y="0"/>
                  </a:lnTo>
                  <a:close/>
                </a:path>
              </a:pathLst>
            </a:custGeom>
            <a:solidFill>
              <a:srgbClr val="FDD5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91" name="Freeform 27"/>
            <p:cNvSpPr/>
            <p:nvPr/>
          </p:nvSpPr>
          <p:spPr bwMode="auto">
            <a:xfrm>
              <a:off x="4675725" y="3342441"/>
              <a:ext cx="1421132" cy="1039467"/>
            </a:xfrm>
            <a:custGeom>
              <a:avLst/>
              <a:gdLst>
                <a:gd name="T0" fmla="*/ 182 w 2249"/>
                <a:gd name="T1" fmla="*/ 0 h 1645"/>
                <a:gd name="T2" fmla="*/ 785 w 2249"/>
                <a:gd name="T3" fmla="*/ 100 h 1645"/>
                <a:gd name="T4" fmla="*/ 1629 w 2249"/>
                <a:gd name="T5" fmla="*/ 205 h 1645"/>
                <a:gd name="T6" fmla="*/ 2249 w 2249"/>
                <a:gd name="T7" fmla="*/ 818 h 1645"/>
                <a:gd name="T8" fmla="*/ 1456 w 2249"/>
                <a:gd name="T9" fmla="*/ 1645 h 1645"/>
                <a:gd name="T10" fmla="*/ 594 w 2249"/>
                <a:gd name="T11" fmla="*/ 823 h 1645"/>
                <a:gd name="T12" fmla="*/ 0 w 2249"/>
                <a:gd name="T13" fmla="*/ 754 h 1645"/>
                <a:gd name="T14" fmla="*/ 182 w 2249"/>
                <a:gd name="T15" fmla="*/ 0 h 16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49" h="1645">
                  <a:moveTo>
                    <a:pt x="182" y="0"/>
                  </a:moveTo>
                  <a:lnTo>
                    <a:pt x="785" y="100"/>
                  </a:lnTo>
                  <a:lnTo>
                    <a:pt x="1629" y="205"/>
                  </a:lnTo>
                  <a:lnTo>
                    <a:pt x="2249" y="818"/>
                  </a:lnTo>
                  <a:lnTo>
                    <a:pt x="1456" y="1645"/>
                  </a:lnTo>
                  <a:lnTo>
                    <a:pt x="594" y="823"/>
                  </a:lnTo>
                  <a:lnTo>
                    <a:pt x="0" y="754"/>
                  </a:lnTo>
                  <a:lnTo>
                    <a:pt x="18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92" name="Freeform 28"/>
            <p:cNvSpPr/>
            <p:nvPr/>
          </p:nvSpPr>
          <p:spPr bwMode="auto">
            <a:xfrm>
              <a:off x="5234320" y="3312742"/>
              <a:ext cx="1418604" cy="1054633"/>
            </a:xfrm>
            <a:custGeom>
              <a:avLst/>
              <a:gdLst>
                <a:gd name="T0" fmla="*/ 2049 w 2245"/>
                <a:gd name="T1" fmla="*/ 0 h 1669"/>
                <a:gd name="T2" fmla="*/ 1363 w 2245"/>
                <a:gd name="T3" fmla="*/ 147 h 1669"/>
                <a:gd name="T4" fmla="*/ 505 w 2245"/>
                <a:gd name="T5" fmla="*/ 427 h 1669"/>
                <a:gd name="T6" fmla="*/ 0 w 2245"/>
                <a:gd name="T7" fmla="*/ 742 h 1669"/>
                <a:gd name="T8" fmla="*/ 673 w 2245"/>
                <a:gd name="T9" fmla="*/ 1669 h 1669"/>
                <a:gd name="T10" fmla="*/ 1637 w 2245"/>
                <a:gd name="T11" fmla="*/ 964 h 1669"/>
                <a:gd name="T12" fmla="*/ 2245 w 2245"/>
                <a:gd name="T13" fmla="*/ 801 h 1669"/>
                <a:gd name="T14" fmla="*/ 2049 w 2245"/>
                <a:gd name="T15" fmla="*/ 0 h 166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45" h="1669">
                  <a:moveTo>
                    <a:pt x="2049" y="0"/>
                  </a:moveTo>
                  <a:lnTo>
                    <a:pt x="1363" y="147"/>
                  </a:lnTo>
                  <a:lnTo>
                    <a:pt x="505" y="427"/>
                  </a:lnTo>
                  <a:lnTo>
                    <a:pt x="0" y="742"/>
                  </a:lnTo>
                  <a:lnTo>
                    <a:pt x="673" y="1669"/>
                  </a:lnTo>
                  <a:lnTo>
                    <a:pt x="1637" y="964"/>
                  </a:lnTo>
                  <a:lnTo>
                    <a:pt x="2245" y="801"/>
                  </a:lnTo>
                  <a:lnTo>
                    <a:pt x="2049" y="0"/>
                  </a:lnTo>
                  <a:close/>
                </a:path>
              </a:pathLst>
            </a:custGeom>
            <a:solidFill>
              <a:srgbClr val="BF896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93" name="Freeform 29"/>
            <p:cNvSpPr/>
            <p:nvPr/>
          </p:nvSpPr>
          <p:spPr bwMode="auto">
            <a:xfrm>
              <a:off x="5234320" y="3312742"/>
              <a:ext cx="1418604" cy="1054633"/>
            </a:xfrm>
            <a:custGeom>
              <a:avLst/>
              <a:gdLst>
                <a:gd name="T0" fmla="*/ 2049 w 2245"/>
                <a:gd name="T1" fmla="*/ 0 h 1669"/>
                <a:gd name="T2" fmla="*/ 1363 w 2245"/>
                <a:gd name="T3" fmla="*/ 147 h 1669"/>
                <a:gd name="T4" fmla="*/ 505 w 2245"/>
                <a:gd name="T5" fmla="*/ 427 h 1669"/>
                <a:gd name="T6" fmla="*/ 0 w 2245"/>
                <a:gd name="T7" fmla="*/ 742 h 1669"/>
                <a:gd name="T8" fmla="*/ 673 w 2245"/>
                <a:gd name="T9" fmla="*/ 1669 h 1669"/>
                <a:gd name="T10" fmla="*/ 1637 w 2245"/>
                <a:gd name="T11" fmla="*/ 964 h 1669"/>
                <a:gd name="T12" fmla="*/ 2245 w 2245"/>
                <a:gd name="T13" fmla="*/ 801 h 1669"/>
                <a:gd name="T14" fmla="*/ 2049 w 2245"/>
                <a:gd name="T15" fmla="*/ 0 h 166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45" h="1669">
                  <a:moveTo>
                    <a:pt x="2049" y="0"/>
                  </a:moveTo>
                  <a:lnTo>
                    <a:pt x="1363" y="147"/>
                  </a:lnTo>
                  <a:lnTo>
                    <a:pt x="505" y="427"/>
                  </a:lnTo>
                  <a:lnTo>
                    <a:pt x="0" y="742"/>
                  </a:lnTo>
                  <a:lnTo>
                    <a:pt x="673" y="1669"/>
                  </a:lnTo>
                  <a:lnTo>
                    <a:pt x="1637" y="964"/>
                  </a:lnTo>
                  <a:lnTo>
                    <a:pt x="2245" y="801"/>
                  </a:lnTo>
                  <a:lnTo>
                    <a:pt x="204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94" name="Freeform 30"/>
            <p:cNvSpPr/>
            <p:nvPr/>
          </p:nvSpPr>
          <p:spPr bwMode="auto">
            <a:xfrm>
              <a:off x="6257358" y="3284939"/>
              <a:ext cx="329849" cy="618625"/>
            </a:xfrm>
            <a:custGeom>
              <a:avLst/>
              <a:gdLst>
                <a:gd name="T0" fmla="*/ 0 w 522"/>
                <a:gd name="T1" fmla="*/ 64 h 979"/>
                <a:gd name="T2" fmla="*/ 237 w 522"/>
                <a:gd name="T3" fmla="*/ 979 h 979"/>
                <a:gd name="T4" fmla="*/ 522 w 522"/>
                <a:gd name="T5" fmla="*/ 925 h 979"/>
                <a:gd name="T6" fmla="*/ 278 w 522"/>
                <a:gd name="T7" fmla="*/ 0 h 979"/>
                <a:gd name="T8" fmla="*/ 0 w 522"/>
                <a:gd name="T9" fmla="*/ 64 h 979"/>
              </a:gdLst>
              <a:ahLst/>
              <a:cxnLst>
                <a:cxn ang="0">
                  <a:pos x="T0" y="T1"/>
                </a:cxn>
                <a:cxn ang="0">
                  <a:pos x="T2" y="T3"/>
                </a:cxn>
                <a:cxn ang="0">
                  <a:pos x="T4" y="T5"/>
                </a:cxn>
                <a:cxn ang="0">
                  <a:pos x="T6" y="T7"/>
                </a:cxn>
                <a:cxn ang="0">
                  <a:pos x="T8" y="T9"/>
                </a:cxn>
              </a:cxnLst>
              <a:rect l="0" t="0" r="r" b="b"/>
              <a:pathLst>
                <a:path w="522" h="979">
                  <a:moveTo>
                    <a:pt x="0" y="64"/>
                  </a:moveTo>
                  <a:lnTo>
                    <a:pt x="237" y="979"/>
                  </a:lnTo>
                  <a:lnTo>
                    <a:pt x="522" y="925"/>
                  </a:lnTo>
                  <a:lnTo>
                    <a:pt x="278" y="0"/>
                  </a:lnTo>
                  <a:lnTo>
                    <a:pt x="0" y="64"/>
                  </a:ln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295" name="Freeform 31"/>
            <p:cNvSpPr/>
            <p:nvPr/>
          </p:nvSpPr>
          <p:spPr bwMode="auto">
            <a:xfrm>
              <a:off x="6257358" y="3284939"/>
              <a:ext cx="329849" cy="618625"/>
            </a:xfrm>
            <a:custGeom>
              <a:avLst/>
              <a:gdLst>
                <a:gd name="T0" fmla="*/ 0 w 522"/>
                <a:gd name="T1" fmla="*/ 64 h 979"/>
                <a:gd name="T2" fmla="*/ 237 w 522"/>
                <a:gd name="T3" fmla="*/ 979 h 979"/>
                <a:gd name="T4" fmla="*/ 522 w 522"/>
                <a:gd name="T5" fmla="*/ 925 h 979"/>
                <a:gd name="T6" fmla="*/ 278 w 522"/>
                <a:gd name="T7" fmla="*/ 0 h 979"/>
                <a:gd name="T8" fmla="*/ 0 w 522"/>
                <a:gd name="T9" fmla="*/ 64 h 979"/>
              </a:gdLst>
              <a:ahLst/>
              <a:cxnLst>
                <a:cxn ang="0">
                  <a:pos x="T0" y="T1"/>
                </a:cxn>
                <a:cxn ang="0">
                  <a:pos x="T2" y="T3"/>
                </a:cxn>
                <a:cxn ang="0">
                  <a:pos x="T4" y="T5"/>
                </a:cxn>
                <a:cxn ang="0">
                  <a:pos x="T6" y="T7"/>
                </a:cxn>
                <a:cxn ang="0">
                  <a:pos x="T8" y="T9"/>
                </a:cxn>
              </a:cxnLst>
              <a:rect l="0" t="0" r="r" b="b"/>
              <a:pathLst>
                <a:path w="522" h="979">
                  <a:moveTo>
                    <a:pt x="0" y="64"/>
                  </a:moveTo>
                  <a:lnTo>
                    <a:pt x="237" y="979"/>
                  </a:lnTo>
                  <a:lnTo>
                    <a:pt x="522" y="925"/>
                  </a:lnTo>
                  <a:lnTo>
                    <a:pt x="278" y="0"/>
                  </a:lnTo>
                  <a:lnTo>
                    <a:pt x="0" y="6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96" name="Freeform 36"/>
            <p:cNvSpPr/>
            <p:nvPr/>
          </p:nvSpPr>
          <p:spPr bwMode="auto">
            <a:xfrm>
              <a:off x="4706056" y="3284939"/>
              <a:ext cx="327954" cy="618625"/>
            </a:xfrm>
            <a:custGeom>
              <a:avLst/>
              <a:gdLst>
                <a:gd name="T0" fmla="*/ 519 w 519"/>
                <a:gd name="T1" fmla="*/ 64 h 979"/>
                <a:gd name="T2" fmla="*/ 284 w 519"/>
                <a:gd name="T3" fmla="*/ 979 h 979"/>
                <a:gd name="T4" fmla="*/ 0 w 519"/>
                <a:gd name="T5" fmla="*/ 925 h 979"/>
                <a:gd name="T6" fmla="*/ 243 w 519"/>
                <a:gd name="T7" fmla="*/ 0 h 979"/>
                <a:gd name="T8" fmla="*/ 519 w 519"/>
                <a:gd name="T9" fmla="*/ 64 h 979"/>
              </a:gdLst>
              <a:ahLst/>
              <a:cxnLst>
                <a:cxn ang="0">
                  <a:pos x="T0" y="T1"/>
                </a:cxn>
                <a:cxn ang="0">
                  <a:pos x="T2" y="T3"/>
                </a:cxn>
                <a:cxn ang="0">
                  <a:pos x="T4" y="T5"/>
                </a:cxn>
                <a:cxn ang="0">
                  <a:pos x="T6" y="T7"/>
                </a:cxn>
                <a:cxn ang="0">
                  <a:pos x="T8" y="T9"/>
                </a:cxn>
              </a:cxnLst>
              <a:rect l="0" t="0" r="r" b="b"/>
              <a:pathLst>
                <a:path w="519" h="979">
                  <a:moveTo>
                    <a:pt x="519" y="64"/>
                  </a:moveTo>
                  <a:lnTo>
                    <a:pt x="284" y="979"/>
                  </a:lnTo>
                  <a:lnTo>
                    <a:pt x="0" y="925"/>
                  </a:lnTo>
                  <a:lnTo>
                    <a:pt x="243" y="0"/>
                  </a:lnTo>
                  <a:lnTo>
                    <a:pt x="519" y="64"/>
                  </a:ln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297" name="Freeform 37"/>
            <p:cNvSpPr/>
            <p:nvPr/>
          </p:nvSpPr>
          <p:spPr bwMode="auto">
            <a:xfrm>
              <a:off x="4706056" y="3284939"/>
              <a:ext cx="327954" cy="618625"/>
            </a:xfrm>
            <a:custGeom>
              <a:avLst/>
              <a:gdLst>
                <a:gd name="T0" fmla="*/ 519 w 519"/>
                <a:gd name="T1" fmla="*/ 64 h 979"/>
                <a:gd name="T2" fmla="*/ 284 w 519"/>
                <a:gd name="T3" fmla="*/ 979 h 979"/>
                <a:gd name="T4" fmla="*/ 0 w 519"/>
                <a:gd name="T5" fmla="*/ 925 h 979"/>
                <a:gd name="T6" fmla="*/ 243 w 519"/>
                <a:gd name="T7" fmla="*/ 0 h 979"/>
                <a:gd name="T8" fmla="*/ 519 w 519"/>
                <a:gd name="T9" fmla="*/ 64 h 979"/>
              </a:gdLst>
              <a:ahLst/>
              <a:cxnLst>
                <a:cxn ang="0">
                  <a:pos x="T0" y="T1"/>
                </a:cxn>
                <a:cxn ang="0">
                  <a:pos x="T2" y="T3"/>
                </a:cxn>
                <a:cxn ang="0">
                  <a:pos x="T4" y="T5"/>
                </a:cxn>
                <a:cxn ang="0">
                  <a:pos x="T6" y="T7"/>
                </a:cxn>
                <a:cxn ang="0">
                  <a:pos x="T8" y="T9"/>
                </a:cxn>
              </a:cxnLst>
              <a:rect l="0" t="0" r="r" b="b"/>
              <a:pathLst>
                <a:path w="519" h="979">
                  <a:moveTo>
                    <a:pt x="519" y="64"/>
                  </a:moveTo>
                  <a:lnTo>
                    <a:pt x="284" y="979"/>
                  </a:lnTo>
                  <a:lnTo>
                    <a:pt x="0" y="925"/>
                  </a:lnTo>
                  <a:lnTo>
                    <a:pt x="243" y="0"/>
                  </a:lnTo>
                  <a:lnTo>
                    <a:pt x="519" y="6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98" name="Freeform 42"/>
            <p:cNvSpPr/>
            <p:nvPr/>
          </p:nvSpPr>
          <p:spPr bwMode="auto">
            <a:xfrm>
              <a:off x="4985986" y="3686824"/>
              <a:ext cx="527000" cy="390511"/>
            </a:xfrm>
            <a:custGeom>
              <a:avLst/>
              <a:gdLst>
                <a:gd name="T0" fmla="*/ 149 w 511"/>
                <a:gd name="T1" fmla="*/ 354 h 378"/>
                <a:gd name="T2" fmla="*/ 452 w 511"/>
                <a:gd name="T3" fmla="*/ 183 h 378"/>
                <a:gd name="T4" fmla="*/ 487 w 511"/>
                <a:gd name="T5" fmla="*/ 60 h 378"/>
                <a:gd name="T6" fmla="*/ 486 w 511"/>
                <a:gd name="T7" fmla="*/ 58 h 378"/>
                <a:gd name="T8" fmla="*/ 363 w 511"/>
                <a:gd name="T9" fmla="*/ 24 h 378"/>
                <a:gd name="T10" fmla="*/ 59 w 511"/>
                <a:gd name="T11" fmla="*/ 195 h 378"/>
                <a:gd name="T12" fmla="*/ 25 w 511"/>
                <a:gd name="T13" fmla="*/ 318 h 378"/>
                <a:gd name="T14" fmla="*/ 26 w 511"/>
                <a:gd name="T15" fmla="*/ 320 h 378"/>
                <a:gd name="T16" fmla="*/ 149 w 511"/>
                <a:gd name="T17" fmla="*/ 354 h 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1" h="378">
                  <a:moveTo>
                    <a:pt x="149" y="354"/>
                  </a:moveTo>
                  <a:cubicBezTo>
                    <a:pt x="452" y="183"/>
                    <a:pt x="452" y="183"/>
                    <a:pt x="452" y="183"/>
                  </a:cubicBezTo>
                  <a:cubicBezTo>
                    <a:pt x="496" y="159"/>
                    <a:pt x="511" y="103"/>
                    <a:pt x="487" y="60"/>
                  </a:cubicBezTo>
                  <a:cubicBezTo>
                    <a:pt x="486" y="58"/>
                    <a:pt x="486" y="58"/>
                    <a:pt x="486" y="58"/>
                  </a:cubicBezTo>
                  <a:cubicBezTo>
                    <a:pt x="461" y="15"/>
                    <a:pt x="406" y="0"/>
                    <a:pt x="363" y="24"/>
                  </a:cubicBezTo>
                  <a:cubicBezTo>
                    <a:pt x="59" y="195"/>
                    <a:pt x="59" y="195"/>
                    <a:pt x="59" y="195"/>
                  </a:cubicBezTo>
                  <a:cubicBezTo>
                    <a:pt x="16" y="219"/>
                    <a:pt x="0" y="275"/>
                    <a:pt x="25" y="318"/>
                  </a:cubicBezTo>
                  <a:cubicBezTo>
                    <a:pt x="26" y="320"/>
                    <a:pt x="26" y="320"/>
                    <a:pt x="26" y="320"/>
                  </a:cubicBezTo>
                  <a:cubicBezTo>
                    <a:pt x="50" y="363"/>
                    <a:pt x="105" y="378"/>
                    <a:pt x="149" y="354"/>
                  </a:cubicBezTo>
                  <a:close/>
                </a:path>
              </a:pathLst>
            </a:custGeom>
            <a:solidFill>
              <a:srgbClr val="BF896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99" name="Freeform 43"/>
            <p:cNvSpPr/>
            <p:nvPr/>
          </p:nvSpPr>
          <p:spPr bwMode="auto">
            <a:xfrm>
              <a:off x="5039697" y="3861227"/>
              <a:ext cx="526369" cy="391775"/>
            </a:xfrm>
            <a:custGeom>
              <a:avLst/>
              <a:gdLst>
                <a:gd name="T0" fmla="*/ 148 w 510"/>
                <a:gd name="T1" fmla="*/ 354 h 379"/>
                <a:gd name="T2" fmla="*/ 452 w 510"/>
                <a:gd name="T3" fmla="*/ 183 h 379"/>
                <a:gd name="T4" fmla="*/ 486 w 510"/>
                <a:gd name="T5" fmla="*/ 60 h 379"/>
                <a:gd name="T6" fmla="*/ 485 w 510"/>
                <a:gd name="T7" fmla="*/ 59 h 379"/>
                <a:gd name="T8" fmla="*/ 362 w 510"/>
                <a:gd name="T9" fmla="*/ 25 h 379"/>
                <a:gd name="T10" fmla="*/ 58 w 510"/>
                <a:gd name="T11" fmla="*/ 195 h 379"/>
                <a:gd name="T12" fmla="*/ 24 w 510"/>
                <a:gd name="T13" fmla="*/ 318 h 379"/>
                <a:gd name="T14" fmla="*/ 25 w 510"/>
                <a:gd name="T15" fmla="*/ 320 h 379"/>
                <a:gd name="T16" fmla="*/ 148 w 510"/>
                <a:gd name="T17" fmla="*/ 354 h 3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0" h="379">
                  <a:moveTo>
                    <a:pt x="148" y="354"/>
                  </a:moveTo>
                  <a:cubicBezTo>
                    <a:pt x="452" y="183"/>
                    <a:pt x="452" y="183"/>
                    <a:pt x="452" y="183"/>
                  </a:cubicBezTo>
                  <a:cubicBezTo>
                    <a:pt x="495" y="159"/>
                    <a:pt x="510" y="104"/>
                    <a:pt x="486" y="60"/>
                  </a:cubicBezTo>
                  <a:cubicBezTo>
                    <a:pt x="485" y="59"/>
                    <a:pt x="485" y="59"/>
                    <a:pt x="485" y="59"/>
                  </a:cubicBezTo>
                  <a:cubicBezTo>
                    <a:pt x="461" y="15"/>
                    <a:pt x="405" y="0"/>
                    <a:pt x="362" y="25"/>
                  </a:cubicBezTo>
                  <a:cubicBezTo>
                    <a:pt x="58" y="195"/>
                    <a:pt x="58" y="195"/>
                    <a:pt x="58" y="195"/>
                  </a:cubicBezTo>
                  <a:cubicBezTo>
                    <a:pt x="15" y="220"/>
                    <a:pt x="0" y="275"/>
                    <a:pt x="24" y="318"/>
                  </a:cubicBezTo>
                  <a:cubicBezTo>
                    <a:pt x="25" y="320"/>
                    <a:pt x="25" y="320"/>
                    <a:pt x="25" y="320"/>
                  </a:cubicBezTo>
                  <a:cubicBezTo>
                    <a:pt x="49" y="363"/>
                    <a:pt x="104" y="379"/>
                    <a:pt x="148" y="354"/>
                  </a:cubicBezTo>
                  <a:close/>
                </a:path>
              </a:pathLst>
            </a:custGeom>
            <a:solidFill>
              <a:srgbClr val="BF896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00" name="Freeform 44"/>
            <p:cNvSpPr/>
            <p:nvPr/>
          </p:nvSpPr>
          <p:spPr bwMode="auto">
            <a:xfrm>
              <a:off x="5222314" y="3963594"/>
              <a:ext cx="526369" cy="391143"/>
            </a:xfrm>
            <a:custGeom>
              <a:avLst/>
              <a:gdLst>
                <a:gd name="T0" fmla="*/ 148 w 510"/>
                <a:gd name="T1" fmla="*/ 354 h 379"/>
                <a:gd name="T2" fmla="*/ 451 w 510"/>
                <a:gd name="T3" fmla="*/ 183 h 379"/>
                <a:gd name="T4" fmla="*/ 486 w 510"/>
                <a:gd name="T5" fmla="*/ 60 h 379"/>
                <a:gd name="T6" fmla="*/ 485 w 510"/>
                <a:gd name="T7" fmla="*/ 59 h 379"/>
                <a:gd name="T8" fmla="*/ 362 w 510"/>
                <a:gd name="T9" fmla="*/ 24 h 379"/>
                <a:gd name="T10" fmla="*/ 58 w 510"/>
                <a:gd name="T11" fmla="*/ 195 h 379"/>
                <a:gd name="T12" fmla="*/ 24 w 510"/>
                <a:gd name="T13" fmla="*/ 318 h 379"/>
                <a:gd name="T14" fmla="*/ 25 w 510"/>
                <a:gd name="T15" fmla="*/ 320 h 379"/>
                <a:gd name="T16" fmla="*/ 148 w 510"/>
                <a:gd name="T17" fmla="*/ 354 h 3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0" h="379">
                  <a:moveTo>
                    <a:pt x="148" y="354"/>
                  </a:moveTo>
                  <a:cubicBezTo>
                    <a:pt x="451" y="183"/>
                    <a:pt x="451" y="183"/>
                    <a:pt x="451" y="183"/>
                  </a:cubicBezTo>
                  <a:cubicBezTo>
                    <a:pt x="495" y="159"/>
                    <a:pt x="510" y="104"/>
                    <a:pt x="486" y="60"/>
                  </a:cubicBezTo>
                  <a:cubicBezTo>
                    <a:pt x="485" y="59"/>
                    <a:pt x="485" y="59"/>
                    <a:pt x="485" y="59"/>
                  </a:cubicBezTo>
                  <a:cubicBezTo>
                    <a:pt x="461" y="15"/>
                    <a:pt x="405" y="0"/>
                    <a:pt x="362" y="24"/>
                  </a:cubicBezTo>
                  <a:cubicBezTo>
                    <a:pt x="58" y="195"/>
                    <a:pt x="58" y="195"/>
                    <a:pt x="58" y="195"/>
                  </a:cubicBezTo>
                  <a:cubicBezTo>
                    <a:pt x="15" y="220"/>
                    <a:pt x="0" y="275"/>
                    <a:pt x="24" y="318"/>
                  </a:cubicBezTo>
                  <a:cubicBezTo>
                    <a:pt x="25" y="320"/>
                    <a:pt x="25" y="320"/>
                    <a:pt x="25" y="320"/>
                  </a:cubicBezTo>
                  <a:cubicBezTo>
                    <a:pt x="49" y="363"/>
                    <a:pt x="104" y="379"/>
                    <a:pt x="148" y="354"/>
                  </a:cubicBezTo>
                  <a:close/>
                </a:path>
              </a:pathLst>
            </a:custGeom>
            <a:solidFill>
              <a:srgbClr val="BF896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01" name="Freeform 45"/>
            <p:cNvSpPr/>
            <p:nvPr/>
          </p:nvSpPr>
          <p:spPr bwMode="auto">
            <a:xfrm>
              <a:off x="5395454" y="4069752"/>
              <a:ext cx="527632" cy="391775"/>
            </a:xfrm>
            <a:custGeom>
              <a:avLst/>
              <a:gdLst>
                <a:gd name="T0" fmla="*/ 149 w 511"/>
                <a:gd name="T1" fmla="*/ 354 h 379"/>
                <a:gd name="T2" fmla="*/ 452 w 511"/>
                <a:gd name="T3" fmla="*/ 184 h 379"/>
                <a:gd name="T4" fmla="*/ 486 w 511"/>
                <a:gd name="T5" fmla="*/ 61 h 379"/>
                <a:gd name="T6" fmla="*/ 486 w 511"/>
                <a:gd name="T7" fmla="*/ 59 h 379"/>
                <a:gd name="T8" fmla="*/ 363 w 511"/>
                <a:gd name="T9" fmla="*/ 25 h 379"/>
                <a:gd name="T10" fmla="*/ 59 w 511"/>
                <a:gd name="T11" fmla="*/ 196 h 379"/>
                <a:gd name="T12" fmla="*/ 25 w 511"/>
                <a:gd name="T13" fmla="*/ 319 h 379"/>
                <a:gd name="T14" fmla="*/ 26 w 511"/>
                <a:gd name="T15" fmla="*/ 320 h 379"/>
                <a:gd name="T16" fmla="*/ 149 w 511"/>
                <a:gd name="T17" fmla="*/ 354 h 3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1" h="379">
                  <a:moveTo>
                    <a:pt x="149" y="354"/>
                  </a:moveTo>
                  <a:cubicBezTo>
                    <a:pt x="452" y="184"/>
                    <a:pt x="452" y="184"/>
                    <a:pt x="452" y="184"/>
                  </a:cubicBezTo>
                  <a:cubicBezTo>
                    <a:pt x="496" y="159"/>
                    <a:pt x="511" y="104"/>
                    <a:pt x="486" y="61"/>
                  </a:cubicBezTo>
                  <a:cubicBezTo>
                    <a:pt x="486" y="59"/>
                    <a:pt x="486" y="59"/>
                    <a:pt x="486" y="59"/>
                  </a:cubicBezTo>
                  <a:cubicBezTo>
                    <a:pt x="461" y="16"/>
                    <a:pt x="406" y="0"/>
                    <a:pt x="363" y="25"/>
                  </a:cubicBezTo>
                  <a:cubicBezTo>
                    <a:pt x="59" y="196"/>
                    <a:pt x="59" y="196"/>
                    <a:pt x="59" y="196"/>
                  </a:cubicBezTo>
                  <a:cubicBezTo>
                    <a:pt x="16" y="220"/>
                    <a:pt x="0" y="275"/>
                    <a:pt x="25" y="319"/>
                  </a:cubicBezTo>
                  <a:cubicBezTo>
                    <a:pt x="26" y="320"/>
                    <a:pt x="26" y="320"/>
                    <a:pt x="26" y="320"/>
                  </a:cubicBezTo>
                  <a:cubicBezTo>
                    <a:pt x="50" y="364"/>
                    <a:pt x="105" y="379"/>
                    <a:pt x="149" y="354"/>
                  </a:cubicBezTo>
                </a:path>
              </a:pathLst>
            </a:custGeom>
            <a:solidFill>
              <a:srgbClr val="BF896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02" name="Freeform 46"/>
            <p:cNvSpPr/>
            <p:nvPr/>
          </p:nvSpPr>
          <p:spPr bwMode="auto">
            <a:xfrm>
              <a:off x="5909816" y="3981919"/>
              <a:ext cx="276770" cy="202838"/>
            </a:xfrm>
            <a:custGeom>
              <a:avLst/>
              <a:gdLst>
                <a:gd name="T0" fmla="*/ 438 w 438"/>
                <a:gd name="T1" fmla="*/ 0 h 321"/>
                <a:gd name="T2" fmla="*/ 0 w 438"/>
                <a:gd name="T3" fmla="*/ 321 h 321"/>
                <a:gd name="T4" fmla="*/ 0 w 438"/>
                <a:gd name="T5" fmla="*/ 321 h 321"/>
                <a:gd name="T6" fmla="*/ 438 w 438"/>
                <a:gd name="T7" fmla="*/ 0 h 321"/>
                <a:gd name="T8" fmla="*/ 438 w 438"/>
                <a:gd name="T9" fmla="*/ 0 h 321"/>
              </a:gdLst>
              <a:ahLst/>
              <a:cxnLst>
                <a:cxn ang="0">
                  <a:pos x="T0" y="T1"/>
                </a:cxn>
                <a:cxn ang="0">
                  <a:pos x="T2" y="T3"/>
                </a:cxn>
                <a:cxn ang="0">
                  <a:pos x="T4" y="T5"/>
                </a:cxn>
                <a:cxn ang="0">
                  <a:pos x="T6" y="T7"/>
                </a:cxn>
                <a:cxn ang="0">
                  <a:pos x="T8" y="T9"/>
                </a:cxn>
              </a:cxnLst>
              <a:rect l="0" t="0" r="r" b="b"/>
              <a:pathLst>
                <a:path w="438" h="321">
                  <a:moveTo>
                    <a:pt x="438" y="0"/>
                  </a:moveTo>
                  <a:lnTo>
                    <a:pt x="0" y="321"/>
                  </a:lnTo>
                  <a:lnTo>
                    <a:pt x="0" y="321"/>
                  </a:lnTo>
                  <a:lnTo>
                    <a:pt x="438" y="0"/>
                  </a:lnTo>
                  <a:lnTo>
                    <a:pt x="438" y="0"/>
                  </a:lnTo>
                  <a:close/>
                </a:path>
              </a:pathLst>
            </a:custGeom>
            <a:solidFill>
              <a:srgbClr val="E6E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03" name="Freeform 47"/>
            <p:cNvSpPr/>
            <p:nvPr/>
          </p:nvSpPr>
          <p:spPr bwMode="auto">
            <a:xfrm>
              <a:off x="5909816" y="3981919"/>
              <a:ext cx="276770" cy="202838"/>
            </a:xfrm>
            <a:custGeom>
              <a:avLst/>
              <a:gdLst>
                <a:gd name="T0" fmla="*/ 438 w 438"/>
                <a:gd name="T1" fmla="*/ 0 h 321"/>
                <a:gd name="T2" fmla="*/ 0 w 438"/>
                <a:gd name="T3" fmla="*/ 321 h 321"/>
                <a:gd name="T4" fmla="*/ 0 w 438"/>
                <a:gd name="T5" fmla="*/ 321 h 321"/>
                <a:gd name="T6" fmla="*/ 438 w 438"/>
                <a:gd name="T7" fmla="*/ 0 h 321"/>
                <a:gd name="T8" fmla="*/ 438 w 438"/>
                <a:gd name="T9" fmla="*/ 0 h 321"/>
              </a:gdLst>
              <a:ahLst/>
              <a:cxnLst>
                <a:cxn ang="0">
                  <a:pos x="T0" y="T1"/>
                </a:cxn>
                <a:cxn ang="0">
                  <a:pos x="T2" y="T3"/>
                </a:cxn>
                <a:cxn ang="0">
                  <a:pos x="T4" y="T5"/>
                </a:cxn>
                <a:cxn ang="0">
                  <a:pos x="T6" y="T7"/>
                </a:cxn>
                <a:cxn ang="0">
                  <a:pos x="T8" y="T9"/>
                </a:cxn>
              </a:cxnLst>
              <a:rect l="0" t="0" r="r" b="b"/>
              <a:pathLst>
                <a:path w="438" h="321">
                  <a:moveTo>
                    <a:pt x="438" y="0"/>
                  </a:moveTo>
                  <a:lnTo>
                    <a:pt x="0" y="321"/>
                  </a:lnTo>
                  <a:lnTo>
                    <a:pt x="0" y="321"/>
                  </a:lnTo>
                  <a:lnTo>
                    <a:pt x="438" y="0"/>
                  </a:lnTo>
                  <a:lnTo>
                    <a:pt x="43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04" name="Freeform 48"/>
            <p:cNvSpPr/>
            <p:nvPr/>
          </p:nvSpPr>
          <p:spPr bwMode="auto">
            <a:xfrm>
              <a:off x="5839676" y="3952220"/>
              <a:ext cx="346910" cy="232537"/>
            </a:xfrm>
            <a:custGeom>
              <a:avLst/>
              <a:gdLst>
                <a:gd name="T0" fmla="*/ 269 w 336"/>
                <a:gd name="T1" fmla="*/ 0 h 225"/>
                <a:gd name="T2" fmla="*/ 203 w 336"/>
                <a:gd name="T3" fmla="*/ 27 h 225"/>
                <a:gd name="T4" fmla="*/ 202 w 336"/>
                <a:gd name="T5" fmla="*/ 29 h 225"/>
                <a:gd name="T6" fmla="*/ 180 w 336"/>
                <a:gd name="T7" fmla="*/ 114 h 225"/>
                <a:gd name="T8" fmla="*/ 152 w 336"/>
                <a:gd name="T9" fmla="*/ 86 h 225"/>
                <a:gd name="T10" fmla="*/ 89 w 336"/>
                <a:gd name="T11" fmla="*/ 61 h 225"/>
                <a:gd name="T12" fmla="*/ 24 w 336"/>
                <a:gd name="T13" fmla="*/ 88 h 225"/>
                <a:gd name="T14" fmla="*/ 23 w 336"/>
                <a:gd name="T15" fmla="*/ 90 h 225"/>
                <a:gd name="T16" fmla="*/ 0 w 336"/>
                <a:gd name="T17" fmla="*/ 130 h 225"/>
                <a:gd name="T18" fmla="*/ 56 w 336"/>
                <a:gd name="T19" fmla="*/ 173 h 225"/>
                <a:gd name="T20" fmla="*/ 56 w 336"/>
                <a:gd name="T21" fmla="*/ 175 h 225"/>
                <a:gd name="T22" fmla="*/ 68 w 336"/>
                <a:gd name="T23" fmla="*/ 225 h 225"/>
                <a:gd name="T24" fmla="*/ 336 w 336"/>
                <a:gd name="T25" fmla="*/ 29 h 225"/>
                <a:gd name="T26" fmla="*/ 331 w 336"/>
                <a:gd name="T27" fmla="*/ 25 h 225"/>
                <a:gd name="T28" fmla="*/ 269 w 336"/>
                <a:gd name="T29" fmla="*/ 0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36" h="225">
                  <a:moveTo>
                    <a:pt x="269" y="0"/>
                  </a:moveTo>
                  <a:cubicBezTo>
                    <a:pt x="245" y="0"/>
                    <a:pt x="221" y="9"/>
                    <a:pt x="203" y="27"/>
                  </a:cubicBezTo>
                  <a:cubicBezTo>
                    <a:pt x="202" y="29"/>
                    <a:pt x="202" y="29"/>
                    <a:pt x="202" y="29"/>
                  </a:cubicBezTo>
                  <a:cubicBezTo>
                    <a:pt x="180" y="52"/>
                    <a:pt x="172" y="84"/>
                    <a:pt x="180" y="114"/>
                  </a:cubicBezTo>
                  <a:cubicBezTo>
                    <a:pt x="152" y="86"/>
                    <a:pt x="152" y="86"/>
                    <a:pt x="152" y="86"/>
                  </a:cubicBezTo>
                  <a:cubicBezTo>
                    <a:pt x="134" y="69"/>
                    <a:pt x="112" y="61"/>
                    <a:pt x="89" y="61"/>
                  </a:cubicBezTo>
                  <a:cubicBezTo>
                    <a:pt x="65" y="61"/>
                    <a:pt x="42" y="70"/>
                    <a:pt x="24" y="88"/>
                  </a:cubicBezTo>
                  <a:cubicBezTo>
                    <a:pt x="23" y="90"/>
                    <a:pt x="23" y="90"/>
                    <a:pt x="23" y="90"/>
                  </a:cubicBezTo>
                  <a:cubicBezTo>
                    <a:pt x="11" y="101"/>
                    <a:pt x="4" y="115"/>
                    <a:pt x="0" y="130"/>
                  </a:cubicBezTo>
                  <a:cubicBezTo>
                    <a:pt x="23" y="136"/>
                    <a:pt x="43" y="151"/>
                    <a:pt x="56" y="173"/>
                  </a:cubicBezTo>
                  <a:cubicBezTo>
                    <a:pt x="56" y="175"/>
                    <a:pt x="56" y="175"/>
                    <a:pt x="56" y="175"/>
                  </a:cubicBezTo>
                  <a:cubicBezTo>
                    <a:pt x="65" y="190"/>
                    <a:pt x="69" y="208"/>
                    <a:pt x="68" y="225"/>
                  </a:cubicBezTo>
                  <a:cubicBezTo>
                    <a:pt x="336" y="29"/>
                    <a:pt x="336" y="29"/>
                    <a:pt x="336" y="29"/>
                  </a:cubicBezTo>
                  <a:cubicBezTo>
                    <a:pt x="331" y="25"/>
                    <a:pt x="331" y="25"/>
                    <a:pt x="331" y="25"/>
                  </a:cubicBezTo>
                  <a:cubicBezTo>
                    <a:pt x="314" y="8"/>
                    <a:pt x="291" y="0"/>
                    <a:pt x="269" y="0"/>
                  </a:cubicBezTo>
                </a:path>
              </a:pathLst>
            </a:custGeom>
            <a:solidFill>
              <a:srgbClr val="AC7C5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05" name="Freeform 49"/>
            <p:cNvSpPr>
              <a:spLocks noEditPoints="1"/>
            </p:cNvSpPr>
            <p:nvPr/>
          </p:nvSpPr>
          <p:spPr bwMode="auto">
            <a:xfrm>
              <a:off x="5589445" y="4258689"/>
              <a:ext cx="273611" cy="155446"/>
            </a:xfrm>
            <a:custGeom>
              <a:avLst/>
              <a:gdLst>
                <a:gd name="T0" fmla="*/ 264 w 265"/>
                <a:gd name="T1" fmla="*/ 1 h 150"/>
                <a:gd name="T2" fmla="*/ 0 w 265"/>
                <a:gd name="T3" fmla="*/ 150 h 150"/>
                <a:gd name="T4" fmla="*/ 0 w 265"/>
                <a:gd name="T5" fmla="*/ 150 h 150"/>
                <a:gd name="T6" fmla="*/ 264 w 265"/>
                <a:gd name="T7" fmla="*/ 1 h 150"/>
                <a:gd name="T8" fmla="*/ 264 w 265"/>
                <a:gd name="T9" fmla="*/ 0 h 150"/>
                <a:gd name="T10" fmla="*/ 264 w 265"/>
                <a:gd name="T11" fmla="*/ 1 h 150"/>
                <a:gd name="T12" fmla="*/ 264 w 265"/>
                <a:gd name="T13" fmla="*/ 0 h 150"/>
                <a:gd name="T14" fmla="*/ 265 w 265"/>
                <a:gd name="T15" fmla="*/ 0 h 150"/>
                <a:gd name="T16" fmla="*/ 264 w 265"/>
                <a:gd name="T17" fmla="*/ 0 h 150"/>
                <a:gd name="T18" fmla="*/ 265 w 265"/>
                <a:gd name="T19" fmla="*/ 0 h 150"/>
                <a:gd name="T20" fmla="*/ 265 w 265"/>
                <a:gd name="T21" fmla="*/ 0 h 150"/>
                <a:gd name="T22" fmla="*/ 265 w 265"/>
                <a:gd name="T23" fmla="*/ 0 h 150"/>
                <a:gd name="T24" fmla="*/ 265 w 265"/>
                <a:gd name="T25" fmla="*/ 0 h 150"/>
                <a:gd name="T26" fmla="*/ 265 w 265"/>
                <a:gd name="T27" fmla="*/ 0 h 150"/>
                <a:gd name="T28" fmla="*/ 265 w 265"/>
                <a:gd name="T29" fmla="*/ 0 h 150"/>
                <a:gd name="T30" fmla="*/ 265 w 265"/>
                <a:gd name="T31" fmla="*/ 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65" h="150">
                  <a:moveTo>
                    <a:pt x="264" y="1"/>
                  </a:moveTo>
                  <a:cubicBezTo>
                    <a:pt x="0" y="150"/>
                    <a:pt x="0" y="150"/>
                    <a:pt x="0" y="150"/>
                  </a:cubicBezTo>
                  <a:cubicBezTo>
                    <a:pt x="0" y="150"/>
                    <a:pt x="0" y="150"/>
                    <a:pt x="0" y="150"/>
                  </a:cubicBezTo>
                  <a:cubicBezTo>
                    <a:pt x="264" y="1"/>
                    <a:pt x="264" y="1"/>
                    <a:pt x="264" y="1"/>
                  </a:cubicBezTo>
                  <a:moveTo>
                    <a:pt x="264" y="0"/>
                  </a:moveTo>
                  <a:cubicBezTo>
                    <a:pt x="264" y="1"/>
                    <a:pt x="264" y="1"/>
                    <a:pt x="264" y="1"/>
                  </a:cubicBezTo>
                  <a:cubicBezTo>
                    <a:pt x="264" y="1"/>
                    <a:pt x="264" y="0"/>
                    <a:pt x="264" y="0"/>
                  </a:cubicBezTo>
                  <a:moveTo>
                    <a:pt x="265" y="0"/>
                  </a:moveTo>
                  <a:cubicBezTo>
                    <a:pt x="264" y="0"/>
                    <a:pt x="264" y="0"/>
                    <a:pt x="264" y="0"/>
                  </a:cubicBezTo>
                  <a:cubicBezTo>
                    <a:pt x="264" y="0"/>
                    <a:pt x="264" y="0"/>
                    <a:pt x="265" y="0"/>
                  </a:cubicBezTo>
                  <a:moveTo>
                    <a:pt x="265" y="0"/>
                  </a:moveTo>
                  <a:cubicBezTo>
                    <a:pt x="265" y="0"/>
                    <a:pt x="265" y="0"/>
                    <a:pt x="265" y="0"/>
                  </a:cubicBezTo>
                  <a:cubicBezTo>
                    <a:pt x="265" y="0"/>
                    <a:pt x="265" y="0"/>
                    <a:pt x="265" y="0"/>
                  </a:cubicBezTo>
                  <a:moveTo>
                    <a:pt x="265" y="0"/>
                  </a:moveTo>
                  <a:cubicBezTo>
                    <a:pt x="265" y="0"/>
                    <a:pt x="265" y="0"/>
                    <a:pt x="265" y="0"/>
                  </a:cubicBezTo>
                  <a:cubicBezTo>
                    <a:pt x="265" y="0"/>
                    <a:pt x="265" y="0"/>
                    <a:pt x="265" y="0"/>
                  </a:cubicBezTo>
                </a:path>
              </a:pathLst>
            </a:custGeom>
            <a:solidFill>
              <a:srgbClr val="E6E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06" name="Freeform 50"/>
            <p:cNvSpPr/>
            <p:nvPr/>
          </p:nvSpPr>
          <p:spPr bwMode="auto">
            <a:xfrm>
              <a:off x="5561642" y="4086182"/>
              <a:ext cx="348806" cy="327954"/>
            </a:xfrm>
            <a:custGeom>
              <a:avLst/>
              <a:gdLst>
                <a:gd name="T0" fmla="*/ 269 w 338"/>
                <a:gd name="T1" fmla="*/ 0 h 317"/>
                <a:gd name="T2" fmla="*/ 283 w 338"/>
                <a:gd name="T3" fmla="*/ 75 h 317"/>
                <a:gd name="T4" fmla="*/ 269 w 338"/>
                <a:gd name="T5" fmla="*/ 62 h 317"/>
                <a:gd name="T6" fmla="*/ 207 w 338"/>
                <a:gd name="T7" fmla="*/ 37 h 317"/>
                <a:gd name="T8" fmla="*/ 142 w 338"/>
                <a:gd name="T9" fmla="*/ 64 h 317"/>
                <a:gd name="T10" fmla="*/ 140 w 338"/>
                <a:gd name="T11" fmla="*/ 66 h 317"/>
                <a:gd name="T12" fmla="*/ 128 w 338"/>
                <a:gd name="T13" fmla="*/ 175 h 317"/>
                <a:gd name="T14" fmla="*/ 99 w 338"/>
                <a:gd name="T15" fmla="*/ 170 h 317"/>
                <a:gd name="T16" fmla="*/ 34 w 338"/>
                <a:gd name="T17" fmla="*/ 198 h 317"/>
                <a:gd name="T18" fmla="*/ 33 w 338"/>
                <a:gd name="T19" fmla="*/ 199 h 317"/>
                <a:gd name="T20" fmla="*/ 27 w 338"/>
                <a:gd name="T21" fmla="*/ 317 h 317"/>
                <a:gd name="T22" fmla="*/ 291 w 338"/>
                <a:gd name="T23" fmla="*/ 168 h 317"/>
                <a:gd name="T24" fmla="*/ 291 w 338"/>
                <a:gd name="T25" fmla="*/ 168 h 317"/>
                <a:gd name="T26" fmla="*/ 291 w 338"/>
                <a:gd name="T27" fmla="*/ 167 h 317"/>
                <a:gd name="T28" fmla="*/ 291 w 338"/>
                <a:gd name="T29" fmla="*/ 167 h 317"/>
                <a:gd name="T30" fmla="*/ 292 w 338"/>
                <a:gd name="T31" fmla="*/ 167 h 317"/>
                <a:gd name="T32" fmla="*/ 292 w 338"/>
                <a:gd name="T33" fmla="*/ 167 h 317"/>
                <a:gd name="T34" fmla="*/ 292 w 338"/>
                <a:gd name="T35" fmla="*/ 167 h 317"/>
                <a:gd name="T36" fmla="*/ 292 w 338"/>
                <a:gd name="T37" fmla="*/ 167 h 317"/>
                <a:gd name="T38" fmla="*/ 292 w 338"/>
                <a:gd name="T39" fmla="*/ 167 h 317"/>
                <a:gd name="T40" fmla="*/ 337 w 338"/>
                <a:gd name="T41" fmla="*/ 95 h 317"/>
                <a:gd name="T42" fmla="*/ 337 w 338"/>
                <a:gd name="T43" fmla="*/ 95 h 317"/>
                <a:gd name="T44" fmla="*/ 337 w 338"/>
                <a:gd name="T45" fmla="*/ 95 h 317"/>
                <a:gd name="T46" fmla="*/ 325 w 338"/>
                <a:gd name="T47" fmla="*/ 45 h 317"/>
                <a:gd name="T48" fmla="*/ 325 w 338"/>
                <a:gd name="T49" fmla="*/ 43 h 317"/>
                <a:gd name="T50" fmla="*/ 269 w 338"/>
                <a:gd name="T51" fmla="*/ 0 h 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38" h="317">
                  <a:moveTo>
                    <a:pt x="269" y="0"/>
                  </a:moveTo>
                  <a:cubicBezTo>
                    <a:pt x="263" y="25"/>
                    <a:pt x="268" y="53"/>
                    <a:pt x="283" y="75"/>
                  </a:cubicBezTo>
                  <a:cubicBezTo>
                    <a:pt x="269" y="62"/>
                    <a:pt x="269" y="62"/>
                    <a:pt x="269" y="62"/>
                  </a:cubicBezTo>
                  <a:cubicBezTo>
                    <a:pt x="252" y="45"/>
                    <a:pt x="229" y="37"/>
                    <a:pt x="207" y="37"/>
                  </a:cubicBezTo>
                  <a:cubicBezTo>
                    <a:pt x="183" y="37"/>
                    <a:pt x="159" y="46"/>
                    <a:pt x="142" y="64"/>
                  </a:cubicBezTo>
                  <a:cubicBezTo>
                    <a:pt x="140" y="66"/>
                    <a:pt x="140" y="66"/>
                    <a:pt x="140" y="66"/>
                  </a:cubicBezTo>
                  <a:cubicBezTo>
                    <a:pt x="111" y="96"/>
                    <a:pt x="108" y="141"/>
                    <a:pt x="128" y="175"/>
                  </a:cubicBezTo>
                  <a:cubicBezTo>
                    <a:pt x="119" y="172"/>
                    <a:pt x="109" y="170"/>
                    <a:pt x="99" y="170"/>
                  </a:cubicBezTo>
                  <a:cubicBezTo>
                    <a:pt x="76" y="170"/>
                    <a:pt x="52" y="180"/>
                    <a:pt x="34" y="198"/>
                  </a:cubicBezTo>
                  <a:cubicBezTo>
                    <a:pt x="33" y="199"/>
                    <a:pt x="33" y="199"/>
                    <a:pt x="33" y="199"/>
                  </a:cubicBezTo>
                  <a:cubicBezTo>
                    <a:pt x="2" y="232"/>
                    <a:pt x="0" y="282"/>
                    <a:pt x="27" y="317"/>
                  </a:cubicBezTo>
                  <a:cubicBezTo>
                    <a:pt x="291" y="168"/>
                    <a:pt x="291" y="168"/>
                    <a:pt x="291" y="168"/>
                  </a:cubicBezTo>
                  <a:cubicBezTo>
                    <a:pt x="291" y="168"/>
                    <a:pt x="291" y="168"/>
                    <a:pt x="291" y="168"/>
                  </a:cubicBezTo>
                  <a:cubicBezTo>
                    <a:pt x="291" y="168"/>
                    <a:pt x="291" y="168"/>
                    <a:pt x="291" y="167"/>
                  </a:cubicBezTo>
                  <a:cubicBezTo>
                    <a:pt x="291" y="167"/>
                    <a:pt x="291" y="167"/>
                    <a:pt x="291" y="167"/>
                  </a:cubicBezTo>
                  <a:cubicBezTo>
                    <a:pt x="291" y="167"/>
                    <a:pt x="291" y="167"/>
                    <a:pt x="292" y="167"/>
                  </a:cubicBezTo>
                  <a:cubicBezTo>
                    <a:pt x="292" y="167"/>
                    <a:pt x="292" y="167"/>
                    <a:pt x="292" y="167"/>
                  </a:cubicBezTo>
                  <a:cubicBezTo>
                    <a:pt x="292" y="167"/>
                    <a:pt x="292" y="167"/>
                    <a:pt x="292" y="167"/>
                  </a:cubicBezTo>
                  <a:cubicBezTo>
                    <a:pt x="292" y="167"/>
                    <a:pt x="292" y="167"/>
                    <a:pt x="292" y="167"/>
                  </a:cubicBezTo>
                  <a:cubicBezTo>
                    <a:pt x="292" y="167"/>
                    <a:pt x="292" y="167"/>
                    <a:pt x="292" y="167"/>
                  </a:cubicBezTo>
                  <a:cubicBezTo>
                    <a:pt x="319" y="151"/>
                    <a:pt x="335" y="124"/>
                    <a:pt x="337" y="95"/>
                  </a:cubicBezTo>
                  <a:cubicBezTo>
                    <a:pt x="337" y="95"/>
                    <a:pt x="337" y="95"/>
                    <a:pt x="337" y="95"/>
                  </a:cubicBezTo>
                  <a:cubicBezTo>
                    <a:pt x="337" y="95"/>
                    <a:pt x="337" y="95"/>
                    <a:pt x="337" y="95"/>
                  </a:cubicBezTo>
                  <a:cubicBezTo>
                    <a:pt x="338" y="78"/>
                    <a:pt x="334" y="60"/>
                    <a:pt x="325" y="45"/>
                  </a:cubicBezTo>
                  <a:cubicBezTo>
                    <a:pt x="325" y="43"/>
                    <a:pt x="325" y="43"/>
                    <a:pt x="325" y="43"/>
                  </a:cubicBezTo>
                  <a:cubicBezTo>
                    <a:pt x="312" y="21"/>
                    <a:pt x="292" y="6"/>
                    <a:pt x="269" y="0"/>
                  </a:cubicBezTo>
                </a:path>
              </a:pathLst>
            </a:custGeom>
            <a:solidFill>
              <a:srgbClr val="AC7C5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07" name="Freeform 51"/>
            <p:cNvSpPr/>
            <p:nvPr/>
          </p:nvSpPr>
          <p:spPr bwMode="auto">
            <a:xfrm>
              <a:off x="6037459" y="3929472"/>
              <a:ext cx="299518" cy="295095"/>
            </a:xfrm>
            <a:custGeom>
              <a:avLst/>
              <a:gdLst>
                <a:gd name="T0" fmla="*/ 126 w 290"/>
                <a:gd name="T1" fmla="*/ 251 h 286"/>
                <a:gd name="T2" fmla="*/ 37 w 290"/>
                <a:gd name="T3" fmla="*/ 166 h 286"/>
                <a:gd name="T4" fmla="*/ 34 w 290"/>
                <a:gd name="T5" fmla="*/ 39 h 286"/>
                <a:gd name="T6" fmla="*/ 35 w 290"/>
                <a:gd name="T7" fmla="*/ 37 h 286"/>
                <a:gd name="T8" fmla="*/ 163 w 290"/>
                <a:gd name="T9" fmla="*/ 35 h 286"/>
                <a:gd name="T10" fmla="*/ 253 w 290"/>
                <a:gd name="T11" fmla="*/ 119 h 286"/>
                <a:gd name="T12" fmla="*/ 255 w 290"/>
                <a:gd name="T13" fmla="*/ 247 h 286"/>
                <a:gd name="T14" fmla="*/ 254 w 290"/>
                <a:gd name="T15" fmla="*/ 248 h 286"/>
                <a:gd name="T16" fmla="*/ 126 w 290"/>
                <a:gd name="T17" fmla="*/ 251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0" h="286">
                  <a:moveTo>
                    <a:pt x="126" y="251"/>
                  </a:moveTo>
                  <a:cubicBezTo>
                    <a:pt x="37" y="166"/>
                    <a:pt x="37" y="166"/>
                    <a:pt x="37" y="166"/>
                  </a:cubicBezTo>
                  <a:cubicBezTo>
                    <a:pt x="1" y="132"/>
                    <a:pt x="0" y="75"/>
                    <a:pt x="34" y="39"/>
                  </a:cubicBezTo>
                  <a:cubicBezTo>
                    <a:pt x="35" y="37"/>
                    <a:pt x="35" y="37"/>
                    <a:pt x="35" y="37"/>
                  </a:cubicBezTo>
                  <a:cubicBezTo>
                    <a:pt x="70" y="1"/>
                    <a:pt x="127" y="0"/>
                    <a:pt x="163" y="35"/>
                  </a:cubicBezTo>
                  <a:cubicBezTo>
                    <a:pt x="253" y="119"/>
                    <a:pt x="253" y="119"/>
                    <a:pt x="253" y="119"/>
                  </a:cubicBezTo>
                  <a:cubicBezTo>
                    <a:pt x="289" y="154"/>
                    <a:pt x="290" y="211"/>
                    <a:pt x="255" y="247"/>
                  </a:cubicBezTo>
                  <a:cubicBezTo>
                    <a:pt x="254" y="248"/>
                    <a:pt x="254" y="248"/>
                    <a:pt x="254" y="248"/>
                  </a:cubicBezTo>
                  <a:cubicBezTo>
                    <a:pt x="219" y="284"/>
                    <a:pt x="162" y="286"/>
                    <a:pt x="126" y="251"/>
                  </a:cubicBezTo>
                  <a:close/>
                </a:path>
              </a:pathLst>
            </a:custGeom>
            <a:solidFill>
              <a:srgbClr val="FDD5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08" name="Freeform 52"/>
            <p:cNvSpPr/>
            <p:nvPr/>
          </p:nvSpPr>
          <p:spPr bwMode="auto">
            <a:xfrm>
              <a:off x="5851682" y="3992661"/>
              <a:ext cx="390511" cy="387984"/>
            </a:xfrm>
            <a:custGeom>
              <a:avLst/>
              <a:gdLst>
                <a:gd name="T0" fmla="*/ 214 w 378"/>
                <a:gd name="T1" fmla="*/ 341 h 376"/>
                <a:gd name="T2" fmla="*/ 37 w 378"/>
                <a:gd name="T3" fmla="*/ 166 h 376"/>
                <a:gd name="T4" fmla="*/ 35 w 378"/>
                <a:gd name="T5" fmla="*/ 39 h 376"/>
                <a:gd name="T6" fmla="*/ 36 w 378"/>
                <a:gd name="T7" fmla="*/ 37 h 376"/>
                <a:gd name="T8" fmla="*/ 164 w 378"/>
                <a:gd name="T9" fmla="*/ 35 h 376"/>
                <a:gd name="T10" fmla="*/ 341 w 378"/>
                <a:gd name="T11" fmla="*/ 210 h 376"/>
                <a:gd name="T12" fmla="*/ 343 w 378"/>
                <a:gd name="T13" fmla="*/ 337 h 376"/>
                <a:gd name="T14" fmla="*/ 342 w 378"/>
                <a:gd name="T15" fmla="*/ 339 h 376"/>
                <a:gd name="T16" fmla="*/ 214 w 378"/>
                <a:gd name="T17" fmla="*/ 341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8" h="376">
                  <a:moveTo>
                    <a:pt x="214" y="341"/>
                  </a:moveTo>
                  <a:cubicBezTo>
                    <a:pt x="37" y="166"/>
                    <a:pt x="37" y="166"/>
                    <a:pt x="37" y="166"/>
                  </a:cubicBezTo>
                  <a:cubicBezTo>
                    <a:pt x="1" y="132"/>
                    <a:pt x="0" y="75"/>
                    <a:pt x="35" y="39"/>
                  </a:cubicBezTo>
                  <a:cubicBezTo>
                    <a:pt x="36" y="37"/>
                    <a:pt x="36" y="37"/>
                    <a:pt x="36" y="37"/>
                  </a:cubicBezTo>
                  <a:cubicBezTo>
                    <a:pt x="70" y="1"/>
                    <a:pt x="128" y="0"/>
                    <a:pt x="164" y="35"/>
                  </a:cubicBezTo>
                  <a:cubicBezTo>
                    <a:pt x="341" y="210"/>
                    <a:pt x="341" y="210"/>
                    <a:pt x="341" y="210"/>
                  </a:cubicBezTo>
                  <a:cubicBezTo>
                    <a:pt x="377" y="244"/>
                    <a:pt x="378" y="301"/>
                    <a:pt x="343" y="337"/>
                  </a:cubicBezTo>
                  <a:cubicBezTo>
                    <a:pt x="342" y="339"/>
                    <a:pt x="342" y="339"/>
                    <a:pt x="342" y="339"/>
                  </a:cubicBezTo>
                  <a:cubicBezTo>
                    <a:pt x="308" y="375"/>
                    <a:pt x="250" y="376"/>
                    <a:pt x="214" y="341"/>
                  </a:cubicBezTo>
                  <a:close/>
                </a:path>
              </a:pathLst>
            </a:custGeom>
            <a:solidFill>
              <a:srgbClr val="FDD5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09" name="Freeform 53"/>
            <p:cNvSpPr/>
            <p:nvPr/>
          </p:nvSpPr>
          <p:spPr bwMode="auto">
            <a:xfrm>
              <a:off x="5696236" y="4101979"/>
              <a:ext cx="343751" cy="331745"/>
            </a:xfrm>
            <a:custGeom>
              <a:avLst/>
              <a:gdLst>
                <a:gd name="T0" fmla="*/ 170 w 333"/>
                <a:gd name="T1" fmla="*/ 287 h 321"/>
                <a:gd name="T2" fmla="*/ 37 w 333"/>
                <a:gd name="T3" fmla="*/ 166 h 321"/>
                <a:gd name="T4" fmla="*/ 34 w 333"/>
                <a:gd name="T5" fmla="*/ 39 h 321"/>
                <a:gd name="T6" fmla="*/ 36 w 333"/>
                <a:gd name="T7" fmla="*/ 37 h 321"/>
                <a:gd name="T8" fmla="*/ 163 w 333"/>
                <a:gd name="T9" fmla="*/ 35 h 321"/>
                <a:gd name="T10" fmla="*/ 296 w 333"/>
                <a:gd name="T11" fmla="*/ 155 h 321"/>
                <a:gd name="T12" fmla="*/ 298 w 333"/>
                <a:gd name="T13" fmla="*/ 283 h 321"/>
                <a:gd name="T14" fmla="*/ 297 w 333"/>
                <a:gd name="T15" fmla="*/ 284 h 321"/>
                <a:gd name="T16" fmla="*/ 170 w 333"/>
                <a:gd name="T17" fmla="*/ 287 h 3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3" h="321">
                  <a:moveTo>
                    <a:pt x="170" y="287"/>
                  </a:moveTo>
                  <a:cubicBezTo>
                    <a:pt x="37" y="166"/>
                    <a:pt x="37" y="166"/>
                    <a:pt x="37" y="166"/>
                  </a:cubicBezTo>
                  <a:cubicBezTo>
                    <a:pt x="1" y="132"/>
                    <a:pt x="0" y="75"/>
                    <a:pt x="34" y="39"/>
                  </a:cubicBezTo>
                  <a:cubicBezTo>
                    <a:pt x="36" y="37"/>
                    <a:pt x="36" y="37"/>
                    <a:pt x="36" y="37"/>
                  </a:cubicBezTo>
                  <a:cubicBezTo>
                    <a:pt x="70" y="1"/>
                    <a:pt x="127" y="0"/>
                    <a:pt x="163" y="35"/>
                  </a:cubicBezTo>
                  <a:cubicBezTo>
                    <a:pt x="296" y="155"/>
                    <a:pt x="296" y="155"/>
                    <a:pt x="296" y="155"/>
                  </a:cubicBezTo>
                  <a:cubicBezTo>
                    <a:pt x="332" y="190"/>
                    <a:pt x="333" y="247"/>
                    <a:pt x="298" y="283"/>
                  </a:cubicBezTo>
                  <a:cubicBezTo>
                    <a:pt x="297" y="284"/>
                    <a:pt x="297" y="284"/>
                    <a:pt x="297" y="284"/>
                  </a:cubicBezTo>
                  <a:cubicBezTo>
                    <a:pt x="263" y="320"/>
                    <a:pt x="206" y="321"/>
                    <a:pt x="170" y="287"/>
                  </a:cubicBezTo>
                  <a:close/>
                </a:path>
              </a:pathLst>
            </a:custGeom>
            <a:solidFill>
              <a:srgbClr val="FDD5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10" name="Freeform 54"/>
            <p:cNvSpPr/>
            <p:nvPr/>
          </p:nvSpPr>
          <p:spPr bwMode="auto">
            <a:xfrm>
              <a:off x="5585654" y="4240364"/>
              <a:ext cx="259077" cy="254022"/>
            </a:xfrm>
            <a:custGeom>
              <a:avLst/>
              <a:gdLst>
                <a:gd name="T0" fmla="*/ 87 w 251"/>
                <a:gd name="T1" fmla="*/ 211 h 246"/>
                <a:gd name="T2" fmla="*/ 37 w 251"/>
                <a:gd name="T3" fmla="*/ 166 h 246"/>
                <a:gd name="T4" fmla="*/ 34 w 251"/>
                <a:gd name="T5" fmla="*/ 38 h 246"/>
                <a:gd name="T6" fmla="*/ 35 w 251"/>
                <a:gd name="T7" fmla="*/ 37 h 246"/>
                <a:gd name="T8" fmla="*/ 163 w 251"/>
                <a:gd name="T9" fmla="*/ 34 h 246"/>
                <a:gd name="T10" fmla="*/ 214 w 251"/>
                <a:gd name="T11" fmla="*/ 79 h 246"/>
                <a:gd name="T12" fmla="*/ 216 w 251"/>
                <a:gd name="T13" fmla="*/ 207 h 246"/>
                <a:gd name="T14" fmla="*/ 215 w 251"/>
                <a:gd name="T15" fmla="*/ 208 h 246"/>
                <a:gd name="T16" fmla="*/ 87 w 251"/>
                <a:gd name="T17" fmla="*/ 211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1" h="246">
                  <a:moveTo>
                    <a:pt x="87" y="211"/>
                  </a:moveTo>
                  <a:cubicBezTo>
                    <a:pt x="37" y="166"/>
                    <a:pt x="37" y="166"/>
                    <a:pt x="37" y="166"/>
                  </a:cubicBezTo>
                  <a:cubicBezTo>
                    <a:pt x="1" y="131"/>
                    <a:pt x="0" y="74"/>
                    <a:pt x="34" y="38"/>
                  </a:cubicBezTo>
                  <a:cubicBezTo>
                    <a:pt x="35" y="37"/>
                    <a:pt x="35" y="37"/>
                    <a:pt x="35" y="37"/>
                  </a:cubicBezTo>
                  <a:cubicBezTo>
                    <a:pt x="70" y="1"/>
                    <a:pt x="127" y="0"/>
                    <a:pt x="163" y="34"/>
                  </a:cubicBezTo>
                  <a:cubicBezTo>
                    <a:pt x="214" y="79"/>
                    <a:pt x="214" y="79"/>
                    <a:pt x="214" y="79"/>
                  </a:cubicBezTo>
                  <a:cubicBezTo>
                    <a:pt x="250" y="114"/>
                    <a:pt x="251" y="171"/>
                    <a:pt x="216" y="207"/>
                  </a:cubicBezTo>
                  <a:cubicBezTo>
                    <a:pt x="215" y="208"/>
                    <a:pt x="215" y="208"/>
                    <a:pt x="215" y="208"/>
                  </a:cubicBezTo>
                  <a:cubicBezTo>
                    <a:pt x="181" y="244"/>
                    <a:pt x="123" y="246"/>
                    <a:pt x="87" y="211"/>
                  </a:cubicBezTo>
                  <a:close/>
                </a:path>
              </a:pathLst>
            </a:custGeom>
            <a:solidFill>
              <a:srgbClr val="FDD5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11" name="Freeform 55"/>
            <p:cNvSpPr/>
            <p:nvPr/>
          </p:nvSpPr>
          <p:spPr bwMode="auto">
            <a:xfrm>
              <a:off x="5171763" y="3382883"/>
              <a:ext cx="756378" cy="415155"/>
            </a:xfrm>
            <a:custGeom>
              <a:avLst/>
              <a:gdLst>
                <a:gd name="T0" fmla="*/ 0 w 733"/>
                <a:gd name="T1" fmla="*/ 22 h 402"/>
                <a:gd name="T2" fmla="*/ 401 w 733"/>
                <a:gd name="T3" fmla="*/ 2 h 402"/>
                <a:gd name="T4" fmla="*/ 536 w 733"/>
                <a:gd name="T5" fmla="*/ 54 h 402"/>
                <a:gd name="T6" fmla="*/ 689 w 733"/>
                <a:gd name="T7" fmla="*/ 205 h 402"/>
                <a:gd name="T8" fmla="*/ 693 w 733"/>
                <a:gd name="T9" fmla="*/ 356 h 402"/>
                <a:gd name="T10" fmla="*/ 691 w 733"/>
                <a:gd name="T11" fmla="*/ 358 h 402"/>
                <a:gd name="T12" fmla="*/ 540 w 733"/>
                <a:gd name="T13" fmla="*/ 361 h 402"/>
                <a:gd name="T14" fmla="*/ 370 w 733"/>
                <a:gd name="T15" fmla="*/ 193 h 402"/>
                <a:gd name="T16" fmla="*/ 13 w 733"/>
                <a:gd name="T17" fmla="*/ 244 h 402"/>
                <a:gd name="T18" fmla="*/ 0 w 733"/>
                <a:gd name="T19" fmla="*/ 22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33" h="402">
                  <a:moveTo>
                    <a:pt x="0" y="22"/>
                  </a:moveTo>
                  <a:cubicBezTo>
                    <a:pt x="401" y="2"/>
                    <a:pt x="401" y="2"/>
                    <a:pt x="401" y="2"/>
                  </a:cubicBezTo>
                  <a:cubicBezTo>
                    <a:pt x="451" y="0"/>
                    <a:pt x="500" y="18"/>
                    <a:pt x="536" y="54"/>
                  </a:cubicBezTo>
                  <a:cubicBezTo>
                    <a:pt x="689" y="205"/>
                    <a:pt x="689" y="205"/>
                    <a:pt x="689" y="205"/>
                  </a:cubicBezTo>
                  <a:cubicBezTo>
                    <a:pt x="732" y="246"/>
                    <a:pt x="733" y="314"/>
                    <a:pt x="693" y="356"/>
                  </a:cubicBezTo>
                  <a:cubicBezTo>
                    <a:pt x="691" y="358"/>
                    <a:pt x="691" y="358"/>
                    <a:pt x="691" y="358"/>
                  </a:cubicBezTo>
                  <a:cubicBezTo>
                    <a:pt x="650" y="401"/>
                    <a:pt x="583" y="402"/>
                    <a:pt x="540" y="361"/>
                  </a:cubicBezTo>
                  <a:cubicBezTo>
                    <a:pt x="370" y="193"/>
                    <a:pt x="370" y="193"/>
                    <a:pt x="370" y="193"/>
                  </a:cubicBezTo>
                  <a:cubicBezTo>
                    <a:pt x="13" y="244"/>
                    <a:pt x="13" y="244"/>
                    <a:pt x="13" y="244"/>
                  </a:cubicBezTo>
                  <a:cubicBezTo>
                    <a:pt x="0" y="22"/>
                    <a:pt x="0" y="22"/>
                    <a:pt x="0" y="22"/>
                  </a:cubicBezTo>
                </a:path>
              </a:pathLst>
            </a:custGeom>
            <a:solidFill>
              <a:srgbClr val="FDD5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12" name="Freeform 56"/>
            <p:cNvSpPr/>
            <p:nvPr/>
          </p:nvSpPr>
          <p:spPr bwMode="auto">
            <a:xfrm>
              <a:off x="5553427" y="3582561"/>
              <a:ext cx="345647" cy="236329"/>
            </a:xfrm>
            <a:custGeom>
              <a:avLst/>
              <a:gdLst>
                <a:gd name="T0" fmla="*/ 0 w 335"/>
                <a:gd name="T1" fmla="*/ 0 h 229"/>
                <a:gd name="T2" fmla="*/ 147 w 335"/>
                <a:gd name="T3" fmla="*/ 189 h 229"/>
                <a:gd name="T4" fmla="*/ 230 w 335"/>
                <a:gd name="T5" fmla="*/ 229 h 229"/>
                <a:gd name="T6" fmla="*/ 297 w 335"/>
                <a:gd name="T7" fmla="*/ 205 h 229"/>
                <a:gd name="T8" fmla="*/ 299 w 335"/>
                <a:gd name="T9" fmla="*/ 204 h 229"/>
                <a:gd name="T10" fmla="*/ 335 w 335"/>
                <a:gd name="T11" fmla="*/ 148 h 229"/>
                <a:gd name="T12" fmla="*/ 323 w 335"/>
                <a:gd name="T13" fmla="*/ 163 h 229"/>
                <a:gd name="T14" fmla="*/ 323 w 335"/>
                <a:gd name="T15" fmla="*/ 163 h 229"/>
                <a:gd name="T16" fmla="*/ 323 w 335"/>
                <a:gd name="T17" fmla="*/ 163 h 229"/>
                <a:gd name="T18" fmla="*/ 321 w 335"/>
                <a:gd name="T19" fmla="*/ 165 h 229"/>
                <a:gd name="T20" fmla="*/ 244 w 335"/>
                <a:gd name="T21" fmla="*/ 198 h 229"/>
                <a:gd name="T22" fmla="*/ 170 w 335"/>
                <a:gd name="T23" fmla="*/ 168 h 229"/>
                <a:gd name="T24" fmla="*/ 0 w 335"/>
                <a:gd name="T25" fmla="*/ 0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5" h="229">
                  <a:moveTo>
                    <a:pt x="0" y="0"/>
                  </a:moveTo>
                  <a:cubicBezTo>
                    <a:pt x="147" y="189"/>
                    <a:pt x="147" y="189"/>
                    <a:pt x="147" y="189"/>
                  </a:cubicBezTo>
                  <a:cubicBezTo>
                    <a:pt x="168" y="215"/>
                    <a:pt x="199" y="229"/>
                    <a:pt x="230" y="229"/>
                  </a:cubicBezTo>
                  <a:cubicBezTo>
                    <a:pt x="254" y="229"/>
                    <a:pt x="277" y="221"/>
                    <a:pt x="297" y="205"/>
                  </a:cubicBezTo>
                  <a:cubicBezTo>
                    <a:pt x="299" y="204"/>
                    <a:pt x="299" y="204"/>
                    <a:pt x="299" y="204"/>
                  </a:cubicBezTo>
                  <a:cubicBezTo>
                    <a:pt x="317" y="189"/>
                    <a:pt x="329" y="169"/>
                    <a:pt x="335" y="148"/>
                  </a:cubicBezTo>
                  <a:cubicBezTo>
                    <a:pt x="332" y="153"/>
                    <a:pt x="327" y="158"/>
                    <a:pt x="323" y="163"/>
                  </a:cubicBezTo>
                  <a:cubicBezTo>
                    <a:pt x="323" y="163"/>
                    <a:pt x="323" y="163"/>
                    <a:pt x="323" y="163"/>
                  </a:cubicBezTo>
                  <a:cubicBezTo>
                    <a:pt x="323" y="163"/>
                    <a:pt x="323" y="163"/>
                    <a:pt x="323" y="163"/>
                  </a:cubicBezTo>
                  <a:cubicBezTo>
                    <a:pt x="321" y="165"/>
                    <a:pt x="321" y="165"/>
                    <a:pt x="321" y="165"/>
                  </a:cubicBezTo>
                  <a:cubicBezTo>
                    <a:pt x="300" y="187"/>
                    <a:pt x="272" y="198"/>
                    <a:pt x="244" y="198"/>
                  </a:cubicBezTo>
                  <a:cubicBezTo>
                    <a:pt x="217" y="198"/>
                    <a:pt x="191" y="188"/>
                    <a:pt x="170" y="168"/>
                  </a:cubicBezTo>
                  <a:cubicBezTo>
                    <a:pt x="0" y="0"/>
                    <a:pt x="0" y="0"/>
                    <a:pt x="0" y="0"/>
                  </a:cubicBezTo>
                </a:path>
              </a:pathLst>
            </a:custGeom>
            <a:solidFill>
              <a:srgbClr val="AC7C5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13" name="Freeform 57"/>
            <p:cNvSpPr>
              <a:spLocks noEditPoints="1"/>
            </p:cNvSpPr>
            <p:nvPr/>
          </p:nvSpPr>
          <p:spPr bwMode="auto">
            <a:xfrm>
              <a:off x="5553427" y="3582561"/>
              <a:ext cx="345647" cy="204102"/>
            </a:xfrm>
            <a:custGeom>
              <a:avLst/>
              <a:gdLst>
                <a:gd name="T0" fmla="*/ 335 w 335"/>
                <a:gd name="T1" fmla="*/ 148 h 198"/>
                <a:gd name="T2" fmla="*/ 323 w 335"/>
                <a:gd name="T3" fmla="*/ 163 h 198"/>
                <a:gd name="T4" fmla="*/ 335 w 335"/>
                <a:gd name="T5" fmla="*/ 148 h 198"/>
                <a:gd name="T6" fmla="*/ 335 w 335"/>
                <a:gd name="T7" fmla="*/ 148 h 198"/>
                <a:gd name="T8" fmla="*/ 0 w 335"/>
                <a:gd name="T9" fmla="*/ 0 h 198"/>
                <a:gd name="T10" fmla="*/ 0 w 335"/>
                <a:gd name="T11" fmla="*/ 0 h 198"/>
                <a:gd name="T12" fmla="*/ 170 w 335"/>
                <a:gd name="T13" fmla="*/ 168 h 198"/>
                <a:gd name="T14" fmla="*/ 244 w 335"/>
                <a:gd name="T15" fmla="*/ 198 h 198"/>
                <a:gd name="T16" fmla="*/ 321 w 335"/>
                <a:gd name="T17" fmla="*/ 165 h 198"/>
                <a:gd name="T18" fmla="*/ 323 w 335"/>
                <a:gd name="T19" fmla="*/ 163 h 198"/>
                <a:gd name="T20" fmla="*/ 323 w 335"/>
                <a:gd name="T21" fmla="*/ 163 h 198"/>
                <a:gd name="T22" fmla="*/ 323 w 335"/>
                <a:gd name="T23" fmla="*/ 163 h 198"/>
                <a:gd name="T24" fmla="*/ 321 w 335"/>
                <a:gd name="T25" fmla="*/ 165 h 198"/>
                <a:gd name="T26" fmla="*/ 244 w 335"/>
                <a:gd name="T27" fmla="*/ 198 h 198"/>
                <a:gd name="T28" fmla="*/ 170 w 335"/>
                <a:gd name="T29" fmla="*/ 168 h 198"/>
                <a:gd name="T30" fmla="*/ 0 w 335"/>
                <a:gd name="T31" fmla="*/ 0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35" h="198">
                  <a:moveTo>
                    <a:pt x="335" y="148"/>
                  </a:moveTo>
                  <a:cubicBezTo>
                    <a:pt x="332" y="153"/>
                    <a:pt x="327" y="158"/>
                    <a:pt x="323" y="163"/>
                  </a:cubicBezTo>
                  <a:cubicBezTo>
                    <a:pt x="327" y="158"/>
                    <a:pt x="332" y="153"/>
                    <a:pt x="335" y="148"/>
                  </a:cubicBezTo>
                  <a:cubicBezTo>
                    <a:pt x="335" y="148"/>
                    <a:pt x="335" y="148"/>
                    <a:pt x="335" y="148"/>
                  </a:cubicBezTo>
                  <a:moveTo>
                    <a:pt x="0" y="0"/>
                  </a:moveTo>
                  <a:cubicBezTo>
                    <a:pt x="0" y="0"/>
                    <a:pt x="0" y="0"/>
                    <a:pt x="0" y="0"/>
                  </a:cubicBezTo>
                  <a:cubicBezTo>
                    <a:pt x="170" y="168"/>
                    <a:pt x="170" y="168"/>
                    <a:pt x="170" y="168"/>
                  </a:cubicBezTo>
                  <a:cubicBezTo>
                    <a:pt x="191" y="188"/>
                    <a:pt x="217" y="198"/>
                    <a:pt x="244" y="198"/>
                  </a:cubicBezTo>
                  <a:cubicBezTo>
                    <a:pt x="272" y="198"/>
                    <a:pt x="300" y="187"/>
                    <a:pt x="321" y="165"/>
                  </a:cubicBezTo>
                  <a:cubicBezTo>
                    <a:pt x="323" y="163"/>
                    <a:pt x="323" y="163"/>
                    <a:pt x="323" y="163"/>
                  </a:cubicBezTo>
                  <a:cubicBezTo>
                    <a:pt x="323" y="163"/>
                    <a:pt x="323" y="163"/>
                    <a:pt x="323" y="163"/>
                  </a:cubicBezTo>
                  <a:cubicBezTo>
                    <a:pt x="323" y="163"/>
                    <a:pt x="323" y="163"/>
                    <a:pt x="323" y="163"/>
                  </a:cubicBezTo>
                  <a:cubicBezTo>
                    <a:pt x="321" y="165"/>
                    <a:pt x="321" y="165"/>
                    <a:pt x="321" y="165"/>
                  </a:cubicBezTo>
                  <a:cubicBezTo>
                    <a:pt x="300" y="187"/>
                    <a:pt x="272" y="198"/>
                    <a:pt x="244" y="198"/>
                  </a:cubicBezTo>
                  <a:cubicBezTo>
                    <a:pt x="217" y="198"/>
                    <a:pt x="191" y="188"/>
                    <a:pt x="170" y="168"/>
                  </a:cubicBezTo>
                  <a:cubicBezTo>
                    <a:pt x="0" y="0"/>
                    <a:pt x="0" y="0"/>
                    <a:pt x="0" y="0"/>
                  </a:cubicBezTo>
                </a:path>
              </a:pathLst>
            </a:custGeom>
            <a:solidFill>
              <a:srgbClr val="E4C0A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14" name="Freeform 60"/>
            <p:cNvSpPr/>
            <p:nvPr/>
          </p:nvSpPr>
          <p:spPr bwMode="auto">
            <a:xfrm>
              <a:off x="4900048" y="3380987"/>
              <a:ext cx="120060" cy="470130"/>
            </a:xfrm>
            <a:custGeom>
              <a:avLst/>
              <a:gdLst>
                <a:gd name="T0" fmla="*/ 190 w 190"/>
                <a:gd name="T1" fmla="*/ 0 h 744"/>
                <a:gd name="T2" fmla="*/ 0 w 190"/>
                <a:gd name="T3" fmla="*/ 734 h 744"/>
                <a:gd name="T4" fmla="*/ 82 w 190"/>
                <a:gd name="T5" fmla="*/ 744 h 744"/>
                <a:gd name="T6" fmla="*/ 190 w 190"/>
                <a:gd name="T7" fmla="*/ 0 h 744"/>
              </a:gdLst>
              <a:ahLst/>
              <a:cxnLst>
                <a:cxn ang="0">
                  <a:pos x="T0" y="T1"/>
                </a:cxn>
                <a:cxn ang="0">
                  <a:pos x="T2" y="T3"/>
                </a:cxn>
                <a:cxn ang="0">
                  <a:pos x="T4" y="T5"/>
                </a:cxn>
                <a:cxn ang="0">
                  <a:pos x="T6" y="T7"/>
                </a:cxn>
              </a:cxnLst>
              <a:rect l="0" t="0" r="r" b="b"/>
              <a:pathLst>
                <a:path w="190" h="744">
                  <a:moveTo>
                    <a:pt x="190" y="0"/>
                  </a:moveTo>
                  <a:lnTo>
                    <a:pt x="0" y="734"/>
                  </a:lnTo>
                  <a:lnTo>
                    <a:pt x="82" y="744"/>
                  </a:lnTo>
                  <a:lnTo>
                    <a:pt x="190" y="0"/>
                  </a:lnTo>
                  <a:close/>
                </a:path>
              </a:pathLst>
            </a:custGeom>
            <a:solidFill>
              <a:srgbClr val="E4C0A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15" name="Freeform 64"/>
            <p:cNvSpPr/>
            <p:nvPr/>
          </p:nvSpPr>
          <p:spPr bwMode="auto">
            <a:xfrm>
              <a:off x="6268732" y="3368349"/>
              <a:ext cx="134594" cy="541534"/>
            </a:xfrm>
            <a:custGeom>
              <a:avLst/>
              <a:gdLst>
                <a:gd name="T0" fmla="*/ 0 w 213"/>
                <a:gd name="T1" fmla="*/ 0 h 857"/>
                <a:gd name="T2" fmla="*/ 76 w 213"/>
                <a:gd name="T3" fmla="*/ 857 h 857"/>
                <a:gd name="T4" fmla="*/ 213 w 213"/>
                <a:gd name="T5" fmla="*/ 819 h 857"/>
                <a:gd name="T6" fmla="*/ 0 w 213"/>
                <a:gd name="T7" fmla="*/ 0 h 857"/>
              </a:gdLst>
              <a:ahLst/>
              <a:cxnLst>
                <a:cxn ang="0">
                  <a:pos x="T0" y="T1"/>
                </a:cxn>
                <a:cxn ang="0">
                  <a:pos x="T2" y="T3"/>
                </a:cxn>
                <a:cxn ang="0">
                  <a:pos x="T4" y="T5"/>
                </a:cxn>
                <a:cxn ang="0">
                  <a:pos x="T6" y="T7"/>
                </a:cxn>
              </a:cxnLst>
              <a:rect l="0" t="0" r="r" b="b"/>
              <a:pathLst>
                <a:path w="213" h="857">
                  <a:moveTo>
                    <a:pt x="0" y="0"/>
                  </a:moveTo>
                  <a:lnTo>
                    <a:pt x="76" y="857"/>
                  </a:lnTo>
                  <a:lnTo>
                    <a:pt x="213" y="819"/>
                  </a:lnTo>
                  <a:lnTo>
                    <a:pt x="0" y="0"/>
                  </a:lnTo>
                  <a:close/>
                </a:path>
              </a:pathLst>
            </a:custGeom>
            <a:solidFill>
              <a:srgbClr val="AC7C5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16" name="Freeform 32"/>
            <p:cNvSpPr/>
            <p:nvPr/>
          </p:nvSpPr>
          <p:spPr bwMode="auto">
            <a:xfrm>
              <a:off x="6346838" y="1601043"/>
              <a:ext cx="5845162" cy="2362551"/>
            </a:xfrm>
            <a:custGeom>
              <a:avLst/>
              <a:gdLst>
                <a:gd name="T0" fmla="*/ 0 w 2791"/>
                <a:gd name="T1" fmla="*/ 816 h 1851"/>
                <a:gd name="T2" fmla="*/ 250 w 2791"/>
                <a:gd name="T3" fmla="*/ 1851 h 1851"/>
                <a:gd name="T4" fmla="*/ 2791 w 2791"/>
                <a:gd name="T5" fmla="*/ 1365 h 1851"/>
                <a:gd name="T6" fmla="*/ 2791 w 2791"/>
                <a:gd name="T7" fmla="*/ 0 h 1851"/>
                <a:gd name="T8" fmla="*/ 0 w 2791"/>
                <a:gd name="T9" fmla="*/ 816 h 1851"/>
                <a:gd name="connsiteX0" fmla="*/ 0 w 32507"/>
                <a:gd name="connsiteY0" fmla="*/ 14287 h 19879"/>
                <a:gd name="connsiteX1" fmla="*/ 896 w 32507"/>
                <a:gd name="connsiteY1" fmla="*/ 19879 h 19879"/>
                <a:gd name="connsiteX2" fmla="*/ 10000 w 32507"/>
                <a:gd name="connsiteY2" fmla="*/ 17253 h 19879"/>
                <a:gd name="connsiteX3" fmla="*/ 32507 w 32507"/>
                <a:gd name="connsiteY3" fmla="*/ 0 h 19879"/>
                <a:gd name="connsiteX4" fmla="*/ 0 w 32507"/>
                <a:gd name="connsiteY4" fmla="*/ 14287 h 19879"/>
                <a:gd name="connsiteX0-1" fmla="*/ 0 w 33261"/>
                <a:gd name="connsiteY0-2" fmla="*/ 14536 h 20128"/>
                <a:gd name="connsiteX1-3" fmla="*/ 896 w 33261"/>
                <a:gd name="connsiteY1-4" fmla="*/ 20128 h 20128"/>
                <a:gd name="connsiteX2-5" fmla="*/ 10000 w 33261"/>
                <a:gd name="connsiteY2-6" fmla="*/ 17502 h 20128"/>
                <a:gd name="connsiteX3-7" fmla="*/ 33261 w 33261"/>
                <a:gd name="connsiteY3-8" fmla="*/ 0 h 20128"/>
                <a:gd name="connsiteX4-9" fmla="*/ 0 w 33261"/>
                <a:gd name="connsiteY4-10" fmla="*/ 14536 h 20128"/>
                <a:gd name="connsiteX0-11" fmla="*/ 0 w 33261"/>
                <a:gd name="connsiteY0-12" fmla="*/ 14536 h 20128"/>
                <a:gd name="connsiteX1-13" fmla="*/ 896 w 33261"/>
                <a:gd name="connsiteY1-14" fmla="*/ 20128 h 20128"/>
                <a:gd name="connsiteX2-15" fmla="*/ 33119 w 33261"/>
                <a:gd name="connsiteY2-16" fmla="*/ 10715 h 20128"/>
                <a:gd name="connsiteX3-17" fmla="*/ 33261 w 33261"/>
                <a:gd name="connsiteY3-18" fmla="*/ 0 h 20128"/>
                <a:gd name="connsiteX4-19" fmla="*/ 0 w 33261"/>
                <a:gd name="connsiteY4-20" fmla="*/ 14536 h 20128"/>
                <a:gd name="connsiteX0-21" fmla="*/ 0 w 33143"/>
                <a:gd name="connsiteY0-22" fmla="*/ 14607 h 20199"/>
                <a:gd name="connsiteX1-23" fmla="*/ 896 w 33143"/>
                <a:gd name="connsiteY1-24" fmla="*/ 20199 h 20199"/>
                <a:gd name="connsiteX2-25" fmla="*/ 33119 w 33143"/>
                <a:gd name="connsiteY2-26" fmla="*/ 10786 h 20199"/>
                <a:gd name="connsiteX3-27" fmla="*/ 33143 w 33143"/>
                <a:gd name="connsiteY3-28" fmla="*/ 0 h 20199"/>
                <a:gd name="connsiteX4-29" fmla="*/ 0 w 33143"/>
                <a:gd name="connsiteY4-30" fmla="*/ 14607 h 2019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3143" h="20199">
                  <a:moveTo>
                    <a:pt x="0" y="14607"/>
                  </a:moveTo>
                  <a:lnTo>
                    <a:pt x="896" y="20199"/>
                  </a:lnTo>
                  <a:lnTo>
                    <a:pt x="33119" y="10786"/>
                  </a:lnTo>
                  <a:cubicBezTo>
                    <a:pt x="33166" y="7214"/>
                    <a:pt x="33096" y="3572"/>
                    <a:pt x="33143" y="0"/>
                  </a:cubicBezTo>
                  <a:lnTo>
                    <a:pt x="0" y="14607"/>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a:p>
          </p:txBody>
        </p:sp>
        <p:sp>
          <p:nvSpPr>
            <p:cNvPr id="317" name="Freeform 38"/>
            <p:cNvSpPr/>
            <p:nvPr/>
          </p:nvSpPr>
          <p:spPr bwMode="auto">
            <a:xfrm>
              <a:off x="-23122" y="1824921"/>
              <a:ext cx="4959188" cy="2110870"/>
            </a:xfrm>
            <a:custGeom>
              <a:avLst/>
              <a:gdLst>
                <a:gd name="T0" fmla="*/ 2803 w 2803"/>
                <a:gd name="T1" fmla="*/ 819 h 1854"/>
                <a:gd name="T2" fmla="*/ 2553 w 2803"/>
                <a:gd name="T3" fmla="*/ 1854 h 1854"/>
                <a:gd name="T4" fmla="*/ 0 w 2803"/>
                <a:gd name="T5" fmla="*/ 1363 h 1854"/>
                <a:gd name="T6" fmla="*/ 0 w 2803"/>
                <a:gd name="T7" fmla="*/ 0 h 1854"/>
                <a:gd name="T8" fmla="*/ 2803 w 2803"/>
                <a:gd name="T9" fmla="*/ 819 h 1854"/>
                <a:gd name="connsiteX0" fmla="*/ 28445 w 28445"/>
                <a:gd name="connsiteY0" fmla="*/ 12577 h 18160"/>
                <a:gd name="connsiteX1" fmla="*/ 27553 w 28445"/>
                <a:gd name="connsiteY1" fmla="*/ 18160 h 18160"/>
                <a:gd name="connsiteX2" fmla="*/ 18445 w 28445"/>
                <a:gd name="connsiteY2" fmla="*/ 15512 h 18160"/>
                <a:gd name="connsiteX3" fmla="*/ 0 w 28445"/>
                <a:gd name="connsiteY3" fmla="*/ 0 h 18160"/>
                <a:gd name="connsiteX4" fmla="*/ 28445 w 28445"/>
                <a:gd name="connsiteY4" fmla="*/ 12577 h 18160"/>
                <a:gd name="connsiteX0-1" fmla="*/ 28445 w 28445"/>
                <a:gd name="connsiteY0-2" fmla="*/ 12577 h 18160"/>
                <a:gd name="connsiteX1-3" fmla="*/ 27553 w 28445"/>
                <a:gd name="connsiteY1-4" fmla="*/ 18160 h 18160"/>
                <a:gd name="connsiteX2-5" fmla="*/ 517 w 28445"/>
                <a:gd name="connsiteY2-6" fmla="*/ 10119 h 18160"/>
                <a:gd name="connsiteX3-7" fmla="*/ 0 w 28445"/>
                <a:gd name="connsiteY3-8" fmla="*/ 0 h 18160"/>
                <a:gd name="connsiteX4-9" fmla="*/ 28445 w 28445"/>
                <a:gd name="connsiteY4-10" fmla="*/ 12577 h 18160"/>
                <a:gd name="connsiteX0-11" fmla="*/ 27999 w 27999"/>
                <a:gd name="connsiteY0-12" fmla="*/ 12435 h 18018"/>
                <a:gd name="connsiteX1-13" fmla="*/ 27107 w 27999"/>
                <a:gd name="connsiteY1-14" fmla="*/ 18018 h 18018"/>
                <a:gd name="connsiteX2-15" fmla="*/ 71 w 27999"/>
                <a:gd name="connsiteY2-16" fmla="*/ 9977 h 18018"/>
                <a:gd name="connsiteX3-17" fmla="*/ 0 w 27999"/>
                <a:gd name="connsiteY3-18" fmla="*/ 0 h 18018"/>
                <a:gd name="connsiteX4-19" fmla="*/ 27999 w 27999"/>
                <a:gd name="connsiteY4-20" fmla="*/ 12435 h 1801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7999" h="18018">
                  <a:moveTo>
                    <a:pt x="27999" y="12435"/>
                  </a:moveTo>
                  <a:lnTo>
                    <a:pt x="27107" y="18018"/>
                  </a:lnTo>
                  <a:lnTo>
                    <a:pt x="71" y="9977"/>
                  </a:lnTo>
                  <a:cubicBezTo>
                    <a:pt x="-101" y="6604"/>
                    <a:pt x="172" y="3373"/>
                    <a:pt x="0" y="0"/>
                  </a:cubicBezTo>
                  <a:lnTo>
                    <a:pt x="27999" y="12435"/>
                  </a:lnTo>
                  <a:close/>
                </a:path>
              </a:pathLst>
            </a:custGeom>
            <a:solidFill>
              <a:schemeClr val="accent4">
                <a:lumMod val="75000"/>
              </a:schemeClr>
            </a:solidFill>
            <a:ln>
              <a:noFill/>
            </a:ln>
          </p:spPr>
          <p:txBody>
            <a:bodyPr vert="horz" wrap="square" lIns="91440" tIns="45720" rIns="91440" bIns="45720" numCol="1" anchor="t" anchorCtr="0" compatLnSpc="1"/>
            <a:lstStyle/>
            <a:p>
              <a:endParaRPr lang="en-US"/>
            </a:p>
          </p:txBody>
        </p:sp>
        <p:sp>
          <p:nvSpPr>
            <p:cNvPr id="318" name="Freeform 33"/>
            <p:cNvSpPr/>
            <p:nvPr/>
          </p:nvSpPr>
          <p:spPr bwMode="auto">
            <a:xfrm>
              <a:off x="6558772" y="3735480"/>
              <a:ext cx="132698" cy="133962"/>
            </a:xfrm>
            <a:custGeom>
              <a:avLst/>
              <a:gdLst>
                <a:gd name="T0" fmla="*/ 128 w 128"/>
                <a:gd name="T1" fmla="*/ 65 h 130"/>
                <a:gd name="T2" fmla="*/ 63 w 128"/>
                <a:gd name="T3" fmla="*/ 130 h 130"/>
                <a:gd name="T4" fmla="*/ 0 w 128"/>
                <a:gd name="T5" fmla="*/ 65 h 130"/>
                <a:gd name="T6" fmla="*/ 67 w 128"/>
                <a:gd name="T7" fmla="*/ 2 h 130"/>
                <a:gd name="T8" fmla="*/ 128 w 128"/>
                <a:gd name="T9" fmla="*/ 65 h 130"/>
              </a:gdLst>
              <a:ahLst/>
              <a:cxnLst>
                <a:cxn ang="0">
                  <a:pos x="T0" y="T1"/>
                </a:cxn>
                <a:cxn ang="0">
                  <a:pos x="T2" y="T3"/>
                </a:cxn>
                <a:cxn ang="0">
                  <a:pos x="T4" y="T5"/>
                </a:cxn>
                <a:cxn ang="0">
                  <a:pos x="T6" y="T7"/>
                </a:cxn>
                <a:cxn ang="0">
                  <a:pos x="T8" y="T9"/>
                </a:cxn>
              </a:cxnLst>
              <a:rect l="0" t="0" r="r" b="b"/>
              <a:pathLst>
                <a:path w="128" h="130">
                  <a:moveTo>
                    <a:pt x="128" y="65"/>
                  </a:moveTo>
                  <a:cubicBezTo>
                    <a:pt x="128" y="101"/>
                    <a:pt x="99" y="130"/>
                    <a:pt x="63" y="130"/>
                  </a:cubicBezTo>
                  <a:cubicBezTo>
                    <a:pt x="28" y="129"/>
                    <a:pt x="0" y="100"/>
                    <a:pt x="0" y="65"/>
                  </a:cubicBezTo>
                  <a:cubicBezTo>
                    <a:pt x="1" y="29"/>
                    <a:pt x="31" y="0"/>
                    <a:pt x="67" y="2"/>
                  </a:cubicBezTo>
                  <a:cubicBezTo>
                    <a:pt x="100" y="3"/>
                    <a:pt x="127" y="31"/>
                    <a:pt x="128" y="65"/>
                  </a:cubicBezTo>
                  <a:close/>
                </a:path>
              </a:pathLst>
            </a:custGeom>
            <a:solidFill>
              <a:schemeClr val="tx2">
                <a:lumMod val="60000"/>
                <a:lumOff val="40000"/>
              </a:schemeClr>
            </a:solidFill>
            <a:ln>
              <a:noFill/>
            </a:ln>
          </p:spPr>
          <p:txBody>
            <a:bodyPr vert="horz" wrap="square" lIns="91440" tIns="45720" rIns="91440" bIns="45720" numCol="1" anchor="t" anchorCtr="0" compatLnSpc="1"/>
            <a:lstStyle/>
            <a:p>
              <a:endParaRPr lang="en-US"/>
            </a:p>
          </p:txBody>
        </p:sp>
        <p:sp>
          <p:nvSpPr>
            <p:cNvPr id="319" name="Freeform 34"/>
            <p:cNvSpPr/>
            <p:nvPr/>
          </p:nvSpPr>
          <p:spPr bwMode="auto">
            <a:xfrm>
              <a:off x="6759083" y="3695039"/>
              <a:ext cx="144704" cy="145336"/>
            </a:xfrm>
            <a:custGeom>
              <a:avLst/>
              <a:gdLst>
                <a:gd name="T0" fmla="*/ 133 w 140"/>
                <a:gd name="T1" fmla="*/ 60 h 141"/>
                <a:gd name="T2" fmla="*/ 59 w 140"/>
                <a:gd name="T3" fmla="*/ 133 h 141"/>
                <a:gd name="T4" fmla="*/ 7 w 140"/>
                <a:gd name="T5" fmla="*/ 80 h 141"/>
                <a:gd name="T6" fmla="*/ 82 w 140"/>
                <a:gd name="T7" fmla="*/ 7 h 141"/>
                <a:gd name="T8" fmla="*/ 133 w 140"/>
                <a:gd name="T9" fmla="*/ 60 h 141"/>
              </a:gdLst>
              <a:ahLst/>
              <a:cxnLst>
                <a:cxn ang="0">
                  <a:pos x="T0" y="T1"/>
                </a:cxn>
                <a:cxn ang="0">
                  <a:pos x="T2" y="T3"/>
                </a:cxn>
                <a:cxn ang="0">
                  <a:pos x="T4" y="T5"/>
                </a:cxn>
                <a:cxn ang="0">
                  <a:pos x="T6" y="T7"/>
                </a:cxn>
                <a:cxn ang="0">
                  <a:pos x="T8" y="T9"/>
                </a:cxn>
              </a:cxnLst>
              <a:rect l="0" t="0" r="r" b="b"/>
              <a:pathLst>
                <a:path w="140" h="141">
                  <a:moveTo>
                    <a:pt x="133" y="60"/>
                  </a:moveTo>
                  <a:cubicBezTo>
                    <a:pt x="140" y="104"/>
                    <a:pt x="102" y="141"/>
                    <a:pt x="59" y="133"/>
                  </a:cubicBezTo>
                  <a:cubicBezTo>
                    <a:pt x="32" y="129"/>
                    <a:pt x="11" y="107"/>
                    <a:pt x="7" y="80"/>
                  </a:cubicBezTo>
                  <a:cubicBezTo>
                    <a:pt x="0" y="36"/>
                    <a:pt x="38" y="0"/>
                    <a:pt x="82" y="7"/>
                  </a:cubicBezTo>
                  <a:cubicBezTo>
                    <a:pt x="108" y="12"/>
                    <a:pt x="129" y="34"/>
                    <a:pt x="133" y="60"/>
                  </a:cubicBezTo>
                  <a:close/>
                </a:path>
              </a:pathLst>
            </a:custGeom>
            <a:solidFill>
              <a:schemeClr val="tx2">
                <a:lumMod val="60000"/>
                <a:lumOff val="40000"/>
              </a:schemeClr>
            </a:solidFill>
            <a:ln>
              <a:noFill/>
            </a:ln>
          </p:spPr>
          <p:txBody>
            <a:bodyPr vert="horz" wrap="square" lIns="91440" tIns="45720" rIns="91440" bIns="45720" numCol="1" anchor="t" anchorCtr="0" compatLnSpc="1"/>
            <a:lstStyle/>
            <a:p>
              <a:endParaRPr lang="en-US"/>
            </a:p>
          </p:txBody>
        </p:sp>
        <p:sp>
          <p:nvSpPr>
            <p:cNvPr id="320" name="Freeform 35"/>
            <p:cNvSpPr/>
            <p:nvPr/>
          </p:nvSpPr>
          <p:spPr bwMode="auto">
            <a:xfrm>
              <a:off x="6966977" y="3659021"/>
              <a:ext cx="143440" cy="146600"/>
            </a:xfrm>
            <a:custGeom>
              <a:avLst/>
              <a:gdLst>
                <a:gd name="T0" fmla="*/ 133 w 139"/>
                <a:gd name="T1" fmla="*/ 61 h 142"/>
                <a:gd name="T2" fmla="*/ 58 w 139"/>
                <a:gd name="T3" fmla="*/ 134 h 142"/>
                <a:gd name="T4" fmla="*/ 6 w 139"/>
                <a:gd name="T5" fmla="*/ 81 h 142"/>
                <a:gd name="T6" fmla="*/ 81 w 139"/>
                <a:gd name="T7" fmla="*/ 8 h 142"/>
                <a:gd name="T8" fmla="*/ 133 w 139"/>
                <a:gd name="T9" fmla="*/ 61 h 142"/>
              </a:gdLst>
              <a:ahLst/>
              <a:cxnLst>
                <a:cxn ang="0">
                  <a:pos x="T0" y="T1"/>
                </a:cxn>
                <a:cxn ang="0">
                  <a:pos x="T2" y="T3"/>
                </a:cxn>
                <a:cxn ang="0">
                  <a:pos x="T4" y="T5"/>
                </a:cxn>
                <a:cxn ang="0">
                  <a:pos x="T6" y="T7"/>
                </a:cxn>
                <a:cxn ang="0">
                  <a:pos x="T8" y="T9"/>
                </a:cxn>
              </a:cxnLst>
              <a:rect l="0" t="0" r="r" b="b"/>
              <a:pathLst>
                <a:path w="139" h="142">
                  <a:moveTo>
                    <a:pt x="133" y="61"/>
                  </a:moveTo>
                  <a:cubicBezTo>
                    <a:pt x="139" y="105"/>
                    <a:pt x="101" y="142"/>
                    <a:pt x="58" y="134"/>
                  </a:cubicBezTo>
                  <a:cubicBezTo>
                    <a:pt x="31" y="129"/>
                    <a:pt x="10" y="108"/>
                    <a:pt x="6" y="81"/>
                  </a:cubicBezTo>
                  <a:cubicBezTo>
                    <a:pt x="0" y="37"/>
                    <a:pt x="37" y="0"/>
                    <a:pt x="81" y="8"/>
                  </a:cubicBezTo>
                  <a:cubicBezTo>
                    <a:pt x="107" y="13"/>
                    <a:pt x="129" y="34"/>
                    <a:pt x="133" y="61"/>
                  </a:cubicBezTo>
                  <a:close/>
                </a:path>
              </a:pathLst>
            </a:custGeom>
            <a:solidFill>
              <a:schemeClr val="tx2">
                <a:lumMod val="60000"/>
                <a:lumOff val="40000"/>
              </a:schemeClr>
            </a:solidFill>
            <a:ln>
              <a:noFill/>
            </a:ln>
          </p:spPr>
          <p:txBody>
            <a:bodyPr vert="horz" wrap="square" lIns="91440" tIns="45720" rIns="91440" bIns="45720" numCol="1" anchor="t" anchorCtr="0" compatLnSpc="1"/>
            <a:lstStyle/>
            <a:p>
              <a:endParaRPr lang="en-US"/>
            </a:p>
          </p:txBody>
        </p:sp>
        <p:sp>
          <p:nvSpPr>
            <p:cNvPr id="321" name="Freeform 39"/>
            <p:cNvSpPr/>
            <p:nvPr/>
          </p:nvSpPr>
          <p:spPr bwMode="auto">
            <a:xfrm>
              <a:off x="4630861" y="3735480"/>
              <a:ext cx="132698" cy="133962"/>
            </a:xfrm>
            <a:custGeom>
              <a:avLst/>
              <a:gdLst>
                <a:gd name="T0" fmla="*/ 0 w 129"/>
                <a:gd name="T1" fmla="*/ 65 h 130"/>
                <a:gd name="T2" fmla="*/ 65 w 129"/>
                <a:gd name="T3" fmla="*/ 130 h 130"/>
                <a:gd name="T4" fmla="*/ 128 w 129"/>
                <a:gd name="T5" fmla="*/ 65 h 130"/>
                <a:gd name="T6" fmla="*/ 62 w 129"/>
                <a:gd name="T7" fmla="*/ 2 h 130"/>
                <a:gd name="T8" fmla="*/ 0 w 129"/>
                <a:gd name="T9" fmla="*/ 65 h 130"/>
              </a:gdLst>
              <a:ahLst/>
              <a:cxnLst>
                <a:cxn ang="0">
                  <a:pos x="T0" y="T1"/>
                </a:cxn>
                <a:cxn ang="0">
                  <a:pos x="T2" y="T3"/>
                </a:cxn>
                <a:cxn ang="0">
                  <a:pos x="T4" y="T5"/>
                </a:cxn>
                <a:cxn ang="0">
                  <a:pos x="T6" y="T7"/>
                </a:cxn>
                <a:cxn ang="0">
                  <a:pos x="T8" y="T9"/>
                </a:cxn>
              </a:cxnLst>
              <a:rect l="0" t="0" r="r" b="b"/>
              <a:pathLst>
                <a:path w="129" h="130">
                  <a:moveTo>
                    <a:pt x="0" y="65"/>
                  </a:moveTo>
                  <a:cubicBezTo>
                    <a:pt x="0" y="101"/>
                    <a:pt x="29" y="130"/>
                    <a:pt x="65" y="130"/>
                  </a:cubicBezTo>
                  <a:cubicBezTo>
                    <a:pt x="101" y="129"/>
                    <a:pt x="129" y="100"/>
                    <a:pt x="128" y="65"/>
                  </a:cubicBezTo>
                  <a:cubicBezTo>
                    <a:pt x="128" y="29"/>
                    <a:pt x="98" y="0"/>
                    <a:pt x="62" y="2"/>
                  </a:cubicBezTo>
                  <a:cubicBezTo>
                    <a:pt x="28" y="3"/>
                    <a:pt x="1" y="31"/>
                    <a:pt x="0" y="65"/>
                  </a:cubicBezTo>
                  <a:close/>
                </a:path>
              </a:pathLst>
            </a:custGeom>
            <a:solidFill>
              <a:schemeClr val="tx2">
                <a:lumMod val="60000"/>
                <a:lumOff val="40000"/>
              </a:schemeClr>
            </a:solidFill>
            <a:ln>
              <a:noFill/>
            </a:ln>
          </p:spPr>
          <p:txBody>
            <a:bodyPr vert="horz" wrap="square" lIns="91440" tIns="45720" rIns="91440" bIns="45720" numCol="1" anchor="t" anchorCtr="0" compatLnSpc="1"/>
            <a:lstStyle/>
            <a:p>
              <a:endParaRPr lang="en-US"/>
            </a:p>
          </p:txBody>
        </p:sp>
        <p:sp>
          <p:nvSpPr>
            <p:cNvPr id="322" name="Freeform 40"/>
            <p:cNvSpPr/>
            <p:nvPr/>
          </p:nvSpPr>
          <p:spPr bwMode="auto">
            <a:xfrm>
              <a:off x="4417912" y="3695039"/>
              <a:ext cx="144704" cy="145336"/>
            </a:xfrm>
            <a:custGeom>
              <a:avLst/>
              <a:gdLst>
                <a:gd name="T0" fmla="*/ 7 w 140"/>
                <a:gd name="T1" fmla="*/ 60 h 141"/>
                <a:gd name="T2" fmla="*/ 82 w 140"/>
                <a:gd name="T3" fmla="*/ 133 h 141"/>
                <a:gd name="T4" fmla="*/ 133 w 140"/>
                <a:gd name="T5" fmla="*/ 80 h 141"/>
                <a:gd name="T6" fmla="*/ 58 w 140"/>
                <a:gd name="T7" fmla="*/ 7 h 141"/>
                <a:gd name="T8" fmla="*/ 7 w 140"/>
                <a:gd name="T9" fmla="*/ 60 h 141"/>
              </a:gdLst>
              <a:ahLst/>
              <a:cxnLst>
                <a:cxn ang="0">
                  <a:pos x="T0" y="T1"/>
                </a:cxn>
                <a:cxn ang="0">
                  <a:pos x="T2" y="T3"/>
                </a:cxn>
                <a:cxn ang="0">
                  <a:pos x="T4" y="T5"/>
                </a:cxn>
                <a:cxn ang="0">
                  <a:pos x="T6" y="T7"/>
                </a:cxn>
                <a:cxn ang="0">
                  <a:pos x="T8" y="T9"/>
                </a:cxn>
              </a:cxnLst>
              <a:rect l="0" t="0" r="r" b="b"/>
              <a:pathLst>
                <a:path w="140" h="141">
                  <a:moveTo>
                    <a:pt x="7" y="60"/>
                  </a:moveTo>
                  <a:cubicBezTo>
                    <a:pt x="0" y="104"/>
                    <a:pt x="38" y="141"/>
                    <a:pt x="82" y="133"/>
                  </a:cubicBezTo>
                  <a:cubicBezTo>
                    <a:pt x="108" y="129"/>
                    <a:pt x="129" y="107"/>
                    <a:pt x="133" y="80"/>
                  </a:cubicBezTo>
                  <a:cubicBezTo>
                    <a:pt x="140" y="36"/>
                    <a:pt x="102" y="0"/>
                    <a:pt x="58" y="7"/>
                  </a:cubicBezTo>
                  <a:cubicBezTo>
                    <a:pt x="32" y="12"/>
                    <a:pt x="11" y="34"/>
                    <a:pt x="7" y="60"/>
                  </a:cubicBezTo>
                  <a:close/>
                </a:path>
              </a:pathLst>
            </a:custGeom>
            <a:solidFill>
              <a:schemeClr val="tx2">
                <a:lumMod val="60000"/>
                <a:lumOff val="40000"/>
              </a:schemeClr>
            </a:solidFill>
            <a:ln>
              <a:noFill/>
            </a:ln>
          </p:spPr>
          <p:txBody>
            <a:bodyPr vert="horz" wrap="square" lIns="91440" tIns="45720" rIns="91440" bIns="45720" numCol="1" anchor="t" anchorCtr="0" compatLnSpc="1"/>
            <a:lstStyle/>
            <a:p>
              <a:endParaRPr lang="en-US"/>
            </a:p>
          </p:txBody>
        </p:sp>
        <p:sp>
          <p:nvSpPr>
            <p:cNvPr id="323" name="Freeform 41"/>
            <p:cNvSpPr/>
            <p:nvPr/>
          </p:nvSpPr>
          <p:spPr bwMode="auto">
            <a:xfrm>
              <a:off x="4211282" y="3659021"/>
              <a:ext cx="144704" cy="146600"/>
            </a:xfrm>
            <a:custGeom>
              <a:avLst/>
              <a:gdLst>
                <a:gd name="T0" fmla="*/ 7 w 140"/>
                <a:gd name="T1" fmla="*/ 61 h 142"/>
                <a:gd name="T2" fmla="*/ 82 w 140"/>
                <a:gd name="T3" fmla="*/ 134 h 142"/>
                <a:gd name="T4" fmla="*/ 133 w 140"/>
                <a:gd name="T5" fmla="*/ 81 h 142"/>
                <a:gd name="T6" fmla="*/ 58 w 140"/>
                <a:gd name="T7" fmla="*/ 8 h 142"/>
                <a:gd name="T8" fmla="*/ 7 w 140"/>
                <a:gd name="T9" fmla="*/ 61 h 142"/>
              </a:gdLst>
              <a:ahLst/>
              <a:cxnLst>
                <a:cxn ang="0">
                  <a:pos x="T0" y="T1"/>
                </a:cxn>
                <a:cxn ang="0">
                  <a:pos x="T2" y="T3"/>
                </a:cxn>
                <a:cxn ang="0">
                  <a:pos x="T4" y="T5"/>
                </a:cxn>
                <a:cxn ang="0">
                  <a:pos x="T6" y="T7"/>
                </a:cxn>
                <a:cxn ang="0">
                  <a:pos x="T8" y="T9"/>
                </a:cxn>
              </a:cxnLst>
              <a:rect l="0" t="0" r="r" b="b"/>
              <a:pathLst>
                <a:path w="140" h="142">
                  <a:moveTo>
                    <a:pt x="7" y="61"/>
                  </a:moveTo>
                  <a:cubicBezTo>
                    <a:pt x="0" y="105"/>
                    <a:pt x="38" y="142"/>
                    <a:pt x="82" y="134"/>
                  </a:cubicBezTo>
                  <a:cubicBezTo>
                    <a:pt x="108" y="129"/>
                    <a:pt x="129" y="108"/>
                    <a:pt x="133" y="81"/>
                  </a:cubicBezTo>
                  <a:cubicBezTo>
                    <a:pt x="140" y="37"/>
                    <a:pt x="102" y="0"/>
                    <a:pt x="58" y="8"/>
                  </a:cubicBezTo>
                  <a:cubicBezTo>
                    <a:pt x="32" y="13"/>
                    <a:pt x="11" y="34"/>
                    <a:pt x="7" y="61"/>
                  </a:cubicBezTo>
                  <a:close/>
                </a:path>
              </a:pathLst>
            </a:custGeom>
            <a:solidFill>
              <a:schemeClr val="tx2">
                <a:lumMod val="60000"/>
                <a:lumOff val="40000"/>
              </a:schemeClr>
            </a:solidFill>
            <a:ln>
              <a:noFill/>
            </a:ln>
          </p:spPr>
          <p:txBody>
            <a:bodyPr vert="horz" wrap="square" lIns="91440" tIns="45720" rIns="91440" bIns="45720" numCol="1" anchor="t" anchorCtr="0" compatLnSpc="1"/>
            <a:lstStyle/>
            <a:p>
              <a:endParaRPr lang="en-US"/>
            </a:p>
          </p:txBody>
        </p:sp>
      </p:grpSp>
      <p:grpSp>
        <p:nvGrpSpPr>
          <p:cNvPr id="324" name="Group 88"/>
          <p:cNvGrpSpPr/>
          <p:nvPr/>
        </p:nvGrpSpPr>
        <p:grpSpPr>
          <a:xfrm>
            <a:off x="4594386" y="4200974"/>
            <a:ext cx="2015114" cy="1694742"/>
            <a:chOff x="4963869" y="1554810"/>
            <a:chExt cx="2015114" cy="1694742"/>
          </a:xfrm>
        </p:grpSpPr>
        <p:sp>
          <p:nvSpPr>
            <p:cNvPr id="325" name="Freeform 5"/>
            <p:cNvSpPr>
              <a:spLocks noEditPoints="1"/>
            </p:cNvSpPr>
            <p:nvPr/>
          </p:nvSpPr>
          <p:spPr bwMode="auto">
            <a:xfrm>
              <a:off x="4963869" y="2527928"/>
              <a:ext cx="496670" cy="593981"/>
            </a:xfrm>
            <a:custGeom>
              <a:avLst/>
              <a:gdLst>
                <a:gd name="T0" fmla="*/ 688 w 786"/>
                <a:gd name="T1" fmla="*/ 534 h 940"/>
                <a:gd name="T2" fmla="*/ 786 w 786"/>
                <a:gd name="T3" fmla="*/ 507 h 940"/>
                <a:gd name="T4" fmla="*/ 693 w 786"/>
                <a:gd name="T5" fmla="*/ 232 h 940"/>
                <a:gd name="T6" fmla="*/ 610 w 786"/>
                <a:gd name="T7" fmla="*/ 268 h 940"/>
                <a:gd name="T8" fmla="*/ 533 w 786"/>
                <a:gd name="T9" fmla="*/ 0 h 940"/>
                <a:gd name="T10" fmla="*/ 0 w 786"/>
                <a:gd name="T11" fmla="*/ 168 h 940"/>
                <a:gd name="T12" fmla="*/ 224 w 786"/>
                <a:gd name="T13" fmla="*/ 940 h 940"/>
                <a:gd name="T14" fmla="*/ 768 w 786"/>
                <a:gd name="T15" fmla="*/ 809 h 940"/>
                <a:gd name="T16" fmla="*/ 688 w 786"/>
                <a:gd name="T17" fmla="*/ 534 h 940"/>
                <a:gd name="T18" fmla="*/ 669 w 786"/>
                <a:gd name="T19" fmla="*/ 292 h 940"/>
                <a:gd name="T20" fmla="*/ 726 w 786"/>
                <a:gd name="T21" fmla="*/ 485 h 940"/>
                <a:gd name="T22" fmla="*/ 677 w 786"/>
                <a:gd name="T23" fmla="*/ 498 h 940"/>
                <a:gd name="T24" fmla="*/ 621 w 786"/>
                <a:gd name="T25" fmla="*/ 304 h 940"/>
                <a:gd name="T26" fmla="*/ 669 w 786"/>
                <a:gd name="T27" fmla="*/ 292 h 9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86" h="940">
                  <a:moveTo>
                    <a:pt x="688" y="534"/>
                  </a:moveTo>
                  <a:lnTo>
                    <a:pt x="786" y="507"/>
                  </a:lnTo>
                  <a:lnTo>
                    <a:pt x="693" y="232"/>
                  </a:lnTo>
                  <a:lnTo>
                    <a:pt x="610" y="268"/>
                  </a:lnTo>
                  <a:lnTo>
                    <a:pt x="533" y="0"/>
                  </a:lnTo>
                  <a:lnTo>
                    <a:pt x="0" y="168"/>
                  </a:lnTo>
                  <a:lnTo>
                    <a:pt x="224" y="940"/>
                  </a:lnTo>
                  <a:lnTo>
                    <a:pt x="768" y="809"/>
                  </a:lnTo>
                  <a:lnTo>
                    <a:pt x="688" y="534"/>
                  </a:lnTo>
                  <a:close/>
                  <a:moveTo>
                    <a:pt x="669" y="292"/>
                  </a:moveTo>
                  <a:lnTo>
                    <a:pt x="726" y="485"/>
                  </a:lnTo>
                  <a:lnTo>
                    <a:pt x="677" y="498"/>
                  </a:lnTo>
                  <a:lnTo>
                    <a:pt x="621" y="304"/>
                  </a:lnTo>
                  <a:lnTo>
                    <a:pt x="669" y="292"/>
                  </a:ln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326" name="Freeform 6"/>
            <p:cNvSpPr/>
            <p:nvPr/>
          </p:nvSpPr>
          <p:spPr bwMode="auto">
            <a:xfrm>
              <a:off x="5382184" y="2588590"/>
              <a:ext cx="531424" cy="226218"/>
            </a:xfrm>
            <a:custGeom>
              <a:avLst/>
              <a:gdLst>
                <a:gd name="T0" fmla="*/ 2 w 515"/>
                <a:gd name="T1" fmla="*/ 147 h 219"/>
                <a:gd name="T2" fmla="*/ 17 w 515"/>
                <a:gd name="T3" fmla="*/ 153 h 219"/>
                <a:gd name="T4" fmla="*/ 4 w 515"/>
                <a:gd name="T5" fmla="*/ 166 h 219"/>
                <a:gd name="T6" fmla="*/ 24 w 515"/>
                <a:gd name="T7" fmla="*/ 176 h 219"/>
                <a:gd name="T8" fmla="*/ 24 w 515"/>
                <a:gd name="T9" fmla="*/ 176 h 219"/>
                <a:gd name="T10" fmla="*/ 10 w 515"/>
                <a:gd name="T11" fmla="*/ 189 h 219"/>
                <a:gd name="T12" fmla="*/ 29 w 515"/>
                <a:gd name="T13" fmla="*/ 195 h 219"/>
                <a:gd name="T14" fmla="*/ 13 w 515"/>
                <a:gd name="T15" fmla="*/ 211 h 219"/>
                <a:gd name="T16" fmla="*/ 32 w 515"/>
                <a:gd name="T17" fmla="*/ 213 h 219"/>
                <a:gd name="T18" fmla="*/ 515 w 515"/>
                <a:gd name="T19" fmla="*/ 74 h 219"/>
                <a:gd name="T20" fmla="*/ 483 w 515"/>
                <a:gd name="T21" fmla="*/ 0 h 219"/>
                <a:gd name="T22" fmla="*/ 17 w 515"/>
                <a:gd name="T23" fmla="*/ 135 h 219"/>
                <a:gd name="T24" fmla="*/ 2 w 515"/>
                <a:gd name="T25" fmla="*/ 147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5" h="219">
                  <a:moveTo>
                    <a:pt x="2" y="147"/>
                  </a:moveTo>
                  <a:cubicBezTo>
                    <a:pt x="3" y="154"/>
                    <a:pt x="12" y="155"/>
                    <a:pt x="17" y="153"/>
                  </a:cubicBezTo>
                  <a:cubicBezTo>
                    <a:pt x="12" y="154"/>
                    <a:pt x="3" y="157"/>
                    <a:pt x="4" y="166"/>
                  </a:cubicBezTo>
                  <a:cubicBezTo>
                    <a:pt x="6" y="176"/>
                    <a:pt x="20" y="176"/>
                    <a:pt x="24" y="176"/>
                  </a:cubicBezTo>
                  <a:cubicBezTo>
                    <a:pt x="24" y="176"/>
                    <a:pt x="24" y="176"/>
                    <a:pt x="24" y="176"/>
                  </a:cubicBezTo>
                  <a:cubicBezTo>
                    <a:pt x="20" y="177"/>
                    <a:pt x="9" y="180"/>
                    <a:pt x="10" y="189"/>
                  </a:cubicBezTo>
                  <a:cubicBezTo>
                    <a:pt x="12" y="197"/>
                    <a:pt x="24" y="196"/>
                    <a:pt x="29" y="195"/>
                  </a:cubicBezTo>
                  <a:cubicBezTo>
                    <a:pt x="24" y="196"/>
                    <a:pt x="11" y="200"/>
                    <a:pt x="13" y="211"/>
                  </a:cubicBezTo>
                  <a:cubicBezTo>
                    <a:pt x="15" y="219"/>
                    <a:pt x="32" y="213"/>
                    <a:pt x="32" y="213"/>
                  </a:cubicBezTo>
                  <a:cubicBezTo>
                    <a:pt x="350" y="91"/>
                    <a:pt x="515" y="74"/>
                    <a:pt x="515" y="74"/>
                  </a:cubicBezTo>
                  <a:cubicBezTo>
                    <a:pt x="483" y="0"/>
                    <a:pt x="483" y="0"/>
                    <a:pt x="483" y="0"/>
                  </a:cubicBezTo>
                  <a:cubicBezTo>
                    <a:pt x="145" y="77"/>
                    <a:pt x="49" y="126"/>
                    <a:pt x="17" y="135"/>
                  </a:cubicBezTo>
                  <a:cubicBezTo>
                    <a:pt x="17" y="135"/>
                    <a:pt x="0" y="140"/>
                    <a:pt x="2" y="147"/>
                  </a:cubicBezTo>
                  <a:close/>
                </a:path>
              </a:pathLst>
            </a:custGeom>
            <a:solidFill>
              <a:srgbClr val="FDD5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27" name="Freeform 7"/>
            <p:cNvSpPr/>
            <p:nvPr/>
          </p:nvSpPr>
          <p:spPr bwMode="auto">
            <a:xfrm>
              <a:off x="6604269" y="2090657"/>
              <a:ext cx="374714" cy="384192"/>
            </a:xfrm>
            <a:custGeom>
              <a:avLst/>
              <a:gdLst>
                <a:gd name="T0" fmla="*/ 151 w 363"/>
                <a:gd name="T1" fmla="*/ 4 h 372"/>
                <a:gd name="T2" fmla="*/ 147 w 363"/>
                <a:gd name="T3" fmla="*/ 20 h 372"/>
                <a:gd name="T4" fmla="*/ 133 w 363"/>
                <a:gd name="T5" fmla="*/ 9 h 372"/>
                <a:gd name="T6" fmla="*/ 126 w 363"/>
                <a:gd name="T7" fmla="*/ 30 h 372"/>
                <a:gd name="T8" fmla="*/ 126 w 363"/>
                <a:gd name="T9" fmla="*/ 30 h 372"/>
                <a:gd name="T10" fmla="*/ 111 w 363"/>
                <a:gd name="T11" fmla="*/ 18 h 372"/>
                <a:gd name="T12" fmla="*/ 107 w 363"/>
                <a:gd name="T13" fmla="*/ 37 h 372"/>
                <a:gd name="T14" fmla="*/ 89 w 363"/>
                <a:gd name="T15" fmla="*/ 24 h 372"/>
                <a:gd name="T16" fmla="*/ 90 w 363"/>
                <a:gd name="T17" fmla="*/ 43 h 372"/>
                <a:gd name="T18" fmla="*/ 0 w 363"/>
                <a:gd name="T19" fmla="*/ 293 h 372"/>
                <a:gd name="T20" fmla="*/ 16 w 363"/>
                <a:gd name="T21" fmla="*/ 372 h 372"/>
                <a:gd name="T22" fmla="*/ 165 w 363"/>
                <a:gd name="T23" fmla="*/ 17 h 372"/>
                <a:gd name="T24" fmla="*/ 151 w 363"/>
                <a:gd name="T25" fmla="*/ 4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3" h="372">
                  <a:moveTo>
                    <a:pt x="151" y="4"/>
                  </a:moveTo>
                  <a:cubicBezTo>
                    <a:pt x="144" y="7"/>
                    <a:pt x="146" y="14"/>
                    <a:pt x="147" y="20"/>
                  </a:cubicBezTo>
                  <a:cubicBezTo>
                    <a:pt x="145" y="14"/>
                    <a:pt x="141" y="6"/>
                    <a:pt x="133" y="9"/>
                  </a:cubicBezTo>
                  <a:cubicBezTo>
                    <a:pt x="123" y="12"/>
                    <a:pt x="125" y="25"/>
                    <a:pt x="126" y="30"/>
                  </a:cubicBezTo>
                  <a:cubicBezTo>
                    <a:pt x="126" y="30"/>
                    <a:pt x="126" y="30"/>
                    <a:pt x="126" y="30"/>
                  </a:cubicBezTo>
                  <a:cubicBezTo>
                    <a:pt x="124" y="26"/>
                    <a:pt x="119" y="15"/>
                    <a:pt x="111" y="18"/>
                  </a:cubicBezTo>
                  <a:cubicBezTo>
                    <a:pt x="103" y="20"/>
                    <a:pt x="106" y="32"/>
                    <a:pt x="107" y="37"/>
                  </a:cubicBezTo>
                  <a:cubicBezTo>
                    <a:pt x="105" y="32"/>
                    <a:pt x="99" y="19"/>
                    <a:pt x="89" y="24"/>
                  </a:cubicBezTo>
                  <a:cubicBezTo>
                    <a:pt x="82" y="27"/>
                    <a:pt x="90" y="43"/>
                    <a:pt x="90" y="43"/>
                  </a:cubicBezTo>
                  <a:cubicBezTo>
                    <a:pt x="257" y="339"/>
                    <a:pt x="0" y="293"/>
                    <a:pt x="0" y="293"/>
                  </a:cubicBezTo>
                  <a:cubicBezTo>
                    <a:pt x="16" y="372"/>
                    <a:pt x="16" y="372"/>
                    <a:pt x="16" y="372"/>
                  </a:cubicBezTo>
                  <a:cubicBezTo>
                    <a:pt x="363" y="364"/>
                    <a:pt x="178" y="47"/>
                    <a:pt x="165" y="17"/>
                  </a:cubicBezTo>
                  <a:cubicBezTo>
                    <a:pt x="165" y="17"/>
                    <a:pt x="158" y="0"/>
                    <a:pt x="151" y="4"/>
                  </a:cubicBezTo>
                </a:path>
              </a:pathLst>
            </a:custGeom>
            <a:solidFill>
              <a:srgbClr val="FDD5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28" name="Freeform 8"/>
            <p:cNvSpPr/>
            <p:nvPr/>
          </p:nvSpPr>
          <p:spPr bwMode="auto">
            <a:xfrm>
              <a:off x="6604269" y="2393335"/>
              <a:ext cx="58134" cy="81514"/>
            </a:xfrm>
            <a:custGeom>
              <a:avLst/>
              <a:gdLst>
                <a:gd name="T0" fmla="*/ 0 w 56"/>
                <a:gd name="T1" fmla="*/ 0 h 79"/>
                <a:gd name="T2" fmla="*/ 16 w 56"/>
                <a:gd name="T3" fmla="*/ 79 h 79"/>
                <a:gd name="T4" fmla="*/ 56 w 56"/>
                <a:gd name="T5" fmla="*/ 76 h 79"/>
                <a:gd name="T6" fmla="*/ 48 w 56"/>
                <a:gd name="T7" fmla="*/ 2 h 79"/>
                <a:gd name="T8" fmla="*/ 0 w 56"/>
                <a:gd name="T9" fmla="*/ 0 h 79"/>
              </a:gdLst>
              <a:ahLst/>
              <a:cxnLst>
                <a:cxn ang="0">
                  <a:pos x="T0" y="T1"/>
                </a:cxn>
                <a:cxn ang="0">
                  <a:pos x="T2" y="T3"/>
                </a:cxn>
                <a:cxn ang="0">
                  <a:pos x="T4" y="T5"/>
                </a:cxn>
                <a:cxn ang="0">
                  <a:pos x="T6" y="T7"/>
                </a:cxn>
                <a:cxn ang="0">
                  <a:pos x="T8" y="T9"/>
                </a:cxn>
              </a:cxnLst>
              <a:rect l="0" t="0" r="r" b="b"/>
              <a:pathLst>
                <a:path w="56" h="79">
                  <a:moveTo>
                    <a:pt x="0" y="0"/>
                  </a:moveTo>
                  <a:cubicBezTo>
                    <a:pt x="16" y="79"/>
                    <a:pt x="16" y="79"/>
                    <a:pt x="16" y="79"/>
                  </a:cubicBezTo>
                  <a:cubicBezTo>
                    <a:pt x="30" y="78"/>
                    <a:pt x="44" y="77"/>
                    <a:pt x="56" y="76"/>
                  </a:cubicBezTo>
                  <a:cubicBezTo>
                    <a:pt x="48" y="2"/>
                    <a:pt x="48" y="2"/>
                    <a:pt x="48" y="2"/>
                  </a:cubicBezTo>
                  <a:cubicBezTo>
                    <a:pt x="21" y="4"/>
                    <a:pt x="0" y="0"/>
                    <a:pt x="0" y="0"/>
                  </a:cubicBezTo>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329" name="Freeform 9"/>
            <p:cNvSpPr/>
            <p:nvPr/>
          </p:nvSpPr>
          <p:spPr bwMode="auto">
            <a:xfrm>
              <a:off x="5967319" y="2770576"/>
              <a:ext cx="980701" cy="478976"/>
            </a:xfrm>
            <a:custGeom>
              <a:avLst/>
              <a:gdLst>
                <a:gd name="T0" fmla="*/ 924 w 950"/>
                <a:gd name="T1" fmla="*/ 108 h 464"/>
                <a:gd name="T2" fmla="*/ 829 w 950"/>
                <a:gd name="T3" fmla="*/ 158 h 464"/>
                <a:gd name="T4" fmla="*/ 817 w 950"/>
                <a:gd name="T5" fmla="*/ 29 h 464"/>
                <a:gd name="T6" fmla="*/ 720 w 950"/>
                <a:gd name="T7" fmla="*/ 58 h 464"/>
                <a:gd name="T8" fmla="*/ 89 w 950"/>
                <a:gd name="T9" fmla="*/ 242 h 464"/>
                <a:gd name="T10" fmla="*/ 121 w 950"/>
                <a:gd name="T11" fmla="*/ 343 h 464"/>
                <a:gd name="T12" fmla="*/ 47 w 950"/>
                <a:gd name="T13" fmla="*/ 340 h 464"/>
                <a:gd name="T14" fmla="*/ 58 w 950"/>
                <a:gd name="T15" fmla="*/ 461 h 464"/>
                <a:gd name="T16" fmla="*/ 72 w 950"/>
                <a:gd name="T17" fmla="*/ 383 h 464"/>
                <a:gd name="T18" fmla="*/ 167 w 950"/>
                <a:gd name="T19" fmla="*/ 395 h 464"/>
                <a:gd name="T20" fmla="*/ 161 w 950"/>
                <a:gd name="T21" fmla="*/ 270 h 464"/>
                <a:gd name="T22" fmla="*/ 774 w 950"/>
                <a:gd name="T23" fmla="*/ 84 h 464"/>
                <a:gd name="T24" fmla="*/ 806 w 950"/>
                <a:gd name="T25" fmla="*/ 237 h 464"/>
                <a:gd name="T26" fmla="*/ 924 w 950"/>
                <a:gd name="T27" fmla="*/ 108 h 4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50" h="464">
                  <a:moveTo>
                    <a:pt x="924" y="108"/>
                  </a:moveTo>
                  <a:cubicBezTo>
                    <a:pt x="897" y="38"/>
                    <a:pt x="829" y="158"/>
                    <a:pt x="829" y="158"/>
                  </a:cubicBezTo>
                  <a:cubicBezTo>
                    <a:pt x="829" y="158"/>
                    <a:pt x="844" y="60"/>
                    <a:pt x="817" y="29"/>
                  </a:cubicBezTo>
                  <a:cubicBezTo>
                    <a:pt x="791" y="0"/>
                    <a:pt x="735" y="46"/>
                    <a:pt x="720" y="58"/>
                  </a:cubicBezTo>
                  <a:cubicBezTo>
                    <a:pt x="89" y="242"/>
                    <a:pt x="89" y="242"/>
                    <a:pt x="89" y="242"/>
                  </a:cubicBezTo>
                  <a:cubicBezTo>
                    <a:pt x="121" y="343"/>
                    <a:pt x="121" y="343"/>
                    <a:pt x="121" y="343"/>
                  </a:cubicBezTo>
                  <a:cubicBezTo>
                    <a:pt x="47" y="340"/>
                    <a:pt x="47" y="340"/>
                    <a:pt x="47" y="340"/>
                  </a:cubicBezTo>
                  <a:cubicBezTo>
                    <a:pt x="47" y="340"/>
                    <a:pt x="0" y="457"/>
                    <a:pt x="58" y="461"/>
                  </a:cubicBezTo>
                  <a:cubicBezTo>
                    <a:pt x="116" y="464"/>
                    <a:pt x="72" y="383"/>
                    <a:pt x="72" y="383"/>
                  </a:cubicBezTo>
                  <a:cubicBezTo>
                    <a:pt x="72" y="383"/>
                    <a:pt x="129" y="410"/>
                    <a:pt x="167" y="395"/>
                  </a:cubicBezTo>
                  <a:cubicBezTo>
                    <a:pt x="197" y="384"/>
                    <a:pt x="167" y="297"/>
                    <a:pt x="161" y="270"/>
                  </a:cubicBezTo>
                  <a:cubicBezTo>
                    <a:pt x="580" y="216"/>
                    <a:pt x="768" y="88"/>
                    <a:pt x="774" y="84"/>
                  </a:cubicBezTo>
                  <a:cubicBezTo>
                    <a:pt x="774" y="84"/>
                    <a:pt x="792" y="186"/>
                    <a:pt x="806" y="237"/>
                  </a:cubicBezTo>
                  <a:cubicBezTo>
                    <a:pt x="806" y="237"/>
                    <a:pt x="950" y="178"/>
                    <a:pt x="924" y="108"/>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330" name="Freeform 10"/>
            <p:cNvSpPr/>
            <p:nvPr/>
          </p:nvSpPr>
          <p:spPr bwMode="auto">
            <a:xfrm>
              <a:off x="6605533" y="2393335"/>
              <a:ext cx="1264" cy="0"/>
            </a:xfrm>
            <a:custGeom>
              <a:avLst/>
              <a:gdLst>
                <a:gd name="T0" fmla="*/ 0 w 1"/>
                <a:gd name="T1" fmla="*/ 0 w 1"/>
                <a:gd name="T2" fmla="*/ 1 w 1"/>
                <a:gd name="T3" fmla="*/ 1 w 1"/>
                <a:gd name="T4" fmla="*/ 0 w 1"/>
              </a:gdLst>
              <a:ahLst/>
              <a:cxnLst>
                <a:cxn ang="0">
                  <a:pos x="T0" y="0"/>
                </a:cxn>
                <a:cxn ang="0">
                  <a:pos x="T1" y="0"/>
                </a:cxn>
                <a:cxn ang="0">
                  <a:pos x="T2" y="0"/>
                </a:cxn>
                <a:cxn ang="0">
                  <a:pos x="T3" y="0"/>
                </a:cxn>
                <a:cxn ang="0">
                  <a:pos x="T4" y="0"/>
                </a:cxn>
              </a:cxnLst>
              <a:rect l="0" t="0" r="r" b="b"/>
              <a:pathLst>
                <a:path w="1">
                  <a:moveTo>
                    <a:pt x="0" y="0"/>
                  </a:moveTo>
                  <a:cubicBezTo>
                    <a:pt x="0" y="0"/>
                    <a:pt x="0" y="0"/>
                    <a:pt x="0" y="0"/>
                  </a:cubicBezTo>
                  <a:cubicBezTo>
                    <a:pt x="0" y="0"/>
                    <a:pt x="0" y="0"/>
                    <a:pt x="1" y="0"/>
                  </a:cubicBezTo>
                  <a:cubicBezTo>
                    <a:pt x="1" y="0"/>
                    <a:pt x="1" y="0"/>
                    <a:pt x="1" y="0"/>
                  </a:cubicBezTo>
                  <a:cubicBezTo>
                    <a:pt x="0" y="0"/>
                    <a:pt x="0" y="0"/>
                    <a:pt x="0" y="0"/>
                  </a:cubicBezTo>
                </a:path>
              </a:pathLst>
            </a:custGeom>
            <a:solidFill>
              <a:srgbClr val="E6E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31" name="Freeform 12"/>
            <p:cNvSpPr/>
            <p:nvPr/>
          </p:nvSpPr>
          <p:spPr bwMode="auto">
            <a:xfrm>
              <a:off x="5784069" y="1592092"/>
              <a:ext cx="819568" cy="996499"/>
            </a:xfrm>
            <a:custGeom>
              <a:avLst/>
              <a:gdLst>
                <a:gd name="T0" fmla="*/ 794 w 794"/>
                <a:gd name="T1" fmla="*/ 771 h 965"/>
                <a:gd name="T2" fmla="*/ 152 w 794"/>
                <a:gd name="T3" fmla="*/ 398 h 965"/>
                <a:gd name="T4" fmla="*/ 94 w 794"/>
                <a:gd name="T5" fmla="*/ 965 h 965"/>
                <a:gd name="T6" fmla="*/ 794 w 794"/>
                <a:gd name="T7" fmla="*/ 771 h 965"/>
              </a:gdLst>
              <a:ahLst/>
              <a:cxnLst>
                <a:cxn ang="0">
                  <a:pos x="T0" y="T1"/>
                </a:cxn>
                <a:cxn ang="0">
                  <a:pos x="T2" y="T3"/>
                </a:cxn>
                <a:cxn ang="0">
                  <a:pos x="T4" y="T5"/>
                </a:cxn>
                <a:cxn ang="0">
                  <a:pos x="T6" y="T7"/>
                </a:cxn>
              </a:cxnLst>
              <a:rect l="0" t="0" r="r" b="b"/>
              <a:pathLst>
                <a:path w="794" h="965">
                  <a:moveTo>
                    <a:pt x="794" y="771"/>
                  </a:moveTo>
                  <a:cubicBezTo>
                    <a:pt x="794" y="771"/>
                    <a:pt x="679" y="0"/>
                    <a:pt x="152" y="398"/>
                  </a:cubicBezTo>
                  <a:cubicBezTo>
                    <a:pt x="152" y="398"/>
                    <a:pt x="0" y="581"/>
                    <a:pt x="94" y="965"/>
                  </a:cubicBezTo>
                  <a:cubicBezTo>
                    <a:pt x="698" y="934"/>
                    <a:pt x="794" y="771"/>
                    <a:pt x="794" y="771"/>
                  </a:cubicBezTo>
                  <a:close/>
                </a:path>
              </a:pathLst>
            </a:custGeom>
            <a:solidFill>
              <a:srgbClr val="FDD5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32" name="Freeform 13"/>
            <p:cNvSpPr/>
            <p:nvPr/>
          </p:nvSpPr>
          <p:spPr bwMode="auto">
            <a:xfrm>
              <a:off x="5473809" y="1554810"/>
              <a:ext cx="1217662" cy="1033780"/>
            </a:xfrm>
            <a:custGeom>
              <a:avLst/>
              <a:gdLst>
                <a:gd name="T0" fmla="*/ 951 w 1179"/>
                <a:gd name="T1" fmla="*/ 33 h 1001"/>
                <a:gd name="T2" fmla="*/ 504 w 1179"/>
                <a:gd name="T3" fmla="*/ 500 h 1001"/>
                <a:gd name="T4" fmla="*/ 502 w 1179"/>
                <a:gd name="T5" fmla="*/ 685 h 1001"/>
                <a:gd name="T6" fmla="*/ 421 w 1179"/>
                <a:gd name="T7" fmla="*/ 710 h 1001"/>
                <a:gd name="T8" fmla="*/ 498 w 1179"/>
                <a:gd name="T9" fmla="*/ 738 h 1001"/>
                <a:gd name="T10" fmla="*/ 394 w 1179"/>
                <a:gd name="T11" fmla="*/ 1001 h 1001"/>
                <a:gd name="T12" fmla="*/ 340 w 1179"/>
                <a:gd name="T13" fmla="*/ 331 h 1001"/>
                <a:gd name="T14" fmla="*/ 479 w 1179"/>
                <a:gd name="T15" fmla="*/ 115 h 1001"/>
                <a:gd name="T16" fmla="*/ 951 w 1179"/>
                <a:gd name="T17" fmla="*/ 33 h 10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79" h="1001">
                  <a:moveTo>
                    <a:pt x="951" y="33"/>
                  </a:moveTo>
                  <a:cubicBezTo>
                    <a:pt x="951" y="33"/>
                    <a:pt x="1179" y="438"/>
                    <a:pt x="504" y="500"/>
                  </a:cubicBezTo>
                  <a:cubicBezTo>
                    <a:pt x="502" y="685"/>
                    <a:pt x="502" y="685"/>
                    <a:pt x="502" y="685"/>
                  </a:cubicBezTo>
                  <a:cubicBezTo>
                    <a:pt x="502" y="685"/>
                    <a:pt x="423" y="637"/>
                    <a:pt x="421" y="710"/>
                  </a:cubicBezTo>
                  <a:cubicBezTo>
                    <a:pt x="419" y="783"/>
                    <a:pt x="498" y="738"/>
                    <a:pt x="498" y="738"/>
                  </a:cubicBezTo>
                  <a:cubicBezTo>
                    <a:pt x="498" y="738"/>
                    <a:pt x="468" y="934"/>
                    <a:pt x="394" y="1001"/>
                  </a:cubicBezTo>
                  <a:cubicBezTo>
                    <a:pt x="394" y="1001"/>
                    <a:pt x="0" y="320"/>
                    <a:pt x="340" y="331"/>
                  </a:cubicBezTo>
                  <a:cubicBezTo>
                    <a:pt x="340" y="331"/>
                    <a:pt x="303" y="208"/>
                    <a:pt x="479" y="115"/>
                  </a:cubicBezTo>
                  <a:cubicBezTo>
                    <a:pt x="697" y="0"/>
                    <a:pt x="908" y="240"/>
                    <a:pt x="951" y="33"/>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333" name="Freeform 14"/>
            <p:cNvSpPr/>
            <p:nvPr/>
          </p:nvSpPr>
          <p:spPr bwMode="auto">
            <a:xfrm>
              <a:off x="5880749" y="2388280"/>
              <a:ext cx="830310" cy="631895"/>
            </a:xfrm>
            <a:custGeom>
              <a:avLst/>
              <a:gdLst>
                <a:gd name="T0" fmla="*/ 700 w 804"/>
                <a:gd name="T1" fmla="*/ 0 h 612"/>
                <a:gd name="T2" fmla="*/ 804 w 804"/>
                <a:gd name="T3" fmla="*/ 428 h 612"/>
                <a:gd name="T4" fmla="*/ 173 w 804"/>
                <a:gd name="T5" fmla="*/ 612 h 612"/>
                <a:gd name="T6" fmla="*/ 0 w 804"/>
                <a:gd name="T7" fmla="*/ 194 h 612"/>
                <a:gd name="T8" fmla="*/ 700 w 804"/>
                <a:gd name="T9" fmla="*/ 0 h 612"/>
              </a:gdLst>
              <a:ahLst/>
              <a:cxnLst>
                <a:cxn ang="0">
                  <a:pos x="T0" y="T1"/>
                </a:cxn>
                <a:cxn ang="0">
                  <a:pos x="T2" y="T3"/>
                </a:cxn>
                <a:cxn ang="0">
                  <a:pos x="T4" y="T5"/>
                </a:cxn>
                <a:cxn ang="0">
                  <a:pos x="T6" y="T7"/>
                </a:cxn>
                <a:cxn ang="0">
                  <a:pos x="T8" y="T9"/>
                </a:cxn>
              </a:cxnLst>
              <a:rect l="0" t="0" r="r" b="b"/>
              <a:pathLst>
                <a:path w="804" h="612">
                  <a:moveTo>
                    <a:pt x="700" y="0"/>
                  </a:moveTo>
                  <a:cubicBezTo>
                    <a:pt x="804" y="428"/>
                    <a:pt x="804" y="428"/>
                    <a:pt x="804" y="428"/>
                  </a:cubicBezTo>
                  <a:cubicBezTo>
                    <a:pt x="804" y="428"/>
                    <a:pt x="555" y="554"/>
                    <a:pt x="173" y="612"/>
                  </a:cubicBezTo>
                  <a:cubicBezTo>
                    <a:pt x="0" y="194"/>
                    <a:pt x="0" y="194"/>
                    <a:pt x="0" y="194"/>
                  </a:cubicBezTo>
                  <a:cubicBezTo>
                    <a:pt x="0" y="194"/>
                    <a:pt x="485" y="140"/>
                    <a:pt x="700" y="0"/>
                  </a:cubicBezTo>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334" name="Freeform 16"/>
            <p:cNvSpPr/>
            <p:nvPr/>
          </p:nvSpPr>
          <p:spPr bwMode="auto">
            <a:xfrm>
              <a:off x="6152464" y="2488751"/>
              <a:ext cx="341855" cy="321003"/>
            </a:xfrm>
            <a:custGeom>
              <a:avLst/>
              <a:gdLst>
                <a:gd name="T0" fmla="*/ 300 w 331"/>
                <a:gd name="T1" fmla="*/ 0 h 311"/>
                <a:gd name="T2" fmla="*/ 322 w 331"/>
                <a:gd name="T3" fmla="*/ 24 h 311"/>
                <a:gd name="T4" fmla="*/ 310 w 331"/>
                <a:gd name="T5" fmla="*/ 61 h 311"/>
                <a:gd name="T6" fmla="*/ 76 w 331"/>
                <a:gd name="T7" fmla="*/ 311 h 311"/>
                <a:gd name="T8" fmla="*/ 0 w 331"/>
                <a:gd name="T9" fmla="*/ 253 h 311"/>
                <a:gd name="T10" fmla="*/ 60 w 331"/>
                <a:gd name="T11" fmla="*/ 186 h 311"/>
                <a:gd name="T12" fmla="*/ 270 w 331"/>
                <a:gd name="T13" fmla="*/ 75 h 311"/>
                <a:gd name="T14" fmla="*/ 237 w 331"/>
                <a:gd name="T15" fmla="*/ 48 h 311"/>
                <a:gd name="T16" fmla="*/ 244 w 331"/>
                <a:gd name="T17" fmla="*/ 22 h 311"/>
                <a:gd name="T18" fmla="*/ 300 w 331"/>
                <a:gd name="T19" fmla="*/ 0 h 3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1" h="311">
                  <a:moveTo>
                    <a:pt x="300" y="0"/>
                  </a:moveTo>
                  <a:cubicBezTo>
                    <a:pt x="322" y="24"/>
                    <a:pt x="322" y="24"/>
                    <a:pt x="322" y="24"/>
                  </a:cubicBezTo>
                  <a:cubicBezTo>
                    <a:pt x="310" y="61"/>
                    <a:pt x="310" y="61"/>
                    <a:pt x="310" y="61"/>
                  </a:cubicBezTo>
                  <a:cubicBezTo>
                    <a:pt x="310" y="61"/>
                    <a:pt x="331" y="257"/>
                    <a:pt x="76" y="311"/>
                  </a:cubicBezTo>
                  <a:cubicBezTo>
                    <a:pt x="0" y="253"/>
                    <a:pt x="0" y="253"/>
                    <a:pt x="0" y="253"/>
                  </a:cubicBezTo>
                  <a:cubicBezTo>
                    <a:pt x="60" y="186"/>
                    <a:pt x="60" y="186"/>
                    <a:pt x="60" y="186"/>
                  </a:cubicBezTo>
                  <a:cubicBezTo>
                    <a:pt x="275" y="190"/>
                    <a:pt x="270" y="75"/>
                    <a:pt x="270" y="75"/>
                  </a:cubicBezTo>
                  <a:cubicBezTo>
                    <a:pt x="237" y="48"/>
                    <a:pt x="237" y="48"/>
                    <a:pt x="237" y="48"/>
                  </a:cubicBezTo>
                  <a:cubicBezTo>
                    <a:pt x="244" y="22"/>
                    <a:pt x="244" y="22"/>
                    <a:pt x="244" y="22"/>
                  </a:cubicBezTo>
                  <a:lnTo>
                    <a:pt x="300" y="0"/>
                  </a:ln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335" name="Freeform 17"/>
            <p:cNvSpPr/>
            <p:nvPr/>
          </p:nvSpPr>
          <p:spPr bwMode="auto">
            <a:xfrm>
              <a:off x="5397349" y="2746564"/>
              <a:ext cx="2528" cy="1264"/>
            </a:xfrm>
            <a:custGeom>
              <a:avLst/>
              <a:gdLst>
                <a:gd name="T0" fmla="*/ 0 w 2"/>
                <a:gd name="T1" fmla="*/ 1 h 1"/>
                <a:gd name="T2" fmla="*/ 2 w 2"/>
                <a:gd name="T3" fmla="*/ 0 h 1"/>
                <a:gd name="T4" fmla="*/ 0 w 2"/>
                <a:gd name="T5" fmla="*/ 1 h 1"/>
              </a:gdLst>
              <a:ahLst/>
              <a:cxnLst>
                <a:cxn ang="0">
                  <a:pos x="T0" y="T1"/>
                </a:cxn>
                <a:cxn ang="0">
                  <a:pos x="T2" y="T3"/>
                </a:cxn>
                <a:cxn ang="0">
                  <a:pos x="T4" y="T5"/>
                </a:cxn>
              </a:cxnLst>
              <a:rect l="0" t="0" r="r" b="b"/>
              <a:pathLst>
                <a:path w="2" h="1">
                  <a:moveTo>
                    <a:pt x="0" y="1"/>
                  </a:moveTo>
                  <a:cubicBezTo>
                    <a:pt x="1" y="1"/>
                    <a:pt x="2" y="1"/>
                    <a:pt x="2" y="0"/>
                  </a:cubicBezTo>
                  <a:cubicBezTo>
                    <a:pt x="2" y="0"/>
                    <a:pt x="1" y="1"/>
                    <a:pt x="0" y="1"/>
                  </a:cubicBezTo>
                  <a:close/>
                </a:path>
              </a:pathLst>
            </a:custGeom>
            <a:solidFill>
              <a:srgbClr val="FDD5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36" name="Freeform 18"/>
            <p:cNvSpPr/>
            <p:nvPr/>
          </p:nvSpPr>
          <p:spPr bwMode="auto">
            <a:xfrm>
              <a:off x="5828302" y="2588590"/>
              <a:ext cx="85306" cy="87202"/>
            </a:xfrm>
            <a:custGeom>
              <a:avLst/>
              <a:gdLst>
                <a:gd name="T0" fmla="*/ 51 w 83"/>
                <a:gd name="T1" fmla="*/ 0 h 84"/>
                <a:gd name="T2" fmla="*/ 0 w 83"/>
                <a:gd name="T3" fmla="*/ 12 h 84"/>
                <a:gd name="T4" fmla="*/ 25 w 83"/>
                <a:gd name="T5" fmla="*/ 84 h 84"/>
                <a:gd name="T6" fmla="*/ 83 w 83"/>
                <a:gd name="T7" fmla="*/ 74 h 84"/>
                <a:gd name="T8" fmla="*/ 51 w 83"/>
                <a:gd name="T9" fmla="*/ 0 h 84"/>
              </a:gdLst>
              <a:ahLst/>
              <a:cxnLst>
                <a:cxn ang="0">
                  <a:pos x="T0" y="T1"/>
                </a:cxn>
                <a:cxn ang="0">
                  <a:pos x="T2" y="T3"/>
                </a:cxn>
                <a:cxn ang="0">
                  <a:pos x="T4" y="T5"/>
                </a:cxn>
                <a:cxn ang="0">
                  <a:pos x="T6" y="T7"/>
                </a:cxn>
                <a:cxn ang="0">
                  <a:pos x="T8" y="T9"/>
                </a:cxn>
              </a:cxnLst>
              <a:rect l="0" t="0" r="r" b="b"/>
              <a:pathLst>
                <a:path w="83" h="84">
                  <a:moveTo>
                    <a:pt x="51" y="0"/>
                  </a:moveTo>
                  <a:cubicBezTo>
                    <a:pt x="34" y="4"/>
                    <a:pt x="17" y="8"/>
                    <a:pt x="0" y="12"/>
                  </a:cubicBezTo>
                  <a:cubicBezTo>
                    <a:pt x="25" y="84"/>
                    <a:pt x="25" y="84"/>
                    <a:pt x="25" y="84"/>
                  </a:cubicBezTo>
                  <a:cubicBezTo>
                    <a:pt x="64" y="76"/>
                    <a:pt x="83" y="74"/>
                    <a:pt x="83" y="74"/>
                  </a:cubicBezTo>
                  <a:lnTo>
                    <a:pt x="51" y="0"/>
                  </a:ln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337" name="Freeform 19"/>
            <p:cNvSpPr/>
            <p:nvPr/>
          </p:nvSpPr>
          <p:spPr bwMode="auto">
            <a:xfrm>
              <a:off x="6247248" y="2266324"/>
              <a:ext cx="245807" cy="157974"/>
            </a:xfrm>
            <a:custGeom>
              <a:avLst/>
              <a:gdLst>
                <a:gd name="T0" fmla="*/ 0 w 238"/>
                <a:gd name="T1" fmla="*/ 65 h 153"/>
                <a:gd name="T2" fmla="*/ 137 w 238"/>
                <a:gd name="T3" fmla="*/ 125 h 153"/>
                <a:gd name="T4" fmla="*/ 199 w 238"/>
                <a:gd name="T5" fmla="*/ 0 h 153"/>
                <a:gd name="T6" fmla="*/ 0 w 238"/>
                <a:gd name="T7" fmla="*/ 65 h 153"/>
              </a:gdLst>
              <a:ahLst/>
              <a:cxnLst>
                <a:cxn ang="0">
                  <a:pos x="T0" y="T1"/>
                </a:cxn>
                <a:cxn ang="0">
                  <a:pos x="T2" y="T3"/>
                </a:cxn>
                <a:cxn ang="0">
                  <a:pos x="T4" y="T5"/>
                </a:cxn>
                <a:cxn ang="0">
                  <a:pos x="T6" y="T7"/>
                </a:cxn>
              </a:cxnLst>
              <a:rect l="0" t="0" r="r" b="b"/>
              <a:pathLst>
                <a:path w="238" h="153">
                  <a:moveTo>
                    <a:pt x="0" y="65"/>
                  </a:moveTo>
                  <a:cubicBezTo>
                    <a:pt x="12" y="99"/>
                    <a:pt x="39" y="153"/>
                    <a:pt x="137" y="125"/>
                  </a:cubicBezTo>
                  <a:cubicBezTo>
                    <a:pt x="238" y="96"/>
                    <a:pt x="199" y="0"/>
                    <a:pt x="199" y="0"/>
                  </a:cubicBezTo>
                  <a:cubicBezTo>
                    <a:pt x="199" y="0"/>
                    <a:pt x="85" y="3"/>
                    <a:pt x="0" y="65"/>
                  </a:cubicBezTo>
                  <a:close/>
                </a:path>
              </a:pathLst>
            </a:custGeom>
            <a:solidFill>
              <a:srgbClr val="EB7D8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38" name="Freeform 20"/>
            <p:cNvSpPr/>
            <p:nvPr/>
          </p:nvSpPr>
          <p:spPr bwMode="auto">
            <a:xfrm>
              <a:off x="6137930" y="2189233"/>
              <a:ext cx="54343" cy="94784"/>
            </a:xfrm>
            <a:custGeom>
              <a:avLst/>
              <a:gdLst>
                <a:gd name="T0" fmla="*/ 46 w 53"/>
                <a:gd name="T1" fmla="*/ 40 h 92"/>
                <a:gd name="T2" fmla="*/ 40 w 53"/>
                <a:gd name="T3" fmla="*/ 89 h 92"/>
                <a:gd name="T4" fmla="*/ 8 w 53"/>
                <a:gd name="T5" fmla="*/ 52 h 92"/>
                <a:gd name="T6" fmla="*/ 13 w 53"/>
                <a:gd name="T7" fmla="*/ 3 h 92"/>
                <a:gd name="T8" fmla="*/ 46 w 53"/>
                <a:gd name="T9" fmla="*/ 40 h 92"/>
              </a:gdLst>
              <a:ahLst/>
              <a:cxnLst>
                <a:cxn ang="0">
                  <a:pos x="T0" y="T1"/>
                </a:cxn>
                <a:cxn ang="0">
                  <a:pos x="T2" y="T3"/>
                </a:cxn>
                <a:cxn ang="0">
                  <a:pos x="T4" y="T5"/>
                </a:cxn>
                <a:cxn ang="0">
                  <a:pos x="T6" y="T7"/>
                </a:cxn>
                <a:cxn ang="0">
                  <a:pos x="T8" y="T9"/>
                </a:cxn>
              </a:cxnLst>
              <a:rect l="0" t="0" r="r" b="b"/>
              <a:pathLst>
                <a:path w="53" h="92">
                  <a:moveTo>
                    <a:pt x="46" y="40"/>
                  </a:moveTo>
                  <a:cubicBezTo>
                    <a:pt x="53" y="64"/>
                    <a:pt x="50" y="86"/>
                    <a:pt x="40" y="89"/>
                  </a:cubicBezTo>
                  <a:cubicBezTo>
                    <a:pt x="30" y="92"/>
                    <a:pt x="15" y="76"/>
                    <a:pt x="8" y="52"/>
                  </a:cubicBezTo>
                  <a:cubicBezTo>
                    <a:pt x="0" y="28"/>
                    <a:pt x="3" y="6"/>
                    <a:pt x="13" y="3"/>
                  </a:cubicBezTo>
                  <a:cubicBezTo>
                    <a:pt x="24" y="0"/>
                    <a:pt x="38" y="16"/>
                    <a:pt x="46" y="40"/>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339" name="Freeform 21"/>
            <p:cNvSpPr/>
            <p:nvPr/>
          </p:nvSpPr>
          <p:spPr bwMode="auto">
            <a:xfrm>
              <a:off x="6427970" y="2098240"/>
              <a:ext cx="54975" cy="96048"/>
            </a:xfrm>
            <a:custGeom>
              <a:avLst/>
              <a:gdLst>
                <a:gd name="T0" fmla="*/ 45 w 53"/>
                <a:gd name="T1" fmla="*/ 41 h 93"/>
                <a:gd name="T2" fmla="*/ 40 w 53"/>
                <a:gd name="T3" fmla="*/ 90 h 93"/>
                <a:gd name="T4" fmla="*/ 8 w 53"/>
                <a:gd name="T5" fmla="*/ 53 h 93"/>
                <a:gd name="T6" fmla="*/ 13 w 53"/>
                <a:gd name="T7" fmla="*/ 4 h 93"/>
                <a:gd name="T8" fmla="*/ 45 w 53"/>
                <a:gd name="T9" fmla="*/ 41 h 93"/>
              </a:gdLst>
              <a:ahLst/>
              <a:cxnLst>
                <a:cxn ang="0">
                  <a:pos x="T0" y="T1"/>
                </a:cxn>
                <a:cxn ang="0">
                  <a:pos x="T2" y="T3"/>
                </a:cxn>
                <a:cxn ang="0">
                  <a:pos x="T4" y="T5"/>
                </a:cxn>
                <a:cxn ang="0">
                  <a:pos x="T6" y="T7"/>
                </a:cxn>
                <a:cxn ang="0">
                  <a:pos x="T8" y="T9"/>
                </a:cxn>
              </a:cxnLst>
              <a:rect l="0" t="0" r="r" b="b"/>
              <a:pathLst>
                <a:path w="53" h="93">
                  <a:moveTo>
                    <a:pt x="45" y="41"/>
                  </a:moveTo>
                  <a:cubicBezTo>
                    <a:pt x="53" y="65"/>
                    <a:pt x="50" y="87"/>
                    <a:pt x="40" y="90"/>
                  </a:cubicBezTo>
                  <a:cubicBezTo>
                    <a:pt x="29" y="93"/>
                    <a:pt x="15" y="76"/>
                    <a:pt x="8" y="53"/>
                  </a:cubicBezTo>
                  <a:cubicBezTo>
                    <a:pt x="0" y="29"/>
                    <a:pt x="3" y="7"/>
                    <a:pt x="13" y="4"/>
                  </a:cubicBezTo>
                  <a:cubicBezTo>
                    <a:pt x="24" y="0"/>
                    <a:pt x="38" y="17"/>
                    <a:pt x="45" y="41"/>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grpSp>
    </p:spTree>
  </p:cSld>
  <p:clrMapOvr>
    <a:masterClrMapping/>
  </p:clrMapOvr>
  <mc:AlternateContent xmlns:mc="http://schemas.openxmlformats.org/markup-compatibility/2006">
    <mc:Choice xmlns:p14="http://schemas.microsoft.com/office/powerpoint/2010/main" Requires="p14">
      <p:transition spd="slow" p14:dur="25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285"/>
                                        </p:tgtEl>
                                        <p:attrNameLst>
                                          <p:attrName>style.visibility</p:attrName>
                                        </p:attrNameLst>
                                      </p:cBhvr>
                                      <p:to>
                                        <p:strVal val="visible"/>
                                      </p:to>
                                    </p:set>
                                    <p:animEffect transition="in" filter="barn(inVertical)">
                                      <p:cBhvr>
                                        <p:cTn id="7" dur="500"/>
                                        <p:tgtEl>
                                          <p:spTgt spid="285"/>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324"/>
                                        </p:tgtEl>
                                        <p:attrNameLst>
                                          <p:attrName>style.visibility</p:attrName>
                                        </p:attrNameLst>
                                      </p:cBhvr>
                                      <p:to>
                                        <p:strVal val="visible"/>
                                      </p:to>
                                    </p:set>
                                    <p:anim calcmode="lin" valueType="num">
                                      <p:cBhvr additive="base">
                                        <p:cTn id="11" dur="500" fill="hold"/>
                                        <p:tgtEl>
                                          <p:spTgt spid="324"/>
                                        </p:tgtEl>
                                        <p:attrNameLst>
                                          <p:attrName>ppt_x</p:attrName>
                                        </p:attrNameLst>
                                      </p:cBhvr>
                                      <p:tavLst>
                                        <p:tav tm="0">
                                          <p:val>
                                            <p:strVal val="#ppt_x"/>
                                          </p:val>
                                        </p:tav>
                                        <p:tav tm="100000">
                                          <p:val>
                                            <p:strVal val="#ppt_x"/>
                                          </p:val>
                                        </p:tav>
                                      </p:tavLst>
                                    </p:anim>
                                    <p:anim calcmode="lin" valueType="num">
                                      <p:cBhvr additive="base">
                                        <p:cTn id="12" dur="500" fill="hold"/>
                                        <p:tgtEl>
                                          <p:spTgt spid="324"/>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left)">
                                      <p:cBhvr>
                                        <p:cTn id="17" dur="500"/>
                                        <p:tgtEl>
                                          <p:spTgt spid="3"/>
                                        </p:tgtEl>
                                      </p:cBhvr>
                                    </p:animEffect>
                                  </p:childTnLst>
                                </p:cTn>
                              </p:par>
                            </p:childTnLst>
                          </p:cTn>
                        </p:par>
                        <p:par>
                          <p:cTn id="18" fill="hold">
                            <p:stCondLst>
                              <p:cond delay="500"/>
                            </p:stCondLst>
                            <p:childTnLst>
                              <p:par>
                                <p:cTn id="19" presetID="18" presetClass="entr" presetSubtype="6" fill="hold" grpId="0" nodeType="after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strips(downRight)">
                                      <p:cBhvr>
                                        <p:cTn id="2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p:bldLst>
  </p:timing>
</p:sld>
</file>

<file path=ppt/slides/slide5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69" name="Group 4"/>
          <p:cNvGrpSpPr/>
          <p:nvPr/>
        </p:nvGrpSpPr>
        <p:grpSpPr>
          <a:xfrm>
            <a:off x="9040482" y="3280216"/>
            <a:ext cx="3058005" cy="3492104"/>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3" name="内容占位符 2"/>
          <p:cNvSpPr>
            <a:spLocks noGrp="1"/>
          </p:cNvSpPr>
          <p:nvPr>
            <p:ph idx="1"/>
          </p:nvPr>
        </p:nvSpPr>
        <p:spPr>
          <a:xfrm>
            <a:off x="538426" y="189782"/>
            <a:ext cx="11419112" cy="6166571"/>
          </a:xfrm>
          <a:solidFill>
            <a:schemeClr val="bg1">
              <a:alpha val="47000"/>
            </a:schemeClr>
          </a:solidFill>
        </p:spPr>
        <p:txBody>
          <a:bodyPr>
            <a:normAutofit/>
          </a:bodyPr>
          <a:lstStyle/>
          <a:p>
            <a:pPr marL="0" indent="0" algn="just">
              <a:lnSpc>
                <a:spcPct val="150000"/>
              </a:lnSpc>
              <a:buNone/>
            </a:pPr>
            <a:r>
              <a:rPr lang="zh-CN" altLang="en-US" b="1" dirty="0">
                <a:solidFill>
                  <a:srgbClr val="002060"/>
                </a:solidFill>
                <a:latin typeface="微软雅黑" panose="020B0503020204020204" pitchFamily="34" charset="-122"/>
                <a:ea typeface="微软雅黑" panose="020B0503020204020204" pitchFamily="34" charset="-122"/>
                <a:cs typeface="+mj-cs"/>
              </a:rPr>
              <a:t>解  析：</a:t>
            </a:r>
            <a:r>
              <a:rPr sz="2900" b="1" dirty="0">
                <a:latin typeface="微软雅黑" panose="020B0503020204020204" pitchFamily="34" charset="-122"/>
                <a:ea typeface="微软雅黑" panose="020B0503020204020204" pitchFamily="34" charset="-122"/>
              </a:rPr>
              <a:t>7. 本题考查习惯用语。“坐在火炉旁边”用 sit by the fire，故本题正确答案为 D。</a:t>
            </a:r>
            <a:endParaRPr sz="2900" b="1" dirty="0">
              <a:latin typeface="微软雅黑" panose="020B0503020204020204" pitchFamily="34" charset="-122"/>
              <a:ea typeface="微软雅黑" panose="020B0503020204020204" pitchFamily="34" charset="-122"/>
            </a:endParaRPr>
          </a:p>
          <a:p>
            <a:pPr marL="0" indent="0" algn="just">
              <a:lnSpc>
                <a:spcPct val="150000"/>
              </a:lnSpc>
              <a:buNone/>
            </a:pPr>
            <a:r>
              <a:rPr sz="2900" b="1" dirty="0">
                <a:latin typeface="微软雅黑" panose="020B0503020204020204" pitchFamily="34" charset="-122"/>
                <a:ea typeface="微软雅黑" panose="020B0503020204020204" pitchFamily="34" charset="-122"/>
              </a:rPr>
              <a:t>8.本题考查逻辑推理和词义辨析。坐在火炉旁边是取暖，用warming 更加合适，故本题正确答案为 D。</a:t>
            </a:r>
            <a:endParaRPr sz="2900" b="1" dirty="0">
              <a:latin typeface="微软雅黑" panose="020B0503020204020204" pitchFamily="34" charset="-122"/>
              <a:ea typeface="微软雅黑" panose="020B0503020204020204" pitchFamily="34" charset="-122"/>
            </a:endParaRPr>
          </a:p>
          <a:p>
            <a:pPr marL="0" indent="0" algn="just">
              <a:lnSpc>
                <a:spcPct val="150000"/>
              </a:lnSpc>
              <a:buNone/>
            </a:pPr>
            <a:r>
              <a:rPr sz="2900" b="1" dirty="0">
                <a:latin typeface="微软雅黑" panose="020B0503020204020204" pitchFamily="34" charset="-122"/>
                <a:ea typeface="微软雅黑" panose="020B0503020204020204" pitchFamily="34" charset="-122"/>
              </a:rPr>
              <a:t>9. 本题考查逻辑推理。在火炉旁边，最大的可能就是鞋后跟被烧着，burn up 意为“烧起来”，故本题正确答案为 C。</a:t>
            </a:r>
            <a:endParaRPr sz="2900" b="1" dirty="0">
              <a:latin typeface="微软雅黑" panose="020B0503020204020204" pitchFamily="34" charset="-122"/>
              <a:ea typeface="微软雅黑" panose="020B0503020204020204" pitchFamily="34" charset="-122"/>
            </a:endParaRPr>
          </a:p>
          <a:p>
            <a:pPr marL="0" indent="0" algn="just">
              <a:lnSpc>
                <a:spcPct val="150000"/>
              </a:lnSpc>
              <a:buNone/>
            </a:pPr>
            <a:r>
              <a:rPr sz="2900" b="1" dirty="0">
                <a:latin typeface="微软雅黑" panose="020B0503020204020204" pitchFamily="34" charset="-122"/>
                <a:ea typeface="微软雅黑" panose="020B0503020204020204" pitchFamily="34" charset="-122"/>
              </a:rPr>
              <a:t>10. 本题考查词义辨析。“收回脚”用 pull back one’s legs，故本题正确答案为 A。</a:t>
            </a:r>
            <a:endParaRPr sz="2900" b="1" dirty="0">
              <a:latin typeface="微软雅黑" panose="020B0503020204020204" pitchFamily="34" charset="-122"/>
              <a:ea typeface="微软雅黑" panose="020B0503020204020204" pitchFamily="34" charset="-122"/>
            </a:endParaRPr>
          </a:p>
        </p:txBody>
      </p:sp>
      <p:sp>
        <p:nvSpPr>
          <p:cNvPr id="33" name="左箭头 32">
            <a:hlinkClick r:id="rId1"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endParaRPr lang="zh-CN" altLang="en-US" sz="2400" b="1" dirty="0">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bg/>
                                          </p:spTgt>
                                        </p:tgtEl>
                                        <p:attrNameLst>
                                          <p:attrName>style.visibility</p:attrName>
                                        </p:attrNameLst>
                                      </p:cBhvr>
                                      <p:to>
                                        <p:strVal val="visible"/>
                                      </p:to>
                                    </p:set>
                                    <p:animEffect transition="in" filter="wipe(up)">
                                      <p:cBhvr>
                                        <p:cTn id="11" dur="500"/>
                                        <p:tgtEl>
                                          <p:spTgt spid="3">
                                            <p:bg/>
                                          </p:spTgt>
                                        </p:tgtEl>
                                      </p:cBhvr>
                                    </p:animEffect>
                                  </p:childTnLst>
                                </p:cTn>
                              </p:par>
                              <p:par>
                                <p:cTn id="12" presetID="22" presetClass="entr" presetSubtype="1" fill="hold" grpId="0" nodeType="with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wipe(up)">
                                      <p:cBhvr>
                                        <p:cTn id="14" dur="500"/>
                                        <p:tgtEl>
                                          <p:spTgt spid="3">
                                            <p:txEl>
                                              <p:pRg st="0" end="0"/>
                                            </p:txEl>
                                          </p:spTgt>
                                        </p:tgtEl>
                                      </p:cBhvr>
                                    </p:animEffect>
                                  </p:childTnLst>
                                </p:cTn>
                              </p:par>
                              <p:par>
                                <p:cTn id="15" presetID="22" presetClass="entr" presetSubtype="1" fill="hold" grpId="0" nodeType="with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wipe(up)">
                                      <p:cBhvr>
                                        <p:cTn id="17" dur="500"/>
                                        <p:tgtEl>
                                          <p:spTgt spid="3">
                                            <p:txEl>
                                              <p:pRg st="1" end="1"/>
                                            </p:txEl>
                                          </p:spTgt>
                                        </p:tgtEl>
                                      </p:cBhvr>
                                    </p:animEffect>
                                  </p:childTnLst>
                                </p:cTn>
                              </p:par>
                              <p:par>
                                <p:cTn id="18" presetID="22" presetClass="entr" presetSubtype="1" fill="hold" grpId="0" nodeType="with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Effect transition="in" filter="wipe(up)">
                                      <p:cBhvr>
                                        <p:cTn id="20" dur="500"/>
                                        <p:tgtEl>
                                          <p:spTgt spid="3">
                                            <p:txEl>
                                              <p:pRg st="2" end="2"/>
                                            </p:txEl>
                                          </p:spTgt>
                                        </p:tgtEl>
                                      </p:cBhvr>
                                    </p:animEffect>
                                  </p:childTnLst>
                                </p:cTn>
                              </p:par>
                              <p:par>
                                <p:cTn id="21" presetID="22" presetClass="entr" presetSubtype="1" fill="hold" grpId="0" nodeType="with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Effect transition="in" filter="wipe(up)">
                                      <p:cBhvr>
                                        <p:cTn id="23"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990297" y="3954799"/>
            <a:ext cx="10808777" cy="193802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11. A. yours      	B. my      	C. theirs      	D. mine</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12. A. am          	B. was     	C. were       	D. is</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13. A. rope       	B. line      	C. loop       	D. scarf</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14. A. chop       	B. cut      	C. divide     	D. split</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15. A. rise         	B. pull     	C. take        	D. lift</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27" name="图片 2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704952" y="-29303"/>
            <a:ext cx="2506942" cy="2508444"/>
          </a:xfrm>
          <a:prstGeom prst="rect">
            <a:avLst/>
          </a:prstGeom>
        </p:spPr>
      </p:pic>
      <p:sp>
        <p:nvSpPr>
          <p:cNvPr id="3" name="内容占位符 2"/>
          <p:cNvSpPr>
            <a:spLocks noGrp="1"/>
          </p:cNvSpPr>
          <p:nvPr>
            <p:ph idx="1"/>
          </p:nvPr>
        </p:nvSpPr>
        <p:spPr>
          <a:xfrm>
            <a:off x="386199" y="721323"/>
            <a:ext cx="10808776" cy="3151399"/>
          </a:xfrm>
          <a:solidFill>
            <a:schemeClr val="bg1">
              <a:alpha val="45000"/>
            </a:schemeClr>
          </a:solidFill>
        </p:spPr>
        <p:txBody>
          <a:bodyPr>
            <a:noAutofit/>
          </a:bodyPr>
          <a:lstStyle/>
          <a:p>
            <a:pPr marL="0" indent="0">
              <a:buNone/>
            </a:pP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     The third one said, “Father, the kingdom is</a:t>
            </a:r>
            <a:r>
              <a:rPr lang="en-US" altLang="zh-CN" sz="2400" b="1" u="sng" dirty="0">
                <a:latin typeface="微软雅黑" panose="020B0503020204020204" pitchFamily="34" charset="-122"/>
                <a:ea typeface="微软雅黑" panose="020B0503020204020204" pitchFamily="34" charset="-122"/>
                <a:cs typeface="Times New Roman" panose="02020603050405020304" pitchFamily="18" charset="0"/>
              </a:rPr>
              <a:t>   11  </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 , for I am so lazy that if I </a:t>
            </a:r>
            <a:r>
              <a:rPr lang="en-US" altLang="zh-CN" sz="2400" b="1" u="sng" dirty="0">
                <a:latin typeface="微软雅黑" panose="020B0503020204020204" pitchFamily="34" charset="-122"/>
                <a:ea typeface="微软雅黑" panose="020B0503020204020204" pitchFamily="34" charset="-122"/>
                <a:cs typeface="Times New Roman" panose="02020603050405020304" pitchFamily="18" charset="0"/>
              </a:rPr>
              <a:t>  12  </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 going to be hanged and already had the</a:t>
            </a:r>
            <a:r>
              <a:rPr lang="en-US" altLang="zh-CN" sz="2400" b="1" u="sng" dirty="0">
                <a:latin typeface="微软雅黑" panose="020B0503020204020204" pitchFamily="34" charset="-122"/>
                <a:ea typeface="微软雅黑" panose="020B0503020204020204" pitchFamily="34" charset="-122"/>
                <a:cs typeface="Times New Roman" panose="02020603050405020304" pitchFamily="18" charset="0"/>
              </a:rPr>
              <a:t>   13   </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around my neck, and someone put into my hand a sharp knife with which to   </a:t>
            </a:r>
            <a:r>
              <a:rPr lang="en-US" altLang="zh-CN" sz="2400" b="1" u="sng" dirty="0">
                <a:latin typeface="微软雅黑" panose="020B0503020204020204" pitchFamily="34" charset="-122"/>
                <a:ea typeface="微软雅黑" panose="020B0503020204020204" pitchFamily="34" charset="-122"/>
                <a:cs typeface="Times New Roman" panose="02020603050405020304" pitchFamily="18" charset="0"/>
              </a:rPr>
              <a:t>14    </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the rope, I would let myself be hanged rather than</a:t>
            </a:r>
            <a:r>
              <a:rPr lang="en-US" altLang="zh-CN" sz="2400" b="1" u="sng" dirty="0">
                <a:latin typeface="微软雅黑" panose="020B0503020204020204" pitchFamily="34" charset="-122"/>
                <a:ea typeface="微软雅黑" panose="020B0503020204020204" pitchFamily="34" charset="-122"/>
                <a:cs typeface="Times New Roman" panose="02020603050405020304" pitchFamily="18" charset="0"/>
              </a:rPr>
              <a:t>   15   </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my hand up to the rope.”</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a:p>
            <a:pPr marL="0" indent="0">
              <a:buNone/>
            </a:pP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     When the father heard this he said, “You have taken it the farthest and shall be king.”</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3" name="TextBox 22"/>
          <p:cNvSpPr txBox="1"/>
          <p:nvPr/>
        </p:nvSpPr>
        <p:spPr>
          <a:xfrm>
            <a:off x="540589" y="4621568"/>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A</a:t>
            </a:r>
            <a:endParaRPr lang="en-US" altLang="zh-CN" sz="2800" b="1" dirty="0">
              <a:solidFill>
                <a:srgbClr val="C00000"/>
              </a:solidFill>
              <a:latin typeface="Times New Roman" panose="02020603050405020304" pitchFamily="18" charset="0"/>
              <a:cs typeface="Times New Roman" panose="02020603050405020304" pitchFamily="18" charset="0"/>
            </a:endParaRPr>
          </a:p>
        </p:txBody>
      </p:sp>
      <p:sp>
        <p:nvSpPr>
          <p:cNvPr id="4" name="灯片编号占位符 3"/>
          <p:cNvSpPr>
            <a:spLocks noGrp="1"/>
          </p:cNvSpPr>
          <p:nvPr>
            <p:ph type="sldNum" sz="quarter" idx="12"/>
          </p:nvPr>
        </p:nvSpPr>
        <p:spPr/>
        <p:txBody>
          <a:bodyPr/>
          <a:lstStyle/>
          <a:p>
            <a:fld id="{879EF9BB-81F1-401D-AA19-680A8E0D7F6D}" type="slidenum">
              <a:rPr lang="en-US" smtClean="0"/>
            </a:fld>
            <a:endParaRPr lang="en-US"/>
          </a:p>
        </p:txBody>
      </p:sp>
      <p:sp>
        <p:nvSpPr>
          <p:cNvPr id="26" name="左箭头 25">
            <a:hlinkClick r:id="rId2"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16" name="TextBox 22"/>
          <p:cNvSpPr txBox="1"/>
          <p:nvPr/>
        </p:nvSpPr>
        <p:spPr>
          <a:xfrm>
            <a:off x="530781" y="4272202"/>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C</a:t>
            </a:r>
            <a:endParaRPr lang="en-US" altLang="zh-CN" sz="2800" b="1" dirty="0">
              <a:solidFill>
                <a:srgbClr val="C00000"/>
              </a:solidFill>
              <a:latin typeface="Times New Roman" panose="02020603050405020304" pitchFamily="18" charset="0"/>
              <a:cs typeface="Times New Roman" panose="02020603050405020304" pitchFamily="18" charset="0"/>
            </a:endParaRPr>
          </a:p>
        </p:txBody>
      </p:sp>
      <p:sp>
        <p:nvSpPr>
          <p:cNvPr id="9" name="TextBox 22"/>
          <p:cNvSpPr txBox="1"/>
          <p:nvPr/>
        </p:nvSpPr>
        <p:spPr>
          <a:xfrm>
            <a:off x="530782" y="3912023"/>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D</a:t>
            </a:r>
            <a:endParaRPr lang="en-US" altLang="zh-CN" sz="2800" b="1" dirty="0">
              <a:solidFill>
                <a:srgbClr val="C00000"/>
              </a:solidFill>
              <a:latin typeface="Times New Roman" panose="02020603050405020304" pitchFamily="18" charset="0"/>
              <a:cs typeface="Times New Roman" panose="02020603050405020304" pitchFamily="18" charset="0"/>
            </a:endParaRPr>
          </a:p>
        </p:txBody>
      </p:sp>
      <p:sp>
        <p:nvSpPr>
          <p:cNvPr id="10" name="TextBox 22"/>
          <p:cNvSpPr txBox="1"/>
          <p:nvPr/>
        </p:nvSpPr>
        <p:spPr>
          <a:xfrm>
            <a:off x="540589" y="4970934"/>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B</a:t>
            </a:r>
            <a:endParaRPr lang="en-US" altLang="zh-CN" sz="2800" b="1" dirty="0">
              <a:solidFill>
                <a:srgbClr val="C00000"/>
              </a:solidFill>
              <a:latin typeface="Times New Roman" panose="02020603050405020304" pitchFamily="18" charset="0"/>
              <a:cs typeface="Times New Roman" panose="02020603050405020304" pitchFamily="18" charset="0"/>
            </a:endParaRPr>
          </a:p>
        </p:txBody>
      </p:sp>
      <p:sp>
        <p:nvSpPr>
          <p:cNvPr id="12" name="文本框 11">
            <a:hlinkClick r:id="rId3" action="ppaction://hlinksldjump"/>
          </p:cNvPr>
          <p:cNvSpPr txBox="1"/>
          <p:nvPr/>
        </p:nvSpPr>
        <p:spPr>
          <a:xfrm>
            <a:off x="10599439" y="3912023"/>
            <a:ext cx="982961" cy="461665"/>
          </a:xfrm>
          <a:prstGeom prst="rect">
            <a:avLst/>
          </a:prstGeom>
          <a:solidFill>
            <a:schemeClr val="accent1"/>
          </a:solidFill>
          <a:effectLst>
            <a:outerShdw blurRad="50800" dist="76200" dir="5400000" algn="ctr" rotWithShape="0">
              <a:srgbClr val="000000">
                <a:alpha val="43137"/>
              </a:srgbClr>
            </a:outerShdw>
          </a:effectLst>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解  析</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13" name="TextBox 22"/>
          <p:cNvSpPr txBox="1"/>
          <p:nvPr/>
        </p:nvSpPr>
        <p:spPr>
          <a:xfrm>
            <a:off x="540589" y="5380143"/>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D</a:t>
            </a:r>
            <a:endParaRPr lang="en-US" altLang="zh-CN" sz="2800" b="1" dirty="0">
              <a:solidFill>
                <a:srgbClr val="C00000"/>
              </a:solidFill>
              <a:latin typeface="Times New Roman" panose="02020603050405020304" pitchFamily="18" charset="0"/>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up)">
                                      <p:cBhvr>
                                        <p:cTn id="7" dur="500"/>
                                        <p:tgtEl>
                                          <p:spTgt spid="3">
                                            <p:bg/>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up)">
                                      <p:cBhvr>
                                        <p:cTn id="10" dur="500"/>
                                        <p:tgtEl>
                                          <p:spTgt spid="3">
                                            <p:txEl>
                                              <p:pRg st="0" end="0"/>
                                            </p:txEl>
                                          </p:spTgt>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wipe(up)">
                                      <p:cBhvr>
                                        <p:cTn id="13" dur="500"/>
                                        <p:tgtEl>
                                          <p:spTgt spid="3">
                                            <p:txEl>
                                              <p:pRg st="1" end="1"/>
                                            </p:txEl>
                                          </p:spTgt>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wipe(up)">
                                      <p:cBhvr>
                                        <p:cTn id="16" dur="500"/>
                                        <p:tgtEl>
                                          <p:spTgt spid="5"/>
                                        </p:tgtEl>
                                      </p:cBhvr>
                                    </p:animEffect>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barn(inVertical)">
                                      <p:cBhvr>
                                        <p:cTn id="21" dur="500"/>
                                        <p:tgtEl>
                                          <p:spTgt spid="9"/>
                                        </p:tgtEl>
                                      </p:cBhvr>
                                    </p:animEffect>
                                  </p:childTnLst>
                                </p:cTn>
                              </p:par>
                            </p:childTnLst>
                          </p:cTn>
                        </p:par>
                        <p:par>
                          <p:cTn id="22" fill="hold">
                            <p:stCondLst>
                              <p:cond delay="500"/>
                            </p:stCondLst>
                            <p:childTnLst>
                              <p:par>
                                <p:cTn id="23" presetID="16" presetClass="entr" presetSubtype="37"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barn(outVertical)">
                                      <p:cBhvr>
                                        <p:cTn id="25" dur="500"/>
                                        <p:tgtEl>
                                          <p:spTgt spid="12"/>
                                        </p:tgtEl>
                                      </p:cBhvr>
                                    </p:animEffect>
                                  </p:childTnLst>
                                </p:cTn>
                              </p:par>
                            </p:childTnLst>
                          </p:cTn>
                        </p:par>
                      </p:childTnLst>
                    </p:cTn>
                  </p:par>
                  <p:par>
                    <p:cTn id="26" fill="hold">
                      <p:stCondLst>
                        <p:cond delay="indefinite"/>
                      </p:stCondLst>
                      <p:childTnLst>
                        <p:par>
                          <p:cTn id="27" fill="hold">
                            <p:stCondLst>
                              <p:cond delay="0"/>
                            </p:stCondLst>
                            <p:childTnLst>
                              <p:par>
                                <p:cTn id="28" presetID="16" presetClass="entr" presetSubtype="21" fill="hold" grpId="0" nodeType="click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barn(inVertical)">
                                      <p:cBhvr>
                                        <p:cTn id="30" dur="500"/>
                                        <p:tgtEl>
                                          <p:spTgt spid="16"/>
                                        </p:tgtEl>
                                      </p:cBhvr>
                                    </p:animEffect>
                                  </p:childTnLst>
                                </p:cTn>
                              </p:par>
                            </p:childTnLst>
                          </p:cTn>
                        </p:par>
                      </p:childTnLst>
                    </p:cTn>
                  </p:par>
                  <p:par>
                    <p:cTn id="31" fill="hold">
                      <p:stCondLst>
                        <p:cond delay="indefinite"/>
                      </p:stCondLst>
                      <p:childTnLst>
                        <p:par>
                          <p:cTn id="32" fill="hold">
                            <p:stCondLst>
                              <p:cond delay="0"/>
                            </p:stCondLst>
                            <p:childTnLst>
                              <p:par>
                                <p:cTn id="33" presetID="16" presetClass="entr" presetSubtype="21" fill="hold" grpId="0" nodeType="click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barn(inVertical)">
                                      <p:cBhvr>
                                        <p:cTn id="35" dur="500"/>
                                        <p:tgtEl>
                                          <p:spTgt spid="23"/>
                                        </p:tgtEl>
                                      </p:cBhvr>
                                    </p:animEffect>
                                  </p:childTnLst>
                                </p:cTn>
                              </p:par>
                            </p:childTnLst>
                          </p:cTn>
                        </p:par>
                      </p:childTnLst>
                    </p:cTn>
                  </p:par>
                  <p:par>
                    <p:cTn id="36" fill="hold">
                      <p:stCondLst>
                        <p:cond delay="indefinite"/>
                      </p:stCondLst>
                      <p:childTnLst>
                        <p:par>
                          <p:cTn id="37" fill="hold">
                            <p:stCondLst>
                              <p:cond delay="0"/>
                            </p:stCondLst>
                            <p:childTnLst>
                              <p:par>
                                <p:cTn id="38" presetID="16" presetClass="entr" presetSubtype="21" fill="hold" grpId="0" nodeType="click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barn(inVertical)">
                                      <p:cBhvr>
                                        <p:cTn id="40" dur="500"/>
                                        <p:tgtEl>
                                          <p:spTgt spid="10"/>
                                        </p:tgtEl>
                                      </p:cBhvr>
                                    </p:animEffect>
                                  </p:childTnLst>
                                </p:cTn>
                              </p:par>
                            </p:childTnLst>
                          </p:cTn>
                        </p:par>
                      </p:childTnLst>
                    </p:cTn>
                  </p:par>
                  <p:par>
                    <p:cTn id="41" fill="hold">
                      <p:stCondLst>
                        <p:cond delay="indefinite"/>
                      </p:stCondLst>
                      <p:childTnLst>
                        <p:par>
                          <p:cTn id="42" fill="hold">
                            <p:stCondLst>
                              <p:cond delay="0"/>
                            </p:stCondLst>
                            <p:childTnLst>
                              <p:par>
                                <p:cTn id="43" presetID="16" presetClass="entr" presetSubtype="21" fill="hold" grpId="0" nodeType="clickEffect">
                                  <p:stCondLst>
                                    <p:cond delay="0"/>
                                  </p:stCondLst>
                                  <p:childTnLst>
                                    <p:set>
                                      <p:cBhvr>
                                        <p:cTn id="44" dur="1" fill="hold">
                                          <p:stCondLst>
                                            <p:cond delay="0"/>
                                          </p:stCondLst>
                                        </p:cTn>
                                        <p:tgtEl>
                                          <p:spTgt spid="13"/>
                                        </p:tgtEl>
                                        <p:attrNameLst>
                                          <p:attrName>style.visibility</p:attrName>
                                        </p:attrNameLst>
                                      </p:cBhvr>
                                      <p:to>
                                        <p:strVal val="visible"/>
                                      </p:to>
                                    </p:set>
                                    <p:animEffect transition="in" filter="barn(inVertical)">
                                      <p:cBhvr>
                                        <p:cTn id="45"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3" grpId="0" animBg="1" build="p"/>
      <p:bldP spid="23" grpId="0"/>
      <p:bldP spid="16" grpId="0"/>
      <p:bldP spid="9" grpId="0"/>
      <p:bldP spid="10" grpId="0"/>
      <p:bldP spid="12" grpId="0" animBg="1"/>
      <p:bldP spid="13" grpId="0"/>
    </p:bldLst>
  </p:timing>
</p:sld>
</file>

<file path=ppt/slides/slide5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69" name="Group 4"/>
          <p:cNvGrpSpPr/>
          <p:nvPr/>
        </p:nvGrpSpPr>
        <p:grpSpPr>
          <a:xfrm>
            <a:off x="9040482" y="3280216"/>
            <a:ext cx="3058005" cy="3492104"/>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3" name="内容占位符 2"/>
          <p:cNvSpPr>
            <a:spLocks noGrp="1"/>
          </p:cNvSpPr>
          <p:nvPr>
            <p:ph idx="1"/>
          </p:nvPr>
        </p:nvSpPr>
        <p:spPr>
          <a:xfrm>
            <a:off x="538425" y="189782"/>
            <a:ext cx="11560061" cy="6166571"/>
          </a:xfrm>
          <a:solidFill>
            <a:schemeClr val="bg1">
              <a:alpha val="47000"/>
            </a:schemeClr>
          </a:solidFill>
        </p:spPr>
        <p:txBody>
          <a:bodyPr>
            <a:normAutofit fontScale="87500"/>
          </a:bodyPr>
          <a:lstStyle/>
          <a:p>
            <a:pPr marL="0" indent="0">
              <a:lnSpc>
                <a:spcPct val="150000"/>
              </a:lnSpc>
              <a:buNone/>
            </a:pPr>
            <a:r>
              <a:rPr lang="zh-CN" altLang="en-US" b="1" dirty="0">
                <a:solidFill>
                  <a:srgbClr val="002060"/>
                </a:solidFill>
                <a:latin typeface="微软雅黑" panose="020B0503020204020204" pitchFamily="34" charset="-122"/>
                <a:ea typeface="微软雅黑" panose="020B0503020204020204" pitchFamily="34" charset="-122"/>
                <a:cs typeface="+mj-cs"/>
              </a:rPr>
              <a:t>解  析：</a:t>
            </a:r>
            <a:r>
              <a:rPr sz="2900" b="1" dirty="0">
                <a:latin typeface="微软雅黑" panose="020B0503020204020204" pitchFamily="34" charset="-122"/>
                <a:ea typeface="微软雅黑" panose="020B0503020204020204" pitchFamily="34" charset="-122"/>
              </a:rPr>
              <a:t>11. 本题考查逻辑推理和语法知识。三儿子认为王位应该是他的，并且后面没有名词，应用名词性物主代词 mine，故本题正确答案为 D。</a:t>
            </a:r>
            <a:endParaRPr sz="2900" b="1" dirty="0">
              <a:latin typeface="微软雅黑" panose="020B0503020204020204" pitchFamily="34" charset="-122"/>
              <a:ea typeface="微软雅黑" panose="020B0503020204020204" pitchFamily="34" charset="-122"/>
            </a:endParaRPr>
          </a:p>
          <a:p>
            <a:pPr marL="0" indent="0">
              <a:lnSpc>
                <a:spcPct val="150000"/>
              </a:lnSpc>
              <a:buNone/>
            </a:pPr>
            <a:r>
              <a:rPr sz="2900" b="1" dirty="0">
                <a:latin typeface="微软雅黑" panose="020B0503020204020204" pitchFamily="34" charset="-122"/>
                <a:ea typeface="微软雅黑" panose="020B0503020204020204" pitchFamily="34" charset="-122"/>
              </a:rPr>
              <a:t>12. 本题考查语法知识。本句是 if 引导的虚拟语气，在虚拟语气中，不管主语是单数还是复数，对现在的虚拟 be 动词都只有一个 were，故本题正确答案为 C。</a:t>
            </a:r>
            <a:endParaRPr sz="2900" b="1" dirty="0">
              <a:latin typeface="微软雅黑" panose="020B0503020204020204" pitchFamily="34" charset="-122"/>
              <a:ea typeface="微软雅黑" panose="020B0503020204020204" pitchFamily="34" charset="-122"/>
            </a:endParaRPr>
          </a:p>
          <a:p>
            <a:pPr marL="0" indent="0">
              <a:lnSpc>
                <a:spcPct val="150000"/>
              </a:lnSpc>
              <a:buNone/>
            </a:pPr>
            <a:r>
              <a:rPr sz="2900" b="1" dirty="0">
                <a:latin typeface="微软雅黑" panose="020B0503020204020204" pitchFamily="34" charset="-122"/>
                <a:ea typeface="微软雅黑" panose="020B0503020204020204" pitchFamily="34" charset="-122"/>
              </a:rPr>
              <a:t>13. 本题考查词义辨析和联系上下文。从下文可以看出，这里是用绳子绕住了脖子，用 rope 更加合适，故本题正确答案为 A。</a:t>
            </a:r>
            <a:endParaRPr sz="2900" b="1" dirty="0">
              <a:latin typeface="微软雅黑" panose="020B0503020204020204" pitchFamily="34" charset="-122"/>
              <a:ea typeface="微软雅黑" panose="020B0503020204020204" pitchFamily="34" charset="-122"/>
            </a:endParaRPr>
          </a:p>
          <a:p>
            <a:pPr marL="0" indent="0">
              <a:lnSpc>
                <a:spcPct val="150000"/>
              </a:lnSpc>
              <a:buNone/>
            </a:pPr>
            <a:r>
              <a:rPr sz="2900" b="1" dirty="0">
                <a:latin typeface="微软雅黑" panose="020B0503020204020204" pitchFamily="34" charset="-122"/>
                <a:ea typeface="微软雅黑" panose="020B0503020204020204" pitchFamily="34" charset="-122"/>
              </a:rPr>
              <a:t>14. 本题考查词义辨析和逻辑推理。根据前面的 with which（which 代替前面的 knife）可以推断出这里是用刀砍，用 cut 更加合适，故本题正确答案为 B。</a:t>
            </a:r>
            <a:endParaRPr sz="2900" b="1" dirty="0">
              <a:latin typeface="微软雅黑" panose="020B0503020204020204" pitchFamily="34" charset="-122"/>
              <a:ea typeface="微软雅黑" panose="020B0503020204020204" pitchFamily="34" charset="-122"/>
            </a:endParaRPr>
          </a:p>
          <a:p>
            <a:pPr marL="0" indent="0">
              <a:lnSpc>
                <a:spcPct val="150000"/>
              </a:lnSpc>
              <a:buNone/>
            </a:pPr>
            <a:r>
              <a:rPr sz="2900" b="1" dirty="0">
                <a:latin typeface="微软雅黑" panose="020B0503020204020204" pitchFamily="34" charset="-122"/>
                <a:ea typeface="微软雅黑" panose="020B0503020204020204" pitchFamily="34" charset="-122"/>
              </a:rPr>
              <a:t>15. 本题考查词义辨析和语法知识。lift one’s hand意为“抬手”，rise是不及物动词，不可以直接带宾语。其他两个语义不符，故本题正确答案为 D。</a:t>
            </a:r>
            <a:endParaRPr sz="2900" b="1" dirty="0">
              <a:latin typeface="微软雅黑" panose="020B0503020204020204" pitchFamily="34" charset="-122"/>
              <a:ea typeface="微软雅黑" panose="020B0503020204020204" pitchFamily="34" charset="-122"/>
            </a:endParaRPr>
          </a:p>
        </p:txBody>
      </p:sp>
      <p:sp>
        <p:nvSpPr>
          <p:cNvPr id="33" name="左箭头 32">
            <a:hlinkClick r:id="rId1"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endParaRPr lang="zh-CN" altLang="en-US" sz="2400" b="1" dirty="0">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bg/>
                                          </p:spTgt>
                                        </p:tgtEl>
                                        <p:attrNameLst>
                                          <p:attrName>style.visibility</p:attrName>
                                        </p:attrNameLst>
                                      </p:cBhvr>
                                      <p:to>
                                        <p:strVal val="visible"/>
                                      </p:to>
                                    </p:set>
                                    <p:animEffect transition="in" filter="wipe(up)">
                                      <p:cBhvr>
                                        <p:cTn id="11" dur="500"/>
                                        <p:tgtEl>
                                          <p:spTgt spid="3">
                                            <p:bg/>
                                          </p:spTgt>
                                        </p:tgtEl>
                                      </p:cBhvr>
                                    </p:animEffect>
                                  </p:childTnLst>
                                </p:cTn>
                              </p:par>
                              <p:par>
                                <p:cTn id="12" presetID="22" presetClass="entr" presetSubtype="1" fill="hold" grpId="0" nodeType="with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wipe(up)">
                                      <p:cBhvr>
                                        <p:cTn id="14" dur="500"/>
                                        <p:tgtEl>
                                          <p:spTgt spid="3">
                                            <p:txEl>
                                              <p:pRg st="0" end="0"/>
                                            </p:txEl>
                                          </p:spTgt>
                                        </p:tgtEl>
                                      </p:cBhvr>
                                    </p:animEffect>
                                  </p:childTnLst>
                                </p:cTn>
                              </p:par>
                              <p:par>
                                <p:cTn id="15" presetID="22" presetClass="entr" presetSubtype="1" fill="hold" grpId="0" nodeType="with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wipe(up)">
                                      <p:cBhvr>
                                        <p:cTn id="17" dur="500"/>
                                        <p:tgtEl>
                                          <p:spTgt spid="3">
                                            <p:txEl>
                                              <p:pRg st="1" end="1"/>
                                            </p:txEl>
                                          </p:spTgt>
                                        </p:tgtEl>
                                      </p:cBhvr>
                                    </p:animEffect>
                                  </p:childTnLst>
                                </p:cTn>
                              </p:par>
                              <p:par>
                                <p:cTn id="18" presetID="22" presetClass="entr" presetSubtype="1" fill="hold" grpId="0" nodeType="with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Effect transition="in" filter="wipe(up)">
                                      <p:cBhvr>
                                        <p:cTn id="20" dur="500"/>
                                        <p:tgtEl>
                                          <p:spTgt spid="3">
                                            <p:txEl>
                                              <p:pRg st="2" end="2"/>
                                            </p:txEl>
                                          </p:spTgt>
                                        </p:tgtEl>
                                      </p:cBhvr>
                                    </p:animEffect>
                                  </p:childTnLst>
                                </p:cTn>
                              </p:par>
                              <p:par>
                                <p:cTn id="21" presetID="22" presetClass="entr" presetSubtype="1" fill="hold" grpId="0" nodeType="with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Effect transition="in" filter="wipe(up)">
                                      <p:cBhvr>
                                        <p:cTn id="23" dur="500"/>
                                        <p:tgtEl>
                                          <p:spTgt spid="3">
                                            <p:txEl>
                                              <p:pRg st="3" end="3"/>
                                            </p:txEl>
                                          </p:spTgt>
                                        </p:tgtEl>
                                      </p:cBhvr>
                                    </p:animEffect>
                                  </p:childTnLst>
                                </p:cTn>
                              </p:par>
                              <p:par>
                                <p:cTn id="24" presetID="22" presetClass="entr" presetSubtype="1" fill="hold" grpId="0" nodeType="withEffect">
                                  <p:stCondLst>
                                    <p:cond delay="0"/>
                                  </p:stCondLst>
                                  <p:childTnLst>
                                    <p:set>
                                      <p:cBhvr>
                                        <p:cTn id="25" dur="1" fill="hold">
                                          <p:stCondLst>
                                            <p:cond delay="0"/>
                                          </p:stCondLst>
                                        </p:cTn>
                                        <p:tgtEl>
                                          <p:spTgt spid="3">
                                            <p:txEl>
                                              <p:pRg st="4" end="4"/>
                                            </p:txEl>
                                          </p:spTgt>
                                        </p:tgtEl>
                                        <p:attrNameLst>
                                          <p:attrName>style.visibility</p:attrName>
                                        </p:attrNameLst>
                                      </p:cBhvr>
                                      <p:to>
                                        <p:strVal val="visible"/>
                                      </p:to>
                                    </p:set>
                                    <p:animEffect transition="in" filter="wipe(up)">
                                      <p:cBhvr>
                                        <p:cTn id="26"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33" name="左箭头 32">
            <a:hlinkClick r:id="rId1"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endParaRPr lang="zh-CN" altLang="en-US" sz="2400" b="1" dirty="0">
              <a:solidFill>
                <a:schemeClr val="bg1"/>
              </a:solidFill>
            </a:endParaRPr>
          </a:p>
        </p:txBody>
      </p:sp>
      <p:grpSp>
        <p:nvGrpSpPr>
          <p:cNvPr id="7" name="组合 6"/>
          <p:cNvGrpSpPr/>
          <p:nvPr/>
        </p:nvGrpSpPr>
        <p:grpSpPr>
          <a:xfrm>
            <a:off x="101793" y="162019"/>
            <a:ext cx="4044462" cy="728090"/>
            <a:chOff x="0" y="218898"/>
            <a:chExt cx="4044462" cy="728090"/>
          </a:xfrm>
          <a:solidFill>
            <a:schemeClr val="tx2"/>
          </a:solidFill>
        </p:grpSpPr>
        <p:sp>
          <p:nvSpPr>
            <p:cNvPr id="6" name="箭头: V 形 5"/>
            <p:cNvSpPr/>
            <p:nvPr/>
          </p:nvSpPr>
          <p:spPr>
            <a:xfrm>
              <a:off x="0" y="218898"/>
              <a:ext cx="4044462" cy="728090"/>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文本框 4"/>
            <p:cNvSpPr txBox="1"/>
            <p:nvPr/>
          </p:nvSpPr>
          <p:spPr>
            <a:xfrm>
              <a:off x="789778" y="305944"/>
              <a:ext cx="2877711" cy="553998"/>
            </a:xfrm>
            <a:prstGeom prst="rect">
              <a:avLst/>
            </a:prstGeom>
            <a:noFill/>
            <a:ln>
              <a:noFill/>
            </a:ln>
          </p:spPr>
          <p:txBody>
            <a:bodyPr wrap="none" rtlCol="0">
              <a:spAutoFit/>
            </a:bodyPr>
            <a:lstStyle/>
            <a:p>
              <a:r>
                <a:rPr lang="zh-CN" altLang="en-US" sz="3000" b="1" dirty="0">
                  <a:ln w="12700">
                    <a:noFill/>
                  </a:ln>
                  <a:solidFill>
                    <a:schemeClr val="bg1"/>
                  </a:solidFill>
                  <a:latin typeface="微软雅黑" panose="020B0503020204020204" pitchFamily="34" charset="-122"/>
                  <a:ea typeface="微软雅黑" panose="020B0503020204020204" pitchFamily="34" charset="-122"/>
                  <a:cs typeface="+mj-cs"/>
                </a:rPr>
                <a:t>本自测我学了：</a:t>
              </a:r>
              <a:endParaRPr lang="zh-CN" altLang="en-US" sz="3000" b="1" dirty="0">
                <a:ln w="12700">
                  <a:noFill/>
                </a:ln>
                <a:solidFill>
                  <a:schemeClr val="bg1"/>
                </a:solidFill>
                <a:latin typeface="微软雅黑" panose="020B0503020204020204" pitchFamily="34" charset="-122"/>
                <a:ea typeface="微软雅黑" panose="020B0503020204020204" pitchFamily="34" charset="-122"/>
                <a:cs typeface="+mj-cs"/>
              </a:endParaRPr>
            </a:p>
          </p:txBody>
        </p:sp>
      </p:grpSp>
      <p:grpSp>
        <p:nvGrpSpPr>
          <p:cNvPr id="37" name="组合 36"/>
          <p:cNvGrpSpPr/>
          <p:nvPr/>
        </p:nvGrpSpPr>
        <p:grpSpPr>
          <a:xfrm>
            <a:off x="-461643" y="957512"/>
            <a:ext cx="5591427" cy="599166"/>
            <a:chOff x="1530019" y="1510591"/>
            <a:chExt cx="4963787" cy="833387"/>
          </a:xfrm>
          <a:solidFill>
            <a:schemeClr val="tx2"/>
          </a:solidFill>
        </p:grpSpPr>
        <p:sp>
          <p:nvSpPr>
            <p:cNvPr id="38" name="箭头: V 形 37"/>
            <p:cNvSpPr/>
            <p:nvPr/>
          </p:nvSpPr>
          <p:spPr>
            <a:xfrm>
              <a:off x="1530019" y="1615889"/>
              <a:ext cx="4963787" cy="728089"/>
            </a:xfrm>
            <a:prstGeom prst="chevron">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9" name="文本框 38"/>
            <p:cNvSpPr txBox="1"/>
            <p:nvPr/>
          </p:nvSpPr>
          <p:spPr>
            <a:xfrm>
              <a:off x="2277673" y="1510591"/>
              <a:ext cx="3923900" cy="808199"/>
            </a:xfrm>
            <a:prstGeom prst="rect">
              <a:avLst/>
            </a:prstGeom>
            <a:noFill/>
            <a:ln>
              <a:noFill/>
            </a:ln>
          </p:spPr>
          <p:txBody>
            <a:bodyPr wrap="square" rtlCol="0">
              <a:spAutoFit/>
            </a:bodyPr>
            <a:lstStyle/>
            <a:p>
              <a:pPr marL="0" indent="0">
                <a:lnSpc>
                  <a:spcPct val="150000"/>
                </a:lnSpc>
                <a:buNone/>
              </a:pPr>
              <a:r>
                <a:rPr lang="en-US" altLang="zh-CN" sz="2400" b="1" dirty="0">
                  <a:solidFill>
                    <a:srgbClr val="002060"/>
                  </a:solidFill>
                  <a:latin typeface="微软雅黑" panose="020B0503020204020204" pitchFamily="34" charset="-122"/>
                  <a:ea typeface="微软雅黑" panose="020B0503020204020204" pitchFamily="34" charset="-122"/>
                  <a:cs typeface="+mj-cs"/>
                </a:rPr>
                <a:t>heel </a:t>
              </a:r>
              <a:r>
                <a:rPr lang="en-US" altLang="zh-CN" sz="2400" b="1" i="1" dirty="0">
                  <a:solidFill>
                    <a:srgbClr val="002060"/>
                  </a:solidFill>
                  <a:latin typeface="微软雅黑" panose="020B0503020204020204" pitchFamily="34" charset="-122"/>
                  <a:ea typeface="微软雅黑" panose="020B0503020204020204" pitchFamily="34" charset="-122"/>
                  <a:cs typeface="+mj-cs"/>
                </a:rPr>
                <a:t>n</a:t>
              </a:r>
              <a:r>
                <a:rPr lang="en-US" altLang="zh-CN" sz="2400" b="1" dirty="0">
                  <a:solidFill>
                    <a:srgbClr val="002060"/>
                  </a:solidFill>
                  <a:latin typeface="微软雅黑" panose="020B0503020204020204" pitchFamily="34" charset="-122"/>
                  <a:ea typeface="微软雅黑" panose="020B0503020204020204" pitchFamily="34" charset="-122"/>
                  <a:cs typeface="+mj-cs"/>
                </a:rPr>
                <a:t>. </a:t>
              </a:r>
              <a:r>
                <a:rPr lang="zh-CN" altLang="en-US" sz="2400" b="1" dirty="0">
                  <a:solidFill>
                    <a:srgbClr val="002060"/>
                  </a:solidFill>
                  <a:latin typeface="微软雅黑" panose="020B0503020204020204" pitchFamily="34" charset="-122"/>
                  <a:ea typeface="微软雅黑" panose="020B0503020204020204" pitchFamily="34" charset="-122"/>
                  <a:cs typeface="+mj-cs"/>
                </a:rPr>
                <a:t>（鞋、靴子等的）后跟</a:t>
              </a:r>
              <a:endParaRPr lang="zh-CN" altLang="en-US" sz="3000" b="1" dirty="0">
                <a:ln w="12700">
                  <a:noFill/>
                </a:ln>
                <a:solidFill>
                  <a:schemeClr val="bg1"/>
                </a:solidFill>
                <a:latin typeface="微软雅黑" panose="020B0503020204020204" pitchFamily="34" charset="-122"/>
                <a:ea typeface="微软雅黑" panose="020B0503020204020204" pitchFamily="34" charset="-122"/>
                <a:cs typeface="+mj-cs"/>
              </a:endParaRPr>
            </a:p>
          </p:txBody>
        </p:sp>
      </p:grpSp>
      <p:grpSp>
        <p:nvGrpSpPr>
          <p:cNvPr id="40" name="组合 39"/>
          <p:cNvGrpSpPr/>
          <p:nvPr/>
        </p:nvGrpSpPr>
        <p:grpSpPr>
          <a:xfrm>
            <a:off x="149723" y="1779871"/>
            <a:ext cx="4697817" cy="525775"/>
            <a:chOff x="1530019" y="1615888"/>
            <a:chExt cx="6690112" cy="728090"/>
          </a:xfrm>
          <a:solidFill>
            <a:schemeClr val="accent1">
              <a:lumMod val="50000"/>
            </a:schemeClr>
          </a:solidFill>
        </p:grpSpPr>
        <p:sp>
          <p:nvSpPr>
            <p:cNvPr id="41" name="箭头: V 形 40"/>
            <p:cNvSpPr/>
            <p:nvPr/>
          </p:nvSpPr>
          <p:spPr>
            <a:xfrm>
              <a:off x="1530019" y="1615888"/>
              <a:ext cx="6690112" cy="728090"/>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2" name="文本框 41"/>
            <p:cNvSpPr txBox="1"/>
            <p:nvPr/>
          </p:nvSpPr>
          <p:spPr>
            <a:xfrm>
              <a:off x="2091324" y="1635552"/>
              <a:ext cx="4329686" cy="639311"/>
            </a:xfrm>
            <a:prstGeom prst="rect">
              <a:avLst/>
            </a:prstGeom>
            <a:noFill/>
            <a:ln>
              <a:noFill/>
            </a:ln>
          </p:spPr>
          <p:txBody>
            <a:bodyPr wrap="none" rtlCol="0">
              <a:spAutoFit/>
            </a:bodyPr>
            <a:lstStyle/>
            <a:p>
              <a:r>
                <a:rPr lang="en-US" altLang="zh-CN" sz="2400" b="1" dirty="0">
                  <a:ln w="12700">
                    <a:noFill/>
                  </a:ln>
                  <a:solidFill>
                    <a:schemeClr val="bg1"/>
                  </a:solidFill>
                  <a:latin typeface="微软雅黑" panose="020B0503020204020204" pitchFamily="34" charset="-122"/>
                  <a:ea typeface="微软雅黑" panose="020B0503020204020204" pitchFamily="34" charset="-122"/>
                  <a:cs typeface="+mj-cs"/>
                </a:rPr>
                <a:t>equally </a:t>
              </a:r>
              <a:r>
                <a:rPr lang="en-US" altLang="zh-CN" sz="2400" b="1" i="1" dirty="0">
                  <a:ln w="12700">
                    <a:noFill/>
                  </a:ln>
                  <a:solidFill>
                    <a:schemeClr val="bg1"/>
                  </a:solidFill>
                  <a:latin typeface="微软雅黑" panose="020B0503020204020204" pitchFamily="34" charset="-122"/>
                  <a:ea typeface="微软雅黑" panose="020B0503020204020204" pitchFamily="34" charset="-122"/>
                  <a:cs typeface="+mj-cs"/>
                </a:rPr>
                <a:t>adv</a:t>
              </a:r>
              <a:r>
                <a:rPr lang="en-US" altLang="zh-CN" sz="2400" b="1" dirty="0">
                  <a:ln w="12700">
                    <a:noFill/>
                  </a:ln>
                  <a:solidFill>
                    <a:schemeClr val="bg1"/>
                  </a:solidFill>
                  <a:latin typeface="微软雅黑" panose="020B0503020204020204" pitchFamily="34" charset="-122"/>
                  <a:ea typeface="微软雅黑" panose="020B0503020204020204" pitchFamily="34" charset="-122"/>
                  <a:cs typeface="+mj-cs"/>
                </a:rPr>
                <a:t>. </a:t>
              </a:r>
              <a:r>
                <a:rPr lang="zh-CN" altLang="en-US" sz="2400" b="1" dirty="0">
                  <a:ln w="12700">
                    <a:noFill/>
                  </a:ln>
                  <a:solidFill>
                    <a:schemeClr val="bg1"/>
                  </a:solidFill>
                  <a:latin typeface="微软雅黑" panose="020B0503020204020204" pitchFamily="34" charset="-122"/>
                  <a:ea typeface="微软雅黑" panose="020B0503020204020204" pitchFamily="34" charset="-122"/>
                  <a:cs typeface="+mj-cs"/>
                </a:rPr>
                <a:t>相等地</a:t>
              </a:r>
              <a:endParaRPr lang="zh-CN" altLang="en-US" sz="3000" b="1" dirty="0">
                <a:ln w="12700">
                  <a:noFill/>
                </a:ln>
                <a:solidFill>
                  <a:schemeClr val="bg1"/>
                </a:solidFill>
                <a:latin typeface="微软雅黑" panose="020B0503020204020204" pitchFamily="34" charset="-122"/>
                <a:ea typeface="微软雅黑" panose="020B0503020204020204" pitchFamily="34" charset="-122"/>
                <a:cs typeface="+mj-cs"/>
              </a:endParaRPr>
            </a:p>
          </p:txBody>
        </p:sp>
      </p:grpSp>
      <p:grpSp>
        <p:nvGrpSpPr>
          <p:cNvPr id="63" name="组合 62"/>
          <p:cNvGrpSpPr/>
          <p:nvPr/>
        </p:nvGrpSpPr>
        <p:grpSpPr>
          <a:xfrm>
            <a:off x="-461643" y="2387012"/>
            <a:ext cx="4402707" cy="612118"/>
            <a:chOff x="1530018" y="1492576"/>
            <a:chExt cx="3908501" cy="851402"/>
          </a:xfrm>
          <a:solidFill>
            <a:schemeClr val="tx2"/>
          </a:solidFill>
        </p:grpSpPr>
        <p:sp>
          <p:nvSpPr>
            <p:cNvPr id="64" name="箭头: V 形 63"/>
            <p:cNvSpPr/>
            <p:nvPr/>
          </p:nvSpPr>
          <p:spPr>
            <a:xfrm>
              <a:off x="1530018" y="1615889"/>
              <a:ext cx="3908501" cy="728089"/>
            </a:xfrm>
            <a:prstGeom prst="chevron">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5" name="文本框 64"/>
            <p:cNvSpPr txBox="1"/>
            <p:nvPr/>
          </p:nvSpPr>
          <p:spPr>
            <a:xfrm>
              <a:off x="2000758" y="1492576"/>
              <a:ext cx="2539033" cy="808199"/>
            </a:xfrm>
            <a:prstGeom prst="rect">
              <a:avLst/>
            </a:prstGeom>
            <a:noFill/>
            <a:ln>
              <a:noFill/>
            </a:ln>
          </p:spPr>
          <p:txBody>
            <a:bodyPr wrap="none" rtlCol="0">
              <a:spAutoFit/>
            </a:bodyPr>
            <a:lstStyle/>
            <a:p>
              <a:pPr marL="0" indent="0">
                <a:lnSpc>
                  <a:spcPct val="150000"/>
                </a:lnSpc>
                <a:buNone/>
              </a:pPr>
              <a:r>
                <a:rPr lang="en-US" altLang="zh-CN" sz="2400" b="1" dirty="0">
                  <a:solidFill>
                    <a:srgbClr val="002060"/>
                  </a:solidFill>
                  <a:latin typeface="微软雅黑" panose="020B0503020204020204" pitchFamily="34" charset="-122"/>
                  <a:ea typeface="微软雅黑" panose="020B0503020204020204" pitchFamily="34" charset="-122"/>
                  <a:cs typeface="+mj-cs"/>
                </a:rPr>
                <a:t>be dying </a:t>
              </a:r>
              <a:r>
                <a:rPr lang="zh-CN" altLang="en-US" sz="2400" b="1" dirty="0">
                  <a:solidFill>
                    <a:srgbClr val="002060"/>
                  </a:solidFill>
                  <a:latin typeface="微软雅黑" panose="020B0503020204020204" pitchFamily="34" charset="-122"/>
                  <a:ea typeface="微软雅黑" panose="020B0503020204020204" pitchFamily="34" charset="-122"/>
                  <a:cs typeface="+mj-cs"/>
                </a:rPr>
                <a:t>临终之际</a:t>
              </a:r>
              <a:endParaRPr lang="zh-CN" altLang="en-US" sz="3000" b="1" dirty="0">
                <a:ln w="12700">
                  <a:noFill/>
                </a:ln>
                <a:solidFill>
                  <a:schemeClr val="bg1"/>
                </a:solidFill>
                <a:latin typeface="微软雅黑" panose="020B0503020204020204" pitchFamily="34" charset="-122"/>
                <a:ea typeface="微软雅黑" panose="020B0503020204020204" pitchFamily="34" charset="-122"/>
                <a:cs typeface="+mj-cs"/>
              </a:endParaRPr>
            </a:p>
          </p:txBody>
        </p:sp>
      </p:grpSp>
      <p:grpSp>
        <p:nvGrpSpPr>
          <p:cNvPr id="91" name="组合 90"/>
          <p:cNvGrpSpPr/>
          <p:nvPr/>
        </p:nvGrpSpPr>
        <p:grpSpPr>
          <a:xfrm>
            <a:off x="4800600" y="1681676"/>
            <a:ext cx="6089904" cy="612118"/>
            <a:chOff x="1530019" y="1492576"/>
            <a:chExt cx="5406310" cy="851402"/>
          </a:xfrm>
          <a:solidFill>
            <a:schemeClr val="tx2"/>
          </a:solidFill>
        </p:grpSpPr>
        <p:sp>
          <p:nvSpPr>
            <p:cNvPr id="92" name="箭头: V 形 91"/>
            <p:cNvSpPr/>
            <p:nvPr/>
          </p:nvSpPr>
          <p:spPr>
            <a:xfrm>
              <a:off x="1530019" y="1615889"/>
              <a:ext cx="5406310" cy="728089"/>
            </a:xfrm>
            <a:prstGeom prst="chevron">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3" name="文本框 92"/>
            <p:cNvSpPr txBox="1"/>
            <p:nvPr/>
          </p:nvSpPr>
          <p:spPr>
            <a:xfrm>
              <a:off x="2000758" y="1492576"/>
              <a:ext cx="4477835" cy="808199"/>
            </a:xfrm>
            <a:prstGeom prst="rect">
              <a:avLst/>
            </a:prstGeom>
            <a:noFill/>
            <a:ln>
              <a:noFill/>
            </a:ln>
          </p:spPr>
          <p:txBody>
            <a:bodyPr wrap="square" rtlCol="0">
              <a:spAutoFit/>
            </a:bodyPr>
            <a:lstStyle/>
            <a:p>
              <a:pPr marL="0" indent="0">
                <a:lnSpc>
                  <a:spcPct val="150000"/>
                </a:lnSpc>
                <a:buNone/>
              </a:pPr>
              <a:r>
                <a:rPr lang="en-US" altLang="zh-CN" sz="2400" b="1" dirty="0">
                  <a:solidFill>
                    <a:srgbClr val="002060"/>
                  </a:solidFill>
                  <a:latin typeface="微软雅黑" panose="020B0503020204020204" pitchFamily="34" charset="-122"/>
                  <a:ea typeface="微软雅黑" panose="020B0503020204020204" pitchFamily="34" charset="-122"/>
                  <a:cs typeface="+mj-cs"/>
                </a:rPr>
                <a:t>be appointed as ... </a:t>
              </a:r>
              <a:r>
                <a:rPr lang="zh-CN" altLang="en-US" sz="2400" b="1" dirty="0">
                  <a:solidFill>
                    <a:srgbClr val="002060"/>
                  </a:solidFill>
                  <a:latin typeface="微软雅黑" panose="020B0503020204020204" pitchFamily="34" charset="-122"/>
                  <a:ea typeface="微软雅黑" panose="020B0503020204020204" pitchFamily="34" charset="-122"/>
                  <a:cs typeface="+mj-cs"/>
                </a:rPr>
                <a:t>被任命为</a:t>
              </a:r>
              <a:r>
                <a:rPr lang="en-US" altLang="zh-CN" sz="2400" b="1" dirty="0">
                  <a:solidFill>
                    <a:srgbClr val="002060"/>
                  </a:solidFill>
                  <a:latin typeface="微软雅黑" panose="020B0503020204020204" pitchFamily="34" charset="-122"/>
                  <a:ea typeface="微软雅黑" panose="020B0503020204020204" pitchFamily="34" charset="-122"/>
                  <a:cs typeface="+mj-cs"/>
                </a:rPr>
                <a:t>……</a:t>
              </a:r>
              <a:endParaRPr lang="zh-CN" altLang="en-US" sz="3000" b="1" dirty="0">
                <a:ln w="12700">
                  <a:noFill/>
                </a:ln>
                <a:solidFill>
                  <a:schemeClr val="bg1"/>
                </a:solidFill>
                <a:latin typeface="微软雅黑" panose="020B0503020204020204" pitchFamily="34" charset="-122"/>
                <a:ea typeface="微软雅黑" panose="020B0503020204020204" pitchFamily="34" charset="-122"/>
                <a:cs typeface="+mj-cs"/>
              </a:endParaRPr>
            </a:p>
          </p:txBody>
        </p:sp>
      </p:grpSp>
      <p:grpSp>
        <p:nvGrpSpPr>
          <p:cNvPr id="100" name="组合 99"/>
          <p:cNvGrpSpPr/>
          <p:nvPr/>
        </p:nvGrpSpPr>
        <p:grpSpPr>
          <a:xfrm>
            <a:off x="101793" y="3182432"/>
            <a:ext cx="3583239" cy="525775"/>
            <a:chOff x="1530018" y="1615888"/>
            <a:chExt cx="3317195" cy="728090"/>
          </a:xfrm>
          <a:solidFill>
            <a:schemeClr val="accent1">
              <a:lumMod val="50000"/>
            </a:schemeClr>
          </a:solidFill>
        </p:grpSpPr>
        <p:sp>
          <p:nvSpPr>
            <p:cNvPr id="101" name="箭头: V 形 100"/>
            <p:cNvSpPr/>
            <p:nvPr/>
          </p:nvSpPr>
          <p:spPr>
            <a:xfrm>
              <a:off x="1530018" y="1615888"/>
              <a:ext cx="3317195" cy="728090"/>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2" name="文本框 101"/>
            <p:cNvSpPr txBox="1"/>
            <p:nvPr/>
          </p:nvSpPr>
          <p:spPr>
            <a:xfrm>
              <a:off x="2091323" y="1635552"/>
              <a:ext cx="2603517" cy="639311"/>
            </a:xfrm>
            <a:prstGeom prst="rect">
              <a:avLst/>
            </a:prstGeom>
            <a:noFill/>
            <a:ln>
              <a:noFill/>
            </a:ln>
          </p:spPr>
          <p:txBody>
            <a:bodyPr wrap="square" rtlCol="0">
              <a:spAutoFit/>
            </a:bodyPr>
            <a:lstStyle/>
            <a:p>
              <a:r>
                <a:rPr lang="en-US" altLang="zh-CN" sz="2400" b="1" dirty="0">
                  <a:ln w="12700">
                    <a:noFill/>
                  </a:ln>
                  <a:solidFill>
                    <a:schemeClr val="bg1"/>
                  </a:solidFill>
                  <a:latin typeface="微软雅黑" panose="020B0503020204020204" pitchFamily="34" charset="-122"/>
                  <a:ea typeface="微软雅黑" panose="020B0503020204020204" pitchFamily="34" charset="-122"/>
                  <a:cs typeface="+mj-cs"/>
                </a:rPr>
                <a:t>fall asleep </a:t>
              </a:r>
              <a:r>
                <a:rPr lang="zh-CN" altLang="en-US" sz="2400" b="1" dirty="0">
                  <a:ln w="12700">
                    <a:noFill/>
                  </a:ln>
                  <a:solidFill>
                    <a:schemeClr val="bg1"/>
                  </a:solidFill>
                  <a:latin typeface="微软雅黑" panose="020B0503020204020204" pitchFamily="34" charset="-122"/>
                  <a:ea typeface="微软雅黑" panose="020B0503020204020204" pitchFamily="34" charset="-122"/>
                  <a:cs typeface="+mj-cs"/>
                </a:rPr>
                <a:t>睡着</a:t>
              </a:r>
              <a:endParaRPr lang="zh-CN" altLang="en-US" sz="3000" b="1" dirty="0">
                <a:ln w="12700">
                  <a:noFill/>
                </a:ln>
                <a:solidFill>
                  <a:schemeClr val="bg1"/>
                </a:solidFill>
                <a:latin typeface="微软雅黑" panose="020B0503020204020204" pitchFamily="34" charset="-122"/>
                <a:ea typeface="微软雅黑" panose="020B0503020204020204" pitchFamily="34" charset="-122"/>
                <a:cs typeface="+mj-cs"/>
              </a:endParaRPr>
            </a:p>
          </p:txBody>
        </p:sp>
      </p:grpSp>
      <p:grpSp>
        <p:nvGrpSpPr>
          <p:cNvPr id="103" name="组合 102"/>
          <p:cNvGrpSpPr/>
          <p:nvPr/>
        </p:nvGrpSpPr>
        <p:grpSpPr>
          <a:xfrm>
            <a:off x="136523" y="4633247"/>
            <a:ext cx="9382381" cy="525775"/>
            <a:chOff x="1530020" y="1615888"/>
            <a:chExt cx="13203928" cy="728089"/>
          </a:xfrm>
          <a:solidFill>
            <a:schemeClr val="accent1">
              <a:lumMod val="50000"/>
            </a:schemeClr>
          </a:solidFill>
        </p:grpSpPr>
        <p:sp>
          <p:nvSpPr>
            <p:cNvPr id="104" name="箭头: V 形 103"/>
            <p:cNvSpPr/>
            <p:nvPr/>
          </p:nvSpPr>
          <p:spPr>
            <a:xfrm>
              <a:off x="1530020" y="1615888"/>
              <a:ext cx="12380347" cy="728089"/>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5" name="文本框 104"/>
            <p:cNvSpPr txBox="1"/>
            <p:nvPr/>
          </p:nvSpPr>
          <p:spPr>
            <a:xfrm>
              <a:off x="2060652" y="1635552"/>
              <a:ext cx="12673296" cy="639310"/>
            </a:xfrm>
            <a:prstGeom prst="rect">
              <a:avLst/>
            </a:prstGeom>
            <a:noFill/>
            <a:ln>
              <a:noFill/>
            </a:ln>
          </p:spPr>
          <p:txBody>
            <a:bodyPr wrap="square" rtlCol="0">
              <a:spAutoFit/>
            </a:bodyPr>
            <a:lstStyle/>
            <a:p>
              <a:r>
                <a:rPr lang="en-US" altLang="zh-CN" sz="2400" b="1" dirty="0">
                  <a:ln w="12700">
                    <a:noFill/>
                  </a:ln>
                  <a:solidFill>
                    <a:schemeClr val="bg1"/>
                  </a:solidFill>
                  <a:latin typeface="微软雅黑" panose="020B0503020204020204" pitchFamily="34" charset="-122"/>
                  <a:ea typeface="微软雅黑" panose="020B0503020204020204" pitchFamily="34" charset="-122"/>
                  <a:cs typeface="+mj-cs"/>
                </a:rPr>
                <a:t>would rather do A than do B </a:t>
              </a:r>
              <a:r>
                <a:rPr lang="zh-CN" altLang="en-US" sz="2400" b="1" dirty="0">
                  <a:ln w="12700">
                    <a:noFill/>
                  </a:ln>
                  <a:solidFill>
                    <a:schemeClr val="bg1"/>
                  </a:solidFill>
                  <a:latin typeface="微软雅黑" panose="020B0503020204020204" pitchFamily="34" charset="-122"/>
                  <a:ea typeface="微软雅黑" panose="020B0503020204020204" pitchFamily="34" charset="-122"/>
                  <a:cs typeface="+mj-cs"/>
                </a:rPr>
                <a:t>宁愿做</a:t>
              </a:r>
              <a:r>
                <a:rPr lang="en-US" altLang="zh-CN" sz="2400" b="1" dirty="0">
                  <a:ln w="12700">
                    <a:noFill/>
                  </a:ln>
                  <a:solidFill>
                    <a:schemeClr val="bg1"/>
                  </a:solidFill>
                  <a:latin typeface="微软雅黑" panose="020B0503020204020204" pitchFamily="34" charset="-122"/>
                  <a:ea typeface="微软雅黑" panose="020B0503020204020204" pitchFamily="34" charset="-122"/>
                  <a:cs typeface="+mj-cs"/>
                </a:rPr>
                <a:t>A</a:t>
              </a:r>
              <a:r>
                <a:rPr lang="zh-CN" altLang="en-US" sz="2400" b="1" dirty="0">
                  <a:ln w="12700">
                    <a:noFill/>
                  </a:ln>
                  <a:solidFill>
                    <a:schemeClr val="bg1"/>
                  </a:solidFill>
                  <a:latin typeface="微软雅黑" panose="020B0503020204020204" pitchFamily="34" charset="-122"/>
                  <a:ea typeface="微软雅黑" panose="020B0503020204020204" pitchFamily="34" charset="-122"/>
                  <a:cs typeface="+mj-cs"/>
                </a:rPr>
                <a:t>也不愿意做</a:t>
              </a:r>
              <a:r>
                <a:rPr lang="en-US" altLang="zh-CN" sz="2400" b="1" dirty="0">
                  <a:ln w="12700">
                    <a:noFill/>
                  </a:ln>
                  <a:solidFill>
                    <a:schemeClr val="bg1"/>
                  </a:solidFill>
                  <a:latin typeface="微软雅黑" panose="020B0503020204020204" pitchFamily="34" charset="-122"/>
                  <a:ea typeface="微软雅黑" panose="020B0503020204020204" pitchFamily="34" charset="-122"/>
                  <a:cs typeface="+mj-cs"/>
                </a:rPr>
                <a:t>B</a:t>
              </a:r>
              <a:endParaRPr lang="zh-CN" altLang="en-US" sz="3000" b="1" dirty="0">
                <a:ln w="12700">
                  <a:noFill/>
                </a:ln>
                <a:solidFill>
                  <a:schemeClr val="bg1"/>
                </a:solidFill>
                <a:latin typeface="微软雅黑" panose="020B0503020204020204" pitchFamily="34" charset="-122"/>
                <a:ea typeface="微软雅黑" panose="020B0503020204020204" pitchFamily="34" charset="-122"/>
                <a:cs typeface="+mj-cs"/>
              </a:endParaRPr>
            </a:p>
          </p:txBody>
        </p:sp>
      </p:grpSp>
      <p:grpSp>
        <p:nvGrpSpPr>
          <p:cNvPr id="110" name="组合 109"/>
          <p:cNvGrpSpPr/>
          <p:nvPr/>
        </p:nvGrpSpPr>
        <p:grpSpPr>
          <a:xfrm>
            <a:off x="-393737" y="3841729"/>
            <a:ext cx="12156827" cy="612117"/>
            <a:chOff x="1530020" y="1492577"/>
            <a:chExt cx="10792219" cy="851401"/>
          </a:xfrm>
          <a:solidFill>
            <a:schemeClr val="tx2"/>
          </a:solidFill>
        </p:grpSpPr>
        <p:sp>
          <p:nvSpPr>
            <p:cNvPr id="111" name="箭头: V 形 110"/>
            <p:cNvSpPr/>
            <p:nvPr/>
          </p:nvSpPr>
          <p:spPr>
            <a:xfrm>
              <a:off x="1530020" y="1615888"/>
              <a:ext cx="4030376" cy="728090"/>
            </a:xfrm>
            <a:prstGeom prst="chevron">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2" name="文本框 111"/>
            <p:cNvSpPr txBox="1"/>
            <p:nvPr/>
          </p:nvSpPr>
          <p:spPr>
            <a:xfrm>
              <a:off x="2000757" y="1492577"/>
              <a:ext cx="10321482" cy="808199"/>
            </a:xfrm>
            <a:prstGeom prst="rect">
              <a:avLst/>
            </a:prstGeom>
            <a:noFill/>
            <a:ln>
              <a:noFill/>
            </a:ln>
          </p:spPr>
          <p:txBody>
            <a:bodyPr wrap="square" rtlCol="0">
              <a:spAutoFit/>
            </a:bodyPr>
            <a:lstStyle/>
            <a:p>
              <a:pPr marL="0" indent="0">
                <a:lnSpc>
                  <a:spcPct val="150000"/>
                </a:lnSpc>
                <a:buNone/>
              </a:pPr>
              <a:r>
                <a:rPr lang="en-US" altLang="zh-CN" sz="2400" b="1" dirty="0">
                  <a:solidFill>
                    <a:srgbClr val="002060"/>
                  </a:solidFill>
                  <a:latin typeface="微软雅黑" panose="020B0503020204020204" pitchFamily="34" charset="-122"/>
                  <a:ea typeface="微软雅黑" panose="020B0503020204020204" pitchFamily="34" charset="-122"/>
                  <a:cs typeface="+mj-cs"/>
                </a:rPr>
                <a:t>reveal to ... </a:t>
              </a:r>
              <a:r>
                <a:rPr lang="zh-CN" altLang="en-US" sz="2400" b="1" dirty="0">
                  <a:solidFill>
                    <a:srgbClr val="002060"/>
                  </a:solidFill>
                  <a:latin typeface="微软雅黑" panose="020B0503020204020204" pitchFamily="34" charset="-122"/>
                  <a:ea typeface="微软雅黑" panose="020B0503020204020204" pitchFamily="34" charset="-122"/>
                  <a:cs typeface="+mj-cs"/>
                </a:rPr>
                <a:t>向</a:t>
              </a:r>
              <a:r>
                <a:rPr lang="en-US" altLang="zh-CN" sz="2400" b="1" dirty="0">
                  <a:solidFill>
                    <a:srgbClr val="002060"/>
                  </a:solidFill>
                  <a:latin typeface="微软雅黑" panose="020B0503020204020204" pitchFamily="34" charset="-122"/>
                  <a:ea typeface="微软雅黑" panose="020B0503020204020204" pitchFamily="34" charset="-122"/>
                  <a:cs typeface="+mj-cs"/>
                </a:rPr>
                <a:t>……</a:t>
              </a:r>
              <a:r>
                <a:rPr lang="zh-CN" altLang="en-US" sz="2400" b="1" dirty="0">
                  <a:solidFill>
                    <a:srgbClr val="002060"/>
                  </a:solidFill>
                  <a:latin typeface="微软雅黑" panose="020B0503020204020204" pitchFamily="34" charset="-122"/>
                  <a:ea typeface="微软雅黑" panose="020B0503020204020204" pitchFamily="34" charset="-122"/>
                  <a:cs typeface="+mj-cs"/>
                </a:rPr>
                <a:t>透漏</a:t>
              </a:r>
              <a:endParaRPr lang="zh-CN" altLang="en-US" sz="3000" b="1" dirty="0">
                <a:ln w="12700">
                  <a:noFill/>
                </a:ln>
                <a:solidFill>
                  <a:schemeClr val="bg1"/>
                </a:solidFill>
                <a:latin typeface="微软雅黑" panose="020B0503020204020204" pitchFamily="34" charset="-122"/>
                <a:ea typeface="微软雅黑" panose="020B0503020204020204" pitchFamily="34" charset="-122"/>
                <a:cs typeface="+mj-cs"/>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37"/>
                                        </p:tgtEl>
                                        <p:attrNameLst>
                                          <p:attrName>style.visibility</p:attrName>
                                        </p:attrNameLst>
                                      </p:cBhvr>
                                      <p:to>
                                        <p:strVal val="visible"/>
                                      </p:to>
                                    </p:set>
                                    <p:anim calcmode="lin" valueType="num">
                                      <p:cBhvr additive="base">
                                        <p:cTn id="13" dur="500" fill="hold"/>
                                        <p:tgtEl>
                                          <p:spTgt spid="37"/>
                                        </p:tgtEl>
                                        <p:attrNameLst>
                                          <p:attrName>ppt_x</p:attrName>
                                        </p:attrNameLst>
                                      </p:cBhvr>
                                      <p:tavLst>
                                        <p:tav tm="0">
                                          <p:val>
                                            <p:strVal val="0-#ppt_w/2"/>
                                          </p:val>
                                        </p:tav>
                                        <p:tav tm="100000">
                                          <p:val>
                                            <p:strVal val="#ppt_x"/>
                                          </p:val>
                                        </p:tav>
                                      </p:tavLst>
                                    </p:anim>
                                    <p:anim calcmode="lin" valueType="num">
                                      <p:cBhvr additive="base">
                                        <p:cTn id="14" dur="500" fill="hold"/>
                                        <p:tgtEl>
                                          <p:spTgt spid="37"/>
                                        </p:tgtEl>
                                        <p:attrNameLst>
                                          <p:attrName>ppt_y</p:attrName>
                                        </p:attrNameLst>
                                      </p:cBhvr>
                                      <p:tavLst>
                                        <p:tav tm="0">
                                          <p:val>
                                            <p:strVal val="#ppt_y"/>
                                          </p:val>
                                        </p:tav>
                                        <p:tav tm="100000">
                                          <p:val>
                                            <p:strVal val="#ppt_y"/>
                                          </p:val>
                                        </p:tav>
                                      </p:tavLst>
                                    </p:anim>
                                  </p:childTnLst>
                                </p:cTn>
                              </p:par>
                              <p:par>
                                <p:cTn id="15" presetID="2" presetClass="entr" presetSubtype="8" fill="hold" nodeType="withEffect">
                                  <p:stCondLst>
                                    <p:cond delay="100"/>
                                  </p:stCondLst>
                                  <p:childTnLst>
                                    <p:set>
                                      <p:cBhvr>
                                        <p:cTn id="16" dur="1" fill="hold">
                                          <p:stCondLst>
                                            <p:cond delay="0"/>
                                          </p:stCondLst>
                                        </p:cTn>
                                        <p:tgtEl>
                                          <p:spTgt spid="91"/>
                                        </p:tgtEl>
                                        <p:attrNameLst>
                                          <p:attrName>style.visibility</p:attrName>
                                        </p:attrNameLst>
                                      </p:cBhvr>
                                      <p:to>
                                        <p:strVal val="visible"/>
                                      </p:to>
                                    </p:set>
                                    <p:anim calcmode="lin" valueType="num">
                                      <p:cBhvr additive="base">
                                        <p:cTn id="17" dur="500" fill="hold"/>
                                        <p:tgtEl>
                                          <p:spTgt spid="91"/>
                                        </p:tgtEl>
                                        <p:attrNameLst>
                                          <p:attrName>ppt_x</p:attrName>
                                        </p:attrNameLst>
                                      </p:cBhvr>
                                      <p:tavLst>
                                        <p:tav tm="0">
                                          <p:val>
                                            <p:strVal val="0-#ppt_w/2"/>
                                          </p:val>
                                        </p:tav>
                                        <p:tav tm="100000">
                                          <p:val>
                                            <p:strVal val="#ppt_x"/>
                                          </p:val>
                                        </p:tav>
                                      </p:tavLst>
                                    </p:anim>
                                    <p:anim calcmode="lin" valueType="num">
                                      <p:cBhvr additive="base">
                                        <p:cTn id="18" dur="500" fill="hold"/>
                                        <p:tgtEl>
                                          <p:spTgt spid="91"/>
                                        </p:tgtEl>
                                        <p:attrNameLst>
                                          <p:attrName>ppt_y</p:attrName>
                                        </p:attrNameLst>
                                      </p:cBhvr>
                                      <p:tavLst>
                                        <p:tav tm="0">
                                          <p:val>
                                            <p:strVal val="#ppt_y"/>
                                          </p:val>
                                        </p:tav>
                                        <p:tav tm="100000">
                                          <p:val>
                                            <p:strVal val="#ppt_y"/>
                                          </p:val>
                                        </p:tav>
                                      </p:tavLst>
                                    </p:anim>
                                  </p:childTnLst>
                                </p:cTn>
                              </p:par>
                              <p:par>
                                <p:cTn id="19" presetID="2" presetClass="entr" presetSubtype="8" fill="hold" nodeType="withEffect">
                                  <p:stCondLst>
                                    <p:cond delay="200"/>
                                  </p:stCondLst>
                                  <p:childTnLst>
                                    <p:set>
                                      <p:cBhvr>
                                        <p:cTn id="20" dur="1" fill="hold">
                                          <p:stCondLst>
                                            <p:cond delay="0"/>
                                          </p:stCondLst>
                                        </p:cTn>
                                        <p:tgtEl>
                                          <p:spTgt spid="63"/>
                                        </p:tgtEl>
                                        <p:attrNameLst>
                                          <p:attrName>style.visibility</p:attrName>
                                        </p:attrNameLst>
                                      </p:cBhvr>
                                      <p:to>
                                        <p:strVal val="visible"/>
                                      </p:to>
                                    </p:set>
                                    <p:anim calcmode="lin" valueType="num">
                                      <p:cBhvr additive="base">
                                        <p:cTn id="21" dur="500" fill="hold"/>
                                        <p:tgtEl>
                                          <p:spTgt spid="63"/>
                                        </p:tgtEl>
                                        <p:attrNameLst>
                                          <p:attrName>ppt_x</p:attrName>
                                        </p:attrNameLst>
                                      </p:cBhvr>
                                      <p:tavLst>
                                        <p:tav tm="0">
                                          <p:val>
                                            <p:strVal val="0-#ppt_w/2"/>
                                          </p:val>
                                        </p:tav>
                                        <p:tav tm="100000">
                                          <p:val>
                                            <p:strVal val="#ppt_x"/>
                                          </p:val>
                                        </p:tav>
                                      </p:tavLst>
                                    </p:anim>
                                    <p:anim calcmode="lin" valueType="num">
                                      <p:cBhvr additive="base">
                                        <p:cTn id="22" dur="500" fill="hold"/>
                                        <p:tgtEl>
                                          <p:spTgt spid="63"/>
                                        </p:tgtEl>
                                        <p:attrNameLst>
                                          <p:attrName>ppt_y</p:attrName>
                                        </p:attrNameLst>
                                      </p:cBhvr>
                                      <p:tavLst>
                                        <p:tav tm="0">
                                          <p:val>
                                            <p:strVal val="#ppt_y"/>
                                          </p:val>
                                        </p:tav>
                                        <p:tav tm="100000">
                                          <p:val>
                                            <p:strVal val="#ppt_y"/>
                                          </p:val>
                                        </p:tav>
                                      </p:tavLst>
                                    </p:anim>
                                  </p:childTnLst>
                                </p:cTn>
                              </p:par>
                              <p:par>
                                <p:cTn id="23" presetID="2" presetClass="entr" presetSubtype="8" fill="hold" nodeType="withEffect">
                                  <p:stCondLst>
                                    <p:cond delay="400"/>
                                  </p:stCondLst>
                                  <p:childTnLst>
                                    <p:set>
                                      <p:cBhvr>
                                        <p:cTn id="24" dur="1" fill="hold">
                                          <p:stCondLst>
                                            <p:cond delay="0"/>
                                          </p:stCondLst>
                                        </p:cTn>
                                        <p:tgtEl>
                                          <p:spTgt spid="110"/>
                                        </p:tgtEl>
                                        <p:attrNameLst>
                                          <p:attrName>style.visibility</p:attrName>
                                        </p:attrNameLst>
                                      </p:cBhvr>
                                      <p:to>
                                        <p:strVal val="visible"/>
                                      </p:to>
                                    </p:set>
                                    <p:anim calcmode="lin" valueType="num">
                                      <p:cBhvr additive="base">
                                        <p:cTn id="25" dur="500" fill="hold"/>
                                        <p:tgtEl>
                                          <p:spTgt spid="110"/>
                                        </p:tgtEl>
                                        <p:attrNameLst>
                                          <p:attrName>ppt_x</p:attrName>
                                        </p:attrNameLst>
                                      </p:cBhvr>
                                      <p:tavLst>
                                        <p:tav tm="0">
                                          <p:val>
                                            <p:strVal val="0-#ppt_w/2"/>
                                          </p:val>
                                        </p:tav>
                                        <p:tav tm="100000">
                                          <p:val>
                                            <p:strVal val="#ppt_x"/>
                                          </p:val>
                                        </p:tav>
                                      </p:tavLst>
                                    </p:anim>
                                    <p:anim calcmode="lin" valueType="num">
                                      <p:cBhvr additive="base">
                                        <p:cTn id="26" dur="500" fill="hold"/>
                                        <p:tgtEl>
                                          <p:spTgt spid="110"/>
                                        </p:tgtEl>
                                        <p:attrNameLst>
                                          <p:attrName>ppt_y</p:attrName>
                                        </p:attrNameLst>
                                      </p:cBhvr>
                                      <p:tavLst>
                                        <p:tav tm="0">
                                          <p:val>
                                            <p:strVal val="#ppt_y"/>
                                          </p:val>
                                        </p:tav>
                                        <p:tav tm="100000">
                                          <p:val>
                                            <p:strVal val="#ppt_y"/>
                                          </p:val>
                                        </p:tav>
                                      </p:tavLst>
                                    </p:anim>
                                  </p:childTnLst>
                                </p:cTn>
                              </p:par>
                              <p:par>
                                <p:cTn id="27" presetID="2" presetClass="entr" presetSubtype="8" fill="hold" nodeType="withEffect">
                                  <p:stCondLst>
                                    <p:cond delay="100"/>
                                  </p:stCondLst>
                                  <p:childTnLst>
                                    <p:set>
                                      <p:cBhvr>
                                        <p:cTn id="28" dur="1" fill="hold">
                                          <p:stCondLst>
                                            <p:cond delay="0"/>
                                          </p:stCondLst>
                                        </p:cTn>
                                        <p:tgtEl>
                                          <p:spTgt spid="40"/>
                                        </p:tgtEl>
                                        <p:attrNameLst>
                                          <p:attrName>style.visibility</p:attrName>
                                        </p:attrNameLst>
                                      </p:cBhvr>
                                      <p:to>
                                        <p:strVal val="visible"/>
                                      </p:to>
                                    </p:set>
                                    <p:anim calcmode="lin" valueType="num">
                                      <p:cBhvr additive="base">
                                        <p:cTn id="29" dur="500" fill="hold"/>
                                        <p:tgtEl>
                                          <p:spTgt spid="40"/>
                                        </p:tgtEl>
                                        <p:attrNameLst>
                                          <p:attrName>ppt_x</p:attrName>
                                        </p:attrNameLst>
                                      </p:cBhvr>
                                      <p:tavLst>
                                        <p:tav tm="0">
                                          <p:val>
                                            <p:strVal val="0-#ppt_w/2"/>
                                          </p:val>
                                        </p:tav>
                                        <p:tav tm="100000">
                                          <p:val>
                                            <p:strVal val="#ppt_x"/>
                                          </p:val>
                                        </p:tav>
                                      </p:tavLst>
                                    </p:anim>
                                    <p:anim calcmode="lin" valueType="num">
                                      <p:cBhvr additive="base">
                                        <p:cTn id="30" dur="500" fill="hold"/>
                                        <p:tgtEl>
                                          <p:spTgt spid="40"/>
                                        </p:tgtEl>
                                        <p:attrNameLst>
                                          <p:attrName>ppt_y</p:attrName>
                                        </p:attrNameLst>
                                      </p:cBhvr>
                                      <p:tavLst>
                                        <p:tav tm="0">
                                          <p:val>
                                            <p:strVal val="#ppt_y"/>
                                          </p:val>
                                        </p:tav>
                                        <p:tav tm="100000">
                                          <p:val>
                                            <p:strVal val="#ppt_y"/>
                                          </p:val>
                                        </p:tav>
                                      </p:tavLst>
                                    </p:anim>
                                  </p:childTnLst>
                                </p:cTn>
                              </p:par>
                              <p:par>
                                <p:cTn id="31" presetID="2" presetClass="entr" presetSubtype="8" fill="hold" nodeType="withEffect">
                                  <p:stCondLst>
                                    <p:cond delay="300"/>
                                  </p:stCondLst>
                                  <p:childTnLst>
                                    <p:set>
                                      <p:cBhvr>
                                        <p:cTn id="32" dur="1" fill="hold">
                                          <p:stCondLst>
                                            <p:cond delay="0"/>
                                          </p:stCondLst>
                                        </p:cTn>
                                        <p:tgtEl>
                                          <p:spTgt spid="100"/>
                                        </p:tgtEl>
                                        <p:attrNameLst>
                                          <p:attrName>style.visibility</p:attrName>
                                        </p:attrNameLst>
                                      </p:cBhvr>
                                      <p:to>
                                        <p:strVal val="visible"/>
                                      </p:to>
                                    </p:set>
                                    <p:anim calcmode="lin" valueType="num">
                                      <p:cBhvr additive="base">
                                        <p:cTn id="33" dur="500" fill="hold"/>
                                        <p:tgtEl>
                                          <p:spTgt spid="100"/>
                                        </p:tgtEl>
                                        <p:attrNameLst>
                                          <p:attrName>ppt_x</p:attrName>
                                        </p:attrNameLst>
                                      </p:cBhvr>
                                      <p:tavLst>
                                        <p:tav tm="0">
                                          <p:val>
                                            <p:strVal val="0-#ppt_w/2"/>
                                          </p:val>
                                        </p:tav>
                                        <p:tav tm="100000">
                                          <p:val>
                                            <p:strVal val="#ppt_x"/>
                                          </p:val>
                                        </p:tav>
                                      </p:tavLst>
                                    </p:anim>
                                    <p:anim calcmode="lin" valueType="num">
                                      <p:cBhvr additive="base">
                                        <p:cTn id="34" dur="500" fill="hold"/>
                                        <p:tgtEl>
                                          <p:spTgt spid="100"/>
                                        </p:tgtEl>
                                        <p:attrNameLst>
                                          <p:attrName>ppt_y</p:attrName>
                                        </p:attrNameLst>
                                      </p:cBhvr>
                                      <p:tavLst>
                                        <p:tav tm="0">
                                          <p:val>
                                            <p:strVal val="#ppt_y"/>
                                          </p:val>
                                        </p:tav>
                                        <p:tav tm="100000">
                                          <p:val>
                                            <p:strVal val="#ppt_y"/>
                                          </p:val>
                                        </p:tav>
                                      </p:tavLst>
                                    </p:anim>
                                  </p:childTnLst>
                                </p:cTn>
                              </p:par>
                              <p:par>
                                <p:cTn id="35" presetID="2" presetClass="entr" presetSubtype="8" fill="hold" nodeType="withEffect">
                                  <p:stCondLst>
                                    <p:cond delay="500"/>
                                  </p:stCondLst>
                                  <p:childTnLst>
                                    <p:set>
                                      <p:cBhvr>
                                        <p:cTn id="36" dur="1" fill="hold">
                                          <p:stCondLst>
                                            <p:cond delay="0"/>
                                          </p:stCondLst>
                                        </p:cTn>
                                        <p:tgtEl>
                                          <p:spTgt spid="103"/>
                                        </p:tgtEl>
                                        <p:attrNameLst>
                                          <p:attrName>style.visibility</p:attrName>
                                        </p:attrNameLst>
                                      </p:cBhvr>
                                      <p:to>
                                        <p:strVal val="visible"/>
                                      </p:to>
                                    </p:set>
                                    <p:anim calcmode="lin" valueType="num">
                                      <p:cBhvr additive="base">
                                        <p:cTn id="37" dur="500" fill="hold"/>
                                        <p:tgtEl>
                                          <p:spTgt spid="103"/>
                                        </p:tgtEl>
                                        <p:attrNameLst>
                                          <p:attrName>ppt_x</p:attrName>
                                        </p:attrNameLst>
                                      </p:cBhvr>
                                      <p:tavLst>
                                        <p:tav tm="0">
                                          <p:val>
                                            <p:strVal val="0-#ppt_w/2"/>
                                          </p:val>
                                        </p:tav>
                                        <p:tav tm="100000">
                                          <p:val>
                                            <p:strVal val="#ppt_x"/>
                                          </p:val>
                                        </p:tav>
                                      </p:tavLst>
                                    </p:anim>
                                    <p:anim calcmode="lin" valueType="num">
                                      <p:cBhvr additive="base">
                                        <p:cTn id="38" dur="500" fill="hold"/>
                                        <p:tgtEl>
                                          <p:spTgt spid="10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50189" y="4010592"/>
            <a:ext cx="10808777" cy="193802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1. A. attended      	B. joined      	C. had         	D. took</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2. A. yucky       	B. delicious 	C. plain	D. strange</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3. A. wastes          	B. things      	C. leftovers D. meat</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4. A. let                 	B. keep         	C. make      	D. allow</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5. A. member       	B. cat            	C. pet          	D. partner</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27" name="图片 2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704952" y="-29303"/>
            <a:ext cx="2506942" cy="2508444"/>
          </a:xfrm>
          <a:prstGeom prst="rect">
            <a:avLst/>
          </a:prstGeom>
        </p:spPr>
      </p:pic>
      <p:sp>
        <p:nvSpPr>
          <p:cNvPr id="2" name="标题 1"/>
          <p:cNvSpPr>
            <a:spLocks noGrp="1"/>
          </p:cNvSpPr>
          <p:nvPr>
            <p:ph type="title"/>
          </p:nvPr>
        </p:nvSpPr>
        <p:spPr>
          <a:xfrm>
            <a:off x="540589" y="-120770"/>
            <a:ext cx="10972800" cy="1143000"/>
          </a:xfrm>
        </p:spPr>
        <p:txBody>
          <a:bodyPr>
            <a:normAutofit/>
          </a:bodyPr>
          <a:lstStyle/>
          <a:p>
            <a:pPr algn="l"/>
            <a:r>
              <a:rPr lang="zh-CN" altLang="en-US" sz="3200" b="1" dirty="0">
                <a:solidFill>
                  <a:srgbClr val="002060"/>
                </a:solidFill>
                <a:latin typeface="微软雅黑" panose="020B0503020204020204" pitchFamily="34" charset="-122"/>
                <a:ea typeface="微软雅黑" panose="020B0503020204020204" pitchFamily="34" charset="-122"/>
              </a:rPr>
              <a:t>自 测 题 六 （ 记 叙 文 ）</a:t>
            </a:r>
            <a:endParaRPr lang="zh-CN" altLang="en-US" sz="3200" b="1" dirty="0">
              <a:solidFill>
                <a:srgbClr val="002060"/>
              </a:solidFill>
              <a:latin typeface="微软雅黑" panose="020B0503020204020204" pitchFamily="34" charset="-122"/>
              <a:ea typeface="微软雅黑" panose="020B0503020204020204" pitchFamily="34" charset="-122"/>
            </a:endParaRPr>
          </a:p>
        </p:txBody>
      </p:sp>
      <p:sp>
        <p:nvSpPr>
          <p:cNvPr id="3" name="内容占位符 2"/>
          <p:cNvSpPr>
            <a:spLocks noGrp="1"/>
          </p:cNvSpPr>
          <p:nvPr>
            <p:ph idx="1"/>
          </p:nvPr>
        </p:nvSpPr>
        <p:spPr>
          <a:xfrm>
            <a:off x="431763" y="972270"/>
            <a:ext cx="10972800" cy="3088283"/>
          </a:xfrm>
          <a:solidFill>
            <a:schemeClr val="bg1">
              <a:alpha val="45000"/>
            </a:schemeClr>
          </a:solidFill>
        </p:spPr>
        <p:txBody>
          <a:bodyPr>
            <a:noAutofit/>
          </a:bodyPr>
          <a:lstStyle/>
          <a:p>
            <a:pPr marL="0" indent="0">
              <a:buNone/>
            </a:pP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     Years ago I</a:t>
            </a:r>
            <a:r>
              <a:rPr lang="en-US" altLang="zh-CN" sz="2400" b="1" u="sng" dirty="0">
                <a:latin typeface="微软雅黑" panose="020B0503020204020204" pitchFamily="34" charset="-122"/>
                <a:ea typeface="微软雅黑" panose="020B0503020204020204" pitchFamily="34" charset="-122"/>
                <a:cs typeface="Times New Roman" panose="02020603050405020304" pitchFamily="18" charset="0"/>
              </a:rPr>
              <a:t>   1    </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a dinner party hosted by some friends of mine. The hostess served a meal with a</a:t>
            </a:r>
            <a:r>
              <a:rPr lang="en-US" altLang="zh-CN" sz="2400" b="1" u="sng" dirty="0">
                <a:latin typeface="微软雅黑" panose="020B0503020204020204" pitchFamily="34" charset="-122"/>
                <a:ea typeface="微软雅黑" panose="020B0503020204020204" pitchFamily="34" charset="-122"/>
                <a:cs typeface="Times New Roman" panose="02020603050405020304" pitchFamily="18" charset="0"/>
              </a:rPr>
              <a:t>   2  </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mushroom sauce. After the meal there were some   </a:t>
            </a:r>
            <a:r>
              <a:rPr lang="en-US" altLang="zh-CN" sz="2400" b="1" u="sng" dirty="0">
                <a:latin typeface="微软雅黑" panose="020B0503020204020204" pitchFamily="34" charset="-122"/>
                <a:ea typeface="微软雅黑" panose="020B0503020204020204" pitchFamily="34" charset="-122"/>
                <a:cs typeface="Times New Roman" panose="02020603050405020304" pitchFamily="18" charset="0"/>
              </a:rPr>
              <a:t>3 </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  and the hostess decided to</a:t>
            </a:r>
            <a:r>
              <a:rPr lang="en-US" altLang="zh-CN" sz="2400" b="1" u="sng" dirty="0">
                <a:latin typeface="微软雅黑" panose="020B0503020204020204" pitchFamily="34" charset="-122"/>
                <a:ea typeface="微软雅黑" panose="020B0503020204020204" pitchFamily="34" charset="-122"/>
                <a:cs typeface="Times New Roman" panose="02020603050405020304" pitchFamily="18" charset="0"/>
              </a:rPr>
              <a:t>   4   </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her pregnant cat to enjoy the treat as well as the guests. The guests all considered the cat a</a:t>
            </a:r>
            <a:r>
              <a:rPr lang="en-US" altLang="zh-CN" sz="2400" b="1" u="sng" dirty="0">
                <a:latin typeface="微软雅黑" panose="020B0503020204020204" pitchFamily="34" charset="-122"/>
                <a:ea typeface="微软雅黑" panose="020B0503020204020204" pitchFamily="34" charset="-122"/>
                <a:cs typeface="Times New Roman" panose="02020603050405020304" pitchFamily="18" charset="0"/>
              </a:rPr>
              <a:t>   5   </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of the family.</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3" name="TextBox 22"/>
          <p:cNvSpPr txBox="1"/>
          <p:nvPr/>
        </p:nvSpPr>
        <p:spPr>
          <a:xfrm>
            <a:off x="797244" y="4675533"/>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C</a:t>
            </a:r>
            <a:endParaRPr lang="en-US" altLang="zh-CN" sz="2800" b="1" dirty="0">
              <a:solidFill>
                <a:srgbClr val="C00000"/>
              </a:solidFill>
              <a:latin typeface="Times New Roman" panose="02020603050405020304" pitchFamily="18" charset="0"/>
              <a:cs typeface="Times New Roman" panose="02020603050405020304" pitchFamily="18" charset="0"/>
            </a:endParaRPr>
          </a:p>
        </p:txBody>
      </p:sp>
      <p:sp>
        <p:nvSpPr>
          <p:cNvPr id="4" name="灯片编号占位符 3"/>
          <p:cNvSpPr>
            <a:spLocks noGrp="1"/>
          </p:cNvSpPr>
          <p:nvPr>
            <p:ph type="sldNum" sz="quarter" idx="12"/>
          </p:nvPr>
        </p:nvSpPr>
        <p:spPr/>
        <p:txBody>
          <a:bodyPr/>
          <a:lstStyle/>
          <a:p>
            <a:fld id="{879EF9BB-81F1-401D-AA19-680A8E0D7F6D}" type="slidenum">
              <a:rPr lang="en-US" smtClean="0"/>
            </a:fld>
            <a:endParaRPr lang="en-US"/>
          </a:p>
        </p:txBody>
      </p:sp>
      <p:sp>
        <p:nvSpPr>
          <p:cNvPr id="26" name="左箭头 25">
            <a:hlinkClick r:id="rId2"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16" name="TextBox 22"/>
          <p:cNvSpPr txBox="1"/>
          <p:nvPr/>
        </p:nvSpPr>
        <p:spPr>
          <a:xfrm>
            <a:off x="787436" y="4326167"/>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B</a:t>
            </a:r>
            <a:endParaRPr lang="en-US" altLang="zh-CN" sz="2800" b="1" dirty="0">
              <a:solidFill>
                <a:srgbClr val="C00000"/>
              </a:solidFill>
              <a:latin typeface="Times New Roman" panose="02020603050405020304" pitchFamily="18" charset="0"/>
              <a:cs typeface="Times New Roman" panose="02020603050405020304" pitchFamily="18" charset="0"/>
            </a:endParaRPr>
          </a:p>
        </p:txBody>
      </p:sp>
      <p:sp>
        <p:nvSpPr>
          <p:cNvPr id="9" name="TextBox 22"/>
          <p:cNvSpPr txBox="1"/>
          <p:nvPr/>
        </p:nvSpPr>
        <p:spPr>
          <a:xfrm>
            <a:off x="787437" y="3965988"/>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A</a:t>
            </a:r>
            <a:endParaRPr lang="en-US" altLang="zh-CN" sz="2800" b="1" dirty="0">
              <a:solidFill>
                <a:srgbClr val="C00000"/>
              </a:solidFill>
              <a:latin typeface="Times New Roman" panose="02020603050405020304" pitchFamily="18" charset="0"/>
              <a:cs typeface="Times New Roman" panose="02020603050405020304" pitchFamily="18" charset="0"/>
            </a:endParaRPr>
          </a:p>
        </p:txBody>
      </p:sp>
      <p:sp>
        <p:nvSpPr>
          <p:cNvPr id="10" name="TextBox 22"/>
          <p:cNvSpPr txBox="1"/>
          <p:nvPr/>
        </p:nvSpPr>
        <p:spPr>
          <a:xfrm>
            <a:off x="797244" y="5024899"/>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D</a:t>
            </a:r>
            <a:endParaRPr lang="en-US" altLang="zh-CN" sz="2800" b="1" dirty="0">
              <a:solidFill>
                <a:srgbClr val="C00000"/>
              </a:solidFill>
              <a:latin typeface="Times New Roman" panose="02020603050405020304" pitchFamily="18" charset="0"/>
              <a:cs typeface="Times New Roman" panose="02020603050405020304" pitchFamily="18" charset="0"/>
            </a:endParaRPr>
          </a:p>
        </p:txBody>
      </p:sp>
      <p:sp>
        <p:nvSpPr>
          <p:cNvPr id="12" name="文本框 11">
            <a:hlinkClick r:id="rId3" action="ppaction://hlinksldjump"/>
          </p:cNvPr>
          <p:cNvSpPr txBox="1"/>
          <p:nvPr/>
        </p:nvSpPr>
        <p:spPr>
          <a:xfrm>
            <a:off x="10599439" y="3912023"/>
            <a:ext cx="982961" cy="461665"/>
          </a:xfrm>
          <a:prstGeom prst="rect">
            <a:avLst/>
          </a:prstGeom>
          <a:solidFill>
            <a:schemeClr val="accent1"/>
          </a:solidFill>
          <a:effectLst>
            <a:outerShdw blurRad="50800" dist="76200" dir="5400000" algn="ctr" rotWithShape="0">
              <a:srgbClr val="000000">
                <a:alpha val="43137"/>
              </a:srgbClr>
            </a:outerShdw>
          </a:effectLst>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解  析</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17" name="TextBox 22"/>
          <p:cNvSpPr txBox="1"/>
          <p:nvPr/>
        </p:nvSpPr>
        <p:spPr>
          <a:xfrm>
            <a:off x="797244" y="5420243"/>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A</a:t>
            </a:r>
            <a:endParaRPr lang="en-US" altLang="zh-CN" sz="2800" b="1" dirty="0">
              <a:solidFill>
                <a:srgbClr val="C00000"/>
              </a:solidFill>
              <a:latin typeface="Times New Roman" panose="02020603050405020304" pitchFamily="18" charset="0"/>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up)">
                                      <p:cBhvr>
                                        <p:cTn id="7" dur="500"/>
                                        <p:tgtEl>
                                          <p:spTgt spid="3">
                                            <p:bg/>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up)">
                                      <p:cBhvr>
                                        <p:cTn id="10" dur="500"/>
                                        <p:tgtEl>
                                          <p:spTgt spid="3">
                                            <p:txEl>
                                              <p:pRg st="0" end="0"/>
                                            </p:txEl>
                                          </p:spTgt>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up)">
                                      <p:cBhvr>
                                        <p:cTn id="13" dur="500"/>
                                        <p:tgtEl>
                                          <p:spTgt spid="5"/>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grpId="0" nodeType="click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barn(inVertical)">
                                      <p:cBhvr>
                                        <p:cTn id="18" dur="500"/>
                                        <p:tgtEl>
                                          <p:spTgt spid="9"/>
                                        </p:tgtEl>
                                      </p:cBhvr>
                                    </p:animEffect>
                                  </p:childTnLst>
                                </p:cTn>
                              </p:par>
                            </p:childTnLst>
                          </p:cTn>
                        </p:par>
                        <p:par>
                          <p:cTn id="19" fill="hold">
                            <p:stCondLst>
                              <p:cond delay="500"/>
                            </p:stCondLst>
                            <p:childTnLst>
                              <p:par>
                                <p:cTn id="20" presetID="16" presetClass="entr" presetSubtype="37" fill="hold" grpId="0" nodeType="after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barn(outVertical)">
                                      <p:cBhvr>
                                        <p:cTn id="22" dur="500"/>
                                        <p:tgtEl>
                                          <p:spTgt spid="12"/>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barn(inVertical)">
                                      <p:cBhvr>
                                        <p:cTn id="27" dur="500"/>
                                        <p:tgtEl>
                                          <p:spTgt spid="16"/>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23"/>
                                        </p:tgtEl>
                                        <p:attrNameLst>
                                          <p:attrName>style.visibility</p:attrName>
                                        </p:attrNameLst>
                                      </p:cBhvr>
                                      <p:to>
                                        <p:strVal val="visible"/>
                                      </p:to>
                                    </p:set>
                                    <p:animEffect transition="in" filter="barn(inVertical)">
                                      <p:cBhvr>
                                        <p:cTn id="32" dur="500"/>
                                        <p:tgtEl>
                                          <p:spTgt spid="23"/>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barn(inVertical)">
                                      <p:cBhvr>
                                        <p:cTn id="37" dur="500"/>
                                        <p:tgtEl>
                                          <p:spTgt spid="10"/>
                                        </p:tgtEl>
                                      </p:cBhvr>
                                    </p:animEffect>
                                  </p:childTnLst>
                                </p:cTn>
                              </p:par>
                            </p:childTnLst>
                          </p:cTn>
                        </p:par>
                      </p:childTnLst>
                    </p:cTn>
                  </p:par>
                  <p:par>
                    <p:cTn id="38" fill="hold">
                      <p:stCondLst>
                        <p:cond delay="indefinite"/>
                      </p:stCondLst>
                      <p:childTnLst>
                        <p:par>
                          <p:cTn id="39" fill="hold">
                            <p:stCondLst>
                              <p:cond delay="0"/>
                            </p:stCondLst>
                            <p:childTnLst>
                              <p:par>
                                <p:cTn id="40" presetID="16" presetClass="entr" presetSubtype="21" fill="hold" grpId="0" nodeType="clickEffect">
                                  <p:stCondLst>
                                    <p:cond delay="0"/>
                                  </p:stCondLst>
                                  <p:childTnLst>
                                    <p:set>
                                      <p:cBhvr>
                                        <p:cTn id="41" dur="1" fill="hold">
                                          <p:stCondLst>
                                            <p:cond delay="0"/>
                                          </p:stCondLst>
                                        </p:cTn>
                                        <p:tgtEl>
                                          <p:spTgt spid="17"/>
                                        </p:tgtEl>
                                        <p:attrNameLst>
                                          <p:attrName>style.visibility</p:attrName>
                                        </p:attrNameLst>
                                      </p:cBhvr>
                                      <p:to>
                                        <p:strVal val="visible"/>
                                      </p:to>
                                    </p:set>
                                    <p:animEffect transition="in" filter="barn(inVertical)">
                                      <p:cBhvr>
                                        <p:cTn id="4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3" grpId="0" animBg="1" build="p"/>
      <p:bldP spid="23" grpId="0"/>
      <p:bldP spid="16" grpId="0"/>
      <p:bldP spid="9" grpId="0"/>
      <p:bldP spid="10" grpId="0"/>
      <p:bldP spid="12" grpId="0" animBg="1"/>
      <p:bldP spid="17" grpId="0"/>
    </p:bldLst>
  </p:timing>
</p:sld>
</file>

<file path=ppt/slides/slide5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69" name="Group 4"/>
          <p:cNvGrpSpPr/>
          <p:nvPr/>
        </p:nvGrpSpPr>
        <p:grpSpPr>
          <a:xfrm>
            <a:off x="9040482" y="3280216"/>
            <a:ext cx="3058005" cy="3492104"/>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3" name="内容占位符 2"/>
          <p:cNvSpPr>
            <a:spLocks noGrp="1"/>
          </p:cNvSpPr>
          <p:nvPr>
            <p:ph idx="1"/>
          </p:nvPr>
        </p:nvSpPr>
        <p:spPr>
          <a:xfrm>
            <a:off x="93513" y="189782"/>
            <a:ext cx="12098487" cy="6166571"/>
          </a:xfrm>
          <a:solidFill>
            <a:schemeClr val="bg1">
              <a:alpha val="47000"/>
            </a:schemeClr>
          </a:solidFill>
        </p:spPr>
        <p:txBody>
          <a:bodyPr>
            <a:normAutofit fontScale="90000"/>
          </a:bodyPr>
          <a:lstStyle/>
          <a:p>
            <a:pPr marL="0" indent="0">
              <a:lnSpc>
                <a:spcPct val="150000"/>
              </a:lnSpc>
              <a:buNone/>
            </a:pPr>
            <a:r>
              <a:rPr lang="zh-CN" altLang="en-US" sz="2800" b="1" dirty="0">
                <a:solidFill>
                  <a:srgbClr val="002060"/>
                </a:solidFill>
                <a:latin typeface="微软雅黑" panose="020B0503020204020204" pitchFamily="34" charset="-122"/>
                <a:ea typeface="微软雅黑" panose="020B0503020204020204" pitchFamily="34" charset="-122"/>
                <a:cs typeface="+mj-cs"/>
              </a:rPr>
              <a:t>解  析：</a:t>
            </a:r>
            <a:r>
              <a:rPr sz="2400" b="1" dirty="0">
                <a:latin typeface="微软雅黑" panose="020B0503020204020204" pitchFamily="34" charset="-122"/>
                <a:ea typeface="微软雅黑" panose="020B0503020204020204" pitchFamily="34" charset="-122"/>
              </a:rPr>
              <a:t>1. 本题考查固定搭配。“参加派对”用 attend the party，故本题正确答案为 A。</a:t>
            </a:r>
            <a:endParaRPr sz="2400" b="1" dirty="0">
              <a:latin typeface="微软雅黑" panose="020B0503020204020204" pitchFamily="34" charset="-122"/>
              <a:ea typeface="微软雅黑" panose="020B0503020204020204" pitchFamily="34" charset="-122"/>
            </a:endParaRPr>
          </a:p>
          <a:p>
            <a:pPr marL="0" indent="0">
              <a:lnSpc>
                <a:spcPct val="150000"/>
              </a:lnSpc>
              <a:buNone/>
            </a:pPr>
            <a:r>
              <a:rPr sz="2400" b="1" dirty="0">
                <a:latin typeface="微软雅黑" panose="020B0503020204020204" pitchFamily="34" charset="-122"/>
                <a:ea typeface="微软雅黑" panose="020B0503020204020204" pitchFamily="34" charset="-122"/>
              </a:rPr>
              <a:t>2. 本题考查联系上下文。结合下文“The sauce was the highlight of the evening’s topic of conversation”和“Everyone commented on </a:t>
            </a:r>
            <a:r>
              <a:rPr sz="2400" b="1" u="sng" dirty="0">
                <a:latin typeface="微软雅黑" panose="020B0503020204020204" pitchFamily="34" charset="-122"/>
                <a:ea typeface="微软雅黑" panose="020B0503020204020204" pitchFamily="34" charset="-122"/>
              </a:rPr>
              <a:t>6 </a:t>
            </a:r>
            <a:r>
              <a:rPr sz="2400" b="1" dirty="0">
                <a:latin typeface="微软雅黑" panose="020B0503020204020204" pitchFamily="34" charset="-122"/>
                <a:ea typeface="微软雅黑" panose="020B0503020204020204" pitchFamily="34" charset="-122"/>
              </a:rPr>
              <a:t>delicious it was”，可以推断出这是一道美味的蘑菇沙司，用delicious 更加合适，故本题正确答案为 B。</a:t>
            </a:r>
            <a:endParaRPr sz="2400" b="1" dirty="0">
              <a:latin typeface="微软雅黑" panose="020B0503020204020204" pitchFamily="34" charset="-122"/>
              <a:ea typeface="微软雅黑" panose="020B0503020204020204" pitchFamily="34" charset="-122"/>
            </a:endParaRPr>
          </a:p>
          <a:p>
            <a:pPr marL="0" indent="0">
              <a:lnSpc>
                <a:spcPct val="150000"/>
              </a:lnSpc>
              <a:buNone/>
            </a:pPr>
            <a:r>
              <a:rPr sz="2400" b="1" dirty="0">
                <a:latin typeface="微软雅黑" panose="020B0503020204020204" pitchFamily="34" charset="-122"/>
                <a:ea typeface="微软雅黑" panose="020B0503020204020204" pitchFamily="34" charset="-122"/>
              </a:rPr>
              <a:t>3. 本题考查词义辨析和联系上下文。根据下文可以看出是剩菜，并且给了猫吃，而不是 </a:t>
            </a:r>
            <a:r>
              <a:rPr sz="2400" b="1" dirty="0" err="1">
                <a:latin typeface="微软雅黑" panose="020B0503020204020204" pitchFamily="34" charset="-122"/>
                <a:ea typeface="微软雅黑" panose="020B0503020204020204" pitchFamily="34" charset="-122"/>
              </a:rPr>
              <a:t>wastes（废物</a:t>
            </a:r>
            <a:r>
              <a:rPr sz="2400" b="1" dirty="0">
                <a:latin typeface="微软雅黑" panose="020B0503020204020204" pitchFamily="34" charset="-122"/>
                <a:ea typeface="微软雅黑" panose="020B0503020204020204" pitchFamily="34" charset="-122"/>
              </a:rPr>
              <a:t>）、meat（肉）、things（东西），故本题正确答案为 C。</a:t>
            </a:r>
            <a:endParaRPr sz="2400" b="1" dirty="0">
              <a:latin typeface="微软雅黑" panose="020B0503020204020204" pitchFamily="34" charset="-122"/>
              <a:ea typeface="微软雅黑" panose="020B0503020204020204" pitchFamily="34" charset="-122"/>
            </a:endParaRPr>
          </a:p>
          <a:p>
            <a:pPr marL="0" indent="0">
              <a:lnSpc>
                <a:spcPct val="150000"/>
              </a:lnSpc>
              <a:buNone/>
            </a:pPr>
            <a:r>
              <a:rPr sz="2400" b="1" dirty="0">
                <a:latin typeface="微软雅黑" panose="020B0503020204020204" pitchFamily="34" charset="-122"/>
                <a:ea typeface="微软雅黑" panose="020B0503020204020204" pitchFamily="34" charset="-122"/>
              </a:rPr>
              <a:t>4. 本题考查习惯用法。本题有一个不定式 to，只有 allow sb. to do（允许某人去做某事）正确，而 A、C 项跟动词原形，B 项跟动词 ing 形式，故本题正确答案为 D。</a:t>
            </a:r>
            <a:endParaRPr sz="2400" b="1" dirty="0">
              <a:latin typeface="微软雅黑" panose="020B0503020204020204" pitchFamily="34" charset="-122"/>
              <a:ea typeface="微软雅黑" panose="020B0503020204020204" pitchFamily="34" charset="-122"/>
            </a:endParaRPr>
          </a:p>
          <a:p>
            <a:pPr marL="0" indent="0">
              <a:lnSpc>
                <a:spcPct val="150000"/>
              </a:lnSpc>
              <a:buNone/>
            </a:pPr>
            <a:r>
              <a:rPr sz="2400" b="1" dirty="0">
                <a:latin typeface="微软雅黑" panose="020B0503020204020204" pitchFamily="34" charset="-122"/>
                <a:ea typeface="微软雅黑" panose="020B0503020204020204" pitchFamily="34" charset="-122"/>
              </a:rPr>
              <a:t>5. 本题考查词义辨析和逻辑推理。根据文章意思，这只猫也可以和客人吃一样的饭菜，应该是被视为家里的成员之一，故本题正确答案为 A。</a:t>
            </a:r>
            <a:endParaRPr sz="2400" b="1" dirty="0">
              <a:latin typeface="微软雅黑" panose="020B0503020204020204" pitchFamily="34" charset="-122"/>
              <a:ea typeface="微软雅黑" panose="020B0503020204020204" pitchFamily="34" charset="-122"/>
            </a:endParaRPr>
          </a:p>
        </p:txBody>
      </p:sp>
      <p:sp>
        <p:nvSpPr>
          <p:cNvPr id="33" name="左箭头 32">
            <a:hlinkClick r:id="rId1"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endParaRPr lang="zh-CN" altLang="en-US" sz="2400" b="1" dirty="0">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bg/>
                                          </p:spTgt>
                                        </p:tgtEl>
                                        <p:attrNameLst>
                                          <p:attrName>style.visibility</p:attrName>
                                        </p:attrNameLst>
                                      </p:cBhvr>
                                      <p:to>
                                        <p:strVal val="visible"/>
                                      </p:to>
                                    </p:set>
                                    <p:animEffect transition="in" filter="wipe(up)">
                                      <p:cBhvr>
                                        <p:cTn id="11" dur="500"/>
                                        <p:tgtEl>
                                          <p:spTgt spid="3">
                                            <p:bg/>
                                          </p:spTgt>
                                        </p:tgtEl>
                                      </p:cBhvr>
                                    </p:animEffect>
                                  </p:childTnLst>
                                </p:cTn>
                              </p:par>
                              <p:par>
                                <p:cTn id="12" presetID="22" presetClass="entr" presetSubtype="1" fill="hold" grpId="0" nodeType="with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wipe(up)">
                                      <p:cBhvr>
                                        <p:cTn id="14" dur="500"/>
                                        <p:tgtEl>
                                          <p:spTgt spid="3">
                                            <p:txEl>
                                              <p:pRg st="0" end="0"/>
                                            </p:txEl>
                                          </p:spTgt>
                                        </p:tgtEl>
                                      </p:cBhvr>
                                    </p:animEffect>
                                  </p:childTnLst>
                                </p:cTn>
                              </p:par>
                              <p:par>
                                <p:cTn id="15" presetID="22" presetClass="entr" presetSubtype="1" fill="hold" grpId="0" nodeType="with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wipe(up)">
                                      <p:cBhvr>
                                        <p:cTn id="17" dur="500"/>
                                        <p:tgtEl>
                                          <p:spTgt spid="3">
                                            <p:txEl>
                                              <p:pRg st="1" end="1"/>
                                            </p:txEl>
                                          </p:spTgt>
                                        </p:tgtEl>
                                      </p:cBhvr>
                                    </p:animEffect>
                                  </p:childTnLst>
                                </p:cTn>
                              </p:par>
                              <p:par>
                                <p:cTn id="18" presetID="22" presetClass="entr" presetSubtype="1" fill="hold" grpId="0" nodeType="with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Effect transition="in" filter="wipe(up)">
                                      <p:cBhvr>
                                        <p:cTn id="20" dur="500"/>
                                        <p:tgtEl>
                                          <p:spTgt spid="3">
                                            <p:txEl>
                                              <p:pRg st="2" end="2"/>
                                            </p:txEl>
                                          </p:spTgt>
                                        </p:tgtEl>
                                      </p:cBhvr>
                                    </p:animEffect>
                                  </p:childTnLst>
                                </p:cTn>
                              </p:par>
                              <p:par>
                                <p:cTn id="21" presetID="22" presetClass="entr" presetSubtype="1" fill="hold" grpId="0" nodeType="with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Effect transition="in" filter="wipe(up)">
                                      <p:cBhvr>
                                        <p:cTn id="23" dur="500"/>
                                        <p:tgtEl>
                                          <p:spTgt spid="3">
                                            <p:txEl>
                                              <p:pRg st="3" end="3"/>
                                            </p:txEl>
                                          </p:spTgt>
                                        </p:tgtEl>
                                      </p:cBhvr>
                                    </p:animEffect>
                                  </p:childTnLst>
                                </p:cTn>
                              </p:par>
                              <p:par>
                                <p:cTn id="24" presetID="22" presetClass="entr" presetSubtype="1" fill="hold" grpId="0" nodeType="withEffect">
                                  <p:stCondLst>
                                    <p:cond delay="0"/>
                                  </p:stCondLst>
                                  <p:childTnLst>
                                    <p:set>
                                      <p:cBhvr>
                                        <p:cTn id="25" dur="1" fill="hold">
                                          <p:stCondLst>
                                            <p:cond delay="0"/>
                                          </p:stCondLst>
                                        </p:cTn>
                                        <p:tgtEl>
                                          <p:spTgt spid="3">
                                            <p:txEl>
                                              <p:pRg st="4" end="4"/>
                                            </p:txEl>
                                          </p:spTgt>
                                        </p:tgtEl>
                                        <p:attrNameLst>
                                          <p:attrName>style.visibility</p:attrName>
                                        </p:attrNameLst>
                                      </p:cBhvr>
                                      <p:to>
                                        <p:strVal val="visible"/>
                                      </p:to>
                                    </p:set>
                                    <p:animEffect transition="in" filter="wipe(up)">
                                      <p:cBhvr>
                                        <p:cTn id="26"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uiExpand="1" build="p"/>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990297" y="4373905"/>
            <a:ext cx="10808777" cy="193802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6. A. what		B. how               	C. however		D. whatever</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7. A. many		B. very               	C. much            	D. more</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8. A. done		B. had                	C. taken           	D. made</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9. A. Suddenly      B. Therefore      	C. Immediately   	D. However</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10. A. can         	B. must         	C. may                 	D. should</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27" name="图片 2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704952" y="-29303"/>
            <a:ext cx="2506942" cy="2508444"/>
          </a:xfrm>
          <a:prstGeom prst="rect">
            <a:avLst/>
          </a:prstGeom>
        </p:spPr>
      </p:pic>
      <p:sp>
        <p:nvSpPr>
          <p:cNvPr id="3" name="内容占位符 2"/>
          <p:cNvSpPr>
            <a:spLocks noGrp="1"/>
          </p:cNvSpPr>
          <p:nvPr>
            <p:ph idx="1"/>
          </p:nvPr>
        </p:nvSpPr>
        <p:spPr>
          <a:xfrm>
            <a:off x="386199" y="721323"/>
            <a:ext cx="10808776" cy="3151399"/>
          </a:xfrm>
          <a:solidFill>
            <a:schemeClr val="bg1">
              <a:alpha val="45000"/>
            </a:schemeClr>
          </a:solidFill>
        </p:spPr>
        <p:txBody>
          <a:bodyPr>
            <a:noAutofit/>
          </a:bodyPr>
          <a:lstStyle/>
          <a:p>
            <a:pPr marL="0" indent="0">
              <a:buNone/>
            </a:pP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     The sauce was the highlight of the evening’s topic of conversation. Everyone commented on</a:t>
            </a:r>
            <a:r>
              <a:rPr lang="en-US" altLang="zh-CN" sz="2400" b="1" u="sng" dirty="0">
                <a:latin typeface="微软雅黑" panose="020B0503020204020204" pitchFamily="34" charset="-122"/>
                <a:ea typeface="微软雅黑" panose="020B0503020204020204" pitchFamily="34" charset="-122"/>
                <a:cs typeface="Times New Roman" panose="02020603050405020304" pitchFamily="18" charset="0"/>
              </a:rPr>
              <a:t>   6   </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delicious it was, and the hostess smiled at all the compliments (</a:t>
            </a:r>
            <a:r>
              <a:rPr lang="zh-CN" altLang="en-US" sz="2400" b="1" dirty="0">
                <a:latin typeface="微软雅黑" panose="020B0503020204020204" pitchFamily="34" charset="-122"/>
                <a:ea typeface="微软雅黑" panose="020B0503020204020204" pitchFamily="34" charset="-122"/>
                <a:cs typeface="Times New Roman" panose="02020603050405020304" pitchFamily="18" charset="0"/>
              </a:rPr>
              <a:t>赞美</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 One of the guests commented that some toxic (</a:t>
            </a:r>
            <a:r>
              <a:rPr lang="zh-CN" altLang="en-US" sz="2400" b="1" dirty="0">
                <a:latin typeface="微软雅黑" panose="020B0503020204020204" pitchFamily="34" charset="-122"/>
                <a:ea typeface="微软雅黑" panose="020B0503020204020204" pitchFamily="34" charset="-122"/>
                <a:cs typeface="Times New Roman" panose="02020603050405020304" pitchFamily="18" charset="0"/>
              </a:rPr>
              <a:t>有毒的</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 mushrooms were</a:t>
            </a:r>
            <a:r>
              <a:rPr lang="en-US" altLang="zh-CN" sz="2400" b="1" u="sng" dirty="0">
                <a:latin typeface="微软雅黑" panose="020B0503020204020204" pitchFamily="34" charset="-122"/>
                <a:ea typeface="微软雅黑" panose="020B0503020204020204" pitchFamily="34" charset="-122"/>
                <a:cs typeface="Times New Roman" panose="02020603050405020304" pitchFamily="18" charset="0"/>
              </a:rPr>
              <a:t>   7   </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like this tasty dish, and how funny it would be if such a tasty treat was</a:t>
            </a:r>
            <a:r>
              <a:rPr lang="en-US" altLang="zh-CN" sz="2400" b="1" u="sng" dirty="0">
                <a:latin typeface="微软雅黑" panose="020B0503020204020204" pitchFamily="34" charset="-122"/>
                <a:ea typeface="微软雅黑" panose="020B0503020204020204" pitchFamily="34" charset="-122"/>
                <a:cs typeface="Times New Roman" panose="02020603050405020304" pitchFamily="18" charset="0"/>
              </a:rPr>
              <a:t>   8   </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from that instead.</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a:p>
            <a:pPr marL="0" indent="0">
              <a:buNone/>
            </a:pP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2400" b="1" u="sng" dirty="0">
                <a:latin typeface="微软雅黑" panose="020B0503020204020204" pitchFamily="34" charset="-122"/>
                <a:ea typeface="微软雅黑" panose="020B0503020204020204" pitchFamily="34" charset="-122"/>
                <a:cs typeface="Times New Roman" panose="02020603050405020304" pitchFamily="18" charset="0"/>
              </a:rPr>
              <a:t>    9  </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 , the pet cat started crying and rolling on the floor, clutching (</a:t>
            </a:r>
            <a:r>
              <a:rPr lang="zh-CN" altLang="en-US" sz="2400" b="1" dirty="0">
                <a:latin typeface="微软雅黑" panose="020B0503020204020204" pitchFamily="34" charset="-122"/>
                <a:ea typeface="微软雅黑" panose="020B0503020204020204" pitchFamily="34" charset="-122"/>
                <a:cs typeface="Times New Roman" panose="02020603050405020304" pitchFamily="18" charset="0"/>
              </a:rPr>
              <a:t>挠着</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 its belly. The hostess exclaimed, “Oh my God, it</a:t>
            </a:r>
            <a:r>
              <a:rPr lang="en-US" altLang="zh-CN" sz="2400" b="1" u="sng" dirty="0">
                <a:latin typeface="微软雅黑" panose="020B0503020204020204" pitchFamily="34" charset="-122"/>
                <a:ea typeface="微软雅黑" panose="020B0503020204020204" pitchFamily="34" charset="-122"/>
                <a:cs typeface="Times New Roman" panose="02020603050405020304" pitchFamily="18" charset="0"/>
              </a:rPr>
              <a:t>   10   </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be the mushroom sauce!”</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3" name="TextBox 22"/>
          <p:cNvSpPr txBox="1"/>
          <p:nvPr/>
        </p:nvSpPr>
        <p:spPr>
          <a:xfrm>
            <a:off x="609600" y="5083233"/>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D</a:t>
            </a:r>
            <a:endParaRPr lang="en-US" altLang="zh-CN" sz="2800" b="1" dirty="0">
              <a:solidFill>
                <a:srgbClr val="C00000"/>
              </a:solidFill>
              <a:latin typeface="Times New Roman" panose="02020603050405020304" pitchFamily="18" charset="0"/>
              <a:cs typeface="Times New Roman" panose="02020603050405020304" pitchFamily="18" charset="0"/>
            </a:endParaRPr>
          </a:p>
        </p:txBody>
      </p:sp>
      <p:sp>
        <p:nvSpPr>
          <p:cNvPr id="4" name="灯片编号占位符 3"/>
          <p:cNvSpPr>
            <a:spLocks noGrp="1"/>
          </p:cNvSpPr>
          <p:nvPr>
            <p:ph type="sldNum" sz="quarter" idx="12"/>
          </p:nvPr>
        </p:nvSpPr>
        <p:spPr/>
        <p:txBody>
          <a:bodyPr/>
          <a:lstStyle/>
          <a:p>
            <a:fld id="{879EF9BB-81F1-401D-AA19-680A8E0D7F6D}" type="slidenum">
              <a:rPr lang="en-US" smtClean="0"/>
            </a:fld>
            <a:endParaRPr lang="en-US"/>
          </a:p>
        </p:txBody>
      </p:sp>
      <p:sp>
        <p:nvSpPr>
          <p:cNvPr id="26" name="左箭头 25">
            <a:hlinkClick r:id="rId2"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16" name="TextBox 22"/>
          <p:cNvSpPr txBox="1"/>
          <p:nvPr/>
        </p:nvSpPr>
        <p:spPr>
          <a:xfrm>
            <a:off x="599792" y="4733867"/>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C</a:t>
            </a:r>
            <a:endParaRPr lang="en-US" altLang="zh-CN" sz="2800" b="1" dirty="0">
              <a:solidFill>
                <a:srgbClr val="C00000"/>
              </a:solidFill>
              <a:latin typeface="Times New Roman" panose="02020603050405020304" pitchFamily="18" charset="0"/>
              <a:cs typeface="Times New Roman" panose="02020603050405020304" pitchFamily="18" charset="0"/>
            </a:endParaRPr>
          </a:p>
        </p:txBody>
      </p:sp>
      <p:sp>
        <p:nvSpPr>
          <p:cNvPr id="9" name="TextBox 22"/>
          <p:cNvSpPr txBox="1"/>
          <p:nvPr/>
        </p:nvSpPr>
        <p:spPr>
          <a:xfrm>
            <a:off x="599793" y="4373688"/>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B</a:t>
            </a:r>
            <a:endParaRPr lang="en-US" altLang="zh-CN" sz="2800" b="1" dirty="0">
              <a:solidFill>
                <a:srgbClr val="C00000"/>
              </a:solidFill>
              <a:latin typeface="Times New Roman" panose="02020603050405020304" pitchFamily="18" charset="0"/>
              <a:cs typeface="Times New Roman" panose="02020603050405020304" pitchFamily="18" charset="0"/>
            </a:endParaRPr>
          </a:p>
        </p:txBody>
      </p:sp>
      <p:sp>
        <p:nvSpPr>
          <p:cNvPr id="10" name="TextBox 22"/>
          <p:cNvSpPr txBox="1"/>
          <p:nvPr/>
        </p:nvSpPr>
        <p:spPr>
          <a:xfrm>
            <a:off x="609600" y="5432599"/>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A</a:t>
            </a:r>
            <a:endParaRPr lang="en-US" altLang="zh-CN" sz="2800" b="1" dirty="0">
              <a:solidFill>
                <a:srgbClr val="C00000"/>
              </a:solidFill>
              <a:latin typeface="Times New Roman" panose="02020603050405020304" pitchFamily="18" charset="0"/>
              <a:cs typeface="Times New Roman" panose="02020603050405020304" pitchFamily="18" charset="0"/>
            </a:endParaRPr>
          </a:p>
        </p:txBody>
      </p:sp>
      <p:sp>
        <p:nvSpPr>
          <p:cNvPr id="12" name="文本框 11">
            <a:hlinkClick r:id="rId3" action="ppaction://hlinksldjump"/>
          </p:cNvPr>
          <p:cNvSpPr txBox="1"/>
          <p:nvPr/>
        </p:nvSpPr>
        <p:spPr>
          <a:xfrm>
            <a:off x="10599439" y="3912023"/>
            <a:ext cx="982961" cy="461665"/>
          </a:xfrm>
          <a:prstGeom prst="rect">
            <a:avLst/>
          </a:prstGeom>
          <a:solidFill>
            <a:schemeClr val="accent1"/>
          </a:solidFill>
          <a:effectLst>
            <a:outerShdw blurRad="50800" dist="76200" dir="5400000" algn="ctr" rotWithShape="0">
              <a:srgbClr val="000000">
                <a:alpha val="43137"/>
              </a:srgbClr>
            </a:outerShdw>
          </a:effectLst>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解  析</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13" name="TextBox 22"/>
          <p:cNvSpPr txBox="1"/>
          <p:nvPr/>
        </p:nvSpPr>
        <p:spPr>
          <a:xfrm>
            <a:off x="609600" y="5795317"/>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B</a:t>
            </a:r>
            <a:endParaRPr lang="en-US" altLang="zh-CN" sz="2800" b="1" dirty="0">
              <a:solidFill>
                <a:srgbClr val="C00000"/>
              </a:solidFill>
              <a:latin typeface="Times New Roman" panose="02020603050405020304" pitchFamily="18" charset="0"/>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up)">
                                      <p:cBhvr>
                                        <p:cTn id="7" dur="500"/>
                                        <p:tgtEl>
                                          <p:spTgt spid="3">
                                            <p:bg/>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up)">
                                      <p:cBhvr>
                                        <p:cTn id="10" dur="500"/>
                                        <p:tgtEl>
                                          <p:spTgt spid="3">
                                            <p:txEl>
                                              <p:pRg st="0" end="0"/>
                                            </p:txEl>
                                          </p:spTgt>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wipe(up)">
                                      <p:cBhvr>
                                        <p:cTn id="13" dur="500"/>
                                        <p:tgtEl>
                                          <p:spTgt spid="3">
                                            <p:txEl>
                                              <p:pRg st="1" end="1"/>
                                            </p:txEl>
                                          </p:spTgt>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wipe(up)">
                                      <p:cBhvr>
                                        <p:cTn id="16" dur="500"/>
                                        <p:tgtEl>
                                          <p:spTgt spid="5"/>
                                        </p:tgtEl>
                                      </p:cBhvr>
                                    </p:animEffect>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barn(inVertical)">
                                      <p:cBhvr>
                                        <p:cTn id="21" dur="500"/>
                                        <p:tgtEl>
                                          <p:spTgt spid="9"/>
                                        </p:tgtEl>
                                      </p:cBhvr>
                                    </p:animEffect>
                                  </p:childTnLst>
                                </p:cTn>
                              </p:par>
                            </p:childTnLst>
                          </p:cTn>
                        </p:par>
                        <p:par>
                          <p:cTn id="22" fill="hold">
                            <p:stCondLst>
                              <p:cond delay="500"/>
                            </p:stCondLst>
                            <p:childTnLst>
                              <p:par>
                                <p:cTn id="23" presetID="16" presetClass="entr" presetSubtype="37"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barn(outVertical)">
                                      <p:cBhvr>
                                        <p:cTn id="25" dur="500"/>
                                        <p:tgtEl>
                                          <p:spTgt spid="12"/>
                                        </p:tgtEl>
                                      </p:cBhvr>
                                    </p:animEffect>
                                  </p:childTnLst>
                                </p:cTn>
                              </p:par>
                            </p:childTnLst>
                          </p:cTn>
                        </p:par>
                      </p:childTnLst>
                    </p:cTn>
                  </p:par>
                  <p:par>
                    <p:cTn id="26" fill="hold">
                      <p:stCondLst>
                        <p:cond delay="indefinite"/>
                      </p:stCondLst>
                      <p:childTnLst>
                        <p:par>
                          <p:cTn id="27" fill="hold">
                            <p:stCondLst>
                              <p:cond delay="0"/>
                            </p:stCondLst>
                            <p:childTnLst>
                              <p:par>
                                <p:cTn id="28" presetID="16" presetClass="entr" presetSubtype="21" fill="hold" grpId="0" nodeType="click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barn(inVertical)">
                                      <p:cBhvr>
                                        <p:cTn id="30" dur="500"/>
                                        <p:tgtEl>
                                          <p:spTgt spid="16"/>
                                        </p:tgtEl>
                                      </p:cBhvr>
                                    </p:animEffect>
                                  </p:childTnLst>
                                </p:cTn>
                              </p:par>
                            </p:childTnLst>
                          </p:cTn>
                        </p:par>
                      </p:childTnLst>
                    </p:cTn>
                  </p:par>
                  <p:par>
                    <p:cTn id="31" fill="hold">
                      <p:stCondLst>
                        <p:cond delay="indefinite"/>
                      </p:stCondLst>
                      <p:childTnLst>
                        <p:par>
                          <p:cTn id="32" fill="hold">
                            <p:stCondLst>
                              <p:cond delay="0"/>
                            </p:stCondLst>
                            <p:childTnLst>
                              <p:par>
                                <p:cTn id="33" presetID="16" presetClass="entr" presetSubtype="21" fill="hold" grpId="0" nodeType="click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barn(inVertical)">
                                      <p:cBhvr>
                                        <p:cTn id="35" dur="500"/>
                                        <p:tgtEl>
                                          <p:spTgt spid="23"/>
                                        </p:tgtEl>
                                      </p:cBhvr>
                                    </p:animEffect>
                                  </p:childTnLst>
                                </p:cTn>
                              </p:par>
                            </p:childTnLst>
                          </p:cTn>
                        </p:par>
                      </p:childTnLst>
                    </p:cTn>
                  </p:par>
                  <p:par>
                    <p:cTn id="36" fill="hold">
                      <p:stCondLst>
                        <p:cond delay="indefinite"/>
                      </p:stCondLst>
                      <p:childTnLst>
                        <p:par>
                          <p:cTn id="37" fill="hold">
                            <p:stCondLst>
                              <p:cond delay="0"/>
                            </p:stCondLst>
                            <p:childTnLst>
                              <p:par>
                                <p:cTn id="38" presetID="16" presetClass="entr" presetSubtype="21" fill="hold" grpId="0" nodeType="click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barn(inVertical)">
                                      <p:cBhvr>
                                        <p:cTn id="40" dur="500"/>
                                        <p:tgtEl>
                                          <p:spTgt spid="10"/>
                                        </p:tgtEl>
                                      </p:cBhvr>
                                    </p:animEffect>
                                  </p:childTnLst>
                                </p:cTn>
                              </p:par>
                            </p:childTnLst>
                          </p:cTn>
                        </p:par>
                      </p:childTnLst>
                    </p:cTn>
                  </p:par>
                  <p:par>
                    <p:cTn id="41" fill="hold">
                      <p:stCondLst>
                        <p:cond delay="indefinite"/>
                      </p:stCondLst>
                      <p:childTnLst>
                        <p:par>
                          <p:cTn id="42" fill="hold">
                            <p:stCondLst>
                              <p:cond delay="0"/>
                            </p:stCondLst>
                            <p:childTnLst>
                              <p:par>
                                <p:cTn id="43" presetID="16" presetClass="entr" presetSubtype="21" fill="hold" grpId="0" nodeType="clickEffect">
                                  <p:stCondLst>
                                    <p:cond delay="0"/>
                                  </p:stCondLst>
                                  <p:childTnLst>
                                    <p:set>
                                      <p:cBhvr>
                                        <p:cTn id="44" dur="1" fill="hold">
                                          <p:stCondLst>
                                            <p:cond delay="0"/>
                                          </p:stCondLst>
                                        </p:cTn>
                                        <p:tgtEl>
                                          <p:spTgt spid="13"/>
                                        </p:tgtEl>
                                        <p:attrNameLst>
                                          <p:attrName>style.visibility</p:attrName>
                                        </p:attrNameLst>
                                      </p:cBhvr>
                                      <p:to>
                                        <p:strVal val="visible"/>
                                      </p:to>
                                    </p:set>
                                    <p:animEffect transition="in" filter="barn(inVertical)">
                                      <p:cBhvr>
                                        <p:cTn id="45"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3" grpId="0" animBg="1" build="p"/>
      <p:bldP spid="23" grpId="0"/>
      <p:bldP spid="16" grpId="0"/>
      <p:bldP spid="9" grpId="0"/>
      <p:bldP spid="10" grpId="0"/>
      <p:bldP spid="12" grpId="0" animBg="1"/>
      <p:bldP spid="13" grpId="0"/>
    </p:bldLst>
  </p:timing>
</p:sld>
</file>

<file path=ppt/slides/slide5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69" name="Group 4"/>
          <p:cNvGrpSpPr/>
          <p:nvPr/>
        </p:nvGrpSpPr>
        <p:grpSpPr>
          <a:xfrm>
            <a:off x="9040482" y="3280216"/>
            <a:ext cx="3058005" cy="3492104"/>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3" name="内容占位符 2"/>
          <p:cNvSpPr>
            <a:spLocks noGrp="1"/>
          </p:cNvSpPr>
          <p:nvPr>
            <p:ph idx="1"/>
          </p:nvPr>
        </p:nvSpPr>
        <p:spPr>
          <a:xfrm>
            <a:off x="538426" y="189782"/>
            <a:ext cx="11419112" cy="6166571"/>
          </a:xfrm>
          <a:solidFill>
            <a:schemeClr val="bg1">
              <a:alpha val="47000"/>
            </a:schemeClr>
          </a:solidFill>
        </p:spPr>
        <p:txBody>
          <a:bodyPr>
            <a:normAutofit fontScale="87500" lnSpcReduction="20000"/>
          </a:bodyPr>
          <a:lstStyle/>
          <a:p>
            <a:pPr marL="0" indent="0">
              <a:lnSpc>
                <a:spcPct val="150000"/>
              </a:lnSpc>
              <a:buNone/>
            </a:pPr>
            <a:r>
              <a:rPr lang="zh-CN" altLang="en-US" b="1" dirty="0">
                <a:solidFill>
                  <a:srgbClr val="002060"/>
                </a:solidFill>
                <a:latin typeface="微软雅黑" panose="020B0503020204020204" pitchFamily="34" charset="-122"/>
                <a:ea typeface="微软雅黑" panose="020B0503020204020204" pitchFamily="34" charset="-122"/>
                <a:cs typeface="+mj-cs"/>
              </a:rPr>
              <a:t>解  析：</a:t>
            </a:r>
            <a:r>
              <a:rPr sz="2900" b="1">
                <a:latin typeface="微软雅黑" panose="020B0503020204020204" pitchFamily="34" charset="-122"/>
                <a:ea typeface="微软雅黑" panose="020B0503020204020204" pitchFamily="34" charset="-122"/>
              </a:rPr>
              <a:t>6. 本题考查固定句型。感叹句句型 how+</a:t>
            </a:r>
            <a:r>
              <a:rPr sz="2900" b="1" i="1">
                <a:latin typeface="微软雅黑" panose="020B0503020204020204" pitchFamily="34" charset="-122"/>
                <a:ea typeface="微软雅黑" panose="020B0503020204020204" pitchFamily="34" charset="-122"/>
              </a:rPr>
              <a:t>adj</a:t>
            </a:r>
            <a:r>
              <a:rPr sz="2900" b="1">
                <a:latin typeface="微软雅黑" panose="020B0503020204020204" pitchFamily="34" charset="-122"/>
                <a:ea typeface="微软雅黑" panose="020B0503020204020204" pitchFamily="34" charset="-122"/>
              </a:rPr>
              <a:t>.（多么，怎样），故本题正确答案为 B。</a:t>
            </a:r>
            <a:endParaRPr sz="2900" b="1">
              <a:latin typeface="微软雅黑" panose="020B0503020204020204" pitchFamily="34" charset="-122"/>
              <a:ea typeface="微软雅黑" panose="020B0503020204020204" pitchFamily="34" charset="-122"/>
            </a:endParaRPr>
          </a:p>
          <a:p>
            <a:pPr marL="0" indent="0">
              <a:lnSpc>
                <a:spcPct val="150000"/>
              </a:lnSpc>
              <a:buNone/>
            </a:pPr>
            <a:r>
              <a:rPr sz="2900" b="1">
                <a:latin typeface="微软雅黑" panose="020B0503020204020204" pitchFamily="34" charset="-122"/>
                <a:ea typeface="微软雅黑" panose="020B0503020204020204" pitchFamily="34" charset="-122"/>
              </a:rPr>
              <a:t>7. 本题考查词汇用法。非常像，用副词 much 修饰形容词 like，故本题正确答案为 C。</a:t>
            </a:r>
            <a:endParaRPr sz="2900" b="1">
              <a:latin typeface="微软雅黑" panose="020B0503020204020204" pitchFamily="34" charset="-122"/>
              <a:ea typeface="微软雅黑" panose="020B0503020204020204" pitchFamily="34" charset="-122"/>
            </a:endParaRPr>
          </a:p>
          <a:p>
            <a:pPr marL="0" indent="0">
              <a:lnSpc>
                <a:spcPct val="150000"/>
              </a:lnSpc>
              <a:buNone/>
            </a:pPr>
            <a:r>
              <a:rPr sz="2900" b="1">
                <a:latin typeface="微软雅黑" panose="020B0503020204020204" pitchFamily="34" charset="-122"/>
                <a:ea typeface="微软雅黑" panose="020B0503020204020204" pitchFamily="34" charset="-122"/>
              </a:rPr>
              <a:t>8. 本题考查词义辨析和联系上下文。联系上下文可知，一位宾客在打趣，“如果这美味的蘑菇沙司也是用有毒的蘑菇制作的，就滑稽了”，用 be made from（由……制成）更加合适，故本题正确答案为 D。</a:t>
            </a:r>
            <a:endParaRPr sz="2900" b="1">
              <a:latin typeface="微软雅黑" panose="020B0503020204020204" pitchFamily="34" charset="-122"/>
              <a:ea typeface="微软雅黑" panose="020B0503020204020204" pitchFamily="34" charset="-122"/>
            </a:endParaRPr>
          </a:p>
          <a:p>
            <a:pPr marL="0" indent="0">
              <a:lnSpc>
                <a:spcPct val="150000"/>
              </a:lnSpc>
              <a:buNone/>
            </a:pPr>
            <a:r>
              <a:rPr sz="2900" b="1">
                <a:latin typeface="微软雅黑" panose="020B0503020204020204" pitchFamily="34" charset="-122"/>
                <a:ea typeface="微软雅黑" panose="020B0503020204020204" pitchFamily="34" charset="-122"/>
              </a:rPr>
              <a:t>9. 本题考查词义辨析和联系上下文。联系上下文，宾客刚说完中毒的话题，猫就有反应，用suddenly（突然间）更加合适，故本题正确答案为 A。</a:t>
            </a:r>
            <a:endParaRPr sz="2900" b="1">
              <a:latin typeface="微软雅黑" panose="020B0503020204020204" pitchFamily="34" charset="-122"/>
              <a:ea typeface="微软雅黑" panose="020B0503020204020204" pitchFamily="34" charset="-122"/>
            </a:endParaRPr>
          </a:p>
          <a:p>
            <a:pPr marL="0" indent="0">
              <a:lnSpc>
                <a:spcPct val="150000"/>
              </a:lnSpc>
              <a:buNone/>
            </a:pPr>
            <a:r>
              <a:rPr sz="2900" b="1">
                <a:latin typeface="微软雅黑" panose="020B0503020204020204" pitchFamily="34" charset="-122"/>
                <a:ea typeface="微软雅黑" panose="020B0503020204020204" pitchFamily="34" charset="-122"/>
              </a:rPr>
              <a:t>10. 本题考查情态动词用法。must be 表示“肯定，一定是”，故本题正确答案为 B。</a:t>
            </a:r>
            <a:endParaRPr sz="2900" b="1">
              <a:latin typeface="微软雅黑" panose="020B0503020204020204" pitchFamily="34" charset="-122"/>
              <a:ea typeface="微软雅黑" panose="020B0503020204020204" pitchFamily="34" charset="-122"/>
            </a:endParaRPr>
          </a:p>
        </p:txBody>
      </p:sp>
      <p:sp>
        <p:nvSpPr>
          <p:cNvPr id="33" name="左箭头 32">
            <a:hlinkClick r:id="rId1"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endParaRPr lang="zh-CN" altLang="en-US" sz="2400" b="1" dirty="0">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bg/>
                                          </p:spTgt>
                                        </p:tgtEl>
                                        <p:attrNameLst>
                                          <p:attrName>style.visibility</p:attrName>
                                        </p:attrNameLst>
                                      </p:cBhvr>
                                      <p:to>
                                        <p:strVal val="visible"/>
                                      </p:to>
                                    </p:set>
                                    <p:animEffect transition="in" filter="wipe(up)">
                                      <p:cBhvr>
                                        <p:cTn id="11" dur="500"/>
                                        <p:tgtEl>
                                          <p:spTgt spid="3">
                                            <p:bg/>
                                          </p:spTgt>
                                        </p:tgtEl>
                                      </p:cBhvr>
                                    </p:animEffect>
                                  </p:childTnLst>
                                </p:cTn>
                              </p:par>
                              <p:par>
                                <p:cTn id="12" presetID="22" presetClass="entr" presetSubtype="1" fill="hold" grpId="0" nodeType="with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wipe(up)">
                                      <p:cBhvr>
                                        <p:cTn id="14" dur="500"/>
                                        <p:tgtEl>
                                          <p:spTgt spid="3">
                                            <p:txEl>
                                              <p:pRg st="0" end="0"/>
                                            </p:txEl>
                                          </p:spTgt>
                                        </p:tgtEl>
                                      </p:cBhvr>
                                    </p:animEffect>
                                  </p:childTnLst>
                                </p:cTn>
                              </p:par>
                              <p:par>
                                <p:cTn id="15" presetID="22" presetClass="entr" presetSubtype="1" fill="hold" grpId="0" nodeType="with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wipe(up)">
                                      <p:cBhvr>
                                        <p:cTn id="17" dur="500"/>
                                        <p:tgtEl>
                                          <p:spTgt spid="3">
                                            <p:txEl>
                                              <p:pRg st="1" end="1"/>
                                            </p:txEl>
                                          </p:spTgt>
                                        </p:tgtEl>
                                      </p:cBhvr>
                                    </p:animEffect>
                                  </p:childTnLst>
                                </p:cTn>
                              </p:par>
                              <p:par>
                                <p:cTn id="18" presetID="22" presetClass="entr" presetSubtype="1" fill="hold" grpId="0" nodeType="with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Effect transition="in" filter="wipe(up)">
                                      <p:cBhvr>
                                        <p:cTn id="20" dur="500"/>
                                        <p:tgtEl>
                                          <p:spTgt spid="3">
                                            <p:txEl>
                                              <p:pRg st="2" end="2"/>
                                            </p:txEl>
                                          </p:spTgt>
                                        </p:tgtEl>
                                      </p:cBhvr>
                                    </p:animEffect>
                                  </p:childTnLst>
                                </p:cTn>
                              </p:par>
                              <p:par>
                                <p:cTn id="21" presetID="22" presetClass="entr" presetSubtype="1" fill="hold" grpId="0" nodeType="with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Effect transition="in" filter="wipe(up)">
                                      <p:cBhvr>
                                        <p:cTn id="23" dur="500"/>
                                        <p:tgtEl>
                                          <p:spTgt spid="3">
                                            <p:txEl>
                                              <p:pRg st="3" end="3"/>
                                            </p:txEl>
                                          </p:spTgt>
                                        </p:tgtEl>
                                      </p:cBhvr>
                                    </p:animEffect>
                                  </p:childTnLst>
                                </p:cTn>
                              </p:par>
                              <p:par>
                                <p:cTn id="24" presetID="22" presetClass="entr" presetSubtype="1" fill="hold" grpId="0" nodeType="withEffect">
                                  <p:stCondLst>
                                    <p:cond delay="0"/>
                                  </p:stCondLst>
                                  <p:childTnLst>
                                    <p:set>
                                      <p:cBhvr>
                                        <p:cTn id="25" dur="1" fill="hold">
                                          <p:stCondLst>
                                            <p:cond delay="0"/>
                                          </p:stCondLst>
                                        </p:cTn>
                                        <p:tgtEl>
                                          <p:spTgt spid="3">
                                            <p:txEl>
                                              <p:pRg st="4" end="4"/>
                                            </p:txEl>
                                          </p:spTgt>
                                        </p:tgtEl>
                                        <p:attrNameLst>
                                          <p:attrName>style.visibility</p:attrName>
                                        </p:attrNameLst>
                                      </p:cBhvr>
                                      <p:to>
                                        <p:strVal val="visible"/>
                                      </p:to>
                                    </p:set>
                                    <p:animEffect transition="in" filter="wipe(up)">
                                      <p:cBhvr>
                                        <p:cTn id="26"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图片 2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704952" y="-29303"/>
            <a:ext cx="2506942" cy="2508444"/>
          </a:xfrm>
          <a:prstGeom prst="rect">
            <a:avLst/>
          </a:prstGeom>
        </p:spPr>
      </p:pic>
      <p:sp>
        <p:nvSpPr>
          <p:cNvPr id="3" name="内容占位符 2"/>
          <p:cNvSpPr>
            <a:spLocks noGrp="1"/>
          </p:cNvSpPr>
          <p:nvPr>
            <p:ph idx="1"/>
          </p:nvPr>
        </p:nvSpPr>
        <p:spPr>
          <a:xfrm>
            <a:off x="386199" y="721323"/>
            <a:ext cx="10808776" cy="3151399"/>
          </a:xfrm>
          <a:solidFill>
            <a:schemeClr val="bg1">
              <a:alpha val="45000"/>
            </a:schemeClr>
          </a:solidFill>
        </p:spPr>
        <p:txBody>
          <a:bodyPr>
            <a:noAutofit/>
          </a:bodyPr>
          <a:lstStyle/>
          <a:p>
            <a:pPr marL="0" indent="0">
              <a:buNone/>
            </a:pP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     We all went to the</a:t>
            </a:r>
            <a:r>
              <a:rPr lang="en-US" altLang="zh-CN" sz="2400" b="1" u="sng" dirty="0">
                <a:latin typeface="微软雅黑" panose="020B0503020204020204" pitchFamily="34" charset="-122"/>
                <a:ea typeface="微软雅黑" panose="020B0503020204020204" pitchFamily="34" charset="-122"/>
                <a:cs typeface="Times New Roman" panose="02020603050405020304" pitchFamily="18" charset="0"/>
              </a:rPr>
              <a:t>   11   </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room in a mad rush, and</a:t>
            </a:r>
            <a:r>
              <a:rPr lang="en-US" altLang="zh-CN" sz="2400" b="1" u="sng" dirty="0">
                <a:latin typeface="微软雅黑" panose="020B0503020204020204" pitchFamily="34" charset="-122"/>
                <a:ea typeface="微软雅黑" panose="020B0503020204020204" pitchFamily="34" charset="-122"/>
                <a:cs typeface="Times New Roman" panose="02020603050405020304" pitchFamily="18" charset="0"/>
              </a:rPr>
              <a:t>   12   </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our stomachs pumped after telling the doctor we had eaten poisonous mushrooms. This was a very</a:t>
            </a:r>
            <a:r>
              <a:rPr lang="en-US" altLang="zh-CN" sz="2400" b="1" u="sng" dirty="0">
                <a:latin typeface="微软雅黑" panose="020B0503020204020204" pitchFamily="34" charset="-122"/>
                <a:ea typeface="微软雅黑" panose="020B0503020204020204" pitchFamily="34" charset="-122"/>
                <a:cs typeface="Times New Roman" panose="02020603050405020304" pitchFamily="18" charset="0"/>
              </a:rPr>
              <a:t>   13   </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experience.</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a:p>
            <a:pPr marL="0" indent="0">
              <a:buNone/>
            </a:pP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     We got back, and found the cat was</a:t>
            </a:r>
            <a:r>
              <a:rPr lang="en-US" altLang="zh-CN" sz="2400" b="1" u="sng" dirty="0">
                <a:latin typeface="微软雅黑" panose="020B0503020204020204" pitchFamily="34" charset="-122"/>
                <a:ea typeface="微软雅黑" panose="020B0503020204020204" pitchFamily="34" charset="-122"/>
                <a:cs typeface="Times New Roman" panose="02020603050405020304" pitchFamily="18" charset="0"/>
              </a:rPr>
              <a:t>   14   </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on the floor peacefully looking up at us, and had</a:t>
            </a:r>
            <a:r>
              <a:rPr lang="en-US" altLang="zh-CN" sz="2400" b="1" u="sng" dirty="0">
                <a:latin typeface="微软雅黑" panose="020B0503020204020204" pitchFamily="34" charset="-122"/>
                <a:ea typeface="微软雅黑" panose="020B0503020204020204" pitchFamily="34" charset="-122"/>
                <a:cs typeface="Times New Roman" panose="02020603050405020304" pitchFamily="18" charset="0"/>
              </a:rPr>
              <a:t>   15   </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birth to kittens.</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3" name="TextBox 22"/>
          <p:cNvSpPr txBox="1"/>
          <p:nvPr/>
        </p:nvSpPr>
        <p:spPr>
          <a:xfrm>
            <a:off x="540589" y="4621568"/>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C</a:t>
            </a:r>
            <a:endParaRPr lang="en-US" altLang="zh-CN" sz="2800" b="1" dirty="0">
              <a:solidFill>
                <a:srgbClr val="C00000"/>
              </a:solidFill>
              <a:latin typeface="Times New Roman" panose="02020603050405020304" pitchFamily="18" charset="0"/>
              <a:cs typeface="Times New Roman" panose="02020603050405020304" pitchFamily="18" charset="0"/>
            </a:endParaRPr>
          </a:p>
        </p:txBody>
      </p:sp>
      <p:sp>
        <p:nvSpPr>
          <p:cNvPr id="4" name="灯片编号占位符 3"/>
          <p:cNvSpPr>
            <a:spLocks noGrp="1"/>
          </p:cNvSpPr>
          <p:nvPr>
            <p:ph type="sldNum" sz="quarter" idx="12"/>
          </p:nvPr>
        </p:nvSpPr>
        <p:spPr/>
        <p:txBody>
          <a:bodyPr/>
          <a:lstStyle/>
          <a:p>
            <a:fld id="{879EF9BB-81F1-401D-AA19-680A8E0D7F6D}" type="slidenum">
              <a:rPr lang="en-US" smtClean="0"/>
            </a:fld>
            <a:endParaRPr lang="en-US"/>
          </a:p>
        </p:txBody>
      </p:sp>
      <p:sp>
        <p:nvSpPr>
          <p:cNvPr id="26" name="左箭头 25">
            <a:hlinkClick r:id="rId2"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16" name="TextBox 22"/>
          <p:cNvSpPr txBox="1"/>
          <p:nvPr/>
        </p:nvSpPr>
        <p:spPr>
          <a:xfrm>
            <a:off x="530781" y="4272202"/>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B</a:t>
            </a:r>
            <a:endParaRPr lang="en-US" altLang="zh-CN" sz="2800" b="1" dirty="0">
              <a:solidFill>
                <a:srgbClr val="C00000"/>
              </a:solidFill>
              <a:latin typeface="Times New Roman" panose="02020603050405020304" pitchFamily="18" charset="0"/>
              <a:cs typeface="Times New Roman" panose="02020603050405020304" pitchFamily="18" charset="0"/>
            </a:endParaRPr>
          </a:p>
        </p:txBody>
      </p:sp>
      <p:sp>
        <p:nvSpPr>
          <p:cNvPr id="9" name="TextBox 22"/>
          <p:cNvSpPr txBox="1"/>
          <p:nvPr/>
        </p:nvSpPr>
        <p:spPr>
          <a:xfrm>
            <a:off x="530782" y="3912023"/>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B</a:t>
            </a:r>
            <a:endParaRPr lang="en-US" altLang="zh-CN" sz="2800" b="1" dirty="0">
              <a:solidFill>
                <a:srgbClr val="C00000"/>
              </a:solidFill>
              <a:latin typeface="Times New Roman" panose="02020603050405020304" pitchFamily="18" charset="0"/>
              <a:cs typeface="Times New Roman" panose="02020603050405020304" pitchFamily="18" charset="0"/>
            </a:endParaRPr>
          </a:p>
        </p:txBody>
      </p:sp>
      <p:sp>
        <p:nvSpPr>
          <p:cNvPr id="10" name="TextBox 22"/>
          <p:cNvSpPr txBox="1"/>
          <p:nvPr/>
        </p:nvSpPr>
        <p:spPr>
          <a:xfrm>
            <a:off x="540589" y="4970934"/>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A</a:t>
            </a:r>
            <a:endParaRPr lang="en-US" altLang="zh-CN" sz="2800" b="1" dirty="0">
              <a:solidFill>
                <a:srgbClr val="C00000"/>
              </a:solidFill>
              <a:latin typeface="Times New Roman" panose="02020603050405020304" pitchFamily="18" charset="0"/>
              <a:cs typeface="Times New Roman" panose="02020603050405020304" pitchFamily="18" charset="0"/>
            </a:endParaRPr>
          </a:p>
        </p:txBody>
      </p:sp>
      <p:sp>
        <p:nvSpPr>
          <p:cNvPr id="12" name="文本框 11">
            <a:hlinkClick r:id="rId3" action="ppaction://hlinksldjump"/>
          </p:cNvPr>
          <p:cNvSpPr txBox="1"/>
          <p:nvPr/>
        </p:nvSpPr>
        <p:spPr>
          <a:xfrm>
            <a:off x="10228993" y="3321418"/>
            <a:ext cx="982961" cy="461665"/>
          </a:xfrm>
          <a:prstGeom prst="rect">
            <a:avLst/>
          </a:prstGeom>
          <a:solidFill>
            <a:schemeClr val="accent1"/>
          </a:solidFill>
          <a:effectLst>
            <a:outerShdw blurRad="50800" dist="76200" dir="5400000" algn="ctr" rotWithShape="0">
              <a:srgbClr val="000000">
                <a:alpha val="43137"/>
              </a:srgbClr>
            </a:outerShdw>
          </a:effectLst>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解  析</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13" name="TextBox 22"/>
          <p:cNvSpPr txBox="1"/>
          <p:nvPr/>
        </p:nvSpPr>
        <p:spPr>
          <a:xfrm>
            <a:off x="530781" y="5331113"/>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D</a:t>
            </a:r>
            <a:endParaRPr lang="en-US" altLang="zh-CN" sz="2800" b="1" dirty="0">
              <a:solidFill>
                <a:srgbClr val="C00000"/>
              </a:solidFill>
              <a:latin typeface="Times New Roman" panose="02020603050405020304" pitchFamily="18" charset="0"/>
              <a:cs typeface="Times New Roman" panose="02020603050405020304" pitchFamily="18" charset="0"/>
            </a:endParaRPr>
          </a:p>
        </p:txBody>
      </p:sp>
      <p:sp>
        <p:nvSpPr>
          <p:cNvPr id="5" name="文本框 4"/>
          <p:cNvSpPr txBox="1"/>
          <p:nvPr/>
        </p:nvSpPr>
        <p:spPr>
          <a:xfrm>
            <a:off x="852441" y="3929133"/>
            <a:ext cx="10808777" cy="193802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11. A. rest      	    B. emergency	C. dinning		D. bed</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12. A. made              B. had		C. put 		D. let</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13. A. unimportant</a:t>
            </a:r>
            <a:r>
              <a:rPr lang="zh-CN" altLang="en-US" sz="2400" b="1" dirty="0">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B. unhealthy 	C. unpleasant	D. unusual</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14. A. lying               B. laying		C. sleeping		D. walking</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15. A. taken              B. brought	C. made		D. given</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up)">
                                      <p:cBhvr>
                                        <p:cTn id="7" dur="500"/>
                                        <p:tgtEl>
                                          <p:spTgt spid="3">
                                            <p:bg/>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up)">
                                      <p:cBhvr>
                                        <p:cTn id="10" dur="500"/>
                                        <p:tgtEl>
                                          <p:spTgt spid="3">
                                            <p:txEl>
                                              <p:pRg st="0" end="0"/>
                                            </p:txEl>
                                          </p:spTgt>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wipe(up)">
                                      <p:cBhvr>
                                        <p:cTn id="13" dur="500"/>
                                        <p:tgtEl>
                                          <p:spTgt spid="3">
                                            <p:txEl>
                                              <p:pRg st="1" end="1"/>
                                            </p:txEl>
                                          </p:spTgt>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wipe(up)">
                                      <p:cBhvr>
                                        <p:cTn id="16" dur="500"/>
                                        <p:tgtEl>
                                          <p:spTgt spid="5"/>
                                        </p:tgtEl>
                                      </p:cBhvr>
                                    </p:animEffect>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barn(inVertical)">
                                      <p:cBhvr>
                                        <p:cTn id="21" dur="500"/>
                                        <p:tgtEl>
                                          <p:spTgt spid="9"/>
                                        </p:tgtEl>
                                      </p:cBhvr>
                                    </p:animEffect>
                                  </p:childTnLst>
                                </p:cTn>
                              </p:par>
                            </p:childTnLst>
                          </p:cTn>
                        </p:par>
                        <p:par>
                          <p:cTn id="22" fill="hold">
                            <p:stCondLst>
                              <p:cond delay="500"/>
                            </p:stCondLst>
                            <p:childTnLst>
                              <p:par>
                                <p:cTn id="23" presetID="16" presetClass="entr" presetSubtype="37"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barn(outVertical)">
                                      <p:cBhvr>
                                        <p:cTn id="25" dur="500"/>
                                        <p:tgtEl>
                                          <p:spTgt spid="12"/>
                                        </p:tgtEl>
                                      </p:cBhvr>
                                    </p:animEffect>
                                  </p:childTnLst>
                                </p:cTn>
                              </p:par>
                            </p:childTnLst>
                          </p:cTn>
                        </p:par>
                      </p:childTnLst>
                    </p:cTn>
                  </p:par>
                  <p:par>
                    <p:cTn id="26" fill="hold">
                      <p:stCondLst>
                        <p:cond delay="indefinite"/>
                      </p:stCondLst>
                      <p:childTnLst>
                        <p:par>
                          <p:cTn id="27" fill="hold">
                            <p:stCondLst>
                              <p:cond delay="0"/>
                            </p:stCondLst>
                            <p:childTnLst>
                              <p:par>
                                <p:cTn id="28" presetID="16" presetClass="entr" presetSubtype="21" fill="hold" grpId="0" nodeType="click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barn(inVertical)">
                                      <p:cBhvr>
                                        <p:cTn id="30" dur="500"/>
                                        <p:tgtEl>
                                          <p:spTgt spid="16"/>
                                        </p:tgtEl>
                                      </p:cBhvr>
                                    </p:animEffect>
                                  </p:childTnLst>
                                </p:cTn>
                              </p:par>
                            </p:childTnLst>
                          </p:cTn>
                        </p:par>
                      </p:childTnLst>
                    </p:cTn>
                  </p:par>
                  <p:par>
                    <p:cTn id="31" fill="hold">
                      <p:stCondLst>
                        <p:cond delay="indefinite"/>
                      </p:stCondLst>
                      <p:childTnLst>
                        <p:par>
                          <p:cTn id="32" fill="hold">
                            <p:stCondLst>
                              <p:cond delay="0"/>
                            </p:stCondLst>
                            <p:childTnLst>
                              <p:par>
                                <p:cTn id="33" presetID="16" presetClass="entr" presetSubtype="21" fill="hold" grpId="0" nodeType="click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barn(inVertical)">
                                      <p:cBhvr>
                                        <p:cTn id="35" dur="500"/>
                                        <p:tgtEl>
                                          <p:spTgt spid="23"/>
                                        </p:tgtEl>
                                      </p:cBhvr>
                                    </p:animEffect>
                                  </p:childTnLst>
                                </p:cTn>
                              </p:par>
                            </p:childTnLst>
                          </p:cTn>
                        </p:par>
                      </p:childTnLst>
                    </p:cTn>
                  </p:par>
                  <p:par>
                    <p:cTn id="36" fill="hold">
                      <p:stCondLst>
                        <p:cond delay="indefinite"/>
                      </p:stCondLst>
                      <p:childTnLst>
                        <p:par>
                          <p:cTn id="37" fill="hold">
                            <p:stCondLst>
                              <p:cond delay="0"/>
                            </p:stCondLst>
                            <p:childTnLst>
                              <p:par>
                                <p:cTn id="38" presetID="16" presetClass="entr" presetSubtype="21" fill="hold" grpId="0" nodeType="click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barn(inVertical)">
                                      <p:cBhvr>
                                        <p:cTn id="40" dur="500"/>
                                        <p:tgtEl>
                                          <p:spTgt spid="10"/>
                                        </p:tgtEl>
                                      </p:cBhvr>
                                    </p:animEffect>
                                  </p:childTnLst>
                                </p:cTn>
                              </p:par>
                            </p:childTnLst>
                          </p:cTn>
                        </p:par>
                      </p:childTnLst>
                    </p:cTn>
                  </p:par>
                  <p:par>
                    <p:cTn id="41" fill="hold">
                      <p:stCondLst>
                        <p:cond delay="indefinite"/>
                      </p:stCondLst>
                      <p:childTnLst>
                        <p:par>
                          <p:cTn id="42" fill="hold">
                            <p:stCondLst>
                              <p:cond delay="0"/>
                            </p:stCondLst>
                            <p:childTnLst>
                              <p:par>
                                <p:cTn id="43" presetID="16" presetClass="entr" presetSubtype="21" fill="hold" grpId="0" nodeType="clickEffect">
                                  <p:stCondLst>
                                    <p:cond delay="0"/>
                                  </p:stCondLst>
                                  <p:childTnLst>
                                    <p:set>
                                      <p:cBhvr>
                                        <p:cTn id="44" dur="1" fill="hold">
                                          <p:stCondLst>
                                            <p:cond delay="0"/>
                                          </p:stCondLst>
                                        </p:cTn>
                                        <p:tgtEl>
                                          <p:spTgt spid="13"/>
                                        </p:tgtEl>
                                        <p:attrNameLst>
                                          <p:attrName>style.visibility</p:attrName>
                                        </p:attrNameLst>
                                      </p:cBhvr>
                                      <p:to>
                                        <p:strVal val="visible"/>
                                      </p:to>
                                    </p:set>
                                    <p:animEffect transition="in" filter="barn(inVertical)">
                                      <p:cBhvr>
                                        <p:cTn id="45"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P spid="23" grpId="0"/>
      <p:bldP spid="16" grpId="0"/>
      <p:bldP spid="9" grpId="0"/>
      <p:bldP spid="10" grpId="0"/>
      <p:bldP spid="12" grpId="0" animBg="1"/>
      <p:bldP spid="13" grpId="0"/>
      <p:bldP spid="5" grpId="0"/>
    </p:bldLst>
  </p:timing>
</p:sld>
</file>

<file path=ppt/slides/slide5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69" name="Group 4"/>
          <p:cNvGrpSpPr/>
          <p:nvPr/>
        </p:nvGrpSpPr>
        <p:grpSpPr>
          <a:xfrm>
            <a:off x="9040482" y="3280216"/>
            <a:ext cx="3058005" cy="3492104"/>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3" name="内容占位符 2"/>
          <p:cNvSpPr>
            <a:spLocks noGrp="1"/>
          </p:cNvSpPr>
          <p:nvPr>
            <p:ph idx="1"/>
          </p:nvPr>
        </p:nvSpPr>
        <p:spPr>
          <a:xfrm>
            <a:off x="204281" y="189782"/>
            <a:ext cx="11813995" cy="6166571"/>
          </a:xfrm>
          <a:solidFill>
            <a:schemeClr val="bg1">
              <a:alpha val="47000"/>
            </a:schemeClr>
          </a:solidFill>
        </p:spPr>
        <p:txBody>
          <a:bodyPr>
            <a:normAutofit fontScale="85000" lnSpcReduction="10000"/>
          </a:bodyPr>
          <a:lstStyle/>
          <a:p>
            <a:pPr marL="0" indent="0">
              <a:lnSpc>
                <a:spcPct val="150000"/>
              </a:lnSpc>
              <a:buNone/>
            </a:pPr>
            <a:r>
              <a:rPr lang="zh-CN" altLang="en-US" b="1" dirty="0">
                <a:solidFill>
                  <a:srgbClr val="002060"/>
                </a:solidFill>
                <a:latin typeface="微软雅黑" panose="020B0503020204020204" pitchFamily="34" charset="-122"/>
                <a:ea typeface="微软雅黑" panose="020B0503020204020204" pitchFamily="34" charset="-122"/>
                <a:cs typeface="+mj-cs"/>
              </a:rPr>
              <a:t>解  析：</a:t>
            </a:r>
            <a:r>
              <a:rPr sz="2900" b="1" dirty="0">
                <a:latin typeface="微软雅黑" panose="020B0503020204020204" pitchFamily="34" charset="-122"/>
                <a:ea typeface="微软雅黑" panose="020B0503020204020204" pitchFamily="34" charset="-122"/>
              </a:rPr>
              <a:t>11. 本题考查联系上下文。根据下文的 doctor，可以看出大家是去了医院，因此选择 emergency room（急救室），故本题正确答案为 B。</a:t>
            </a:r>
            <a:endParaRPr sz="2900" b="1" dirty="0">
              <a:latin typeface="微软雅黑" panose="020B0503020204020204" pitchFamily="34" charset="-122"/>
              <a:ea typeface="微软雅黑" panose="020B0503020204020204" pitchFamily="34" charset="-122"/>
            </a:endParaRPr>
          </a:p>
          <a:p>
            <a:pPr marL="0" indent="0">
              <a:lnSpc>
                <a:spcPct val="150000"/>
              </a:lnSpc>
              <a:buNone/>
            </a:pPr>
            <a:r>
              <a:rPr sz="2900" b="1" dirty="0">
                <a:latin typeface="微软雅黑" panose="020B0503020204020204" pitchFamily="34" charset="-122"/>
                <a:ea typeface="微软雅黑" panose="020B0503020204020204" pitchFamily="34" charset="-122"/>
              </a:rPr>
              <a:t>12. 本题考查习惯用法和联系上下文。结合下文我们“telling the doctor we had eaten poisonous mushrooms”可知，这里一定是“让医生洗胃”，B 项 have sth. done（让别人做某事）符合语境，故本题正确答案为 B。</a:t>
            </a:r>
            <a:endParaRPr sz="2900" b="1" dirty="0">
              <a:latin typeface="微软雅黑" panose="020B0503020204020204" pitchFamily="34" charset="-122"/>
              <a:ea typeface="微软雅黑" panose="020B0503020204020204" pitchFamily="34" charset="-122"/>
            </a:endParaRPr>
          </a:p>
          <a:p>
            <a:pPr marL="0" indent="0">
              <a:lnSpc>
                <a:spcPct val="150000"/>
              </a:lnSpc>
              <a:buNone/>
            </a:pPr>
            <a:r>
              <a:rPr sz="2900" b="1" dirty="0">
                <a:latin typeface="微软雅黑" panose="020B0503020204020204" pitchFamily="34" charset="-122"/>
                <a:ea typeface="微软雅黑" panose="020B0503020204020204" pitchFamily="34" charset="-122"/>
              </a:rPr>
              <a:t>13. 本题考查词义辨析。洗胃很明显是一个不愉快的过程，用 unpleasant </a:t>
            </a:r>
            <a:r>
              <a:rPr sz="2900" b="1" dirty="0" err="1">
                <a:latin typeface="微软雅黑" panose="020B0503020204020204" pitchFamily="34" charset="-122"/>
                <a:ea typeface="微软雅黑" panose="020B0503020204020204" pitchFamily="34" charset="-122"/>
              </a:rPr>
              <a:t>更加合适，故本题正确答案为</a:t>
            </a:r>
            <a:r>
              <a:rPr sz="2900" b="1" dirty="0">
                <a:latin typeface="微软雅黑" panose="020B0503020204020204" pitchFamily="34" charset="-122"/>
                <a:ea typeface="微软雅黑" panose="020B0503020204020204" pitchFamily="34" charset="-122"/>
              </a:rPr>
              <a:t> C。</a:t>
            </a:r>
            <a:endParaRPr sz="2900" b="1" dirty="0">
              <a:latin typeface="微软雅黑" panose="020B0503020204020204" pitchFamily="34" charset="-122"/>
              <a:ea typeface="微软雅黑" panose="020B0503020204020204" pitchFamily="34" charset="-122"/>
            </a:endParaRPr>
          </a:p>
          <a:p>
            <a:pPr marL="0" indent="0">
              <a:lnSpc>
                <a:spcPct val="150000"/>
              </a:lnSpc>
              <a:buNone/>
            </a:pPr>
            <a:r>
              <a:rPr sz="2900" b="1" dirty="0">
                <a:latin typeface="微软雅黑" panose="020B0503020204020204" pitchFamily="34" charset="-122"/>
                <a:ea typeface="微软雅黑" panose="020B0503020204020204" pitchFamily="34" charset="-122"/>
              </a:rPr>
              <a:t>14. 本题考查联系上下文。从下文的猫看着我们，可以推断出这里是躺在地上，B </a:t>
            </a:r>
            <a:r>
              <a:rPr sz="2900" b="1" dirty="0" err="1">
                <a:latin typeface="微软雅黑" panose="020B0503020204020204" pitchFamily="34" charset="-122"/>
                <a:ea typeface="微软雅黑" panose="020B0503020204020204" pitchFamily="34" charset="-122"/>
              </a:rPr>
              <a:t>项是“放置”的现在分词形式，故本题正确答案为</a:t>
            </a:r>
            <a:r>
              <a:rPr sz="2900" b="1" dirty="0">
                <a:latin typeface="微软雅黑" panose="020B0503020204020204" pitchFamily="34" charset="-122"/>
                <a:ea typeface="微软雅黑" panose="020B0503020204020204" pitchFamily="34" charset="-122"/>
              </a:rPr>
              <a:t> A。</a:t>
            </a:r>
            <a:endParaRPr sz="2900" b="1" dirty="0">
              <a:latin typeface="微软雅黑" panose="020B0503020204020204" pitchFamily="34" charset="-122"/>
              <a:ea typeface="微软雅黑" panose="020B0503020204020204" pitchFamily="34" charset="-122"/>
            </a:endParaRPr>
          </a:p>
          <a:p>
            <a:pPr marL="0" indent="0">
              <a:lnSpc>
                <a:spcPct val="150000"/>
              </a:lnSpc>
              <a:buNone/>
            </a:pPr>
            <a:r>
              <a:rPr sz="2900" b="1" dirty="0">
                <a:latin typeface="微软雅黑" panose="020B0503020204020204" pitchFamily="34" charset="-122"/>
                <a:ea typeface="微软雅黑" panose="020B0503020204020204" pitchFamily="34" charset="-122"/>
              </a:rPr>
              <a:t>15. 本题考查习惯用法。give birth to 意为“生孩子”，故本题正确答案为 D。</a:t>
            </a:r>
            <a:endParaRPr sz="2900" b="1" dirty="0">
              <a:latin typeface="微软雅黑" panose="020B0503020204020204" pitchFamily="34" charset="-122"/>
              <a:ea typeface="微软雅黑" panose="020B0503020204020204" pitchFamily="34" charset="-122"/>
            </a:endParaRPr>
          </a:p>
        </p:txBody>
      </p:sp>
      <p:sp>
        <p:nvSpPr>
          <p:cNvPr id="33" name="左箭头 32">
            <a:hlinkClick r:id="rId1"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endParaRPr lang="zh-CN" altLang="en-US" sz="2400" b="1" dirty="0">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bg/>
                                          </p:spTgt>
                                        </p:tgtEl>
                                        <p:attrNameLst>
                                          <p:attrName>style.visibility</p:attrName>
                                        </p:attrNameLst>
                                      </p:cBhvr>
                                      <p:to>
                                        <p:strVal val="visible"/>
                                      </p:to>
                                    </p:set>
                                    <p:animEffect transition="in" filter="wipe(up)">
                                      <p:cBhvr>
                                        <p:cTn id="11" dur="500"/>
                                        <p:tgtEl>
                                          <p:spTgt spid="3">
                                            <p:bg/>
                                          </p:spTgt>
                                        </p:tgtEl>
                                      </p:cBhvr>
                                    </p:animEffect>
                                  </p:childTnLst>
                                </p:cTn>
                              </p:par>
                              <p:par>
                                <p:cTn id="12" presetID="22" presetClass="entr" presetSubtype="1" fill="hold" grpId="0" nodeType="with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wipe(up)">
                                      <p:cBhvr>
                                        <p:cTn id="14" dur="500"/>
                                        <p:tgtEl>
                                          <p:spTgt spid="3">
                                            <p:txEl>
                                              <p:pRg st="0" end="0"/>
                                            </p:txEl>
                                          </p:spTgt>
                                        </p:tgtEl>
                                      </p:cBhvr>
                                    </p:animEffect>
                                  </p:childTnLst>
                                </p:cTn>
                              </p:par>
                              <p:par>
                                <p:cTn id="15" presetID="22" presetClass="entr" presetSubtype="1" fill="hold" grpId="0" nodeType="with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wipe(up)">
                                      <p:cBhvr>
                                        <p:cTn id="17" dur="500"/>
                                        <p:tgtEl>
                                          <p:spTgt spid="3">
                                            <p:txEl>
                                              <p:pRg st="1" end="1"/>
                                            </p:txEl>
                                          </p:spTgt>
                                        </p:tgtEl>
                                      </p:cBhvr>
                                    </p:animEffect>
                                  </p:childTnLst>
                                </p:cTn>
                              </p:par>
                              <p:par>
                                <p:cTn id="18" presetID="22" presetClass="entr" presetSubtype="1" fill="hold" grpId="0" nodeType="with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Effect transition="in" filter="wipe(up)">
                                      <p:cBhvr>
                                        <p:cTn id="20" dur="500"/>
                                        <p:tgtEl>
                                          <p:spTgt spid="3">
                                            <p:txEl>
                                              <p:pRg st="2" end="2"/>
                                            </p:txEl>
                                          </p:spTgt>
                                        </p:tgtEl>
                                      </p:cBhvr>
                                    </p:animEffect>
                                  </p:childTnLst>
                                </p:cTn>
                              </p:par>
                              <p:par>
                                <p:cTn id="21" presetID="22" presetClass="entr" presetSubtype="1" fill="hold" grpId="0" nodeType="with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Effect transition="in" filter="wipe(up)">
                                      <p:cBhvr>
                                        <p:cTn id="23" dur="500"/>
                                        <p:tgtEl>
                                          <p:spTgt spid="3">
                                            <p:txEl>
                                              <p:pRg st="3" end="3"/>
                                            </p:txEl>
                                          </p:spTgt>
                                        </p:tgtEl>
                                      </p:cBhvr>
                                    </p:animEffect>
                                  </p:childTnLst>
                                </p:cTn>
                              </p:par>
                              <p:par>
                                <p:cTn id="24" presetID="22" presetClass="entr" presetSubtype="1" fill="hold" grpId="0" nodeType="withEffect">
                                  <p:stCondLst>
                                    <p:cond delay="0"/>
                                  </p:stCondLst>
                                  <p:childTnLst>
                                    <p:set>
                                      <p:cBhvr>
                                        <p:cTn id="25" dur="1" fill="hold">
                                          <p:stCondLst>
                                            <p:cond delay="0"/>
                                          </p:stCondLst>
                                        </p:cTn>
                                        <p:tgtEl>
                                          <p:spTgt spid="3">
                                            <p:txEl>
                                              <p:pRg st="4" end="4"/>
                                            </p:txEl>
                                          </p:spTgt>
                                        </p:tgtEl>
                                        <p:attrNameLst>
                                          <p:attrName>style.visibility</p:attrName>
                                        </p:attrNameLst>
                                      </p:cBhvr>
                                      <p:to>
                                        <p:strVal val="visible"/>
                                      </p:to>
                                    </p:set>
                                    <p:animEffect transition="in" filter="wipe(up)">
                                      <p:cBhvr>
                                        <p:cTn id="26"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4" name="Group 414"/>
          <p:cNvGrpSpPr>
            <a:grpSpLocks noChangeAspect="1"/>
          </p:cNvGrpSpPr>
          <p:nvPr/>
        </p:nvGrpSpPr>
        <p:grpSpPr bwMode="auto">
          <a:xfrm>
            <a:off x="9654736" y="1678814"/>
            <a:ext cx="1773485" cy="3154094"/>
            <a:chOff x="3008" y="145"/>
            <a:chExt cx="1597" cy="4032"/>
          </a:xfrm>
        </p:grpSpPr>
        <p:sp>
          <p:nvSpPr>
            <p:cNvPr id="95" name="Freeform 415"/>
            <p:cNvSpPr/>
            <p:nvPr/>
          </p:nvSpPr>
          <p:spPr bwMode="auto">
            <a:xfrm>
              <a:off x="3152" y="1859"/>
              <a:ext cx="1427" cy="2318"/>
            </a:xfrm>
            <a:custGeom>
              <a:avLst/>
              <a:gdLst>
                <a:gd name="T0" fmla="*/ 871 w 871"/>
                <a:gd name="T1" fmla="*/ 1386 h 1418"/>
                <a:gd name="T2" fmla="*/ 840 w 871"/>
                <a:gd name="T3" fmla="*/ 1418 h 1418"/>
                <a:gd name="T4" fmla="*/ 31 w 871"/>
                <a:gd name="T5" fmla="*/ 1418 h 1418"/>
                <a:gd name="T6" fmla="*/ 0 w 871"/>
                <a:gd name="T7" fmla="*/ 1386 h 1418"/>
                <a:gd name="T8" fmla="*/ 0 w 871"/>
                <a:gd name="T9" fmla="*/ 32 h 1418"/>
                <a:gd name="T10" fmla="*/ 31 w 871"/>
                <a:gd name="T11" fmla="*/ 0 h 1418"/>
                <a:gd name="T12" fmla="*/ 840 w 871"/>
                <a:gd name="T13" fmla="*/ 0 h 1418"/>
                <a:gd name="T14" fmla="*/ 871 w 871"/>
                <a:gd name="T15" fmla="*/ 32 h 1418"/>
                <a:gd name="T16" fmla="*/ 871 w 871"/>
                <a:gd name="T17" fmla="*/ 1386 h 1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71" h="1418">
                  <a:moveTo>
                    <a:pt x="871" y="1386"/>
                  </a:moveTo>
                  <a:cubicBezTo>
                    <a:pt x="871" y="1404"/>
                    <a:pt x="857" y="1418"/>
                    <a:pt x="840" y="1418"/>
                  </a:cubicBezTo>
                  <a:cubicBezTo>
                    <a:pt x="31" y="1418"/>
                    <a:pt x="31" y="1418"/>
                    <a:pt x="31" y="1418"/>
                  </a:cubicBezTo>
                  <a:cubicBezTo>
                    <a:pt x="14" y="1418"/>
                    <a:pt x="0" y="1404"/>
                    <a:pt x="0" y="1386"/>
                  </a:cubicBezTo>
                  <a:cubicBezTo>
                    <a:pt x="0" y="32"/>
                    <a:pt x="0" y="32"/>
                    <a:pt x="0" y="32"/>
                  </a:cubicBezTo>
                  <a:cubicBezTo>
                    <a:pt x="0" y="14"/>
                    <a:pt x="14" y="0"/>
                    <a:pt x="31" y="0"/>
                  </a:cubicBezTo>
                  <a:cubicBezTo>
                    <a:pt x="840" y="0"/>
                    <a:pt x="840" y="0"/>
                    <a:pt x="840" y="0"/>
                  </a:cubicBezTo>
                  <a:cubicBezTo>
                    <a:pt x="857" y="0"/>
                    <a:pt x="871" y="14"/>
                    <a:pt x="871" y="32"/>
                  </a:cubicBezTo>
                  <a:cubicBezTo>
                    <a:pt x="871" y="1386"/>
                    <a:pt x="871" y="1386"/>
                    <a:pt x="871" y="1386"/>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7" name="Freeform 416"/>
            <p:cNvSpPr/>
            <p:nvPr/>
          </p:nvSpPr>
          <p:spPr bwMode="auto">
            <a:xfrm>
              <a:off x="3241" y="1979"/>
              <a:ext cx="1249" cy="1933"/>
            </a:xfrm>
            <a:custGeom>
              <a:avLst/>
              <a:gdLst>
                <a:gd name="T0" fmla="*/ 0 w 1249"/>
                <a:gd name="T1" fmla="*/ 1933 h 1933"/>
                <a:gd name="T2" fmla="*/ 1247 w 1249"/>
                <a:gd name="T3" fmla="*/ 1933 h 1933"/>
                <a:gd name="T4" fmla="*/ 1249 w 1249"/>
                <a:gd name="T5" fmla="*/ 1 h 1933"/>
                <a:gd name="T6" fmla="*/ 1 w 1249"/>
                <a:gd name="T7" fmla="*/ 0 h 1933"/>
                <a:gd name="T8" fmla="*/ 0 w 1249"/>
                <a:gd name="T9" fmla="*/ 1933 h 1933"/>
              </a:gdLst>
              <a:ahLst/>
              <a:cxnLst>
                <a:cxn ang="0">
                  <a:pos x="T0" y="T1"/>
                </a:cxn>
                <a:cxn ang="0">
                  <a:pos x="T2" y="T3"/>
                </a:cxn>
                <a:cxn ang="0">
                  <a:pos x="T4" y="T5"/>
                </a:cxn>
                <a:cxn ang="0">
                  <a:pos x="T6" y="T7"/>
                </a:cxn>
                <a:cxn ang="0">
                  <a:pos x="T8" y="T9"/>
                </a:cxn>
              </a:cxnLst>
              <a:rect l="0" t="0" r="r" b="b"/>
              <a:pathLst>
                <a:path w="1249" h="1933">
                  <a:moveTo>
                    <a:pt x="0" y="1933"/>
                  </a:moveTo>
                  <a:lnTo>
                    <a:pt x="1247" y="1933"/>
                  </a:lnTo>
                  <a:lnTo>
                    <a:pt x="1249" y="1"/>
                  </a:lnTo>
                  <a:lnTo>
                    <a:pt x="1" y="0"/>
                  </a:lnTo>
                  <a:lnTo>
                    <a:pt x="0" y="1933"/>
                  </a:lnTo>
                  <a:close/>
                </a:path>
              </a:pathLst>
            </a:custGeom>
            <a:solidFill>
              <a:schemeClr val="tx2">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9" name="Freeform 417"/>
            <p:cNvSpPr/>
            <p:nvPr/>
          </p:nvSpPr>
          <p:spPr bwMode="auto">
            <a:xfrm>
              <a:off x="3241" y="1979"/>
              <a:ext cx="1249" cy="1933"/>
            </a:xfrm>
            <a:custGeom>
              <a:avLst/>
              <a:gdLst>
                <a:gd name="T0" fmla="*/ 0 w 1249"/>
                <a:gd name="T1" fmla="*/ 1933 h 1933"/>
                <a:gd name="T2" fmla="*/ 1247 w 1249"/>
                <a:gd name="T3" fmla="*/ 1933 h 1933"/>
                <a:gd name="T4" fmla="*/ 1249 w 1249"/>
                <a:gd name="T5" fmla="*/ 1 h 1933"/>
                <a:gd name="T6" fmla="*/ 1 w 1249"/>
                <a:gd name="T7" fmla="*/ 0 h 1933"/>
                <a:gd name="T8" fmla="*/ 0 w 1249"/>
                <a:gd name="T9" fmla="*/ 1933 h 1933"/>
              </a:gdLst>
              <a:ahLst/>
              <a:cxnLst>
                <a:cxn ang="0">
                  <a:pos x="T0" y="T1"/>
                </a:cxn>
                <a:cxn ang="0">
                  <a:pos x="T2" y="T3"/>
                </a:cxn>
                <a:cxn ang="0">
                  <a:pos x="T4" y="T5"/>
                </a:cxn>
                <a:cxn ang="0">
                  <a:pos x="T6" y="T7"/>
                </a:cxn>
                <a:cxn ang="0">
                  <a:pos x="T8" y="T9"/>
                </a:cxn>
              </a:cxnLst>
              <a:rect l="0" t="0" r="r" b="b"/>
              <a:pathLst>
                <a:path w="1249" h="1933">
                  <a:moveTo>
                    <a:pt x="0" y="1933"/>
                  </a:moveTo>
                  <a:lnTo>
                    <a:pt x="1247" y="1933"/>
                  </a:lnTo>
                  <a:lnTo>
                    <a:pt x="1249" y="1"/>
                  </a:lnTo>
                  <a:lnTo>
                    <a:pt x="1" y="0"/>
                  </a:lnTo>
                  <a:lnTo>
                    <a:pt x="0" y="193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00" name="Freeform 418"/>
            <p:cNvSpPr/>
            <p:nvPr/>
          </p:nvSpPr>
          <p:spPr bwMode="auto">
            <a:xfrm>
              <a:off x="3262" y="2013"/>
              <a:ext cx="1205" cy="1865"/>
            </a:xfrm>
            <a:custGeom>
              <a:avLst/>
              <a:gdLst>
                <a:gd name="T0" fmla="*/ 0 w 1205"/>
                <a:gd name="T1" fmla="*/ 1863 h 1865"/>
                <a:gd name="T2" fmla="*/ 1204 w 1205"/>
                <a:gd name="T3" fmla="*/ 1865 h 1865"/>
                <a:gd name="T4" fmla="*/ 1205 w 1205"/>
                <a:gd name="T5" fmla="*/ 2 h 1865"/>
                <a:gd name="T6" fmla="*/ 3 w 1205"/>
                <a:gd name="T7" fmla="*/ 0 h 1865"/>
                <a:gd name="T8" fmla="*/ 0 w 1205"/>
                <a:gd name="T9" fmla="*/ 1863 h 1865"/>
              </a:gdLst>
              <a:ahLst/>
              <a:cxnLst>
                <a:cxn ang="0">
                  <a:pos x="T0" y="T1"/>
                </a:cxn>
                <a:cxn ang="0">
                  <a:pos x="T2" y="T3"/>
                </a:cxn>
                <a:cxn ang="0">
                  <a:pos x="T4" y="T5"/>
                </a:cxn>
                <a:cxn ang="0">
                  <a:pos x="T6" y="T7"/>
                </a:cxn>
                <a:cxn ang="0">
                  <a:pos x="T8" y="T9"/>
                </a:cxn>
              </a:cxnLst>
              <a:rect l="0" t="0" r="r" b="b"/>
              <a:pathLst>
                <a:path w="1205" h="1865">
                  <a:moveTo>
                    <a:pt x="0" y="1863"/>
                  </a:moveTo>
                  <a:lnTo>
                    <a:pt x="1204" y="1865"/>
                  </a:lnTo>
                  <a:lnTo>
                    <a:pt x="1205" y="2"/>
                  </a:lnTo>
                  <a:lnTo>
                    <a:pt x="3" y="0"/>
                  </a:lnTo>
                  <a:lnTo>
                    <a:pt x="0" y="1863"/>
                  </a:lnTo>
                  <a:close/>
                </a:path>
              </a:pathLst>
            </a:custGeom>
            <a:solidFill>
              <a:schemeClr val="accent1">
                <a:lumMod val="20000"/>
                <a:lumOff val="8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13" name="Freeform 419"/>
            <p:cNvSpPr/>
            <p:nvPr/>
          </p:nvSpPr>
          <p:spPr bwMode="auto">
            <a:xfrm>
              <a:off x="3262" y="2013"/>
              <a:ext cx="1205" cy="1865"/>
            </a:xfrm>
            <a:custGeom>
              <a:avLst/>
              <a:gdLst>
                <a:gd name="T0" fmla="*/ 0 w 1205"/>
                <a:gd name="T1" fmla="*/ 1863 h 1865"/>
                <a:gd name="T2" fmla="*/ 1204 w 1205"/>
                <a:gd name="T3" fmla="*/ 1865 h 1865"/>
                <a:gd name="T4" fmla="*/ 1205 w 1205"/>
                <a:gd name="T5" fmla="*/ 2 h 1865"/>
                <a:gd name="T6" fmla="*/ 3 w 1205"/>
                <a:gd name="T7" fmla="*/ 0 h 1865"/>
                <a:gd name="T8" fmla="*/ 0 w 1205"/>
                <a:gd name="T9" fmla="*/ 1863 h 1865"/>
              </a:gdLst>
              <a:ahLst/>
              <a:cxnLst>
                <a:cxn ang="0">
                  <a:pos x="T0" y="T1"/>
                </a:cxn>
                <a:cxn ang="0">
                  <a:pos x="T2" y="T3"/>
                </a:cxn>
                <a:cxn ang="0">
                  <a:pos x="T4" y="T5"/>
                </a:cxn>
                <a:cxn ang="0">
                  <a:pos x="T6" y="T7"/>
                </a:cxn>
                <a:cxn ang="0">
                  <a:pos x="T8" y="T9"/>
                </a:cxn>
              </a:cxnLst>
              <a:rect l="0" t="0" r="r" b="b"/>
              <a:pathLst>
                <a:path w="1205" h="1865">
                  <a:moveTo>
                    <a:pt x="0" y="1863"/>
                  </a:moveTo>
                  <a:lnTo>
                    <a:pt x="1204" y="1865"/>
                  </a:lnTo>
                  <a:lnTo>
                    <a:pt x="1205" y="2"/>
                  </a:lnTo>
                  <a:lnTo>
                    <a:pt x="3" y="0"/>
                  </a:lnTo>
                  <a:lnTo>
                    <a:pt x="0" y="186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14" name="Freeform 420"/>
            <p:cNvSpPr/>
            <p:nvPr/>
          </p:nvSpPr>
          <p:spPr bwMode="auto">
            <a:xfrm>
              <a:off x="3801" y="3946"/>
              <a:ext cx="150" cy="152"/>
            </a:xfrm>
            <a:custGeom>
              <a:avLst/>
              <a:gdLst>
                <a:gd name="T0" fmla="*/ 0 w 92"/>
                <a:gd name="T1" fmla="*/ 47 h 93"/>
                <a:gd name="T2" fmla="*/ 46 w 92"/>
                <a:gd name="T3" fmla="*/ 93 h 93"/>
                <a:gd name="T4" fmla="*/ 92 w 92"/>
                <a:gd name="T5" fmla="*/ 47 h 93"/>
                <a:gd name="T6" fmla="*/ 46 w 92"/>
                <a:gd name="T7" fmla="*/ 0 h 93"/>
                <a:gd name="T8" fmla="*/ 0 w 92"/>
                <a:gd name="T9" fmla="*/ 47 h 93"/>
              </a:gdLst>
              <a:ahLst/>
              <a:cxnLst>
                <a:cxn ang="0">
                  <a:pos x="T0" y="T1"/>
                </a:cxn>
                <a:cxn ang="0">
                  <a:pos x="T2" y="T3"/>
                </a:cxn>
                <a:cxn ang="0">
                  <a:pos x="T4" y="T5"/>
                </a:cxn>
                <a:cxn ang="0">
                  <a:pos x="T6" y="T7"/>
                </a:cxn>
                <a:cxn ang="0">
                  <a:pos x="T8" y="T9"/>
                </a:cxn>
              </a:cxnLst>
              <a:rect l="0" t="0" r="r" b="b"/>
              <a:pathLst>
                <a:path w="92" h="93">
                  <a:moveTo>
                    <a:pt x="0" y="47"/>
                  </a:moveTo>
                  <a:cubicBezTo>
                    <a:pt x="0" y="72"/>
                    <a:pt x="20" y="93"/>
                    <a:pt x="46" y="93"/>
                  </a:cubicBezTo>
                  <a:cubicBezTo>
                    <a:pt x="71" y="93"/>
                    <a:pt x="92" y="72"/>
                    <a:pt x="92" y="47"/>
                  </a:cubicBezTo>
                  <a:cubicBezTo>
                    <a:pt x="92" y="21"/>
                    <a:pt x="72" y="0"/>
                    <a:pt x="46" y="0"/>
                  </a:cubicBezTo>
                  <a:cubicBezTo>
                    <a:pt x="20" y="0"/>
                    <a:pt x="0" y="21"/>
                    <a:pt x="0" y="47"/>
                  </a:cubicBezTo>
                  <a:close/>
                </a:path>
              </a:pathLst>
            </a:custGeom>
            <a:solidFill>
              <a:schemeClr val="tx2">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15" name="Freeform 421"/>
            <p:cNvSpPr>
              <a:spLocks noEditPoints="1"/>
            </p:cNvSpPr>
            <p:nvPr/>
          </p:nvSpPr>
          <p:spPr bwMode="auto">
            <a:xfrm>
              <a:off x="4253" y="2015"/>
              <a:ext cx="126" cy="1863"/>
            </a:xfrm>
            <a:custGeom>
              <a:avLst/>
              <a:gdLst>
                <a:gd name="T0" fmla="*/ 0 w 126"/>
                <a:gd name="T1" fmla="*/ 1863 h 1863"/>
                <a:gd name="T2" fmla="*/ 0 w 126"/>
                <a:gd name="T3" fmla="*/ 1863 h 1863"/>
                <a:gd name="T4" fmla="*/ 124 w 126"/>
                <a:gd name="T5" fmla="*/ 1863 h 1863"/>
                <a:gd name="T6" fmla="*/ 0 w 126"/>
                <a:gd name="T7" fmla="*/ 1863 h 1863"/>
                <a:gd name="T8" fmla="*/ 3 w 126"/>
                <a:gd name="T9" fmla="*/ 0 h 1863"/>
                <a:gd name="T10" fmla="*/ 3 w 126"/>
                <a:gd name="T11" fmla="*/ 0 h 1863"/>
                <a:gd name="T12" fmla="*/ 126 w 126"/>
                <a:gd name="T13" fmla="*/ 0 h 1863"/>
                <a:gd name="T14" fmla="*/ 126 w 126"/>
                <a:gd name="T15" fmla="*/ 0 h 1863"/>
                <a:gd name="T16" fmla="*/ 3 w 126"/>
                <a:gd name="T17" fmla="*/ 0 h 18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6" h="1863">
                  <a:moveTo>
                    <a:pt x="0" y="1863"/>
                  </a:moveTo>
                  <a:lnTo>
                    <a:pt x="0" y="1863"/>
                  </a:lnTo>
                  <a:lnTo>
                    <a:pt x="124" y="1863"/>
                  </a:lnTo>
                  <a:lnTo>
                    <a:pt x="0" y="1863"/>
                  </a:lnTo>
                  <a:close/>
                  <a:moveTo>
                    <a:pt x="3" y="0"/>
                  </a:moveTo>
                  <a:lnTo>
                    <a:pt x="3" y="0"/>
                  </a:lnTo>
                  <a:lnTo>
                    <a:pt x="126" y="0"/>
                  </a:lnTo>
                  <a:lnTo>
                    <a:pt x="126" y="0"/>
                  </a:lnTo>
                  <a:lnTo>
                    <a:pt x="3" y="0"/>
                  </a:lnTo>
                  <a:close/>
                </a:path>
              </a:pathLst>
            </a:custGeom>
            <a:solidFill>
              <a:srgbClr val="A6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16" name="Freeform 422"/>
            <p:cNvSpPr>
              <a:spLocks noEditPoints="1"/>
            </p:cNvSpPr>
            <p:nvPr/>
          </p:nvSpPr>
          <p:spPr bwMode="auto">
            <a:xfrm>
              <a:off x="4253" y="2015"/>
              <a:ext cx="126" cy="1863"/>
            </a:xfrm>
            <a:custGeom>
              <a:avLst/>
              <a:gdLst>
                <a:gd name="T0" fmla="*/ 0 w 126"/>
                <a:gd name="T1" fmla="*/ 1863 h 1863"/>
                <a:gd name="T2" fmla="*/ 0 w 126"/>
                <a:gd name="T3" fmla="*/ 1863 h 1863"/>
                <a:gd name="T4" fmla="*/ 124 w 126"/>
                <a:gd name="T5" fmla="*/ 1863 h 1863"/>
                <a:gd name="T6" fmla="*/ 0 w 126"/>
                <a:gd name="T7" fmla="*/ 1863 h 1863"/>
                <a:gd name="T8" fmla="*/ 3 w 126"/>
                <a:gd name="T9" fmla="*/ 0 h 1863"/>
                <a:gd name="T10" fmla="*/ 3 w 126"/>
                <a:gd name="T11" fmla="*/ 0 h 1863"/>
                <a:gd name="T12" fmla="*/ 126 w 126"/>
                <a:gd name="T13" fmla="*/ 0 h 1863"/>
                <a:gd name="T14" fmla="*/ 126 w 126"/>
                <a:gd name="T15" fmla="*/ 0 h 1863"/>
                <a:gd name="T16" fmla="*/ 3 w 126"/>
                <a:gd name="T17" fmla="*/ 0 h 18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6" h="1863">
                  <a:moveTo>
                    <a:pt x="0" y="1863"/>
                  </a:moveTo>
                  <a:lnTo>
                    <a:pt x="0" y="1863"/>
                  </a:lnTo>
                  <a:lnTo>
                    <a:pt x="124" y="1863"/>
                  </a:lnTo>
                  <a:lnTo>
                    <a:pt x="0" y="1863"/>
                  </a:lnTo>
                  <a:moveTo>
                    <a:pt x="3" y="0"/>
                  </a:moveTo>
                  <a:lnTo>
                    <a:pt x="3" y="0"/>
                  </a:lnTo>
                  <a:lnTo>
                    <a:pt x="126" y="0"/>
                  </a:lnTo>
                  <a:lnTo>
                    <a:pt x="126" y="0"/>
                  </a:lnTo>
                  <a:lnTo>
                    <a:pt x="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17" name="Freeform 423"/>
            <p:cNvSpPr/>
            <p:nvPr/>
          </p:nvSpPr>
          <p:spPr bwMode="auto">
            <a:xfrm>
              <a:off x="4253" y="2015"/>
              <a:ext cx="126" cy="1863"/>
            </a:xfrm>
            <a:custGeom>
              <a:avLst/>
              <a:gdLst>
                <a:gd name="T0" fmla="*/ 3 w 126"/>
                <a:gd name="T1" fmla="*/ 0 h 1863"/>
                <a:gd name="T2" fmla="*/ 0 w 126"/>
                <a:gd name="T3" fmla="*/ 1863 h 1863"/>
                <a:gd name="T4" fmla="*/ 124 w 126"/>
                <a:gd name="T5" fmla="*/ 1863 h 1863"/>
                <a:gd name="T6" fmla="*/ 126 w 126"/>
                <a:gd name="T7" fmla="*/ 0 h 1863"/>
                <a:gd name="T8" fmla="*/ 3 w 126"/>
                <a:gd name="T9" fmla="*/ 0 h 1863"/>
              </a:gdLst>
              <a:ahLst/>
              <a:cxnLst>
                <a:cxn ang="0">
                  <a:pos x="T0" y="T1"/>
                </a:cxn>
                <a:cxn ang="0">
                  <a:pos x="T2" y="T3"/>
                </a:cxn>
                <a:cxn ang="0">
                  <a:pos x="T4" y="T5"/>
                </a:cxn>
                <a:cxn ang="0">
                  <a:pos x="T6" y="T7"/>
                </a:cxn>
                <a:cxn ang="0">
                  <a:pos x="T8" y="T9"/>
                </a:cxn>
              </a:cxnLst>
              <a:rect l="0" t="0" r="r" b="b"/>
              <a:pathLst>
                <a:path w="126" h="1863">
                  <a:moveTo>
                    <a:pt x="3" y="0"/>
                  </a:moveTo>
                  <a:lnTo>
                    <a:pt x="0" y="1863"/>
                  </a:lnTo>
                  <a:lnTo>
                    <a:pt x="124" y="1863"/>
                  </a:lnTo>
                  <a:lnTo>
                    <a:pt x="126" y="0"/>
                  </a:lnTo>
                  <a:lnTo>
                    <a:pt x="3" y="0"/>
                  </a:lnTo>
                  <a:close/>
                </a:path>
              </a:pathLst>
            </a:custGeom>
            <a:solidFill>
              <a:schemeClr val="bg1">
                <a:alpha val="2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18" name="Freeform 424"/>
            <p:cNvSpPr/>
            <p:nvPr/>
          </p:nvSpPr>
          <p:spPr bwMode="auto">
            <a:xfrm>
              <a:off x="4253" y="2015"/>
              <a:ext cx="126" cy="1863"/>
            </a:xfrm>
            <a:custGeom>
              <a:avLst/>
              <a:gdLst>
                <a:gd name="T0" fmla="*/ 3 w 126"/>
                <a:gd name="T1" fmla="*/ 0 h 1863"/>
                <a:gd name="T2" fmla="*/ 0 w 126"/>
                <a:gd name="T3" fmla="*/ 1863 h 1863"/>
                <a:gd name="T4" fmla="*/ 124 w 126"/>
                <a:gd name="T5" fmla="*/ 1863 h 1863"/>
                <a:gd name="T6" fmla="*/ 126 w 126"/>
                <a:gd name="T7" fmla="*/ 0 h 1863"/>
                <a:gd name="T8" fmla="*/ 3 w 126"/>
                <a:gd name="T9" fmla="*/ 0 h 1863"/>
              </a:gdLst>
              <a:ahLst/>
              <a:cxnLst>
                <a:cxn ang="0">
                  <a:pos x="T0" y="T1"/>
                </a:cxn>
                <a:cxn ang="0">
                  <a:pos x="T2" y="T3"/>
                </a:cxn>
                <a:cxn ang="0">
                  <a:pos x="T4" y="T5"/>
                </a:cxn>
                <a:cxn ang="0">
                  <a:pos x="T6" y="T7"/>
                </a:cxn>
                <a:cxn ang="0">
                  <a:pos x="T8" y="T9"/>
                </a:cxn>
              </a:cxnLst>
              <a:rect l="0" t="0" r="r" b="b"/>
              <a:pathLst>
                <a:path w="126" h="1863">
                  <a:moveTo>
                    <a:pt x="3" y="0"/>
                  </a:moveTo>
                  <a:lnTo>
                    <a:pt x="0" y="1863"/>
                  </a:lnTo>
                  <a:lnTo>
                    <a:pt x="124" y="1863"/>
                  </a:lnTo>
                  <a:lnTo>
                    <a:pt x="126" y="0"/>
                  </a:lnTo>
                  <a:lnTo>
                    <a:pt x="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24" name="Freeform 425"/>
            <p:cNvSpPr>
              <a:spLocks noEditPoints="1"/>
            </p:cNvSpPr>
            <p:nvPr/>
          </p:nvSpPr>
          <p:spPr bwMode="auto">
            <a:xfrm>
              <a:off x="4130" y="2013"/>
              <a:ext cx="47" cy="1865"/>
            </a:xfrm>
            <a:custGeom>
              <a:avLst/>
              <a:gdLst>
                <a:gd name="T0" fmla="*/ 15 w 47"/>
                <a:gd name="T1" fmla="*/ 1865 h 1865"/>
                <a:gd name="T2" fmla="*/ 46 w 47"/>
                <a:gd name="T3" fmla="*/ 1865 h 1865"/>
                <a:gd name="T4" fmla="*/ 15 w 47"/>
                <a:gd name="T5" fmla="*/ 1865 h 1865"/>
                <a:gd name="T6" fmla="*/ 0 w 47"/>
                <a:gd name="T7" fmla="*/ 0 h 1865"/>
                <a:gd name="T8" fmla="*/ 0 w 47"/>
                <a:gd name="T9" fmla="*/ 2 h 1865"/>
                <a:gd name="T10" fmla="*/ 47 w 47"/>
                <a:gd name="T11" fmla="*/ 2 h 1865"/>
                <a:gd name="T12" fmla="*/ 47 w 47"/>
                <a:gd name="T13" fmla="*/ 2 h 1865"/>
                <a:gd name="T14" fmla="*/ 0 w 47"/>
                <a:gd name="T15" fmla="*/ 0 h 18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7" h="1865">
                  <a:moveTo>
                    <a:pt x="15" y="1865"/>
                  </a:moveTo>
                  <a:lnTo>
                    <a:pt x="46" y="1865"/>
                  </a:lnTo>
                  <a:lnTo>
                    <a:pt x="15" y="1865"/>
                  </a:lnTo>
                  <a:close/>
                  <a:moveTo>
                    <a:pt x="0" y="0"/>
                  </a:moveTo>
                  <a:lnTo>
                    <a:pt x="0" y="2"/>
                  </a:lnTo>
                  <a:lnTo>
                    <a:pt x="47" y="2"/>
                  </a:lnTo>
                  <a:lnTo>
                    <a:pt x="47" y="2"/>
                  </a:lnTo>
                  <a:lnTo>
                    <a:pt x="0" y="0"/>
                  </a:lnTo>
                  <a:close/>
                </a:path>
              </a:pathLst>
            </a:custGeom>
            <a:solidFill>
              <a:srgbClr val="A6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25" name="Freeform 426"/>
            <p:cNvSpPr>
              <a:spLocks noEditPoints="1"/>
            </p:cNvSpPr>
            <p:nvPr/>
          </p:nvSpPr>
          <p:spPr bwMode="auto">
            <a:xfrm>
              <a:off x="4130" y="2013"/>
              <a:ext cx="47" cy="1865"/>
            </a:xfrm>
            <a:custGeom>
              <a:avLst/>
              <a:gdLst>
                <a:gd name="T0" fmla="*/ 15 w 47"/>
                <a:gd name="T1" fmla="*/ 1865 h 1865"/>
                <a:gd name="T2" fmla="*/ 46 w 47"/>
                <a:gd name="T3" fmla="*/ 1865 h 1865"/>
                <a:gd name="T4" fmla="*/ 15 w 47"/>
                <a:gd name="T5" fmla="*/ 1865 h 1865"/>
                <a:gd name="T6" fmla="*/ 0 w 47"/>
                <a:gd name="T7" fmla="*/ 0 h 1865"/>
                <a:gd name="T8" fmla="*/ 0 w 47"/>
                <a:gd name="T9" fmla="*/ 2 h 1865"/>
                <a:gd name="T10" fmla="*/ 47 w 47"/>
                <a:gd name="T11" fmla="*/ 2 h 1865"/>
                <a:gd name="T12" fmla="*/ 47 w 47"/>
                <a:gd name="T13" fmla="*/ 2 h 1865"/>
                <a:gd name="T14" fmla="*/ 0 w 47"/>
                <a:gd name="T15" fmla="*/ 0 h 18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7" h="1865">
                  <a:moveTo>
                    <a:pt x="15" y="1865"/>
                  </a:moveTo>
                  <a:lnTo>
                    <a:pt x="46" y="1865"/>
                  </a:lnTo>
                  <a:lnTo>
                    <a:pt x="15" y="1865"/>
                  </a:lnTo>
                  <a:moveTo>
                    <a:pt x="0" y="0"/>
                  </a:moveTo>
                  <a:lnTo>
                    <a:pt x="0" y="2"/>
                  </a:lnTo>
                  <a:lnTo>
                    <a:pt x="47" y="2"/>
                  </a:lnTo>
                  <a:lnTo>
                    <a:pt x="47"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26" name="Freeform 427"/>
            <p:cNvSpPr/>
            <p:nvPr/>
          </p:nvSpPr>
          <p:spPr bwMode="auto">
            <a:xfrm>
              <a:off x="4128" y="2015"/>
              <a:ext cx="49" cy="1863"/>
            </a:xfrm>
            <a:custGeom>
              <a:avLst/>
              <a:gdLst>
                <a:gd name="T0" fmla="*/ 2 w 49"/>
                <a:gd name="T1" fmla="*/ 0 h 1863"/>
                <a:gd name="T2" fmla="*/ 0 w 49"/>
                <a:gd name="T3" fmla="*/ 1863 h 1863"/>
                <a:gd name="T4" fmla="*/ 17 w 49"/>
                <a:gd name="T5" fmla="*/ 1863 h 1863"/>
                <a:gd name="T6" fmla="*/ 48 w 49"/>
                <a:gd name="T7" fmla="*/ 1863 h 1863"/>
                <a:gd name="T8" fmla="*/ 49 w 49"/>
                <a:gd name="T9" fmla="*/ 0 h 1863"/>
                <a:gd name="T10" fmla="*/ 2 w 49"/>
                <a:gd name="T11" fmla="*/ 0 h 1863"/>
              </a:gdLst>
              <a:ahLst/>
              <a:cxnLst>
                <a:cxn ang="0">
                  <a:pos x="T0" y="T1"/>
                </a:cxn>
                <a:cxn ang="0">
                  <a:pos x="T2" y="T3"/>
                </a:cxn>
                <a:cxn ang="0">
                  <a:pos x="T4" y="T5"/>
                </a:cxn>
                <a:cxn ang="0">
                  <a:pos x="T6" y="T7"/>
                </a:cxn>
                <a:cxn ang="0">
                  <a:pos x="T8" y="T9"/>
                </a:cxn>
                <a:cxn ang="0">
                  <a:pos x="T10" y="T11"/>
                </a:cxn>
              </a:cxnLst>
              <a:rect l="0" t="0" r="r" b="b"/>
              <a:pathLst>
                <a:path w="49" h="1863">
                  <a:moveTo>
                    <a:pt x="2" y="0"/>
                  </a:moveTo>
                  <a:lnTo>
                    <a:pt x="0" y="1863"/>
                  </a:lnTo>
                  <a:lnTo>
                    <a:pt x="17" y="1863"/>
                  </a:lnTo>
                  <a:lnTo>
                    <a:pt x="48" y="1863"/>
                  </a:lnTo>
                  <a:lnTo>
                    <a:pt x="49" y="0"/>
                  </a:lnTo>
                  <a:lnTo>
                    <a:pt x="2" y="0"/>
                  </a:lnTo>
                  <a:close/>
                </a:path>
              </a:pathLst>
            </a:custGeom>
            <a:solidFill>
              <a:schemeClr val="bg1">
                <a:alpha val="2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27" name="Freeform 428"/>
            <p:cNvSpPr/>
            <p:nvPr/>
          </p:nvSpPr>
          <p:spPr bwMode="auto">
            <a:xfrm>
              <a:off x="4128" y="2015"/>
              <a:ext cx="49" cy="1863"/>
            </a:xfrm>
            <a:custGeom>
              <a:avLst/>
              <a:gdLst>
                <a:gd name="T0" fmla="*/ 2 w 49"/>
                <a:gd name="T1" fmla="*/ 0 h 1863"/>
                <a:gd name="T2" fmla="*/ 0 w 49"/>
                <a:gd name="T3" fmla="*/ 1863 h 1863"/>
                <a:gd name="T4" fmla="*/ 17 w 49"/>
                <a:gd name="T5" fmla="*/ 1863 h 1863"/>
                <a:gd name="T6" fmla="*/ 48 w 49"/>
                <a:gd name="T7" fmla="*/ 1863 h 1863"/>
                <a:gd name="T8" fmla="*/ 49 w 49"/>
                <a:gd name="T9" fmla="*/ 0 h 1863"/>
                <a:gd name="T10" fmla="*/ 2 w 49"/>
                <a:gd name="T11" fmla="*/ 0 h 1863"/>
              </a:gdLst>
              <a:ahLst/>
              <a:cxnLst>
                <a:cxn ang="0">
                  <a:pos x="T0" y="T1"/>
                </a:cxn>
                <a:cxn ang="0">
                  <a:pos x="T2" y="T3"/>
                </a:cxn>
                <a:cxn ang="0">
                  <a:pos x="T4" y="T5"/>
                </a:cxn>
                <a:cxn ang="0">
                  <a:pos x="T6" y="T7"/>
                </a:cxn>
                <a:cxn ang="0">
                  <a:pos x="T8" y="T9"/>
                </a:cxn>
                <a:cxn ang="0">
                  <a:pos x="T10" y="T11"/>
                </a:cxn>
              </a:cxnLst>
              <a:rect l="0" t="0" r="r" b="b"/>
              <a:pathLst>
                <a:path w="49" h="1863">
                  <a:moveTo>
                    <a:pt x="2" y="0"/>
                  </a:moveTo>
                  <a:lnTo>
                    <a:pt x="0" y="1863"/>
                  </a:lnTo>
                  <a:lnTo>
                    <a:pt x="17" y="1863"/>
                  </a:lnTo>
                  <a:lnTo>
                    <a:pt x="48" y="1863"/>
                  </a:lnTo>
                  <a:lnTo>
                    <a:pt x="49" y="0"/>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28" name="Freeform 429"/>
            <p:cNvSpPr/>
            <p:nvPr/>
          </p:nvSpPr>
          <p:spPr bwMode="auto">
            <a:xfrm>
              <a:off x="3814" y="3961"/>
              <a:ext cx="124" cy="124"/>
            </a:xfrm>
            <a:custGeom>
              <a:avLst/>
              <a:gdLst>
                <a:gd name="T0" fmla="*/ 0 w 76"/>
                <a:gd name="T1" fmla="*/ 38 h 76"/>
                <a:gd name="T2" fmla="*/ 38 w 76"/>
                <a:gd name="T3" fmla="*/ 75 h 76"/>
                <a:gd name="T4" fmla="*/ 76 w 76"/>
                <a:gd name="T5" fmla="*/ 38 h 76"/>
                <a:gd name="T6" fmla="*/ 38 w 76"/>
                <a:gd name="T7" fmla="*/ 0 h 76"/>
                <a:gd name="T8" fmla="*/ 0 w 76"/>
                <a:gd name="T9" fmla="*/ 38 h 76"/>
              </a:gdLst>
              <a:ahLst/>
              <a:cxnLst>
                <a:cxn ang="0">
                  <a:pos x="T0" y="T1"/>
                </a:cxn>
                <a:cxn ang="0">
                  <a:pos x="T2" y="T3"/>
                </a:cxn>
                <a:cxn ang="0">
                  <a:pos x="T4" y="T5"/>
                </a:cxn>
                <a:cxn ang="0">
                  <a:pos x="T6" y="T7"/>
                </a:cxn>
                <a:cxn ang="0">
                  <a:pos x="T8" y="T9"/>
                </a:cxn>
              </a:cxnLst>
              <a:rect l="0" t="0" r="r" b="b"/>
              <a:pathLst>
                <a:path w="76" h="76">
                  <a:moveTo>
                    <a:pt x="0" y="38"/>
                  </a:moveTo>
                  <a:cubicBezTo>
                    <a:pt x="0" y="59"/>
                    <a:pt x="17" y="75"/>
                    <a:pt x="38" y="75"/>
                  </a:cubicBezTo>
                  <a:cubicBezTo>
                    <a:pt x="59" y="76"/>
                    <a:pt x="76" y="59"/>
                    <a:pt x="76" y="38"/>
                  </a:cubicBezTo>
                  <a:cubicBezTo>
                    <a:pt x="76" y="17"/>
                    <a:pt x="59" y="0"/>
                    <a:pt x="38" y="0"/>
                  </a:cubicBezTo>
                  <a:cubicBezTo>
                    <a:pt x="17" y="0"/>
                    <a:pt x="0" y="17"/>
                    <a:pt x="0" y="38"/>
                  </a:cubicBezTo>
                  <a:close/>
                </a:path>
              </a:pathLst>
            </a:custGeom>
            <a:solidFill>
              <a:schemeClr val="tx2">
                <a:lumMod val="20000"/>
                <a:lumOff val="8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29" name="Freeform 430"/>
            <p:cNvSpPr/>
            <p:nvPr/>
          </p:nvSpPr>
          <p:spPr bwMode="auto">
            <a:xfrm>
              <a:off x="3648" y="1913"/>
              <a:ext cx="433" cy="25"/>
            </a:xfrm>
            <a:custGeom>
              <a:avLst/>
              <a:gdLst>
                <a:gd name="T0" fmla="*/ 264 w 264"/>
                <a:gd name="T1" fmla="*/ 8 h 15"/>
                <a:gd name="T2" fmla="*/ 257 w 264"/>
                <a:gd name="T3" fmla="*/ 15 h 15"/>
                <a:gd name="T4" fmla="*/ 8 w 264"/>
                <a:gd name="T5" fmla="*/ 15 h 15"/>
                <a:gd name="T6" fmla="*/ 0 w 264"/>
                <a:gd name="T7" fmla="*/ 8 h 15"/>
                <a:gd name="T8" fmla="*/ 8 w 264"/>
                <a:gd name="T9" fmla="*/ 0 h 15"/>
                <a:gd name="T10" fmla="*/ 257 w 264"/>
                <a:gd name="T11" fmla="*/ 0 h 15"/>
                <a:gd name="T12" fmla="*/ 264 w 264"/>
                <a:gd name="T13" fmla="*/ 8 h 15"/>
              </a:gdLst>
              <a:ahLst/>
              <a:cxnLst>
                <a:cxn ang="0">
                  <a:pos x="T0" y="T1"/>
                </a:cxn>
                <a:cxn ang="0">
                  <a:pos x="T2" y="T3"/>
                </a:cxn>
                <a:cxn ang="0">
                  <a:pos x="T4" y="T5"/>
                </a:cxn>
                <a:cxn ang="0">
                  <a:pos x="T6" y="T7"/>
                </a:cxn>
                <a:cxn ang="0">
                  <a:pos x="T8" y="T9"/>
                </a:cxn>
                <a:cxn ang="0">
                  <a:pos x="T10" y="T11"/>
                </a:cxn>
                <a:cxn ang="0">
                  <a:pos x="T12" y="T13"/>
                </a:cxn>
              </a:cxnLst>
              <a:rect l="0" t="0" r="r" b="b"/>
              <a:pathLst>
                <a:path w="264" h="15">
                  <a:moveTo>
                    <a:pt x="264" y="8"/>
                  </a:moveTo>
                  <a:cubicBezTo>
                    <a:pt x="264" y="12"/>
                    <a:pt x="261" y="15"/>
                    <a:pt x="257" y="15"/>
                  </a:cubicBezTo>
                  <a:cubicBezTo>
                    <a:pt x="8" y="15"/>
                    <a:pt x="8" y="15"/>
                    <a:pt x="8" y="15"/>
                  </a:cubicBezTo>
                  <a:cubicBezTo>
                    <a:pt x="4" y="15"/>
                    <a:pt x="0" y="12"/>
                    <a:pt x="0" y="8"/>
                  </a:cubicBezTo>
                  <a:cubicBezTo>
                    <a:pt x="0" y="4"/>
                    <a:pt x="4" y="0"/>
                    <a:pt x="8" y="0"/>
                  </a:cubicBezTo>
                  <a:cubicBezTo>
                    <a:pt x="257" y="0"/>
                    <a:pt x="257" y="0"/>
                    <a:pt x="257" y="0"/>
                  </a:cubicBezTo>
                  <a:cubicBezTo>
                    <a:pt x="261" y="0"/>
                    <a:pt x="264" y="4"/>
                    <a:pt x="264" y="8"/>
                  </a:cubicBezTo>
                  <a:close/>
                </a:path>
              </a:pathLst>
            </a:custGeom>
            <a:solidFill>
              <a:schemeClr val="tx2">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30" name="Freeform 431"/>
            <p:cNvSpPr/>
            <p:nvPr/>
          </p:nvSpPr>
          <p:spPr bwMode="auto">
            <a:xfrm>
              <a:off x="3008" y="3476"/>
              <a:ext cx="629" cy="402"/>
            </a:xfrm>
            <a:custGeom>
              <a:avLst/>
              <a:gdLst>
                <a:gd name="T0" fmla="*/ 384 w 384"/>
                <a:gd name="T1" fmla="*/ 246 h 246"/>
                <a:gd name="T2" fmla="*/ 204 w 384"/>
                <a:gd name="T3" fmla="*/ 66 h 246"/>
                <a:gd name="T4" fmla="*/ 155 w 384"/>
                <a:gd name="T5" fmla="*/ 246 h 246"/>
                <a:gd name="T6" fmla="*/ 384 w 384"/>
                <a:gd name="T7" fmla="*/ 246 h 246"/>
              </a:gdLst>
              <a:ahLst/>
              <a:cxnLst>
                <a:cxn ang="0">
                  <a:pos x="T0" y="T1"/>
                </a:cxn>
                <a:cxn ang="0">
                  <a:pos x="T2" y="T3"/>
                </a:cxn>
                <a:cxn ang="0">
                  <a:pos x="T4" y="T5"/>
                </a:cxn>
                <a:cxn ang="0">
                  <a:pos x="T6" y="T7"/>
                </a:cxn>
              </a:cxnLst>
              <a:rect l="0" t="0" r="r" b="b"/>
              <a:pathLst>
                <a:path w="384" h="246">
                  <a:moveTo>
                    <a:pt x="384" y="246"/>
                  </a:moveTo>
                  <a:cubicBezTo>
                    <a:pt x="204" y="66"/>
                    <a:pt x="204" y="66"/>
                    <a:pt x="204" y="66"/>
                  </a:cubicBezTo>
                  <a:cubicBezTo>
                    <a:pt x="46" y="0"/>
                    <a:pt x="0" y="234"/>
                    <a:pt x="155" y="246"/>
                  </a:cubicBezTo>
                  <a:lnTo>
                    <a:pt x="384" y="246"/>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31" name="Freeform 432"/>
            <p:cNvSpPr/>
            <p:nvPr/>
          </p:nvSpPr>
          <p:spPr bwMode="auto">
            <a:xfrm>
              <a:off x="4079" y="3386"/>
              <a:ext cx="526" cy="519"/>
            </a:xfrm>
            <a:custGeom>
              <a:avLst/>
              <a:gdLst>
                <a:gd name="T0" fmla="*/ 237 w 321"/>
                <a:gd name="T1" fmla="*/ 301 h 318"/>
                <a:gd name="T2" fmla="*/ 236 w 321"/>
                <a:gd name="T3" fmla="*/ 187 h 318"/>
                <a:gd name="T4" fmla="*/ 295 w 321"/>
                <a:gd name="T5" fmla="*/ 71 h 318"/>
                <a:gd name="T6" fmla="*/ 156 w 321"/>
                <a:gd name="T7" fmla="*/ 44 h 318"/>
                <a:gd name="T8" fmla="*/ 0 w 321"/>
                <a:gd name="T9" fmla="*/ 301 h 318"/>
                <a:gd name="T10" fmla="*/ 237 w 321"/>
                <a:gd name="T11" fmla="*/ 301 h 318"/>
              </a:gdLst>
              <a:ahLst/>
              <a:cxnLst>
                <a:cxn ang="0">
                  <a:pos x="T0" y="T1"/>
                </a:cxn>
                <a:cxn ang="0">
                  <a:pos x="T2" y="T3"/>
                </a:cxn>
                <a:cxn ang="0">
                  <a:pos x="T4" y="T5"/>
                </a:cxn>
                <a:cxn ang="0">
                  <a:pos x="T6" y="T7"/>
                </a:cxn>
                <a:cxn ang="0">
                  <a:pos x="T8" y="T9"/>
                </a:cxn>
                <a:cxn ang="0">
                  <a:pos x="T10" y="T11"/>
                </a:cxn>
              </a:cxnLst>
              <a:rect l="0" t="0" r="r" b="b"/>
              <a:pathLst>
                <a:path w="321" h="318">
                  <a:moveTo>
                    <a:pt x="237" y="301"/>
                  </a:moveTo>
                  <a:cubicBezTo>
                    <a:pt x="294" y="318"/>
                    <a:pt x="308" y="212"/>
                    <a:pt x="236" y="187"/>
                  </a:cubicBezTo>
                  <a:cubicBezTo>
                    <a:pt x="281" y="173"/>
                    <a:pt x="321" y="129"/>
                    <a:pt x="295" y="71"/>
                  </a:cubicBezTo>
                  <a:cubicBezTo>
                    <a:pt x="264" y="0"/>
                    <a:pt x="202" y="33"/>
                    <a:pt x="156" y="44"/>
                  </a:cubicBezTo>
                  <a:cubicBezTo>
                    <a:pt x="0" y="301"/>
                    <a:pt x="0" y="301"/>
                    <a:pt x="0" y="301"/>
                  </a:cubicBezTo>
                  <a:lnTo>
                    <a:pt x="237" y="301"/>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32" name="Freeform 433"/>
            <p:cNvSpPr/>
            <p:nvPr/>
          </p:nvSpPr>
          <p:spPr bwMode="auto">
            <a:xfrm>
              <a:off x="3791" y="3521"/>
              <a:ext cx="612" cy="357"/>
            </a:xfrm>
            <a:custGeom>
              <a:avLst/>
              <a:gdLst>
                <a:gd name="T0" fmla="*/ 254 w 374"/>
                <a:gd name="T1" fmla="*/ 218 h 218"/>
                <a:gd name="T2" fmla="*/ 237 w 374"/>
                <a:gd name="T3" fmla="*/ 182 h 218"/>
                <a:gd name="T4" fmla="*/ 349 w 374"/>
                <a:gd name="T5" fmla="*/ 163 h 218"/>
                <a:gd name="T6" fmla="*/ 317 w 374"/>
                <a:gd name="T7" fmla="*/ 46 h 218"/>
                <a:gd name="T8" fmla="*/ 117 w 374"/>
                <a:gd name="T9" fmla="*/ 7 h 218"/>
                <a:gd name="T10" fmla="*/ 0 w 374"/>
                <a:gd name="T11" fmla="*/ 218 h 218"/>
                <a:gd name="T12" fmla="*/ 254 w 374"/>
                <a:gd name="T13" fmla="*/ 218 h 218"/>
              </a:gdLst>
              <a:ahLst/>
              <a:cxnLst>
                <a:cxn ang="0">
                  <a:pos x="T0" y="T1"/>
                </a:cxn>
                <a:cxn ang="0">
                  <a:pos x="T2" y="T3"/>
                </a:cxn>
                <a:cxn ang="0">
                  <a:pos x="T4" y="T5"/>
                </a:cxn>
                <a:cxn ang="0">
                  <a:pos x="T6" y="T7"/>
                </a:cxn>
                <a:cxn ang="0">
                  <a:pos x="T8" y="T9"/>
                </a:cxn>
                <a:cxn ang="0">
                  <a:pos x="T10" y="T11"/>
                </a:cxn>
                <a:cxn ang="0">
                  <a:pos x="T12" y="T13"/>
                </a:cxn>
              </a:cxnLst>
              <a:rect l="0" t="0" r="r" b="b"/>
              <a:pathLst>
                <a:path w="374" h="218">
                  <a:moveTo>
                    <a:pt x="254" y="218"/>
                  </a:moveTo>
                  <a:cubicBezTo>
                    <a:pt x="250" y="205"/>
                    <a:pt x="244" y="192"/>
                    <a:pt x="237" y="182"/>
                  </a:cubicBezTo>
                  <a:cubicBezTo>
                    <a:pt x="268" y="204"/>
                    <a:pt x="328" y="198"/>
                    <a:pt x="349" y="163"/>
                  </a:cubicBezTo>
                  <a:cubicBezTo>
                    <a:pt x="374" y="123"/>
                    <a:pt x="345" y="72"/>
                    <a:pt x="317" y="46"/>
                  </a:cubicBezTo>
                  <a:cubicBezTo>
                    <a:pt x="317" y="46"/>
                    <a:pt x="165" y="0"/>
                    <a:pt x="117" y="7"/>
                  </a:cubicBezTo>
                  <a:cubicBezTo>
                    <a:pt x="69" y="13"/>
                    <a:pt x="1" y="134"/>
                    <a:pt x="0" y="218"/>
                  </a:cubicBezTo>
                  <a:lnTo>
                    <a:pt x="254" y="218"/>
                  </a:lnTo>
                  <a:close/>
                </a:path>
              </a:pathLst>
            </a:custGeom>
            <a:solidFill>
              <a:schemeClr val="bg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33" name="Freeform 434"/>
            <p:cNvSpPr/>
            <p:nvPr/>
          </p:nvSpPr>
          <p:spPr bwMode="auto">
            <a:xfrm>
              <a:off x="3519" y="2748"/>
              <a:ext cx="907" cy="1071"/>
            </a:xfrm>
            <a:custGeom>
              <a:avLst/>
              <a:gdLst>
                <a:gd name="T0" fmla="*/ 20 w 554"/>
                <a:gd name="T1" fmla="*/ 218 h 655"/>
                <a:gd name="T2" fmla="*/ 128 w 554"/>
                <a:gd name="T3" fmla="*/ 166 h 655"/>
                <a:gd name="T4" fmla="*/ 136 w 554"/>
                <a:gd name="T5" fmla="*/ 40 h 655"/>
                <a:gd name="T6" fmla="*/ 230 w 554"/>
                <a:gd name="T7" fmla="*/ 37 h 655"/>
                <a:gd name="T8" fmla="*/ 230 w 554"/>
                <a:gd name="T9" fmla="*/ 26 h 655"/>
                <a:gd name="T10" fmla="*/ 333 w 554"/>
                <a:gd name="T11" fmla="*/ 81 h 655"/>
                <a:gd name="T12" fmla="*/ 305 w 554"/>
                <a:gd name="T13" fmla="*/ 166 h 655"/>
                <a:gd name="T14" fmla="*/ 442 w 554"/>
                <a:gd name="T15" fmla="*/ 312 h 655"/>
                <a:gd name="T16" fmla="*/ 538 w 554"/>
                <a:gd name="T17" fmla="*/ 374 h 655"/>
                <a:gd name="T18" fmla="*/ 512 w 554"/>
                <a:gd name="T19" fmla="*/ 524 h 655"/>
                <a:gd name="T20" fmla="*/ 345 w 554"/>
                <a:gd name="T21" fmla="*/ 510 h 655"/>
                <a:gd name="T22" fmla="*/ 163 w 554"/>
                <a:gd name="T23" fmla="*/ 486 h 655"/>
                <a:gd name="T24" fmla="*/ 43 w 554"/>
                <a:gd name="T25" fmla="*/ 445 h 655"/>
                <a:gd name="T26" fmla="*/ 95 w 554"/>
                <a:gd name="T27" fmla="*/ 338 h 655"/>
                <a:gd name="T28" fmla="*/ 20 w 554"/>
                <a:gd name="T29" fmla="*/ 218 h 6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54" h="655">
                  <a:moveTo>
                    <a:pt x="20" y="218"/>
                  </a:moveTo>
                  <a:cubicBezTo>
                    <a:pt x="38" y="157"/>
                    <a:pt x="91" y="150"/>
                    <a:pt x="128" y="166"/>
                  </a:cubicBezTo>
                  <a:cubicBezTo>
                    <a:pt x="90" y="141"/>
                    <a:pt x="102" y="66"/>
                    <a:pt x="136" y="40"/>
                  </a:cubicBezTo>
                  <a:cubicBezTo>
                    <a:pt x="164" y="19"/>
                    <a:pt x="204" y="27"/>
                    <a:pt x="230" y="37"/>
                  </a:cubicBezTo>
                  <a:cubicBezTo>
                    <a:pt x="230" y="26"/>
                    <a:pt x="230" y="26"/>
                    <a:pt x="230" y="26"/>
                  </a:cubicBezTo>
                  <a:cubicBezTo>
                    <a:pt x="261" y="0"/>
                    <a:pt x="325" y="48"/>
                    <a:pt x="333" y="81"/>
                  </a:cubicBezTo>
                  <a:cubicBezTo>
                    <a:pt x="342" y="113"/>
                    <a:pt x="325" y="146"/>
                    <a:pt x="305" y="166"/>
                  </a:cubicBezTo>
                  <a:cubicBezTo>
                    <a:pt x="414" y="87"/>
                    <a:pt x="516" y="210"/>
                    <a:pt x="442" y="312"/>
                  </a:cubicBezTo>
                  <a:cubicBezTo>
                    <a:pt x="478" y="294"/>
                    <a:pt x="527" y="338"/>
                    <a:pt x="538" y="374"/>
                  </a:cubicBezTo>
                  <a:cubicBezTo>
                    <a:pt x="554" y="423"/>
                    <a:pt x="547" y="486"/>
                    <a:pt x="512" y="524"/>
                  </a:cubicBezTo>
                  <a:cubicBezTo>
                    <a:pt x="470" y="569"/>
                    <a:pt x="380" y="574"/>
                    <a:pt x="345" y="510"/>
                  </a:cubicBezTo>
                  <a:cubicBezTo>
                    <a:pt x="333" y="655"/>
                    <a:pt x="115" y="610"/>
                    <a:pt x="163" y="486"/>
                  </a:cubicBezTo>
                  <a:cubicBezTo>
                    <a:pt x="107" y="532"/>
                    <a:pt x="59" y="491"/>
                    <a:pt x="43" y="445"/>
                  </a:cubicBezTo>
                  <a:cubicBezTo>
                    <a:pt x="27" y="402"/>
                    <a:pt x="50" y="339"/>
                    <a:pt x="95" y="338"/>
                  </a:cubicBezTo>
                  <a:cubicBezTo>
                    <a:pt x="38" y="329"/>
                    <a:pt x="0" y="284"/>
                    <a:pt x="20" y="218"/>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34" name="Freeform 435"/>
            <p:cNvSpPr/>
            <p:nvPr/>
          </p:nvSpPr>
          <p:spPr bwMode="auto">
            <a:xfrm>
              <a:off x="3201" y="3165"/>
              <a:ext cx="934" cy="750"/>
            </a:xfrm>
            <a:custGeom>
              <a:avLst/>
              <a:gdLst>
                <a:gd name="T0" fmla="*/ 112 w 570"/>
                <a:gd name="T1" fmla="*/ 379 h 459"/>
                <a:gd name="T2" fmla="*/ 84 w 570"/>
                <a:gd name="T3" fmla="*/ 436 h 459"/>
                <a:gd name="T4" fmla="*/ 416 w 570"/>
                <a:gd name="T5" fmla="*/ 436 h 459"/>
                <a:gd name="T6" fmla="*/ 405 w 570"/>
                <a:gd name="T7" fmla="*/ 384 h 459"/>
                <a:gd name="T8" fmla="*/ 522 w 570"/>
                <a:gd name="T9" fmla="*/ 288 h 459"/>
                <a:gd name="T10" fmla="*/ 302 w 570"/>
                <a:gd name="T11" fmla="*/ 56 h 459"/>
                <a:gd name="T12" fmla="*/ 168 w 570"/>
                <a:gd name="T13" fmla="*/ 25 h 459"/>
                <a:gd name="T14" fmla="*/ 147 w 570"/>
                <a:gd name="T15" fmla="*/ 181 h 459"/>
                <a:gd name="T16" fmla="*/ 15 w 570"/>
                <a:gd name="T17" fmla="*/ 250 h 459"/>
                <a:gd name="T18" fmla="*/ 112 w 570"/>
                <a:gd name="T19" fmla="*/ 379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70" h="459">
                  <a:moveTo>
                    <a:pt x="112" y="379"/>
                  </a:moveTo>
                  <a:cubicBezTo>
                    <a:pt x="94" y="398"/>
                    <a:pt x="86" y="418"/>
                    <a:pt x="84" y="436"/>
                  </a:cubicBezTo>
                  <a:cubicBezTo>
                    <a:pt x="416" y="436"/>
                    <a:pt x="416" y="436"/>
                    <a:pt x="416" y="436"/>
                  </a:cubicBezTo>
                  <a:cubicBezTo>
                    <a:pt x="416" y="420"/>
                    <a:pt x="413" y="403"/>
                    <a:pt x="405" y="384"/>
                  </a:cubicBezTo>
                  <a:cubicBezTo>
                    <a:pt x="454" y="459"/>
                    <a:pt x="570" y="390"/>
                    <a:pt x="522" y="288"/>
                  </a:cubicBezTo>
                  <a:cubicBezTo>
                    <a:pt x="518" y="289"/>
                    <a:pt x="302" y="56"/>
                    <a:pt x="302" y="56"/>
                  </a:cubicBezTo>
                  <a:cubicBezTo>
                    <a:pt x="278" y="17"/>
                    <a:pt x="207" y="0"/>
                    <a:pt x="168" y="25"/>
                  </a:cubicBezTo>
                  <a:cubicBezTo>
                    <a:pt x="120" y="55"/>
                    <a:pt x="129" y="135"/>
                    <a:pt x="147" y="181"/>
                  </a:cubicBezTo>
                  <a:cubicBezTo>
                    <a:pt x="91" y="145"/>
                    <a:pt x="28" y="189"/>
                    <a:pt x="15" y="250"/>
                  </a:cubicBezTo>
                  <a:cubicBezTo>
                    <a:pt x="0" y="319"/>
                    <a:pt x="52" y="376"/>
                    <a:pt x="112" y="379"/>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35" name="Freeform 436"/>
            <p:cNvSpPr/>
            <p:nvPr/>
          </p:nvSpPr>
          <p:spPr bwMode="auto">
            <a:xfrm>
              <a:off x="3519" y="3007"/>
              <a:ext cx="907" cy="812"/>
            </a:xfrm>
            <a:custGeom>
              <a:avLst/>
              <a:gdLst>
                <a:gd name="T0" fmla="*/ 538 w 554"/>
                <a:gd name="T1" fmla="*/ 216 h 497"/>
                <a:gd name="T2" fmla="*/ 512 w 554"/>
                <a:gd name="T3" fmla="*/ 366 h 497"/>
                <a:gd name="T4" fmla="*/ 345 w 554"/>
                <a:gd name="T5" fmla="*/ 352 h 497"/>
                <a:gd name="T6" fmla="*/ 163 w 554"/>
                <a:gd name="T7" fmla="*/ 328 h 497"/>
                <a:gd name="T8" fmla="*/ 43 w 554"/>
                <a:gd name="T9" fmla="*/ 287 h 497"/>
                <a:gd name="T10" fmla="*/ 95 w 554"/>
                <a:gd name="T11" fmla="*/ 180 h 497"/>
                <a:gd name="T12" fmla="*/ 20 w 554"/>
                <a:gd name="T13" fmla="*/ 60 h 497"/>
                <a:gd name="T14" fmla="*/ 92 w 554"/>
                <a:gd name="T15" fmla="*/ 0 h 497"/>
                <a:gd name="T16" fmla="*/ 172 w 554"/>
                <a:gd name="T17" fmla="*/ 135 h 497"/>
                <a:gd name="T18" fmla="*/ 223 w 554"/>
                <a:gd name="T19" fmla="*/ 211 h 497"/>
                <a:gd name="T20" fmla="*/ 270 w 554"/>
                <a:gd name="T21" fmla="*/ 366 h 497"/>
                <a:gd name="T22" fmla="*/ 366 w 554"/>
                <a:gd name="T23" fmla="*/ 244 h 497"/>
                <a:gd name="T24" fmla="*/ 475 w 554"/>
                <a:gd name="T25" fmla="*/ 327 h 497"/>
                <a:gd name="T26" fmla="*/ 443 w 554"/>
                <a:gd name="T27" fmla="*/ 154 h 497"/>
                <a:gd name="T28" fmla="*/ 449 w 554"/>
                <a:gd name="T29" fmla="*/ 151 h 497"/>
                <a:gd name="T30" fmla="*/ 538 w 554"/>
                <a:gd name="T31" fmla="*/ 216 h 4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54" h="497">
                  <a:moveTo>
                    <a:pt x="538" y="216"/>
                  </a:moveTo>
                  <a:cubicBezTo>
                    <a:pt x="554" y="265"/>
                    <a:pt x="547" y="328"/>
                    <a:pt x="512" y="366"/>
                  </a:cubicBezTo>
                  <a:cubicBezTo>
                    <a:pt x="470" y="411"/>
                    <a:pt x="380" y="416"/>
                    <a:pt x="345" y="352"/>
                  </a:cubicBezTo>
                  <a:cubicBezTo>
                    <a:pt x="333" y="497"/>
                    <a:pt x="115" y="452"/>
                    <a:pt x="163" y="328"/>
                  </a:cubicBezTo>
                  <a:cubicBezTo>
                    <a:pt x="107" y="374"/>
                    <a:pt x="59" y="333"/>
                    <a:pt x="43" y="287"/>
                  </a:cubicBezTo>
                  <a:cubicBezTo>
                    <a:pt x="27" y="244"/>
                    <a:pt x="50" y="181"/>
                    <a:pt x="95" y="180"/>
                  </a:cubicBezTo>
                  <a:cubicBezTo>
                    <a:pt x="38" y="171"/>
                    <a:pt x="0" y="126"/>
                    <a:pt x="20" y="60"/>
                  </a:cubicBezTo>
                  <a:cubicBezTo>
                    <a:pt x="33" y="17"/>
                    <a:pt x="63" y="1"/>
                    <a:pt x="92" y="0"/>
                  </a:cubicBezTo>
                  <a:cubicBezTo>
                    <a:pt x="77" y="59"/>
                    <a:pt x="104" y="143"/>
                    <a:pt x="172" y="135"/>
                  </a:cubicBezTo>
                  <a:cubicBezTo>
                    <a:pt x="101" y="160"/>
                    <a:pt x="179" y="231"/>
                    <a:pt x="223" y="211"/>
                  </a:cubicBezTo>
                  <a:cubicBezTo>
                    <a:pt x="187" y="254"/>
                    <a:pt x="178" y="352"/>
                    <a:pt x="270" y="366"/>
                  </a:cubicBezTo>
                  <a:cubicBezTo>
                    <a:pt x="330" y="375"/>
                    <a:pt x="359" y="290"/>
                    <a:pt x="366" y="244"/>
                  </a:cubicBezTo>
                  <a:cubicBezTo>
                    <a:pt x="367" y="313"/>
                    <a:pt x="427" y="361"/>
                    <a:pt x="475" y="327"/>
                  </a:cubicBezTo>
                  <a:cubicBezTo>
                    <a:pt x="535" y="285"/>
                    <a:pt x="549" y="187"/>
                    <a:pt x="443" y="154"/>
                  </a:cubicBezTo>
                  <a:cubicBezTo>
                    <a:pt x="449" y="151"/>
                    <a:pt x="449" y="151"/>
                    <a:pt x="449" y="151"/>
                  </a:cubicBezTo>
                  <a:cubicBezTo>
                    <a:pt x="485" y="142"/>
                    <a:pt x="528" y="183"/>
                    <a:pt x="538" y="216"/>
                  </a:cubicBezTo>
                  <a:close/>
                </a:path>
              </a:pathLst>
            </a:custGeom>
            <a:solidFill>
              <a:schemeClr val="bg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36" name="Freeform 437"/>
            <p:cNvSpPr/>
            <p:nvPr/>
          </p:nvSpPr>
          <p:spPr bwMode="auto">
            <a:xfrm>
              <a:off x="3594" y="3757"/>
              <a:ext cx="92" cy="121"/>
            </a:xfrm>
            <a:custGeom>
              <a:avLst/>
              <a:gdLst>
                <a:gd name="T0" fmla="*/ 0 w 56"/>
                <a:gd name="T1" fmla="*/ 74 h 74"/>
                <a:gd name="T2" fmla="*/ 53 w 56"/>
                <a:gd name="T3" fmla="*/ 74 h 74"/>
                <a:gd name="T4" fmla="*/ 56 w 56"/>
                <a:gd name="T5" fmla="*/ 0 h 74"/>
                <a:gd name="T6" fmla="*/ 0 w 56"/>
                <a:gd name="T7" fmla="*/ 74 h 74"/>
              </a:gdLst>
              <a:ahLst/>
              <a:cxnLst>
                <a:cxn ang="0">
                  <a:pos x="T0" y="T1"/>
                </a:cxn>
                <a:cxn ang="0">
                  <a:pos x="T2" y="T3"/>
                </a:cxn>
                <a:cxn ang="0">
                  <a:pos x="T4" y="T5"/>
                </a:cxn>
                <a:cxn ang="0">
                  <a:pos x="T6" y="T7"/>
                </a:cxn>
              </a:cxnLst>
              <a:rect l="0" t="0" r="r" b="b"/>
              <a:pathLst>
                <a:path w="56" h="74">
                  <a:moveTo>
                    <a:pt x="0" y="74"/>
                  </a:moveTo>
                  <a:cubicBezTo>
                    <a:pt x="53" y="74"/>
                    <a:pt x="53" y="74"/>
                    <a:pt x="53" y="74"/>
                  </a:cubicBezTo>
                  <a:cubicBezTo>
                    <a:pt x="48" y="55"/>
                    <a:pt x="48" y="30"/>
                    <a:pt x="56" y="0"/>
                  </a:cubicBezTo>
                  <a:cubicBezTo>
                    <a:pt x="38" y="24"/>
                    <a:pt x="19" y="53"/>
                    <a:pt x="0" y="74"/>
                  </a:cubicBezTo>
                  <a:close/>
                </a:path>
              </a:pathLst>
            </a:custGeom>
            <a:solidFill>
              <a:srgbClr val="E0E3E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37" name="Freeform 438"/>
            <p:cNvSpPr/>
            <p:nvPr/>
          </p:nvSpPr>
          <p:spPr bwMode="auto">
            <a:xfrm>
              <a:off x="3190" y="3381"/>
              <a:ext cx="290" cy="497"/>
            </a:xfrm>
            <a:custGeom>
              <a:avLst/>
              <a:gdLst>
                <a:gd name="T0" fmla="*/ 122 w 177"/>
                <a:gd name="T1" fmla="*/ 245 h 304"/>
                <a:gd name="T2" fmla="*/ 91 w 177"/>
                <a:gd name="T3" fmla="*/ 304 h 304"/>
                <a:gd name="T4" fmla="*/ 139 w 177"/>
                <a:gd name="T5" fmla="*/ 304 h 304"/>
                <a:gd name="T6" fmla="*/ 177 w 177"/>
                <a:gd name="T7" fmla="*/ 216 h 304"/>
                <a:gd name="T8" fmla="*/ 77 w 177"/>
                <a:gd name="T9" fmla="*/ 125 h 304"/>
                <a:gd name="T10" fmla="*/ 168 w 177"/>
                <a:gd name="T11" fmla="*/ 40 h 304"/>
                <a:gd name="T12" fmla="*/ 158 w 177"/>
                <a:gd name="T13" fmla="*/ 29 h 304"/>
                <a:gd name="T14" fmla="*/ 161 w 177"/>
                <a:gd name="T15" fmla="*/ 37 h 304"/>
                <a:gd name="T16" fmla="*/ 16 w 177"/>
                <a:gd name="T17" fmla="*/ 111 h 304"/>
                <a:gd name="T18" fmla="*/ 122 w 177"/>
                <a:gd name="T19" fmla="*/ 245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7" h="304">
                  <a:moveTo>
                    <a:pt x="122" y="245"/>
                  </a:moveTo>
                  <a:cubicBezTo>
                    <a:pt x="103" y="265"/>
                    <a:pt x="93" y="285"/>
                    <a:pt x="91" y="304"/>
                  </a:cubicBezTo>
                  <a:cubicBezTo>
                    <a:pt x="139" y="304"/>
                    <a:pt x="139" y="304"/>
                    <a:pt x="139" y="304"/>
                  </a:cubicBezTo>
                  <a:cubicBezTo>
                    <a:pt x="119" y="273"/>
                    <a:pt x="141" y="239"/>
                    <a:pt x="177" y="216"/>
                  </a:cubicBezTo>
                  <a:cubicBezTo>
                    <a:pt x="128" y="213"/>
                    <a:pt x="78" y="180"/>
                    <a:pt x="77" y="125"/>
                  </a:cubicBezTo>
                  <a:cubicBezTo>
                    <a:pt x="75" y="73"/>
                    <a:pt x="125" y="47"/>
                    <a:pt x="168" y="40"/>
                  </a:cubicBezTo>
                  <a:cubicBezTo>
                    <a:pt x="165" y="36"/>
                    <a:pt x="161" y="33"/>
                    <a:pt x="158" y="29"/>
                  </a:cubicBezTo>
                  <a:cubicBezTo>
                    <a:pt x="159" y="32"/>
                    <a:pt x="160" y="35"/>
                    <a:pt x="161" y="37"/>
                  </a:cubicBezTo>
                  <a:cubicBezTo>
                    <a:pt x="99" y="0"/>
                    <a:pt x="31" y="46"/>
                    <a:pt x="16" y="111"/>
                  </a:cubicBezTo>
                  <a:cubicBezTo>
                    <a:pt x="0" y="182"/>
                    <a:pt x="56" y="242"/>
                    <a:pt x="122" y="245"/>
                  </a:cubicBezTo>
                  <a:close/>
                </a:path>
              </a:pathLst>
            </a:custGeom>
            <a:solidFill>
              <a:schemeClr val="bg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38" name="Rectangle 439"/>
            <p:cNvSpPr>
              <a:spLocks noChangeArrowheads="1"/>
            </p:cNvSpPr>
            <p:nvPr/>
          </p:nvSpPr>
          <p:spPr bwMode="auto">
            <a:xfrm>
              <a:off x="3773" y="2015"/>
              <a:ext cx="190" cy="111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39" name="Freeform 440"/>
            <p:cNvSpPr/>
            <p:nvPr/>
          </p:nvSpPr>
          <p:spPr bwMode="auto">
            <a:xfrm>
              <a:off x="3694" y="1237"/>
              <a:ext cx="770" cy="704"/>
            </a:xfrm>
            <a:custGeom>
              <a:avLst/>
              <a:gdLst>
                <a:gd name="T0" fmla="*/ 242 w 470"/>
                <a:gd name="T1" fmla="*/ 64 h 431"/>
                <a:gd name="T2" fmla="*/ 364 w 470"/>
                <a:gd name="T3" fmla="*/ 431 h 431"/>
                <a:gd name="T4" fmla="*/ 178 w 470"/>
                <a:gd name="T5" fmla="*/ 312 h 431"/>
                <a:gd name="T6" fmla="*/ 242 w 470"/>
                <a:gd name="T7" fmla="*/ 64 h 431"/>
              </a:gdLst>
              <a:ahLst/>
              <a:cxnLst>
                <a:cxn ang="0">
                  <a:pos x="T0" y="T1"/>
                </a:cxn>
                <a:cxn ang="0">
                  <a:pos x="T2" y="T3"/>
                </a:cxn>
                <a:cxn ang="0">
                  <a:pos x="T4" y="T5"/>
                </a:cxn>
                <a:cxn ang="0">
                  <a:pos x="T6" y="T7"/>
                </a:cxn>
              </a:cxnLst>
              <a:rect l="0" t="0" r="r" b="b"/>
              <a:pathLst>
                <a:path w="470" h="431">
                  <a:moveTo>
                    <a:pt x="242" y="64"/>
                  </a:moveTo>
                  <a:cubicBezTo>
                    <a:pt x="242" y="64"/>
                    <a:pt x="470" y="0"/>
                    <a:pt x="364" y="431"/>
                  </a:cubicBezTo>
                  <a:cubicBezTo>
                    <a:pt x="364" y="431"/>
                    <a:pt x="355" y="312"/>
                    <a:pt x="178" y="312"/>
                  </a:cubicBezTo>
                  <a:cubicBezTo>
                    <a:pt x="0" y="312"/>
                    <a:pt x="242" y="64"/>
                    <a:pt x="242" y="64"/>
                  </a:cubicBezTo>
                  <a:close/>
                </a:path>
              </a:pathLst>
            </a:cu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40" name="Freeform 441"/>
            <p:cNvSpPr/>
            <p:nvPr/>
          </p:nvSpPr>
          <p:spPr bwMode="auto">
            <a:xfrm>
              <a:off x="3267" y="1237"/>
              <a:ext cx="769" cy="704"/>
            </a:xfrm>
            <a:custGeom>
              <a:avLst/>
              <a:gdLst>
                <a:gd name="T0" fmla="*/ 228 w 470"/>
                <a:gd name="T1" fmla="*/ 64 h 431"/>
                <a:gd name="T2" fmla="*/ 106 w 470"/>
                <a:gd name="T3" fmla="*/ 431 h 431"/>
                <a:gd name="T4" fmla="*/ 292 w 470"/>
                <a:gd name="T5" fmla="*/ 312 h 431"/>
                <a:gd name="T6" fmla="*/ 228 w 470"/>
                <a:gd name="T7" fmla="*/ 64 h 431"/>
              </a:gdLst>
              <a:ahLst/>
              <a:cxnLst>
                <a:cxn ang="0">
                  <a:pos x="T0" y="T1"/>
                </a:cxn>
                <a:cxn ang="0">
                  <a:pos x="T2" y="T3"/>
                </a:cxn>
                <a:cxn ang="0">
                  <a:pos x="T4" y="T5"/>
                </a:cxn>
                <a:cxn ang="0">
                  <a:pos x="T6" y="T7"/>
                </a:cxn>
              </a:cxnLst>
              <a:rect l="0" t="0" r="r" b="b"/>
              <a:pathLst>
                <a:path w="470" h="431">
                  <a:moveTo>
                    <a:pt x="228" y="64"/>
                  </a:moveTo>
                  <a:cubicBezTo>
                    <a:pt x="228" y="64"/>
                    <a:pt x="0" y="0"/>
                    <a:pt x="106" y="431"/>
                  </a:cubicBezTo>
                  <a:cubicBezTo>
                    <a:pt x="106" y="431"/>
                    <a:pt x="114" y="312"/>
                    <a:pt x="292" y="312"/>
                  </a:cubicBezTo>
                  <a:cubicBezTo>
                    <a:pt x="470" y="312"/>
                    <a:pt x="228" y="64"/>
                    <a:pt x="228" y="64"/>
                  </a:cubicBezTo>
                  <a:close/>
                </a:path>
              </a:pathLst>
            </a:cu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41" name="Freeform 442"/>
            <p:cNvSpPr/>
            <p:nvPr/>
          </p:nvSpPr>
          <p:spPr bwMode="auto">
            <a:xfrm>
              <a:off x="3638" y="1876"/>
              <a:ext cx="461" cy="400"/>
            </a:xfrm>
            <a:custGeom>
              <a:avLst/>
              <a:gdLst>
                <a:gd name="T0" fmla="*/ 141 w 281"/>
                <a:gd name="T1" fmla="*/ 244 h 245"/>
                <a:gd name="T2" fmla="*/ 193 w 281"/>
                <a:gd name="T3" fmla="*/ 0 h 245"/>
                <a:gd name="T4" fmla="*/ 141 w 281"/>
                <a:gd name="T5" fmla="*/ 0 h 245"/>
                <a:gd name="T6" fmla="*/ 140 w 281"/>
                <a:gd name="T7" fmla="*/ 0 h 245"/>
                <a:gd name="T8" fmla="*/ 88 w 281"/>
                <a:gd name="T9" fmla="*/ 0 h 245"/>
                <a:gd name="T10" fmla="*/ 140 w 281"/>
                <a:gd name="T11" fmla="*/ 244 h 245"/>
                <a:gd name="T12" fmla="*/ 140 w 281"/>
                <a:gd name="T13" fmla="*/ 245 h 245"/>
                <a:gd name="T14" fmla="*/ 141 w 281"/>
                <a:gd name="T15" fmla="*/ 244 h 245"/>
                <a:gd name="T16" fmla="*/ 141 w 281"/>
                <a:gd name="T17" fmla="*/ 245 h 245"/>
                <a:gd name="T18" fmla="*/ 141 w 281"/>
                <a:gd name="T19" fmla="*/ 244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1" h="245">
                  <a:moveTo>
                    <a:pt x="141" y="244"/>
                  </a:moveTo>
                  <a:cubicBezTo>
                    <a:pt x="281" y="74"/>
                    <a:pt x="193" y="0"/>
                    <a:pt x="193" y="0"/>
                  </a:cubicBezTo>
                  <a:cubicBezTo>
                    <a:pt x="141" y="0"/>
                    <a:pt x="141" y="0"/>
                    <a:pt x="141" y="0"/>
                  </a:cubicBezTo>
                  <a:cubicBezTo>
                    <a:pt x="140" y="0"/>
                    <a:pt x="140" y="0"/>
                    <a:pt x="140" y="0"/>
                  </a:cubicBezTo>
                  <a:cubicBezTo>
                    <a:pt x="88" y="0"/>
                    <a:pt x="88" y="0"/>
                    <a:pt x="88" y="0"/>
                  </a:cubicBezTo>
                  <a:cubicBezTo>
                    <a:pt x="88" y="0"/>
                    <a:pt x="0" y="74"/>
                    <a:pt x="140" y="244"/>
                  </a:cubicBezTo>
                  <a:cubicBezTo>
                    <a:pt x="140" y="245"/>
                    <a:pt x="140" y="245"/>
                    <a:pt x="140" y="245"/>
                  </a:cubicBezTo>
                  <a:cubicBezTo>
                    <a:pt x="141" y="244"/>
                    <a:pt x="141" y="244"/>
                    <a:pt x="141" y="244"/>
                  </a:cubicBezTo>
                  <a:cubicBezTo>
                    <a:pt x="141" y="245"/>
                    <a:pt x="141" y="245"/>
                    <a:pt x="141" y="245"/>
                  </a:cubicBezTo>
                  <a:lnTo>
                    <a:pt x="141" y="244"/>
                  </a:ln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42" name="Freeform 443"/>
            <p:cNvSpPr/>
            <p:nvPr/>
          </p:nvSpPr>
          <p:spPr bwMode="auto">
            <a:xfrm>
              <a:off x="3693" y="1876"/>
              <a:ext cx="352" cy="307"/>
            </a:xfrm>
            <a:custGeom>
              <a:avLst/>
              <a:gdLst>
                <a:gd name="T0" fmla="*/ 108 w 215"/>
                <a:gd name="T1" fmla="*/ 187 h 188"/>
                <a:gd name="T2" fmla="*/ 148 w 215"/>
                <a:gd name="T3" fmla="*/ 0 h 188"/>
                <a:gd name="T4" fmla="*/ 108 w 215"/>
                <a:gd name="T5" fmla="*/ 0 h 188"/>
                <a:gd name="T6" fmla="*/ 107 w 215"/>
                <a:gd name="T7" fmla="*/ 0 h 188"/>
                <a:gd name="T8" fmla="*/ 68 w 215"/>
                <a:gd name="T9" fmla="*/ 0 h 188"/>
                <a:gd name="T10" fmla="*/ 107 w 215"/>
                <a:gd name="T11" fmla="*/ 187 h 188"/>
                <a:gd name="T12" fmla="*/ 107 w 215"/>
                <a:gd name="T13" fmla="*/ 188 h 188"/>
                <a:gd name="T14" fmla="*/ 108 w 215"/>
                <a:gd name="T15" fmla="*/ 187 h 188"/>
                <a:gd name="T16" fmla="*/ 108 w 215"/>
                <a:gd name="T17" fmla="*/ 188 h 188"/>
                <a:gd name="T18" fmla="*/ 108 w 215"/>
                <a:gd name="T19" fmla="*/ 187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5" h="188">
                  <a:moveTo>
                    <a:pt x="108" y="187"/>
                  </a:moveTo>
                  <a:cubicBezTo>
                    <a:pt x="215" y="57"/>
                    <a:pt x="148" y="0"/>
                    <a:pt x="148" y="0"/>
                  </a:cubicBezTo>
                  <a:cubicBezTo>
                    <a:pt x="108" y="0"/>
                    <a:pt x="108" y="0"/>
                    <a:pt x="108" y="0"/>
                  </a:cubicBezTo>
                  <a:cubicBezTo>
                    <a:pt x="107" y="0"/>
                    <a:pt x="107" y="0"/>
                    <a:pt x="107" y="0"/>
                  </a:cubicBezTo>
                  <a:cubicBezTo>
                    <a:pt x="68" y="0"/>
                    <a:pt x="68" y="0"/>
                    <a:pt x="68" y="0"/>
                  </a:cubicBezTo>
                  <a:cubicBezTo>
                    <a:pt x="68" y="0"/>
                    <a:pt x="0" y="57"/>
                    <a:pt x="107" y="187"/>
                  </a:cubicBezTo>
                  <a:cubicBezTo>
                    <a:pt x="107" y="188"/>
                    <a:pt x="107" y="188"/>
                    <a:pt x="107" y="188"/>
                  </a:cubicBezTo>
                  <a:cubicBezTo>
                    <a:pt x="108" y="187"/>
                    <a:pt x="108" y="187"/>
                    <a:pt x="108" y="187"/>
                  </a:cubicBezTo>
                  <a:cubicBezTo>
                    <a:pt x="108" y="188"/>
                    <a:pt x="108" y="188"/>
                    <a:pt x="108" y="188"/>
                  </a:cubicBezTo>
                  <a:lnTo>
                    <a:pt x="108" y="187"/>
                  </a:lnTo>
                  <a:close/>
                </a:path>
              </a:pathLst>
            </a:custGeom>
            <a:solidFill>
              <a:schemeClr val="accent4">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43" name="Freeform 444"/>
            <p:cNvSpPr/>
            <p:nvPr/>
          </p:nvSpPr>
          <p:spPr bwMode="auto">
            <a:xfrm>
              <a:off x="3745" y="1876"/>
              <a:ext cx="247" cy="215"/>
            </a:xfrm>
            <a:custGeom>
              <a:avLst/>
              <a:gdLst>
                <a:gd name="T0" fmla="*/ 76 w 151"/>
                <a:gd name="T1" fmla="*/ 131 h 132"/>
                <a:gd name="T2" fmla="*/ 104 w 151"/>
                <a:gd name="T3" fmla="*/ 0 h 132"/>
                <a:gd name="T4" fmla="*/ 76 w 151"/>
                <a:gd name="T5" fmla="*/ 0 h 132"/>
                <a:gd name="T6" fmla="*/ 75 w 151"/>
                <a:gd name="T7" fmla="*/ 0 h 132"/>
                <a:gd name="T8" fmla="*/ 47 w 151"/>
                <a:gd name="T9" fmla="*/ 0 h 132"/>
                <a:gd name="T10" fmla="*/ 75 w 151"/>
                <a:gd name="T11" fmla="*/ 131 h 132"/>
                <a:gd name="T12" fmla="*/ 75 w 151"/>
                <a:gd name="T13" fmla="*/ 132 h 132"/>
                <a:gd name="T14" fmla="*/ 76 w 151"/>
                <a:gd name="T15" fmla="*/ 131 h 132"/>
                <a:gd name="T16" fmla="*/ 76 w 151"/>
                <a:gd name="T17" fmla="*/ 132 h 132"/>
                <a:gd name="T18" fmla="*/ 76 w 151"/>
                <a:gd name="T19" fmla="*/ 131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1" h="132">
                  <a:moveTo>
                    <a:pt x="76" y="131"/>
                  </a:moveTo>
                  <a:cubicBezTo>
                    <a:pt x="151" y="40"/>
                    <a:pt x="104" y="0"/>
                    <a:pt x="104" y="0"/>
                  </a:cubicBezTo>
                  <a:cubicBezTo>
                    <a:pt x="76" y="0"/>
                    <a:pt x="76" y="0"/>
                    <a:pt x="76" y="0"/>
                  </a:cubicBezTo>
                  <a:cubicBezTo>
                    <a:pt x="75" y="0"/>
                    <a:pt x="75" y="0"/>
                    <a:pt x="75" y="0"/>
                  </a:cubicBezTo>
                  <a:cubicBezTo>
                    <a:pt x="47" y="0"/>
                    <a:pt x="47" y="0"/>
                    <a:pt x="47" y="0"/>
                  </a:cubicBezTo>
                  <a:cubicBezTo>
                    <a:pt x="47" y="0"/>
                    <a:pt x="0" y="40"/>
                    <a:pt x="75" y="131"/>
                  </a:cubicBezTo>
                  <a:cubicBezTo>
                    <a:pt x="75" y="132"/>
                    <a:pt x="75" y="132"/>
                    <a:pt x="75" y="132"/>
                  </a:cubicBezTo>
                  <a:cubicBezTo>
                    <a:pt x="76" y="131"/>
                    <a:pt x="76" y="131"/>
                    <a:pt x="76" y="131"/>
                  </a:cubicBezTo>
                  <a:cubicBezTo>
                    <a:pt x="76" y="132"/>
                    <a:pt x="76" y="132"/>
                    <a:pt x="76" y="132"/>
                  </a:cubicBezTo>
                  <a:lnTo>
                    <a:pt x="76" y="131"/>
                  </a:ln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44" name="Freeform 445"/>
            <p:cNvSpPr/>
            <p:nvPr/>
          </p:nvSpPr>
          <p:spPr bwMode="auto">
            <a:xfrm>
              <a:off x="3724" y="1632"/>
              <a:ext cx="283" cy="271"/>
            </a:xfrm>
            <a:custGeom>
              <a:avLst/>
              <a:gdLst>
                <a:gd name="T0" fmla="*/ 283 w 283"/>
                <a:gd name="T1" fmla="*/ 271 h 271"/>
                <a:gd name="T2" fmla="*/ 0 w 283"/>
                <a:gd name="T3" fmla="*/ 271 h 271"/>
                <a:gd name="T4" fmla="*/ 44 w 283"/>
                <a:gd name="T5" fmla="*/ 0 h 271"/>
                <a:gd name="T6" fmla="*/ 239 w 283"/>
                <a:gd name="T7" fmla="*/ 0 h 271"/>
                <a:gd name="T8" fmla="*/ 283 w 283"/>
                <a:gd name="T9" fmla="*/ 271 h 271"/>
              </a:gdLst>
              <a:ahLst/>
              <a:cxnLst>
                <a:cxn ang="0">
                  <a:pos x="T0" y="T1"/>
                </a:cxn>
                <a:cxn ang="0">
                  <a:pos x="T2" y="T3"/>
                </a:cxn>
                <a:cxn ang="0">
                  <a:pos x="T4" y="T5"/>
                </a:cxn>
                <a:cxn ang="0">
                  <a:pos x="T6" y="T7"/>
                </a:cxn>
                <a:cxn ang="0">
                  <a:pos x="T8" y="T9"/>
                </a:cxn>
              </a:cxnLst>
              <a:rect l="0" t="0" r="r" b="b"/>
              <a:pathLst>
                <a:path w="283" h="271">
                  <a:moveTo>
                    <a:pt x="283" y="271"/>
                  </a:moveTo>
                  <a:lnTo>
                    <a:pt x="0" y="271"/>
                  </a:lnTo>
                  <a:lnTo>
                    <a:pt x="44" y="0"/>
                  </a:lnTo>
                  <a:lnTo>
                    <a:pt x="239" y="0"/>
                  </a:lnTo>
                  <a:lnTo>
                    <a:pt x="283" y="271"/>
                  </a:lnTo>
                  <a:close/>
                </a:path>
              </a:pathLst>
            </a:custGeom>
            <a:solidFill>
              <a:schemeClr val="accent5">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45" name="Freeform 446"/>
            <p:cNvSpPr/>
            <p:nvPr/>
          </p:nvSpPr>
          <p:spPr bwMode="auto">
            <a:xfrm>
              <a:off x="3607" y="145"/>
              <a:ext cx="516" cy="1623"/>
            </a:xfrm>
            <a:custGeom>
              <a:avLst/>
              <a:gdLst>
                <a:gd name="T0" fmla="*/ 262 w 315"/>
                <a:gd name="T1" fmla="*/ 993 h 993"/>
                <a:gd name="T2" fmla="*/ 315 w 315"/>
                <a:gd name="T3" fmla="*/ 568 h 993"/>
                <a:gd name="T4" fmla="*/ 157 w 315"/>
                <a:gd name="T5" fmla="*/ 0 h 993"/>
                <a:gd name="T6" fmla="*/ 0 w 315"/>
                <a:gd name="T7" fmla="*/ 568 h 993"/>
                <a:gd name="T8" fmla="*/ 53 w 315"/>
                <a:gd name="T9" fmla="*/ 993 h 993"/>
                <a:gd name="T10" fmla="*/ 262 w 315"/>
                <a:gd name="T11" fmla="*/ 993 h 993"/>
              </a:gdLst>
              <a:ahLst/>
              <a:cxnLst>
                <a:cxn ang="0">
                  <a:pos x="T0" y="T1"/>
                </a:cxn>
                <a:cxn ang="0">
                  <a:pos x="T2" y="T3"/>
                </a:cxn>
                <a:cxn ang="0">
                  <a:pos x="T4" y="T5"/>
                </a:cxn>
                <a:cxn ang="0">
                  <a:pos x="T6" y="T7"/>
                </a:cxn>
                <a:cxn ang="0">
                  <a:pos x="T8" y="T9"/>
                </a:cxn>
                <a:cxn ang="0">
                  <a:pos x="T10" y="T11"/>
                </a:cxn>
              </a:cxnLst>
              <a:rect l="0" t="0" r="r" b="b"/>
              <a:pathLst>
                <a:path w="315" h="993">
                  <a:moveTo>
                    <a:pt x="262" y="993"/>
                  </a:moveTo>
                  <a:cubicBezTo>
                    <a:pt x="294" y="889"/>
                    <a:pt x="315" y="737"/>
                    <a:pt x="315" y="568"/>
                  </a:cubicBezTo>
                  <a:cubicBezTo>
                    <a:pt x="315" y="254"/>
                    <a:pt x="157" y="0"/>
                    <a:pt x="157" y="0"/>
                  </a:cubicBezTo>
                  <a:cubicBezTo>
                    <a:pt x="157" y="0"/>
                    <a:pt x="0" y="254"/>
                    <a:pt x="0" y="568"/>
                  </a:cubicBezTo>
                  <a:cubicBezTo>
                    <a:pt x="0" y="737"/>
                    <a:pt x="21" y="889"/>
                    <a:pt x="53" y="993"/>
                  </a:cubicBezTo>
                  <a:cubicBezTo>
                    <a:pt x="262" y="993"/>
                    <a:pt x="262" y="993"/>
                    <a:pt x="262" y="993"/>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46" name="Freeform 447"/>
            <p:cNvSpPr/>
            <p:nvPr/>
          </p:nvSpPr>
          <p:spPr bwMode="auto">
            <a:xfrm>
              <a:off x="3724" y="145"/>
              <a:ext cx="283" cy="306"/>
            </a:xfrm>
            <a:custGeom>
              <a:avLst/>
              <a:gdLst>
                <a:gd name="T0" fmla="*/ 173 w 173"/>
                <a:gd name="T1" fmla="*/ 187 h 187"/>
                <a:gd name="T2" fmla="*/ 86 w 173"/>
                <a:gd name="T3" fmla="*/ 0 h 187"/>
                <a:gd name="T4" fmla="*/ 0 w 173"/>
                <a:gd name="T5" fmla="*/ 187 h 187"/>
                <a:gd name="T6" fmla="*/ 173 w 173"/>
                <a:gd name="T7" fmla="*/ 187 h 187"/>
              </a:gdLst>
              <a:ahLst/>
              <a:cxnLst>
                <a:cxn ang="0">
                  <a:pos x="T0" y="T1"/>
                </a:cxn>
                <a:cxn ang="0">
                  <a:pos x="T2" y="T3"/>
                </a:cxn>
                <a:cxn ang="0">
                  <a:pos x="T4" y="T5"/>
                </a:cxn>
                <a:cxn ang="0">
                  <a:pos x="T6" y="T7"/>
                </a:cxn>
              </a:cxnLst>
              <a:rect l="0" t="0" r="r" b="b"/>
              <a:pathLst>
                <a:path w="173" h="187">
                  <a:moveTo>
                    <a:pt x="173" y="187"/>
                  </a:moveTo>
                  <a:cubicBezTo>
                    <a:pt x="131" y="72"/>
                    <a:pt x="86" y="0"/>
                    <a:pt x="86" y="0"/>
                  </a:cubicBezTo>
                  <a:cubicBezTo>
                    <a:pt x="86" y="0"/>
                    <a:pt x="42" y="72"/>
                    <a:pt x="0" y="187"/>
                  </a:cubicBezTo>
                  <a:cubicBezTo>
                    <a:pt x="173" y="187"/>
                    <a:pt x="173" y="187"/>
                    <a:pt x="173" y="187"/>
                  </a:cubicBezTo>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47" name="Freeform 448"/>
            <p:cNvSpPr/>
            <p:nvPr/>
          </p:nvSpPr>
          <p:spPr bwMode="auto">
            <a:xfrm>
              <a:off x="3738" y="145"/>
              <a:ext cx="253" cy="265"/>
            </a:xfrm>
            <a:custGeom>
              <a:avLst/>
              <a:gdLst>
                <a:gd name="T0" fmla="*/ 154 w 154"/>
                <a:gd name="T1" fmla="*/ 162 h 162"/>
                <a:gd name="T2" fmla="*/ 77 w 154"/>
                <a:gd name="T3" fmla="*/ 0 h 162"/>
                <a:gd name="T4" fmla="*/ 0 w 154"/>
                <a:gd name="T5" fmla="*/ 162 h 162"/>
                <a:gd name="T6" fmla="*/ 154 w 154"/>
                <a:gd name="T7" fmla="*/ 162 h 162"/>
              </a:gdLst>
              <a:ahLst/>
              <a:cxnLst>
                <a:cxn ang="0">
                  <a:pos x="T0" y="T1"/>
                </a:cxn>
                <a:cxn ang="0">
                  <a:pos x="T2" y="T3"/>
                </a:cxn>
                <a:cxn ang="0">
                  <a:pos x="T4" y="T5"/>
                </a:cxn>
                <a:cxn ang="0">
                  <a:pos x="T6" y="T7"/>
                </a:cxn>
              </a:cxnLst>
              <a:rect l="0" t="0" r="r" b="b"/>
              <a:pathLst>
                <a:path w="154" h="162">
                  <a:moveTo>
                    <a:pt x="154" y="162"/>
                  </a:moveTo>
                  <a:cubicBezTo>
                    <a:pt x="115" y="62"/>
                    <a:pt x="77" y="0"/>
                    <a:pt x="77" y="0"/>
                  </a:cubicBezTo>
                  <a:cubicBezTo>
                    <a:pt x="77" y="0"/>
                    <a:pt x="39" y="62"/>
                    <a:pt x="0" y="162"/>
                  </a:cubicBezTo>
                  <a:cubicBezTo>
                    <a:pt x="154" y="162"/>
                    <a:pt x="154" y="162"/>
                    <a:pt x="154" y="162"/>
                  </a:cubicBezTo>
                </a:path>
              </a:pathLst>
            </a:cu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48" name="Rectangle 449"/>
            <p:cNvSpPr>
              <a:spLocks noChangeArrowheads="1"/>
            </p:cNvSpPr>
            <p:nvPr/>
          </p:nvSpPr>
          <p:spPr bwMode="auto">
            <a:xfrm>
              <a:off x="3712" y="1895"/>
              <a:ext cx="306" cy="46"/>
            </a:xfrm>
            <a:prstGeom prst="rect">
              <a:avLst/>
            </a:prstGeom>
            <a:solidFill>
              <a:schemeClr val="accent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49" name="Oval 450"/>
            <p:cNvSpPr>
              <a:spLocks noChangeArrowheads="1"/>
            </p:cNvSpPr>
            <p:nvPr/>
          </p:nvSpPr>
          <p:spPr bwMode="auto">
            <a:xfrm>
              <a:off x="3737" y="795"/>
              <a:ext cx="257" cy="257"/>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50" name="Oval 451"/>
            <p:cNvSpPr>
              <a:spLocks noChangeArrowheads="1"/>
            </p:cNvSpPr>
            <p:nvPr/>
          </p:nvSpPr>
          <p:spPr bwMode="auto">
            <a:xfrm>
              <a:off x="3778" y="836"/>
              <a:ext cx="175" cy="175"/>
            </a:xfrm>
            <a:prstGeom prst="ellipse">
              <a:avLst/>
            </a:pr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51" name="Freeform 452"/>
            <p:cNvSpPr/>
            <p:nvPr/>
          </p:nvSpPr>
          <p:spPr bwMode="auto">
            <a:xfrm>
              <a:off x="3920" y="250"/>
              <a:ext cx="2" cy="1"/>
            </a:xfrm>
            <a:custGeom>
              <a:avLst/>
              <a:gdLst>
                <a:gd name="T0" fmla="*/ 0 w 1"/>
                <a:gd name="T1" fmla="*/ 0 h 1"/>
                <a:gd name="T2" fmla="*/ 1 w 1"/>
                <a:gd name="T3" fmla="*/ 0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0"/>
                    <a:pt x="1" y="0"/>
                    <a:pt x="1" y="0"/>
                  </a:cubicBezTo>
                  <a:cubicBezTo>
                    <a:pt x="1" y="1"/>
                    <a:pt x="1" y="1"/>
                    <a:pt x="1" y="1"/>
                  </a:cubicBezTo>
                  <a:cubicBezTo>
                    <a:pt x="1" y="1"/>
                    <a:pt x="1" y="0"/>
                    <a:pt x="0" y="0"/>
                  </a:cubicBezTo>
                </a:path>
              </a:pathLst>
            </a:custGeom>
            <a:solidFill>
              <a:srgbClr val="F1D2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52" name="Freeform 453"/>
            <p:cNvSpPr/>
            <p:nvPr/>
          </p:nvSpPr>
          <p:spPr bwMode="auto">
            <a:xfrm>
              <a:off x="3922" y="250"/>
              <a:ext cx="1" cy="5"/>
            </a:xfrm>
            <a:custGeom>
              <a:avLst/>
              <a:gdLst>
                <a:gd name="T0" fmla="*/ 0 w 1"/>
                <a:gd name="T1" fmla="*/ 0 h 3"/>
                <a:gd name="T2" fmla="*/ 0 w 1"/>
                <a:gd name="T3" fmla="*/ 1 h 3"/>
                <a:gd name="T4" fmla="*/ 1 w 1"/>
                <a:gd name="T5" fmla="*/ 3 h 3"/>
                <a:gd name="T6" fmla="*/ 1 w 1"/>
                <a:gd name="T7" fmla="*/ 3 h 3"/>
                <a:gd name="T8" fmla="*/ 0 w 1"/>
                <a:gd name="T9" fmla="*/ 1 h 3"/>
                <a:gd name="T10" fmla="*/ 0 w 1"/>
                <a:gd name="T11" fmla="*/ 0 h 3"/>
              </a:gdLst>
              <a:ahLst/>
              <a:cxnLst>
                <a:cxn ang="0">
                  <a:pos x="T0" y="T1"/>
                </a:cxn>
                <a:cxn ang="0">
                  <a:pos x="T2" y="T3"/>
                </a:cxn>
                <a:cxn ang="0">
                  <a:pos x="T4" y="T5"/>
                </a:cxn>
                <a:cxn ang="0">
                  <a:pos x="T6" y="T7"/>
                </a:cxn>
                <a:cxn ang="0">
                  <a:pos x="T8" y="T9"/>
                </a:cxn>
                <a:cxn ang="0">
                  <a:pos x="T10" y="T11"/>
                </a:cxn>
              </a:cxnLst>
              <a:rect l="0" t="0" r="r" b="b"/>
              <a:pathLst>
                <a:path w="1" h="3">
                  <a:moveTo>
                    <a:pt x="0" y="0"/>
                  </a:moveTo>
                  <a:cubicBezTo>
                    <a:pt x="0" y="1"/>
                    <a:pt x="0" y="1"/>
                    <a:pt x="0" y="1"/>
                  </a:cubicBezTo>
                  <a:cubicBezTo>
                    <a:pt x="0" y="2"/>
                    <a:pt x="1" y="2"/>
                    <a:pt x="1" y="3"/>
                  </a:cubicBezTo>
                  <a:cubicBezTo>
                    <a:pt x="1" y="3"/>
                    <a:pt x="1" y="3"/>
                    <a:pt x="1" y="3"/>
                  </a:cubicBezTo>
                  <a:cubicBezTo>
                    <a:pt x="1" y="2"/>
                    <a:pt x="0" y="2"/>
                    <a:pt x="0" y="1"/>
                  </a:cubicBezTo>
                  <a:cubicBezTo>
                    <a:pt x="0" y="1"/>
                    <a:pt x="0" y="1"/>
                    <a:pt x="0" y="0"/>
                  </a:cubicBezTo>
                </a:path>
              </a:pathLst>
            </a:custGeom>
            <a:solidFill>
              <a:srgbClr val="4771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53" name="Freeform 454"/>
            <p:cNvSpPr/>
            <p:nvPr/>
          </p:nvSpPr>
          <p:spPr bwMode="auto">
            <a:xfrm>
              <a:off x="3922" y="251"/>
              <a:ext cx="1" cy="4"/>
            </a:xfrm>
            <a:custGeom>
              <a:avLst/>
              <a:gdLst>
                <a:gd name="T0" fmla="*/ 0 w 1"/>
                <a:gd name="T1" fmla="*/ 0 h 2"/>
                <a:gd name="T2" fmla="*/ 1 w 1"/>
                <a:gd name="T3" fmla="*/ 1 h 2"/>
                <a:gd name="T4" fmla="*/ 1 w 1"/>
                <a:gd name="T5" fmla="*/ 1 h 2"/>
                <a:gd name="T6" fmla="*/ 1 w 1"/>
                <a:gd name="T7" fmla="*/ 1 h 2"/>
                <a:gd name="T8" fmla="*/ 1 w 1"/>
                <a:gd name="T9" fmla="*/ 2 h 2"/>
                <a:gd name="T10" fmla="*/ 0 w 1"/>
                <a:gd name="T11" fmla="*/ 0 h 2"/>
              </a:gdLst>
              <a:ahLst/>
              <a:cxnLst>
                <a:cxn ang="0">
                  <a:pos x="T0" y="T1"/>
                </a:cxn>
                <a:cxn ang="0">
                  <a:pos x="T2" y="T3"/>
                </a:cxn>
                <a:cxn ang="0">
                  <a:pos x="T4" y="T5"/>
                </a:cxn>
                <a:cxn ang="0">
                  <a:pos x="T6" y="T7"/>
                </a:cxn>
                <a:cxn ang="0">
                  <a:pos x="T8" y="T9"/>
                </a:cxn>
                <a:cxn ang="0">
                  <a:pos x="T10" y="T11"/>
                </a:cxn>
              </a:cxnLst>
              <a:rect l="0" t="0" r="r" b="b"/>
              <a:pathLst>
                <a:path w="1" h="2">
                  <a:moveTo>
                    <a:pt x="0" y="0"/>
                  </a:moveTo>
                  <a:cubicBezTo>
                    <a:pt x="0" y="1"/>
                    <a:pt x="1" y="1"/>
                    <a:pt x="1" y="1"/>
                  </a:cubicBezTo>
                  <a:cubicBezTo>
                    <a:pt x="1" y="1"/>
                    <a:pt x="1" y="1"/>
                    <a:pt x="1" y="1"/>
                  </a:cubicBezTo>
                  <a:cubicBezTo>
                    <a:pt x="1" y="1"/>
                    <a:pt x="1" y="1"/>
                    <a:pt x="1" y="1"/>
                  </a:cubicBezTo>
                  <a:cubicBezTo>
                    <a:pt x="1" y="2"/>
                    <a:pt x="1" y="2"/>
                    <a:pt x="1" y="2"/>
                  </a:cubicBezTo>
                  <a:cubicBezTo>
                    <a:pt x="1" y="1"/>
                    <a:pt x="0" y="1"/>
                    <a:pt x="0" y="0"/>
                  </a:cubicBezTo>
                </a:path>
              </a:pathLst>
            </a:custGeom>
            <a:solidFill>
              <a:srgbClr val="941A0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54" name="Freeform 455"/>
            <p:cNvSpPr/>
            <p:nvPr/>
          </p:nvSpPr>
          <p:spPr bwMode="auto">
            <a:xfrm>
              <a:off x="3923" y="255"/>
              <a:ext cx="0" cy="1"/>
            </a:xfrm>
            <a:custGeom>
              <a:avLst/>
              <a:gdLst>
                <a:gd name="T0" fmla="*/ 0 h 1"/>
                <a:gd name="T1" fmla="*/ 1 h 1"/>
                <a:gd name="T2" fmla="*/ 0 h 1"/>
                <a:gd name="T3" fmla="*/ 0 h 1"/>
                <a:gd name="T4" fmla="*/ 0 h 1"/>
              </a:gdLst>
              <a:ahLst/>
              <a:cxnLst>
                <a:cxn ang="0">
                  <a:pos x="0" y="T0"/>
                </a:cxn>
                <a:cxn ang="0">
                  <a:pos x="0" y="T1"/>
                </a:cxn>
                <a:cxn ang="0">
                  <a:pos x="0" y="T2"/>
                </a:cxn>
                <a:cxn ang="0">
                  <a:pos x="0" y="T3"/>
                </a:cxn>
                <a:cxn ang="0">
                  <a:pos x="0" y="T4"/>
                </a:cxn>
              </a:cxnLst>
              <a:rect l="0" t="0" r="r" b="b"/>
              <a:pathLst>
                <a:path h="1">
                  <a:moveTo>
                    <a:pt x="0" y="0"/>
                  </a:moveTo>
                  <a:cubicBezTo>
                    <a:pt x="0" y="0"/>
                    <a:pt x="0" y="0"/>
                    <a:pt x="0" y="1"/>
                  </a:cubicBezTo>
                  <a:cubicBezTo>
                    <a:pt x="0" y="0"/>
                    <a:pt x="0" y="0"/>
                    <a:pt x="0" y="0"/>
                  </a:cubicBezTo>
                  <a:cubicBezTo>
                    <a:pt x="0" y="0"/>
                    <a:pt x="0" y="0"/>
                    <a:pt x="0" y="0"/>
                  </a:cubicBezTo>
                  <a:cubicBezTo>
                    <a:pt x="0" y="0"/>
                    <a:pt x="0" y="0"/>
                    <a:pt x="0" y="0"/>
                  </a:cubicBezTo>
                </a:path>
              </a:pathLst>
            </a:custGeom>
            <a:solidFill>
              <a:srgbClr val="4771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55" name="Freeform 456"/>
            <p:cNvSpPr/>
            <p:nvPr/>
          </p:nvSpPr>
          <p:spPr bwMode="auto">
            <a:xfrm>
              <a:off x="3892" y="192"/>
              <a:ext cx="5" cy="10"/>
            </a:xfrm>
            <a:custGeom>
              <a:avLst/>
              <a:gdLst>
                <a:gd name="T0" fmla="*/ 0 w 3"/>
                <a:gd name="T1" fmla="*/ 0 h 6"/>
                <a:gd name="T2" fmla="*/ 1 w 3"/>
                <a:gd name="T3" fmla="*/ 3 h 6"/>
                <a:gd name="T4" fmla="*/ 3 w 3"/>
                <a:gd name="T5" fmla="*/ 6 h 6"/>
                <a:gd name="T6" fmla="*/ 0 w 3"/>
                <a:gd name="T7" fmla="*/ 0 h 6"/>
              </a:gdLst>
              <a:ahLst/>
              <a:cxnLst>
                <a:cxn ang="0">
                  <a:pos x="T0" y="T1"/>
                </a:cxn>
                <a:cxn ang="0">
                  <a:pos x="T2" y="T3"/>
                </a:cxn>
                <a:cxn ang="0">
                  <a:pos x="T4" y="T5"/>
                </a:cxn>
                <a:cxn ang="0">
                  <a:pos x="T6" y="T7"/>
                </a:cxn>
              </a:cxnLst>
              <a:rect l="0" t="0" r="r" b="b"/>
              <a:pathLst>
                <a:path w="3" h="6">
                  <a:moveTo>
                    <a:pt x="0" y="0"/>
                  </a:moveTo>
                  <a:cubicBezTo>
                    <a:pt x="0" y="1"/>
                    <a:pt x="1" y="2"/>
                    <a:pt x="1" y="3"/>
                  </a:cubicBezTo>
                  <a:cubicBezTo>
                    <a:pt x="2" y="4"/>
                    <a:pt x="2" y="5"/>
                    <a:pt x="3" y="6"/>
                  </a:cubicBezTo>
                  <a:cubicBezTo>
                    <a:pt x="2" y="4"/>
                    <a:pt x="1" y="2"/>
                    <a:pt x="0" y="0"/>
                  </a:cubicBezTo>
                </a:path>
              </a:pathLst>
            </a:custGeom>
            <a:solidFill>
              <a:srgbClr val="FFDE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56" name="Freeform 457"/>
            <p:cNvSpPr/>
            <p:nvPr/>
          </p:nvSpPr>
          <p:spPr bwMode="auto">
            <a:xfrm>
              <a:off x="3894" y="197"/>
              <a:ext cx="8" cy="13"/>
            </a:xfrm>
            <a:custGeom>
              <a:avLst/>
              <a:gdLst>
                <a:gd name="T0" fmla="*/ 0 w 5"/>
                <a:gd name="T1" fmla="*/ 0 h 8"/>
                <a:gd name="T2" fmla="*/ 1 w 5"/>
                <a:gd name="T3" fmla="*/ 2 h 8"/>
                <a:gd name="T4" fmla="*/ 5 w 5"/>
                <a:gd name="T5" fmla="*/ 8 h 8"/>
                <a:gd name="T6" fmla="*/ 2 w 5"/>
                <a:gd name="T7" fmla="*/ 3 h 8"/>
                <a:gd name="T8" fmla="*/ 0 w 5"/>
                <a:gd name="T9" fmla="*/ 0 h 8"/>
              </a:gdLst>
              <a:ahLst/>
              <a:cxnLst>
                <a:cxn ang="0">
                  <a:pos x="T0" y="T1"/>
                </a:cxn>
                <a:cxn ang="0">
                  <a:pos x="T2" y="T3"/>
                </a:cxn>
                <a:cxn ang="0">
                  <a:pos x="T4" y="T5"/>
                </a:cxn>
                <a:cxn ang="0">
                  <a:pos x="T6" y="T7"/>
                </a:cxn>
                <a:cxn ang="0">
                  <a:pos x="T8" y="T9"/>
                </a:cxn>
              </a:cxnLst>
              <a:rect l="0" t="0" r="r" b="b"/>
              <a:pathLst>
                <a:path w="5" h="8">
                  <a:moveTo>
                    <a:pt x="0" y="0"/>
                  </a:moveTo>
                  <a:cubicBezTo>
                    <a:pt x="1" y="1"/>
                    <a:pt x="1" y="2"/>
                    <a:pt x="1" y="2"/>
                  </a:cubicBezTo>
                  <a:cubicBezTo>
                    <a:pt x="2" y="4"/>
                    <a:pt x="4" y="6"/>
                    <a:pt x="5" y="8"/>
                  </a:cubicBezTo>
                  <a:cubicBezTo>
                    <a:pt x="4" y="7"/>
                    <a:pt x="3" y="5"/>
                    <a:pt x="2" y="3"/>
                  </a:cubicBezTo>
                  <a:cubicBezTo>
                    <a:pt x="1" y="2"/>
                    <a:pt x="1" y="1"/>
                    <a:pt x="0" y="0"/>
                  </a:cubicBezTo>
                </a:path>
              </a:pathLst>
            </a:custGeom>
            <a:solidFill>
              <a:srgbClr val="F1D2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57" name="Freeform 458"/>
            <p:cNvSpPr/>
            <p:nvPr/>
          </p:nvSpPr>
          <p:spPr bwMode="auto">
            <a:xfrm>
              <a:off x="3896" y="201"/>
              <a:ext cx="13" cy="24"/>
            </a:xfrm>
            <a:custGeom>
              <a:avLst/>
              <a:gdLst>
                <a:gd name="T0" fmla="*/ 0 w 8"/>
                <a:gd name="T1" fmla="*/ 0 h 15"/>
                <a:gd name="T2" fmla="*/ 2 w 8"/>
                <a:gd name="T3" fmla="*/ 4 h 15"/>
                <a:gd name="T4" fmla="*/ 8 w 8"/>
                <a:gd name="T5" fmla="*/ 15 h 15"/>
                <a:gd name="T6" fmla="*/ 8 w 8"/>
                <a:gd name="T7" fmla="*/ 15 h 15"/>
                <a:gd name="T8" fmla="*/ 8 w 8"/>
                <a:gd name="T9" fmla="*/ 15 h 15"/>
                <a:gd name="T10" fmla="*/ 8 w 8"/>
                <a:gd name="T11" fmla="*/ 15 h 15"/>
                <a:gd name="T12" fmla="*/ 8 w 8"/>
                <a:gd name="T13" fmla="*/ 15 h 15"/>
                <a:gd name="T14" fmla="*/ 4 w 8"/>
                <a:gd name="T15" fmla="*/ 6 h 15"/>
                <a:gd name="T16" fmla="*/ 0 w 8"/>
                <a:gd name="T17"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15">
                  <a:moveTo>
                    <a:pt x="0" y="0"/>
                  </a:moveTo>
                  <a:cubicBezTo>
                    <a:pt x="1" y="1"/>
                    <a:pt x="2" y="3"/>
                    <a:pt x="2" y="4"/>
                  </a:cubicBezTo>
                  <a:cubicBezTo>
                    <a:pt x="4" y="7"/>
                    <a:pt x="6" y="11"/>
                    <a:pt x="8" y="15"/>
                  </a:cubicBezTo>
                  <a:cubicBezTo>
                    <a:pt x="8" y="15"/>
                    <a:pt x="8" y="15"/>
                    <a:pt x="8" y="15"/>
                  </a:cubicBezTo>
                  <a:cubicBezTo>
                    <a:pt x="8" y="15"/>
                    <a:pt x="8" y="15"/>
                    <a:pt x="8" y="15"/>
                  </a:cubicBezTo>
                  <a:cubicBezTo>
                    <a:pt x="8" y="15"/>
                    <a:pt x="8" y="15"/>
                    <a:pt x="8" y="15"/>
                  </a:cubicBezTo>
                  <a:cubicBezTo>
                    <a:pt x="8" y="15"/>
                    <a:pt x="8" y="15"/>
                    <a:pt x="8" y="15"/>
                  </a:cubicBezTo>
                  <a:cubicBezTo>
                    <a:pt x="7" y="12"/>
                    <a:pt x="5" y="9"/>
                    <a:pt x="4" y="6"/>
                  </a:cubicBezTo>
                  <a:cubicBezTo>
                    <a:pt x="3" y="4"/>
                    <a:pt x="1" y="2"/>
                    <a:pt x="0" y="0"/>
                  </a:cubicBezTo>
                </a:path>
              </a:pathLst>
            </a:custGeom>
            <a:solidFill>
              <a:srgbClr val="4771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58" name="Freeform 459"/>
            <p:cNvSpPr/>
            <p:nvPr/>
          </p:nvSpPr>
          <p:spPr bwMode="auto">
            <a:xfrm>
              <a:off x="3899" y="207"/>
              <a:ext cx="10" cy="18"/>
            </a:xfrm>
            <a:custGeom>
              <a:avLst/>
              <a:gdLst>
                <a:gd name="T0" fmla="*/ 0 w 6"/>
                <a:gd name="T1" fmla="*/ 0 h 11"/>
                <a:gd name="T2" fmla="*/ 3 w 6"/>
                <a:gd name="T3" fmla="*/ 6 h 11"/>
                <a:gd name="T4" fmla="*/ 6 w 6"/>
                <a:gd name="T5" fmla="*/ 11 h 11"/>
                <a:gd name="T6" fmla="*/ 3 w 6"/>
                <a:gd name="T7" fmla="*/ 6 h 11"/>
                <a:gd name="T8" fmla="*/ 3 w 6"/>
                <a:gd name="T9" fmla="*/ 6 h 11"/>
                <a:gd name="T10" fmla="*/ 6 w 6"/>
                <a:gd name="T11" fmla="*/ 11 h 11"/>
                <a:gd name="T12" fmla="*/ 6 w 6"/>
                <a:gd name="T13" fmla="*/ 11 h 11"/>
                <a:gd name="T14" fmla="*/ 0 w 6"/>
                <a:gd name="T15" fmla="*/ 0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11">
                  <a:moveTo>
                    <a:pt x="0" y="0"/>
                  </a:moveTo>
                  <a:cubicBezTo>
                    <a:pt x="1" y="2"/>
                    <a:pt x="2" y="4"/>
                    <a:pt x="3" y="6"/>
                  </a:cubicBezTo>
                  <a:cubicBezTo>
                    <a:pt x="4" y="7"/>
                    <a:pt x="5" y="9"/>
                    <a:pt x="6" y="11"/>
                  </a:cubicBezTo>
                  <a:cubicBezTo>
                    <a:pt x="5" y="9"/>
                    <a:pt x="4" y="7"/>
                    <a:pt x="3" y="6"/>
                  </a:cubicBezTo>
                  <a:cubicBezTo>
                    <a:pt x="3" y="6"/>
                    <a:pt x="3" y="6"/>
                    <a:pt x="3" y="6"/>
                  </a:cubicBezTo>
                  <a:cubicBezTo>
                    <a:pt x="4" y="7"/>
                    <a:pt x="5" y="9"/>
                    <a:pt x="6" y="11"/>
                  </a:cubicBezTo>
                  <a:cubicBezTo>
                    <a:pt x="6" y="11"/>
                    <a:pt x="6" y="11"/>
                    <a:pt x="6" y="11"/>
                  </a:cubicBezTo>
                  <a:cubicBezTo>
                    <a:pt x="4" y="7"/>
                    <a:pt x="2" y="3"/>
                    <a:pt x="0" y="0"/>
                  </a:cubicBezTo>
                </a:path>
              </a:pathLst>
            </a:custGeom>
            <a:solidFill>
              <a:srgbClr val="941A0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59" name="Freeform 460"/>
            <p:cNvSpPr/>
            <p:nvPr/>
          </p:nvSpPr>
          <p:spPr bwMode="auto">
            <a:xfrm>
              <a:off x="3910" y="230"/>
              <a:ext cx="10" cy="18"/>
            </a:xfrm>
            <a:custGeom>
              <a:avLst/>
              <a:gdLst>
                <a:gd name="T0" fmla="*/ 0 w 6"/>
                <a:gd name="T1" fmla="*/ 0 h 11"/>
                <a:gd name="T2" fmla="*/ 1 w 6"/>
                <a:gd name="T3" fmla="*/ 0 h 11"/>
                <a:gd name="T4" fmla="*/ 4 w 6"/>
                <a:gd name="T5" fmla="*/ 6 h 11"/>
                <a:gd name="T6" fmla="*/ 5 w 6"/>
                <a:gd name="T7" fmla="*/ 8 h 11"/>
                <a:gd name="T8" fmla="*/ 4 w 6"/>
                <a:gd name="T9" fmla="*/ 7 h 11"/>
                <a:gd name="T10" fmla="*/ 4 w 6"/>
                <a:gd name="T11" fmla="*/ 7 h 11"/>
                <a:gd name="T12" fmla="*/ 5 w 6"/>
                <a:gd name="T13" fmla="*/ 8 h 11"/>
                <a:gd name="T14" fmla="*/ 5 w 6"/>
                <a:gd name="T15" fmla="*/ 9 h 11"/>
                <a:gd name="T16" fmla="*/ 5 w 6"/>
                <a:gd name="T17" fmla="*/ 9 h 11"/>
                <a:gd name="T18" fmla="*/ 5 w 6"/>
                <a:gd name="T19" fmla="*/ 9 h 11"/>
                <a:gd name="T20" fmla="*/ 5 w 6"/>
                <a:gd name="T21" fmla="*/ 9 h 11"/>
                <a:gd name="T22" fmla="*/ 5 w 6"/>
                <a:gd name="T23" fmla="*/ 9 h 11"/>
                <a:gd name="T24" fmla="*/ 6 w 6"/>
                <a:gd name="T25" fmla="*/ 11 h 11"/>
                <a:gd name="T26" fmla="*/ 0 w 6"/>
                <a:gd name="T27"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 h="11">
                  <a:moveTo>
                    <a:pt x="0" y="0"/>
                  </a:moveTo>
                  <a:cubicBezTo>
                    <a:pt x="1" y="0"/>
                    <a:pt x="1" y="0"/>
                    <a:pt x="1" y="0"/>
                  </a:cubicBezTo>
                  <a:cubicBezTo>
                    <a:pt x="2" y="2"/>
                    <a:pt x="3" y="4"/>
                    <a:pt x="4" y="6"/>
                  </a:cubicBezTo>
                  <a:cubicBezTo>
                    <a:pt x="4" y="7"/>
                    <a:pt x="4" y="8"/>
                    <a:pt x="5" y="8"/>
                  </a:cubicBezTo>
                  <a:cubicBezTo>
                    <a:pt x="4" y="8"/>
                    <a:pt x="4" y="7"/>
                    <a:pt x="4" y="7"/>
                  </a:cubicBezTo>
                  <a:cubicBezTo>
                    <a:pt x="4" y="7"/>
                    <a:pt x="4" y="7"/>
                    <a:pt x="4" y="7"/>
                  </a:cubicBezTo>
                  <a:cubicBezTo>
                    <a:pt x="4" y="7"/>
                    <a:pt x="4" y="8"/>
                    <a:pt x="5" y="8"/>
                  </a:cubicBezTo>
                  <a:cubicBezTo>
                    <a:pt x="5" y="9"/>
                    <a:pt x="5" y="9"/>
                    <a:pt x="5" y="9"/>
                  </a:cubicBezTo>
                  <a:cubicBezTo>
                    <a:pt x="5" y="9"/>
                    <a:pt x="5" y="9"/>
                    <a:pt x="5" y="9"/>
                  </a:cubicBezTo>
                  <a:cubicBezTo>
                    <a:pt x="5" y="9"/>
                    <a:pt x="5" y="9"/>
                    <a:pt x="5" y="9"/>
                  </a:cubicBezTo>
                  <a:cubicBezTo>
                    <a:pt x="5" y="9"/>
                    <a:pt x="5" y="9"/>
                    <a:pt x="5" y="9"/>
                  </a:cubicBezTo>
                  <a:cubicBezTo>
                    <a:pt x="5" y="9"/>
                    <a:pt x="5" y="9"/>
                    <a:pt x="5" y="9"/>
                  </a:cubicBezTo>
                  <a:cubicBezTo>
                    <a:pt x="5" y="10"/>
                    <a:pt x="6" y="10"/>
                    <a:pt x="6" y="11"/>
                  </a:cubicBezTo>
                  <a:cubicBezTo>
                    <a:pt x="4" y="7"/>
                    <a:pt x="2" y="3"/>
                    <a:pt x="0" y="0"/>
                  </a:cubicBezTo>
                </a:path>
              </a:pathLst>
            </a:custGeom>
            <a:solidFill>
              <a:srgbClr val="4771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60" name="Freeform 461"/>
            <p:cNvSpPr/>
            <p:nvPr/>
          </p:nvSpPr>
          <p:spPr bwMode="auto">
            <a:xfrm>
              <a:off x="3912" y="230"/>
              <a:ext cx="5" cy="11"/>
            </a:xfrm>
            <a:custGeom>
              <a:avLst/>
              <a:gdLst>
                <a:gd name="T0" fmla="*/ 0 w 3"/>
                <a:gd name="T1" fmla="*/ 0 h 7"/>
                <a:gd name="T2" fmla="*/ 1 w 3"/>
                <a:gd name="T3" fmla="*/ 2 h 7"/>
                <a:gd name="T4" fmla="*/ 1 w 3"/>
                <a:gd name="T5" fmla="*/ 2 h 7"/>
                <a:gd name="T6" fmla="*/ 1 w 3"/>
                <a:gd name="T7" fmla="*/ 2 h 7"/>
                <a:gd name="T8" fmla="*/ 1 w 3"/>
                <a:gd name="T9" fmla="*/ 3 h 7"/>
                <a:gd name="T10" fmla="*/ 3 w 3"/>
                <a:gd name="T11" fmla="*/ 7 h 7"/>
                <a:gd name="T12" fmla="*/ 3 w 3"/>
                <a:gd name="T13" fmla="*/ 7 h 7"/>
                <a:gd name="T14" fmla="*/ 1 w 3"/>
                <a:gd name="T15" fmla="*/ 3 h 7"/>
                <a:gd name="T16" fmla="*/ 3 w 3"/>
                <a:gd name="T17" fmla="*/ 6 h 7"/>
                <a:gd name="T18" fmla="*/ 0 w 3"/>
                <a:gd name="T19"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7">
                  <a:moveTo>
                    <a:pt x="0" y="0"/>
                  </a:moveTo>
                  <a:cubicBezTo>
                    <a:pt x="0" y="1"/>
                    <a:pt x="0" y="2"/>
                    <a:pt x="1" y="2"/>
                  </a:cubicBezTo>
                  <a:cubicBezTo>
                    <a:pt x="1" y="2"/>
                    <a:pt x="1" y="2"/>
                    <a:pt x="1" y="2"/>
                  </a:cubicBezTo>
                  <a:cubicBezTo>
                    <a:pt x="1" y="2"/>
                    <a:pt x="1" y="2"/>
                    <a:pt x="1" y="2"/>
                  </a:cubicBezTo>
                  <a:cubicBezTo>
                    <a:pt x="1" y="3"/>
                    <a:pt x="1" y="3"/>
                    <a:pt x="1" y="3"/>
                  </a:cubicBezTo>
                  <a:cubicBezTo>
                    <a:pt x="2" y="4"/>
                    <a:pt x="2" y="5"/>
                    <a:pt x="3" y="7"/>
                  </a:cubicBezTo>
                  <a:cubicBezTo>
                    <a:pt x="3" y="7"/>
                    <a:pt x="3" y="7"/>
                    <a:pt x="3" y="7"/>
                  </a:cubicBezTo>
                  <a:cubicBezTo>
                    <a:pt x="2" y="5"/>
                    <a:pt x="2" y="4"/>
                    <a:pt x="1" y="3"/>
                  </a:cubicBezTo>
                  <a:cubicBezTo>
                    <a:pt x="2" y="4"/>
                    <a:pt x="2" y="5"/>
                    <a:pt x="3" y="6"/>
                  </a:cubicBezTo>
                  <a:cubicBezTo>
                    <a:pt x="2" y="4"/>
                    <a:pt x="1" y="2"/>
                    <a:pt x="0" y="0"/>
                  </a:cubicBezTo>
                </a:path>
              </a:pathLst>
            </a:custGeom>
            <a:solidFill>
              <a:srgbClr val="941A0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61" name="Oval 462"/>
            <p:cNvSpPr>
              <a:spLocks noChangeArrowheads="1"/>
            </p:cNvSpPr>
            <p:nvPr/>
          </p:nvSpPr>
          <p:spPr bwMode="auto">
            <a:xfrm>
              <a:off x="3866" y="147"/>
              <a:ext cx="1" cy="1"/>
            </a:xfrm>
            <a:prstGeom prst="ellipse">
              <a:avLst/>
            </a:prstGeom>
            <a:solidFill>
              <a:srgbClr val="FFDE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62" name="Oval 463"/>
            <p:cNvSpPr>
              <a:spLocks noChangeArrowheads="1"/>
            </p:cNvSpPr>
            <p:nvPr/>
          </p:nvSpPr>
          <p:spPr bwMode="auto">
            <a:xfrm>
              <a:off x="3866" y="147"/>
              <a:ext cx="1" cy="1"/>
            </a:xfrm>
            <a:prstGeom prst="ellipse">
              <a:avLst/>
            </a:prstGeom>
            <a:solidFill>
              <a:srgbClr val="F1D2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63" name="Oval 464"/>
            <p:cNvSpPr>
              <a:spLocks noChangeArrowheads="1"/>
            </p:cNvSpPr>
            <p:nvPr/>
          </p:nvSpPr>
          <p:spPr bwMode="auto">
            <a:xfrm>
              <a:off x="3866" y="147"/>
              <a:ext cx="1" cy="1"/>
            </a:xfrm>
            <a:prstGeom prst="ellipse">
              <a:avLst/>
            </a:prstGeom>
            <a:solidFill>
              <a:srgbClr val="4771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64" name="Freeform 465"/>
            <p:cNvSpPr/>
            <p:nvPr/>
          </p:nvSpPr>
          <p:spPr bwMode="auto">
            <a:xfrm>
              <a:off x="3866" y="147"/>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solidFill>
              <a:srgbClr val="941A0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65" name="Freeform 466"/>
            <p:cNvSpPr/>
            <p:nvPr/>
          </p:nvSpPr>
          <p:spPr bwMode="auto">
            <a:xfrm>
              <a:off x="3858" y="150"/>
              <a:ext cx="5" cy="6"/>
            </a:xfrm>
            <a:custGeom>
              <a:avLst/>
              <a:gdLst>
                <a:gd name="T0" fmla="*/ 3 w 3"/>
                <a:gd name="T1" fmla="*/ 0 h 4"/>
                <a:gd name="T2" fmla="*/ 0 w 3"/>
                <a:gd name="T3" fmla="*/ 4 h 4"/>
                <a:gd name="T4" fmla="*/ 0 w 3"/>
                <a:gd name="T5" fmla="*/ 4 h 4"/>
                <a:gd name="T6" fmla="*/ 3 w 3"/>
                <a:gd name="T7" fmla="*/ 0 h 4"/>
              </a:gdLst>
              <a:ahLst/>
              <a:cxnLst>
                <a:cxn ang="0">
                  <a:pos x="T0" y="T1"/>
                </a:cxn>
                <a:cxn ang="0">
                  <a:pos x="T2" y="T3"/>
                </a:cxn>
                <a:cxn ang="0">
                  <a:pos x="T4" y="T5"/>
                </a:cxn>
                <a:cxn ang="0">
                  <a:pos x="T6" y="T7"/>
                </a:cxn>
              </a:cxnLst>
              <a:rect l="0" t="0" r="r" b="b"/>
              <a:pathLst>
                <a:path w="3" h="4">
                  <a:moveTo>
                    <a:pt x="3" y="0"/>
                  </a:moveTo>
                  <a:cubicBezTo>
                    <a:pt x="2" y="1"/>
                    <a:pt x="1" y="2"/>
                    <a:pt x="0" y="4"/>
                  </a:cubicBezTo>
                  <a:cubicBezTo>
                    <a:pt x="0" y="4"/>
                    <a:pt x="0" y="4"/>
                    <a:pt x="0" y="4"/>
                  </a:cubicBezTo>
                  <a:cubicBezTo>
                    <a:pt x="1" y="2"/>
                    <a:pt x="2" y="1"/>
                    <a:pt x="3" y="0"/>
                  </a:cubicBezTo>
                </a:path>
              </a:pathLst>
            </a:custGeom>
            <a:solidFill>
              <a:srgbClr val="941A0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66" name="Freeform 467"/>
            <p:cNvSpPr/>
            <p:nvPr/>
          </p:nvSpPr>
          <p:spPr bwMode="auto">
            <a:xfrm>
              <a:off x="3932" y="273"/>
              <a:ext cx="1" cy="1"/>
            </a:xfrm>
            <a:custGeom>
              <a:avLst/>
              <a:gdLst>
                <a:gd name="T0" fmla="*/ 0 w 1"/>
                <a:gd name="T1" fmla="*/ 0 h 1"/>
                <a:gd name="T2" fmla="*/ 0 w 1"/>
                <a:gd name="T3" fmla="*/ 0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0"/>
                    <a:pt x="0" y="0"/>
                    <a:pt x="0" y="0"/>
                  </a:cubicBezTo>
                  <a:cubicBezTo>
                    <a:pt x="1" y="1"/>
                    <a:pt x="1" y="1"/>
                    <a:pt x="1" y="1"/>
                  </a:cubicBezTo>
                  <a:cubicBezTo>
                    <a:pt x="1" y="1"/>
                    <a:pt x="1" y="1"/>
                    <a:pt x="0" y="0"/>
                  </a:cubicBezTo>
                </a:path>
              </a:pathLst>
            </a:custGeom>
            <a:solidFill>
              <a:srgbClr val="F1D2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67" name="Freeform 468"/>
            <p:cNvSpPr/>
            <p:nvPr/>
          </p:nvSpPr>
          <p:spPr bwMode="auto">
            <a:xfrm>
              <a:off x="3932" y="273"/>
              <a:ext cx="3" cy="6"/>
            </a:xfrm>
            <a:custGeom>
              <a:avLst/>
              <a:gdLst>
                <a:gd name="T0" fmla="*/ 0 w 2"/>
                <a:gd name="T1" fmla="*/ 0 h 4"/>
                <a:gd name="T2" fmla="*/ 1 w 2"/>
                <a:gd name="T3" fmla="*/ 1 h 4"/>
                <a:gd name="T4" fmla="*/ 2 w 2"/>
                <a:gd name="T5" fmla="*/ 4 h 4"/>
                <a:gd name="T6" fmla="*/ 1 w 2"/>
                <a:gd name="T7" fmla="*/ 1 h 4"/>
                <a:gd name="T8" fmla="*/ 0 w 2"/>
                <a:gd name="T9" fmla="*/ 0 h 4"/>
              </a:gdLst>
              <a:ahLst/>
              <a:cxnLst>
                <a:cxn ang="0">
                  <a:pos x="T0" y="T1"/>
                </a:cxn>
                <a:cxn ang="0">
                  <a:pos x="T2" y="T3"/>
                </a:cxn>
                <a:cxn ang="0">
                  <a:pos x="T4" y="T5"/>
                </a:cxn>
                <a:cxn ang="0">
                  <a:pos x="T6" y="T7"/>
                </a:cxn>
                <a:cxn ang="0">
                  <a:pos x="T8" y="T9"/>
                </a:cxn>
              </a:cxnLst>
              <a:rect l="0" t="0" r="r" b="b"/>
              <a:pathLst>
                <a:path w="2" h="4">
                  <a:moveTo>
                    <a:pt x="0" y="0"/>
                  </a:moveTo>
                  <a:cubicBezTo>
                    <a:pt x="1" y="1"/>
                    <a:pt x="1" y="1"/>
                    <a:pt x="1" y="1"/>
                  </a:cubicBezTo>
                  <a:cubicBezTo>
                    <a:pt x="1" y="2"/>
                    <a:pt x="2" y="3"/>
                    <a:pt x="2" y="4"/>
                  </a:cubicBezTo>
                  <a:cubicBezTo>
                    <a:pt x="2" y="3"/>
                    <a:pt x="1" y="2"/>
                    <a:pt x="1" y="1"/>
                  </a:cubicBezTo>
                  <a:cubicBezTo>
                    <a:pt x="1" y="1"/>
                    <a:pt x="1" y="1"/>
                    <a:pt x="0" y="0"/>
                  </a:cubicBezTo>
                </a:path>
              </a:pathLst>
            </a:custGeom>
            <a:solidFill>
              <a:srgbClr val="4771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68" name="Freeform 469"/>
            <p:cNvSpPr/>
            <p:nvPr/>
          </p:nvSpPr>
          <p:spPr bwMode="auto">
            <a:xfrm>
              <a:off x="3933" y="274"/>
              <a:ext cx="2" cy="5"/>
            </a:xfrm>
            <a:custGeom>
              <a:avLst/>
              <a:gdLst>
                <a:gd name="T0" fmla="*/ 0 w 1"/>
                <a:gd name="T1" fmla="*/ 0 h 3"/>
                <a:gd name="T2" fmla="*/ 0 w 1"/>
                <a:gd name="T3" fmla="*/ 1 h 3"/>
                <a:gd name="T4" fmla="*/ 0 w 1"/>
                <a:gd name="T5" fmla="*/ 1 h 3"/>
                <a:gd name="T6" fmla="*/ 0 w 1"/>
                <a:gd name="T7" fmla="*/ 1 h 3"/>
                <a:gd name="T8" fmla="*/ 0 w 1"/>
                <a:gd name="T9" fmla="*/ 1 h 3"/>
                <a:gd name="T10" fmla="*/ 1 w 1"/>
                <a:gd name="T11" fmla="*/ 2 h 3"/>
                <a:gd name="T12" fmla="*/ 1 w 1"/>
                <a:gd name="T13" fmla="*/ 2 h 3"/>
                <a:gd name="T14" fmla="*/ 0 w 1"/>
                <a:gd name="T15" fmla="*/ 1 h 3"/>
                <a:gd name="T16" fmla="*/ 1 w 1"/>
                <a:gd name="T17" fmla="*/ 2 h 3"/>
                <a:gd name="T18" fmla="*/ 1 w 1"/>
                <a:gd name="T19" fmla="*/ 3 h 3"/>
                <a:gd name="T20" fmla="*/ 1 w 1"/>
                <a:gd name="T21" fmla="*/ 3 h 3"/>
                <a:gd name="T22" fmla="*/ 0 w 1"/>
                <a:gd name="T23"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 h="3">
                  <a:moveTo>
                    <a:pt x="0" y="0"/>
                  </a:moveTo>
                  <a:cubicBezTo>
                    <a:pt x="0" y="0"/>
                    <a:pt x="0" y="1"/>
                    <a:pt x="0" y="1"/>
                  </a:cubicBezTo>
                  <a:cubicBezTo>
                    <a:pt x="0" y="1"/>
                    <a:pt x="0" y="1"/>
                    <a:pt x="0" y="1"/>
                  </a:cubicBezTo>
                  <a:cubicBezTo>
                    <a:pt x="0" y="1"/>
                    <a:pt x="0" y="1"/>
                    <a:pt x="0" y="1"/>
                  </a:cubicBezTo>
                  <a:cubicBezTo>
                    <a:pt x="0" y="1"/>
                    <a:pt x="0" y="1"/>
                    <a:pt x="0" y="1"/>
                  </a:cubicBezTo>
                  <a:cubicBezTo>
                    <a:pt x="0" y="1"/>
                    <a:pt x="0" y="2"/>
                    <a:pt x="1" y="2"/>
                  </a:cubicBezTo>
                  <a:cubicBezTo>
                    <a:pt x="1" y="2"/>
                    <a:pt x="1" y="2"/>
                    <a:pt x="1" y="2"/>
                  </a:cubicBezTo>
                  <a:cubicBezTo>
                    <a:pt x="0" y="2"/>
                    <a:pt x="0" y="1"/>
                    <a:pt x="0" y="1"/>
                  </a:cubicBezTo>
                  <a:cubicBezTo>
                    <a:pt x="0" y="1"/>
                    <a:pt x="0" y="2"/>
                    <a:pt x="1" y="2"/>
                  </a:cubicBezTo>
                  <a:cubicBezTo>
                    <a:pt x="1" y="2"/>
                    <a:pt x="1" y="3"/>
                    <a:pt x="1" y="3"/>
                  </a:cubicBezTo>
                  <a:cubicBezTo>
                    <a:pt x="1" y="3"/>
                    <a:pt x="1" y="3"/>
                    <a:pt x="1" y="3"/>
                  </a:cubicBezTo>
                  <a:cubicBezTo>
                    <a:pt x="1" y="2"/>
                    <a:pt x="0" y="1"/>
                    <a:pt x="0" y="0"/>
                  </a:cubicBezTo>
                </a:path>
              </a:pathLst>
            </a:custGeom>
            <a:solidFill>
              <a:srgbClr val="941A0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69" name="Freeform 470"/>
            <p:cNvSpPr/>
            <p:nvPr/>
          </p:nvSpPr>
          <p:spPr bwMode="auto">
            <a:xfrm>
              <a:off x="3868" y="148"/>
              <a:ext cx="0" cy="2"/>
            </a:xfrm>
            <a:custGeom>
              <a:avLst/>
              <a:gdLst>
                <a:gd name="T0" fmla="*/ 0 h 1"/>
                <a:gd name="T1" fmla="*/ 1 h 1"/>
                <a:gd name="T2" fmla="*/ 1 h 1"/>
                <a:gd name="T3" fmla="*/ 1 h 1"/>
                <a:gd name="T4" fmla="*/ 0 h 1"/>
              </a:gdLst>
              <a:ahLst/>
              <a:cxnLst>
                <a:cxn ang="0">
                  <a:pos x="0" y="T0"/>
                </a:cxn>
                <a:cxn ang="0">
                  <a:pos x="0" y="T1"/>
                </a:cxn>
                <a:cxn ang="0">
                  <a:pos x="0" y="T2"/>
                </a:cxn>
                <a:cxn ang="0">
                  <a:pos x="0" y="T3"/>
                </a:cxn>
                <a:cxn ang="0">
                  <a:pos x="0" y="T4"/>
                </a:cxn>
              </a:cxnLst>
              <a:rect l="0" t="0" r="r" b="b"/>
              <a:pathLst>
                <a:path h="1">
                  <a:moveTo>
                    <a:pt x="0" y="0"/>
                  </a:moveTo>
                  <a:cubicBezTo>
                    <a:pt x="0" y="1"/>
                    <a:pt x="0" y="1"/>
                    <a:pt x="0" y="1"/>
                  </a:cubicBezTo>
                  <a:cubicBezTo>
                    <a:pt x="0" y="1"/>
                    <a:pt x="0" y="1"/>
                    <a:pt x="0" y="1"/>
                  </a:cubicBezTo>
                  <a:cubicBezTo>
                    <a:pt x="0" y="1"/>
                    <a:pt x="0" y="1"/>
                    <a:pt x="0" y="1"/>
                  </a:cubicBezTo>
                  <a:cubicBezTo>
                    <a:pt x="0" y="0"/>
                    <a:pt x="0" y="0"/>
                    <a:pt x="0" y="0"/>
                  </a:cubicBezTo>
                </a:path>
              </a:pathLst>
            </a:custGeom>
            <a:solidFill>
              <a:srgbClr val="FFDE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70" name="Oval 471"/>
            <p:cNvSpPr>
              <a:spLocks noChangeArrowheads="1"/>
            </p:cNvSpPr>
            <p:nvPr/>
          </p:nvSpPr>
          <p:spPr bwMode="auto">
            <a:xfrm>
              <a:off x="3868" y="150"/>
              <a:ext cx="1" cy="1"/>
            </a:xfrm>
            <a:prstGeom prst="ellipse">
              <a:avLst/>
            </a:prstGeom>
            <a:solidFill>
              <a:srgbClr val="F1D2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71" name="Oval 472"/>
            <p:cNvSpPr>
              <a:spLocks noChangeArrowheads="1"/>
            </p:cNvSpPr>
            <p:nvPr/>
          </p:nvSpPr>
          <p:spPr bwMode="auto">
            <a:xfrm>
              <a:off x="3868" y="150"/>
              <a:ext cx="1" cy="1"/>
            </a:xfrm>
            <a:prstGeom prst="ellipse">
              <a:avLst/>
            </a:prstGeom>
            <a:solidFill>
              <a:srgbClr val="4771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72" name="Freeform 473"/>
            <p:cNvSpPr/>
            <p:nvPr/>
          </p:nvSpPr>
          <p:spPr bwMode="auto">
            <a:xfrm>
              <a:off x="3868" y="150"/>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solidFill>
              <a:srgbClr val="941A0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73" name="Oval 474"/>
            <p:cNvSpPr>
              <a:spLocks noChangeArrowheads="1"/>
            </p:cNvSpPr>
            <p:nvPr/>
          </p:nvSpPr>
          <p:spPr bwMode="auto">
            <a:xfrm>
              <a:off x="3868" y="150"/>
              <a:ext cx="1" cy="1"/>
            </a:xfrm>
            <a:prstGeom prst="ellipse">
              <a:avLst/>
            </a:prstGeom>
            <a:solidFill>
              <a:srgbClr val="FFDE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74" name="Freeform 475"/>
            <p:cNvSpPr>
              <a:spLocks noEditPoints="1"/>
            </p:cNvSpPr>
            <p:nvPr/>
          </p:nvSpPr>
          <p:spPr bwMode="auto">
            <a:xfrm>
              <a:off x="3869" y="152"/>
              <a:ext cx="0" cy="1"/>
            </a:xfrm>
            <a:custGeom>
              <a:avLst/>
              <a:gdLst>
                <a:gd name="T0" fmla="*/ 1 h 1"/>
                <a:gd name="T1" fmla="*/ 1 h 1"/>
                <a:gd name="T2" fmla="*/ 1 h 1"/>
                <a:gd name="T3" fmla="*/ 1 h 1"/>
                <a:gd name="T4" fmla="*/ 0 h 1"/>
                <a:gd name="T5" fmla="*/ 0 h 1"/>
                <a:gd name="T6" fmla="*/ 0 h 1"/>
                <a:gd name="T7" fmla="*/ 1 h 1"/>
                <a:gd name="T8" fmla="*/ 0 h 1"/>
              </a:gdLst>
              <a:ahLst/>
              <a:cxnLst>
                <a:cxn ang="0">
                  <a:pos x="0" y="T0"/>
                </a:cxn>
                <a:cxn ang="0">
                  <a:pos x="0" y="T1"/>
                </a:cxn>
                <a:cxn ang="0">
                  <a:pos x="0" y="T2"/>
                </a:cxn>
                <a:cxn ang="0">
                  <a:pos x="0" y="T3"/>
                </a:cxn>
                <a:cxn ang="0">
                  <a:pos x="0" y="T4"/>
                </a:cxn>
                <a:cxn ang="0">
                  <a:pos x="0" y="T5"/>
                </a:cxn>
                <a:cxn ang="0">
                  <a:pos x="0" y="T6"/>
                </a:cxn>
                <a:cxn ang="0">
                  <a:pos x="0" y="T7"/>
                </a:cxn>
                <a:cxn ang="0">
                  <a:pos x="0" y="T8"/>
                </a:cxn>
              </a:cxnLst>
              <a:rect l="0" t="0" r="r" b="b"/>
              <a:pathLst>
                <a:path h="1">
                  <a:moveTo>
                    <a:pt x="0" y="1"/>
                  </a:moveTo>
                  <a:cubicBezTo>
                    <a:pt x="0" y="1"/>
                    <a:pt x="0" y="1"/>
                    <a:pt x="0" y="1"/>
                  </a:cubicBezTo>
                  <a:cubicBezTo>
                    <a:pt x="0" y="1"/>
                    <a:pt x="0" y="1"/>
                    <a:pt x="0" y="1"/>
                  </a:cubicBezTo>
                  <a:cubicBezTo>
                    <a:pt x="0" y="1"/>
                    <a:pt x="0" y="1"/>
                    <a:pt x="0" y="1"/>
                  </a:cubicBezTo>
                  <a:moveTo>
                    <a:pt x="0" y="0"/>
                  </a:moveTo>
                  <a:cubicBezTo>
                    <a:pt x="0" y="0"/>
                    <a:pt x="0" y="0"/>
                    <a:pt x="0" y="0"/>
                  </a:cubicBezTo>
                  <a:cubicBezTo>
                    <a:pt x="0" y="0"/>
                    <a:pt x="0" y="0"/>
                    <a:pt x="0" y="0"/>
                  </a:cubicBezTo>
                  <a:cubicBezTo>
                    <a:pt x="0" y="1"/>
                    <a:pt x="0" y="1"/>
                    <a:pt x="0" y="1"/>
                  </a:cubicBezTo>
                  <a:cubicBezTo>
                    <a:pt x="0" y="0"/>
                    <a:pt x="0" y="0"/>
                    <a:pt x="0" y="0"/>
                  </a:cubicBezTo>
                </a:path>
              </a:pathLst>
            </a:custGeom>
            <a:solidFill>
              <a:srgbClr val="FFDE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75" name="Freeform 476"/>
            <p:cNvSpPr>
              <a:spLocks noEditPoints="1"/>
            </p:cNvSpPr>
            <p:nvPr/>
          </p:nvSpPr>
          <p:spPr bwMode="auto">
            <a:xfrm>
              <a:off x="3878" y="168"/>
              <a:ext cx="1" cy="2"/>
            </a:xfrm>
            <a:custGeom>
              <a:avLst/>
              <a:gdLst>
                <a:gd name="T0" fmla="*/ 1 w 1"/>
                <a:gd name="T1" fmla="*/ 0 h 1"/>
                <a:gd name="T2" fmla="*/ 1 w 1"/>
                <a:gd name="T3" fmla="*/ 1 h 1"/>
                <a:gd name="T4" fmla="*/ 1 w 1"/>
                <a:gd name="T5" fmla="*/ 1 h 1"/>
                <a:gd name="T6" fmla="*/ 1 w 1"/>
                <a:gd name="T7" fmla="*/ 0 h 1"/>
                <a:gd name="T8" fmla="*/ 0 w 1"/>
                <a:gd name="T9" fmla="*/ 0 h 1"/>
                <a:gd name="T10" fmla="*/ 1 w 1"/>
                <a:gd name="T11" fmla="*/ 0 h 1"/>
                <a:gd name="T12" fmla="*/ 1 w 1"/>
                <a:gd name="T13" fmla="*/ 0 h 1"/>
                <a:gd name="T14" fmla="*/ 1 w 1"/>
                <a:gd name="T15" fmla="*/ 0 h 1"/>
                <a:gd name="T16" fmla="*/ 0 w 1"/>
                <a:gd name="T17"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 h="1">
                  <a:moveTo>
                    <a:pt x="1" y="0"/>
                  </a:moveTo>
                  <a:cubicBezTo>
                    <a:pt x="1" y="0"/>
                    <a:pt x="1" y="1"/>
                    <a:pt x="1" y="1"/>
                  </a:cubicBezTo>
                  <a:cubicBezTo>
                    <a:pt x="1" y="1"/>
                    <a:pt x="1" y="1"/>
                    <a:pt x="1" y="1"/>
                  </a:cubicBezTo>
                  <a:cubicBezTo>
                    <a:pt x="1" y="0"/>
                    <a:pt x="1" y="0"/>
                    <a:pt x="1" y="0"/>
                  </a:cubicBezTo>
                  <a:moveTo>
                    <a:pt x="0" y="0"/>
                  </a:moveTo>
                  <a:cubicBezTo>
                    <a:pt x="1" y="0"/>
                    <a:pt x="1" y="0"/>
                    <a:pt x="1" y="0"/>
                  </a:cubicBezTo>
                  <a:cubicBezTo>
                    <a:pt x="1" y="0"/>
                    <a:pt x="1" y="0"/>
                    <a:pt x="1" y="0"/>
                  </a:cubicBezTo>
                  <a:cubicBezTo>
                    <a:pt x="1" y="0"/>
                    <a:pt x="1" y="0"/>
                    <a:pt x="1" y="0"/>
                  </a:cubicBezTo>
                  <a:cubicBezTo>
                    <a:pt x="0" y="0"/>
                    <a:pt x="0" y="0"/>
                    <a:pt x="0" y="0"/>
                  </a:cubicBezTo>
                </a:path>
              </a:pathLst>
            </a:custGeom>
            <a:solidFill>
              <a:srgbClr val="FFDE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76" name="Freeform 477"/>
            <p:cNvSpPr/>
            <p:nvPr/>
          </p:nvSpPr>
          <p:spPr bwMode="auto">
            <a:xfrm>
              <a:off x="3879" y="170"/>
              <a:ext cx="0" cy="1"/>
            </a:xfrm>
            <a:custGeom>
              <a:avLst/>
              <a:gdLst>
                <a:gd name="T0" fmla="*/ 0 h 1"/>
                <a:gd name="T1" fmla="*/ 0 h 1"/>
                <a:gd name="T2" fmla="*/ 1 h 1"/>
                <a:gd name="T3" fmla="*/ 0 h 1"/>
              </a:gdLst>
              <a:ahLst/>
              <a:cxnLst>
                <a:cxn ang="0">
                  <a:pos x="0" y="T0"/>
                </a:cxn>
                <a:cxn ang="0">
                  <a:pos x="0" y="T1"/>
                </a:cxn>
                <a:cxn ang="0">
                  <a:pos x="0" y="T2"/>
                </a:cxn>
                <a:cxn ang="0">
                  <a:pos x="0" y="T3"/>
                </a:cxn>
              </a:cxnLst>
              <a:rect l="0" t="0" r="r" b="b"/>
              <a:pathLst>
                <a:path h="1">
                  <a:moveTo>
                    <a:pt x="0" y="0"/>
                  </a:moveTo>
                  <a:cubicBezTo>
                    <a:pt x="0" y="0"/>
                    <a:pt x="0" y="0"/>
                    <a:pt x="0" y="0"/>
                  </a:cubicBezTo>
                  <a:cubicBezTo>
                    <a:pt x="0" y="0"/>
                    <a:pt x="0" y="1"/>
                    <a:pt x="0" y="1"/>
                  </a:cubicBezTo>
                  <a:cubicBezTo>
                    <a:pt x="0" y="0"/>
                    <a:pt x="0" y="0"/>
                    <a:pt x="0" y="0"/>
                  </a:cubicBezTo>
                </a:path>
              </a:pathLst>
            </a:custGeom>
            <a:solidFill>
              <a:srgbClr val="4771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77" name="Freeform 478"/>
            <p:cNvSpPr/>
            <p:nvPr/>
          </p:nvSpPr>
          <p:spPr bwMode="auto">
            <a:xfrm>
              <a:off x="3879" y="170"/>
              <a:ext cx="2" cy="1"/>
            </a:xfrm>
            <a:custGeom>
              <a:avLst/>
              <a:gdLst>
                <a:gd name="T0" fmla="*/ 0 w 1"/>
                <a:gd name="T1" fmla="*/ 0 h 1"/>
                <a:gd name="T2" fmla="*/ 1 w 1"/>
                <a:gd name="T3" fmla="*/ 1 h 1"/>
                <a:gd name="T4" fmla="*/ 0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1"/>
                    <a:pt x="0" y="1"/>
                    <a:pt x="1" y="1"/>
                  </a:cubicBezTo>
                  <a:cubicBezTo>
                    <a:pt x="0" y="1"/>
                    <a:pt x="0" y="1"/>
                    <a:pt x="0" y="1"/>
                  </a:cubicBezTo>
                  <a:cubicBezTo>
                    <a:pt x="0" y="1"/>
                    <a:pt x="0" y="0"/>
                    <a:pt x="0" y="0"/>
                  </a:cubicBezTo>
                </a:path>
              </a:pathLst>
            </a:custGeom>
            <a:solidFill>
              <a:srgbClr val="941A0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78" name="Freeform 479"/>
            <p:cNvSpPr/>
            <p:nvPr/>
          </p:nvSpPr>
          <p:spPr bwMode="auto">
            <a:xfrm>
              <a:off x="3927" y="261"/>
              <a:ext cx="3" cy="7"/>
            </a:xfrm>
            <a:custGeom>
              <a:avLst/>
              <a:gdLst>
                <a:gd name="T0" fmla="*/ 0 w 2"/>
                <a:gd name="T1" fmla="*/ 0 h 4"/>
                <a:gd name="T2" fmla="*/ 0 w 2"/>
                <a:gd name="T3" fmla="*/ 0 h 4"/>
                <a:gd name="T4" fmla="*/ 2 w 2"/>
                <a:gd name="T5" fmla="*/ 4 h 4"/>
                <a:gd name="T6" fmla="*/ 0 w 2"/>
                <a:gd name="T7" fmla="*/ 0 h 4"/>
              </a:gdLst>
              <a:ahLst/>
              <a:cxnLst>
                <a:cxn ang="0">
                  <a:pos x="T0" y="T1"/>
                </a:cxn>
                <a:cxn ang="0">
                  <a:pos x="T2" y="T3"/>
                </a:cxn>
                <a:cxn ang="0">
                  <a:pos x="T4" y="T5"/>
                </a:cxn>
                <a:cxn ang="0">
                  <a:pos x="T6" y="T7"/>
                </a:cxn>
              </a:cxnLst>
              <a:rect l="0" t="0" r="r" b="b"/>
              <a:pathLst>
                <a:path w="2" h="4">
                  <a:moveTo>
                    <a:pt x="0" y="0"/>
                  </a:moveTo>
                  <a:cubicBezTo>
                    <a:pt x="0" y="0"/>
                    <a:pt x="0" y="0"/>
                    <a:pt x="0" y="0"/>
                  </a:cubicBezTo>
                  <a:cubicBezTo>
                    <a:pt x="1" y="2"/>
                    <a:pt x="1" y="3"/>
                    <a:pt x="2" y="4"/>
                  </a:cubicBezTo>
                  <a:cubicBezTo>
                    <a:pt x="1" y="3"/>
                    <a:pt x="1" y="2"/>
                    <a:pt x="0" y="0"/>
                  </a:cubicBezTo>
                </a:path>
              </a:pathLst>
            </a:custGeom>
            <a:solidFill>
              <a:srgbClr val="F1D2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79" name="Freeform 480"/>
            <p:cNvSpPr/>
            <p:nvPr/>
          </p:nvSpPr>
          <p:spPr bwMode="auto">
            <a:xfrm>
              <a:off x="3927" y="261"/>
              <a:ext cx="5" cy="10"/>
            </a:xfrm>
            <a:custGeom>
              <a:avLst/>
              <a:gdLst>
                <a:gd name="T0" fmla="*/ 0 w 3"/>
                <a:gd name="T1" fmla="*/ 0 h 6"/>
                <a:gd name="T2" fmla="*/ 1 w 3"/>
                <a:gd name="T3" fmla="*/ 1 h 6"/>
                <a:gd name="T4" fmla="*/ 1 w 3"/>
                <a:gd name="T5" fmla="*/ 3 h 6"/>
                <a:gd name="T6" fmla="*/ 2 w 3"/>
                <a:gd name="T7" fmla="*/ 5 h 6"/>
                <a:gd name="T8" fmla="*/ 3 w 3"/>
                <a:gd name="T9" fmla="*/ 6 h 6"/>
                <a:gd name="T10" fmla="*/ 2 w 3"/>
                <a:gd name="T11" fmla="*/ 4 h 6"/>
                <a:gd name="T12" fmla="*/ 0 w 3"/>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3" h="6">
                  <a:moveTo>
                    <a:pt x="0" y="0"/>
                  </a:moveTo>
                  <a:cubicBezTo>
                    <a:pt x="0" y="1"/>
                    <a:pt x="0" y="1"/>
                    <a:pt x="1" y="1"/>
                  </a:cubicBezTo>
                  <a:cubicBezTo>
                    <a:pt x="1" y="2"/>
                    <a:pt x="1" y="2"/>
                    <a:pt x="1" y="3"/>
                  </a:cubicBezTo>
                  <a:cubicBezTo>
                    <a:pt x="2" y="4"/>
                    <a:pt x="2" y="4"/>
                    <a:pt x="2" y="5"/>
                  </a:cubicBezTo>
                  <a:cubicBezTo>
                    <a:pt x="2" y="5"/>
                    <a:pt x="3" y="6"/>
                    <a:pt x="3" y="6"/>
                  </a:cubicBezTo>
                  <a:cubicBezTo>
                    <a:pt x="3" y="6"/>
                    <a:pt x="2" y="5"/>
                    <a:pt x="2" y="4"/>
                  </a:cubicBezTo>
                  <a:cubicBezTo>
                    <a:pt x="1" y="3"/>
                    <a:pt x="1" y="2"/>
                    <a:pt x="0" y="0"/>
                  </a:cubicBezTo>
                </a:path>
              </a:pathLst>
            </a:custGeom>
            <a:solidFill>
              <a:srgbClr val="4771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80" name="Freeform 481"/>
            <p:cNvSpPr/>
            <p:nvPr/>
          </p:nvSpPr>
          <p:spPr bwMode="auto">
            <a:xfrm>
              <a:off x="3928" y="263"/>
              <a:ext cx="2" cy="6"/>
            </a:xfrm>
            <a:custGeom>
              <a:avLst/>
              <a:gdLst>
                <a:gd name="T0" fmla="*/ 0 w 1"/>
                <a:gd name="T1" fmla="*/ 0 h 4"/>
                <a:gd name="T2" fmla="*/ 0 w 1"/>
                <a:gd name="T3" fmla="*/ 1 h 4"/>
                <a:gd name="T4" fmla="*/ 0 w 1"/>
                <a:gd name="T5" fmla="*/ 1 h 4"/>
                <a:gd name="T6" fmla="*/ 0 w 1"/>
                <a:gd name="T7" fmla="*/ 1 h 4"/>
                <a:gd name="T8" fmla="*/ 0 w 1"/>
                <a:gd name="T9" fmla="*/ 2 h 4"/>
                <a:gd name="T10" fmla="*/ 1 w 1"/>
                <a:gd name="T11" fmla="*/ 4 h 4"/>
                <a:gd name="T12" fmla="*/ 1 w 1"/>
                <a:gd name="T13" fmla="*/ 4 h 4"/>
                <a:gd name="T14" fmla="*/ 0 w 1"/>
                <a:gd name="T15" fmla="*/ 2 h 4"/>
                <a:gd name="T16" fmla="*/ 0 w 1"/>
                <a:gd name="T17" fmla="*/ 2 h 4"/>
                <a:gd name="T18" fmla="*/ 0 w 1"/>
                <a:gd name="T19"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 h="4">
                  <a:moveTo>
                    <a:pt x="0" y="0"/>
                  </a:moveTo>
                  <a:cubicBezTo>
                    <a:pt x="0" y="1"/>
                    <a:pt x="0" y="1"/>
                    <a:pt x="0" y="1"/>
                  </a:cubicBezTo>
                  <a:cubicBezTo>
                    <a:pt x="0" y="1"/>
                    <a:pt x="0" y="1"/>
                    <a:pt x="0" y="1"/>
                  </a:cubicBezTo>
                  <a:cubicBezTo>
                    <a:pt x="0" y="1"/>
                    <a:pt x="0" y="1"/>
                    <a:pt x="0" y="1"/>
                  </a:cubicBezTo>
                  <a:cubicBezTo>
                    <a:pt x="0" y="2"/>
                    <a:pt x="0" y="2"/>
                    <a:pt x="0" y="2"/>
                  </a:cubicBezTo>
                  <a:cubicBezTo>
                    <a:pt x="1" y="2"/>
                    <a:pt x="1" y="3"/>
                    <a:pt x="1" y="4"/>
                  </a:cubicBezTo>
                  <a:cubicBezTo>
                    <a:pt x="1" y="4"/>
                    <a:pt x="1" y="4"/>
                    <a:pt x="1" y="4"/>
                  </a:cubicBezTo>
                  <a:cubicBezTo>
                    <a:pt x="1" y="3"/>
                    <a:pt x="1" y="2"/>
                    <a:pt x="0" y="2"/>
                  </a:cubicBezTo>
                  <a:cubicBezTo>
                    <a:pt x="0" y="2"/>
                    <a:pt x="0" y="2"/>
                    <a:pt x="0" y="2"/>
                  </a:cubicBezTo>
                  <a:cubicBezTo>
                    <a:pt x="0" y="1"/>
                    <a:pt x="0" y="1"/>
                    <a:pt x="0" y="0"/>
                  </a:cubicBezTo>
                </a:path>
              </a:pathLst>
            </a:custGeom>
            <a:solidFill>
              <a:srgbClr val="941A0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83" name="Freeform 482"/>
            <p:cNvSpPr/>
            <p:nvPr/>
          </p:nvSpPr>
          <p:spPr bwMode="auto">
            <a:xfrm>
              <a:off x="3881" y="173"/>
              <a:ext cx="0" cy="1"/>
            </a:xfrm>
            <a:custGeom>
              <a:avLst/>
              <a:gdLst>
                <a:gd name="T0" fmla="*/ 0 h 1"/>
                <a:gd name="T1" fmla="*/ 1 h 1"/>
                <a:gd name="T2" fmla="*/ 1 h 1"/>
                <a:gd name="T3" fmla="*/ 1 h 1"/>
                <a:gd name="T4" fmla="*/ 0 h 1"/>
              </a:gdLst>
              <a:ahLst/>
              <a:cxnLst>
                <a:cxn ang="0">
                  <a:pos x="0" y="T0"/>
                </a:cxn>
                <a:cxn ang="0">
                  <a:pos x="0" y="T1"/>
                </a:cxn>
                <a:cxn ang="0">
                  <a:pos x="0" y="T2"/>
                </a:cxn>
                <a:cxn ang="0">
                  <a:pos x="0" y="T3"/>
                </a:cxn>
                <a:cxn ang="0">
                  <a:pos x="0" y="T4"/>
                </a:cxn>
              </a:cxnLst>
              <a:rect l="0" t="0" r="r" b="b"/>
              <a:pathLst>
                <a:path h="1">
                  <a:moveTo>
                    <a:pt x="0" y="0"/>
                  </a:moveTo>
                  <a:cubicBezTo>
                    <a:pt x="0" y="0"/>
                    <a:pt x="0" y="1"/>
                    <a:pt x="0" y="1"/>
                  </a:cubicBezTo>
                  <a:cubicBezTo>
                    <a:pt x="0" y="1"/>
                    <a:pt x="0" y="1"/>
                    <a:pt x="0" y="1"/>
                  </a:cubicBezTo>
                  <a:cubicBezTo>
                    <a:pt x="0" y="1"/>
                    <a:pt x="0" y="1"/>
                    <a:pt x="0" y="1"/>
                  </a:cubicBezTo>
                  <a:cubicBezTo>
                    <a:pt x="0" y="0"/>
                    <a:pt x="0" y="0"/>
                    <a:pt x="0" y="0"/>
                  </a:cubicBezTo>
                </a:path>
              </a:pathLst>
            </a:custGeom>
            <a:solidFill>
              <a:srgbClr val="FFDE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84" name="Freeform 483"/>
            <p:cNvSpPr/>
            <p:nvPr/>
          </p:nvSpPr>
          <p:spPr bwMode="auto">
            <a:xfrm>
              <a:off x="3881" y="173"/>
              <a:ext cx="3" cy="5"/>
            </a:xfrm>
            <a:custGeom>
              <a:avLst/>
              <a:gdLst>
                <a:gd name="T0" fmla="*/ 0 w 2"/>
                <a:gd name="T1" fmla="*/ 0 h 3"/>
                <a:gd name="T2" fmla="*/ 2 w 2"/>
                <a:gd name="T3" fmla="*/ 3 h 3"/>
                <a:gd name="T4" fmla="*/ 2 w 2"/>
                <a:gd name="T5" fmla="*/ 3 h 3"/>
                <a:gd name="T6" fmla="*/ 1 w 2"/>
                <a:gd name="T7" fmla="*/ 2 h 3"/>
                <a:gd name="T8" fmla="*/ 0 w 2"/>
                <a:gd name="T9" fmla="*/ 1 h 3"/>
                <a:gd name="T10" fmla="*/ 0 w 2"/>
                <a:gd name="T11" fmla="*/ 0 h 3"/>
                <a:gd name="T12" fmla="*/ 0 w 2"/>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2" h="3">
                  <a:moveTo>
                    <a:pt x="0" y="0"/>
                  </a:moveTo>
                  <a:cubicBezTo>
                    <a:pt x="1" y="1"/>
                    <a:pt x="1" y="2"/>
                    <a:pt x="2" y="3"/>
                  </a:cubicBezTo>
                  <a:cubicBezTo>
                    <a:pt x="2" y="3"/>
                    <a:pt x="2" y="3"/>
                    <a:pt x="2" y="3"/>
                  </a:cubicBezTo>
                  <a:cubicBezTo>
                    <a:pt x="2" y="3"/>
                    <a:pt x="1" y="2"/>
                    <a:pt x="1" y="2"/>
                  </a:cubicBezTo>
                  <a:cubicBezTo>
                    <a:pt x="1" y="2"/>
                    <a:pt x="1" y="1"/>
                    <a:pt x="0" y="1"/>
                  </a:cubicBezTo>
                  <a:cubicBezTo>
                    <a:pt x="0" y="1"/>
                    <a:pt x="0" y="0"/>
                    <a:pt x="0" y="0"/>
                  </a:cubicBezTo>
                  <a:cubicBezTo>
                    <a:pt x="0" y="0"/>
                    <a:pt x="0" y="0"/>
                    <a:pt x="0" y="0"/>
                  </a:cubicBezTo>
                </a:path>
              </a:pathLst>
            </a:custGeom>
            <a:solidFill>
              <a:srgbClr val="F1D2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85" name="Freeform 484"/>
            <p:cNvSpPr/>
            <p:nvPr/>
          </p:nvSpPr>
          <p:spPr bwMode="auto">
            <a:xfrm>
              <a:off x="3881" y="173"/>
              <a:ext cx="3" cy="5"/>
            </a:xfrm>
            <a:custGeom>
              <a:avLst/>
              <a:gdLst>
                <a:gd name="T0" fmla="*/ 0 w 2"/>
                <a:gd name="T1" fmla="*/ 0 h 3"/>
                <a:gd name="T2" fmla="*/ 0 w 2"/>
                <a:gd name="T3" fmla="*/ 1 h 3"/>
                <a:gd name="T4" fmla="*/ 1 w 2"/>
                <a:gd name="T5" fmla="*/ 1 h 3"/>
                <a:gd name="T6" fmla="*/ 1 w 2"/>
                <a:gd name="T7" fmla="*/ 2 h 3"/>
                <a:gd name="T8" fmla="*/ 2 w 2"/>
                <a:gd name="T9" fmla="*/ 3 h 3"/>
                <a:gd name="T10" fmla="*/ 0 w 2"/>
                <a:gd name="T11" fmla="*/ 0 h 3"/>
                <a:gd name="T12" fmla="*/ 0 w 2"/>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2" h="3">
                  <a:moveTo>
                    <a:pt x="0" y="0"/>
                  </a:moveTo>
                  <a:cubicBezTo>
                    <a:pt x="0" y="0"/>
                    <a:pt x="0" y="0"/>
                    <a:pt x="0" y="1"/>
                  </a:cubicBezTo>
                  <a:cubicBezTo>
                    <a:pt x="1" y="1"/>
                    <a:pt x="1" y="1"/>
                    <a:pt x="1" y="1"/>
                  </a:cubicBezTo>
                  <a:cubicBezTo>
                    <a:pt x="1" y="1"/>
                    <a:pt x="1" y="2"/>
                    <a:pt x="1" y="2"/>
                  </a:cubicBezTo>
                  <a:cubicBezTo>
                    <a:pt x="1" y="2"/>
                    <a:pt x="1" y="3"/>
                    <a:pt x="2" y="3"/>
                  </a:cubicBezTo>
                  <a:cubicBezTo>
                    <a:pt x="1" y="2"/>
                    <a:pt x="1" y="1"/>
                    <a:pt x="0" y="0"/>
                  </a:cubicBezTo>
                  <a:cubicBezTo>
                    <a:pt x="0" y="0"/>
                    <a:pt x="0" y="0"/>
                    <a:pt x="0" y="0"/>
                  </a:cubicBezTo>
                </a:path>
              </a:pathLst>
            </a:custGeom>
            <a:solidFill>
              <a:srgbClr val="4771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86" name="Freeform 485"/>
            <p:cNvSpPr>
              <a:spLocks noEditPoints="1"/>
            </p:cNvSpPr>
            <p:nvPr/>
          </p:nvSpPr>
          <p:spPr bwMode="auto">
            <a:xfrm>
              <a:off x="3881" y="173"/>
              <a:ext cx="2" cy="3"/>
            </a:xfrm>
            <a:custGeom>
              <a:avLst/>
              <a:gdLst>
                <a:gd name="T0" fmla="*/ 1 w 1"/>
                <a:gd name="T1" fmla="*/ 1 h 2"/>
                <a:gd name="T2" fmla="*/ 1 w 1"/>
                <a:gd name="T3" fmla="*/ 2 h 2"/>
                <a:gd name="T4" fmla="*/ 1 w 1"/>
                <a:gd name="T5" fmla="*/ 1 h 2"/>
                <a:gd name="T6" fmla="*/ 0 w 1"/>
                <a:gd name="T7" fmla="*/ 0 h 2"/>
                <a:gd name="T8" fmla="*/ 0 w 1"/>
                <a:gd name="T9" fmla="*/ 1 h 2"/>
                <a:gd name="T10" fmla="*/ 0 w 1"/>
                <a:gd name="T11" fmla="*/ 0 h 2"/>
                <a:gd name="T12" fmla="*/ 0 w 1"/>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1" h="2">
                  <a:moveTo>
                    <a:pt x="1" y="1"/>
                  </a:moveTo>
                  <a:cubicBezTo>
                    <a:pt x="1" y="1"/>
                    <a:pt x="1" y="2"/>
                    <a:pt x="1" y="2"/>
                  </a:cubicBezTo>
                  <a:cubicBezTo>
                    <a:pt x="1" y="2"/>
                    <a:pt x="1" y="1"/>
                    <a:pt x="1" y="1"/>
                  </a:cubicBezTo>
                  <a:moveTo>
                    <a:pt x="0" y="0"/>
                  </a:moveTo>
                  <a:cubicBezTo>
                    <a:pt x="0" y="0"/>
                    <a:pt x="0" y="0"/>
                    <a:pt x="0" y="1"/>
                  </a:cubicBezTo>
                  <a:cubicBezTo>
                    <a:pt x="0" y="0"/>
                    <a:pt x="0" y="0"/>
                    <a:pt x="0" y="0"/>
                  </a:cubicBezTo>
                  <a:cubicBezTo>
                    <a:pt x="0" y="0"/>
                    <a:pt x="0" y="0"/>
                    <a:pt x="0" y="0"/>
                  </a:cubicBezTo>
                </a:path>
              </a:pathLst>
            </a:custGeom>
            <a:solidFill>
              <a:srgbClr val="941A0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87" name="Freeform 486"/>
            <p:cNvSpPr/>
            <p:nvPr/>
          </p:nvSpPr>
          <p:spPr bwMode="auto">
            <a:xfrm>
              <a:off x="3873" y="158"/>
              <a:ext cx="0" cy="2"/>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0"/>
                    <a:pt x="0" y="1"/>
                    <a:pt x="0" y="1"/>
                  </a:cubicBezTo>
                  <a:cubicBezTo>
                    <a:pt x="0" y="1"/>
                    <a:pt x="0" y="1"/>
                    <a:pt x="0" y="1"/>
                  </a:cubicBezTo>
                  <a:cubicBezTo>
                    <a:pt x="0" y="0"/>
                    <a:pt x="0" y="0"/>
                    <a:pt x="0" y="0"/>
                  </a:cubicBezTo>
                </a:path>
              </a:pathLst>
            </a:custGeom>
            <a:solidFill>
              <a:srgbClr val="941A0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88" name="Freeform 487"/>
            <p:cNvSpPr/>
            <p:nvPr/>
          </p:nvSpPr>
          <p:spPr bwMode="auto">
            <a:xfrm>
              <a:off x="3874" y="160"/>
              <a:ext cx="0" cy="1"/>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1"/>
                  </a:cubicBezTo>
                  <a:cubicBezTo>
                    <a:pt x="0" y="1"/>
                    <a:pt x="0" y="1"/>
                    <a:pt x="0" y="0"/>
                  </a:cubicBezTo>
                </a:path>
              </a:pathLst>
            </a:custGeom>
            <a:solidFill>
              <a:srgbClr val="FFDE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89" name="Freeform 488"/>
            <p:cNvSpPr/>
            <p:nvPr/>
          </p:nvSpPr>
          <p:spPr bwMode="auto">
            <a:xfrm>
              <a:off x="3874" y="160"/>
              <a:ext cx="0" cy="1"/>
            </a:xfrm>
            <a:custGeom>
              <a:avLst/>
              <a:gdLst>
                <a:gd name="T0" fmla="*/ 0 h 1"/>
                <a:gd name="T1" fmla="*/ 1 h 1"/>
                <a:gd name="T2" fmla="*/ 1 h 1"/>
                <a:gd name="T3" fmla="*/ 0 h 1"/>
                <a:gd name="T4" fmla="*/ 0 h 1"/>
              </a:gdLst>
              <a:ahLst/>
              <a:cxnLst>
                <a:cxn ang="0">
                  <a:pos x="0" y="T0"/>
                </a:cxn>
                <a:cxn ang="0">
                  <a:pos x="0" y="T1"/>
                </a:cxn>
                <a:cxn ang="0">
                  <a:pos x="0" y="T2"/>
                </a:cxn>
                <a:cxn ang="0">
                  <a:pos x="0" y="T3"/>
                </a:cxn>
                <a:cxn ang="0">
                  <a:pos x="0" y="T4"/>
                </a:cxn>
              </a:cxnLst>
              <a:rect l="0" t="0" r="r" b="b"/>
              <a:pathLst>
                <a:path h="1">
                  <a:moveTo>
                    <a:pt x="0" y="0"/>
                  </a:moveTo>
                  <a:cubicBezTo>
                    <a:pt x="0" y="0"/>
                    <a:pt x="0" y="1"/>
                    <a:pt x="0" y="1"/>
                  </a:cubicBezTo>
                  <a:cubicBezTo>
                    <a:pt x="0" y="1"/>
                    <a:pt x="0" y="1"/>
                    <a:pt x="0" y="1"/>
                  </a:cubicBezTo>
                  <a:cubicBezTo>
                    <a:pt x="0" y="1"/>
                    <a:pt x="0" y="1"/>
                    <a:pt x="0" y="0"/>
                  </a:cubicBezTo>
                  <a:cubicBezTo>
                    <a:pt x="0" y="0"/>
                    <a:pt x="0" y="0"/>
                    <a:pt x="0" y="0"/>
                  </a:cubicBezTo>
                </a:path>
              </a:pathLst>
            </a:custGeom>
            <a:solidFill>
              <a:srgbClr val="F1D2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90" name="Freeform 489"/>
            <p:cNvSpPr/>
            <p:nvPr/>
          </p:nvSpPr>
          <p:spPr bwMode="auto">
            <a:xfrm>
              <a:off x="3874" y="160"/>
              <a:ext cx="0" cy="1"/>
            </a:xfrm>
            <a:custGeom>
              <a:avLst/>
              <a:gdLst>
                <a:gd name="T0" fmla="*/ 0 h 1"/>
                <a:gd name="T1" fmla="*/ 0 h 1"/>
                <a:gd name="T2" fmla="*/ 1 h 1"/>
                <a:gd name="T3" fmla="*/ 0 h 1"/>
                <a:gd name="T4" fmla="*/ 0 h 1"/>
              </a:gdLst>
              <a:ahLst/>
              <a:cxnLst>
                <a:cxn ang="0">
                  <a:pos x="0" y="T0"/>
                </a:cxn>
                <a:cxn ang="0">
                  <a:pos x="0" y="T1"/>
                </a:cxn>
                <a:cxn ang="0">
                  <a:pos x="0" y="T2"/>
                </a:cxn>
                <a:cxn ang="0">
                  <a:pos x="0" y="T3"/>
                </a:cxn>
                <a:cxn ang="0">
                  <a:pos x="0" y="T4"/>
                </a:cxn>
              </a:cxnLst>
              <a:rect l="0" t="0" r="r" b="b"/>
              <a:pathLst>
                <a:path h="1">
                  <a:moveTo>
                    <a:pt x="0" y="0"/>
                  </a:moveTo>
                  <a:cubicBezTo>
                    <a:pt x="0" y="0"/>
                    <a:pt x="0" y="0"/>
                    <a:pt x="0" y="0"/>
                  </a:cubicBezTo>
                  <a:cubicBezTo>
                    <a:pt x="0" y="1"/>
                    <a:pt x="0" y="1"/>
                    <a:pt x="0" y="1"/>
                  </a:cubicBezTo>
                  <a:cubicBezTo>
                    <a:pt x="0" y="1"/>
                    <a:pt x="0" y="0"/>
                    <a:pt x="0" y="0"/>
                  </a:cubicBezTo>
                  <a:cubicBezTo>
                    <a:pt x="0" y="0"/>
                    <a:pt x="0" y="0"/>
                    <a:pt x="0" y="0"/>
                  </a:cubicBezTo>
                </a:path>
              </a:pathLst>
            </a:custGeom>
            <a:solidFill>
              <a:srgbClr val="4771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91" name="Freeform 490"/>
            <p:cNvSpPr/>
            <p:nvPr/>
          </p:nvSpPr>
          <p:spPr bwMode="auto">
            <a:xfrm>
              <a:off x="3873" y="160"/>
              <a:ext cx="1" cy="0"/>
            </a:xfrm>
            <a:custGeom>
              <a:avLst/>
              <a:gdLst>
                <a:gd name="T0" fmla="*/ 0 w 1"/>
                <a:gd name="T1" fmla="*/ 1 w 1"/>
                <a:gd name="T2" fmla="*/ 1 w 1"/>
                <a:gd name="T3" fmla="*/ 1 w 1"/>
                <a:gd name="T4" fmla="*/ 1 w 1"/>
                <a:gd name="T5" fmla="*/ 0 w 1"/>
              </a:gdLst>
              <a:ahLst/>
              <a:cxnLst>
                <a:cxn ang="0">
                  <a:pos x="T0" y="0"/>
                </a:cxn>
                <a:cxn ang="0">
                  <a:pos x="T1" y="0"/>
                </a:cxn>
                <a:cxn ang="0">
                  <a:pos x="T2" y="0"/>
                </a:cxn>
                <a:cxn ang="0">
                  <a:pos x="T3" y="0"/>
                </a:cxn>
                <a:cxn ang="0">
                  <a:pos x="T4" y="0"/>
                </a:cxn>
                <a:cxn ang="0">
                  <a:pos x="T5" y="0"/>
                </a:cxn>
              </a:cxnLst>
              <a:rect l="0" t="0" r="r" b="b"/>
              <a:pathLst>
                <a:path w="1">
                  <a:moveTo>
                    <a:pt x="0" y="0"/>
                  </a:moveTo>
                  <a:cubicBezTo>
                    <a:pt x="1" y="0"/>
                    <a:pt x="1" y="0"/>
                    <a:pt x="1" y="0"/>
                  </a:cubicBezTo>
                  <a:cubicBezTo>
                    <a:pt x="1" y="0"/>
                    <a:pt x="1" y="0"/>
                    <a:pt x="1" y="0"/>
                  </a:cubicBezTo>
                  <a:cubicBezTo>
                    <a:pt x="1" y="0"/>
                    <a:pt x="1" y="0"/>
                    <a:pt x="1" y="0"/>
                  </a:cubicBezTo>
                  <a:cubicBezTo>
                    <a:pt x="1" y="0"/>
                    <a:pt x="1" y="0"/>
                    <a:pt x="1" y="0"/>
                  </a:cubicBezTo>
                  <a:cubicBezTo>
                    <a:pt x="1" y="0"/>
                    <a:pt x="1" y="0"/>
                    <a:pt x="0" y="0"/>
                  </a:cubicBezTo>
                </a:path>
              </a:pathLst>
            </a:custGeom>
            <a:solidFill>
              <a:srgbClr val="941A0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92" name="Freeform 491"/>
            <p:cNvSpPr/>
            <p:nvPr/>
          </p:nvSpPr>
          <p:spPr bwMode="auto">
            <a:xfrm>
              <a:off x="3871" y="155"/>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path>
              </a:pathLst>
            </a:custGeom>
            <a:solidFill>
              <a:srgbClr val="FFDE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93" name="Freeform 492"/>
            <p:cNvSpPr>
              <a:spLocks noEditPoints="1"/>
            </p:cNvSpPr>
            <p:nvPr/>
          </p:nvSpPr>
          <p:spPr bwMode="auto">
            <a:xfrm>
              <a:off x="3871" y="155"/>
              <a:ext cx="0" cy="1"/>
            </a:xfrm>
            <a:custGeom>
              <a:avLst/>
              <a:gdLst>
                <a:gd name="T0" fmla="*/ 0 h 1"/>
                <a:gd name="T1" fmla="*/ 1 h 1"/>
                <a:gd name="T2" fmla="*/ 0 h 1"/>
                <a:gd name="T3" fmla="*/ 0 h 1"/>
                <a:gd name="T4" fmla="*/ 0 h 1"/>
                <a:gd name="T5" fmla="*/ 0 h 1"/>
                <a:gd name="T6" fmla="*/ 0 h 1"/>
              </a:gdLst>
              <a:ahLst/>
              <a:cxnLst>
                <a:cxn ang="0">
                  <a:pos x="0" y="T0"/>
                </a:cxn>
                <a:cxn ang="0">
                  <a:pos x="0" y="T1"/>
                </a:cxn>
                <a:cxn ang="0">
                  <a:pos x="0" y="T2"/>
                </a:cxn>
                <a:cxn ang="0">
                  <a:pos x="0" y="T3"/>
                </a:cxn>
                <a:cxn ang="0">
                  <a:pos x="0" y="T4"/>
                </a:cxn>
                <a:cxn ang="0">
                  <a:pos x="0" y="T5"/>
                </a:cxn>
                <a:cxn ang="0">
                  <a:pos x="0" y="T6"/>
                </a:cxn>
              </a:cxnLst>
              <a:rect l="0" t="0" r="r" b="b"/>
              <a:pathLst>
                <a:path h="1">
                  <a:moveTo>
                    <a:pt x="0" y="0"/>
                  </a:moveTo>
                  <a:cubicBezTo>
                    <a:pt x="0" y="0"/>
                    <a:pt x="0" y="1"/>
                    <a:pt x="0" y="1"/>
                  </a:cubicBezTo>
                  <a:cubicBezTo>
                    <a:pt x="0" y="1"/>
                    <a:pt x="0" y="0"/>
                    <a:pt x="0" y="0"/>
                  </a:cubicBezTo>
                  <a:moveTo>
                    <a:pt x="0" y="0"/>
                  </a:moveTo>
                  <a:cubicBezTo>
                    <a:pt x="0" y="0"/>
                    <a:pt x="0" y="0"/>
                    <a:pt x="0" y="0"/>
                  </a:cubicBezTo>
                  <a:cubicBezTo>
                    <a:pt x="0" y="0"/>
                    <a:pt x="0" y="0"/>
                    <a:pt x="0" y="0"/>
                  </a:cubicBezTo>
                  <a:cubicBezTo>
                    <a:pt x="0" y="0"/>
                    <a:pt x="0" y="0"/>
                    <a:pt x="0" y="0"/>
                  </a:cubicBezTo>
                </a:path>
              </a:pathLst>
            </a:custGeom>
            <a:solidFill>
              <a:srgbClr val="4771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94" name="Freeform 493"/>
            <p:cNvSpPr/>
            <p:nvPr/>
          </p:nvSpPr>
          <p:spPr bwMode="auto">
            <a:xfrm>
              <a:off x="3871" y="155"/>
              <a:ext cx="2" cy="1"/>
            </a:xfrm>
            <a:custGeom>
              <a:avLst/>
              <a:gdLst>
                <a:gd name="T0" fmla="*/ 0 w 1"/>
                <a:gd name="T1" fmla="*/ 0 h 1"/>
                <a:gd name="T2" fmla="*/ 0 w 1"/>
                <a:gd name="T3" fmla="*/ 0 h 1"/>
                <a:gd name="T4" fmla="*/ 0 w 1"/>
                <a:gd name="T5" fmla="*/ 1 h 1"/>
                <a:gd name="T6" fmla="*/ 1 w 1"/>
                <a:gd name="T7" fmla="*/ 1 h 1"/>
                <a:gd name="T8" fmla="*/ 1 w 1"/>
                <a:gd name="T9" fmla="*/ 1 h 1"/>
                <a:gd name="T10" fmla="*/ 0 w 1"/>
                <a:gd name="T11" fmla="*/ 1 h 1"/>
                <a:gd name="T12" fmla="*/ 0 w 1"/>
                <a:gd name="T13" fmla="*/ 1 h 1"/>
                <a:gd name="T14" fmla="*/ 0 w 1"/>
                <a:gd name="T15" fmla="*/ 1 h 1"/>
                <a:gd name="T16" fmla="*/ 0 w 1"/>
                <a:gd name="T17" fmla="*/ 0 h 1"/>
                <a:gd name="T18" fmla="*/ 0 w 1"/>
                <a:gd name="T19" fmla="*/ 0 h 1"/>
                <a:gd name="T20" fmla="*/ 0 w 1"/>
                <a:gd name="T21" fmla="*/ 0 h 1"/>
                <a:gd name="T22" fmla="*/ 0 w 1"/>
                <a:gd name="T23" fmla="*/ 0 h 1"/>
                <a:gd name="T24" fmla="*/ 0 w 1"/>
                <a:gd name="T25" fmla="*/ 0 h 1"/>
                <a:gd name="T26" fmla="*/ 0 w 1"/>
                <a:gd name="T27"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 h="1">
                  <a:moveTo>
                    <a:pt x="0" y="0"/>
                  </a:moveTo>
                  <a:cubicBezTo>
                    <a:pt x="0" y="0"/>
                    <a:pt x="0" y="0"/>
                    <a:pt x="0" y="0"/>
                  </a:cubicBezTo>
                  <a:cubicBezTo>
                    <a:pt x="0" y="1"/>
                    <a:pt x="0" y="1"/>
                    <a:pt x="0" y="1"/>
                  </a:cubicBezTo>
                  <a:cubicBezTo>
                    <a:pt x="1" y="1"/>
                    <a:pt x="1" y="1"/>
                    <a:pt x="1" y="1"/>
                  </a:cubicBezTo>
                  <a:cubicBezTo>
                    <a:pt x="1" y="1"/>
                    <a:pt x="1" y="1"/>
                    <a:pt x="1" y="1"/>
                  </a:cubicBezTo>
                  <a:cubicBezTo>
                    <a:pt x="0" y="1"/>
                    <a:pt x="0" y="1"/>
                    <a:pt x="0" y="1"/>
                  </a:cubicBezTo>
                  <a:cubicBezTo>
                    <a:pt x="0" y="1"/>
                    <a:pt x="0" y="1"/>
                    <a:pt x="0" y="1"/>
                  </a:cubicBezTo>
                  <a:cubicBezTo>
                    <a:pt x="0" y="1"/>
                    <a:pt x="0" y="1"/>
                    <a:pt x="0" y="1"/>
                  </a:cubicBezTo>
                  <a:cubicBezTo>
                    <a:pt x="0" y="1"/>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path>
              </a:pathLst>
            </a:custGeom>
            <a:solidFill>
              <a:srgbClr val="941A0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95" name="Freeform 494"/>
            <p:cNvSpPr/>
            <p:nvPr/>
          </p:nvSpPr>
          <p:spPr bwMode="auto">
            <a:xfrm>
              <a:off x="3866" y="147"/>
              <a:ext cx="0" cy="1"/>
            </a:xfrm>
            <a:custGeom>
              <a:avLst/>
              <a:gdLst>
                <a:gd name="T0" fmla="*/ 0 h 1"/>
                <a:gd name="T1" fmla="*/ 0 h 1"/>
                <a:gd name="T2" fmla="*/ 1 h 1"/>
                <a:gd name="T3" fmla="*/ 1 h 1"/>
                <a:gd name="T4" fmla="*/ 0 h 1"/>
              </a:gdLst>
              <a:ahLst/>
              <a:cxnLst>
                <a:cxn ang="0">
                  <a:pos x="0" y="T0"/>
                </a:cxn>
                <a:cxn ang="0">
                  <a:pos x="0" y="T1"/>
                </a:cxn>
                <a:cxn ang="0">
                  <a:pos x="0" y="T2"/>
                </a:cxn>
                <a:cxn ang="0">
                  <a:pos x="0" y="T3"/>
                </a:cxn>
                <a:cxn ang="0">
                  <a:pos x="0" y="T4"/>
                </a:cxn>
              </a:cxnLst>
              <a:rect l="0" t="0" r="r" b="b"/>
              <a:pathLst>
                <a:path h="1">
                  <a:moveTo>
                    <a:pt x="0" y="0"/>
                  </a:moveTo>
                  <a:cubicBezTo>
                    <a:pt x="0" y="0"/>
                    <a:pt x="0" y="0"/>
                    <a:pt x="0" y="0"/>
                  </a:cubicBezTo>
                  <a:cubicBezTo>
                    <a:pt x="0" y="1"/>
                    <a:pt x="0" y="1"/>
                    <a:pt x="0" y="1"/>
                  </a:cubicBezTo>
                  <a:cubicBezTo>
                    <a:pt x="0" y="1"/>
                    <a:pt x="0" y="1"/>
                    <a:pt x="0" y="1"/>
                  </a:cubicBezTo>
                  <a:cubicBezTo>
                    <a:pt x="0" y="0"/>
                    <a:pt x="0" y="0"/>
                    <a:pt x="0" y="0"/>
                  </a:cubicBezTo>
                </a:path>
              </a:pathLst>
            </a:custGeom>
            <a:solidFill>
              <a:srgbClr val="FFDE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96" name="Freeform 495"/>
            <p:cNvSpPr/>
            <p:nvPr/>
          </p:nvSpPr>
          <p:spPr bwMode="auto">
            <a:xfrm>
              <a:off x="3866" y="147"/>
              <a:ext cx="0" cy="1"/>
            </a:xfrm>
            <a:custGeom>
              <a:avLst/>
              <a:gdLst>
                <a:gd name="T0" fmla="*/ 0 h 1"/>
                <a:gd name="T1" fmla="*/ 0 h 1"/>
                <a:gd name="T2" fmla="*/ 1 h 1"/>
                <a:gd name="T3" fmla="*/ 1 h 1"/>
                <a:gd name="T4" fmla="*/ 0 h 1"/>
              </a:gdLst>
              <a:ahLst/>
              <a:cxnLst>
                <a:cxn ang="0">
                  <a:pos x="0" y="T0"/>
                </a:cxn>
                <a:cxn ang="0">
                  <a:pos x="0" y="T1"/>
                </a:cxn>
                <a:cxn ang="0">
                  <a:pos x="0" y="T2"/>
                </a:cxn>
                <a:cxn ang="0">
                  <a:pos x="0" y="T3"/>
                </a:cxn>
                <a:cxn ang="0">
                  <a:pos x="0" y="T4"/>
                </a:cxn>
              </a:cxnLst>
              <a:rect l="0" t="0" r="r" b="b"/>
              <a:pathLst>
                <a:path h="1">
                  <a:moveTo>
                    <a:pt x="0" y="0"/>
                  </a:moveTo>
                  <a:cubicBezTo>
                    <a:pt x="0" y="0"/>
                    <a:pt x="0" y="0"/>
                    <a:pt x="0" y="0"/>
                  </a:cubicBezTo>
                  <a:cubicBezTo>
                    <a:pt x="0" y="1"/>
                    <a:pt x="0" y="1"/>
                    <a:pt x="0" y="1"/>
                  </a:cubicBezTo>
                  <a:cubicBezTo>
                    <a:pt x="0" y="1"/>
                    <a:pt x="0" y="1"/>
                    <a:pt x="0" y="1"/>
                  </a:cubicBezTo>
                  <a:cubicBezTo>
                    <a:pt x="0" y="1"/>
                    <a:pt x="0" y="1"/>
                    <a:pt x="0" y="0"/>
                  </a:cubicBezTo>
                </a:path>
              </a:pathLst>
            </a:custGeom>
            <a:solidFill>
              <a:srgbClr val="F1D2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97" name="Freeform 496"/>
            <p:cNvSpPr/>
            <p:nvPr/>
          </p:nvSpPr>
          <p:spPr bwMode="auto">
            <a:xfrm>
              <a:off x="3866" y="147"/>
              <a:ext cx="0" cy="1"/>
            </a:xfrm>
            <a:custGeom>
              <a:avLst/>
              <a:gdLst>
                <a:gd name="T0" fmla="*/ 0 h 1"/>
                <a:gd name="T1" fmla="*/ 0 h 1"/>
                <a:gd name="T2" fmla="*/ 1 h 1"/>
                <a:gd name="T3" fmla="*/ 1 h 1"/>
                <a:gd name="T4" fmla="*/ 0 h 1"/>
              </a:gdLst>
              <a:ahLst/>
              <a:cxnLst>
                <a:cxn ang="0">
                  <a:pos x="0" y="T0"/>
                </a:cxn>
                <a:cxn ang="0">
                  <a:pos x="0" y="T1"/>
                </a:cxn>
                <a:cxn ang="0">
                  <a:pos x="0" y="T2"/>
                </a:cxn>
                <a:cxn ang="0">
                  <a:pos x="0" y="T3"/>
                </a:cxn>
                <a:cxn ang="0">
                  <a:pos x="0" y="T4"/>
                </a:cxn>
              </a:cxnLst>
              <a:rect l="0" t="0" r="r" b="b"/>
              <a:pathLst>
                <a:path h="1">
                  <a:moveTo>
                    <a:pt x="0" y="0"/>
                  </a:moveTo>
                  <a:cubicBezTo>
                    <a:pt x="0" y="0"/>
                    <a:pt x="0" y="0"/>
                    <a:pt x="0" y="0"/>
                  </a:cubicBezTo>
                  <a:cubicBezTo>
                    <a:pt x="0" y="1"/>
                    <a:pt x="0" y="1"/>
                    <a:pt x="0" y="1"/>
                  </a:cubicBezTo>
                  <a:cubicBezTo>
                    <a:pt x="0" y="1"/>
                    <a:pt x="0" y="1"/>
                    <a:pt x="0" y="1"/>
                  </a:cubicBezTo>
                  <a:cubicBezTo>
                    <a:pt x="0" y="1"/>
                    <a:pt x="0" y="1"/>
                    <a:pt x="0" y="0"/>
                  </a:cubicBezTo>
                </a:path>
              </a:pathLst>
            </a:custGeom>
            <a:solidFill>
              <a:srgbClr val="4771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98" name="Freeform 497"/>
            <p:cNvSpPr/>
            <p:nvPr/>
          </p:nvSpPr>
          <p:spPr bwMode="auto">
            <a:xfrm>
              <a:off x="3866" y="147"/>
              <a:ext cx="0" cy="1"/>
            </a:xfrm>
            <a:custGeom>
              <a:avLst/>
              <a:gdLst>
                <a:gd name="T0" fmla="*/ 0 h 1"/>
                <a:gd name="T1" fmla="*/ 0 h 1"/>
                <a:gd name="T2" fmla="*/ 1 h 1"/>
                <a:gd name="T3" fmla="*/ 1 h 1"/>
                <a:gd name="T4" fmla="*/ 0 h 1"/>
              </a:gdLst>
              <a:ahLst/>
              <a:cxnLst>
                <a:cxn ang="0">
                  <a:pos x="0" y="T0"/>
                </a:cxn>
                <a:cxn ang="0">
                  <a:pos x="0" y="T1"/>
                </a:cxn>
                <a:cxn ang="0">
                  <a:pos x="0" y="T2"/>
                </a:cxn>
                <a:cxn ang="0">
                  <a:pos x="0" y="T3"/>
                </a:cxn>
                <a:cxn ang="0">
                  <a:pos x="0" y="T4"/>
                </a:cxn>
              </a:cxnLst>
              <a:rect l="0" t="0" r="r" b="b"/>
              <a:pathLst>
                <a:path h="1">
                  <a:moveTo>
                    <a:pt x="0" y="0"/>
                  </a:moveTo>
                  <a:cubicBezTo>
                    <a:pt x="0" y="0"/>
                    <a:pt x="0" y="0"/>
                    <a:pt x="0" y="0"/>
                  </a:cubicBezTo>
                  <a:cubicBezTo>
                    <a:pt x="0" y="1"/>
                    <a:pt x="0" y="1"/>
                    <a:pt x="0" y="1"/>
                  </a:cubicBezTo>
                  <a:cubicBezTo>
                    <a:pt x="0" y="1"/>
                    <a:pt x="0" y="1"/>
                    <a:pt x="0" y="1"/>
                  </a:cubicBezTo>
                  <a:cubicBezTo>
                    <a:pt x="0" y="1"/>
                    <a:pt x="0" y="1"/>
                    <a:pt x="0" y="0"/>
                  </a:cubicBezTo>
                </a:path>
              </a:pathLst>
            </a:custGeom>
            <a:solidFill>
              <a:srgbClr val="941A0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99" name="Freeform 498"/>
            <p:cNvSpPr/>
            <p:nvPr/>
          </p:nvSpPr>
          <p:spPr bwMode="auto">
            <a:xfrm>
              <a:off x="3974" y="369"/>
              <a:ext cx="2" cy="2"/>
            </a:xfrm>
            <a:custGeom>
              <a:avLst/>
              <a:gdLst>
                <a:gd name="T0" fmla="*/ 0 w 1"/>
                <a:gd name="T1" fmla="*/ 0 h 1"/>
                <a:gd name="T2" fmla="*/ 0 w 1"/>
                <a:gd name="T3" fmla="*/ 0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0"/>
                    <a:pt x="0" y="0"/>
                    <a:pt x="0" y="0"/>
                  </a:cubicBezTo>
                  <a:cubicBezTo>
                    <a:pt x="0" y="0"/>
                    <a:pt x="1" y="1"/>
                    <a:pt x="1" y="1"/>
                  </a:cubicBezTo>
                  <a:cubicBezTo>
                    <a:pt x="1" y="1"/>
                    <a:pt x="0" y="0"/>
                    <a:pt x="0" y="0"/>
                  </a:cubicBezTo>
                </a:path>
              </a:pathLst>
            </a:custGeom>
            <a:solidFill>
              <a:srgbClr val="FFDE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00" name="Freeform 499"/>
            <p:cNvSpPr/>
            <p:nvPr/>
          </p:nvSpPr>
          <p:spPr bwMode="auto">
            <a:xfrm>
              <a:off x="3974" y="369"/>
              <a:ext cx="5" cy="11"/>
            </a:xfrm>
            <a:custGeom>
              <a:avLst/>
              <a:gdLst>
                <a:gd name="T0" fmla="*/ 0 w 3"/>
                <a:gd name="T1" fmla="*/ 0 h 7"/>
                <a:gd name="T2" fmla="*/ 1 w 3"/>
                <a:gd name="T3" fmla="*/ 2 h 7"/>
                <a:gd name="T4" fmla="*/ 3 w 3"/>
                <a:gd name="T5" fmla="*/ 7 h 7"/>
                <a:gd name="T6" fmla="*/ 1 w 3"/>
                <a:gd name="T7" fmla="*/ 1 h 7"/>
                <a:gd name="T8" fmla="*/ 0 w 3"/>
                <a:gd name="T9" fmla="*/ 0 h 7"/>
              </a:gdLst>
              <a:ahLst/>
              <a:cxnLst>
                <a:cxn ang="0">
                  <a:pos x="T0" y="T1"/>
                </a:cxn>
                <a:cxn ang="0">
                  <a:pos x="T2" y="T3"/>
                </a:cxn>
                <a:cxn ang="0">
                  <a:pos x="T4" y="T5"/>
                </a:cxn>
                <a:cxn ang="0">
                  <a:pos x="T6" y="T7"/>
                </a:cxn>
                <a:cxn ang="0">
                  <a:pos x="T8" y="T9"/>
                </a:cxn>
              </a:cxnLst>
              <a:rect l="0" t="0" r="r" b="b"/>
              <a:pathLst>
                <a:path w="3" h="7">
                  <a:moveTo>
                    <a:pt x="0" y="0"/>
                  </a:moveTo>
                  <a:cubicBezTo>
                    <a:pt x="1" y="1"/>
                    <a:pt x="1" y="1"/>
                    <a:pt x="1" y="2"/>
                  </a:cubicBezTo>
                  <a:cubicBezTo>
                    <a:pt x="2" y="3"/>
                    <a:pt x="2" y="5"/>
                    <a:pt x="3" y="7"/>
                  </a:cubicBezTo>
                  <a:cubicBezTo>
                    <a:pt x="2" y="5"/>
                    <a:pt x="1" y="3"/>
                    <a:pt x="1" y="1"/>
                  </a:cubicBezTo>
                  <a:cubicBezTo>
                    <a:pt x="1" y="1"/>
                    <a:pt x="0" y="0"/>
                    <a:pt x="0" y="0"/>
                  </a:cubicBezTo>
                </a:path>
              </a:pathLst>
            </a:custGeom>
            <a:solidFill>
              <a:srgbClr val="F1D2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01" name="Freeform 500"/>
            <p:cNvSpPr/>
            <p:nvPr/>
          </p:nvSpPr>
          <p:spPr bwMode="auto">
            <a:xfrm>
              <a:off x="3976" y="372"/>
              <a:ext cx="5" cy="10"/>
            </a:xfrm>
            <a:custGeom>
              <a:avLst/>
              <a:gdLst>
                <a:gd name="T0" fmla="*/ 0 w 3"/>
                <a:gd name="T1" fmla="*/ 0 h 6"/>
                <a:gd name="T2" fmla="*/ 0 w 3"/>
                <a:gd name="T3" fmla="*/ 1 h 6"/>
                <a:gd name="T4" fmla="*/ 2 w 3"/>
                <a:gd name="T5" fmla="*/ 6 h 6"/>
                <a:gd name="T6" fmla="*/ 3 w 3"/>
                <a:gd name="T7" fmla="*/ 6 h 6"/>
                <a:gd name="T8" fmla="*/ 2 w 3"/>
                <a:gd name="T9" fmla="*/ 5 h 6"/>
                <a:gd name="T10" fmla="*/ 0 w 3"/>
                <a:gd name="T11" fmla="*/ 0 h 6"/>
              </a:gdLst>
              <a:ahLst/>
              <a:cxnLst>
                <a:cxn ang="0">
                  <a:pos x="T0" y="T1"/>
                </a:cxn>
                <a:cxn ang="0">
                  <a:pos x="T2" y="T3"/>
                </a:cxn>
                <a:cxn ang="0">
                  <a:pos x="T4" y="T5"/>
                </a:cxn>
                <a:cxn ang="0">
                  <a:pos x="T6" y="T7"/>
                </a:cxn>
                <a:cxn ang="0">
                  <a:pos x="T8" y="T9"/>
                </a:cxn>
                <a:cxn ang="0">
                  <a:pos x="T10" y="T11"/>
                </a:cxn>
              </a:cxnLst>
              <a:rect l="0" t="0" r="r" b="b"/>
              <a:pathLst>
                <a:path w="3" h="6">
                  <a:moveTo>
                    <a:pt x="0" y="0"/>
                  </a:moveTo>
                  <a:cubicBezTo>
                    <a:pt x="0" y="0"/>
                    <a:pt x="0" y="0"/>
                    <a:pt x="0" y="1"/>
                  </a:cubicBezTo>
                  <a:cubicBezTo>
                    <a:pt x="1" y="2"/>
                    <a:pt x="2" y="4"/>
                    <a:pt x="2" y="6"/>
                  </a:cubicBezTo>
                  <a:cubicBezTo>
                    <a:pt x="2" y="6"/>
                    <a:pt x="3" y="6"/>
                    <a:pt x="3" y="6"/>
                  </a:cubicBezTo>
                  <a:cubicBezTo>
                    <a:pt x="2" y="6"/>
                    <a:pt x="2" y="5"/>
                    <a:pt x="2" y="5"/>
                  </a:cubicBezTo>
                  <a:cubicBezTo>
                    <a:pt x="1" y="3"/>
                    <a:pt x="1" y="1"/>
                    <a:pt x="0" y="0"/>
                  </a:cubicBezTo>
                </a:path>
              </a:pathLst>
            </a:custGeom>
            <a:solidFill>
              <a:srgbClr val="4771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02" name="Freeform 501"/>
            <p:cNvSpPr/>
            <p:nvPr/>
          </p:nvSpPr>
          <p:spPr bwMode="auto">
            <a:xfrm>
              <a:off x="3976" y="374"/>
              <a:ext cx="3" cy="8"/>
            </a:xfrm>
            <a:custGeom>
              <a:avLst/>
              <a:gdLst>
                <a:gd name="T0" fmla="*/ 0 w 2"/>
                <a:gd name="T1" fmla="*/ 0 h 5"/>
                <a:gd name="T2" fmla="*/ 1 w 2"/>
                <a:gd name="T3" fmla="*/ 1 h 5"/>
                <a:gd name="T4" fmla="*/ 2 w 2"/>
                <a:gd name="T5" fmla="*/ 3 h 5"/>
                <a:gd name="T6" fmla="*/ 1 w 2"/>
                <a:gd name="T7" fmla="*/ 1 h 5"/>
                <a:gd name="T8" fmla="*/ 1 w 2"/>
                <a:gd name="T9" fmla="*/ 1 h 5"/>
                <a:gd name="T10" fmla="*/ 2 w 2"/>
                <a:gd name="T11" fmla="*/ 3 h 5"/>
                <a:gd name="T12" fmla="*/ 2 w 2"/>
                <a:gd name="T13" fmla="*/ 4 h 5"/>
                <a:gd name="T14" fmla="*/ 2 w 2"/>
                <a:gd name="T15" fmla="*/ 4 h 5"/>
                <a:gd name="T16" fmla="*/ 2 w 2"/>
                <a:gd name="T17" fmla="*/ 4 h 5"/>
                <a:gd name="T18" fmla="*/ 2 w 2"/>
                <a:gd name="T19" fmla="*/ 5 h 5"/>
                <a:gd name="T20" fmla="*/ 0 w 2"/>
                <a:gd name="T21"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 h="5">
                  <a:moveTo>
                    <a:pt x="0" y="0"/>
                  </a:moveTo>
                  <a:cubicBezTo>
                    <a:pt x="1" y="0"/>
                    <a:pt x="1" y="1"/>
                    <a:pt x="1" y="1"/>
                  </a:cubicBezTo>
                  <a:cubicBezTo>
                    <a:pt x="1" y="2"/>
                    <a:pt x="1" y="2"/>
                    <a:pt x="2" y="3"/>
                  </a:cubicBezTo>
                  <a:cubicBezTo>
                    <a:pt x="1" y="2"/>
                    <a:pt x="1" y="2"/>
                    <a:pt x="1" y="1"/>
                  </a:cubicBezTo>
                  <a:cubicBezTo>
                    <a:pt x="1" y="1"/>
                    <a:pt x="1" y="1"/>
                    <a:pt x="1" y="1"/>
                  </a:cubicBezTo>
                  <a:cubicBezTo>
                    <a:pt x="1" y="2"/>
                    <a:pt x="1" y="2"/>
                    <a:pt x="2" y="3"/>
                  </a:cubicBezTo>
                  <a:cubicBezTo>
                    <a:pt x="2" y="4"/>
                    <a:pt x="2" y="4"/>
                    <a:pt x="2" y="4"/>
                  </a:cubicBezTo>
                  <a:cubicBezTo>
                    <a:pt x="2" y="4"/>
                    <a:pt x="2" y="4"/>
                    <a:pt x="2" y="4"/>
                  </a:cubicBezTo>
                  <a:cubicBezTo>
                    <a:pt x="2" y="4"/>
                    <a:pt x="2" y="4"/>
                    <a:pt x="2" y="4"/>
                  </a:cubicBezTo>
                  <a:cubicBezTo>
                    <a:pt x="2" y="4"/>
                    <a:pt x="2" y="4"/>
                    <a:pt x="2" y="5"/>
                  </a:cubicBezTo>
                  <a:cubicBezTo>
                    <a:pt x="2" y="3"/>
                    <a:pt x="1" y="1"/>
                    <a:pt x="0" y="0"/>
                  </a:cubicBezTo>
                </a:path>
              </a:pathLst>
            </a:custGeom>
            <a:solidFill>
              <a:srgbClr val="941A0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03" name="Freeform 502"/>
            <p:cNvSpPr/>
            <p:nvPr/>
          </p:nvSpPr>
          <p:spPr bwMode="auto">
            <a:xfrm>
              <a:off x="3876" y="163"/>
              <a:ext cx="0" cy="2"/>
            </a:xfrm>
            <a:custGeom>
              <a:avLst/>
              <a:gdLst>
                <a:gd name="T0" fmla="*/ 0 h 1"/>
                <a:gd name="T1" fmla="*/ 0 h 1"/>
                <a:gd name="T2" fmla="*/ 1 h 1"/>
                <a:gd name="T3" fmla="*/ 0 h 1"/>
              </a:gdLst>
              <a:ahLst/>
              <a:cxnLst>
                <a:cxn ang="0">
                  <a:pos x="0" y="T0"/>
                </a:cxn>
                <a:cxn ang="0">
                  <a:pos x="0" y="T1"/>
                </a:cxn>
                <a:cxn ang="0">
                  <a:pos x="0" y="T2"/>
                </a:cxn>
                <a:cxn ang="0">
                  <a:pos x="0" y="T3"/>
                </a:cxn>
              </a:cxnLst>
              <a:rect l="0" t="0" r="r" b="b"/>
              <a:pathLst>
                <a:path h="1">
                  <a:moveTo>
                    <a:pt x="0" y="0"/>
                  </a:moveTo>
                  <a:cubicBezTo>
                    <a:pt x="0" y="0"/>
                    <a:pt x="0" y="0"/>
                    <a:pt x="0" y="0"/>
                  </a:cubicBezTo>
                  <a:cubicBezTo>
                    <a:pt x="0" y="0"/>
                    <a:pt x="0" y="1"/>
                    <a:pt x="0" y="1"/>
                  </a:cubicBezTo>
                  <a:cubicBezTo>
                    <a:pt x="0" y="1"/>
                    <a:pt x="0" y="0"/>
                    <a:pt x="0" y="0"/>
                  </a:cubicBezTo>
                </a:path>
              </a:pathLst>
            </a:custGeom>
            <a:solidFill>
              <a:srgbClr val="FFDE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04" name="Freeform 503"/>
            <p:cNvSpPr/>
            <p:nvPr/>
          </p:nvSpPr>
          <p:spPr bwMode="auto">
            <a:xfrm>
              <a:off x="3876" y="163"/>
              <a:ext cx="2" cy="2"/>
            </a:xfrm>
            <a:custGeom>
              <a:avLst/>
              <a:gdLst>
                <a:gd name="T0" fmla="*/ 0 w 1"/>
                <a:gd name="T1" fmla="*/ 0 h 1"/>
                <a:gd name="T2" fmla="*/ 0 w 1"/>
                <a:gd name="T3" fmla="*/ 0 h 1"/>
                <a:gd name="T4" fmla="*/ 1 w 1"/>
                <a:gd name="T5" fmla="*/ 1 h 1"/>
                <a:gd name="T6" fmla="*/ 0 w 1"/>
                <a:gd name="T7" fmla="*/ 1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0" y="0"/>
                    <a:pt x="0" y="0"/>
                    <a:pt x="0" y="0"/>
                  </a:cubicBezTo>
                  <a:cubicBezTo>
                    <a:pt x="0" y="0"/>
                    <a:pt x="0" y="1"/>
                    <a:pt x="1" y="1"/>
                  </a:cubicBezTo>
                  <a:cubicBezTo>
                    <a:pt x="0" y="1"/>
                    <a:pt x="0" y="1"/>
                    <a:pt x="0" y="1"/>
                  </a:cubicBezTo>
                  <a:cubicBezTo>
                    <a:pt x="0" y="1"/>
                    <a:pt x="0" y="0"/>
                    <a:pt x="0" y="0"/>
                  </a:cubicBezTo>
                </a:path>
              </a:pathLst>
            </a:custGeom>
            <a:solidFill>
              <a:srgbClr val="F1D2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05" name="Freeform 504"/>
            <p:cNvSpPr/>
            <p:nvPr/>
          </p:nvSpPr>
          <p:spPr bwMode="auto">
            <a:xfrm>
              <a:off x="3876" y="163"/>
              <a:ext cx="2" cy="3"/>
            </a:xfrm>
            <a:custGeom>
              <a:avLst/>
              <a:gdLst>
                <a:gd name="T0" fmla="*/ 0 w 1"/>
                <a:gd name="T1" fmla="*/ 0 h 2"/>
                <a:gd name="T2" fmla="*/ 0 w 1"/>
                <a:gd name="T3" fmla="*/ 0 h 2"/>
                <a:gd name="T4" fmla="*/ 1 w 1"/>
                <a:gd name="T5" fmla="*/ 2 h 2"/>
                <a:gd name="T6" fmla="*/ 1 w 1"/>
                <a:gd name="T7" fmla="*/ 1 h 2"/>
                <a:gd name="T8" fmla="*/ 0 w 1"/>
                <a:gd name="T9" fmla="*/ 0 h 2"/>
              </a:gdLst>
              <a:ahLst/>
              <a:cxnLst>
                <a:cxn ang="0">
                  <a:pos x="T0" y="T1"/>
                </a:cxn>
                <a:cxn ang="0">
                  <a:pos x="T2" y="T3"/>
                </a:cxn>
                <a:cxn ang="0">
                  <a:pos x="T4" y="T5"/>
                </a:cxn>
                <a:cxn ang="0">
                  <a:pos x="T6" y="T7"/>
                </a:cxn>
                <a:cxn ang="0">
                  <a:pos x="T8" y="T9"/>
                </a:cxn>
              </a:cxnLst>
              <a:rect l="0" t="0" r="r" b="b"/>
              <a:pathLst>
                <a:path w="1" h="2">
                  <a:moveTo>
                    <a:pt x="0" y="0"/>
                  </a:moveTo>
                  <a:cubicBezTo>
                    <a:pt x="0" y="0"/>
                    <a:pt x="0" y="0"/>
                    <a:pt x="0" y="0"/>
                  </a:cubicBezTo>
                  <a:cubicBezTo>
                    <a:pt x="0" y="0"/>
                    <a:pt x="0" y="1"/>
                    <a:pt x="1" y="2"/>
                  </a:cubicBezTo>
                  <a:cubicBezTo>
                    <a:pt x="1" y="2"/>
                    <a:pt x="1" y="2"/>
                    <a:pt x="1" y="1"/>
                  </a:cubicBezTo>
                  <a:cubicBezTo>
                    <a:pt x="0" y="1"/>
                    <a:pt x="0" y="0"/>
                    <a:pt x="0" y="0"/>
                  </a:cubicBezTo>
                </a:path>
              </a:pathLst>
            </a:custGeom>
            <a:solidFill>
              <a:srgbClr val="4771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06" name="Freeform 505"/>
            <p:cNvSpPr/>
            <p:nvPr/>
          </p:nvSpPr>
          <p:spPr bwMode="auto">
            <a:xfrm>
              <a:off x="3876" y="163"/>
              <a:ext cx="2" cy="3"/>
            </a:xfrm>
            <a:custGeom>
              <a:avLst/>
              <a:gdLst>
                <a:gd name="T0" fmla="*/ 0 w 1"/>
                <a:gd name="T1" fmla="*/ 0 h 2"/>
                <a:gd name="T2" fmla="*/ 0 w 1"/>
                <a:gd name="T3" fmla="*/ 0 h 2"/>
                <a:gd name="T4" fmla="*/ 0 w 1"/>
                <a:gd name="T5" fmla="*/ 0 h 2"/>
                <a:gd name="T6" fmla="*/ 0 w 1"/>
                <a:gd name="T7" fmla="*/ 1 h 2"/>
                <a:gd name="T8" fmla="*/ 1 w 1"/>
                <a:gd name="T9" fmla="*/ 2 h 2"/>
                <a:gd name="T10" fmla="*/ 1 w 1"/>
                <a:gd name="T11" fmla="*/ 2 h 2"/>
                <a:gd name="T12" fmla="*/ 0 w 1"/>
                <a:gd name="T13" fmla="*/ 1 h 2"/>
                <a:gd name="T14" fmla="*/ 1 w 1"/>
                <a:gd name="T15" fmla="*/ 2 h 2"/>
                <a:gd name="T16" fmla="*/ 1 w 1"/>
                <a:gd name="T17" fmla="*/ 2 h 2"/>
                <a:gd name="T18" fmla="*/ 1 w 1"/>
                <a:gd name="T19" fmla="*/ 2 h 2"/>
                <a:gd name="T20" fmla="*/ 0 w 1"/>
                <a:gd name="T21"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 h="2">
                  <a:moveTo>
                    <a:pt x="0" y="0"/>
                  </a:moveTo>
                  <a:cubicBezTo>
                    <a:pt x="0" y="0"/>
                    <a:pt x="0" y="0"/>
                    <a:pt x="0" y="0"/>
                  </a:cubicBezTo>
                  <a:cubicBezTo>
                    <a:pt x="0" y="0"/>
                    <a:pt x="0" y="0"/>
                    <a:pt x="0" y="0"/>
                  </a:cubicBezTo>
                  <a:cubicBezTo>
                    <a:pt x="0" y="1"/>
                    <a:pt x="0" y="1"/>
                    <a:pt x="0" y="1"/>
                  </a:cubicBezTo>
                  <a:cubicBezTo>
                    <a:pt x="1" y="2"/>
                    <a:pt x="1" y="2"/>
                    <a:pt x="1" y="2"/>
                  </a:cubicBezTo>
                  <a:cubicBezTo>
                    <a:pt x="1" y="2"/>
                    <a:pt x="1" y="2"/>
                    <a:pt x="1" y="2"/>
                  </a:cubicBezTo>
                  <a:cubicBezTo>
                    <a:pt x="0" y="1"/>
                    <a:pt x="0" y="1"/>
                    <a:pt x="0" y="1"/>
                  </a:cubicBezTo>
                  <a:cubicBezTo>
                    <a:pt x="0" y="1"/>
                    <a:pt x="1" y="1"/>
                    <a:pt x="1" y="2"/>
                  </a:cubicBezTo>
                  <a:cubicBezTo>
                    <a:pt x="1" y="2"/>
                    <a:pt x="1" y="2"/>
                    <a:pt x="1" y="2"/>
                  </a:cubicBezTo>
                  <a:cubicBezTo>
                    <a:pt x="1" y="2"/>
                    <a:pt x="1" y="2"/>
                    <a:pt x="1" y="2"/>
                  </a:cubicBezTo>
                  <a:cubicBezTo>
                    <a:pt x="0" y="1"/>
                    <a:pt x="0" y="0"/>
                    <a:pt x="0" y="0"/>
                  </a:cubicBezTo>
                </a:path>
              </a:pathLst>
            </a:custGeom>
            <a:solidFill>
              <a:srgbClr val="941A0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07" name="Freeform 506"/>
            <p:cNvSpPr/>
            <p:nvPr/>
          </p:nvSpPr>
          <p:spPr bwMode="auto">
            <a:xfrm>
              <a:off x="3886" y="183"/>
              <a:ext cx="1" cy="0"/>
            </a:xfrm>
            <a:custGeom>
              <a:avLst/>
              <a:gdLst>
                <a:gd name="T0" fmla="*/ 0 w 1"/>
                <a:gd name="T1" fmla="*/ 0 w 1"/>
                <a:gd name="T2" fmla="*/ 1 w 1"/>
                <a:gd name="T3" fmla="*/ 0 w 1"/>
                <a:gd name="T4" fmla="*/ 0 w 1"/>
              </a:gdLst>
              <a:ahLst/>
              <a:cxnLst>
                <a:cxn ang="0">
                  <a:pos x="T0" y="0"/>
                </a:cxn>
                <a:cxn ang="0">
                  <a:pos x="T1" y="0"/>
                </a:cxn>
                <a:cxn ang="0">
                  <a:pos x="T2" y="0"/>
                </a:cxn>
                <a:cxn ang="0">
                  <a:pos x="T3" y="0"/>
                </a:cxn>
                <a:cxn ang="0">
                  <a:pos x="T4" y="0"/>
                </a:cxn>
              </a:cxnLst>
              <a:rect l="0" t="0" r="r" b="b"/>
              <a:pathLst>
                <a:path w="1">
                  <a:moveTo>
                    <a:pt x="0" y="0"/>
                  </a:moveTo>
                  <a:cubicBezTo>
                    <a:pt x="0" y="0"/>
                    <a:pt x="0" y="0"/>
                    <a:pt x="0" y="0"/>
                  </a:cubicBezTo>
                  <a:cubicBezTo>
                    <a:pt x="0" y="0"/>
                    <a:pt x="0" y="0"/>
                    <a:pt x="1" y="0"/>
                  </a:cubicBezTo>
                  <a:cubicBezTo>
                    <a:pt x="1" y="0"/>
                    <a:pt x="0" y="0"/>
                    <a:pt x="0" y="0"/>
                  </a:cubicBezTo>
                  <a:cubicBezTo>
                    <a:pt x="0" y="0"/>
                    <a:pt x="0" y="0"/>
                    <a:pt x="0" y="0"/>
                  </a:cubicBezTo>
                </a:path>
              </a:pathLst>
            </a:custGeom>
            <a:solidFill>
              <a:srgbClr val="F1D2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08" name="Freeform 507"/>
            <p:cNvSpPr/>
            <p:nvPr/>
          </p:nvSpPr>
          <p:spPr bwMode="auto">
            <a:xfrm>
              <a:off x="3886" y="183"/>
              <a:ext cx="1" cy="1"/>
            </a:xfrm>
            <a:custGeom>
              <a:avLst/>
              <a:gdLst>
                <a:gd name="T0" fmla="*/ 0 w 1"/>
                <a:gd name="T1" fmla="*/ 0 h 1"/>
                <a:gd name="T2" fmla="*/ 1 w 1"/>
                <a:gd name="T3" fmla="*/ 0 h 1"/>
                <a:gd name="T4" fmla="*/ 1 w 1"/>
                <a:gd name="T5" fmla="*/ 1 h 1"/>
                <a:gd name="T6" fmla="*/ 1 w 1"/>
                <a:gd name="T7" fmla="*/ 0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0" y="0"/>
                    <a:pt x="1" y="0"/>
                    <a:pt x="1" y="0"/>
                  </a:cubicBezTo>
                  <a:cubicBezTo>
                    <a:pt x="1" y="1"/>
                    <a:pt x="1" y="1"/>
                    <a:pt x="1" y="1"/>
                  </a:cubicBezTo>
                  <a:cubicBezTo>
                    <a:pt x="1" y="1"/>
                    <a:pt x="1" y="0"/>
                    <a:pt x="1" y="0"/>
                  </a:cubicBezTo>
                  <a:cubicBezTo>
                    <a:pt x="0" y="0"/>
                    <a:pt x="0" y="0"/>
                    <a:pt x="0" y="0"/>
                  </a:cubicBezTo>
                </a:path>
              </a:pathLst>
            </a:custGeom>
            <a:solidFill>
              <a:srgbClr val="4771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09" name="Freeform 508"/>
            <p:cNvSpPr/>
            <p:nvPr/>
          </p:nvSpPr>
          <p:spPr bwMode="auto">
            <a:xfrm>
              <a:off x="3887" y="183"/>
              <a:ext cx="0" cy="1"/>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1"/>
                  </a:cubicBezTo>
                  <a:cubicBezTo>
                    <a:pt x="0" y="1"/>
                    <a:pt x="0" y="1"/>
                    <a:pt x="0" y="0"/>
                  </a:cubicBezTo>
                </a:path>
              </a:pathLst>
            </a:custGeom>
            <a:solidFill>
              <a:srgbClr val="941A0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10" name="Freeform 509"/>
            <p:cNvSpPr/>
            <p:nvPr/>
          </p:nvSpPr>
          <p:spPr bwMode="auto">
            <a:xfrm>
              <a:off x="3864" y="145"/>
              <a:ext cx="2" cy="2"/>
            </a:xfrm>
            <a:custGeom>
              <a:avLst/>
              <a:gdLst>
                <a:gd name="T0" fmla="*/ 0 w 2"/>
                <a:gd name="T1" fmla="*/ 0 h 2"/>
                <a:gd name="T2" fmla="*/ 2 w 2"/>
                <a:gd name="T3" fmla="*/ 2 h 2"/>
                <a:gd name="T4" fmla="*/ 0 w 2"/>
                <a:gd name="T5" fmla="*/ 0 h 2"/>
              </a:gdLst>
              <a:ahLst/>
              <a:cxnLst>
                <a:cxn ang="0">
                  <a:pos x="T0" y="T1"/>
                </a:cxn>
                <a:cxn ang="0">
                  <a:pos x="T2" y="T3"/>
                </a:cxn>
                <a:cxn ang="0">
                  <a:pos x="T4" y="T5"/>
                </a:cxn>
              </a:cxnLst>
              <a:rect l="0" t="0" r="r" b="b"/>
              <a:pathLst>
                <a:path w="2" h="2">
                  <a:moveTo>
                    <a:pt x="0" y="0"/>
                  </a:moveTo>
                  <a:lnTo>
                    <a:pt x="2" y="2"/>
                  </a:lnTo>
                  <a:lnTo>
                    <a:pt x="0" y="0"/>
                  </a:lnTo>
                  <a:close/>
                </a:path>
              </a:pathLst>
            </a:custGeom>
            <a:solidFill>
              <a:srgbClr val="00A8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11" name="Freeform 510"/>
            <p:cNvSpPr/>
            <p:nvPr/>
          </p:nvSpPr>
          <p:spPr bwMode="auto">
            <a:xfrm>
              <a:off x="3864" y="145"/>
              <a:ext cx="2" cy="2"/>
            </a:xfrm>
            <a:custGeom>
              <a:avLst/>
              <a:gdLst>
                <a:gd name="T0" fmla="*/ 0 w 2"/>
                <a:gd name="T1" fmla="*/ 0 h 2"/>
                <a:gd name="T2" fmla="*/ 2 w 2"/>
                <a:gd name="T3" fmla="*/ 2 h 2"/>
                <a:gd name="T4" fmla="*/ 0 w 2"/>
                <a:gd name="T5" fmla="*/ 0 h 2"/>
              </a:gdLst>
              <a:ahLst/>
              <a:cxnLst>
                <a:cxn ang="0">
                  <a:pos x="T0" y="T1"/>
                </a:cxn>
                <a:cxn ang="0">
                  <a:pos x="T2" y="T3"/>
                </a:cxn>
                <a:cxn ang="0">
                  <a:pos x="T4" y="T5"/>
                </a:cxn>
              </a:cxnLst>
              <a:rect l="0" t="0" r="r" b="b"/>
              <a:pathLst>
                <a:path w="2" h="2">
                  <a:moveTo>
                    <a:pt x="0" y="0"/>
                  </a:moveTo>
                  <a:lnTo>
                    <a:pt x="2"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12" name="Freeform 511"/>
            <p:cNvSpPr/>
            <p:nvPr/>
          </p:nvSpPr>
          <p:spPr bwMode="auto">
            <a:xfrm>
              <a:off x="3866" y="148"/>
              <a:ext cx="2" cy="2"/>
            </a:xfrm>
            <a:custGeom>
              <a:avLst/>
              <a:gdLst>
                <a:gd name="T0" fmla="*/ 0 w 1"/>
                <a:gd name="T1" fmla="*/ 0 h 1"/>
                <a:gd name="T2" fmla="*/ 1 w 1"/>
                <a:gd name="T3" fmla="*/ 1 h 1"/>
                <a:gd name="T4" fmla="*/ 1 w 1"/>
                <a:gd name="T5" fmla="*/ 0 h 1"/>
                <a:gd name="T6" fmla="*/ 0 w 1"/>
                <a:gd name="T7" fmla="*/ 0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1" y="0"/>
                    <a:pt x="1" y="0"/>
                    <a:pt x="1" y="1"/>
                  </a:cubicBezTo>
                  <a:cubicBezTo>
                    <a:pt x="1" y="0"/>
                    <a:pt x="1" y="0"/>
                    <a:pt x="1" y="0"/>
                  </a:cubicBezTo>
                  <a:cubicBezTo>
                    <a:pt x="0" y="0"/>
                    <a:pt x="0" y="0"/>
                    <a:pt x="0" y="0"/>
                  </a:cubicBezTo>
                  <a:cubicBezTo>
                    <a:pt x="0" y="0"/>
                    <a:pt x="0" y="0"/>
                    <a:pt x="0" y="0"/>
                  </a:cubicBezTo>
                </a:path>
              </a:pathLst>
            </a:custGeom>
            <a:solidFill>
              <a:srgbClr val="00A8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13" name="Freeform 512"/>
            <p:cNvSpPr/>
            <p:nvPr/>
          </p:nvSpPr>
          <p:spPr bwMode="auto">
            <a:xfrm>
              <a:off x="3866" y="148"/>
              <a:ext cx="2" cy="2"/>
            </a:xfrm>
            <a:custGeom>
              <a:avLst/>
              <a:gdLst>
                <a:gd name="T0" fmla="*/ 0 w 1"/>
                <a:gd name="T1" fmla="*/ 0 h 1"/>
                <a:gd name="T2" fmla="*/ 1 w 1"/>
                <a:gd name="T3" fmla="*/ 1 h 1"/>
                <a:gd name="T4" fmla="*/ 1 w 1"/>
                <a:gd name="T5" fmla="*/ 1 h 1"/>
                <a:gd name="T6" fmla="*/ 0 w 1"/>
                <a:gd name="T7" fmla="*/ 0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1" y="0"/>
                    <a:pt x="1" y="0"/>
                    <a:pt x="1" y="1"/>
                  </a:cubicBezTo>
                  <a:cubicBezTo>
                    <a:pt x="1" y="1"/>
                    <a:pt x="1" y="1"/>
                    <a:pt x="1" y="1"/>
                  </a:cubicBezTo>
                  <a:cubicBezTo>
                    <a:pt x="1" y="0"/>
                    <a:pt x="1" y="0"/>
                    <a:pt x="0" y="0"/>
                  </a:cubicBezTo>
                  <a:cubicBezTo>
                    <a:pt x="0" y="0"/>
                    <a:pt x="0" y="0"/>
                    <a:pt x="0" y="0"/>
                  </a:cubicBezTo>
                </a:path>
              </a:pathLst>
            </a:custGeom>
            <a:solidFill>
              <a:srgbClr val="009F9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14" name="Freeform 513"/>
            <p:cNvSpPr/>
            <p:nvPr/>
          </p:nvSpPr>
          <p:spPr bwMode="auto">
            <a:xfrm>
              <a:off x="3866" y="148"/>
              <a:ext cx="2" cy="2"/>
            </a:xfrm>
            <a:custGeom>
              <a:avLst/>
              <a:gdLst>
                <a:gd name="T0" fmla="*/ 0 w 1"/>
                <a:gd name="T1" fmla="*/ 0 h 1"/>
                <a:gd name="T2" fmla="*/ 1 w 1"/>
                <a:gd name="T3" fmla="*/ 1 h 1"/>
                <a:gd name="T4" fmla="*/ 1 w 1"/>
                <a:gd name="T5" fmla="*/ 1 h 1"/>
                <a:gd name="T6" fmla="*/ 0 w 1"/>
                <a:gd name="T7" fmla="*/ 0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1" y="0"/>
                    <a:pt x="1" y="0"/>
                    <a:pt x="1" y="1"/>
                  </a:cubicBezTo>
                  <a:cubicBezTo>
                    <a:pt x="1" y="1"/>
                    <a:pt x="1" y="1"/>
                    <a:pt x="1" y="1"/>
                  </a:cubicBezTo>
                  <a:cubicBezTo>
                    <a:pt x="1" y="0"/>
                    <a:pt x="1" y="0"/>
                    <a:pt x="0" y="0"/>
                  </a:cubicBezTo>
                  <a:cubicBezTo>
                    <a:pt x="0" y="0"/>
                    <a:pt x="0" y="0"/>
                    <a:pt x="0" y="0"/>
                  </a:cubicBezTo>
                </a:path>
              </a:pathLst>
            </a:custGeom>
            <a:solidFill>
              <a:srgbClr val="0056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15" name="Freeform 514"/>
            <p:cNvSpPr/>
            <p:nvPr/>
          </p:nvSpPr>
          <p:spPr bwMode="auto">
            <a:xfrm>
              <a:off x="3866" y="148"/>
              <a:ext cx="2" cy="2"/>
            </a:xfrm>
            <a:custGeom>
              <a:avLst/>
              <a:gdLst>
                <a:gd name="T0" fmla="*/ 0 w 1"/>
                <a:gd name="T1" fmla="*/ 0 h 1"/>
                <a:gd name="T2" fmla="*/ 0 w 1"/>
                <a:gd name="T3" fmla="*/ 0 h 1"/>
                <a:gd name="T4" fmla="*/ 1 w 1"/>
                <a:gd name="T5" fmla="*/ 1 h 1"/>
                <a:gd name="T6" fmla="*/ 1 w 1"/>
                <a:gd name="T7" fmla="*/ 1 h 1"/>
                <a:gd name="T8" fmla="*/ 0 w 1"/>
                <a:gd name="T9" fmla="*/ 0 h 1"/>
                <a:gd name="T10" fmla="*/ 0 w 1"/>
                <a:gd name="T11" fmla="*/ 0 h 1"/>
              </a:gdLst>
              <a:ahLst/>
              <a:cxnLst>
                <a:cxn ang="0">
                  <a:pos x="T0" y="T1"/>
                </a:cxn>
                <a:cxn ang="0">
                  <a:pos x="T2" y="T3"/>
                </a:cxn>
                <a:cxn ang="0">
                  <a:pos x="T4" y="T5"/>
                </a:cxn>
                <a:cxn ang="0">
                  <a:pos x="T6" y="T7"/>
                </a:cxn>
                <a:cxn ang="0">
                  <a:pos x="T8" y="T9"/>
                </a:cxn>
                <a:cxn ang="0">
                  <a:pos x="T10" y="T11"/>
                </a:cxn>
              </a:cxnLst>
              <a:rect l="0" t="0" r="r" b="b"/>
              <a:pathLst>
                <a:path w="1" h="1">
                  <a:moveTo>
                    <a:pt x="0" y="0"/>
                  </a:moveTo>
                  <a:cubicBezTo>
                    <a:pt x="0" y="0"/>
                    <a:pt x="0" y="0"/>
                    <a:pt x="0" y="0"/>
                  </a:cubicBezTo>
                  <a:cubicBezTo>
                    <a:pt x="1" y="1"/>
                    <a:pt x="1" y="1"/>
                    <a:pt x="1" y="1"/>
                  </a:cubicBezTo>
                  <a:cubicBezTo>
                    <a:pt x="1" y="1"/>
                    <a:pt x="1" y="1"/>
                    <a:pt x="1" y="1"/>
                  </a:cubicBezTo>
                  <a:cubicBezTo>
                    <a:pt x="1" y="0"/>
                    <a:pt x="1" y="0"/>
                    <a:pt x="0" y="0"/>
                  </a:cubicBezTo>
                  <a:cubicBezTo>
                    <a:pt x="0" y="0"/>
                    <a:pt x="0" y="0"/>
                    <a:pt x="0" y="0"/>
                  </a:cubicBezTo>
                </a:path>
              </a:pathLst>
            </a:custGeom>
            <a:solidFill>
              <a:srgbClr val="00141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16" name="Freeform 515"/>
            <p:cNvSpPr/>
            <p:nvPr/>
          </p:nvSpPr>
          <p:spPr bwMode="auto">
            <a:xfrm>
              <a:off x="3919" y="245"/>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path>
              </a:pathLst>
            </a:custGeom>
            <a:solidFill>
              <a:srgbClr val="0056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17" name="Freeform 516"/>
            <p:cNvSpPr/>
            <p:nvPr/>
          </p:nvSpPr>
          <p:spPr bwMode="auto">
            <a:xfrm>
              <a:off x="3919" y="246"/>
              <a:ext cx="4" cy="7"/>
            </a:xfrm>
            <a:custGeom>
              <a:avLst/>
              <a:gdLst>
                <a:gd name="T0" fmla="*/ 0 w 3"/>
                <a:gd name="T1" fmla="*/ 0 h 4"/>
                <a:gd name="T2" fmla="*/ 3 w 3"/>
                <a:gd name="T3" fmla="*/ 4 h 4"/>
                <a:gd name="T4" fmla="*/ 3 w 3"/>
                <a:gd name="T5" fmla="*/ 4 h 4"/>
                <a:gd name="T6" fmla="*/ 2 w 3"/>
                <a:gd name="T7" fmla="*/ 3 h 4"/>
                <a:gd name="T8" fmla="*/ 0 w 3"/>
                <a:gd name="T9" fmla="*/ 0 h 4"/>
              </a:gdLst>
              <a:ahLst/>
              <a:cxnLst>
                <a:cxn ang="0">
                  <a:pos x="T0" y="T1"/>
                </a:cxn>
                <a:cxn ang="0">
                  <a:pos x="T2" y="T3"/>
                </a:cxn>
                <a:cxn ang="0">
                  <a:pos x="T4" y="T5"/>
                </a:cxn>
                <a:cxn ang="0">
                  <a:pos x="T6" y="T7"/>
                </a:cxn>
                <a:cxn ang="0">
                  <a:pos x="T8" y="T9"/>
                </a:cxn>
              </a:cxnLst>
              <a:rect l="0" t="0" r="r" b="b"/>
              <a:pathLst>
                <a:path w="3" h="4">
                  <a:moveTo>
                    <a:pt x="0" y="0"/>
                  </a:moveTo>
                  <a:cubicBezTo>
                    <a:pt x="1" y="1"/>
                    <a:pt x="2" y="3"/>
                    <a:pt x="3" y="4"/>
                  </a:cubicBezTo>
                  <a:cubicBezTo>
                    <a:pt x="3" y="4"/>
                    <a:pt x="3" y="4"/>
                    <a:pt x="3" y="4"/>
                  </a:cubicBezTo>
                  <a:cubicBezTo>
                    <a:pt x="3" y="4"/>
                    <a:pt x="2" y="4"/>
                    <a:pt x="2" y="3"/>
                  </a:cubicBezTo>
                  <a:cubicBezTo>
                    <a:pt x="2" y="2"/>
                    <a:pt x="1" y="1"/>
                    <a:pt x="0" y="0"/>
                  </a:cubicBezTo>
                </a:path>
              </a:pathLst>
            </a:custGeom>
            <a:solidFill>
              <a:srgbClr val="00141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18" name="Freeform 517"/>
            <p:cNvSpPr/>
            <p:nvPr/>
          </p:nvSpPr>
          <p:spPr bwMode="auto">
            <a:xfrm>
              <a:off x="3920" y="248"/>
              <a:ext cx="2" cy="2"/>
            </a:xfrm>
            <a:custGeom>
              <a:avLst/>
              <a:gdLst>
                <a:gd name="T0" fmla="*/ 0 w 1"/>
                <a:gd name="T1" fmla="*/ 0 h 1"/>
                <a:gd name="T2" fmla="*/ 1 w 1"/>
                <a:gd name="T3" fmla="*/ 1 h 1"/>
                <a:gd name="T4" fmla="*/ 0 w 1"/>
                <a:gd name="T5" fmla="*/ 1 h 1"/>
                <a:gd name="T6" fmla="*/ 0 w 1"/>
                <a:gd name="T7" fmla="*/ 1 h 1"/>
                <a:gd name="T8" fmla="*/ 0 w 1"/>
                <a:gd name="T9" fmla="*/ 0 h 1"/>
                <a:gd name="T10" fmla="*/ 0 w 1"/>
                <a:gd name="T11" fmla="*/ 0 h 1"/>
              </a:gdLst>
              <a:ahLst/>
              <a:cxnLst>
                <a:cxn ang="0">
                  <a:pos x="T0" y="T1"/>
                </a:cxn>
                <a:cxn ang="0">
                  <a:pos x="T2" y="T3"/>
                </a:cxn>
                <a:cxn ang="0">
                  <a:pos x="T4" y="T5"/>
                </a:cxn>
                <a:cxn ang="0">
                  <a:pos x="T6" y="T7"/>
                </a:cxn>
                <a:cxn ang="0">
                  <a:pos x="T8" y="T9"/>
                </a:cxn>
                <a:cxn ang="0">
                  <a:pos x="T10" y="T11"/>
                </a:cxn>
              </a:cxnLst>
              <a:rect l="0" t="0" r="r" b="b"/>
              <a:pathLst>
                <a:path w="1" h="1">
                  <a:moveTo>
                    <a:pt x="0" y="0"/>
                  </a:moveTo>
                  <a:cubicBezTo>
                    <a:pt x="0" y="0"/>
                    <a:pt x="0" y="1"/>
                    <a:pt x="1" y="1"/>
                  </a:cubicBezTo>
                  <a:cubicBezTo>
                    <a:pt x="1" y="1"/>
                    <a:pt x="0" y="1"/>
                    <a:pt x="0" y="1"/>
                  </a:cubicBezTo>
                  <a:cubicBezTo>
                    <a:pt x="0" y="1"/>
                    <a:pt x="0" y="1"/>
                    <a:pt x="0" y="1"/>
                  </a:cubicBezTo>
                  <a:cubicBezTo>
                    <a:pt x="0" y="0"/>
                    <a:pt x="0" y="0"/>
                    <a:pt x="0" y="0"/>
                  </a:cubicBezTo>
                  <a:cubicBezTo>
                    <a:pt x="0" y="0"/>
                    <a:pt x="0" y="0"/>
                    <a:pt x="0" y="0"/>
                  </a:cubicBezTo>
                </a:path>
              </a:pathLst>
            </a:custGeom>
            <a:solidFill>
              <a:srgbClr val="009F9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19" name="Freeform 518"/>
            <p:cNvSpPr/>
            <p:nvPr/>
          </p:nvSpPr>
          <p:spPr bwMode="auto">
            <a:xfrm>
              <a:off x="3919" y="245"/>
              <a:ext cx="3" cy="6"/>
            </a:xfrm>
            <a:custGeom>
              <a:avLst/>
              <a:gdLst>
                <a:gd name="T0" fmla="*/ 0 w 2"/>
                <a:gd name="T1" fmla="*/ 0 h 4"/>
                <a:gd name="T2" fmla="*/ 0 w 2"/>
                <a:gd name="T3" fmla="*/ 0 h 4"/>
                <a:gd name="T4" fmla="*/ 0 w 2"/>
                <a:gd name="T5" fmla="*/ 1 h 4"/>
                <a:gd name="T6" fmla="*/ 2 w 2"/>
                <a:gd name="T7" fmla="*/ 4 h 4"/>
                <a:gd name="T8" fmla="*/ 2 w 2"/>
                <a:gd name="T9" fmla="*/ 3 h 4"/>
                <a:gd name="T10" fmla="*/ 1 w 2"/>
                <a:gd name="T11" fmla="*/ 2 h 4"/>
                <a:gd name="T12" fmla="*/ 1 w 2"/>
                <a:gd name="T13" fmla="*/ 2 h 4"/>
                <a:gd name="T14" fmla="*/ 0 w 2"/>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4">
                  <a:moveTo>
                    <a:pt x="0" y="0"/>
                  </a:moveTo>
                  <a:cubicBezTo>
                    <a:pt x="0" y="0"/>
                    <a:pt x="0" y="0"/>
                    <a:pt x="0" y="0"/>
                  </a:cubicBezTo>
                  <a:cubicBezTo>
                    <a:pt x="0" y="0"/>
                    <a:pt x="0" y="0"/>
                    <a:pt x="0" y="1"/>
                  </a:cubicBezTo>
                  <a:cubicBezTo>
                    <a:pt x="1" y="2"/>
                    <a:pt x="2" y="3"/>
                    <a:pt x="2" y="4"/>
                  </a:cubicBezTo>
                  <a:cubicBezTo>
                    <a:pt x="2" y="4"/>
                    <a:pt x="2" y="4"/>
                    <a:pt x="2" y="3"/>
                  </a:cubicBezTo>
                  <a:cubicBezTo>
                    <a:pt x="1" y="3"/>
                    <a:pt x="1" y="2"/>
                    <a:pt x="1" y="2"/>
                  </a:cubicBezTo>
                  <a:cubicBezTo>
                    <a:pt x="1" y="2"/>
                    <a:pt x="1" y="2"/>
                    <a:pt x="1" y="2"/>
                  </a:cubicBezTo>
                  <a:cubicBezTo>
                    <a:pt x="1" y="1"/>
                    <a:pt x="0" y="1"/>
                    <a:pt x="0" y="0"/>
                  </a:cubicBezTo>
                </a:path>
              </a:pathLst>
            </a:custGeom>
            <a:solidFill>
              <a:srgbClr val="0056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20" name="Oval 519"/>
            <p:cNvSpPr>
              <a:spLocks noChangeArrowheads="1"/>
            </p:cNvSpPr>
            <p:nvPr/>
          </p:nvSpPr>
          <p:spPr bwMode="auto">
            <a:xfrm>
              <a:off x="3866" y="147"/>
              <a:ext cx="1" cy="1"/>
            </a:xfrm>
            <a:prstGeom prst="ellipse">
              <a:avLst/>
            </a:prstGeom>
            <a:solidFill>
              <a:srgbClr val="00A8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21" name="Oval 520"/>
            <p:cNvSpPr>
              <a:spLocks noChangeArrowheads="1"/>
            </p:cNvSpPr>
            <p:nvPr/>
          </p:nvSpPr>
          <p:spPr bwMode="auto">
            <a:xfrm>
              <a:off x="3866" y="147"/>
              <a:ext cx="1" cy="1"/>
            </a:xfrm>
            <a:prstGeom prst="ellipse">
              <a:avLst/>
            </a:prstGeom>
            <a:solidFill>
              <a:srgbClr val="009F9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22" name="Oval 521"/>
            <p:cNvSpPr>
              <a:spLocks noChangeArrowheads="1"/>
            </p:cNvSpPr>
            <p:nvPr/>
          </p:nvSpPr>
          <p:spPr bwMode="auto">
            <a:xfrm>
              <a:off x="3866" y="147"/>
              <a:ext cx="1" cy="1"/>
            </a:xfrm>
            <a:prstGeom prst="ellipse">
              <a:avLst/>
            </a:prstGeom>
            <a:solidFill>
              <a:srgbClr val="0056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23" name="Freeform 522"/>
            <p:cNvSpPr/>
            <p:nvPr/>
          </p:nvSpPr>
          <p:spPr bwMode="auto">
            <a:xfrm>
              <a:off x="3866" y="147"/>
              <a:ext cx="0" cy="0"/>
            </a:xfrm>
            <a:custGeom>
              <a:avLst/>
              <a:gdLst/>
              <a:ahLst/>
              <a:cxnLst>
                <a:cxn ang="0">
                  <a:pos x="0" y="0"/>
                </a:cxn>
                <a:cxn ang="0">
                  <a:pos x="0" y="0"/>
                </a:cxn>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ubicBezTo>
                    <a:pt x="0" y="0"/>
                    <a:pt x="0" y="0"/>
                    <a:pt x="0" y="0"/>
                  </a:cubicBezTo>
                  <a:cubicBezTo>
                    <a:pt x="0" y="0"/>
                    <a:pt x="0" y="0"/>
                    <a:pt x="0" y="0"/>
                  </a:cubicBezTo>
                </a:path>
              </a:pathLst>
            </a:custGeom>
            <a:solidFill>
              <a:srgbClr val="00141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24" name="Freeform 523"/>
            <p:cNvSpPr/>
            <p:nvPr/>
          </p:nvSpPr>
          <p:spPr bwMode="auto">
            <a:xfrm>
              <a:off x="3917" y="240"/>
              <a:ext cx="2" cy="3"/>
            </a:xfrm>
            <a:custGeom>
              <a:avLst/>
              <a:gdLst>
                <a:gd name="T0" fmla="*/ 0 w 1"/>
                <a:gd name="T1" fmla="*/ 0 h 2"/>
                <a:gd name="T2" fmla="*/ 0 w 1"/>
                <a:gd name="T3" fmla="*/ 1 h 2"/>
                <a:gd name="T4" fmla="*/ 1 w 1"/>
                <a:gd name="T5" fmla="*/ 2 h 2"/>
                <a:gd name="T6" fmla="*/ 0 w 1"/>
                <a:gd name="T7" fmla="*/ 0 h 2"/>
              </a:gdLst>
              <a:ahLst/>
              <a:cxnLst>
                <a:cxn ang="0">
                  <a:pos x="T0" y="T1"/>
                </a:cxn>
                <a:cxn ang="0">
                  <a:pos x="T2" y="T3"/>
                </a:cxn>
                <a:cxn ang="0">
                  <a:pos x="T4" y="T5"/>
                </a:cxn>
                <a:cxn ang="0">
                  <a:pos x="T6" y="T7"/>
                </a:cxn>
              </a:cxnLst>
              <a:rect l="0" t="0" r="r" b="b"/>
              <a:pathLst>
                <a:path w="1" h="2">
                  <a:moveTo>
                    <a:pt x="0" y="0"/>
                  </a:moveTo>
                  <a:cubicBezTo>
                    <a:pt x="0" y="0"/>
                    <a:pt x="0" y="1"/>
                    <a:pt x="0" y="1"/>
                  </a:cubicBezTo>
                  <a:cubicBezTo>
                    <a:pt x="0" y="1"/>
                    <a:pt x="0" y="2"/>
                    <a:pt x="1" y="2"/>
                  </a:cubicBezTo>
                  <a:cubicBezTo>
                    <a:pt x="0" y="2"/>
                    <a:pt x="0" y="1"/>
                    <a:pt x="0" y="0"/>
                  </a:cubicBezTo>
                </a:path>
              </a:pathLst>
            </a:custGeom>
            <a:solidFill>
              <a:srgbClr val="0056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25" name="Freeform 524"/>
            <p:cNvSpPr/>
            <p:nvPr/>
          </p:nvSpPr>
          <p:spPr bwMode="auto">
            <a:xfrm>
              <a:off x="3914" y="235"/>
              <a:ext cx="3" cy="6"/>
            </a:xfrm>
            <a:custGeom>
              <a:avLst/>
              <a:gdLst>
                <a:gd name="T0" fmla="*/ 0 w 2"/>
                <a:gd name="T1" fmla="*/ 0 h 4"/>
                <a:gd name="T2" fmla="*/ 2 w 2"/>
                <a:gd name="T3" fmla="*/ 4 h 4"/>
                <a:gd name="T4" fmla="*/ 2 w 2"/>
                <a:gd name="T5" fmla="*/ 3 h 4"/>
                <a:gd name="T6" fmla="*/ 0 w 2"/>
                <a:gd name="T7" fmla="*/ 0 h 4"/>
              </a:gdLst>
              <a:ahLst/>
              <a:cxnLst>
                <a:cxn ang="0">
                  <a:pos x="T0" y="T1"/>
                </a:cxn>
                <a:cxn ang="0">
                  <a:pos x="T2" y="T3"/>
                </a:cxn>
                <a:cxn ang="0">
                  <a:pos x="T4" y="T5"/>
                </a:cxn>
                <a:cxn ang="0">
                  <a:pos x="T6" y="T7"/>
                </a:cxn>
              </a:cxnLst>
              <a:rect l="0" t="0" r="r" b="b"/>
              <a:pathLst>
                <a:path w="2" h="4">
                  <a:moveTo>
                    <a:pt x="0" y="0"/>
                  </a:moveTo>
                  <a:cubicBezTo>
                    <a:pt x="1" y="1"/>
                    <a:pt x="1" y="2"/>
                    <a:pt x="2" y="4"/>
                  </a:cubicBezTo>
                  <a:cubicBezTo>
                    <a:pt x="2" y="4"/>
                    <a:pt x="2" y="3"/>
                    <a:pt x="2" y="3"/>
                  </a:cubicBezTo>
                  <a:cubicBezTo>
                    <a:pt x="1" y="2"/>
                    <a:pt x="1" y="1"/>
                    <a:pt x="0" y="0"/>
                  </a:cubicBezTo>
                </a:path>
              </a:pathLst>
            </a:custGeom>
            <a:solidFill>
              <a:srgbClr val="00141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26" name="Freeform 525"/>
            <p:cNvSpPr/>
            <p:nvPr/>
          </p:nvSpPr>
          <p:spPr bwMode="auto">
            <a:xfrm>
              <a:off x="3933" y="276"/>
              <a:ext cx="2" cy="1"/>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0" y="0"/>
                    <a:pt x="0" y="1"/>
                    <a:pt x="1" y="1"/>
                  </a:cubicBezTo>
                  <a:cubicBezTo>
                    <a:pt x="0" y="1"/>
                    <a:pt x="0" y="0"/>
                    <a:pt x="0" y="0"/>
                  </a:cubicBezTo>
                </a:path>
              </a:pathLst>
            </a:custGeom>
            <a:solidFill>
              <a:srgbClr val="00141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27" name="Freeform 526"/>
            <p:cNvSpPr/>
            <p:nvPr/>
          </p:nvSpPr>
          <p:spPr bwMode="auto">
            <a:xfrm>
              <a:off x="3935" y="281"/>
              <a:ext cx="2" cy="1"/>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1" y="0"/>
                    <a:pt x="1" y="1"/>
                    <a:pt x="1" y="1"/>
                  </a:cubicBezTo>
                  <a:cubicBezTo>
                    <a:pt x="1" y="1"/>
                    <a:pt x="1" y="0"/>
                    <a:pt x="0" y="0"/>
                  </a:cubicBezTo>
                </a:path>
              </a:pathLst>
            </a:custGeom>
            <a:solidFill>
              <a:srgbClr val="0056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28" name="Freeform 527"/>
            <p:cNvSpPr/>
            <p:nvPr/>
          </p:nvSpPr>
          <p:spPr bwMode="auto">
            <a:xfrm>
              <a:off x="3943" y="29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solidFill>
              <a:srgbClr val="00A8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29" name="Freeform 528"/>
            <p:cNvSpPr>
              <a:spLocks noEditPoints="1"/>
            </p:cNvSpPr>
            <p:nvPr/>
          </p:nvSpPr>
          <p:spPr bwMode="auto">
            <a:xfrm>
              <a:off x="3941" y="294"/>
              <a:ext cx="5" cy="10"/>
            </a:xfrm>
            <a:custGeom>
              <a:avLst/>
              <a:gdLst>
                <a:gd name="T0" fmla="*/ 2 w 3"/>
                <a:gd name="T1" fmla="*/ 3 h 6"/>
                <a:gd name="T2" fmla="*/ 3 w 3"/>
                <a:gd name="T3" fmla="*/ 6 h 6"/>
                <a:gd name="T4" fmla="*/ 2 w 3"/>
                <a:gd name="T5" fmla="*/ 3 h 6"/>
                <a:gd name="T6" fmla="*/ 0 w 3"/>
                <a:gd name="T7" fmla="*/ 0 h 6"/>
                <a:gd name="T8" fmla="*/ 1 w 3"/>
                <a:gd name="T9" fmla="*/ 2 h 6"/>
                <a:gd name="T10" fmla="*/ 1 w 3"/>
                <a:gd name="T11" fmla="*/ 1 h 6"/>
                <a:gd name="T12" fmla="*/ 1 w 3"/>
                <a:gd name="T13" fmla="*/ 1 h 6"/>
                <a:gd name="T14" fmla="*/ 0 w 3"/>
                <a:gd name="T15" fmla="*/ 0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6">
                  <a:moveTo>
                    <a:pt x="2" y="3"/>
                  </a:moveTo>
                  <a:cubicBezTo>
                    <a:pt x="2" y="4"/>
                    <a:pt x="2" y="5"/>
                    <a:pt x="3" y="6"/>
                  </a:cubicBezTo>
                  <a:cubicBezTo>
                    <a:pt x="2" y="5"/>
                    <a:pt x="2" y="4"/>
                    <a:pt x="2" y="3"/>
                  </a:cubicBezTo>
                  <a:moveTo>
                    <a:pt x="0" y="0"/>
                  </a:moveTo>
                  <a:cubicBezTo>
                    <a:pt x="1" y="1"/>
                    <a:pt x="1" y="1"/>
                    <a:pt x="1" y="2"/>
                  </a:cubicBezTo>
                  <a:cubicBezTo>
                    <a:pt x="1" y="2"/>
                    <a:pt x="1" y="1"/>
                    <a:pt x="1" y="1"/>
                  </a:cubicBezTo>
                  <a:cubicBezTo>
                    <a:pt x="1" y="1"/>
                    <a:pt x="1" y="1"/>
                    <a:pt x="1" y="1"/>
                  </a:cubicBezTo>
                  <a:cubicBezTo>
                    <a:pt x="1" y="1"/>
                    <a:pt x="1" y="0"/>
                    <a:pt x="0" y="0"/>
                  </a:cubicBezTo>
                </a:path>
              </a:pathLst>
            </a:custGeom>
            <a:solidFill>
              <a:srgbClr val="009F9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30" name="Freeform 529"/>
            <p:cNvSpPr/>
            <p:nvPr/>
          </p:nvSpPr>
          <p:spPr bwMode="auto">
            <a:xfrm>
              <a:off x="3938" y="286"/>
              <a:ext cx="10" cy="21"/>
            </a:xfrm>
            <a:custGeom>
              <a:avLst/>
              <a:gdLst>
                <a:gd name="T0" fmla="*/ 0 w 6"/>
                <a:gd name="T1" fmla="*/ 0 h 13"/>
                <a:gd name="T2" fmla="*/ 6 w 6"/>
                <a:gd name="T3" fmla="*/ 13 h 13"/>
                <a:gd name="T4" fmla="*/ 5 w 6"/>
                <a:gd name="T5" fmla="*/ 11 h 13"/>
                <a:gd name="T6" fmla="*/ 4 w 6"/>
                <a:gd name="T7" fmla="*/ 8 h 13"/>
                <a:gd name="T8" fmla="*/ 4 w 6"/>
                <a:gd name="T9" fmla="*/ 8 h 13"/>
                <a:gd name="T10" fmla="*/ 3 w 6"/>
                <a:gd name="T11" fmla="*/ 7 h 13"/>
                <a:gd name="T12" fmla="*/ 2 w 6"/>
                <a:gd name="T13" fmla="*/ 5 h 13"/>
                <a:gd name="T14" fmla="*/ 0 w 6"/>
                <a:gd name="T15" fmla="*/ 0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13">
                  <a:moveTo>
                    <a:pt x="0" y="0"/>
                  </a:moveTo>
                  <a:cubicBezTo>
                    <a:pt x="2" y="4"/>
                    <a:pt x="4" y="9"/>
                    <a:pt x="6" y="13"/>
                  </a:cubicBezTo>
                  <a:cubicBezTo>
                    <a:pt x="6" y="12"/>
                    <a:pt x="5" y="11"/>
                    <a:pt x="5" y="11"/>
                  </a:cubicBezTo>
                  <a:cubicBezTo>
                    <a:pt x="4" y="10"/>
                    <a:pt x="4" y="9"/>
                    <a:pt x="4" y="8"/>
                  </a:cubicBezTo>
                  <a:cubicBezTo>
                    <a:pt x="4" y="8"/>
                    <a:pt x="4" y="8"/>
                    <a:pt x="4" y="8"/>
                  </a:cubicBezTo>
                  <a:cubicBezTo>
                    <a:pt x="3" y="7"/>
                    <a:pt x="3" y="7"/>
                    <a:pt x="3" y="7"/>
                  </a:cubicBezTo>
                  <a:cubicBezTo>
                    <a:pt x="3" y="6"/>
                    <a:pt x="3" y="6"/>
                    <a:pt x="2" y="5"/>
                  </a:cubicBezTo>
                  <a:cubicBezTo>
                    <a:pt x="2" y="4"/>
                    <a:pt x="1" y="2"/>
                    <a:pt x="0" y="0"/>
                  </a:cubicBezTo>
                </a:path>
              </a:pathLst>
            </a:custGeom>
            <a:solidFill>
              <a:srgbClr val="0056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31" name="Freeform 530"/>
            <p:cNvSpPr/>
            <p:nvPr/>
          </p:nvSpPr>
          <p:spPr bwMode="auto">
            <a:xfrm>
              <a:off x="3950" y="312"/>
              <a:ext cx="1" cy="1"/>
            </a:xfrm>
            <a:custGeom>
              <a:avLst/>
              <a:gdLst>
                <a:gd name="T0" fmla="*/ 0 w 1"/>
                <a:gd name="T1" fmla="*/ 0 h 1"/>
                <a:gd name="T2" fmla="*/ 1 w 1"/>
                <a:gd name="T3" fmla="*/ 1 h 1"/>
                <a:gd name="T4" fmla="*/ 0 w 1"/>
                <a:gd name="T5" fmla="*/ 0 h 1"/>
                <a:gd name="T6" fmla="*/ 0 w 1"/>
                <a:gd name="T7" fmla="*/ 0 h 1"/>
              </a:gdLst>
              <a:ahLst/>
              <a:cxnLst>
                <a:cxn ang="0">
                  <a:pos x="T0" y="T1"/>
                </a:cxn>
                <a:cxn ang="0">
                  <a:pos x="T2" y="T3"/>
                </a:cxn>
                <a:cxn ang="0">
                  <a:pos x="T4" y="T5"/>
                </a:cxn>
                <a:cxn ang="0">
                  <a:pos x="T6" y="T7"/>
                </a:cxn>
              </a:cxnLst>
              <a:rect l="0" t="0" r="r" b="b"/>
              <a:pathLst>
                <a:path w="1" h="1">
                  <a:moveTo>
                    <a:pt x="0" y="0"/>
                  </a:moveTo>
                  <a:cubicBezTo>
                    <a:pt x="0" y="0"/>
                    <a:pt x="0" y="0"/>
                    <a:pt x="1" y="1"/>
                  </a:cubicBezTo>
                  <a:cubicBezTo>
                    <a:pt x="1" y="0"/>
                    <a:pt x="0" y="0"/>
                    <a:pt x="0" y="0"/>
                  </a:cubicBezTo>
                  <a:cubicBezTo>
                    <a:pt x="0" y="0"/>
                    <a:pt x="0" y="0"/>
                    <a:pt x="0" y="0"/>
                  </a:cubicBezTo>
                </a:path>
              </a:pathLst>
            </a:custGeom>
            <a:solidFill>
              <a:srgbClr val="009F9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32" name="Freeform 531"/>
            <p:cNvSpPr/>
            <p:nvPr/>
          </p:nvSpPr>
          <p:spPr bwMode="auto">
            <a:xfrm>
              <a:off x="3950" y="310"/>
              <a:ext cx="5" cy="13"/>
            </a:xfrm>
            <a:custGeom>
              <a:avLst/>
              <a:gdLst>
                <a:gd name="T0" fmla="*/ 0 w 3"/>
                <a:gd name="T1" fmla="*/ 0 h 8"/>
                <a:gd name="T2" fmla="*/ 3 w 3"/>
                <a:gd name="T3" fmla="*/ 8 h 8"/>
                <a:gd name="T4" fmla="*/ 3 w 3"/>
                <a:gd name="T5" fmla="*/ 8 h 8"/>
                <a:gd name="T6" fmla="*/ 1 w 3"/>
                <a:gd name="T7" fmla="*/ 2 h 8"/>
                <a:gd name="T8" fmla="*/ 0 w 3"/>
                <a:gd name="T9" fmla="*/ 1 h 8"/>
                <a:gd name="T10" fmla="*/ 0 w 3"/>
                <a:gd name="T11" fmla="*/ 0 h 8"/>
              </a:gdLst>
              <a:ahLst/>
              <a:cxnLst>
                <a:cxn ang="0">
                  <a:pos x="T0" y="T1"/>
                </a:cxn>
                <a:cxn ang="0">
                  <a:pos x="T2" y="T3"/>
                </a:cxn>
                <a:cxn ang="0">
                  <a:pos x="T4" y="T5"/>
                </a:cxn>
                <a:cxn ang="0">
                  <a:pos x="T6" y="T7"/>
                </a:cxn>
                <a:cxn ang="0">
                  <a:pos x="T8" y="T9"/>
                </a:cxn>
                <a:cxn ang="0">
                  <a:pos x="T10" y="T11"/>
                </a:cxn>
              </a:cxnLst>
              <a:rect l="0" t="0" r="r" b="b"/>
              <a:pathLst>
                <a:path w="3" h="8">
                  <a:moveTo>
                    <a:pt x="0" y="0"/>
                  </a:moveTo>
                  <a:cubicBezTo>
                    <a:pt x="1" y="2"/>
                    <a:pt x="2" y="5"/>
                    <a:pt x="3" y="8"/>
                  </a:cubicBezTo>
                  <a:cubicBezTo>
                    <a:pt x="3" y="8"/>
                    <a:pt x="3" y="8"/>
                    <a:pt x="3" y="8"/>
                  </a:cubicBezTo>
                  <a:cubicBezTo>
                    <a:pt x="2" y="6"/>
                    <a:pt x="2" y="4"/>
                    <a:pt x="1" y="2"/>
                  </a:cubicBezTo>
                  <a:cubicBezTo>
                    <a:pt x="0" y="1"/>
                    <a:pt x="0" y="1"/>
                    <a:pt x="0" y="1"/>
                  </a:cubicBezTo>
                  <a:cubicBezTo>
                    <a:pt x="0" y="0"/>
                    <a:pt x="0" y="0"/>
                    <a:pt x="0" y="0"/>
                  </a:cubicBezTo>
                </a:path>
              </a:pathLst>
            </a:custGeom>
            <a:solidFill>
              <a:srgbClr val="0056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33" name="Freeform 532"/>
            <p:cNvSpPr/>
            <p:nvPr/>
          </p:nvSpPr>
          <p:spPr bwMode="auto">
            <a:xfrm>
              <a:off x="3956" y="32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solidFill>
              <a:srgbClr val="009F9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34" name="Freeform 533"/>
            <p:cNvSpPr/>
            <p:nvPr/>
          </p:nvSpPr>
          <p:spPr bwMode="auto">
            <a:xfrm>
              <a:off x="3956" y="325"/>
              <a:ext cx="10" cy="23"/>
            </a:xfrm>
            <a:custGeom>
              <a:avLst/>
              <a:gdLst>
                <a:gd name="T0" fmla="*/ 0 w 6"/>
                <a:gd name="T1" fmla="*/ 0 h 14"/>
                <a:gd name="T2" fmla="*/ 6 w 6"/>
                <a:gd name="T3" fmla="*/ 14 h 14"/>
                <a:gd name="T4" fmla="*/ 4 w 6"/>
                <a:gd name="T5" fmla="*/ 9 h 14"/>
                <a:gd name="T6" fmla="*/ 3 w 6"/>
                <a:gd name="T7" fmla="*/ 7 h 14"/>
                <a:gd name="T8" fmla="*/ 0 w 6"/>
                <a:gd name="T9" fmla="*/ 0 h 14"/>
                <a:gd name="T10" fmla="*/ 0 w 6"/>
                <a:gd name="T11" fmla="*/ 0 h 14"/>
                <a:gd name="T12" fmla="*/ 0 w 6"/>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6" h="14">
                  <a:moveTo>
                    <a:pt x="0" y="0"/>
                  </a:moveTo>
                  <a:cubicBezTo>
                    <a:pt x="2" y="4"/>
                    <a:pt x="4" y="9"/>
                    <a:pt x="6" y="14"/>
                  </a:cubicBezTo>
                  <a:cubicBezTo>
                    <a:pt x="5" y="12"/>
                    <a:pt x="4" y="11"/>
                    <a:pt x="4" y="9"/>
                  </a:cubicBezTo>
                  <a:cubicBezTo>
                    <a:pt x="3" y="8"/>
                    <a:pt x="3" y="8"/>
                    <a:pt x="3" y="7"/>
                  </a:cubicBezTo>
                  <a:cubicBezTo>
                    <a:pt x="2" y="5"/>
                    <a:pt x="1" y="3"/>
                    <a:pt x="0" y="0"/>
                  </a:cubicBezTo>
                  <a:cubicBezTo>
                    <a:pt x="0" y="0"/>
                    <a:pt x="0" y="0"/>
                    <a:pt x="0" y="0"/>
                  </a:cubicBezTo>
                  <a:cubicBezTo>
                    <a:pt x="0" y="0"/>
                    <a:pt x="0" y="0"/>
                    <a:pt x="0" y="0"/>
                  </a:cubicBezTo>
                </a:path>
              </a:pathLst>
            </a:custGeom>
            <a:solidFill>
              <a:srgbClr val="0056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35" name="Freeform 534"/>
            <p:cNvSpPr>
              <a:spLocks noEditPoints="1"/>
            </p:cNvSpPr>
            <p:nvPr/>
          </p:nvSpPr>
          <p:spPr bwMode="auto">
            <a:xfrm>
              <a:off x="3968" y="354"/>
              <a:ext cx="6" cy="15"/>
            </a:xfrm>
            <a:custGeom>
              <a:avLst/>
              <a:gdLst>
                <a:gd name="T0" fmla="*/ 4 w 4"/>
                <a:gd name="T1" fmla="*/ 9 h 9"/>
                <a:gd name="T2" fmla="*/ 4 w 4"/>
                <a:gd name="T3" fmla="*/ 9 h 9"/>
                <a:gd name="T4" fmla="*/ 4 w 4"/>
                <a:gd name="T5" fmla="*/ 9 h 9"/>
                <a:gd name="T6" fmla="*/ 4 w 4"/>
                <a:gd name="T7" fmla="*/ 9 h 9"/>
                <a:gd name="T8" fmla="*/ 4 w 4"/>
                <a:gd name="T9" fmla="*/ 9 h 9"/>
                <a:gd name="T10" fmla="*/ 0 w 4"/>
                <a:gd name="T11" fmla="*/ 0 h 9"/>
                <a:gd name="T12" fmla="*/ 1 w 4"/>
                <a:gd name="T13" fmla="*/ 0 h 9"/>
                <a:gd name="T14" fmla="*/ 0 w 4"/>
                <a:gd name="T15" fmla="*/ 0 h 9"/>
                <a:gd name="T16" fmla="*/ 0 w 4"/>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9">
                  <a:moveTo>
                    <a:pt x="4" y="9"/>
                  </a:moveTo>
                  <a:cubicBezTo>
                    <a:pt x="4" y="9"/>
                    <a:pt x="4" y="9"/>
                    <a:pt x="4" y="9"/>
                  </a:cubicBezTo>
                  <a:cubicBezTo>
                    <a:pt x="4" y="9"/>
                    <a:pt x="4" y="9"/>
                    <a:pt x="4" y="9"/>
                  </a:cubicBezTo>
                  <a:cubicBezTo>
                    <a:pt x="4" y="9"/>
                    <a:pt x="4" y="9"/>
                    <a:pt x="4" y="9"/>
                  </a:cubicBezTo>
                  <a:cubicBezTo>
                    <a:pt x="4" y="9"/>
                    <a:pt x="4" y="9"/>
                    <a:pt x="4" y="9"/>
                  </a:cubicBezTo>
                  <a:moveTo>
                    <a:pt x="0" y="0"/>
                  </a:moveTo>
                  <a:cubicBezTo>
                    <a:pt x="1" y="0"/>
                    <a:pt x="1" y="0"/>
                    <a:pt x="1" y="0"/>
                  </a:cubicBezTo>
                  <a:cubicBezTo>
                    <a:pt x="1" y="0"/>
                    <a:pt x="1" y="0"/>
                    <a:pt x="0" y="0"/>
                  </a:cubicBezTo>
                  <a:cubicBezTo>
                    <a:pt x="0" y="0"/>
                    <a:pt x="0" y="0"/>
                    <a:pt x="0" y="0"/>
                  </a:cubicBezTo>
                </a:path>
              </a:pathLst>
            </a:custGeom>
            <a:solidFill>
              <a:srgbClr val="00A8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36" name="Freeform 535"/>
            <p:cNvSpPr>
              <a:spLocks noEditPoints="1"/>
            </p:cNvSpPr>
            <p:nvPr/>
          </p:nvSpPr>
          <p:spPr bwMode="auto">
            <a:xfrm>
              <a:off x="3968" y="353"/>
              <a:ext cx="8" cy="19"/>
            </a:xfrm>
            <a:custGeom>
              <a:avLst/>
              <a:gdLst>
                <a:gd name="T0" fmla="*/ 4 w 5"/>
                <a:gd name="T1" fmla="*/ 9 h 12"/>
                <a:gd name="T2" fmla="*/ 5 w 5"/>
                <a:gd name="T3" fmla="*/ 12 h 12"/>
                <a:gd name="T4" fmla="*/ 4 w 5"/>
                <a:gd name="T5" fmla="*/ 10 h 12"/>
                <a:gd name="T6" fmla="*/ 4 w 5"/>
                <a:gd name="T7" fmla="*/ 10 h 12"/>
                <a:gd name="T8" fmla="*/ 4 w 5"/>
                <a:gd name="T9" fmla="*/ 9 h 12"/>
                <a:gd name="T10" fmla="*/ 0 w 5"/>
                <a:gd name="T11" fmla="*/ 0 h 12"/>
                <a:gd name="T12" fmla="*/ 2 w 5"/>
                <a:gd name="T13" fmla="*/ 4 h 12"/>
                <a:gd name="T14" fmla="*/ 1 w 5"/>
                <a:gd name="T15" fmla="*/ 1 h 12"/>
                <a:gd name="T16" fmla="*/ 0 w 5"/>
                <a:gd name="T17" fmla="*/ 1 h 12"/>
                <a:gd name="T18" fmla="*/ 0 w 5"/>
                <a:gd name="T19"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 h="12">
                  <a:moveTo>
                    <a:pt x="4" y="9"/>
                  </a:moveTo>
                  <a:cubicBezTo>
                    <a:pt x="4" y="10"/>
                    <a:pt x="5" y="11"/>
                    <a:pt x="5" y="12"/>
                  </a:cubicBezTo>
                  <a:cubicBezTo>
                    <a:pt x="5" y="11"/>
                    <a:pt x="5" y="11"/>
                    <a:pt x="4" y="10"/>
                  </a:cubicBezTo>
                  <a:cubicBezTo>
                    <a:pt x="4" y="10"/>
                    <a:pt x="4" y="10"/>
                    <a:pt x="4" y="10"/>
                  </a:cubicBezTo>
                  <a:cubicBezTo>
                    <a:pt x="4" y="9"/>
                    <a:pt x="4" y="9"/>
                    <a:pt x="4" y="9"/>
                  </a:cubicBezTo>
                  <a:moveTo>
                    <a:pt x="0" y="0"/>
                  </a:moveTo>
                  <a:cubicBezTo>
                    <a:pt x="1" y="1"/>
                    <a:pt x="1" y="2"/>
                    <a:pt x="2" y="4"/>
                  </a:cubicBezTo>
                  <a:cubicBezTo>
                    <a:pt x="1" y="3"/>
                    <a:pt x="1" y="2"/>
                    <a:pt x="1" y="1"/>
                  </a:cubicBezTo>
                  <a:cubicBezTo>
                    <a:pt x="1" y="1"/>
                    <a:pt x="1" y="1"/>
                    <a:pt x="0" y="1"/>
                  </a:cubicBezTo>
                  <a:cubicBezTo>
                    <a:pt x="0" y="1"/>
                    <a:pt x="0" y="0"/>
                    <a:pt x="0" y="0"/>
                  </a:cubicBezTo>
                </a:path>
              </a:pathLst>
            </a:custGeom>
            <a:solidFill>
              <a:srgbClr val="009F9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37" name="Freeform 536"/>
            <p:cNvSpPr/>
            <p:nvPr/>
          </p:nvSpPr>
          <p:spPr bwMode="auto">
            <a:xfrm>
              <a:off x="3968" y="353"/>
              <a:ext cx="8" cy="21"/>
            </a:xfrm>
            <a:custGeom>
              <a:avLst/>
              <a:gdLst>
                <a:gd name="T0" fmla="*/ 0 w 5"/>
                <a:gd name="T1" fmla="*/ 0 h 13"/>
                <a:gd name="T2" fmla="*/ 5 w 5"/>
                <a:gd name="T3" fmla="*/ 13 h 13"/>
                <a:gd name="T4" fmla="*/ 5 w 5"/>
                <a:gd name="T5" fmla="*/ 12 h 13"/>
                <a:gd name="T6" fmla="*/ 4 w 5"/>
                <a:gd name="T7" fmla="*/ 9 h 13"/>
                <a:gd name="T8" fmla="*/ 4 w 5"/>
                <a:gd name="T9" fmla="*/ 9 h 13"/>
                <a:gd name="T10" fmla="*/ 2 w 5"/>
                <a:gd name="T11" fmla="*/ 4 h 13"/>
                <a:gd name="T12" fmla="*/ 0 w 5"/>
                <a:gd name="T13" fmla="*/ 0 h 13"/>
                <a:gd name="T14" fmla="*/ 0 w 5"/>
                <a:gd name="T15" fmla="*/ 0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13">
                  <a:moveTo>
                    <a:pt x="0" y="0"/>
                  </a:moveTo>
                  <a:cubicBezTo>
                    <a:pt x="2" y="4"/>
                    <a:pt x="4" y="8"/>
                    <a:pt x="5" y="13"/>
                  </a:cubicBezTo>
                  <a:cubicBezTo>
                    <a:pt x="5" y="12"/>
                    <a:pt x="5" y="12"/>
                    <a:pt x="5" y="12"/>
                  </a:cubicBezTo>
                  <a:cubicBezTo>
                    <a:pt x="5" y="11"/>
                    <a:pt x="4" y="10"/>
                    <a:pt x="4" y="9"/>
                  </a:cubicBezTo>
                  <a:cubicBezTo>
                    <a:pt x="4" y="9"/>
                    <a:pt x="4" y="9"/>
                    <a:pt x="4" y="9"/>
                  </a:cubicBezTo>
                  <a:cubicBezTo>
                    <a:pt x="3" y="7"/>
                    <a:pt x="2" y="5"/>
                    <a:pt x="2" y="4"/>
                  </a:cubicBezTo>
                  <a:cubicBezTo>
                    <a:pt x="1" y="2"/>
                    <a:pt x="1" y="1"/>
                    <a:pt x="0" y="0"/>
                  </a:cubicBezTo>
                  <a:cubicBezTo>
                    <a:pt x="0" y="0"/>
                    <a:pt x="0" y="0"/>
                    <a:pt x="0" y="0"/>
                  </a:cubicBezTo>
                </a:path>
              </a:pathLst>
            </a:custGeom>
            <a:solidFill>
              <a:srgbClr val="0056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38" name="Freeform 537"/>
            <p:cNvSpPr>
              <a:spLocks noEditPoints="1"/>
            </p:cNvSpPr>
            <p:nvPr/>
          </p:nvSpPr>
          <p:spPr bwMode="auto">
            <a:xfrm>
              <a:off x="3935" y="277"/>
              <a:ext cx="44" cy="102"/>
            </a:xfrm>
            <a:custGeom>
              <a:avLst/>
              <a:gdLst>
                <a:gd name="T0" fmla="*/ 26 w 27"/>
                <a:gd name="T1" fmla="*/ 60 h 62"/>
                <a:gd name="T2" fmla="*/ 27 w 27"/>
                <a:gd name="T3" fmla="*/ 62 h 62"/>
                <a:gd name="T4" fmla="*/ 26 w 27"/>
                <a:gd name="T5" fmla="*/ 60 h 62"/>
                <a:gd name="T6" fmla="*/ 0 w 27"/>
                <a:gd name="T7" fmla="*/ 0 h 62"/>
                <a:gd name="T8" fmla="*/ 0 w 27"/>
                <a:gd name="T9" fmla="*/ 0 h 62"/>
                <a:gd name="T10" fmla="*/ 26 w 27"/>
                <a:gd name="T11" fmla="*/ 60 h 62"/>
                <a:gd name="T12" fmla="*/ 26 w 27"/>
                <a:gd name="T13" fmla="*/ 60 h 62"/>
                <a:gd name="T14" fmla="*/ 25 w 27"/>
                <a:gd name="T15" fmla="*/ 59 h 62"/>
                <a:gd name="T16" fmla="*/ 20 w 27"/>
                <a:gd name="T17" fmla="*/ 46 h 62"/>
                <a:gd name="T18" fmla="*/ 20 w 27"/>
                <a:gd name="T19" fmla="*/ 45 h 62"/>
                <a:gd name="T20" fmla="*/ 19 w 27"/>
                <a:gd name="T21" fmla="*/ 43 h 62"/>
                <a:gd name="T22" fmla="*/ 13 w 27"/>
                <a:gd name="T23" fmla="*/ 29 h 62"/>
                <a:gd name="T24" fmla="*/ 12 w 27"/>
                <a:gd name="T25" fmla="*/ 28 h 62"/>
                <a:gd name="T26" fmla="*/ 9 w 27"/>
                <a:gd name="T27" fmla="*/ 20 h 62"/>
                <a:gd name="T28" fmla="*/ 9 w 27"/>
                <a:gd name="T29" fmla="*/ 19 h 62"/>
                <a:gd name="T30" fmla="*/ 8 w 27"/>
                <a:gd name="T31" fmla="*/ 18 h 62"/>
                <a:gd name="T32" fmla="*/ 2 w 27"/>
                <a:gd name="T33" fmla="*/ 5 h 62"/>
                <a:gd name="T34" fmla="*/ 2 w 27"/>
                <a:gd name="T35" fmla="*/ 5 h 62"/>
                <a:gd name="T36" fmla="*/ 1 w 27"/>
                <a:gd name="T37" fmla="*/ 4 h 62"/>
                <a:gd name="T38" fmla="*/ 1 w 27"/>
                <a:gd name="T39" fmla="*/ 3 h 62"/>
                <a:gd name="T40" fmla="*/ 0 w 27"/>
                <a:gd name="T41" fmla="*/ 2 h 62"/>
                <a:gd name="T42" fmla="*/ 0 w 27"/>
                <a:gd name="T43" fmla="*/ 1 h 62"/>
                <a:gd name="T44" fmla="*/ 0 w 27"/>
                <a:gd name="T45" fmla="*/ 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7" h="62">
                  <a:moveTo>
                    <a:pt x="26" y="60"/>
                  </a:moveTo>
                  <a:cubicBezTo>
                    <a:pt x="26" y="61"/>
                    <a:pt x="26" y="61"/>
                    <a:pt x="27" y="62"/>
                  </a:cubicBezTo>
                  <a:cubicBezTo>
                    <a:pt x="26" y="61"/>
                    <a:pt x="26" y="61"/>
                    <a:pt x="26" y="60"/>
                  </a:cubicBezTo>
                  <a:moveTo>
                    <a:pt x="0" y="0"/>
                  </a:moveTo>
                  <a:cubicBezTo>
                    <a:pt x="0" y="0"/>
                    <a:pt x="0" y="0"/>
                    <a:pt x="0" y="0"/>
                  </a:cubicBezTo>
                  <a:cubicBezTo>
                    <a:pt x="8" y="17"/>
                    <a:pt x="17" y="38"/>
                    <a:pt x="26" y="60"/>
                  </a:cubicBezTo>
                  <a:cubicBezTo>
                    <a:pt x="26" y="60"/>
                    <a:pt x="26" y="60"/>
                    <a:pt x="26" y="60"/>
                  </a:cubicBezTo>
                  <a:cubicBezTo>
                    <a:pt x="26" y="60"/>
                    <a:pt x="26" y="59"/>
                    <a:pt x="25" y="59"/>
                  </a:cubicBezTo>
                  <a:cubicBezTo>
                    <a:pt x="24" y="54"/>
                    <a:pt x="22" y="50"/>
                    <a:pt x="20" y="46"/>
                  </a:cubicBezTo>
                  <a:cubicBezTo>
                    <a:pt x="20" y="46"/>
                    <a:pt x="20" y="46"/>
                    <a:pt x="20" y="45"/>
                  </a:cubicBezTo>
                  <a:cubicBezTo>
                    <a:pt x="20" y="45"/>
                    <a:pt x="19" y="44"/>
                    <a:pt x="19" y="43"/>
                  </a:cubicBezTo>
                  <a:cubicBezTo>
                    <a:pt x="17" y="38"/>
                    <a:pt x="15" y="33"/>
                    <a:pt x="13" y="29"/>
                  </a:cubicBezTo>
                  <a:cubicBezTo>
                    <a:pt x="13" y="29"/>
                    <a:pt x="12" y="28"/>
                    <a:pt x="12" y="28"/>
                  </a:cubicBezTo>
                  <a:cubicBezTo>
                    <a:pt x="11" y="25"/>
                    <a:pt x="10" y="22"/>
                    <a:pt x="9" y="20"/>
                  </a:cubicBezTo>
                  <a:cubicBezTo>
                    <a:pt x="9" y="19"/>
                    <a:pt x="9" y="19"/>
                    <a:pt x="9" y="19"/>
                  </a:cubicBezTo>
                  <a:cubicBezTo>
                    <a:pt x="8" y="19"/>
                    <a:pt x="8" y="18"/>
                    <a:pt x="8" y="18"/>
                  </a:cubicBezTo>
                  <a:cubicBezTo>
                    <a:pt x="6" y="14"/>
                    <a:pt x="4" y="9"/>
                    <a:pt x="2" y="5"/>
                  </a:cubicBezTo>
                  <a:cubicBezTo>
                    <a:pt x="2" y="5"/>
                    <a:pt x="2" y="5"/>
                    <a:pt x="2" y="5"/>
                  </a:cubicBezTo>
                  <a:cubicBezTo>
                    <a:pt x="2" y="5"/>
                    <a:pt x="2" y="4"/>
                    <a:pt x="1" y="4"/>
                  </a:cubicBezTo>
                  <a:cubicBezTo>
                    <a:pt x="1" y="3"/>
                    <a:pt x="1" y="3"/>
                    <a:pt x="1" y="3"/>
                  </a:cubicBezTo>
                  <a:cubicBezTo>
                    <a:pt x="1" y="3"/>
                    <a:pt x="1" y="2"/>
                    <a:pt x="0" y="2"/>
                  </a:cubicBezTo>
                  <a:cubicBezTo>
                    <a:pt x="0" y="2"/>
                    <a:pt x="0" y="1"/>
                    <a:pt x="0" y="1"/>
                  </a:cubicBezTo>
                  <a:cubicBezTo>
                    <a:pt x="0" y="1"/>
                    <a:pt x="0" y="0"/>
                    <a:pt x="0" y="0"/>
                  </a:cubicBezTo>
                </a:path>
              </a:pathLst>
            </a:custGeom>
            <a:solidFill>
              <a:srgbClr val="00141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39" name="Freeform 538"/>
            <p:cNvSpPr/>
            <p:nvPr/>
          </p:nvSpPr>
          <p:spPr bwMode="auto">
            <a:xfrm>
              <a:off x="3981" y="384"/>
              <a:ext cx="1" cy="3"/>
            </a:xfrm>
            <a:custGeom>
              <a:avLst/>
              <a:gdLst>
                <a:gd name="T0" fmla="*/ 0 w 1"/>
                <a:gd name="T1" fmla="*/ 0 h 2"/>
                <a:gd name="T2" fmla="*/ 1 w 1"/>
                <a:gd name="T3" fmla="*/ 2 h 2"/>
                <a:gd name="T4" fmla="*/ 0 w 1"/>
                <a:gd name="T5" fmla="*/ 0 h 2"/>
                <a:gd name="T6" fmla="*/ 0 w 1"/>
                <a:gd name="T7" fmla="*/ 0 h 2"/>
              </a:gdLst>
              <a:ahLst/>
              <a:cxnLst>
                <a:cxn ang="0">
                  <a:pos x="T0" y="T1"/>
                </a:cxn>
                <a:cxn ang="0">
                  <a:pos x="T2" y="T3"/>
                </a:cxn>
                <a:cxn ang="0">
                  <a:pos x="T4" y="T5"/>
                </a:cxn>
                <a:cxn ang="0">
                  <a:pos x="T6" y="T7"/>
                </a:cxn>
              </a:cxnLst>
              <a:rect l="0" t="0" r="r" b="b"/>
              <a:pathLst>
                <a:path w="1" h="2">
                  <a:moveTo>
                    <a:pt x="0" y="0"/>
                  </a:moveTo>
                  <a:cubicBezTo>
                    <a:pt x="0" y="1"/>
                    <a:pt x="1" y="2"/>
                    <a:pt x="1" y="2"/>
                  </a:cubicBezTo>
                  <a:cubicBezTo>
                    <a:pt x="1" y="2"/>
                    <a:pt x="0" y="1"/>
                    <a:pt x="0" y="0"/>
                  </a:cubicBezTo>
                  <a:cubicBezTo>
                    <a:pt x="0" y="0"/>
                    <a:pt x="0" y="0"/>
                    <a:pt x="0" y="0"/>
                  </a:cubicBezTo>
                </a:path>
              </a:pathLst>
            </a:custGeom>
            <a:solidFill>
              <a:srgbClr val="009F9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40" name="Freeform 539"/>
            <p:cNvSpPr>
              <a:spLocks noEditPoints="1"/>
            </p:cNvSpPr>
            <p:nvPr/>
          </p:nvSpPr>
          <p:spPr bwMode="auto">
            <a:xfrm>
              <a:off x="3979" y="382"/>
              <a:ext cx="3" cy="7"/>
            </a:xfrm>
            <a:custGeom>
              <a:avLst/>
              <a:gdLst>
                <a:gd name="T0" fmla="*/ 1 w 2"/>
                <a:gd name="T1" fmla="*/ 1 h 4"/>
                <a:gd name="T2" fmla="*/ 2 w 2"/>
                <a:gd name="T3" fmla="*/ 4 h 4"/>
                <a:gd name="T4" fmla="*/ 2 w 2"/>
                <a:gd name="T5" fmla="*/ 3 h 4"/>
                <a:gd name="T6" fmla="*/ 1 w 2"/>
                <a:gd name="T7" fmla="*/ 1 h 4"/>
                <a:gd name="T8" fmla="*/ 1 w 2"/>
                <a:gd name="T9" fmla="*/ 1 h 4"/>
                <a:gd name="T10" fmla="*/ 0 w 2"/>
                <a:gd name="T11" fmla="*/ 0 h 4"/>
                <a:gd name="T12" fmla="*/ 1 w 2"/>
                <a:gd name="T13" fmla="*/ 1 h 4"/>
                <a:gd name="T14" fmla="*/ 1 w 2"/>
                <a:gd name="T15" fmla="*/ 0 h 4"/>
                <a:gd name="T16" fmla="*/ 0 w 2"/>
                <a:gd name="T1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4">
                  <a:moveTo>
                    <a:pt x="1" y="1"/>
                  </a:moveTo>
                  <a:cubicBezTo>
                    <a:pt x="1" y="2"/>
                    <a:pt x="2" y="3"/>
                    <a:pt x="2" y="4"/>
                  </a:cubicBezTo>
                  <a:cubicBezTo>
                    <a:pt x="2" y="4"/>
                    <a:pt x="2" y="4"/>
                    <a:pt x="2" y="3"/>
                  </a:cubicBezTo>
                  <a:cubicBezTo>
                    <a:pt x="2" y="3"/>
                    <a:pt x="1" y="2"/>
                    <a:pt x="1" y="1"/>
                  </a:cubicBezTo>
                  <a:cubicBezTo>
                    <a:pt x="1" y="1"/>
                    <a:pt x="1" y="1"/>
                    <a:pt x="1" y="1"/>
                  </a:cubicBezTo>
                  <a:moveTo>
                    <a:pt x="0" y="0"/>
                  </a:moveTo>
                  <a:cubicBezTo>
                    <a:pt x="1" y="0"/>
                    <a:pt x="1" y="1"/>
                    <a:pt x="1" y="1"/>
                  </a:cubicBezTo>
                  <a:cubicBezTo>
                    <a:pt x="1" y="1"/>
                    <a:pt x="1" y="0"/>
                    <a:pt x="1" y="0"/>
                  </a:cubicBezTo>
                  <a:cubicBezTo>
                    <a:pt x="1" y="0"/>
                    <a:pt x="0" y="0"/>
                    <a:pt x="0" y="0"/>
                  </a:cubicBezTo>
                </a:path>
              </a:pathLst>
            </a:custGeom>
            <a:solidFill>
              <a:srgbClr val="0056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41" name="Freeform 540"/>
            <p:cNvSpPr/>
            <p:nvPr/>
          </p:nvSpPr>
          <p:spPr bwMode="auto">
            <a:xfrm>
              <a:off x="3979" y="380"/>
              <a:ext cx="5" cy="12"/>
            </a:xfrm>
            <a:custGeom>
              <a:avLst/>
              <a:gdLst>
                <a:gd name="T0" fmla="*/ 0 w 3"/>
                <a:gd name="T1" fmla="*/ 0 h 7"/>
                <a:gd name="T2" fmla="*/ 0 w 3"/>
                <a:gd name="T3" fmla="*/ 0 h 7"/>
                <a:gd name="T4" fmla="*/ 3 w 3"/>
                <a:gd name="T5" fmla="*/ 7 h 7"/>
                <a:gd name="T6" fmla="*/ 2 w 3"/>
                <a:gd name="T7" fmla="*/ 5 h 7"/>
                <a:gd name="T8" fmla="*/ 1 w 3"/>
                <a:gd name="T9" fmla="*/ 2 h 7"/>
                <a:gd name="T10" fmla="*/ 1 w 3"/>
                <a:gd name="T11" fmla="*/ 2 h 7"/>
                <a:gd name="T12" fmla="*/ 1 w 3"/>
                <a:gd name="T13" fmla="*/ 2 h 7"/>
                <a:gd name="T14" fmla="*/ 0 w 3"/>
                <a:gd name="T15" fmla="*/ 1 h 7"/>
                <a:gd name="T16" fmla="*/ 0 w 3"/>
                <a:gd name="T17"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7">
                  <a:moveTo>
                    <a:pt x="0" y="0"/>
                  </a:moveTo>
                  <a:cubicBezTo>
                    <a:pt x="0" y="0"/>
                    <a:pt x="0" y="0"/>
                    <a:pt x="0" y="0"/>
                  </a:cubicBezTo>
                  <a:cubicBezTo>
                    <a:pt x="1" y="2"/>
                    <a:pt x="2" y="5"/>
                    <a:pt x="3" y="7"/>
                  </a:cubicBezTo>
                  <a:cubicBezTo>
                    <a:pt x="3" y="7"/>
                    <a:pt x="3" y="6"/>
                    <a:pt x="2" y="5"/>
                  </a:cubicBezTo>
                  <a:cubicBezTo>
                    <a:pt x="2" y="4"/>
                    <a:pt x="1" y="3"/>
                    <a:pt x="1" y="2"/>
                  </a:cubicBezTo>
                  <a:cubicBezTo>
                    <a:pt x="1" y="2"/>
                    <a:pt x="1" y="2"/>
                    <a:pt x="1" y="2"/>
                  </a:cubicBezTo>
                  <a:cubicBezTo>
                    <a:pt x="1" y="2"/>
                    <a:pt x="1" y="2"/>
                    <a:pt x="1" y="2"/>
                  </a:cubicBezTo>
                  <a:cubicBezTo>
                    <a:pt x="1" y="2"/>
                    <a:pt x="1" y="1"/>
                    <a:pt x="0" y="1"/>
                  </a:cubicBezTo>
                  <a:cubicBezTo>
                    <a:pt x="0" y="0"/>
                    <a:pt x="0" y="0"/>
                    <a:pt x="0" y="0"/>
                  </a:cubicBezTo>
                </a:path>
              </a:pathLst>
            </a:custGeom>
            <a:solidFill>
              <a:srgbClr val="00141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42" name="Oval 541"/>
            <p:cNvSpPr>
              <a:spLocks noChangeArrowheads="1"/>
            </p:cNvSpPr>
            <p:nvPr/>
          </p:nvSpPr>
          <p:spPr bwMode="auto">
            <a:xfrm>
              <a:off x="3927" y="261"/>
              <a:ext cx="1" cy="1"/>
            </a:xfrm>
            <a:prstGeom prst="ellipse">
              <a:avLst/>
            </a:prstGeom>
            <a:solidFill>
              <a:srgbClr val="009F9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43" name="Freeform 542"/>
            <p:cNvSpPr/>
            <p:nvPr/>
          </p:nvSpPr>
          <p:spPr bwMode="auto">
            <a:xfrm>
              <a:off x="3923" y="255"/>
              <a:ext cx="5" cy="8"/>
            </a:xfrm>
            <a:custGeom>
              <a:avLst/>
              <a:gdLst>
                <a:gd name="T0" fmla="*/ 0 w 3"/>
                <a:gd name="T1" fmla="*/ 0 h 5"/>
                <a:gd name="T2" fmla="*/ 0 w 3"/>
                <a:gd name="T3" fmla="*/ 0 h 5"/>
                <a:gd name="T4" fmla="*/ 0 w 3"/>
                <a:gd name="T5" fmla="*/ 1 h 5"/>
                <a:gd name="T6" fmla="*/ 1 w 3"/>
                <a:gd name="T7" fmla="*/ 1 h 5"/>
                <a:gd name="T8" fmla="*/ 3 w 3"/>
                <a:gd name="T9" fmla="*/ 5 h 5"/>
                <a:gd name="T10" fmla="*/ 2 w 3"/>
                <a:gd name="T11" fmla="*/ 4 h 5"/>
                <a:gd name="T12" fmla="*/ 2 w 3"/>
                <a:gd name="T13" fmla="*/ 4 h 5"/>
                <a:gd name="T14" fmla="*/ 2 w 3"/>
                <a:gd name="T15" fmla="*/ 3 h 5"/>
                <a:gd name="T16" fmla="*/ 0 w 3"/>
                <a:gd name="T17"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5">
                  <a:moveTo>
                    <a:pt x="0" y="0"/>
                  </a:moveTo>
                  <a:cubicBezTo>
                    <a:pt x="0" y="0"/>
                    <a:pt x="0" y="0"/>
                    <a:pt x="0" y="0"/>
                  </a:cubicBezTo>
                  <a:cubicBezTo>
                    <a:pt x="0" y="0"/>
                    <a:pt x="0" y="0"/>
                    <a:pt x="0" y="1"/>
                  </a:cubicBezTo>
                  <a:cubicBezTo>
                    <a:pt x="0" y="1"/>
                    <a:pt x="1" y="1"/>
                    <a:pt x="1" y="1"/>
                  </a:cubicBezTo>
                  <a:cubicBezTo>
                    <a:pt x="1" y="3"/>
                    <a:pt x="2" y="4"/>
                    <a:pt x="3" y="5"/>
                  </a:cubicBezTo>
                  <a:cubicBezTo>
                    <a:pt x="2" y="5"/>
                    <a:pt x="2" y="5"/>
                    <a:pt x="2" y="4"/>
                  </a:cubicBezTo>
                  <a:cubicBezTo>
                    <a:pt x="2" y="4"/>
                    <a:pt x="2" y="4"/>
                    <a:pt x="2" y="4"/>
                  </a:cubicBezTo>
                  <a:cubicBezTo>
                    <a:pt x="2" y="3"/>
                    <a:pt x="2" y="3"/>
                    <a:pt x="2" y="3"/>
                  </a:cubicBezTo>
                  <a:cubicBezTo>
                    <a:pt x="1" y="2"/>
                    <a:pt x="1" y="1"/>
                    <a:pt x="0" y="0"/>
                  </a:cubicBezTo>
                </a:path>
              </a:pathLst>
            </a:custGeom>
            <a:solidFill>
              <a:srgbClr val="0056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44" name="Freeform 543"/>
            <p:cNvSpPr/>
            <p:nvPr/>
          </p:nvSpPr>
          <p:spPr bwMode="auto">
            <a:xfrm>
              <a:off x="3925" y="256"/>
              <a:ext cx="3" cy="8"/>
            </a:xfrm>
            <a:custGeom>
              <a:avLst/>
              <a:gdLst>
                <a:gd name="T0" fmla="*/ 0 w 2"/>
                <a:gd name="T1" fmla="*/ 0 h 5"/>
                <a:gd name="T2" fmla="*/ 2 w 2"/>
                <a:gd name="T3" fmla="*/ 5 h 5"/>
                <a:gd name="T4" fmla="*/ 2 w 2"/>
                <a:gd name="T5" fmla="*/ 5 h 5"/>
                <a:gd name="T6" fmla="*/ 2 w 2"/>
                <a:gd name="T7" fmla="*/ 4 h 5"/>
                <a:gd name="T8" fmla="*/ 0 w 2"/>
                <a:gd name="T9" fmla="*/ 0 h 5"/>
              </a:gdLst>
              <a:ahLst/>
              <a:cxnLst>
                <a:cxn ang="0">
                  <a:pos x="T0" y="T1"/>
                </a:cxn>
                <a:cxn ang="0">
                  <a:pos x="T2" y="T3"/>
                </a:cxn>
                <a:cxn ang="0">
                  <a:pos x="T4" y="T5"/>
                </a:cxn>
                <a:cxn ang="0">
                  <a:pos x="T6" y="T7"/>
                </a:cxn>
                <a:cxn ang="0">
                  <a:pos x="T8" y="T9"/>
                </a:cxn>
              </a:cxnLst>
              <a:rect l="0" t="0" r="r" b="b"/>
              <a:pathLst>
                <a:path w="2" h="5">
                  <a:moveTo>
                    <a:pt x="0" y="0"/>
                  </a:moveTo>
                  <a:cubicBezTo>
                    <a:pt x="0" y="2"/>
                    <a:pt x="1" y="3"/>
                    <a:pt x="2" y="5"/>
                  </a:cubicBezTo>
                  <a:cubicBezTo>
                    <a:pt x="2" y="5"/>
                    <a:pt x="2" y="5"/>
                    <a:pt x="2" y="5"/>
                  </a:cubicBezTo>
                  <a:cubicBezTo>
                    <a:pt x="2" y="5"/>
                    <a:pt x="2" y="5"/>
                    <a:pt x="2" y="4"/>
                  </a:cubicBezTo>
                  <a:cubicBezTo>
                    <a:pt x="1" y="3"/>
                    <a:pt x="0" y="2"/>
                    <a:pt x="0" y="0"/>
                  </a:cubicBezTo>
                </a:path>
              </a:pathLst>
            </a:custGeom>
            <a:solidFill>
              <a:srgbClr val="00141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45" name="Freeform 544"/>
            <p:cNvSpPr/>
            <p:nvPr/>
          </p:nvSpPr>
          <p:spPr bwMode="auto">
            <a:xfrm>
              <a:off x="3986" y="395"/>
              <a:ext cx="5" cy="13"/>
            </a:xfrm>
            <a:custGeom>
              <a:avLst/>
              <a:gdLst>
                <a:gd name="T0" fmla="*/ 0 w 3"/>
                <a:gd name="T1" fmla="*/ 0 h 8"/>
                <a:gd name="T2" fmla="*/ 3 w 3"/>
                <a:gd name="T3" fmla="*/ 8 h 8"/>
                <a:gd name="T4" fmla="*/ 0 w 3"/>
                <a:gd name="T5" fmla="*/ 0 h 8"/>
              </a:gdLst>
              <a:ahLst/>
              <a:cxnLst>
                <a:cxn ang="0">
                  <a:pos x="T0" y="T1"/>
                </a:cxn>
                <a:cxn ang="0">
                  <a:pos x="T2" y="T3"/>
                </a:cxn>
                <a:cxn ang="0">
                  <a:pos x="T4" y="T5"/>
                </a:cxn>
              </a:cxnLst>
              <a:rect l="0" t="0" r="r" b="b"/>
              <a:pathLst>
                <a:path w="3" h="8">
                  <a:moveTo>
                    <a:pt x="0" y="0"/>
                  </a:moveTo>
                  <a:cubicBezTo>
                    <a:pt x="1" y="3"/>
                    <a:pt x="2" y="5"/>
                    <a:pt x="3" y="8"/>
                  </a:cubicBezTo>
                  <a:cubicBezTo>
                    <a:pt x="2" y="5"/>
                    <a:pt x="1" y="3"/>
                    <a:pt x="0" y="0"/>
                  </a:cubicBezTo>
                </a:path>
              </a:pathLst>
            </a:custGeom>
            <a:solidFill>
              <a:srgbClr val="00141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46" name="Freeform 545"/>
            <p:cNvSpPr/>
            <p:nvPr/>
          </p:nvSpPr>
          <p:spPr bwMode="auto">
            <a:xfrm>
              <a:off x="3928" y="266"/>
              <a:ext cx="2" cy="3"/>
            </a:xfrm>
            <a:custGeom>
              <a:avLst/>
              <a:gdLst>
                <a:gd name="T0" fmla="*/ 0 w 1"/>
                <a:gd name="T1" fmla="*/ 0 h 2"/>
                <a:gd name="T2" fmla="*/ 1 w 1"/>
                <a:gd name="T3" fmla="*/ 2 h 2"/>
                <a:gd name="T4" fmla="*/ 1 w 1"/>
                <a:gd name="T5" fmla="*/ 2 h 2"/>
                <a:gd name="T6" fmla="*/ 0 w 1"/>
                <a:gd name="T7" fmla="*/ 0 h 2"/>
              </a:gdLst>
              <a:ahLst/>
              <a:cxnLst>
                <a:cxn ang="0">
                  <a:pos x="T0" y="T1"/>
                </a:cxn>
                <a:cxn ang="0">
                  <a:pos x="T2" y="T3"/>
                </a:cxn>
                <a:cxn ang="0">
                  <a:pos x="T4" y="T5"/>
                </a:cxn>
                <a:cxn ang="0">
                  <a:pos x="T6" y="T7"/>
                </a:cxn>
              </a:cxnLst>
              <a:rect l="0" t="0" r="r" b="b"/>
              <a:pathLst>
                <a:path w="1" h="2">
                  <a:moveTo>
                    <a:pt x="0" y="0"/>
                  </a:moveTo>
                  <a:cubicBezTo>
                    <a:pt x="1" y="0"/>
                    <a:pt x="1" y="1"/>
                    <a:pt x="1" y="2"/>
                  </a:cubicBezTo>
                  <a:cubicBezTo>
                    <a:pt x="1" y="2"/>
                    <a:pt x="1" y="2"/>
                    <a:pt x="1" y="2"/>
                  </a:cubicBezTo>
                  <a:cubicBezTo>
                    <a:pt x="1" y="1"/>
                    <a:pt x="1" y="1"/>
                    <a:pt x="0" y="0"/>
                  </a:cubicBezTo>
                </a:path>
              </a:pathLst>
            </a:custGeom>
            <a:solidFill>
              <a:srgbClr val="0056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47" name="Freeform 546"/>
            <p:cNvSpPr>
              <a:spLocks noEditPoints="1"/>
            </p:cNvSpPr>
            <p:nvPr/>
          </p:nvSpPr>
          <p:spPr bwMode="auto">
            <a:xfrm>
              <a:off x="3928" y="266"/>
              <a:ext cx="5" cy="10"/>
            </a:xfrm>
            <a:custGeom>
              <a:avLst/>
              <a:gdLst>
                <a:gd name="T0" fmla="*/ 1 w 3"/>
                <a:gd name="T1" fmla="*/ 2 h 6"/>
                <a:gd name="T2" fmla="*/ 3 w 3"/>
                <a:gd name="T3" fmla="*/ 6 h 6"/>
                <a:gd name="T4" fmla="*/ 3 w 3"/>
                <a:gd name="T5" fmla="*/ 6 h 6"/>
                <a:gd name="T6" fmla="*/ 3 w 3"/>
                <a:gd name="T7" fmla="*/ 5 h 6"/>
                <a:gd name="T8" fmla="*/ 1 w 3"/>
                <a:gd name="T9" fmla="*/ 2 h 6"/>
                <a:gd name="T10" fmla="*/ 0 w 3"/>
                <a:gd name="T11" fmla="*/ 0 h 6"/>
                <a:gd name="T12" fmla="*/ 1 w 3"/>
                <a:gd name="T13" fmla="*/ 2 h 6"/>
                <a:gd name="T14" fmla="*/ 0 w 3"/>
                <a:gd name="T15" fmla="*/ 0 h 6"/>
                <a:gd name="T16" fmla="*/ 0 w 3"/>
                <a:gd name="T17"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6">
                  <a:moveTo>
                    <a:pt x="1" y="2"/>
                  </a:moveTo>
                  <a:cubicBezTo>
                    <a:pt x="2" y="3"/>
                    <a:pt x="3" y="5"/>
                    <a:pt x="3" y="6"/>
                  </a:cubicBezTo>
                  <a:cubicBezTo>
                    <a:pt x="3" y="6"/>
                    <a:pt x="3" y="6"/>
                    <a:pt x="3" y="6"/>
                  </a:cubicBezTo>
                  <a:cubicBezTo>
                    <a:pt x="3" y="6"/>
                    <a:pt x="3" y="5"/>
                    <a:pt x="3" y="5"/>
                  </a:cubicBezTo>
                  <a:cubicBezTo>
                    <a:pt x="2" y="4"/>
                    <a:pt x="2" y="3"/>
                    <a:pt x="1" y="2"/>
                  </a:cubicBezTo>
                  <a:moveTo>
                    <a:pt x="0" y="0"/>
                  </a:moveTo>
                  <a:cubicBezTo>
                    <a:pt x="1" y="0"/>
                    <a:pt x="1" y="1"/>
                    <a:pt x="1" y="2"/>
                  </a:cubicBezTo>
                  <a:cubicBezTo>
                    <a:pt x="1" y="1"/>
                    <a:pt x="1" y="0"/>
                    <a:pt x="0" y="0"/>
                  </a:cubicBezTo>
                  <a:cubicBezTo>
                    <a:pt x="0" y="0"/>
                    <a:pt x="0" y="0"/>
                    <a:pt x="0" y="0"/>
                  </a:cubicBezTo>
                </a:path>
              </a:pathLst>
            </a:custGeom>
            <a:solidFill>
              <a:srgbClr val="00141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48" name="Oval 547"/>
            <p:cNvSpPr>
              <a:spLocks noChangeArrowheads="1"/>
            </p:cNvSpPr>
            <p:nvPr/>
          </p:nvSpPr>
          <p:spPr bwMode="auto">
            <a:xfrm>
              <a:off x="3932" y="273"/>
              <a:ext cx="1" cy="1"/>
            </a:xfrm>
            <a:prstGeom prst="ellipse">
              <a:avLst/>
            </a:prstGeom>
            <a:solidFill>
              <a:srgbClr val="009F9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49" name="Freeform 548"/>
            <p:cNvSpPr/>
            <p:nvPr/>
          </p:nvSpPr>
          <p:spPr bwMode="auto">
            <a:xfrm>
              <a:off x="3930" y="269"/>
              <a:ext cx="3" cy="5"/>
            </a:xfrm>
            <a:custGeom>
              <a:avLst/>
              <a:gdLst>
                <a:gd name="T0" fmla="*/ 0 w 2"/>
                <a:gd name="T1" fmla="*/ 0 h 3"/>
                <a:gd name="T2" fmla="*/ 0 w 2"/>
                <a:gd name="T3" fmla="*/ 0 h 3"/>
                <a:gd name="T4" fmla="*/ 0 w 2"/>
                <a:gd name="T5" fmla="*/ 0 h 3"/>
                <a:gd name="T6" fmla="*/ 2 w 2"/>
                <a:gd name="T7" fmla="*/ 3 h 3"/>
                <a:gd name="T8" fmla="*/ 1 w 2"/>
                <a:gd name="T9" fmla="*/ 2 h 3"/>
                <a:gd name="T10" fmla="*/ 1 w 2"/>
                <a:gd name="T11" fmla="*/ 2 h 3"/>
                <a:gd name="T12" fmla="*/ 1 w 2"/>
                <a:gd name="T13" fmla="*/ 1 h 3"/>
                <a:gd name="T14" fmla="*/ 1 w 2"/>
                <a:gd name="T15" fmla="*/ 1 h 3"/>
                <a:gd name="T16" fmla="*/ 0 w 2"/>
                <a:gd name="T17"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3">
                  <a:moveTo>
                    <a:pt x="0" y="0"/>
                  </a:moveTo>
                  <a:cubicBezTo>
                    <a:pt x="0" y="0"/>
                    <a:pt x="0" y="0"/>
                    <a:pt x="0" y="0"/>
                  </a:cubicBezTo>
                  <a:cubicBezTo>
                    <a:pt x="0" y="0"/>
                    <a:pt x="0" y="0"/>
                    <a:pt x="0" y="0"/>
                  </a:cubicBezTo>
                  <a:cubicBezTo>
                    <a:pt x="1" y="1"/>
                    <a:pt x="1" y="2"/>
                    <a:pt x="2" y="3"/>
                  </a:cubicBezTo>
                  <a:cubicBezTo>
                    <a:pt x="2" y="3"/>
                    <a:pt x="2" y="3"/>
                    <a:pt x="1" y="2"/>
                  </a:cubicBezTo>
                  <a:cubicBezTo>
                    <a:pt x="1" y="2"/>
                    <a:pt x="1" y="2"/>
                    <a:pt x="1" y="2"/>
                  </a:cubicBezTo>
                  <a:cubicBezTo>
                    <a:pt x="1" y="2"/>
                    <a:pt x="1" y="2"/>
                    <a:pt x="1" y="1"/>
                  </a:cubicBezTo>
                  <a:cubicBezTo>
                    <a:pt x="1" y="1"/>
                    <a:pt x="1" y="1"/>
                    <a:pt x="1" y="1"/>
                  </a:cubicBezTo>
                  <a:cubicBezTo>
                    <a:pt x="1" y="1"/>
                    <a:pt x="0" y="0"/>
                    <a:pt x="0" y="0"/>
                  </a:cubicBezTo>
                </a:path>
              </a:pathLst>
            </a:custGeom>
            <a:solidFill>
              <a:srgbClr val="0056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50" name="Freeform 549"/>
            <p:cNvSpPr/>
            <p:nvPr/>
          </p:nvSpPr>
          <p:spPr bwMode="auto">
            <a:xfrm>
              <a:off x="3874" y="161"/>
              <a:ext cx="2" cy="2"/>
            </a:xfrm>
            <a:custGeom>
              <a:avLst/>
              <a:gdLst>
                <a:gd name="T0" fmla="*/ 0 w 1"/>
                <a:gd name="T1" fmla="*/ 0 h 1"/>
                <a:gd name="T2" fmla="*/ 1 w 1"/>
                <a:gd name="T3" fmla="*/ 1 h 1"/>
                <a:gd name="T4" fmla="*/ 1 w 1"/>
                <a:gd name="T5" fmla="*/ 1 h 1"/>
                <a:gd name="T6" fmla="*/ 0 w 1"/>
                <a:gd name="T7" fmla="*/ 0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0" y="0"/>
                    <a:pt x="0" y="0"/>
                    <a:pt x="1" y="1"/>
                  </a:cubicBezTo>
                  <a:cubicBezTo>
                    <a:pt x="1" y="1"/>
                    <a:pt x="1" y="1"/>
                    <a:pt x="1" y="1"/>
                  </a:cubicBezTo>
                  <a:cubicBezTo>
                    <a:pt x="0" y="0"/>
                    <a:pt x="0" y="0"/>
                    <a:pt x="0" y="0"/>
                  </a:cubicBezTo>
                  <a:cubicBezTo>
                    <a:pt x="0" y="0"/>
                    <a:pt x="0" y="0"/>
                    <a:pt x="0" y="0"/>
                  </a:cubicBezTo>
                </a:path>
              </a:pathLst>
            </a:custGeom>
            <a:solidFill>
              <a:srgbClr val="00A8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51" name="Freeform 550"/>
            <p:cNvSpPr/>
            <p:nvPr/>
          </p:nvSpPr>
          <p:spPr bwMode="auto">
            <a:xfrm>
              <a:off x="3874" y="161"/>
              <a:ext cx="2" cy="2"/>
            </a:xfrm>
            <a:custGeom>
              <a:avLst/>
              <a:gdLst>
                <a:gd name="T0" fmla="*/ 0 w 1"/>
                <a:gd name="T1" fmla="*/ 0 h 1"/>
                <a:gd name="T2" fmla="*/ 1 w 1"/>
                <a:gd name="T3" fmla="*/ 1 h 1"/>
                <a:gd name="T4" fmla="*/ 1 w 1"/>
                <a:gd name="T5" fmla="*/ 1 h 1"/>
                <a:gd name="T6" fmla="*/ 0 w 1"/>
                <a:gd name="T7" fmla="*/ 0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0" y="0"/>
                    <a:pt x="0" y="0"/>
                    <a:pt x="1" y="1"/>
                  </a:cubicBezTo>
                  <a:cubicBezTo>
                    <a:pt x="1" y="1"/>
                    <a:pt x="1" y="1"/>
                    <a:pt x="1" y="1"/>
                  </a:cubicBezTo>
                  <a:cubicBezTo>
                    <a:pt x="0" y="0"/>
                    <a:pt x="0" y="0"/>
                    <a:pt x="0" y="0"/>
                  </a:cubicBezTo>
                  <a:cubicBezTo>
                    <a:pt x="0" y="0"/>
                    <a:pt x="0" y="0"/>
                    <a:pt x="0" y="0"/>
                  </a:cubicBezTo>
                </a:path>
              </a:pathLst>
            </a:custGeom>
            <a:solidFill>
              <a:srgbClr val="009F9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52" name="Freeform 551"/>
            <p:cNvSpPr/>
            <p:nvPr/>
          </p:nvSpPr>
          <p:spPr bwMode="auto">
            <a:xfrm>
              <a:off x="3874" y="160"/>
              <a:ext cx="2" cy="3"/>
            </a:xfrm>
            <a:custGeom>
              <a:avLst/>
              <a:gdLst>
                <a:gd name="T0" fmla="*/ 0 w 1"/>
                <a:gd name="T1" fmla="*/ 0 h 2"/>
                <a:gd name="T2" fmla="*/ 1 w 1"/>
                <a:gd name="T3" fmla="*/ 2 h 2"/>
                <a:gd name="T4" fmla="*/ 1 w 1"/>
                <a:gd name="T5" fmla="*/ 2 h 2"/>
                <a:gd name="T6" fmla="*/ 0 w 1"/>
                <a:gd name="T7" fmla="*/ 1 h 2"/>
                <a:gd name="T8" fmla="*/ 0 w 1"/>
                <a:gd name="T9" fmla="*/ 0 h 2"/>
              </a:gdLst>
              <a:ahLst/>
              <a:cxnLst>
                <a:cxn ang="0">
                  <a:pos x="T0" y="T1"/>
                </a:cxn>
                <a:cxn ang="0">
                  <a:pos x="T2" y="T3"/>
                </a:cxn>
                <a:cxn ang="0">
                  <a:pos x="T4" y="T5"/>
                </a:cxn>
                <a:cxn ang="0">
                  <a:pos x="T6" y="T7"/>
                </a:cxn>
                <a:cxn ang="0">
                  <a:pos x="T8" y="T9"/>
                </a:cxn>
              </a:cxnLst>
              <a:rect l="0" t="0" r="r" b="b"/>
              <a:pathLst>
                <a:path w="1" h="2">
                  <a:moveTo>
                    <a:pt x="0" y="0"/>
                  </a:moveTo>
                  <a:cubicBezTo>
                    <a:pt x="0" y="1"/>
                    <a:pt x="0" y="1"/>
                    <a:pt x="1" y="2"/>
                  </a:cubicBezTo>
                  <a:cubicBezTo>
                    <a:pt x="1" y="2"/>
                    <a:pt x="1" y="2"/>
                    <a:pt x="1" y="2"/>
                  </a:cubicBezTo>
                  <a:cubicBezTo>
                    <a:pt x="0" y="1"/>
                    <a:pt x="0" y="1"/>
                    <a:pt x="0" y="1"/>
                  </a:cubicBezTo>
                  <a:cubicBezTo>
                    <a:pt x="0" y="0"/>
                    <a:pt x="0" y="0"/>
                    <a:pt x="0" y="0"/>
                  </a:cubicBezTo>
                </a:path>
              </a:pathLst>
            </a:custGeom>
            <a:solidFill>
              <a:srgbClr val="0056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53" name="Freeform 552"/>
            <p:cNvSpPr/>
            <p:nvPr/>
          </p:nvSpPr>
          <p:spPr bwMode="auto">
            <a:xfrm>
              <a:off x="3874" y="160"/>
              <a:ext cx="2" cy="3"/>
            </a:xfrm>
            <a:custGeom>
              <a:avLst/>
              <a:gdLst>
                <a:gd name="T0" fmla="*/ 0 w 1"/>
                <a:gd name="T1" fmla="*/ 0 h 2"/>
                <a:gd name="T2" fmla="*/ 0 w 1"/>
                <a:gd name="T3" fmla="*/ 0 h 2"/>
                <a:gd name="T4" fmla="*/ 1 w 1"/>
                <a:gd name="T5" fmla="*/ 2 h 2"/>
                <a:gd name="T6" fmla="*/ 1 w 1"/>
                <a:gd name="T7" fmla="*/ 2 h 2"/>
                <a:gd name="T8" fmla="*/ 1 w 1"/>
                <a:gd name="T9" fmla="*/ 2 h 2"/>
                <a:gd name="T10" fmla="*/ 0 w 1"/>
                <a:gd name="T11" fmla="*/ 0 h 2"/>
                <a:gd name="T12" fmla="*/ 0 w 1"/>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1" h="2">
                  <a:moveTo>
                    <a:pt x="0" y="0"/>
                  </a:moveTo>
                  <a:cubicBezTo>
                    <a:pt x="0" y="0"/>
                    <a:pt x="0" y="0"/>
                    <a:pt x="0" y="0"/>
                  </a:cubicBezTo>
                  <a:cubicBezTo>
                    <a:pt x="0" y="1"/>
                    <a:pt x="0" y="1"/>
                    <a:pt x="1" y="2"/>
                  </a:cubicBezTo>
                  <a:cubicBezTo>
                    <a:pt x="1" y="2"/>
                    <a:pt x="1" y="2"/>
                    <a:pt x="1" y="2"/>
                  </a:cubicBezTo>
                  <a:cubicBezTo>
                    <a:pt x="1" y="2"/>
                    <a:pt x="1" y="2"/>
                    <a:pt x="1" y="2"/>
                  </a:cubicBezTo>
                  <a:cubicBezTo>
                    <a:pt x="0" y="1"/>
                    <a:pt x="0" y="1"/>
                    <a:pt x="0" y="0"/>
                  </a:cubicBezTo>
                  <a:cubicBezTo>
                    <a:pt x="0" y="0"/>
                    <a:pt x="0" y="0"/>
                    <a:pt x="0" y="0"/>
                  </a:cubicBezTo>
                </a:path>
              </a:pathLst>
            </a:custGeom>
            <a:solidFill>
              <a:srgbClr val="00141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54" name="Freeform 553"/>
            <p:cNvSpPr/>
            <p:nvPr/>
          </p:nvSpPr>
          <p:spPr bwMode="auto">
            <a:xfrm>
              <a:off x="3873" y="15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path>
              </a:pathLst>
            </a:custGeom>
            <a:solidFill>
              <a:srgbClr val="00A8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55" name="Freeform 554"/>
            <p:cNvSpPr/>
            <p:nvPr/>
          </p:nvSpPr>
          <p:spPr bwMode="auto">
            <a:xfrm>
              <a:off x="3873" y="156"/>
              <a:ext cx="0" cy="2"/>
            </a:xfrm>
            <a:custGeom>
              <a:avLst/>
              <a:gdLst>
                <a:gd name="T0" fmla="*/ 0 h 1"/>
                <a:gd name="T1" fmla="*/ 1 h 1"/>
                <a:gd name="T2" fmla="*/ 1 h 1"/>
                <a:gd name="T3" fmla="*/ 1 h 1"/>
                <a:gd name="T4" fmla="*/ 0 h 1"/>
              </a:gdLst>
              <a:ahLst/>
              <a:cxnLst>
                <a:cxn ang="0">
                  <a:pos x="0" y="T0"/>
                </a:cxn>
                <a:cxn ang="0">
                  <a:pos x="0" y="T1"/>
                </a:cxn>
                <a:cxn ang="0">
                  <a:pos x="0" y="T2"/>
                </a:cxn>
                <a:cxn ang="0">
                  <a:pos x="0" y="T3"/>
                </a:cxn>
                <a:cxn ang="0">
                  <a:pos x="0" y="T4"/>
                </a:cxn>
              </a:cxnLst>
              <a:rect l="0" t="0" r="r" b="b"/>
              <a:pathLst>
                <a:path h="1">
                  <a:moveTo>
                    <a:pt x="0" y="0"/>
                  </a:moveTo>
                  <a:cubicBezTo>
                    <a:pt x="0" y="1"/>
                    <a:pt x="0" y="1"/>
                    <a:pt x="0" y="1"/>
                  </a:cubicBezTo>
                  <a:cubicBezTo>
                    <a:pt x="0" y="1"/>
                    <a:pt x="0" y="1"/>
                    <a:pt x="0" y="1"/>
                  </a:cubicBezTo>
                  <a:cubicBezTo>
                    <a:pt x="0" y="1"/>
                    <a:pt x="0" y="1"/>
                    <a:pt x="0" y="1"/>
                  </a:cubicBezTo>
                  <a:cubicBezTo>
                    <a:pt x="0" y="1"/>
                    <a:pt x="0" y="1"/>
                    <a:pt x="0" y="0"/>
                  </a:cubicBezTo>
                </a:path>
              </a:pathLst>
            </a:custGeom>
            <a:solidFill>
              <a:srgbClr val="009F9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56" name="Freeform 555"/>
            <p:cNvSpPr/>
            <p:nvPr/>
          </p:nvSpPr>
          <p:spPr bwMode="auto">
            <a:xfrm>
              <a:off x="3873" y="156"/>
              <a:ext cx="0" cy="2"/>
            </a:xfrm>
            <a:custGeom>
              <a:avLst/>
              <a:gdLst>
                <a:gd name="T0" fmla="*/ 0 h 1"/>
                <a:gd name="T1" fmla="*/ 1 h 1"/>
                <a:gd name="T2" fmla="*/ 1 h 1"/>
                <a:gd name="T3" fmla="*/ 0 h 1"/>
                <a:gd name="T4" fmla="*/ 0 h 1"/>
              </a:gdLst>
              <a:ahLst/>
              <a:cxnLst>
                <a:cxn ang="0">
                  <a:pos x="0" y="T0"/>
                </a:cxn>
                <a:cxn ang="0">
                  <a:pos x="0" y="T1"/>
                </a:cxn>
                <a:cxn ang="0">
                  <a:pos x="0" y="T2"/>
                </a:cxn>
                <a:cxn ang="0">
                  <a:pos x="0" y="T3"/>
                </a:cxn>
                <a:cxn ang="0">
                  <a:pos x="0" y="T4"/>
                </a:cxn>
              </a:cxnLst>
              <a:rect l="0" t="0" r="r" b="b"/>
              <a:pathLst>
                <a:path h="1">
                  <a:moveTo>
                    <a:pt x="0" y="0"/>
                  </a:moveTo>
                  <a:cubicBezTo>
                    <a:pt x="0" y="1"/>
                    <a:pt x="0" y="1"/>
                    <a:pt x="0" y="1"/>
                  </a:cubicBezTo>
                  <a:cubicBezTo>
                    <a:pt x="0" y="1"/>
                    <a:pt x="0" y="1"/>
                    <a:pt x="0" y="1"/>
                  </a:cubicBezTo>
                  <a:cubicBezTo>
                    <a:pt x="0" y="1"/>
                    <a:pt x="0" y="1"/>
                    <a:pt x="0" y="0"/>
                  </a:cubicBezTo>
                  <a:cubicBezTo>
                    <a:pt x="0" y="0"/>
                    <a:pt x="0" y="0"/>
                    <a:pt x="0" y="0"/>
                  </a:cubicBezTo>
                </a:path>
              </a:pathLst>
            </a:custGeom>
            <a:solidFill>
              <a:srgbClr val="0056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57" name="Freeform 556"/>
            <p:cNvSpPr/>
            <p:nvPr/>
          </p:nvSpPr>
          <p:spPr bwMode="auto">
            <a:xfrm>
              <a:off x="3871" y="156"/>
              <a:ext cx="2" cy="4"/>
            </a:xfrm>
            <a:custGeom>
              <a:avLst/>
              <a:gdLst>
                <a:gd name="T0" fmla="*/ 0 w 1"/>
                <a:gd name="T1" fmla="*/ 0 h 2"/>
                <a:gd name="T2" fmla="*/ 1 w 1"/>
                <a:gd name="T3" fmla="*/ 0 h 2"/>
                <a:gd name="T4" fmla="*/ 1 w 1"/>
                <a:gd name="T5" fmla="*/ 1 h 2"/>
                <a:gd name="T6" fmla="*/ 1 w 1"/>
                <a:gd name="T7" fmla="*/ 2 h 2"/>
                <a:gd name="T8" fmla="*/ 1 w 1"/>
                <a:gd name="T9" fmla="*/ 1 h 2"/>
                <a:gd name="T10" fmla="*/ 1 w 1"/>
                <a:gd name="T11" fmla="*/ 0 h 2"/>
                <a:gd name="T12" fmla="*/ 0 w 1"/>
                <a:gd name="T13" fmla="*/ 0 h 2"/>
                <a:gd name="T14" fmla="*/ 0 w 1"/>
                <a:gd name="T15" fmla="*/ 0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2">
                  <a:moveTo>
                    <a:pt x="0" y="0"/>
                  </a:moveTo>
                  <a:cubicBezTo>
                    <a:pt x="1" y="0"/>
                    <a:pt x="1" y="0"/>
                    <a:pt x="1" y="0"/>
                  </a:cubicBezTo>
                  <a:cubicBezTo>
                    <a:pt x="1" y="1"/>
                    <a:pt x="1" y="1"/>
                    <a:pt x="1" y="1"/>
                  </a:cubicBezTo>
                  <a:cubicBezTo>
                    <a:pt x="1" y="2"/>
                    <a:pt x="1" y="2"/>
                    <a:pt x="1" y="2"/>
                  </a:cubicBezTo>
                  <a:cubicBezTo>
                    <a:pt x="1" y="2"/>
                    <a:pt x="1" y="1"/>
                    <a:pt x="1" y="1"/>
                  </a:cubicBezTo>
                  <a:cubicBezTo>
                    <a:pt x="1" y="1"/>
                    <a:pt x="1" y="1"/>
                    <a:pt x="1" y="0"/>
                  </a:cubicBezTo>
                  <a:cubicBezTo>
                    <a:pt x="0" y="0"/>
                    <a:pt x="0" y="0"/>
                    <a:pt x="0" y="0"/>
                  </a:cubicBezTo>
                  <a:cubicBezTo>
                    <a:pt x="0" y="0"/>
                    <a:pt x="0" y="0"/>
                    <a:pt x="0" y="0"/>
                  </a:cubicBezTo>
                </a:path>
              </a:pathLst>
            </a:custGeom>
            <a:solidFill>
              <a:srgbClr val="00141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58" name="Freeform 557"/>
            <p:cNvSpPr/>
            <p:nvPr/>
          </p:nvSpPr>
          <p:spPr bwMode="auto">
            <a:xfrm>
              <a:off x="3876" y="165"/>
              <a:ext cx="2" cy="1"/>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1" y="1"/>
                    <a:pt x="1" y="1"/>
                    <a:pt x="1" y="1"/>
                  </a:cubicBezTo>
                  <a:cubicBezTo>
                    <a:pt x="1" y="0"/>
                    <a:pt x="0" y="0"/>
                    <a:pt x="0" y="0"/>
                  </a:cubicBezTo>
                </a:path>
              </a:pathLst>
            </a:custGeom>
            <a:solidFill>
              <a:srgbClr val="00141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59" name="Freeform 558"/>
            <p:cNvSpPr/>
            <p:nvPr/>
          </p:nvSpPr>
          <p:spPr bwMode="auto">
            <a:xfrm>
              <a:off x="3878" y="166"/>
              <a:ext cx="1" cy="2"/>
            </a:xfrm>
            <a:custGeom>
              <a:avLst/>
              <a:gdLst>
                <a:gd name="T0" fmla="*/ 0 w 1"/>
                <a:gd name="T1" fmla="*/ 0 h 1"/>
                <a:gd name="T2" fmla="*/ 0 w 1"/>
                <a:gd name="T3" fmla="*/ 1 h 1"/>
                <a:gd name="T4" fmla="*/ 1 w 1"/>
                <a:gd name="T5" fmla="*/ 1 h 1"/>
                <a:gd name="T6" fmla="*/ 1 w 1"/>
                <a:gd name="T7" fmla="*/ 1 h 1"/>
                <a:gd name="T8" fmla="*/ 0 w 1"/>
                <a:gd name="T9" fmla="*/ 1 h 1"/>
                <a:gd name="T10" fmla="*/ 0 w 1"/>
                <a:gd name="T11" fmla="*/ 0 h 1"/>
              </a:gdLst>
              <a:ahLst/>
              <a:cxnLst>
                <a:cxn ang="0">
                  <a:pos x="T0" y="T1"/>
                </a:cxn>
                <a:cxn ang="0">
                  <a:pos x="T2" y="T3"/>
                </a:cxn>
                <a:cxn ang="0">
                  <a:pos x="T4" y="T5"/>
                </a:cxn>
                <a:cxn ang="0">
                  <a:pos x="T6" y="T7"/>
                </a:cxn>
                <a:cxn ang="0">
                  <a:pos x="T8" y="T9"/>
                </a:cxn>
                <a:cxn ang="0">
                  <a:pos x="T10" y="T11"/>
                </a:cxn>
              </a:cxnLst>
              <a:rect l="0" t="0" r="r" b="b"/>
              <a:pathLst>
                <a:path w="1" h="1">
                  <a:moveTo>
                    <a:pt x="0" y="0"/>
                  </a:moveTo>
                  <a:cubicBezTo>
                    <a:pt x="0" y="0"/>
                    <a:pt x="0" y="1"/>
                    <a:pt x="0" y="1"/>
                  </a:cubicBezTo>
                  <a:cubicBezTo>
                    <a:pt x="0" y="1"/>
                    <a:pt x="0" y="1"/>
                    <a:pt x="1" y="1"/>
                  </a:cubicBezTo>
                  <a:cubicBezTo>
                    <a:pt x="1" y="1"/>
                    <a:pt x="1" y="1"/>
                    <a:pt x="1" y="1"/>
                  </a:cubicBezTo>
                  <a:cubicBezTo>
                    <a:pt x="0" y="1"/>
                    <a:pt x="0" y="1"/>
                    <a:pt x="0" y="1"/>
                  </a:cubicBezTo>
                  <a:cubicBezTo>
                    <a:pt x="0" y="0"/>
                    <a:pt x="0" y="0"/>
                    <a:pt x="0" y="0"/>
                  </a:cubicBezTo>
                </a:path>
              </a:pathLst>
            </a:custGeom>
            <a:solidFill>
              <a:srgbClr val="00A8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60" name="Freeform 559"/>
            <p:cNvSpPr/>
            <p:nvPr/>
          </p:nvSpPr>
          <p:spPr bwMode="auto">
            <a:xfrm>
              <a:off x="3878" y="166"/>
              <a:ext cx="0" cy="2"/>
            </a:xfrm>
            <a:custGeom>
              <a:avLst/>
              <a:gdLst>
                <a:gd name="T0" fmla="*/ 0 h 1"/>
                <a:gd name="T1" fmla="*/ 1 h 1"/>
                <a:gd name="T2" fmla="*/ 1 h 1"/>
                <a:gd name="T3" fmla="*/ 0 h 1"/>
                <a:gd name="T4" fmla="*/ 0 h 1"/>
              </a:gdLst>
              <a:ahLst/>
              <a:cxnLst>
                <a:cxn ang="0">
                  <a:pos x="0" y="T0"/>
                </a:cxn>
                <a:cxn ang="0">
                  <a:pos x="0" y="T1"/>
                </a:cxn>
                <a:cxn ang="0">
                  <a:pos x="0" y="T2"/>
                </a:cxn>
                <a:cxn ang="0">
                  <a:pos x="0" y="T3"/>
                </a:cxn>
                <a:cxn ang="0">
                  <a:pos x="0" y="T4"/>
                </a:cxn>
              </a:cxnLst>
              <a:rect l="0" t="0" r="r" b="b"/>
              <a:pathLst>
                <a:path h="1">
                  <a:moveTo>
                    <a:pt x="0" y="0"/>
                  </a:moveTo>
                  <a:cubicBezTo>
                    <a:pt x="0" y="0"/>
                    <a:pt x="0" y="0"/>
                    <a:pt x="0" y="1"/>
                  </a:cubicBezTo>
                  <a:cubicBezTo>
                    <a:pt x="0" y="1"/>
                    <a:pt x="0" y="1"/>
                    <a:pt x="0" y="1"/>
                  </a:cubicBezTo>
                  <a:cubicBezTo>
                    <a:pt x="0" y="1"/>
                    <a:pt x="0" y="0"/>
                    <a:pt x="0" y="0"/>
                  </a:cubicBezTo>
                  <a:cubicBezTo>
                    <a:pt x="0" y="0"/>
                    <a:pt x="0" y="0"/>
                    <a:pt x="0" y="0"/>
                  </a:cubicBezTo>
                </a:path>
              </a:pathLst>
            </a:custGeom>
            <a:solidFill>
              <a:srgbClr val="009F9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61" name="Freeform 560"/>
            <p:cNvSpPr/>
            <p:nvPr/>
          </p:nvSpPr>
          <p:spPr bwMode="auto">
            <a:xfrm>
              <a:off x="3878" y="166"/>
              <a:ext cx="0" cy="2"/>
            </a:xfrm>
            <a:custGeom>
              <a:avLst/>
              <a:gdLst>
                <a:gd name="T0" fmla="*/ 0 h 1"/>
                <a:gd name="T1" fmla="*/ 0 h 1"/>
                <a:gd name="T2" fmla="*/ 1 h 1"/>
                <a:gd name="T3" fmla="*/ 0 h 1"/>
                <a:gd name="T4" fmla="*/ 0 h 1"/>
              </a:gdLst>
              <a:ahLst/>
              <a:cxnLst>
                <a:cxn ang="0">
                  <a:pos x="0" y="T0"/>
                </a:cxn>
                <a:cxn ang="0">
                  <a:pos x="0" y="T1"/>
                </a:cxn>
                <a:cxn ang="0">
                  <a:pos x="0" y="T2"/>
                </a:cxn>
                <a:cxn ang="0">
                  <a:pos x="0" y="T3"/>
                </a:cxn>
                <a:cxn ang="0">
                  <a:pos x="0" y="T4"/>
                </a:cxn>
              </a:cxnLst>
              <a:rect l="0" t="0" r="r" b="b"/>
              <a:pathLst>
                <a:path h="1">
                  <a:moveTo>
                    <a:pt x="0" y="0"/>
                  </a:moveTo>
                  <a:cubicBezTo>
                    <a:pt x="0" y="0"/>
                    <a:pt x="0" y="0"/>
                    <a:pt x="0" y="0"/>
                  </a:cubicBezTo>
                  <a:cubicBezTo>
                    <a:pt x="0" y="0"/>
                    <a:pt x="0" y="0"/>
                    <a:pt x="0" y="1"/>
                  </a:cubicBezTo>
                  <a:cubicBezTo>
                    <a:pt x="0" y="0"/>
                    <a:pt x="0" y="0"/>
                    <a:pt x="0" y="0"/>
                  </a:cubicBezTo>
                  <a:cubicBezTo>
                    <a:pt x="0" y="0"/>
                    <a:pt x="0" y="0"/>
                    <a:pt x="0" y="0"/>
                  </a:cubicBezTo>
                </a:path>
              </a:pathLst>
            </a:custGeom>
            <a:solidFill>
              <a:srgbClr val="0056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62" name="Freeform 561"/>
            <p:cNvSpPr/>
            <p:nvPr/>
          </p:nvSpPr>
          <p:spPr bwMode="auto">
            <a:xfrm>
              <a:off x="3878" y="166"/>
              <a:ext cx="0" cy="0"/>
            </a:xfrm>
            <a:custGeom>
              <a:avLst/>
              <a:gdLst/>
              <a:ahLst/>
              <a:cxnLst>
                <a:cxn ang="0">
                  <a:pos x="0" y="0"/>
                </a:cxn>
                <a:cxn ang="0">
                  <a:pos x="0" y="0"/>
                </a:cxn>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ubicBezTo>
                    <a:pt x="0" y="0"/>
                    <a:pt x="0" y="0"/>
                    <a:pt x="0" y="0"/>
                  </a:cubicBezTo>
                  <a:cubicBezTo>
                    <a:pt x="0" y="0"/>
                    <a:pt x="0" y="0"/>
                    <a:pt x="0" y="0"/>
                  </a:cubicBezTo>
                </a:path>
              </a:pathLst>
            </a:custGeom>
            <a:solidFill>
              <a:srgbClr val="00141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63" name="Freeform 562"/>
            <p:cNvSpPr>
              <a:spLocks noEditPoints="1"/>
            </p:cNvSpPr>
            <p:nvPr/>
          </p:nvSpPr>
          <p:spPr bwMode="auto">
            <a:xfrm>
              <a:off x="3879" y="170"/>
              <a:ext cx="2" cy="4"/>
            </a:xfrm>
            <a:custGeom>
              <a:avLst/>
              <a:gdLst>
                <a:gd name="T0" fmla="*/ 1 w 1"/>
                <a:gd name="T1" fmla="*/ 2 h 3"/>
                <a:gd name="T2" fmla="*/ 1 w 1"/>
                <a:gd name="T3" fmla="*/ 2 h 3"/>
                <a:gd name="T4" fmla="*/ 1 w 1"/>
                <a:gd name="T5" fmla="*/ 3 h 3"/>
                <a:gd name="T6" fmla="*/ 1 w 1"/>
                <a:gd name="T7" fmla="*/ 2 h 3"/>
                <a:gd name="T8" fmla="*/ 0 w 1"/>
                <a:gd name="T9" fmla="*/ 0 h 3"/>
                <a:gd name="T10" fmla="*/ 0 w 1"/>
                <a:gd name="T11" fmla="*/ 0 h 3"/>
                <a:gd name="T12" fmla="*/ 0 w 1"/>
                <a:gd name="T13" fmla="*/ 1 h 3"/>
                <a:gd name="T14" fmla="*/ 0 w 1"/>
                <a:gd name="T15" fmla="*/ 0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3">
                  <a:moveTo>
                    <a:pt x="1" y="2"/>
                  </a:moveTo>
                  <a:cubicBezTo>
                    <a:pt x="1" y="2"/>
                    <a:pt x="1" y="2"/>
                    <a:pt x="1" y="2"/>
                  </a:cubicBezTo>
                  <a:cubicBezTo>
                    <a:pt x="1" y="3"/>
                    <a:pt x="1" y="3"/>
                    <a:pt x="1" y="3"/>
                  </a:cubicBezTo>
                  <a:cubicBezTo>
                    <a:pt x="1" y="2"/>
                    <a:pt x="1" y="2"/>
                    <a:pt x="1" y="2"/>
                  </a:cubicBezTo>
                  <a:moveTo>
                    <a:pt x="0" y="0"/>
                  </a:moveTo>
                  <a:cubicBezTo>
                    <a:pt x="0" y="0"/>
                    <a:pt x="0" y="0"/>
                    <a:pt x="0" y="0"/>
                  </a:cubicBezTo>
                  <a:cubicBezTo>
                    <a:pt x="0" y="0"/>
                    <a:pt x="0" y="0"/>
                    <a:pt x="0" y="1"/>
                  </a:cubicBezTo>
                  <a:cubicBezTo>
                    <a:pt x="0" y="0"/>
                    <a:pt x="0" y="0"/>
                    <a:pt x="0" y="0"/>
                  </a:cubicBezTo>
                </a:path>
              </a:pathLst>
            </a:custGeom>
            <a:solidFill>
              <a:srgbClr val="00A8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64" name="Freeform 563"/>
            <p:cNvSpPr>
              <a:spLocks noEditPoints="1"/>
            </p:cNvSpPr>
            <p:nvPr/>
          </p:nvSpPr>
          <p:spPr bwMode="auto">
            <a:xfrm>
              <a:off x="3879" y="170"/>
              <a:ext cx="2" cy="3"/>
            </a:xfrm>
            <a:custGeom>
              <a:avLst/>
              <a:gdLst>
                <a:gd name="T0" fmla="*/ 1 w 1"/>
                <a:gd name="T1" fmla="*/ 2 h 2"/>
                <a:gd name="T2" fmla="*/ 1 w 1"/>
                <a:gd name="T3" fmla="*/ 2 h 2"/>
                <a:gd name="T4" fmla="*/ 1 w 1"/>
                <a:gd name="T5" fmla="*/ 2 h 2"/>
                <a:gd name="T6" fmla="*/ 1 w 1"/>
                <a:gd name="T7" fmla="*/ 2 h 2"/>
                <a:gd name="T8" fmla="*/ 1 w 1"/>
                <a:gd name="T9" fmla="*/ 2 h 2"/>
                <a:gd name="T10" fmla="*/ 0 w 1"/>
                <a:gd name="T11" fmla="*/ 0 h 2"/>
                <a:gd name="T12" fmla="*/ 0 w 1"/>
                <a:gd name="T13" fmla="*/ 0 h 2"/>
                <a:gd name="T14" fmla="*/ 1 w 1"/>
                <a:gd name="T15" fmla="*/ 1 h 2"/>
                <a:gd name="T16" fmla="*/ 0 w 1"/>
                <a:gd name="T17" fmla="*/ 1 h 2"/>
                <a:gd name="T18" fmla="*/ 0 w 1"/>
                <a:gd name="T19"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 h="2">
                  <a:moveTo>
                    <a:pt x="1" y="2"/>
                  </a:moveTo>
                  <a:cubicBezTo>
                    <a:pt x="1" y="2"/>
                    <a:pt x="1" y="2"/>
                    <a:pt x="1" y="2"/>
                  </a:cubicBezTo>
                  <a:cubicBezTo>
                    <a:pt x="1" y="2"/>
                    <a:pt x="1" y="2"/>
                    <a:pt x="1" y="2"/>
                  </a:cubicBezTo>
                  <a:cubicBezTo>
                    <a:pt x="1" y="2"/>
                    <a:pt x="1" y="2"/>
                    <a:pt x="1" y="2"/>
                  </a:cubicBezTo>
                  <a:cubicBezTo>
                    <a:pt x="1" y="2"/>
                    <a:pt x="1" y="2"/>
                    <a:pt x="1" y="2"/>
                  </a:cubicBezTo>
                  <a:moveTo>
                    <a:pt x="0" y="0"/>
                  </a:moveTo>
                  <a:cubicBezTo>
                    <a:pt x="0" y="0"/>
                    <a:pt x="0" y="0"/>
                    <a:pt x="0" y="0"/>
                  </a:cubicBezTo>
                  <a:cubicBezTo>
                    <a:pt x="0" y="0"/>
                    <a:pt x="0" y="1"/>
                    <a:pt x="1" y="1"/>
                  </a:cubicBezTo>
                  <a:cubicBezTo>
                    <a:pt x="1" y="1"/>
                    <a:pt x="0" y="1"/>
                    <a:pt x="0" y="1"/>
                  </a:cubicBezTo>
                  <a:cubicBezTo>
                    <a:pt x="0" y="0"/>
                    <a:pt x="0" y="0"/>
                    <a:pt x="0" y="0"/>
                  </a:cubicBezTo>
                </a:path>
              </a:pathLst>
            </a:custGeom>
            <a:solidFill>
              <a:srgbClr val="009F9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65" name="Freeform 564"/>
            <p:cNvSpPr/>
            <p:nvPr/>
          </p:nvSpPr>
          <p:spPr bwMode="auto">
            <a:xfrm>
              <a:off x="3879" y="170"/>
              <a:ext cx="2" cy="3"/>
            </a:xfrm>
            <a:custGeom>
              <a:avLst/>
              <a:gdLst>
                <a:gd name="T0" fmla="*/ 0 w 1"/>
                <a:gd name="T1" fmla="*/ 0 h 2"/>
                <a:gd name="T2" fmla="*/ 0 w 1"/>
                <a:gd name="T3" fmla="*/ 1 h 2"/>
                <a:gd name="T4" fmla="*/ 1 w 1"/>
                <a:gd name="T5" fmla="*/ 2 h 2"/>
                <a:gd name="T6" fmla="*/ 1 w 1"/>
                <a:gd name="T7" fmla="*/ 2 h 2"/>
                <a:gd name="T8" fmla="*/ 1 w 1"/>
                <a:gd name="T9" fmla="*/ 2 h 2"/>
                <a:gd name="T10" fmla="*/ 1 w 1"/>
                <a:gd name="T11" fmla="*/ 1 h 2"/>
                <a:gd name="T12" fmla="*/ 0 w 1"/>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1" h="2">
                  <a:moveTo>
                    <a:pt x="0" y="0"/>
                  </a:moveTo>
                  <a:cubicBezTo>
                    <a:pt x="0" y="0"/>
                    <a:pt x="0" y="0"/>
                    <a:pt x="0" y="1"/>
                  </a:cubicBezTo>
                  <a:cubicBezTo>
                    <a:pt x="1" y="1"/>
                    <a:pt x="1" y="2"/>
                    <a:pt x="1" y="2"/>
                  </a:cubicBezTo>
                  <a:cubicBezTo>
                    <a:pt x="1" y="2"/>
                    <a:pt x="1" y="2"/>
                    <a:pt x="1" y="2"/>
                  </a:cubicBezTo>
                  <a:cubicBezTo>
                    <a:pt x="1" y="2"/>
                    <a:pt x="1" y="2"/>
                    <a:pt x="1" y="2"/>
                  </a:cubicBezTo>
                  <a:cubicBezTo>
                    <a:pt x="1" y="2"/>
                    <a:pt x="1" y="1"/>
                    <a:pt x="1" y="1"/>
                  </a:cubicBezTo>
                  <a:cubicBezTo>
                    <a:pt x="0" y="1"/>
                    <a:pt x="0" y="0"/>
                    <a:pt x="0" y="0"/>
                  </a:cubicBezTo>
                </a:path>
              </a:pathLst>
            </a:custGeom>
            <a:solidFill>
              <a:srgbClr val="0056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66" name="Freeform 565"/>
            <p:cNvSpPr/>
            <p:nvPr/>
          </p:nvSpPr>
          <p:spPr bwMode="auto">
            <a:xfrm>
              <a:off x="3879" y="171"/>
              <a:ext cx="2" cy="2"/>
            </a:xfrm>
            <a:custGeom>
              <a:avLst/>
              <a:gdLst>
                <a:gd name="T0" fmla="*/ 0 w 1"/>
                <a:gd name="T1" fmla="*/ 0 h 1"/>
                <a:gd name="T2" fmla="*/ 1 w 1"/>
                <a:gd name="T3" fmla="*/ 0 h 1"/>
                <a:gd name="T4" fmla="*/ 1 w 1"/>
                <a:gd name="T5" fmla="*/ 1 h 1"/>
                <a:gd name="T6" fmla="*/ 1 w 1"/>
                <a:gd name="T7" fmla="*/ 1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0" y="0"/>
                    <a:pt x="0" y="0"/>
                    <a:pt x="1" y="0"/>
                  </a:cubicBezTo>
                  <a:cubicBezTo>
                    <a:pt x="1" y="1"/>
                    <a:pt x="1" y="1"/>
                    <a:pt x="1" y="1"/>
                  </a:cubicBezTo>
                  <a:cubicBezTo>
                    <a:pt x="1" y="1"/>
                    <a:pt x="1" y="1"/>
                    <a:pt x="1" y="1"/>
                  </a:cubicBezTo>
                  <a:cubicBezTo>
                    <a:pt x="1" y="1"/>
                    <a:pt x="1" y="0"/>
                    <a:pt x="0" y="0"/>
                  </a:cubicBezTo>
                </a:path>
              </a:pathLst>
            </a:custGeom>
            <a:solidFill>
              <a:srgbClr val="00141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67" name="Freeform 566"/>
            <p:cNvSpPr/>
            <p:nvPr/>
          </p:nvSpPr>
          <p:spPr bwMode="auto">
            <a:xfrm>
              <a:off x="3881" y="174"/>
              <a:ext cx="2"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1" y="0"/>
                    <a:pt x="1" y="0"/>
                    <a:pt x="1" y="0"/>
                  </a:cubicBezTo>
                  <a:cubicBezTo>
                    <a:pt x="1" y="0"/>
                    <a:pt x="1" y="0"/>
                    <a:pt x="0" y="0"/>
                  </a:cubicBezTo>
                </a:path>
              </a:pathLst>
            </a:custGeom>
            <a:solidFill>
              <a:srgbClr val="00A8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68" name="Freeform 567"/>
            <p:cNvSpPr/>
            <p:nvPr/>
          </p:nvSpPr>
          <p:spPr bwMode="auto">
            <a:xfrm>
              <a:off x="3881" y="174"/>
              <a:ext cx="2" cy="2"/>
            </a:xfrm>
            <a:custGeom>
              <a:avLst/>
              <a:gdLst>
                <a:gd name="T0" fmla="*/ 0 w 1"/>
                <a:gd name="T1" fmla="*/ 0 h 1"/>
                <a:gd name="T2" fmla="*/ 1 w 1"/>
                <a:gd name="T3" fmla="*/ 1 h 1"/>
                <a:gd name="T4" fmla="*/ 1 w 1"/>
                <a:gd name="T5" fmla="*/ 0 h 1"/>
                <a:gd name="T6" fmla="*/ 0 w 1"/>
                <a:gd name="T7" fmla="*/ 0 h 1"/>
              </a:gdLst>
              <a:ahLst/>
              <a:cxnLst>
                <a:cxn ang="0">
                  <a:pos x="T0" y="T1"/>
                </a:cxn>
                <a:cxn ang="0">
                  <a:pos x="T2" y="T3"/>
                </a:cxn>
                <a:cxn ang="0">
                  <a:pos x="T4" y="T5"/>
                </a:cxn>
                <a:cxn ang="0">
                  <a:pos x="T6" y="T7"/>
                </a:cxn>
              </a:cxnLst>
              <a:rect l="0" t="0" r="r" b="b"/>
              <a:pathLst>
                <a:path w="1" h="1">
                  <a:moveTo>
                    <a:pt x="0" y="0"/>
                  </a:moveTo>
                  <a:cubicBezTo>
                    <a:pt x="1" y="0"/>
                    <a:pt x="1" y="1"/>
                    <a:pt x="1" y="1"/>
                  </a:cubicBezTo>
                  <a:cubicBezTo>
                    <a:pt x="1" y="1"/>
                    <a:pt x="1" y="1"/>
                    <a:pt x="1" y="0"/>
                  </a:cubicBezTo>
                  <a:cubicBezTo>
                    <a:pt x="1" y="0"/>
                    <a:pt x="1" y="0"/>
                    <a:pt x="0" y="0"/>
                  </a:cubicBezTo>
                </a:path>
              </a:pathLst>
            </a:custGeom>
            <a:solidFill>
              <a:srgbClr val="009F9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69" name="Freeform 568"/>
            <p:cNvSpPr/>
            <p:nvPr/>
          </p:nvSpPr>
          <p:spPr bwMode="auto">
            <a:xfrm>
              <a:off x="3883" y="176"/>
              <a:ext cx="3" cy="7"/>
            </a:xfrm>
            <a:custGeom>
              <a:avLst/>
              <a:gdLst>
                <a:gd name="T0" fmla="*/ 0 w 2"/>
                <a:gd name="T1" fmla="*/ 0 h 4"/>
                <a:gd name="T2" fmla="*/ 2 w 2"/>
                <a:gd name="T3" fmla="*/ 4 h 4"/>
                <a:gd name="T4" fmla="*/ 1 w 2"/>
                <a:gd name="T5" fmla="*/ 2 h 4"/>
                <a:gd name="T6" fmla="*/ 1 w 2"/>
                <a:gd name="T7" fmla="*/ 1 h 4"/>
                <a:gd name="T8" fmla="*/ 0 w 2"/>
                <a:gd name="T9" fmla="*/ 0 h 4"/>
              </a:gdLst>
              <a:ahLst/>
              <a:cxnLst>
                <a:cxn ang="0">
                  <a:pos x="T0" y="T1"/>
                </a:cxn>
                <a:cxn ang="0">
                  <a:pos x="T2" y="T3"/>
                </a:cxn>
                <a:cxn ang="0">
                  <a:pos x="T4" y="T5"/>
                </a:cxn>
                <a:cxn ang="0">
                  <a:pos x="T6" y="T7"/>
                </a:cxn>
                <a:cxn ang="0">
                  <a:pos x="T8" y="T9"/>
                </a:cxn>
              </a:cxnLst>
              <a:rect l="0" t="0" r="r" b="b"/>
              <a:pathLst>
                <a:path w="2" h="4">
                  <a:moveTo>
                    <a:pt x="0" y="0"/>
                  </a:moveTo>
                  <a:cubicBezTo>
                    <a:pt x="1" y="1"/>
                    <a:pt x="2" y="3"/>
                    <a:pt x="2" y="4"/>
                  </a:cubicBezTo>
                  <a:cubicBezTo>
                    <a:pt x="2" y="3"/>
                    <a:pt x="2" y="2"/>
                    <a:pt x="1" y="2"/>
                  </a:cubicBezTo>
                  <a:cubicBezTo>
                    <a:pt x="1" y="1"/>
                    <a:pt x="1" y="1"/>
                    <a:pt x="1" y="1"/>
                  </a:cubicBezTo>
                  <a:cubicBezTo>
                    <a:pt x="1" y="1"/>
                    <a:pt x="0" y="0"/>
                    <a:pt x="0" y="0"/>
                  </a:cubicBezTo>
                </a:path>
              </a:pathLst>
            </a:custGeom>
            <a:solidFill>
              <a:srgbClr val="00A8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70" name="Freeform 569"/>
            <p:cNvSpPr>
              <a:spLocks noEditPoints="1"/>
            </p:cNvSpPr>
            <p:nvPr/>
          </p:nvSpPr>
          <p:spPr bwMode="auto">
            <a:xfrm>
              <a:off x="3883" y="176"/>
              <a:ext cx="4" cy="8"/>
            </a:xfrm>
            <a:custGeom>
              <a:avLst/>
              <a:gdLst>
                <a:gd name="T0" fmla="*/ 2 w 3"/>
                <a:gd name="T1" fmla="*/ 4 h 5"/>
                <a:gd name="T2" fmla="*/ 3 w 3"/>
                <a:gd name="T3" fmla="*/ 4 h 5"/>
                <a:gd name="T4" fmla="*/ 3 w 3"/>
                <a:gd name="T5" fmla="*/ 5 h 5"/>
                <a:gd name="T6" fmla="*/ 2 w 3"/>
                <a:gd name="T7" fmla="*/ 4 h 5"/>
                <a:gd name="T8" fmla="*/ 0 w 3"/>
                <a:gd name="T9" fmla="*/ 0 h 5"/>
                <a:gd name="T10" fmla="*/ 0 w 3"/>
                <a:gd name="T11" fmla="*/ 0 h 5"/>
                <a:gd name="T12" fmla="*/ 1 w 3"/>
                <a:gd name="T13" fmla="*/ 1 h 5"/>
                <a:gd name="T14" fmla="*/ 2 w 3"/>
                <a:gd name="T15" fmla="*/ 4 h 5"/>
                <a:gd name="T16" fmla="*/ 2 w 3"/>
                <a:gd name="T17" fmla="*/ 4 h 5"/>
                <a:gd name="T18" fmla="*/ 2 w 3"/>
                <a:gd name="T19" fmla="*/ 4 h 5"/>
                <a:gd name="T20" fmla="*/ 2 w 3"/>
                <a:gd name="T21" fmla="*/ 4 h 5"/>
                <a:gd name="T22" fmla="*/ 0 w 3"/>
                <a:gd name="T23" fmla="*/ 0 h 5"/>
                <a:gd name="T24" fmla="*/ 0 w 3"/>
                <a:gd name="T25"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 h="5">
                  <a:moveTo>
                    <a:pt x="2" y="4"/>
                  </a:moveTo>
                  <a:cubicBezTo>
                    <a:pt x="2" y="4"/>
                    <a:pt x="3" y="4"/>
                    <a:pt x="3" y="4"/>
                  </a:cubicBezTo>
                  <a:cubicBezTo>
                    <a:pt x="3" y="4"/>
                    <a:pt x="3" y="5"/>
                    <a:pt x="3" y="5"/>
                  </a:cubicBezTo>
                  <a:cubicBezTo>
                    <a:pt x="3" y="5"/>
                    <a:pt x="3" y="4"/>
                    <a:pt x="2" y="4"/>
                  </a:cubicBezTo>
                  <a:moveTo>
                    <a:pt x="0" y="0"/>
                  </a:moveTo>
                  <a:cubicBezTo>
                    <a:pt x="0" y="0"/>
                    <a:pt x="0" y="0"/>
                    <a:pt x="0" y="0"/>
                  </a:cubicBezTo>
                  <a:cubicBezTo>
                    <a:pt x="0" y="0"/>
                    <a:pt x="1" y="1"/>
                    <a:pt x="1" y="1"/>
                  </a:cubicBezTo>
                  <a:cubicBezTo>
                    <a:pt x="1" y="2"/>
                    <a:pt x="2" y="3"/>
                    <a:pt x="2" y="4"/>
                  </a:cubicBezTo>
                  <a:cubicBezTo>
                    <a:pt x="2" y="4"/>
                    <a:pt x="2" y="4"/>
                    <a:pt x="2" y="4"/>
                  </a:cubicBezTo>
                  <a:cubicBezTo>
                    <a:pt x="2" y="4"/>
                    <a:pt x="2" y="4"/>
                    <a:pt x="2" y="4"/>
                  </a:cubicBezTo>
                  <a:cubicBezTo>
                    <a:pt x="2" y="4"/>
                    <a:pt x="2" y="4"/>
                    <a:pt x="2" y="4"/>
                  </a:cubicBezTo>
                  <a:cubicBezTo>
                    <a:pt x="2" y="3"/>
                    <a:pt x="1" y="1"/>
                    <a:pt x="0" y="0"/>
                  </a:cubicBezTo>
                  <a:cubicBezTo>
                    <a:pt x="0" y="0"/>
                    <a:pt x="0" y="0"/>
                    <a:pt x="0" y="0"/>
                  </a:cubicBezTo>
                </a:path>
              </a:pathLst>
            </a:custGeom>
            <a:solidFill>
              <a:srgbClr val="009F9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71" name="Freeform 570"/>
            <p:cNvSpPr/>
            <p:nvPr/>
          </p:nvSpPr>
          <p:spPr bwMode="auto">
            <a:xfrm>
              <a:off x="3887" y="183"/>
              <a:ext cx="0" cy="3"/>
            </a:xfrm>
            <a:custGeom>
              <a:avLst/>
              <a:gdLst>
                <a:gd name="T0" fmla="*/ 0 h 2"/>
                <a:gd name="T1" fmla="*/ 1 h 2"/>
                <a:gd name="T2" fmla="*/ 1 h 2"/>
                <a:gd name="T3" fmla="*/ 2 h 2"/>
                <a:gd name="T4" fmla="*/ 1 h 2"/>
                <a:gd name="T5" fmla="*/ 0 h 2"/>
              </a:gdLst>
              <a:ahLst/>
              <a:cxnLst>
                <a:cxn ang="0">
                  <a:pos x="0" y="T0"/>
                </a:cxn>
                <a:cxn ang="0">
                  <a:pos x="0" y="T1"/>
                </a:cxn>
                <a:cxn ang="0">
                  <a:pos x="0" y="T2"/>
                </a:cxn>
                <a:cxn ang="0">
                  <a:pos x="0" y="T3"/>
                </a:cxn>
                <a:cxn ang="0">
                  <a:pos x="0" y="T4"/>
                </a:cxn>
                <a:cxn ang="0">
                  <a:pos x="0" y="T5"/>
                </a:cxn>
              </a:cxnLst>
              <a:rect l="0" t="0" r="r" b="b"/>
              <a:pathLst>
                <a:path h="2">
                  <a:moveTo>
                    <a:pt x="0" y="0"/>
                  </a:moveTo>
                  <a:cubicBezTo>
                    <a:pt x="0" y="0"/>
                    <a:pt x="0" y="1"/>
                    <a:pt x="0" y="1"/>
                  </a:cubicBezTo>
                  <a:cubicBezTo>
                    <a:pt x="0" y="1"/>
                    <a:pt x="0" y="1"/>
                    <a:pt x="0" y="1"/>
                  </a:cubicBezTo>
                  <a:cubicBezTo>
                    <a:pt x="0" y="2"/>
                    <a:pt x="0" y="2"/>
                    <a:pt x="0" y="2"/>
                  </a:cubicBezTo>
                  <a:cubicBezTo>
                    <a:pt x="0" y="1"/>
                    <a:pt x="0" y="1"/>
                    <a:pt x="0" y="1"/>
                  </a:cubicBezTo>
                  <a:cubicBezTo>
                    <a:pt x="0" y="1"/>
                    <a:pt x="0" y="0"/>
                    <a:pt x="0" y="0"/>
                  </a:cubicBezTo>
                </a:path>
              </a:pathLst>
            </a:custGeom>
            <a:solidFill>
              <a:srgbClr val="0056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72" name="Freeform 571"/>
            <p:cNvSpPr/>
            <p:nvPr/>
          </p:nvSpPr>
          <p:spPr bwMode="auto">
            <a:xfrm>
              <a:off x="3887" y="184"/>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solidFill>
              <a:srgbClr val="00141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73" name="Freeform 572"/>
            <p:cNvSpPr/>
            <p:nvPr/>
          </p:nvSpPr>
          <p:spPr bwMode="auto">
            <a:xfrm>
              <a:off x="3892" y="192"/>
              <a:ext cx="2" cy="5"/>
            </a:xfrm>
            <a:custGeom>
              <a:avLst/>
              <a:gdLst>
                <a:gd name="T0" fmla="*/ 0 w 1"/>
                <a:gd name="T1" fmla="*/ 0 h 3"/>
                <a:gd name="T2" fmla="*/ 1 w 1"/>
                <a:gd name="T3" fmla="*/ 3 h 3"/>
                <a:gd name="T4" fmla="*/ 0 w 1"/>
                <a:gd name="T5" fmla="*/ 0 h 3"/>
                <a:gd name="T6" fmla="*/ 0 w 1"/>
                <a:gd name="T7" fmla="*/ 0 h 3"/>
                <a:gd name="T8" fmla="*/ 0 w 1"/>
                <a:gd name="T9" fmla="*/ 0 h 3"/>
                <a:gd name="T10" fmla="*/ 0 w 1"/>
                <a:gd name="T11" fmla="*/ 0 h 3"/>
              </a:gdLst>
              <a:ahLst/>
              <a:cxnLst>
                <a:cxn ang="0">
                  <a:pos x="T0" y="T1"/>
                </a:cxn>
                <a:cxn ang="0">
                  <a:pos x="T2" y="T3"/>
                </a:cxn>
                <a:cxn ang="0">
                  <a:pos x="T4" y="T5"/>
                </a:cxn>
                <a:cxn ang="0">
                  <a:pos x="T6" y="T7"/>
                </a:cxn>
                <a:cxn ang="0">
                  <a:pos x="T8" y="T9"/>
                </a:cxn>
                <a:cxn ang="0">
                  <a:pos x="T10" y="T11"/>
                </a:cxn>
              </a:cxnLst>
              <a:rect l="0" t="0" r="r" b="b"/>
              <a:pathLst>
                <a:path w="1" h="3">
                  <a:moveTo>
                    <a:pt x="0" y="0"/>
                  </a:moveTo>
                  <a:cubicBezTo>
                    <a:pt x="0" y="1"/>
                    <a:pt x="1" y="2"/>
                    <a:pt x="1" y="3"/>
                  </a:cubicBezTo>
                  <a:cubicBezTo>
                    <a:pt x="1" y="2"/>
                    <a:pt x="0" y="1"/>
                    <a:pt x="0" y="0"/>
                  </a:cubicBezTo>
                  <a:cubicBezTo>
                    <a:pt x="0" y="0"/>
                    <a:pt x="0" y="0"/>
                    <a:pt x="0" y="0"/>
                  </a:cubicBezTo>
                  <a:cubicBezTo>
                    <a:pt x="0" y="0"/>
                    <a:pt x="0" y="0"/>
                    <a:pt x="0" y="0"/>
                  </a:cubicBezTo>
                  <a:cubicBezTo>
                    <a:pt x="0" y="0"/>
                    <a:pt x="0" y="0"/>
                    <a:pt x="0" y="0"/>
                  </a:cubicBezTo>
                </a:path>
              </a:pathLst>
            </a:custGeom>
            <a:solidFill>
              <a:srgbClr val="00A8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74" name="Freeform 573"/>
            <p:cNvSpPr>
              <a:spLocks noEditPoints="1"/>
            </p:cNvSpPr>
            <p:nvPr/>
          </p:nvSpPr>
          <p:spPr bwMode="auto">
            <a:xfrm>
              <a:off x="3887" y="186"/>
              <a:ext cx="9" cy="15"/>
            </a:xfrm>
            <a:custGeom>
              <a:avLst/>
              <a:gdLst>
                <a:gd name="T0" fmla="*/ 2 w 5"/>
                <a:gd name="T1" fmla="*/ 3 h 9"/>
                <a:gd name="T2" fmla="*/ 5 w 5"/>
                <a:gd name="T3" fmla="*/ 9 h 9"/>
                <a:gd name="T4" fmla="*/ 4 w 5"/>
                <a:gd name="T5" fmla="*/ 7 h 9"/>
                <a:gd name="T6" fmla="*/ 3 w 5"/>
                <a:gd name="T7" fmla="*/ 4 h 9"/>
                <a:gd name="T8" fmla="*/ 2 w 5"/>
                <a:gd name="T9" fmla="*/ 3 h 9"/>
                <a:gd name="T10" fmla="*/ 0 w 5"/>
                <a:gd name="T11" fmla="*/ 0 h 9"/>
                <a:gd name="T12" fmla="*/ 1 w 5"/>
                <a:gd name="T13" fmla="*/ 1 h 9"/>
                <a:gd name="T14" fmla="*/ 0 w 5"/>
                <a:gd name="T15" fmla="*/ 0 h 9"/>
                <a:gd name="T16" fmla="*/ 0 w 5"/>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9">
                  <a:moveTo>
                    <a:pt x="2" y="3"/>
                  </a:moveTo>
                  <a:cubicBezTo>
                    <a:pt x="3" y="5"/>
                    <a:pt x="4" y="7"/>
                    <a:pt x="5" y="9"/>
                  </a:cubicBezTo>
                  <a:cubicBezTo>
                    <a:pt x="5" y="9"/>
                    <a:pt x="5" y="8"/>
                    <a:pt x="4" y="7"/>
                  </a:cubicBezTo>
                  <a:cubicBezTo>
                    <a:pt x="4" y="6"/>
                    <a:pt x="3" y="5"/>
                    <a:pt x="3" y="4"/>
                  </a:cubicBezTo>
                  <a:cubicBezTo>
                    <a:pt x="2" y="3"/>
                    <a:pt x="2" y="3"/>
                    <a:pt x="2" y="3"/>
                  </a:cubicBezTo>
                  <a:moveTo>
                    <a:pt x="0" y="0"/>
                  </a:moveTo>
                  <a:cubicBezTo>
                    <a:pt x="1" y="0"/>
                    <a:pt x="1" y="1"/>
                    <a:pt x="1" y="1"/>
                  </a:cubicBezTo>
                  <a:cubicBezTo>
                    <a:pt x="1" y="1"/>
                    <a:pt x="1" y="0"/>
                    <a:pt x="0" y="0"/>
                  </a:cubicBezTo>
                  <a:cubicBezTo>
                    <a:pt x="0" y="0"/>
                    <a:pt x="0" y="0"/>
                    <a:pt x="0" y="0"/>
                  </a:cubicBezTo>
                </a:path>
              </a:pathLst>
            </a:custGeom>
            <a:solidFill>
              <a:srgbClr val="009F9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75" name="Freeform 574"/>
            <p:cNvSpPr/>
            <p:nvPr/>
          </p:nvSpPr>
          <p:spPr bwMode="auto">
            <a:xfrm>
              <a:off x="3887" y="186"/>
              <a:ext cx="12" cy="21"/>
            </a:xfrm>
            <a:custGeom>
              <a:avLst/>
              <a:gdLst>
                <a:gd name="T0" fmla="*/ 0 w 7"/>
                <a:gd name="T1" fmla="*/ 0 h 13"/>
                <a:gd name="T2" fmla="*/ 4 w 7"/>
                <a:gd name="T3" fmla="*/ 7 h 13"/>
                <a:gd name="T4" fmla="*/ 7 w 7"/>
                <a:gd name="T5" fmla="*/ 13 h 13"/>
                <a:gd name="T6" fmla="*/ 5 w 7"/>
                <a:gd name="T7" fmla="*/ 9 h 13"/>
                <a:gd name="T8" fmla="*/ 2 w 7"/>
                <a:gd name="T9" fmla="*/ 3 h 13"/>
                <a:gd name="T10" fmla="*/ 1 w 7"/>
                <a:gd name="T11" fmla="*/ 1 h 13"/>
                <a:gd name="T12" fmla="*/ 0 w 7"/>
                <a:gd name="T13" fmla="*/ 0 h 13"/>
                <a:gd name="T14" fmla="*/ 0 w 7"/>
                <a:gd name="T15" fmla="*/ 0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13">
                  <a:moveTo>
                    <a:pt x="0" y="0"/>
                  </a:moveTo>
                  <a:cubicBezTo>
                    <a:pt x="2" y="2"/>
                    <a:pt x="3" y="5"/>
                    <a:pt x="4" y="7"/>
                  </a:cubicBezTo>
                  <a:cubicBezTo>
                    <a:pt x="5" y="9"/>
                    <a:pt x="6" y="11"/>
                    <a:pt x="7" y="13"/>
                  </a:cubicBezTo>
                  <a:cubicBezTo>
                    <a:pt x="7" y="12"/>
                    <a:pt x="6" y="10"/>
                    <a:pt x="5" y="9"/>
                  </a:cubicBezTo>
                  <a:cubicBezTo>
                    <a:pt x="4" y="7"/>
                    <a:pt x="3" y="5"/>
                    <a:pt x="2" y="3"/>
                  </a:cubicBezTo>
                  <a:cubicBezTo>
                    <a:pt x="2" y="2"/>
                    <a:pt x="1" y="2"/>
                    <a:pt x="1" y="1"/>
                  </a:cubicBezTo>
                  <a:cubicBezTo>
                    <a:pt x="1" y="1"/>
                    <a:pt x="1" y="0"/>
                    <a:pt x="0" y="0"/>
                  </a:cubicBezTo>
                  <a:cubicBezTo>
                    <a:pt x="0" y="0"/>
                    <a:pt x="0" y="0"/>
                    <a:pt x="0" y="0"/>
                  </a:cubicBezTo>
                </a:path>
              </a:pathLst>
            </a:custGeom>
            <a:solidFill>
              <a:srgbClr val="0056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76" name="Freeform 575"/>
            <p:cNvSpPr>
              <a:spLocks noEditPoints="1"/>
            </p:cNvSpPr>
            <p:nvPr/>
          </p:nvSpPr>
          <p:spPr bwMode="auto">
            <a:xfrm>
              <a:off x="3894" y="197"/>
              <a:ext cx="15" cy="28"/>
            </a:xfrm>
            <a:custGeom>
              <a:avLst/>
              <a:gdLst>
                <a:gd name="T0" fmla="*/ 6 w 9"/>
                <a:gd name="T1" fmla="*/ 12 h 17"/>
                <a:gd name="T2" fmla="*/ 9 w 9"/>
                <a:gd name="T3" fmla="*/ 17 h 17"/>
                <a:gd name="T4" fmla="*/ 6 w 9"/>
                <a:gd name="T5" fmla="*/ 12 h 17"/>
                <a:gd name="T6" fmla="*/ 0 w 9"/>
                <a:gd name="T7" fmla="*/ 0 h 17"/>
                <a:gd name="T8" fmla="*/ 6 w 9"/>
                <a:gd name="T9" fmla="*/ 12 h 17"/>
                <a:gd name="T10" fmla="*/ 6 w 9"/>
                <a:gd name="T11" fmla="*/ 12 h 17"/>
                <a:gd name="T12" fmla="*/ 3 w 9"/>
                <a:gd name="T13" fmla="*/ 6 h 17"/>
                <a:gd name="T14" fmla="*/ 0 w 9"/>
                <a:gd name="T15" fmla="*/ 0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17">
                  <a:moveTo>
                    <a:pt x="6" y="12"/>
                  </a:moveTo>
                  <a:cubicBezTo>
                    <a:pt x="7" y="13"/>
                    <a:pt x="8" y="15"/>
                    <a:pt x="9" y="17"/>
                  </a:cubicBezTo>
                  <a:cubicBezTo>
                    <a:pt x="8" y="15"/>
                    <a:pt x="7" y="13"/>
                    <a:pt x="6" y="12"/>
                  </a:cubicBezTo>
                  <a:moveTo>
                    <a:pt x="0" y="0"/>
                  </a:moveTo>
                  <a:cubicBezTo>
                    <a:pt x="2" y="4"/>
                    <a:pt x="4" y="8"/>
                    <a:pt x="6" y="12"/>
                  </a:cubicBezTo>
                  <a:cubicBezTo>
                    <a:pt x="6" y="12"/>
                    <a:pt x="6" y="12"/>
                    <a:pt x="6" y="12"/>
                  </a:cubicBezTo>
                  <a:cubicBezTo>
                    <a:pt x="5" y="10"/>
                    <a:pt x="4" y="8"/>
                    <a:pt x="3" y="6"/>
                  </a:cubicBezTo>
                  <a:cubicBezTo>
                    <a:pt x="2" y="4"/>
                    <a:pt x="1" y="2"/>
                    <a:pt x="0" y="0"/>
                  </a:cubicBezTo>
                </a:path>
              </a:pathLst>
            </a:custGeom>
            <a:solidFill>
              <a:srgbClr val="00141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77" name="Freeform 576"/>
            <p:cNvSpPr/>
            <p:nvPr/>
          </p:nvSpPr>
          <p:spPr bwMode="auto">
            <a:xfrm>
              <a:off x="3868" y="150"/>
              <a:ext cx="1" cy="2"/>
            </a:xfrm>
            <a:custGeom>
              <a:avLst/>
              <a:gdLst>
                <a:gd name="T0" fmla="*/ 0 w 1"/>
                <a:gd name="T1" fmla="*/ 0 h 1"/>
                <a:gd name="T2" fmla="*/ 0 w 1"/>
                <a:gd name="T3" fmla="*/ 0 h 1"/>
                <a:gd name="T4" fmla="*/ 0 w 1"/>
                <a:gd name="T5" fmla="*/ 0 h 1"/>
                <a:gd name="T6" fmla="*/ 1 w 1"/>
                <a:gd name="T7" fmla="*/ 1 h 1"/>
                <a:gd name="T8" fmla="*/ 1 w 1"/>
                <a:gd name="T9" fmla="*/ 1 h 1"/>
                <a:gd name="T10" fmla="*/ 1 w 1"/>
                <a:gd name="T11" fmla="*/ 1 h 1"/>
                <a:gd name="T12" fmla="*/ 0 w 1"/>
                <a:gd name="T13" fmla="*/ 0 h 1"/>
                <a:gd name="T14" fmla="*/ 0 w 1"/>
                <a:gd name="T15" fmla="*/ 0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1">
                  <a:moveTo>
                    <a:pt x="0" y="0"/>
                  </a:moveTo>
                  <a:cubicBezTo>
                    <a:pt x="0" y="0"/>
                    <a:pt x="0" y="0"/>
                    <a:pt x="0" y="0"/>
                  </a:cubicBezTo>
                  <a:cubicBezTo>
                    <a:pt x="0" y="0"/>
                    <a:pt x="0" y="0"/>
                    <a:pt x="0" y="0"/>
                  </a:cubicBezTo>
                  <a:cubicBezTo>
                    <a:pt x="0" y="1"/>
                    <a:pt x="1" y="1"/>
                    <a:pt x="1" y="1"/>
                  </a:cubicBezTo>
                  <a:cubicBezTo>
                    <a:pt x="1" y="1"/>
                    <a:pt x="1" y="1"/>
                    <a:pt x="1" y="1"/>
                  </a:cubicBezTo>
                  <a:cubicBezTo>
                    <a:pt x="1" y="1"/>
                    <a:pt x="1" y="1"/>
                    <a:pt x="1" y="1"/>
                  </a:cubicBezTo>
                  <a:cubicBezTo>
                    <a:pt x="0" y="0"/>
                    <a:pt x="0" y="0"/>
                    <a:pt x="0" y="0"/>
                  </a:cubicBezTo>
                  <a:cubicBezTo>
                    <a:pt x="0" y="0"/>
                    <a:pt x="0" y="0"/>
                    <a:pt x="0" y="0"/>
                  </a:cubicBezTo>
                </a:path>
              </a:pathLst>
            </a:custGeom>
            <a:solidFill>
              <a:srgbClr val="00A8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78" name="Freeform 577"/>
            <p:cNvSpPr/>
            <p:nvPr/>
          </p:nvSpPr>
          <p:spPr bwMode="auto">
            <a:xfrm>
              <a:off x="3909" y="227"/>
              <a:ext cx="5" cy="6"/>
            </a:xfrm>
            <a:custGeom>
              <a:avLst/>
              <a:gdLst>
                <a:gd name="T0" fmla="*/ 0 w 3"/>
                <a:gd name="T1" fmla="*/ 0 h 4"/>
                <a:gd name="T2" fmla="*/ 3 w 3"/>
                <a:gd name="T3" fmla="*/ 4 h 4"/>
                <a:gd name="T4" fmla="*/ 3 w 3"/>
                <a:gd name="T5" fmla="*/ 4 h 4"/>
                <a:gd name="T6" fmla="*/ 2 w 3"/>
                <a:gd name="T7" fmla="*/ 2 h 4"/>
                <a:gd name="T8" fmla="*/ 0 w 3"/>
                <a:gd name="T9" fmla="*/ 0 h 4"/>
              </a:gdLst>
              <a:ahLst/>
              <a:cxnLst>
                <a:cxn ang="0">
                  <a:pos x="T0" y="T1"/>
                </a:cxn>
                <a:cxn ang="0">
                  <a:pos x="T2" y="T3"/>
                </a:cxn>
                <a:cxn ang="0">
                  <a:pos x="T4" y="T5"/>
                </a:cxn>
                <a:cxn ang="0">
                  <a:pos x="T6" y="T7"/>
                </a:cxn>
                <a:cxn ang="0">
                  <a:pos x="T8" y="T9"/>
                </a:cxn>
              </a:cxnLst>
              <a:rect l="0" t="0" r="r" b="b"/>
              <a:pathLst>
                <a:path w="3" h="4">
                  <a:moveTo>
                    <a:pt x="0" y="0"/>
                  </a:moveTo>
                  <a:cubicBezTo>
                    <a:pt x="1" y="1"/>
                    <a:pt x="2" y="3"/>
                    <a:pt x="3" y="4"/>
                  </a:cubicBezTo>
                  <a:cubicBezTo>
                    <a:pt x="3" y="4"/>
                    <a:pt x="3" y="4"/>
                    <a:pt x="3" y="4"/>
                  </a:cubicBezTo>
                  <a:cubicBezTo>
                    <a:pt x="2" y="4"/>
                    <a:pt x="2" y="3"/>
                    <a:pt x="2" y="2"/>
                  </a:cubicBezTo>
                  <a:cubicBezTo>
                    <a:pt x="1" y="1"/>
                    <a:pt x="1" y="1"/>
                    <a:pt x="0" y="0"/>
                  </a:cubicBezTo>
                </a:path>
              </a:pathLst>
            </a:custGeom>
            <a:solidFill>
              <a:srgbClr val="00141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79" name="Freeform 578"/>
            <p:cNvSpPr/>
            <p:nvPr/>
          </p:nvSpPr>
          <p:spPr bwMode="auto">
            <a:xfrm>
              <a:off x="3909" y="225"/>
              <a:ext cx="3" cy="5"/>
            </a:xfrm>
            <a:custGeom>
              <a:avLst/>
              <a:gdLst>
                <a:gd name="T0" fmla="*/ 0 w 2"/>
                <a:gd name="T1" fmla="*/ 0 h 3"/>
                <a:gd name="T2" fmla="*/ 0 w 2"/>
                <a:gd name="T3" fmla="*/ 0 h 3"/>
                <a:gd name="T4" fmla="*/ 0 w 2"/>
                <a:gd name="T5" fmla="*/ 1 h 3"/>
                <a:gd name="T6" fmla="*/ 2 w 2"/>
                <a:gd name="T7" fmla="*/ 3 h 3"/>
                <a:gd name="T8" fmla="*/ 1 w 2"/>
                <a:gd name="T9" fmla="*/ 3 h 3"/>
                <a:gd name="T10" fmla="*/ 0 w 2"/>
                <a:gd name="T11" fmla="*/ 0 h 3"/>
                <a:gd name="T12" fmla="*/ 0 w 2"/>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2" h="3">
                  <a:moveTo>
                    <a:pt x="0" y="0"/>
                  </a:moveTo>
                  <a:cubicBezTo>
                    <a:pt x="0" y="0"/>
                    <a:pt x="0" y="0"/>
                    <a:pt x="0" y="0"/>
                  </a:cubicBezTo>
                  <a:cubicBezTo>
                    <a:pt x="0" y="0"/>
                    <a:pt x="0" y="0"/>
                    <a:pt x="0" y="1"/>
                  </a:cubicBezTo>
                  <a:cubicBezTo>
                    <a:pt x="1" y="2"/>
                    <a:pt x="1" y="2"/>
                    <a:pt x="2" y="3"/>
                  </a:cubicBezTo>
                  <a:cubicBezTo>
                    <a:pt x="2" y="3"/>
                    <a:pt x="2" y="3"/>
                    <a:pt x="1" y="3"/>
                  </a:cubicBezTo>
                  <a:cubicBezTo>
                    <a:pt x="1" y="2"/>
                    <a:pt x="0" y="1"/>
                    <a:pt x="0" y="0"/>
                  </a:cubicBezTo>
                  <a:cubicBezTo>
                    <a:pt x="0" y="0"/>
                    <a:pt x="0" y="0"/>
                    <a:pt x="0" y="0"/>
                  </a:cubicBezTo>
                </a:path>
              </a:pathLst>
            </a:custGeom>
            <a:solidFill>
              <a:srgbClr val="0056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80" name="Freeform 579"/>
            <p:cNvSpPr/>
            <p:nvPr/>
          </p:nvSpPr>
          <p:spPr bwMode="auto">
            <a:xfrm>
              <a:off x="3869" y="153"/>
              <a:ext cx="2" cy="2"/>
            </a:xfrm>
            <a:custGeom>
              <a:avLst/>
              <a:gdLst>
                <a:gd name="T0" fmla="*/ 0 w 1"/>
                <a:gd name="T1" fmla="*/ 0 h 1"/>
                <a:gd name="T2" fmla="*/ 0 w 1"/>
                <a:gd name="T3" fmla="*/ 0 h 1"/>
                <a:gd name="T4" fmla="*/ 1 w 1"/>
                <a:gd name="T5" fmla="*/ 1 h 1"/>
                <a:gd name="T6" fmla="*/ 1 w 1"/>
                <a:gd name="T7" fmla="*/ 1 h 1"/>
                <a:gd name="T8" fmla="*/ 1 w 1"/>
                <a:gd name="T9" fmla="*/ 1 h 1"/>
                <a:gd name="T10" fmla="*/ 1 w 1"/>
                <a:gd name="T11" fmla="*/ 1 h 1"/>
                <a:gd name="T12" fmla="*/ 0 w 1"/>
                <a:gd name="T13" fmla="*/ 0 h 1"/>
              </a:gdLst>
              <a:ahLst/>
              <a:cxnLst>
                <a:cxn ang="0">
                  <a:pos x="T0" y="T1"/>
                </a:cxn>
                <a:cxn ang="0">
                  <a:pos x="T2" y="T3"/>
                </a:cxn>
                <a:cxn ang="0">
                  <a:pos x="T4" y="T5"/>
                </a:cxn>
                <a:cxn ang="0">
                  <a:pos x="T6" y="T7"/>
                </a:cxn>
                <a:cxn ang="0">
                  <a:pos x="T8" y="T9"/>
                </a:cxn>
                <a:cxn ang="0">
                  <a:pos x="T10" y="T11"/>
                </a:cxn>
                <a:cxn ang="0">
                  <a:pos x="T12" y="T13"/>
                </a:cxn>
              </a:cxnLst>
              <a:rect l="0" t="0" r="r" b="b"/>
              <a:pathLst>
                <a:path w="1" h="1">
                  <a:moveTo>
                    <a:pt x="0" y="0"/>
                  </a:moveTo>
                  <a:cubicBezTo>
                    <a:pt x="0" y="0"/>
                    <a:pt x="0" y="0"/>
                    <a:pt x="0" y="0"/>
                  </a:cubicBezTo>
                  <a:cubicBezTo>
                    <a:pt x="0" y="0"/>
                    <a:pt x="0" y="0"/>
                    <a:pt x="1" y="1"/>
                  </a:cubicBezTo>
                  <a:cubicBezTo>
                    <a:pt x="1" y="1"/>
                    <a:pt x="1" y="1"/>
                    <a:pt x="1" y="1"/>
                  </a:cubicBezTo>
                  <a:cubicBezTo>
                    <a:pt x="1" y="1"/>
                    <a:pt x="1" y="1"/>
                    <a:pt x="1" y="1"/>
                  </a:cubicBezTo>
                  <a:cubicBezTo>
                    <a:pt x="1" y="1"/>
                    <a:pt x="1" y="1"/>
                    <a:pt x="1" y="1"/>
                  </a:cubicBezTo>
                  <a:cubicBezTo>
                    <a:pt x="1" y="1"/>
                    <a:pt x="0" y="0"/>
                    <a:pt x="0" y="0"/>
                  </a:cubicBezTo>
                </a:path>
              </a:pathLst>
            </a:custGeom>
            <a:solidFill>
              <a:srgbClr val="00A8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81" name="Freeform 580"/>
            <p:cNvSpPr>
              <a:spLocks noEditPoints="1"/>
            </p:cNvSpPr>
            <p:nvPr/>
          </p:nvSpPr>
          <p:spPr bwMode="auto">
            <a:xfrm>
              <a:off x="3869" y="153"/>
              <a:ext cx="2" cy="2"/>
            </a:xfrm>
            <a:custGeom>
              <a:avLst/>
              <a:gdLst>
                <a:gd name="T0" fmla="*/ 1 w 1"/>
                <a:gd name="T1" fmla="*/ 1 h 1"/>
                <a:gd name="T2" fmla="*/ 1 w 1"/>
                <a:gd name="T3" fmla="*/ 1 h 1"/>
                <a:gd name="T4" fmla="*/ 1 w 1"/>
                <a:gd name="T5" fmla="*/ 1 h 1"/>
                <a:gd name="T6" fmla="*/ 1 w 1"/>
                <a:gd name="T7" fmla="*/ 1 h 1"/>
                <a:gd name="T8" fmla="*/ 1 w 1"/>
                <a:gd name="T9" fmla="*/ 1 h 1"/>
                <a:gd name="T10" fmla="*/ 0 w 1"/>
                <a:gd name="T11" fmla="*/ 0 h 1"/>
                <a:gd name="T12" fmla="*/ 0 w 1"/>
                <a:gd name="T13" fmla="*/ 0 h 1"/>
                <a:gd name="T14" fmla="*/ 1 w 1"/>
                <a:gd name="T15" fmla="*/ 1 h 1"/>
                <a:gd name="T16" fmla="*/ 1 w 1"/>
                <a:gd name="T17" fmla="*/ 1 h 1"/>
                <a:gd name="T18" fmla="*/ 0 w 1"/>
                <a:gd name="T19"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 h="1">
                  <a:moveTo>
                    <a:pt x="1" y="1"/>
                  </a:moveTo>
                  <a:cubicBezTo>
                    <a:pt x="1" y="1"/>
                    <a:pt x="1" y="1"/>
                    <a:pt x="1" y="1"/>
                  </a:cubicBezTo>
                  <a:cubicBezTo>
                    <a:pt x="1" y="1"/>
                    <a:pt x="1" y="1"/>
                    <a:pt x="1" y="1"/>
                  </a:cubicBezTo>
                  <a:cubicBezTo>
                    <a:pt x="1" y="1"/>
                    <a:pt x="1" y="1"/>
                    <a:pt x="1" y="1"/>
                  </a:cubicBezTo>
                  <a:cubicBezTo>
                    <a:pt x="1" y="1"/>
                    <a:pt x="1" y="1"/>
                    <a:pt x="1" y="1"/>
                  </a:cubicBezTo>
                  <a:moveTo>
                    <a:pt x="0" y="0"/>
                  </a:moveTo>
                  <a:cubicBezTo>
                    <a:pt x="0" y="0"/>
                    <a:pt x="0" y="0"/>
                    <a:pt x="0" y="0"/>
                  </a:cubicBezTo>
                  <a:cubicBezTo>
                    <a:pt x="0" y="0"/>
                    <a:pt x="0" y="0"/>
                    <a:pt x="1" y="1"/>
                  </a:cubicBezTo>
                  <a:cubicBezTo>
                    <a:pt x="1" y="1"/>
                    <a:pt x="1" y="1"/>
                    <a:pt x="1" y="1"/>
                  </a:cubicBezTo>
                  <a:cubicBezTo>
                    <a:pt x="0" y="0"/>
                    <a:pt x="0" y="0"/>
                    <a:pt x="0" y="0"/>
                  </a:cubicBezTo>
                </a:path>
              </a:pathLst>
            </a:custGeom>
            <a:solidFill>
              <a:srgbClr val="009F9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82" name="Freeform 581"/>
            <p:cNvSpPr>
              <a:spLocks noEditPoints="1"/>
            </p:cNvSpPr>
            <p:nvPr/>
          </p:nvSpPr>
          <p:spPr bwMode="auto">
            <a:xfrm>
              <a:off x="3869" y="153"/>
              <a:ext cx="2" cy="2"/>
            </a:xfrm>
            <a:custGeom>
              <a:avLst/>
              <a:gdLst>
                <a:gd name="T0" fmla="*/ 1 w 1"/>
                <a:gd name="T1" fmla="*/ 1 h 1"/>
                <a:gd name="T2" fmla="*/ 1 w 1"/>
                <a:gd name="T3" fmla="*/ 1 h 1"/>
                <a:gd name="T4" fmla="*/ 1 w 1"/>
                <a:gd name="T5" fmla="*/ 1 h 1"/>
                <a:gd name="T6" fmla="*/ 1 w 1"/>
                <a:gd name="T7" fmla="*/ 1 h 1"/>
                <a:gd name="T8" fmla="*/ 1 w 1"/>
                <a:gd name="T9" fmla="*/ 1 h 1"/>
                <a:gd name="T10" fmla="*/ 1 w 1"/>
                <a:gd name="T11" fmla="*/ 1 h 1"/>
                <a:gd name="T12" fmla="*/ 0 w 1"/>
                <a:gd name="T13" fmla="*/ 0 h 1"/>
                <a:gd name="T14" fmla="*/ 0 w 1"/>
                <a:gd name="T15" fmla="*/ 0 h 1"/>
                <a:gd name="T16" fmla="*/ 1 w 1"/>
                <a:gd name="T17" fmla="*/ 1 h 1"/>
                <a:gd name="T18" fmla="*/ 1 w 1"/>
                <a:gd name="T19" fmla="*/ 1 h 1"/>
                <a:gd name="T20" fmla="*/ 0 w 1"/>
                <a:gd name="T21"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 h="1">
                  <a:moveTo>
                    <a:pt x="1" y="1"/>
                  </a:moveTo>
                  <a:cubicBezTo>
                    <a:pt x="1" y="1"/>
                    <a:pt x="1" y="1"/>
                    <a:pt x="1" y="1"/>
                  </a:cubicBezTo>
                  <a:cubicBezTo>
                    <a:pt x="1" y="1"/>
                    <a:pt x="1" y="1"/>
                    <a:pt x="1" y="1"/>
                  </a:cubicBezTo>
                  <a:cubicBezTo>
                    <a:pt x="1" y="1"/>
                    <a:pt x="1" y="1"/>
                    <a:pt x="1" y="1"/>
                  </a:cubicBezTo>
                  <a:cubicBezTo>
                    <a:pt x="1" y="1"/>
                    <a:pt x="1" y="1"/>
                    <a:pt x="1" y="1"/>
                  </a:cubicBezTo>
                  <a:cubicBezTo>
                    <a:pt x="1" y="1"/>
                    <a:pt x="1" y="1"/>
                    <a:pt x="1" y="1"/>
                  </a:cubicBezTo>
                  <a:moveTo>
                    <a:pt x="0" y="0"/>
                  </a:moveTo>
                  <a:cubicBezTo>
                    <a:pt x="0" y="0"/>
                    <a:pt x="0" y="0"/>
                    <a:pt x="0" y="0"/>
                  </a:cubicBezTo>
                  <a:cubicBezTo>
                    <a:pt x="0" y="0"/>
                    <a:pt x="0" y="0"/>
                    <a:pt x="1" y="1"/>
                  </a:cubicBezTo>
                  <a:cubicBezTo>
                    <a:pt x="1" y="1"/>
                    <a:pt x="1" y="1"/>
                    <a:pt x="1" y="1"/>
                  </a:cubicBezTo>
                  <a:cubicBezTo>
                    <a:pt x="0" y="0"/>
                    <a:pt x="0" y="0"/>
                    <a:pt x="0" y="0"/>
                  </a:cubicBezTo>
                </a:path>
              </a:pathLst>
            </a:custGeom>
            <a:solidFill>
              <a:srgbClr val="0056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83" name="Freeform 582"/>
            <p:cNvSpPr>
              <a:spLocks noEditPoints="1"/>
            </p:cNvSpPr>
            <p:nvPr/>
          </p:nvSpPr>
          <p:spPr bwMode="auto">
            <a:xfrm>
              <a:off x="3869" y="153"/>
              <a:ext cx="2" cy="2"/>
            </a:xfrm>
            <a:custGeom>
              <a:avLst/>
              <a:gdLst>
                <a:gd name="T0" fmla="*/ 1 w 1"/>
                <a:gd name="T1" fmla="*/ 1 h 1"/>
                <a:gd name="T2" fmla="*/ 1 w 1"/>
                <a:gd name="T3" fmla="*/ 1 h 1"/>
                <a:gd name="T4" fmla="*/ 1 w 1"/>
                <a:gd name="T5" fmla="*/ 1 h 1"/>
                <a:gd name="T6" fmla="*/ 1 w 1"/>
                <a:gd name="T7" fmla="*/ 1 h 1"/>
                <a:gd name="T8" fmla="*/ 0 w 1"/>
                <a:gd name="T9" fmla="*/ 0 h 1"/>
                <a:gd name="T10" fmla="*/ 0 w 1"/>
                <a:gd name="T11" fmla="*/ 0 h 1"/>
                <a:gd name="T12" fmla="*/ 1 w 1"/>
                <a:gd name="T13" fmla="*/ 1 h 1"/>
                <a:gd name="T14" fmla="*/ 0 w 1"/>
                <a:gd name="T15" fmla="*/ 0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1">
                  <a:moveTo>
                    <a:pt x="1" y="1"/>
                  </a:moveTo>
                  <a:cubicBezTo>
                    <a:pt x="1" y="1"/>
                    <a:pt x="1" y="1"/>
                    <a:pt x="1" y="1"/>
                  </a:cubicBezTo>
                  <a:cubicBezTo>
                    <a:pt x="1" y="1"/>
                    <a:pt x="1" y="1"/>
                    <a:pt x="1" y="1"/>
                  </a:cubicBezTo>
                  <a:cubicBezTo>
                    <a:pt x="1" y="1"/>
                    <a:pt x="1" y="1"/>
                    <a:pt x="1" y="1"/>
                  </a:cubicBezTo>
                  <a:moveTo>
                    <a:pt x="0" y="0"/>
                  </a:moveTo>
                  <a:cubicBezTo>
                    <a:pt x="0" y="0"/>
                    <a:pt x="0" y="0"/>
                    <a:pt x="0" y="0"/>
                  </a:cubicBezTo>
                  <a:cubicBezTo>
                    <a:pt x="1" y="1"/>
                    <a:pt x="1" y="1"/>
                    <a:pt x="1" y="1"/>
                  </a:cubicBezTo>
                  <a:cubicBezTo>
                    <a:pt x="0" y="0"/>
                    <a:pt x="0" y="0"/>
                    <a:pt x="0" y="0"/>
                  </a:cubicBezTo>
                </a:path>
              </a:pathLst>
            </a:custGeom>
            <a:solidFill>
              <a:srgbClr val="00141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84" name="Oval 583"/>
            <p:cNvSpPr>
              <a:spLocks noChangeArrowheads="1"/>
            </p:cNvSpPr>
            <p:nvPr/>
          </p:nvSpPr>
          <p:spPr bwMode="auto">
            <a:xfrm>
              <a:off x="3827" y="1296"/>
              <a:ext cx="83" cy="688"/>
            </a:xfrm>
            <a:prstGeom prst="ellipse">
              <a:avLst/>
            </a:pr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73" name="左箭头 72">
            <a:hlinkClick r:id="rId1"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2" name="文本框 1"/>
          <p:cNvSpPr txBox="1"/>
          <p:nvPr/>
        </p:nvSpPr>
        <p:spPr>
          <a:xfrm>
            <a:off x="868600" y="330753"/>
            <a:ext cx="11085094" cy="521970"/>
          </a:xfrm>
          <a:prstGeom prst="rect">
            <a:avLst/>
          </a:prstGeom>
          <a:noFill/>
        </p:spPr>
        <p:txBody>
          <a:bodyPr wrap="square" rtlCol="0">
            <a:spAutoFit/>
          </a:bodyPr>
          <a:lstStyle/>
          <a:p>
            <a:r>
              <a:rPr sz="2800" b="1" dirty="0">
                <a:latin typeface="微软雅黑" panose="020B0503020204020204" pitchFamily="34" charset="-122"/>
                <a:ea typeface="微软雅黑" panose="020B0503020204020204" pitchFamily="34" charset="-122"/>
              </a:rPr>
              <a:t>近5年广东高职高考英语试题完形填空考点分析如下：</a:t>
            </a:r>
            <a:endParaRPr sz="2800" b="1" dirty="0">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2"/>
          <a:stretch>
            <a:fillRect/>
          </a:stretch>
        </p:blipFill>
        <p:spPr>
          <a:xfrm>
            <a:off x="0" y="1032510"/>
            <a:ext cx="12169140" cy="479298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500" advTm="3000"/>
    </mc:Choice>
    <mc:Fallback>
      <p:transition spd="slow" advTm="3000"/>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14:presetBounceEnd="50000">
                                      <p:stCondLst>
                                        <p:cond delay="0"/>
                                      </p:stCondLst>
                                      <p:childTnLst>
                                        <p:set>
                                          <p:cBhvr>
                                            <p:cTn id="6" dur="1" fill="hold">
                                              <p:stCondLst>
                                                <p:cond delay="0"/>
                                              </p:stCondLst>
                                            </p:cTn>
                                            <p:tgtEl>
                                              <p:spTgt spid="94"/>
                                            </p:tgtEl>
                                            <p:attrNameLst>
                                              <p:attrName>style.visibility</p:attrName>
                                            </p:attrNameLst>
                                          </p:cBhvr>
                                          <p:to>
                                            <p:strVal val="visible"/>
                                          </p:to>
                                        </p:set>
                                        <p:anim calcmode="lin" valueType="num" p14:bounceEnd="50000">
                                          <p:cBhvr additive="base">
                                            <p:cTn id="7" dur="1000" fill="hold"/>
                                            <p:tgtEl>
                                              <p:spTgt spid="94"/>
                                            </p:tgtEl>
                                            <p:attrNameLst>
                                              <p:attrName>ppt_x</p:attrName>
                                            </p:attrNameLst>
                                          </p:cBhvr>
                                          <p:tavLst>
                                            <p:tav tm="0">
                                              <p:val>
                                                <p:strVal val="#ppt_x"/>
                                              </p:val>
                                            </p:tav>
                                            <p:tav tm="100000">
                                              <p:val>
                                                <p:strVal val="#ppt_x"/>
                                              </p:val>
                                            </p:tav>
                                          </p:tavLst>
                                        </p:anim>
                                        <p:anim calcmode="lin" valueType="num" p14:bounceEnd="50000">
                                          <p:cBhvr additive="base">
                                            <p:cTn id="8" dur="1000" fill="hold"/>
                                            <p:tgtEl>
                                              <p:spTgt spid="9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8" presetClass="entr" presetSubtype="6"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strips(downRight)">
                                          <p:cBhvr>
                                            <p:cTn id="13" dur="500"/>
                                            <p:tgtEl>
                                              <p:spTgt spid="2"/>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blinds(horizontal)">
                                          <p:cBhvr>
                                            <p:cTn id="1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94"/>
                                            </p:tgtEl>
                                            <p:attrNameLst>
                                              <p:attrName>style.visibility</p:attrName>
                                            </p:attrNameLst>
                                          </p:cBhvr>
                                          <p:to>
                                            <p:strVal val="visible"/>
                                          </p:to>
                                        </p:set>
                                        <p:anim calcmode="lin" valueType="num">
                                          <p:cBhvr additive="base">
                                            <p:cTn id="7" dur="1000" fill="hold"/>
                                            <p:tgtEl>
                                              <p:spTgt spid="94"/>
                                            </p:tgtEl>
                                            <p:attrNameLst>
                                              <p:attrName>ppt_x</p:attrName>
                                            </p:attrNameLst>
                                          </p:cBhvr>
                                          <p:tavLst>
                                            <p:tav tm="0">
                                              <p:val>
                                                <p:strVal val="#ppt_x"/>
                                              </p:val>
                                            </p:tav>
                                            <p:tav tm="100000">
                                              <p:val>
                                                <p:strVal val="#ppt_x"/>
                                              </p:val>
                                            </p:tav>
                                          </p:tavLst>
                                        </p:anim>
                                        <p:anim calcmode="lin" valueType="num">
                                          <p:cBhvr additive="base">
                                            <p:cTn id="8" dur="1000" fill="hold"/>
                                            <p:tgtEl>
                                              <p:spTgt spid="9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8" presetClass="entr" presetSubtype="6"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strips(downRight)">
                                          <p:cBhvr>
                                            <p:cTn id="13" dur="500"/>
                                            <p:tgtEl>
                                              <p:spTgt spid="2"/>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blinds(horizontal)">
                                          <p:cBhvr>
                                            <p:cTn id="1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4" name="组合 93"/>
          <p:cNvGrpSpPr/>
          <p:nvPr/>
        </p:nvGrpSpPr>
        <p:grpSpPr>
          <a:xfrm>
            <a:off x="2848765" y="1042388"/>
            <a:ext cx="3862931" cy="525775"/>
            <a:chOff x="1530018" y="1615888"/>
            <a:chExt cx="3576121" cy="728090"/>
          </a:xfrm>
          <a:solidFill>
            <a:schemeClr val="accent1">
              <a:lumMod val="50000"/>
            </a:schemeClr>
          </a:solidFill>
        </p:grpSpPr>
        <p:sp>
          <p:nvSpPr>
            <p:cNvPr id="95" name="箭头: V 形 94"/>
            <p:cNvSpPr/>
            <p:nvPr/>
          </p:nvSpPr>
          <p:spPr>
            <a:xfrm>
              <a:off x="1530018" y="1615888"/>
              <a:ext cx="3576121" cy="728090"/>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sp>
          <p:nvSpPr>
            <p:cNvPr id="96" name="文本框 95"/>
            <p:cNvSpPr txBox="1"/>
            <p:nvPr/>
          </p:nvSpPr>
          <p:spPr>
            <a:xfrm>
              <a:off x="2091324" y="1635552"/>
              <a:ext cx="2382746" cy="639311"/>
            </a:xfrm>
            <a:prstGeom prst="rect">
              <a:avLst/>
            </a:prstGeom>
            <a:noFill/>
            <a:ln>
              <a:noFill/>
            </a:ln>
          </p:spPr>
          <p:txBody>
            <a:bodyPr wrap="none" rtlCol="0">
              <a:spAutoFit/>
            </a:bodyPr>
            <a:lstStyle/>
            <a:p>
              <a:r>
                <a:rPr lang="en-US" altLang="zh-CN" sz="2400" b="1" dirty="0">
                  <a:ln w="12700">
                    <a:noFill/>
                  </a:ln>
                  <a:solidFill>
                    <a:schemeClr val="bg1"/>
                  </a:solidFill>
                  <a:latin typeface="微软雅黑" panose="020B0503020204020204" pitchFamily="34" charset="-122"/>
                  <a:ea typeface="微软雅黑" panose="020B0503020204020204" pitchFamily="34" charset="-122"/>
                  <a:cs typeface="+mj-cs"/>
                </a:rPr>
                <a:t>pump </a:t>
              </a:r>
              <a:r>
                <a:rPr lang="en-US" altLang="zh-CN" sz="2400" b="1" i="1" dirty="0">
                  <a:ln w="12700">
                    <a:noFill/>
                  </a:ln>
                  <a:solidFill>
                    <a:schemeClr val="bg1"/>
                  </a:solidFill>
                  <a:latin typeface="微软雅黑" panose="020B0503020204020204" pitchFamily="34" charset="-122"/>
                  <a:ea typeface="微软雅黑" panose="020B0503020204020204" pitchFamily="34" charset="-122"/>
                  <a:cs typeface="+mj-cs"/>
                </a:rPr>
                <a:t>n</a:t>
              </a:r>
              <a:r>
                <a:rPr lang="en-US" altLang="zh-CN" sz="2400" b="1" dirty="0">
                  <a:ln w="12700">
                    <a:noFill/>
                  </a:ln>
                  <a:solidFill>
                    <a:schemeClr val="bg1"/>
                  </a:solidFill>
                  <a:latin typeface="微软雅黑" panose="020B0503020204020204" pitchFamily="34" charset="-122"/>
                  <a:ea typeface="微软雅黑" panose="020B0503020204020204" pitchFamily="34" charset="-122"/>
                  <a:cs typeface="+mj-cs"/>
                </a:rPr>
                <a:t>./</a:t>
              </a:r>
              <a:r>
                <a:rPr lang="en-US" altLang="zh-CN" sz="2400" b="1" i="1" dirty="0">
                  <a:ln w="12700">
                    <a:noFill/>
                  </a:ln>
                  <a:solidFill>
                    <a:schemeClr val="bg1"/>
                  </a:solidFill>
                  <a:latin typeface="微软雅黑" panose="020B0503020204020204" pitchFamily="34" charset="-122"/>
                  <a:ea typeface="微软雅黑" panose="020B0503020204020204" pitchFamily="34" charset="-122"/>
                  <a:cs typeface="+mj-cs"/>
                </a:rPr>
                <a:t>v</a:t>
              </a:r>
              <a:r>
                <a:rPr lang="en-US" altLang="zh-CN" sz="2400" b="1" dirty="0">
                  <a:ln w="12700">
                    <a:noFill/>
                  </a:ln>
                  <a:solidFill>
                    <a:schemeClr val="bg1"/>
                  </a:solidFill>
                  <a:latin typeface="微软雅黑" panose="020B0503020204020204" pitchFamily="34" charset="-122"/>
                  <a:ea typeface="微软雅黑" panose="020B0503020204020204" pitchFamily="34" charset="-122"/>
                  <a:cs typeface="+mj-cs"/>
                </a:rPr>
                <a:t>. </a:t>
              </a:r>
              <a:r>
                <a:rPr lang="zh-CN" altLang="en-US" sz="2400" b="1" dirty="0">
                  <a:ln w="12700">
                    <a:noFill/>
                  </a:ln>
                  <a:solidFill>
                    <a:schemeClr val="bg1"/>
                  </a:solidFill>
                  <a:latin typeface="微软雅黑" panose="020B0503020204020204" pitchFamily="34" charset="-122"/>
                  <a:ea typeface="微软雅黑" panose="020B0503020204020204" pitchFamily="34" charset="-122"/>
                  <a:cs typeface="+mj-cs"/>
                </a:rPr>
                <a:t>抽水</a:t>
              </a:r>
              <a:endParaRPr lang="zh-CN" altLang="en-US" sz="3000" b="1" dirty="0">
                <a:ln w="12700">
                  <a:noFill/>
                </a:ln>
                <a:solidFill>
                  <a:schemeClr val="bg1"/>
                </a:solidFill>
                <a:latin typeface="微软雅黑" panose="020B0503020204020204" pitchFamily="34" charset="-122"/>
                <a:ea typeface="微软雅黑" panose="020B0503020204020204" pitchFamily="34" charset="-122"/>
                <a:cs typeface="+mj-cs"/>
              </a:endParaRPr>
            </a:p>
          </p:txBody>
        </p:sp>
      </p:grpSp>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33" name="左箭头 32">
            <a:hlinkClick r:id="rId1"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endParaRPr lang="zh-CN" altLang="en-US" sz="2400" b="1" dirty="0">
              <a:solidFill>
                <a:schemeClr val="bg1"/>
              </a:solidFill>
            </a:endParaRPr>
          </a:p>
        </p:txBody>
      </p:sp>
      <p:grpSp>
        <p:nvGrpSpPr>
          <p:cNvPr id="7" name="组合 6"/>
          <p:cNvGrpSpPr/>
          <p:nvPr/>
        </p:nvGrpSpPr>
        <p:grpSpPr>
          <a:xfrm>
            <a:off x="101793" y="162019"/>
            <a:ext cx="4044462" cy="728090"/>
            <a:chOff x="0" y="218898"/>
            <a:chExt cx="4044462" cy="728090"/>
          </a:xfrm>
          <a:solidFill>
            <a:schemeClr val="tx2"/>
          </a:solidFill>
        </p:grpSpPr>
        <p:sp>
          <p:nvSpPr>
            <p:cNvPr id="6" name="箭头: V 形 5"/>
            <p:cNvSpPr/>
            <p:nvPr/>
          </p:nvSpPr>
          <p:spPr>
            <a:xfrm>
              <a:off x="0" y="218898"/>
              <a:ext cx="4044462" cy="728090"/>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文本框 4"/>
            <p:cNvSpPr txBox="1"/>
            <p:nvPr/>
          </p:nvSpPr>
          <p:spPr>
            <a:xfrm>
              <a:off x="789778" y="305944"/>
              <a:ext cx="2877711" cy="553998"/>
            </a:xfrm>
            <a:prstGeom prst="rect">
              <a:avLst/>
            </a:prstGeom>
            <a:noFill/>
            <a:ln>
              <a:noFill/>
            </a:ln>
          </p:spPr>
          <p:txBody>
            <a:bodyPr wrap="none" rtlCol="0">
              <a:spAutoFit/>
            </a:bodyPr>
            <a:lstStyle/>
            <a:p>
              <a:r>
                <a:rPr lang="zh-CN" altLang="en-US" sz="3000" b="1" dirty="0">
                  <a:ln w="12700">
                    <a:noFill/>
                  </a:ln>
                  <a:solidFill>
                    <a:schemeClr val="bg1"/>
                  </a:solidFill>
                  <a:latin typeface="微软雅黑" panose="020B0503020204020204" pitchFamily="34" charset="-122"/>
                  <a:ea typeface="微软雅黑" panose="020B0503020204020204" pitchFamily="34" charset="-122"/>
                  <a:cs typeface="+mj-cs"/>
                </a:rPr>
                <a:t>本自测我学了：</a:t>
              </a:r>
              <a:endParaRPr lang="zh-CN" altLang="en-US" sz="3000" b="1" dirty="0">
                <a:ln w="12700">
                  <a:noFill/>
                </a:ln>
                <a:solidFill>
                  <a:schemeClr val="bg1"/>
                </a:solidFill>
                <a:latin typeface="微软雅黑" panose="020B0503020204020204" pitchFamily="34" charset="-122"/>
                <a:ea typeface="微软雅黑" panose="020B0503020204020204" pitchFamily="34" charset="-122"/>
                <a:cs typeface="+mj-cs"/>
              </a:endParaRPr>
            </a:p>
          </p:txBody>
        </p:sp>
      </p:grpSp>
      <p:grpSp>
        <p:nvGrpSpPr>
          <p:cNvPr id="37" name="组合 36"/>
          <p:cNvGrpSpPr/>
          <p:nvPr/>
        </p:nvGrpSpPr>
        <p:grpSpPr>
          <a:xfrm>
            <a:off x="-461643" y="944560"/>
            <a:ext cx="3607179" cy="612118"/>
            <a:chOff x="1530019" y="1492576"/>
            <a:chExt cx="3202272" cy="851402"/>
          </a:xfrm>
          <a:solidFill>
            <a:schemeClr val="tx2"/>
          </a:solidFill>
        </p:grpSpPr>
        <p:sp>
          <p:nvSpPr>
            <p:cNvPr id="38" name="箭头: V 形 37"/>
            <p:cNvSpPr/>
            <p:nvPr/>
          </p:nvSpPr>
          <p:spPr>
            <a:xfrm>
              <a:off x="1530019" y="1615889"/>
              <a:ext cx="3202272" cy="728089"/>
            </a:xfrm>
            <a:prstGeom prst="chevron">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9" name="文本框 38"/>
            <p:cNvSpPr txBox="1"/>
            <p:nvPr/>
          </p:nvSpPr>
          <p:spPr>
            <a:xfrm>
              <a:off x="2000758" y="1492576"/>
              <a:ext cx="2134997" cy="808199"/>
            </a:xfrm>
            <a:prstGeom prst="rect">
              <a:avLst/>
            </a:prstGeom>
            <a:noFill/>
            <a:ln>
              <a:noFill/>
            </a:ln>
          </p:spPr>
          <p:txBody>
            <a:bodyPr wrap="none" rtlCol="0">
              <a:spAutoFit/>
            </a:bodyPr>
            <a:lstStyle/>
            <a:p>
              <a:pPr marL="0" indent="0">
                <a:lnSpc>
                  <a:spcPct val="150000"/>
                </a:lnSpc>
                <a:buNone/>
              </a:pPr>
              <a:r>
                <a:rPr lang="en-US" altLang="zh-CN" sz="2400" b="1" dirty="0">
                  <a:solidFill>
                    <a:srgbClr val="002060"/>
                  </a:solidFill>
                  <a:latin typeface="微软雅黑" panose="020B0503020204020204" pitchFamily="34" charset="-122"/>
                  <a:ea typeface="微软雅黑" panose="020B0503020204020204" pitchFamily="34" charset="-122"/>
                  <a:cs typeface="+mj-cs"/>
                </a:rPr>
                <a:t>exclaim </a:t>
              </a:r>
              <a:r>
                <a:rPr lang="en-US" altLang="zh-CN" sz="2400" b="1" i="1" dirty="0">
                  <a:solidFill>
                    <a:srgbClr val="002060"/>
                  </a:solidFill>
                  <a:latin typeface="微软雅黑" panose="020B0503020204020204" pitchFamily="34" charset="-122"/>
                  <a:ea typeface="微软雅黑" panose="020B0503020204020204" pitchFamily="34" charset="-122"/>
                  <a:cs typeface="+mj-cs"/>
                </a:rPr>
                <a:t>v</a:t>
              </a:r>
              <a:r>
                <a:rPr lang="en-US" altLang="zh-CN" sz="2400" b="1" dirty="0">
                  <a:solidFill>
                    <a:srgbClr val="002060"/>
                  </a:solidFill>
                  <a:latin typeface="微软雅黑" panose="020B0503020204020204" pitchFamily="34" charset="-122"/>
                  <a:ea typeface="微软雅黑" panose="020B0503020204020204" pitchFamily="34" charset="-122"/>
                  <a:cs typeface="+mj-cs"/>
                </a:rPr>
                <a:t>. </a:t>
              </a:r>
              <a:r>
                <a:rPr lang="zh-CN" altLang="en-US" sz="2400" b="1" dirty="0">
                  <a:solidFill>
                    <a:srgbClr val="002060"/>
                  </a:solidFill>
                  <a:latin typeface="微软雅黑" panose="020B0503020204020204" pitchFamily="34" charset="-122"/>
                  <a:ea typeface="微软雅黑" panose="020B0503020204020204" pitchFamily="34" charset="-122"/>
                  <a:cs typeface="+mj-cs"/>
                </a:rPr>
                <a:t>惊叫</a:t>
              </a:r>
              <a:endParaRPr lang="zh-CN" altLang="en-US" sz="3000" b="1" dirty="0">
                <a:ln w="12700">
                  <a:noFill/>
                </a:ln>
                <a:solidFill>
                  <a:schemeClr val="bg1"/>
                </a:solidFill>
                <a:latin typeface="微软雅黑" panose="020B0503020204020204" pitchFamily="34" charset="-122"/>
                <a:ea typeface="微软雅黑" panose="020B0503020204020204" pitchFamily="34" charset="-122"/>
                <a:cs typeface="+mj-cs"/>
              </a:endParaRPr>
            </a:p>
          </p:txBody>
        </p:sp>
      </p:grpSp>
      <p:grpSp>
        <p:nvGrpSpPr>
          <p:cNvPr id="40" name="组合 39"/>
          <p:cNvGrpSpPr/>
          <p:nvPr/>
        </p:nvGrpSpPr>
        <p:grpSpPr>
          <a:xfrm>
            <a:off x="149723" y="1779871"/>
            <a:ext cx="4368834" cy="525775"/>
            <a:chOff x="1530019" y="1615888"/>
            <a:chExt cx="4044462" cy="728090"/>
          </a:xfrm>
          <a:solidFill>
            <a:schemeClr val="accent1">
              <a:lumMod val="50000"/>
            </a:schemeClr>
          </a:solidFill>
        </p:grpSpPr>
        <p:sp>
          <p:nvSpPr>
            <p:cNvPr id="41" name="箭头: V 形 40"/>
            <p:cNvSpPr/>
            <p:nvPr/>
          </p:nvSpPr>
          <p:spPr>
            <a:xfrm>
              <a:off x="1530019" y="1615888"/>
              <a:ext cx="4044462" cy="728090"/>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2" name="文本框 41"/>
            <p:cNvSpPr txBox="1"/>
            <p:nvPr/>
          </p:nvSpPr>
          <p:spPr>
            <a:xfrm>
              <a:off x="2091324" y="1635552"/>
              <a:ext cx="3033681" cy="639310"/>
            </a:xfrm>
            <a:prstGeom prst="rect">
              <a:avLst/>
            </a:prstGeom>
            <a:noFill/>
            <a:ln>
              <a:noFill/>
            </a:ln>
          </p:spPr>
          <p:txBody>
            <a:bodyPr wrap="none" rtlCol="0">
              <a:spAutoFit/>
            </a:bodyPr>
            <a:lstStyle/>
            <a:p>
              <a:r>
                <a:rPr lang="en-US" altLang="zh-CN" sz="2400" b="1" dirty="0">
                  <a:ln w="12700">
                    <a:noFill/>
                  </a:ln>
                  <a:solidFill>
                    <a:schemeClr val="bg1"/>
                  </a:solidFill>
                  <a:latin typeface="微软雅黑" panose="020B0503020204020204" pitchFamily="34" charset="-122"/>
                  <a:ea typeface="微软雅黑" panose="020B0503020204020204" pitchFamily="34" charset="-122"/>
                  <a:cs typeface="+mj-cs"/>
                </a:rPr>
                <a:t>pregnant </a:t>
              </a:r>
              <a:r>
                <a:rPr lang="en-US" altLang="zh-CN" sz="2400" b="1" i="1" dirty="0">
                  <a:ln w="12700">
                    <a:noFill/>
                  </a:ln>
                  <a:solidFill>
                    <a:schemeClr val="bg1"/>
                  </a:solidFill>
                  <a:latin typeface="微软雅黑" panose="020B0503020204020204" pitchFamily="34" charset="-122"/>
                  <a:ea typeface="微软雅黑" panose="020B0503020204020204" pitchFamily="34" charset="-122"/>
                  <a:cs typeface="+mj-cs"/>
                </a:rPr>
                <a:t>adj</a:t>
              </a:r>
              <a:r>
                <a:rPr lang="en-US" altLang="zh-CN" sz="2400" b="1" dirty="0">
                  <a:ln w="12700">
                    <a:noFill/>
                  </a:ln>
                  <a:solidFill>
                    <a:schemeClr val="bg1"/>
                  </a:solidFill>
                  <a:latin typeface="微软雅黑" panose="020B0503020204020204" pitchFamily="34" charset="-122"/>
                  <a:ea typeface="微软雅黑" panose="020B0503020204020204" pitchFamily="34" charset="-122"/>
                  <a:cs typeface="+mj-cs"/>
                </a:rPr>
                <a:t>. </a:t>
              </a:r>
              <a:r>
                <a:rPr lang="zh-CN" altLang="en-US" sz="2400" b="1" dirty="0">
                  <a:ln w="12700">
                    <a:noFill/>
                  </a:ln>
                  <a:solidFill>
                    <a:schemeClr val="bg1"/>
                  </a:solidFill>
                  <a:latin typeface="微软雅黑" panose="020B0503020204020204" pitchFamily="34" charset="-122"/>
                  <a:ea typeface="微软雅黑" panose="020B0503020204020204" pitchFamily="34" charset="-122"/>
                  <a:cs typeface="+mj-cs"/>
                </a:rPr>
                <a:t>怀孕的</a:t>
              </a:r>
              <a:endParaRPr lang="zh-CN" altLang="en-US" sz="3000" b="1" dirty="0">
                <a:ln w="12700">
                  <a:noFill/>
                </a:ln>
                <a:solidFill>
                  <a:schemeClr val="bg1"/>
                </a:solidFill>
                <a:latin typeface="微软雅黑" panose="020B0503020204020204" pitchFamily="34" charset="-122"/>
                <a:ea typeface="微软雅黑" panose="020B0503020204020204" pitchFamily="34" charset="-122"/>
                <a:cs typeface="+mj-cs"/>
              </a:endParaRPr>
            </a:p>
          </p:txBody>
        </p:sp>
      </p:grpSp>
      <p:grpSp>
        <p:nvGrpSpPr>
          <p:cNvPr id="63" name="组合 62"/>
          <p:cNvGrpSpPr/>
          <p:nvPr/>
        </p:nvGrpSpPr>
        <p:grpSpPr>
          <a:xfrm>
            <a:off x="-461643" y="2387012"/>
            <a:ext cx="3470019" cy="612118"/>
            <a:chOff x="1530018" y="1492576"/>
            <a:chExt cx="3080508" cy="851402"/>
          </a:xfrm>
          <a:solidFill>
            <a:schemeClr val="tx2"/>
          </a:solidFill>
        </p:grpSpPr>
        <p:sp>
          <p:nvSpPr>
            <p:cNvPr id="64" name="箭头: V 形 63"/>
            <p:cNvSpPr/>
            <p:nvPr/>
          </p:nvSpPr>
          <p:spPr>
            <a:xfrm>
              <a:off x="1530018" y="1615889"/>
              <a:ext cx="3080508" cy="728089"/>
            </a:xfrm>
            <a:prstGeom prst="chevron">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5" name="文本框 64"/>
            <p:cNvSpPr txBox="1"/>
            <p:nvPr/>
          </p:nvSpPr>
          <p:spPr>
            <a:xfrm>
              <a:off x="2000758" y="1492576"/>
              <a:ext cx="2007149" cy="808199"/>
            </a:xfrm>
            <a:prstGeom prst="rect">
              <a:avLst/>
            </a:prstGeom>
            <a:noFill/>
            <a:ln>
              <a:noFill/>
            </a:ln>
          </p:spPr>
          <p:txBody>
            <a:bodyPr wrap="none" rtlCol="0">
              <a:spAutoFit/>
            </a:bodyPr>
            <a:lstStyle/>
            <a:p>
              <a:pPr marL="0" indent="0">
                <a:lnSpc>
                  <a:spcPct val="150000"/>
                </a:lnSpc>
                <a:buNone/>
              </a:pPr>
              <a:r>
                <a:rPr lang="en-US" altLang="zh-CN" sz="2400" b="1" dirty="0">
                  <a:solidFill>
                    <a:srgbClr val="002060"/>
                  </a:solidFill>
                  <a:latin typeface="微软雅黑" panose="020B0503020204020204" pitchFamily="34" charset="-122"/>
                  <a:ea typeface="微软雅黑" panose="020B0503020204020204" pitchFamily="34" charset="-122"/>
                  <a:cs typeface="+mj-cs"/>
                </a:rPr>
                <a:t>leftovers </a:t>
              </a:r>
              <a:r>
                <a:rPr lang="zh-CN" altLang="en-US" sz="2400" b="1" dirty="0">
                  <a:solidFill>
                    <a:srgbClr val="002060"/>
                  </a:solidFill>
                  <a:latin typeface="微软雅黑" panose="020B0503020204020204" pitchFamily="34" charset="-122"/>
                  <a:ea typeface="微软雅黑" panose="020B0503020204020204" pitchFamily="34" charset="-122"/>
                  <a:cs typeface="+mj-cs"/>
                </a:rPr>
                <a:t>剩菜</a:t>
              </a:r>
              <a:endParaRPr lang="zh-CN" altLang="en-US" sz="3000" b="1" dirty="0">
                <a:ln w="12700">
                  <a:noFill/>
                </a:ln>
                <a:solidFill>
                  <a:schemeClr val="bg1"/>
                </a:solidFill>
                <a:latin typeface="微软雅黑" panose="020B0503020204020204" pitchFamily="34" charset="-122"/>
                <a:ea typeface="微软雅黑" panose="020B0503020204020204" pitchFamily="34" charset="-122"/>
                <a:cs typeface="+mj-cs"/>
              </a:endParaRPr>
            </a:p>
          </p:txBody>
        </p:sp>
      </p:grpSp>
      <p:grpSp>
        <p:nvGrpSpPr>
          <p:cNvPr id="66" name="组合 65"/>
          <p:cNvGrpSpPr/>
          <p:nvPr/>
        </p:nvGrpSpPr>
        <p:grpSpPr>
          <a:xfrm>
            <a:off x="-417835" y="5265064"/>
            <a:ext cx="4187117" cy="612119"/>
            <a:chOff x="1530019" y="1492575"/>
            <a:chExt cx="3717111" cy="851403"/>
          </a:xfrm>
          <a:solidFill>
            <a:schemeClr val="tx2"/>
          </a:solidFill>
        </p:grpSpPr>
        <p:sp>
          <p:nvSpPr>
            <p:cNvPr id="67" name="箭头: V 形 66"/>
            <p:cNvSpPr/>
            <p:nvPr/>
          </p:nvSpPr>
          <p:spPr>
            <a:xfrm>
              <a:off x="1530019" y="1615889"/>
              <a:ext cx="3717111" cy="728089"/>
            </a:xfrm>
            <a:prstGeom prst="chevron">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8" name="文本框 67"/>
            <p:cNvSpPr txBox="1"/>
            <p:nvPr/>
          </p:nvSpPr>
          <p:spPr>
            <a:xfrm>
              <a:off x="2000758" y="1492575"/>
              <a:ext cx="2500610" cy="808199"/>
            </a:xfrm>
            <a:prstGeom prst="rect">
              <a:avLst/>
            </a:prstGeom>
            <a:noFill/>
            <a:ln>
              <a:noFill/>
            </a:ln>
          </p:spPr>
          <p:txBody>
            <a:bodyPr wrap="none" rtlCol="0">
              <a:spAutoFit/>
            </a:bodyPr>
            <a:lstStyle/>
            <a:p>
              <a:pPr marL="0" indent="0">
                <a:lnSpc>
                  <a:spcPct val="150000"/>
                </a:lnSpc>
                <a:buNone/>
              </a:pPr>
              <a:r>
                <a:rPr lang="en-US" altLang="zh-CN" sz="2400" b="1" dirty="0">
                  <a:solidFill>
                    <a:srgbClr val="002060"/>
                  </a:solidFill>
                  <a:latin typeface="微软雅黑" panose="020B0503020204020204" pitchFamily="34" charset="-122"/>
                  <a:ea typeface="微软雅黑" panose="020B0503020204020204" pitchFamily="34" charset="-122"/>
                  <a:cs typeface="+mj-cs"/>
                </a:rPr>
                <a:t>give birth to </a:t>
              </a:r>
              <a:r>
                <a:rPr lang="zh-CN" altLang="en-US" sz="2400" b="1" dirty="0">
                  <a:solidFill>
                    <a:srgbClr val="002060"/>
                  </a:solidFill>
                  <a:latin typeface="微软雅黑" panose="020B0503020204020204" pitchFamily="34" charset="-122"/>
                  <a:ea typeface="微软雅黑" panose="020B0503020204020204" pitchFamily="34" charset="-122"/>
                  <a:cs typeface="+mj-cs"/>
                </a:rPr>
                <a:t>生产</a:t>
              </a:r>
              <a:endParaRPr lang="zh-CN" altLang="en-US" sz="3000" b="1" dirty="0">
                <a:ln w="12700">
                  <a:noFill/>
                </a:ln>
                <a:solidFill>
                  <a:schemeClr val="bg1"/>
                </a:solidFill>
                <a:latin typeface="微软雅黑" panose="020B0503020204020204" pitchFamily="34" charset="-122"/>
                <a:ea typeface="微软雅黑" panose="020B0503020204020204" pitchFamily="34" charset="-122"/>
                <a:cs typeface="+mj-cs"/>
              </a:endParaRPr>
            </a:p>
          </p:txBody>
        </p:sp>
      </p:grpSp>
      <p:grpSp>
        <p:nvGrpSpPr>
          <p:cNvPr id="91" name="组合 90"/>
          <p:cNvGrpSpPr/>
          <p:nvPr/>
        </p:nvGrpSpPr>
        <p:grpSpPr>
          <a:xfrm>
            <a:off x="4236174" y="1683243"/>
            <a:ext cx="5218723" cy="612118"/>
            <a:chOff x="1530019" y="1492576"/>
            <a:chExt cx="4632919" cy="851402"/>
          </a:xfrm>
          <a:solidFill>
            <a:schemeClr val="tx2"/>
          </a:solidFill>
        </p:grpSpPr>
        <p:sp>
          <p:nvSpPr>
            <p:cNvPr id="92" name="箭头: V 形 91"/>
            <p:cNvSpPr/>
            <p:nvPr/>
          </p:nvSpPr>
          <p:spPr>
            <a:xfrm>
              <a:off x="1530019" y="1615889"/>
              <a:ext cx="4162180" cy="728089"/>
            </a:xfrm>
            <a:prstGeom prst="chevron">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3" name="文本框 92"/>
            <p:cNvSpPr txBox="1"/>
            <p:nvPr/>
          </p:nvSpPr>
          <p:spPr>
            <a:xfrm>
              <a:off x="2000758" y="1492576"/>
              <a:ext cx="4162180" cy="808199"/>
            </a:xfrm>
            <a:prstGeom prst="rect">
              <a:avLst/>
            </a:prstGeom>
            <a:noFill/>
            <a:ln>
              <a:noFill/>
            </a:ln>
          </p:spPr>
          <p:txBody>
            <a:bodyPr wrap="square" rtlCol="0">
              <a:spAutoFit/>
            </a:bodyPr>
            <a:lstStyle/>
            <a:p>
              <a:pPr marL="0" indent="0">
                <a:lnSpc>
                  <a:spcPct val="150000"/>
                </a:lnSpc>
                <a:buNone/>
              </a:pPr>
              <a:r>
                <a:rPr lang="en-US" altLang="zh-CN" sz="2400" b="1" dirty="0">
                  <a:solidFill>
                    <a:srgbClr val="002060"/>
                  </a:solidFill>
                  <a:latin typeface="微软雅黑" panose="020B0503020204020204" pitchFamily="34" charset="-122"/>
                  <a:ea typeface="微软雅黑" panose="020B0503020204020204" pitchFamily="34" charset="-122"/>
                  <a:cs typeface="+mj-cs"/>
                </a:rPr>
                <a:t>serve a meal </a:t>
              </a:r>
              <a:r>
                <a:rPr lang="zh-CN" altLang="en-US" sz="2400" b="1" dirty="0">
                  <a:solidFill>
                    <a:srgbClr val="002060"/>
                  </a:solidFill>
                  <a:latin typeface="微软雅黑" panose="020B0503020204020204" pitchFamily="34" charset="-122"/>
                  <a:ea typeface="微软雅黑" panose="020B0503020204020204" pitchFamily="34" charset="-122"/>
                  <a:cs typeface="+mj-cs"/>
                </a:rPr>
                <a:t>提供饭菜</a:t>
              </a:r>
              <a:endParaRPr lang="zh-CN" altLang="en-US" sz="3000" b="1" dirty="0">
                <a:ln w="12700">
                  <a:noFill/>
                </a:ln>
                <a:solidFill>
                  <a:schemeClr val="bg1"/>
                </a:solidFill>
                <a:latin typeface="微软雅黑" panose="020B0503020204020204" pitchFamily="34" charset="-122"/>
                <a:ea typeface="微软雅黑" panose="020B0503020204020204" pitchFamily="34" charset="-122"/>
                <a:cs typeface="+mj-cs"/>
              </a:endParaRPr>
            </a:p>
          </p:txBody>
        </p:sp>
      </p:grpSp>
      <p:grpSp>
        <p:nvGrpSpPr>
          <p:cNvPr id="100" name="组合 99"/>
          <p:cNvGrpSpPr/>
          <p:nvPr/>
        </p:nvGrpSpPr>
        <p:grpSpPr>
          <a:xfrm>
            <a:off x="101793" y="3182432"/>
            <a:ext cx="4890831" cy="525775"/>
            <a:chOff x="1530018" y="1615888"/>
            <a:chExt cx="4527703" cy="728090"/>
          </a:xfrm>
          <a:solidFill>
            <a:schemeClr val="accent1">
              <a:lumMod val="50000"/>
            </a:schemeClr>
          </a:solidFill>
        </p:grpSpPr>
        <p:sp>
          <p:nvSpPr>
            <p:cNvPr id="101" name="箭头: V 形 100"/>
            <p:cNvSpPr/>
            <p:nvPr/>
          </p:nvSpPr>
          <p:spPr>
            <a:xfrm>
              <a:off x="1530018" y="1615888"/>
              <a:ext cx="4527703" cy="728090"/>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2" name="文本框 101"/>
            <p:cNvSpPr txBox="1"/>
            <p:nvPr/>
          </p:nvSpPr>
          <p:spPr>
            <a:xfrm>
              <a:off x="2091324" y="1635552"/>
              <a:ext cx="3346801" cy="639311"/>
            </a:xfrm>
            <a:prstGeom prst="rect">
              <a:avLst/>
            </a:prstGeom>
            <a:noFill/>
            <a:ln>
              <a:noFill/>
            </a:ln>
          </p:spPr>
          <p:txBody>
            <a:bodyPr wrap="none" rtlCol="0">
              <a:spAutoFit/>
            </a:bodyPr>
            <a:lstStyle/>
            <a:p>
              <a:r>
                <a:rPr lang="en-US" altLang="zh-CN" sz="2400" b="1" dirty="0">
                  <a:ln w="12700">
                    <a:noFill/>
                  </a:ln>
                  <a:solidFill>
                    <a:schemeClr val="bg1"/>
                  </a:solidFill>
                  <a:latin typeface="微软雅黑" panose="020B0503020204020204" pitchFamily="34" charset="-122"/>
                  <a:ea typeface="微软雅黑" panose="020B0503020204020204" pitchFamily="34" charset="-122"/>
                  <a:cs typeface="+mj-cs"/>
                </a:rPr>
                <a:t>as well as ... </a:t>
              </a:r>
              <a:r>
                <a:rPr lang="zh-CN" altLang="en-US" sz="2400" b="1" dirty="0">
                  <a:ln w="12700">
                    <a:noFill/>
                  </a:ln>
                  <a:solidFill>
                    <a:schemeClr val="bg1"/>
                  </a:solidFill>
                  <a:latin typeface="微软雅黑" panose="020B0503020204020204" pitchFamily="34" charset="-122"/>
                  <a:ea typeface="微软雅黑" panose="020B0503020204020204" pitchFamily="34" charset="-122"/>
                  <a:cs typeface="+mj-cs"/>
                </a:rPr>
                <a:t>和</a:t>
              </a:r>
              <a:r>
                <a:rPr lang="en-US" altLang="zh-CN" sz="2400" b="1" dirty="0">
                  <a:ln w="12700">
                    <a:noFill/>
                  </a:ln>
                  <a:solidFill>
                    <a:schemeClr val="bg1"/>
                  </a:solidFill>
                  <a:latin typeface="微软雅黑" panose="020B0503020204020204" pitchFamily="34" charset="-122"/>
                  <a:ea typeface="微软雅黑" panose="020B0503020204020204" pitchFamily="34" charset="-122"/>
                  <a:cs typeface="+mj-cs"/>
                </a:rPr>
                <a:t>……</a:t>
              </a:r>
              <a:r>
                <a:rPr lang="zh-CN" altLang="en-US" sz="2400" b="1" dirty="0">
                  <a:ln w="12700">
                    <a:noFill/>
                  </a:ln>
                  <a:solidFill>
                    <a:schemeClr val="bg1"/>
                  </a:solidFill>
                  <a:latin typeface="微软雅黑" panose="020B0503020204020204" pitchFamily="34" charset="-122"/>
                  <a:ea typeface="微软雅黑" panose="020B0503020204020204" pitchFamily="34" charset="-122"/>
                  <a:cs typeface="+mj-cs"/>
                </a:rPr>
                <a:t>一样</a:t>
              </a:r>
              <a:endParaRPr lang="zh-CN" altLang="en-US" sz="3000" b="1" dirty="0">
                <a:ln w="12700">
                  <a:noFill/>
                </a:ln>
                <a:solidFill>
                  <a:schemeClr val="bg1"/>
                </a:solidFill>
                <a:latin typeface="微软雅黑" panose="020B0503020204020204" pitchFamily="34" charset="-122"/>
                <a:ea typeface="微软雅黑" panose="020B0503020204020204" pitchFamily="34" charset="-122"/>
                <a:cs typeface="+mj-cs"/>
              </a:endParaRPr>
            </a:p>
          </p:txBody>
        </p:sp>
      </p:grpSp>
      <p:grpSp>
        <p:nvGrpSpPr>
          <p:cNvPr id="103" name="组合 102"/>
          <p:cNvGrpSpPr/>
          <p:nvPr/>
        </p:nvGrpSpPr>
        <p:grpSpPr>
          <a:xfrm>
            <a:off x="136523" y="4633247"/>
            <a:ext cx="7533372" cy="525775"/>
            <a:chOff x="1530020" y="1615888"/>
            <a:chExt cx="10601798" cy="728089"/>
          </a:xfrm>
          <a:solidFill>
            <a:schemeClr val="accent1">
              <a:lumMod val="50000"/>
            </a:schemeClr>
          </a:solidFill>
        </p:grpSpPr>
        <p:sp>
          <p:nvSpPr>
            <p:cNvPr id="104" name="箭头: V 形 103"/>
            <p:cNvSpPr/>
            <p:nvPr/>
          </p:nvSpPr>
          <p:spPr>
            <a:xfrm>
              <a:off x="1530020" y="1615888"/>
              <a:ext cx="7374521" cy="728089"/>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5" name="文本框 104"/>
            <p:cNvSpPr txBox="1"/>
            <p:nvPr/>
          </p:nvSpPr>
          <p:spPr>
            <a:xfrm>
              <a:off x="2060653" y="1635552"/>
              <a:ext cx="10071165" cy="639310"/>
            </a:xfrm>
            <a:prstGeom prst="rect">
              <a:avLst/>
            </a:prstGeom>
            <a:noFill/>
            <a:ln>
              <a:noFill/>
            </a:ln>
          </p:spPr>
          <p:txBody>
            <a:bodyPr wrap="square" rtlCol="0">
              <a:spAutoFit/>
            </a:bodyPr>
            <a:lstStyle/>
            <a:p>
              <a:r>
                <a:rPr lang="en-US" altLang="zh-CN" sz="2400" b="1" dirty="0">
                  <a:ln w="12700">
                    <a:noFill/>
                  </a:ln>
                  <a:solidFill>
                    <a:schemeClr val="bg1"/>
                  </a:solidFill>
                  <a:latin typeface="微软雅黑" panose="020B0503020204020204" pitchFamily="34" charset="-122"/>
                  <a:ea typeface="微软雅黑" panose="020B0503020204020204" pitchFamily="34" charset="-122"/>
                  <a:cs typeface="+mj-cs"/>
                </a:rPr>
                <a:t>comment on ... </a:t>
              </a:r>
              <a:r>
                <a:rPr lang="zh-CN" altLang="en-US" sz="2400" b="1" dirty="0">
                  <a:ln w="12700">
                    <a:noFill/>
                  </a:ln>
                  <a:solidFill>
                    <a:schemeClr val="bg1"/>
                  </a:solidFill>
                  <a:latin typeface="微软雅黑" panose="020B0503020204020204" pitchFamily="34" charset="-122"/>
                  <a:ea typeface="微软雅黑" panose="020B0503020204020204" pitchFamily="34" charset="-122"/>
                  <a:cs typeface="+mj-cs"/>
                </a:rPr>
                <a:t>对</a:t>
              </a:r>
              <a:r>
                <a:rPr lang="en-US" altLang="zh-CN" sz="2400" b="1" dirty="0">
                  <a:ln w="12700">
                    <a:noFill/>
                  </a:ln>
                  <a:solidFill>
                    <a:schemeClr val="bg1"/>
                  </a:solidFill>
                  <a:latin typeface="微软雅黑" panose="020B0503020204020204" pitchFamily="34" charset="-122"/>
                  <a:ea typeface="微软雅黑" panose="020B0503020204020204" pitchFamily="34" charset="-122"/>
                  <a:cs typeface="+mj-cs"/>
                </a:rPr>
                <a:t>……</a:t>
              </a:r>
              <a:r>
                <a:rPr lang="zh-CN" altLang="en-US" sz="2400" b="1" dirty="0">
                  <a:ln w="12700">
                    <a:noFill/>
                  </a:ln>
                  <a:solidFill>
                    <a:schemeClr val="bg1"/>
                  </a:solidFill>
                  <a:latin typeface="微软雅黑" panose="020B0503020204020204" pitchFamily="34" charset="-122"/>
                  <a:ea typeface="微软雅黑" panose="020B0503020204020204" pitchFamily="34" charset="-122"/>
                  <a:cs typeface="+mj-cs"/>
                </a:rPr>
                <a:t>评论</a:t>
              </a:r>
              <a:endParaRPr lang="zh-CN" altLang="en-US" sz="3000" b="1" dirty="0">
                <a:ln w="12700">
                  <a:noFill/>
                </a:ln>
                <a:solidFill>
                  <a:schemeClr val="bg1"/>
                </a:solidFill>
                <a:latin typeface="微软雅黑" panose="020B0503020204020204" pitchFamily="34" charset="-122"/>
                <a:ea typeface="微软雅黑" panose="020B0503020204020204" pitchFamily="34" charset="-122"/>
                <a:cs typeface="+mj-cs"/>
              </a:endParaRPr>
            </a:p>
          </p:txBody>
        </p:sp>
      </p:grpSp>
      <p:grpSp>
        <p:nvGrpSpPr>
          <p:cNvPr id="110" name="组合 109"/>
          <p:cNvGrpSpPr/>
          <p:nvPr/>
        </p:nvGrpSpPr>
        <p:grpSpPr>
          <a:xfrm>
            <a:off x="-393738" y="3841729"/>
            <a:ext cx="12156828" cy="612117"/>
            <a:chOff x="1530019" y="1492577"/>
            <a:chExt cx="10792220" cy="851401"/>
          </a:xfrm>
          <a:solidFill>
            <a:schemeClr val="tx2"/>
          </a:solidFill>
        </p:grpSpPr>
        <p:sp>
          <p:nvSpPr>
            <p:cNvPr id="111" name="箭头: V 形 110"/>
            <p:cNvSpPr/>
            <p:nvPr/>
          </p:nvSpPr>
          <p:spPr>
            <a:xfrm>
              <a:off x="1530019" y="1615888"/>
              <a:ext cx="5000916" cy="728090"/>
            </a:xfrm>
            <a:prstGeom prst="chevron">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2" name="文本框 111"/>
            <p:cNvSpPr txBox="1"/>
            <p:nvPr/>
          </p:nvSpPr>
          <p:spPr>
            <a:xfrm>
              <a:off x="2000757" y="1492577"/>
              <a:ext cx="10321482" cy="808199"/>
            </a:xfrm>
            <a:prstGeom prst="rect">
              <a:avLst/>
            </a:prstGeom>
            <a:noFill/>
            <a:ln>
              <a:noFill/>
            </a:ln>
          </p:spPr>
          <p:txBody>
            <a:bodyPr wrap="square" rtlCol="0">
              <a:spAutoFit/>
            </a:bodyPr>
            <a:lstStyle/>
            <a:p>
              <a:pPr marL="0" indent="0">
                <a:lnSpc>
                  <a:spcPct val="150000"/>
                </a:lnSpc>
                <a:buNone/>
              </a:pPr>
              <a:r>
                <a:rPr lang="en-US" altLang="zh-CN" sz="2400" b="1" dirty="0">
                  <a:solidFill>
                    <a:srgbClr val="002060"/>
                  </a:solidFill>
                  <a:latin typeface="微软雅黑" panose="020B0503020204020204" pitchFamily="34" charset="-122"/>
                  <a:ea typeface="微软雅黑" panose="020B0503020204020204" pitchFamily="34" charset="-122"/>
                  <a:cs typeface="+mj-cs"/>
                </a:rPr>
                <a:t>the highlight of ... ……</a:t>
              </a:r>
              <a:r>
                <a:rPr lang="zh-CN" altLang="en-US" sz="2400" b="1" dirty="0">
                  <a:solidFill>
                    <a:srgbClr val="002060"/>
                  </a:solidFill>
                  <a:latin typeface="微软雅黑" panose="020B0503020204020204" pitchFamily="34" charset="-122"/>
                  <a:ea typeface="微软雅黑" panose="020B0503020204020204" pitchFamily="34" charset="-122"/>
                  <a:cs typeface="+mj-cs"/>
                </a:rPr>
                <a:t>的亮点</a:t>
              </a:r>
              <a:endParaRPr lang="zh-CN" altLang="en-US" sz="3000" b="1" dirty="0">
                <a:ln w="12700">
                  <a:noFill/>
                </a:ln>
                <a:solidFill>
                  <a:schemeClr val="bg1"/>
                </a:solidFill>
                <a:latin typeface="微软雅黑" panose="020B0503020204020204" pitchFamily="34" charset="-122"/>
                <a:ea typeface="微软雅黑" panose="020B0503020204020204" pitchFamily="34" charset="-122"/>
                <a:cs typeface="+mj-cs"/>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37"/>
                                        </p:tgtEl>
                                        <p:attrNameLst>
                                          <p:attrName>style.visibility</p:attrName>
                                        </p:attrNameLst>
                                      </p:cBhvr>
                                      <p:to>
                                        <p:strVal val="visible"/>
                                      </p:to>
                                    </p:set>
                                    <p:anim calcmode="lin" valueType="num">
                                      <p:cBhvr additive="base">
                                        <p:cTn id="13" dur="500" fill="hold"/>
                                        <p:tgtEl>
                                          <p:spTgt spid="37"/>
                                        </p:tgtEl>
                                        <p:attrNameLst>
                                          <p:attrName>ppt_x</p:attrName>
                                        </p:attrNameLst>
                                      </p:cBhvr>
                                      <p:tavLst>
                                        <p:tav tm="0">
                                          <p:val>
                                            <p:strVal val="0-#ppt_w/2"/>
                                          </p:val>
                                        </p:tav>
                                        <p:tav tm="100000">
                                          <p:val>
                                            <p:strVal val="#ppt_x"/>
                                          </p:val>
                                        </p:tav>
                                      </p:tavLst>
                                    </p:anim>
                                    <p:anim calcmode="lin" valueType="num">
                                      <p:cBhvr additive="base">
                                        <p:cTn id="14" dur="500" fill="hold"/>
                                        <p:tgtEl>
                                          <p:spTgt spid="37"/>
                                        </p:tgtEl>
                                        <p:attrNameLst>
                                          <p:attrName>ppt_y</p:attrName>
                                        </p:attrNameLst>
                                      </p:cBhvr>
                                      <p:tavLst>
                                        <p:tav tm="0">
                                          <p:val>
                                            <p:strVal val="#ppt_y"/>
                                          </p:val>
                                        </p:tav>
                                        <p:tav tm="100000">
                                          <p:val>
                                            <p:strVal val="#ppt_y"/>
                                          </p:val>
                                        </p:tav>
                                      </p:tavLst>
                                    </p:anim>
                                  </p:childTnLst>
                                </p:cTn>
                              </p:par>
                              <p:par>
                                <p:cTn id="15" presetID="2" presetClass="entr" presetSubtype="8" fill="hold" nodeType="withEffect">
                                  <p:stCondLst>
                                    <p:cond delay="150"/>
                                  </p:stCondLst>
                                  <p:childTnLst>
                                    <p:set>
                                      <p:cBhvr>
                                        <p:cTn id="16" dur="1" fill="hold">
                                          <p:stCondLst>
                                            <p:cond delay="0"/>
                                          </p:stCondLst>
                                        </p:cTn>
                                        <p:tgtEl>
                                          <p:spTgt spid="91"/>
                                        </p:tgtEl>
                                        <p:attrNameLst>
                                          <p:attrName>style.visibility</p:attrName>
                                        </p:attrNameLst>
                                      </p:cBhvr>
                                      <p:to>
                                        <p:strVal val="visible"/>
                                      </p:to>
                                    </p:set>
                                    <p:anim calcmode="lin" valueType="num">
                                      <p:cBhvr additive="base">
                                        <p:cTn id="17" dur="500" fill="hold"/>
                                        <p:tgtEl>
                                          <p:spTgt spid="91"/>
                                        </p:tgtEl>
                                        <p:attrNameLst>
                                          <p:attrName>ppt_x</p:attrName>
                                        </p:attrNameLst>
                                      </p:cBhvr>
                                      <p:tavLst>
                                        <p:tav tm="0">
                                          <p:val>
                                            <p:strVal val="0-#ppt_w/2"/>
                                          </p:val>
                                        </p:tav>
                                        <p:tav tm="100000">
                                          <p:val>
                                            <p:strVal val="#ppt_x"/>
                                          </p:val>
                                        </p:tav>
                                      </p:tavLst>
                                    </p:anim>
                                    <p:anim calcmode="lin" valueType="num">
                                      <p:cBhvr additive="base">
                                        <p:cTn id="18" dur="500" fill="hold"/>
                                        <p:tgtEl>
                                          <p:spTgt spid="91"/>
                                        </p:tgtEl>
                                        <p:attrNameLst>
                                          <p:attrName>ppt_y</p:attrName>
                                        </p:attrNameLst>
                                      </p:cBhvr>
                                      <p:tavLst>
                                        <p:tav tm="0">
                                          <p:val>
                                            <p:strVal val="#ppt_y"/>
                                          </p:val>
                                        </p:tav>
                                        <p:tav tm="100000">
                                          <p:val>
                                            <p:strVal val="#ppt_y"/>
                                          </p:val>
                                        </p:tav>
                                      </p:tavLst>
                                    </p:anim>
                                  </p:childTnLst>
                                </p:cTn>
                              </p:par>
                              <p:par>
                                <p:cTn id="19" presetID="2" presetClass="entr" presetSubtype="8" fill="hold" nodeType="withEffect">
                                  <p:stCondLst>
                                    <p:cond delay="200"/>
                                  </p:stCondLst>
                                  <p:childTnLst>
                                    <p:set>
                                      <p:cBhvr>
                                        <p:cTn id="20" dur="1" fill="hold">
                                          <p:stCondLst>
                                            <p:cond delay="0"/>
                                          </p:stCondLst>
                                        </p:cTn>
                                        <p:tgtEl>
                                          <p:spTgt spid="63"/>
                                        </p:tgtEl>
                                        <p:attrNameLst>
                                          <p:attrName>style.visibility</p:attrName>
                                        </p:attrNameLst>
                                      </p:cBhvr>
                                      <p:to>
                                        <p:strVal val="visible"/>
                                      </p:to>
                                    </p:set>
                                    <p:anim calcmode="lin" valueType="num">
                                      <p:cBhvr additive="base">
                                        <p:cTn id="21" dur="500" fill="hold"/>
                                        <p:tgtEl>
                                          <p:spTgt spid="63"/>
                                        </p:tgtEl>
                                        <p:attrNameLst>
                                          <p:attrName>ppt_x</p:attrName>
                                        </p:attrNameLst>
                                      </p:cBhvr>
                                      <p:tavLst>
                                        <p:tav tm="0">
                                          <p:val>
                                            <p:strVal val="0-#ppt_w/2"/>
                                          </p:val>
                                        </p:tav>
                                        <p:tav tm="100000">
                                          <p:val>
                                            <p:strVal val="#ppt_x"/>
                                          </p:val>
                                        </p:tav>
                                      </p:tavLst>
                                    </p:anim>
                                    <p:anim calcmode="lin" valueType="num">
                                      <p:cBhvr additive="base">
                                        <p:cTn id="22" dur="500" fill="hold"/>
                                        <p:tgtEl>
                                          <p:spTgt spid="63"/>
                                        </p:tgtEl>
                                        <p:attrNameLst>
                                          <p:attrName>ppt_y</p:attrName>
                                        </p:attrNameLst>
                                      </p:cBhvr>
                                      <p:tavLst>
                                        <p:tav tm="0">
                                          <p:val>
                                            <p:strVal val="#ppt_y"/>
                                          </p:val>
                                        </p:tav>
                                        <p:tav tm="100000">
                                          <p:val>
                                            <p:strVal val="#ppt_y"/>
                                          </p:val>
                                        </p:tav>
                                      </p:tavLst>
                                    </p:anim>
                                  </p:childTnLst>
                                </p:cTn>
                              </p:par>
                              <p:par>
                                <p:cTn id="23" presetID="2" presetClass="entr" presetSubtype="8" fill="hold" nodeType="withEffect">
                                  <p:stCondLst>
                                    <p:cond delay="400"/>
                                  </p:stCondLst>
                                  <p:childTnLst>
                                    <p:set>
                                      <p:cBhvr>
                                        <p:cTn id="24" dur="1" fill="hold">
                                          <p:stCondLst>
                                            <p:cond delay="0"/>
                                          </p:stCondLst>
                                        </p:cTn>
                                        <p:tgtEl>
                                          <p:spTgt spid="110"/>
                                        </p:tgtEl>
                                        <p:attrNameLst>
                                          <p:attrName>style.visibility</p:attrName>
                                        </p:attrNameLst>
                                      </p:cBhvr>
                                      <p:to>
                                        <p:strVal val="visible"/>
                                      </p:to>
                                    </p:set>
                                    <p:anim calcmode="lin" valueType="num">
                                      <p:cBhvr additive="base">
                                        <p:cTn id="25" dur="500" fill="hold"/>
                                        <p:tgtEl>
                                          <p:spTgt spid="110"/>
                                        </p:tgtEl>
                                        <p:attrNameLst>
                                          <p:attrName>ppt_x</p:attrName>
                                        </p:attrNameLst>
                                      </p:cBhvr>
                                      <p:tavLst>
                                        <p:tav tm="0">
                                          <p:val>
                                            <p:strVal val="0-#ppt_w/2"/>
                                          </p:val>
                                        </p:tav>
                                        <p:tav tm="100000">
                                          <p:val>
                                            <p:strVal val="#ppt_x"/>
                                          </p:val>
                                        </p:tav>
                                      </p:tavLst>
                                    </p:anim>
                                    <p:anim calcmode="lin" valueType="num">
                                      <p:cBhvr additive="base">
                                        <p:cTn id="26" dur="500" fill="hold"/>
                                        <p:tgtEl>
                                          <p:spTgt spid="110"/>
                                        </p:tgtEl>
                                        <p:attrNameLst>
                                          <p:attrName>ppt_y</p:attrName>
                                        </p:attrNameLst>
                                      </p:cBhvr>
                                      <p:tavLst>
                                        <p:tav tm="0">
                                          <p:val>
                                            <p:strVal val="#ppt_y"/>
                                          </p:val>
                                        </p:tav>
                                        <p:tav tm="100000">
                                          <p:val>
                                            <p:strVal val="#ppt_y"/>
                                          </p:val>
                                        </p:tav>
                                      </p:tavLst>
                                    </p:anim>
                                  </p:childTnLst>
                                </p:cTn>
                              </p:par>
                              <p:par>
                                <p:cTn id="27" presetID="2" presetClass="entr" presetSubtype="8" fill="hold" nodeType="withEffect">
                                  <p:stCondLst>
                                    <p:cond delay="600"/>
                                  </p:stCondLst>
                                  <p:childTnLst>
                                    <p:set>
                                      <p:cBhvr>
                                        <p:cTn id="28" dur="1" fill="hold">
                                          <p:stCondLst>
                                            <p:cond delay="0"/>
                                          </p:stCondLst>
                                        </p:cTn>
                                        <p:tgtEl>
                                          <p:spTgt spid="66"/>
                                        </p:tgtEl>
                                        <p:attrNameLst>
                                          <p:attrName>style.visibility</p:attrName>
                                        </p:attrNameLst>
                                      </p:cBhvr>
                                      <p:to>
                                        <p:strVal val="visible"/>
                                      </p:to>
                                    </p:set>
                                    <p:anim calcmode="lin" valueType="num">
                                      <p:cBhvr additive="base">
                                        <p:cTn id="29" dur="500" fill="hold"/>
                                        <p:tgtEl>
                                          <p:spTgt spid="66"/>
                                        </p:tgtEl>
                                        <p:attrNameLst>
                                          <p:attrName>ppt_x</p:attrName>
                                        </p:attrNameLst>
                                      </p:cBhvr>
                                      <p:tavLst>
                                        <p:tav tm="0">
                                          <p:val>
                                            <p:strVal val="0-#ppt_w/2"/>
                                          </p:val>
                                        </p:tav>
                                        <p:tav tm="100000">
                                          <p:val>
                                            <p:strVal val="#ppt_x"/>
                                          </p:val>
                                        </p:tav>
                                      </p:tavLst>
                                    </p:anim>
                                    <p:anim calcmode="lin" valueType="num">
                                      <p:cBhvr additive="base">
                                        <p:cTn id="30" dur="500" fill="hold"/>
                                        <p:tgtEl>
                                          <p:spTgt spid="66"/>
                                        </p:tgtEl>
                                        <p:attrNameLst>
                                          <p:attrName>ppt_y</p:attrName>
                                        </p:attrNameLst>
                                      </p:cBhvr>
                                      <p:tavLst>
                                        <p:tav tm="0">
                                          <p:val>
                                            <p:strVal val="#ppt_y"/>
                                          </p:val>
                                        </p:tav>
                                        <p:tav tm="100000">
                                          <p:val>
                                            <p:strVal val="#ppt_y"/>
                                          </p:val>
                                        </p:tav>
                                      </p:tavLst>
                                    </p:anim>
                                  </p:childTnLst>
                                </p:cTn>
                              </p:par>
                              <p:par>
                                <p:cTn id="31" presetID="2" presetClass="entr" presetSubtype="8" fill="hold" nodeType="withEffect">
                                  <p:stCondLst>
                                    <p:cond delay="50"/>
                                  </p:stCondLst>
                                  <p:childTnLst>
                                    <p:set>
                                      <p:cBhvr>
                                        <p:cTn id="32" dur="1" fill="hold">
                                          <p:stCondLst>
                                            <p:cond delay="0"/>
                                          </p:stCondLst>
                                        </p:cTn>
                                        <p:tgtEl>
                                          <p:spTgt spid="94"/>
                                        </p:tgtEl>
                                        <p:attrNameLst>
                                          <p:attrName>style.visibility</p:attrName>
                                        </p:attrNameLst>
                                      </p:cBhvr>
                                      <p:to>
                                        <p:strVal val="visible"/>
                                      </p:to>
                                    </p:set>
                                    <p:anim calcmode="lin" valueType="num">
                                      <p:cBhvr additive="base">
                                        <p:cTn id="33" dur="500" fill="hold"/>
                                        <p:tgtEl>
                                          <p:spTgt spid="94"/>
                                        </p:tgtEl>
                                        <p:attrNameLst>
                                          <p:attrName>ppt_x</p:attrName>
                                        </p:attrNameLst>
                                      </p:cBhvr>
                                      <p:tavLst>
                                        <p:tav tm="0">
                                          <p:val>
                                            <p:strVal val="0-#ppt_w/2"/>
                                          </p:val>
                                        </p:tav>
                                        <p:tav tm="100000">
                                          <p:val>
                                            <p:strVal val="#ppt_x"/>
                                          </p:val>
                                        </p:tav>
                                      </p:tavLst>
                                    </p:anim>
                                    <p:anim calcmode="lin" valueType="num">
                                      <p:cBhvr additive="base">
                                        <p:cTn id="34" dur="500" fill="hold"/>
                                        <p:tgtEl>
                                          <p:spTgt spid="94"/>
                                        </p:tgtEl>
                                        <p:attrNameLst>
                                          <p:attrName>ppt_y</p:attrName>
                                        </p:attrNameLst>
                                      </p:cBhvr>
                                      <p:tavLst>
                                        <p:tav tm="0">
                                          <p:val>
                                            <p:strVal val="#ppt_y"/>
                                          </p:val>
                                        </p:tav>
                                        <p:tav tm="100000">
                                          <p:val>
                                            <p:strVal val="#ppt_y"/>
                                          </p:val>
                                        </p:tav>
                                      </p:tavLst>
                                    </p:anim>
                                  </p:childTnLst>
                                </p:cTn>
                              </p:par>
                              <p:par>
                                <p:cTn id="35" presetID="2" presetClass="entr" presetSubtype="8" fill="hold" nodeType="withEffect">
                                  <p:stCondLst>
                                    <p:cond delay="100"/>
                                  </p:stCondLst>
                                  <p:childTnLst>
                                    <p:set>
                                      <p:cBhvr>
                                        <p:cTn id="36" dur="1" fill="hold">
                                          <p:stCondLst>
                                            <p:cond delay="0"/>
                                          </p:stCondLst>
                                        </p:cTn>
                                        <p:tgtEl>
                                          <p:spTgt spid="40"/>
                                        </p:tgtEl>
                                        <p:attrNameLst>
                                          <p:attrName>style.visibility</p:attrName>
                                        </p:attrNameLst>
                                      </p:cBhvr>
                                      <p:to>
                                        <p:strVal val="visible"/>
                                      </p:to>
                                    </p:set>
                                    <p:anim calcmode="lin" valueType="num">
                                      <p:cBhvr additive="base">
                                        <p:cTn id="37" dur="500" fill="hold"/>
                                        <p:tgtEl>
                                          <p:spTgt spid="40"/>
                                        </p:tgtEl>
                                        <p:attrNameLst>
                                          <p:attrName>ppt_x</p:attrName>
                                        </p:attrNameLst>
                                      </p:cBhvr>
                                      <p:tavLst>
                                        <p:tav tm="0">
                                          <p:val>
                                            <p:strVal val="0-#ppt_w/2"/>
                                          </p:val>
                                        </p:tav>
                                        <p:tav tm="100000">
                                          <p:val>
                                            <p:strVal val="#ppt_x"/>
                                          </p:val>
                                        </p:tav>
                                      </p:tavLst>
                                    </p:anim>
                                    <p:anim calcmode="lin" valueType="num">
                                      <p:cBhvr additive="base">
                                        <p:cTn id="38" dur="500" fill="hold"/>
                                        <p:tgtEl>
                                          <p:spTgt spid="40"/>
                                        </p:tgtEl>
                                        <p:attrNameLst>
                                          <p:attrName>ppt_y</p:attrName>
                                        </p:attrNameLst>
                                      </p:cBhvr>
                                      <p:tavLst>
                                        <p:tav tm="0">
                                          <p:val>
                                            <p:strVal val="#ppt_y"/>
                                          </p:val>
                                        </p:tav>
                                        <p:tav tm="100000">
                                          <p:val>
                                            <p:strVal val="#ppt_y"/>
                                          </p:val>
                                        </p:tav>
                                      </p:tavLst>
                                    </p:anim>
                                  </p:childTnLst>
                                </p:cTn>
                              </p:par>
                              <p:par>
                                <p:cTn id="39" presetID="2" presetClass="entr" presetSubtype="8" fill="hold" nodeType="withEffect">
                                  <p:stCondLst>
                                    <p:cond delay="300"/>
                                  </p:stCondLst>
                                  <p:childTnLst>
                                    <p:set>
                                      <p:cBhvr>
                                        <p:cTn id="40" dur="1" fill="hold">
                                          <p:stCondLst>
                                            <p:cond delay="0"/>
                                          </p:stCondLst>
                                        </p:cTn>
                                        <p:tgtEl>
                                          <p:spTgt spid="100"/>
                                        </p:tgtEl>
                                        <p:attrNameLst>
                                          <p:attrName>style.visibility</p:attrName>
                                        </p:attrNameLst>
                                      </p:cBhvr>
                                      <p:to>
                                        <p:strVal val="visible"/>
                                      </p:to>
                                    </p:set>
                                    <p:anim calcmode="lin" valueType="num">
                                      <p:cBhvr additive="base">
                                        <p:cTn id="41" dur="500" fill="hold"/>
                                        <p:tgtEl>
                                          <p:spTgt spid="100"/>
                                        </p:tgtEl>
                                        <p:attrNameLst>
                                          <p:attrName>ppt_x</p:attrName>
                                        </p:attrNameLst>
                                      </p:cBhvr>
                                      <p:tavLst>
                                        <p:tav tm="0">
                                          <p:val>
                                            <p:strVal val="0-#ppt_w/2"/>
                                          </p:val>
                                        </p:tav>
                                        <p:tav tm="100000">
                                          <p:val>
                                            <p:strVal val="#ppt_x"/>
                                          </p:val>
                                        </p:tav>
                                      </p:tavLst>
                                    </p:anim>
                                    <p:anim calcmode="lin" valueType="num">
                                      <p:cBhvr additive="base">
                                        <p:cTn id="42" dur="500" fill="hold"/>
                                        <p:tgtEl>
                                          <p:spTgt spid="100"/>
                                        </p:tgtEl>
                                        <p:attrNameLst>
                                          <p:attrName>ppt_y</p:attrName>
                                        </p:attrNameLst>
                                      </p:cBhvr>
                                      <p:tavLst>
                                        <p:tav tm="0">
                                          <p:val>
                                            <p:strVal val="#ppt_y"/>
                                          </p:val>
                                        </p:tav>
                                        <p:tav tm="100000">
                                          <p:val>
                                            <p:strVal val="#ppt_y"/>
                                          </p:val>
                                        </p:tav>
                                      </p:tavLst>
                                    </p:anim>
                                  </p:childTnLst>
                                </p:cTn>
                              </p:par>
                              <p:par>
                                <p:cTn id="43" presetID="2" presetClass="entr" presetSubtype="8" fill="hold" nodeType="withEffect">
                                  <p:stCondLst>
                                    <p:cond delay="500"/>
                                  </p:stCondLst>
                                  <p:childTnLst>
                                    <p:set>
                                      <p:cBhvr>
                                        <p:cTn id="44" dur="1" fill="hold">
                                          <p:stCondLst>
                                            <p:cond delay="0"/>
                                          </p:stCondLst>
                                        </p:cTn>
                                        <p:tgtEl>
                                          <p:spTgt spid="103"/>
                                        </p:tgtEl>
                                        <p:attrNameLst>
                                          <p:attrName>style.visibility</p:attrName>
                                        </p:attrNameLst>
                                      </p:cBhvr>
                                      <p:to>
                                        <p:strVal val="visible"/>
                                      </p:to>
                                    </p:set>
                                    <p:anim calcmode="lin" valueType="num">
                                      <p:cBhvr additive="base">
                                        <p:cTn id="45" dur="500" fill="hold"/>
                                        <p:tgtEl>
                                          <p:spTgt spid="103"/>
                                        </p:tgtEl>
                                        <p:attrNameLst>
                                          <p:attrName>ppt_x</p:attrName>
                                        </p:attrNameLst>
                                      </p:cBhvr>
                                      <p:tavLst>
                                        <p:tav tm="0">
                                          <p:val>
                                            <p:strVal val="0-#ppt_w/2"/>
                                          </p:val>
                                        </p:tav>
                                        <p:tav tm="100000">
                                          <p:val>
                                            <p:strVal val="#ppt_x"/>
                                          </p:val>
                                        </p:tav>
                                      </p:tavLst>
                                    </p:anim>
                                    <p:anim calcmode="lin" valueType="num">
                                      <p:cBhvr additive="base">
                                        <p:cTn id="46" dur="500" fill="hold"/>
                                        <p:tgtEl>
                                          <p:spTgt spid="10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50189" y="4010592"/>
            <a:ext cx="10808777" cy="193802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1. A. buy		B. lend	C. borrow 		D. hire</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2. A. far		B. near	C. remote		D. lonely</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3. A. take up	B. take off	C. take down	D. take in</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4. A. returns	B. turns	C. comes             	D. reminds</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5. A. one            	B. two	C. three               	D. four</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27" name="图片 2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704952" y="-29303"/>
            <a:ext cx="2506942" cy="2508444"/>
          </a:xfrm>
          <a:prstGeom prst="rect">
            <a:avLst/>
          </a:prstGeom>
        </p:spPr>
      </p:pic>
      <p:sp>
        <p:nvSpPr>
          <p:cNvPr id="2" name="标题 1"/>
          <p:cNvSpPr>
            <a:spLocks noGrp="1"/>
          </p:cNvSpPr>
          <p:nvPr>
            <p:ph type="title"/>
          </p:nvPr>
        </p:nvSpPr>
        <p:spPr>
          <a:xfrm>
            <a:off x="540589" y="-120770"/>
            <a:ext cx="10972800" cy="1143000"/>
          </a:xfrm>
        </p:spPr>
        <p:txBody>
          <a:bodyPr>
            <a:normAutofit/>
          </a:bodyPr>
          <a:lstStyle/>
          <a:p>
            <a:pPr algn="l"/>
            <a:r>
              <a:rPr lang="zh-CN" altLang="en-US" sz="3200" b="1" dirty="0">
                <a:solidFill>
                  <a:srgbClr val="002060"/>
                </a:solidFill>
                <a:latin typeface="微软雅黑" panose="020B0503020204020204" pitchFamily="34" charset="-122"/>
                <a:ea typeface="微软雅黑" panose="020B0503020204020204" pitchFamily="34" charset="-122"/>
              </a:rPr>
              <a:t>自 测 题 七 （ 记 叙 文 ）</a:t>
            </a:r>
            <a:endParaRPr lang="zh-CN" altLang="en-US" sz="3200" b="1" dirty="0">
              <a:solidFill>
                <a:srgbClr val="002060"/>
              </a:solidFill>
              <a:latin typeface="微软雅黑" panose="020B0503020204020204" pitchFamily="34" charset="-122"/>
              <a:ea typeface="微软雅黑" panose="020B0503020204020204" pitchFamily="34" charset="-122"/>
            </a:endParaRPr>
          </a:p>
        </p:txBody>
      </p:sp>
      <p:sp>
        <p:nvSpPr>
          <p:cNvPr id="3" name="内容占位符 2"/>
          <p:cNvSpPr>
            <a:spLocks noGrp="1"/>
          </p:cNvSpPr>
          <p:nvPr>
            <p:ph idx="1"/>
          </p:nvPr>
        </p:nvSpPr>
        <p:spPr>
          <a:xfrm>
            <a:off x="431763" y="972270"/>
            <a:ext cx="10972800" cy="3088283"/>
          </a:xfrm>
          <a:solidFill>
            <a:schemeClr val="bg1">
              <a:alpha val="45000"/>
            </a:schemeClr>
          </a:solidFill>
        </p:spPr>
        <p:txBody>
          <a:bodyPr>
            <a:noAutofit/>
          </a:bodyPr>
          <a:lstStyle/>
          <a:p>
            <a:pPr marL="0" indent="0">
              <a:buNone/>
            </a:pP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     Two hunters</a:t>
            </a:r>
            <a:r>
              <a:rPr lang="en-US" altLang="zh-CN" sz="2400" b="1" u="sng" dirty="0">
                <a:latin typeface="微软雅黑" panose="020B0503020204020204" pitchFamily="34" charset="-122"/>
                <a:ea typeface="微软雅黑" panose="020B0503020204020204" pitchFamily="34" charset="-122"/>
                <a:cs typeface="Times New Roman" panose="02020603050405020304" pitchFamily="18" charset="0"/>
              </a:rPr>
              <a:t>   1   </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a small plane to take them to a</a:t>
            </a:r>
            <a:r>
              <a:rPr lang="en-US" altLang="zh-CN" sz="2400" b="1" u="sng" dirty="0">
                <a:latin typeface="微软雅黑" panose="020B0503020204020204" pitchFamily="34" charset="-122"/>
                <a:ea typeface="微软雅黑" panose="020B0503020204020204" pitchFamily="34" charset="-122"/>
                <a:cs typeface="Times New Roman" panose="02020603050405020304" pitchFamily="18" charset="0"/>
              </a:rPr>
              <a:t>   2   </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area of Canada. On dropping off the hunters, the pilot tells them, “Remember only one moose ( </a:t>
            </a:r>
            <a:r>
              <a:rPr lang="zh-CN" altLang="en-US" sz="2400" b="1" dirty="0">
                <a:latin typeface="微软雅黑" panose="020B0503020204020204" pitchFamily="34" charset="-122"/>
                <a:ea typeface="微软雅黑" panose="020B0503020204020204" pitchFamily="34" charset="-122"/>
                <a:cs typeface="Times New Roman" panose="02020603050405020304" pitchFamily="18" charset="0"/>
              </a:rPr>
              <a:t>驼鹿 </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 because the plane wouldn’t be able to</a:t>
            </a:r>
            <a:r>
              <a:rPr lang="en-US" altLang="zh-CN" sz="2400" b="1" u="sng" dirty="0">
                <a:latin typeface="微软雅黑" panose="020B0503020204020204" pitchFamily="34" charset="-122"/>
                <a:ea typeface="微软雅黑" panose="020B0503020204020204" pitchFamily="34" charset="-122"/>
                <a:cs typeface="Times New Roman" panose="02020603050405020304" pitchFamily="18" charset="0"/>
              </a:rPr>
              <a:t>   3   </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with more weight than that.” The hunters go off.</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a:p>
            <a:pPr marL="0" indent="0">
              <a:buNone/>
            </a:pP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     A week later when the plane</a:t>
            </a:r>
            <a:r>
              <a:rPr lang="en-US" altLang="zh-CN" sz="2400" b="1" u="sng" dirty="0">
                <a:latin typeface="微软雅黑" panose="020B0503020204020204" pitchFamily="34" charset="-122"/>
                <a:ea typeface="微软雅黑" panose="020B0503020204020204" pitchFamily="34" charset="-122"/>
                <a:cs typeface="Times New Roman" panose="02020603050405020304" pitchFamily="18" charset="0"/>
              </a:rPr>
              <a:t>   4   </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to pick them up, the two hunters are standing by the lake with</a:t>
            </a:r>
            <a:r>
              <a:rPr lang="en-US" altLang="zh-CN" sz="2400" b="1" u="sng" dirty="0">
                <a:latin typeface="微软雅黑" panose="020B0503020204020204" pitchFamily="34" charset="-122"/>
                <a:ea typeface="微软雅黑" panose="020B0503020204020204" pitchFamily="34" charset="-122"/>
                <a:cs typeface="Times New Roman" panose="02020603050405020304" pitchFamily="18" charset="0"/>
              </a:rPr>
              <a:t>   5   </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moose.</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3" name="TextBox 22"/>
          <p:cNvSpPr txBox="1"/>
          <p:nvPr/>
        </p:nvSpPr>
        <p:spPr>
          <a:xfrm>
            <a:off x="797244" y="4675533"/>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B</a:t>
            </a:r>
            <a:endParaRPr lang="en-US" altLang="zh-CN" sz="2800" b="1" dirty="0">
              <a:solidFill>
                <a:srgbClr val="C00000"/>
              </a:solidFill>
              <a:latin typeface="Times New Roman" panose="02020603050405020304" pitchFamily="18" charset="0"/>
              <a:cs typeface="Times New Roman" panose="02020603050405020304" pitchFamily="18" charset="0"/>
            </a:endParaRPr>
          </a:p>
        </p:txBody>
      </p:sp>
      <p:sp>
        <p:nvSpPr>
          <p:cNvPr id="4" name="灯片编号占位符 3"/>
          <p:cNvSpPr>
            <a:spLocks noGrp="1"/>
          </p:cNvSpPr>
          <p:nvPr>
            <p:ph type="sldNum" sz="quarter" idx="12"/>
          </p:nvPr>
        </p:nvSpPr>
        <p:spPr/>
        <p:txBody>
          <a:bodyPr/>
          <a:lstStyle/>
          <a:p>
            <a:fld id="{879EF9BB-81F1-401D-AA19-680A8E0D7F6D}" type="slidenum">
              <a:rPr lang="en-US" smtClean="0"/>
            </a:fld>
            <a:endParaRPr lang="en-US"/>
          </a:p>
        </p:txBody>
      </p:sp>
      <p:sp>
        <p:nvSpPr>
          <p:cNvPr id="26" name="左箭头 25">
            <a:hlinkClick r:id="rId2"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16" name="TextBox 22"/>
          <p:cNvSpPr txBox="1"/>
          <p:nvPr/>
        </p:nvSpPr>
        <p:spPr>
          <a:xfrm>
            <a:off x="787436" y="4326167"/>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C</a:t>
            </a:r>
            <a:endParaRPr lang="en-US" altLang="zh-CN" sz="2800" b="1" dirty="0">
              <a:solidFill>
                <a:srgbClr val="C00000"/>
              </a:solidFill>
              <a:latin typeface="Times New Roman" panose="02020603050405020304" pitchFamily="18" charset="0"/>
              <a:cs typeface="Times New Roman" panose="02020603050405020304" pitchFamily="18" charset="0"/>
            </a:endParaRPr>
          </a:p>
        </p:txBody>
      </p:sp>
      <p:sp>
        <p:nvSpPr>
          <p:cNvPr id="9" name="TextBox 22"/>
          <p:cNvSpPr txBox="1"/>
          <p:nvPr/>
        </p:nvSpPr>
        <p:spPr>
          <a:xfrm>
            <a:off x="787437" y="3965988"/>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D</a:t>
            </a:r>
            <a:endParaRPr lang="en-US" altLang="zh-CN" sz="2800" b="1" dirty="0">
              <a:solidFill>
                <a:srgbClr val="C00000"/>
              </a:solidFill>
              <a:latin typeface="Times New Roman" panose="02020603050405020304" pitchFamily="18" charset="0"/>
              <a:cs typeface="Times New Roman" panose="02020603050405020304" pitchFamily="18" charset="0"/>
            </a:endParaRPr>
          </a:p>
        </p:txBody>
      </p:sp>
      <p:sp>
        <p:nvSpPr>
          <p:cNvPr id="10" name="TextBox 22"/>
          <p:cNvSpPr txBox="1"/>
          <p:nvPr/>
        </p:nvSpPr>
        <p:spPr>
          <a:xfrm>
            <a:off x="797244" y="5024899"/>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A</a:t>
            </a:r>
            <a:endParaRPr lang="en-US" altLang="zh-CN" sz="2800" b="1" dirty="0">
              <a:solidFill>
                <a:srgbClr val="C00000"/>
              </a:solidFill>
              <a:latin typeface="Times New Roman" panose="02020603050405020304" pitchFamily="18" charset="0"/>
              <a:cs typeface="Times New Roman" panose="02020603050405020304" pitchFamily="18" charset="0"/>
            </a:endParaRPr>
          </a:p>
        </p:txBody>
      </p:sp>
      <p:sp>
        <p:nvSpPr>
          <p:cNvPr id="12" name="文本框 11">
            <a:hlinkClick r:id="rId3" action="ppaction://hlinksldjump"/>
          </p:cNvPr>
          <p:cNvSpPr txBox="1"/>
          <p:nvPr/>
        </p:nvSpPr>
        <p:spPr>
          <a:xfrm>
            <a:off x="10599439" y="3912023"/>
            <a:ext cx="982961" cy="461665"/>
          </a:xfrm>
          <a:prstGeom prst="rect">
            <a:avLst/>
          </a:prstGeom>
          <a:solidFill>
            <a:schemeClr val="accent1"/>
          </a:solidFill>
          <a:effectLst>
            <a:outerShdw blurRad="50800" dist="76200" dir="5400000" algn="ctr" rotWithShape="0">
              <a:srgbClr val="000000">
                <a:alpha val="43137"/>
              </a:srgbClr>
            </a:outerShdw>
          </a:effectLst>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解  析</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17" name="TextBox 22"/>
          <p:cNvSpPr txBox="1"/>
          <p:nvPr/>
        </p:nvSpPr>
        <p:spPr>
          <a:xfrm>
            <a:off x="797244" y="5420243"/>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B</a:t>
            </a:r>
            <a:endParaRPr lang="en-US" altLang="zh-CN" sz="2800" b="1" dirty="0">
              <a:solidFill>
                <a:srgbClr val="C00000"/>
              </a:solidFill>
              <a:latin typeface="Times New Roman" panose="02020603050405020304" pitchFamily="18" charset="0"/>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up)">
                                      <p:cBhvr>
                                        <p:cTn id="7" dur="500"/>
                                        <p:tgtEl>
                                          <p:spTgt spid="3">
                                            <p:bg/>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up)">
                                      <p:cBhvr>
                                        <p:cTn id="10" dur="500"/>
                                        <p:tgtEl>
                                          <p:spTgt spid="3">
                                            <p:txEl>
                                              <p:pRg st="0" end="0"/>
                                            </p:txEl>
                                          </p:spTgt>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wipe(up)">
                                      <p:cBhvr>
                                        <p:cTn id="13" dur="500"/>
                                        <p:tgtEl>
                                          <p:spTgt spid="3">
                                            <p:txEl>
                                              <p:pRg st="1" end="1"/>
                                            </p:txEl>
                                          </p:spTgt>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wipe(up)">
                                      <p:cBhvr>
                                        <p:cTn id="16" dur="500"/>
                                        <p:tgtEl>
                                          <p:spTgt spid="5"/>
                                        </p:tgtEl>
                                      </p:cBhvr>
                                    </p:animEffect>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barn(inVertical)">
                                      <p:cBhvr>
                                        <p:cTn id="21" dur="500"/>
                                        <p:tgtEl>
                                          <p:spTgt spid="9"/>
                                        </p:tgtEl>
                                      </p:cBhvr>
                                    </p:animEffect>
                                  </p:childTnLst>
                                </p:cTn>
                              </p:par>
                            </p:childTnLst>
                          </p:cTn>
                        </p:par>
                        <p:par>
                          <p:cTn id="22" fill="hold">
                            <p:stCondLst>
                              <p:cond delay="500"/>
                            </p:stCondLst>
                            <p:childTnLst>
                              <p:par>
                                <p:cTn id="23" presetID="16" presetClass="entr" presetSubtype="37"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barn(outVertical)">
                                      <p:cBhvr>
                                        <p:cTn id="25" dur="500"/>
                                        <p:tgtEl>
                                          <p:spTgt spid="12"/>
                                        </p:tgtEl>
                                      </p:cBhvr>
                                    </p:animEffect>
                                  </p:childTnLst>
                                </p:cTn>
                              </p:par>
                            </p:childTnLst>
                          </p:cTn>
                        </p:par>
                      </p:childTnLst>
                    </p:cTn>
                  </p:par>
                  <p:par>
                    <p:cTn id="26" fill="hold">
                      <p:stCondLst>
                        <p:cond delay="indefinite"/>
                      </p:stCondLst>
                      <p:childTnLst>
                        <p:par>
                          <p:cTn id="27" fill="hold">
                            <p:stCondLst>
                              <p:cond delay="0"/>
                            </p:stCondLst>
                            <p:childTnLst>
                              <p:par>
                                <p:cTn id="28" presetID="16" presetClass="entr" presetSubtype="21" fill="hold" grpId="0" nodeType="click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barn(inVertical)">
                                      <p:cBhvr>
                                        <p:cTn id="30" dur="500"/>
                                        <p:tgtEl>
                                          <p:spTgt spid="16"/>
                                        </p:tgtEl>
                                      </p:cBhvr>
                                    </p:animEffect>
                                  </p:childTnLst>
                                </p:cTn>
                              </p:par>
                            </p:childTnLst>
                          </p:cTn>
                        </p:par>
                      </p:childTnLst>
                    </p:cTn>
                  </p:par>
                  <p:par>
                    <p:cTn id="31" fill="hold">
                      <p:stCondLst>
                        <p:cond delay="indefinite"/>
                      </p:stCondLst>
                      <p:childTnLst>
                        <p:par>
                          <p:cTn id="32" fill="hold">
                            <p:stCondLst>
                              <p:cond delay="0"/>
                            </p:stCondLst>
                            <p:childTnLst>
                              <p:par>
                                <p:cTn id="33" presetID="16" presetClass="entr" presetSubtype="21" fill="hold" grpId="0" nodeType="click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barn(inVertical)">
                                      <p:cBhvr>
                                        <p:cTn id="35" dur="500"/>
                                        <p:tgtEl>
                                          <p:spTgt spid="23"/>
                                        </p:tgtEl>
                                      </p:cBhvr>
                                    </p:animEffect>
                                  </p:childTnLst>
                                </p:cTn>
                              </p:par>
                            </p:childTnLst>
                          </p:cTn>
                        </p:par>
                      </p:childTnLst>
                    </p:cTn>
                  </p:par>
                  <p:par>
                    <p:cTn id="36" fill="hold">
                      <p:stCondLst>
                        <p:cond delay="indefinite"/>
                      </p:stCondLst>
                      <p:childTnLst>
                        <p:par>
                          <p:cTn id="37" fill="hold">
                            <p:stCondLst>
                              <p:cond delay="0"/>
                            </p:stCondLst>
                            <p:childTnLst>
                              <p:par>
                                <p:cTn id="38" presetID="16" presetClass="entr" presetSubtype="21" fill="hold" grpId="0" nodeType="click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barn(inVertical)">
                                      <p:cBhvr>
                                        <p:cTn id="40" dur="500"/>
                                        <p:tgtEl>
                                          <p:spTgt spid="10"/>
                                        </p:tgtEl>
                                      </p:cBhvr>
                                    </p:animEffect>
                                  </p:childTnLst>
                                </p:cTn>
                              </p:par>
                            </p:childTnLst>
                          </p:cTn>
                        </p:par>
                      </p:childTnLst>
                    </p:cTn>
                  </p:par>
                  <p:par>
                    <p:cTn id="41" fill="hold">
                      <p:stCondLst>
                        <p:cond delay="indefinite"/>
                      </p:stCondLst>
                      <p:childTnLst>
                        <p:par>
                          <p:cTn id="42" fill="hold">
                            <p:stCondLst>
                              <p:cond delay="0"/>
                            </p:stCondLst>
                            <p:childTnLst>
                              <p:par>
                                <p:cTn id="43" presetID="16" presetClass="entr" presetSubtype="21" fill="hold" grpId="0" nodeType="clickEffect">
                                  <p:stCondLst>
                                    <p:cond delay="0"/>
                                  </p:stCondLst>
                                  <p:childTnLst>
                                    <p:set>
                                      <p:cBhvr>
                                        <p:cTn id="44" dur="1" fill="hold">
                                          <p:stCondLst>
                                            <p:cond delay="0"/>
                                          </p:stCondLst>
                                        </p:cTn>
                                        <p:tgtEl>
                                          <p:spTgt spid="17"/>
                                        </p:tgtEl>
                                        <p:attrNameLst>
                                          <p:attrName>style.visibility</p:attrName>
                                        </p:attrNameLst>
                                      </p:cBhvr>
                                      <p:to>
                                        <p:strVal val="visible"/>
                                      </p:to>
                                    </p:set>
                                    <p:animEffect transition="in" filter="barn(inVertical)">
                                      <p:cBhvr>
                                        <p:cTn id="45"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3" grpId="0" animBg="1" build="p"/>
      <p:bldP spid="23" grpId="0"/>
      <p:bldP spid="16" grpId="0"/>
      <p:bldP spid="9" grpId="0"/>
      <p:bldP spid="10" grpId="0"/>
      <p:bldP spid="12" grpId="0" animBg="1"/>
      <p:bldP spid="17" grpId="0"/>
    </p:bldLst>
  </p:timing>
</p:sld>
</file>

<file path=ppt/slides/slide6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69" name="Group 4"/>
          <p:cNvGrpSpPr/>
          <p:nvPr/>
        </p:nvGrpSpPr>
        <p:grpSpPr>
          <a:xfrm>
            <a:off x="9040482" y="3280216"/>
            <a:ext cx="3058005" cy="3492104"/>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3" name="内容占位符 2"/>
          <p:cNvSpPr>
            <a:spLocks noGrp="1"/>
          </p:cNvSpPr>
          <p:nvPr>
            <p:ph idx="1"/>
          </p:nvPr>
        </p:nvSpPr>
        <p:spPr>
          <a:xfrm>
            <a:off x="463496" y="85642"/>
            <a:ext cx="11419112" cy="6166571"/>
          </a:xfrm>
          <a:solidFill>
            <a:schemeClr val="bg1">
              <a:alpha val="47000"/>
            </a:schemeClr>
          </a:solidFill>
        </p:spPr>
        <p:txBody>
          <a:bodyPr>
            <a:noAutofit/>
          </a:bodyPr>
          <a:lstStyle/>
          <a:p>
            <a:pPr marL="0" indent="0">
              <a:lnSpc>
                <a:spcPct val="120000"/>
              </a:lnSpc>
              <a:buNone/>
            </a:pPr>
            <a:r>
              <a:rPr lang="zh-CN" altLang="en-US" sz="2800" b="1" dirty="0">
                <a:solidFill>
                  <a:srgbClr val="002060"/>
                </a:solidFill>
                <a:latin typeface="微软雅黑" panose="020B0503020204020204" pitchFamily="34" charset="-122"/>
                <a:ea typeface="微软雅黑" panose="020B0503020204020204" pitchFamily="34" charset="-122"/>
                <a:cs typeface="+mj-cs"/>
              </a:rPr>
              <a:t>解  析：</a:t>
            </a:r>
            <a:r>
              <a:rPr sz="2400" b="1" dirty="0">
                <a:latin typeface="微软雅黑" panose="020B0503020204020204" pitchFamily="34" charset="-122"/>
                <a:ea typeface="微软雅黑" panose="020B0503020204020204" pitchFamily="34" charset="-122"/>
              </a:rPr>
              <a:t>1. 本题考查联系上下文。从下文出现的驾驶员可推断出这个飞机是租来的，用 hire 更加合适，故本题正确答案为 D。</a:t>
            </a:r>
            <a:endParaRPr sz="2400" b="1" dirty="0">
              <a:latin typeface="微软雅黑" panose="020B0503020204020204" pitchFamily="34" charset="-122"/>
              <a:ea typeface="微软雅黑" panose="020B0503020204020204" pitchFamily="34" charset="-122"/>
            </a:endParaRPr>
          </a:p>
          <a:p>
            <a:pPr marL="0" indent="0">
              <a:lnSpc>
                <a:spcPct val="120000"/>
              </a:lnSpc>
              <a:buNone/>
            </a:pPr>
            <a:r>
              <a:rPr sz="2400" b="1" dirty="0">
                <a:latin typeface="微软雅黑" panose="020B0503020204020204" pitchFamily="34" charset="-122"/>
                <a:ea typeface="微软雅黑" panose="020B0503020204020204" pitchFamily="34" charset="-122"/>
              </a:rPr>
              <a:t>2. 本题考查词义辨析和逻辑推理。要乘飞机去的地方，肯定是偏远地带，remote area 表示“偏远地区”，故本题正确答案为 C。</a:t>
            </a:r>
            <a:endParaRPr sz="2400" b="1" dirty="0">
              <a:latin typeface="微软雅黑" panose="020B0503020204020204" pitchFamily="34" charset="-122"/>
              <a:ea typeface="微软雅黑" panose="020B0503020204020204" pitchFamily="34" charset="-122"/>
            </a:endParaRPr>
          </a:p>
          <a:p>
            <a:pPr marL="0" indent="0">
              <a:lnSpc>
                <a:spcPct val="120000"/>
              </a:lnSpc>
              <a:buNone/>
            </a:pPr>
            <a:r>
              <a:rPr sz="2400" b="1" dirty="0">
                <a:latin typeface="微软雅黑" panose="020B0503020204020204" pitchFamily="34" charset="-122"/>
                <a:ea typeface="微软雅黑" panose="020B0503020204020204" pitchFamily="34" charset="-122"/>
              </a:rPr>
              <a:t>3. 本题考查词组辨析。结合句意“飞机无法带着超过一定数量的驼鹿起飞”，选择 take off（起飞）最符合句意，故本题正确答案为 B。</a:t>
            </a:r>
            <a:endParaRPr sz="2400" b="1" dirty="0">
              <a:latin typeface="微软雅黑" panose="020B0503020204020204" pitchFamily="34" charset="-122"/>
              <a:ea typeface="微软雅黑" panose="020B0503020204020204" pitchFamily="34" charset="-122"/>
            </a:endParaRPr>
          </a:p>
          <a:p>
            <a:pPr marL="0" indent="0">
              <a:lnSpc>
                <a:spcPct val="120000"/>
              </a:lnSpc>
              <a:buNone/>
            </a:pPr>
            <a:r>
              <a:rPr sz="2400" b="1" dirty="0">
                <a:latin typeface="微软雅黑" panose="020B0503020204020204" pitchFamily="34" charset="-122"/>
                <a:ea typeface="微软雅黑" panose="020B0503020204020204" pitchFamily="34" charset="-122"/>
              </a:rPr>
              <a:t>4. 本题考查词义辨析和联系上下文。结合下文“the two hunters are standing by the lake with </a:t>
            </a:r>
            <a:r>
              <a:rPr sz="2400" b="1" u="sng" dirty="0">
                <a:latin typeface="微软雅黑" panose="020B0503020204020204" pitchFamily="34" charset="-122"/>
                <a:ea typeface="微软雅黑" panose="020B0503020204020204" pitchFamily="34" charset="-122"/>
              </a:rPr>
              <a:t>5 </a:t>
            </a:r>
            <a:r>
              <a:rPr sz="2400" b="1" dirty="0">
                <a:latin typeface="微软雅黑" panose="020B0503020204020204" pitchFamily="34" charset="-122"/>
                <a:ea typeface="微软雅黑" panose="020B0503020204020204" pitchFamily="34" charset="-122"/>
              </a:rPr>
              <a:t>moose”可知，飞机是返回来接他们，用 return 更加合适，故本题正确答案为 A。</a:t>
            </a:r>
            <a:endParaRPr sz="2400" b="1" dirty="0">
              <a:latin typeface="微软雅黑" panose="020B0503020204020204" pitchFamily="34" charset="-122"/>
              <a:ea typeface="微软雅黑" panose="020B0503020204020204" pitchFamily="34" charset="-122"/>
            </a:endParaRPr>
          </a:p>
          <a:p>
            <a:pPr marL="0" indent="0">
              <a:lnSpc>
                <a:spcPct val="120000"/>
              </a:lnSpc>
              <a:buNone/>
            </a:pPr>
            <a:r>
              <a:rPr sz="2400" b="1" dirty="0">
                <a:latin typeface="微软雅黑" panose="020B0503020204020204" pitchFamily="34" charset="-122"/>
                <a:ea typeface="微软雅黑" panose="020B0503020204020204" pitchFamily="34" charset="-122"/>
              </a:rPr>
              <a:t>5. 本题考查联系上下文。根据下文飞机师与他们的对话“I told you guys only one moose”和“we won’t be able to take off”，可以推断出猎人们带来了超重的猎物，飞机无法起飞，又根据“Last year the pilot let us take two moose on”，可以推断出他们与去年一样带了 2 只驼鹿，故本题正确答案为 B。</a:t>
            </a:r>
            <a:endParaRPr sz="2400" b="1" dirty="0">
              <a:latin typeface="微软雅黑" panose="020B0503020204020204" pitchFamily="34" charset="-122"/>
              <a:ea typeface="微软雅黑" panose="020B0503020204020204" pitchFamily="34" charset="-122"/>
            </a:endParaRPr>
          </a:p>
        </p:txBody>
      </p:sp>
      <p:sp>
        <p:nvSpPr>
          <p:cNvPr id="33" name="左箭头 32">
            <a:hlinkClick r:id="rId1" action="ppaction://hlinksldjump"/>
          </p:cNvPr>
          <p:cNvSpPr/>
          <p:nvPr/>
        </p:nvSpPr>
        <p:spPr>
          <a:xfrm>
            <a:off x="8795729" y="625229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endParaRPr lang="zh-CN" altLang="en-US" sz="2400" b="1" dirty="0">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bg/>
                                          </p:spTgt>
                                        </p:tgtEl>
                                        <p:attrNameLst>
                                          <p:attrName>style.visibility</p:attrName>
                                        </p:attrNameLst>
                                      </p:cBhvr>
                                      <p:to>
                                        <p:strVal val="visible"/>
                                      </p:to>
                                    </p:set>
                                    <p:animEffect transition="in" filter="wipe(up)">
                                      <p:cBhvr>
                                        <p:cTn id="11" dur="500"/>
                                        <p:tgtEl>
                                          <p:spTgt spid="3">
                                            <p:bg/>
                                          </p:spTgt>
                                        </p:tgtEl>
                                      </p:cBhvr>
                                    </p:animEffect>
                                  </p:childTnLst>
                                </p:cTn>
                              </p:par>
                              <p:par>
                                <p:cTn id="12" presetID="22" presetClass="entr" presetSubtype="1" fill="hold" grpId="0" nodeType="with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wipe(up)">
                                      <p:cBhvr>
                                        <p:cTn id="14" dur="500"/>
                                        <p:tgtEl>
                                          <p:spTgt spid="3">
                                            <p:txEl>
                                              <p:pRg st="0" end="0"/>
                                            </p:txEl>
                                          </p:spTgt>
                                        </p:tgtEl>
                                      </p:cBhvr>
                                    </p:animEffect>
                                  </p:childTnLst>
                                </p:cTn>
                              </p:par>
                              <p:par>
                                <p:cTn id="15" presetID="22" presetClass="entr" presetSubtype="1" fill="hold" grpId="0" nodeType="with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wipe(up)">
                                      <p:cBhvr>
                                        <p:cTn id="17" dur="500"/>
                                        <p:tgtEl>
                                          <p:spTgt spid="3">
                                            <p:txEl>
                                              <p:pRg st="1" end="1"/>
                                            </p:txEl>
                                          </p:spTgt>
                                        </p:tgtEl>
                                      </p:cBhvr>
                                    </p:animEffect>
                                  </p:childTnLst>
                                </p:cTn>
                              </p:par>
                              <p:par>
                                <p:cTn id="18" presetID="22" presetClass="entr" presetSubtype="1" fill="hold" grpId="0" nodeType="with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Effect transition="in" filter="wipe(up)">
                                      <p:cBhvr>
                                        <p:cTn id="20" dur="500"/>
                                        <p:tgtEl>
                                          <p:spTgt spid="3">
                                            <p:txEl>
                                              <p:pRg st="2" end="2"/>
                                            </p:txEl>
                                          </p:spTgt>
                                        </p:tgtEl>
                                      </p:cBhvr>
                                    </p:animEffect>
                                  </p:childTnLst>
                                </p:cTn>
                              </p:par>
                              <p:par>
                                <p:cTn id="21" presetID="22" presetClass="entr" presetSubtype="1" fill="hold" grpId="0" nodeType="with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Effect transition="in" filter="wipe(up)">
                                      <p:cBhvr>
                                        <p:cTn id="23" dur="500"/>
                                        <p:tgtEl>
                                          <p:spTgt spid="3">
                                            <p:txEl>
                                              <p:pRg st="3" end="3"/>
                                            </p:txEl>
                                          </p:spTgt>
                                        </p:tgtEl>
                                      </p:cBhvr>
                                    </p:animEffect>
                                  </p:childTnLst>
                                </p:cTn>
                              </p:par>
                              <p:par>
                                <p:cTn id="24" presetID="22" presetClass="entr" presetSubtype="1" fill="hold" grpId="0" nodeType="withEffect">
                                  <p:stCondLst>
                                    <p:cond delay="0"/>
                                  </p:stCondLst>
                                  <p:childTnLst>
                                    <p:set>
                                      <p:cBhvr>
                                        <p:cTn id="25" dur="1" fill="hold">
                                          <p:stCondLst>
                                            <p:cond delay="0"/>
                                          </p:stCondLst>
                                        </p:cTn>
                                        <p:tgtEl>
                                          <p:spTgt spid="3">
                                            <p:txEl>
                                              <p:pRg st="4" end="4"/>
                                            </p:txEl>
                                          </p:spTgt>
                                        </p:tgtEl>
                                        <p:attrNameLst>
                                          <p:attrName>style.visibility</p:attrName>
                                        </p:attrNameLst>
                                      </p:cBhvr>
                                      <p:to>
                                        <p:strVal val="visible"/>
                                      </p:to>
                                    </p:set>
                                    <p:animEffect transition="in" filter="wipe(up)">
                                      <p:cBhvr>
                                        <p:cTn id="26"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图片 2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704952" y="-29303"/>
            <a:ext cx="2506942" cy="2508444"/>
          </a:xfrm>
          <a:prstGeom prst="rect">
            <a:avLst/>
          </a:prstGeom>
        </p:spPr>
      </p:pic>
      <p:sp>
        <p:nvSpPr>
          <p:cNvPr id="3" name="内容占位符 2"/>
          <p:cNvSpPr>
            <a:spLocks noGrp="1"/>
          </p:cNvSpPr>
          <p:nvPr>
            <p:ph idx="1"/>
          </p:nvPr>
        </p:nvSpPr>
        <p:spPr>
          <a:xfrm>
            <a:off x="386199" y="721323"/>
            <a:ext cx="10808776" cy="3151399"/>
          </a:xfrm>
          <a:solidFill>
            <a:schemeClr val="bg1">
              <a:alpha val="45000"/>
            </a:schemeClr>
          </a:solidFill>
        </p:spPr>
        <p:txBody>
          <a:bodyPr>
            <a:noAutofit/>
          </a:bodyPr>
          <a:lstStyle/>
          <a:p>
            <a:pPr marL="0" indent="0">
              <a:buNone/>
            </a:pP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The pilot says</a:t>
            </a:r>
            <a:r>
              <a:rPr lang="en-US" altLang="zh-CN" sz="2400" b="1" u="sng" dirty="0">
                <a:latin typeface="微软雅黑" panose="020B0503020204020204" pitchFamily="34" charset="-122"/>
                <a:ea typeface="微软雅黑" panose="020B0503020204020204" pitchFamily="34" charset="-122"/>
                <a:cs typeface="Times New Roman" panose="02020603050405020304" pitchFamily="18" charset="0"/>
              </a:rPr>
              <a:t>   6   </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 “I told you guys only one moose, and you’ll have to</a:t>
            </a:r>
            <a:r>
              <a:rPr lang="en-US" altLang="zh-CN" sz="2400" b="1" u="sng" dirty="0">
                <a:latin typeface="微软雅黑" panose="020B0503020204020204" pitchFamily="34" charset="-122"/>
                <a:ea typeface="微软雅黑" panose="020B0503020204020204" pitchFamily="34" charset="-122"/>
                <a:cs typeface="Times New Roman" panose="02020603050405020304" pitchFamily="18" charset="0"/>
              </a:rPr>
              <a:t>   7   </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one because we won’t be able to take off with</a:t>
            </a:r>
            <a:r>
              <a:rPr lang="en-US" altLang="zh-CN" sz="2400" b="1" u="sng" dirty="0">
                <a:latin typeface="微软雅黑" panose="020B0503020204020204" pitchFamily="34" charset="-122"/>
                <a:ea typeface="微软雅黑" panose="020B0503020204020204" pitchFamily="34" charset="-122"/>
                <a:cs typeface="Times New Roman" panose="02020603050405020304" pitchFamily="18" charset="0"/>
              </a:rPr>
              <a:t>   8   </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much weight.” “Oh, come on,”</a:t>
            </a:r>
            <a:r>
              <a:rPr lang="en-US" altLang="zh-CN" sz="2400" b="1" u="sng" dirty="0">
                <a:latin typeface="微软雅黑" panose="020B0503020204020204" pitchFamily="34" charset="-122"/>
                <a:ea typeface="微软雅黑" panose="020B0503020204020204" pitchFamily="34" charset="-122"/>
                <a:cs typeface="Times New Roman" panose="02020603050405020304" pitchFamily="18" charset="0"/>
              </a:rPr>
              <a:t>   9   </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the two hunters. “Last year the pilot let us take two moose on, you’re just a</a:t>
            </a:r>
            <a:r>
              <a:rPr lang="en-US" altLang="zh-CN" sz="2400" b="1" u="sng" dirty="0">
                <a:latin typeface="微软雅黑" panose="020B0503020204020204" pitchFamily="34" charset="-122"/>
                <a:ea typeface="微软雅黑" panose="020B0503020204020204" pitchFamily="34" charset="-122"/>
                <a:cs typeface="Times New Roman" panose="02020603050405020304" pitchFamily="18" charset="0"/>
              </a:rPr>
              <a:t>   10   </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3" name="TextBox 22"/>
          <p:cNvSpPr txBox="1"/>
          <p:nvPr/>
        </p:nvSpPr>
        <p:spPr>
          <a:xfrm>
            <a:off x="540589" y="4621568"/>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A</a:t>
            </a:r>
            <a:endParaRPr lang="en-US" altLang="zh-CN" sz="2800" b="1" dirty="0">
              <a:solidFill>
                <a:srgbClr val="C00000"/>
              </a:solidFill>
              <a:latin typeface="Times New Roman" panose="02020603050405020304" pitchFamily="18" charset="0"/>
              <a:cs typeface="Times New Roman" panose="02020603050405020304" pitchFamily="18" charset="0"/>
            </a:endParaRPr>
          </a:p>
        </p:txBody>
      </p:sp>
      <p:sp>
        <p:nvSpPr>
          <p:cNvPr id="4" name="灯片编号占位符 3"/>
          <p:cNvSpPr>
            <a:spLocks noGrp="1"/>
          </p:cNvSpPr>
          <p:nvPr>
            <p:ph type="sldNum" sz="quarter" idx="12"/>
          </p:nvPr>
        </p:nvSpPr>
        <p:spPr/>
        <p:txBody>
          <a:bodyPr/>
          <a:lstStyle/>
          <a:p>
            <a:fld id="{879EF9BB-81F1-401D-AA19-680A8E0D7F6D}" type="slidenum">
              <a:rPr lang="en-US" smtClean="0"/>
            </a:fld>
            <a:endParaRPr lang="en-US"/>
          </a:p>
        </p:txBody>
      </p:sp>
      <p:sp>
        <p:nvSpPr>
          <p:cNvPr id="26" name="左箭头 25">
            <a:hlinkClick r:id="rId2"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16" name="TextBox 22"/>
          <p:cNvSpPr txBox="1"/>
          <p:nvPr/>
        </p:nvSpPr>
        <p:spPr>
          <a:xfrm>
            <a:off x="530781" y="4272202"/>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C</a:t>
            </a:r>
            <a:endParaRPr lang="en-US" altLang="zh-CN" sz="2800" b="1" dirty="0">
              <a:solidFill>
                <a:srgbClr val="C00000"/>
              </a:solidFill>
              <a:latin typeface="Times New Roman" panose="02020603050405020304" pitchFamily="18" charset="0"/>
              <a:cs typeface="Times New Roman" panose="02020603050405020304" pitchFamily="18" charset="0"/>
            </a:endParaRPr>
          </a:p>
        </p:txBody>
      </p:sp>
      <p:sp>
        <p:nvSpPr>
          <p:cNvPr id="9" name="TextBox 22"/>
          <p:cNvSpPr txBox="1"/>
          <p:nvPr/>
        </p:nvSpPr>
        <p:spPr>
          <a:xfrm>
            <a:off x="530782" y="3912023"/>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B</a:t>
            </a:r>
            <a:endParaRPr lang="en-US" altLang="zh-CN" sz="2800" b="1" dirty="0">
              <a:solidFill>
                <a:srgbClr val="C00000"/>
              </a:solidFill>
              <a:latin typeface="Times New Roman" panose="02020603050405020304" pitchFamily="18" charset="0"/>
              <a:cs typeface="Times New Roman" panose="02020603050405020304" pitchFamily="18" charset="0"/>
            </a:endParaRPr>
          </a:p>
        </p:txBody>
      </p:sp>
      <p:sp>
        <p:nvSpPr>
          <p:cNvPr id="10" name="TextBox 22"/>
          <p:cNvSpPr txBox="1"/>
          <p:nvPr/>
        </p:nvSpPr>
        <p:spPr>
          <a:xfrm>
            <a:off x="540589" y="4970934"/>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C</a:t>
            </a:r>
            <a:endParaRPr lang="en-US" altLang="zh-CN" sz="2800" b="1" dirty="0">
              <a:solidFill>
                <a:srgbClr val="C00000"/>
              </a:solidFill>
              <a:latin typeface="Times New Roman" panose="02020603050405020304" pitchFamily="18" charset="0"/>
              <a:cs typeface="Times New Roman" panose="02020603050405020304" pitchFamily="18" charset="0"/>
            </a:endParaRPr>
          </a:p>
        </p:txBody>
      </p:sp>
      <p:sp>
        <p:nvSpPr>
          <p:cNvPr id="12" name="文本框 11">
            <a:hlinkClick r:id="rId3" action="ppaction://hlinksldjump"/>
          </p:cNvPr>
          <p:cNvSpPr txBox="1"/>
          <p:nvPr/>
        </p:nvSpPr>
        <p:spPr>
          <a:xfrm>
            <a:off x="10228993" y="3321418"/>
            <a:ext cx="982961" cy="461665"/>
          </a:xfrm>
          <a:prstGeom prst="rect">
            <a:avLst/>
          </a:prstGeom>
          <a:solidFill>
            <a:schemeClr val="accent1"/>
          </a:solidFill>
          <a:effectLst>
            <a:outerShdw blurRad="50800" dist="76200" dir="5400000" algn="ctr" rotWithShape="0">
              <a:srgbClr val="000000">
                <a:alpha val="43137"/>
              </a:srgbClr>
            </a:outerShdw>
          </a:effectLst>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解  析</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13" name="TextBox 22"/>
          <p:cNvSpPr txBox="1"/>
          <p:nvPr/>
        </p:nvSpPr>
        <p:spPr>
          <a:xfrm>
            <a:off x="530781" y="5331113"/>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D</a:t>
            </a:r>
            <a:endParaRPr lang="en-US" altLang="zh-CN" sz="2800" b="1" dirty="0">
              <a:solidFill>
                <a:srgbClr val="C00000"/>
              </a:solidFill>
              <a:latin typeface="Times New Roman" panose="02020603050405020304" pitchFamily="18" charset="0"/>
              <a:cs typeface="Times New Roman" panose="02020603050405020304" pitchFamily="18" charset="0"/>
            </a:endParaRPr>
          </a:p>
        </p:txBody>
      </p:sp>
      <p:sp>
        <p:nvSpPr>
          <p:cNvPr id="5" name="文本框 4"/>
          <p:cNvSpPr txBox="1"/>
          <p:nvPr/>
        </p:nvSpPr>
        <p:spPr>
          <a:xfrm>
            <a:off x="852441" y="3929133"/>
            <a:ext cx="10808777" cy="193802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6. A. happily	B. angrily	C. excitedly 	D. disappointedly</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7. A. lose		B. lend	C. leave        	D. sell</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8. A. that		B. these	C. this           	D. those</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9. A. say 		B. ask		C. beg           	D. shout</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10. A. monkey	B. lion	C. mouse      	D. chicken</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up)">
                                      <p:cBhvr>
                                        <p:cTn id="7" dur="500"/>
                                        <p:tgtEl>
                                          <p:spTgt spid="3">
                                            <p:bg/>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up)">
                                      <p:cBhvr>
                                        <p:cTn id="10" dur="500"/>
                                        <p:tgtEl>
                                          <p:spTgt spid="3">
                                            <p:txEl>
                                              <p:pRg st="0" end="0"/>
                                            </p:txEl>
                                          </p:spTgt>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up)">
                                      <p:cBhvr>
                                        <p:cTn id="13" dur="500"/>
                                        <p:tgtEl>
                                          <p:spTgt spid="5"/>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grpId="0" nodeType="click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barn(inVertical)">
                                      <p:cBhvr>
                                        <p:cTn id="18" dur="500"/>
                                        <p:tgtEl>
                                          <p:spTgt spid="9"/>
                                        </p:tgtEl>
                                      </p:cBhvr>
                                    </p:animEffect>
                                  </p:childTnLst>
                                </p:cTn>
                              </p:par>
                            </p:childTnLst>
                          </p:cTn>
                        </p:par>
                        <p:par>
                          <p:cTn id="19" fill="hold">
                            <p:stCondLst>
                              <p:cond delay="500"/>
                            </p:stCondLst>
                            <p:childTnLst>
                              <p:par>
                                <p:cTn id="20" presetID="16" presetClass="entr" presetSubtype="37" fill="hold" grpId="0" nodeType="after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barn(outVertical)">
                                      <p:cBhvr>
                                        <p:cTn id="22" dur="500"/>
                                        <p:tgtEl>
                                          <p:spTgt spid="12"/>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barn(inVertical)">
                                      <p:cBhvr>
                                        <p:cTn id="27" dur="500"/>
                                        <p:tgtEl>
                                          <p:spTgt spid="16"/>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23"/>
                                        </p:tgtEl>
                                        <p:attrNameLst>
                                          <p:attrName>style.visibility</p:attrName>
                                        </p:attrNameLst>
                                      </p:cBhvr>
                                      <p:to>
                                        <p:strVal val="visible"/>
                                      </p:to>
                                    </p:set>
                                    <p:animEffect transition="in" filter="barn(inVertical)">
                                      <p:cBhvr>
                                        <p:cTn id="32" dur="500"/>
                                        <p:tgtEl>
                                          <p:spTgt spid="23"/>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barn(inVertical)">
                                      <p:cBhvr>
                                        <p:cTn id="37" dur="500"/>
                                        <p:tgtEl>
                                          <p:spTgt spid="10"/>
                                        </p:tgtEl>
                                      </p:cBhvr>
                                    </p:animEffect>
                                  </p:childTnLst>
                                </p:cTn>
                              </p:par>
                            </p:childTnLst>
                          </p:cTn>
                        </p:par>
                      </p:childTnLst>
                    </p:cTn>
                  </p:par>
                  <p:par>
                    <p:cTn id="38" fill="hold">
                      <p:stCondLst>
                        <p:cond delay="indefinite"/>
                      </p:stCondLst>
                      <p:childTnLst>
                        <p:par>
                          <p:cTn id="39" fill="hold">
                            <p:stCondLst>
                              <p:cond delay="0"/>
                            </p:stCondLst>
                            <p:childTnLst>
                              <p:par>
                                <p:cTn id="40" presetID="16" presetClass="entr" presetSubtype="21" fill="hold" grpId="0" nodeType="click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barn(inVertical)">
                                      <p:cBhvr>
                                        <p:cTn id="4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P spid="23" grpId="0"/>
      <p:bldP spid="16" grpId="0"/>
      <p:bldP spid="9" grpId="0"/>
      <p:bldP spid="10" grpId="0"/>
      <p:bldP spid="12" grpId="0" animBg="1"/>
      <p:bldP spid="13" grpId="0"/>
      <p:bldP spid="5" grpId="0"/>
    </p:bldLst>
  </p:timing>
</p:sld>
</file>

<file path=ppt/slides/slide6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69" name="Group 4"/>
          <p:cNvGrpSpPr/>
          <p:nvPr/>
        </p:nvGrpSpPr>
        <p:grpSpPr>
          <a:xfrm>
            <a:off x="9040482" y="3280216"/>
            <a:ext cx="3058005" cy="3492104"/>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3" name="内容占位符 2"/>
          <p:cNvSpPr>
            <a:spLocks noGrp="1"/>
          </p:cNvSpPr>
          <p:nvPr>
            <p:ph idx="1"/>
          </p:nvPr>
        </p:nvSpPr>
        <p:spPr>
          <a:xfrm>
            <a:off x="538426" y="189782"/>
            <a:ext cx="11419112" cy="6166571"/>
          </a:xfrm>
          <a:solidFill>
            <a:schemeClr val="bg1">
              <a:alpha val="47000"/>
            </a:schemeClr>
          </a:solidFill>
        </p:spPr>
        <p:txBody>
          <a:bodyPr>
            <a:normAutofit fontScale="87500"/>
          </a:bodyPr>
          <a:lstStyle/>
          <a:p>
            <a:pPr marL="0" indent="0">
              <a:lnSpc>
                <a:spcPct val="150000"/>
              </a:lnSpc>
              <a:buNone/>
            </a:pPr>
            <a:r>
              <a:rPr lang="zh-CN" altLang="en-US" b="1" dirty="0">
                <a:solidFill>
                  <a:srgbClr val="002060"/>
                </a:solidFill>
                <a:latin typeface="微软雅黑" panose="020B0503020204020204" pitchFamily="34" charset="-122"/>
                <a:ea typeface="微软雅黑" panose="020B0503020204020204" pitchFamily="34" charset="-122"/>
                <a:cs typeface="+mj-cs"/>
              </a:rPr>
              <a:t>解  析：</a:t>
            </a:r>
            <a:r>
              <a:rPr sz="2900" b="1" dirty="0">
                <a:latin typeface="微软雅黑" panose="020B0503020204020204" pitchFamily="34" charset="-122"/>
                <a:ea typeface="微软雅黑" panose="020B0503020204020204" pitchFamily="34" charset="-122"/>
              </a:rPr>
              <a:t>6. 本题考查逻辑推理。第 5—6 题可以结合起来看，根据飞机师的话可推断出他是不高兴的，故本题正确答案为 B。</a:t>
            </a:r>
            <a:endParaRPr sz="2900" b="1" dirty="0">
              <a:latin typeface="微软雅黑" panose="020B0503020204020204" pitchFamily="34" charset="-122"/>
              <a:ea typeface="微软雅黑" panose="020B0503020204020204" pitchFamily="34" charset="-122"/>
            </a:endParaRPr>
          </a:p>
          <a:p>
            <a:pPr marL="0" indent="0">
              <a:lnSpc>
                <a:spcPct val="150000"/>
              </a:lnSpc>
              <a:buNone/>
            </a:pPr>
            <a:r>
              <a:rPr sz="2900" b="1" dirty="0">
                <a:latin typeface="微软雅黑" panose="020B0503020204020204" pitchFamily="34" charset="-122"/>
                <a:ea typeface="微软雅黑" panose="020B0503020204020204" pitchFamily="34" charset="-122"/>
              </a:rPr>
              <a:t>7. 本题考查词义辨析。超过了规定的数量，要丢弃一只，只能用 leave，故本题正确答案为 C。</a:t>
            </a:r>
            <a:endParaRPr sz="2900" b="1" dirty="0">
              <a:latin typeface="微软雅黑" panose="020B0503020204020204" pitchFamily="34" charset="-122"/>
              <a:ea typeface="微软雅黑" panose="020B0503020204020204" pitchFamily="34" charset="-122"/>
            </a:endParaRPr>
          </a:p>
          <a:p>
            <a:pPr marL="0" indent="0">
              <a:lnSpc>
                <a:spcPct val="150000"/>
              </a:lnSpc>
              <a:buNone/>
            </a:pPr>
            <a:r>
              <a:rPr sz="2900" b="1" dirty="0">
                <a:latin typeface="微软雅黑" panose="020B0503020204020204" pitchFamily="34" charset="-122"/>
                <a:ea typeface="微软雅黑" panose="020B0503020204020204" pitchFamily="34" charset="-122"/>
              </a:rPr>
              <a:t>8. 本题考查语法知识。只有 that 可以用来指代前面已经出现过的可数名词单数或不可数名词，这里指那 2 只驼鹿的重量，从后面的 much weight 可以推断出来，故本题正确答案为 A。</a:t>
            </a:r>
            <a:endParaRPr sz="2900" b="1" dirty="0">
              <a:latin typeface="微软雅黑" panose="020B0503020204020204" pitchFamily="34" charset="-122"/>
              <a:ea typeface="微软雅黑" panose="020B0503020204020204" pitchFamily="34" charset="-122"/>
            </a:endParaRPr>
          </a:p>
          <a:p>
            <a:pPr marL="0" indent="0">
              <a:lnSpc>
                <a:spcPct val="150000"/>
              </a:lnSpc>
              <a:buNone/>
            </a:pPr>
            <a:r>
              <a:rPr sz="2900" b="1" dirty="0">
                <a:latin typeface="微软雅黑" panose="020B0503020204020204" pitchFamily="34" charset="-122"/>
                <a:ea typeface="微软雅黑" panose="020B0503020204020204" pitchFamily="34" charset="-122"/>
              </a:rPr>
              <a:t>9. 本题考查词义辨析。根据下文的 come on，可以推断出是在请求对方，用 beg 更加合适，故本题正确答案为 C。</a:t>
            </a:r>
            <a:endParaRPr sz="2900" b="1" dirty="0">
              <a:latin typeface="微软雅黑" panose="020B0503020204020204" pitchFamily="34" charset="-122"/>
              <a:ea typeface="微软雅黑" panose="020B0503020204020204" pitchFamily="34" charset="-122"/>
            </a:endParaRPr>
          </a:p>
          <a:p>
            <a:pPr marL="0" indent="0">
              <a:lnSpc>
                <a:spcPct val="150000"/>
              </a:lnSpc>
              <a:buNone/>
            </a:pPr>
            <a:r>
              <a:rPr sz="2900" b="1" dirty="0">
                <a:latin typeface="微软雅黑" panose="020B0503020204020204" pitchFamily="34" charset="-122"/>
                <a:ea typeface="微软雅黑" panose="020B0503020204020204" pitchFamily="34" charset="-122"/>
              </a:rPr>
              <a:t>10. 本题考查习惯用法。这里 chicken 是指胆小鬼，故本题正确答案为 D。</a:t>
            </a:r>
            <a:endParaRPr sz="2900" b="1" dirty="0">
              <a:latin typeface="微软雅黑" panose="020B0503020204020204" pitchFamily="34" charset="-122"/>
              <a:ea typeface="微软雅黑" panose="020B0503020204020204" pitchFamily="34" charset="-122"/>
            </a:endParaRPr>
          </a:p>
        </p:txBody>
      </p:sp>
      <p:sp>
        <p:nvSpPr>
          <p:cNvPr id="33" name="左箭头 32">
            <a:hlinkClick r:id="rId1"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endParaRPr lang="zh-CN" altLang="en-US" sz="2400" b="1" dirty="0">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bg/>
                                          </p:spTgt>
                                        </p:tgtEl>
                                        <p:attrNameLst>
                                          <p:attrName>style.visibility</p:attrName>
                                        </p:attrNameLst>
                                      </p:cBhvr>
                                      <p:to>
                                        <p:strVal val="visible"/>
                                      </p:to>
                                    </p:set>
                                    <p:animEffect transition="in" filter="wipe(up)">
                                      <p:cBhvr>
                                        <p:cTn id="11" dur="500"/>
                                        <p:tgtEl>
                                          <p:spTgt spid="3">
                                            <p:bg/>
                                          </p:spTgt>
                                        </p:tgtEl>
                                      </p:cBhvr>
                                    </p:animEffect>
                                  </p:childTnLst>
                                </p:cTn>
                              </p:par>
                              <p:par>
                                <p:cTn id="12" presetID="22" presetClass="entr" presetSubtype="1" fill="hold" grpId="0" nodeType="with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wipe(up)">
                                      <p:cBhvr>
                                        <p:cTn id="14" dur="500"/>
                                        <p:tgtEl>
                                          <p:spTgt spid="3">
                                            <p:txEl>
                                              <p:pRg st="0" end="0"/>
                                            </p:txEl>
                                          </p:spTgt>
                                        </p:tgtEl>
                                      </p:cBhvr>
                                    </p:animEffect>
                                  </p:childTnLst>
                                </p:cTn>
                              </p:par>
                              <p:par>
                                <p:cTn id="15" presetID="22" presetClass="entr" presetSubtype="1" fill="hold" grpId="0" nodeType="with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wipe(up)">
                                      <p:cBhvr>
                                        <p:cTn id="17" dur="500"/>
                                        <p:tgtEl>
                                          <p:spTgt spid="3">
                                            <p:txEl>
                                              <p:pRg st="1" end="1"/>
                                            </p:txEl>
                                          </p:spTgt>
                                        </p:tgtEl>
                                      </p:cBhvr>
                                    </p:animEffect>
                                  </p:childTnLst>
                                </p:cTn>
                              </p:par>
                              <p:par>
                                <p:cTn id="18" presetID="22" presetClass="entr" presetSubtype="1" fill="hold" grpId="0" nodeType="with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Effect transition="in" filter="wipe(up)">
                                      <p:cBhvr>
                                        <p:cTn id="20" dur="500"/>
                                        <p:tgtEl>
                                          <p:spTgt spid="3">
                                            <p:txEl>
                                              <p:pRg st="2" end="2"/>
                                            </p:txEl>
                                          </p:spTgt>
                                        </p:tgtEl>
                                      </p:cBhvr>
                                    </p:animEffect>
                                  </p:childTnLst>
                                </p:cTn>
                              </p:par>
                              <p:par>
                                <p:cTn id="21" presetID="22" presetClass="entr" presetSubtype="1" fill="hold" grpId="0" nodeType="with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Effect transition="in" filter="wipe(up)">
                                      <p:cBhvr>
                                        <p:cTn id="23" dur="500"/>
                                        <p:tgtEl>
                                          <p:spTgt spid="3">
                                            <p:txEl>
                                              <p:pRg st="3" end="3"/>
                                            </p:txEl>
                                          </p:spTgt>
                                        </p:tgtEl>
                                      </p:cBhvr>
                                    </p:animEffect>
                                  </p:childTnLst>
                                </p:cTn>
                              </p:par>
                              <p:par>
                                <p:cTn id="24" presetID="22" presetClass="entr" presetSubtype="1" fill="hold" grpId="0" nodeType="withEffect">
                                  <p:stCondLst>
                                    <p:cond delay="0"/>
                                  </p:stCondLst>
                                  <p:childTnLst>
                                    <p:set>
                                      <p:cBhvr>
                                        <p:cTn id="25" dur="1" fill="hold">
                                          <p:stCondLst>
                                            <p:cond delay="0"/>
                                          </p:stCondLst>
                                        </p:cTn>
                                        <p:tgtEl>
                                          <p:spTgt spid="3">
                                            <p:txEl>
                                              <p:pRg st="4" end="4"/>
                                            </p:txEl>
                                          </p:spTgt>
                                        </p:tgtEl>
                                        <p:attrNameLst>
                                          <p:attrName>style.visibility</p:attrName>
                                        </p:attrNameLst>
                                      </p:cBhvr>
                                      <p:to>
                                        <p:strVal val="visible"/>
                                      </p:to>
                                    </p:set>
                                    <p:animEffect transition="in" filter="wipe(up)">
                                      <p:cBhvr>
                                        <p:cTn id="26"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图片 2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704952" y="-29303"/>
            <a:ext cx="2506942" cy="2508444"/>
          </a:xfrm>
          <a:prstGeom prst="rect">
            <a:avLst/>
          </a:prstGeom>
        </p:spPr>
      </p:pic>
      <p:sp>
        <p:nvSpPr>
          <p:cNvPr id="3" name="内容占位符 2"/>
          <p:cNvSpPr>
            <a:spLocks noGrp="1"/>
          </p:cNvSpPr>
          <p:nvPr>
            <p:ph idx="1"/>
          </p:nvPr>
        </p:nvSpPr>
        <p:spPr>
          <a:xfrm>
            <a:off x="386199" y="721323"/>
            <a:ext cx="10808776" cy="3151399"/>
          </a:xfrm>
          <a:solidFill>
            <a:schemeClr val="bg1">
              <a:alpha val="45000"/>
            </a:schemeClr>
          </a:solidFill>
        </p:spPr>
        <p:txBody>
          <a:bodyPr>
            <a:noAutofit/>
          </a:bodyPr>
          <a:lstStyle/>
          <a:p>
            <a:pPr marL="0" indent="0">
              <a:buNone/>
            </a:pP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     Not</a:t>
            </a:r>
            <a:r>
              <a:rPr lang="en-US" altLang="zh-CN" sz="2400" b="1" u="sng" dirty="0">
                <a:latin typeface="微软雅黑" panose="020B0503020204020204" pitchFamily="34" charset="-122"/>
                <a:ea typeface="微软雅黑" panose="020B0503020204020204" pitchFamily="34" charset="-122"/>
                <a:cs typeface="Times New Roman" panose="02020603050405020304" pitchFamily="18" charset="0"/>
              </a:rPr>
              <a:t>   11   </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to be accused of being a coward, the pilot allows the two to bring</a:t>
            </a:r>
            <a:r>
              <a:rPr lang="en-US" altLang="zh-CN" sz="2400" b="1" u="sng" dirty="0">
                <a:latin typeface="微软雅黑" panose="020B0503020204020204" pitchFamily="34" charset="-122"/>
                <a:ea typeface="微软雅黑" panose="020B0503020204020204" pitchFamily="34" charset="-122"/>
                <a:cs typeface="Times New Roman" panose="02020603050405020304" pitchFamily="18" charset="0"/>
              </a:rPr>
              <a:t>   12   </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moose on the craft. The plane starts across the lake, straining to take off. The pilot tries and tries but fails, and the plane</a:t>
            </a:r>
            <a:r>
              <a:rPr lang="en-US" altLang="zh-CN" sz="2400" b="1" u="sng" dirty="0">
                <a:latin typeface="微软雅黑" panose="020B0503020204020204" pitchFamily="34" charset="-122"/>
                <a:ea typeface="微软雅黑" panose="020B0503020204020204" pitchFamily="34" charset="-122"/>
                <a:cs typeface="Times New Roman" panose="02020603050405020304" pitchFamily="18" charset="0"/>
              </a:rPr>
              <a:t>   13   </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into the trees at the end of the lake. A while later after coming to the place one of the hunters gets up and looks at the wreck of the plane and says, “</a:t>
            </a:r>
            <a:r>
              <a:rPr lang="en-US" altLang="zh-CN" sz="2400" b="1" u="sng" dirty="0">
                <a:latin typeface="微软雅黑" panose="020B0503020204020204" pitchFamily="34" charset="-122"/>
                <a:ea typeface="微软雅黑" panose="020B0503020204020204" pitchFamily="34" charset="-122"/>
                <a:cs typeface="Times New Roman" panose="02020603050405020304" pitchFamily="18" charset="0"/>
              </a:rPr>
              <a:t>   14   </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are we?” To which</a:t>
            </a:r>
            <a:r>
              <a:rPr lang="en-US" altLang="zh-CN" sz="2400" b="1" u="sng" dirty="0">
                <a:latin typeface="微软雅黑" panose="020B0503020204020204" pitchFamily="34" charset="-122"/>
                <a:ea typeface="微软雅黑" panose="020B0503020204020204" pitchFamily="34" charset="-122"/>
                <a:cs typeface="Times New Roman" panose="02020603050405020304" pitchFamily="18" charset="0"/>
              </a:rPr>
              <a:t>   15   </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hunter replies, “Oh, I’d say about a hundred yards farther than last year.”</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3" name="TextBox 22"/>
          <p:cNvSpPr txBox="1"/>
          <p:nvPr/>
        </p:nvSpPr>
        <p:spPr>
          <a:xfrm>
            <a:off x="540589" y="4621568"/>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D</a:t>
            </a:r>
            <a:endParaRPr lang="en-US" altLang="zh-CN" sz="2800" b="1" dirty="0">
              <a:solidFill>
                <a:srgbClr val="C00000"/>
              </a:solidFill>
              <a:latin typeface="Times New Roman" panose="02020603050405020304" pitchFamily="18" charset="0"/>
              <a:cs typeface="Times New Roman" panose="02020603050405020304" pitchFamily="18" charset="0"/>
            </a:endParaRPr>
          </a:p>
        </p:txBody>
      </p:sp>
      <p:sp>
        <p:nvSpPr>
          <p:cNvPr id="4" name="灯片编号占位符 3"/>
          <p:cNvSpPr>
            <a:spLocks noGrp="1"/>
          </p:cNvSpPr>
          <p:nvPr>
            <p:ph type="sldNum" sz="quarter" idx="12"/>
          </p:nvPr>
        </p:nvSpPr>
        <p:spPr/>
        <p:txBody>
          <a:bodyPr/>
          <a:lstStyle/>
          <a:p>
            <a:fld id="{879EF9BB-81F1-401D-AA19-680A8E0D7F6D}" type="slidenum">
              <a:rPr lang="en-US" smtClean="0"/>
            </a:fld>
            <a:endParaRPr lang="en-US" dirty="0"/>
          </a:p>
        </p:txBody>
      </p:sp>
      <p:sp>
        <p:nvSpPr>
          <p:cNvPr id="26" name="左箭头 25">
            <a:hlinkClick r:id="rId2"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16" name="TextBox 22"/>
          <p:cNvSpPr txBox="1"/>
          <p:nvPr/>
        </p:nvSpPr>
        <p:spPr>
          <a:xfrm>
            <a:off x="530781" y="4272202"/>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A</a:t>
            </a:r>
            <a:endParaRPr lang="en-US" altLang="zh-CN" sz="2800" b="1" dirty="0">
              <a:solidFill>
                <a:srgbClr val="C00000"/>
              </a:solidFill>
              <a:latin typeface="Times New Roman" panose="02020603050405020304" pitchFamily="18" charset="0"/>
              <a:cs typeface="Times New Roman" panose="02020603050405020304" pitchFamily="18" charset="0"/>
            </a:endParaRPr>
          </a:p>
        </p:txBody>
      </p:sp>
      <p:sp>
        <p:nvSpPr>
          <p:cNvPr id="9" name="TextBox 22"/>
          <p:cNvSpPr txBox="1"/>
          <p:nvPr/>
        </p:nvSpPr>
        <p:spPr>
          <a:xfrm>
            <a:off x="530782" y="3912023"/>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C</a:t>
            </a:r>
            <a:endParaRPr lang="en-US" altLang="zh-CN" sz="2800" b="1" dirty="0">
              <a:solidFill>
                <a:srgbClr val="C00000"/>
              </a:solidFill>
              <a:latin typeface="Times New Roman" panose="02020603050405020304" pitchFamily="18" charset="0"/>
              <a:cs typeface="Times New Roman" panose="02020603050405020304" pitchFamily="18" charset="0"/>
            </a:endParaRPr>
          </a:p>
        </p:txBody>
      </p:sp>
      <p:sp>
        <p:nvSpPr>
          <p:cNvPr id="10" name="TextBox 22"/>
          <p:cNvSpPr txBox="1"/>
          <p:nvPr/>
        </p:nvSpPr>
        <p:spPr>
          <a:xfrm>
            <a:off x="540589" y="4970934"/>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A</a:t>
            </a:r>
            <a:endParaRPr lang="en-US" altLang="zh-CN" sz="2800" b="1" dirty="0">
              <a:solidFill>
                <a:srgbClr val="C00000"/>
              </a:solidFill>
              <a:latin typeface="Times New Roman" panose="02020603050405020304" pitchFamily="18" charset="0"/>
              <a:cs typeface="Times New Roman" panose="02020603050405020304" pitchFamily="18" charset="0"/>
            </a:endParaRPr>
          </a:p>
        </p:txBody>
      </p:sp>
      <p:sp>
        <p:nvSpPr>
          <p:cNvPr id="12" name="文本框 11">
            <a:hlinkClick r:id="rId3" action="ppaction://hlinksldjump"/>
          </p:cNvPr>
          <p:cNvSpPr txBox="1"/>
          <p:nvPr/>
        </p:nvSpPr>
        <p:spPr>
          <a:xfrm>
            <a:off x="10228993" y="3321418"/>
            <a:ext cx="982961" cy="461665"/>
          </a:xfrm>
          <a:prstGeom prst="rect">
            <a:avLst/>
          </a:prstGeom>
          <a:solidFill>
            <a:schemeClr val="accent1"/>
          </a:solidFill>
          <a:effectLst>
            <a:outerShdw blurRad="50800" dist="76200" dir="5400000" algn="ctr" rotWithShape="0">
              <a:srgbClr val="000000">
                <a:alpha val="43137"/>
              </a:srgbClr>
            </a:outerShdw>
          </a:effectLst>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解  析</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13" name="TextBox 22"/>
          <p:cNvSpPr txBox="1"/>
          <p:nvPr/>
        </p:nvSpPr>
        <p:spPr>
          <a:xfrm>
            <a:off x="530781" y="5331113"/>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A</a:t>
            </a:r>
            <a:endParaRPr lang="en-US" altLang="zh-CN" sz="2800" b="1" dirty="0">
              <a:solidFill>
                <a:srgbClr val="C00000"/>
              </a:solidFill>
              <a:latin typeface="Times New Roman" panose="02020603050405020304" pitchFamily="18" charset="0"/>
              <a:cs typeface="Times New Roman" panose="02020603050405020304" pitchFamily="18" charset="0"/>
            </a:endParaRPr>
          </a:p>
        </p:txBody>
      </p:sp>
      <p:sp>
        <p:nvSpPr>
          <p:cNvPr id="5" name="文本框 4"/>
          <p:cNvSpPr txBox="1"/>
          <p:nvPr/>
        </p:nvSpPr>
        <p:spPr>
          <a:xfrm>
            <a:off x="852441" y="3929133"/>
            <a:ext cx="10808777" cy="193802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11. A. driving	B. looking	C. wanting	D. dying</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12. A. both		B. all		C. one	D. the</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13. A. rushes	B. runs	C. beats	D. crashes</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14. A. Where	B. What	C. How	D. When</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15. A. the other	B. another	C. other	D. the one</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up)">
                                      <p:cBhvr>
                                        <p:cTn id="7" dur="500"/>
                                        <p:tgtEl>
                                          <p:spTgt spid="3">
                                            <p:bg/>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up)">
                                      <p:cBhvr>
                                        <p:cTn id="10" dur="500"/>
                                        <p:tgtEl>
                                          <p:spTgt spid="3">
                                            <p:txEl>
                                              <p:pRg st="0" end="0"/>
                                            </p:txEl>
                                          </p:spTgt>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up)">
                                      <p:cBhvr>
                                        <p:cTn id="13" dur="500"/>
                                        <p:tgtEl>
                                          <p:spTgt spid="5"/>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grpId="0" nodeType="click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barn(inVertical)">
                                      <p:cBhvr>
                                        <p:cTn id="18" dur="500"/>
                                        <p:tgtEl>
                                          <p:spTgt spid="9"/>
                                        </p:tgtEl>
                                      </p:cBhvr>
                                    </p:animEffect>
                                  </p:childTnLst>
                                </p:cTn>
                              </p:par>
                            </p:childTnLst>
                          </p:cTn>
                        </p:par>
                        <p:par>
                          <p:cTn id="19" fill="hold">
                            <p:stCondLst>
                              <p:cond delay="500"/>
                            </p:stCondLst>
                            <p:childTnLst>
                              <p:par>
                                <p:cTn id="20" presetID="16" presetClass="entr" presetSubtype="37" fill="hold" grpId="0" nodeType="after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barn(outVertical)">
                                      <p:cBhvr>
                                        <p:cTn id="22" dur="500"/>
                                        <p:tgtEl>
                                          <p:spTgt spid="12"/>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barn(inVertical)">
                                      <p:cBhvr>
                                        <p:cTn id="27" dur="500"/>
                                        <p:tgtEl>
                                          <p:spTgt spid="16"/>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23"/>
                                        </p:tgtEl>
                                        <p:attrNameLst>
                                          <p:attrName>style.visibility</p:attrName>
                                        </p:attrNameLst>
                                      </p:cBhvr>
                                      <p:to>
                                        <p:strVal val="visible"/>
                                      </p:to>
                                    </p:set>
                                    <p:animEffect transition="in" filter="barn(inVertical)">
                                      <p:cBhvr>
                                        <p:cTn id="32" dur="500"/>
                                        <p:tgtEl>
                                          <p:spTgt spid="23"/>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barn(inVertical)">
                                      <p:cBhvr>
                                        <p:cTn id="37" dur="500"/>
                                        <p:tgtEl>
                                          <p:spTgt spid="10"/>
                                        </p:tgtEl>
                                      </p:cBhvr>
                                    </p:animEffect>
                                  </p:childTnLst>
                                </p:cTn>
                              </p:par>
                            </p:childTnLst>
                          </p:cTn>
                        </p:par>
                      </p:childTnLst>
                    </p:cTn>
                  </p:par>
                  <p:par>
                    <p:cTn id="38" fill="hold">
                      <p:stCondLst>
                        <p:cond delay="indefinite"/>
                      </p:stCondLst>
                      <p:childTnLst>
                        <p:par>
                          <p:cTn id="39" fill="hold">
                            <p:stCondLst>
                              <p:cond delay="0"/>
                            </p:stCondLst>
                            <p:childTnLst>
                              <p:par>
                                <p:cTn id="40" presetID="16" presetClass="entr" presetSubtype="21" fill="hold" grpId="0" nodeType="click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barn(inVertical)">
                                      <p:cBhvr>
                                        <p:cTn id="4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P spid="23" grpId="0"/>
      <p:bldP spid="16" grpId="0"/>
      <p:bldP spid="9" grpId="0"/>
      <p:bldP spid="10" grpId="0"/>
      <p:bldP spid="12" grpId="0" animBg="1"/>
      <p:bldP spid="13" grpId="0"/>
      <p:bldP spid="5" grpId="0"/>
    </p:bldLst>
  </p:timing>
</p:sld>
</file>

<file path=ppt/slides/slide6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69" name="Group 4"/>
          <p:cNvGrpSpPr/>
          <p:nvPr/>
        </p:nvGrpSpPr>
        <p:grpSpPr>
          <a:xfrm>
            <a:off x="9040482" y="3280216"/>
            <a:ext cx="3058005" cy="3492104"/>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3" name="内容占位符 2"/>
          <p:cNvSpPr>
            <a:spLocks noGrp="1"/>
          </p:cNvSpPr>
          <p:nvPr>
            <p:ph idx="1"/>
          </p:nvPr>
        </p:nvSpPr>
        <p:spPr>
          <a:xfrm>
            <a:off x="267626" y="242527"/>
            <a:ext cx="11653574" cy="6166571"/>
          </a:xfrm>
          <a:solidFill>
            <a:schemeClr val="bg1">
              <a:alpha val="47000"/>
            </a:schemeClr>
          </a:solidFill>
        </p:spPr>
        <p:txBody>
          <a:bodyPr>
            <a:normAutofit fontScale="80000" lnSpcReduction="10000"/>
          </a:bodyPr>
          <a:lstStyle/>
          <a:p>
            <a:pPr marL="0" indent="0">
              <a:lnSpc>
                <a:spcPct val="150000"/>
              </a:lnSpc>
              <a:buNone/>
            </a:pPr>
            <a:r>
              <a:rPr lang="zh-CN" altLang="en-US" b="1" dirty="0">
                <a:solidFill>
                  <a:srgbClr val="002060"/>
                </a:solidFill>
                <a:latin typeface="微软雅黑" panose="020B0503020204020204" pitchFamily="34" charset="-122"/>
                <a:ea typeface="微软雅黑" panose="020B0503020204020204" pitchFamily="34" charset="-122"/>
                <a:cs typeface="+mj-cs"/>
              </a:rPr>
              <a:t>解  析：</a:t>
            </a:r>
            <a:r>
              <a:rPr sz="2900" b="1" dirty="0">
                <a:latin typeface="微软雅黑" panose="020B0503020204020204" pitchFamily="34" charset="-122"/>
                <a:ea typeface="微软雅黑" panose="020B0503020204020204" pitchFamily="34" charset="-122"/>
              </a:rPr>
              <a:t>11. 本题考查词义辨析和联系上下文。结合下文“the pilot allows the two to bring</a:t>
            </a:r>
            <a:r>
              <a:rPr sz="2900" b="1" u="sng" dirty="0">
                <a:solidFill>
                  <a:schemeClr val="tx1"/>
                </a:solidFill>
                <a:latin typeface="微软雅黑" panose="020B0503020204020204" pitchFamily="34" charset="-122"/>
                <a:ea typeface="微软雅黑" panose="020B0503020204020204" pitchFamily="34" charset="-122"/>
              </a:rPr>
              <a:t> 12</a:t>
            </a:r>
            <a:r>
              <a:rPr sz="2900" b="1" dirty="0">
                <a:latin typeface="微软雅黑" panose="020B0503020204020204" pitchFamily="34" charset="-122"/>
                <a:ea typeface="微软雅黑" panose="020B0503020204020204" pitchFamily="34" charset="-122"/>
              </a:rPr>
              <a:t> moose on the craft”可知，飞机师不想要被指责像个懦夫，还是让猎人们带来了 2 只驼鹿，用 wanting 更加合适，故本题正确答案为 C。</a:t>
            </a:r>
            <a:endParaRPr sz="2900" b="1" dirty="0">
              <a:latin typeface="微软雅黑" panose="020B0503020204020204" pitchFamily="34" charset="-122"/>
              <a:ea typeface="微软雅黑" panose="020B0503020204020204" pitchFamily="34" charset="-122"/>
            </a:endParaRPr>
          </a:p>
          <a:p>
            <a:pPr marL="0" indent="0">
              <a:lnSpc>
                <a:spcPct val="150000"/>
              </a:lnSpc>
              <a:buNone/>
            </a:pPr>
            <a:r>
              <a:rPr sz="2900" b="1" dirty="0">
                <a:latin typeface="微软雅黑" panose="020B0503020204020204" pitchFamily="34" charset="-122"/>
                <a:ea typeface="微软雅黑" panose="020B0503020204020204" pitchFamily="34" charset="-122"/>
              </a:rPr>
              <a:t>12. 本题考查逻辑推理。从文章可以推断出是带了 2 只驼鹿上飞机，用 both 更加合适，故本题正确答案为 A。</a:t>
            </a:r>
            <a:endParaRPr sz="2900" b="1" dirty="0">
              <a:latin typeface="微软雅黑" panose="020B0503020204020204" pitchFamily="34" charset="-122"/>
              <a:ea typeface="微软雅黑" panose="020B0503020204020204" pitchFamily="34" charset="-122"/>
            </a:endParaRPr>
          </a:p>
          <a:p>
            <a:pPr marL="0" indent="0">
              <a:lnSpc>
                <a:spcPct val="150000"/>
              </a:lnSpc>
              <a:buNone/>
            </a:pPr>
            <a:r>
              <a:rPr sz="2900" b="1" dirty="0">
                <a:latin typeface="微软雅黑" panose="020B0503020204020204" pitchFamily="34" charset="-122"/>
                <a:ea typeface="微软雅黑" panose="020B0503020204020204" pitchFamily="34" charset="-122"/>
              </a:rPr>
              <a:t>13. 本题考查词义辨析。crash into sth. 意为“撞到某物”，故本题正确答案为 D。</a:t>
            </a:r>
            <a:endParaRPr sz="2900" b="1" dirty="0">
              <a:latin typeface="微软雅黑" panose="020B0503020204020204" pitchFamily="34" charset="-122"/>
              <a:ea typeface="微软雅黑" panose="020B0503020204020204" pitchFamily="34" charset="-122"/>
            </a:endParaRPr>
          </a:p>
          <a:p>
            <a:pPr marL="0" indent="0">
              <a:lnSpc>
                <a:spcPct val="150000"/>
              </a:lnSpc>
              <a:buNone/>
            </a:pPr>
            <a:r>
              <a:rPr sz="2900" b="1" dirty="0">
                <a:latin typeface="微软雅黑" panose="020B0503020204020204" pitchFamily="34" charset="-122"/>
                <a:ea typeface="微软雅黑" panose="020B0503020204020204" pitchFamily="34" charset="-122"/>
              </a:rPr>
              <a:t>14. 本题考查逻辑推理。从下文的回答可以看出这里问的是地点，故本题正确答案为 A。</a:t>
            </a:r>
            <a:endParaRPr sz="2900" b="1" dirty="0">
              <a:latin typeface="微软雅黑" panose="020B0503020204020204" pitchFamily="34" charset="-122"/>
              <a:ea typeface="微软雅黑" panose="020B0503020204020204" pitchFamily="34" charset="-122"/>
            </a:endParaRPr>
          </a:p>
          <a:p>
            <a:pPr marL="0" indent="0">
              <a:lnSpc>
                <a:spcPct val="150000"/>
              </a:lnSpc>
              <a:buNone/>
            </a:pPr>
            <a:r>
              <a:rPr sz="2900" b="1" dirty="0">
                <a:latin typeface="微软雅黑" panose="020B0503020204020204" pitchFamily="34" charset="-122"/>
                <a:ea typeface="微软雅黑" panose="020B0503020204020204" pitchFamily="34" charset="-122"/>
              </a:rPr>
              <a:t>15. 本题考查语法知识。两个猎人，一个用 one，另外一个用 the other。another 所指的范围超过两个，other 后一般接名词复数，故本题正确答案为 A。</a:t>
            </a:r>
            <a:endParaRPr sz="2900" b="1" dirty="0">
              <a:latin typeface="微软雅黑" panose="020B0503020204020204" pitchFamily="34" charset="-122"/>
              <a:ea typeface="微软雅黑" panose="020B0503020204020204" pitchFamily="34" charset="-122"/>
            </a:endParaRPr>
          </a:p>
        </p:txBody>
      </p:sp>
      <p:sp>
        <p:nvSpPr>
          <p:cNvPr id="33" name="左箭头 32">
            <a:hlinkClick r:id="rId1"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endParaRPr lang="zh-CN" altLang="en-US" sz="2400" b="1" dirty="0">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bg/>
                                          </p:spTgt>
                                        </p:tgtEl>
                                        <p:attrNameLst>
                                          <p:attrName>style.visibility</p:attrName>
                                        </p:attrNameLst>
                                      </p:cBhvr>
                                      <p:to>
                                        <p:strVal val="visible"/>
                                      </p:to>
                                    </p:set>
                                    <p:animEffect transition="in" filter="wipe(up)">
                                      <p:cBhvr>
                                        <p:cTn id="11" dur="500"/>
                                        <p:tgtEl>
                                          <p:spTgt spid="3">
                                            <p:bg/>
                                          </p:spTgt>
                                        </p:tgtEl>
                                      </p:cBhvr>
                                    </p:animEffect>
                                  </p:childTnLst>
                                </p:cTn>
                              </p:par>
                              <p:par>
                                <p:cTn id="12" presetID="22" presetClass="entr" presetSubtype="1" fill="hold" grpId="0" nodeType="with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wipe(up)">
                                      <p:cBhvr>
                                        <p:cTn id="14" dur="500"/>
                                        <p:tgtEl>
                                          <p:spTgt spid="3">
                                            <p:txEl>
                                              <p:pRg st="0" end="0"/>
                                            </p:txEl>
                                          </p:spTgt>
                                        </p:tgtEl>
                                      </p:cBhvr>
                                    </p:animEffect>
                                  </p:childTnLst>
                                </p:cTn>
                              </p:par>
                              <p:par>
                                <p:cTn id="15" presetID="22" presetClass="entr" presetSubtype="1" fill="hold" grpId="0" nodeType="with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wipe(up)">
                                      <p:cBhvr>
                                        <p:cTn id="17" dur="500"/>
                                        <p:tgtEl>
                                          <p:spTgt spid="3">
                                            <p:txEl>
                                              <p:pRg st="1" end="1"/>
                                            </p:txEl>
                                          </p:spTgt>
                                        </p:tgtEl>
                                      </p:cBhvr>
                                    </p:animEffect>
                                  </p:childTnLst>
                                </p:cTn>
                              </p:par>
                              <p:par>
                                <p:cTn id="18" presetID="22" presetClass="entr" presetSubtype="1" fill="hold" grpId="0" nodeType="with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Effect transition="in" filter="wipe(up)">
                                      <p:cBhvr>
                                        <p:cTn id="20" dur="500"/>
                                        <p:tgtEl>
                                          <p:spTgt spid="3">
                                            <p:txEl>
                                              <p:pRg st="2" end="2"/>
                                            </p:txEl>
                                          </p:spTgt>
                                        </p:tgtEl>
                                      </p:cBhvr>
                                    </p:animEffect>
                                  </p:childTnLst>
                                </p:cTn>
                              </p:par>
                              <p:par>
                                <p:cTn id="21" presetID="22" presetClass="entr" presetSubtype="1" fill="hold" grpId="0" nodeType="with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Effect transition="in" filter="wipe(up)">
                                      <p:cBhvr>
                                        <p:cTn id="23" dur="500"/>
                                        <p:tgtEl>
                                          <p:spTgt spid="3">
                                            <p:txEl>
                                              <p:pRg st="3" end="3"/>
                                            </p:txEl>
                                          </p:spTgt>
                                        </p:tgtEl>
                                      </p:cBhvr>
                                    </p:animEffect>
                                  </p:childTnLst>
                                </p:cTn>
                              </p:par>
                              <p:par>
                                <p:cTn id="24" presetID="22" presetClass="entr" presetSubtype="1" fill="hold" grpId="0" nodeType="withEffect">
                                  <p:stCondLst>
                                    <p:cond delay="0"/>
                                  </p:stCondLst>
                                  <p:childTnLst>
                                    <p:set>
                                      <p:cBhvr>
                                        <p:cTn id="25" dur="1" fill="hold">
                                          <p:stCondLst>
                                            <p:cond delay="0"/>
                                          </p:stCondLst>
                                        </p:cTn>
                                        <p:tgtEl>
                                          <p:spTgt spid="3">
                                            <p:txEl>
                                              <p:pRg st="4" end="4"/>
                                            </p:txEl>
                                          </p:spTgt>
                                        </p:tgtEl>
                                        <p:attrNameLst>
                                          <p:attrName>style.visibility</p:attrName>
                                        </p:attrNameLst>
                                      </p:cBhvr>
                                      <p:to>
                                        <p:strVal val="visible"/>
                                      </p:to>
                                    </p:set>
                                    <p:animEffect transition="in" filter="wipe(up)">
                                      <p:cBhvr>
                                        <p:cTn id="26"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4" name="组合 93"/>
          <p:cNvGrpSpPr/>
          <p:nvPr/>
        </p:nvGrpSpPr>
        <p:grpSpPr>
          <a:xfrm>
            <a:off x="2848765" y="1042388"/>
            <a:ext cx="3862931" cy="525775"/>
            <a:chOff x="1530018" y="1615888"/>
            <a:chExt cx="3576121" cy="728090"/>
          </a:xfrm>
          <a:solidFill>
            <a:schemeClr val="accent1">
              <a:lumMod val="50000"/>
            </a:schemeClr>
          </a:solidFill>
        </p:grpSpPr>
        <p:sp>
          <p:nvSpPr>
            <p:cNvPr id="95" name="箭头: V 形 94"/>
            <p:cNvSpPr/>
            <p:nvPr/>
          </p:nvSpPr>
          <p:spPr>
            <a:xfrm>
              <a:off x="1530018" y="1615888"/>
              <a:ext cx="3576121" cy="728090"/>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sp>
          <p:nvSpPr>
            <p:cNvPr id="96" name="文本框 95"/>
            <p:cNvSpPr txBox="1"/>
            <p:nvPr/>
          </p:nvSpPr>
          <p:spPr>
            <a:xfrm>
              <a:off x="2091324" y="1635552"/>
              <a:ext cx="2020120" cy="639311"/>
            </a:xfrm>
            <a:prstGeom prst="rect">
              <a:avLst/>
            </a:prstGeom>
            <a:noFill/>
            <a:ln>
              <a:noFill/>
            </a:ln>
          </p:spPr>
          <p:txBody>
            <a:bodyPr wrap="none" rtlCol="0">
              <a:spAutoFit/>
            </a:bodyPr>
            <a:lstStyle/>
            <a:p>
              <a:r>
                <a:rPr lang="en-US" altLang="zh-CN" sz="2400" b="1" dirty="0">
                  <a:ln w="12700">
                    <a:noFill/>
                  </a:ln>
                  <a:solidFill>
                    <a:schemeClr val="bg1"/>
                  </a:solidFill>
                  <a:latin typeface="微软雅黑" panose="020B0503020204020204" pitchFamily="34" charset="-122"/>
                  <a:ea typeface="微软雅黑" panose="020B0503020204020204" pitchFamily="34" charset="-122"/>
                  <a:cs typeface="+mj-cs"/>
                </a:rPr>
                <a:t>wreck </a:t>
              </a:r>
              <a:r>
                <a:rPr lang="en-US" altLang="zh-CN" sz="2400" b="1" i="1" dirty="0">
                  <a:ln w="12700">
                    <a:noFill/>
                  </a:ln>
                  <a:solidFill>
                    <a:schemeClr val="bg1"/>
                  </a:solidFill>
                  <a:latin typeface="微软雅黑" panose="020B0503020204020204" pitchFamily="34" charset="-122"/>
                  <a:ea typeface="微软雅黑" panose="020B0503020204020204" pitchFamily="34" charset="-122"/>
                  <a:cs typeface="+mj-cs"/>
                </a:rPr>
                <a:t>n</a:t>
              </a:r>
              <a:r>
                <a:rPr lang="en-US" altLang="zh-CN" sz="2400" b="1" dirty="0">
                  <a:ln w="12700">
                    <a:noFill/>
                  </a:ln>
                  <a:solidFill>
                    <a:schemeClr val="bg1"/>
                  </a:solidFill>
                  <a:latin typeface="微软雅黑" panose="020B0503020204020204" pitchFamily="34" charset="-122"/>
                  <a:ea typeface="微软雅黑" panose="020B0503020204020204" pitchFamily="34" charset="-122"/>
                  <a:cs typeface="+mj-cs"/>
                </a:rPr>
                <a:t>. </a:t>
              </a:r>
              <a:r>
                <a:rPr lang="zh-CN" altLang="en-US" sz="2400" b="1" dirty="0">
                  <a:ln w="12700">
                    <a:noFill/>
                  </a:ln>
                  <a:solidFill>
                    <a:schemeClr val="bg1"/>
                  </a:solidFill>
                  <a:latin typeface="微软雅黑" panose="020B0503020204020204" pitchFamily="34" charset="-122"/>
                  <a:ea typeface="微软雅黑" panose="020B0503020204020204" pitchFamily="34" charset="-122"/>
                  <a:cs typeface="+mj-cs"/>
                </a:rPr>
                <a:t>残骸</a:t>
              </a:r>
              <a:endParaRPr lang="zh-CN" altLang="en-US" sz="3000" b="1" dirty="0">
                <a:ln w="12700">
                  <a:noFill/>
                </a:ln>
                <a:solidFill>
                  <a:schemeClr val="bg1"/>
                </a:solidFill>
                <a:latin typeface="微软雅黑" panose="020B0503020204020204" pitchFamily="34" charset="-122"/>
                <a:ea typeface="微软雅黑" panose="020B0503020204020204" pitchFamily="34" charset="-122"/>
                <a:cs typeface="+mj-cs"/>
              </a:endParaRPr>
            </a:p>
          </p:txBody>
        </p:sp>
      </p:grpSp>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33" name="左箭头 32">
            <a:hlinkClick r:id="rId1"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endParaRPr lang="zh-CN" altLang="en-US" sz="2400" b="1" dirty="0">
              <a:solidFill>
                <a:schemeClr val="bg1"/>
              </a:solidFill>
            </a:endParaRPr>
          </a:p>
        </p:txBody>
      </p:sp>
      <p:grpSp>
        <p:nvGrpSpPr>
          <p:cNvPr id="7" name="组合 6"/>
          <p:cNvGrpSpPr/>
          <p:nvPr/>
        </p:nvGrpSpPr>
        <p:grpSpPr>
          <a:xfrm>
            <a:off x="101793" y="162019"/>
            <a:ext cx="4044462" cy="728090"/>
            <a:chOff x="0" y="218898"/>
            <a:chExt cx="4044462" cy="728090"/>
          </a:xfrm>
          <a:solidFill>
            <a:schemeClr val="tx2"/>
          </a:solidFill>
        </p:grpSpPr>
        <p:sp>
          <p:nvSpPr>
            <p:cNvPr id="6" name="箭头: V 形 5"/>
            <p:cNvSpPr/>
            <p:nvPr/>
          </p:nvSpPr>
          <p:spPr>
            <a:xfrm>
              <a:off x="0" y="218898"/>
              <a:ext cx="4044462" cy="728090"/>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文本框 4"/>
            <p:cNvSpPr txBox="1"/>
            <p:nvPr/>
          </p:nvSpPr>
          <p:spPr>
            <a:xfrm>
              <a:off x="789778" y="305944"/>
              <a:ext cx="2877711" cy="553998"/>
            </a:xfrm>
            <a:prstGeom prst="rect">
              <a:avLst/>
            </a:prstGeom>
            <a:noFill/>
            <a:ln>
              <a:noFill/>
            </a:ln>
          </p:spPr>
          <p:txBody>
            <a:bodyPr wrap="none" rtlCol="0">
              <a:spAutoFit/>
            </a:bodyPr>
            <a:lstStyle/>
            <a:p>
              <a:r>
                <a:rPr lang="zh-CN" altLang="en-US" sz="3000" b="1" dirty="0">
                  <a:ln w="12700">
                    <a:noFill/>
                  </a:ln>
                  <a:solidFill>
                    <a:schemeClr val="bg1"/>
                  </a:solidFill>
                  <a:latin typeface="微软雅黑" panose="020B0503020204020204" pitchFamily="34" charset="-122"/>
                  <a:ea typeface="微软雅黑" panose="020B0503020204020204" pitchFamily="34" charset="-122"/>
                  <a:cs typeface="+mj-cs"/>
                </a:rPr>
                <a:t>本自测我学了：</a:t>
              </a:r>
              <a:endParaRPr lang="zh-CN" altLang="en-US" sz="3000" b="1" dirty="0">
                <a:ln w="12700">
                  <a:noFill/>
                </a:ln>
                <a:solidFill>
                  <a:schemeClr val="bg1"/>
                </a:solidFill>
                <a:latin typeface="微软雅黑" panose="020B0503020204020204" pitchFamily="34" charset="-122"/>
                <a:ea typeface="微软雅黑" panose="020B0503020204020204" pitchFamily="34" charset="-122"/>
                <a:cs typeface="+mj-cs"/>
              </a:endParaRPr>
            </a:p>
          </p:txBody>
        </p:sp>
      </p:grpSp>
      <p:grpSp>
        <p:nvGrpSpPr>
          <p:cNvPr id="37" name="组合 36"/>
          <p:cNvGrpSpPr/>
          <p:nvPr/>
        </p:nvGrpSpPr>
        <p:grpSpPr>
          <a:xfrm>
            <a:off x="-461643" y="944560"/>
            <a:ext cx="3607179" cy="612118"/>
            <a:chOff x="1530019" y="1492576"/>
            <a:chExt cx="3202272" cy="851402"/>
          </a:xfrm>
          <a:solidFill>
            <a:schemeClr val="tx2"/>
          </a:solidFill>
        </p:grpSpPr>
        <p:sp>
          <p:nvSpPr>
            <p:cNvPr id="38" name="箭头: V 形 37"/>
            <p:cNvSpPr/>
            <p:nvPr/>
          </p:nvSpPr>
          <p:spPr>
            <a:xfrm>
              <a:off x="1530019" y="1615889"/>
              <a:ext cx="3202272" cy="728089"/>
            </a:xfrm>
            <a:prstGeom prst="chevron">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9" name="文本框 38"/>
            <p:cNvSpPr txBox="1"/>
            <p:nvPr/>
          </p:nvSpPr>
          <p:spPr>
            <a:xfrm>
              <a:off x="2000758" y="1492576"/>
              <a:ext cx="2045286" cy="808199"/>
            </a:xfrm>
            <a:prstGeom prst="rect">
              <a:avLst/>
            </a:prstGeom>
            <a:noFill/>
            <a:ln>
              <a:noFill/>
            </a:ln>
          </p:spPr>
          <p:txBody>
            <a:bodyPr wrap="none" rtlCol="0">
              <a:spAutoFit/>
            </a:bodyPr>
            <a:lstStyle/>
            <a:p>
              <a:pPr marL="0" indent="0">
                <a:lnSpc>
                  <a:spcPct val="150000"/>
                </a:lnSpc>
                <a:buNone/>
              </a:pPr>
              <a:r>
                <a:rPr lang="en-US" altLang="zh-CN" sz="2400" b="1" dirty="0">
                  <a:solidFill>
                    <a:srgbClr val="002060"/>
                  </a:solidFill>
                  <a:latin typeface="微软雅黑" panose="020B0503020204020204" pitchFamily="34" charset="-122"/>
                  <a:ea typeface="微软雅黑" panose="020B0503020204020204" pitchFamily="34" charset="-122"/>
                  <a:cs typeface="+mj-cs"/>
                </a:rPr>
                <a:t>craft </a:t>
              </a:r>
              <a:r>
                <a:rPr lang="en-US" altLang="zh-CN" sz="2400" b="1" i="1" dirty="0">
                  <a:solidFill>
                    <a:srgbClr val="002060"/>
                  </a:solidFill>
                  <a:latin typeface="微软雅黑" panose="020B0503020204020204" pitchFamily="34" charset="-122"/>
                  <a:ea typeface="微软雅黑" panose="020B0503020204020204" pitchFamily="34" charset="-122"/>
                  <a:cs typeface="+mj-cs"/>
                </a:rPr>
                <a:t>n</a:t>
              </a:r>
              <a:r>
                <a:rPr lang="en-US" altLang="zh-CN" sz="2400" b="1" dirty="0">
                  <a:solidFill>
                    <a:srgbClr val="002060"/>
                  </a:solidFill>
                  <a:latin typeface="微软雅黑" panose="020B0503020204020204" pitchFamily="34" charset="-122"/>
                  <a:ea typeface="微软雅黑" panose="020B0503020204020204" pitchFamily="34" charset="-122"/>
                  <a:cs typeface="+mj-cs"/>
                </a:rPr>
                <a:t>. </a:t>
              </a:r>
              <a:r>
                <a:rPr lang="zh-CN" altLang="en-US" sz="2400" b="1" dirty="0">
                  <a:solidFill>
                    <a:srgbClr val="002060"/>
                  </a:solidFill>
                  <a:latin typeface="微软雅黑" panose="020B0503020204020204" pitchFamily="34" charset="-122"/>
                  <a:ea typeface="微软雅黑" panose="020B0503020204020204" pitchFamily="34" charset="-122"/>
                  <a:cs typeface="+mj-cs"/>
                </a:rPr>
                <a:t>飞行器</a:t>
              </a:r>
              <a:endParaRPr lang="zh-CN" altLang="en-US" sz="3000" b="1" dirty="0">
                <a:ln w="12700">
                  <a:noFill/>
                </a:ln>
                <a:solidFill>
                  <a:schemeClr val="bg1"/>
                </a:solidFill>
                <a:latin typeface="微软雅黑" panose="020B0503020204020204" pitchFamily="34" charset="-122"/>
                <a:ea typeface="微软雅黑" panose="020B0503020204020204" pitchFamily="34" charset="-122"/>
                <a:cs typeface="+mj-cs"/>
              </a:endParaRPr>
            </a:p>
          </p:txBody>
        </p:sp>
      </p:grpSp>
      <p:grpSp>
        <p:nvGrpSpPr>
          <p:cNvPr id="40" name="组合 39"/>
          <p:cNvGrpSpPr/>
          <p:nvPr/>
        </p:nvGrpSpPr>
        <p:grpSpPr>
          <a:xfrm>
            <a:off x="149723" y="1779871"/>
            <a:ext cx="4368834" cy="525775"/>
            <a:chOff x="1530019" y="1615888"/>
            <a:chExt cx="4044462" cy="728090"/>
          </a:xfrm>
          <a:solidFill>
            <a:schemeClr val="accent1">
              <a:lumMod val="50000"/>
            </a:schemeClr>
          </a:solidFill>
        </p:grpSpPr>
        <p:sp>
          <p:nvSpPr>
            <p:cNvPr id="41" name="箭头: V 形 40"/>
            <p:cNvSpPr/>
            <p:nvPr/>
          </p:nvSpPr>
          <p:spPr>
            <a:xfrm>
              <a:off x="1530019" y="1615888"/>
              <a:ext cx="4044462" cy="728090"/>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2" name="文本框 41"/>
            <p:cNvSpPr txBox="1"/>
            <p:nvPr/>
          </p:nvSpPr>
          <p:spPr>
            <a:xfrm>
              <a:off x="2091324" y="1635552"/>
              <a:ext cx="3130496" cy="639311"/>
            </a:xfrm>
            <a:prstGeom prst="rect">
              <a:avLst/>
            </a:prstGeom>
            <a:noFill/>
            <a:ln>
              <a:noFill/>
            </a:ln>
          </p:spPr>
          <p:txBody>
            <a:bodyPr wrap="none" rtlCol="0">
              <a:spAutoFit/>
            </a:bodyPr>
            <a:lstStyle/>
            <a:p>
              <a:r>
                <a:rPr lang="en-US" altLang="zh-CN" sz="2400" b="1" dirty="0">
                  <a:ln w="12700">
                    <a:noFill/>
                  </a:ln>
                  <a:solidFill>
                    <a:schemeClr val="bg1"/>
                  </a:solidFill>
                  <a:latin typeface="微软雅黑" panose="020B0503020204020204" pitchFamily="34" charset="-122"/>
                  <a:ea typeface="微软雅黑" panose="020B0503020204020204" pitchFamily="34" charset="-122"/>
                  <a:cs typeface="+mj-cs"/>
                </a:rPr>
                <a:t>remote area </a:t>
              </a:r>
              <a:r>
                <a:rPr lang="zh-CN" altLang="en-US" sz="2400" b="1" dirty="0">
                  <a:ln w="12700">
                    <a:noFill/>
                  </a:ln>
                  <a:solidFill>
                    <a:schemeClr val="bg1"/>
                  </a:solidFill>
                  <a:latin typeface="微软雅黑" panose="020B0503020204020204" pitchFamily="34" charset="-122"/>
                  <a:ea typeface="微软雅黑" panose="020B0503020204020204" pitchFamily="34" charset="-122"/>
                  <a:cs typeface="+mj-cs"/>
                </a:rPr>
                <a:t>边远地区</a:t>
              </a:r>
              <a:endParaRPr lang="zh-CN" altLang="en-US" sz="3000" b="1" dirty="0">
                <a:ln w="12700">
                  <a:noFill/>
                </a:ln>
                <a:solidFill>
                  <a:schemeClr val="bg1"/>
                </a:solidFill>
                <a:latin typeface="微软雅黑" panose="020B0503020204020204" pitchFamily="34" charset="-122"/>
                <a:ea typeface="微软雅黑" panose="020B0503020204020204" pitchFamily="34" charset="-122"/>
                <a:cs typeface="+mj-cs"/>
              </a:endParaRPr>
            </a:p>
          </p:txBody>
        </p:sp>
      </p:grpSp>
      <p:grpSp>
        <p:nvGrpSpPr>
          <p:cNvPr id="63" name="组合 62"/>
          <p:cNvGrpSpPr/>
          <p:nvPr/>
        </p:nvGrpSpPr>
        <p:grpSpPr>
          <a:xfrm>
            <a:off x="-461643" y="2387012"/>
            <a:ext cx="6098869" cy="612118"/>
            <a:chOff x="1530018" y="1492576"/>
            <a:chExt cx="5414268" cy="851402"/>
          </a:xfrm>
          <a:solidFill>
            <a:schemeClr val="tx2"/>
          </a:solidFill>
        </p:grpSpPr>
        <p:sp>
          <p:nvSpPr>
            <p:cNvPr id="64" name="箭头: V 形 63"/>
            <p:cNvSpPr/>
            <p:nvPr/>
          </p:nvSpPr>
          <p:spPr>
            <a:xfrm>
              <a:off x="1530018" y="1615889"/>
              <a:ext cx="5414268" cy="728089"/>
            </a:xfrm>
            <a:prstGeom prst="chevron">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5" name="文本框 64"/>
            <p:cNvSpPr txBox="1"/>
            <p:nvPr/>
          </p:nvSpPr>
          <p:spPr>
            <a:xfrm>
              <a:off x="2000758" y="1492576"/>
              <a:ext cx="4639307" cy="808199"/>
            </a:xfrm>
            <a:prstGeom prst="rect">
              <a:avLst/>
            </a:prstGeom>
            <a:noFill/>
            <a:ln>
              <a:noFill/>
            </a:ln>
          </p:spPr>
          <p:txBody>
            <a:bodyPr wrap="none" rtlCol="0">
              <a:spAutoFit/>
            </a:bodyPr>
            <a:lstStyle/>
            <a:p>
              <a:pPr marL="0" indent="0">
                <a:lnSpc>
                  <a:spcPct val="150000"/>
                </a:lnSpc>
                <a:buNone/>
              </a:pPr>
              <a:r>
                <a:rPr lang="en-US" altLang="zh-CN" sz="2400" b="1" dirty="0">
                  <a:solidFill>
                    <a:srgbClr val="002060"/>
                  </a:solidFill>
                  <a:latin typeface="微软雅黑" panose="020B0503020204020204" pitchFamily="34" charset="-122"/>
                  <a:ea typeface="微软雅黑" panose="020B0503020204020204" pitchFamily="34" charset="-122"/>
                  <a:cs typeface="+mj-cs"/>
                </a:rPr>
                <a:t>drop off </a:t>
              </a:r>
              <a:r>
                <a:rPr lang="zh-CN" altLang="en-US" sz="2400" b="1" dirty="0">
                  <a:solidFill>
                    <a:srgbClr val="002060"/>
                  </a:solidFill>
                  <a:latin typeface="微软雅黑" panose="020B0503020204020204" pitchFamily="34" charset="-122"/>
                  <a:ea typeface="微软雅黑" panose="020B0503020204020204" pitchFamily="34" charset="-122"/>
                  <a:cs typeface="+mj-cs"/>
                </a:rPr>
                <a:t>让</a:t>
              </a:r>
              <a:r>
                <a:rPr lang="en-US" altLang="zh-CN" sz="2400" b="1" dirty="0">
                  <a:solidFill>
                    <a:srgbClr val="002060"/>
                  </a:solidFill>
                  <a:latin typeface="微软雅黑" panose="020B0503020204020204" pitchFamily="34" charset="-122"/>
                  <a:ea typeface="微软雅黑" panose="020B0503020204020204" pitchFamily="34" charset="-122"/>
                  <a:cs typeface="+mj-cs"/>
                </a:rPr>
                <a:t>……</a:t>
              </a:r>
              <a:r>
                <a:rPr lang="zh-CN" altLang="en-US" sz="2400" b="1" dirty="0">
                  <a:solidFill>
                    <a:srgbClr val="002060"/>
                  </a:solidFill>
                  <a:latin typeface="微软雅黑" panose="020B0503020204020204" pitchFamily="34" charset="-122"/>
                  <a:ea typeface="微软雅黑" panose="020B0503020204020204" pitchFamily="34" charset="-122"/>
                  <a:cs typeface="+mj-cs"/>
                </a:rPr>
                <a:t>下车（船、飞机等）</a:t>
              </a:r>
              <a:endParaRPr lang="zh-CN" altLang="en-US" sz="3000" b="1" dirty="0">
                <a:ln w="12700">
                  <a:noFill/>
                </a:ln>
                <a:solidFill>
                  <a:schemeClr val="bg1"/>
                </a:solidFill>
                <a:latin typeface="微软雅黑" panose="020B0503020204020204" pitchFamily="34" charset="-122"/>
                <a:ea typeface="微软雅黑" panose="020B0503020204020204" pitchFamily="34" charset="-122"/>
                <a:cs typeface="+mj-cs"/>
              </a:endParaRPr>
            </a:p>
          </p:txBody>
        </p:sp>
      </p:grpSp>
      <p:grpSp>
        <p:nvGrpSpPr>
          <p:cNvPr id="66" name="组合 65"/>
          <p:cNvGrpSpPr/>
          <p:nvPr/>
        </p:nvGrpSpPr>
        <p:grpSpPr>
          <a:xfrm>
            <a:off x="-417835" y="5265064"/>
            <a:ext cx="4654009" cy="612119"/>
            <a:chOff x="1530019" y="1492575"/>
            <a:chExt cx="4131594" cy="851403"/>
          </a:xfrm>
          <a:solidFill>
            <a:schemeClr val="tx2"/>
          </a:solidFill>
        </p:grpSpPr>
        <p:sp>
          <p:nvSpPr>
            <p:cNvPr id="67" name="箭头: V 形 66"/>
            <p:cNvSpPr/>
            <p:nvPr/>
          </p:nvSpPr>
          <p:spPr>
            <a:xfrm>
              <a:off x="1530019" y="1615889"/>
              <a:ext cx="4131594" cy="728089"/>
            </a:xfrm>
            <a:prstGeom prst="chevron">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8" name="文本框 67"/>
            <p:cNvSpPr txBox="1"/>
            <p:nvPr/>
          </p:nvSpPr>
          <p:spPr>
            <a:xfrm>
              <a:off x="2000758" y="1492575"/>
              <a:ext cx="2947169" cy="808199"/>
            </a:xfrm>
            <a:prstGeom prst="rect">
              <a:avLst/>
            </a:prstGeom>
            <a:noFill/>
            <a:ln>
              <a:noFill/>
            </a:ln>
          </p:spPr>
          <p:txBody>
            <a:bodyPr wrap="none" rtlCol="0">
              <a:spAutoFit/>
            </a:bodyPr>
            <a:lstStyle/>
            <a:p>
              <a:pPr marL="0" indent="0">
                <a:lnSpc>
                  <a:spcPct val="150000"/>
                </a:lnSpc>
                <a:buNone/>
              </a:pPr>
              <a:r>
                <a:rPr lang="en-US" altLang="zh-CN" sz="2400" b="1" dirty="0">
                  <a:solidFill>
                    <a:srgbClr val="002060"/>
                  </a:solidFill>
                  <a:latin typeface="微软雅黑" panose="020B0503020204020204" pitchFamily="34" charset="-122"/>
                  <a:ea typeface="微软雅黑" panose="020B0503020204020204" pitchFamily="34" charset="-122"/>
                  <a:cs typeface="+mj-cs"/>
                </a:rPr>
                <a:t>be accused of </a:t>
              </a:r>
              <a:r>
                <a:rPr lang="zh-CN" altLang="en-US" sz="2400" b="1" dirty="0">
                  <a:solidFill>
                    <a:srgbClr val="002060"/>
                  </a:solidFill>
                  <a:latin typeface="微软雅黑" panose="020B0503020204020204" pitchFamily="34" charset="-122"/>
                  <a:ea typeface="微软雅黑" panose="020B0503020204020204" pitchFamily="34" charset="-122"/>
                  <a:cs typeface="+mj-cs"/>
                </a:rPr>
                <a:t>被指控</a:t>
              </a:r>
              <a:endParaRPr lang="zh-CN" altLang="en-US" sz="3000" b="1" dirty="0">
                <a:ln w="12700">
                  <a:noFill/>
                </a:ln>
                <a:solidFill>
                  <a:schemeClr val="bg1"/>
                </a:solidFill>
                <a:latin typeface="微软雅黑" panose="020B0503020204020204" pitchFamily="34" charset="-122"/>
                <a:ea typeface="微软雅黑" panose="020B0503020204020204" pitchFamily="34" charset="-122"/>
                <a:cs typeface="+mj-cs"/>
              </a:endParaRPr>
            </a:p>
          </p:txBody>
        </p:sp>
      </p:grpSp>
      <p:grpSp>
        <p:nvGrpSpPr>
          <p:cNvPr id="91" name="组合 90"/>
          <p:cNvGrpSpPr/>
          <p:nvPr/>
        </p:nvGrpSpPr>
        <p:grpSpPr>
          <a:xfrm>
            <a:off x="4236174" y="1683243"/>
            <a:ext cx="5218723" cy="612118"/>
            <a:chOff x="1530019" y="1492576"/>
            <a:chExt cx="4632919" cy="851402"/>
          </a:xfrm>
          <a:solidFill>
            <a:schemeClr val="tx2"/>
          </a:solidFill>
        </p:grpSpPr>
        <p:sp>
          <p:nvSpPr>
            <p:cNvPr id="92" name="箭头: V 形 91"/>
            <p:cNvSpPr/>
            <p:nvPr/>
          </p:nvSpPr>
          <p:spPr>
            <a:xfrm>
              <a:off x="1530019" y="1615889"/>
              <a:ext cx="4162180" cy="728089"/>
            </a:xfrm>
            <a:prstGeom prst="chevron">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3" name="文本框 92"/>
            <p:cNvSpPr txBox="1"/>
            <p:nvPr/>
          </p:nvSpPr>
          <p:spPr>
            <a:xfrm>
              <a:off x="2000758" y="1492576"/>
              <a:ext cx="4162180" cy="808199"/>
            </a:xfrm>
            <a:prstGeom prst="rect">
              <a:avLst/>
            </a:prstGeom>
            <a:noFill/>
            <a:ln>
              <a:noFill/>
            </a:ln>
          </p:spPr>
          <p:txBody>
            <a:bodyPr wrap="square" rtlCol="0">
              <a:spAutoFit/>
            </a:bodyPr>
            <a:lstStyle/>
            <a:p>
              <a:pPr marL="0" indent="0">
                <a:lnSpc>
                  <a:spcPct val="150000"/>
                </a:lnSpc>
                <a:buNone/>
              </a:pPr>
              <a:r>
                <a:rPr lang="en-US" altLang="zh-CN" sz="2400" b="1" dirty="0">
                  <a:solidFill>
                    <a:srgbClr val="002060"/>
                  </a:solidFill>
                  <a:latin typeface="微软雅黑" panose="020B0503020204020204" pitchFamily="34" charset="-122"/>
                  <a:ea typeface="微软雅黑" panose="020B0503020204020204" pitchFamily="34" charset="-122"/>
                  <a:cs typeface="+mj-cs"/>
                </a:rPr>
                <a:t>take off </a:t>
              </a:r>
              <a:r>
                <a:rPr lang="zh-CN" altLang="en-US" sz="2400" b="1" dirty="0">
                  <a:solidFill>
                    <a:srgbClr val="002060"/>
                  </a:solidFill>
                  <a:latin typeface="微软雅黑" panose="020B0503020204020204" pitchFamily="34" charset="-122"/>
                  <a:ea typeface="微软雅黑" panose="020B0503020204020204" pitchFamily="34" charset="-122"/>
                  <a:cs typeface="+mj-cs"/>
                </a:rPr>
                <a:t>起飞</a:t>
              </a:r>
              <a:endParaRPr lang="zh-CN" altLang="en-US" sz="3000" b="1" dirty="0">
                <a:ln w="12700">
                  <a:noFill/>
                </a:ln>
                <a:solidFill>
                  <a:schemeClr val="bg1"/>
                </a:solidFill>
                <a:latin typeface="微软雅黑" panose="020B0503020204020204" pitchFamily="34" charset="-122"/>
                <a:ea typeface="微软雅黑" panose="020B0503020204020204" pitchFamily="34" charset="-122"/>
                <a:cs typeface="+mj-cs"/>
              </a:endParaRPr>
            </a:p>
          </p:txBody>
        </p:sp>
      </p:grpSp>
      <p:grpSp>
        <p:nvGrpSpPr>
          <p:cNvPr id="100" name="组合 99"/>
          <p:cNvGrpSpPr/>
          <p:nvPr/>
        </p:nvGrpSpPr>
        <p:grpSpPr>
          <a:xfrm>
            <a:off x="101793" y="3182432"/>
            <a:ext cx="3171759" cy="525775"/>
            <a:chOff x="1530018" y="1615888"/>
            <a:chExt cx="2936266" cy="728090"/>
          </a:xfrm>
          <a:solidFill>
            <a:schemeClr val="accent1">
              <a:lumMod val="50000"/>
            </a:schemeClr>
          </a:solidFill>
        </p:grpSpPr>
        <p:sp>
          <p:nvSpPr>
            <p:cNvPr id="101" name="箭头: V 形 100"/>
            <p:cNvSpPr/>
            <p:nvPr/>
          </p:nvSpPr>
          <p:spPr>
            <a:xfrm>
              <a:off x="1530018" y="1615888"/>
              <a:ext cx="2936266" cy="728090"/>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2" name="文本框 101"/>
            <p:cNvSpPr txBox="1"/>
            <p:nvPr/>
          </p:nvSpPr>
          <p:spPr>
            <a:xfrm>
              <a:off x="2091324" y="1635552"/>
              <a:ext cx="1700647" cy="639311"/>
            </a:xfrm>
            <a:prstGeom prst="rect">
              <a:avLst/>
            </a:prstGeom>
            <a:noFill/>
            <a:ln>
              <a:noFill/>
            </a:ln>
          </p:spPr>
          <p:txBody>
            <a:bodyPr wrap="none" rtlCol="0">
              <a:spAutoFit/>
            </a:bodyPr>
            <a:lstStyle/>
            <a:p>
              <a:r>
                <a:rPr lang="en-US" altLang="zh-CN" sz="2400" b="1" dirty="0">
                  <a:ln w="12700">
                    <a:noFill/>
                  </a:ln>
                  <a:solidFill>
                    <a:schemeClr val="bg1"/>
                  </a:solidFill>
                  <a:latin typeface="微软雅黑" panose="020B0503020204020204" pitchFamily="34" charset="-122"/>
                  <a:ea typeface="微软雅黑" panose="020B0503020204020204" pitchFamily="34" charset="-122"/>
                  <a:cs typeface="+mj-cs"/>
                </a:rPr>
                <a:t>go off </a:t>
              </a:r>
              <a:r>
                <a:rPr lang="zh-CN" altLang="en-US" sz="2400" b="1" dirty="0">
                  <a:ln w="12700">
                    <a:noFill/>
                  </a:ln>
                  <a:solidFill>
                    <a:schemeClr val="bg1"/>
                  </a:solidFill>
                  <a:latin typeface="微软雅黑" panose="020B0503020204020204" pitchFamily="34" charset="-122"/>
                  <a:ea typeface="微软雅黑" panose="020B0503020204020204" pitchFamily="34" charset="-122"/>
                  <a:cs typeface="+mj-cs"/>
                </a:rPr>
                <a:t>离开</a:t>
              </a:r>
              <a:endParaRPr lang="zh-CN" altLang="en-US" sz="3000" b="1" dirty="0">
                <a:ln w="12700">
                  <a:noFill/>
                </a:ln>
                <a:solidFill>
                  <a:schemeClr val="bg1"/>
                </a:solidFill>
                <a:latin typeface="微软雅黑" panose="020B0503020204020204" pitchFamily="34" charset="-122"/>
                <a:ea typeface="微软雅黑" panose="020B0503020204020204" pitchFamily="34" charset="-122"/>
                <a:cs typeface="+mj-cs"/>
              </a:endParaRPr>
            </a:p>
          </p:txBody>
        </p:sp>
      </p:grpSp>
      <p:grpSp>
        <p:nvGrpSpPr>
          <p:cNvPr id="103" name="组合 102"/>
          <p:cNvGrpSpPr/>
          <p:nvPr/>
        </p:nvGrpSpPr>
        <p:grpSpPr>
          <a:xfrm>
            <a:off x="136523" y="4633247"/>
            <a:ext cx="5158015" cy="525775"/>
            <a:chOff x="1530020" y="1615888"/>
            <a:chExt cx="10601798" cy="728089"/>
          </a:xfrm>
          <a:solidFill>
            <a:schemeClr val="accent1">
              <a:lumMod val="50000"/>
            </a:schemeClr>
          </a:solidFill>
        </p:grpSpPr>
        <p:sp>
          <p:nvSpPr>
            <p:cNvPr id="104" name="箭头: V 形 103"/>
            <p:cNvSpPr/>
            <p:nvPr/>
          </p:nvSpPr>
          <p:spPr>
            <a:xfrm>
              <a:off x="1530020" y="1615888"/>
              <a:ext cx="7374521" cy="728089"/>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5" name="文本框 104"/>
            <p:cNvSpPr txBox="1"/>
            <p:nvPr/>
          </p:nvSpPr>
          <p:spPr>
            <a:xfrm>
              <a:off x="2060653" y="1635552"/>
              <a:ext cx="10071165" cy="639310"/>
            </a:xfrm>
            <a:prstGeom prst="rect">
              <a:avLst/>
            </a:prstGeom>
            <a:noFill/>
            <a:ln>
              <a:noFill/>
            </a:ln>
          </p:spPr>
          <p:txBody>
            <a:bodyPr wrap="square" rtlCol="0">
              <a:spAutoFit/>
            </a:bodyPr>
            <a:lstStyle/>
            <a:p>
              <a:r>
                <a:rPr lang="en-US" altLang="zh-CN" sz="2400" b="1" dirty="0">
                  <a:ln w="12700">
                    <a:noFill/>
                  </a:ln>
                  <a:solidFill>
                    <a:schemeClr val="bg1"/>
                  </a:solidFill>
                  <a:latin typeface="微软雅黑" panose="020B0503020204020204" pitchFamily="34" charset="-122"/>
                  <a:ea typeface="微软雅黑" panose="020B0503020204020204" pitchFamily="34" charset="-122"/>
                  <a:cs typeface="+mj-cs"/>
                </a:rPr>
                <a:t>pick sb. up </a:t>
              </a:r>
              <a:r>
                <a:rPr lang="zh-CN" altLang="en-US" sz="2400" b="1" dirty="0">
                  <a:ln w="12700">
                    <a:noFill/>
                  </a:ln>
                  <a:solidFill>
                    <a:schemeClr val="bg1"/>
                  </a:solidFill>
                  <a:latin typeface="微软雅黑" panose="020B0503020204020204" pitchFamily="34" charset="-122"/>
                  <a:ea typeface="微软雅黑" panose="020B0503020204020204" pitchFamily="34" charset="-122"/>
                  <a:cs typeface="+mj-cs"/>
                </a:rPr>
                <a:t>接某人</a:t>
              </a:r>
              <a:endParaRPr lang="zh-CN" altLang="en-US" sz="3000" b="1" dirty="0">
                <a:ln w="12700">
                  <a:noFill/>
                </a:ln>
                <a:solidFill>
                  <a:schemeClr val="bg1"/>
                </a:solidFill>
                <a:latin typeface="微软雅黑" panose="020B0503020204020204" pitchFamily="34" charset="-122"/>
                <a:ea typeface="微软雅黑" panose="020B0503020204020204" pitchFamily="34" charset="-122"/>
                <a:cs typeface="+mj-cs"/>
              </a:endParaRPr>
            </a:p>
          </p:txBody>
        </p:sp>
      </p:grpSp>
      <p:grpSp>
        <p:nvGrpSpPr>
          <p:cNvPr id="110" name="组合 109"/>
          <p:cNvGrpSpPr/>
          <p:nvPr/>
        </p:nvGrpSpPr>
        <p:grpSpPr>
          <a:xfrm>
            <a:off x="-393738" y="3841729"/>
            <a:ext cx="12156828" cy="645160"/>
            <a:chOff x="1530019" y="1492577"/>
            <a:chExt cx="10792220" cy="897361"/>
          </a:xfrm>
          <a:solidFill>
            <a:schemeClr val="tx2"/>
          </a:solidFill>
        </p:grpSpPr>
        <p:sp>
          <p:nvSpPr>
            <p:cNvPr id="111" name="箭头: V 形 110"/>
            <p:cNvSpPr/>
            <p:nvPr/>
          </p:nvSpPr>
          <p:spPr>
            <a:xfrm>
              <a:off x="1530019" y="1615888"/>
              <a:ext cx="9213941" cy="728090"/>
            </a:xfrm>
            <a:prstGeom prst="chevron">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2" name="文本框 111"/>
            <p:cNvSpPr txBox="1"/>
            <p:nvPr/>
          </p:nvSpPr>
          <p:spPr>
            <a:xfrm>
              <a:off x="2000757" y="1492577"/>
              <a:ext cx="10321482" cy="897361"/>
            </a:xfrm>
            <a:prstGeom prst="rect">
              <a:avLst/>
            </a:prstGeom>
            <a:noFill/>
            <a:ln>
              <a:noFill/>
            </a:ln>
          </p:spPr>
          <p:txBody>
            <a:bodyPr wrap="square" rtlCol="0">
              <a:spAutoFit/>
            </a:bodyPr>
            <a:lstStyle/>
            <a:p>
              <a:pPr marL="0" indent="0">
                <a:lnSpc>
                  <a:spcPct val="150000"/>
                </a:lnSpc>
                <a:buNone/>
              </a:pPr>
              <a:r>
                <a:rPr sz="2400" b="1" dirty="0">
                  <a:solidFill>
                    <a:srgbClr val="002060"/>
                  </a:solidFill>
                  <a:latin typeface="微软雅黑" panose="020B0503020204020204" pitchFamily="34" charset="-122"/>
                  <a:ea typeface="微软雅黑" panose="020B0503020204020204" pitchFamily="34" charset="-122"/>
                  <a:cs typeface="+mj-cs"/>
                </a:rPr>
                <a:t>to which sb. replies/which sb. replies to 某人对……做出答复</a:t>
              </a:r>
              <a:endParaRPr sz="2400" b="1" dirty="0">
                <a:solidFill>
                  <a:srgbClr val="002060"/>
                </a:solidFill>
                <a:latin typeface="微软雅黑" panose="020B0503020204020204" pitchFamily="34" charset="-122"/>
                <a:ea typeface="微软雅黑" panose="020B0503020204020204" pitchFamily="34" charset="-122"/>
                <a:cs typeface="+mj-cs"/>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37"/>
                                        </p:tgtEl>
                                        <p:attrNameLst>
                                          <p:attrName>style.visibility</p:attrName>
                                        </p:attrNameLst>
                                      </p:cBhvr>
                                      <p:to>
                                        <p:strVal val="visible"/>
                                      </p:to>
                                    </p:set>
                                    <p:anim calcmode="lin" valueType="num">
                                      <p:cBhvr additive="base">
                                        <p:cTn id="13" dur="500" fill="hold"/>
                                        <p:tgtEl>
                                          <p:spTgt spid="37"/>
                                        </p:tgtEl>
                                        <p:attrNameLst>
                                          <p:attrName>ppt_x</p:attrName>
                                        </p:attrNameLst>
                                      </p:cBhvr>
                                      <p:tavLst>
                                        <p:tav tm="0">
                                          <p:val>
                                            <p:strVal val="0-#ppt_w/2"/>
                                          </p:val>
                                        </p:tav>
                                        <p:tav tm="100000">
                                          <p:val>
                                            <p:strVal val="#ppt_x"/>
                                          </p:val>
                                        </p:tav>
                                      </p:tavLst>
                                    </p:anim>
                                    <p:anim calcmode="lin" valueType="num">
                                      <p:cBhvr additive="base">
                                        <p:cTn id="14" dur="500" fill="hold"/>
                                        <p:tgtEl>
                                          <p:spTgt spid="37"/>
                                        </p:tgtEl>
                                        <p:attrNameLst>
                                          <p:attrName>ppt_y</p:attrName>
                                        </p:attrNameLst>
                                      </p:cBhvr>
                                      <p:tavLst>
                                        <p:tav tm="0">
                                          <p:val>
                                            <p:strVal val="#ppt_y"/>
                                          </p:val>
                                        </p:tav>
                                        <p:tav tm="100000">
                                          <p:val>
                                            <p:strVal val="#ppt_y"/>
                                          </p:val>
                                        </p:tav>
                                      </p:tavLst>
                                    </p:anim>
                                  </p:childTnLst>
                                </p:cTn>
                              </p:par>
                              <p:par>
                                <p:cTn id="15" presetID="2" presetClass="entr" presetSubtype="8" fill="hold" nodeType="withEffect">
                                  <p:stCondLst>
                                    <p:cond delay="150"/>
                                  </p:stCondLst>
                                  <p:childTnLst>
                                    <p:set>
                                      <p:cBhvr>
                                        <p:cTn id="16" dur="1" fill="hold">
                                          <p:stCondLst>
                                            <p:cond delay="0"/>
                                          </p:stCondLst>
                                        </p:cTn>
                                        <p:tgtEl>
                                          <p:spTgt spid="91"/>
                                        </p:tgtEl>
                                        <p:attrNameLst>
                                          <p:attrName>style.visibility</p:attrName>
                                        </p:attrNameLst>
                                      </p:cBhvr>
                                      <p:to>
                                        <p:strVal val="visible"/>
                                      </p:to>
                                    </p:set>
                                    <p:anim calcmode="lin" valueType="num">
                                      <p:cBhvr additive="base">
                                        <p:cTn id="17" dur="500" fill="hold"/>
                                        <p:tgtEl>
                                          <p:spTgt spid="91"/>
                                        </p:tgtEl>
                                        <p:attrNameLst>
                                          <p:attrName>ppt_x</p:attrName>
                                        </p:attrNameLst>
                                      </p:cBhvr>
                                      <p:tavLst>
                                        <p:tav tm="0">
                                          <p:val>
                                            <p:strVal val="0-#ppt_w/2"/>
                                          </p:val>
                                        </p:tav>
                                        <p:tav tm="100000">
                                          <p:val>
                                            <p:strVal val="#ppt_x"/>
                                          </p:val>
                                        </p:tav>
                                      </p:tavLst>
                                    </p:anim>
                                    <p:anim calcmode="lin" valueType="num">
                                      <p:cBhvr additive="base">
                                        <p:cTn id="18" dur="500" fill="hold"/>
                                        <p:tgtEl>
                                          <p:spTgt spid="91"/>
                                        </p:tgtEl>
                                        <p:attrNameLst>
                                          <p:attrName>ppt_y</p:attrName>
                                        </p:attrNameLst>
                                      </p:cBhvr>
                                      <p:tavLst>
                                        <p:tav tm="0">
                                          <p:val>
                                            <p:strVal val="#ppt_y"/>
                                          </p:val>
                                        </p:tav>
                                        <p:tav tm="100000">
                                          <p:val>
                                            <p:strVal val="#ppt_y"/>
                                          </p:val>
                                        </p:tav>
                                      </p:tavLst>
                                    </p:anim>
                                  </p:childTnLst>
                                </p:cTn>
                              </p:par>
                              <p:par>
                                <p:cTn id="19" presetID="2" presetClass="entr" presetSubtype="8" fill="hold" nodeType="withEffect">
                                  <p:stCondLst>
                                    <p:cond delay="200"/>
                                  </p:stCondLst>
                                  <p:childTnLst>
                                    <p:set>
                                      <p:cBhvr>
                                        <p:cTn id="20" dur="1" fill="hold">
                                          <p:stCondLst>
                                            <p:cond delay="0"/>
                                          </p:stCondLst>
                                        </p:cTn>
                                        <p:tgtEl>
                                          <p:spTgt spid="63"/>
                                        </p:tgtEl>
                                        <p:attrNameLst>
                                          <p:attrName>style.visibility</p:attrName>
                                        </p:attrNameLst>
                                      </p:cBhvr>
                                      <p:to>
                                        <p:strVal val="visible"/>
                                      </p:to>
                                    </p:set>
                                    <p:anim calcmode="lin" valueType="num">
                                      <p:cBhvr additive="base">
                                        <p:cTn id="21" dur="500" fill="hold"/>
                                        <p:tgtEl>
                                          <p:spTgt spid="63"/>
                                        </p:tgtEl>
                                        <p:attrNameLst>
                                          <p:attrName>ppt_x</p:attrName>
                                        </p:attrNameLst>
                                      </p:cBhvr>
                                      <p:tavLst>
                                        <p:tav tm="0">
                                          <p:val>
                                            <p:strVal val="0-#ppt_w/2"/>
                                          </p:val>
                                        </p:tav>
                                        <p:tav tm="100000">
                                          <p:val>
                                            <p:strVal val="#ppt_x"/>
                                          </p:val>
                                        </p:tav>
                                      </p:tavLst>
                                    </p:anim>
                                    <p:anim calcmode="lin" valueType="num">
                                      <p:cBhvr additive="base">
                                        <p:cTn id="22" dur="500" fill="hold"/>
                                        <p:tgtEl>
                                          <p:spTgt spid="63"/>
                                        </p:tgtEl>
                                        <p:attrNameLst>
                                          <p:attrName>ppt_y</p:attrName>
                                        </p:attrNameLst>
                                      </p:cBhvr>
                                      <p:tavLst>
                                        <p:tav tm="0">
                                          <p:val>
                                            <p:strVal val="#ppt_y"/>
                                          </p:val>
                                        </p:tav>
                                        <p:tav tm="100000">
                                          <p:val>
                                            <p:strVal val="#ppt_y"/>
                                          </p:val>
                                        </p:tav>
                                      </p:tavLst>
                                    </p:anim>
                                  </p:childTnLst>
                                </p:cTn>
                              </p:par>
                              <p:par>
                                <p:cTn id="23" presetID="2" presetClass="entr" presetSubtype="8" fill="hold" nodeType="withEffect">
                                  <p:stCondLst>
                                    <p:cond delay="400"/>
                                  </p:stCondLst>
                                  <p:childTnLst>
                                    <p:set>
                                      <p:cBhvr>
                                        <p:cTn id="24" dur="1" fill="hold">
                                          <p:stCondLst>
                                            <p:cond delay="0"/>
                                          </p:stCondLst>
                                        </p:cTn>
                                        <p:tgtEl>
                                          <p:spTgt spid="110"/>
                                        </p:tgtEl>
                                        <p:attrNameLst>
                                          <p:attrName>style.visibility</p:attrName>
                                        </p:attrNameLst>
                                      </p:cBhvr>
                                      <p:to>
                                        <p:strVal val="visible"/>
                                      </p:to>
                                    </p:set>
                                    <p:anim calcmode="lin" valueType="num">
                                      <p:cBhvr additive="base">
                                        <p:cTn id="25" dur="500" fill="hold"/>
                                        <p:tgtEl>
                                          <p:spTgt spid="110"/>
                                        </p:tgtEl>
                                        <p:attrNameLst>
                                          <p:attrName>ppt_x</p:attrName>
                                        </p:attrNameLst>
                                      </p:cBhvr>
                                      <p:tavLst>
                                        <p:tav tm="0">
                                          <p:val>
                                            <p:strVal val="0-#ppt_w/2"/>
                                          </p:val>
                                        </p:tav>
                                        <p:tav tm="100000">
                                          <p:val>
                                            <p:strVal val="#ppt_x"/>
                                          </p:val>
                                        </p:tav>
                                      </p:tavLst>
                                    </p:anim>
                                    <p:anim calcmode="lin" valueType="num">
                                      <p:cBhvr additive="base">
                                        <p:cTn id="26" dur="500" fill="hold"/>
                                        <p:tgtEl>
                                          <p:spTgt spid="110"/>
                                        </p:tgtEl>
                                        <p:attrNameLst>
                                          <p:attrName>ppt_y</p:attrName>
                                        </p:attrNameLst>
                                      </p:cBhvr>
                                      <p:tavLst>
                                        <p:tav tm="0">
                                          <p:val>
                                            <p:strVal val="#ppt_y"/>
                                          </p:val>
                                        </p:tav>
                                        <p:tav tm="100000">
                                          <p:val>
                                            <p:strVal val="#ppt_y"/>
                                          </p:val>
                                        </p:tav>
                                      </p:tavLst>
                                    </p:anim>
                                  </p:childTnLst>
                                </p:cTn>
                              </p:par>
                              <p:par>
                                <p:cTn id="27" presetID="2" presetClass="entr" presetSubtype="8" fill="hold" nodeType="withEffect">
                                  <p:stCondLst>
                                    <p:cond delay="600"/>
                                  </p:stCondLst>
                                  <p:childTnLst>
                                    <p:set>
                                      <p:cBhvr>
                                        <p:cTn id="28" dur="1" fill="hold">
                                          <p:stCondLst>
                                            <p:cond delay="0"/>
                                          </p:stCondLst>
                                        </p:cTn>
                                        <p:tgtEl>
                                          <p:spTgt spid="66"/>
                                        </p:tgtEl>
                                        <p:attrNameLst>
                                          <p:attrName>style.visibility</p:attrName>
                                        </p:attrNameLst>
                                      </p:cBhvr>
                                      <p:to>
                                        <p:strVal val="visible"/>
                                      </p:to>
                                    </p:set>
                                    <p:anim calcmode="lin" valueType="num">
                                      <p:cBhvr additive="base">
                                        <p:cTn id="29" dur="500" fill="hold"/>
                                        <p:tgtEl>
                                          <p:spTgt spid="66"/>
                                        </p:tgtEl>
                                        <p:attrNameLst>
                                          <p:attrName>ppt_x</p:attrName>
                                        </p:attrNameLst>
                                      </p:cBhvr>
                                      <p:tavLst>
                                        <p:tav tm="0">
                                          <p:val>
                                            <p:strVal val="0-#ppt_w/2"/>
                                          </p:val>
                                        </p:tav>
                                        <p:tav tm="100000">
                                          <p:val>
                                            <p:strVal val="#ppt_x"/>
                                          </p:val>
                                        </p:tav>
                                      </p:tavLst>
                                    </p:anim>
                                    <p:anim calcmode="lin" valueType="num">
                                      <p:cBhvr additive="base">
                                        <p:cTn id="30" dur="500" fill="hold"/>
                                        <p:tgtEl>
                                          <p:spTgt spid="66"/>
                                        </p:tgtEl>
                                        <p:attrNameLst>
                                          <p:attrName>ppt_y</p:attrName>
                                        </p:attrNameLst>
                                      </p:cBhvr>
                                      <p:tavLst>
                                        <p:tav tm="0">
                                          <p:val>
                                            <p:strVal val="#ppt_y"/>
                                          </p:val>
                                        </p:tav>
                                        <p:tav tm="100000">
                                          <p:val>
                                            <p:strVal val="#ppt_y"/>
                                          </p:val>
                                        </p:tav>
                                      </p:tavLst>
                                    </p:anim>
                                  </p:childTnLst>
                                </p:cTn>
                              </p:par>
                              <p:par>
                                <p:cTn id="31" presetID="2" presetClass="entr" presetSubtype="8" fill="hold" nodeType="withEffect">
                                  <p:stCondLst>
                                    <p:cond delay="50"/>
                                  </p:stCondLst>
                                  <p:childTnLst>
                                    <p:set>
                                      <p:cBhvr>
                                        <p:cTn id="32" dur="1" fill="hold">
                                          <p:stCondLst>
                                            <p:cond delay="0"/>
                                          </p:stCondLst>
                                        </p:cTn>
                                        <p:tgtEl>
                                          <p:spTgt spid="94"/>
                                        </p:tgtEl>
                                        <p:attrNameLst>
                                          <p:attrName>style.visibility</p:attrName>
                                        </p:attrNameLst>
                                      </p:cBhvr>
                                      <p:to>
                                        <p:strVal val="visible"/>
                                      </p:to>
                                    </p:set>
                                    <p:anim calcmode="lin" valueType="num">
                                      <p:cBhvr additive="base">
                                        <p:cTn id="33" dur="500" fill="hold"/>
                                        <p:tgtEl>
                                          <p:spTgt spid="94"/>
                                        </p:tgtEl>
                                        <p:attrNameLst>
                                          <p:attrName>ppt_x</p:attrName>
                                        </p:attrNameLst>
                                      </p:cBhvr>
                                      <p:tavLst>
                                        <p:tav tm="0">
                                          <p:val>
                                            <p:strVal val="0-#ppt_w/2"/>
                                          </p:val>
                                        </p:tav>
                                        <p:tav tm="100000">
                                          <p:val>
                                            <p:strVal val="#ppt_x"/>
                                          </p:val>
                                        </p:tav>
                                      </p:tavLst>
                                    </p:anim>
                                    <p:anim calcmode="lin" valueType="num">
                                      <p:cBhvr additive="base">
                                        <p:cTn id="34" dur="500" fill="hold"/>
                                        <p:tgtEl>
                                          <p:spTgt spid="94"/>
                                        </p:tgtEl>
                                        <p:attrNameLst>
                                          <p:attrName>ppt_y</p:attrName>
                                        </p:attrNameLst>
                                      </p:cBhvr>
                                      <p:tavLst>
                                        <p:tav tm="0">
                                          <p:val>
                                            <p:strVal val="#ppt_y"/>
                                          </p:val>
                                        </p:tav>
                                        <p:tav tm="100000">
                                          <p:val>
                                            <p:strVal val="#ppt_y"/>
                                          </p:val>
                                        </p:tav>
                                      </p:tavLst>
                                    </p:anim>
                                  </p:childTnLst>
                                </p:cTn>
                              </p:par>
                              <p:par>
                                <p:cTn id="35" presetID="2" presetClass="entr" presetSubtype="8" fill="hold" nodeType="withEffect">
                                  <p:stCondLst>
                                    <p:cond delay="100"/>
                                  </p:stCondLst>
                                  <p:childTnLst>
                                    <p:set>
                                      <p:cBhvr>
                                        <p:cTn id="36" dur="1" fill="hold">
                                          <p:stCondLst>
                                            <p:cond delay="0"/>
                                          </p:stCondLst>
                                        </p:cTn>
                                        <p:tgtEl>
                                          <p:spTgt spid="40"/>
                                        </p:tgtEl>
                                        <p:attrNameLst>
                                          <p:attrName>style.visibility</p:attrName>
                                        </p:attrNameLst>
                                      </p:cBhvr>
                                      <p:to>
                                        <p:strVal val="visible"/>
                                      </p:to>
                                    </p:set>
                                    <p:anim calcmode="lin" valueType="num">
                                      <p:cBhvr additive="base">
                                        <p:cTn id="37" dur="500" fill="hold"/>
                                        <p:tgtEl>
                                          <p:spTgt spid="40"/>
                                        </p:tgtEl>
                                        <p:attrNameLst>
                                          <p:attrName>ppt_x</p:attrName>
                                        </p:attrNameLst>
                                      </p:cBhvr>
                                      <p:tavLst>
                                        <p:tav tm="0">
                                          <p:val>
                                            <p:strVal val="0-#ppt_w/2"/>
                                          </p:val>
                                        </p:tav>
                                        <p:tav tm="100000">
                                          <p:val>
                                            <p:strVal val="#ppt_x"/>
                                          </p:val>
                                        </p:tav>
                                      </p:tavLst>
                                    </p:anim>
                                    <p:anim calcmode="lin" valueType="num">
                                      <p:cBhvr additive="base">
                                        <p:cTn id="38" dur="500" fill="hold"/>
                                        <p:tgtEl>
                                          <p:spTgt spid="40"/>
                                        </p:tgtEl>
                                        <p:attrNameLst>
                                          <p:attrName>ppt_y</p:attrName>
                                        </p:attrNameLst>
                                      </p:cBhvr>
                                      <p:tavLst>
                                        <p:tav tm="0">
                                          <p:val>
                                            <p:strVal val="#ppt_y"/>
                                          </p:val>
                                        </p:tav>
                                        <p:tav tm="100000">
                                          <p:val>
                                            <p:strVal val="#ppt_y"/>
                                          </p:val>
                                        </p:tav>
                                      </p:tavLst>
                                    </p:anim>
                                  </p:childTnLst>
                                </p:cTn>
                              </p:par>
                              <p:par>
                                <p:cTn id="39" presetID="2" presetClass="entr" presetSubtype="8" fill="hold" nodeType="withEffect">
                                  <p:stCondLst>
                                    <p:cond delay="300"/>
                                  </p:stCondLst>
                                  <p:childTnLst>
                                    <p:set>
                                      <p:cBhvr>
                                        <p:cTn id="40" dur="1" fill="hold">
                                          <p:stCondLst>
                                            <p:cond delay="0"/>
                                          </p:stCondLst>
                                        </p:cTn>
                                        <p:tgtEl>
                                          <p:spTgt spid="100"/>
                                        </p:tgtEl>
                                        <p:attrNameLst>
                                          <p:attrName>style.visibility</p:attrName>
                                        </p:attrNameLst>
                                      </p:cBhvr>
                                      <p:to>
                                        <p:strVal val="visible"/>
                                      </p:to>
                                    </p:set>
                                    <p:anim calcmode="lin" valueType="num">
                                      <p:cBhvr additive="base">
                                        <p:cTn id="41" dur="500" fill="hold"/>
                                        <p:tgtEl>
                                          <p:spTgt spid="100"/>
                                        </p:tgtEl>
                                        <p:attrNameLst>
                                          <p:attrName>ppt_x</p:attrName>
                                        </p:attrNameLst>
                                      </p:cBhvr>
                                      <p:tavLst>
                                        <p:tav tm="0">
                                          <p:val>
                                            <p:strVal val="0-#ppt_w/2"/>
                                          </p:val>
                                        </p:tav>
                                        <p:tav tm="100000">
                                          <p:val>
                                            <p:strVal val="#ppt_x"/>
                                          </p:val>
                                        </p:tav>
                                      </p:tavLst>
                                    </p:anim>
                                    <p:anim calcmode="lin" valueType="num">
                                      <p:cBhvr additive="base">
                                        <p:cTn id="42" dur="500" fill="hold"/>
                                        <p:tgtEl>
                                          <p:spTgt spid="100"/>
                                        </p:tgtEl>
                                        <p:attrNameLst>
                                          <p:attrName>ppt_y</p:attrName>
                                        </p:attrNameLst>
                                      </p:cBhvr>
                                      <p:tavLst>
                                        <p:tav tm="0">
                                          <p:val>
                                            <p:strVal val="#ppt_y"/>
                                          </p:val>
                                        </p:tav>
                                        <p:tav tm="100000">
                                          <p:val>
                                            <p:strVal val="#ppt_y"/>
                                          </p:val>
                                        </p:tav>
                                      </p:tavLst>
                                    </p:anim>
                                  </p:childTnLst>
                                </p:cTn>
                              </p:par>
                              <p:par>
                                <p:cTn id="43" presetID="2" presetClass="entr" presetSubtype="8" fill="hold" nodeType="withEffect">
                                  <p:stCondLst>
                                    <p:cond delay="500"/>
                                  </p:stCondLst>
                                  <p:childTnLst>
                                    <p:set>
                                      <p:cBhvr>
                                        <p:cTn id="44" dur="1" fill="hold">
                                          <p:stCondLst>
                                            <p:cond delay="0"/>
                                          </p:stCondLst>
                                        </p:cTn>
                                        <p:tgtEl>
                                          <p:spTgt spid="103"/>
                                        </p:tgtEl>
                                        <p:attrNameLst>
                                          <p:attrName>style.visibility</p:attrName>
                                        </p:attrNameLst>
                                      </p:cBhvr>
                                      <p:to>
                                        <p:strVal val="visible"/>
                                      </p:to>
                                    </p:set>
                                    <p:anim calcmode="lin" valueType="num">
                                      <p:cBhvr additive="base">
                                        <p:cTn id="45" dur="500" fill="hold"/>
                                        <p:tgtEl>
                                          <p:spTgt spid="103"/>
                                        </p:tgtEl>
                                        <p:attrNameLst>
                                          <p:attrName>ppt_x</p:attrName>
                                        </p:attrNameLst>
                                      </p:cBhvr>
                                      <p:tavLst>
                                        <p:tav tm="0">
                                          <p:val>
                                            <p:strVal val="0-#ppt_w/2"/>
                                          </p:val>
                                        </p:tav>
                                        <p:tav tm="100000">
                                          <p:val>
                                            <p:strVal val="#ppt_x"/>
                                          </p:val>
                                        </p:tav>
                                      </p:tavLst>
                                    </p:anim>
                                    <p:anim calcmode="lin" valueType="num">
                                      <p:cBhvr additive="base">
                                        <p:cTn id="46" dur="500" fill="hold"/>
                                        <p:tgtEl>
                                          <p:spTgt spid="10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50189" y="4010592"/>
            <a:ext cx="10808777" cy="193802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1. A. last		B. first	C. second 	D. right</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2. A. night		B. dinner	C. bed      	D. dark</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3. A. on  		B. in		C. about    	D. for</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4. A. different      	B. difficult	C. varied   	D. same</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5. A. worse           	B. better	C. good    	D. bad</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27" name="图片 2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704952" y="-29303"/>
            <a:ext cx="2506942" cy="2508444"/>
          </a:xfrm>
          <a:prstGeom prst="rect">
            <a:avLst/>
          </a:prstGeom>
        </p:spPr>
      </p:pic>
      <p:sp>
        <p:nvSpPr>
          <p:cNvPr id="2" name="标题 1"/>
          <p:cNvSpPr>
            <a:spLocks noGrp="1"/>
          </p:cNvSpPr>
          <p:nvPr>
            <p:ph type="title"/>
          </p:nvPr>
        </p:nvSpPr>
        <p:spPr>
          <a:xfrm>
            <a:off x="540589" y="-120770"/>
            <a:ext cx="10972800" cy="1143000"/>
          </a:xfrm>
        </p:spPr>
        <p:txBody>
          <a:bodyPr>
            <a:normAutofit/>
          </a:bodyPr>
          <a:lstStyle/>
          <a:p>
            <a:pPr algn="l"/>
            <a:r>
              <a:rPr lang="zh-CN" altLang="en-US" sz="3200" b="1" dirty="0">
                <a:solidFill>
                  <a:srgbClr val="002060"/>
                </a:solidFill>
                <a:latin typeface="微软雅黑" panose="020B0503020204020204" pitchFamily="34" charset="-122"/>
                <a:ea typeface="微软雅黑" panose="020B0503020204020204" pitchFamily="34" charset="-122"/>
              </a:rPr>
              <a:t>自 测 题 八 （ 记 叙 文 ）</a:t>
            </a:r>
            <a:endParaRPr lang="zh-CN" altLang="en-US" sz="3200" b="1" dirty="0">
              <a:solidFill>
                <a:srgbClr val="002060"/>
              </a:solidFill>
              <a:latin typeface="微软雅黑" panose="020B0503020204020204" pitchFamily="34" charset="-122"/>
              <a:ea typeface="微软雅黑" panose="020B0503020204020204" pitchFamily="34" charset="-122"/>
            </a:endParaRPr>
          </a:p>
        </p:txBody>
      </p:sp>
      <p:sp>
        <p:nvSpPr>
          <p:cNvPr id="3" name="内容占位符 2"/>
          <p:cNvSpPr>
            <a:spLocks noGrp="1"/>
          </p:cNvSpPr>
          <p:nvPr>
            <p:ph idx="1"/>
          </p:nvPr>
        </p:nvSpPr>
        <p:spPr>
          <a:xfrm>
            <a:off x="431763" y="972270"/>
            <a:ext cx="10972800" cy="3088283"/>
          </a:xfrm>
          <a:solidFill>
            <a:schemeClr val="bg1">
              <a:alpha val="45000"/>
            </a:schemeClr>
          </a:solidFill>
        </p:spPr>
        <p:txBody>
          <a:bodyPr>
            <a:noAutofit/>
          </a:bodyPr>
          <a:lstStyle/>
          <a:p>
            <a:pPr marL="0" indent="0">
              <a:buNone/>
            </a:pP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     When it comes to showering, most people do it either</a:t>
            </a:r>
            <a:r>
              <a:rPr lang="en-US" altLang="zh-CN" sz="2400" b="1" u="sng" dirty="0">
                <a:latin typeface="微软雅黑" panose="020B0503020204020204" pitchFamily="34" charset="-122"/>
                <a:ea typeface="微软雅黑" panose="020B0503020204020204" pitchFamily="34" charset="-122"/>
                <a:cs typeface="Times New Roman" panose="02020603050405020304" pitchFamily="18" charset="0"/>
              </a:rPr>
              <a:t>   1   </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thing in the morning or right before</a:t>
            </a:r>
            <a:r>
              <a:rPr lang="en-US" altLang="zh-CN" sz="2400" b="1" u="sng" dirty="0">
                <a:latin typeface="微软雅黑" panose="020B0503020204020204" pitchFamily="34" charset="-122"/>
                <a:ea typeface="微软雅黑" panose="020B0503020204020204" pitchFamily="34" charset="-122"/>
                <a:cs typeface="Times New Roman" panose="02020603050405020304" pitchFamily="18" charset="0"/>
              </a:rPr>
              <a:t>   2  </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 .</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a:p>
            <a:pPr marL="0" indent="0">
              <a:buNone/>
            </a:pP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     Advice </a:t>
            </a:r>
            <a:r>
              <a:rPr lang="en-US" altLang="zh-CN" sz="2400" b="1" u="sng" dirty="0">
                <a:latin typeface="微软雅黑" panose="020B0503020204020204" pitchFamily="34" charset="-122"/>
                <a:ea typeface="微软雅黑" panose="020B0503020204020204" pitchFamily="34" charset="-122"/>
                <a:cs typeface="Times New Roman" panose="02020603050405020304" pitchFamily="18" charset="0"/>
              </a:rPr>
              <a:t>  3   </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the proper time to bathe has</a:t>
            </a:r>
            <a:r>
              <a:rPr lang="en-US" altLang="zh-CN" sz="2400" b="1" u="sng" dirty="0">
                <a:latin typeface="微软雅黑" panose="020B0503020204020204" pitchFamily="34" charset="-122"/>
                <a:ea typeface="微软雅黑" panose="020B0503020204020204" pitchFamily="34" charset="-122"/>
                <a:cs typeface="Times New Roman" panose="02020603050405020304" pitchFamily="18" charset="0"/>
              </a:rPr>
              <a:t>   4   </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with some experts saying a shower at night leads to</a:t>
            </a:r>
            <a:r>
              <a:rPr lang="en-US" altLang="zh-CN" sz="2400" b="1" u="sng" dirty="0">
                <a:latin typeface="微软雅黑" panose="020B0503020204020204" pitchFamily="34" charset="-122"/>
                <a:ea typeface="微软雅黑" panose="020B0503020204020204" pitchFamily="34" charset="-122"/>
                <a:cs typeface="Times New Roman" panose="02020603050405020304" pitchFamily="18" charset="0"/>
              </a:rPr>
              <a:t>   5   </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sleep, while others swear by a morning rinse ( </a:t>
            </a:r>
            <a:r>
              <a:rPr lang="zh-CN" altLang="en-US" sz="2400" b="1" dirty="0">
                <a:latin typeface="微软雅黑" panose="020B0503020204020204" pitchFamily="34" charset="-122"/>
                <a:ea typeface="微软雅黑" panose="020B0503020204020204" pitchFamily="34" charset="-122"/>
                <a:cs typeface="Times New Roman" panose="02020603050405020304" pitchFamily="18" charset="0"/>
              </a:rPr>
              <a:t>冲洗 </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 to kick-start ( </a:t>
            </a:r>
            <a:r>
              <a:rPr lang="zh-CN" altLang="en-US" sz="2400" b="1" dirty="0">
                <a:latin typeface="微软雅黑" panose="020B0503020204020204" pitchFamily="34" charset="-122"/>
                <a:ea typeface="微软雅黑" panose="020B0503020204020204" pitchFamily="34" charset="-122"/>
                <a:cs typeface="Times New Roman" panose="02020603050405020304" pitchFamily="18" charset="0"/>
              </a:rPr>
              <a:t>启动 </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 their day.</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a:p>
            <a:pPr marL="0" indent="0">
              <a:buNone/>
            </a:pP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     Daily Mail Online scrolled the annals of shower studies and spoke to New York-based dermatologists( </a:t>
            </a:r>
            <a:r>
              <a:rPr lang="zh-CN" altLang="en-US" sz="2400" b="1" dirty="0">
                <a:latin typeface="微软雅黑" panose="020B0503020204020204" pitchFamily="34" charset="-122"/>
                <a:ea typeface="微软雅黑" panose="020B0503020204020204" pitchFamily="34" charset="-122"/>
                <a:cs typeface="Times New Roman" panose="02020603050405020304" pitchFamily="18" charset="0"/>
              </a:rPr>
              <a:t>皮肤科医生 </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 to settle the score.</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3" name="TextBox 22"/>
          <p:cNvSpPr txBox="1"/>
          <p:nvPr/>
        </p:nvSpPr>
        <p:spPr>
          <a:xfrm>
            <a:off x="797244" y="4675533"/>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A</a:t>
            </a:r>
            <a:endParaRPr lang="en-US" altLang="zh-CN" sz="2800" b="1" dirty="0">
              <a:solidFill>
                <a:srgbClr val="C00000"/>
              </a:solidFill>
              <a:latin typeface="Times New Roman" panose="02020603050405020304" pitchFamily="18" charset="0"/>
              <a:cs typeface="Times New Roman" panose="02020603050405020304" pitchFamily="18" charset="0"/>
            </a:endParaRPr>
          </a:p>
        </p:txBody>
      </p:sp>
      <p:sp>
        <p:nvSpPr>
          <p:cNvPr id="4" name="灯片编号占位符 3"/>
          <p:cNvSpPr>
            <a:spLocks noGrp="1"/>
          </p:cNvSpPr>
          <p:nvPr>
            <p:ph type="sldNum" sz="quarter" idx="12"/>
          </p:nvPr>
        </p:nvSpPr>
        <p:spPr/>
        <p:txBody>
          <a:bodyPr/>
          <a:lstStyle/>
          <a:p>
            <a:fld id="{879EF9BB-81F1-401D-AA19-680A8E0D7F6D}" type="slidenum">
              <a:rPr lang="en-US" smtClean="0"/>
            </a:fld>
            <a:endParaRPr lang="en-US"/>
          </a:p>
        </p:txBody>
      </p:sp>
      <p:sp>
        <p:nvSpPr>
          <p:cNvPr id="26" name="左箭头 25">
            <a:hlinkClick r:id="rId2"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16" name="TextBox 22"/>
          <p:cNvSpPr txBox="1"/>
          <p:nvPr/>
        </p:nvSpPr>
        <p:spPr>
          <a:xfrm>
            <a:off x="787436" y="4326167"/>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C</a:t>
            </a:r>
            <a:endParaRPr lang="en-US" altLang="zh-CN" sz="2800" b="1" dirty="0">
              <a:solidFill>
                <a:srgbClr val="C00000"/>
              </a:solidFill>
              <a:latin typeface="Times New Roman" panose="02020603050405020304" pitchFamily="18" charset="0"/>
              <a:cs typeface="Times New Roman" panose="02020603050405020304" pitchFamily="18" charset="0"/>
            </a:endParaRPr>
          </a:p>
        </p:txBody>
      </p:sp>
      <p:sp>
        <p:nvSpPr>
          <p:cNvPr id="9" name="TextBox 22"/>
          <p:cNvSpPr txBox="1"/>
          <p:nvPr/>
        </p:nvSpPr>
        <p:spPr>
          <a:xfrm>
            <a:off x="787437" y="3965988"/>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B</a:t>
            </a:r>
            <a:endParaRPr lang="en-US" altLang="zh-CN" sz="2800" b="1" dirty="0">
              <a:solidFill>
                <a:srgbClr val="C00000"/>
              </a:solidFill>
              <a:latin typeface="Times New Roman" panose="02020603050405020304" pitchFamily="18" charset="0"/>
              <a:cs typeface="Times New Roman" panose="02020603050405020304" pitchFamily="18" charset="0"/>
            </a:endParaRPr>
          </a:p>
        </p:txBody>
      </p:sp>
      <p:sp>
        <p:nvSpPr>
          <p:cNvPr id="10" name="TextBox 22"/>
          <p:cNvSpPr txBox="1"/>
          <p:nvPr/>
        </p:nvSpPr>
        <p:spPr>
          <a:xfrm>
            <a:off x="797244" y="5024899"/>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C</a:t>
            </a:r>
            <a:endParaRPr lang="en-US" altLang="zh-CN" sz="2800" b="1" dirty="0">
              <a:solidFill>
                <a:srgbClr val="C00000"/>
              </a:solidFill>
              <a:latin typeface="Times New Roman" panose="02020603050405020304" pitchFamily="18" charset="0"/>
              <a:cs typeface="Times New Roman" panose="02020603050405020304" pitchFamily="18" charset="0"/>
            </a:endParaRPr>
          </a:p>
        </p:txBody>
      </p:sp>
      <p:sp>
        <p:nvSpPr>
          <p:cNvPr id="12" name="文本框 11">
            <a:hlinkClick r:id="rId3" action="ppaction://hlinksldjump"/>
          </p:cNvPr>
          <p:cNvSpPr txBox="1"/>
          <p:nvPr/>
        </p:nvSpPr>
        <p:spPr>
          <a:xfrm>
            <a:off x="10599439" y="3912023"/>
            <a:ext cx="982961" cy="461665"/>
          </a:xfrm>
          <a:prstGeom prst="rect">
            <a:avLst/>
          </a:prstGeom>
          <a:solidFill>
            <a:schemeClr val="accent1"/>
          </a:solidFill>
          <a:effectLst>
            <a:outerShdw blurRad="50800" dist="76200" dir="5400000" algn="ctr" rotWithShape="0">
              <a:srgbClr val="000000">
                <a:alpha val="43137"/>
              </a:srgbClr>
            </a:outerShdw>
          </a:effectLst>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解  析</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17" name="TextBox 22"/>
          <p:cNvSpPr txBox="1"/>
          <p:nvPr/>
        </p:nvSpPr>
        <p:spPr>
          <a:xfrm>
            <a:off x="797244" y="5420243"/>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B</a:t>
            </a:r>
            <a:endParaRPr lang="en-US" altLang="zh-CN" sz="2800" b="1" dirty="0">
              <a:solidFill>
                <a:srgbClr val="C00000"/>
              </a:solidFill>
              <a:latin typeface="Times New Roman" panose="02020603050405020304" pitchFamily="18" charset="0"/>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up)">
                                      <p:cBhvr>
                                        <p:cTn id="7" dur="500"/>
                                        <p:tgtEl>
                                          <p:spTgt spid="3">
                                            <p:bg/>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up)">
                                      <p:cBhvr>
                                        <p:cTn id="10" dur="500"/>
                                        <p:tgtEl>
                                          <p:spTgt spid="3">
                                            <p:txEl>
                                              <p:pRg st="0" end="0"/>
                                            </p:txEl>
                                          </p:spTgt>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wipe(up)">
                                      <p:cBhvr>
                                        <p:cTn id="13" dur="500"/>
                                        <p:tgtEl>
                                          <p:spTgt spid="3">
                                            <p:txEl>
                                              <p:pRg st="1" end="1"/>
                                            </p:txEl>
                                          </p:spTgt>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animEffect transition="in" filter="wipe(up)">
                                      <p:cBhvr>
                                        <p:cTn id="16" dur="500"/>
                                        <p:tgtEl>
                                          <p:spTgt spid="3">
                                            <p:txEl>
                                              <p:pRg st="2" end="2"/>
                                            </p:txEl>
                                          </p:spTgt>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up)">
                                      <p:cBhvr>
                                        <p:cTn id="19" dur="500"/>
                                        <p:tgtEl>
                                          <p:spTgt spid="5"/>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grpId="0" nodeType="click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barn(inVertical)">
                                      <p:cBhvr>
                                        <p:cTn id="24" dur="500"/>
                                        <p:tgtEl>
                                          <p:spTgt spid="9"/>
                                        </p:tgtEl>
                                      </p:cBhvr>
                                    </p:animEffect>
                                  </p:childTnLst>
                                </p:cTn>
                              </p:par>
                            </p:childTnLst>
                          </p:cTn>
                        </p:par>
                        <p:par>
                          <p:cTn id="25" fill="hold">
                            <p:stCondLst>
                              <p:cond delay="500"/>
                            </p:stCondLst>
                            <p:childTnLst>
                              <p:par>
                                <p:cTn id="26" presetID="16" presetClass="entr" presetSubtype="37" fill="hold" grpId="0" nodeType="after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barn(outVertical)">
                                      <p:cBhvr>
                                        <p:cTn id="28" dur="500"/>
                                        <p:tgtEl>
                                          <p:spTgt spid="12"/>
                                        </p:tgtEl>
                                      </p:cBhvr>
                                    </p:animEffect>
                                  </p:childTnLst>
                                </p:cTn>
                              </p:par>
                            </p:childTnLst>
                          </p:cTn>
                        </p:par>
                      </p:childTnLst>
                    </p:cTn>
                  </p:par>
                  <p:par>
                    <p:cTn id="29" fill="hold">
                      <p:stCondLst>
                        <p:cond delay="indefinite"/>
                      </p:stCondLst>
                      <p:childTnLst>
                        <p:par>
                          <p:cTn id="30" fill="hold">
                            <p:stCondLst>
                              <p:cond delay="0"/>
                            </p:stCondLst>
                            <p:childTnLst>
                              <p:par>
                                <p:cTn id="31" presetID="16" presetClass="entr" presetSubtype="21" fill="hold" grpId="0" nodeType="click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barn(inVertical)">
                                      <p:cBhvr>
                                        <p:cTn id="33" dur="500"/>
                                        <p:tgtEl>
                                          <p:spTgt spid="16"/>
                                        </p:tgtEl>
                                      </p:cBhvr>
                                    </p:animEffect>
                                  </p:childTnLst>
                                </p:cTn>
                              </p:par>
                            </p:childTnLst>
                          </p:cTn>
                        </p:par>
                      </p:childTnLst>
                    </p:cTn>
                  </p:par>
                  <p:par>
                    <p:cTn id="34" fill="hold">
                      <p:stCondLst>
                        <p:cond delay="indefinite"/>
                      </p:stCondLst>
                      <p:childTnLst>
                        <p:par>
                          <p:cTn id="35" fill="hold">
                            <p:stCondLst>
                              <p:cond delay="0"/>
                            </p:stCondLst>
                            <p:childTnLst>
                              <p:par>
                                <p:cTn id="36" presetID="16" presetClass="entr" presetSubtype="21" fill="hold" grpId="0" nodeType="clickEffect">
                                  <p:stCondLst>
                                    <p:cond delay="0"/>
                                  </p:stCondLst>
                                  <p:childTnLst>
                                    <p:set>
                                      <p:cBhvr>
                                        <p:cTn id="37" dur="1" fill="hold">
                                          <p:stCondLst>
                                            <p:cond delay="0"/>
                                          </p:stCondLst>
                                        </p:cTn>
                                        <p:tgtEl>
                                          <p:spTgt spid="23"/>
                                        </p:tgtEl>
                                        <p:attrNameLst>
                                          <p:attrName>style.visibility</p:attrName>
                                        </p:attrNameLst>
                                      </p:cBhvr>
                                      <p:to>
                                        <p:strVal val="visible"/>
                                      </p:to>
                                    </p:set>
                                    <p:animEffect transition="in" filter="barn(inVertical)">
                                      <p:cBhvr>
                                        <p:cTn id="38" dur="500"/>
                                        <p:tgtEl>
                                          <p:spTgt spid="23"/>
                                        </p:tgtEl>
                                      </p:cBhvr>
                                    </p:animEffect>
                                  </p:childTnLst>
                                </p:cTn>
                              </p:par>
                            </p:childTnLst>
                          </p:cTn>
                        </p:par>
                      </p:childTnLst>
                    </p:cTn>
                  </p:par>
                  <p:par>
                    <p:cTn id="39" fill="hold">
                      <p:stCondLst>
                        <p:cond delay="indefinite"/>
                      </p:stCondLst>
                      <p:childTnLst>
                        <p:par>
                          <p:cTn id="40" fill="hold">
                            <p:stCondLst>
                              <p:cond delay="0"/>
                            </p:stCondLst>
                            <p:childTnLst>
                              <p:par>
                                <p:cTn id="41" presetID="16" presetClass="entr" presetSubtype="21" fill="hold" grpId="0" nodeType="click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barn(inVertical)">
                                      <p:cBhvr>
                                        <p:cTn id="43" dur="500"/>
                                        <p:tgtEl>
                                          <p:spTgt spid="10"/>
                                        </p:tgtEl>
                                      </p:cBhvr>
                                    </p:animEffect>
                                  </p:childTnLst>
                                </p:cTn>
                              </p:par>
                            </p:childTnLst>
                          </p:cTn>
                        </p:par>
                      </p:childTnLst>
                    </p:cTn>
                  </p:par>
                  <p:par>
                    <p:cTn id="44" fill="hold">
                      <p:stCondLst>
                        <p:cond delay="indefinite"/>
                      </p:stCondLst>
                      <p:childTnLst>
                        <p:par>
                          <p:cTn id="45" fill="hold">
                            <p:stCondLst>
                              <p:cond delay="0"/>
                            </p:stCondLst>
                            <p:childTnLst>
                              <p:par>
                                <p:cTn id="46" presetID="16" presetClass="entr" presetSubtype="21" fill="hold" grpId="0" nodeType="clickEffect">
                                  <p:stCondLst>
                                    <p:cond delay="0"/>
                                  </p:stCondLst>
                                  <p:childTnLst>
                                    <p:set>
                                      <p:cBhvr>
                                        <p:cTn id="47" dur="1" fill="hold">
                                          <p:stCondLst>
                                            <p:cond delay="0"/>
                                          </p:stCondLst>
                                        </p:cTn>
                                        <p:tgtEl>
                                          <p:spTgt spid="17"/>
                                        </p:tgtEl>
                                        <p:attrNameLst>
                                          <p:attrName>style.visibility</p:attrName>
                                        </p:attrNameLst>
                                      </p:cBhvr>
                                      <p:to>
                                        <p:strVal val="visible"/>
                                      </p:to>
                                    </p:set>
                                    <p:animEffect transition="in" filter="barn(inVertical)">
                                      <p:cBhvr>
                                        <p:cTn id="48"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3" grpId="0" animBg="1" build="p"/>
      <p:bldP spid="23" grpId="0"/>
      <p:bldP spid="16" grpId="0"/>
      <p:bldP spid="9" grpId="0"/>
      <p:bldP spid="10" grpId="0"/>
      <p:bldP spid="12" grpId="0" animBg="1"/>
      <p:bldP spid="17" grpId="0"/>
    </p:bldLst>
  </p:timing>
</p:sld>
</file>

<file path=ppt/slides/slide6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69" name="Group 4"/>
          <p:cNvGrpSpPr/>
          <p:nvPr/>
        </p:nvGrpSpPr>
        <p:grpSpPr>
          <a:xfrm>
            <a:off x="9040482" y="3280216"/>
            <a:ext cx="3058005" cy="3492104"/>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3" name="内容占位符 2"/>
          <p:cNvSpPr>
            <a:spLocks noGrp="1"/>
          </p:cNvSpPr>
          <p:nvPr>
            <p:ph idx="1"/>
          </p:nvPr>
        </p:nvSpPr>
        <p:spPr>
          <a:xfrm>
            <a:off x="538426" y="189782"/>
            <a:ext cx="11419112" cy="6166571"/>
          </a:xfrm>
          <a:solidFill>
            <a:schemeClr val="bg1">
              <a:alpha val="47000"/>
            </a:schemeClr>
          </a:solidFill>
        </p:spPr>
        <p:txBody>
          <a:bodyPr>
            <a:normAutofit fontScale="87500"/>
          </a:bodyPr>
          <a:lstStyle/>
          <a:p>
            <a:pPr marL="0" indent="0">
              <a:lnSpc>
                <a:spcPct val="150000"/>
              </a:lnSpc>
              <a:buNone/>
            </a:pPr>
            <a:r>
              <a:rPr lang="zh-CN" altLang="en-US" b="1" dirty="0">
                <a:solidFill>
                  <a:srgbClr val="002060"/>
                </a:solidFill>
                <a:latin typeface="微软雅黑" panose="020B0503020204020204" pitchFamily="34" charset="-122"/>
                <a:ea typeface="微软雅黑" panose="020B0503020204020204" pitchFamily="34" charset="-122"/>
                <a:cs typeface="+mj-cs"/>
              </a:rPr>
              <a:t>解  析：</a:t>
            </a:r>
            <a:r>
              <a:rPr sz="2900" b="1" dirty="0">
                <a:latin typeface="微软雅黑" panose="020B0503020204020204" pitchFamily="34" charset="-122"/>
                <a:ea typeface="微软雅黑" panose="020B0503020204020204" pitchFamily="34" charset="-122"/>
              </a:rPr>
              <a:t>1. 本题考查逻辑推理。从下文可以推断出两个时间段，一个早上一个晚上，洗澡要么就是早上第一件事，故本题正确答案为 B。</a:t>
            </a:r>
            <a:endParaRPr sz="2900" b="1" dirty="0">
              <a:latin typeface="微软雅黑" panose="020B0503020204020204" pitchFamily="34" charset="-122"/>
              <a:ea typeface="微软雅黑" panose="020B0503020204020204" pitchFamily="34" charset="-122"/>
            </a:endParaRPr>
          </a:p>
          <a:p>
            <a:pPr marL="0" indent="0">
              <a:lnSpc>
                <a:spcPct val="150000"/>
              </a:lnSpc>
              <a:buNone/>
            </a:pPr>
            <a:r>
              <a:rPr sz="2900" b="1" dirty="0">
                <a:latin typeface="微软雅黑" panose="020B0503020204020204" pitchFamily="34" charset="-122"/>
                <a:ea typeface="微软雅黑" panose="020B0503020204020204" pitchFamily="34" charset="-122"/>
              </a:rPr>
              <a:t>2. 本题考查逻辑推理。从下文可以推断出两个时间段，一个早上一个晚上，洗澡要么就是上床睡觉前最后一件事，故本题正确答案为 C。</a:t>
            </a:r>
            <a:endParaRPr sz="2900" b="1" dirty="0">
              <a:latin typeface="微软雅黑" panose="020B0503020204020204" pitchFamily="34" charset="-122"/>
              <a:ea typeface="微软雅黑" panose="020B0503020204020204" pitchFamily="34" charset="-122"/>
            </a:endParaRPr>
          </a:p>
          <a:p>
            <a:pPr marL="0" indent="0">
              <a:lnSpc>
                <a:spcPct val="150000"/>
              </a:lnSpc>
              <a:buNone/>
            </a:pPr>
            <a:r>
              <a:rPr sz="2900" b="1" dirty="0">
                <a:latin typeface="微软雅黑" panose="020B0503020204020204" pitchFamily="34" charset="-122"/>
                <a:ea typeface="微软雅黑" panose="020B0503020204020204" pitchFamily="34" charset="-122"/>
              </a:rPr>
              <a:t>3. 本题考查介词用法。advice on 意为“关于……的建议”，用 on，故本题正确答案为 A。</a:t>
            </a:r>
            <a:endParaRPr sz="2900" b="1" dirty="0">
              <a:latin typeface="微软雅黑" panose="020B0503020204020204" pitchFamily="34" charset="-122"/>
              <a:ea typeface="微软雅黑" panose="020B0503020204020204" pitchFamily="34" charset="-122"/>
            </a:endParaRPr>
          </a:p>
          <a:p>
            <a:pPr marL="0" indent="0">
              <a:lnSpc>
                <a:spcPct val="150000"/>
              </a:lnSpc>
              <a:buNone/>
            </a:pPr>
            <a:r>
              <a:rPr sz="2900" b="1" dirty="0">
                <a:latin typeface="微软雅黑" panose="020B0503020204020204" pitchFamily="34" charset="-122"/>
                <a:ea typeface="微软雅黑" panose="020B0503020204020204" pitchFamily="34" charset="-122"/>
              </a:rPr>
              <a:t>4. 本题考查固定搭配。vary with 表示“随……变化”，故本题正确答案为 C。</a:t>
            </a:r>
            <a:endParaRPr sz="2900" b="1" dirty="0">
              <a:latin typeface="微软雅黑" panose="020B0503020204020204" pitchFamily="34" charset="-122"/>
              <a:ea typeface="微软雅黑" panose="020B0503020204020204" pitchFamily="34" charset="-122"/>
            </a:endParaRPr>
          </a:p>
          <a:p>
            <a:pPr marL="0" indent="0">
              <a:lnSpc>
                <a:spcPct val="150000"/>
              </a:lnSpc>
              <a:buNone/>
            </a:pPr>
            <a:r>
              <a:rPr sz="2900" b="1" dirty="0">
                <a:latin typeface="微软雅黑" panose="020B0503020204020204" pitchFamily="34" charset="-122"/>
                <a:ea typeface="微软雅黑" panose="020B0503020204020204" pitchFamily="34" charset="-122"/>
              </a:rPr>
              <a:t>5. 本题考查逻辑推理。从下文的 while 看出前后两个观点是相反的，后一个观点是在说早上洗澡好，那前一个观点就是晚上洗澡好，故本题正确答案为 B。</a:t>
            </a:r>
            <a:endParaRPr sz="2900" b="1" dirty="0">
              <a:latin typeface="微软雅黑" panose="020B0503020204020204" pitchFamily="34" charset="-122"/>
              <a:ea typeface="微软雅黑" panose="020B0503020204020204" pitchFamily="34" charset="-122"/>
            </a:endParaRPr>
          </a:p>
        </p:txBody>
      </p:sp>
      <p:sp>
        <p:nvSpPr>
          <p:cNvPr id="33" name="左箭头 32">
            <a:hlinkClick r:id="rId1"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endParaRPr lang="zh-CN" altLang="en-US" sz="2400" b="1" dirty="0">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bg/>
                                          </p:spTgt>
                                        </p:tgtEl>
                                        <p:attrNameLst>
                                          <p:attrName>style.visibility</p:attrName>
                                        </p:attrNameLst>
                                      </p:cBhvr>
                                      <p:to>
                                        <p:strVal val="visible"/>
                                      </p:to>
                                    </p:set>
                                    <p:animEffect transition="in" filter="wipe(up)">
                                      <p:cBhvr>
                                        <p:cTn id="11" dur="500"/>
                                        <p:tgtEl>
                                          <p:spTgt spid="3">
                                            <p:bg/>
                                          </p:spTgt>
                                        </p:tgtEl>
                                      </p:cBhvr>
                                    </p:animEffect>
                                  </p:childTnLst>
                                </p:cTn>
                              </p:par>
                              <p:par>
                                <p:cTn id="12" presetID="22" presetClass="entr" presetSubtype="1" fill="hold" grpId="0" nodeType="with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wipe(up)">
                                      <p:cBhvr>
                                        <p:cTn id="14" dur="500"/>
                                        <p:tgtEl>
                                          <p:spTgt spid="3">
                                            <p:txEl>
                                              <p:pRg st="0" end="0"/>
                                            </p:txEl>
                                          </p:spTgt>
                                        </p:tgtEl>
                                      </p:cBhvr>
                                    </p:animEffect>
                                  </p:childTnLst>
                                </p:cTn>
                              </p:par>
                              <p:par>
                                <p:cTn id="15" presetID="22" presetClass="entr" presetSubtype="1" fill="hold" grpId="0" nodeType="with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wipe(up)">
                                      <p:cBhvr>
                                        <p:cTn id="17" dur="500"/>
                                        <p:tgtEl>
                                          <p:spTgt spid="3">
                                            <p:txEl>
                                              <p:pRg st="1" end="1"/>
                                            </p:txEl>
                                          </p:spTgt>
                                        </p:tgtEl>
                                      </p:cBhvr>
                                    </p:animEffect>
                                  </p:childTnLst>
                                </p:cTn>
                              </p:par>
                              <p:par>
                                <p:cTn id="18" presetID="22" presetClass="entr" presetSubtype="1" fill="hold" grpId="0" nodeType="with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Effect transition="in" filter="wipe(up)">
                                      <p:cBhvr>
                                        <p:cTn id="20" dur="500"/>
                                        <p:tgtEl>
                                          <p:spTgt spid="3">
                                            <p:txEl>
                                              <p:pRg st="2" end="2"/>
                                            </p:txEl>
                                          </p:spTgt>
                                        </p:tgtEl>
                                      </p:cBhvr>
                                    </p:animEffect>
                                  </p:childTnLst>
                                </p:cTn>
                              </p:par>
                              <p:par>
                                <p:cTn id="21" presetID="22" presetClass="entr" presetSubtype="1" fill="hold" grpId="0" nodeType="with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Effect transition="in" filter="wipe(up)">
                                      <p:cBhvr>
                                        <p:cTn id="23" dur="500"/>
                                        <p:tgtEl>
                                          <p:spTgt spid="3">
                                            <p:txEl>
                                              <p:pRg st="3" end="3"/>
                                            </p:txEl>
                                          </p:spTgt>
                                        </p:tgtEl>
                                      </p:cBhvr>
                                    </p:animEffect>
                                  </p:childTnLst>
                                </p:cTn>
                              </p:par>
                              <p:par>
                                <p:cTn id="24" presetID="22" presetClass="entr" presetSubtype="1" fill="hold" grpId="0" nodeType="withEffect">
                                  <p:stCondLst>
                                    <p:cond delay="0"/>
                                  </p:stCondLst>
                                  <p:childTnLst>
                                    <p:set>
                                      <p:cBhvr>
                                        <p:cTn id="25" dur="1" fill="hold">
                                          <p:stCondLst>
                                            <p:cond delay="0"/>
                                          </p:stCondLst>
                                        </p:cTn>
                                        <p:tgtEl>
                                          <p:spTgt spid="3">
                                            <p:txEl>
                                              <p:pRg st="4" end="4"/>
                                            </p:txEl>
                                          </p:spTgt>
                                        </p:tgtEl>
                                        <p:attrNameLst>
                                          <p:attrName>style.visibility</p:attrName>
                                        </p:attrNameLst>
                                      </p:cBhvr>
                                      <p:to>
                                        <p:strVal val="visible"/>
                                      </p:to>
                                    </p:set>
                                    <p:animEffect transition="in" filter="wipe(up)">
                                      <p:cBhvr>
                                        <p:cTn id="26"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uiExpand="1"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4" name="Group 414"/>
          <p:cNvGrpSpPr>
            <a:grpSpLocks noChangeAspect="1"/>
          </p:cNvGrpSpPr>
          <p:nvPr/>
        </p:nvGrpSpPr>
        <p:grpSpPr bwMode="auto">
          <a:xfrm>
            <a:off x="9654736" y="1678814"/>
            <a:ext cx="1773485" cy="3154094"/>
            <a:chOff x="3008" y="145"/>
            <a:chExt cx="1597" cy="4032"/>
          </a:xfrm>
        </p:grpSpPr>
        <p:sp>
          <p:nvSpPr>
            <p:cNvPr id="95" name="Freeform 415"/>
            <p:cNvSpPr/>
            <p:nvPr/>
          </p:nvSpPr>
          <p:spPr bwMode="auto">
            <a:xfrm>
              <a:off x="3152" y="1859"/>
              <a:ext cx="1427" cy="2318"/>
            </a:xfrm>
            <a:custGeom>
              <a:avLst/>
              <a:gdLst>
                <a:gd name="T0" fmla="*/ 871 w 871"/>
                <a:gd name="T1" fmla="*/ 1386 h 1418"/>
                <a:gd name="T2" fmla="*/ 840 w 871"/>
                <a:gd name="T3" fmla="*/ 1418 h 1418"/>
                <a:gd name="T4" fmla="*/ 31 w 871"/>
                <a:gd name="T5" fmla="*/ 1418 h 1418"/>
                <a:gd name="T6" fmla="*/ 0 w 871"/>
                <a:gd name="T7" fmla="*/ 1386 h 1418"/>
                <a:gd name="T8" fmla="*/ 0 w 871"/>
                <a:gd name="T9" fmla="*/ 32 h 1418"/>
                <a:gd name="T10" fmla="*/ 31 w 871"/>
                <a:gd name="T11" fmla="*/ 0 h 1418"/>
                <a:gd name="T12" fmla="*/ 840 w 871"/>
                <a:gd name="T13" fmla="*/ 0 h 1418"/>
                <a:gd name="T14" fmla="*/ 871 w 871"/>
                <a:gd name="T15" fmla="*/ 32 h 1418"/>
                <a:gd name="T16" fmla="*/ 871 w 871"/>
                <a:gd name="T17" fmla="*/ 1386 h 1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71" h="1418">
                  <a:moveTo>
                    <a:pt x="871" y="1386"/>
                  </a:moveTo>
                  <a:cubicBezTo>
                    <a:pt x="871" y="1404"/>
                    <a:pt x="857" y="1418"/>
                    <a:pt x="840" y="1418"/>
                  </a:cubicBezTo>
                  <a:cubicBezTo>
                    <a:pt x="31" y="1418"/>
                    <a:pt x="31" y="1418"/>
                    <a:pt x="31" y="1418"/>
                  </a:cubicBezTo>
                  <a:cubicBezTo>
                    <a:pt x="14" y="1418"/>
                    <a:pt x="0" y="1404"/>
                    <a:pt x="0" y="1386"/>
                  </a:cubicBezTo>
                  <a:cubicBezTo>
                    <a:pt x="0" y="32"/>
                    <a:pt x="0" y="32"/>
                    <a:pt x="0" y="32"/>
                  </a:cubicBezTo>
                  <a:cubicBezTo>
                    <a:pt x="0" y="14"/>
                    <a:pt x="14" y="0"/>
                    <a:pt x="31" y="0"/>
                  </a:cubicBezTo>
                  <a:cubicBezTo>
                    <a:pt x="840" y="0"/>
                    <a:pt x="840" y="0"/>
                    <a:pt x="840" y="0"/>
                  </a:cubicBezTo>
                  <a:cubicBezTo>
                    <a:pt x="857" y="0"/>
                    <a:pt x="871" y="14"/>
                    <a:pt x="871" y="32"/>
                  </a:cubicBezTo>
                  <a:cubicBezTo>
                    <a:pt x="871" y="1386"/>
                    <a:pt x="871" y="1386"/>
                    <a:pt x="871" y="1386"/>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7" name="Freeform 416"/>
            <p:cNvSpPr/>
            <p:nvPr/>
          </p:nvSpPr>
          <p:spPr bwMode="auto">
            <a:xfrm>
              <a:off x="3241" y="1979"/>
              <a:ext cx="1249" cy="1933"/>
            </a:xfrm>
            <a:custGeom>
              <a:avLst/>
              <a:gdLst>
                <a:gd name="T0" fmla="*/ 0 w 1249"/>
                <a:gd name="T1" fmla="*/ 1933 h 1933"/>
                <a:gd name="T2" fmla="*/ 1247 w 1249"/>
                <a:gd name="T3" fmla="*/ 1933 h 1933"/>
                <a:gd name="T4" fmla="*/ 1249 w 1249"/>
                <a:gd name="T5" fmla="*/ 1 h 1933"/>
                <a:gd name="T6" fmla="*/ 1 w 1249"/>
                <a:gd name="T7" fmla="*/ 0 h 1933"/>
                <a:gd name="T8" fmla="*/ 0 w 1249"/>
                <a:gd name="T9" fmla="*/ 1933 h 1933"/>
              </a:gdLst>
              <a:ahLst/>
              <a:cxnLst>
                <a:cxn ang="0">
                  <a:pos x="T0" y="T1"/>
                </a:cxn>
                <a:cxn ang="0">
                  <a:pos x="T2" y="T3"/>
                </a:cxn>
                <a:cxn ang="0">
                  <a:pos x="T4" y="T5"/>
                </a:cxn>
                <a:cxn ang="0">
                  <a:pos x="T6" y="T7"/>
                </a:cxn>
                <a:cxn ang="0">
                  <a:pos x="T8" y="T9"/>
                </a:cxn>
              </a:cxnLst>
              <a:rect l="0" t="0" r="r" b="b"/>
              <a:pathLst>
                <a:path w="1249" h="1933">
                  <a:moveTo>
                    <a:pt x="0" y="1933"/>
                  </a:moveTo>
                  <a:lnTo>
                    <a:pt x="1247" y="1933"/>
                  </a:lnTo>
                  <a:lnTo>
                    <a:pt x="1249" y="1"/>
                  </a:lnTo>
                  <a:lnTo>
                    <a:pt x="1" y="0"/>
                  </a:lnTo>
                  <a:lnTo>
                    <a:pt x="0" y="1933"/>
                  </a:lnTo>
                  <a:close/>
                </a:path>
              </a:pathLst>
            </a:custGeom>
            <a:solidFill>
              <a:schemeClr val="tx2">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9" name="Freeform 417"/>
            <p:cNvSpPr/>
            <p:nvPr/>
          </p:nvSpPr>
          <p:spPr bwMode="auto">
            <a:xfrm>
              <a:off x="3241" y="1979"/>
              <a:ext cx="1249" cy="1933"/>
            </a:xfrm>
            <a:custGeom>
              <a:avLst/>
              <a:gdLst>
                <a:gd name="T0" fmla="*/ 0 w 1249"/>
                <a:gd name="T1" fmla="*/ 1933 h 1933"/>
                <a:gd name="T2" fmla="*/ 1247 w 1249"/>
                <a:gd name="T3" fmla="*/ 1933 h 1933"/>
                <a:gd name="T4" fmla="*/ 1249 w 1249"/>
                <a:gd name="T5" fmla="*/ 1 h 1933"/>
                <a:gd name="T6" fmla="*/ 1 w 1249"/>
                <a:gd name="T7" fmla="*/ 0 h 1933"/>
                <a:gd name="T8" fmla="*/ 0 w 1249"/>
                <a:gd name="T9" fmla="*/ 1933 h 1933"/>
              </a:gdLst>
              <a:ahLst/>
              <a:cxnLst>
                <a:cxn ang="0">
                  <a:pos x="T0" y="T1"/>
                </a:cxn>
                <a:cxn ang="0">
                  <a:pos x="T2" y="T3"/>
                </a:cxn>
                <a:cxn ang="0">
                  <a:pos x="T4" y="T5"/>
                </a:cxn>
                <a:cxn ang="0">
                  <a:pos x="T6" y="T7"/>
                </a:cxn>
                <a:cxn ang="0">
                  <a:pos x="T8" y="T9"/>
                </a:cxn>
              </a:cxnLst>
              <a:rect l="0" t="0" r="r" b="b"/>
              <a:pathLst>
                <a:path w="1249" h="1933">
                  <a:moveTo>
                    <a:pt x="0" y="1933"/>
                  </a:moveTo>
                  <a:lnTo>
                    <a:pt x="1247" y="1933"/>
                  </a:lnTo>
                  <a:lnTo>
                    <a:pt x="1249" y="1"/>
                  </a:lnTo>
                  <a:lnTo>
                    <a:pt x="1" y="0"/>
                  </a:lnTo>
                  <a:lnTo>
                    <a:pt x="0" y="193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00" name="Freeform 418"/>
            <p:cNvSpPr/>
            <p:nvPr/>
          </p:nvSpPr>
          <p:spPr bwMode="auto">
            <a:xfrm>
              <a:off x="3262" y="2013"/>
              <a:ext cx="1205" cy="1865"/>
            </a:xfrm>
            <a:custGeom>
              <a:avLst/>
              <a:gdLst>
                <a:gd name="T0" fmla="*/ 0 w 1205"/>
                <a:gd name="T1" fmla="*/ 1863 h 1865"/>
                <a:gd name="T2" fmla="*/ 1204 w 1205"/>
                <a:gd name="T3" fmla="*/ 1865 h 1865"/>
                <a:gd name="T4" fmla="*/ 1205 w 1205"/>
                <a:gd name="T5" fmla="*/ 2 h 1865"/>
                <a:gd name="T6" fmla="*/ 3 w 1205"/>
                <a:gd name="T7" fmla="*/ 0 h 1865"/>
                <a:gd name="T8" fmla="*/ 0 w 1205"/>
                <a:gd name="T9" fmla="*/ 1863 h 1865"/>
              </a:gdLst>
              <a:ahLst/>
              <a:cxnLst>
                <a:cxn ang="0">
                  <a:pos x="T0" y="T1"/>
                </a:cxn>
                <a:cxn ang="0">
                  <a:pos x="T2" y="T3"/>
                </a:cxn>
                <a:cxn ang="0">
                  <a:pos x="T4" y="T5"/>
                </a:cxn>
                <a:cxn ang="0">
                  <a:pos x="T6" y="T7"/>
                </a:cxn>
                <a:cxn ang="0">
                  <a:pos x="T8" y="T9"/>
                </a:cxn>
              </a:cxnLst>
              <a:rect l="0" t="0" r="r" b="b"/>
              <a:pathLst>
                <a:path w="1205" h="1865">
                  <a:moveTo>
                    <a:pt x="0" y="1863"/>
                  </a:moveTo>
                  <a:lnTo>
                    <a:pt x="1204" y="1865"/>
                  </a:lnTo>
                  <a:lnTo>
                    <a:pt x="1205" y="2"/>
                  </a:lnTo>
                  <a:lnTo>
                    <a:pt x="3" y="0"/>
                  </a:lnTo>
                  <a:lnTo>
                    <a:pt x="0" y="1863"/>
                  </a:lnTo>
                  <a:close/>
                </a:path>
              </a:pathLst>
            </a:custGeom>
            <a:solidFill>
              <a:schemeClr val="accent1">
                <a:lumMod val="20000"/>
                <a:lumOff val="8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13" name="Freeform 419"/>
            <p:cNvSpPr/>
            <p:nvPr/>
          </p:nvSpPr>
          <p:spPr bwMode="auto">
            <a:xfrm>
              <a:off x="3262" y="2013"/>
              <a:ext cx="1205" cy="1865"/>
            </a:xfrm>
            <a:custGeom>
              <a:avLst/>
              <a:gdLst>
                <a:gd name="T0" fmla="*/ 0 w 1205"/>
                <a:gd name="T1" fmla="*/ 1863 h 1865"/>
                <a:gd name="T2" fmla="*/ 1204 w 1205"/>
                <a:gd name="T3" fmla="*/ 1865 h 1865"/>
                <a:gd name="T4" fmla="*/ 1205 w 1205"/>
                <a:gd name="T5" fmla="*/ 2 h 1865"/>
                <a:gd name="T6" fmla="*/ 3 w 1205"/>
                <a:gd name="T7" fmla="*/ 0 h 1865"/>
                <a:gd name="T8" fmla="*/ 0 w 1205"/>
                <a:gd name="T9" fmla="*/ 1863 h 1865"/>
              </a:gdLst>
              <a:ahLst/>
              <a:cxnLst>
                <a:cxn ang="0">
                  <a:pos x="T0" y="T1"/>
                </a:cxn>
                <a:cxn ang="0">
                  <a:pos x="T2" y="T3"/>
                </a:cxn>
                <a:cxn ang="0">
                  <a:pos x="T4" y="T5"/>
                </a:cxn>
                <a:cxn ang="0">
                  <a:pos x="T6" y="T7"/>
                </a:cxn>
                <a:cxn ang="0">
                  <a:pos x="T8" y="T9"/>
                </a:cxn>
              </a:cxnLst>
              <a:rect l="0" t="0" r="r" b="b"/>
              <a:pathLst>
                <a:path w="1205" h="1865">
                  <a:moveTo>
                    <a:pt x="0" y="1863"/>
                  </a:moveTo>
                  <a:lnTo>
                    <a:pt x="1204" y="1865"/>
                  </a:lnTo>
                  <a:lnTo>
                    <a:pt x="1205" y="2"/>
                  </a:lnTo>
                  <a:lnTo>
                    <a:pt x="3" y="0"/>
                  </a:lnTo>
                  <a:lnTo>
                    <a:pt x="0" y="186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14" name="Freeform 420"/>
            <p:cNvSpPr/>
            <p:nvPr/>
          </p:nvSpPr>
          <p:spPr bwMode="auto">
            <a:xfrm>
              <a:off x="3801" y="3946"/>
              <a:ext cx="150" cy="152"/>
            </a:xfrm>
            <a:custGeom>
              <a:avLst/>
              <a:gdLst>
                <a:gd name="T0" fmla="*/ 0 w 92"/>
                <a:gd name="T1" fmla="*/ 47 h 93"/>
                <a:gd name="T2" fmla="*/ 46 w 92"/>
                <a:gd name="T3" fmla="*/ 93 h 93"/>
                <a:gd name="T4" fmla="*/ 92 w 92"/>
                <a:gd name="T5" fmla="*/ 47 h 93"/>
                <a:gd name="T6" fmla="*/ 46 w 92"/>
                <a:gd name="T7" fmla="*/ 0 h 93"/>
                <a:gd name="T8" fmla="*/ 0 w 92"/>
                <a:gd name="T9" fmla="*/ 47 h 93"/>
              </a:gdLst>
              <a:ahLst/>
              <a:cxnLst>
                <a:cxn ang="0">
                  <a:pos x="T0" y="T1"/>
                </a:cxn>
                <a:cxn ang="0">
                  <a:pos x="T2" y="T3"/>
                </a:cxn>
                <a:cxn ang="0">
                  <a:pos x="T4" y="T5"/>
                </a:cxn>
                <a:cxn ang="0">
                  <a:pos x="T6" y="T7"/>
                </a:cxn>
                <a:cxn ang="0">
                  <a:pos x="T8" y="T9"/>
                </a:cxn>
              </a:cxnLst>
              <a:rect l="0" t="0" r="r" b="b"/>
              <a:pathLst>
                <a:path w="92" h="93">
                  <a:moveTo>
                    <a:pt x="0" y="47"/>
                  </a:moveTo>
                  <a:cubicBezTo>
                    <a:pt x="0" y="72"/>
                    <a:pt x="20" y="93"/>
                    <a:pt x="46" y="93"/>
                  </a:cubicBezTo>
                  <a:cubicBezTo>
                    <a:pt x="71" y="93"/>
                    <a:pt x="92" y="72"/>
                    <a:pt x="92" y="47"/>
                  </a:cubicBezTo>
                  <a:cubicBezTo>
                    <a:pt x="92" y="21"/>
                    <a:pt x="72" y="0"/>
                    <a:pt x="46" y="0"/>
                  </a:cubicBezTo>
                  <a:cubicBezTo>
                    <a:pt x="20" y="0"/>
                    <a:pt x="0" y="21"/>
                    <a:pt x="0" y="47"/>
                  </a:cubicBezTo>
                  <a:close/>
                </a:path>
              </a:pathLst>
            </a:custGeom>
            <a:solidFill>
              <a:schemeClr val="tx2">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15" name="Freeform 421"/>
            <p:cNvSpPr>
              <a:spLocks noEditPoints="1"/>
            </p:cNvSpPr>
            <p:nvPr/>
          </p:nvSpPr>
          <p:spPr bwMode="auto">
            <a:xfrm>
              <a:off x="4253" y="2015"/>
              <a:ext cx="126" cy="1863"/>
            </a:xfrm>
            <a:custGeom>
              <a:avLst/>
              <a:gdLst>
                <a:gd name="T0" fmla="*/ 0 w 126"/>
                <a:gd name="T1" fmla="*/ 1863 h 1863"/>
                <a:gd name="T2" fmla="*/ 0 w 126"/>
                <a:gd name="T3" fmla="*/ 1863 h 1863"/>
                <a:gd name="T4" fmla="*/ 124 w 126"/>
                <a:gd name="T5" fmla="*/ 1863 h 1863"/>
                <a:gd name="T6" fmla="*/ 0 w 126"/>
                <a:gd name="T7" fmla="*/ 1863 h 1863"/>
                <a:gd name="T8" fmla="*/ 3 w 126"/>
                <a:gd name="T9" fmla="*/ 0 h 1863"/>
                <a:gd name="T10" fmla="*/ 3 w 126"/>
                <a:gd name="T11" fmla="*/ 0 h 1863"/>
                <a:gd name="T12" fmla="*/ 126 w 126"/>
                <a:gd name="T13" fmla="*/ 0 h 1863"/>
                <a:gd name="T14" fmla="*/ 126 w 126"/>
                <a:gd name="T15" fmla="*/ 0 h 1863"/>
                <a:gd name="T16" fmla="*/ 3 w 126"/>
                <a:gd name="T17" fmla="*/ 0 h 18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6" h="1863">
                  <a:moveTo>
                    <a:pt x="0" y="1863"/>
                  </a:moveTo>
                  <a:lnTo>
                    <a:pt x="0" y="1863"/>
                  </a:lnTo>
                  <a:lnTo>
                    <a:pt x="124" y="1863"/>
                  </a:lnTo>
                  <a:lnTo>
                    <a:pt x="0" y="1863"/>
                  </a:lnTo>
                  <a:close/>
                  <a:moveTo>
                    <a:pt x="3" y="0"/>
                  </a:moveTo>
                  <a:lnTo>
                    <a:pt x="3" y="0"/>
                  </a:lnTo>
                  <a:lnTo>
                    <a:pt x="126" y="0"/>
                  </a:lnTo>
                  <a:lnTo>
                    <a:pt x="126" y="0"/>
                  </a:lnTo>
                  <a:lnTo>
                    <a:pt x="3" y="0"/>
                  </a:lnTo>
                  <a:close/>
                </a:path>
              </a:pathLst>
            </a:custGeom>
            <a:solidFill>
              <a:srgbClr val="A6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16" name="Freeform 422"/>
            <p:cNvSpPr>
              <a:spLocks noEditPoints="1"/>
            </p:cNvSpPr>
            <p:nvPr/>
          </p:nvSpPr>
          <p:spPr bwMode="auto">
            <a:xfrm>
              <a:off x="4253" y="2015"/>
              <a:ext cx="126" cy="1863"/>
            </a:xfrm>
            <a:custGeom>
              <a:avLst/>
              <a:gdLst>
                <a:gd name="T0" fmla="*/ 0 w 126"/>
                <a:gd name="T1" fmla="*/ 1863 h 1863"/>
                <a:gd name="T2" fmla="*/ 0 w 126"/>
                <a:gd name="T3" fmla="*/ 1863 h 1863"/>
                <a:gd name="T4" fmla="*/ 124 w 126"/>
                <a:gd name="T5" fmla="*/ 1863 h 1863"/>
                <a:gd name="T6" fmla="*/ 0 w 126"/>
                <a:gd name="T7" fmla="*/ 1863 h 1863"/>
                <a:gd name="T8" fmla="*/ 3 w 126"/>
                <a:gd name="T9" fmla="*/ 0 h 1863"/>
                <a:gd name="T10" fmla="*/ 3 w 126"/>
                <a:gd name="T11" fmla="*/ 0 h 1863"/>
                <a:gd name="T12" fmla="*/ 126 w 126"/>
                <a:gd name="T13" fmla="*/ 0 h 1863"/>
                <a:gd name="T14" fmla="*/ 126 w 126"/>
                <a:gd name="T15" fmla="*/ 0 h 1863"/>
                <a:gd name="T16" fmla="*/ 3 w 126"/>
                <a:gd name="T17" fmla="*/ 0 h 18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6" h="1863">
                  <a:moveTo>
                    <a:pt x="0" y="1863"/>
                  </a:moveTo>
                  <a:lnTo>
                    <a:pt x="0" y="1863"/>
                  </a:lnTo>
                  <a:lnTo>
                    <a:pt x="124" y="1863"/>
                  </a:lnTo>
                  <a:lnTo>
                    <a:pt x="0" y="1863"/>
                  </a:lnTo>
                  <a:moveTo>
                    <a:pt x="3" y="0"/>
                  </a:moveTo>
                  <a:lnTo>
                    <a:pt x="3" y="0"/>
                  </a:lnTo>
                  <a:lnTo>
                    <a:pt x="126" y="0"/>
                  </a:lnTo>
                  <a:lnTo>
                    <a:pt x="126" y="0"/>
                  </a:lnTo>
                  <a:lnTo>
                    <a:pt x="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17" name="Freeform 423"/>
            <p:cNvSpPr/>
            <p:nvPr/>
          </p:nvSpPr>
          <p:spPr bwMode="auto">
            <a:xfrm>
              <a:off x="4253" y="2015"/>
              <a:ext cx="126" cy="1863"/>
            </a:xfrm>
            <a:custGeom>
              <a:avLst/>
              <a:gdLst>
                <a:gd name="T0" fmla="*/ 3 w 126"/>
                <a:gd name="T1" fmla="*/ 0 h 1863"/>
                <a:gd name="T2" fmla="*/ 0 w 126"/>
                <a:gd name="T3" fmla="*/ 1863 h 1863"/>
                <a:gd name="T4" fmla="*/ 124 w 126"/>
                <a:gd name="T5" fmla="*/ 1863 h 1863"/>
                <a:gd name="T6" fmla="*/ 126 w 126"/>
                <a:gd name="T7" fmla="*/ 0 h 1863"/>
                <a:gd name="T8" fmla="*/ 3 w 126"/>
                <a:gd name="T9" fmla="*/ 0 h 1863"/>
              </a:gdLst>
              <a:ahLst/>
              <a:cxnLst>
                <a:cxn ang="0">
                  <a:pos x="T0" y="T1"/>
                </a:cxn>
                <a:cxn ang="0">
                  <a:pos x="T2" y="T3"/>
                </a:cxn>
                <a:cxn ang="0">
                  <a:pos x="T4" y="T5"/>
                </a:cxn>
                <a:cxn ang="0">
                  <a:pos x="T6" y="T7"/>
                </a:cxn>
                <a:cxn ang="0">
                  <a:pos x="T8" y="T9"/>
                </a:cxn>
              </a:cxnLst>
              <a:rect l="0" t="0" r="r" b="b"/>
              <a:pathLst>
                <a:path w="126" h="1863">
                  <a:moveTo>
                    <a:pt x="3" y="0"/>
                  </a:moveTo>
                  <a:lnTo>
                    <a:pt x="0" y="1863"/>
                  </a:lnTo>
                  <a:lnTo>
                    <a:pt x="124" y="1863"/>
                  </a:lnTo>
                  <a:lnTo>
                    <a:pt x="126" y="0"/>
                  </a:lnTo>
                  <a:lnTo>
                    <a:pt x="3" y="0"/>
                  </a:lnTo>
                  <a:close/>
                </a:path>
              </a:pathLst>
            </a:custGeom>
            <a:solidFill>
              <a:schemeClr val="bg1">
                <a:alpha val="2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18" name="Freeform 424"/>
            <p:cNvSpPr/>
            <p:nvPr/>
          </p:nvSpPr>
          <p:spPr bwMode="auto">
            <a:xfrm>
              <a:off x="4253" y="2015"/>
              <a:ext cx="126" cy="1863"/>
            </a:xfrm>
            <a:custGeom>
              <a:avLst/>
              <a:gdLst>
                <a:gd name="T0" fmla="*/ 3 w 126"/>
                <a:gd name="T1" fmla="*/ 0 h 1863"/>
                <a:gd name="T2" fmla="*/ 0 w 126"/>
                <a:gd name="T3" fmla="*/ 1863 h 1863"/>
                <a:gd name="T4" fmla="*/ 124 w 126"/>
                <a:gd name="T5" fmla="*/ 1863 h 1863"/>
                <a:gd name="T6" fmla="*/ 126 w 126"/>
                <a:gd name="T7" fmla="*/ 0 h 1863"/>
                <a:gd name="T8" fmla="*/ 3 w 126"/>
                <a:gd name="T9" fmla="*/ 0 h 1863"/>
              </a:gdLst>
              <a:ahLst/>
              <a:cxnLst>
                <a:cxn ang="0">
                  <a:pos x="T0" y="T1"/>
                </a:cxn>
                <a:cxn ang="0">
                  <a:pos x="T2" y="T3"/>
                </a:cxn>
                <a:cxn ang="0">
                  <a:pos x="T4" y="T5"/>
                </a:cxn>
                <a:cxn ang="0">
                  <a:pos x="T6" y="T7"/>
                </a:cxn>
                <a:cxn ang="0">
                  <a:pos x="T8" y="T9"/>
                </a:cxn>
              </a:cxnLst>
              <a:rect l="0" t="0" r="r" b="b"/>
              <a:pathLst>
                <a:path w="126" h="1863">
                  <a:moveTo>
                    <a:pt x="3" y="0"/>
                  </a:moveTo>
                  <a:lnTo>
                    <a:pt x="0" y="1863"/>
                  </a:lnTo>
                  <a:lnTo>
                    <a:pt x="124" y="1863"/>
                  </a:lnTo>
                  <a:lnTo>
                    <a:pt x="126" y="0"/>
                  </a:lnTo>
                  <a:lnTo>
                    <a:pt x="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24" name="Freeform 425"/>
            <p:cNvSpPr>
              <a:spLocks noEditPoints="1"/>
            </p:cNvSpPr>
            <p:nvPr/>
          </p:nvSpPr>
          <p:spPr bwMode="auto">
            <a:xfrm>
              <a:off x="4130" y="2013"/>
              <a:ext cx="47" cy="1865"/>
            </a:xfrm>
            <a:custGeom>
              <a:avLst/>
              <a:gdLst>
                <a:gd name="T0" fmla="*/ 15 w 47"/>
                <a:gd name="T1" fmla="*/ 1865 h 1865"/>
                <a:gd name="T2" fmla="*/ 46 w 47"/>
                <a:gd name="T3" fmla="*/ 1865 h 1865"/>
                <a:gd name="T4" fmla="*/ 15 w 47"/>
                <a:gd name="T5" fmla="*/ 1865 h 1865"/>
                <a:gd name="T6" fmla="*/ 0 w 47"/>
                <a:gd name="T7" fmla="*/ 0 h 1865"/>
                <a:gd name="T8" fmla="*/ 0 w 47"/>
                <a:gd name="T9" fmla="*/ 2 h 1865"/>
                <a:gd name="T10" fmla="*/ 47 w 47"/>
                <a:gd name="T11" fmla="*/ 2 h 1865"/>
                <a:gd name="T12" fmla="*/ 47 w 47"/>
                <a:gd name="T13" fmla="*/ 2 h 1865"/>
                <a:gd name="T14" fmla="*/ 0 w 47"/>
                <a:gd name="T15" fmla="*/ 0 h 18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7" h="1865">
                  <a:moveTo>
                    <a:pt x="15" y="1865"/>
                  </a:moveTo>
                  <a:lnTo>
                    <a:pt x="46" y="1865"/>
                  </a:lnTo>
                  <a:lnTo>
                    <a:pt x="15" y="1865"/>
                  </a:lnTo>
                  <a:close/>
                  <a:moveTo>
                    <a:pt x="0" y="0"/>
                  </a:moveTo>
                  <a:lnTo>
                    <a:pt x="0" y="2"/>
                  </a:lnTo>
                  <a:lnTo>
                    <a:pt x="47" y="2"/>
                  </a:lnTo>
                  <a:lnTo>
                    <a:pt x="47" y="2"/>
                  </a:lnTo>
                  <a:lnTo>
                    <a:pt x="0" y="0"/>
                  </a:lnTo>
                  <a:close/>
                </a:path>
              </a:pathLst>
            </a:custGeom>
            <a:solidFill>
              <a:srgbClr val="A6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25" name="Freeform 426"/>
            <p:cNvSpPr>
              <a:spLocks noEditPoints="1"/>
            </p:cNvSpPr>
            <p:nvPr/>
          </p:nvSpPr>
          <p:spPr bwMode="auto">
            <a:xfrm>
              <a:off x="4130" y="2013"/>
              <a:ext cx="47" cy="1865"/>
            </a:xfrm>
            <a:custGeom>
              <a:avLst/>
              <a:gdLst>
                <a:gd name="T0" fmla="*/ 15 w 47"/>
                <a:gd name="T1" fmla="*/ 1865 h 1865"/>
                <a:gd name="T2" fmla="*/ 46 w 47"/>
                <a:gd name="T3" fmla="*/ 1865 h 1865"/>
                <a:gd name="T4" fmla="*/ 15 w 47"/>
                <a:gd name="T5" fmla="*/ 1865 h 1865"/>
                <a:gd name="T6" fmla="*/ 0 w 47"/>
                <a:gd name="T7" fmla="*/ 0 h 1865"/>
                <a:gd name="T8" fmla="*/ 0 w 47"/>
                <a:gd name="T9" fmla="*/ 2 h 1865"/>
                <a:gd name="T10" fmla="*/ 47 w 47"/>
                <a:gd name="T11" fmla="*/ 2 h 1865"/>
                <a:gd name="T12" fmla="*/ 47 w 47"/>
                <a:gd name="T13" fmla="*/ 2 h 1865"/>
                <a:gd name="T14" fmla="*/ 0 w 47"/>
                <a:gd name="T15" fmla="*/ 0 h 18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7" h="1865">
                  <a:moveTo>
                    <a:pt x="15" y="1865"/>
                  </a:moveTo>
                  <a:lnTo>
                    <a:pt x="46" y="1865"/>
                  </a:lnTo>
                  <a:lnTo>
                    <a:pt x="15" y="1865"/>
                  </a:lnTo>
                  <a:moveTo>
                    <a:pt x="0" y="0"/>
                  </a:moveTo>
                  <a:lnTo>
                    <a:pt x="0" y="2"/>
                  </a:lnTo>
                  <a:lnTo>
                    <a:pt x="47" y="2"/>
                  </a:lnTo>
                  <a:lnTo>
                    <a:pt x="47"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26" name="Freeform 427"/>
            <p:cNvSpPr/>
            <p:nvPr/>
          </p:nvSpPr>
          <p:spPr bwMode="auto">
            <a:xfrm>
              <a:off x="4128" y="2015"/>
              <a:ext cx="49" cy="1863"/>
            </a:xfrm>
            <a:custGeom>
              <a:avLst/>
              <a:gdLst>
                <a:gd name="T0" fmla="*/ 2 w 49"/>
                <a:gd name="T1" fmla="*/ 0 h 1863"/>
                <a:gd name="T2" fmla="*/ 0 w 49"/>
                <a:gd name="T3" fmla="*/ 1863 h 1863"/>
                <a:gd name="T4" fmla="*/ 17 w 49"/>
                <a:gd name="T5" fmla="*/ 1863 h 1863"/>
                <a:gd name="T6" fmla="*/ 48 w 49"/>
                <a:gd name="T7" fmla="*/ 1863 h 1863"/>
                <a:gd name="T8" fmla="*/ 49 w 49"/>
                <a:gd name="T9" fmla="*/ 0 h 1863"/>
                <a:gd name="T10" fmla="*/ 2 w 49"/>
                <a:gd name="T11" fmla="*/ 0 h 1863"/>
              </a:gdLst>
              <a:ahLst/>
              <a:cxnLst>
                <a:cxn ang="0">
                  <a:pos x="T0" y="T1"/>
                </a:cxn>
                <a:cxn ang="0">
                  <a:pos x="T2" y="T3"/>
                </a:cxn>
                <a:cxn ang="0">
                  <a:pos x="T4" y="T5"/>
                </a:cxn>
                <a:cxn ang="0">
                  <a:pos x="T6" y="T7"/>
                </a:cxn>
                <a:cxn ang="0">
                  <a:pos x="T8" y="T9"/>
                </a:cxn>
                <a:cxn ang="0">
                  <a:pos x="T10" y="T11"/>
                </a:cxn>
              </a:cxnLst>
              <a:rect l="0" t="0" r="r" b="b"/>
              <a:pathLst>
                <a:path w="49" h="1863">
                  <a:moveTo>
                    <a:pt x="2" y="0"/>
                  </a:moveTo>
                  <a:lnTo>
                    <a:pt x="0" y="1863"/>
                  </a:lnTo>
                  <a:lnTo>
                    <a:pt x="17" y="1863"/>
                  </a:lnTo>
                  <a:lnTo>
                    <a:pt x="48" y="1863"/>
                  </a:lnTo>
                  <a:lnTo>
                    <a:pt x="49" y="0"/>
                  </a:lnTo>
                  <a:lnTo>
                    <a:pt x="2" y="0"/>
                  </a:lnTo>
                  <a:close/>
                </a:path>
              </a:pathLst>
            </a:custGeom>
            <a:solidFill>
              <a:schemeClr val="bg1">
                <a:alpha val="2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27" name="Freeform 428"/>
            <p:cNvSpPr/>
            <p:nvPr/>
          </p:nvSpPr>
          <p:spPr bwMode="auto">
            <a:xfrm>
              <a:off x="4128" y="2015"/>
              <a:ext cx="49" cy="1863"/>
            </a:xfrm>
            <a:custGeom>
              <a:avLst/>
              <a:gdLst>
                <a:gd name="T0" fmla="*/ 2 w 49"/>
                <a:gd name="T1" fmla="*/ 0 h 1863"/>
                <a:gd name="T2" fmla="*/ 0 w 49"/>
                <a:gd name="T3" fmla="*/ 1863 h 1863"/>
                <a:gd name="T4" fmla="*/ 17 w 49"/>
                <a:gd name="T5" fmla="*/ 1863 h 1863"/>
                <a:gd name="T6" fmla="*/ 48 w 49"/>
                <a:gd name="T7" fmla="*/ 1863 h 1863"/>
                <a:gd name="T8" fmla="*/ 49 w 49"/>
                <a:gd name="T9" fmla="*/ 0 h 1863"/>
                <a:gd name="T10" fmla="*/ 2 w 49"/>
                <a:gd name="T11" fmla="*/ 0 h 1863"/>
              </a:gdLst>
              <a:ahLst/>
              <a:cxnLst>
                <a:cxn ang="0">
                  <a:pos x="T0" y="T1"/>
                </a:cxn>
                <a:cxn ang="0">
                  <a:pos x="T2" y="T3"/>
                </a:cxn>
                <a:cxn ang="0">
                  <a:pos x="T4" y="T5"/>
                </a:cxn>
                <a:cxn ang="0">
                  <a:pos x="T6" y="T7"/>
                </a:cxn>
                <a:cxn ang="0">
                  <a:pos x="T8" y="T9"/>
                </a:cxn>
                <a:cxn ang="0">
                  <a:pos x="T10" y="T11"/>
                </a:cxn>
              </a:cxnLst>
              <a:rect l="0" t="0" r="r" b="b"/>
              <a:pathLst>
                <a:path w="49" h="1863">
                  <a:moveTo>
                    <a:pt x="2" y="0"/>
                  </a:moveTo>
                  <a:lnTo>
                    <a:pt x="0" y="1863"/>
                  </a:lnTo>
                  <a:lnTo>
                    <a:pt x="17" y="1863"/>
                  </a:lnTo>
                  <a:lnTo>
                    <a:pt x="48" y="1863"/>
                  </a:lnTo>
                  <a:lnTo>
                    <a:pt x="49" y="0"/>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28" name="Freeform 429"/>
            <p:cNvSpPr/>
            <p:nvPr/>
          </p:nvSpPr>
          <p:spPr bwMode="auto">
            <a:xfrm>
              <a:off x="3814" y="3961"/>
              <a:ext cx="124" cy="124"/>
            </a:xfrm>
            <a:custGeom>
              <a:avLst/>
              <a:gdLst>
                <a:gd name="T0" fmla="*/ 0 w 76"/>
                <a:gd name="T1" fmla="*/ 38 h 76"/>
                <a:gd name="T2" fmla="*/ 38 w 76"/>
                <a:gd name="T3" fmla="*/ 75 h 76"/>
                <a:gd name="T4" fmla="*/ 76 w 76"/>
                <a:gd name="T5" fmla="*/ 38 h 76"/>
                <a:gd name="T6" fmla="*/ 38 w 76"/>
                <a:gd name="T7" fmla="*/ 0 h 76"/>
                <a:gd name="T8" fmla="*/ 0 w 76"/>
                <a:gd name="T9" fmla="*/ 38 h 76"/>
              </a:gdLst>
              <a:ahLst/>
              <a:cxnLst>
                <a:cxn ang="0">
                  <a:pos x="T0" y="T1"/>
                </a:cxn>
                <a:cxn ang="0">
                  <a:pos x="T2" y="T3"/>
                </a:cxn>
                <a:cxn ang="0">
                  <a:pos x="T4" y="T5"/>
                </a:cxn>
                <a:cxn ang="0">
                  <a:pos x="T6" y="T7"/>
                </a:cxn>
                <a:cxn ang="0">
                  <a:pos x="T8" y="T9"/>
                </a:cxn>
              </a:cxnLst>
              <a:rect l="0" t="0" r="r" b="b"/>
              <a:pathLst>
                <a:path w="76" h="76">
                  <a:moveTo>
                    <a:pt x="0" y="38"/>
                  </a:moveTo>
                  <a:cubicBezTo>
                    <a:pt x="0" y="59"/>
                    <a:pt x="17" y="75"/>
                    <a:pt x="38" y="75"/>
                  </a:cubicBezTo>
                  <a:cubicBezTo>
                    <a:pt x="59" y="76"/>
                    <a:pt x="76" y="59"/>
                    <a:pt x="76" y="38"/>
                  </a:cubicBezTo>
                  <a:cubicBezTo>
                    <a:pt x="76" y="17"/>
                    <a:pt x="59" y="0"/>
                    <a:pt x="38" y="0"/>
                  </a:cubicBezTo>
                  <a:cubicBezTo>
                    <a:pt x="17" y="0"/>
                    <a:pt x="0" y="17"/>
                    <a:pt x="0" y="38"/>
                  </a:cubicBezTo>
                  <a:close/>
                </a:path>
              </a:pathLst>
            </a:custGeom>
            <a:solidFill>
              <a:schemeClr val="tx2">
                <a:lumMod val="20000"/>
                <a:lumOff val="8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29" name="Freeform 430"/>
            <p:cNvSpPr/>
            <p:nvPr/>
          </p:nvSpPr>
          <p:spPr bwMode="auto">
            <a:xfrm>
              <a:off x="3648" y="1913"/>
              <a:ext cx="433" cy="25"/>
            </a:xfrm>
            <a:custGeom>
              <a:avLst/>
              <a:gdLst>
                <a:gd name="T0" fmla="*/ 264 w 264"/>
                <a:gd name="T1" fmla="*/ 8 h 15"/>
                <a:gd name="T2" fmla="*/ 257 w 264"/>
                <a:gd name="T3" fmla="*/ 15 h 15"/>
                <a:gd name="T4" fmla="*/ 8 w 264"/>
                <a:gd name="T5" fmla="*/ 15 h 15"/>
                <a:gd name="T6" fmla="*/ 0 w 264"/>
                <a:gd name="T7" fmla="*/ 8 h 15"/>
                <a:gd name="T8" fmla="*/ 8 w 264"/>
                <a:gd name="T9" fmla="*/ 0 h 15"/>
                <a:gd name="T10" fmla="*/ 257 w 264"/>
                <a:gd name="T11" fmla="*/ 0 h 15"/>
                <a:gd name="T12" fmla="*/ 264 w 264"/>
                <a:gd name="T13" fmla="*/ 8 h 15"/>
              </a:gdLst>
              <a:ahLst/>
              <a:cxnLst>
                <a:cxn ang="0">
                  <a:pos x="T0" y="T1"/>
                </a:cxn>
                <a:cxn ang="0">
                  <a:pos x="T2" y="T3"/>
                </a:cxn>
                <a:cxn ang="0">
                  <a:pos x="T4" y="T5"/>
                </a:cxn>
                <a:cxn ang="0">
                  <a:pos x="T6" y="T7"/>
                </a:cxn>
                <a:cxn ang="0">
                  <a:pos x="T8" y="T9"/>
                </a:cxn>
                <a:cxn ang="0">
                  <a:pos x="T10" y="T11"/>
                </a:cxn>
                <a:cxn ang="0">
                  <a:pos x="T12" y="T13"/>
                </a:cxn>
              </a:cxnLst>
              <a:rect l="0" t="0" r="r" b="b"/>
              <a:pathLst>
                <a:path w="264" h="15">
                  <a:moveTo>
                    <a:pt x="264" y="8"/>
                  </a:moveTo>
                  <a:cubicBezTo>
                    <a:pt x="264" y="12"/>
                    <a:pt x="261" y="15"/>
                    <a:pt x="257" y="15"/>
                  </a:cubicBezTo>
                  <a:cubicBezTo>
                    <a:pt x="8" y="15"/>
                    <a:pt x="8" y="15"/>
                    <a:pt x="8" y="15"/>
                  </a:cubicBezTo>
                  <a:cubicBezTo>
                    <a:pt x="4" y="15"/>
                    <a:pt x="0" y="12"/>
                    <a:pt x="0" y="8"/>
                  </a:cubicBezTo>
                  <a:cubicBezTo>
                    <a:pt x="0" y="4"/>
                    <a:pt x="4" y="0"/>
                    <a:pt x="8" y="0"/>
                  </a:cubicBezTo>
                  <a:cubicBezTo>
                    <a:pt x="257" y="0"/>
                    <a:pt x="257" y="0"/>
                    <a:pt x="257" y="0"/>
                  </a:cubicBezTo>
                  <a:cubicBezTo>
                    <a:pt x="261" y="0"/>
                    <a:pt x="264" y="4"/>
                    <a:pt x="264" y="8"/>
                  </a:cubicBezTo>
                  <a:close/>
                </a:path>
              </a:pathLst>
            </a:custGeom>
            <a:solidFill>
              <a:schemeClr val="tx2">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30" name="Freeform 431"/>
            <p:cNvSpPr/>
            <p:nvPr/>
          </p:nvSpPr>
          <p:spPr bwMode="auto">
            <a:xfrm>
              <a:off x="3008" y="3476"/>
              <a:ext cx="629" cy="402"/>
            </a:xfrm>
            <a:custGeom>
              <a:avLst/>
              <a:gdLst>
                <a:gd name="T0" fmla="*/ 384 w 384"/>
                <a:gd name="T1" fmla="*/ 246 h 246"/>
                <a:gd name="T2" fmla="*/ 204 w 384"/>
                <a:gd name="T3" fmla="*/ 66 h 246"/>
                <a:gd name="T4" fmla="*/ 155 w 384"/>
                <a:gd name="T5" fmla="*/ 246 h 246"/>
                <a:gd name="T6" fmla="*/ 384 w 384"/>
                <a:gd name="T7" fmla="*/ 246 h 246"/>
              </a:gdLst>
              <a:ahLst/>
              <a:cxnLst>
                <a:cxn ang="0">
                  <a:pos x="T0" y="T1"/>
                </a:cxn>
                <a:cxn ang="0">
                  <a:pos x="T2" y="T3"/>
                </a:cxn>
                <a:cxn ang="0">
                  <a:pos x="T4" y="T5"/>
                </a:cxn>
                <a:cxn ang="0">
                  <a:pos x="T6" y="T7"/>
                </a:cxn>
              </a:cxnLst>
              <a:rect l="0" t="0" r="r" b="b"/>
              <a:pathLst>
                <a:path w="384" h="246">
                  <a:moveTo>
                    <a:pt x="384" y="246"/>
                  </a:moveTo>
                  <a:cubicBezTo>
                    <a:pt x="204" y="66"/>
                    <a:pt x="204" y="66"/>
                    <a:pt x="204" y="66"/>
                  </a:cubicBezTo>
                  <a:cubicBezTo>
                    <a:pt x="46" y="0"/>
                    <a:pt x="0" y="234"/>
                    <a:pt x="155" y="246"/>
                  </a:cubicBezTo>
                  <a:lnTo>
                    <a:pt x="384" y="246"/>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31" name="Freeform 432"/>
            <p:cNvSpPr/>
            <p:nvPr/>
          </p:nvSpPr>
          <p:spPr bwMode="auto">
            <a:xfrm>
              <a:off x="4079" y="3386"/>
              <a:ext cx="526" cy="519"/>
            </a:xfrm>
            <a:custGeom>
              <a:avLst/>
              <a:gdLst>
                <a:gd name="T0" fmla="*/ 237 w 321"/>
                <a:gd name="T1" fmla="*/ 301 h 318"/>
                <a:gd name="T2" fmla="*/ 236 w 321"/>
                <a:gd name="T3" fmla="*/ 187 h 318"/>
                <a:gd name="T4" fmla="*/ 295 w 321"/>
                <a:gd name="T5" fmla="*/ 71 h 318"/>
                <a:gd name="T6" fmla="*/ 156 w 321"/>
                <a:gd name="T7" fmla="*/ 44 h 318"/>
                <a:gd name="T8" fmla="*/ 0 w 321"/>
                <a:gd name="T9" fmla="*/ 301 h 318"/>
                <a:gd name="T10" fmla="*/ 237 w 321"/>
                <a:gd name="T11" fmla="*/ 301 h 318"/>
              </a:gdLst>
              <a:ahLst/>
              <a:cxnLst>
                <a:cxn ang="0">
                  <a:pos x="T0" y="T1"/>
                </a:cxn>
                <a:cxn ang="0">
                  <a:pos x="T2" y="T3"/>
                </a:cxn>
                <a:cxn ang="0">
                  <a:pos x="T4" y="T5"/>
                </a:cxn>
                <a:cxn ang="0">
                  <a:pos x="T6" y="T7"/>
                </a:cxn>
                <a:cxn ang="0">
                  <a:pos x="T8" y="T9"/>
                </a:cxn>
                <a:cxn ang="0">
                  <a:pos x="T10" y="T11"/>
                </a:cxn>
              </a:cxnLst>
              <a:rect l="0" t="0" r="r" b="b"/>
              <a:pathLst>
                <a:path w="321" h="318">
                  <a:moveTo>
                    <a:pt x="237" y="301"/>
                  </a:moveTo>
                  <a:cubicBezTo>
                    <a:pt x="294" y="318"/>
                    <a:pt x="308" y="212"/>
                    <a:pt x="236" y="187"/>
                  </a:cubicBezTo>
                  <a:cubicBezTo>
                    <a:pt x="281" y="173"/>
                    <a:pt x="321" y="129"/>
                    <a:pt x="295" y="71"/>
                  </a:cubicBezTo>
                  <a:cubicBezTo>
                    <a:pt x="264" y="0"/>
                    <a:pt x="202" y="33"/>
                    <a:pt x="156" y="44"/>
                  </a:cubicBezTo>
                  <a:cubicBezTo>
                    <a:pt x="0" y="301"/>
                    <a:pt x="0" y="301"/>
                    <a:pt x="0" y="301"/>
                  </a:cubicBezTo>
                  <a:lnTo>
                    <a:pt x="237" y="301"/>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32" name="Freeform 433"/>
            <p:cNvSpPr/>
            <p:nvPr/>
          </p:nvSpPr>
          <p:spPr bwMode="auto">
            <a:xfrm>
              <a:off x="3791" y="3521"/>
              <a:ext cx="612" cy="357"/>
            </a:xfrm>
            <a:custGeom>
              <a:avLst/>
              <a:gdLst>
                <a:gd name="T0" fmla="*/ 254 w 374"/>
                <a:gd name="T1" fmla="*/ 218 h 218"/>
                <a:gd name="T2" fmla="*/ 237 w 374"/>
                <a:gd name="T3" fmla="*/ 182 h 218"/>
                <a:gd name="T4" fmla="*/ 349 w 374"/>
                <a:gd name="T5" fmla="*/ 163 h 218"/>
                <a:gd name="T6" fmla="*/ 317 w 374"/>
                <a:gd name="T7" fmla="*/ 46 h 218"/>
                <a:gd name="T8" fmla="*/ 117 w 374"/>
                <a:gd name="T9" fmla="*/ 7 h 218"/>
                <a:gd name="T10" fmla="*/ 0 w 374"/>
                <a:gd name="T11" fmla="*/ 218 h 218"/>
                <a:gd name="T12" fmla="*/ 254 w 374"/>
                <a:gd name="T13" fmla="*/ 218 h 218"/>
              </a:gdLst>
              <a:ahLst/>
              <a:cxnLst>
                <a:cxn ang="0">
                  <a:pos x="T0" y="T1"/>
                </a:cxn>
                <a:cxn ang="0">
                  <a:pos x="T2" y="T3"/>
                </a:cxn>
                <a:cxn ang="0">
                  <a:pos x="T4" y="T5"/>
                </a:cxn>
                <a:cxn ang="0">
                  <a:pos x="T6" y="T7"/>
                </a:cxn>
                <a:cxn ang="0">
                  <a:pos x="T8" y="T9"/>
                </a:cxn>
                <a:cxn ang="0">
                  <a:pos x="T10" y="T11"/>
                </a:cxn>
                <a:cxn ang="0">
                  <a:pos x="T12" y="T13"/>
                </a:cxn>
              </a:cxnLst>
              <a:rect l="0" t="0" r="r" b="b"/>
              <a:pathLst>
                <a:path w="374" h="218">
                  <a:moveTo>
                    <a:pt x="254" y="218"/>
                  </a:moveTo>
                  <a:cubicBezTo>
                    <a:pt x="250" y="205"/>
                    <a:pt x="244" y="192"/>
                    <a:pt x="237" y="182"/>
                  </a:cubicBezTo>
                  <a:cubicBezTo>
                    <a:pt x="268" y="204"/>
                    <a:pt x="328" y="198"/>
                    <a:pt x="349" y="163"/>
                  </a:cubicBezTo>
                  <a:cubicBezTo>
                    <a:pt x="374" y="123"/>
                    <a:pt x="345" y="72"/>
                    <a:pt x="317" y="46"/>
                  </a:cubicBezTo>
                  <a:cubicBezTo>
                    <a:pt x="317" y="46"/>
                    <a:pt x="165" y="0"/>
                    <a:pt x="117" y="7"/>
                  </a:cubicBezTo>
                  <a:cubicBezTo>
                    <a:pt x="69" y="13"/>
                    <a:pt x="1" y="134"/>
                    <a:pt x="0" y="218"/>
                  </a:cubicBezTo>
                  <a:lnTo>
                    <a:pt x="254" y="218"/>
                  </a:lnTo>
                  <a:close/>
                </a:path>
              </a:pathLst>
            </a:custGeom>
            <a:solidFill>
              <a:schemeClr val="bg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33" name="Freeform 434"/>
            <p:cNvSpPr/>
            <p:nvPr/>
          </p:nvSpPr>
          <p:spPr bwMode="auto">
            <a:xfrm>
              <a:off x="3519" y="2748"/>
              <a:ext cx="907" cy="1071"/>
            </a:xfrm>
            <a:custGeom>
              <a:avLst/>
              <a:gdLst>
                <a:gd name="T0" fmla="*/ 20 w 554"/>
                <a:gd name="T1" fmla="*/ 218 h 655"/>
                <a:gd name="T2" fmla="*/ 128 w 554"/>
                <a:gd name="T3" fmla="*/ 166 h 655"/>
                <a:gd name="T4" fmla="*/ 136 w 554"/>
                <a:gd name="T5" fmla="*/ 40 h 655"/>
                <a:gd name="T6" fmla="*/ 230 w 554"/>
                <a:gd name="T7" fmla="*/ 37 h 655"/>
                <a:gd name="T8" fmla="*/ 230 w 554"/>
                <a:gd name="T9" fmla="*/ 26 h 655"/>
                <a:gd name="T10" fmla="*/ 333 w 554"/>
                <a:gd name="T11" fmla="*/ 81 h 655"/>
                <a:gd name="T12" fmla="*/ 305 w 554"/>
                <a:gd name="T13" fmla="*/ 166 h 655"/>
                <a:gd name="T14" fmla="*/ 442 w 554"/>
                <a:gd name="T15" fmla="*/ 312 h 655"/>
                <a:gd name="T16" fmla="*/ 538 w 554"/>
                <a:gd name="T17" fmla="*/ 374 h 655"/>
                <a:gd name="T18" fmla="*/ 512 w 554"/>
                <a:gd name="T19" fmla="*/ 524 h 655"/>
                <a:gd name="T20" fmla="*/ 345 w 554"/>
                <a:gd name="T21" fmla="*/ 510 h 655"/>
                <a:gd name="T22" fmla="*/ 163 w 554"/>
                <a:gd name="T23" fmla="*/ 486 h 655"/>
                <a:gd name="T24" fmla="*/ 43 w 554"/>
                <a:gd name="T25" fmla="*/ 445 h 655"/>
                <a:gd name="T26" fmla="*/ 95 w 554"/>
                <a:gd name="T27" fmla="*/ 338 h 655"/>
                <a:gd name="T28" fmla="*/ 20 w 554"/>
                <a:gd name="T29" fmla="*/ 218 h 6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54" h="655">
                  <a:moveTo>
                    <a:pt x="20" y="218"/>
                  </a:moveTo>
                  <a:cubicBezTo>
                    <a:pt x="38" y="157"/>
                    <a:pt x="91" y="150"/>
                    <a:pt x="128" y="166"/>
                  </a:cubicBezTo>
                  <a:cubicBezTo>
                    <a:pt x="90" y="141"/>
                    <a:pt x="102" y="66"/>
                    <a:pt x="136" y="40"/>
                  </a:cubicBezTo>
                  <a:cubicBezTo>
                    <a:pt x="164" y="19"/>
                    <a:pt x="204" y="27"/>
                    <a:pt x="230" y="37"/>
                  </a:cubicBezTo>
                  <a:cubicBezTo>
                    <a:pt x="230" y="26"/>
                    <a:pt x="230" y="26"/>
                    <a:pt x="230" y="26"/>
                  </a:cubicBezTo>
                  <a:cubicBezTo>
                    <a:pt x="261" y="0"/>
                    <a:pt x="325" y="48"/>
                    <a:pt x="333" y="81"/>
                  </a:cubicBezTo>
                  <a:cubicBezTo>
                    <a:pt x="342" y="113"/>
                    <a:pt x="325" y="146"/>
                    <a:pt x="305" y="166"/>
                  </a:cubicBezTo>
                  <a:cubicBezTo>
                    <a:pt x="414" y="87"/>
                    <a:pt x="516" y="210"/>
                    <a:pt x="442" y="312"/>
                  </a:cubicBezTo>
                  <a:cubicBezTo>
                    <a:pt x="478" y="294"/>
                    <a:pt x="527" y="338"/>
                    <a:pt x="538" y="374"/>
                  </a:cubicBezTo>
                  <a:cubicBezTo>
                    <a:pt x="554" y="423"/>
                    <a:pt x="547" y="486"/>
                    <a:pt x="512" y="524"/>
                  </a:cubicBezTo>
                  <a:cubicBezTo>
                    <a:pt x="470" y="569"/>
                    <a:pt x="380" y="574"/>
                    <a:pt x="345" y="510"/>
                  </a:cubicBezTo>
                  <a:cubicBezTo>
                    <a:pt x="333" y="655"/>
                    <a:pt x="115" y="610"/>
                    <a:pt x="163" y="486"/>
                  </a:cubicBezTo>
                  <a:cubicBezTo>
                    <a:pt x="107" y="532"/>
                    <a:pt x="59" y="491"/>
                    <a:pt x="43" y="445"/>
                  </a:cubicBezTo>
                  <a:cubicBezTo>
                    <a:pt x="27" y="402"/>
                    <a:pt x="50" y="339"/>
                    <a:pt x="95" y="338"/>
                  </a:cubicBezTo>
                  <a:cubicBezTo>
                    <a:pt x="38" y="329"/>
                    <a:pt x="0" y="284"/>
                    <a:pt x="20" y="218"/>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34" name="Freeform 435"/>
            <p:cNvSpPr/>
            <p:nvPr/>
          </p:nvSpPr>
          <p:spPr bwMode="auto">
            <a:xfrm>
              <a:off x="3201" y="3165"/>
              <a:ext cx="934" cy="750"/>
            </a:xfrm>
            <a:custGeom>
              <a:avLst/>
              <a:gdLst>
                <a:gd name="T0" fmla="*/ 112 w 570"/>
                <a:gd name="T1" fmla="*/ 379 h 459"/>
                <a:gd name="T2" fmla="*/ 84 w 570"/>
                <a:gd name="T3" fmla="*/ 436 h 459"/>
                <a:gd name="T4" fmla="*/ 416 w 570"/>
                <a:gd name="T5" fmla="*/ 436 h 459"/>
                <a:gd name="T6" fmla="*/ 405 w 570"/>
                <a:gd name="T7" fmla="*/ 384 h 459"/>
                <a:gd name="T8" fmla="*/ 522 w 570"/>
                <a:gd name="T9" fmla="*/ 288 h 459"/>
                <a:gd name="T10" fmla="*/ 302 w 570"/>
                <a:gd name="T11" fmla="*/ 56 h 459"/>
                <a:gd name="T12" fmla="*/ 168 w 570"/>
                <a:gd name="T13" fmla="*/ 25 h 459"/>
                <a:gd name="T14" fmla="*/ 147 w 570"/>
                <a:gd name="T15" fmla="*/ 181 h 459"/>
                <a:gd name="T16" fmla="*/ 15 w 570"/>
                <a:gd name="T17" fmla="*/ 250 h 459"/>
                <a:gd name="T18" fmla="*/ 112 w 570"/>
                <a:gd name="T19" fmla="*/ 379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70" h="459">
                  <a:moveTo>
                    <a:pt x="112" y="379"/>
                  </a:moveTo>
                  <a:cubicBezTo>
                    <a:pt x="94" y="398"/>
                    <a:pt x="86" y="418"/>
                    <a:pt x="84" y="436"/>
                  </a:cubicBezTo>
                  <a:cubicBezTo>
                    <a:pt x="416" y="436"/>
                    <a:pt x="416" y="436"/>
                    <a:pt x="416" y="436"/>
                  </a:cubicBezTo>
                  <a:cubicBezTo>
                    <a:pt x="416" y="420"/>
                    <a:pt x="413" y="403"/>
                    <a:pt x="405" y="384"/>
                  </a:cubicBezTo>
                  <a:cubicBezTo>
                    <a:pt x="454" y="459"/>
                    <a:pt x="570" y="390"/>
                    <a:pt x="522" y="288"/>
                  </a:cubicBezTo>
                  <a:cubicBezTo>
                    <a:pt x="518" y="289"/>
                    <a:pt x="302" y="56"/>
                    <a:pt x="302" y="56"/>
                  </a:cubicBezTo>
                  <a:cubicBezTo>
                    <a:pt x="278" y="17"/>
                    <a:pt x="207" y="0"/>
                    <a:pt x="168" y="25"/>
                  </a:cubicBezTo>
                  <a:cubicBezTo>
                    <a:pt x="120" y="55"/>
                    <a:pt x="129" y="135"/>
                    <a:pt x="147" y="181"/>
                  </a:cubicBezTo>
                  <a:cubicBezTo>
                    <a:pt x="91" y="145"/>
                    <a:pt x="28" y="189"/>
                    <a:pt x="15" y="250"/>
                  </a:cubicBezTo>
                  <a:cubicBezTo>
                    <a:pt x="0" y="319"/>
                    <a:pt x="52" y="376"/>
                    <a:pt x="112" y="379"/>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35" name="Freeform 436"/>
            <p:cNvSpPr/>
            <p:nvPr/>
          </p:nvSpPr>
          <p:spPr bwMode="auto">
            <a:xfrm>
              <a:off x="3519" y="3007"/>
              <a:ext cx="907" cy="812"/>
            </a:xfrm>
            <a:custGeom>
              <a:avLst/>
              <a:gdLst>
                <a:gd name="T0" fmla="*/ 538 w 554"/>
                <a:gd name="T1" fmla="*/ 216 h 497"/>
                <a:gd name="T2" fmla="*/ 512 w 554"/>
                <a:gd name="T3" fmla="*/ 366 h 497"/>
                <a:gd name="T4" fmla="*/ 345 w 554"/>
                <a:gd name="T5" fmla="*/ 352 h 497"/>
                <a:gd name="T6" fmla="*/ 163 w 554"/>
                <a:gd name="T7" fmla="*/ 328 h 497"/>
                <a:gd name="T8" fmla="*/ 43 w 554"/>
                <a:gd name="T9" fmla="*/ 287 h 497"/>
                <a:gd name="T10" fmla="*/ 95 w 554"/>
                <a:gd name="T11" fmla="*/ 180 h 497"/>
                <a:gd name="T12" fmla="*/ 20 w 554"/>
                <a:gd name="T13" fmla="*/ 60 h 497"/>
                <a:gd name="T14" fmla="*/ 92 w 554"/>
                <a:gd name="T15" fmla="*/ 0 h 497"/>
                <a:gd name="T16" fmla="*/ 172 w 554"/>
                <a:gd name="T17" fmla="*/ 135 h 497"/>
                <a:gd name="T18" fmla="*/ 223 w 554"/>
                <a:gd name="T19" fmla="*/ 211 h 497"/>
                <a:gd name="T20" fmla="*/ 270 w 554"/>
                <a:gd name="T21" fmla="*/ 366 h 497"/>
                <a:gd name="T22" fmla="*/ 366 w 554"/>
                <a:gd name="T23" fmla="*/ 244 h 497"/>
                <a:gd name="T24" fmla="*/ 475 w 554"/>
                <a:gd name="T25" fmla="*/ 327 h 497"/>
                <a:gd name="T26" fmla="*/ 443 w 554"/>
                <a:gd name="T27" fmla="*/ 154 h 497"/>
                <a:gd name="T28" fmla="*/ 449 w 554"/>
                <a:gd name="T29" fmla="*/ 151 h 497"/>
                <a:gd name="T30" fmla="*/ 538 w 554"/>
                <a:gd name="T31" fmla="*/ 216 h 4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54" h="497">
                  <a:moveTo>
                    <a:pt x="538" y="216"/>
                  </a:moveTo>
                  <a:cubicBezTo>
                    <a:pt x="554" y="265"/>
                    <a:pt x="547" y="328"/>
                    <a:pt x="512" y="366"/>
                  </a:cubicBezTo>
                  <a:cubicBezTo>
                    <a:pt x="470" y="411"/>
                    <a:pt x="380" y="416"/>
                    <a:pt x="345" y="352"/>
                  </a:cubicBezTo>
                  <a:cubicBezTo>
                    <a:pt x="333" y="497"/>
                    <a:pt x="115" y="452"/>
                    <a:pt x="163" y="328"/>
                  </a:cubicBezTo>
                  <a:cubicBezTo>
                    <a:pt x="107" y="374"/>
                    <a:pt x="59" y="333"/>
                    <a:pt x="43" y="287"/>
                  </a:cubicBezTo>
                  <a:cubicBezTo>
                    <a:pt x="27" y="244"/>
                    <a:pt x="50" y="181"/>
                    <a:pt x="95" y="180"/>
                  </a:cubicBezTo>
                  <a:cubicBezTo>
                    <a:pt x="38" y="171"/>
                    <a:pt x="0" y="126"/>
                    <a:pt x="20" y="60"/>
                  </a:cubicBezTo>
                  <a:cubicBezTo>
                    <a:pt x="33" y="17"/>
                    <a:pt x="63" y="1"/>
                    <a:pt x="92" y="0"/>
                  </a:cubicBezTo>
                  <a:cubicBezTo>
                    <a:pt x="77" y="59"/>
                    <a:pt x="104" y="143"/>
                    <a:pt x="172" y="135"/>
                  </a:cubicBezTo>
                  <a:cubicBezTo>
                    <a:pt x="101" y="160"/>
                    <a:pt x="179" y="231"/>
                    <a:pt x="223" y="211"/>
                  </a:cubicBezTo>
                  <a:cubicBezTo>
                    <a:pt x="187" y="254"/>
                    <a:pt x="178" y="352"/>
                    <a:pt x="270" y="366"/>
                  </a:cubicBezTo>
                  <a:cubicBezTo>
                    <a:pt x="330" y="375"/>
                    <a:pt x="359" y="290"/>
                    <a:pt x="366" y="244"/>
                  </a:cubicBezTo>
                  <a:cubicBezTo>
                    <a:pt x="367" y="313"/>
                    <a:pt x="427" y="361"/>
                    <a:pt x="475" y="327"/>
                  </a:cubicBezTo>
                  <a:cubicBezTo>
                    <a:pt x="535" y="285"/>
                    <a:pt x="549" y="187"/>
                    <a:pt x="443" y="154"/>
                  </a:cubicBezTo>
                  <a:cubicBezTo>
                    <a:pt x="449" y="151"/>
                    <a:pt x="449" y="151"/>
                    <a:pt x="449" y="151"/>
                  </a:cubicBezTo>
                  <a:cubicBezTo>
                    <a:pt x="485" y="142"/>
                    <a:pt x="528" y="183"/>
                    <a:pt x="538" y="216"/>
                  </a:cubicBezTo>
                  <a:close/>
                </a:path>
              </a:pathLst>
            </a:custGeom>
            <a:solidFill>
              <a:schemeClr val="bg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36" name="Freeform 437"/>
            <p:cNvSpPr/>
            <p:nvPr/>
          </p:nvSpPr>
          <p:spPr bwMode="auto">
            <a:xfrm>
              <a:off x="3594" y="3757"/>
              <a:ext cx="92" cy="121"/>
            </a:xfrm>
            <a:custGeom>
              <a:avLst/>
              <a:gdLst>
                <a:gd name="T0" fmla="*/ 0 w 56"/>
                <a:gd name="T1" fmla="*/ 74 h 74"/>
                <a:gd name="T2" fmla="*/ 53 w 56"/>
                <a:gd name="T3" fmla="*/ 74 h 74"/>
                <a:gd name="T4" fmla="*/ 56 w 56"/>
                <a:gd name="T5" fmla="*/ 0 h 74"/>
                <a:gd name="T6" fmla="*/ 0 w 56"/>
                <a:gd name="T7" fmla="*/ 74 h 74"/>
              </a:gdLst>
              <a:ahLst/>
              <a:cxnLst>
                <a:cxn ang="0">
                  <a:pos x="T0" y="T1"/>
                </a:cxn>
                <a:cxn ang="0">
                  <a:pos x="T2" y="T3"/>
                </a:cxn>
                <a:cxn ang="0">
                  <a:pos x="T4" y="T5"/>
                </a:cxn>
                <a:cxn ang="0">
                  <a:pos x="T6" y="T7"/>
                </a:cxn>
              </a:cxnLst>
              <a:rect l="0" t="0" r="r" b="b"/>
              <a:pathLst>
                <a:path w="56" h="74">
                  <a:moveTo>
                    <a:pt x="0" y="74"/>
                  </a:moveTo>
                  <a:cubicBezTo>
                    <a:pt x="53" y="74"/>
                    <a:pt x="53" y="74"/>
                    <a:pt x="53" y="74"/>
                  </a:cubicBezTo>
                  <a:cubicBezTo>
                    <a:pt x="48" y="55"/>
                    <a:pt x="48" y="30"/>
                    <a:pt x="56" y="0"/>
                  </a:cubicBezTo>
                  <a:cubicBezTo>
                    <a:pt x="38" y="24"/>
                    <a:pt x="19" y="53"/>
                    <a:pt x="0" y="74"/>
                  </a:cubicBezTo>
                  <a:close/>
                </a:path>
              </a:pathLst>
            </a:custGeom>
            <a:solidFill>
              <a:srgbClr val="E0E3E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37" name="Freeform 438"/>
            <p:cNvSpPr/>
            <p:nvPr/>
          </p:nvSpPr>
          <p:spPr bwMode="auto">
            <a:xfrm>
              <a:off x="3190" y="3381"/>
              <a:ext cx="290" cy="497"/>
            </a:xfrm>
            <a:custGeom>
              <a:avLst/>
              <a:gdLst>
                <a:gd name="T0" fmla="*/ 122 w 177"/>
                <a:gd name="T1" fmla="*/ 245 h 304"/>
                <a:gd name="T2" fmla="*/ 91 w 177"/>
                <a:gd name="T3" fmla="*/ 304 h 304"/>
                <a:gd name="T4" fmla="*/ 139 w 177"/>
                <a:gd name="T5" fmla="*/ 304 h 304"/>
                <a:gd name="T6" fmla="*/ 177 w 177"/>
                <a:gd name="T7" fmla="*/ 216 h 304"/>
                <a:gd name="T8" fmla="*/ 77 w 177"/>
                <a:gd name="T9" fmla="*/ 125 h 304"/>
                <a:gd name="T10" fmla="*/ 168 w 177"/>
                <a:gd name="T11" fmla="*/ 40 h 304"/>
                <a:gd name="T12" fmla="*/ 158 w 177"/>
                <a:gd name="T13" fmla="*/ 29 h 304"/>
                <a:gd name="T14" fmla="*/ 161 w 177"/>
                <a:gd name="T15" fmla="*/ 37 h 304"/>
                <a:gd name="T16" fmla="*/ 16 w 177"/>
                <a:gd name="T17" fmla="*/ 111 h 304"/>
                <a:gd name="T18" fmla="*/ 122 w 177"/>
                <a:gd name="T19" fmla="*/ 245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7" h="304">
                  <a:moveTo>
                    <a:pt x="122" y="245"/>
                  </a:moveTo>
                  <a:cubicBezTo>
                    <a:pt x="103" y="265"/>
                    <a:pt x="93" y="285"/>
                    <a:pt x="91" y="304"/>
                  </a:cubicBezTo>
                  <a:cubicBezTo>
                    <a:pt x="139" y="304"/>
                    <a:pt x="139" y="304"/>
                    <a:pt x="139" y="304"/>
                  </a:cubicBezTo>
                  <a:cubicBezTo>
                    <a:pt x="119" y="273"/>
                    <a:pt x="141" y="239"/>
                    <a:pt x="177" y="216"/>
                  </a:cubicBezTo>
                  <a:cubicBezTo>
                    <a:pt x="128" y="213"/>
                    <a:pt x="78" y="180"/>
                    <a:pt x="77" y="125"/>
                  </a:cubicBezTo>
                  <a:cubicBezTo>
                    <a:pt x="75" y="73"/>
                    <a:pt x="125" y="47"/>
                    <a:pt x="168" y="40"/>
                  </a:cubicBezTo>
                  <a:cubicBezTo>
                    <a:pt x="165" y="36"/>
                    <a:pt x="161" y="33"/>
                    <a:pt x="158" y="29"/>
                  </a:cubicBezTo>
                  <a:cubicBezTo>
                    <a:pt x="159" y="32"/>
                    <a:pt x="160" y="35"/>
                    <a:pt x="161" y="37"/>
                  </a:cubicBezTo>
                  <a:cubicBezTo>
                    <a:pt x="99" y="0"/>
                    <a:pt x="31" y="46"/>
                    <a:pt x="16" y="111"/>
                  </a:cubicBezTo>
                  <a:cubicBezTo>
                    <a:pt x="0" y="182"/>
                    <a:pt x="56" y="242"/>
                    <a:pt x="122" y="245"/>
                  </a:cubicBezTo>
                  <a:close/>
                </a:path>
              </a:pathLst>
            </a:custGeom>
            <a:solidFill>
              <a:schemeClr val="bg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38" name="Rectangle 439"/>
            <p:cNvSpPr>
              <a:spLocks noChangeArrowheads="1"/>
            </p:cNvSpPr>
            <p:nvPr/>
          </p:nvSpPr>
          <p:spPr bwMode="auto">
            <a:xfrm>
              <a:off x="3773" y="2015"/>
              <a:ext cx="190" cy="111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39" name="Freeform 440"/>
            <p:cNvSpPr/>
            <p:nvPr/>
          </p:nvSpPr>
          <p:spPr bwMode="auto">
            <a:xfrm>
              <a:off x="3694" y="1237"/>
              <a:ext cx="770" cy="704"/>
            </a:xfrm>
            <a:custGeom>
              <a:avLst/>
              <a:gdLst>
                <a:gd name="T0" fmla="*/ 242 w 470"/>
                <a:gd name="T1" fmla="*/ 64 h 431"/>
                <a:gd name="T2" fmla="*/ 364 w 470"/>
                <a:gd name="T3" fmla="*/ 431 h 431"/>
                <a:gd name="T4" fmla="*/ 178 w 470"/>
                <a:gd name="T5" fmla="*/ 312 h 431"/>
                <a:gd name="T6" fmla="*/ 242 w 470"/>
                <a:gd name="T7" fmla="*/ 64 h 431"/>
              </a:gdLst>
              <a:ahLst/>
              <a:cxnLst>
                <a:cxn ang="0">
                  <a:pos x="T0" y="T1"/>
                </a:cxn>
                <a:cxn ang="0">
                  <a:pos x="T2" y="T3"/>
                </a:cxn>
                <a:cxn ang="0">
                  <a:pos x="T4" y="T5"/>
                </a:cxn>
                <a:cxn ang="0">
                  <a:pos x="T6" y="T7"/>
                </a:cxn>
              </a:cxnLst>
              <a:rect l="0" t="0" r="r" b="b"/>
              <a:pathLst>
                <a:path w="470" h="431">
                  <a:moveTo>
                    <a:pt x="242" y="64"/>
                  </a:moveTo>
                  <a:cubicBezTo>
                    <a:pt x="242" y="64"/>
                    <a:pt x="470" y="0"/>
                    <a:pt x="364" y="431"/>
                  </a:cubicBezTo>
                  <a:cubicBezTo>
                    <a:pt x="364" y="431"/>
                    <a:pt x="355" y="312"/>
                    <a:pt x="178" y="312"/>
                  </a:cubicBezTo>
                  <a:cubicBezTo>
                    <a:pt x="0" y="312"/>
                    <a:pt x="242" y="64"/>
                    <a:pt x="242" y="64"/>
                  </a:cubicBezTo>
                  <a:close/>
                </a:path>
              </a:pathLst>
            </a:cu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40" name="Freeform 441"/>
            <p:cNvSpPr/>
            <p:nvPr/>
          </p:nvSpPr>
          <p:spPr bwMode="auto">
            <a:xfrm>
              <a:off x="3267" y="1237"/>
              <a:ext cx="769" cy="704"/>
            </a:xfrm>
            <a:custGeom>
              <a:avLst/>
              <a:gdLst>
                <a:gd name="T0" fmla="*/ 228 w 470"/>
                <a:gd name="T1" fmla="*/ 64 h 431"/>
                <a:gd name="T2" fmla="*/ 106 w 470"/>
                <a:gd name="T3" fmla="*/ 431 h 431"/>
                <a:gd name="T4" fmla="*/ 292 w 470"/>
                <a:gd name="T5" fmla="*/ 312 h 431"/>
                <a:gd name="T6" fmla="*/ 228 w 470"/>
                <a:gd name="T7" fmla="*/ 64 h 431"/>
              </a:gdLst>
              <a:ahLst/>
              <a:cxnLst>
                <a:cxn ang="0">
                  <a:pos x="T0" y="T1"/>
                </a:cxn>
                <a:cxn ang="0">
                  <a:pos x="T2" y="T3"/>
                </a:cxn>
                <a:cxn ang="0">
                  <a:pos x="T4" y="T5"/>
                </a:cxn>
                <a:cxn ang="0">
                  <a:pos x="T6" y="T7"/>
                </a:cxn>
              </a:cxnLst>
              <a:rect l="0" t="0" r="r" b="b"/>
              <a:pathLst>
                <a:path w="470" h="431">
                  <a:moveTo>
                    <a:pt x="228" y="64"/>
                  </a:moveTo>
                  <a:cubicBezTo>
                    <a:pt x="228" y="64"/>
                    <a:pt x="0" y="0"/>
                    <a:pt x="106" y="431"/>
                  </a:cubicBezTo>
                  <a:cubicBezTo>
                    <a:pt x="106" y="431"/>
                    <a:pt x="114" y="312"/>
                    <a:pt x="292" y="312"/>
                  </a:cubicBezTo>
                  <a:cubicBezTo>
                    <a:pt x="470" y="312"/>
                    <a:pt x="228" y="64"/>
                    <a:pt x="228" y="64"/>
                  </a:cubicBezTo>
                  <a:close/>
                </a:path>
              </a:pathLst>
            </a:cu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41" name="Freeform 442"/>
            <p:cNvSpPr/>
            <p:nvPr/>
          </p:nvSpPr>
          <p:spPr bwMode="auto">
            <a:xfrm>
              <a:off x="3638" y="1876"/>
              <a:ext cx="461" cy="400"/>
            </a:xfrm>
            <a:custGeom>
              <a:avLst/>
              <a:gdLst>
                <a:gd name="T0" fmla="*/ 141 w 281"/>
                <a:gd name="T1" fmla="*/ 244 h 245"/>
                <a:gd name="T2" fmla="*/ 193 w 281"/>
                <a:gd name="T3" fmla="*/ 0 h 245"/>
                <a:gd name="T4" fmla="*/ 141 w 281"/>
                <a:gd name="T5" fmla="*/ 0 h 245"/>
                <a:gd name="T6" fmla="*/ 140 w 281"/>
                <a:gd name="T7" fmla="*/ 0 h 245"/>
                <a:gd name="T8" fmla="*/ 88 w 281"/>
                <a:gd name="T9" fmla="*/ 0 h 245"/>
                <a:gd name="T10" fmla="*/ 140 w 281"/>
                <a:gd name="T11" fmla="*/ 244 h 245"/>
                <a:gd name="T12" fmla="*/ 140 w 281"/>
                <a:gd name="T13" fmla="*/ 245 h 245"/>
                <a:gd name="T14" fmla="*/ 141 w 281"/>
                <a:gd name="T15" fmla="*/ 244 h 245"/>
                <a:gd name="T16" fmla="*/ 141 w 281"/>
                <a:gd name="T17" fmla="*/ 245 h 245"/>
                <a:gd name="T18" fmla="*/ 141 w 281"/>
                <a:gd name="T19" fmla="*/ 244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1" h="245">
                  <a:moveTo>
                    <a:pt x="141" y="244"/>
                  </a:moveTo>
                  <a:cubicBezTo>
                    <a:pt x="281" y="74"/>
                    <a:pt x="193" y="0"/>
                    <a:pt x="193" y="0"/>
                  </a:cubicBezTo>
                  <a:cubicBezTo>
                    <a:pt x="141" y="0"/>
                    <a:pt x="141" y="0"/>
                    <a:pt x="141" y="0"/>
                  </a:cubicBezTo>
                  <a:cubicBezTo>
                    <a:pt x="140" y="0"/>
                    <a:pt x="140" y="0"/>
                    <a:pt x="140" y="0"/>
                  </a:cubicBezTo>
                  <a:cubicBezTo>
                    <a:pt x="88" y="0"/>
                    <a:pt x="88" y="0"/>
                    <a:pt x="88" y="0"/>
                  </a:cubicBezTo>
                  <a:cubicBezTo>
                    <a:pt x="88" y="0"/>
                    <a:pt x="0" y="74"/>
                    <a:pt x="140" y="244"/>
                  </a:cubicBezTo>
                  <a:cubicBezTo>
                    <a:pt x="140" y="245"/>
                    <a:pt x="140" y="245"/>
                    <a:pt x="140" y="245"/>
                  </a:cubicBezTo>
                  <a:cubicBezTo>
                    <a:pt x="141" y="244"/>
                    <a:pt x="141" y="244"/>
                    <a:pt x="141" y="244"/>
                  </a:cubicBezTo>
                  <a:cubicBezTo>
                    <a:pt x="141" y="245"/>
                    <a:pt x="141" y="245"/>
                    <a:pt x="141" y="245"/>
                  </a:cubicBezTo>
                  <a:lnTo>
                    <a:pt x="141" y="244"/>
                  </a:ln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42" name="Freeform 443"/>
            <p:cNvSpPr/>
            <p:nvPr/>
          </p:nvSpPr>
          <p:spPr bwMode="auto">
            <a:xfrm>
              <a:off x="3693" y="1876"/>
              <a:ext cx="352" cy="307"/>
            </a:xfrm>
            <a:custGeom>
              <a:avLst/>
              <a:gdLst>
                <a:gd name="T0" fmla="*/ 108 w 215"/>
                <a:gd name="T1" fmla="*/ 187 h 188"/>
                <a:gd name="T2" fmla="*/ 148 w 215"/>
                <a:gd name="T3" fmla="*/ 0 h 188"/>
                <a:gd name="T4" fmla="*/ 108 w 215"/>
                <a:gd name="T5" fmla="*/ 0 h 188"/>
                <a:gd name="T6" fmla="*/ 107 w 215"/>
                <a:gd name="T7" fmla="*/ 0 h 188"/>
                <a:gd name="T8" fmla="*/ 68 w 215"/>
                <a:gd name="T9" fmla="*/ 0 h 188"/>
                <a:gd name="T10" fmla="*/ 107 w 215"/>
                <a:gd name="T11" fmla="*/ 187 h 188"/>
                <a:gd name="T12" fmla="*/ 107 w 215"/>
                <a:gd name="T13" fmla="*/ 188 h 188"/>
                <a:gd name="T14" fmla="*/ 108 w 215"/>
                <a:gd name="T15" fmla="*/ 187 h 188"/>
                <a:gd name="T16" fmla="*/ 108 w 215"/>
                <a:gd name="T17" fmla="*/ 188 h 188"/>
                <a:gd name="T18" fmla="*/ 108 w 215"/>
                <a:gd name="T19" fmla="*/ 187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5" h="188">
                  <a:moveTo>
                    <a:pt x="108" y="187"/>
                  </a:moveTo>
                  <a:cubicBezTo>
                    <a:pt x="215" y="57"/>
                    <a:pt x="148" y="0"/>
                    <a:pt x="148" y="0"/>
                  </a:cubicBezTo>
                  <a:cubicBezTo>
                    <a:pt x="108" y="0"/>
                    <a:pt x="108" y="0"/>
                    <a:pt x="108" y="0"/>
                  </a:cubicBezTo>
                  <a:cubicBezTo>
                    <a:pt x="107" y="0"/>
                    <a:pt x="107" y="0"/>
                    <a:pt x="107" y="0"/>
                  </a:cubicBezTo>
                  <a:cubicBezTo>
                    <a:pt x="68" y="0"/>
                    <a:pt x="68" y="0"/>
                    <a:pt x="68" y="0"/>
                  </a:cubicBezTo>
                  <a:cubicBezTo>
                    <a:pt x="68" y="0"/>
                    <a:pt x="0" y="57"/>
                    <a:pt x="107" y="187"/>
                  </a:cubicBezTo>
                  <a:cubicBezTo>
                    <a:pt x="107" y="188"/>
                    <a:pt x="107" y="188"/>
                    <a:pt x="107" y="188"/>
                  </a:cubicBezTo>
                  <a:cubicBezTo>
                    <a:pt x="108" y="187"/>
                    <a:pt x="108" y="187"/>
                    <a:pt x="108" y="187"/>
                  </a:cubicBezTo>
                  <a:cubicBezTo>
                    <a:pt x="108" y="188"/>
                    <a:pt x="108" y="188"/>
                    <a:pt x="108" y="188"/>
                  </a:cubicBezTo>
                  <a:lnTo>
                    <a:pt x="108" y="187"/>
                  </a:lnTo>
                  <a:close/>
                </a:path>
              </a:pathLst>
            </a:custGeom>
            <a:solidFill>
              <a:schemeClr val="accent4">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43" name="Freeform 444"/>
            <p:cNvSpPr/>
            <p:nvPr/>
          </p:nvSpPr>
          <p:spPr bwMode="auto">
            <a:xfrm>
              <a:off x="3745" y="1876"/>
              <a:ext cx="247" cy="215"/>
            </a:xfrm>
            <a:custGeom>
              <a:avLst/>
              <a:gdLst>
                <a:gd name="T0" fmla="*/ 76 w 151"/>
                <a:gd name="T1" fmla="*/ 131 h 132"/>
                <a:gd name="T2" fmla="*/ 104 w 151"/>
                <a:gd name="T3" fmla="*/ 0 h 132"/>
                <a:gd name="T4" fmla="*/ 76 w 151"/>
                <a:gd name="T5" fmla="*/ 0 h 132"/>
                <a:gd name="T6" fmla="*/ 75 w 151"/>
                <a:gd name="T7" fmla="*/ 0 h 132"/>
                <a:gd name="T8" fmla="*/ 47 w 151"/>
                <a:gd name="T9" fmla="*/ 0 h 132"/>
                <a:gd name="T10" fmla="*/ 75 w 151"/>
                <a:gd name="T11" fmla="*/ 131 h 132"/>
                <a:gd name="T12" fmla="*/ 75 w 151"/>
                <a:gd name="T13" fmla="*/ 132 h 132"/>
                <a:gd name="T14" fmla="*/ 76 w 151"/>
                <a:gd name="T15" fmla="*/ 131 h 132"/>
                <a:gd name="T16" fmla="*/ 76 w 151"/>
                <a:gd name="T17" fmla="*/ 132 h 132"/>
                <a:gd name="T18" fmla="*/ 76 w 151"/>
                <a:gd name="T19" fmla="*/ 131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1" h="132">
                  <a:moveTo>
                    <a:pt x="76" y="131"/>
                  </a:moveTo>
                  <a:cubicBezTo>
                    <a:pt x="151" y="40"/>
                    <a:pt x="104" y="0"/>
                    <a:pt x="104" y="0"/>
                  </a:cubicBezTo>
                  <a:cubicBezTo>
                    <a:pt x="76" y="0"/>
                    <a:pt x="76" y="0"/>
                    <a:pt x="76" y="0"/>
                  </a:cubicBezTo>
                  <a:cubicBezTo>
                    <a:pt x="75" y="0"/>
                    <a:pt x="75" y="0"/>
                    <a:pt x="75" y="0"/>
                  </a:cubicBezTo>
                  <a:cubicBezTo>
                    <a:pt x="47" y="0"/>
                    <a:pt x="47" y="0"/>
                    <a:pt x="47" y="0"/>
                  </a:cubicBezTo>
                  <a:cubicBezTo>
                    <a:pt x="47" y="0"/>
                    <a:pt x="0" y="40"/>
                    <a:pt x="75" y="131"/>
                  </a:cubicBezTo>
                  <a:cubicBezTo>
                    <a:pt x="75" y="132"/>
                    <a:pt x="75" y="132"/>
                    <a:pt x="75" y="132"/>
                  </a:cubicBezTo>
                  <a:cubicBezTo>
                    <a:pt x="76" y="131"/>
                    <a:pt x="76" y="131"/>
                    <a:pt x="76" y="131"/>
                  </a:cubicBezTo>
                  <a:cubicBezTo>
                    <a:pt x="76" y="132"/>
                    <a:pt x="76" y="132"/>
                    <a:pt x="76" y="132"/>
                  </a:cubicBezTo>
                  <a:lnTo>
                    <a:pt x="76" y="131"/>
                  </a:ln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44" name="Freeform 445"/>
            <p:cNvSpPr/>
            <p:nvPr/>
          </p:nvSpPr>
          <p:spPr bwMode="auto">
            <a:xfrm>
              <a:off x="3724" y="1632"/>
              <a:ext cx="283" cy="271"/>
            </a:xfrm>
            <a:custGeom>
              <a:avLst/>
              <a:gdLst>
                <a:gd name="T0" fmla="*/ 283 w 283"/>
                <a:gd name="T1" fmla="*/ 271 h 271"/>
                <a:gd name="T2" fmla="*/ 0 w 283"/>
                <a:gd name="T3" fmla="*/ 271 h 271"/>
                <a:gd name="T4" fmla="*/ 44 w 283"/>
                <a:gd name="T5" fmla="*/ 0 h 271"/>
                <a:gd name="T6" fmla="*/ 239 w 283"/>
                <a:gd name="T7" fmla="*/ 0 h 271"/>
                <a:gd name="T8" fmla="*/ 283 w 283"/>
                <a:gd name="T9" fmla="*/ 271 h 271"/>
              </a:gdLst>
              <a:ahLst/>
              <a:cxnLst>
                <a:cxn ang="0">
                  <a:pos x="T0" y="T1"/>
                </a:cxn>
                <a:cxn ang="0">
                  <a:pos x="T2" y="T3"/>
                </a:cxn>
                <a:cxn ang="0">
                  <a:pos x="T4" y="T5"/>
                </a:cxn>
                <a:cxn ang="0">
                  <a:pos x="T6" y="T7"/>
                </a:cxn>
                <a:cxn ang="0">
                  <a:pos x="T8" y="T9"/>
                </a:cxn>
              </a:cxnLst>
              <a:rect l="0" t="0" r="r" b="b"/>
              <a:pathLst>
                <a:path w="283" h="271">
                  <a:moveTo>
                    <a:pt x="283" y="271"/>
                  </a:moveTo>
                  <a:lnTo>
                    <a:pt x="0" y="271"/>
                  </a:lnTo>
                  <a:lnTo>
                    <a:pt x="44" y="0"/>
                  </a:lnTo>
                  <a:lnTo>
                    <a:pt x="239" y="0"/>
                  </a:lnTo>
                  <a:lnTo>
                    <a:pt x="283" y="271"/>
                  </a:lnTo>
                  <a:close/>
                </a:path>
              </a:pathLst>
            </a:custGeom>
            <a:solidFill>
              <a:schemeClr val="accent5">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45" name="Freeform 446"/>
            <p:cNvSpPr/>
            <p:nvPr/>
          </p:nvSpPr>
          <p:spPr bwMode="auto">
            <a:xfrm>
              <a:off x="3607" y="145"/>
              <a:ext cx="516" cy="1623"/>
            </a:xfrm>
            <a:custGeom>
              <a:avLst/>
              <a:gdLst>
                <a:gd name="T0" fmla="*/ 262 w 315"/>
                <a:gd name="T1" fmla="*/ 993 h 993"/>
                <a:gd name="T2" fmla="*/ 315 w 315"/>
                <a:gd name="T3" fmla="*/ 568 h 993"/>
                <a:gd name="T4" fmla="*/ 157 w 315"/>
                <a:gd name="T5" fmla="*/ 0 h 993"/>
                <a:gd name="T6" fmla="*/ 0 w 315"/>
                <a:gd name="T7" fmla="*/ 568 h 993"/>
                <a:gd name="T8" fmla="*/ 53 w 315"/>
                <a:gd name="T9" fmla="*/ 993 h 993"/>
                <a:gd name="T10" fmla="*/ 262 w 315"/>
                <a:gd name="T11" fmla="*/ 993 h 993"/>
              </a:gdLst>
              <a:ahLst/>
              <a:cxnLst>
                <a:cxn ang="0">
                  <a:pos x="T0" y="T1"/>
                </a:cxn>
                <a:cxn ang="0">
                  <a:pos x="T2" y="T3"/>
                </a:cxn>
                <a:cxn ang="0">
                  <a:pos x="T4" y="T5"/>
                </a:cxn>
                <a:cxn ang="0">
                  <a:pos x="T6" y="T7"/>
                </a:cxn>
                <a:cxn ang="0">
                  <a:pos x="T8" y="T9"/>
                </a:cxn>
                <a:cxn ang="0">
                  <a:pos x="T10" y="T11"/>
                </a:cxn>
              </a:cxnLst>
              <a:rect l="0" t="0" r="r" b="b"/>
              <a:pathLst>
                <a:path w="315" h="993">
                  <a:moveTo>
                    <a:pt x="262" y="993"/>
                  </a:moveTo>
                  <a:cubicBezTo>
                    <a:pt x="294" y="889"/>
                    <a:pt x="315" y="737"/>
                    <a:pt x="315" y="568"/>
                  </a:cubicBezTo>
                  <a:cubicBezTo>
                    <a:pt x="315" y="254"/>
                    <a:pt x="157" y="0"/>
                    <a:pt x="157" y="0"/>
                  </a:cubicBezTo>
                  <a:cubicBezTo>
                    <a:pt x="157" y="0"/>
                    <a:pt x="0" y="254"/>
                    <a:pt x="0" y="568"/>
                  </a:cubicBezTo>
                  <a:cubicBezTo>
                    <a:pt x="0" y="737"/>
                    <a:pt x="21" y="889"/>
                    <a:pt x="53" y="993"/>
                  </a:cubicBezTo>
                  <a:cubicBezTo>
                    <a:pt x="262" y="993"/>
                    <a:pt x="262" y="993"/>
                    <a:pt x="262" y="993"/>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46" name="Freeform 447"/>
            <p:cNvSpPr/>
            <p:nvPr/>
          </p:nvSpPr>
          <p:spPr bwMode="auto">
            <a:xfrm>
              <a:off x="3724" y="145"/>
              <a:ext cx="283" cy="306"/>
            </a:xfrm>
            <a:custGeom>
              <a:avLst/>
              <a:gdLst>
                <a:gd name="T0" fmla="*/ 173 w 173"/>
                <a:gd name="T1" fmla="*/ 187 h 187"/>
                <a:gd name="T2" fmla="*/ 86 w 173"/>
                <a:gd name="T3" fmla="*/ 0 h 187"/>
                <a:gd name="T4" fmla="*/ 0 w 173"/>
                <a:gd name="T5" fmla="*/ 187 h 187"/>
                <a:gd name="T6" fmla="*/ 173 w 173"/>
                <a:gd name="T7" fmla="*/ 187 h 187"/>
              </a:gdLst>
              <a:ahLst/>
              <a:cxnLst>
                <a:cxn ang="0">
                  <a:pos x="T0" y="T1"/>
                </a:cxn>
                <a:cxn ang="0">
                  <a:pos x="T2" y="T3"/>
                </a:cxn>
                <a:cxn ang="0">
                  <a:pos x="T4" y="T5"/>
                </a:cxn>
                <a:cxn ang="0">
                  <a:pos x="T6" y="T7"/>
                </a:cxn>
              </a:cxnLst>
              <a:rect l="0" t="0" r="r" b="b"/>
              <a:pathLst>
                <a:path w="173" h="187">
                  <a:moveTo>
                    <a:pt x="173" y="187"/>
                  </a:moveTo>
                  <a:cubicBezTo>
                    <a:pt x="131" y="72"/>
                    <a:pt x="86" y="0"/>
                    <a:pt x="86" y="0"/>
                  </a:cubicBezTo>
                  <a:cubicBezTo>
                    <a:pt x="86" y="0"/>
                    <a:pt x="42" y="72"/>
                    <a:pt x="0" y="187"/>
                  </a:cubicBezTo>
                  <a:cubicBezTo>
                    <a:pt x="173" y="187"/>
                    <a:pt x="173" y="187"/>
                    <a:pt x="173" y="187"/>
                  </a:cubicBezTo>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47" name="Freeform 448"/>
            <p:cNvSpPr/>
            <p:nvPr/>
          </p:nvSpPr>
          <p:spPr bwMode="auto">
            <a:xfrm>
              <a:off x="3738" y="145"/>
              <a:ext cx="253" cy="265"/>
            </a:xfrm>
            <a:custGeom>
              <a:avLst/>
              <a:gdLst>
                <a:gd name="T0" fmla="*/ 154 w 154"/>
                <a:gd name="T1" fmla="*/ 162 h 162"/>
                <a:gd name="T2" fmla="*/ 77 w 154"/>
                <a:gd name="T3" fmla="*/ 0 h 162"/>
                <a:gd name="T4" fmla="*/ 0 w 154"/>
                <a:gd name="T5" fmla="*/ 162 h 162"/>
                <a:gd name="T6" fmla="*/ 154 w 154"/>
                <a:gd name="T7" fmla="*/ 162 h 162"/>
              </a:gdLst>
              <a:ahLst/>
              <a:cxnLst>
                <a:cxn ang="0">
                  <a:pos x="T0" y="T1"/>
                </a:cxn>
                <a:cxn ang="0">
                  <a:pos x="T2" y="T3"/>
                </a:cxn>
                <a:cxn ang="0">
                  <a:pos x="T4" y="T5"/>
                </a:cxn>
                <a:cxn ang="0">
                  <a:pos x="T6" y="T7"/>
                </a:cxn>
              </a:cxnLst>
              <a:rect l="0" t="0" r="r" b="b"/>
              <a:pathLst>
                <a:path w="154" h="162">
                  <a:moveTo>
                    <a:pt x="154" y="162"/>
                  </a:moveTo>
                  <a:cubicBezTo>
                    <a:pt x="115" y="62"/>
                    <a:pt x="77" y="0"/>
                    <a:pt x="77" y="0"/>
                  </a:cubicBezTo>
                  <a:cubicBezTo>
                    <a:pt x="77" y="0"/>
                    <a:pt x="39" y="62"/>
                    <a:pt x="0" y="162"/>
                  </a:cubicBezTo>
                  <a:cubicBezTo>
                    <a:pt x="154" y="162"/>
                    <a:pt x="154" y="162"/>
                    <a:pt x="154" y="162"/>
                  </a:cubicBezTo>
                </a:path>
              </a:pathLst>
            </a:cu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48" name="Rectangle 449"/>
            <p:cNvSpPr>
              <a:spLocks noChangeArrowheads="1"/>
            </p:cNvSpPr>
            <p:nvPr/>
          </p:nvSpPr>
          <p:spPr bwMode="auto">
            <a:xfrm>
              <a:off x="3712" y="1895"/>
              <a:ext cx="306" cy="46"/>
            </a:xfrm>
            <a:prstGeom prst="rect">
              <a:avLst/>
            </a:prstGeom>
            <a:solidFill>
              <a:schemeClr val="accent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49" name="Oval 450"/>
            <p:cNvSpPr>
              <a:spLocks noChangeArrowheads="1"/>
            </p:cNvSpPr>
            <p:nvPr/>
          </p:nvSpPr>
          <p:spPr bwMode="auto">
            <a:xfrm>
              <a:off x="3737" y="795"/>
              <a:ext cx="257" cy="257"/>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50" name="Oval 451"/>
            <p:cNvSpPr>
              <a:spLocks noChangeArrowheads="1"/>
            </p:cNvSpPr>
            <p:nvPr/>
          </p:nvSpPr>
          <p:spPr bwMode="auto">
            <a:xfrm>
              <a:off x="3778" y="836"/>
              <a:ext cx="175" cy="175"/>
            </a:xfrm>
            <a:prstGeom prst="ellipse">
              <a:avLst/>
            </a:pr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51" name="Freeform 452"/>
            <p:cNvSpPr/>
            <p:nvPr/>
          </p:nvSpPr>
          <p:spPr bwMode="auto">
            <a:xfrm>
              <a:off x="3920" y="250"/>
              <a:ext cx="2" cy="1"/>
            </a:xfrm>
            <a:custGeom>
              <a:avLst/>
              <a:gdLst>
                <a:gd name="T0" fmla="*/ 0 w 1"/>
                <a:gd name="T1" fmla="*/ 0 h 1"/>
                <a:gd name="T2" fmla="*/ 1 w 1"/>
                <a:gd name="T3" fmla="*/ 0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0"/>
                    <a:pt x="1" y="0"/>
                    <a:pt x="1" y="0"/>
                  </a:cubicBezTo>
                  <a:cubicBezTo>
                    <a:pt x="1" y="1"/>
                    <a:pt x="1" y="1"/>
                    <a:pt x="1" y="1"/>
                  </a:cubicBezTo>
                  <a:cubicBezTo>
                    <a:pt x="1" y="1"/>
                    <a:pt x="1" y="0"/>
                    <a:pt x="0" y="0"/>
                  </a:cubicBezTo>
                </a:path>
              </a:pathLst>
            </a:custGeom>
            <a:solidFill>
              <a:srgbClr val="F1D2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52" name="Freeform 453"/>
            <p:cNvSpPr/>
            <p:nvPr/>
          </p:nvSpPr>
          <p:spPr bwMode="auto">
            <a:xfrm>
              <a:off x="3922" y="250"/>
              <a:ext cx="1" cy="5"/>
            </a:xfrm>
            <a:custGeom>
              <a:avLst/>
              <a:gdLst>
                <a:gd name="T0" fmla="*/ 0 w 1"/>
                <a:gd name="T1" fmla="*/ 0 h 3"/>
                <a:gd name="T2" fmla="*/ 0 w 1"/>
                <a:gd name="T3" fmla="*/ 1 h 3"/>
                <a:gd name="T4" fmla="*/ 1 w 1"/>
                <a:gd name="T5" fmla="*/ 3 h 3"/>
                <a:gd name="T6" fmla="*/ 1 w 1"/>
                <a:gd name="T7" fmla="*/ 3 h 3"/>
                <a:gd name="T8" fmla="*/ 0 w 1"/>
                <a:gd name="T9" fmla="*/ 1 h 3"/>
                <a:gd name="T10" fmla="*/ 0 w 1"/>
                <a:gd name="T11" fmla="*/ 0 h 3"/>
              </a:gdLst>
              <a:ahLst/>
              <a:cxnLst>
                <a:cxn ang="0">
                  <a:pos x="T0" y="T1"/>
                </a:cxn>
                <a:cxn ang="0">
                  <a:pos x="T2" y="T3"/>
                </a:cxn>
                <a:cxn ang="0">
                  <a:pos x="T4" y="T5"/>
                </a:cxn>
                <a:cxn ang="0">
                  <a:pos x="T6" y="T7"/>
                </a:cxn>
                <a:cxn ang="0">
                  <a:pos x="T8" y="T9"/>
                </a:cxn>
                <a:cxn ang="0">
                  <a:pos x="T10" y="T11"/>
                </a:cxn>
              </a:cxnLst>
              <a:rect l="0" t="0" r="r" b="b"/>
              <a:pathLst>
                <a:path w="1" h="3">
                  <a:moveTo>
                    <a:pt x="0" y="0"/>
                  </a:moveTo>
                  <a:cubicBezTo>
                    <a:pt x="0" y="1"/>
                    <a:pt x="0" y="1"/>
                    <a:pt x="0" y="1"/>
                  </a:cubicBezTo>
                  <a:cubicBezTo>
                    <a:pt x="0" y="2"/>
                    <a:pt x="1" y="2"/>
                    <a:pt x="1" y="3"/>
                  </a:cubicBezTo>
                  <a:cubicBezTo>
                    <a:pt x="1" y="3"/>
                    <a:pt x="1" y="3"/>
                    <a:pt x="1" y="3"/>
                  </a:cubicBezTo>
                  <a:cubicBezTo>
                    <a:pt x="1" y="2"/>
                    <a:pt x="0" y="2"/>
                    <a:pt x="0" y="1"/>
                  </a:cubicBezTo>
                  <a:cubicBezTo>
                    <a:pt x="0" y="1"/>
                    <a:pt x="0" y="1"/>
                    <a:pt x="0" y="0"/>
                  </a:cubicBezTo>
                </a:path>
              </a:pathLst>
            </a:custGeom>
            <a:solidFill>
              <a:srgbClr val="4771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53" name="Freeform 454"/>
            <p:cNvSpPr/>
            <p:nvPr/>
          </p:nvSpPr>
          <p:spPr bwMode="auto">
            <a:xfrm>
              <a:off x="3922" y="251"/>
              <a:ext cx="1" cy="4"/>
            </a:xfrm>
            <a:custGeom>
              <a:avLst/>
              <a:gdLst>
                <a:gd name="T0" fmla="*/ 0 w 1"/>
                <a:gd name="T1" fmla="*/ 0 h 2"/>
                <a:gd name="T2" fmla="*/ 1 w 1"/>
                <a:gd name="T3" fmla="*/ 1 h 2"/>
                <a:gd name="T4" fmla="*/ 1 w 1"/>
                <a:gd name="T5" fmla="*/ 1 h 2"/>
                <a:gd name="T6" fmla="*/ 1 w 1"/>
                <a:gd name="T7" fmla="*/ 1 h 2"/>
                <a:gd name="T8" fmla="*/ 1 w 1"/>
                <a:gd name="T9" fmla="*/ 2 h 2"/>
                <a:gd name="T10" fmla="*/ 0 w 1"/>
                <a:gd name="T11" fmla="*/ 0 h 2"/>
              </a:gdLst>
              <a:ahLst/>
              <a:cxnLst>
                <a:cxn ang="0">
                  <a:pos x="T0" y="T1"/>
                </a:cxn>
                <a:cxn ang="0">
                  <a:pos x="T2" y="T3"/>
                </a:cxn>
                <a:cxn ang="0">
                  <a:pos x="T4" y="T5"/>
                </a:cxn>
                <a:cxn ang="0">
                  <a:pos x="T6" y="T7"/>
                </a:cxn>
                <a:cxn ang="0">
                  <a:pos x="T8" y="T9"/>
                </a:cxn>
                <a:cxn ang="0">
                  <a:pos x="T10" y="T11"/>
                </a:cxn>
              </a:cxnLst>
              <a:rect l="0" t="0" r="r" b="b"/>
              <a:pathLst>
                <a:path w="1" h="2">
                  <a:moveTo>
                    <a:pt x="0" y="0"/>
                  </a:moveTo>
                  <a:cubicBezTo>
                    <a:pt x="0" y="1"/>
                    <a:pt x="1" y="1"/>
                    <a:pt x="1" y="1"/>
                  </a:cubicBezTo>
                  <a:cubicBezTo>
                    <a:pt x="1" y="1"/>
                    <a:pt x="1" y="1"/>
                    <a:pt x="1" y="1"/>
                  </a:cubicBezTo>
                  <a:cubicBezTo>
                    <a:pt x="1" y="1"/>
                    <a:pt x="1" y="1"/>
                    <a:pt x="1" y="1"/>
                  </a:cubicBezTo>
                  <a:cubicBezTo>
                    <a:pt x="1" y="2"/>
                    <a:pt x="1" y="2"/>
                    <a:pt x="1" y="2"/>
                  </a:cubicBezTo>
                  <a:cubicBezTo>
                    <a:pt x="1" y="1"/>
                    <a:pt x="0" y="1"/>
                    <a:pt x="0" y="0"/>
                  </a:cubicBezTo>
                </a:path>
              </a:pathLst>
            </a:custGeom>
            <a:solidFill>
              <a:srgbClr val="941A0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54" name="Freeform 455"/>
            <p:cNvSpPr/>
            <p:nvPr/>
          </p:nvSpPr>
          <p:spPr bwMode="auto">
            <a:xfrm>
              <a:off x="3923" y="255"/>
              <a:ext cx="0" cy="1"/>
            </a:xfrm>
            <a:custGeom>
              <a:avLst/>
              <a:gdLst>
                <a:gd name="T0" fmla="*/ 0 h 1"/>
                <a:gd name="T1" fmla="*/ 1 h 1"/>
                <a:gd name="T2" fmla="*/ 0 h 1"/>
                <a:gd name="T3" fmla="*/ 0 h 1"/>
                <a:gd name="T4" fmla="*/ 0 h 1"/>
              </a:gdLst>
              <a:ahLst/>
              <a:cxnLst>
                <a:cxn ang="0">
                  <a:pos x="0" y="T0"/>
                </a:cxn>
                <a:cxn ang="0">
                  <a:pos x="0" y="T1"/>
                </a:cxn>
                <a:cxn ang="0">
                  <a:pos x="0" y="T2"/>
                </a:cxn>
                <a:cxn ang="0">
                  <a:pos x="0" y="T3"/>
                </a:cxn>
                <a:cxn ang="0">
                  <a:pos x="0" y="T4"/>
                </a:cxn>
              </a:cxnLst>
              <a:rect l="0" t="0" r="r" b="b"/>
              <a:pathLst>
                <a:path h="1">
                  <a:moveTo>
                    <a:pt x="0" y="0"/>
                  </a:moveTo>
                  <a:cubicBezTo>
                    <a:pt x="0" y="0"/>
                    <a:pt x="0" y="0"/>
                    <a:pt x="0" y="1"/>
                  </a:cubicBezTo>
                  <a:cubicBezTo>
                    <a:pt x="0" y="0"/>
                    <a:pt x="0" y="0"/>
                    <a:pt x="0" y="0"/>
                  </a:cubicBezTo>
                  <a:cubicBezTo>
                    <a:pt x="0" y="0"/>
                    <a:pt x="0" y="0"/>
                    <a:pt x="0" y="0"/>
                  </a:cubicBezTo>
                  <a:cubicBezTo>
                    <a:pt x="0" y="0"/>
                    <a:pt x="0" y="0"/>
                    <a:pt x="0" y="0"/>
                  </a:cubicBezTo>
                </a:path>
              </a:pathLst>
            </a:custGeom>
            <a:solidFill>
              <a:srgbClr val="4771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55" name="Freeform 456"/>
            <p:cNvSpPr/>
            <p:nvPr/>
          </p:nvSpPr>
          <p:spPr bwMode="auto">
            <a:xfrm>
              <a:off x="3892" y="192"/>
              <a:ext cx="5" cy="10"/>
            </a:xfrm>
            <a:custGeom>
              <a:avLst/>
              <a:gdLst>
                <a:gd name="T0" fmla="*/ 0 w 3"/>
                <a:gd name="T1" fmla="*/ 0 h 6"/>
                <a:gd name="T2" fmla="*/ 1 w 3"/>
                <a:gd name="T3" fmla="*/ 3 h 6"/>
                <a:gd name="T4" fmla="*/ 3 w 3"/>
                <a:gd name="T5" fmla="*/ 6 h 6"/>
                <a:gd name="T6" fmla="*/ 0 w 3"/>
                <a:gd name="T7" fmla="*/ 0 h 6"/>
              </a:gdLst>
              <a:ahLst/>
              <a:cxnLst>
                <a:cxn ang="0">
                  <a:pos x="T0" y="T1"/>
                </a:cxn>
                <a:cxn ang="0">
                  <a:pos x="T2" y="T3"/>
                </a:cxn>
                <a:cxn ang="0">
                  <a:pos x="T4" y="T5"/>
                </a:cxn>
                <a:cxn ang="0">
                  <a:pos x="T6" y="T7"/>
                </a:cxn>
              </a:cxnLst>
              <a:rect l="0" t="0" r="r" b="b"/>
              <a:pathLst>
                <a:path w="3" h="6">
                  <a:moveTo>
                    <a:pt x="0" y="0"/>
                  </a:moveTo>
                  <a:cubicBezTo>
                    <a:pt x="0" y="1"/>
                    <a:pt x="1" y="2"/>
                    <a:pt x="1" y="3"/>
                  </a:cubicBezTo>
                  <a:cubicBezTo>
                    <a:pt x="2" y="4"/>
                    <a:pt x="2" y="5"/>
                    <a:pt x="3" y="6"/>
                  </a:cubicBezTo>
                  <a:cubicBezTo>
                    <a:pt x="2" y="4"/>
                    <a:pt x="1" y="2"/>
                    <a:pt x="0" y="0"/>
                  </a:cubicBezTo>
                </a:path>
              </a:pathLst>
            </a:custGeom>
            <a:solidFill>
              <a:srgbClr val="FFDE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56" name="Freeform 457"/>
            <p:cNvSpPr/>
            <p:nvPr/>
          </p:nvSpPr>
          <p:spPr bwMode="auto">
            <a:xfrm>
              <a:off x="3894" y="197"/>
              <a:ext cx="8" cy="13"/>
            </a:xfrm>
            <a:custGeom>
              <a:avLst/>
              <a:gdLst>
                <a:gd name="T0" fmla="*/ 0 w 5"/>
                <a:gd name="T1" fmla="*/ 0 h 8"/>
                <a:gd name="T2" fmla="*/ 1 w 5"/>
                <a:gd name="T3" fmla="*/ 2 h 8"/>
                <a:gd name="T4" fmla="*/ 5 w 5"/>
                <a:gd name="T5" fmla="*/ 8 h 8"/>
                <a:gd name="T6" fmla="*/ 2 w 5"/>
                <a:gd name="T7" fmla="*/ 3 h 8"/>
                <a:gd name="T8" fmla="*/ 0 w 5"/>
                <a:gd name="T9" fmla="*/ 0 h 8"/>
              </a:gdLst>
              <a:ahLst/>
              <a:cxnLst>
                <a:cxn ang="0">
                  <a:pos x="T0" y="T1"/>
                </a:cxn>
                <a:cxn ang="0">
                  <a:pos x="T2" y="T3"/>
                </a:cxn>
                <a:cxn ang="0">
                  <a:pos x="T4" y="T5"/>
                </a:cxn>
                <a:cxn ang="0">
                  <a:pos x="T6" y="T7"/>
                </a:cxn>
                <a:cxn ang="0">
                  <a:pos x="T8" y="T9"/>
                </a:cxn>
              </a:cxnLst>
              <a:rect l="0" t="0" r="r" b="b"/>
              <a:pathLst>
                <a:path w="5" h="8">
                  <a:moveTo>
                    <a:pt x="0" y="0"/>
                  </a:moveTo>
                  <a:cubicBezTo>
                    <a:pt x="1" y="1"/>
                    <a:pt x="1" y="2"/>
                    <a:pt x="1" y="2"/>
                  </a:cubicBezTo>
                  <a:cubicBezTo>
                    <a:pt x="2" y="4"/>
                    <a:pt x="4" y="6"/>
                    <a:pt x="5" y="8"/>
                  </a:cubicBezTo>
                  <a:cubicBezTo>
                    <a:pt x="4" y="7"/>
                    <a:pt x="3" y="5"/>
                    <a:pt x="2" y="3"/>
                  </a:cubicBezTo>
                  <a:cubicBezTo>
                    <a:pt x="1" y="2"/>
                    <a:pt x="1" y="1"/>
                    <a:pt x="0" y="0"/>
                  </a:cubicBezTo>
                </a:path>
              </a:pathLst>
            </a:custGeom>
            <a:solidFill>
              <a:srgbClr val="F1D2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57" name="Freeform 458"/>
            <p:cNvSpPr/>
            <p:nvPr/>
          </p:nvSpPr>
          <p:spPr bwMode="auto">
            <a:xfrm>
              <a:off x="3896" y="201"/>
              <a:ext cx="13" cy="24"/>
            </a:xfrm>
            <a:custGeom>
              <a:avLst/>
              <a:gdLst>
                <a:gd name="T0" fmla="*/ 0 w 8"/>
                <a:gd name="T1" fmla="*/ 0 h 15"/>
                <a:gd name="T2" fmla="*/ 2 w 8"/>
                <a:gd name="T3" fmla="*/ 4 h 15"/>
                <a:gd name="T4" fmla="*/ 8 w 8"/>
                <a:gd name="T5" fmla="*/ 15 h 15"/>
                <a:gd name="T6" fmla="*/ 8 w 8"/>
                <a:gd name="T7" fmla="*/ 15 h 15"/>
                <a:gd name="T8" fmla="*/ 8 w 8"/>
                <a:gd name="T9" fmla="*/ 15 h 15"/>
                <a:gd name="T10" fmla="*/ 8 w 8"/>
                <a:gd name="T11" fmla="*/ 15 h 15"/>
                <a:gd name="T12" fmla="*/ 8 w 8"/>
                <a:gd name="T13" fmla="*/ 15 h 15"/>
                <a:gd name="T14" fmla="*/ 4 w 8"/>
                <a:gd name="T15" fmla="*/ 6 h 15"/>
                <a:gd name="T16" fmla="*/ 0 w 8"/>
                <a:gd name="T17"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15">
                  <a:moveTo>
                    <a:pt x="0" y="0"/>
                  </a:moveTo>
                  <a:cubicBezTo>
                    <a:pt x="1" y="1"/>
                    <a:pt x="2" y="3"/>
                    <a:pt x="2" y="4"/>
                  </a:cubicBezTo>
                  <a:cubicBezTo>
                    <a:pt x="4" y="7"/>
                    <a:pt x="6" y="11"/>
                    <a:pt x="8" y="15"/>
                  </a:cubicBezTo>
                  <a:cubicBezTo>
                    <a:pt x="8" y="15"/>
                    <a:pt x="8" y="15"/>
                    <a:pt x="8" y="15"/>
                  </a:cubicBezTo>
                  <a:cubicBezTo>
                    <a:pt x="8" y="15"/>
                    <a:pt x="8" y="15"/>
                    <a:pt x="8" y="15"/>
                  </a:cubicBezTo>
                  <a:cubicBezTo>
                    <a:pt x="8" y="15"/>
                    <a:pt x="8" y="15"/>
                    <a:pt x="8" y="15"/>
                  </a:cubicBezTo>
                  <a:cubicBezTo>
                    <a:pt x="8" y="15"/>
                    <a:pt x="8" y="15"/>
                    <a:pt x="8" y="15"/>
                  </a:cubicBezTo>
                  <a:cubicBezTo>
                    <a:pt x="7" y="12"/>
                    <a:pt x="5" y="9"/>
                    <a:pt x="4" y="6"/>
                  </a:cubicBezTo>
                  <a:cubicBezTo>
                    <a:pt x="3" y="4"/>
                    <a:pt x="1" y="2"/>
                    <a:pt x="0" y="0"/>
                  </a:cubicBezTo>
                </a:path>
              </a:pathLst>
            </a:custGeom>
            <a:solidFill>
              <a:srgbClr val="4771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58" name="Freeform 459"/>
            <p:cNvSpPr/>
            <p:nvPr/>
          </p:nvSpPr>
          <p:spPr bwMode="auto">
            <a:xfrm>
              <a:off x="3899" y="207"/>
              <a:ext cx="10" cy="18"/>
            </a:xfrm>
            <a:custGeom>
              <a:avLst/>
              <a:gdLst>
                <a:gd name="T0" fmla="*/ 0 w 6"/>
                <a:gd name="T1" fmla="*/ 0 h 11"/>
                <a:gd name="T2" fmla="*/ 3 w 6"/>
                <a:gd name="T3" fmla="*/ 6 h 11"/>
                <a:gd name="T4" fmla="*/ 6 w 6"/>
                <a:gd name="T5" fmla="*/ 11 h 11"/>
                <a:gd name="T6" fmla="*/ 3 w 6"/>
                <a:gd name="T7" fmla="*/ 6 h 11"/>
                <a:gd name="T8" fmla="*/ 3 w 6"/>
                <a:gd name="T9" fmla="*/ 6 h 11"/>
                <a:gd name="T10" fmla="*/ 6 w 6"/>
                <a:gd name="T11" fmla="*/ 11 h 11"/>
                <a:gd name="T12" fmla="*/ 6 w 6"/>
                <a:gd name="T13" fmla="*/ 11 h 11"/>
                <a:gd name="T14" fmla="*/ 0 w 6"/>
                <a:gd name="T15" fmla="*/ 0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11">
                  <a:moveTo>
                    <a:pt x="0" y="0"/>
                  </a:moveTo>
                  <a:cubicBezTo>
                    <a:pt x="1" y="2"/>
                    <a:pt x="2" y="4"/>
                    <a:pt x="3" y="6"/>
                  </a:cubicBezTo>
                  <a:cubicBezTo>
                    <a:pt x="4" y="7"/>
                    <a:pt x="5" y="9"/>
                    <a:pt x="6" y="11"/>
                  </a:cubicBezTo>
                  <a:cubicBezTo>
                    <a:pt x="5" y="9"/>
                    <a:pt x="4" y="7"/>
                    <a:pt x="3" y="6"/>
                  </a:cubicBezTo>
                  <a:cubicBezTo>
                    <a:pt x="3" y="6"/>
                    <a:pt x="3" y="6"/>
                    <a:pt x="3" y="6"/>
                  </a:cubicBezTo>
                  <a:cubicBezTo>
                    <a:pt x="4" y="7"/>
                    <a:pt x="5" y="9"/>
                    <a:pt x="6" y="11"/>
                  </a:cubicBezTo>
                  <a:cubicBezTo>
                    <a:pt x="6" y="11"/>
                    <a:pt x="6" y="11"/>
                    <a:pt x="6" y="11"/>
                  </a:cubicBezTo>
                  <a:cubicBezTo>
                    <a:pt x="4" y="7"/>
                    <a:pt x="2" y="3"/>
                    <a:pt x="0" y="0"/>
                  </a:cubicBezTo>
                </a:path>
              </a:pathLst>
            </a:custGeom>
            <a:solidFill>
              <a:srgbClr val="941A0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59" name="Freeform 460"/>
            <p:cNvSpPr/>
            <p:nvPr/>
          </p:nvSpPr>
          <p:spPr bwMode="auto">
            <a:xfrm>
              <a:off x="3910" y="230"/>
              <a:ext cx="10" cy="18"/>
            </a:xfrm>
            <a:custGeom>
              <a:avLst/>
              <a:gdLst>
                <a:gd name="T0" fmla="*/ 0 w 6"/>
                <a:gd name="T1" fmla="*/ 0 h 11"/>
                <a:gd name="T2" fmla="*/ 1 w 6"/>
                <a:gd name="T3" fmla="*/ 0 h 11"/>
                <a:gd name="T4" fmla="*/ 4 w 6"/>
                <a:gd name="T5" fmla="*/ 6 h 11"/>
                <a:gd name="T6" fmla="*/ 5 w 6"/>
                <a:gd name="T7" fmla="*/ 8 h 11"/>
                <a:gd name="T8" fmla="*/ 4 w 6"/>
                <a:gd name="T9" fmla="*/ 7 h 11"/>
                <a:gd name="T10" fmla="*/ 4 w 6"/>
                <a:gd name="T11" fmla="*/ 7 h 11"/>
                <a:gd name="T12" fmla="*/ 5 w 6"/>
                <a:gd name="T13" fmla="*/ 8 h 11"/>
                <a:gd name="T14" fmla="*/ 5 w 6"/>
                <a:gd name="T15" fmla="*/ 9 h 11"/>
                <a:gd name="T16" fmla="*/ 5 w 6"/>
                <a:gd name="T17" fmla="*/ 9 h 11"/>
                <a:gd name="T18" fmla="*/ 5 w 6"/>
                <a:gd name="T19" fmla="*/ 9 h 11"/>
                <a:gd name="T20" fmla="*/ 5 w 6"/>
                <a:gd name="T21" fmla="*/ 9 h 11"/>
                <a:gd name="T22" fmla="*/ 5 w 6"/>
                <a:gd name="T23" fmla="*/ 9 h 11"/>
                <a:gd name="T24" fmla="*/ 6 w 6"/>
                <a:gd name="T25" fmla="*/ 11 h 11"/>
                <a:gd name="T26" fmla="*/ 0 w 6"/>
                <a:gd name="T27"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 h="11">
                  <a:moveTo>
                    <a:pt x="0" y="0"/>
                  </a:moveTo>
                  <a:cubicBezTo>
                    <a:pt x="1" y="0"/>
                    <a:pt x="1" y="0"/>
                    <a:pt x="1" y="0"/>
                  </a:cubicBezTo>
                  <a:cubicBezTo>
                    <a:pt x="2" y="2"/>
                    <a:pt x="3" y="4"/>
                    <a:pt x="4" y="6"/>
                  </a:cubicBezTo>
                  <a:cubicBezTo>
                    <a:pt x="4" y="7"/>
                    <a:pt x="4" y="8"/>
                    <a:pt x="5" y="8"/>
                  </a:cubicBezTo>
                  <a:cubicBezTo>
                    <a:pt x="4" y="8"/>
                    <a:pt x="4" y="7"/>
                    <a:pt x="4" y="7"/>
                  </a:cubicBezTo>
                  <a:cubicBezTo>
                    <a:pt x="4" y="7"/>
                    <a:pt x="4" y="7"/>
                    <a:pt x="4" y="7"/>
                  </a:cubicBezTo>
                  <a:cubicBezTo>
                    <a:pt x="4" y="7"/>
                    <a:pt x="4" y="8"/>
                    <a:pt x="5" y="8"/>
                  </a:cubicBezTo>
                  <a:cubicBezTo>
                    <a:pt x="5" y="9"/>
                    <a:pt x="5" y="9"/>
                    <a:pt x="5" y="9"/>
                  </a:cubicBezTo>
                  <a:cubicBezTo>
                    <a:pt x="5" y="9"/>
                    <a:pt x="5" y="9"/>
                    <a:pt x="5" y="9"/>
                  </a:cubicBezTo>
                  <a:cubicBezTo>
                    <a:pt x="5" y="9"/>
                    <a:pt x="5" y="9"/>
                    <a:pt x="5" y="9"/>
                  </a:cubicBezTo>
                  <a:cubicBezTo>
                    <a:pt x="5" y="9"/>
                    <a:pt x="5" y="9"/>
                    <a:pt x="5" y="9"/>
                  </a:cubicBezTo>
                  <a:cubicBezTo>
                    <a:pt x="5" y="9"/>
                    <a:pt x="5" y="9"/>
                    <a:pt x="5" y="9"/>
                  </a:cubicBezTo>
                  <a:cubicBezTo>
                    <a:pt x="5" y="10"/>
                    <a:pt x="6" y="10"/>
                    <a:pt x="6" y="11"/>
                  </a:cubicBezTo>
                  <a:cubicBezTo>
                    <a:pt x="4" y="7"/>
                    <a:pt x="2" y="3"/>
                    <a:pt x="0" y="0"/>
                  </a:cubicBezTo>
                </a:path>
              </a:pathLst>
            </a:custGeom>
            <a:solidFill>
              <a:srgbClr val="4771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60" name="Freeform 461"/>
            <p:cNvSpPr/>
            <p:nvPr/>
          </p:nvSpPr>
          <p:spPr bwMode="auto">
            <a:xfrm>
              <a:off x="3912" y="230"/>
              <a:ext cx="5" cy="11"/>
            </a:xfrm>
            <a:custGeom>
              <a:avLst/>
              <a:gdLst>
                <a:gd name="T0" fmla="*/ 0 w 3"/>
                <a:gd name="T1" fmla="*/ 0 h 7"/>
                <a:gd name="T2" fmla="*/ 1 w 3"/>
                <a:gd name="T3" fmla="*/ 2 h 7"/>
                <a:gd name="T4" fmla="*/ 1 w 3"/>
                <a:gd name="T5" fmla="*/ 2 h 7"/>
                <a:gd name="T6" fmla="*/ 1 w 3"/>
                <a:gd name="T7" fmla="*/ 2 h 7"/>
                <a:gd name="T8" fmla="*/ 1 w 3"/>
                <a:gd name="T9" fmla="*/ 3 h 7"/>
                <a:gd name="T10" fmla="*/ 3 w 3"/>
                <a:gd name="T11" fmla="*/ 7 h 7"/>
                <a:gd name="T12" fmla="*/ 3 w 3"/>
                <a:gd name="T13" fmla="*/ 7 h 7"/>
                <a:gd name="T14" fmla="*/ 1 w 3"/>
                <a:gd name="T15" fmla="*/ 3 h 7"/>
                <a:gd name="T16" fmla="*/ 3 w 3"/>
                <a:gd name="T17" fmla="*/ 6 h 7"/>
                <a:gd name="T18" fmla="*/ 0 w 3"/>
                <a:gd name="T19"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7">
                  <a:moveTo>
                    <a:pt x="0" y="0"/>
                  </a:moveTo>
                  <a:cubicBezTo>
                    <a:pt x="0" y="1"/>
                    <a:pt x="0" y="2"/>
                    <a:pt x="1" y="2"/>
                  </a:cubicBezTo>
                  <a:cubicBezTo>
                    <a:pt x="1" y="2"/>
                    <a:pt x="1" y="2"/>
                    <a:pt x="1" y="2"/>
                  </a:cubicBezTo>
                  <a:cubicBezTo>
                    <a:pt x="1" y="2"/>
                    <a:pt x="1" y="2"/>
                    <a:pt x="1" y="2"/>
                  </a:cubicBezTo>
                  <a:cubicBezTo>
                    <a:pt x="1" y="3"/>
                    <a:pt x="1" y="3"/>
                    <a:pt x="1" y="3"/>
                  </a:cubicBezTo>
                  <a:cubicBezTo>
                    <a:pt x="2" y="4"/>
                    <a:pt x="2" y="5"/>
                    <a:pt x="3" y="7"/>
                  </a:cubicBezTo>
                  <a:cubicBezTo>
                    <a:pt x="3" y="7"/>
                    <a:pt x="3" y="7"/>
                    <a:pt x="3" y="7"/>
                  </a:cubicBezTo>
                  <a:cubicBezTo>
                    <a:pt x="2" y="5"/>
                    <a:pt x="2" y="4"/>
                    <a:pt x="1" y="3"/>
                  </a:cubicBezTo>
                  <a:cubicBezTo>
                    <a:pt x="2" y="4"/>
                    <a:pt x="2" y="5"/>
                    <a:pt x="3" y="6"/>
                  </a:cubicBezTo>
                  <a:cubicBezTo>
                    <a:pt x="2" y="4"/>
                    <a:pt x="1" y="2"/>
                    <a:pt x="0" y="0"/>
                  </a:cubicBezTo>
                </a:path>
              </a:pathLst>
            </a:custGeom>
            <a:solidFill>
              <a:srgbClr val="941A0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61" name="Oval 462"/>
            <p:cNvSpPr>
              <a:spLocks noChangeArrowheads="1"/>
            </p:cNvSpPr>
            <p:nvPr/>
          </p:nvSpPr>
          <p:spPr bwMode="auto">
            <a:xfrm>
              <a:off x="3866" y="147"/>
              <a:ext cx="1" cy="1"/>
            </a:xfrm>
            <a:prstGeom prst="ellipse">
              <a:avLst/>
            </a:prstGeom>
            <a:solidFill>
              <a:srgbClr val="FFDE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62" name="Oval 463"/>
            <p:cNvSpPr>
              <a:spLocks noChangeArrowheads="1"/>
            </p:cNvSpPr>
            <p:nvPr/>
          </p:nvSpPr>
          <p:spPr bwMode="auto">
            <a:xfrm>
              <a:off x="3866" y="147"/>
              <a:ext cx="1" cy="1"/>
            </a:xfrm>
            <a:prstGeom prst="ellipse">
              <a:avLst/>
            </a:prstGeom>
            <a:solidFill>
              <a:srgbClr val="F1D2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63" name="Oval 464"/>
            <p:cNvSpPr>
              <a:spLocks noChangeArrowheads="1"/>
            </p:cNvSpPr>
            <p:nvPr/>
          </p:nvSpPr>
          <p:spPr bwMode="auto">
            <a:xfrm>
              <a:off x="3866" y="147"/>
              <a:ext cx="1" cy="1"/>
            </a:xfrm>
            <a:prstGeom prst="ellipse">
              <a:avLst/>
            </a:prstGeom>
            <a:solidFill>
              <a:srgbClr val="4771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64" name="Freeform 465"/>
            <p:cNvSpPr/>
            <p:nvPr/>
          </p:nvSpPr>
          <p:spPr bwMode="auto">
            <a:xfrm>
              <a:off x="3866" y="147"/>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solidFill>
              <a:srgbClr val="941A0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65" name="Freeform 466"/>
            <p:cNvSpPr/>
            <p:nvPr/>
          </p:nvSpPr>
          <p:spPr bwMode="auto">
            <a:xfrm>
              <a:off x="3858" y="150"/>
              <a:ext cx="5" cy="6"/>
            </a:xfrm>
            <a:custGeom>
              <a:avLst/>
              <a:gdLst>
                <a:gd name="T0" fmla="*/ 3 w 3"/>
                <a:gd name="T1" fmla="*/ 0 h 4"/>
                <a:gd name="T2" fmla="*/ 0 w 3"/>
                <a:gd name="T3" fmla="*/ 4 h 4"/>
                <a:gd name="T4" fmla="*/ 0 w 3"/>
                <a:gd name="T5" fmla="*/ 4 h 4"/>
                <a:gd name="T6" fmla="*/ 3 w 3"/>
                <a:gd name="T7" fmla="*/ 0 h 4"/>
              </a:gdLst>
              <a:ahLst/>
              <a:cxnLst>
                <a:cxn ang="0">
                  <a:pos x="T0" y="T1"/>
                </a:cxn>
                <a:cxn ang="0">
                  <a:pos x="T2" y="T3"/>
                </a:cxn>
                <a:cxn ang="0">
                  <a:pos x="T4" y="T5"/>
                </a:cxn>
                <a:cxn ang="0">
                  <a:pos x="T6" y="T7"/>
                </a:cxn>
              </a:cxnLst>
              <a:rect l="0" t="0" r="r" b="b"/>
              <a:pathLst>
                <a:path w="3" h="4">
                  <a:moveTo>
                    <a:pt x="3" y="0"/>
                  </a:moveTo>
                  <a:cubicBezTo>
                    <a:pt x="2" y="1"/>
                    <a:pt x="1" y="2"/>
                    <a:pt x="0" y="4"/>
                  </a:cubicBezTo>
                  <a:cubicBezTo>
                    <a:pt x="0" y="4"/>
                    <a:pt x="0" y="4"/>
                    <a:pt x="0" y="4"/>
                  </a:cubicBezTo>
                  <a:cubicBezTo>
                    <a:pt x="1" y="2"/>
                    <a:pt x="2" y="1"/>
                    <a:pt x="3" y="0"/>
                  </a:cubicBezTo>
                </a:path>
              </a:pathLst>
            </a:custGeom>
            <a:solidFill>
              <a:srgbClr val="941A0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66" name="Freeform 467"/>
            <p:cNvSpPr/>
            <p:nvPr/>
          </p:nvSpPr>
          <p:spPr bwMode="auto">
            <a:xfrm>
              <a:off x="3932" y="273"/>
              <a:ext cx="1" cy="1"/>
            </a:xfrm>
            <a:custGeom>
              <a:avLst/>
              <a:gdLst>
                <a:gd name="T0" fmla="*/ 0 w 1"/>
                <a:gd name="T1" fmla="*/ 0 h 1"/>
                <a:gd name="T2" fmla="*/ 0 w 1"/>
                <a:gd name="T3" fmla="*/ 0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0"/>
                    <a:pt x="0" y="0"/>
                    <a:pt x="0" y="0"/>
                  </a:cubicBezTo>
                  <a:cubicBezTo>
                    <a:pt x="1" y="1"/>
                    <a:pt x="1" y="1"/>
                    <a:pt x="1" y="1"/>
                  </a:cubicBezTo>
                  <a:cubicBezTo>
                    <a:pt x="1" y="1"/>
                    <a:pt x="1" y="1"/>
                    <a:pt x="0" y="0"/>
                  </a:cubicBezTo>
                </a:path>
              </a:pathLst>
            </a:custGeom>
            <a:solidFill>
              <a:srgbClr val="F1D2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67" name="Freeform 468"/>
            <p:cNvSpPr/>
            <p:nvPr/>
          </p:nvSpPr>
          <p:spPr bwMode="auto">
            <a:xfrm>
              <a:off x="3932" y="273"/>
              <a:ext cx="3" cy="6"/>
            </a:xfrm>
            <a:custGeom>
              <a:avLst/>
              <a:gdLst>
                <a:gd name="T0" fmla="*/ 0 w 2"/>
                <a:gd name="T1" fmla="*/ 0 h 4"/>
                <a:gd name="T2" fmla="*/ 1 w 2"/>
                <a:gd name="T3" fmla="*/ 1 h 4"/>
                <a:gd name="T4" fmla="*/ 2 w 2"/>
                <a:gd name="T5" fmla="*/ 4 h 4"/>
                <a:gd name="T6" fmla="*/ 1 w 2"/>
                <a:gd name="T7" fmla="*/ 1 h 4"/>
                <a:gd name="T8" fmla="*/ 0 w 2"/>
                <a:gd name="T9" fmla="*/ 0 h 4"/>
              </a:gdLst>
              <a:ahLst/>
              <a:cxnLst>
                <a:cxn ang="0">
                  <a:pos x="T0" y="T1"/>
                </a:cxn>
                <a:cxn ang="0">
                  <a:pos x="T2" y="T3"/>
                </a:cxn>
                <a:cxn ang="0">
                  <a:pos x="T4" y="T5"/>
                </a:cxn>
                <a:cxn ang="0">
                  <a:pos x="T6" y="T7"/>
                </a:cxn>
                <a:cxn ang="0">
                  <a:pos x="T8" y="T9"/>
                </a:cxn>
              </a:cxnLst>
              <a:rect l="0" t="0" r="r" b="b"/>
              <a:pathLst>
                <a:path w="2" h="4">
                  <a:moveTo>
                    <a:pt x="0" y="0"/>
                  </a:moveTo>
                  <a:cubicBezTo>
                    <a:pt x="1" y="1"/>
                    <a:pt x="1" y="1"/>
                    <a:pt x="1" y="1"/>
                  </a:cubicBezTo>
                  <a:cubicBezTo>
                    <a:pt x="1" y="2"/>
                    <a:pt x="2" y="3"/>
                    <a:pt x="2" y="4"/>
                  </a:cubicBezTo>
                  <a:cubicBezTo>
                    <a:pt x="2" y="3"/>
                    <a:pt x="1" y="2"/>
                    <a:pt x="1" y="1"/>
                  </a:cubicBezTo>
                  <a:cubicBezTo>
                    <a:pt x="1" y="1"/>
                    <a:pt x="1" y="1"/>
                    <a:pt x="0" y="0"/>
                  </a:cubicBezTo>
                </a:path>
              </a:pathLst>
            </a:custGeom>
            <a:solidFill>
              <a:srgbClr val="4771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68" name="Freeform 469"/>
            <p:cNvSpPr/>
            <p:nvPr/>
          </p:nvSpPr>
          <p:spPr bwMode="auto">
            <a:xfrm>
              <a:off x="3933" y="274"/>
              <a:ext cx="2" cy="5"/>
            </a:xfrm>
            <a:custGeom>
              <a:avLst/>
              <a:gdLst>
                <a:gd name="T0" fmla="*/ 0 w 1"/>
                <a:gd name="T1" fmla="*/ 0 h 3"/>
                <a:gd name="T2" fmla="*/ 0 w 1"/>
                <a:gd name="T3" fmla="*/ 1 h 3"/>
                <a:gd name="T4" fmla="*/ 0 w 1"/>
                <a:gd name="T5" fmla="*/ 1 h 3"/>
                <a:gd name="T6" fmla="*/ 0 w 1"/>
                <a:gd name="T7" fmla="*/ 1 h 3"/>
                <a:gd name="T8" fmla="*/ 0 w 1"/>
                <a:gd name="T9" fmla="*/ 1 h 3"/>
                <a:gd name="T10" fmla="*/ 1 w 1"/>
                <a:gd name="T11" fmla="*/ 2 h 3"/>
                <a:gd name="T12" fmla="*/ 1 w 1"/>
                <a:gd name="T13" fmla="*/ 2 h 3"/>
                <a:gd name="T14" fmla="*/ 0 w 1"/>
                <a:gd name="T15" fmla="*/ 1 h 3"/>
                <a:gd name="T16" fmla="*/ 1 w 1"/>
                <a:gd name="T17" fmla="*/ 2 h 3"/>
                <a:gd name="T18" fmla="*/ 1 w 1"/>
                <a:gd name="T19" fmla="*/ 3 h 3"/>
                <a:gd name="T20" fmla="*/ 1 w 1"/>
                <a:gd name="T21" fmla="*/ 3 h 3"/>
                <a:gd name="T22" fmla="*/ 0 w 1"/>
                <a:gd name="T23"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 h="3">
                  <a:moveTo>
                    <a:pt x="0" y="0"/>
                  </a:moveTo>
                  <a:cubicBezTo>
                    <a:pt x="0" y="0"/>
                    <a:pt x="0" y="1"/>
                    <a:pt x="0" y="1"/>
                  </a:cubicBezTo>
                  <a:cubicBezTo>
                    <a:pt x="0" y="1"/>
                    <a:pt x="0" y="1"/>
                    <a:pt x="0" y="1"/>
                  </a:cubicBezTo>
                  <a:cubicBezTo>
                    <a:pt x="0" y="1"/>
                    <a:pt x="0" y="1"/>
                    <a:pt x="0" y="1"/>
                  </a:cubicBezTo>
                  <a:cubicBezTo>
                    <a:pt x="0" y="1"/>
                    <a:pt x="0" y="1"/>
                    <a:pt x="0" y="1"/>
                  </a:cubicBezTo>
                  <a:cubicBezTo>
                    <a:pt x="0" y="1"/>
                    <a:pt x="0" y="2"/>
                    <a:pt x="1" y="2"/>
                  </a:cubicBezTo>
                  <a:cubicBezTo>
                    <a:pt x="1" y="2"/>
                    <a:pt x="1" y="2"/>
                    <a:pt x="1" y="2"/>
                  </a:cubicBezTo>
                  <a:cubicBezTo>
                    <a:pt x="0" y="2"/>
                    <a:pt x="0" y="1"/>
                    <a:pt x="0" y="1"/>
                  </a:cubicBezTo>
                  <a:cubicBezTo>
                    <a:pt x="0" y="1"/>
                    <a:pt x="0" y="2"/>
                    <a:pt x="1" y="2"/>
                  </a:cubicBezTo>
                  <a:cubicBezTo>
                    <a:pt x="1" y="2"/>
                    <a:pt x="1" y="3"/>
                    <a:pt x="1" y="3"/>
                  </a:cubicBezTo>
                  <a:cubicBezTo>
                    <a:pt x="1" y="3"/>
                    <a:pt x="1" y="3"/>
                    <a:pt x="1" y="3"/>
                  </a:cubicBezTo>
                  <a:cubicBezTo>
                    <a:pt x="1" y="2"/>
                    <a:pt x="0" y="1"/>
                    <a:pt x="0" y="0"/>
                  </a:cubicBezTo>
                </a:path>
              </a:pathLst>
            </a:custGeom>
            <a:solidFill>
              <a:srgbClr val="941A0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69" name="Freeform 470"/>
            <p:cNvSpPr/>
            <p:nvPr/>
          </p:nvSpPr>
          <p:spPr bwMode="auto">
            <a:xfrm>
              <a:off x="3868" y="148"/>
              <a:ext cx="0" cy="2"/>
            </a:xfrm>
            <a:custGeom>
              <a:avLst/>
              <a:gdLst>
                <a:gd name="T0" fmla="*/ 0 h 1"/>
                <a:gd name="T1" fmla="*/ 1 h 1"/>
                <a:gd name="T2" fmla="*/ 1 h 1"/>
                <a:gd name="T3" fmla="*/ 1 h 1"/>
                <a:gd name="T4" fmla="*/ 0 h 1"/>
              </a:gdLst>
              <a:ahLst/>
              <a:cxnLst>
                <a:cxn ang="0">
                  <a:pos x="0" y="T0"/>
                </a:cxn>
                <a:cxn ang="0">
                  <a:pos x="0" y="T1"/>
                </a:cxn>
                <a:cxn ang="0">
                  <a:pos x="0" y="T2"/>
                </a:cxn>
                <a:cxn ang="0">
                  <a:pos x="0" y="T3"/>
                </a:cxn>
                <a:cxn ang="0">
                  <a:pos x="0" y="T4"/>
                </a:cxn>
              </a:cxnLst>
              <a:rect l="0" t="0" r="r" b="b"/>
              <a:pathLst>
                <a:path h="1">
                  <a:moveTo>
                    <a:pt x="0" y="0"/>
                  </a:moveTo>
                  <a:cubicBezTo>
                    <a:pt x="0" y="1"/>
                    <a:pt x="0" y="1"/>
                    <a:pt x="0" y="1"/>
                  </a:cubicBezTo>
                  <a:cubicBezTo>
                    <a:pt x="0" y="1"/>
                    <a:pt x="0" y="1"/>
                    <a:pt x="0" y="1"/>
                  </a:cubicBezTo>
                  <a:cubicBezTo>
                    <a:pt x="0" y="1"/>
                    <a:pt x="0" y="1"/>
                    <a:pt x="0" y="1"/>
                  </a:cubicBezTo>
                  <a:cubicBezTo>
                    <a:pt x="0" y="0"/>
                    <a:pt x="0" y="0"/>
                    <a:pt x="0" y="0"/>
                  </a:cubicBezTo>
                </a:path>
              </a:pathLst>
            </a:custGeom>
            <a:solidFill>
              <a:srgbClr val="FFDE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70" name="Oval 471"/>
            <p:cNvSpPr>
              <a:spLocks noChangeArrowheads="1"/>
            </p:cNvSpPr>
            <p:nvPr/>
          </p:nvSpPr>
          <p:spPr bwMode="auto">
            <a:xfrm>
              <a:off x="3868" y="150"/>
              <a:ext cx="1" cy="1"/>
            </a:xfrm>
            <a:prstGeom prst="ellipse">
              <a:avLst/>
            </a:prstGeom>
            <a:solidFill>
              <a:srgbClr val="F1D2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71" name="Oval 472"/>
            <p:cNvSpPr>
              <a:spLocks noChangeArrowheads="1"/>
            </p:cNvSpPr>
            <p:nvPr/>
          </p:nvSpPr>
          <p:spPr bwMode="auto">
            <a:xfrm>
              <a:off x="3868" y="150"/>
              <a:ext cx="1" cy="1"/>
            </a:xfrm>
            <a:prstGeom prst="ellipse">
              <a:avLst/>
            </a:prstGeom>
            <a:solidFill>
              <a:srgbClr val="4771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72" name="Freeform 473"/>
            <p:cNvSpPr/>
            <p:nvPr/>
          </p:nvSpPr>
          <p:spPr bwMode="auto">
            <a:xfrm>
              <a:off x="3868" y="150"/>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solidFill>
              <a:srgbClr val="941A0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73" name="Oval 474"/>
            <p:cNvSpPr>
              <a:spLocks noChangeArrowheads="1"/>
            </p:cNvSpPr>
            <p:nvPr/>
          </p:nvSpPr>
          <p:spPr bwMode="auto">
            <a:xfrm>
              <a:off x="3868" y="150"/>
              <a:ext cx="1" cy="1"/>
            </a:xfrm>
            <a:prstGeom prst="ellipse">
              <a:avLst/>
            </a:prstGeom>
            <a:solidFill>
              <a:srgbClr val="FFDE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74" name="Freeform 475"/>
            <p:cNvSpPr>
              <a:spLocks noEditPoints="1"/>
            </p:cNvSpPr>
            <p:nvPr/>
          </p:nvSpPr>
          <p:spPr bwMode="auto">
            <a:xfrm>
              <a:off x="3869" y="152"/>
              <a:ext cx="0" cy="1"/>
            </a:xfrm>
            <a:custGeom>
              <a:avLst/>
              <a:gdLst>
                <a:gd name="T0" fmla="*/ 1 h 1"/>
                <a:gd name="T1" fmla="*/ 1 h 1"/>
                <a:gd name="T2" fmla="*/ 1 h 1"/>
                <a:gd name="T3" fmla="*/ 1 h 1"/>
                <a:gd name="T4" fmla="*/ 0 h 1"/>
                <a:gd name="T5" fmla="*/ 0 h 1"/>
                <a:gd name="T6" fmla="*/ 0 h 1"/>
                <a:gd name="T7" fmla="*/ 1 h 1"/>
                <a:gd name="T8" fmla="*/ 0 h 1"/>
              </a:gdLst>
              <a:ahLst/>
              <a:cxnLst>
                <a:cxn ang="0">
                  <a:pos x="0" y="T0"/>
                </a:cxn>
                <a:cxn ang="0">
                  <a:pos x="0" y="T1"/>
                </a:cxn>
                <a:cxn ang="0">
                  <a:pos x="0" y="T2"/>
                </a:cxn>
                <a:cxn ang="0">
                  <a:pos x="0" y="T3"/>
                </a:cxn>
                <a:cxn ang="0">
                  <a:pos x="0" y="T4"/>
                </a:cxn>
                <a:cxn ang="0">
                  <a:pos x="0" y="T5"/>
                </a:cxn>
                <a:cxn ang="0">
                  <a:pos x="0" y="T6"/>
                </a:cxn>
                <a:cxn ang="0">
                  <a:pos x="0" y="T7"/>
                </a:cxn>
                <a:cxn ang="0">
                  <a:pos x="0" y="T8"/>
                </a:cxn>
              </a:cxnLst>
              <a:rect l="0" t="0" r="r" b="b"/>
              <a:pathLst>
                <a:path h="1">
                  <a:moveTo>
                    <a:pt x="0" y="1"/>
                  </a:moveTo>
                  <a:cubicBezTo>
                    <a:pt x="0" y="1"/>
                    <a:pt x="0" y="1"/>
                    <a:pt x="0" y="1"/>
                  </a:cubicBezTo>
                  <a:cubicBezTo>
                    <a:pt x="0" y="1"/>
                    <a:pt x="0" y="1"/>
                    <a:pt x="0" y="1"/>
                  </a:cubicBezTo>
                  <a:cubicBezTo>
                    <a:pt x="0" y="1"/>
                    <a:pt x="0" y="1"/>
                    <a:pt x="0" y="1"/>
                  </a:cubicBezTo>
                  <a:moveTo>
                    <a:pt x="0" y="0"/>
                  </a:moveTo>
                  <a:cubicBezTo>
                    <a:pt x="0" y="0"/>
                    <a:pt x="0" y="0"/>
                    <a:pt x="0" y="0"/>
                  </a:cubicBezTo>
                  <a:cubicBezTo>
                    <a:pt x="0" y="0"/>
                    <a:pt x="0" y="0"/>
                    <a:pt x="0" y="0"/>
                  </a:cubicBezTo>
                  <a:cubicBezTo>
                    <a:pt x="0" y="1"/>
                    <a:pt x="0" y="1"/>
                    <a:pt x="0" y="1"/>
                  </a:cubicBezTo>
                  <a:cubicBezTo>
                    <a:pt x="0" y="0"/>
                    <a:pt x="0" y="0"/>
                    <a:pt x="0" y="0"/>
                  </a:cubicBezTo>
                </a:path>
              </a:pathLst>
            </a:custGeom>
            <a:solidFill>
              <a:srgbClr val="FFDE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75" name="Freeform 476"/>
            <p:cNvSpPr>
              <a:spLocks noEditPoints="1"/>
            </p:cNvSpPr>
            <p:nvPr/>
          </p:nvSpPr>
          <p:spPr bwMode="auto">
            <a:xfrm>
              <a:off x="3878" y="168"/>
              <a:ext cx="1" cy="2"/>
            </a:xfrm>
            <a:custGeom>
              <a:avLst/>
              <a:gdLst>
                <a:gd name="T0" fmla="*/ 1 w 1"/>
                <a:gd name="T1" fmla="*/ 0 h 1"/>
                <a:gd name="T2" fmla="*/ 1 w 1"/>
                <a:gd name="T3" fmla="*/ 1 h 1"/>
                <a:gd name="T4" fmla="*/ 1 w 1"/>
                <a:gd name="T5" fmla="*/ 1 h 1"/>
                <a:gd name="T6" fmla="*/ 1 w 1"/>
                <a:gd name="T7" fmla="*/ 0 h 1"/>
                <a:gd name="T8" fmla="*/ 0 w 1"/>
                <a:gd name="T9" fmla="*/ 0 h 1"/>
                <a:gd name="T10" fmla="*/ 1 w 1"/>
                <a:gd name="T11" fmla="*/ 0 h 1"/>
                <a:gd name="T12" fmla="*/ 1 w 1"/>
                <a:gd name="T13" fmla="*/ 0 h 1"/>
                <a:gd name="T14" fmla="*/ 1 w 1"/>
                <a:gd name="T15" fmla="*/ 0 h 1"/>
                <a:gd name="T16" fmla="*/ 0 w 1"/>
                <a:gd name="T17"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 h="1">
                  <a:moveTo>
                    <a:pt x="1" y="0"/>
                  </a:moveTo>
                  <a:cubicBezTo>
                    <a:pt x="1" y="0"/>
                    <a:pt x="1" y="1"/>
                    <a:pt x="1" y="1"/>
                  </a:cubicBezTo>
                  <a:cubicBezTo>
                    <a:pt x="1" y="1"/>
                    <a:pt x="1" y="1"/>
                    <a:pt x="1" y="1"/>
                  </a:cubicBezTo>
                  <a:cubicBezTo>
                    <a:pt x="1" y="0"/>
                    <a:pt x="1" y="0"/>
                    <a:pt x="1" y="0"/>
                  </a:cubicBezTo>
                  <a:moveTo>
                    <a:pt x="0" y="0"/>
                  </a:moveTo>
                  <a:cubicBezTo>
                    <a:pt x="1" y="0"/>
                    <a:pt x="1" y="0"/>
                    <a:pt x="1" y="0"/>
                  </a:cubicBezTo>
                  <a:cubicBezTo>
                    <a:pt x="1" y="0"/>
                    <a:pt x="1" y="0"/>
                    <a:pt x="1" y="0"/>
                  </a:cubicBezTo>
                  <a:cubicBezTo>
                    <a:pt x="1" y="0"/>
                    <a:pt x="1" y="0"/>
                    <a:pt x="1" y="0"/>
                  </a:cubicBezTo>
                  <a:cubicBezTo>
                    <a:pt x="0" y="0"/>
                    <a:pt x="0" y="0"/>
                    <a:pt x="0" y="0"/>
                  </a:cubicBezTo>
                </a:path>
              </a:pathLst>
            </a:custGeom>
            <a:solidFill>
              <a:srgbClr val="FFDE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76" name="Freeform 477"/>
            <p:cNvSpPr/>
            <p:nvPr/>
          </p:nvSpPr>
          <p:spPr bwMode="auto">
            <a:xfrm>
              <a:off x="3879" y="170"/>
              <a:ext cx="0" cy="1"/>
            </a:xfrm>
            <a:custGeom>
              <a:avLst/>
              <a:gdLst>
                <a:gd name="T0" fmla="*/ 0 h 1"/>
                <a:gd name="T1" fmla="*/ 0 h 1"/>
                <a:gd name="T2" fmla="*/ 1 h 1"/>
                <a:gd name="T3" fmla="*/ 0 h 1"/>
              </a:gdLst>
              <a:ahLst/>
              <a:cxnLst>
                <a:cxn ang="0">
                  <a:pos x="0" y="T0"/>
                </a:cxn>
                <a:cxn ang="0">
                  <a:pos x="0" y="T1"/>
                </a:cxn>
                <a:cxn ang="0">
                  <a:pos x="0" y="T2"/>
                </a:cxn>
                <a:cxn ang="0">
                  <a:pos x="0" y="T3"/>
                </a:cxn>
              </a:cxnLst>
              <a:rect l="0" t="0" r="r" b="b"/>
              <a:pathLst>
                <a:path h="1">
                  <a:moveTo>
                    <a:pt x="0" y="0"/>
                  </a:moveTo>
                  <a:cubicBezTo>
                    <a:pt x="0" y="0"/>
                    <a:pt x="0" y="0"/>
                    <a:pt x="0" y="0"/>
                  </a:cubicBezTo>
                  <a:cubicBezTo>
                    <a:pt x="0" y="0"/>
                    <a:pt x="0" y="1"/>
                    <a:pt x="0" y="1"/>
                  </a:cubicBezTo>
                  <a:cubicBezTo>
                    <a:pt x="0" y="0"/>
                    <a:pt x="0" y="0"/>
                    <a:pt x="0" y="0"/>
                  </a:cubicBezTo>
                </a:path>
              </a:pathLst>
            </a:custGeom>
            <a:solidFill>
              <a:srgbClr val="4771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77" name="Freeform 478"/>
            <p:cNvSpPr/>
            <p:nvPr/>
          </p:nvSpPr>
          <p:spPr bwMode="auto">
            <a:xfrm>
              <a:off x="3879" y="170"/>
              <a:ext cx="2" cy="1"/>
            </a:xfrm>
            <a:custGeom>
              <a:avLst/>
              <a:gdLst>
                <a:gd name="T0" fmla="*/ 0 w 1"/>
                <a:gd name="T1" fmla="*/ 0 h 1"/>
                <a:gd name="T2" fmla="*/ 1 w 1"/>
                <a:gd name="T3" fmla="*/ 1 h 1"/>
                <a:gd name="T4" fmla="*/ 0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1"/>
                    <a:pt x="0" y="1"/>
                    <a:pt x="1" y="1"/>
                  </a:cubicBezTo>
                  <a:cubicBezTo>
                    <a:pt x="0" y="1"/>
                    <a:pt x="0" y="1"/>
                    <a:pt x="0" y="1"/>
                  </a:cubicBezTo>
                  <a:cubicBezTo>
                    <a:pt x="0" y="1"/>
                    <a:pt x="0" y="0"/>
                    <a:pt x="0" y="0"/>
                  </a:cubicBezTo>
                </a:path>
              </a:pathLst>
            </a:custGeom>
            <a:solidFill>
              <a:srgbClr val="941A0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78" name="Freeform 479"/>
            <p:cNvSpPr/>
            <p:nvPr/>
          </p:nvSpPr>
          <p:spPr bwMode="auto">
            <a:xfrm>
              <a:off x="3927" y="261"/>
              <a:ext cx="3" cy="7"/>
            </a:xfrm>
            <a:custGeom>
              <a:avLst/>
              <a:gdLst>
                <a:gd name="T0" fmla="*/ 0 w 2"/>
                <a:gd name="T1" fmla="*/ 0 h 4"/>
                <a:gd name="T2" fmla="*/ 0 w 2"/>
                <a:gd name="T3" fmla="*/ 0 h 4"/>
                <a:gd name="T4" fmla="*/ 2 w 2"/>
                <a:gd name="T5" fmla="*/ 4 h 4"/>
                <a:gd name="T6" fmla="*/ 0 w 2"/>
                <a:gd name="T7" fmla="*/ 0 h 4"/>
              </a:gdLst>
              <a:ahLst/>
              <a:cxnLst>
                <a:cxn ang="0">
                  <a:pos x="T0" y="T1"/>
                </a:cxn>
                <a:cxn ang="0">
                  <a:pos x="T2" y="T3"/>
                </a:cxn>
                <a:cxn ang="0">
                  <a:pos x="T4" y="T5"/>
                </a:cxn>
                <a:cxn ang="0">
                  <a:pos x="T6" y="T7"/>
                </a:cxn>
              </a:cxnLst>
              <a:rect l="0" t="0" r="r" b="b"/>
              <a:pathLst>
                <a:path w="2" h="4">
                  <a:moveTo>
                    <a:pt x="0" y="0"/>
                  </a:moveTo>
                  <a:cubicBezTo>
                    <a:pt x="0" y="0"/>
                    <a:pt x="0" y="0"/>
                    <a:pt x="0" y="0"/>
                  </a:cubicBezTo>
                  <a:cubicBezTo>
                    <a:pt x="1" y="2"/>
                    <a:pt x="1" y="3"/>
                    <a:pt x="2" y="4"/>
                  </a:cubicBezTo>
                  <a:cubicBezTo>
                    <a:pt x="1" y="3"/>
                    <a:pt x="1" y="2"/>
                    <a:pt x="0" y="0"/>
                  </a:cubicBezTo>
                </a:path>
              </a:pathLst>
            </a:custGeom>
            <a:solidFill>
              <a:srgbClr val="F1D2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79" name="Freeform 480"/>
            <p:cNvSpPr/>
            <p:nvPr/>
          </p:nvSpPr>
          <p:spPr bwMode="auto">
            <a:xfrm>
              <a:off x="3927" y="261"/>
              <a:ext cx="5" cy="10"/>
            </a:xfrm>
            <a:custGeom>
              <a:avLst/>
              <a:gdLst>
                <a:gd name="T0" fmla="*/ 0 w 3"/>
                <a:gd name="T1" fmla="*/ 0 h 6"/>
                <a:gd name="T2" fmla="*/ 1 w 3"/>
                <a:gd name="T3" fmla="*/ 1 h 6"/>
                <a:gd name="T4" fmla="*/ 1 w 3"/>
                <a:gd name="T5" fmla="*/ 3 h 6"/>
                <a:gd name="T6" fmla="*/ 2 w 3"/>
                <a:gd name="T7" fmla="*/ 5 h 6"/>
                <a:gd name="T8" fmla="*/ 3 w 3"/>
                <a:gd name="T9" fmla="*/ 6 h 6"/>
                <a:gd name="T10" fmla="*/ 2 w 3"/>
                <a:gd name="T11" fmla="*/ 4 h 6"/>
                <a:gd name="T12" fmla="*/ 0 w 3"/>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3" h="6">
                  <a:moveTo>
                    <a:pt x="0" y="0"/>
                  </a:moveTo>
                  <a:cubicBezTo>
                    <a:pt x="0" y="1"/>
                    <a:pt x="0" y="1"/>
                    <a:pt x="1" y="1"/>
                  </a:cubicBezTo>
                  <a:cubicBezTo>
                    <a:pt x="1" y="2"/>
                    <a:pt x="1" y="2"/>
                    <a:pt x="1" y="3"/>
                  </a:cubicBezTo>
                  <a:cubicBezTo>
                    <a:pt x="2" y="4"/>
                    <a:pt x="2" y="4"/>
                    <a:pt x="2" y="5"/>
                  </a:cubicBezTo>
                  <a:cubicBezTo>
                    <a:pt x="2" y="5"/>
                    <a:pt x="3" y="6"/>
                    <a:pt x="3" y="6"/>
                  </a:cubicBezTo>
                  <a:cubicBezTo>
                    <a:pt x="3" y="6"/>
                    <a:pt x="2" y="5"/>
                    <a:pt x="2" y="4"/>
                  </a:cubicBezTo>
                  <a:cubicBezTo>
                    <a:pt x="1" y="3"/>
                    <a:pt x="1" y="2"/>
                    <a:pt x="0" y="0"/>
                  </a:cubicBezTo>
                </a:path>
              </a:pathLst>
            </a:custGeom>
            <a:solidFill>
              <a:srgbClr val="4771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80" name="Freeform 481"/>
            <p:cNvSpPr/>
            <p:nvPr/>
          </p:nvSpPr>
          <p:spPr bwMode="auto">
            <a:xfrm>
              <a:off x="3928" y="263"/>
              <a:ext cx="2" cy="6"/>
            </a:xfrm>
            <a:custGeom>
              <a:avLst/>
              <a:gdLst>
                <a:gd name="T0" fmla="*/ 0 w 1"/>
                <a:gd name="T1" fmla="*/ 0 h 4"/>
                <a:gd name="T2" fmla="*/ 0 w 1"/>
                <a:gd name="T3" fmla="*/ 1 h 4"/>
                <a:gd name="T4" fmla="*/ 0 w 1"/>
                <a:gd name="T5" fmla="*/ 1 h 4"/>
                <a:gd name="T6" fmla="*/ 0 w 1"/>
                <a:gd name="T7" fmla="*/ 1 h 4"/>
                <a:gd name="T8" fmla="*/ 0 w 1"/>
                <a:gd name="T9" fmla="*/ 2 h 4"/>
                <a:gd name="T10" fmla="*/ 1 w 1"/>
                <a:gd name="T11" fmla="*/ 4 h 4"/>
                <a:gd name="T12" fmla="*/ 1 w 1"/>
                <a:gd name="T13" fmla="*/ 4 h 4"/>
                <a:gd name="T14" fmla="*/ 0 w 1"/>
                <a:gd name="T15" fmla="*/ 2 h 4"/>
                <a:gd name="T16" fmla="*/ 0 w 1"/>
                <a:gd name="T17" fmla="*/ 2 h 4"/>
                <a:gd name="T18" fmla="*/ 0 w 1"/>
                <a:gd name="T19"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 h="4">
                  <a:moveTo>
                    <a:pt x="0" y="0"/>
                  </a:moveTo>
                  <a:cubicBezTo>
                    <a:pt x="0" y="1"/>
                    <a:pt x="0" y="1"/>
                    <a:pt x="0" y="1"/>
                  </a:cubicBezTo>
                  <a:cubicBezTo>
                    <a:pt x="0" y="1"/>
                    <a:pt x="0" y="1"/>
                    <a:pt x="0" y="1"/>
                  </a:cubicBezTo>
                  <a:cubicBezTo>
                    <a:pt x="0" y="1"/>
                    <a:pt x="0" y="1"/>
                    <a:pt x="0" y="1"/>
                  </a:cubicBezTo>
                  <a:cubicBezTo>
                    <a:pt x="0" y="2"/>
                    <a:pt x="0" y="2"/>
                    <a:pt x="0" y="2"/>
                  </a:cubicBezTo>
                  <a:cubicBezTo>
                    <a:pt x="1" y="2"/>
                    <a:pt x="1" y="3"/>
                    <a:pt x="1" y="4"/>
                  </a:cubicBezTo>
                  <a:cubicBezTo>
                    <a:pt x="1" y="4"/>
                    <a:pt x="1" y="4"/>
                    <a:pt x="1" y="4"/>
                  </a:cubicBezTo>
                  <a:cubicBezTo>
                    <a:pt x="1" y="3"/>
                    <a:pt x="1" y="2"/>
                    <a:pt x="0" y="2"/>
                  </a:cubicBezTo>
                  <a:cubicBezTo>
                    <a:pt x="0" y="2"/>
                    <a:pt x="0" y="2"/>
                    <a:pt x="0" y="2"/>
                  </a:cubicBezTo>
                  <a:cubicBezTo>
                    <a:pt x="0" y="1"/>
                    <a:pt x="0" y="1"/>
                    <a:pt x="0" y="0"/>
                  </a:cubicBezTo>
                </a:path>
              </a:pathLst>
            </a:custGeom>
            <a:solidFill>
              <a:srgbClr val="941A0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83" name="Freeform 482"/>
            <p:cNvSpPr/>
            <p:nvPr/>
          </p:nvSpPr>
          <p:spPr bwMode="auto">
            <a:xfrm>
              <a:off x="3881" y="173"/>
              <a:ext cx="0" cy="1"/>
            </a:xfrm>
            <a:custGeom>
              <a:avLst/>
              <a:gdLst>
                <a:gd name="T0" fmla="*/ 0 h 1"/>
                <a:gd name="T1" fmla="*/ 1 h 1"/>
                <a:gd name="T2" fmla="*/ 1 h 1"/>
                <a:gd name="T3" fmla="*/ 1 h 1"/>
                <a:gd name="T4" fmla="*/ 0 h 1"/>
              </a:gdLst>
              <a:ahLst/>
              <a:cxnLst>
                <a:cxn ang="0">
                  <a:pos x="0" y="T0"/>
                </a:cxn>
                <a:cxn ang="0">
                  <a:pos x="0" y="T1"/>
                </a:cxn>
                <a:cxn ang="0">
                  <a:pos x="0" y="T2"/>
                </a:cxn>
                <a:cxn ang="0">
                  <a:pos x="0" y="T3"/>
                </a:cxn>
                <a:cxn ang="0">
                  <a:pos x="0" y="T4"/>
                </a:cxn>
              </a:cxnLst>
              <a:rect l="0" t="0" r="r" b="b"/>
              <a:pathLst>
                <a:path h="1">
                  <a:moveTo>
                    <a:pt x="0" y="0"/>
                  </a:moveTo>
                  <a:cubicBezTo>
                    <a:pt x="0" y="0"/>
                    <a:pt x="0" y="1"/>
                    <a:pt x="0" y="1"/>
                  </a:cubicBezTo>
                  <a:cubicBezTo>
                    <a:pt x="0" y="1"/>
                    <a:pt x="0" y="1"/>
                    <a:pt x="0" y="1"/>
                  </a:cubicBezTo>
                  <a:cubicBezTo>
                    <a:pt x="0" y="1"/>
                    <a:pt x="0" y="1"/>
                    <a:pt x="0" y="1"/>
                  </a:cubicBezTo>
                  <a:cubicBezTo>
                    <a:pt x="0" y="0"/>
                    <a:pt x="0" y="0"/>
                    <a:pt x="0" y="0"/>
                  </a:cubicBezTo>
                </a:path>
              </a:pathLst>
            </a:custGeom>
            <a:solidFill>
              <a:srgbClr val="FFDE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84" name="Freeform 483"/>
            <p:cNvSpPr/>
            <p:nvPr/>
          </p:nvSpPr>
          <p:spPr bwMode="auto">
            <a:xfrm>
              <a:off x="3881" y="173"/>
              <a:ext cx="3" cy="5"/>
            </a:xfrm>
            <a:custGeom>
              <a:avLst/>
              <a:gdLst>
                <a:gd name="T0" fmla="*/ 0 w 2"/>
                <a:gd name="T1" fmla="*/ 0 h 3"/>
                <a:gd name="T2" fmla="*/ 2 w 2"/>
                <a:gd name="T3" fmla="*/ 3 h 3"/>
                <a:gd name="T4" fmla="*/ 2 w 2"/>
                <a:gd name="T5" fmla="*/ 3 h 3"/>
                <a:gd name="T6" fmla="*/ 1 w 2"/>
                <a:gd name="T7" fmla="*/ 2 h 3"/>
                <a:gd name="T8" fmla="*/ 0 w 2"/>
                <a:gd name="T9" fmla="*/ 1 h 3"/>
                <a:gd name="T10" fmla="*/ 0 w 2"/>
                <a:gd name="T11" fmla="*/ 0 h 3"/>
                <a:gd name="T12" fmla="*/ 0 w 2"/>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2" h="3">
                  <a:moveTo>
                    <a:pt x="0" y="0"/>
                  </a:moveTo>
                  <a:cubicBezTo>
                    <a:pt x="1" y="1"/>
                    <a:pt x="1" y="2"/>
                    <a:pt x="2" y="3"/>
                  </a:cubicBezTo>
                  <a:cubicBezTo>
                    <a:pt x="2" y="3"/>
                    <a:pt x="2" y="3"/>
                    <a:pt x="2" y="3"/>
                  </a:cubicBezTo>
                  <a:cubicBezTo>
                    <a:pt x="2" y="3"/>
                    <a:pt x="1" y="2"/>
                    <a:pt x="1" y="2"/>
                  </a:cubicBezTo>
                  <a:cubicBezTo>
                    <a:pt x="1" y="2"/>
                    <a:pt x="1" y="1"/>
                    <a:pt x="0" y="1"/>
                  </a:cubicBezTo>
                  <a:cubicBezTo>
                    <a:pt x="0" y="1"/>
                    <a:pt x="0" y="0"/>
                    <a:pt x="0" y="0"/>
                  </a:cubicBezTo>
                  <a:cubicBezTo>
                    <a:pt x="0" y="0"/>
                    <a:pt x="0" y="0"/>
                    <a:pt x="0" y="0"/>
                  </a:cubicBezTo>
                </a:path>
              </a:pathLst>
            </a:custGeom>
            <a:solidFill>
              <a:srgbClr val="F1D2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85" name="Freeform 484"/>
            <p:cNvSpPr/>
            <p:nvPr/>
          </p:nvSpPr>
          <p:spPr bwMode="auto">
            <a:xfrm>
              <a:off x="3881" y="173"/>
              <a:ext cx="3" cy="5"/>
            </a:xfrm>
            <a:custGeom>
              <a:avLst/>
              <a:gdLst>
                <a:gd name="T0" fmla="*/ 0 w 2"/>
                <a:gd name="T1" fmla="*/ 0 h 3"/>
                <a:gd name="T2" fmla="*/ 0 w 2"/>
                <a:gd name="T3" fmla="*/ 1 h 3"/>
                <a:gd name="T4" fmla="*/ 1 w 2"/>
                <a:gd name="T5" fmla="*/ 1 h 3"/>
                <a:gd name="T6" fmla="*/ 1 w 2"/>
                <a:gd name="T7" fmla="*/ 2 h 3"/>
                <a:gd name="T8" fmla="*/ 2 w 2"/>
                <a:gd name="T9" fmla="*/ 3 h 3"/>
                <a:gd name="T10" fmla="*/ 0 w 2"/>
                <a:gd name="T11" fmla="*/ 0 h 3"/>
                <a:gd name="T12" fmla="*/ 0 w 2"/>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2" h="3">
                  <a:moveTo>
                    <a:pt x="0" y="0"/>
                  </a:moveTo>
                  <a:cubicBezTo>
                    <a:pt x="0" y="0"/>
                    <a:pt x="0" y="0"/>
                    <a:pt x="0" y="1"/>
                  </a:cubicBezTo>
                  <a:cubicBezTo>
                    <a:pt x="1" y="1"/>
                    <a:pt x="1" y="1"/>
                    <a:pt x="1" y="1"/>
                  </a:cubicBezTo>
                  <a:cubicBezTo>
                    <a:pt x="1" y="1"/>
                    <a:pt x="1" y="2"/>
                    <a:pt x="1" y="2"/>
                  </a:cubicBezTo>
                  <a:cubicBezTo>
                    <a:pt x="1" y="2"/>
                    <a:pt x="1" y="3"/>
                    <a:pt x="2" y="3"/>
                  </a:cubicBezTo>
                  <a:cubicBezTo>
                    <a:pt x="1" y="2"/>
                    <a:pt x="1" y="1"/>
                    <a:pt x="0" y="0"/>
                  </a:cubicBezTo>
                  <a:cubicBezTo>
                    <a:pt x="0" y="0"/>
                    <a:pt x="0" y="0"/>
                    <a:pt x="0" y="0"/>
                  </a:cubicBezTo>
                </a:path>
              </a:pathLst>
            </a:custGeom>
            <a:solidFill>
              <a:srgbClr val="4771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86" name="Freeform 485"/>
            <p:cNvSpPr>
              <a:spLocks noEditPoints="1"/>
            </p:cNvSpPr>
            <p:nvPr/>
          </p:nvSpPr>
          <p:spPr bwMode="auto">
            <a:xfrm>
              <a:off x="3881" y="173"/>
              <a:ext cx="2" cy="3"/>
            </a:xfrm>
            <a:custGeom>
              <a:avLst/>
              <a:gdLst>
                <a:gd name="T0" fmla="*/ 1 w 1"/>
                <a:gd name="T1" fmla="*/ 1 h 2"/>
                <a:gd name="T2" fmla="*/ 1 w 1"/>
                <a:gd name="T3" fmla="*/ 2 h 2"/>
                <a:gd name="T4" fmla="*/ 1 w 1"/>
                <a:gd name="T5" fmla="*/ 1 h 2"/>
                <a:gd name="T6" fmla="*/ 0 w 1"/>
                <a:gd name="T7" fmla="*/ 0 h 2"/>
                <a:gd name="T8" fmla="*/ 0 w 1"/>
                <a:gd name="T9" fmla="*/ 1 h 2"/>
                <a:gd name="T10" fmla="*/ 0 w 1"/>
                <a:gd name="T11" fmla="*/ 0 h 2"/>
                <a:gd name="T12" fmla="*/ 0 w 1"/>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1" h="2">
                  <a:moveTo>
                    <a:pt x="1" y="1"/>
                  </a:moveTo>
                  <a:cubicBezTo>
                    <a:pt x="1" y="1"/>
                    <a:pt x="1" y="2"/>
                    <a:pt x="1" y="2"/>
                  </a:cubicBezTo>
                  <a:cubicBezTo>
                    <a:pt x="1" y="2"/>
                    <a:pt x="1" y="1"/>
                    <a:pt x="1" y="1"/>
                  </a:cubicBezTo>
                  <a:moveTo>
                    <a:pt x="0" y="0"/>
                  </a:moveTo>
                  <a:cubicBezTo>
                    <a:pt x="0" y="0"/>
                    <a:pt x="0" y="0"/>
                    <a:pt x="0" y="1"/>
                  </a:cubicBezTo>
                  <a:cubicBezTo>
                    <a:pt x="0" y="0"/>
                    <a:pt x="0" y="0"/>
                    <a:pt x="0" y="0"/>
                  </a:cubicBezTo>
                  <a:cubicBezTo>
                    <a:pt x="0" y="0"/>
                    <a:pt x="0" y="0"/>
                    <a:pt x="0" y="0"/>
                  </a:cubicBezTo>
                </a:path>
              </a:pathLst>
            </a:custGeom>
            <a:solidFill>
              <a:srgbClr val="941A0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87" name="Freeform 486"/>
            <p:cNvSpPr/>
            <p:nvPr/>
          </p:nvSpPr>
          <p:spPr bwMode="auto">
            <a:xfrm>
              <a:off x="3873" y="158"/>
              <a:ext cx="0" cy="2"/>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0"/>
                    <a:pt x="0" y="1"/>
                    <a:pt x="0" y="1"/>
                  </a:cubicBezTo>
                  <a:cubicBezTo>
                    <a:pt x="0" y="1"/>
                    <a:pt x="0" y="1"/>
                    <a:pt x="0" y="1"/>
                  </a:cubicBezTo>
                  <a:cubicBezTo>
                    <a:pt x="0" y="0"/>
                    <a:pt x="0" y="0"/>
                    <a:pt x="0" y="0"/>
                  </a:cubicBezTo>
                </a:path>
              </a:pathLst>
            </a:custGeom>
            <a:solidFill>
              <a:srgbClr val="941A0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88" name="Freeform 487"/>
            <p:cNvSpPr/>
            <p:nvPr/>
          </p:nvSpPr>
          <p:spPr bwMode="auto">
            <a:xfrm>
              <a:off x="3874" y="160"/>
              <a:ext cx="0" cy="1"/>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1"/>
                  </a:cubicBezTo>
                  <a:cubicBezTo>
                    <a:pt x="0" y="1"/>
                    <a:pt x="0" y="1"/>
                    <a:pt x="0" y="0"/>
                  </a:cubicBezTo>
                </a:path>
              </a:pathLst>
            </a:custGeom>
            <a:solidFill>
              <a:srgbClr val="FFDE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89" name="Freeform 488"/>
            <p:cNvSpPr/>
            <p:nvPr/>
          </p:nvSpPr>
          <p:spPr bwMode="auto">
            <a:xfrm>
              <a:off x="3874" y="160"/>
              <a:ext cx="0" cy="1"/>
            </a:xfrm>
            <a:custGeom>
              <a:avLst/>
              <a:gdLst>
                <a:gd name="T0" fmla="*/ 0 h 1"/>
                <a:gd name="T1" fmla="*/ 1 h 1"/>
                <a:gd name="T2" fmla="*/ 1 h 1"/>
                <a:gd name="T3" fmla="*/ 0 h 1"/>
                <a:gd name="T4" fmla="*/ 0 h 1"/>
              </a:gdLst>
              <a:ahLst/>
              <a:cxnLst>
                <a:cxn ang="0">
                  <a:pos x="0" y="T0"/>
                </a:cxn>
                <a:cxn ang="0">
                  <a:pos x="0" y="T1"/>
                </a:cxn>
                <a:cxn ang="0">
                  <a:pos x="0" y="T2"/>
                </a:cxn>
                <a:cxn ang="0">
                  <a:pos x="0" y="T3"/>
                </a:cxn>
                <a:cxn ang="0">
                  <a:pos x="0" y="T4"/>
                </a:cxn>
              </a:cxnLst>
              <a:rect l="0" t="0" r="r" b="b"/>
              <a:pathLst>
                <a:path h="1">
                  <a:moveTo>
                    <a:pt x="0" y="0"/>
                  </a:moveTo>
                  <a:cubicBezTo>
                    <a:pt x="0" y="0"/>
                    <a:pt x="0" y="1"/>
                    <a:pt x="0" y="1"/>
                  </a:cubicBezTo>
                  <a:cubicBezTo>
                    <a:pt x="0" y="1"/>
                    <a:pt x="0" y="1"/>
                    <a:pt x="0" y="1"/>
                  </a:cubicBezTo>
                  <a:cubicBezTo>
                    <a:pt x="0" y="1"/>
                    <a:pt x="0" y="1"/>
                    <a:pt x="0" y="0"/>
                  </a:cubicBezTo>
                  <a:cubicBezTo>
                    <a:pt x="0" y="0"/>
                    <a:pt x="0" y="0"/>
                    <a:pt x="0" y="0"/>
                  </a:cubicBezTo>
                </a:path>
              </a:pathLst>
            </a:custGeom>
            <a:solidFill>
              <a:srgbClr val="F1D2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90" name="Freeform 489"/>
            <p:cNvSpPr/>
            <p:nvPr/>
          </p:nvSpPr>
          <p:spPr bwMode="auto">
            <a:xfrm>
              <a:off x="3874" y="160"/>
              <a:ext cx="0" cy="1"/>
            </a:xfrm>
            <a:custGeom>
              <a:avLst/>
              <a:gdLst>
                <a:gd name="T0" fmla="*/ 0 h 1"/>
                <a:gd name="T1" fmla="*/ 0 h 1"/>
                <a:gd name="T2" fmla="*/ 1 h 1"/>
                <a:gd name="T3" fmla="*/ 0 h 1"/>
                <a:gd name="T4" fmla="*/ 0 h 1"/>
              </a:gdLst>
              <a:ahLst/>
              <a:cxnLst>
                <a:cxn ang="0">
                  <a:pos x="0" y="T0"/>
                </a:cxn>
                <a:cxn ang="0">
                  <a:pos x="0" y="T1"/>
                </a:cxn>
                <a:cxn ang="0">
                  <a:pos x="0" y="T2"/>
                </a:cxn>
                <a:cxn ang="0">
                  <a:pos x="0" y="T3"/>
                </a:cxn>
                <a:cxn ang="0">
                  <a:pos x="0" y="T4"/>
                </a:cxn>
              </a:cxnLst>
              <a:rect l="0" t="0" r="r" b="b"/>
              <a:pathLst>
                <a:path h="1">
                  <a:moveTo>
                    <a:pt x="0" y="0"/>
                  </a:moveTo>
                  <a:cubicBezTo>
                    <a:pt x="0" y="0"/>
                    <a:pt x="0" y="0"/>
                    <a:pt x="0" y="0"/>
                  </a:cubicBezTo>
                  <a:cubicBezTo>
                    <a:pt x="0" y="1"/>
                    <a:pt x="0" y="1"/>
                    <a:pt x="0" y="1"/>
                  </a:cubicBezTo>
                  <a:cubicBezTo>
                    <a:pt x="0" y="1"/>
                    <a:pt x="0" y="0"/>
                    <a:pt x="0" y="0"/>
                  </a:cubicBezTo>
                  <a:cubicBezTo>
                    <a:pt x="0" y="0"/>
                    <a:pt x="0" y="0"/>
                    <a:pt x="0" y="0"/>
                  </a:cubicBezTo>
                </a:path>
              </a:pathLst>
            </a:custGeom>
            <a:solidFill>
              <a:srgbClr val="4771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91" name="Freeform 490"/>
            <p:cNvSpPr/>
            <p:nvPr/>
          </p:nvSpPr>
          <p:spPr bwMode="auto">
            <a:xfrm>
              <a:off x="3873" y="160"/>
              <a:ext cx="1" cy="0"/>
            </a:xfrm>
            <a:custGeom>
              <a:avLst/>
              <a:gdLst>
                <a:gd name="T0" fmla="*/ 0 w 1"/>
                <a:gd name="T1" fmla="*/ 1 w 1"/>
                <a:gd name="T2" fmla="*/ 1 w 1"/>
                <a:gd name="T3" fmla="*/ 1 w 1"/>
                <a:gd name="T4" fmla="*/ 1 w 1"/>
                <a:gd name="T5" fmla="*/ 0 w 1"/>
              </a:gdLst>
              <a:ahLst/>
              <a:cxnLst>
                <a:cxn ang="0">
                  <a:pos x="T0" y="0"/>
                </a:cxn>
                <a:cxn ang="0">
                  <a:pos x="T1" y="0"/>
                </a:cxn>
                <a:cxn ang="0">
                  <a:pos x="T2" y="0"/>
                </a:cxn>
                <a:cxn ang="0">
                  <a:pos x="T3" y="0"/>
                </a:cxn>
                <a:cxn ang="0">
                  <a:pos x="T4" y="0"/>
                </a:cxn>
                <a:cxn ang="0">
                  <a:pos x="T5" y="0"/>
                </a:cxn>
              </a:cxnLst>
              <a:rect l="0" t="0" r="r" b="b"/>
              <a:pathLst>
                <a:path w="1">
                  <a:moveTo>
                    <a:pt x="0" y="0"/>
                  </a:moveTo>
                  <a:cubicBezTo>
                    <a:pt x="1" y="0"/>
                    <a:pt x="1" y="0"/>
                    <a:pt x="1" y="0"/>
                  </a:cubicBezTo>
                  <a:cubicBezTo>
                    <a:pt x="1" y="0"/>
                    <a:pt x="1" y="0"/>
                    <a:pt x="1" y="0"/>
                  </a:cubicBezTo>
                  <a:cubicBezTo>
                    <a:pt x="1" y="0"/>
                    <a:pt x="1" y="0"/>
                    <a:pt x="1" y="0"/>
                  </a:cubicBezTo>
                  <a:cubicBezTo>
                    <a:pt x="1" y="0"/>
                    <a:pt x="1" y="0"/>
                    <a:pt x="1" y="0"/>
                  </a:cubicBezTo>
                  <a:cubicBezTo>
                    <a:pt x="1" y="0"/>
                    <a:pt x="1" y="0"/>
                    <a:pt x="0" y="0"/>
                  </a:cubicBezTo>
                </a:path>
              </a:pathLst>
            </a:custGeom>
            <a:solidFill>
              <a:srgbClr val="941A0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92" name="Freeform 491"/>
            <p:cNvSpPr/>
            <p:nvPr/>
          </p:nvSpPr>
          <p:spPr bwMode="auto">
            <a:xfrm>
              <a:off x="3871" y="155"/>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path>
              </a:pathLst>
            </a:custGeom>
            <a:solidFill>
              <a:srgbClr val="FFDE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93" name="Freeform 492"/>
            <p:cNvSpPr>
              <a:spLocks noEditPoints="1"/>
            </p:cNvSpPr>
            <p:nvPr/>
          </p:nvSpPr>
          <p:spPr bwMode="auto">
            <a:xfrm>
              <a:off x="3871" y="155"/>
              <a:ext cx="0" cy="1"/>
            </a:xfrm>
            <a:custGeom>
              <a:avLst/>
              <a:gdLst>
                <a:gd name="T0" fmla="*/ 0 h 1"/>
                <a:gd name="T1" fmla="*/ 1 h 1"/>
                <a:gd name="T2" fmla="*/ 0 h 1"/>
                <a:gd name="T3" fmla="*/ 0 h 1"/>
                <a:gd name="T4" fmla="*/ 0 h 1"/>
                <a:gd name="T5" fmla="*/ 0 h 1"/>
                <a:gd name="T6" fmla="*/ 0 h 1"/>
              </a:gdLst>
              <a:ahLst/>
              <a:cxnLst>
                <a:cxn ang="0">
                  <a:pos x="0" y="T0"/>
                </a:cxn>
                <a:cxn ang="0">
                  <a:pos x="0" y="T1"/>
                </a:cxn>
                <a:cxn ang="0">
                  <a:pos x="0" y="T2"/>
                </a:cxn>
                <a:cxn ang="0">
                  <a:pos x="0" y="T3"/>
                </a:cxn>
                <a:cxn ang="0">
                  <a:pos x="0" y="T4"/>
                </a:cxn>
                <a:cxn ang="0">
                  <a:pos x="0" y="T5"/>
                </a:cxn>
                <a:cxn ang="0">
                  <a:pos x="0" y="T6"/>
                </a:cxn>
              </a:cxnLst>
              <a:rect l="0" t="0" r="r" b="b"/>
              <a:pathLst>
                <a:path h="1">
                  <a:moveTo>
                    <a:pt x="0" y="0"/>
                  </a:moveTo>
                  <a:cubicBezTo>
                    <a:pt x="0" y="0"/>
                    <a:pt x="0" y="1"/>
                    <a:pt x="0" y="1"/>
                  </a:cubicBezTo>
                  <a:cubicBezTo>
                    <a:pt x="0" y="1"/>
                    <a:pt x="0" y="0"/>
                    <a:pt x="0" y="0"/>
                  </a:cubicBezTo>
                  <a:moveTo>
                    <a:pt x="0" y="0"/>
                  </a:moveTo>
                  <a:cubicBezTo>
                    <a:pt x="0" y="0"/>
                    <a:pt x="0" y="0"/>
                    <a:pt x="0" y="0"/>
                  </a:cubicBezTo>
                  <a:cubicBezTo>
                    <a:pt x="0" y="0"/>
                    <a:pt x="0" y="0"/>
                    <a:pt x="0" y="0"/>
                  </a:cubicBezTo>
                  <a:cubicBezTo>
                    <a:pt x="0" y="0"/>
                    <a:pt x="0" y="0"/>
                    <a:pt x="0" y="0"/>
                  </a:cubicBezTo>
                </a:path>
              </a:pathLst>
            </a:custGeom>
            <a:solidFill>
              <a:srgbClr val="4771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94" name="Freeform 493"/>
            <p:cNvSpPr/>
            <p:nvPr/>
          </p:nvSpPr>
          <p:spPr bwMode="auto">
            <a:xfrm>
              <a:off x="3871" y="155"/>
              <a:ext cx="2" cy="1"/>
            </a:xfrm>
            <a:custGeom>
              <a:avLst/>
              <a:gdLst>
                <a:gd name="T0" fmla="*/ 0 w 1"/>
                <a:gd name="T1" fmla="*/ 0 h 1"/>
                <a:gd name="T2" fmla="*/ 0 w 1"/>
                <a:gd name="T3" fmla="*/ 0 h 1"/>
                <a:gd name="T4" fmla="*/ 0 w 1"/>
                <a:gd name="T5" fmla="*/ 1 h 1"/>
                <a:gd name="T6" fmla="*/ 1 w 1"/>
                <a:gd name="T7" fmla="*/ 1 h 1"/>
                <a:gd name="T8" fmla="*/ 1 w 1"/>
                <a:gd name="T9" fmla="*/ 1 h 1"/>
                <a:gd name="T10" fmla="*/ 0 w 1"/>
                <a:gd name="T11" fmla="*/ 1 h 1"/>
                <a:gd name="T12" fmla="*/ 0 w 1"/>
                <a:gd name="T13" fmla="*/ 1 h 1"/>
                <a:gd name="T14" fmla="*/ 0 w 1"/>
                <a:gd name="T15" fmla="*/ 1 h 1"/>
                <a:gd name="T16" fmla="*/ 0 w 1"/>
                <a:gd name="T17" fmla="*/ 0 h 1"/>
                <a:gd name="T18" fmla="*/ 0 w 1"/>
                <a:gd name="T19" fmla="*/ 0 h 1"/>
                <a:gd name="T20" fmla="*/ 0 w 1"/>
                <a:gd name="T21" fmla="*/ 0 h 1"/>
                <a:gd name="T22" fmla="*/ 0 w 1"/>
                <a:gd name="T23" fmla="*/ 0 h 1"/>
                <a:gd name="T24" fmla="*/ 0 w 1"/>
                <a:gd name="T25" fmla="*/ 0 h 1"/>
                <a:gd name="T26" fmla="*/ 0 w 1"/>
                <a:gd name="T27"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 h="1">
                  <a:moveTo>
                    <a:pt x="0" y="0"/>
                  </a:moveTo>
                  <a:cubicBezTo>
                    <a:pt x="0" y="0"/>
                    <a:pt x="0" y="0"/>
                    <a:pt x="0" y="0"/>
                  </a:cubicBezTo>
                  <a:cubicBezTo>
                    <a:pt x="0" y="1"/>
                    <a:pt x="0" y="1"/>
                    <a:pt x="0" y="1"/>
                  </a:cubicBezTo>
                  <a:cubicBezTo>
                    <a:pt x="1" y="1"/>
                    <a:pt x="1" y="1"/>
                    <a:pt x="1" y="1"/>
                  </a:cubicBezTo>
                  <a:cubicBezTo>
                    <a:pt x="1" y="1"/>
                    <a:pt x="1" y="1"/>
                    <a:pt x="1" y="1"/>
                  </a:cubicBezTo>
                  <a:cubicBezTo>
                    <a:pt x="0" y="1"/>
                    <a:pt x="0" y="1"/>
                    <a:pt x="0" y="1"/>
                  </a:cubicBezTo>
                  <a:cubicBezTo>
                    <a:pt x="0" y="1"/>
                    <a:pt x="0" y="1"/>
                    <a:pt x="0" y="1"/>
                  </a:cubicBezTo>
                  <a:cubicBezTo>
                    <a:pt x="0" y="1"/>
                    <a:pt x="0" y="1"/>
                    <a:pt x="0" y="1"/>
                  </a:cubicBezTo>
                  <a:cubicBezTo>
                    <a:pt x="0" y="1"/>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path>
              </a:pathLst>
            </a:custGeom>
            <a:solidFill>
              <a:srgbClr val="941A0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95" name="Freeform 494"/>
            <p:cNvSpPr/>
            <p:nvPr/>
          </p:nvSpPr>
          <p:spPr bwMode="auto">
            <a:xfrm>
              <a:off x="3866" y="147"/>
              <a:ext cx="0" cy="1"/>
            </a:xfrm>
            <a:custGeom>
              <a:avLst/>
              <a:gdLst>
                <a:gd name="T0" fmla="*/ 0 h 1"/>
                <a:gd name="T1" fmla="*/ 0 h 1"/>
                <a:gd name="T2" fmla="*/ 1 h 1"/>
                <a:gd name="T3" fmla="*/ 1 h 1"/>
                <a:gd name="T4" fmla="*/ 0 h 1"/>
              </a:gdLst>
              <a:ahLst/>
              <a:cxnLst>
                <a:cxn ang="0">
                  <a:pos x="0" y="T0"/>
                </a:cxn>
                <a:cxn ang="0">
                  <a:pos x="0" y="T1"/>
                </a:cxn>
                <a:cxn ang="0">
                  <a:pos x="0" y="T2"/>
                </a:cxn>
                <a:cxn ang="0">
                  <a:pos x="0" y="T3"/>
                </a:cxn>
                <a:cxn ang="0">
                  <a:pos x="0" y="T4"/>
                </a:cxn>
              </a:cxnLst>
              <a:rect l="0" t="0" r="r" b="b"/>
              <a:pathLst>
                <a:path h="1">
                  <a:moveTo>
                    <a:pt x="0" y="0"/>
                  </a:moveTo>
                  <a:cubicBezTo>
                    <a:pt x="0" y="0"/>
                    <a:pt x="0" y="0"/>
                    <a:pt x="0" y="0"/>
                  </a:cubicBezTo>
                  <a:cubicBezTo>
                    <a:pt x="0" y="1"/>
                    <a:pt x="0" y="1"/>
                    <a:pt x="0" y="1"/>
                  </a:cubicBezTo>
                  <a:cubicBezTo>
                    <a:pt x="0" y="1"/>
                    <a:pt x="0" y="1"/>
                    <a:pt x="0" y="1"/>
                  </a:cubicBezTo>
                  <a:cubicBezTo>
                    <a:pt x="0" y="0"/>
                    <a:pt x="0" y="0"/>
                    <a:pt x="0" y="0"/>
                  </a:cubicBezTo>
                </a:path>
              </a:pathLst>
            </a:custGeom>
            <a:solidFill>
              <a:srgbClr val="FFDE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96" name="Freeform 495"/>
            <p:cNvSpPr/>
            <p:nvPr/>
          </p:nvSpPr>
          <p:spPr bwMode="auto">
            <a:xfrm>
              <a:off x="3866" y="147"/>
              <a:ext cx="0" cy="1"/>
            </a:xfrm>
            <a:custGeom>
              <a:avLst/>
              <a:gdLst>
                <a:gd name="T0" fmla="*/ 0 h 1"/>
                <a:gd name="T1" fmla="*/ 0 h 1"/>
                <a:gd name="T2" fmla="*/ 1 h 1"/>
                <a:gd name="T3" fmla="*/ 1 h 1"/>
                <a:gd name="T4" fmla="*/ 0 h 1"/>
              </a:gdLst>
              <a:ahLst/>
              <a:cxnLst>
                <a:cxn ang="0">
                  <a:pos x="0" y="T0"/>
                </a:cxn>
                <a:cxn ang="0">
                  <a:pos x="0" y="T1"/>
                </a:cxn>
                <a:cxn ang="0">
                  <a:pos x="0" y="T2"/>
                </a:cxn>
                <a:cxn ang="0">
                  <a:pos x="0" y="T3"/>
                </a:cxn>
                <a:cxn ang="0">
                  <a:pos x="0" y="T4"/>
                </a:cxn>
              </a:cxnLst>
              <a:rect l="0" t="0" r="r" b="b"/>
              <a:pathLst>
                <a:path h="1">
                  <a:moveTo>
                    <a:pt x="0" y="0"/>
                  </a:moveTo>
                  <a:cubicBezTo>
                    <a:pt x="0" y="0"/>
                    <a:pt x="0" y="0"/>
                    <a:pt x="0" y="0"/>
                  </a:cubicBezTo>
                  <a:cubicBezTo>
                    <a:pt x="0" y="1"/>
                    <a:pt x="0" y="1"/>
                    <a:pt x="0" y="1"/>
                  </a:cubicBezTo>
                  <a:cubicBezTo>
                    <a:pt x="0" y="1"/>
                    <a:pt x="0" y="1"/>
                    <a:pt x="0" y="1"/>
                  </a:cubicBezTo>
                  <a:cubicBezTo>
                    <a:pt x="0" y="1"/>
                    <a:pt x="0" y="1"/>
                    <a:pt x="0" y="0"/>
                  </a:cubicBezTo>
                </a:path>
              </a:pathLst>
            </a:custGeom>
            <a:solidFill>
              <a:srgbClr val="F1D2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97" name="Freeform 496"/>
            <p:cNvSpPr/>
            <p:nvPr/>
          </p:nvSpPr>
          <p:spPr bwMode="auto">
            <a:xfrm>
              <a:off x="3866" y="147"/>
              <a:ext cx="0" cy="1"/>
            </a:xfrm>
            <a:custGeom>
              <a:avLst/>
              <a:gdLst>
                <a:gd name="T0" fmla="*/ 0 h 1"/>
                <a:gd name="T1" fmla="*/ 0 h 1"/>
                <a:gd name="T2" fmla="*/ 1 h 1"/>
                <a:gd name="T3" fmla="*/ 1 h 1"/>
                <a:gd name="T4" fmla="*/ 0 h 1"/>
              </a:gdLst>
              <a:ahLst/>
              <a:cxnLst>
                <a:cxn ang="0">
                  <a:pos x="0" y="T0"/>
                </a:cxn>
                <a:cxn ang="0">
                  <a:pos x="0" y="T1"/>
                </a:cxn>
                <a:cxn ang="0">
                  <a:pos x="0" y="T2"/>
                </a:cxn>
                <a:cxn ang="0">
                  <a:pos x="0" y="T3"/>
                </a:cxn>
                <a:cxn ang="0">
                  <a:pos x="0" y="T4"/>
                </a:cxn>
              </a:cxnLst>
              <a:rect l="0" t="0" r="r" b="b"/>
              <a:pathLst>
                <a:path h="1">
                  <a:moveTo>
                    <a:pt x="0" y="0"/>
                  </a:moveTo>
                  <a:cubicBezTo>
                    <a:pt x="0" y="0"/>
                    <a:pt x="0" y="0"/>
                    <a:pt x="0" y="0"/>
                  </a:cubicBezTo>
                  <a:cubicBezTo>
                    <a:pt x="0" y="1"/>
                    <a:pt x="0" y="1"/>
                    <a:pt x="0" y="1"/>
                  </a:cubicBezTo>
                  <a:cubicBezTo>
                    <a:pt x="0" y="1"/>
                    <a:pt x="0" y="1"/>
                    <a:pt x="0" y="1"/>
                  </a:cubicBezTo>
                  <a:cubicBezTo>
                    <a:pt x="0" y="1"/>
                    <a:pt x="0" y="1"/>
                    <a:pt x="0" y="0"/>
                  </a:cubicBezTo>
                </a:path>
              </a:pathLst>
            </a:custGeom>
            <a:solidFill>
              <a:srgbClr val="4771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98" name="Freeform 497"/>
            <p:cNvSpPr/>
            <p:nvPr/>
          </p:nvSpPr>
          <p:spPr bwMode="auto">
            <a:xfrm>
              <a:off x="3866" y="147"/>
              <a:ext cx="0" cy="1"/>
            </a:xfrm>
            <a:custGeom>
              <a:avLst/>
              <a:gdLst>
                <a:gd name="T0" fmla="*/ 0 h 1"/>
                <a:gd name="T1" fmla="*/ 0 h 1"/>
                <a:gd name="T2" fmla="*/ 1 h 1"/>
                <a:gd name="T3" fmla="*/ 1 h 1"/>
                <a:gd name="T4" fmla="*/ 0 h 1"/>
              </a:gdLst>
              <a:ahLst/>
              <a:cxnLst>
                <a:cxn ang="0">
                  <a:pos x="0" y="T0"/>
                </a:cxn>
                <a:cxn ang="0">
                  <a:pos x="0" y="T1"/>
                </a:cxn>
                <a:cxn ang="0">
                  <a:pos x="0" y="T2"/>
                </a:cxn>
                <a:cxn ang="0">
                  <a:pos x="0" y="T3"/>
                </a:cxn>
                <a:cxn ang="0">
                  <a:pos x="0" y="T4"/>
                </a:cxn>
              </a:cxnLst>
              <a:rect l="0" t="0" r="r" b="b"/>
              <a:pathLst>
                <a:path h="1">
                  <a:moveTo>
                    <a:pt x="0" y="0"/>
                  </a:moveTo>
                  <a:cubicBezTo>
                    <a:pt x="0" y="0"/>
                    <a:pt x="0" y="0"/>
                    <a:pt x="0" y="0"/>
                  </a:cubicBezTo>
                  <a:cubicBezTo>
                    <a:pt x="0" y="1"/>
                    <a:pt x="0" y="1"/>
                    <a:pt x="0" y="1"/>
                  </a:cubicBezTo>
                  <a:cubicBezTo>
                    <a:pt x="0" y="1"/>
                    <a:pt x="0" y="1"/>
                    <a:pt x="0" y="1"/>
                  </a:cubicBezTo>
                  <a:cubicBezTo>
                    <a:pt x="0" y="1"/>
                    <a:pt x="0" y="1"/>
                    <a:pt x="0" y="0"/>
                  </a:cubicBezTo>
                </a:path>
              </a:pathLst>
            </a:custGeom>
            <a:solidFill>
              <a:srgbClr val="941A0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99" name="Freeform 498"/>
            <p:cNvSpPr/>
            <p:nvPr/>
          </p:nvSpPr>
          <p:spPr bwMode="auto">
            <a:xfrm>
              <a:off x="3974" y="369"/>
              <a:ext cx="2" cy="2"/>
            </a:xfrm>
            <a:custGeom>
              <a:avLst/>
              <a:gdLst>
                <a:gd name="T0" fmla="*/ 0 w 1"/>
                <a:gd name="T1" fmla="*/ 0 h 1"/>
                <a:gd name="T2" fmla="*/ 0 w 1"/>
                <a:gd name="T3" fmla="*/ 0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0"/>
                    <a:pt x="0" y="0"/>
                    <a:pt x="0" y="0"/>
                  </a:cubicBezTo>
                  <a:cubicBezTo>
                    <a:pt x="0" y="0"/>
                    <a:pt x="1" y="1"/>
                    <a:pt x="1" y="1"/>
                  </a:cubicBezTo>
                  <a:cubicBezTo>
                    <a:pt x="1" y="1"/>
                    <a:pt x="0" y="0"/>
                    <a:pt x="0" y="0"/>
                  </a:cubicBezTo>
                </a:path>
              </a:pathLst>
            </a:custGeom>
            <a:solidFill>
              <a:srgbClr val="FFDE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00" name="Freeform 499"/>
            <p:cNvSpPr/>
            <p:nvPr/>
          </p:nvSpPr>
          <p:spPr bwMode="auto">
            <a:xfrm>
              <a:off x="3974" y="369"/>
              <a:ext cx="5" cy="11"/>
            </a:xfrm>
            <a:custGeom>
              <a:avLst/>
              <a:gdLst>
                <a:gd name="T0" fmla="*/ 0 w 3"/>
                <a:gd name="T1" fmla="*/ 0 h 7"/>
                <a:gd name="T2" fmla="*/ 1 w 3"/>
                <a:gd name="T3" fmla="*/ 2 h 7"/>
                <a:gd name="T4" fmla="*/ 3 w 3"/>
                <a:gd name="T5" fmla="*/ 7 h 7"/>
                <a:gd name="T6" fmla="*/ 1 w 3"/>
                <a:gd name="T7" fmla="*/ 1 h 7"/>
                <a:gd name="T8" fmla="*/ 0 w 3"/>
                <a:gd name="T9" fmla="*/ 0 h 7"/>
              </a:gdLst>
              <a:ahLst/>
              <a:cxnLst>
                <a:cxn ang="0">
                  <a:pos x="T0" y="T1"/>
                </a:cxn>
                <a:cxn ang="0">
                  <a:pos x="T2" y="T3"/>
                </a:cxn>
                <a:cxn ang="0">
                  <a:pos x="T4" y="T5"/>
                </a:cxn>
                <a:cxn ang="0">
                  <a:pos x="T6" y="T7"/>
                </a:cxn>
                <a:cxn ang="0">
                  <a:pos x="T8" y="T9"/>
                </a:cxn>
              </a:cxnLst>
              <a:rect l="0" t="0" r="r" b="b"/>
              <a:pathLst>
                <a:path w="3" h="7">
                  <a:moveTo>
                    <a:pt x="0" y="0"/>
                  </a:moveTo>
                  <a:cubicBezTo>
                    <a:pt x="1" y="1"/>
                    <a:pt x="1" y="1"/>
                    <a:pt x="1" y="2"/>
                  </a:cubicBezTo>
                  <a:cubicBezTo>
                    <a:pt x="2" y="3"/>
                    <a:pt x="2" y="5"/>
                    <a:pt x="3" y="7"/>
                  </a:cubicBezTo>
                  <a:cubicBezTo>
                    <a:pt x="2" y="5"/>
                    <a:pt x="1" y="3"/>
                    <a:pt x="1" y="1"/>
                  </a:cubicBezTo>
                  <a:cubicBezTo>
                    <a:pt x="1" y="1"/>
                    <a:pt x="0" y="0"/>
                    <a:pt x="0" y="0"/>
                  </a:cubicBezTo>
                </a:path>
              </a:pathLst>
            </a:custGeom>
            <a:solidFill>
              <a:srgbClr val="F1D2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01" name="Freeform 500"/>
            <p:cNvSpPr/>
            <p:nvPr/>
          </p:nvSpPr>
          <p:spPr bwMode="auto">
            <a:xfrm>
              <a:off x="3976" y="372"/>
              <a:ext cx="5" cy="10"/>
            </a:xfrm>
            <a:custGeom>
              <a:avLst/>
              <a:gdLst>
                <a:gd name="T0" fmla="*/ 0 w 3"/>
                <a:gd name="T1" fmla="*/ 0 h 6"/>
                <a:gd name="T2" fmla="*/ 0 w 3"/>
                <a:gd name="T3" fmla="*/ 1 h 6"/>
                <a:gd name="T4" fmla="*/ 2 w 3"/>
                <a:gd name="T5" fmla="*/ 6 h 6"/>
                <a:gd name="T6" fmla="*/ 3 w 3"/>
                <a:gd name="T7" fmla="*/ 6 h 6"/>
                <a:gd name="T8" fmla="*/ 2 w 3"/>
                <a:gd name="T9" fmla="*/ 5 h 6"/>
                <a:gd name="T10" fmla="*/ 0 w 3"/>
                <a:gd name="T11" fmla="*/ 0 h 6"/>
              </a:gdLst>
              <a:ahLst/>
              <a:cxnLst>
                <a:cxn ang="0">
                  <a:pos x="T0" y="T1"/>
                </a:cxn>
                <a:cxn ang="0">
                  <a:pos x="T2" y="T3"/>
                </a:cxn>
                <a:cxn ang="0">
                  <a:pos x="T4" y="T5"/>
                </a:cxn>
                <a:cxn ang="0">
                  <a:pos x="T6" y="T7"/>
                </a:cxn>
                <a:cxn ang="0">
                  <a:pos x="T8" y="T9"/>
                </a:cxn>
                <a:cxn ang="0">
                  <a:pos x="T10" y="T11"/>
                </a:cxn>
              </a:cxnLst>
              <a:rect l="0" t="0" r="r" b="b"/>
              <a:pathLst>
                <a:path w="3" h="6">
                  <a:moveTo>
                    <a:pt x="0" y="0"/>
                  </a:moveTo>
                  <a:cubicBezTo>
                    <a:pt x="0" y="0"/>
                    <a:pt x="0" y="0"/>
                    <a:pt x="0" y="1"/>
                  </a:cubicBezTo>
                  <a:cubicBezTo>
                    <a:pt x="1" y="2"/>
                    <a:pt x="2" y="4"/>
                    <a:pt x="2" y="6"/>
                  </a:cubicBezTo>
                  <a:cubicBezTo>
                    <a:pt x="2" y="6"/>
                    <a:pt x="3" y="6"/>
                    <a:pt x="3" y="6"/>
                  </a:cubicBezTo>
                  <a:cubicBezTo>
                    <a:pt x="2" y="6"/>
                    <a:pt x="2" y="5"/>
                    <a:pt x="2" y="5"/>
                  </a:cubicBezTo>
                  <a:cubicBezTo>
                    <a:pt x="1" y="3"/>
                    <a:pt x="1" y="1"/>
                    <a:pt x="0" y="0"/>
                  </a:cubicBezTo>
                </a:path>
              </a:pathLst>
            </a:custGeom>
            <a:solidFill>
              <a:srgbClr val="4771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02" name="Freeform 501"/>
            <p:cNvSpPr/>
            <p:nvPr/>
          </p:nvSpPr>
          <p:spPr bwMode="auto">
            <a:xfrm>
              <a:off x="3976" y="374"/>
              <a:ext cx="3" cy="8"/>
            </a:xfrm>
            <a:custGeom>
              <a:avLst/>
              <a:gdLst>
                <a:gd name="T0" fmla="*/ 0 w 2"/>
                <a:gd name="T1" fmla="*/ 0 h 5"/>
                <a:gd name="T2" fmla="*/ 1 w 2"/>
                <a:gd name="T3" fmla="*/ 1 h 5"/>
                <a:gd name="T4" fmla="*/ 2 w 2"/>
                <a:gd name="T5" fmla="*/ 3 h 5"/>
                <a:gd name="T6" fmla="*/ 1 w 2"/>
                <a:gd name="T7" fmla="*/ 1 h 5"/>
                <a:gd name="T8" fmla="*/ 1 w 2"/>
                <a:gd name="T9" fmla="*/ 1 h 5"/>
                <a:gd name="T10" fmla="*/ 2 w 2"/>
                <a:gd name="T11" fmla="*/ 3 h 5"/>
                <a:gd name="T12" fmla="*/ 2 w 2"/>
                <a:gd name="T13" fmla="*/ 4 h 5"/>
                <a:gd name="T14" fmla="*/ 2 w 2"/>
                <a:gd name="T15" fmla="*/ 4 h 5"/>
                <a:gd name="T16" fmla="*/ 2 w 2"/>
                <a:gd name="T17" fmla="*/ 4 h 5"/>
                <a:gd name="T18" fmla="*/ 2 w 2"/>
                <a:gd name="T19" fmla="*/ 5 h 5"/>
                <a:gd name="T20" fmla="*/ 0 w 2"/>
                <a:gd name="T21"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 h="5">
                  <a:moveTo>
                    <a:pt x="0" y="0"/>
                  </a:moveTo>
                  <a:cubicBezTo>
                    <a:pt x="1" y="0"/>
                    <a:pt x="1" y="1"/>
                    <a:pt x="1" y="1"/>
                  </a:cubicBezTo>
                  <a:cubicBezTo>
                    <a:pt x="1" y="2"/>
                    <a:pt x="1" y="2"/>
                    <a:pt x="2" y="3"/>
                  </a:cubicBezTo>
                  <a:cubicBezTo>
                    <a:pt x="1" y="2"/>
                    <a:pt x="1" y="2"/>
                    <a:pt x="1" y="1"/>
                  </a:cubicBezTo>
                  <a:cubicBezTo>
                    <a:pt x="1" y="1"/>
                    <a:pt x="1" y="1"/>
                    <a:pt x="1" y="1"/>
                  </a:cubicBezTo>
                  <a:cubicBezTo>
                    <a:pt x="1" y="2"/>
                    <a:pt x="1" y="2"/>
                    <a:pt x="2" y="3"/>
                  </a:cubicBezTo>
                  <a:cubicBezTo>
                    <a:pt x="2" y="4"/>
                    <a:pt x="2" y="4"/>
                    <a:pt x="2" y="4"/>
                  </a:cubicBezTo>
                  <a:cubicBezTo>
                    <a:pt x="2" y="4"/>
                    <a:pt x="2" y="4"/>
                    <a:pt x="2" y="4"/>
                  </a:cubicBezTo>
                  <a:cubicBezTo>
                    <a:pt x="2" y="4"/>
                    <a:pt x="2" y="4"/>
                    <a:pt x="2" y="4"/>
                  </a:cubicBezTo>
                  <a:cubicBezTo>
                    <a:pt x="2" y="4"/>
                    <a:pt x="2" y="4"/>
                    <a:pt x="2" y="5"/>
                  </a:cubicBezTo>
                  <a:cubicBezTo>
                    <a:pt x="2" y="3"/>
                    <a:pt x="1" y="1"/>
                    <a:pt x="0" y="0"/>
                  </a:cubicBezTo>
                </a:path>
              </a:pathLst>
            </a:custGeom>
            <a:solidFill>
              <a:srgbClr val="941A0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03" name="Freeform 502"/>
            <p:cNvSpPr/>
            <p:nvPr/>
          </p:nvSpPr>
          <p:spPr bwMode="auto">
            <a:xfrm>
              <a:off x="3876" y="163"/>
              <a:ext cx="0" cy="2"/>
            </a:xfrm>
            <a:custGeom>
              <a:avLst/>
              <a:gdLst>
                <a:gd name="T0" fmla="*/ 0 h 1"/>
                <a:gd name="T1" fmla="*/ 0 h 1"/>
                <a:gd name="T2" fmla="*/ 1 h 1"/>
                <a:gd name="T3" fmla="*/ 0 h 1"/>
              </a:gdLst>
              <a:ahLst/>
              <a:cxnLst>
                <a:cxn ang="0">
                  <a:pos x="0" y="T0"/>
                </a:cxn>
                <a:cxn ang="0">
                  <a:pos x="0" y="T1"/>
                </a:cxn>
                <a:cxn ang="0">
                  <a:pos x="0" y="T2"/>
                </a:cxn>
                <a:cxn ang="0">
                  <a:pos x="0" y="T3"/>
                </a:cxn>
              </a:cxnLst>
              <a:rect l="0" t="0" r="r" b="b"/>
              <a:pathLst>
                <a:path h="1">
                  <a:moveTo>
                    <a:pt x="0" y="0"/>
                  </a:moveTo>
                  <a:cubicBezTo>
                    <a:pt x="0" y="0"/>
                    <a:pt x="0" y="0"/>
                    <a:pt x="0" y="0"/>
                  </a:cubicBezTo>
                  <a:cubicBezTo>
                    <a:pt x="0" y="0"/>
                    <a:pt x="0" y="1"/>
                    <a:pt x="0" y="1"/>
                  </a:cubicBezTo>
                  <a:cubicBezTo>
                    <a:pt x="0" y="1"/>
                    <a:pt x="0" y="0"/>
                    <a:pt x="0" y="0"/>
                  </a:cubicBezTo>
                </a:path>
              </a:pathLst>
            </a:custGeom>
            <a:solidFill>
              <a:srgbClr val="FFDE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04" name="Freeform 503"/>
            <p:cNvSpPr/>
            <p:nvPr/>
          </p:nvSpPr>
          <p:spPr bwMode="auto">
            <a:xfrm>
              <a:off x="3876" y="163"/>
              <a:ext cx="2" cy="2"/>
            </a:xfrm>
            <a:custGeom>
              <a:avLst/>
              <a:gdLst>
                <a:gd name="T0" fmla="*/ 0 w 1"/>
                <a:gd name="T1" fmla="*/ 0 h 1"/>
                <a:gd name="T2" fmla="*/ 0 w 1"/>
                <a:gd name="T3" fmla="*/ 0 h 1"/>
                <a:gd name="T4" fmla="*/ 1 w 1"/>
                <a:gd name="T5" fmla="*/ 1 h 1"/>
                <a:gd name="T6" fmla="*/ 0 w 1"/>
                <a:gd name="T7" fmla="*/ 1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0" y="0"/>
                    <a:pt x="0" y="0"/>
                    <a:pt x="0" y="0"/>
                  </a:cubicBezTo>
                  <a:cubicBezTo>
                    <a:pt x="0" y="0"/>
                    <a:pt x="0" y="1"/>
                    <a:pt x="1" y="1"/>
                  </a:cubicBezTo>
                  <a:cubicBezTo>
                    <a:pt x="0" y="1"/>
                    <a:pt x="0" y="1"/>
                    <a:pt x="0" y="1"/>
                  </a:cubicBezTo>
                  <a:cubicBezTo>
                    <a:pt x="0" y="1"/>
                    <a:pt x="0" y="0"/>
                    <a:pt x="0" y="0"/>
                  </a:cubicBezTo>
                </a:path>
              </a:pathLst>
            </a:custGeom>
            <a:solidFill>
              <a:srgbClr val="F1D2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05" name="Freeform 504"/>
            <p:cNvSpPr/>
            <p:nvPr/>
          </p:nvSpPr>
          <p:spPr bwMode="auto">
            <a:xfrm>
              <a:off x="3876" y="163"/>
              <a:ext cx="2" cy="3"/>
            </a:xfrm>
            <a:custGeom>
              <a:avLst/>
              <a:gdLst>
                <a:gd name="T0" fmla="*/ 0 w 1"/>
                <a:gd name="T1" fmla="*/ 0 h 2"/>
                <a:gd name="T2" fmla="*/ 0 w 1"/>
                <a:gd name="T3" fmla="*/ 0 h 2"/>
                <a:gd name="T4" fmla="*/ 1 w 1"/>
                <a:gd name="T5" fmla="*/ 2 h 2"/>
                <a:gd name="T6" fmla="*/ 1 w 1"/>
                <a:gd name="T7" fmla="*/ 1 h 2"/>
                <a:gd name="T8" fmla="*/ 0 w 1"/>
                <a:gd name="T9" fmla="*/ 0 h 2"/>
              </a:gdLst>
              <a:ahLst/>
              <a:cxnLst>
                <a:cxn ang="0">
                  <a:pos x="T0" y="T1"/>
                </a:cxn>
                <a:cxn ang="0">
                  <a:pos x="T2" y="T3"/>
                </a:cxn>
                <a:cxn ang="0">
                  <a:pos x="T4" y="T5"/>
                </a:cxn>
                <a:cxn ang="0">
                  <a:pos x="T6" y="T7"/>
                </a:cxn>
                <a:cxn ang="0">
                  <a:pos x="T8" y="T9"/>
                </a:cxn>
              </a:cxnLst>
              <a:rect l="0" t="0" r="r" b="b"/>
              <a:pathLst>
                <a:path w="1" h="2">
                  <a:moveTo>
                    <a:pt x="0" y="0"/>
                  </a:moveTo>
                  <a:cubicBezTo>
                    <a:pt x="0" y="0"/>
                    <a:pt x="0" y="0"/>
                    <a:pt x="0" y="0"/>
                  </a:cubicBezTo>
                  <a:cubicBezTo>
                    <a:pt x="0" y="0"/>
                    <a:pt x="0" y="1"/>
                    <a:pt x="1" y="2"/>
                  </a:cubicBezTo>
                  <a:cubicBezTo>
                    <a:pt x="1" y="2"/>
                    <a:pt x="1" y="2"/>
                    <a:pt x="1" y="1"/>
                  </a:cubicBezTo>
                  <a:cubicBezTo>
                    <a:pt x="0" y="1"/>
                    <a:pt x="0" y="0"/>
                    <a:pt x="0" y="0"/>
                  </a:cubicBezTo>
                </a:path>
              </a:pathLst>
            </a:custGeom>
            <a:solidFill>
              <a:srgbClr val="4771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06" name="Freeform 505"/>
            <p:cNvSpPr/>
            <p:nvPr/>
          </p:nvSpPr>
          <p:spPr bwMode="auto">
            <a:xfrm>
              <a:off x="3876" y="163"/>
              <a:ext cx="2" cy="3"/>
            </a:xfrm>
            <a:custGeom>
              <a:avLst/>
              <a:gdLst>
                <a:gd name="T0" fmla="*/ 0 w 1"/>
                <a:gd name="T1" fmla="*/ 0 h 2"/>
                <a:gd name="T2" fmla="*/ 0 w 1"/>
                <a:gd name="T3" fmla="*/ 0 h 2"/>
                <a:gd name="T4" fmla="*/ 0 w 1"/>
                <a:gd name="T5" fmla="*/ 0 h 2"/>
                <a:gd name="T6" fmla="*/ 0 w 1"/>
                <a:gd name="T7" fmla="*/ 1 h 2"/>
                <a:gd name="T8" fmla="*/ 1 w 1"/>
                <a:gd name="T9" fmla="*/ 2 h 2"/>
                <a:gd name="T10" fmla="*/ 1 w 1"/>
                <a:gd name="T11" fmla="*/ 2 h 2"/>
                <a:gd name="T12" fmla="*/ 0 w 1"/>
                <a:gd name="T13" fmla="*/ 1 h 2"/>
                <a:gd name="T14" fmla="*/ 1 w 1"/>
                <a:gd name="T15" fmla="*/ 2 h 2"/>
                <a:gd name="T16" fmla="*/ 1 w 1"/>
                <a:gd name="T17" fmla="*/ 2 h 2"/>
                <a:gd name="T18" fmla="*/ 1 w 1"/>
                <a:gd name="T19" fmla="*/ 2 h 2"/>
                <a:gd name="T20" fmla="*/ 0 w 1"/>
                <a:gd name="T21"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 h="2">
                  <a:moveTo>
                    <a:pt x="0" y="0"/>
                  </a:moveTo>
                  <a:cubicBezTo>
                    <a:pt x="0" y="0"/>
                    <a:pt x="0" y="0"/>
                    <a:pt x="0" y="0"/>
                  </a:cubicBezTo>
                  <a:cubicBezTo>
                    <a:pt x="0" y="0"/>
                    <a:pt x="0" y="0"/>
                    <a:pt x="0" y="0"/>
                  </a:cubicBezTo>
                  <a:cubicBezTo>
                    <a:pt x="0" y="1"/>
                    <a:pt x="0" y="1"/>
                    <a:pt x="0" y="1"/>
                  </a:cubicBezTo>
                  <a:cubicBezTo>
                    <a:pt x="1" y="2"/>
                    <a:pt x="1" y="2"/>
                    <a:pt x="1" y="2"/>
                  </a:cubicBezTo>
                  <a:cubicBezTo>
                    <a:pt x="1" y="2"/>
                    <a:pt x="1" y="2"/>
                    <a:pt x="1" y="2"/>
                  </a:cubicBezTo>
                  <a:cubicBezTo>
                    <a:pt x="0" y="1"/>
                    <a:pt x="0" y="1"/>
                    <a:pt x="0" y="1"/>
                  </a:cubicBezTo>
                  <a:cubicBezTo>
                    <a:pt x="0" y="1"/>
                    <a:pt x="1" y="1"/>
                    <a:pt x="1" y="2"/>
                  </a:cubicBezTo>
                  <a:cubicBezTo>
                    <a:pt x="1" y="2"/>
                    <a:pt x="1" y="2"/>
                    <a:pt x="1" y="2"/>
                  </a:cubicBezTo>
                  <a:cubicBezTo>
                    <a:pt x="1" y="2"/>
                    <a:pt x="1" y="2"/>
                    <a:pt x="1" y="2"/>
                  </a:cubicBezTo>
                  <a:cubicBezTo>
                    <a:pt x="0" y="1"/>
                    <a:pt x="0" y="0"/>
                    <a:pt x="0" y="0"/>
                  </a:cubicBezTo>
                </a:path>
              </a:pathLst>
            </a:custGeom>
            <a:solidFill>
              <a:srgbClr val="941A0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07" name="Freeform 506"/>
            <p:cNvSpPr/>
            <p:nvPr/>
          </p:nvSpPr>
          <p:spPr bwMode="auto">
            <a:xfrm>
              <a:off x="3886" y="183"/>
              <a:ext cx="1" cy="0"/>
            </a:xfrm>
            <a:custGeom>
              <a:avLst/>
              <a:gdLst>
                <a:gd name="T0" fmla="*/ 0 w 1"/>
                <a:gd name="T1" fmla="*/ 0 w 1"/>
                <a:gd name="T2" fmla="*/ 1 w 1"/>
                <a:gd name="T3" fmla="*/ 0 w 1"/>
                <a:gd name="T4" fmla="*/ 0 w 1"/>
              </a:gdLst>
              <a:ahLst/>
              <a:cxnLst>
                <a:cxn ang="0">
                  <a:pos x="T0" y="0"/>
                </a:cxn>
                <a:cxn ang="0">
                  <a:pos x="T1" y="0"/>
                </a:cxn>
                <a:cxn ang="0">
                  <a:pos x="T2" y="0"/>
                </a:cxn>
                <a:cxn ang="0">
                  <a:pos x="T3" y="0"/>
                </a:cxn>
                <a:cxn ang="0">
                  <a:pos x="T4" y="0"/>
                </a:cxn>
              </a:cxnLst>
              <a:rect l="0" t="0" r="r" b="b"/>
              <a:pathLst>
                <a:path w="1">
                  <a:moveTo>
                    <a:pt x="0" y="0"/>
                  </a:moveTo>
                  <a:cubicBezTo>
                    <a:pt x="0" y="0"/>
                    <a:pt x="0" y="0"/>
                    <a:pt x="0" y="0"/>
                  </a:cubicBezTo>
                  <a:cubicBezTo>
                    <a:pt x="0" y="0"/>
                    <a:pt x="0" y="0"/>
                    <a:pt x="1" y="0"/>
                  </a:cubicBezTo>
                  <a:cubicBezTo>
                    <a:pt x="1" y="0"/>
                    <a:pt x="0" y="0"/>
                    <a:pt x="0" y="0"/>
                  </a:cubicBezTo>
                  <a:cubicBezTo>
                    <a:pt x="0" y="0"/>
                    <a:pt x="0" y="0"/>
                    <a:pt x="0" y="0"/>
                  </a:cubicBezTo>
                </a:path>
              </a:pathLst>
            </a:custGeom>
            <a:solidFill>
              <a:srgbClr val="F1D2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08" name="Freeform 507"/>
            <p:cNvSpPr/>
            <p:nvPr/>
          </p:nvSpPr>
          <p:spPr bwMode="auto">
            <a:xfrm>
              <a:off x="3886" y="183"/>
              <a:ext cx="1" cy="1"/>
            </a:xfrm>
            <a:custGeom>
              <a:avLst/>
              <a:gdLst>
                <a:gd name="T0" fmla="*/ 0 w 1"/>
                <a:gd name="T1" fmla="*/ 0 h 1"/>
                <a:gd name="T2" fmla="*/ 1 w 1"/>
                <a:gd name="T3" fmla="*/ 0 h 1"/>
                <a:gd name="T4" fmla="*/ 1 w 1"/>
                <a:gd name="T5" fmla="*/ 1 h 1"/>
                <a:gd name="T6" fmla="*/ 1 w 1"/>
                <a:gd name="T7" fmla="*/ 0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0" y="0"/>
                    <a:pt x="1" y="0"/>
                    <a:pt x="1" y="0"/>
                  </a:cubicBezTo>
                  <a:cubicBezTo>
                    <a:pt x="1" y="1"/>
                    <a:pt x="1" y="1"/>
                    <a:pt x="1" y="1"/>
                  </a:cubicBezTo>
                  <a:cubicBezTo>
                    <a:pt x="1" y="1"/>
                    <a:pt x="1" y="0"/>
                    <a:pt x="1" y="0"/>
                  </a:cubicBezTo>
                  <a:cubicBezTo>
                    <a:pt x="0" y="0"/>
                    <a:pt x="0" y="0"/>
                    <a:pt x="0" y="0"/>
                  </a:cubicBezTo>
                </a:path>
              </a:pathLst>
            </a:custGeom>
            <a:solidFill>
              <a:srgbClr val="4771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09" name="Freeform 508"/>
            <p:cNvSpPr/>
            <p:nvPr/>
          </p:nvSpPr>
          <p:spPr bwMode="auto">
            <a:xfrm>
              <a:off x="3887" y="183"/>
              <a:ext cx="0" cy="1"/>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1"/>
                  </a:cubicBezTo>
                  <a:cubicBezTo>
                    <a:pt x="0" y="1"/>
                    <a:pt x="0" y="1"/>
                    <a:pt x="0" y="0"/>
                  </a:cubicBezTo>
                </a:path>
              </a:pathLst>
            </a:custGeom>
            <a:solidFill>
              <a:srgbClr val="941A0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10" name="Freeform 509"/>
            <p:cNvSpPr/>
            <p:nvPr/>
          </p:nvSpPr>
          <p:spPr bwMode="auto">
            <a:xfrm>
              <a:off x="3864" y="145"/>
              <a:ext cx="2" cy="2"/>
            </a:xfrm>
            <a:custGeom>
              <a:avLst/>
              <a:gdLst>
                <a:gd name="T0" fmla="*/ 0 w 2"/>
                <a:gd name="T1" fmla="*/ 0 h 2"/>
                <a:gd name="T2" fmla="*/ 2 w 2"/>
                <a:gd name="T3" fmla="*/ 2 h 2"/>
                <a:gd name="T4" fmla="*/ 0 w 2"/>
                <a:gd name="T5" fmla="*/ 0 h 2"/>
              </a:gdLst>
              <a:ahLst/>
              <a:cxnLst>
                <a:cxn ang="0">
                  <a:pos x="T0" y="T1"/>
                </a:cxn>
                <a:cxn ang="0">
                  <a:pos x="T2" y="T3"/>
                </a:cxn>
                <a:cxn ang="0">
                  <a:pos x="T4" y="T5"/>
                </a:cxn>
              </a:cxnLst>
              <a:rect l="0" t="0" r="r" b="b"/>
              <a:pathLst>
                <a:path w="2" h="2">
                  <a:moveTo>
                    <a:pt x="0" y="0"/>
                  </a:moveTo>
                  <a:lnTo>
                    <a:pt x="2" y="2"/>
                  </a:lnTo>
                  <a:lnTo>
                    <a:pt x="0" y="0"/>
                  </a:lnTo>
                  <a:close/>
                </a:path>
              </a:pathLst>
            </a:custGeom>
            <a:solidFill>
              <a:srgbClr val="00A8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11" name="Freeform 510"/>
            <p:cNvSpPr/>
            <p:nvPr/>
          </p:nvSpPr>
          <p:spPr bwMode="auto">
            <a:xfrm>
              <a:off x="3864" y="145"/>
              <a:ext cx="2" cy="2"/>
            </a:xfrm>
            <a:custGeom>
              <a:avLst/>
              <a:gdLst>
                <a:gd name="T0" fmla="*/ 0 w 2"/>
                <a:gd name="T1" fmla="*/ 0 h 2"/>
                <a:gd name="T2" fmla="*/ 2 w 2"/>
                <a:gd name="T3" fmla="*/ 2 h 2"/>
                <a:gd name="T4" fmla="*/ 0 w 2"/>
                <a:gd name="T5" fmla="*/ 0 h 2"/>
              </a:gdLst>
              <a:ahLst/>
              <a:cxnLst>
                <a:cxn ang="0">
                  <a:pos x="T0" y="T1"/>
                </a:cxn>
                <a:cxn ang="0">
                  <a:pos x="T2" y="T3"/>
                </a:cxn>
                <a:cxn ang="0">
                  <a:pos x="T4" y="T5"/>
                </a:cxn>
              </a:cxnLst>
              <a:rect l="0" t="0" r="r" b="b"/>
              <a:pathLst>
                <a:path w="2" h="2">
                  <a:moveTo>
                    <a:pt x="0" y="0"/>
                  </a:moveTo>
                  <a:lnTo>
                    <a:pt x="2"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12" name="Freeform 511"/>
            <p:cNvSpPr/>
            <p:nvPr/>
          </p:nvSpPr>
          <p:spPr bwMode="auto">
            <a:xfrm>
              <a:off x="3866" y="148"/>
              <a:ext cx="2" cy="2"/>
            </a:xfrm>
            <a:custGeom>
              <a:avLst/>
              <a:gdLst>
                <a:gd name="T0" fmla="*/ 0 w 1"/>
                <a:gd name="T1" fmla="*/ 0 h 1"/>
                <a:gd name="T2" fmla="*/ 1 w 1"/>
                <a:gd name="T3" fmla="*/ 1 h 1"/>
                <a:gd name="T4" fmla="*/ 1 w 1"/>
                <a:gd name="T5" fmla="*/ 0 h 1"/>
                <a:gd name="T6" fmla="*/ 0 w 1"/>
                <a:gd name="T7" fmla="*/ 0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1" y="0"/>
                    <a:pt x="1" y="0"/>
                    <a:pt x="1" y="1"/>
                  </a:cubicBezTo>
                  <a:cubicBezTo>
                    <a:pt x="1" y="0"/>
                    <a:pt x="1" y="0"/>
                    <a:pt x="1" y="0"/>
                  </a:cubicBezTo>
                  <a:cubicBezTo>
                    <a:pt x="0" y="0"/>
                    <a:pt x="0" y="0"/>
                    <a:pt x="0" y="0"/>
                  </a:cubicBezTo>
                  <a:cubicBezTo>
                    <a:pt x="0" y="0"/>
                    <a:pt x="0" y="0"/>
                    <a:pt x="0" y="0"/>
                  </a:cubicBezTo>
                </a:path>
              </a:pathLst>
            </a:custGeom>
            <a:solidFill>
              <a:srgbClr val="00A8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13" name="Freeform 512"/>
            <p:cNvSpPr/>
            <p:nvPr/>
          </p:nvSpPr>
          <p:spPr bwMode="auto">
            <a:xfrm>
              <a:off x="3866" y="148"/>
              <a:ext cx="2" cy="2"/>
            </a:xfrm>
            <a:custGeom>
              <a:avLst/>
              <a:gdLst>
                <a:gd name="T0" fmla="*/ 0 w 1"/>
                <a:gd name="T1" fmla="*/ 0 h 1"/>
                <a:gd name="T2" fmla="*/ 1 w 1"/>
                <a:gd name="T3" fmla="*/ 1 h 1"/>
                <a:gd name="T4" fmla="*/ 1 w 1"/>
                <a:gd name="T5" fmla="*/ 1 h 1"/>
                <a:gd name="T6" fmla="*/ 0 w 1"/>
                <a:gd name="T7" fmla="*/ 0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1" y="0"/>
                    <a:pt x="1" y="0"/>
                    <a:pt x="1" y="1"/>
                  </a:cubicBezTo>
                  <a:cubicBezTo>
                    <a:pt x="1" y="1"/>
                    <a:pt x="1" y="1"/>
                    <a:pt x="1" y="1"/>
                  </a:cubicBezTo>
                  <a:cubicBezTo>
                    <a:pt x="1" y="0"/>
                    <a:pt x="1" y="0"/>
                    <a:pt x="0" y="0"/>
                  </a:cubicBezTo>
                  <a:cubicBezTo>
                    <a:pt x="0" y="0"/>
                    <a:pt x="0" y="0"/>
                    <a:pt x="0" y="0"/>
                  </a:cubicBezTo>
                </a:path>
              </a:pathLst>
            </a:custGeom>
            <a:solidFill>
              <a:srgbClr val="009F9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14" name="Freeform 513"/>
            <p:cNvSpPr/>
            <p:nvPr/>
          </p:nvSpPr>
          <p:spPr bwMode="auto">
            <a:xfrm>
              <a:off x="3866" y="148"/>
              <a:ext cx="2" cy="2"/>
            </a:xfrm>
            <a:custGeom>
              <a:avLst/>
              <a:gdLst>
                <a:gd name="T0" fmla="*/ 0 w 1"/>
                <a:gd name="T1" fmla="*/ 0 h 1"/>
                <a:gd name="T2" fmla="*/ 1 w 1"/>
                <a:gd name="T3" fmla="*/ 1 h 1"/>
                <a:gd name="T4" fmla="*/ 1 w 1"/>
                <a:gd name="T5" fmla="*/ 1 h 1"/>
                <a:gd name="T6" fmla="*/ 0 w 1"/>
                <a:gd name="T7" fmla="*/ 0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1" y="0"/>
                    <a:pt x="1" y="0"/>
                    <a:pt x="1" y="1"/>
                  </a:cubicBezTo>
                  <a:cubicBezTo>
                    <a:pt x="1" y="1"/>
                    <a:pt x="1" y="1"/>
                    <a:pt x="1" y="1"/>
                  </a:cubicBezTo>
                  <a:cubicBezTo>
                    <a:pt x="1" y="0"/>
                    <a:pt x="1" y="0"/>
                    <a:pt x="0" y="0"/>
                  </a:cubicBezTo>
                  <a:cubicBezTo>
                    <a:pt x="0" y="0"/>
                    <a:pt x="0" y="0"/>
                    <a:pt x="0" y="0"/>
                  </a:cubicBezTo>
                </a:path>
              </a:pathLst>
            </a:custGeom>
            <a:solidFill>
              <a:srgbClr val="0056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15" name="Freeform 514"/>
            <p:cNvSpPr/>
            <p:nvPr/>
          </p:nvSpPr>
          <p:spPr bwMode="auto">
            <a:xfrm>
              <a:off x="3866" y="148"/>
              <a:ext cx="2" cy="2"/>
            </a:xfrm>
            <a:custGeom>
              <a:avLst/>
              <a:gdLst>
                <a:gd name="T0" fmla="*/ 0 w 1"/>
                <a:gd name="T1" fmla="*/ 0 h 1"/>
                <a:gd name="T2" fmla="*/ 0 w 1"/>
                <a:gd name="T3" fmla="*/ 0 h 1"/>
                <a:gd name="T4" fmla="*/ 1 w 1"/>
                <a:gd name="T5" fmla="*/ 1 h 1"/>
                <a:gd name="T6" fmla="*/ 1 w 1"/>
                <a:gd name="T7" fmla="*/ 1 h 1"/>
                <a:gd name="T8" fmla="*/ 0 w 1"/>
                <a:gd name="T9" fmla="*/ 0 h 1"/>
                <a:gd name="T10" fmla="*/ 0 w 1"/>
                <a:gd name="T11" fmla="*/ 0 h 1"/>
              </a:gdLst>
              <a:ahLst/>
              <a:cxnLst>
                <a:cxn ang="0">
                  <a:pos x="T0" y="T1"/>
                </a:cxn>
                <a:cxn ang="0">
                  <a:pos x="T2" y="T3"/>
                </a:cxn>
                <a:cxn ang="0">
                  <a:pos x="T4" y="T5"/>
                </a:cxn>
                <a:cxn ang="0">
                  <a:pos x="T6" y="T7"/>
                </a:cxn>
                <a:cxn ang="0">
                  <a:pos x="T8" y="T9"/>
                </a:cxn>
                <a:cxn ang="0">
                  <a:pos x="T10" y="T11"/>
                </a:cxn>
              </a:cxnLst>
              <a:rect l="0" t="0" r="r" b="b"/>
              <a:pathLst>
                <a:path w="1" h="1">
                  <a:moveTo>
                    <a:pt x="0" y="0"/>
                  </a:moveTo>
                  <a:cubicBezTo>
                    <a:pt x="0" y="0"/>
                    <a:pt x="0" y="0"/>
                    <a:pt x="0" y="0"/>
                  </a:cubicBezTo>
                  <a:cubicBezTo>
                    <a:pt x="1" y="1"/>
                    <a:pt x="1" y="1"/>
                    <a:pt x="1" y="1"/>
                  </a:cubicBezTo>
                  <a:cubicBezTo>
                    <a:pt x="1" y="1"/>
                    <a:pt x="1" y="1"/>
                    <a:pt x="1" y="1"/>
                  </a:cubicBezTo>
                  <a:cubicBezTo>
                    <a:pt x="1" y="0"/>
                    <a:pt x="1" y="0"/>
                    <a:pt x="0" y="0"/>
                  </a:cubicBezTo>
                  <a:cubicBezTo>
                    <a:pt x="0" y="0"/>
                    <a:pt x="0" y="0"/>
                    <a:pt x="0" y="0"/>
                  </a:cubicBezTo>
                </a:path>
              </a:pathLst>
            </a:custGeom>
            <a:solidFill>
              <a:srgbClr val="00141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16" name="Freeform 515"/>
            <p:cNvSpPr/>
            <p:nvPr/>
          </p:nvSpPr>
          <p:spPr bwMode="auto">
            <a:xfrm>
              <a:off x="3919" y="245"/>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path>
              </a:pathLst>
            </a:custGeom>
            <a:solidFill>
              <a:srgbClr val="0056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17" name="Freeform 516"/>
            <p:cNvSpPr/>
            <p:nvPr/>
          </p:nvSpPr>
          <p:spPr bwMode="auto">
            <a:xfrm>
              <a:off x="3919" y="246"/>
              <a:ext cx="4" cy="7"/>
            </a:xfrm>
            <a:custGeom>
              <a:avLst/>
              <a:gdLst>
                <a:gd name="T0" fmla="*/ 0 w 3"/>
                <a:gd name="T1" fmla="*/ 0 h 4"/>
                <a:gd name="T2" fmla="*/ 3 w 3"/>
                <a:gd name="T3" fmla="*/ 4 h 4"/>
                <a:gd name="T4" fmla="*/ 3 w 3"/>
                <a:gd name="T5" fmla="*/ 4 h 4"/>
                <a:gd name="T6" fmla="*/ 2 w 3"/>
                <a:gd name="T7" fmla="*/ 3 h 4"/>
                <a:gd name="T8" fmla="*/ 0 w 3"/>
                <a:gd name="T9" fmla="*/ 0 h 4"/>
              </a:gdLst>
              <a:ahLst/>
              <a:cxnLst>
                <a:cxn ang="0">
                  <a:pos x="T0" y="T1"/>
                </a:cxn>
                <a:cxn ang="0">
                  <a:pos x="T2" y="T3"/>
                </a:cxn>
                <a:cxn ang="0">
                  <a:pos x="T4" y="T5"/>
                </a:cxn>
                <a:cxn ang="0">
                  <a:pos x="T6" y="T7"/>
                </a:cxn>
                <a:cxn ang="0">
                  <a:pos x="T8" y="T9"/>
                </a:cxn>
              </a:cxnLst>
              <a:rect l="0" t="0" r="r" b="b"/>
              <a:pathLst>
                <a:path w="3" h="4">
                  <a:moveTo>
                    <a:pt x="0" y="0"/>
                  </a:moveTo>
                  <a:cubicBezTo>
                    <a:pt x="1" y="1"/>
                    <a:pt x="2" y="3"/>
                    <a:pt x="3" y="4"/>
                  </a:cubicBezTo>
                  <a:cubicBezTo>
                    <a:pt x="3" y="4"/>
                    <a:pt x="3" y="4"/>
                    <a:pt x="3" y="4"/>
                  </a:cubicBezTo>
                  <a:cubicBezTo>
                    <a:pt x="3" y="4"/>
                    <a:pt x="2" y="4"/>
                    <a:pt x="2" y="3"/>
                  </a:cubicBezTo>
                  <a:cubicBezTo>
                    <a:pt x="2" y="2"/>
                    <a:pt x="1" y="1"/>
                    <a:pt x="0" y="0"/>
                  </a:cubicBezTo>
                </a:path>
              </a:pathLst>
            </a:custGeom>
            <a:solidFill>
              <a:srgbClr val="00141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18" name="Freeform 517"/>
            <p:cNvSpPr/>
            <p:nvPr/>
          </p:nvSpPr>
          <p:spPr bwMode="auto">
            <a:xfrm>
              <a:off x="3920" y="248"/>
              <a:ext cx="2" cy="2"/>
            </a:xfrm>
            <a:custGeom>
              <a:avLst/>
              <a:gdLst>
                <a:gd name="T0" fmla="*/ 0 w 1"/>
                <a:gd name="T1" fmla="*/ 0 h 1"/>
                <a:gd name="T2" fmla="*/ 1 w 1"/>
                <a:gd name="T3" fmla="*/ 1 h 1"/>
                <a:gd name="T4" fmla="*/ 0 w 1"/>
                <a:gd name="T5" fmla="*/ 1 h 1"/>
                <a:gd name="T6" fmla="*/ 0 w 1"/>
                <a:gd name="T7" fmla="*/ 1 h 1"/>
                <a:gd name="T8" fmla="*/ 0 w 1"/>
                <a:gd name="T9" fmla="*/ 0 h 1"/>
                <a:gd name="T10" fmla="*/ 0 w 1"/>
                <a:gd name="T11" fmla="*/ 0 h 1"/>
              </a:gdLst>
              <a:ahLst/>
              <a:cxnLst>
                <a:cxn ang="0">
                  <a:pos x="T0" y="T1"/>
                </a:cxn>
                <a:cxn ang="0">
                  <a:pos x="T2" y="T3"/>
                </a:cxn>
                <a:cxn ang="0">
                  <a:pos x="T4" y="T5"/>
                </a:cxn>
                <a:cxn ang="0">
                  <a:pos x="T6" y="T7"/>
                </a:cxn>
                <a:cxn ang="0">
                  <a:pos x="T8" y="T9"/>
                </a:cxn>
                <a:cxn ang="0">
                  <a:pos x="T10" y="T11"/>
                </a:cxn>
              </a:cxnLst>
              <a:rect l="0" t="0" r="r" b="b"/>
              <a:pathLst>
                <a:path w="1" h="1">
                  <a:moveTo>
                    <a:pt x="0" y="0"/>
                  </a:moveTo>
                  <a:cubicBezTo>
                    <a:pt x="0" y="0"/>
                    <a:pt x="0" y="1"/>
                    <a:pt x="1" y="1"/>
                  </a:cubicBezTo>
                  <a:cubicBezTo>
                    <a:pt x="1" y="1"/>
                    <a:pt x="0" y="1"/>
                    <a:pt x="0" y="1"/>
                  </a:cubicBezTo>
                  <a:cubicBezTo>
                    <a:pt x="0" y="1"/>
                    <a:pt x="0" y="1"/>
                    <a:pt x="0" y="1"/>
                  </a:cubicBezTo>
                  <a:cubicBezTo>
                    <a:pt x="0" y="0"/>
                    <a:pt x="0" y="0"/>
                    <a:pt x="0" y="0"/>
                  </a:cubicBezTo>
                  <a:cubicBezTo>
                    <a:pt x="0" y="0"/>
                    <a:pt x="0" y="0"/>
                    <a:pt x="0" y="0"/>
                  </a:cubicBezTo>
                </a:path>
              </a:pathLst>
            </a:custGeom>
            <a:solidFill>
              <a:srgbClr val="009F9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19" name="Freeform 518"/>
            <p:cNvSpPr/>
            <p:nvPr/>
          </p:nvSpPr>
          <p:spPr bwMode="auto">
            <a:xfrm>
              <a:off x="3919" y="245"/>
              <a:ext cx="3" cy="6"/>
            </a:xfrm>
            <a:custGeom>
              <a:avLst/>
              <a:gdLst>
                <a:gd name="T0" fmla="*/ 0 w 2"/>
                <a:gd name="T1" fmla="*/ 0 h 4"/>
                <a:gd name="T2" fmla="*/ 0 w 2"/>
                <a:gd name="T3" fmla="*/ 0 h 4"/>
                <a:gd name="T4" fmla="*/ 0 w 2"/>
                <a:gd name="T5" fmla="*/ 1 h 4"/>
                <a:gd name="T6" fmla="*/ 2 w 2"/>
                <a:gd name="T7" fmla="*/ 4 h 4"/>
                <a:gd name="T8" fmla="*/ 2 w 2"/>
                <a:gd name="T9" fmla="*/ 3 h 4"/>
                <a:gd name="T10" fmla="*/ 1 w 2"/>
                <a:gd name="T11" fmla="*/ 2 h 4"/>
                <a:gd name="T12" fmla="*/ 1 w 2"/>
                <a:gd name="T13" fmla="*/ 2 h 4"/>
                <a:gd name="T14" fmla="*/ 0 w 2"/>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4">
                  <a:moveTo>
                    <a:pt x="0" y="0"/>
                  </a:moveTo>
                  <a:cubicBezTo>
                    <a:pt x="0" y="0"/>
                    <a:pt x="0" y="0"/>
                    <a:pt x="0" y="0"/>
                  </a:cubicBezTo>
                  <a:cubicBezTo>
                    <a:pt x="0" y="0"/>
                    <a:pt x="0" y="0"/>
                    <a:pt x="0" y="1"/>
                  </a:cubicBezTo>
                  <a:cubicBezTo>
                    <a:pt x="1" y="2"/>
                    <a:pt x="2" y="3"/>
                    <a:pt x="2" y="4"/>
                  </a:cubicBezTo>
                  <a:cubicBezTo>
                    <a:pt x="2" y="4"/>
                    <a:pt x="2" y="4"/>
                    <a:pt x="2" y="3"/>
                  </a:cubicBezTo>
                  <a:cubicBezTo>
                    <a:pt x="1" y="3"/>
                    <a:pt x="1" y="2"/>
                    <a:pt x="1" y="2"/>
                  </a:cubicBezTo>
                  <a:cubicBezTo>
                    <a:pt x="1" y="2"/>
                    <a:pt x="1" y="2"/>
                    <a:pt x="1" y="2"/>
                  </a:cubicBezTo>
                  <a:cubicBezTo>
                    <a:pt x="1" y="1"/>
                    <a:pt x="0" y="1"/>
                    <a:pt x="0" y="0"/>
                  </a:cubicBezTo>
                </a:path>
              </a:pathLst>
            </a:custGeom>
            <a:solidFill>
              <a:srgbClr val="0056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20" name="Oval 519"/>
            <p:cNvSpPr>
              <a:spLocks noChangeArrowheads="1"/>
            </p:cNvSpPr>
            <p:nvPr/>
          </p:nvSpPr>
          <p:spPr bwMode="auto">
            <a:xfrm>
              <a:off x="3866" y="147"/>
              <a:ext cx="1" cy="1"/>
            </a:xfrm>
            <a:prstGeom prst="ellipse">
              <a:avLst/>
            </a:prstGeom>
            <a:solidFill>
              <a:srgbClr val="00A8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21" name="Oval 520"/>
            <p:cNvSpPr>
              <a:spLocks noChangeArrowheads="1"/>
            </p:cNvSpPr>
            <p:nvPr/>
          </p:nvSpPr>
          <p:spPr bwMode="auto">
            <a:xfrm>
              <a:off x="3866" y="147"/>
              <a:ext cx="1" cy="1"/>
            </a:xfrm>
            <a:prstGeom prst="ellipse">
              <a:avLst/>
            </a:prstGeom>
            <a:solidFill>
              <a:srgbClr val="009F9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22" name="Oval 521"/>
            <p:cNvSpPr>
              <a:spLocks noChangeArrowheads="1"/>
            </p:cNvSpPr>
            <p:nvPr/>
          </p:nvSpPr>
          <p:spPr bwMode="auto">
            <a:xfrm>
              <a:off x="3866" y="147"/>
              <a:ext cx="1" cy="1"/>
            </a:xfrm>
            <a:prstGeom prst="ellipse">
              <a:avLst/>
            </a:prstGeom>
            <a:solidFill>
              <a:srgbClr val="0056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23" name="Freeform 522"/>
            <p:cNvSpPr/>
            <p:nvPr/>
          </p:nvSpPr>
          <p:spPr bwMode="auto">
            <a:xfrm>
              <a:off x="3866" y="147"/>
              <a:ext cx="0" cy="0"/>
            </a:xfrm>
            <a:custGeom>
              <a:avLst/>
              <a:gdLst/>
              <a:ahLst/>
              <a:cxnLst>
                <a:cxn ang="0">
                  <a:pos x="0" y="0"/>
                </a:cxn>
                <a:cxn ang="0">
                  <a:pos x="0" y="0"/>
                </a:cxn>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ubicBezTo>
                    <a:pt x="0" y="0"/>
                    <a:pt x="0" y="0"/>
                    <a:pt x="0" y="0"/>
                  </a:cubicBezTo>
                  <a:cubicBezTo>
                    <a:pt x="0" y="0"/>
                    <a:pt x="0" y="0"/>
                    <a:pt x="0" y="0"/>
                  </a:cubicBezTo>
                </a:path>
              </a:pathLst>
            </a:custGeom>
            <a:solidFill>
              <a:srgbClr val="00141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24" name="Freeform 523"/>
            <p:cNvSpPr/>
            <p:nvPr/>
          </p:nvSpPr>
          <p:spPr bwMode="auto">
            <a:xfrm>
              <a:off x="3917" y="240"/>
              <a:ext cx="2" cy="3"/>
            </a:xfrm>
            <a:custGeom>
              <a:avLst/>
              <a:gdLst>
                <a:gd name="T0" fmla="*/ 0 w 1"/>
                <a:gd name="T1" fmla="*/ 0 h 2"/>
                <a:gd name="T2" fmla="*/ 0 w 1"/>
                <a:gd name="T3" fmla="*/ 1 h 2"/>
                <a:gd name="T4" fmla="*/ 1 w 1"/>
                <a:gd name="T5" fmla="*/ 2 h 2"/>
                <a:gd name="T6" fmla="*/ 0 w 1"/>
                <a:gd name="T7" fmla="*/ 0 h 2"/>
              </a:gdLst>
              <a:ahLst/>
              <a:cxnLst>
                <a:cxn ang="0">
                  <a:pos x="T0" y="T1"/>
                </a:cxn>
                <a:cxn ang="0">
                  <a:pos x="T2" y="T3"/>
                </a:cxn>
                <a:cxn ang="0">
                  <a:pos x="T4" y="T5"/>
                </a:cxn>
                <a:cxn ang="0">
                  <a:pos x="T6" y="T7"/>
                </a:cxn>
              </a:cxnLst>
              <a:rect l="0" t="0" r="r" b="b"/>
              <a:pathLst>
                <a:path w="1" h="2">
                  <a:moveTo>
                    <a:pt x="0" y="0"/>
                  </a:moveTo>
                  <a:cubicBezTo>
                    <a:pt x="0" y="0"/>
                    <a:pt x="0" y="1"/>
                    <a:pt x="0" y="1"/>
                  </a:cubicBezTo>
                  <a:cubicBezTo>
                    <a:pt x="0" y="1"/>
                    <a:pt x="0" y="2"/>
                    <a:pt x="1" y="2"/>
                  </a:cubicBezTo>
                  <a:cubicBezTo>
                    <a:pt x="0" y="2"/>
                    <a:pt x="0" y="1"/>
                    <a:pt x="0" y="0"/>
                  </a:cubicBezTo>
                </a:path>
              </a:pathLst>
            </a:custGeom>
            <a:solidFill>
              <a:srgbClr val="0056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25" name="Freeform 524"/>
            <p:cNvSpPr/>
            <p:nvPr/>
          </p:nvSpPr>
          <p:spPr bwMode="auto">
            <a:xfrm>
              <a:off x="3914" y="235"/>
              <a:ext cx="3" cy="6"/>
            </a:xfrm>
            <a:custGeom>
              <a:avLst/>
              <a:gdLst>
                <a:gd name="T0" fmla="*/ 0 w 2"/>
                <a:gd name="T1" fmla="*/ 0 h 4"/>
                <a:gd name="T2" fmla="*/ 2 w 2"/>
                <a:gd name="T3" fmla="*/ 4 h 4"/>
                <a:gd name="T4" fmla="*/ 2 w 2"/>
                <a:gd name="T5" fmla="*/ 3 h 4"/>
                <a:gd name="T6" fmla="*/ 0 w 2"/>
                <a:gd name="T7" fmla="*/ 0 h 4"/>
              </a:gdLst>
              <a:ahLst/>
              <a:cxnLst>
                <a:cxn ang="0">
                  <a:pos x="T0" y="T1"/>
                </a:cxn>
                <a:cxn ang="0">
                  <a:pos x="T2" y="T3"/>
                </a:cxn>
                <a:cxn ang="0">
                  <a:pos x="T4" y="T5"/>
                </a:cxn>
                <a:cxn ang="0">
                  <a:pos x="T6" y="T7"/>
                </a:cxn>
              </a:cxnLst>
              <a:rect l="0" t="0" r="r" b="b"/>
              <a:pathLst>
                <a:path w="2" h="4">
                  <a:moveTo>
                    <a:pt x="0" y="0"/>
                  </a:moveTo>
                  <a:cubicBezTo>
                    <a:pt x="1" y="1"/>
                    <a:pt x="1" y="2"/>
                    <a:pt x="2" y="4"/>
                  </a:cubicBezTo>
                  <a:cubicBezTo>
                    <a:pt x="2" y="4"/>
                    <a:pt x="2" y="3"/>
                    <a:pt x="2" y="3"/>
                  </a:cubicBezTo>
                  <a:cubicBezTo>
                    <a:pt x="1" y="2"/>
                    <a:pt x="1" y="1"/>
                    <a:pt x="0" y="0"/>
                  </a:cubicBezTo>
                </a:path>
              </a:pathLst>
            </a:custGeom>
            <a:solidFill>
              <a:srgbClr val="00141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26" name="Freeform 525"/>
            <p:cNvSpPr/>
            <p:nvPr/>
          </p:nvSpPr>
          <p:spPr bwMode="auto">
            <a:xfrm>
              <a:off x="3933" y="276"/>
              <a:ext cx="2" cy="1"/>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0" y="0"/>
                    <a:pt x="0" y="1"/>
                    <a:pt x="1" y="1"/>
                  </a:cubicBezTo>
                  <a:cubicBezTo>
                    <a:pt x="0" y="1"/>
                    <a:pt x="0" y="0"/>
                    <a:pt x="0" y="0"/>
                  </a:cubicBezTo>
                </a:path>
              </a:pathLst>
            </a:custGeom>
            <a:solidFill>
              <a:srgbClr val="00141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27" name="Freeform 526"/>
            <p:cNvSpPr/>
            <p:nvPr/>
          </p:nvSpPr>
          <p:spPr bwMode="auto">
            <a:xfrm>
              <a:off x="3935" y="281"/>
              <a:ext cx="2" cy="1"/>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1" y="0"/>
                    <a:pt x="1" y="1"/>
                    <a:pt x="1" y="1"/>
                  </a:cubicBezTo>
                  <a:cubicBezTo>
                    <a:pt x="1" y="1"/>
                    <a:pt x="1" y="0"/>
                    <a:pt x="0" y="0"/>
                  </a:cubicBezTo>
                </a:path>
              </a:pathLst>
            </a:custGeom>
            <a:solidFill>
              <a:srgbClr val="0056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28" name="Freeform 527"/>
            <p:cNvSpPr/>
            <p:nvPr/>
          </p:nvSpPr>
          <p:spPr bwMode="auto">
            <a:xfrm>
              <a:off x="3943" y="29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solidFill>
              <a:srgbClr val="00A8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29" name="Freeform 528"/>
            <p:cNvSpPr>
              <a:spLocks noEditPoints="1"/>
            </p:cNvSpPr>
            <p:nvPr/>
          </p:nvSpPr>
          <p:spPr bwMode="auto">
            <a:xfrm>
              <a:off x="3941" y="294"/>
              <a:ext cx="5" cy="10"/>
            </a:xfrm>
            <a:custGeom>
              <a:avLst/>
              <a:gdLst>
                <a:gd name="T0" fmla="*/ 2 w 3"/>
                <a:gd name="T1" fmla="*/ 3 h 6"/>
                <a:gd name="T2" fmla="*/ 3 w 3"/>
                <a:gd name="T3" fmla="*/ 6 h 6"/>
                <a:gd name="T4" fmla="*/ 2 w 3"/>
                <a:gd name="T5" fmla="*/ 3 h 6"/>
                <a:gd name="T6" fmla="*/ 0 w 3"/>
                <a:gd name="T7" fmla="*/ 0 h 6"/>
                <a:gd name="T8" fmla="*/ 1 w 3"/>
                <a:gd name="T9" fmla="*/ 2 h 6"/>
                <a:gd name="T10" fmla="*/ 1 w 3"/>
                <a:gd name="T11" fmla="*/ 1 h 6"/>
                <a:gd name="T12" fmla="*/ 1 w 3"/>
                <a:gd name="T13" fmla="*/ 1 h 6"/>
                <a:gd name="T14" fmla="*/ 0 w 3"/>
                <a:gd name="T15" fmla="*/ 0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6">
                  <a:moveTo>
                    <a:pt x="2" y="3"/>
                  </a:moveTo>
                  <a:cubicBezTo>
                    <a:pt x="2" y="4"/>
                    <a:pt x="2" y="5"/>
                    <a:pt x="3" y="6"/>
                  </a:cubicBezTo>
                  <a:cubicBezTo>
                    <a:pt x="2" y="5"/>
                    <a:pt x="2" y="4"/>
                    <a:pt x="2" y="3"/>
                  </a:cubicBezTo>
                  <a:moveTo>
                    <a:pt x="0" y="0"/>
                  </a:moveTo>
                  <a:cubicBezTo>
                    <a:pt x="1" y="1"/>
                    <a:pt x="1" y="1"/>
                    <a:pt x="1" y="2"/>
                  </a:cubicBezTo>
                  <a:cubicBezTo>
                    <a:pt x="1" y="2"/>
                    <a:pt x="1" y="1"/>
                    <a:pt x="1" y="1"/>
                  </a:cubicBezTo>
                  <a:cubicBezTo>
                    <a:pt x="1" y="1"/>
                    <a:pt x="1" y="1"/>
                    <a:pt x="1" y="1"/>
                  </a:cubicBezTo>
                  <a:cubicBezTo>
                    <a:pt x="1" y="1"/>
                    <a:pt x="1" y="0"/>
                    <a:pt x="0" y="0"/>
                  </a:cubicBezTo>
                </a:path>
              </a:pathLst>
            </a:custGeom>
            <a:solidFill>
              <a:srgbClr val="009F9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30" name="Freeform 529"/>
            <p:cNvSpPr/>
            <p:nvPr/>
          </p:nvSpPr>
          <p:spPr bwMode="auto">
            <a:xfrm>
              <a:off x="3938" y="286"/>
              <a:ext cx="10" cy="21"/>
            </a:xfrm>
            <a:custGeom>
              <a:avLst/>
              <a:gdLst>
                <a:gd name="T0" fmla="*/ 0 w 6"/>
                <a:gd name="T1" fmla="*/ 0 h 13"/>
                <a:gd name="T2" fmla="*/ 6 w 6"/>
                <a:gd name="T3" fmla="*/ 13 h 13"/>
                <a:gd name="T4" fmla="*/ 5 w 6"/>
                <a:gd name="T5" fmla="*/ 11 h 13"/>
                <a:gd name="T6" fmla="*/ 4 w 6"/>
                <a:gd name="T7" fmla="*/ 8 h 13"/>
                <a:gd name="T8" fmla="*/ 4 w 6"/>
                <a:gd name="T9" fmla="*/ 8 h 13"/>
                <a:gd name="T10" fmla="*/ 3 w 6"/>
                <a:gd name="T11" fmla="*/ 7 h 13"/>
                <a:gd name="T12" fmla="*/ 2 w 6"/>
                <a:gd name="T13" fmla="*/ 5 h 13"/>
                <a:gd name="T14" fmla="*/ 0 w 6"/>
                <a:gd name="T15" fmla="*/ 0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13">
                  <a:moveTo>
                    <a:pt x="0" y="0"/>
                  </a:moveTo>
                  <a:cubicBezTo>
                    <a:pt x="2" y="4"/>
                    <a:pt x="4" y="9"/>
                    <a:pt x="6" y="13"/>
                  </a:cubicBezTo>
                  <a:cubicBezTo>
                    <a:pt x="6" y="12"/>
                    <a:pt x="5" y="11"/>
                    <a:pt x="5" y="11"/>
                  </a:cubicBezTo>
                  <a:cubicBezTo>
                    <a:pt x="4" y="10"/>
                    <a:pt x="4" y="9"/>
                    <a:pt x="4" y="8"/>
                  </a:cubicBezTo>
                  <a:cubicBezTo>
                    <a:pt x="4" y="8"/>
                    <a:pt x="4" y="8"/>
                    <a:pt x="4" y="8"/>
                  </a:cubicBezTo>
                  <a:cubicBezTo>
                    <a:pt x="3" y="7"/>
                    <a:pt x="3" y="7"/>
                    <a:pt x="3" y="7"/>
                  </a:cubicBezTo>
                  <a:cubicBezTo>
                    <a:pt x="3" y="6"/>
                    <a:pt x="3" y="6"/>
                    <a:pt x="2" y="5"/>
                  </a:cubicBezTo>
                  <a:cubicBezTo>
                    <a:pt x="2" y="4"/>
                    <a:pt x="1" y="2"/>
                    <a:pt x="0" y="0"/>
                  </a:cubicBezTo>
                </a:path>
              </a:pathLst>
            </a:custGeom>
            <a:solidFill>
              <a:srgbClr val="0056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31" name="Freeform 530"/>
            <p:cNvSpPr/>
            <p:nvPr/>
          </p:nvSpPr>
          <p:spPr bwMode="auto">
            <a:xfrm>
              <a:off x="3950" y="312"/>
              <a:ext cx="1" cy="1"/>
            </a:xfrm>
            <a:custGeom>
              <a:avLst/>
              <a:gdLst>
                <a:gd name="T0" fmla="*/ 0 w 1"/>
                <a:gd name="T1" fmla="*/ 0 h 1"/>
                <a:gd name="T2" fmla="*/ 1 w 1"/>
                <a:gd name="T3" fmla="*/ 1 h 1"/>
                <a:gd name="T4" fmla="*/ 0 w 1"/>
                <a:gd name="T5" fmla="*/ 0 h 1"/>
                <a:gd name="T6" fmla="*/ 0 w 1"/>
                <a:gd name="T7" fmla="*/ 0 h 1"/>
              </a:gdLst>
              <a:ahLst/>
              <a:cxnLst>
                <a:cxn ang="0">
                  <a:pos x="T0" y="T1"/>
                </a:cxn>
                <a:cxn ang="0">
                  <a:pos x="T2" y="T3"/>
                </a:cxn>
                <a:cxn ang="0">
                  <a:pos x="T4" y="T5"/>
                </a:cxn>
                <a:cxn ang="0">
                  <a:pos x="T6" y="T7"/>
                </a:cxn>
              </a:cxnLst>
              <a:rect l="0" t="0" r="r" b="b"/>
              <a:pathLst>
                <a:path w="1" h="1">
                  <a:moveTo>
                    <a:pt x="0" y="0"/>
                  </a:moveTo>
                  <a:cubicBezTo>
                    <a:pt x="0" y="0"/>
                    <a:pt x="0" y="0"/>
                    <a:pt x="1" y="1"/>
                  </a:cubicBezTo>
                  <a:cubicBezTo>
                    <a:pt x="1" y="0"/>
                    <a:pt x="0" y="0"/>
                    <a:pt x="0" y="0"/>
                  </a:cubicBezTo>
                  <a:cubicBezTo>
                    <a:pt x="0" y="0"/>
                    <a:pt x="0" y="0"/>
                    <a:pt x="0" y="0"/>
                  </a:cubicBezTo>
                </a:path>
              </a:pathLst>
            </a:custGeom>
            <a:solidFill>
              <a:srgbClr val="009F9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32" name="Freeform 531"/>
            <p:cNvSpPr/>
            <p:nvPr/>
          </p:nvSpPr>
          <p:spPr bwMode="auto">
            <a:xfrm>
              <a:off x="3950" y="310"/>
              <a:ext cx="5" cy="13"/>
            </a:xfrm>
            <a:custGeom>
              <a:avLst/>
              <a:gdLst>
                <a:gd name="T0" fmla="*/ 0 w 3"/>
                <a:gd name="T1" fmla="*/ 0 h 8"/>
                <a:gd name="T2" fmla="*/ 3 w 3"/>
                <a:gd name="T3" fmla="*/ 8 h 8"/>
                <a:gd name="T4" fmla="*/ 3 w 3"/>
                <a:gd name="T5" fmla="*/ 8 h 8"/>
                <a:gd name="T6" fmla="*/ 1 w 3"/>
                <a:gd name="T7" fmla="*/ 2 h 8"/>
                <a:gd name="T8" fmla="*/ 0 w 3"/>
                <a:gd name="T9" fmla="*/ 1 h 8"/>
                <a:gd name="T10" fmla="*/ 0 w 3"/>
                <a:gd name="T11" fmla="*/ 0 h 8"/>
              </a:gdLst>
              <a:ahLst/>
              <a:cxnLst>
                <a:cxn ang="0">
                  <a:pos x="T0" y="T1"/>
                </a:cxn>
                <a:cxn ang="0">
                  <a:pos x="T2" y="T3"/>
                </a:cxn>
                <a:cxn ang="0">
                  <a:pos x="T4" y="T5"/>
                </a:cxn>
                <a:cxn ang="0">
                  <a:pos x="T6" y="T7"/>
                </a:cxn>
                <a:cxn ang="0">
                  <a:pos x="T8" y="T9"/>
                </a:cxn>
                <a:cxn ang="0">
                  <a:pos x="T10" y="T11"/>
                </a:cxn>
              </a:cxnLst>
              <a:rect l="0" t="0" r="r" b="b"/>
              <a:pathLst>
                <a:path w="3" h="8">
                  <a:moveTo>
                    <a:pt x="0" y="0"/>
                  </a:moveTo>
                  <a:cubicBezTo>
                    <a:pt x="1" y="2"/>
                    <a:pt x="2" y="5"/>
                    <a:pt x="3" y="8"/>
                  </a:cubicBezTo>
                  <a:cubicBezTo>
                    <a:pt x="3" y="8"/>
                    <a:pt x="3" y="8"/>
                    <a:pt x="3" y="8"/>
                  </a:cubicBezTo>
                  <a:cubicBezTo>
                    <a:pt x="2" y="6"/>
                    <a:pt x="2" y="4"/>
                    <a:pt x="1" y="2"/>
                  </a:cubicBezTo>
                  <a:cubicBezTo>
                    <a:pt x="0" y="1"/>
                    <a:pt x="0" y="1"/>
                    <a:pt x="0" y="1"/>
                  </a:cubicBezTo>
                  <a:cubicBezTo>
                    <a:pt x="0" y="0"/>
                    <a:pt x="0" y="0"/>
                    <a:pt x="0" y="0"/>
                  </a:cubicBezTo>
                </a:path>
              </a:pathLst>
            </a:custGeom>
            <a:solidFill>
              <a:srgbClr val="0056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33" name="Freeform 532"/>
            <p:cNvSpPr/>
            <p:nvPr/>
          </p:nvSpPr>
          <p:spPr bwMode="auto">
            <a:xfrm>
              <a:off x="3956" y="32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solidFill>
              <a:srgbClr val="009F9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34" name="Freeform 533"/>
            <p:cNvSpPr/>
            <p:nvPr/>
          </p:nvSpPr>
          <p:spPr bwMode="auto">
            <a:xfrm>
              <a:off x="3956" y="325"/>
              <a:ext cx="10" cy="23"/>
            </a:xfrm>
            <a:custGeom>
              <a:avLst/>
              <a:gdLst>
                <a:gd name="T0" fmla="*/ 0 w 6"/>
                <a:gd name="T1" fmla="*/ 0 h 14"/>
                <a:gd name="T2" fmla="*/ 6 w 6"/>
                <a:gd name="T3" fmla="*/ 14 h 14"/>
                <a:gd name="T4" fmla="*/ 4 w 6"/>
                <a:gd name="T5" fmla="*/ 9 h 14"/>
                <a:gd name="T6" fmla="*/ 3 w 6"/>
                <a:gd name="T7" fmla="*/ 7 h 14"/>
                <a:gd name="T8" fmla="*/ 0 w 6"/>
                <a:gd name="T9" fmla="*/ 0 h 14"/>
                <a:gd name="T10" fmla="*/ 0 w 6"/>
                <a:gd name="T11" fmla="*/ 0 h 14"/>
                <a:gd name="T12" fmla="*/ 0 w 6"/>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6" h="14">
                  <a:moveTo>
                    <a:pt x="0" y="0"/>
                  </a:moveTo>
                  <a:cubicBezTo>
                    <a:pt x="2" y="4"/>
                    <a:pt x="4" y="9"/>
                    <a:pt x="6" y="14"/>
                  </a:cubicBezTo>
                  <a:cubicBezTo>
                    <a:pt x="5" y="12"/>
                    <a:pt x="4" y="11"/>
                    <a:pt x="4" y="9"/>
                  </a:cubicBezTo>
                  <a:cubicBezTo>
                    <a:pt x="3" y="8"/>
                    <a:pt x="3" y="8"/>
                    <a:pt x="3" y="7"/>
                  </a:cubicBezTo>
                  <a:cubicBezTo>
                    <a:pt x="2" y="5"/>
                    <a:pt x="1" y="3"/>
                    <a:pt x="0" y="0"/>
                  </a:cubicBezTo>
                  <a:cubicBezTo>
                    <a:pt x="0" y="0"/>
                    <a:pt x="0" y="0"/>
                    <a:pt x="0" y="0"/>
                  </a:cubicBezTo>
                  <a:cubicBezTo>
                    <a:pt x="0" y="0"/>
                    <a:pt x="0" y="0"/>
                    <a:pt x="0" y="0"/>
                  </a:cubicBezTo>
                </a:path>
              </a:pathLst>
            </a:custGeom>
            <a:solidFill>
              <a:srgbClr val="0056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35" name="Freeform 534"/>
            <p:cNvSpPr>
              <a:spLocks noEditPoints="1"/>
            </p:cNvSpPr>
            <p:nvPr/>
          </p:nvSpPr>
          <p:spPr bwMode="auto">
            <a:xfrm>
              <a:off x="3968" y="354"/>
              <a:ext cx="6" cy="15"/>
            </a:xfrm>
            <a:custGeom>
              <a:avLst/>
              <a:gdLst>
                <a:gd name="T0" fmla="*/ 4 w 4"/>
                <a:gd name="T1" fmla="*/ 9 h 9"/>
                <a:gd name="T2" fmla="*/ 4 w 4"/>
                <a:gd name="T3" fmla="*/ 9 h 9"/>
                <a:gd name="T4" fmla="*/ 4 w 4"/>
                <a:gd name="T5" fmla="*/ 9 h 9"/>
                <a:gd name="T6" fmla="*/ 4 w 4"/>
                <a:gd name="T7" fmla="*/ 9 h 9"/>
                <a:gd name="T8" fmla="*/ 4 w 4"/>
                <a:gd name="T9" fmla="*/ 9 h 9"/>
                <a:gd name="T10" fmla="*/ 0 w 4"/>
                <a:gd name="T11" fmla="*/ 0 h 9"/>
                <a:gd name="T12" fmla="*/ 1 w 4"/>
                <a:gd name="T13" fmla="*/ 0 h 9"/>
                <a:gd name="T14" fmla="*/ 0 w 4"/>
                <a:gd name="T15" fmla="*/ 0 h 9"/>
                <a:gd name="T16" fmla="*/ 0 w 4"/>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9">
                  <a:moveTo>
                    <a:pt x="4" y="9"/>
                  </a:moveTo>
                  <a:cubicBezTo>
                    <a:pt x="4" y="9"/>
                    <a:pt x="4" y="9"/>
                    <a:pt x="4" y="9"/>
                  </a:cubicBezTo>
                  <a:cubicBezTo>
                    <a:pt x="4" y="9"/>
                    <a:pt x="4" y="9"/>
                    <a:pt x="4" y="9"/>
                  </a:cubicBezTo>
                  <a:cubicBezTo>
                    <a:pt x="4" y="9"/>
                    <a:pt x="4" y="9"/>
                    <a:pt x="4" y="9"/>
                  </a:cubicBezTo>
                  <a:cubicBezTo>
                    <a:pt x="4" y="9"/>
                    <a:pt x="4" y="9"/>
                    <a:pt x="4" y="9"/>
                  </a:cubicBezTo>
                  <a:moveTo>
                    <a:pt x="0" y="0"/>
                  </a:moveTo>
                  <a:cubicBezTo>
                    <a:pt x="1" y="0"/>
                    <a:pt x="1" y="0"/>
                    <a:pt x="1" y="0"/>
                  </a:cubicBezTo>
                  <a:cubicBezTo>
                    <a:pt x="1" y="0"/>
                    <a:pt x="1" y="0"/>
                    <a:pt x="0" y="0"/>
                  </a:cubicBezTo>
                  <a:cubicBezTo>
                    <a:pt x="0" y="0"/>
                    <a:pt x="0" y="0"/>
                    <a:pt x="0" y="0"/>
                  </a:cubicBezTo>
                </a:path>
              </a:pathLst>
            </a:custGeom>
            <a:solidFill>
              <a:srgbClr val="00A8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36" name="Freeform 535"/>
            <p:cNvSpPr>
              <a:spLocks noEditPoints="1"/>
            </p:cNvSpPr>
            <p:nvPr/>
          </p:nvSpPr>
          <p:spPr bwMode="auto">
            <a:xfrm>
              <a:off x="3968" y="353"/>
              <a:ext cx="8" cy="19"/>
            </a:xfrm>
            <a:custGeom>
              <a:avLst/>
              <a:gdLst>
                <a:gd name="T0" fmla="*/ 4 w 5"/>
                <a:gd name="T1" fmla="*/ 9 h 12"/>
                <a:gd name="T2" fmla="*/ 5 w 5"/>
                <a:gd name="T3" fmla="*/ 12 h 12"/>
                <a:gd name="T4" fmla="*/ 4 w 5"/>
                <a:gd name="T5" fmla="*/ 10 h 12"/>
                <a:gd name="T6" fmla="*/ 4 w 5"/>
                <a:gd name="T7" fmla="*/ 10 h 12"/>
                <a:gd name="T8" fmla="*/ 4 w 5"/>
                <a:gd name="T9" fmla="*/ 9 h 12"/>
                <a:gd name="T10" fmla="*/ 0 w 5"/>
                <a:gd name="T11" fmla="*/ 0 h 12"/>
                <a:gd name="T12" fmla="*/ 2 w 5"/>
                <a:gd name="T13" fmla="*/ 4 h 12"/>
                <a:gd name="T14" fmla="*/ 1 w 5"/>
                <a:gd name="T15" fmla="*/ 1 h 12"/>
                <a:gd name="T16" fmla="*/ 0 w 5"/>
                <a:gd name="T17" fmla="*/ 1 h 12"/>
                <a:gd name="T18" fmla="*/ 0 w 5"/>
                <a:gd name="T19"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 h="12">
                  <a:moveTo>
                    <a:pt x="4" y="9"/>
                  </a:moveTo>
                  <a:cubicBezTo>
                    <a:pt x="4" y="10"/>
                    <a:pt x="5" y="11"/>
                    <a:pt x="5" y="12"/>
                  </a:cubicBezTo>
                  <a:cubicBezTo>
                    <a:pt x="5" y="11"/>
                    <a:pt x="5" y="11"/>
                    <a:pt x="4" y="10"/>
                  </a:cubicBezTo>
                  <a:cubicBezTo>
                    <a:pt x="4" y="10"/>
                    <a:pt x="4" y="10"/>
                    <a:pt x="4" y="10"/>
                  </a:cubicBezTo>
                  <a:cubicBezTo>
                    <a:pt x="4" y="9"/>
                    <a:pt x="4" y="9"/>
                    <a:pt x="4" y="9"/>
                  </a:cubicBezTo>
                  <a:moveTo>
                    <a:pt x="0" y="0"/>
                  </a:moveTo>
                  <a:cubicBezTo>
                    <a:pt x="1" y="1"/>
                    <a:pt x="1" y="2"/>
                    <a:pt x="2" y="4"/>
                  </a:cubicBezTo>
                  <a:cubicBezTo>
                    <a:pt x="1" y="3"/>
                    <a:pt x="1" y="2"/>
                    <a:pt x="1" y="1"/>
                  </a:cubicBezTo>
                  <a:cubicBezTo>
                    <a:pt x="1" y="1"/>
                    <a:pt x="1" y="1"/>
                    <a:pt x="0" y="1"/>
                  </a:cubicBezTo>
                  <a:cubicBezTo>
                    <a:pt x="0" y="1"/>
                    <a:pt x="0" y="0"/>
                    <a:pt x="0" y="0"/>
                  </a:cubicBezTo>
                </a:path>
              </a:pathLst>
            </a:custGeom>
            <a:solidFill>
              <a:srgbClr val="009F9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37" name="Freeform 536"/>
            <p:cNvSpPr/>
            <p:nvPr/>
          </p:nvSpPr>
          <p:spPr bwMode="auto">
            <a:xfrm>
              <a:off x="3968" y="353"/>
              <a:ext cx="8" cy="21"/>
            </a:xfrm>
            <a:custGeom>
              <a:avLst/>
              <a:gdLst>
                <a:gd name="T0" fmla="*/ 0 w 5"/>
                <a:gd name="T1" fmla="*/ 0 h 13"/>
                <a:gd name="T2" fmla="*/ 5 w 5"/>
                <a:gd name="T3" fmla="*/ 13 h 13"/>
                <a:gd name="T4" fmla="*/ 5 w 5"/>
                <a:gd name="T5" fmla="*/ 12 h 13"/>
                <a:gd name="T6" fmla="*/ 4 w 5"/>
                <a:gd name="T7" fmla="*/ 9 h 13"/>
                <a:gd name="T8" fmla="*/ 4 w 5"/>
                <a:gd name="T9" fmla="*/ 9 h 13"/>
                <a:gd name="T10" fmla="*/ 2 w 5"/>
                <a:gd name="T11" fmla="*/ 4 h 13"/>
                <a:gd name="T12" fmla="*/ 0 w 5"/>
                <a:gd name="T13" fmla="*/ 0 h 13"/>
                <a:gd name="T14" fmla="*/ 0 w 5"/>
                <a:gd name="T15" fmla="*/ 0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13">
                  <a:moveTo>
                    <a:pt x="0" y="0"/>
                  </a:moveTo>
                  <a:cubicBezTo>
                    <a:pt x="2" y="4"/>
                    <a:pt x="4" y="8"/>
                    <a:pt x="5" y="13"/>
                  </a:cubicBezTo>
                  <a:cubicBezTo>
                    <a:pt x="5" y="12"/>
                    <a:pt x="5" y="12"/>
                    <a:pt x="5" y="12"/>
                  </a:cubicBezTo>
                  <a:cubicBezTo>
                    <a:pt x="5" y="11"/>
                    <a:pt x="4" y="10"/>
                    <a:pt x="4" y="9"/>
                  </a:cubicBezTo>
                  <a:cubicBezTo>
                    <a:pt x="4" y="9"/>
                    <a:pt x="4" y="9"/>
                    <a:pt x="4" y="9"/>
                  </a:cubicBezTo>
                  <a:cubicBezTo>
                    <a:pt x="3" y="7"/>
                    <a:pt x="2" y="5"/>
                    <a:pt x="2" y="4"/>
                  </a:cubicBezTo>
                  <a:cubicBezTo>
                    <a:pt x="1" y="2"/>
                    <a:pt x="1" y="1"/>
                    <a:pt x="0" y="0"/>
                  </a:cubicBezTo>
                  <a:cubicBezTo>
                    <a:pt x="0" y="0"/>
                    <a:pt x="0" y="0"/>
                    <a:pt x="0" y="0"/>
                  </a:cubicBezTo>
                </a:path>
              </a:pathLst>
            </a:custGeom>
            <a:solidFill>
              <a:srgbClr val="0056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38" name="Freeform 537"/>
            <p:cNvSpPr>
              <a:spLocks noEditPoints="1"/>
            </p:cNvSpPr>
            <p:nvPr/>
          </p:nvSpPr>
          <p:spPr bwMode="auto">
            <a:xfrm>
              <a:off x="3935" y="277"/>
              <a:ext cx="44" cy="102"/>
            </a:xfrm>
            <a:custGeom>
              <a:avLst/>
              <a:gdLst>
                <a:gd name="T0" fmla="*/ 26 w 27"/>
                <a:gd name="T1" fmla="*/ 60 h 62"/>
                <a:gd name="T2" fmla="*/ 27 w 27"/>
                <a:gd name="T3" fmla="*/ 62 h 62"/>
                <a:gd name="T4" fmla="*/ 26 w 27"/>
                <a:gd name="T5" fmla="*/ 60 h 62"/>
                <a:gd name="T6" fmla="*/ 0 w 27"/>
                <a:gd name="T7" fmla="*/ 0 h 62"/>
                <a:gd name="T8" fmla="*/ 0 w 27"/>
                <a:gd name="T9" fmla="*/ 0 h 62"/>
                <a:gd name="T10" fmla="*/ 26 w 27"/>
                <a:gd name="T11" fmla="*/ 60 h 62"/>
                <a:gd name="T12" fmla="*/ 26 w 27"/>
                <a:gd name="T13" fmla="*/ 60 h 62"/>
                <a:gd name="T14" fmla="*/ 25 w 27"/>
                <a:gd name="T15" fmla="*/ 59 h 62"/>
                <a:gd name="T16" fmla="*/ 20 w 27"/>
                <a:gd name="T17" fmla="*/ 46 h 62"/>
                <a:gd name="T18" fmla="*/ 20 w 27"/>
                <a:gd name="T19" fmla="*/ 45 h 62"/>
                <a:gd name="T20" fmla="*/ 19 w 27"/>
                <a:gd name="T21" fmla="*/ 43 h 62"/>
                <a:gd name="T22" fmla="*/ 13 w 27"/>
                <a:gd name="T23" fmla="*/ 29 h 62"/>
                <a:gd name="T24" fmla="*/ 12 w 27"/>
                <a:gd name="T25" fmla="*/ 28 h 62"/>
                <a:gd name="T26" fmla="*/ 9 w 27"/>
                <a:gd name="T27" fmla="*/ 20 h 62"/>
                <a:gd name="T28" fmla="*/ 9 w 27"/>
                <a:gd name="T29" fmla="*/ 19 h 62"/>
                <a:gd name="T30" fmla="*/ 8 w 27"/>
                <a:gd name="T31" fmla="*/ 18 h 62"/>
                <a:gd name="T32" fmla="*/ 2 w 27"/>
                <a:gd name="T33" fmla="*/ 5 h 62"/>
                <a:gd name="T34" fmla="*/ 2 w 27"/>
                <a:gd name="T35" fmla="*/ 5 h 62"/>
                <a:gd name="T36" fmla="*/ 1 w 27"/>
                <a:gd name="T37" fmla="*/ 4 h 62"/>
                <a:gd name="T38" fmla="*/ 1 w 27"/>
                <a:gd name="T39" fmla="*/ 3 h 62"/>
                <a:gd name="T40" fmla="*/ 0 w 27"/>
                <a:gd name="T41" fmla="*/ 2 h 62"/>
                <a:gd name="T42" fmla="*/ 0 w 27"/>
                <a:gd name="T43" fmla="*/ 1 h 62"/>
                <a:gd name="T44" fmla="*/ 0 w 27"/>
                <a:gd name="T45" fmla="*/ 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7" h="62">
                  <a:moveTo>
                    <a:pt x="26" y="60"/>
                  </a:moveTo>
                  <a:cubicBezTo>
                    <a:pt x="26" y="61"/>
                    <a:pt x="26" y="61"/>
                    <a:pt x="27" y="62"/>
                  </a:cubicBezTo>
                  <a:cubicBezTo>
                    <a:pt x="26" y="61"/>
                    <a:pt x="26" y="61"/>
                    <a:pt x="26" y="60"/>
                  </a:cubicBezTo>
                  <a:moveTo>
                    <a:pt x="0" y="0"/>
                  </a:moveTo>
                  <a:cubicBezTo>
                    <a:pt x="0" y="0"/>
                    <a:pt x="0" y="0"/>
                    <a:pt x="0" y="0"/>
                  </a:cubicBezTo>
                  <a:cubicBezTo>
                    <a:pt x="8" y="17"/>
                    <a:pt x="17" y="38"/>
                    <a:pt x="26" y="60"/>
                  </a:cubicBezTo>
                  <a:cubicBezTo>
                    <a:pt x="26" y="60"/>
                    <a:pt x="26" y="60"/>
                    <a:pt x="26" y="60"/>
                  </a:cubicBezTo>
                  <a:cubicBezTo>
                    <a:pt x="26" y="60"/>
                    <a:pt x="26" y="59"/>
                    <a:pt x="25" y="59"/>
                  </a:cubicBezTo>
                  <a:cubicBezTo>
                    <a:pt x="24" y="54"/>
                    <a:pt x="22" y="50"/>
                    <a:pt x="20" y="46"/>
                  </a:cubicBezTo>
                  <a:cubicBezTo>
                    <a:pt x="20" y="46"/>
                    <a:pt x="20" y="46"/>
                    <a:pt x="20" y="45"/>
                  </a:cubicBezTo>
                  <a:cubicBezTo>
                    <a:pt x="20" y="45"/>
                    <a:pt x="19" y="44"/>
                    <a:pt x="19" y="43"/>
                  </a:cubicBezTo>
                  <a:cubicBezTo>
                    <a:pt x="17" y="38"/>
                    <a:pt x="15" y="33"/>
                    <a:pt x="13" y="29"/>
                  </a:cubicBezTo>
                  <a:cubicBezTo>
                    <a:pt x="13" y="29"/>
                    <a:pt x="12" y="28"/>
                    <a:pt x="12" y="28"/>
                  </a:cubicBezTo>
                  <a:cubicBezTo>
                    <a:pt x="11" y="25"/>
                    <a:pt x="10" y="22"/>
                    <a:pt x="9" y="20"/>
                  </a:cubicBezTo>
                  <a:cubicBezTo>
                    <a:pt x="9" y="19"/>
                    <a:pt x="9" y="19"/>
                    <a:pt x="9" y="19"/>
                  </a:cubicBezTo>
                  <a:cubicBezTo>
                    <a:pt x="8" y="19"/>
                    <a:pt x="8" y="18"/>
                    <a:pt x="8" y="18"/>
                  </a:cubicBezTo>
                  <a:cubicBezTo>
                    <a:pt x="6" y="14"/>
                    <a:pt x="4" y="9"/>
                    <a:pt x="2" y="5"/>
                  </a:cubicBezTo>
                  <a:cubicBezTo>
                    <a:pt x="2" y="5"/>
                    <a:pt x="2" y="5"/>
                    <a:pt x="2" y="5"/>
                  </a:cubicBezTo>
                  <a:cubicBezTo>
                    <a:pt x="2" y="5"/>
                    <a:pt x="2" y="4"/>
                    <a:pt x="1" y="4"/>
                  </a:cubicBezTo>
                  <a:cubicBezTo>
                    <a:pt x="1" y="3"/>
                    <a:pt x="1" y="3"/>
                    <a:pt x="1" y="3"/>
                  </a:cubicBezTo>
                  <a:cubicBezTo>
                    <a:pt x="1" y="3"/>
                    <a:pt x="1" y="2"/>
                    <a:pt x="0" y="2"/>
                  </a:cubicBezTo>
                  <a:cubicBezTo>
                    <a:pt x="0" y="2"/>
                    <a:pt x="0" y="1"/>
                    <a:pt x="0" y="1"/>
                  </a:cubicBezTo>
                  <a:cubicBezTo>
                    <a:pt x="0" y="1"/>
                    <a:pt x="0" y="0"/>
                    <a:pt x="0" y="0"/>
                  </a:cubicBezTo>
                </a:path>
              </a:pathLst>
            </a:custGeom>
            <a:solidFill>
              <a:srgbClr val="00141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39" name="Freeform 538"/>
            <p:cNvSpPr/>
            <p:nvPr/>
          </p:nvSpPr>
          <p:spPr bwMode="auto">
            <a:xfrm>
              <a:off x="3981" y="384"/>
              <a:ext cx="1" cy="3"/>
            </a:xfrm>
            <a:custGeom>
              <a:avLst/>
              <a:gdLst>
                <a:gd name="T0" fmla="*/ 0 w 1"/>
                <a:gd name="T1" fmla="*/ 0 h 2"/>
                <a:gd name="T2" fmla="*/ 1 w 1"/>
                <a:gd name="T3" fmla="*/ 2 h 2"/>
                <a:gd name="T4" fmla="*/ 0 w 1"/>
                <a:gd name="T5" fmla="*/ 0 h 2"/>
                <a:gd name="T6" fmla="*/ 0 w 1"/>
                <a:gd name="T7" fmla="*/ 0 h 2"/>
              </a:gdLst>
              <a:ahLst/>
              <a:cxnLst>
                <a:cxn ang="0">
                  <a:pos x="T0" y="T1"/>
                </a:cxn>
                <a:cxn ang="0">
                  <a:pos x="T2" y="T3"/>
                </a:cxn>
                <a:cxn ang="0">
                  <a:pos x="T4" y="T5"/>
                </a:cxn>
                <a:cxn ang="0">
                  <a:pos x="T6" y="T7"/>
                </a:cxn>
              </a:cxnLst>
              <a:rect l="0" t="0" r="r" b="b"/>
              <a:pathLst>
                <a:path w="1" h="2">
                  <a:moveTo>
                    <a:pt x="0" y="0"/>
                  </a:moveTo>
                  <a:cubicBezTo>
                    <a:pt x="0" y="1"/>
                    <a:pt x="1" y="2"/>
                    <a:pt x="1" y="2"/>
                  </a:cubicBezTo>
                  <a:cubicBezTo>
                    <a:pt x="1" y="2"/>
                    <a:pt x="0" y="1"/>
                    <a:pt x="0" y="0"/>
                  </a:cubicBezTo>
                  <a:cubicBezTo>
                    <a:pt x="0" y="0"/>
                    <a:pt x="0" y="0"/>
                    <a:pt x="0" y="0"/>
                  </a:cubicBezTo>
                </a:path>
              </a:pathLst>
            </a:custGeom>
            <a:solidFill>
              <a:srgbClr val="009F9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40" name="Freeform 539"/>
            <p:cNvSpPr>
              <a:spLocks noEditPoints="1"/>
            </p:cNvSpPr>
            <p:nvPr/>
          </p:nvSpPr>
          <p:spPr bwMode="auto">
            <a:xfrm>
              <a:off x="3979" y="382"/>
              <a:ext cx="3" cy="7"/>
            </a:xfrm>
            <a:custGeom>
              <a:avLst/>
              <a:gdLst>
                <a:gd name="T0" fmla="*/ 1 w 2"/>
                <a:gd name="T1" fmla="*/ 1 h 4"/>
                <a:gd name="T2" fmla="*/ 2 w 2"/>
                <a:gd name="T3" fmla="*/ 4 h 4"/>
                <a:gd name="T4" fmla="*/ 2 w 2"/>
                <a:gd name="T5" fmla="*/ 3 h 4"/>
                <a:gd name="T6" fmla="*/ 1 w 2"/>
                <a:gd name="T7" fmla="*/ 1 h 4"/>
                <a:gd name="T8" fmla="*/ 1 w 2"/>
                <a:gd name="T9" fmla="*/ 1 h 4"/>
                <a:gd name="T10" fmla="*/ 0 w 2"/>
                <a:gd name="T11" fmla="*/ 0 h 4"/>
                <a:gd name="T12" fmla="*/ 1 w 2"/>
                <a:gd name="T13" fmla="*/ 1 h 4"/>
                <a:gd name="T14" fmla="*/ 1 w 2"/>
                <a:gd name="T15" fmla="*/ 0 h 4"/>
                <a:gd name="T16" fmla="*/ 0 w 2"/>
                <a:gd name="T1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4">
                  <a:moveTo>
                    <a:pt x="1" y="1"/>
                  </a:moveTo>
                  <a:cubicBezTo>
                    <a:pt x="1" y="2"/>
                    <a:pt x="2" y="3"/>
                    <a:pt x="2" y="4"/>
                  </a:cubicBezTo>
                  <a:cubicBezTo>
                    <a:pt x="2" y="4"/>
                    <a:pt x="2" y="4"/>
                    <a:pt x="2" y="3"/>
                  </a:cubicBezTo>
                  <a:cubicBezTo>
                    <a:pt x="2" y="3"/>
                    <a:pt x="1" y="2"/>
                    <a:pt x="1" y="1"/>
                  </a:cubicBezTo>
                  <a:cubicBezTo>
                    <a:pt x="1" y="1"/>
                    <a:pt x="1" y="1"/>
                    <a:pt x="1" y="1"/>
                  </a:cubicBezTo>
                  <a:moveTo>
                    <a:pt x="0" y="0"/>
                  </a:moveTo>
                  <a:cubicBezTo>
                    <a:pt x="1" y="0"/>
                    <a:pt x="1" y="1"/>
                    <a:pt x="1" y="1"/>
                  </a:cubicBezTo>
                  <a:cubicBezTo>
                    <a:pt x="1" y="1"/>
                    <a:pt x="1" y="0"/>
                    <a:pt x="1" y="0"/>
                  </a:cubicBezTo>
                  <a:cubicBezTo>
                    <a:pt x="1" y="0"/>
                    <a:pt x="0" y="0"/>
                    <a:pt x="0" y="0"/>
                  </a:cubicBezTo>
                </a:path>
              </a:pathLst>
            </a:custGeom>
            <a:solidFill>
              <a:srgbClr val="0056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41" name="Freeform 540"/>
            <p:cNvSpPr/>
            <p:nvPr/>
          </p:nvSpPr>
          <p:spPr bwMode="auto">
            <a:xfrm>
              <a:off x="3979" y="380"/>
              <a:ext cx="5" cy="12"/>
            </a:xfrm>
            <a:custGeom>
              <a:avLst/>
              <a:gdLst>
                <a:gd name="T0" fmla="*/ 0 w 3"/>
                <a:gd name="T1" fmla="*/ 0 h 7"/>
                <a:gd name="T2" fmla="*/ 0 w 3"/>
                <a:gd name="T3" fmla="*/ 0 h 7"/>
                <a:gd name="T4" fmla="*/ 3 w 3"/>
                <a:gd name="T5" fmla="*/ 7 h 7"/>
                <a:gd name="T6" fmla="*/ 2 w 3"/>
                <a:gd name="T7" fmla="*/ 5 h 7"/>
                <a:gd name="T8" fmla="*/ 1 w 3"/>
                <a:gd name="T9" fmla="*/ 2 h 7"/>
                <a:gd name="T10" fmla="*/ 1 w 3"/>
                <a:gd name="T11" fmla="*/ 2 h 7"/>
                <a:gd name="T12" fmla="*/ 1 w 3"/>
                <a:gd name="T13" fmla="*/ 2 h 7"/>
                <a:gd name="T14" fmla="*/ 0 w 3"/>
                <a:gd name="T15" fmla="*/ 1 h 7"/>
                <a:gd name="T16" fmla="*/ 0 w 3"/>
                <a:gd name="T17"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7">
                  <a:moveTo>
                    <a:pt x="0" y="0"/>
                  </a:moveTo>
                  <a:cubicBezTo>
                    <a:pt x="0" y="0"/>
                    <a:pt x="0" y="0"/>
                    <a:pt x="0" y="0"/>
                  </a:cubicBezTo>
                  <a:cubicBezTo>
                    <a:pt x="1" y="2"/>
                    <a:pt x="2" y="5"/>
                    <a:pt x="3" y="7"/>
                  </a:cubicBezTo>
                  <a:cubicBezTo>
                    <a:pt x="3" y="7"/>
                    <a:pt x="3" y="6"/>
                    <a:pt x="2" y="5"/>
                  </a:cubicBezTo>
                  <a:cubicBezTo>
                    <a:pt x="2" y="4"/>
                    <a:pt x="1" y="3"/>
                    <a:pt x="1" y="2"/>
                  </a:cubicBezTo>
                  <a:cubicBezTo>
                    <a:pt x="1" y="2"/>
                    <a:pt x="1" y="2"/>
                    <a:pt x="1" y="2"/>
                  </a:cubicBezTo>
                  <a:cubicBezTo>
                    <a:pt x="1" y="2"/>
                    <a:pt x="1" y="2"/>
                    <a:pt x="1" y="2"/>
                  </a:cubicBezTo>
                  <a:cubicBezTo>
                    <a:pt x="1" y="2"/>
                    <a:pt x="1" y="1"/>
                    <a:pt x="0" y="1"/>
                  </a:cubicBezTo>
                  <a:cubicBezTo>
                    <a:pt x="0" y="0"/>
                    <a:pt x="0" y="0"/>
                    <a:pt x="0" y="0"/>
                  </a:cubicBezTo>
                </a:path>
              </a:pathLst>
            </a:custGeom>
            <a:solidFill>
              <a:srgbClr val="00141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42" name="Oval 541"/>
            <p:cNvSpPr>
              <a:spLocks noChangeArrowheads="1"/>
            </p:cNvSpPr>
            <p:nvPr/>
          </p:nvSpPr>
          <p:spPr bwMode="auto">
            <a:xfrm>
              <a:off x="3927" y="261"/>
              <a:ext cx="1" cy="1"/>
            </a:xfrm>
            <a:prstGeom prst="ellipse">
              <a:avLst/>
            </a:prstGeom>
            <a:solidFill>
              <a:srgbClr val="009F9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43" name="Freeform 542"/>
            <p:cNvSpPr/>
            <p:nvPr/>
          </p:nvSpPr>
          <p:spPr bwMode="auto">
            <a:xfrm>
              <a:off x="3923" y="255"/>
              <a:ext cx="5" cy="8"/>
            </a:xfrm>
            <a:custGeom>
              <a:avLst/>
              <a:gdLst>
                <a:gd name="T0" fmla="*/ 0 w 3"/>
                <a:gd name="T1" fmla="*/ 0 h 5"/>
                <a:gd name="T2" fmla="*/ 0 w 3"/>
                <a:gd name="T3" fmla="*/ 0 h 5"/>
                <a:gd name="T4" fmla="*/ 0 w 3"/>
                <a:gd name="T5" fmla="*/ 1 h 5"/>
                <a:gd name="T6" fmla="*/ 1 w 3"/>
                <a:gd name="T7" fmla="*/ 1 h 5"/>
                <a:gd name="T8" fmla="*/ 3 w 3"/>
                <a:gd name="T9" fmla="*/ 5 h 5"/>
                <a:gd name="T10" fmla="*/ 2 w 3"/>
                <a:gd name="T11" fmla="*/ 4 h 5"/>
                <a:gd name="T12" fmla="*/ 2 w 3"/>
                <a:gd name="T13" fmla="*/ 4 h 5"/>
                <a:gd name="T14" fmla="*/ 2 w 3"/>
                <a:gd name="T15" fmla="*/ 3 h 5"/>
                <a:gd name="T16" fmla="*/ 0 w 3"/>
                <a:gd name="T17"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5">
                  <a:moveTo>
                    <a:pt x="0" y="0"/>
                  </a:moveTo>
                  <a:cubicBezTo>
                    <a:pt x="0" y="0"/>
                    <a:pt x="0" y="0"/>
                    <a:pt x="0" y="0"/>
                  </a:cubicBezTo>
                  <a:cubicBezTo>
                    <a:pt x="0" y="0"/>
                    <a:pt x="0" y="0"/>
                    <a:pt x="0" y="1"/>
                  </a:cubicBezTo>
                  <a:cubicBezTo>
                    <a:pt x="0" y="1"/>
                    <a:pt x="1" y="1"/>
                    <a:pt x="1" y="1"/>
                  </a:cubicBezTo>
                  <a:cubicBezTo>
                    <a:pt x="1" y="3"/>
                    <a:pt x="2" y="4"/>
                    <a:pt x="3" y="5"/>
                  </a:cubicBezTo>
                  <a:cubicBezTo>
                    <a:pt x="2" y="5"/>
                    <a:pt x="2" y="5"/>
                    <a:pt x="2" y="4"/>
                  </a:cubicBezTo>
                  <a:cubicBezTo>
                    <a:pt x="2" y="4"/>
                    <a:pt x="2" y="4"/>
                    <a:pt x="2" y="4"/>
                  </a:cubicBezTo>
                  <a:cubicBezTo>
                    <a:pt x="2" y="3"/>
                    <a:pt x="2" y="3"/>
                    <a:pt x="2" y="3"/>
                  </a:cubicBezTo>
                  <a:cubicBezTo>
                    <a:pt x="1" y="2"/>
                    <a:pt x="1" y="1"/>
                    <a:pt x="0" y="0"/>
                  </a:cubicBezTo>
                </a:path>
              </a:pathLst>
            </a:custGeom>
            <a:solidFill>
              <a:srgbClr val="0056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44" name="Freeform 543"/>
            <p:cNvSpPr/>
            <p:nvPr/>
          </p:nvSpPr>
          <p:spPr bwMode="auto">
            <a:xfrm>
              <a:off x="3925" y="256"/>
              <a:ext cx="3" cy="8"/>
            </a:xfrm>
            <a:custGeom>
              <a:avLst/>
              <a:gdLst>
                <a:gd name="T0" fmla="*/ 0 w 2"/>
                <a:gd name="T1" fmla="*/ 0 h 5"/>
                <a:gd name="T2" fmla="*/ 2 w 2"/>
                <a:gd name="T3" fmla="*/ 5 h 5"/>
                <a:gd name="T4" fmla="*/ 2 w 2"/>
                <a:gd name="T5" fmla="*/ 5 h 5"/>
                <a:gd name="T6" fmla="*/ 2 w 2"/>
                <a:gd name="T7" fmla="*/ 4 h 5"/>
                <a:gd name="T8" fmla="*/ 0 w 2"/>
                <a:gd name="T9" fmla="*/ 0 h 5"/>
              </a:gdLst>
              <a:ahLst/>
              <a:cxnLst>
                <a:cxn ang="0">
                  <a:pos x="T0" y="T1"/>
                </a:cxn>
                <a:cxn ang="0">
                  <a:pos x="T2" y="T3"/>
                </a:cxn>
                <a:cxn ang="0">
                  <a:pos x="T4" y="T5"/>
                </a:cxn>
                <a:cxn ang="0">
                  <a:pos x="T6" y="T7"/>
                </a:cxn>
                <a:cxn ang="0">
                  <a:pos x="T8" y="T9"/>
                </a:cxn>
              </a:cxnLst>
              <a:rect l="0" t="0" r="r" b="b"/>
              <a:pathLst>
                <a:path w="2" h="5">
                  <a:moveTo>
                    <a:pt x="0" y="0"/>
                  </a:moveTo>
                  <a:cubicBezTo>
                    <a:pt x="0" y="2"/>
                    <a:pt x="1" y="3"/>
                    <a:pt x="2" y="5"/>
                  </a:cubicBezTo>
                  <a:cubicBezTo>
                    <a:pt x="2" y="5"/>
                    <a:pt x="2" y="5"/>
                    <a:pt x="2" y="5"/>
                  </a:cubicBezTo>
                  <a:cubicBezTo>
                    <a:pt x="2" y="5"/>
                    <a:pt x="2" y="5"/>
                    <a:pt x="2" y="4"/>
                  </a:cubicBezTo>
                  <a:cubicBezTo>
                    <a:pt x="1" y="3"/>
                    <a:pt x="0" y="2"/>
                    <a:pt x="0" y="0"/>
                  </a:cubicBezTo>
                </a:path>
              </a:pathLst>
            </a:custGeom>
            <a:solidFill>
              <a:srgbClr val="00141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45" name="Freeform 544"/>
            <p:cNvSpPr/>
            <p:nvPr/>
          </p:nvSpPr>
          <p:spPr bwMode="auto">
            <a:xfrm>
              <a:off x="3986" y="395"/>
              <a:ext cx="5" cy="13"/>
            </a:xfrm>
            <a:custGeom>
              <a:avLst/>
              <a:gdLst>
                <a:gd name="T0" fmla="*/ 0 w 3"/>
                <a:gd name="T1" fmla="*/ 0 h 8"/>
                <a:gd name="T2" fmla="*/ 3 w 3"/>
                <a:gd name="T3" fmla="*/ 8 h 8"/>
                <a:gd name="T4" fmla="*/ 0 w 3"/>
                <a:gd name="T5" fmla="*/ 0 h 8"/>
              </a:gdLst>
              <a:ahLst/>
              <a:cxnLst>
                <a:cxn ang="0">
                  <a:pos x="T0" y="T1"/>
                </a:cxn>
                <a:cxn ang="0">
                  <a:pos x="T2" y="T3"/>
                </a:cxn>
                <a:cxn ang="0">
                  <a:pos x="T4" y="T5"/>
                </a:cxn>
              </a:cxnLst>
              <a:rect l="0" t="0" r="r" b="b"/>
              <a:pathLst>
                <a:path w="3" h="8">
                  <a:moveTo>
                    <a:pt x="0" y="0"/>
                  </a:moveTo>
                  <a:cubicBezTo>
                    <a:pt x="1" y="3"/>
                    <a:pt x="2" y="5"/>
                    <a:pt x="3" y="8"/>
                  </a:cubicBezTo>
                  <a:cubicBezTo>
                    <a:pt x="2" y="5"/>
                    <a:pt x="1" y="3"/>
                    <a:pt x="0" y="0"/>
                  </a:cubicBezTo>
                </a:path>
              </a:pathLst>
            </a:custGeom>
            <a:solidFill>
              <a:srgbClr val="00141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46" name="Freeform 545"/>
            <p:cNvSpPr/>
            <p:nvPr/>
          </p:nvSpPr>
          <p:spPr bwMode="auto">
            <a:xfrm>
              <a:off x="3928" y="266"/>
              <a:ext cx="2" cy="3"/>
            </a:xfrm>
            <a:custGeom>
              <a:avLst/>
              <a:gdLst>
                <a:gd name="T0" fmla="*/ 0 w 1"/>
                <a:gd name="T1" fmla="*/ 0 h 2"/>
                <a:gd name="T2" fmla="*/ 1 w 1"/>
                <a:gd name="T3" fmla="*/ 2 h 2"/>
                <a:gd name="T4" fmla="*/ 1 w 1"/>
                <a:gd name="T5" fmla="*/ 2 h 2"/>
                <a:gd name="T6" fmla="*/ 0 w 1"/>
                <a:gd name="T7" fmla="*/ 0 h 2"/>
              </a:gdLst>
              <a:ahLst/>
              <a:cxnLst>
                <a:cxn ang="0">
                  <a:pos x="T0" y="T1"/>
                </a:cxn>
                <a:cxn ang="0">
                  <a:pos x="T2" y="T3"/>
                </a:cxn>
                <a:cxn ang="0">
                  <a:pos x="T4" y="T5"/>
                </a:cxn>
                <a:cxn ang="0">
                  <a:pos x="T6" y="T7"/>
                </a:cxn>
              </a:cxnLst>
              <a:rect l="0" t="0" r="r" b="b"/>
              <a:pathLst>
                <a:path w="1" h="2">
                  <a:moveTo>
                    <a:pt x="0" y="0"/>
                  </a:moveTo>
                  <a:cubicBezTo>
                    <a:pt x="1" y="0"/>
                    <a:pt x="1" y="1"/>
                    <a:pt x="1" y="2"/>
                  </a:cubicBezTo>
                  <a:cubicBezTo>
                    <a:pt x="1" y="2"/>
                    <a:pt x="1" y="2"/>
                    <a:pt x="1" y="2"/>
                  </a:cubicBezTo>
                  <a:cubicBezTo>
                    <a:pt x="1" y="1"/>
                    <a:pt x="1" y="1"/>
                    <a:pt x="0" y="0"/>
                  </a:cubicBezTo>
                </a:path>
              </a:pathLst>
            </a:custGeom>
            <a:solidFill>
              <a:srgbClr val="0056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47" name="Freeform 546"/>
            <p:cNvSpPr>
              <a:spLocks noEditPoints="1"/>
            </p:cNvSpPr>
            <p:nvPr/>
          </p:nvSpPr>
          <p:spPr bwMode="auto">
            <a:xfrm>
              <a:off x="3928" y="266"/>
              <a:ext cx="5" cy="10"/>
            </a:xfrm>
            <a:custGeom>
              <a:avLst/>
              <a:gdLst>
                <a:gd name="T0" fmla="*/ 1 w 3"/>
                <a:gd name="T1" fmla="*/ 2 h 6"/>
                <a:gd name="T2" fmla="*/ 3 w 3"/>
                <a:gd name="T3" fmla="*/ 6 h 6"/>
                <a:gd name="T4" fmla="*/ 3 w 3"/>
                <a:gd name="T5" fmla="*/ 6 h 6"/>
                <a:gd name="T6" fmla="*/ 3 w 3"/>
                <a:gd name="T7" fmla="*/ 5 h 6"/>
                <a:gd name="T8" fmla="*/ 1 w 3"/>
                <a:gd name="T9" fmla="*/ 2 h 6"/>
                <a:gd name="T10" fmla="*/ 0 w 3"/>
                <a:gd name="T11" fmla="*/ 0 h 6"/>
                <a:gd name="T12" fmla="*/ 1 w 3"/>
                <a:gd name="T13" fmla="*/ 2 h 6"/>
                <a:gd name="T14" fmla="*/ 0 w 3"/>
                <a:gd name="T15" fmla="*/ 0 h 6"/>
                <a:gd name="T16" fmla="*/ 0 w 3"/>
                <a:gd name="T17"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6">
                  <a:moveTo>
                    <a:pt x="1" y="2"/>
                  </a:moveTo>
                  <a:cubicBezTo>
                    <a:pt x="2" y="3"/>
                    <a:pt x="3" y="5"/>
                    <a:pt x="3" y="6"/>
                  </a:cubicBezTo>
                  <a:cubicBezTo>
                    <a:pt x="3" y="6"/>
                    <a:pt x="3" y="6"/>
                    <a:pt x="3" y="6"/>
                  </a:cubicBezTo>
                  <a:cubicBezTo>
                    <a:pt x="3" y="6"/>
                    <a:pt x="3" y="5"/>
                    <a:pt x="3" y="5"/>
                  </a:cubicBezTo>
                  <a:cubicBezTo>
                    <a:pt x="2" y="4"/>
                    <a:pt x="2" y="3"/>
                    <a:pt x="1" y="2"/>
                  </a:cubicBezTo>
                  <a:moveTo>
                    <a:pt x="0" y="0"/>
                  </a:moveTo>
                  <a:cubicBezTo>
                    <a:pt x="1" y="0"/>
                    <a:pt x="1" y="1"/>
                    <a:pt x="1" y="2"/>
                  </a:cubicBezTo>
                  <a:cubicBezTo>
                    <a:pt x="1" y="1"/>
                    <a:pt x="1" y="0"/>
                    <a:pt x="0" y="0"/>
                  </a:cubicBezTo>
                  <a:cubicBezTo>
                    <a:pt x="0" y="0"/>
                    <a:pt x="0" y="0"/>
                    <a:pt x="0" y="0"/>
                  </a:cubicBezTo>
                </a:path>
              </a:pathLst>
            </a:custGeom>
            <a:solidFill>
              <a:srgbClr val="00141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48" name="Oval 547"/>
            <p:cNvSpPr>
              <a:spLocks noChangeArrowheads="1"/>
            </p:cNvSpPr>
            <p:nvPr/>
          </p:nvSpPr>
          <p:spPr bwMode="auto">
            <a:xfrm>
              <a:off x="3932" y="273"/>
              <a:ext cx="1" cy="1"/>
            </a:xfrm>
            <a:prstGeom prst="ellipse">
              <a:avLst/>
            </a:prstGeom>
            <a:solidFill>
              <a:srgbClr val="009F9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49" name="Freeform 548"/>
            <p:cNvSpPr/>
            <p:nvPr/>
          </p:nvSpPr>
          <p:spPr bwMode="auto">
            <a:xfrm>
              <a:off x="3930" y="269"/>
              <a:ext cx="3" cy="5"/>
            </a:xfrm>
            <a:custGeom>
              <a:avLst/>
              <a:gdLst>
                <a:gd name="T0" fmla="*/ 0 w 2"/>
                <a:gd name="T1" fmla="*/ 0 h 3"/>
                <a:gd name="T2" fmla="*/ 0 w 2"/>
                <a:gd name="T3" fmla="*/ 0 h 3"/>
                <a:gd name="T4" fmla="*/ 0 w 2"/>
                <a:gd name="T5" fmla="*/ 0 h 3"/>
                <a:gd name="T6" fmla="*/ 2 w 2"/>
                <a:gd name="T7" fmla="*/ 3 h 3"/>
                <a:gd name="T8" fmla="*/ 1 w 2"/>
                <a:gd name="T9" fmla="*/ 2 h 3"/>
                <a:gd name="T10" fmla="*/ 1 w 2"/>
                <a:gd name="T11" fmla="*/ 2 h 3"/>
                <a:gd name="T12" fmla="*/ 1 w 2"/>
                <a:gd name="T13" fmla="*/ 1 h 3"/>
                <a:gd name="T14" fmla="*/ 1 w 2"/>
                <a:gd name="T15" fmla="*/ 1 h 3"/>
                <a:gd name="T16" fmla="*/ 0 w 2"/>
                <a:gd name="T17"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3">
                  <a:moveTo>
                    <a:pt x="0" y="0"/>
                  </a:moveTo>
                  <a:cubicBezTo>
                    <a:pt x="0" y="0"/>
                    <a:pt x="0" y="0"/>
                    <a:pt x="0" y="0"/>
                  </a:cubicBezTo>
                  <a:cubicBezTo>
                    <a:pt x="0" y="0"/>
                    <a:pt x="0" y="0"/>
                    <a:pt x="0" y="0"/>
                  </a:cubicBezTo>
                  <a:cubicBezTo>
                    <a:pt x="1" y="1"/>
                    <a:pt x="1" y="2"/>
                    <a:pt x="2" y="3"/>
                  </a:cubicBezTo>
                  <a:cubicBezTo>
                    <a:pt x="2" y="3"/>
                    <a:pt x="2" y="3"/>
                    <a:pt x="1" y="2"/>
                  </a:cubicBezTo>
                  <a:cubicBezTo>
                    <a:pt x="1" y="2"/>
                    <a:pt x="1" y="2"/>
                    <a:pt x="1" y="2"/>
                  </a:cubicBezTo>
                  <a:cubicBezTo>
                    <a:pt x="1" y="2"/>
                    <a:pt x="1" y="2"/>
                    <a:pt x="1" y="1"/>
                  </a:cubicBezTo>
                  <a:cubicBezTo>
                    <a:pt x="1" y="1"/>
                    <a:pt x="1" y="1"/>
                    <a:pt x="1" y="1"/>
                  </a:cubicBezTo>
                  <a:cubicBezTo>
                    <a:pt x="1" y="1"/>
                    <a:pt x="0" y="0"/>
                    <a:pt x="0" y="0"/>
                  </a:cubicBezTo>
                </a:path>
              </a:pathLst>
            </a:custGeom>
            <a:solidFill>
              <a:srgbClr val="0056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50" name="Freeform 549"/>
            <p:cNvSpPr/>
            <p:nvPr/>
          </p:nvSpPr>
          <p:spPr bwMode="auto">
            <a:xfrm>
              <a:off x="3874" y="161"/>
              <a:ext cx="2" cy="2"/>
            </a:xfrm>
            <a:custGeom>
              <a:avLst/>
              <a:gdLst>
                <a:gd name="T0" fmla="*/ 0 w 1"/>
                <a:gd name="T1" fmla="*/ 0 h 1"/>
                <a:gd name="T2" fmla="*/ 1 w 1"/>
                <a:gd name="T3" fmla="*/ 1 h 1"/>
                <a:gd name="T4" fmla="*/ 1 w 1"/>
                <a:gd name="T5" fmla="*/ 1 h 1"/>
                <a:gd name="T6" fmla="*/ 0 w 1"/>
                <a:gd name="T7" fmla="*/ 0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0" y="0"/>
                    <a:pt x="0" y="0"/>
                    <a:pt x="1" y="1"/>
                  </a:cubicBezTo>
                  <a:cubicBezTo>
                    <a:pt x="1" y="1"/>
                    <a:pt x="1" y="1"/>
                    <a:pt x="1" y="1"/>
                  </a:cubicBezTo>
                  <a:cubicBezTo>
                    <a:pt x="0" y="0"/>
                    <a:pt x="0" y="0"/>
                    <a:pt x="0" y="0"/>
                  </a:cubicBezTo>
                  <a:cubicBezTo>
                    <a:pt x="0" y="0"/>
                    <a:pt x="0" y="0"/>
                    <a:pt x="0" y="0"/>
                  </a:cubicBezTo>
                </a:path>
              </a:pathLst>
            </a:custGeom>
            <a:solidFill>
              <a:srgbClr val="00A8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51" name="Freeform 550"/>
            <p:cNvSpPr/>
            <p:nvPr/>
          </p:nvSpPr>
          <p:spPr bwMode="auto">
            <a:xfrm>
              <a:off x="3874" y="161"/>
              <a:ext cx="2" cy="2"/>
            </a:xfrm>
            <a:custGeom>
              <a:avLst/>
              <a:gdLst>
                <a:gd name="T0" fmla="*/ 0 w 1"/>
                <a:gd name="T1" fmla="*/ 0 h 1"/>
                <a:gd name="T2" fmla="*/ 1 w 1"/>
                <a:gd name="T3" fmla="*/ 1 h 1"/>
                <a:gd name="T4" fmla="*/ 1 w 1"/>
                <a:gd name="T5" fmla="*/ 1 h 1"/>
                <a:gd name="T6" fmla="*/ 0 w 1"/>
                <a:gd name="T7" fmla="*/ 0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0" y="0"/>
                    <a:pt x="0" y="0"/>
                    <a:pt x="1" y="1"/>
                  </a:cubicBezTo>
                  <a:cubicBezTo>
                    <a:pt x="1" y="1"/>
                    <a:pt x="1" y="1"/>
                    <a:pt x="1" y="1"/>
                  </a:cubicBezTo>
                  <a:cubicBezTo>
                    <a:pt x="0" y="0"/>
                    <a:pt x="0" y="0"/>
                    <a:pt x="0" y="0"/>
                  </a:cubicBezTo>
                  <a:cubicBezTo>
                    <a:pt x="0" y="0"/>
                    <a:pt x="0" y="0"/>
                    <a:pt x="0" y="0"/>
                  </a:cubicBezTo>
                </a:path>
              </a:pathLst>
            </a:custGeom>
            <a:solidFill>
              <a:srgbClr val="009F9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52" name="Freeform 551"/>
            <p:cNvSpPr/>
            <p:nvPr/>
          </p:nvSpPr>
          <p:spPr bwMode="auto">
            <a:xfrm>
              <a:off x="3874" y="160"/>
              <a:ext cx="2" cy="3"/>
            </a:xfrm>
            <a:custGeom>
              <a:avLst/>
              <a:gdLst>
                <a:gd name="T0" fmla="*/ 0 w 1"/>
                <a:gd name="T1" fmla="*/ 0 h 2"/>
                <a:gd name="T2" fmla="*/ 1 w 1"/>
                <a:gd name="T3" fmla="*/ 2 h 2"/>
                <a:gd name="T4" fmla="*/ 1 w 1"/>
                <a:gd name="T5" fmla="*/ 2 h 2"/>
                <a:gd name="T6" fmla="*/ 0 w 1"/>
                <a:gd name="T7" fmla="*/ 1 h 2"/>
                <a:gd name="T8" fmla="*/ 0 w 1"/>
                <a:gd name="T9" fmla="*/ 0 h 2"/>
              </a:gdLst>
              <a:ahLst/>
              <a:cxnLst>
                <a:cxn ang="0">
                  <a:pos x="T0" y="T1"/>
                </a:cxn>
                <a:cxn ang="0">
                  <a:pos x="T2" y="T3"/>
                </a:cxn>
                <a:cxn ang="0">
                  <a:pos x="T4" y="T5"/>
                </a:cxn>
                <a:cxn ang="0">
                  <a:pos x="T6" y="T7"/>
                </a:cxn>
                <a:cxn ang="0">
                  <a:pos x="T8" y="T9"/>
                </a:cxn>
              </a:cxnLst>
              <a:rect l="0" t="0" r="r" b="b"/>
              <a:pathLst>
                <a:path w="1" h="2">
                  <a:moveTo>
                    <a:pt x="0" y="0"/>
                  </a:moveTo>
                  <a:cubicBezTo>
                    <a:pt x="0" y="1"/>
                    <a:pt x="0" y="1"/>
                    <a:pt x="1" y="2"/>
                  </a:cubicBezTo>
                  <a:cubicBezTo>
                    <a:pt x="1" y="2"/>
                    <a:pt x="1" y="2"/>
                    <a:pt x="1" y="2"/>
                  </a:cubicBezTo>
                  <a:cubicBezTo>
                    <a:pt x="0" y="1"/>
                    <a:pt x="0" y="1"/>
                    <a:pt x="0" y="1"/>
                  </a:cubicBezTo>
                  <a:cubicBezTo>
                    <a:pt x="0" y="0"/>
                    <a:pt x="0" y="0"/>
                    <a:pt x="0" y="0"/>
                  </a:cubicBezTo>
                </a:path>
              </a:pathLst>
            </a:custGeom>
            <a:solidFill>
              <a:srgbClr val="0056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53" name="Freeform 552"/>
            <p:cNvSpPr/>
            <p:nvPr/>
          </p:nvSpPr>
          <p:spPr bwMode="auto">
            <a:xfrm>
              <a:off x="3874" y="160"/>
              <a:ext cx="2" cy="3"/>
            </a:xfrm>
            <a:custGeom>
              <a:avLst/>
              <a:gdLst>
                <a:gd name="T0" fmla="*/ 0 w 1"/>
                <a:gd name="T1" fmla="*/ 0 h 2"/>
                <a:gd name="T2" fmla="*/ 0 w 1"/>
                <a:gd name="T3" fmla="*/ 0 h 2"/>
                <a:gd name="T4" fmla="*/ 1 w 1"/>
                <a:gd name="T5" fmla="*/ 2 h 2"/>
                <a:gd name="T6" fmla="*/ 1 w 1"/>
                <a:gd name="T7" fmla="*/ 2 h 2"/>
                <a:gd name="T8" fmla="*/ 1 w 1"/>
                <a:gd name="T9" fmla="*/ 2 h 2"/>
                <a:gd name="T10" fmla="*/ 0 w 1"/>
                <a:gd name="T11" fmla="*/ 0 h 2"/>
                <a:gd name="T12" fmla="*/ 0 w 1"/>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1" h="2">
                  <a:moveTo>
                    <a:pt x="0" y="0"/>
                  </a:moveTo>
                  <a:cubicBezTo>
                    <a:pt x="0" y="0"/>
                    <a:pt x="0" y="0"/>
                    <a:pt x="0" y="0"/>
                  </a:cubicBezTo>
                  <a:cubicBezTo>
                    <a:pt x="0" y="1"/>
                    <a:pt x="0" y="1"/>
                    <a:pt x="1" y="2"/>
                  </a:cubicBezTo>
                  <a:cubicBezTo>
                    <a:pt x="1" y="2"/>
                    <a:pt x="1" y="2"/>
                    <a:pt x="1" y="2"/>
                  </a:cubicBezTo>
                  <a:cubicBezTo>
                    <a:pt x="1" y="2"/>
                    <a:pt x="1" y="2"/>
                    <a:pt x="1" y="2"/>
                  </a:cubicBezTo>
                  <a:cubicBezTo>
                    <a:pt x="0" y="1"/>
                    <a:pt x="0" y="1"/>
                    <a:pt x="0" y="0"/>
                  </a:cubicBezTo>
                  <a:cubicBezTo>
                    <a:pt x="0" y="0"/>
                    <a:pt x="0" y="0"/>
                    <a:pt x="0" y="0"/>
                  </a:cubicBezTo>
                </a:path>
              </a:pathLst>
            </a:custGeom>
            <a:solidFill>
              <a:srgbClr val="00141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54" name="Freeform 553"/>
            <p:cNvSpPr/>
            <p:nvPr/>
          </p:nvSpPr>
          <p:spPr bwMode="auto">
            <a:xfrm>
              <a:off x="3873" y="15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path>
              </a:pathLst>
            </a:custGeom>
            <a:solidFill>
              <a:srgbClr val="00A8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55" name="Freeform 554"/>
            <p:cNvSpPr/>
            <p:nvPr/>
          </p:nvSpPr>
          <p:spPr bwMode="auto">
            <a:xfrm>
              <a:off x="3873" y="156"/>
              <a:ext cx="0" cy="2"/>
            </a:xfrm>
            <a:custGeom>
              <a:avLst/>
              <a:gdLst>
                <a:gd name="T0" fmla="*/ 0 h 1"/>
                <a:gd name="T1" fmla="*/ 1 h 1"/>
                <a:gd name="T2" fmla="*/ 1 h 1"/>
                <a:gd name="T3" fmla="*/ 1 h 1"/>
                <a:gd name="T4" fmla="*/ 0 h 1"/>
              </a:gdLst>
              <a:ahLst/>
              <a:cxnLst>
                <a:cxn ang="0">
                  <a:pos x="0" y="T0"/>
                </a:cxn>
                <a:cxn ang="0">
                  <a:pos x="0" y="T1"/>
                </a:cxn>
                <a:cxn ang="0">
                  <a:pos x="0" y="T2"/>
                </a:cxn>
                <a:cxn ang="0">
                  <a:pos x="0" y="T3"/>
                </a:cxn>
                <a:cxn ang="0">
                  <a:pos x="0" y="T4"/>
                </a:cxn>
              </a:cxnLst>
              <a:rect l="0" t="0" r="r" b="b"/>
              <a:pathLst>
                <a:path h="1">
                  <a:moveTo>
                    <a:pt x="0" y="0"/>
                  </a:moveTo>
                  <a:cubicBezTo>
                    <a:pt x="0" y="1"/>
                    <a:pt x="0" y="1"/>
                    <a:pt x="0" y="1"/>
                  </a:cubicBezTo>
                  <a:cubicBezTo>
                    <a:pt x="0" y="1"/>
                    <a:pt x="0" y="1"/>
                    <a:pt x="0" y="1"/>
                  </a:cubicBezTo>
                  <a:cubicBezTo>
                    <a:pt x="0" y="1"/>
                    <a:pt x="0" y="1"/>
                    <a:pt x="0" y="1"/>
                  </a:cubicBezTo>
                  <a:cubicBezTo>
                    <a:pt x="0" y="1"/>
                    <a:pt x="0" y="1"/>
                    <a:pt x="0" y="0"/>
                  </a:cubicBezTo>
                </a:path>
              </a:pathLst>
            </a:custGeom>
            <a:solidFill>
              <a:srgbClr val="009F9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56" name="Freeform 555"/>
            <p:cNvSpPr/>
            <p:nvPr/>
          </p:nvSpPr>
          <p:spPr bwMode="auto">
            <a:xfrm>
              <a:off x="3873" y="156"/>
              <a:ext cx="0" cy="2"/>
            </a:xfrm>
            <a:custGeom>
              <a:avLst/>
              <a:gdLst>
                <a:gd name="T0" fmla="*/ 0 h 1"/>
                <a:gd name="T1" fmla="*/ 1 h 1"/>
                <a:gd name="T2" fmla="*/ 1 h 1"/>
                <a:gd name="T3" fmla="*/ 0 h 1"/>
                <a:gd name="T4" fmla="*/ 0 h 1"/>
              </a:gdLst>
              <a:ahLst/>
              <a:cxnLst>
                <a:cxn ang="0">
                  <a:pos x="0" y="T0"/>
                </a:cxn>
                <a:cxn ang="0">
                  <a:pos x="0" y="T1"/>
                </a:cxn>
                <a:cxn ang="0">
                  <a:pos x="0" y="T2"/>
                </a:cxn>
                <a:cxn ang="0">
                  <a:pos x="0" y="T3"/>
                </a:cxn>
                <a:cxn ang="0">
                  <a:pos x="0" y="T4"/>
                </a:cxn>
              </a:cxnLst>
              <a:rect l="0" t="0" r="r" b="b"/>
              <a:pathLst>
                <a:path h="1">
                  <a:moveTo>
                    <a:pt x="0" y="0"/>
                  </a:moveTo>
                  <a:cubicBezTo>
                    <a:pt x="0" y="1"/>
                    <a:pt x="0" y="1"/>
                    <a:pt x="0" y="1"/>
                  </a:cubicBezTo>
                  <a:cubicBezTo>
                    <a:pt x="0" y="1"/>
                    <a:pt x="0" y="1"/>
                    <a:pt x="0" y="1"/>
                  </a:cubicBezTo>
                  <a:cubicBezTo>
                    <a:pt x="0" y="1"/>
                    <a:pt x="0" y="1"/>
                    <a:pt x="0" y="0"/>
                  </a:cubicBezTo>
                  <a:cubicBezTo>
                    <a:pt x="0" y="0"/>
                    <a:pt x="0" y="0"/>
                    <a:pt x="0" y="0"/>
                  </a:cubicBezTo>
                </a:path>
              </a:pathLst>
            </a:custGeom>
            <a:solidFill>
              <a:srgbClr val="0056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57" name="Freeform 556"/>
            <p:cNvSpPr/>
            <p:nvPr/>
          </p:nvSpPr>
          <p:spPr bwMode="auto">
            <a:xfrm>
              <a:off x="3871" y="156"/>
              <a:ext cx="2" cy="4"/>
            </a:xfrm>
            <a:custGeom>
              <a:avLst/>
              <a:gdLst>
                <a:gd name="T0" fmla="*/ 0 w 1"/>
                <a:gd name="T1" fmla="*/ 0 h 2"/>
                <a:gd name="T2" fmla="*/ 1 w 1"/>
                <a:gd name="T3" fmla="*/ 0 h 2"/>
                <a:gd name="T4" fmla="*/ 1 w 1"/>
                <a:gd name="T5" fmla="*/ 1 h 2"/>
                <a:gd name="T6" fmla="*/ 1 w 1"/>
                <a:gd name="T7" fmla="*/ 2 h 2"/>
                <a:gd name="T8" fmla="*/ 1 w 1"/>
                <a:gd name="T9" fmla="*/ 1 h 2"/>
                <a:gd name="T10" fmla="*/ 1 w 1"/>
                <a:gd name="T11" fmla="*/ 0 h 2"/>
                <a:gd name="T12" fmla="*/ 0 w 1"/>
                <a:gd name="T13" fmla="*/ 0 h 2"/>
                <a:gd name="T14" fmla="*/ 0 w 1"/>
                <a:gd name="T15" fmla="*/ 0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2">
                  <a:moveTo>
                    <a:pt x="0" y="0"/>
                  </a:moveTo>
                  <a:cubicBezTo>
                    <a:pt x="1" y="0"/>
                    <a:pt x="1" y="0"/>
                    <a:pt x="1" y="0"/>
                  </a:cubicBezTo>
                  <a:cubicBezTo>
                    <a:pt x="1" y="1"/>
                    <a:pt x="1" y="1"/>
                    <a:pt x="1" y="1"/>
                  </a:cubicBezTo>
                  <a:cubicBezTo>
                    <a:pt x="1" y="2"/>
                    <a:pt x="1" y="2"/>
                    <a:pt x="1" y="2"/>
                  </a:cubicBezTo>
                  <a:cubicBezTo>
                    <a:pt x="1" y="2"/>
                    <a:pt x="1" y="1"/>
                    <a:pt x="1" y="1"/>
                  </a:cubicBezTo>
                  <a:cubicBezTo>
                    <a:pt x="1" y="1"/>
                    <a:pt x="1" y="1"/>
                    <a:pt x="1" y="0"/>
                  </a:cubicBezTo>
                  <a:cubicBezTo>
                    <a:pt x="0" y="0"/>
                    <a:pt x="0" y="0"/>
                    <a:pt x="0" y="0"/>
                  </a:cubicBezTo>
                  <a:cubicBezTo>
                    <a:pt x="0" y="0"/>
                    <a:pt x="0" y="0"/>
                    <a:pt x="0" y="0"/>
                  </a:cubicBezTo>
                </a:path>
              </a:pathLst>
            </a:custGeom>
            <a:solidFill>
              <a:srgbClr val="00141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58" name="Freeform 557"/>
            <p:cNvSpPr/>
            <p:nvPr/>
          </p:nvSpPr>
          <p:spPr bwMode="auto">
            <a:xfrm>
              <a:off x="3876" y="165"/>
              <a:ext cx="2" cy="1"/>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1" y="1"/>
                    <a:pt x="1" y="1"/>
                    <a:pt x="1" y="1"/>
                  </a:cubicBezTo>
                  <a:cubicBezTo>
                    <a:pt x="1" y="0"/>
                    <a:pt x="0" y="0"/>
                    <a:pt x="0" y="0"/>
                  </a:cubicBezTo>
                </a:path>
              </a:pathLst>
            </a:custGeom>
            <a:solidFill>
              <a:srgbClr val="00141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59" name="Freeform 558"/>
            <p:cNvSpPr/>
            <p:nvPr/>
          </p:nvSpPr>
          <p:spPr bwMode="auto">
            <a:xfrm>
              <a:off x="3878" y="166"/>
              <a:ext cx="1" cy="2"/>
            </a:xfrm>
            <a:custGeom>
              <a:avLst/>
              <a:gdLst>
                <a:gd name="T0" fmla="*/ 0 w 1"/>
                <a:gd name="T1" fmla="*/ 0 h 1"/>
                <a:gd name="T2" fmla="*/ 0 w 1"/>
                <a:gd name="T3" fmla="*/ 1 h 1"/>
                <a:gd name="T4" fmla="*/ 1 w 1"/>
                <a:gd name="T5" fmla="*/ 1 h 1"/>
                <a:gd name="T6" fmla="*/ 1 w 1"/>
                <a:gd name="T7" fmla="*/ 1 h 1"/>
                <a:gd name="T8" fmla="*/ 0 w 1"/>
                <a:gd name="T9" fmla="*/ 1 h 1"/>
                <a:gd name="T10" fmla="*/ 0 w 1"/>
                <a:gd name="T11" fmla="*/ 0 h 1"/>
              </a:gdLst>
              <a:ahLst/>
              <a:cxnLst>
                <a:cxn ang="0">
                  <a:pos x="T0" y="T1"/>
                </a:cxn>
                <a:cxn ang="0">
                  <a:pos x="T2" y="T3"/>
                </a:cxn>
                <a:cxn ang="0">
                  <a:pos x="T4" y="T5"/>
                </a:cxn>
                <a:cxn ang="0">
                  <a:pos x="T6" y="T7"/>
                </a:cxn>
                <a:cxn ang="0">
                  <a:pos x="T8" y="T9"/>
                </a:cxn>
                <a:cxn ang="0">
                  <a:pos x="T10" y="T11"/>
                </a:cxn>
              </a:cxnLst>
              <a:rect l="0" t="0" r="r" b="b"/>
              <a:pathLst>
                <a:path w="1" h="1">
                  <a:moveTo>
                    <a:pt x="0" y="0"/>
                  </a:moveTo>
                  <a:cubicBezTo>
                    <a:pt x="0" y="0"/>
                    <a:pt x="0" y="1"/>
                    <a:pt x="0" y="1"/>
                  </a:cubicBezTo>
                  <a:cubicBezTo>
                    <a:pt x="0" y="1"/>
                    <a:pt x="0" y="1"/>
                    <a:pt x="1" y="1"/>
                  </a:cubicBezTo>
                  <a:cubicBezTo>
                    <a:pt x="1" y="1"/>
                    <a:pt x="1" y="1"/>
                    <a:pt x="1" y="1"/>
                  </a:cubicBezTo>
                  <a:cubicBezTo>
                    <a:pt x="0" y="1"/>
                    <a:pt x="0" y="1"/>
                    <a:pt x="0" y="1"/>
                  </a:cubicBezTo>
                  <a:cubicBezTo>
                    <a:pt x="0" y="0"/>
                    <a:pt x="0" y="0"/>
                    <a:pt x="0" y="0"/>
                  </a:cubicBezTo>
                </a:path>
              </a:pathLst>
            </a:custGeom>
            <a:solidFill>
              <a:srgbClr val="00A8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60" name="Freeform 559"/>
            <p:cNvSpPr/>
            <p:nvPr/>
          </p:nvSpPr>
          <p:spPr bwMode="auto">
            <a:xfrm>
              <a:off x="3878" y="166"/>
              <a:ext cx="0" cy="2"/>
            </a:xfrm>
            <a:custGeom>
              <a:avLst/>
              <a:gdLst>
                <a:gd name="T0" fmla="*/ 0 h 1"/>
                <a:gd name="T1" fmla="*/ 1 h 1"/>
                <a:gd name="T2" fmla="*/ 1 h 1"/>
                <a:gd name="T3" fmla="*/ 0 h 1"/>
                <a:gd name="T4" fmla="*/ 0 h 1"/>
              </a:gdLst>
              <a:ahLst/>
              <a:cxnLst>
                <a:cxn ang="0">
                  <a:pos x="0" y="T0"/>
                </a:cxn>
                <a:cxn ang="0">
                  <a:pos x="0" y="T1"/>
                </a:cxn>
                <a:cxn ang="0">
                  <a:pos x="0" y="T2"/>
                </a:cxn>
                <a:cxn ang="0">
                  <a:pos x="0" y="T3"/>
                </a:cxn>
                <a:cxn ang="0">
                  <a:pos x="0" y="T4"/>
                </a:cxn>
              </a:cxnLst>
              <a:rect l="0" t="0" r="r" b="b"/>
              <a:pathLst>
                <a:path h="1">
                  <a:moveTo>
                    <a:pt x="0" y="0"/>
                  </a:moveTo>
                  <a:cubicBezTo>
                    <a:pt x="0" y="0"/>
                    <a:pt x="0" y="0"/>
                    <a:pt x="0" y="1"/>
                  </a:cubicBezTo>
                  <a:cubicBezTo>
                    <a:pt x="0" y="1"/>
                    <a:pt x="0" y="1"/>
                    <a:pt x="0" y="1"/>
                  </a:cubicBezTo>
                  <a:cubicBezTo>
                    <a:pt x="0" y="1"/>
                    <a:pt x="0" y="0"/>
                    <a:pt x="0" y="0"/>
                  </a:cubicBezTo>
                  <a:cubicBezTo>
                    <a:pt x="0" y="0"/>
                    <a:pt x="0" y="0"/>
                    <a:pt x="0" y="0"/>
                  </a:cubicBezTo>
                </a:path>
              </a:pathLst>
            </a:custGeom>
            <a:solidFill>
              <a:srgbClr val="009F9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61" name="Freeform 560"/>
            <p:cNvSpPr/>
            <p:nvPr/>
          </p:nvSpPr>
          <p:spPr bwMode="auto">
            <a:xfrm>
              <a:off x="3878" y="166"/>
              <a:ext cx="0" cy="2"/>
            </a:xfrm>
            <a:custGeom>
              <a:avLst/>
              <a:gdLst>
                <a:gd name="T0" fmla="*/ 0 h 1"/>
                <a:gd name="T1" fmla="*/ 0 h 1"/>
                <a:gd name="T2" fmla="*/ 1 h 1"/>
                <a:gd name="T3" fmla="*/ 0 h 1"/>
                <a:gd name="T4" fmla="*/ 0 h 1"/>
              </a:gdLst>
              <a:ahLst/>
              <a:cxnLst>
                <a:cxn ang="0">
                  <a:pos x="0" y="T0"/>
                </a:cxn>
                <a:cxn ang="0">
                  <a:pos x="0" y="T1"/>
                </a:cxn>
                <a:cxn ang="0">
                  <a:pos x="0" y="T2"/>
                </a:cxn>
                <a:cxn ang="0">
                  <a:pos x="0" y="T3"/>
                </a:cxn>
                <a:cxn ang="0">
                  <a:pos x="0" y="T4"/>
                </a:cxn>
              </a:cxnLst>
              <a:rect l="0" t="0" r="r" b="b"/>
              <a:pathLst>
                <a:path h="1">
                  <a:moveTo>
                    <a:pt x="0" y="0"/>
                  </a:moveTo>
                  <a:cubicBezTo>
                    <a:pt x="0" y="0"/>
                    <a:pt x="0" y="0"/>
                    <a:pt x="0" y="0"/>
                  </a:cubicBezTo>
                  <a:cubicBezTo>
                    <a:pt x="0" y="0"/>
                    <a:pt x="0" y="0"/>
                    <a:pt x="0" y="1"/>
                  </a:cubicBezTo>
                  <a:cubicBezTo>
                    <a:pt x="0" y="0"/>
                    <a:pt x="0" y="0"/>
                    <a:pt x="0" y="0"/>
                  </a:cubicBezTo>
                  <a:cubicBezTo>
                    <a:pt x="0" y="0"/>
                    <a:pt x="0" y="0"/>
                    <a:pt x="0" y="0"/>
                  </a:cubicBezTo>
                </a:path>
              </a:pathLst>
            </a:custGeom>
            <a:solidFill>
              <a:srgbClr val="0056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62" name="Freeform 561"/>
            <p:cNvSpPr/>
            <p:nvPr/>
          </p:nvSpPr>
          <p:spPr bwMode="auto">
            <a:xfrm>
              <a:off x="3878" y="166"/>
              <a:ext cx="0" cy="0"/>
            </a:xfrm>
            <a:custGeom>
              <a:avLst/>
              <a:gdLst/>
              <a:ahLst/>
              <a:cxnLst>
                <a:cxn ang="0">
                  <a:pos x="0" y="0"/>
                </a:cxn>
                <a:cxn ang="0">
                  <a:pos x="0" y="0"/>
                </a:cxn>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ubicBezTo>
                    <a:pt x="0" y="0"/>
                    <a:pt x="0" y="0"/>
                    <a:pt x="0" y="0"/>
                  </a:cubicBezTo>
                  <a:cubicBezTo>
                    <a:pt x="0" y="0"/>
                    <a:pt x="0" y="0"/>
                    <a:pt x="0" y="0"/>
                  </a:cubicBezTo>
                </a:path>
              </a:pathLst>
            </a:custGeom>
            <a:solidFill>
              <a:srgbClr val="00141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63" name="Freeform 562"/>
            <p:cNvSpPr>
              <a:spLocks noEditPoints="1"/>
            </p:cNvSpPr>
            <p:nvPr/>
          </p:nvSpPr>
          <p:spPr bwMode="auto">
            <a:xfrm>
              <a:off x="3879" y="170"/>
              <a:ext cx="2" cy="4"/>
            </a:xfrm>
            <a:custGeom>
              <a:avLst/>
              <a:gdLst>
                <a:gd name="T0" fmla="*/ 1 w 1"/>
                <a:gd name="T1" fmla="*/ 2 h 3"/>
                <a:gd name="T2" fmla="*/ 1 w 1"/>
                <a:gd name="T3" fmla="*/ 2 h 3"/>
                <a:gd name="T4" fmla="*/ 1 w 1"/>
                <a:gd name="T5" fmla="*/ 3 h 3"/>
                <a:gd name="T6" fmla="*/ 1 w 1"/>
                <a:gd name="T7" fmla="*/ 2 h 3"/>
                <a:gd name="T8" fmla="*/ 0 w 1"/>
                <a:gd name="T9" fmla="*/ 0 h 3"/>
                <a:gd name="T10" fmla="*/ 0 w 1"/>
                <a:gd name="T11" fmla="*/ 0 h 3"/>
                <a:gd name="T12" fmla="*/ 0 w 1"/>
                <a:gd name="T13" fmla="*/ 1 h 3"/>
                <a:gd name="T14" fmla="*/ 0 w 1"/>
                <a:gd name="T15" fmla="*/ 0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3">
                  <a:moveTo>
                    <a:pt x="1" y="2"/>
                  </a:moveTo>
                  <a:cubicBezTo>
                    <a:pt x="1" y="2"/>
                    <a:pt x="1" y="2"/>
                    <a:pt x="1" y="2"/>
                  </a:cubicBezTo>
                  <a:cubicBezTo>
                    <a:pt x="1" y="3"/>
                    <a:pt x="1" y="3"/>
                    <a:pt x="1" y="3"/>
                  </a:cubicBezTo>
                  <a:cubicBezTo>
                    <a:pt x="1" y="2"/>
                    <a:pt x="1" y="2"/>
                    <a:pt x="1" y="2"/>
                  </a:cubicBezTo>
                  <a:moveTo>
                    <a:pt x="0" y="0"/>
                  </a:moveTo>
                  <a:cubicBezTo>
                    <a:pt x="0" y="0"/>
                    <a:pt x="0" y="0"/>
                    <a:pt x="0" y="0"/>
                  </a:cubicBezTo>
                  <a:cubicBezTo>
                    <a:pt x="0" y="0"/>
                    <a:pt x="0" y="0"/>
                    <a:pt x="0" y="1"/>
                  </a:cubicBezTo>
                  <a:cubicBezTo>
                    <a:pt x="0" y="0"/>
                    <a:pt x="0" y="0"/>
                    <a:pt x="0" y="0"/>
                  </a:cubicBezTo>
                </a:path>
              </a:pathLst>
            </a:custGeom>
            <a:solidFill>
              <a:srgbClr val="00A8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64" name="Freeform 563"/>
            <p:cNvSpPr>
              <a:spLocks noEditPoints="1"/>
            </p:cNvSpPr>
            <p:nvPr/>
          </p:nvSpPr>
          <p:spPr bwMode="auto">
            <a:xfrm>
              <a:off x="3879" y="170"/>
              <a:ext cx="2" cy="3"/>
            </a:xfrm>
            <a:custGeom>
              <a:avLst/>
              <a:gdLst>
                <a:gd name="T0" fmla="*/ 1 w 1"/>
                <a:gd name="T1" fmla="*/ 2 h 2"/>
                <a:gd name="T2" fmla="*/ 1 w 1"/>
                <a:gd name="T3" fmla="*/ 2 h 2"/>
                <a:gd name="T4" fmla="*/ 1 w 1"/>
                <a:gd name="T5" fmla="*/ 2 h 2"/>
                <a:gd name="T6" fmla="*/ 1 w 1"/>
                <a:gd name="T7" fmla="*/ 2 h 2"/>
                <a:gd name="T8" fmla="*/ 1 w 1"/>
                <a:gd name="T9" fmla="*/ 2 h 2"/>
                <a:gd name="T10" fmla="*/ 0 w 1"/>
                <a:gd name="T11" fmla="*/ 0 h 2"/>
                <a:gd name="T12" fmla="*/ 0 w 1"/>
                <a:gd name="T13" fmla="*/ 0 h 2"/>
                <a:gd name="T14" fmla="*/ 1 w 1"/>
                <a:gd name="T15" fmla="*/ 1 h 2"/>
                <a:gd name="T16" fmla="*/ 0 w 1"/>
                <a:gd name="T17" fmla="*/ 1 h 2"/>
                <a:gd name="T18" fmla="*/ 0 w 1"/>
                <a:gd name="T19"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 h="2">
                  <a:moveTo>
                    <a:pt x="1" y="2"/>
                  </a:moveTo>
                  <a:cubicBezTo>
                    <a:pt x="1" y="2"/>
                    <a:pt x="1" y="2"/>
                    <a:pt x="1" y="2"/>
                  </a:cubicBezTo>
                  <a:cubicBezTo>
                    <a:pt x="1" y="2"/>
                    <a:pt x="1" y="2"/>
                    <a:pt x="1" y="2"/>
                  </a:cubicBezTo>
                  <a:cubicBezTo>
                    <a:pt x="1" y="2"/>
                    <a:pt x="1" y="2"/>
                    <a:pt x="1" y="2"/>
                  </a:cubicBezTo>
                  <a:cubicBezTo>
                    <a:pt x="1" y="2"/>
                    <a:pt x="1" y="2"/>
                    <a:pt x="1" y="2"/>
                  </a:cubicBezTo>
                  <a:moveTo>
                    <a:pt x="0" y="0"/>
                  </a:moveTo>
                  <a:cubicBezTo>
                    <a:pt x="0" y="0"/>
                    <a:pt x="0" y="0"/>
                    <a:pt x="0" y="0"/>
                  </a:cubicBezTo>
                  <a:cubicBezTo>
                    <a:pt x="0" y="0"/>
                    <a:pt x="0" y="1"/>
                    <a:pt x="1" y="1"/>
                  </a:cubicBezTo>
                  <a:cubicBezTo>
                    <a:pt x="1" y="1"/>
                    <a:pt x="0" y="1"/>
                    <a:pt x="0" y="1"/>
                  </a:cubicBezTo>
                  <a:cubicBezTo>
                    <a:pt x="0" y="0"/>
                    <a:pt x="0" y="0"/>
                    <a:pt x="0" y="0"/>
                  </a:cubicBezTo>
                </a:path>
              </a:pathLst>
            </a:custGeom>
            <a:solidFill>
              <a:srgbClr val="009F9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65" name="Freeform 564"/>
            <p:cNvSpPr/>
            <p:nvPr/>
          </p:nvSpPr>
          <p:spPr bwMode="auto">
            <a:xfrm>
              <a:off x="3879" y="170"/>
              <a:ext cx="2" cy="3"/>
            </a:xfrm>
            <a:custGeom>
              <a:avLst/>
              <a:gdLst>
                <a:gd name="T0" fmla="*/ 0 w 1"/>
                <a:gd name="T1" fmla="*/ 0 h 2"/>
                <a:gd name="T2" fmla="*/ 0 w 1"/>
                <a:gd name="T3" fmla="*/ 1 h 2"/>
                <a:gd name="T4" fmla="*/ 1 w 1"/>
                <a:gd name="T5" fmla="*/ 2 h 2"/>
                <a:gd name="T6" fmla="*/ 1 w 1"/>
                <a:gd name="T7" fmla="*/ 2 h 2"/>
                <a:gd name="T8" fmla="*/ 1 w 1"/>
                <a:gd name="T9" fmla="*/ 2 h 2"/>
                <a:gd name="T10" fmla="*/ 1 w 1"/>
                <a:gd name="T11" fmla="*/ 1 h 2"/>
                <a:gd name="T12" fmla="*/ 0 w 1"/>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1" h="2">
                  <a:moveTo>
                    <a:pt x="0" y="0"/>
                  </a:moveTo>
                  <a:cubicBezTo>
                    <a:pt x="0" y="0"/>
                    <a:pt x="0" y="0"/>
                    <a:pt x="0" y="1"/>
                  </a:cubicBezTo>
                  <a:cubicBezTo>
                    <a:pt x="1" y="1"/>
                    <a:pt x="1" y="2"/>
                    <a:pt x="1" y="2"/>
                  </a:cubicBezTo>
                  <a:cubicBezTo>
                    <a:pt x="1" y="2"/>
                    <a:pt x="1" y="2"/>
                    <a:pt x="1" y="2"/>
                  </a:cubicBezTo>
                  <a:cubicBezTo>
                    <a:pt x="1" y="2"/>
                    <a:pt x="1" y="2"/>
                    <a:pt x="1" y="2"/>
                  </a:cubicBezTo>
                  <a:cubicBezTo>
                    <a:pt x="1" y="2"/>
                    <a:pt x="1" y="1"/>
                    <a:pt x="1" y="1"/>
                  </a:cubicBezTo>
                  <a:cubicBezTo>
                    <a:pt x="0" y="1"/>
                    <a:pt x="0" y="0"/>
                    <a:pt x="0" y="0"/>
                  </a:cubicBezTo>
                </a:path>
              </a:pathLst>
            </a:custGeom>
            <a:solidFill>
              <a:srgbClr val="0056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66" name="Freeform 565"/>
            <p:cNvSpPr/>
            <p:nvPr/>
          </p:nvSpPr>
          <p:spPr bwMode="auto">
            <a:xfrm>
              <a:off x="3879" y="171"/>
              <a:ext cx="2" cy="2"/>
            </a:xfrm>
            <a:custGeom>
              <a:avLst/>
              <a:gdLst>
                <a:gd name="T0" fmla="*/ 0 w 1"/>
                <a:gd name="T1" fmla="*/ 0 h 1"/>
                <a:gd name="T2" fmla="*/ 1 w 1"/>
                <a:gd name="T3" fmla="*/ 0 h 1"/>
                <a:gd name="T4" fmla="*/ 1 w 1"/>
                <a:gd name="T5" fmla="*/ 1 h 1"/>
                <a:gd name="T6" fmla="*/ 1 w 1"/>
                <a:gd name="T7" fmla="*/ 1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0" y="0"/>
                    <a:pt x="0" y="0"/>
                    <a:pt x="1" y="0"/>
                  </a:cubicBezTo>
                  <a:cubicBezTo>
                    <a:pt x="1" y="1"/>
                    <a:pt x="1" y="1"/>
                    <a:pt x="1" y="1"/>
                  </a:cubicBezTo>
                  <a:cubicBezTo>
                    <a:pt x="1" y="1"/>
                    <a:pt x="1" y="1"/>
                    <a:pt x="1" y="1"/>
                  </a:cubicBezTo>
                  <a:cubicBezTo>
                    <a:pt x="1" y="1"/>
                    <a:pt x="1" y="0"/>
                    <a:pt x="0" y="0"/>
                  </a:cubicBezTo>
                </a:path>
              </a:pathLst>
            </a:custGeom>
            <a:solidFill>
              <a:srgbClr val="00141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67" name="Freeform 566"/>
            <p:cNvSpPr/>
            <p:nvPr/>
          </p:nvSpPr>
          <p:spPr bwMode="auto">
            <a:xfrm>
              <a:off x="3881" y="174"/>
              <a:ext cx="2"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1" y="0"/>
                    <a:pt x="1" y="0"/>
                    <a:pt x="1" y="0"/>
                  </a:cubicBezTo>
                  <a:cubicBezTo>
                    <a:pt x="1" y="0"/>
                    <a:pt x="1" y="0"/>
                    <a:pt x="0" y="0"/>
                  </a:cubicBezTo>
                </a:path>
              </a:pathLst>
            </a:custGeom>
            <a:solidFill>
              <a:srgbClr val="00A8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68" name="Freeform 567"/>
            <p:cNvSpPr/>
            <p:nvPr/>
          </p:nvSpPr>
          <p:spPr bwMode="auto">
            <a:xfrm>
              <a:off x="3881" y="174"/>
              <a:ext cx="2" cy="2"/>
            </a:xfrm>
            <a:custGeom>
              <a:avLst/>
              <a:gdLst>
                <a:gd name="T0" fmla="*/ 0 w 1"/>
                <a:gd name="T1" fmla="*/ 0 h 1"/>
                <a:gd name="T2" fmla="*/ 1 w 1"/>
                <a:gd name="T3" fmla="*/ 1 h 1"/>
                <a:gd name="T4" fmla="*/ 1 w 1"/>
                <a:gd name="T5" fmla="*/ 0 h 1"/>
                <a:gd name="T6" fmla="*/ 0 w 1"/>
                <a:gd name="T7" fmla="*/ 0 h 1"/>
              </a:gdLst>
              <a:ahLst/>
              <a:cxnLst>
                <a:cxn ang="0">
                  <a:pos x="T0" y="T1"/>
                </a:cxn>
                <a:cxn ang="0">
                  <a:pos x="T2" y="T3"/>
                </a:cxn>
                <a:cxn ang="0">
                  <a:pos x="T4" y="T5"/>
                </a:cxn>
                <a:cxn ang="0">
                  <a:pos x="T6" y="T7"/>
                </a:cxn>
              </a:cxnLst>
              <a:rect l="0" t="0" r="r" b="b"/>
              <a:pathLst>
                <a:path w="1" h="1">
                  <a:moveTo>
                    <a:pt x="0" y="0"/>
                  </a:moveTo>
                  <a:cubicBezTo>
                    <a:pt x="1" y="0"/>
                    <a:pt x="1" y="1"/>
                    <a:pt x="1" y="1"/>
                  </a:cubicBezTo>
                  <a:cubicBezTo>
                    <a:pt x="1" y="1"/>
                    <a:pt x="1" y="1"/>
                    <a:pt x="1" y="0"/>
                  </a:cubicBezTo>
                  <a:cubicBezTo>
                    <a:pt x="1" y="0"/>
                    <a:pt x="1" y="0"/>
                    <a:pt x="0" y="0"/>
                  </a:cubicBezTo>
                </a:path>
              </a:pathLst>
            </a:custGeom>
            <a:solidFill>
              <a:srgbClr val="009F9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69" name="Freeform 568"/>
            <p:cNvSpPr/>
            <p:nvPr/>
          </p:nvSpPr>
          <p:spPr bwMode="auto">
            <a:xfrm>
              <a:off x="3883" y="176"/>
              <a:ext cx="3" cy="7"/>
            </a:xfrm>
            <a:custGeom>
              <a:avLst/>
              <a:gdLst>
                <a:gd name="T0" fmla="*/ 0 w 2"/>
                <a:gd name="T1" fmla="*/ 0 h 4"/>
                <a:gd name="T2" fmla="*/ 2 w 2"/>
                <a:gd name="T3" fmla="*/ 4 h 4"/>
                <a:gd name="T4" fmla="*/ 1 w 2"/>
                <a:gd name="T5" fmla="*/ 2 h 4"/>
                <a:gd name="T6" fmla="*/ 1 w 2"/>
                <a:gd name="T7" fmla="*/ 1 h 4"/>
                <a:gd name="T8" fmla="*/ 0 w 2"/>
                <a:gd name="T9" fmla="*/ 0 h 4"/>
              </a:gdLst>
              <a:ahLst/>
              <a:cxnLst>
                <a:cxn ang="0">
                  <a:pos x="T0" y="T1"/>
                </a:cxn>
                <a:cxn ang="0">
                  <a:pos x="T2" y="T3"/>
                </a:cxn>
                <a:cxn ang="0">
                  <a:pos x="T4" y="T5"/>
                </a:cxn>
                <a:cxn ang="0">
                  <a:pos x="T6" y="T7"/>
                </a:cxn>
                <a:cxn ang="0">
                  <a:pos x="T8" y="T9"/>
                </a:cxn>
              </a:cxnLst>
              <a:rect l="0" t="0" r="r" b="b"/>
              <a:pathLst>
                <a:path w="2" h="4">
                  <a:moveTo>
                    <a:pt x="0" y="0"/>
                  </a:moveTo>
                  <a:cubicBezTo>
                    <a:pt x="1" y="1"/>
                    <a:pt x="2" y="3"/>
                    <a:pt x="2" y="4"/>
                  </a:cubicBezTo>
                  <a:cubicBezTo>
                    <a:pt x="2" y="3"/>
                    <a:pt x="2" y="2"/>
                    <a:pt x="1" y="2"/>
                  </a:cubicBezTo>
                  <a:cubicBezTo>
                    <a:pt x="1" y="1"/>
                    <a:pt x="1" y="1"/>
                    <a:pt x="1" y="1"/>
                  </a:cubicBezTo>
                  <a:cubicBezTo>
                    <a:pt x="1" y="1"/>
                    <a:pt x="0" y="0"/>
                    <a:pt x="0" y="0"/>
                  </a:cubicBezTo>
                </a:path>
              </a:pathLst>
            </a:custGeom>
            <a:solidFill>
              <a:srgbClr val="00A8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70" name="Freeform 569"/>
            <p:cNvSpPr>
              <a:spLocks noEditPoints="1"/>
            </p:cNvSpPr>
            <p:nvPr/>
          </p:nvSpPr>
          <p:spPr bwMode="auto">
            <a:xfrm>
              <a:off x="3883" y="176"/>
              <a:ext cx="4" cy="8"/>
            </a:xfrm>
            <a:custGeom>
              <a:avLst/>
              <a:gdLst>
                <a:gd name="T0" fmla="*/ 2 w 3"/>
                <a:gd name="T1" fmla="*/ 4 h 5"/>
                <a:gd name="T2" fmla="*/ 3 w 3"/>
                <a:gd name="T3" fmla="*/ 4 h 5"/>
                <a:gd name="T4" fmla="*/ 3 w 3"/>
                <a:gd name="T5" fmla="*/ 5 h 5"/>
                <a:gd name="T6" fmla="*/ 2 w 3"/>
                <a:gd name="T7" fmla="*/ 4 h 5"/>
                <a:gd name="T8" fmla="*/ 0 w 3"/>
                <a:gd name="T9" fmla="*/ 0 h 5"/>
                <a:gd name="T10" fmla="*/ 0 w 3"/>
                <a:gd name="T11" fmla="*/ 0 h 5"/>
                <a:gd name="T12" fmla="*/ 1 w 3"/>
                <a:gd name="T13" fmla="*/ 1 h 5"/>
                <a:gd name="T14" fmla="*/ 2 w 3"/>
                <a:gd name="T15" fmla="*/ 4 h 5"/>
                <a:gd name="T16" fmla="*/ 2 w 3"/>
                <a:gd name="T17" fmla="*/ 4 h 5"/>
                <a:gd name="T18" fmla="*/ 2 w 3"/>
                <a:gd name="T19" fmla="*/ 4 h 5"/>
                <a:gd name="T20" fmla="*/ 2 w 3"/>
                <a:gd name="T21" fmla="*/ 4 h 5"/>
                <a:gd name="T22" fmla="*/ 0 w 3"/>
                <a:gd name="T23" fmla="*/ 0 h 5"/>
                <a:gd name="T24" fmla="*/ 0 w 3"/>
                <a:gd name="T25"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 h="5">
                  <a:moveTo>
                    <a:pt x="2" y="4"/>
                  </a:moveTo>
                  <a:cubicBezTo>
                    <a:pt x="2" y="4"/>
                    <a:pt x="3" y="4"/>
                    <a:pt x="3" y="4"/>
                  </a:cubicBezTo>
                  <a:cubicBezTo>
                    <a:pt x="3" y="4"/>
                    <a:pt x="3" y="5"/>
                    <a:pt x="3" y="5"/>
                  </a:cubicBezTo>
                  <a:cubicBezTo>
                    <a:pt x="3" y="5"/>
                    <a:pt x="3" y="4"/>
                    <a:pt x="2" y="4"/>
                  </a:cubicBezTo>
                  <a:moveTo>
                    <a:pt x="0" y="0"/>
                  </a:moveTo>
                  <a:cubicBezTo>
                    <a:pt x="0" y="0"/>
                    <a:pt x="0" y="0"/>
                    <a:pt x="0" y="0"/>
                  </a:cubicBezTo>
                  <a:cubicBezTo>
                    <a:pt x="0" y="0"/>
                    <a:pt x="1" y="1"/>
                    <a:pt x="1" y="1"/>
                  </a:cubicBezTo>
                  <a:cubicBezTo>
                    <a:pt x="1" y="2"/>
                    <a:pt x="2" y="3"/>
                    <a:pt x="2" y="4"/>
                  </a:cubicBezTo>
                  <a:cubicBezTo>
                    <a:pt x="2" y="4"/>
                    <a:pt x="2" y="4"/>
                    <a:pt x="2" y="4"/>
                  </a:cubicBezTo>
                  <a:cubicBezTo>
                    <a:pt x="2" y="4"/>
                    <a:pt x="2" y="4"/>
                    <a:pt x="2" y="4"/>
                  </a:cubicBezTo>
                  <a:cubicBezTo>
                    <a:pt x="2" y="4"/>
                    <a:pt x="2" y="4"/>
                    <a:pt x="2" y="4"/>
                  </a:cubicBezTo>
                  <a:cubicBezTo>
                    <a:pt x="2" y="3"/>
                    <a:pt x="1" y="1"/>
                    <a:pt x="0" y="0"/>
                  </a:cubicBezTo>
                  <a:cubicBezTo>
                    <a:pt x="0" y="0"/>
                    <a:pt x="0" y="0"/>
                    <a:pt x="0" y="0"/>
                  </a:cubicBezTo>
                </a:path>
              </a:pathLst>
            </a:custGeom>
            <a:solidFill>
              <a:srgbClr val="009F9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71" name="Freeform 570"/>
            <p:cNvSpPr/>
            <p:nvPr/>
          </p:nvSpPr>
          <p:spPr bwMode="auto">
            <a:xfrm>
              <a:off x="3887" y="183"/>
              <a:ext cx="0" cy="3"/>
            </a:xfrm>
            <a:custGeom>
              <a:avLst/>
              <a:gdLst>
                <a:gd name="T0" fmla="*/ 0 h 2"/>
                <a:gd name="T1" fmla="*/ 1 h 2"/>
                <a:gd name="T2" fmla="*/ 1 h 2"/>
                <a:gd name="T3" fmla="*/ 2 h 2"/>
                <a:gd name="T4" fmla="*/ 1 h 2"/>
                <a:gd name="T5" fmla="*/ 0 h 2"/>
              </a:gdLst>
              <a:ahLst/>
              <a:cxnLst>
                <a:cxn ang="0">
                  <a:pos x="0" y="T0"/>
                </a:cxn>
                <a:cxn ang="0">
                  <a:pos x="0" y="T1"/>
                </a:cxn>
                <a:cxn ang="0">
                  <a:pos x="0" y="T2"/>
                </a:cxn>
                <a:cxn ang="0">
                  <a:pos x="0" y="T3"/>
                </a:cxn>
                <a:cxn ang="0">
                  <a:pos x="0" y="T4"/>
                </a:cxn>
                <a:cxn ang="0">
                  <a:pos x="0" y="T5"/>
                </a:cxn>
              </a:cxnLst>
              <a:rect l="0" t="0" r="r" b="b"/>
              <a:pathLst>
                <a:path h="2">
                  <a:moveTo>
                    <a:pt x="0" y="0"/>
                  </a:moveTo>
                  <a:cubicBezTo>
                    <a:pt x="0" y="0"/>
                    <a:pt x="0" y="1"/>
                    <a:pt x="0" y="1"/>
                  </a:cubicBezTo>
                  <a:cubicBezTo>
                    <a:pt x="0" y="1"/>
                    <a:pt x="0" y="1"/>
                    <a:pt x="0" y="1"/>
                  </a:cubicBezTo>
                  <a:cubicBezTo>
                    <a:pt x="0" y="2"/>
                    <a:pt x="0" y="2"/>
                    <a:pt x="0" y="2"/>
                  </a:cubicBezTo>
                  <a:cubicBezTo>
                    <a:pt x="0" y="1"/>
                    <a:pt x="0" y="1"/>
                    <a:pt x="0" y="1"/>
                  </a:cubicBezTo>
                  <a:cubicBezTo>
                    <a:pt x="0" y="1"/>
                    <a:pt x="0" y="0"/>
                    <a:pt x="0" y="0"/>
                  </a:cubicBezTo>
                </a:path>
              </a:pathLst>
            </a:custGeom>
            <a:solidFill>
              <a:srgbClr val="0056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72" name="Freeform 571"/>
            <p:cNvSpPr/>
            <p:nvPr/>
          </p:nvSpPr>
          <p:spPr bwMode="auto">
            <a:xfrm>
              <a:off x="3887" y="184"/>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solidFill>
              <a:srgbClr val="00141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73" name="Freeform 572"/>
            <p:cNvSpPr/>
            <p:nvPr/>
          </p:nvSpPr>
          <p:spPr bwMode="auto">
            <a:xfrm>
              <a:off x="3892" y="192"/>
              <a:ext cx="2" cy="5"/>
            </a:xfrm>
            <a:custGeom>
              <a:avLst/>
              <a:gdLst>
                <a:gd name="T0" fmla="*/ 0 w 1"/>
                <a:gd name="T1" fmla="*/ 0 h 3"/>
                <a:gd name="T2" fmla="*/ 1 w 1"/>
                <a:gd name="T3" fmla="*/ 3 h 3"/>
                <a:gd name="T4" fmla="*/ 0 w 1"/>
                <a:gd name="T5" fmla="*/ 0 h 3"/>
                <a:gd name="T6" fmla="*/ 0 w 1"/>
                <a:gd name="T7" fmla="*/ 0 h 3"/>
                <a:gd name="T8" fmla="*/ 0 w 1"/>
                <a:gd name="T9" fmla="*/ 0 h 3"/>
                <a:gd name="T10" fmla="*/ 0 w 1"/>
                <a:gd name="T11" fmla="*/ 0 h 3"/>
              </a:gdLst>
              <a:ahLst/>
              <a:cxnLst>
                <a:cxn ang="0">
                  <a:pos x="T0" y="T1"/>
                </a:cxn>
                <a:cxn ang="0">
                  <a:pos x="T2" y="T3"/>
                </a:cxn>
                <a:cxn ang="0">
                  <a:pos x="T4" y="T5"/>
                </a:cxn>
                <a:cxn ang="0">
                  <a:pos x="T6" y="T7"/>
                </a:cxn>
                <a:cxn ang="0">
                  <a:pos x="T8" y="T9"/>
                </a:cxn>
                <a:cxn ang="0">
                  <a:pos x="T10" y="T11"/>
                </a:cxn>
              </a:cxnLst>
              <a:rect l="0" t="0" r="r" b="b"/>
              <a:pathLst>
                <a:path w="1" h="3">
                  <a:moveTo>
                    <a:pt x="0" y="0"/>
                  </a:moveTo>
                  <a:cubicBezTo>
                    <a:pt x="0" y="1"/>
                    <a:pt x="1" y="2"/>
                    <a:pt x="1" y="3"/>
                  </a:cubicBezTo>
                  <a:cubicBezTo>
                    <a:pt x="1" y="2"/>
                    <a:pt x="0" y="1"/>
                    <a:pt x="0" y="0"/>
                  </a:cubicBezTo>
                  <a:cubicBezTo>
                    <a:pt x="0" y="0"/>
                    <a:pt x="0" y="0"/>
                    <a:pt x="0" y="0"/>
                  </a:cubicBezTo>
                  <a:cubicBezTo>
                    <a:pt x="0" y="0"/>
                    <a:pt x="0" y="0"/>
                    <a:pt x="0" y="0"/>
                  </a:cubicBezTo>
                  <a:cubicBezTo>
                    <a:pt x="0" y="0"/>
                    <a:pt x="0" y="0"/>
                    <a:pt x="0" y="0"/>
                  </a:cubicBezTo>
                </a:path>
              </a:pathLst>
            </a:custGeom>
            <a:solidFill>
              <a:srgbClr val="00A8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74" name="Freeform 573"/>
            <p:cNvSpPr>
              <a:spLocks noEditPoints="1"/>
            </p:cNvSpPr>
            <p:nvPr/>
          </p:nvSpPr>
          <p:spPr bwMode="auto">
            <a:xfrm>
              <a:off x="3887" y="186"/>
              <a:ext cx="9" cy="15"/>
            </a:xfrm>
            <a:custGeom>
              <a:avLst/>
              <a:gdLst>
                <a:gd name="T0" fmla="*/ 2 w 5"/>
                <a:gd name="T1" fmla="*/ 3 h 9"/>
                <a:gd name="T2" fmla="*/ 5 w 5"/>
                <a:gd name="T3" fmla="*/ 9 h 9"/>
                <a:gd name="T4" fmla="*/ 4 w 5"/>
                <a:gd name="T5" fmla="*/ 7 h 9"/>
                <a:gd name="T6" fmla="*/ 3 w 5"/>
                <a:gd name="T7" fmla="*/ 4 h 9"/>
                <a:gd name="T8" fmla="*/ 2 w 5"/>
                <a:gd name="T9" fmla="*/ 3 h 9"/>
                <a:gd name="T10" fmla="*/ 0 w 5"/>
                <a:gd name="T11" fmla="*/ 0 h 9"/>
                <a:gd name="T12" fmla="*/ 1 w 5"/>
                <a:gd name="T13" fmla="*/ 1 h 9"/>
                <a:gd name="T14" fmla="*/ 0 w 5"/>
                <a:gd name="T15" fmla="*/ 0 h 9"/>
                <a:gd name="T16" fmla="*/ 0 w 5"/>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9">
                  <a:moveTo>
                    <a:pt x="2" y="3"/>
                  </a:moveTo>
                  <a:cubicBezTo>
                    <a:pt x="3" y="5"/>
                    <a:pt x="4" y="7"/>
                    <a:pt x="5" y="9"/>
                  </a:cubicBezTo>
                  <a:cubicBezTo>
                    <a:pt x="5" y="9"/>
                    <a:pt x="5" y="8"/>
                    <a:pt x="4" y="7"/>
                  </a:cubicBezTo>
                  <a:cubicBezTo>
                    <a:pt x="4" y="6"/>
                    <a:pt x="3" y="5"/>
                    <a:pt x="3" y="4"/>
                  </a:cubicBezTo>
                  <a:cubicBezTo>
                    <a:pt x="2" y="3"/>
                    <a:pt x="2" y="3"/>
                    <a:pt x="2" y="3"/>
                  </a:cubicBezTo>
                  <a:moveTo>
                    <a:pt x="0" y="0"/>
                  </a:moveTo>
                  <a:cubicBezTo>
                    <a:pt x="1" y="0"/>
                    <a:pt x="1" y="1"/>
                    <a:pt x="1" y="1"/>
                  </a:cubicBezTo>
                  <a:cubicBezTo>
                    <a:pt x="1" y="1"/>
                    <a:pt x="1" y="0"/>
                    <a:pt x="0" y="0"/>
                  </a:cubicBezTo>
                  <a:cubicBezTo>
                    <a:pt x="0" y="0"/>
                    <a:pt x="0" y="0"/>
                    <a:pt x="0" y="0"/>
                  </a:cubicBezTo>
                </a:path>
              </a:pathLst>
            </a:custGeom>
            <a:solidFill>
              <a:srgbClr val="009F9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75" name="Freeform 574"/>
            <p:cNvSpPr/>
            <p:nvPr/>
          </p:nvSpPr>
          <p:spPr bwMode="auto">
            <a:xfrm>
              <a:off x="3887" y="186"/>
              <a:ext cx="12" cy="21"/>
            </a:xfrm>
            <a:custGeom>
              <a:avLst/>
              <a:gdLst>
                <a:gd name="T0" fmla="*/ 0 w 7"/>
                <a:gd name="T1" fmla="*/ 0 h 13"/>
                <a:gd name="T2" fmla="*/ 4 w 7"/>
                <a:gd name="T3" fmla="*/ 7 h 13"/>
                <a:gd name="T4" fmla="*/ 7 w 7"/>
                <a:gd name="T5" fmla="*/ 13 h 13"/>
                <a:gd name="T6" fmla="*/ 5 w 7"/>
                <a:gd name="T7" fmla="*/ 9 h 13"/>
                <a:gd name="T8" fmla="*/ 2 w 7"/>
                <a:gd name="T9" fmla="*/ 3 h 13"/>
                <a:gd name="T10" fmla="*/ 1 w 7"/>
                <a:gd name="T11" fmla="*/ 1 h 13"/>
                <a:gd name="T12" fmla="*/ 0 w 7"/>
                <a:gd name="T13" fmla="*/ 0 h 13"/>
                <a:gd name="T14" fmla="*/ 0 w 7"/>
                <a:gd name="T15" fmla="*/ 0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13">
                  <a:moveTo>
                    <a:pt x="0" y="0"/>
                  </a:moveTo>
                  <a:cubicBezTo>
                    <a:pt x="2" y="2"/>
                    <a:pt x="3" y="5"/>
                    <a:pt x="4" y="7"/>
                  </a:cubicBezTo>
                  <a:cubicBezTo>
                    <a:pt x="5" y="9"/>
                    <a:pt x="6" y="11"/>
                    <a:pt x="7" y="13"/>
                  </a:cubicBezTo>
                  <a:cubicBezTo>
                    <a:pt x="7" y="12"/>
                    <a:pt x="6" y="10"/>
                    <a:pt x="5" y="9"/>
                  </a:cubicBezTo>
                  <a:cubicBezTo>
                    <a:pt x="4" y="7"/>
                    <a:pt x="3" y="5"/>
                    <a:pt x="2" y="3"/>
                  </a:cubicBezTo>
                  <a:cubicBezTo>
                    <a:pt x="2" y="2"/>
                    <a:pt x="1" y="2"/>
                    <a:pt x="1" y="1"/>
                  </a:cubicBezTo>
                  <a:cubicBezTo>
                    <a:pt x="1" y="1"/>
                    <a:pt x="1" y="0"/>
                    <a:pt x="0" y="0"/>
                  </a:cubicBezTo>
                  <a:cubicBezTo>
                    <a:pt x="0" y="0"/>
                    <a:pt x="0" y="0"/>
                    <a:pt x="0" y="0"/>
                  </a:cubicBezTo>
                </a:path>
              </a:pathLst>
            </a:custGeom>
            <a:solidFill>
              <a:srgbClr val="0056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76" name="Freeform 575"/>
            <p:cNvSpPr>
              <a:spLocks noEditPoints="1"/>
            </p:cNvSpPr>
            <p:nvPr/>
          </p:nvSpPr>
          <p:spPr bwMode="auto">
            <a:xfrm>
              <a:off x="3894" y="197"/>
              <a:ext cx="15" cy="28"/>
            </a:xfrm>
            <a:custGeom>
              <a:avLst/>
              <a:gdLst>
                <a:gd name="T0" fmla="*/ 6 w 9"/>
                <a:gd name="T1" fmla="*/ 12 h 17"/>
                <a:gd name="T2" fmla="*/ 9 w 9"/>
                <a:gd name="T3" fmla="*/ 17 h 17"/>
                <a:gd name="T4" fmla="*/ 6 w 9"/>
                <a:gd name="T5" fmla="*/ 12 h 17"/>
                <a:gd name="T6" fmla="*/ 0 w 9"/>
                <a:gd name="T7" fmla="*/ 0 h 17"/>
                <a:gd name="T8" fmla="*/ 6 w 9"/>
                <a:gd name="T9" fmla="*/ 12 h 17"/>
                <a:gd name="T10" fmla="*/ 6 w 9"/>
                <a:gd name="T11" fmla="*/ 12 h 17"/>
                <a:gd name="T12" fmla="*/ 3 w 9"/>
                <a:gd name="T13" fmla="*/ 6 h 17"/>
                <a:gd name="T14" fmla="*/ 0 w 9"/>
                <a:gd name="T15" fmla="*/ 0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17">
                  <a:moveTo>
                    <a:pt x="6" y="12"/>
                  </a:moveTo>
                  <a:cubicBezTo>
                    <a:pt x="7" y="13"/>
                    <a:pt x="8" y="15"/>
                    <a:pt x="9" y="17"/>
                  </a:cubicBezTo>
                  <a:cubicBezTo>
                    <a:pt x="8" y="15"/>
                    <a:pt x="7" y="13"/>
                    <a:pt x="6" y="12"/>
                  </a:cubicBezTo>
                  <a:moveTo>
                    <a:pt x="0" y="0"/>
                  </a:moveTo>
                  <a:cubicBezTo>
                    <a:pt x="2" y="4"/>
                    <a:pt x="4" y="8"/>
                    <a:pt x="6" y="12"/>
                  </a:cubicBezTo>
                  <a:cubicBezTo>
                    <a:pt x="6" y="12"/>
                    <a:pt x="6" y="12"/>
                    <a:pt x="6" y="12"/>
                  </a:cubicBezTo>
                  <a:cubicBezTo>
                    <a:pt x="5" y="10"/>
                    <a:pt x="4" y="8"/>
                    <a:pt x="3" y="6"/>
                  </a:cubicBezTo>
                  <a:cubicBezTo>
                    <a:pt x="2" y="4"/>
                    <a:pt x="1" y="2"/>
                    <a:pt x="0" y="0"/>
                  </a:cubicBezTo>
                </a:path>
              </a:pathLst>
            </a:custGeom>
            <a:solidFill>
              <a:srgbClr val="00141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77" name="Freeform 576"/>
            <p:cNvSpPr/>
            <p:nvPr/>
          </p:nvSpPr>
          <p:spPr bwMode="auto">
            <a:xfrm>
              <a:off x="3868" y="150"/>
              <a:ext cx="1" cy="2"/>
            </a:xfrm>
            <a:custGeom>
              <a:avLst/>
              <a:gdLst>
                <a:gd name="T0" fmla="*/ 0 w 1"/>
                <a:gd name="T1" fmla="*/ 0 h 1"/>
                <a:gd name="T2" fmla="*/ 0 w 1"/>
                <a:gd name="T3" fmla="*/ 0 h 1"/>
                <a:gd name="T4" fmla="*/ 0 w 1"/>
                <a:gd name="T5" fmla="*/ 0 h 1"/>
                <a:gd name="T6" fmla="*/ 1 w 1"/>
                <a:gd name="T7" fmla="*/ 1 h 1"/>
                <a:gd name="T8" fmla="*/ 1 w 1"/>
                <a:gd name="T9" fmla="*/ 1 h 1"/>
                <a:gd name="T10" fmla="*/ 1 w 1"/>
                <a:gd name="T11" fmla="*/ 1 h 1"/>
                <a:gd name="T12" fmla="*/ 0 w 1"/>
                <a:gd name="T13" fmla="*/ 0 h 1"/>
                <a:gd name="T14" fmla="*/ 0 w 1"/>
                <a:gd name="T15" fmla="*/ 0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1">
                  <a:moveTo>
                    <a:pt x="0" y="0"/>
                  </a:moveTo>
                  <a:cubicBezTo>
                    <a:pt x="0" y="0"/>
                    <a:pt x="0" y="0"/>
                    <a:pt x="0" y="0"/>
                  </a:cubicBezTo>
                  <a:cubicBezTo>
                    <a:pt x="0" y="0"/>
                    <a:pt x="0" y="0"/>
                    <a:pt x="0" y="0"/>
                  </a:cubicBezTo>
                  <a:cubicBezTo>
                    <a:pt x="0" y="1"/>
                    <a:pt x="1" y="1"/>
                    <a:pt x="1" y="1"/>
                  </a:cubicBezTo>
                  <a:cubicBezTo>
                    <a:pt x="1" y="1"/>
                    <a:pt x="1" y="1"/>
                    <a:pt x="1" y="1"/>
                  </a:cubicBezTo>
                  <a:cubicBezTo>
                    <a:pt x="1" y="1"/>
                    <a:pt x="1" y="1"/>
                    <a:pt x="1" y="1"/>
                  </a:cubicBezTo>
                  <a:cubicBezTo>
                    <a:pt x="0" y="0"/>
                    <a:pt x="0" y="0"/>
                    <a:pt x="0" y="0"/>
                  </a:cubicBezTo>
                  <a:cubicBezTo>
                    <a:pt x="0" y="0"/>
                    <a:pt x="0" y="0"/>
                    <a:pt x="0" y="0"/>
                  </a:cubicBezTo>
                </a:path>
              </a:pathLst>
            </a:custGeom>
            <a:solidFill>
              <a:srgbClr val="00A8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78" name="Freeform 577"/>
            <p:cNvSpPr/>
            <p:nvPr/>
          </p:nvSpPr>
          <p:spPr bwMode="auto">
            <a:xfrm>
              <a:off x="3909" y="227"/>
              <a:ext cx="5" cy="6"/>
            </a:xfrm>
            <a:custGeom>
              <a:avLst/>
              <a:gdLst>
                <a:gd name="T0" fmla="*/ 0 w 3"/>
                <a:gd name="T1" fmla="*/ 0 h 4"/>
                <a:gd name="T2" fmla="*/ 3 w 3"/>
                <a:gd name="T3" fmla="*/ 4 h 4"/>
                <a:gd name="T4" fmla="*/ 3 w 3"/>
                <a:gd name="T5" fmla="*/ 4 h 4"/>
                <a:gd name="T6" fmla="*/ 2 w 3"/>
                <a:gd name="T7" fmla="*/ 2 h 4"/>
                <a:gd name="T8" fmla="*/ 0 w 3"/>
                <a:gd name="T9" fmla="*/ 0 h 4"/>
              </a:gdLst>
              <a:ahLst/>
              <a:cxnLst>
                <a:cxn ang="0">
                  <a:pos x="T0" y="T1"/>
                </a:cxn>
                <a:cxn ang="0">
                  <a:pos x="T2" y="T3"/>
                </a:cxn>
                <a:cxn ang="0">
                  <a:pos x="T4" y="T5"/>
                </a:cxn>
                <a:cxn ang="0">
                  <a:pos x="T6" y="T7"/>
                </a:cxn>
                <a:cxn ang="0">
                  <a:pos x="T8" y="T9"/>
                </a:cxn>
              </a:cxnLst>
              <a:rect l="0" t="0" r="r" b="b"/>
              <a:pathLst>
                <a:path w="3" h="4">
                  <a:moveTo>
                    <a:pt x="0" y="0"/>
                  </a:moveTo>
                  <a:cubicBezTo>
                    <a:pt x="1" y="1"/>
                    <a:pt x="2" y="3"/>
                    <a:pt x="3" y="4"/>
                  </a:cubicBezTo>
                  <a:cubicBezTo>
                    <a:pt x="3" y="4"/>
                    <a:pt x="3" y="4"/>
                    <a:pt x="3" y="4"/>
                  </a:cubicBezTo>
                  <a:cubicBezTo>
                    <a:pt x="2" y="4"/>
                    <a:pt x="2" y="3"/>
                    <a:pt x="2" y="2"/>
                  </a:cubicBezTo>
                  <a:cubicBezTo>
                    <a:pt x="1" y="1"/>
                    <a:pt x="1" y="1"/>
                    <a:pt x="0" y="0"/>
                  </a:cubicBezTo>
                </a:path>
              </a:pathLst>
            </a:custGeom>
            <a:solidFill>
              <a:srgbClr val="00141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79" name="Freeform 578"/>
            <p:cNvSpPr/>
            <p:nvPr/>
          </p:nvSpPr>
          <p:spPr bwMode="auto">
            <a:xfrm>
              <a:off x="3909" y="225"/>
              <a:ext cx="3" cy="5"/>
            </a:xfrm>
            <a:custGeom>
              <a:avLst/>
              <a:gdLst>
                <a:gd name="T0" fmla="*/ 0 w 2"/>
                <a:gd name="T1" fmla="*/ 0 h 3"/>
                <a:gd name="T2" fmla="*/ 0 w 2"/>
                <a:gd name="T3" fmla="*/ 0 h 3"/>
                <a:gd name="T4" fmla="*/ 0 w 2"/>
                <a:gd name="T5" fmla="*/ 1 h 3"/>
                <a:gd name="T6" fmla="*/ 2 w 2"/>
                <a:gd name="T7" fmla="*/ 3 h 3"/>
                <a:gd name="T8" fmla="*/ 1 w 2"/>
                <a:gd name="T9" fmla="*/ 3 h 3"/>
                <a:gd name="T10" fmla="*/ 0 w 2"/>
                <a:gd name="T11" fmla="*/ 0 h 3"/>
                <a:gd name="T12" fmla="*/ 0 w 2"/>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2" h="3">
                  <a:moveTo>
                    <a:pt x="0" y="0"/>
                  </a:moveTo>
                  <a:cubicBezTo>
                    <a:pt x="0" y="0"/>
                    <a:pt x="0" y="0"/>
                    <a:pt x="0" y="0"/>
                  </a:cubicBezTo>
                  <a:cubicBezTo>
                    <a:pt x="0" y="0"/>
                    <a:pt x="0" y="0"/>
                    <a:pt x="0" y="1"/>
                  </a:cubicBezTo>
                  <a:cubicBezTo>
                    <a:pt x="1" y="2"/>
                    <a:pt x="1" y="2"/>
                    <a:pt x="2" y="3"/>
                  </a:cubicBezTo>
                  <a:cubicBezTo>
                    <a:pt x="2" y="3"/>
                    <a:pt x="2" y="3"/>
                    <a:pt x="1" y="3"/>
                  </a:cubicBezTo>
                  <a:cubicBezTo>
                    <a:pt x="1" y="2"/>
                    <a:pt x="0" y="1"/>
                    <a:pt x="0" y="0"/>
                  </a:cubicBezTo>
                  <a:cubicBezTo>
                    <a:pt x="0" y="0"/>
                    <a:pt x="0" y="0"/>
                    <a:pt x="0" y="0"/>
                  </a:cubicBezTo>
                </a:path>
              </a:pathLst>
            </a:custGeom>
            <a:solidFill>
              <a:srgbClr val="0056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80" name="Freeform 579"/>
            <p:cNvSpPr/>
            <p:nvPr/>
          </p:nvSpPr>
          <p:spPr bwMode="auto">
            <a:xfrm>
              <a:off x="3869" y="153"/>
              <a:ext cx="2" cy="2"/>
            </a:xfrm>
            <a:custGeom>
              <a:avLst/>
              <a:gdLst>
                <a:gd name="T0" fmla="*/ 0 w 1"/>
                <a:gd name="T1" fmla="*/ 0 h 1"/>
                <a:gd name="T2" fmla="*/ 0 w 1"/>
                <a:gd name="T3" fmla="*/ 0 h 1"/>
                <a:gd name="T4" fmla="*/ 1 w 1"/>
                <a:gd name="T5" fmla="*/ 1 h 1"/>
                <a:gd name="T6" fmla="*/ 1 w 1"/>
                <a:gd name="T7" fmla="*/ 1 h 1"/>
                <a:gd name="T8" fmla="*/ 1 w 1"/>
                <a:gd name="T9" fmla="*/ 1 h 1"/>
                <a:gd name="T10" fmla="*/ 1 w 1"/>
                <a:gd name="T11" fmla="*/ 1 h 1"/>
                <a:gd name="T12" fmla="*/ 0 w 1"/>
                <a:gd name="T13" fmla="*/ 0 h 1"/>
              </a:gdLst>
              <a:ahLst/>
              <a:cxnLst>
                <a:cxn ang="0">
                  <a:pos x="T0" y="T1"/>
                </a:cxn>
                <a:cxn ang="0">
                  <a:pos x="T2" y="T3"/>
                </a:cxn>
                <a:cxn ang="0">
                  <a:pos x="T4" y="T5"/>
                </a:cxn>
                <a:cxn ang="0">
                  <a:pos x="T6" y="T7"/>
                </a:cxn>
                <a:cxn ang="0">
                  <a:pos x="T8" y="T9"/>
                </a:cxn>
                <a:cxn ang="0">
                  <a:pos x="T10" y="T11"/>
                </a:cxn>
                <a:cxn ang="0">
                  <a:pos x="T12" y="T13"/>
                </a:cxn>
              </a:cxnLst>
              <a:rect l="0" t="0" r="r" b="b"/>
              <a:pathLst>
                <a:path w="1" h="1">
                  <a:moveTo>
                    <a:pt x="0" y="0"/>
                  </a:moveTo>
                  <a:cubicBezTo>
                    <a:pt x="0" y="0"/>
                    <a:pt x="0" y="0"/>
                    <a:pt x="0" y="0"/>
                  </a:cubicBezTo>
                  <a:cubicBezTo>
                    <a:pt x="0" y="0"/>
                    <a:pt x="0" y="0"/>
                    <a:pt x="1" y="1"/>
                  </a:cubicBezTo>
                  <a:cubicBezTo>
                    <a:pt x="1" y="1"/>
                    <a:pt x="1" y="1"/>
                    <a:pt x="1" y="1"/>
                  </a:cubicBezTo>
                  <a:cubicBezTo>
                    <a:pt x="1" y="1"/>
                    <a:pt x="1" y="1"/>
                    <a:pt x="1" y="1"/>
                  </a:cubicBezTo>
                  <a:cubicBezTo>
                    <a:pt x="1" y="1"/>
                    <a:pt x="1" y="1"/>
                    <a:pt x="1" y="1"/>
                  </a:cubicBezTo>
                  <a:cubicBezTo>
                    <a:pt x="1" y="1"/>
                    <a:pt x="0" y="0"/>
                    <a:pt x="0" y="0"/>
                  </a:cubicBezTo>
                </a:path>
              </a:pathLst>
            </a:custGeom>
            <a:solidFill>
              <a:srgbClr val="00A8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81" name="Freeform 580"/>
            <p:cNvSpPr>
              <a:spLocks noEditPoints="1"/>
            </p:cNvSpPr>
            <p:nvPr/>
          </p:nvSpPr>
          <p:spPr bwMode="auto">
            <a:xfrm>
              <a:off x="3869" y="153"/>
              <a:ext cx="2" cy="2"/>
            </a:xfrm>
            <a:custGeom>
              <a:avLst/>
              <a:gdLst>
                <a:gd name="T0" fmla="*/ 1 w 1"/>
                <a:gd name="T1" fmla="*/ 1 h 1"/>
                <a:gd name="T2" fmla="*/ 1 w 1"/>
                <a:gd name="T3" fmla="*/ 1 h 1"/>
                <a:gd name="T4" fmla="*/ 1 w 1"/>
                <a:gd name="T5" fmla="*/ 1 h 1"/>
                <a:gd name="T6" fmla="*/ 1 w 1"/>
                <a:gd name="T7" fmla="*/ 1 h 1"/>
                <a:gd name="T8" fmla="*/ 1 w 1"/>
                <a:gd name="T9" fmla="*/ 1 h 1"/>
                <a:gd name="T10" fmla="*/ 0 w 1"/>
                <a:gd name="T11" fmla="*/ 0 h 1"/>
                <a:gd name="T12" fmla="*/ 0 w 1"/>
                <a:gd name="T13" fmla="*/ 0 h 1"/>
                <a:gd name="T14" fmla="*/ 1 w 1"/>
                <a:gd name="T15" fmla="*/ 1 h 1"/>
                <a:gd name="T16" fmla="*/ 1 w 1"/>
                <a:gd name="T17" fmla="*/ 1 h 1"/>
                <a:gd name="T18" fmla="*/ 0 w 1"/>
                <a:gd name="T19"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 h="1">
                  <a:moveTo>
                    <a:pt x="1" y="1"/>
                  </a:moveTo>
                  <a:cubicBezTo>
                    <a:pt x="1" y="1"/>
                    <a:pt x="1" y="1"/>
                    <a:pt x="1" y="1"/>
                  </a:cubicBezTo>
                  <a:cubicBezTo>
                    <a:pt x="1" y="1"/>
                    <a:pt x="1" y="1"/>
                    <a:pt x="1" y="1"/>
                  </a:cubicBezTo>
                  <a:cubicBezTo>
                    <a:pt x="1" y="1"/>
                    <a:pt x="1" y="1"/>
                    <a:pt x="1" y="1"/>
                  </a:cubicBezTo>
                  <a:cubicBezTo>
                    <a:pt x="1" y="1"/>
                    <a:pt x="1" y="1"/>
                    <a:pt x="1" y="1"/>
                  </a:cubicBezTo>
                  <a:moveTo>
                    <a:pt x="0" y="0"/>
                  </a:moveTo>
                  <a:cubicBezTo>
                    <a:pt x="0" y="0"/>
                    <a:pt x="0" y="0"/>
                    <a:pt x="0" y="0"/>
                  </a:cubicBezTo>
                  <a:cubicBezTo>
                    <a:pt x="0" y="0"/>
                    <a:pt x="0" y="0"/>
                    <a:pt x="1" y="1"/>
                  </a:cubicBezTo>
                  <a:cubicBezTo>
                    <a:pt x="1" y="1"/>
                    <a:pt x="1" y="1"/>
                    <a:pt x="1" y="1"/>
                  </a:cubicBezTo>
                  <a:cubicBezTo>
                    <a:pt x="0" y="0"/>
                    <a:pt x="0" y="0"/>
                    <a:pt x="0" y="0"/>
                  </a:cubicBezTo>
                </a:path>
              </a:pathLst>
            </a:custGeom>
            <a:solidFill>
              <a:srgbClr val="009F9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82" name="Freeform 581"/>
            <p:cNvSpPr>
              <a:spLocks noEditPoints="1"/>
            </p:cNvSpPr>
            <p:nvPr/>
          </p:nvSpPr>
          <p:spPr bwMode="auto">
            <a:xfrm>
              <a:off x="3869" y="153"/>
              <a:ext cx="2" cy="2"/>
            </a:xfrm>
            <a:custGeom>
              <a:avLst/>
              <a:gdLst>
                <a:gd name="T0" fmla="*/ 1 w 1"/>
                <a:gd name="T1" fmla="*/ 1 h 1"/>
                <a:gd name="T2" fmla="*/ 1 w 1"/>
                <a:gd name="T3" fmla="*/ 1 h 1"/>
                <a:gd name="T4" fmla="*/ 1 w 1"/>
                <a:gd name="T5" fmla="*/ 1 h 1"/>
                <a:gd name="T6" fmla="*/ 1 w 1"/>
                <a:gd name="T7" fmla="*/ 1 h 1"/>
                <a:gd name="T8" fmla="*/ 1 w 1"/>
                <a:gd name="T9" fmla="*/ 1 h 1"/>
                <a:gd name="T10" fmla="*/ 1 w 1"/>
                <a:gd name="T11" fmla="*/ 1 h 1"/>
                <a:gd name="T12" fmla="*/ 0 w 1"/>
                <a:gd name="T13" fmla="*/ 0 h 1"/>
                <a:gd name="T14" fmla="*/ 0 w 1"/>
                <a:gd name="T15" fmla="*/ 0 h 1"/>
                <a:gd name="T16" fmla="*/ 1 w 1"/>
                <a:gd name="T17" fmla="*/ 1 h 1"/>
                <a:gd name="T18" fmla="*/ 1 w 1"/>
                <a:gd name="T19" fmla="*/ 1 h 1"/>
                <a:gd name="T20" fmla="*/ 0 w 1"/>
                <a:gd name="T21"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 h="1">
                  <a:moveTo>
                    <a:pt x="1" y="1"/>
                  </a:moveTo>
                  <a:cubicBezTo>
                    <a:pt x="1" y="1"/>
                    <a:pt x="1" y="1"/>
                    <a:pt x="1" y="1"/>
                  </a:cubicBezTo>
                  <a:cubicBezTo>
                    <a:pt x="1" y="1"/>
                    <a:pt x="1" y="1"/>
                    <a:pt x="1" y="1"/>
                  </a:cubicBezTo>
                  <a:cubicBezTo>
                    <a:pt x="1" y="1"/>
                    <a:pt x="1" y="1"/>
                    <a:pt x="1" y="1"/>
                  </a:cubicBezTo>
                  <a:cubicBezTo>
                    <a:pt x="1" y="1"/>
                    <a:pt x="1" y="1"/>
                    <a:pt x="1" y="1"/>
                  </a:cubicBezTo>
                  <a:cubicBezTo>
                    <a:pt x="1" y="1"/>
                    <a:pt x="1" y="1"/>
                    <a:pt x="1" y="1"/>
                  </a:cubicBezTo>
                  <a:moveTo>
                    <a:pt x="0" y="0"/>
                  </a:moveTo>
                  <a:cubicBezTo>
                    <a:pt x="0" y="0"/>
                    <a:pt x="0" y="0"/>
                    <a:pt x="0" y="0"/>
                  </a:cubicBezTo>
                  <a:cubicBezTo>
                    <a:pt x="0" y="0"/>
                    <a:pt x="0" y="0"/>
                    <a:pt x="1" y="1"/>
                  </a:cubicBezTo>
                  <a:cubicBezTo>
                    <a:pt x="1" y="1"/>
                    <a:pt x="1" y="1"/>
                    <a:pt x="1" y="1"/>
                  </a:cubicBezTo>
                  <a:cubicBezTo>
                    <a:pt x="0" y="0"/>
                    <a:pt x="0" y="0"/>
                    <a:pt x="0" y="0"/>
                  </a:cubicBezTo>
                </a:path>
              </a:pathLst>
            </a:custGeom>
            <a:solidFill>
              <a:srgbClr val="0056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83" name="Freeform 582"/>
            <p:cNvSpPr>
              <a:spLocks noEditPoints="1"/>
            </p:cNvSpPr>
            <p:nvPr/>
          </p:nvSpPr>
          <p:spPr bwMode="auto">
            <a:xfrm>
              <a:off x="3869" y="153"/>
              <a:ext cx="2" cy="2"/>
            </a:xfrm>
            <a:custGeom>
              <a:avLst/>
              <a:gdLst>
                <a:gd name="T0" fmla="*/ 1 w 1"/>
                <a:gd name="T1" fmla="*/ 1 h 1"/>
                <a:gd name="T2" fmla="*/ 1 w 1"/>
                <a:gd name="T3" fmla="*/ 1 h 1"/>
                <a:gd name="T4" fmla="*/ 1 w 1"/>
                <a:gd name="T5" fmla="*/ 1 h 1"/>
                <a:gd name="T6" fmla="*/ 1 w 1"/>
                <a:gd name="T7" fmla="*/ 1 h 1"/>
                <a:gd name="T8" fmla="*/ 0 w 1"/>
                <a:gd name="T9" fmla="*/ 0 h 1"/>
                <a:gd name="T10" fmla="*/ 0 w 1"/>
                <a:gd name="T11" fmla="*/ 0 h 1"/>
                <a:gd name="T12" fmla="*/ 1 w 1"/>
                <a:gd name="T13" fmla="*/ 1 h 1"/>
                <a:gd name="T14" fmla="*/ 0 w 1"/>
                <a:gd name="T15" fmla="*/ 0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1">
                  <a:moveTo>
                    <a:pt x="1" y="1"/>
                  </a:moveTo>
                  <a:cubicBezTo>
                    <a:pt x="1" y="1"/>
                    <a:pt x="1" y="1"/>
                    <a:pt x="1" y="1"/>
                  </a:cubicBezTo>
                  <a:cubicBezTo>
                    <a:pt x="1" y="1"/>
                    <a:pt x="1" y="1"/>
                    <a:pt x="1" y="1"/>
                  </a:cubicBezTo>
                  <a:cubicBezTo>
                    <a:pt x="1" y="1"/>
                    <a:pt x="1" y="1"/>
                    <a:pt x="1" y="1"/>
                  </a:cubicBezTo>
                  <a:moveTo>
                    <a:pt x="0" y="0"/>
                  </a:moveTo>
                  <a:cubicBezTo>
                    <a:pt x="0" y="0"/>
                    <a:pt x="0" y="0"/>
                    <a:pt x="0" y="0"/>
                  </a:cubicBezTo>
                  <a:cubicBezTo>
                    <a:pt x="1" y="1"/>
                    <a:pt x="1" y="1"/>
                    <a:pt x="1" y="1"/>
                  </a:cubicBezTo>
                  <a:cubicBezTo>
                    <a:pt x="0" y="0"/>
                    <a:pt x="0" y="0"/>
                    <a:pt x="0" y="0"/>
                  </a:cubicBezTo>
                </a:path>
              </a:pathLst>
            </a:custGeom>
            <a:solidFill>
              <a:srgbClr val="00141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84" name="Oval 583"/>
            <p:cNvSpPr>
              <a:spLocks noChangeArrowheads="1"/>
            </p:cNvSpPr>
            <p:nvPr/>
          </p:nvSpPr>
          <p:spPr bwMode="auto">
            <a:xfrm>
              <a:off x="3827" y="1296"/>
              <a:ext cx="83" cy="688"/>
            </a:xfrm>
            <a:prstGeom prst="ellipse">
              <a:avLst/>
            </a:pr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6" name="矩形 5"/>
          <p:cNvSpPr/>
          <p:nvPr/>
        </p:nvSpPr>
        <p:spPr>
          <a:xfrm>
            <a:off x="276860" y="636830"/>
            <a:ext cx="11638547" cy="1582311"/>
          </a:xfrm>
          <a:prstGeom prst="rect">
            <a:avLst/>
          </a:prstGeom>
          <a:solidFill>
            <a:schemeClr val="accent1">
              <a:alpha val="72000"/>
            </a:schemeClr>
          </a:solidFill>
          <a:ln>
            <a:noFill/>
          </a:ln>
          <a:effectLst>
            <a:outerShdw blurRad="50800" dist="152400" dir="13620000" algn="ctr" rotWithShape="0">
              <a:srgbClr val="000000">
                <a:alpha val="43137"/>
              </a:srgbClr>
            </a:out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左箭头 72">
            <a:hlinkClick r:id="rId1"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181" name="文本框 180"/>
          <p:cNvSpPr txBox="1"/>
          <p:nvPr/>
        </p:nvSpPr>
        <p:spPr>
          <a:xfrm>
            <a:off x="402743" y="735690"/>
            <a:ext cx="11085094" cy="1383665"/>
          </a:xfrm>
          <a:prstGeom prst="rect">
            <a:avLst/>
          </a:prstGeom>
          <a:noFill/>
        </p:spPr>
        <p:txBody>
          <a:bodyPr wrap="square" rtlCol="0">
            <a:spAutoFit/>
          </a:bodyPr>
          <a:lstStyle/>
          <a:p>
            <a:r>
              <a:rPr lang="zh-CN" altLang="en-US" sz="2800" b="1" dirty="0">
                <a:solidFill>
                  <a:schemeClr val="bg1"/>
                </a:solidFill>
                <a:latin typeface="微软雅黑" panose="020B0503020204020204" pitchFamily="34" charset="-122"/>
                <a:ea typeface="微软雅黑" panose="020B0503020204020204" pitchFamily="34" charset="-122"/>
              </a:rPr>
              <a:t>     纵观近 5 年的真题，均以记叙文出现，讲述人物故事、寓言故事和文化故事等。设置的问题大致分为三类：词汇辨析、语法结构和语篇句意的分析。着重考查形容词、副词、动词和名词。</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500" advTm="3000"/>
    </mc:Choice>
    <mc:Fallback>
      <p:transition spd="slow" advTm="3000"/>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14:presetBounceEnd="50000">
                                      <p:stCondLst>
                                        <p:cond delay="0"/>
                                      </p:stCondLst>
                                      <p:childTnLst>
                                        <p:set>
                                          <p:cBhvr>
                                            <p:cTn id="6" dur="1" fill="hold">
                                              <p:stCondLst>
                                                <p:cond delay="0"/>
                                              </p:stCondLst>
                                            </p:cTn>
                                            <p:tgtEl>
                                              <p:spTgt spid="94"/>
                                            </p:tgtEl>
                                            <p:attrNameLst>
                                              <p:attrName>style.visibility</p:attrName>
                                            </p:attrNameLst>
                                          </p:cBhvr>
                                          <p:to>
                                            <p:strVal val="visible"/>
                                          </p:to>
                                        </p:set>
                                        <p:anim calcmode="lin" valueType="num" p14:bounceEnd="50000">
                                          <p:cBhvr additive="base">
                                            <p:cTn id="7" dur="1000" fill="hold"/>
                                            <p:tgtEl>
                                              <p:spTgt spid="94"/>
                                            </p:tgtEl>
                                            <p:attrNameLst>
                                              <p:attrName>ppt_x</p:attrName>
                                            </p:attrNameLst>
                                          </p:cBhvr>
                                          <p:tavLst>
                                            <p:tav tm="0">
                                              <p:val>
                                                <p:strVal val="#ppt_x"/>
                                              </p:val>
                                            </p:tav>
                                            <p:tav tm="100000">
                                              <p:val>
                                                <p:strVal val="#ppt_x"/>
                                              </p:val>
                                            </p:tav>
                                          </p:tavLst>
                                        </p:anim>
                                        <p:anim calcmode="lin" valueType="num" p14:bounceEnd="50000">
                                          <p:cBhvr additive="base">
                                            <p:cTn id="8" dur="1000" fill="hold"/>
                                            <p:tgtEl>
                                              <p:spTgt spid="9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grpId="0" nodeType="clickEffect">
                                      <p:stCondLst>
                                        <p:cond delay="0"/>
                                      </p:stCondLst>
                                      <p:childTnLst>
                                        <p:set>
                                          <p:cBhvr>
                                            <p:cTn id="12" dur="1" fill="hold">
                                              <p:stCondLst>
                                                <p:cond delay="0"/>
                                              </p:stCondLst>
                                            </p:cTn>
                                            <p:tgtEl>
                                              <p:spTgt spid="181"/>
                                            </p:tgtEl>
                                            <p:attrNameLst>
                                              <p:attrName>style.visibility</p:attrName>
                                            </p:attrNameLst>
                                          </p:cBhvr>
                                          <p:to>
                                            <p:strVal val="visible"/>
                                          </p:to>
                                        </p:set>
                                        <p:animEffect transition="in" filter="wipe(left)">
                                          <p:cBhvr>
                                            <p:cTn id="13" dur="500"/>
                                            <p:tgtEl>
                                              <p:spTgt spid="181"/>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ipe(left)">
                                          <p:cBhvr>
                                            <p:cTn id="16"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181"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94"/>
                                            </p:tgtEl>
                                            <p:attrNameLst>
                                              <p:attrName>style.visibility</p:attrName>
                                            </p:attrNameLst>
                                          </p:cBhvr>
                                          <p:to>
                                            <p:strVal val="visible"/>
                                          </p:to>
                                        </p:set>
                                        <p:anim calcmode="lin" valueType="num">
                                          <p:cBhvr additive="base">
                                            <p:cTn id="7" dur="1000" fill="hold"/>
                                            <p:tgtEl>
                                              <p:spTgt spid="94"/>
                                            </p:tgtEl>
                                            <p:attrNameLst>
                                              <p:attrName>ppt_x</p:attrName>
                                            </p:attrNameLst>
                                          </p:cBhvr>
                                          <p:tavLst>
                                            <p:tav tm="0">
                                              <p:val>
                                                <p:strVal val="#ppt_x"/>
                                              </p:val>
                                            </p:tav>
                                            <p:tav tm="100000">
                                              <p:val>
                                                <p:strVal val="#ppt_x"/>
                                              </p:val>
                                            </p:tav>
                                          </p:tavLst>
                                        </p:anim>
                                        <p:anim calcmode="lin" valueType="num">
                                          <p:cBhvr additive="base">
                                            <p:cTn id="8" dur="1000" fill="hold"/>
                                            <p:tgtEl>
                                              <p:spTgt spid="9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grpId="0" nodeType="clickEffect">
                                      <p:stCondLst>
                                        <p:cond delay="0"/>
                                      </p:stCondLst>
                                      <p:childTnLst>
                                        <p:set>
                                          <p:cBhvr>
                                            <p:cTn id="12" dur="1" fill="hold">
                                              <p:stCondLst>
                                                <p:cond delay="0"/>
                                              </p:stCondLst>
                                            </p:cTn>
                                            <p:tgtEl>
                                              <p:spTgt spid="181"/>
                                            </p:tgtEl>
                                            <p:attrNameLst>
                                              <p:attrName>style.visibility</p:attrName>
                                            </p:attrNameLst>
                                          </p:cBhvr>
                                          <p:to>
                                            <p:strVal val="visible"/>
                                          </p:to>
                                        </p:set>
                                        <p:animEffect transition="in" filter="wipe(left)">
                                          <p:cBhvr>
                                            <p:cTn id="13" dur="500"/>
                                            <p:tgtEl>
                                              <p:spTgt spid="181"/>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ipe(left)">
                                          <p:cBhvr>
                                            <p:cTn id="16"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181" grpId="0"/>
        </p:bldLst>
      </p:timing>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图片 2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704952" y="-29303"/>
            <a:ext cx="2506942" cy="2508444"/>
          </a:xfrm>
          <a:prstGeom prst="rect">
            <a:avLst/>
          </a:prstGeom>
        </p:spPr>
      </p:pic>
      <p:sp>
        <p:nvSpPr>
          <p:cNvPr id="3" name="内容占位符 2"/>
          <p:cNvSpPr>
            <a:spLocks noGrp="1"/>
          </p:cNvSpPr>
          <p:nvPr>
            <p:ph idx="1"/>
          </p:nvPr>
        </p:nvSpPr>
        <p:spPr>
          <a:xfrm>
            <a:off x="386199" y="721323"/>
            <a:ext cx="10808776" cy="3151399"/>
          </a:xfrm>
          <a:solidFill>
            <a:schemeClr val="bg1">
              <a:alpha val="45000"/>
            </a:schemeClr>
          </a:solidFill>
        </p:spPr>
        <p:txBody>
          <a:bodyPr>
            <a:noAutofit/>
          </a:bodyPr>
          <a:lstStyle/>
          <a:p>
            <a:pPr marL="0" indent="0">
              <a:buNone/>
            </a:pP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     We found that while both have their pros and cons, a shower at night washes off the</a:t>
            </a:r>
            <a:r>
              <a:rPr lang="en-US" altLang="zh-CN" sz="2400" b="1" u="sng" dirty="0">
                <a:latin typeface="微软雅黑" panose="020B0503020204020204" pitchFamily="34" charset="-122"/>
                <a:ea typeface="微软雅黑" panose="020B0503020204020204" pitchFamily="34" charset="-122"/>
                <a:cs typeface="Times New Roman" panose="02020603050405020304" pitchFamily="18" charset="0"/>
              </a:rPr>
              <a:t>   6  </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 , oils and allergens ( </a:t>
            </a:r>
            <a:r>
              <a:rPr lang="zh-CN" altLang="en-US" sz="2400" b="1" dirty="0">
                <a:latin typeface="微软雅黑" panose="020B0503020204020204" pitchFamily="34" charset="-122"/>
                <a:ea typeface="微软雅黑" panose="020B0503020204020204" pitchFamily="34" charset="-122"/>
                <a:cs typeface="Times New Roman" panose="02020603050405020304" pitchFamily="18" charset="0"/>
              </a:rPr>
              <a:t>过敏原 </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 of the day, giving you better shut-eye and radiant skin ( </a:t>
            </a:r>
            <a:r>
              <a:rPr lang="zh-CN" altLang="en-US" sz="2400" b="1" dirty="0">
                <a:latin typeface="微软雅黑" panose="020B0503020204020204" pitchFamily="34" charset="-122"/>
                <a:ea typeface="微软雅黑" panose="020B0503020204020204" pitchFamily="34" charset="-122"/>
                <a:cs typeface="Times New Roman" panose="02020603050405020304" pitchFamily="18" charset="0"/>
              </a:rPr>
              <a:t>容光焕发的肌肤 </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a:p>
            <a:pPr marL="0" indent="0">
              <a:buNone/>
            </a:pP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     Based on</a:t>
            </a:r>
            <a:r>
              <a:rPr lang="en-US" altLang="zh-CN" sz="2400" b="1" u="sng" dirty="0">
                <a:latin typeface="微软雅黑" panose="020B0503020204020204" pitchFamily="34" charset="-122"/>
                <a:ea typeface="微软雅黑" panose="020B0503020204020204" pitchFamily="34" charset="-122"/>
                <a:cs typeface="Times New Roman" panose="02020603050405020304" pitchFamily="18" charset="0"/>
              </a:rPr>
              <a:t>   7   </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opinion and research, showering</a:t>
            </a:r>
            <a:r>
              <a:rPr lang="en-US" altLang="zh-CN" sz="2400" b="1" u="sng" dirty="0">
                <a:latin typeface="微软雅黑" panose="020B0503020204020204" pitchFamily="34" charset="-122"/>
                <a:ea typeface="微软雅黑" panose="020B0503020204020204" pitchFamily="34" charset="-122"/>
                <a:cs typeface="Times New Roman" panose="02020603050405020304" pitchFamily="18" charset="0"/>
              </a:rPr>
              <a:t>   8   </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may be the best way to relax after a long day and refresh your</a:t>
            </a:r>
            <a:r>
              <a:rPr lang="en-US" altLang="zh-CN" sz="2400" b="1" u="sng" dirty="0">
                <a:latin typeface="微软雅黑" panose="020B0503020204020204" pitchFamily="34" charset="-122"/>
                <a:ea typeface="微软雅黑" panose="020B0503020204020204" pitchFamily="34" charset="-122"/>
                <a:cs typeface="Times New Roman" panose="02020603050405020304" pitchFamily="18" charset="0"/>
              </a:rPr>
              <a:t>   9   </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3" name="TextBox 22"/>
          <p:cNvSpPr txBox="1"/>
          <p:nvPr/>
        </p:nvSpPr>
        <p:spPr>
          <a:xfrm>
            <a:off x="540589" y="4621568"/>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A</a:t>
            </a:r>
            <a:endParaRPr lang="en-US" altLang="zh-CN" sz="2800" b="1" dirty="0">
              <a:solidFill>
                <a:srgbClr val="C00000"/>
              </a:solidFill>
              <a:latin typeface="Times New Roman" panose="02020603050405020304" pitchFamily="18" charset="0"/>
              <a:cs typeface="Times New Roman" panose="02020603050405020304" pitchFamily="18" charset="0"/>
            </a:endParaRPr>
          </a:p>
        </p:txBody>
      </p:sp>
      <p:sp>
        <p:nvSpPr>
          <p:cNvPr id="4" name="灯片编号占位符 3"/>
          <p:cNvSpPr>
            <a:spLocks noGrp="1"/>
          </p:cNvSpPr>
          <p:nvPr>
            <p:ph type="sldNum" sz="quarter" idx="12"/>
          </p:nvPr>
        </p:nvSpPr>
        <p:spPr/>
        <p:txBody>
          <a:bodyPr/>
          <a:lstStyle/>
          <a:p>
            <a:fld id="{879EF9BB-81F1-401D-AA19-680A8E0D7F6D}" type="slidenum">
              <a:rPr lang="en-US" smtClean="0"/>
            </a:fld>
            <a:endParaRPr lang="en-US"/>
          </a:p>
        </p:txBody>
      </p:sp>
      <p:sp>
        <p:nvSpPr>
          <p:cNvPr id="26" name="左箭头 25">
            <a:hlinkClick r:id="rId2"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16" name="TextBox 22"/>
          <p:cNvSpPr txBox="1"/>
          <p:nvPr/>
        </p:nvSpPr>
        <p:spPr>
          <a:xfrm>
            <a:off x="530781" y="4272202"/>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D</a:t>
            </a:r>
            <a:endParaRPr lang="en-US" altLang="zh-CN" sz="2800" b="1" dirty="0">
              <a:solidFill>
                <a:srgbClr val="C00000"/>
              </a:solidFill>
              <a:latin typeface="Times New Roman" panose="02020603050405020304" pitchFamily="18" charset="0"/>
              <a:cs typeface="Times New Roman" panose="02020603050405020304" pitchFamily="18" charset="0"/>
            </a:endParaRPr>
          </a:p>
        </p:txBody>
      </p:sp>
      <p:sp>
        <p:nvSpPr>
          <p:cNvPr id="9" name="TextBox 22"/>
          <p:cNvSpPr txBox="1"/>
          <p:nvPr/>
        </p:nvSpPr>
        <p:spPr>
          <a:xfrm>
            <a:off x="530782" y="3912023"/>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A</a:t>
            </a:r>
            <a:endParaRPr lang="en-US" altLang="zh-CN" sz="2800" b="1" dirty="0">
              <a:solidFill>
                <a:srgbClr val="C00000"/>
              </a:solidFill>
              <a:latin typeface="Times New Roman" panose="02020603050405020304" pitchFamily="18" charset="0"/>
              <a:cs typeface="Times New Roman" panose="02020603050405020304" pitchFamily="18" charset="0"/>
            </a:endParaRPr>
          </a:p>
        </p:txBody>
      </p:sp>
      <p:sp>
        <p:nvSpPr>
          <p:cNvPr id="10" name="TextBox 22"/>
          <p:cNvSpPr txBox="1"/>
          <p:nvPr/>
        </p:nvSpPr>
        <p:spPr>
          <a:xfrm>
            <a:off x="531064" y="5277004"/>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C</a:t>
            </a:r>
            <a:endParaRPr lang="en-US" altLang="zh-CN" sz="2800" b="1" dirty="0">
              <a:solidFill>
                <a:srgbClr val="C00000"/>
              </a:solidFill>
              <a:latin typeface="Times New Roman" panose="02020603050405020304" pitchFamily="18" charset="0"/>
              <a:cs typeface="Times New Roman" panose="02020603050405020304" pitchFamily="18" charset="0"/>
            </a:endParaRPr>
          </a:p>
        </p:txBody>
      </p:sp>
      <p:sp>
        <p:nvSpPr>
          <p:cNvPr id="12" name="文本框 11">
            <a:hlinkClick r:id="rId3" action="ppaction://hlinksldjump"/>
          </p:cNvPr>
          <p:cNvSpPr txBox="1"/>
          <p:nvPr/>
        </p:nvSpPr>
        <p:spPr>
          <a:xfrm>
            <a:off x="10228993" y="3321418"/>
            <a:ext cx="982961" cy="461665"/>
          </a:xfrm>
          <a:prstGeom prst="rect">
            <a:avLst/>
          </a:prstGeom>
          <a:solidFill>
            <a:schemeClr val="accent1"/>
          </a:solidFill>
          <a:effectLst>
            <a:outerShdw blurRad="50800" dist="76200" dir="5400000" algn="ctr" rotWithShape="0">
              <a:srgbClr val="000000">
                <a:alpha val="43137"/>
              </a:srgbClr>
            </a:outerShdw>
          </a:effectLst>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解  析</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852441" y="3929133"/>
            <a:ext cx="11359453" cy="193802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6. A. sweat        	B. tears             	C. water          	D. mud</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7. A. ordinary    	B. public           	C. daily             	D. expert</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8. A. at night     				B. during the day </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    C. in the morning   			D. in the afternoon</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9. A. health        	B. face               	C. skin             	D. spirit</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up)">
                                      <p:cBhvr>
                                        <p:cTn id="7" dur="500"/>
                                        <p:tgtEl>
                                          <p:spTgt spid="3">
                                            <p:bg/>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up)">
                                      <p:cBhvr>
                                        <p:cTn id="10" dur="500"/>
                                        <p:tgtEl>
                                          <p:spTgt spid="3">
                                            <p:txEl>
                                              <p:pRg st="0" end="0"/>
                                            </p:txEl>
                                          </p:spTgt>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wipe(up)">
                                      <p:cBhvr>
                                        <p:cTn id="13" dur="500"/>
                                        <p:tgtEl>
                                          <p:spTgt spid="3">
                                            <p:txEl>
                                              <p:pRg st="1" end="1"/>
                                            </p:txEl>
                                          </p:spTgt>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wipe(up)">
                                      <p:cBhvr>
                                        <p:cTn id="16" dur="500"/>
                                        <p:tgtEl>
                                          <p:spTgt spid="5"/>
                                        </p:tgtEl>
                                      </p:cBhvr>
                                    </p:animEffect>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barn(inVertical)">
                                      <p:cBhvr>
                                        <p:cTn id="21" dur="500"/>
                                        <p:tgtEl>
                                          <p:spTgt spid="9"/>
                                        </p:tgtEl>
                                      </p:cBhvr>
                                    </p:animEffect>
                                  </p:childTnLst>
                                </p:cTn>
                              </p:par>
                            </p:childTnLst>
                          </p:cTn>
                        </p:par>
                        <p:par>
                          <p:cTn id="22" fill="hold">
                            <p:stCondLst>
                              <p:cond delay="500"/>
                            </p:stCondLst>
                            <p:childTnLst>
                              <p:par>
                                <p:cTn id="23" presetID="16" presetClass="entr" presetSubtype="37"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barn(outVertical)">
                                      <p:cBhvr>
                                        <p:cTn id="25" dur="500"/>
                                        <p:tgtEl>
                                          <p:spTgt spid="12"/>
                                        </p:tgtEl>
                                      </p:cBhvr>
                                    </p:animEffect>
                                  </p:childTnLst>
                                </p:cTn>
                              </p:par>
                            </p:childTnLst>
                          </p:cTn>
                        </p:par>
                      </p:childTnLst>
                    </p:cTn>
                  </p:par>
                  <p:par>
                    <p:cTn id="26" fill="hold">
                      <p:stCondLst>
                        <p:cond delay="indefinite"/>
                      </p:stCondLst>
                      <p:childTnLst>
                        <p:par>
                          <p:cTn id="27" fill="hold">
                            <p:stCondLst>
                              <p:cond delay="0"/>
                            </p:stCondLst>
                            <p:childTnLst>
                              <p:par>
                                <p:cTn id="28" presetID="16" presetClass="entr" presetSubtype="21" fill="hold" grpId="0" nodeType="click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barn(inVertical)">
                                      <p:cBhvr>
                                        <p:cTn id="30" dur="500"/>
                                        <p:tgtEl>
                                          <p:spTgt spid="16"/>
                                        </p:tgtEl>
                                      </p:cBhvr>
                                    </p:animEffect>
                                  </p:childTnLst>
                                </p:cTn>
                              </p:par>
                            </p:childTnLst>
                          </p:cTn>
                        </p:par>
                      </p:childTnLst>
                    </p:cTn>
                  </p:par>
                  <p:par>
                    <p:cTn id="31" fill="hold">
                      <p:stCondLst>
                        <p:cond delay="indefinite"/>
                      </p:stCondLst>
                      <p:childTnLst>
                        <p:par>
                          <p:cTn id="32" fill="hold">
                            <p:stCondLst>
                              <p:cond delay="0"/>
                            </p:stCondLst>
                            <p:childTnLst>
                              <p:par>
                                <p:cTn id="33" presetID="16" presetClass="entr" presetSubtype="21" fill="hold" grpId="0" nodeType="click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barn(inVertical)">
                                      <p:cBhvr>
                                        <p:cTn id="35" dur="500"/>
                                        <p:tgtEl>
                                          <p:spTgt spid="23"/>
                                        </p:tgtEl>
                                      </p:cBhvr>
                                    </p:animEffect>
                                  </p:childTnLst>
                                </p:cTn>
                              </p:par>
                            </p:childTnLst>
                          </p:cTn>
                        </p:par>
                      </p:childTnLst>
                    </p:cTn>
                  </p:par>
                  <p:par>
                    <p:cTn id="36" fill="hold">
                      <p:stCondLst>
                        <p:cond delay="indefinite"/>
                      </p:stCondLst>
                      <p:childTnLst>
                        <p:par>
                          <p:cTn id="37" fill="hold">
                            <p:stCondLst>
                              <p:cond delay="0"/>
                            </p:stCondLst>
                            <p:childTnLst>
                              <p:par>
                                <p:cTn id="38" presetID="16" presetClass="entr" presetSubtype="21" fill="hold" grpId="0" nodeType="click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barn(inVertical)">
                                      <p:cBhvr>
                                        <p:cTn id="4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P spid="23" grpId="0"/>
      <p:bldP spid="16" grpId="0"/>
      <p:bldP spid="9" grpId="0"/>
      <p:bldP spid="10" grpId="0"/>
      <p:bldP spid="12" grpId="0" animBg="1"/>
      <p:bldP spid="5" grpId="0"/>
    </p:bldLst>
  </p:timing>
</p:sld>
</file>

<file path=ppt/slides/slide7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69" name="Group 4"/>
          <p:cNvGrpSpPr/>
          <p:nvPr/>
        </p:nvGrpSpPr>
        <p:grpSpPr>
          <a:xfrm>
            <a:off x="9040482" y="3280216"/>
            <a:ext cx="3058005" cy="3492104"/>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3" name="内容占位符 2"/>
          <p:cNvSpPr>
            <a:spLocks noGrp="1"/>
          </p:cNvSpPr>
          <p:nvPr>
            <p:ph idx="1"/>
          </p:nvPr>
        </p:nvSpPr>
        <p:spPr>
          <a:xfrm>
            <a:off x="538425" y="189782"/>
            <a:ext cx="11560061" cy="6166571"/>
          </a:xfrm>
          <a:solidFill>
            <a:schemeClr val="bg1">
              <a:alpha val="47000"/>
            </a:schemeClr>
          </a:solidFill>
        </p:spPr>
        <p:txBody>
          <a:bodyPr>
            <a:normAutofit fontScale="90000"/>
          </a:bodyPr>
          <a:lstStyle/>
          <a:p>
            <a:pPr marL="0" indent="0">
              <a:lnSpc>
                <a:spcPct val="150000"/>
              </a:lnSpc>
              <a:buNone/>
            </a:pPr>
            <a:r>
              <a:rPr lang="zh-CN" altLang="en-US" b="1" dirty="0">
                <a:solidFill>
                  <a:srgbClr val="002060"/>
                </a:solidFill>
                <a:latin typeface="微软雅黑" panose="020B0503020204020204" pitchFamily="34" charset="-122"/>
                <a:ea typeface="微软雅黑" panose="020B0503020204020204" pitchFamily="34" charset="-122"/>
                <a:cs typeface="+mj-cs"/>
              </a:rPr>
              <a:t>解  析：</a:t>
            </a:r>
            <a:r>
              <a:rPr sz="2900" b="1" dirty="0">
                <a:latin typeface="微软雅黑" panose="020B0503020204020204" pitchFamily="34" charset="-122"/>
                <a:ea typeface="微软雅黑" panose="020B0503020204020204" pitchFamily="34" charset="-122"/>
              </a:rPr>
              <a:t>6. 本题考查词义辨析。洗澡可以洗去油脂、过敏原，因此要选择一个跟油脂、过敏原并列的词，选择了 sweat（汗水），故本题正确答案为 A。</a:t>
            </a:r>
            <a:endParaRPr sz="2900" b="1" dirty="0">
              <a:latin typeface="微软雅黑" panose="020B0503020204020204" pitchFamily="34" charset="-122"/>
              <a:ea typeface="微软雅黑" panose="020B0503020204020204" pitchFamily="34" charset="-122"/>
            </a:endParaRPr>
          </a:p>
          <a:p>
            <a:pPr marL="0" indent="0">
              <a:lnSpc>
                <a:spcPct val="150000"/>
              </a:lnSpc>
              <a:buNone/>
            </a:pPr>
            <a:r>
              <a:rPr sz="2900" b="1" dirty="0">
                <a:latin typeface="微软雅黑" panose="020B0503020204020204" pitchFamily="34" charset="-122"/>
                <a:ea typeface="微软雅黑" panose="020B0503020204020204" pitchFamily="34" charset="-122"/>
              </a:rPr>
              <a:t>7. 本题考查词义辨析和逻辑推理。从全文可以看出，这是一个专家对洗澡问题的研究，因此是基于专家的观点，expert opinion 意为“专家的意见”，故本题正确答案为 D。</a:t>
            </a:r>
            <a:endParaRPr sz="2900" b="1" dirty="0">
              <a:latin typeface="微软雅黑" panose="020B0503020204020204" pitchFamily="34" charset="-122"/>
              <a:ea typeface="微软雅黑" panose="020B0503020204020204" pitchFamily="34" charset="-122"/>
            </a:endParaRPr>
          </a:p>
          <a:p>
            <a:pPr marL="0" indent="0">
              <a:lnSpc>
                <a:spcPct val="150000"/>
              </a:lnSpc>
              <a:buNone/>
            </a:pPr>
            <a:r>
              <a:rPr sz="2900" b="1" dirty="0">
                <a:latin typeface="微软雅黑" panose="020B0503020204020204" pitchFamily="34" charset="-122"/>
                <a:ea typeface="微软雅黑" panose="020B0503020204020204" pitchFamily="34" charset="-122"/>
              </a:rPr>
              <a:t>8. 本题考查逻辑推理。根据句子中的“after a long day”，可以推断出在晚上洗澡是放松的最佳办法，故本题正确答案为 A。</a:t>
            </a:r>
            <a:endParaRPr sz="2900" b="1" dirty="0">
              <a:latin typeface="微软雅黑" panose="020B0503020204020204" pitchFamily="34" charset="-122"/>
              <a:ea typeface="微软雅黑" panose="020B0503020204020204" pitchFamily="34" charset="-122"/>
            </a:endParaRPr>
          </a:p>
          <a:p>
            <a:pPr marL="0" indent="0">
              <a:lnSpc>
                <a:spcPct val="150000"/>
              </a:lnSpc>
              <a:buNone/>
            </a:pPr>
            <a:r>
              <a:rPr sz="2900" b="1" dirty="0">
                <a:latin typeface="微软雅黑" panose="020B0503020204020204" pitchFamily="34" charset="-122"/>
                <a:ea typeface="微软雅黑" panose="020B0503020204020204" pitchFamily="34" charset="-122"/>
              </a:rPr>
              <a:t>9. 本题考查逻辑推理。洗澡过后通常人会感觉神清气爽，肌肤也会变得更清爽柔润，B 项以偏概全，故本题正确答案为 C。</a:t>
            </a:r>
            <a:endParaRPr sz="2900" b="1" dirty="0">
              <a:latin typeface="微软雅黑" panose="020B0503020204020204" pitchFamily="34" charset="-122"/>
              <a:ea typeface="微软雅黑" panose="020B0503020204020204" pitchFamily="34" charset="-122"/>
            </a:endParaRPr>
          </a:p>
        </p:txBody>
      </p:sp>
      <p:sp>
        <p:nvSpPr>
          <p:cNvPr id="33" name="左箭头 32">
            <a:hlinkClick r:id="rId1"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endParaRPr lang="zh-CN" altLang="en-US" sz="2400" b="1" dirty="0">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bg/>
                                          </p:spTgt>
                                        </p:tgtEl>
                                        <p:attrNameLst>
                                          <p:attrName>style.visibility</p:attrName>
                                        </p:attrNameLst>
                                      </p:cBhvr>
                                      <p:to>
                                        <p:strVal val="visible"/>
                                      </p:to>
                                    </p:set>
                                    <p:animEffect transition="in" filter="wipe(up)">
                                      <p:cBhvr>
                                        <p:cTn id="11" dur="500"/>
                                        <p:tgtEl>
                                          <p:spTgt spid="3">
                                            <p:bg/>
                                          </p:spTgt>
                                        </p:tgtEl>
                                      </p:cBhvr>
                                    </p:animEffect>
                                  </p:childTnLst>
                                </p:cTn>
                              </p:par>
                              <p:par>
                                <p:cTn id="12" presetID="22" presetClass="entr" presetSubtype="1" fill="hold" grpId="0" nodeType="with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wipe(up)">
                                      <p:cBhvr>
                                        <p:cTn id="14" dur="500"/>
                                        <p:tgtEl>
                                          <p:spTgt spid="3">
                                            <p:txEl>
                                              <p:pRg st="0" end="0"/>
                                            </p:txEl>
                                          </p:spTgt>
                                        </p:tgtEl>
                                      </p:cBhvr>
                                    </p:animEffect>
                                  </p:childTnLst>
                                </p:cTn>
                              </p:par>
                              <p:par>
                                <p:cTn id="15" presetID="22" presetClass="entr" presetSubtype="1" fill="hold" grpId="0" nodeType="with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wipe(up)">
                                      <p:cBhvr>
                                        <p:cTn id="17" dur="500"/>
                                        <p:tgtEl>
                                          <p:spTgt spid="3">
                                            <p:txEl>
                                              <p:pRg st="1" end="1"/>
                                            </p:txEl>
                                          </p:spTgt>
                                        </p:tgtEl>
                                      </p:cBhvr>
                                    </p:animEffect>
                                  </p:childTnLst>
                                </p:cTn>
                              </p:par>
                              <p:par>
                                <p:cTn id="18" presetID="22" presetClass="entr" presetSubtype="1" fill="hold" grpId="0" nodeType="with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Effect transition="in" filter="wipe(up)">
                                      <p:cBhvr>
                                        <p:cTn id="20" dur="500"/>
                                        <p:tgtEl>
                                          <p:spTgt spid="3">
                                            <p:txEl>
                                              <p:pRg st="2" end="2"/>
                                            </p:txEl>
                                          </p:spTgt>
                                        </p:tgtEl>
                                      </p:cBhvr>
                                    </p:animEffect>
                                  </p:childTnLst>
                                </p:cTn>
                              </p:par>
                              <p:par>
                                <p:cTn id="21" presetID="22" presetClass="entr" presetSubtype="1" fill="hold" grpId="0" nodeType="with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Effect transition="in" filter="wipe(up)">
                                      <p:cBhvr>
                                        <p:cTn id="23"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图片 2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704952" y="-29303"/>
            <a:ext cx="2506942" cy="2508444"/>
          </a:xfrm>
          <a:prstGeom prst="rect">
            <a:avLst/>
          </a:prstGeom>
        </p:spPr>
      </p:pic>
      <p:sp>
        <p:nvSpPr>
          <p:cNvPr id="3" name="内容占位符 2"/>
          <p:cNvSpPr>
            <a:spLocks noGrp="1"/>
          </p:cNvSpPr>
          <p:nvPr>
            <p:ph idx="1"/>
          </p:nvPr>
        </p:nvSpPr>
        <p:spPr>
          <a:xfrm>
            <a:off x="386199" y="721323"/>
            <a:ext cx="10808776" cy="3151399"/>
          </a:xfrm>
          <a:solidFill>
            <a:schemeClr val="bg1">
              <a:alpha val="45000"/>
            </a:schemeClr>
          </a:solidFill>
        </p:spPr>
        <p:txBody>
          <a:bodyPr>
            <a:noAutofit/>
          </a:bodyPr>
          <a:lstStyle/>
          <a:p>
            <a:pPr marL="0" indent="0">
              <a:buNone/>
            </a:pP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2400" b="1" u="sng" dirty="0">
                <a:latin typeface="微软雅黑" panose="020B0503020204020204" pitchFamily="34" charset="-122"/>
                <a:ea typeface="微软雅黑" panose="020B0503020204020204" pitchFamily="34" charset="-122"/>
                <a:cs typeface="Times New Roman" panose="02020603050405020304" pitchFamily="18" charset="0"/>
              </a:rPr>
              <a:t>   10  </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 , if you’re not a</a:t>
            </a:r>
            <a:r>
              <a:rPr lang="en-US" altLang="zh-CN" sz="2400" b="1" u="sng" dirty="0">
                <a:latin typeface="微软雅黑" panose="020B0503020204020204" pitchFamily="34" charset="-122"/>
                <a:ea typeface="微软雅黑" panose="020B0503020204020204" pitchFamily="34" charset="-122"/>
                <a:cs typeface="Times New Roman" panose="02020603050405020304" pitchFamily="18" charset="0"/>
              </a:rPr>
              <a:t>   11   </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person, a blast of water from the shower can get you</a:t>
            </a:r>
            <a:r>
              <a:rPr lang="en-US" altLang="zh-CN" sz="2400" b="1" u="sng" dirty="0">
                <a:latin typeface="微软雅黑" panose="020B0503020204020204" pitchFamily="34" charset="-122"/>
                <a:ea typeface="微软雅黑" panose="020B0503020204020204" pitchFamily="34" charset="-122"/>
                <a:cs typeface="Times New Roman" panose="02020603050405020304" pitchFamily="18" charset="0"/>
              </a:rPr>
              <a:t>   12  </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 for the day.</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a:p>
            <a:pPr marL="0" indent="0">
              <a:buNone/>
            </a:pP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     If you can’t</a:t>
            </a:r>
            <a:r>
              <a:rPr lang="en-US" altLang="zh-CN" sz="2400" b="1" u="sng" dirty="0">
                <a:latin typeface="微软雅黑" panose="020B0503020204020204" pitchFamily="34" charset="-122"/>
                <a:ea typeface="微软雅黑" panose="020B0503020204020204" pitchFamily="34" charset="-122"/>
                <a:cs typeface="Times New Roman" panose="02020603050405020304" pitchFamily="18" charset="0"/>
              </a:rPr>
              <a:t>   13   </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 showering in the morning and at night is</a:t>
            </a:r>
            <a:r>
              <a:rPr lang="en-US" altLang="zh-CN" sz="2400" b="1" u="sng" dirty="0">
                <a:latin typeface="微软雅黑" panose="020B0503020204020204" pitchFamily="34" charset="-122"/>
                <a:ea typeface="微软雅黑" panose="020B0503020204020204" pitchFamily="34" charset="-122"/>
                <a:cs typeface="Times New Roman" panose="02020603050405020304" pitchFamily="18" charset="0"/>
              </a:rPr>
              <a:t>    14</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   as long as you don’t dwell under hot water for too long.</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a:p>
            <a:pPr marL="0" indent="0">
              <a:buNone/>
            </a:pP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     Dr. Jaber said, “Whatever makes you feel better, that’s</a:t>
            </a:r>
            <a:r>
              <a:rPr lang="en-US" altLang="zh-CN" sz="2400" b="1" u="sng" dirty="0">
                <a:latin typeface="微软雅黑" panose="020B0503020204020204" pitchFamily="34" charset="-122"/>
                <a:ea typeface="微软雅黑" panose="020B0503020204020204" pitchFamily="34" charset="-122"/>
                <a:cs typeface="Times New Roman" panose="02020603050405020304" pitchFamily="18" charset="0"/>
              </a:rPr>
              <a:t>   15   </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you should do.”</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3" name="TextBox 22"/>
          <p:cNvSpPr txBox="1"/>
          <p:nvPr/>
        </p:nvSpPr>
        <p:spPr>
          <a:xfrm>
            <a:off x="540589" y="4621568"/>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A</a:t>
            </a:r>
            <a:endParaRPr lang="en-US" altLang="zh-CN" sz="2800" b="1" dirty="0">
              <a:solidFill>
                <a:srgbClr val="C00000"/>
              </a:solidFill>
              <a:latin typeface="Times New Roman" panose="02020603050405020304" pitchFamily="18" charset="0"/>
              <a:cs typeface="Times New Roman" panose="02020603050405020304" pitchFamily="18" charset="0"/>
            </a:endParaRPr>
          </a:p>
        </p:txBody>
      </p:sp>
      <p:sp>
        <p:nvSpPr>
          <p:cNvPr id="4" name="灯片编号占位符 3"/>
          <p:cNvSpPr>
            <a:spLocks noGrp="1"/>
          </p:cNvSpPr>
          <p:nvPr>
            <p:ph type="sldNum" sz="quarter" idx="12"/>
          </p:nvPr>
        </p:nvSpPr>
        <p:spPr/>
        <p:txBody>
          <a:bodyPr/>
          <a:lstStyle/>
          <a:p>
            <a:fld id="{879EF9BB-81F1-401D-AA19-680A8E0D7F6D}" type="slidenum">
              <a:rPr lang="en-US" smtClean="0"/>
            </a:fld>
            <a:endParaRPr lang="en-US"/>
          </a:p>
        </p:txBody>
      </p:sp>
      <p:sp>
        <p:nvSpPr>
          <p:cNvPr id="26" name="左箭头 25">
            <a:hlinkClick r:id="rId2"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16" name="TextBox 22"/>
          <p:cNvSpPr txBox="1"/>
          <p:nvPr/>
        </p:nvSpPr>
        <p:spPr>
          <a:xfrm>
            <a:off x="530781" y="4272202"/>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B</a:t>
            </a:r>
            <a:endParaRPr lang="en-US" altLang="zh-CN" sz="2800" b="1" dirty="0">
              <a:solidFill>
                <a:srgbClr val="C00000"/>
              </a:solidFill>
              <a:latin typeface="Times New Roman" panose="02020603050405020304" pitchFamily="18" charset="0"/>
              <a:cs typeface="Times New Roman" panose="02020603050405020304" pitchFamily="18" charset="0"/>
            </a:endParaRPr>
          </a:p>
        </p:txBody>
      </p:sp>
      <p:sp>
        <p:nvSpPr>
          <p:cNvPr id="9" name="TextBox 22"/>
          <p:cNvSpPr txBox="1"/>
          <p:nvPr/>
        </p:nvSpPr>
        <p:spPr>
          <a:xfrm>
            <a:off x="530782" y="3912023"/>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A</a:t>
            </a:r>
            <a:endParaRPr lang="en-US" altLang="zh-CN" sz="2800" b="1" dirty="0">
              <a:solidFill>
                <a:srgbClr val="C00000"/>
              </a:solidFill>
              <a:latin typeface="Times New Roman" panose="02020603050405020304" pitchFamily="18" charset="0"/>
              <a:cs typeface="Times New Roman" panose="02020603050405020304" pitchFamily="18" charset="0"/>
            </a:endParaRPr>
          </a:p>
        </p:txBody>
      </p:sp>
      <p:sp>
        <p:nvSpPr>
          <p:cNvPr id="10" name="TextBox 22"/>
          <p:cNvSpPr txBox="1"/>
          <p:nvPr/>
        </p:nvSpPr>
        <p:spPr>
          <a:xfrm>
            <a:off x="540589" y="4970934"/>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C</a:t>
            </a:r>
            <a:endParaRPr lang="en-US" altLang="zh-CN" sz="2800" b="1" dirty="0">
              <a:solidFill>
                <a:srgbClr val="C00000"/>
              </a:solidFill>
              <a:latin typeface="Times New Roman" panose="02020603050405020304" pitchFamily="18" charset="0"/>
              <a:cs typeface="Times New Roman" panose="02020603050405020304" pitchFamily="18" charset="0"/>
            </a:endParaRPr>
          </a:p>
        </p:txBody>
      </p:sp>
      <p:sp>
        <p:nvSpPr>
          <p:cNvPr id="12" name="文本框 11">
            <a:hlinkClick r:id="rId3" action="ppaction://hlinksldjump"/>
          </p:cNvPr>
          <p:cNvSpPr txBox="1"/>
          <p:nvPr/>
        </p:nvSpPr>
        <p:spPr>
          <a:xfrm>
            <a:off x="10228993" y="3321418"/>
            <a:ext cx="982961" cy="461665"/>
          </a:xfrm>
          <a:prstGeom prst="rect">
            <a:avLst/>
          </a:prstGeom>
          <a:solidFill>
            <a:schemeClr val="accent1"/>
          </a:solidFill>
          <a:effectLst>
            <a:outerShdw blurRad="50800" dist="76200" dir="5400000" algn="ctr" rotWithShape="0">
              <a:srgbClr val="000000">
                <a:alpha val="43137"/>
              </a:srgbClr>
            </a:outerShdw>
          </a:effectLst>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解  析</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13" name="TextBox 22"/>
          <p:cNvSpPr txBox="1"/>
          <p:nvPr/>
        </p:nvSpPr>
        <p:spPr>
          <a:xfrm>
            <a:off x="530781" y="5331113"/>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C</a:t>
            </a:r>
            <a:endParaRPr lang="en-US" altLang="zh-CN" sz="2800" b="1" dirty="0">
              <a:solidFill>
                <a:srgbClr val="C00000"/>
              </a:solidFill>
              <a:latin typeface="Times New Roman" panose="02020603050405020304" pitchFamily="18" charset="0"/>
              <a:cs typeface="Times New Roman" panose="02020603050405020304" pitchFamily="18" charset="0"/>
            </a:endParaRPr>
          </a:p>
        </p:txBody>
      </p:sp>
      <p:sp>
        <p:nvSpPr>
          <p:cNvPr id="5" name="文本框 4"/>
          <p:cNvSpPr txBox="1"/>
          <p:nvPr/>
        </p:nvSpPr>
        <p:spPr>
          <a:xfrm>
            <a:off x="852441" y="3929133"/>
            <a:ext cx="10808777" cy="230695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10. A. However	B. Whatever	C. While		D. Anyway</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11. A. evening	B. morning		C. afternoon	D. bright</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12. A. ready		B. good        	C. bad           	D. exciting</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13. A. determine	B. defeat      	C. decide      	D. declare</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14. A. benefit	B. harmful    	C. harmless  	D. unimportant</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15. A. what		B. whatever  	C. how         	D. however</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4" name="TextBox 22"/>
          <p:cNvSpPr txBox="1"/>
          <p:nvPr/>
        </p:nvSpPr>
        <p:spPr>
          <a:xfrm>
            <a:off x="540589" y="5768235"/>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A</a:t>
            </a:r>
            <a:endParaRPr lang="en-US" altLang="zh-CN" sz="2800" b="1" dirty="0">
              <a:solidFill>
                <a:srgbClr val="C00000"/>
              </a:solidFill>
              <a:latin typeface="Times New Roman" panose="02020603050405020304" pitchFamily="18" charset="0"/>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up)">
                                      <p:cBhvr>
                                        <p:cTn id="7" dur="500"/>
                                        <p:tgtEl>
                                          <p:spTgt spid="3">
                                            <p:bg/>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up)">
                                      <p:cBhvr>
                                        <p:cTn id="10" dur="500"/>
                                        <p:tgtEl>
                                          <p:spTgt spid="3">
                                            <p:txEl>
                                              <p:pRg st="0" end="0"/>
                                            </p:txEl>
                                          </p:spTgt>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wipe(up)">
                                      <p:cBhvr>
                                        <p:cTn id="13" dur="500"/>
                                        <p:tgtEl>
                                          <p:spTgt spid="3">
                                            <p:txEl>
                                              <p:pRg st="1" end="1"/>
                                            </p:txEl>
                                          </p:spTgt>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animEffect transition="in" filter="wipe(up)">
                                      <p:cBhvr>
                                        <p:cTn id="16" dur="500"/>
                                        <p:tgtEl>
                                          <p:spTgt spid="3">
                                            <p:txEl>
                                              <p:pRg st="2" end="2"/>
                                            </p:txEl>
                                          </p:spTgt>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up)">
                                      <p:cBhvr>
                                        <p:cTn id="19" dur="500"/>
                                        <p:tgtEl>
                                          <p:spTgt spid="5"/>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grpId="0" nodeType="click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barn(inVertical)">
                                      <p:cBhvr>
                                        <p:cTn id="24" dur="500"/>
                                        <p:tgtEl>
                                          <p:spTgt spid="9"/>
                                        </p:tgtEl>
                                      </p:cBhvr>
                                    </p:animEffect>
                                  </p:childTnLst>
                                </p:cTn>
                              </p:par>
                            </p:childTnLst>
                          </p:cTn>
                        </p:par>
                        <p:par>
                          <p:cTn id="25" fill="hold">
                            <p:stCondLst>
                              <p:cond delay="500"/>
                            </p:stCondLst>
                            <p:childTnLst>
                              <p:par>
                                <p:cTn id="26" presetID="16" presetClass="entr" presetSubtype="37" fill="hold" grpId="0" nodeType="after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barn(outVertical)">
                                      <p:cBhvr>
                                        <p:cTn id="28" dur="500"/>
                                        <p:tgtEl>
                                          <p:spTgt spid="12"/>
                                        </p:tgtEl>
                                      </p:cBhvr>
                                    </p:animEffect>
                                  </p:childTnLst>
                                </p:cTn>
                              </p:par>
                            </p:childTnLst>
                          </p:cTn>
                        </p:par>
                      </p:childTnLst>
                    </p:cTn>
                  </p:par>
                  <p:par>
                    <p:cTn id="29" fill="hold">
                      <p:stCondLst>
                        <p:cond delay="indefinite"/>
                      </p:stCondLst>
                      <p:childTnLst>
                        <p:par>
                          <p:cTn id="30" fill="hold">
                            <p:stCondLst>
                              <p:cond delay="0"/>
                            </p:stCondLst>
                            <p:childTnLst>
                              <p:par>
                                <p:cTn id="31" presetID="16" presetClass="entr" presetSubtype="21" fill="hold" grpId="0" nodeType="click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barn(inVertical)">
                                      <p:cBhvr>
                                        <p:cTn id="33" dur="500"/>
                                        <p:tgtEl>
                                          <p:spTgt spid="16"/>
                                        </p:tgtEl>
                                      </p:cBhvr>
                                    </p:animEffect>
                                  </p:childTnLst>
                                </p:cTn>
                              </p:par>
                            </p:childTnLst>
                          </p:cTn>
                        </p:par>
                      </p:childTnLst>
                    </p:cTn>
                  </p:par>
                  <p:par>
                    <p:cTn id="34" fill="hold">
                      <p:stCondLst>
                        <p:cond delay="indefinite"/>
                      </p:stCondLst>
                      <p:childTnLst>
                        <p:par>
                          <p:cTn id="35" fill="hold">
                            <p:stCondLst>
                              <p:cond delay="0"/>
                            </p:stCondLst>
                            <p:childTnLst>
                              <p:par>
                                <p:cTn id="36" presetID="16" presetClass="entr" presetSubtype="21" fill="hold" grpId="0" nodeType="clickEffect">
                                  <p:stCondLst>
                                    <p:cond delay="0"/>
                                  </p:stCondLst>
                                  <p:childTnLst>
                                    <p:set>
                                      <p:cBhvr>
                                        <p:cTn id="37" dur="1" fill="hold">
                                          <p:stCondLst>
                                            <p:cond delay="0"/>
                                          </p:stCondLst>
                                        </p:cTn>
                                        <p:tgtEl>
                                          <p:spTgt spid="23"/>
                                        </p:tgtEl>
                                        <p:attrNameLst>
                                          <p:attrName>style.visibility</p:attrName>
                                        </p:attrNameLst>
                                      </p:cBhvr>
                                      <p:to>
                                        <p:strVal val="visible"/>
                                      </p:to>
                                    </p:set>
                                    <p:animEffect transition="in" filter="barn(inVertical)">
                                      <p:cBhvr>
                                        <p:cTn id="38" dur="500"/>
                                        <p:tgtEl>
                                          <p:spTgt spid="23"/>
                                        </p:tgtEl>
                                      </p:cBhvr>
                                    </p:animEffect>
                                  </p:childTnLst>
                                </p:cTn>
                              </p:par>
                            </p:childTnLst>
                          </p:cTn>
                        </p:par>
                      </p:childTnLst>
                    </p:cTn>
                  </p:par>
                  <p:par>
                    <p:cTn id="39" fill="hold">
                      <p:stCondLst>
                        <p:cond delay="indefinite"/>
                      </p:stCondLst>
                      <p:childTnLst>
                        <p:par>
                          <p:cTn id="40" fill="hold">
                            <p:stCondLst>
                              <p:cond delay="0"/>
                            </p:stCondLst>
                            <p:childTnLst>
                              <p:par>
                                <p:cTn id="41" presetID="16" presetClass="entr" presetSubtype="21" fill="hold" grpId="0" nodeType="click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barn(inVertical)">
                                      <p:cBhvr>
                                        <p:cTn id="43" dur="500"/>
                                        <p:tgtEl>
                                          <p:spTgt spid="10"/>
                                        </p:tgtEl>
                                      </p:cBhvr>
                                    </p:animEffect>
                                  </p:childTnLst>
                                </p:cTn>
                              </p:par>
                            </p:childTnLst>
                          </p:cTn>
                        </p:par>
                      </p:childTnLst>
                    </p:cTn>
                  </p:par>
                  <p:par>
                    <p:cTn id="44" fill="hold">
                      <p:stCondLst>
                        <p:cond delay="indefinite"/>
                      </p:stCondLst>
                      <p:childTnLst>
                        <p:par>
                          <p:cTn id="45" fill="hold">
                            <p:stCondLst>
                              <p:cond delay="0"/>
                            </p:stCondLst>
                            <p:childTnLst>
                              <p:par>
                                <p:cTn id="46" presetID="16" presetClass="entr" presetSubtype="21" fill="hold" grpId="0" nodeType="clickEffect">
                                  <p:stCondLst>
                                    <p:cond delay="0"/>
                                  </p:stCondLst>
                                  <p:childTnLst>
                                    <p:set>
                                      <p:cBhvr>
                                        <p:cTn id="47" dur="1" fill="hold">
                                          <p:stCondLst>
                                            <p:cond delay="0"/>
                                          </p:stCondLst>
                                        </p:cTn>
                                        <p:tgtEl>
                                          <p:spTgt spid="13"/>
                                        </p:tgtEl>
                                        <p:attrNameLst>
                                          <p:attrName>style.visibility</p:attrName>
                                        </p:attrNameLst>
                                      </p:cBhvr>
                                      <p:to>
                                        <p:strVal val="visible"/>
                                      </p:to>
                                    </p:set>
                                    <p:animEffect transition="in" filter="barn(inVertical)">
                                      <p:cBhvr>
                                        <p:cTn id="48" dur="500"/>
                                        <p:tgtEl>
                                          <p:spTgt spid="13"/>
                                        </p:tgtEl>
                                      </p:cBhvr>
                                    </p:animEffect>
                                  </p:childTnLst>
                                </p:cTn>
                              </p:par>
                            </p:childTnLst>
                          </p:cTn>
                        </p:par>
                      </p:childTnLst>
                    </p:cTn>
                  </p:par>
                  <p:par>
                    <p:cTn id="49" fill="hold">
                      <p:stCondLst>
                        <p:cond delay="indefinite"/>
                      </p:stCondLst>
                      <p:childTnLst>
                        <p:par>
                          <p:cTn id="50" fill="hold">
                            <p:stCondLst>
                              <p:cond delay="0"/>
                            </p:stCondLst>
                            <p:childTnLst>
                              <p:par>
                                <p:cTn id="51" presetID="16" presetClass="entr" presetSubtype="21" fill="hold" grpId="0" nodeType="clickEffect">
                                  <p:stCondLst>
                                    <p:cond delay="0"/>
                                  </p:stCondLst>
                                  <p:childTnLst>
                                    <p:set>
                                      <p:cBhvr>
                                        <p:cTn id="52" dur="1" fill="hold">
                                          <p:stCondLst>
                                            <p:cond delay="0"/>
                                          </p:stCondLst>
                                        </p:cTn>
                                        <p:tgtEl>
                                          <p:spTgt spid="14"/>
                                        </p:tgtEl>
                                        <p:attrNameLst>
                                          <p:attrName>style.visibility</p:attrName>
                                        </p:attrNameLst>
                                      </p:cBhvr>
                                      <p:to>
                                        <p:strVal val="visible"/>
                                      </p:to>
                                    </p:set>
                                    <p:animEffect transition="in" filter="barn(inVertical)">
                                      <p:cBhvr>
                                        <p:cTn id="5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P spid="23" grpId="0"/>
      <p:bldP spid="16" grpId="0"/>
      <p:bldP spid="9" grpId="0"/>
      <p:bldP spid="10" grpId="0"/>
      <p:bldP spid="12" grpId="0" animBg="1"/>
      <p:bldP spid="13" grpId="0"/>
      <p:bldP spid="5" grpId="0"/>
      <p:bldP spid="14" grpId="0"/>
    </p:bldLst>
  </p:timing>
</p:sld>
</file>

<file path=ppt/slides/slide7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69" name="Group 4"/>
          <p:cNvGrpSpPr/>
          <p:nvPr/>
        </p:nvGrpSpPr>
        <p:grpSpPr>
          <a:xfrm>
            <a:off x="9040482" y="3280216"/>
            <a:ext cx="3058005" cy="3492104"/>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3" name="内容占位符 2"/>
          <p:cNvSpPr>
            <a:spLocks noGrp="1"/>
          </p:cNvSpPr>
          <p:nvPr>
            <p:ph idx="1"/>
          </p:nvPr>
        </p:nvSpPr>
        <p:spPr>
          <a:xfrm>
            <a:off x="538425" y="189782"/>
            <a:ext cx="11560061" cy="7173544"/>
          </a:xfrm>
          <a:solidFill>
            <a:schemeClr val="bg1">
              <a:alpha val="47000"/>
            </a:schemeClr>
          </a:solidFill>
        </p:spPr>
        <p:txBody>
          <a:bodyPr>
            <a:normAutofit fontScale="60000"/>
          </a:bodyPr>
          <a:lstStyle/>
          <a:p>
            <a:pPr marL="0" indent="0">
              <a:lnSpc>
                <a:spcPct val="130000"/>
              </a:lnSpc>
              <a:buNone/>
            </a:pPr>
            <a:r>
              <a:rPr lang="zh-CN" altLang="en-US" sz="3835" b="1" dirty="0">
                <a:solidFill>
                  <a:srgbClr val="002060"/>
                </a:solidFill>
                <a:latin typeface="微软雅黑" panose="020B0503020204020204" pitchFamily="34" charset="-122"/>
                <a:ea typeface="微软雅黑" panose="020B0503020204020204" pitchFamily="34" charset="-122"/>
                <a:cs typeface="+mj-cs"/>
              </a:rPr>
              <a:t>解  析：</a:t>
            </a:r>
            <a:r>
              <a:rPr sz="3835" b="1" dirty="0">
                <a:latin typeface="微软雅黑" panose="020B0503020204020204" pitchFamily="34" charset="-122"/>
                <a:ea typeface="微软雅黑" panose="020B0503020204020204" pitchFamily="34" charset="-122"/>
              </a:rPr>
              <a:t>10. 本题考查词义辨析和逻辑推理。根据上下文推断，这里表示转折关系，“然而，如果你早晨不是很有精神，洗澡能让你为一天做好准备”，用 however 表示转折，故本题正确答案为 A。</a:t>
            </a:r>
            <a:endParaRPr sz="3835" b="1" dirty="0">
              <a:latin typeface="微软雅黑" panose="020B0503020204020204" pitchFamily="34" charset="-122"/>
              <a:ea typeface="微软雅黑" panose="020B0503020204020204" pitchFamily="34" charset="-122"/>
            </a:endParaRPr>
          </a:p>
          <a:p>
            <a:pPr marL="0" indent="0">
              <a:lnSpc>
                <a:spcPct val="130000"/>
              </a:lnSpc>
              <a:buNone/>
            </a:pPr>
            <a:r>
              <a:rPr sz="3835" b="1" dirty="0">
                <a:latin typeface="微软雅黑" panose="020B0503020204020204" pitchFamily="34" charset="-122"/>
                <a:ea typeface="微软雅黑" panose="020B0503020204020204" pitchFamily="34" charset="-122"/>
              </a:rPr>
              <a:t>11. 本题考查联系上下文。根据题意，“如果你早上不是很有精神的话，早上洗澡能让你精神焕发”，故本题正确答案为 B。</a:t>
            </a:r>
            <a:endParaRPr sz="3835" b="1" dirty="0">
              <a:latin typeface="微软雅黑" panose="020B0503020204020204" pitchFamily="34" charset="-122"/>
              <a:ea typeface="微软雅黑" panose="020B0503020204020204" pitchFamily="34" charset="-122"/>
            </a:endParaRPr>
          </a:p>
          <a:p>
            <a:pPr marL="0" indent="0">
              <a:lnSpc>
                <a:spcPct val="130000"/>
              </a:lnSpc>
              <a:buNone/>
            </a:pPr>
            <a:r>
              <a:rPr sz="3835" b="1" dirty="0">
                <a:latin typeface="微软雅黑" panose="020B0503020204020204" pitchFamily="34" charset="-122"/>
                <a:ea typeface="微软雅黑" panose="020B0503020204020204" pitchFamily="34" charset="-122"/>
              </a:rPr>
              <a:t>12. 本题考查固定搭配。get ready for 意为“为……做好准备”，故本题正确答案为 A。</a:t>
            </a:r>
            <a:endParaRPr sz="3835" b="1" dirty="0">
              <a:latin typeface="微软雅黑" panose="020B0503020204020204" pitchFamily="34" charset="-122"/>
              <a:ea typeface="微软雅黑" panose="020B0503020204020204" pitchFamily="34" charset="-122"/>
            </a:endParaRPr>
          </a:p>
          <a:p>
            <a:pPr marL="0" indent="0">
              <a:lnSpc>
                <a:spcPct val="130000"/>
              </a:lnSpc>
              <a:buNone/>
            </a:pPr>
            <a:r>
              <a:rPr sz="3835" b="1" dirty="0">
                <a:latin typeface="微软雅黑" panose="020B0503020204020204" pitchFamily="34" charset="-122"/>
                <a:ea typeface="微软雅黑" panose="020B0503020204020204" pitchFamily="34" charset="-122"/>
              </a:rPr>
              <a:t>13. 本题考查词义辨析。结合下文“showering in the morning and at night is </a:t>
            </a:r>
            <a:r>
              <a:rPr lang="en-US" sz="3835" b="1" u="sng" dirty="0">
                <a:latin typeface="微软雅黑" panose="020B0503020204020204" pitchFamily="34" charset="-122"/>
                <a:ea typeface="微软雅黑" panose="020B0503020204020204" pitchFamily="34" charset="-122"/>
              </a:rPr>
              <a:t>   </a:t>
            </a:r>
            <a:r>
              <a:rPr sz="3835" b="1" u="sng" dirty="0">
                <a:latin typeface="微软雅黑" panose="020B0503020204020204" pitchFamily="34" charset="-122"/>
                <a:ea typeface="微软雅黑" panose="020B0503020204020204" pitchFamily="34" charset="-122"/>
              </a:rPr>
              <a:t> </a:t>
            </a:r>
            <a:r>
              <a:rPr sz="3835" b="1" dirty="0">
                <a:latin typeface="微软雅黑" panose="020B0503020204020204" pitchFamily="34" charset="-122"/>
                <a:ea typeface="微软雅黑" panose="020B0503020204020204" pitchFamily="34" charset="-122"/>
              </a:rPr>
              <a:t>as long as you don’t dwell under hot water for too long”，可以推断出如果你无法决定，早上和晚上都洗澡也无妨，“决定”用 decide，故本题正确答案为 C。</a:t>
            </a:r>
            <a:endParaRPr sz="3835" b="1" dirty="0">
              <a:latin typeface="微软雅黑" panose="020B0503020204020204" pitchFamily="34" charset="-122"/>
              <a:ea typeface="微软雅黑" panose="020B0503020204020204" pitchFamily="34" charset="-122"/>
            </a:endParaRPr>
          </a:p>
          <a:p>
            <a:pPr marL="0" indent="0">
              <a:lnSpc>
                <a:spcPct val="130000"/>
              </a:lnSpc>
              <a:buNone/>
            </a:pPr>
            <a:r>
              <a:rPr sz="3835" b="1" dirty="0">
                <a:latin typeface="微软雅黑" panose="020B0503020204020204" pitchFamily="34" charset="-122"/>
                <a:ea typeface="微软雅黑" panose="020B0503020204020204" pitchFamily="34" charset="-122"/>
              </a:rPr>
              <a:t>14. 本题考查逻辑推理和词义辨析。根据句意“只要你不在热水下面站太久”，</a:t>
            </a:r>
            <a:r>
              <a:rPr sz="3835" b="1" dirty="0" err="1">
                <a:latin typeface="微软雅黑" panose="020B0503020204020204" pitchFamily="34" charset="-122"/>
                <a:ea typeface="微软雅黑" panose="020B0503020204020204" pitchFamily="34" charset="-122"/>
              </a:rPr>
              <a:t>可以推断出早上和晚上都洗澡也无妨，as</a:t>
            </a:r>
            <a:r>
              <a:rPr sz="3835" b="1" dirty="0">
                <a:latin typeface="微软雅黑" panose="020B0503020204020204" pitchFamily="34" charset="-122"/>
                <a:ea typeface="微软雅黑" panose="020B0503020204020204" pitchFamily="34" charset="-122"/>
              </a:rPr>
              <a:t> long as 意为“只要”，故本题正确答案为 C。</a:t>
            </a:r>
            <a:endParaRPr sz="3835" b="1" dirty="0">
              <a:latin typeface="微软雅黑" panose="020B0503020204020204" pitchFamily="34" charset="-122"/>
              <a:ea typeface="微软雅黑" panose="020B0503020204020204" pitchFamily="34" charset="-122"/>
            </a:endParaRPr>
          </a:p>
          <a:p>
            <a:pPr marL="0" indent="0">
              <a:lnSpc>
                <a:spcPct val="130000"/>
              </a:lnSpc>
              <a:buNone/>
            </a:pPr>
            <a:r>
              <a:rPr sz="3835" b="1" dirty="0">
                <a:latin typeface="微软雅黑" panose="020B0503020204020204" pitchFamily="34" charset="-122"/>
                <a:ea typeface="微软雅黑" panose="020B0503020204020204" pitchFamily="34" charset="-122"/>
              </a:rPr>
              <a:t>15. 本题考查词义辨析和语法知识。根据句子中 do </a:t>
            </a:r>
            <a:r>
              <a:rPr sz="3835" b="1" dirty="0" err="1">
                <a:latin typeface="微软雅黑" panose="020B0503020204020204" pitchFamily="34" charset="-122"/>
                <a:ea typeface="微软雅黑" panose="020B0503020204020204" pitchFamily="34" charset="-122"/>
              </a:rPr>
              <a:t>的后面没有宾语，可以推断出这里缺了宾语，用</a:t>
            </a:r>
            <a:r>
              <a:rPr sz="3835" b="1" dirty="0">
                <a:latin typeface="微软雅黑" panose="020B0503020204020204" pitchFamily="34" charset="-122"/>
                <a:ea typeface="微软雅黑" panose="020B0503020204020204" pitchFamily="34" charset="-122"/>
              </a:rPr>
              <a:t> what，故本题正确答案为 A。</a:t>
            </a:r>
            <a:endParaRPr sz="3835" b="1" dirty="0">
              <a:latin typeface="微软雅黑" panose="020B0503020204020204" pitchFamily="34" charset="-122"/>
              <a:ea typeface="微软雅黑" panose="020B0503020204020204" pitchFamily="34" charset="-122"/>
            </a:endParaRPr>
          </a:p>
        </p:txBody>
      </p:sp>
      <p:sp>
        <p:nvSpPr>
          <p:cNvPr id="33" name="左箭头 32">
            <a:hlinkClick r:id="rId1"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endParaRPr lang="zh-CN" altLang="en-US" sz="2400" b="1" dirty="0">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bg/>
                                          </p:spTgt>
                                        </p:tgtEl>
                                        <p:attrNameLst>
                                          <p:attrName>style.visibility</p:attrName>
                                        </p:attrNameLst>
                                      </p:cBhvr>
                                      <p:to>
                                        <p:strVal val="visible"/>
                                      </p:to>
                                    </p:set>
                                    <p:animEffect transition="in" filter="wipe(up)">
                                      <p:cBhvr>
                                        <p:cTn id="11" dur="500"/>
                                        <p:tgtEl>
                                          <p:spTgt spid="3">
                                            <p:bg/>
                                          </p:spTgt>
                                        </p:tgtEl>
                                      </p:cBhvr>
                                    </p:animEffect>
                                  </p:childTnLst>
                                </p:cTn>
                              </p:par>
                              <p:par>
                                <p:cTn id="12" presetID="22" presetClass="entr" presetSubtype="1" fill="hold" grpId="0" nodeType="with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wipe(up)">
                                      <p:cBhvr>
                                        <p:cTn id="14" dur="500"/>
                                        <p:tgtEl>
                                          <p:spTgt spid="3">
                                            <p:txEl>
                                              <p:pRg st="0" end="0"/>
                                            </p:txEl>
                                          </p:spTgt>
                                        </p:tgtEl>
                                      </p:cBhvr>
                                    </p:animEffect>
                                  </p:childTnLst>
                                </p:cTn>
                              </p:par>
                              <p:par>
                                <p:cTn id="15" presetID="22" presetClass="entr" presetSubtype="1" fill="hold" grpId="0" nodeType="with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wipe(up)">
                                      <p:cBhvr>
                                        <p:cTn id="17" dur="500"/>
                                        <p:tgtEl>
                                          <p:spTgt spid="3">
                                            <p:txEl>
                                              <p:pRg st="1" end="1"/>
                                            </p:txEl>
                                          </p:spTgt>
                                        </p:tgtEl>
                                      </p:cBhvr>
                                    </p:animEffect>
                                  </p:childTnLst>
                                </p:cTn>
                              </p:par>
                              <p:par>
                                <p:cTn id="18" presetID="22" presetClass="entr" presetSubtype="1" fill="hold" grpId="0" nodeType="with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Effect transition="in" filter="wipe(up)">
                                      <p:cBhvr>
                                        <p:cTn id="20" dur="500"/>
                                        <p:tgtEl>
                                          <p:spTgt spid="3">
                                            <p:txEl>
                                              <p:pRg st="2" end="2"/>
                                            </p:txEl>
                                          </p:spTgt>
                                        </p:tgtEl>
                                      </p:cBhvr>
                                    </p:animEffect>
                                  </p:childTnLst>
                                </p:cTn>
                              </p:par>
                              <p:par>
                                <p:cTn id="21" presetID="22" presetClass="entr" presetSubtype="1" fill="hold" grpId="0" nodeType="with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Effect transition="in" filter="wipe(up)">
                                      <p:cBhvr>
                                        <p:cTn id="23" dur="500"/>
                                        <p:tgtEl>
                                          <p:spTgt spid="3">
                                            <p:txEl>
                                              <p:pRg st="3" end="3"/>
                                            </p:txEl>
                                          </p:spTgt>
                                        </p:tgtEl>
                                      </p:cBhvr>
                                    </p:animEffect>
                                  </p:childTnLst>
                                </p:cTn>
                              </p:par>
                              <p:par>
                                <p:cTn id="24" presetID="22" presetClass="entr" presetSubtype="1" fill="hold" grpId="0" nodeType="withEffect">
                                  <p:stCondLst>
                                    <p:cond delay="0"/>
                                  </p:stCondLst>
                                  <p:childTnLst>
                                    <p:set>
                                      <p:cBhvr>
                                        <p:cTn id="25" dur="1" fill="hold">
                                          <p:stCondLst>
                                            <p:cond delay="0"/>
                                          </p:stCondLst>
                                        </p:cTn>
                                        <p:tgtEl>
                                          <p:spTgt spid="3">
                                            <p:txEl>
                                              <p:pRg st="4" end="4"/>
                                            </p:txEl>
                                          </p:spTgt>
                                        </p:tgtEl>
                                        <p:attrNameLst>
                                          <p:attrName>style.visibility</p:attrName>
                                        </p:attrNameLst>
                                      </p:cBhvr>
                                      <p:to>
                                        <p:strVal val="visible"/>
                                      </p:to>
                                    </p:set>
                                    <p:animEffect transition="in" filter="wipe(up)">
                                      <p:cBhvr>
                                        <p:cTn id="26" dur="500"/>
                                        <p:tgtEl>
                                          <p:spTgt spid="3">
                                            <p:txEl>
                                              <p:pRg st="4" end="4"/>
                                            </p:txEl>
                                          </p:spTgt>
                                        </p:tgtEl>
                                      </p:cBhvr>
                                    </p:animEffect>
                                  </p:childTnLst>
                                </p:cTn>
                              </p:par>
                              <p:par>
                                <p:cTn id="27" presetID="22" presetClass="entr" presetSubtype="1" fill="hold" grpId="0" nodeType="withEffect">
                                  <p:stCondLst>
                                    <p:cond delay="0"/>
                                  </p:stCondLst>
                                  <p:childTnLst>
                                    <p:set>
                                      <p:cBhvr>
                                        <p:cTn id="28" dur="1" fill="hold">
                                          <p:stCondLst>
                                            <p:cond delay="0"/>
                                          </p:stCondLst>
                                        </p:cTn>
                                        <p:tgtEl>
                                          <p:spTgt spid="3">
                                            <p:txEl>
                                              <p:pRg st="5" end="5"/>
                                            </p:txEl>
                                          </p:spTgt>
                                        </p:tgtEl>
                                        <p:attrNameLst>
                                          <p:attrName>style.visibility</p:attrName>
                                        </p:attrNameLst>
                                      </p:cBhvr>
                                      <p:to>
                                        <p:strVal val="visible"/>
                                      </p:to>
                                    </p:set>
                                    <p:animEffect transition="in" filter="wipe(up)">
                                      <p:cBhvr>
                                        <p:cTn id="29"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33" name="左箭头 32">
            <a:hlinkClick r:id="rId1"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endParaRPr lang="zh-CN" altLang="en-US" sz="2400" b="1" dirty="0">
              <a:solidFill>
                <a:schemeClr val="bg1"/>
              </a:solidFill>
            </a:endParaRPr>
          </a:p>
        </p:txBody>
      </p:sp>
      <p:grpSp>
        <p:nvGrpSpPr>
          <p:cNvPr id="7" name="组合 6"/>
          <p:cNvGrpSpPr/>
          <p:nvPr/>
        </p:nvGrpSpPr>
        <p:grpSpPr>
          <a:xfrm>
            <a:off x="101793" y="162019"/>
            <a:ext cx="4044462" cy="728090"/>
            <a:chOff x="0" y="218898"/>
            <a:chExt cx="4044462" cy="728090"/>
          </a:xfrm>
          <a:solidFill>
            <a:schemeClr val="tx2"/>
          </a:solidFill>
        </p:grpSpPr>
        <p:sp>
          <p:nvSpPr>
            <p:cNvPr id="6" name="箭头: V 形 5"/>
            <p:cNvSpPr/>
            <p:nvPr/>
          </p:nvSpPr>
          <p:spPr>
            <a:xfrm>
              <a:off x="0" y="218898"/>
              <a:ext cx="4044462" cy="728090"/>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文本框 4"/>
            <p:cNvSpPr txBox="1"/>
            <p:nvPr/>
          </p:nvSpPr>
          <p:spPr>
            <a:xfrm>
              <a:off x="789778" y="305944"/>
              <a:ext cx="2877711" cy="553998"/>
            </a:xfrm>
            <a:prstGeom prst="rect">
              <a:avLst/>
            </a:prstGeom>
            <a:noFill/>
            <a:ln>
              <a:noFill/>
            </a:ln>
          </p:spPr>
          <p:txBody>
            <a:bodyPr wrap="none" rtlCol="0">
              <a:spAutoFit/>
            </a:bodyPr>
            <a:lstStyle/>
            <a:p>
              <a:r>
                <a:rPr lang="zh-CN" altLang="en-US" sz="3000" b="1" dirty="0">
                  <a:ln w="12700">
                    <a:noFill/>
                  </a:ln>
                  <a:solidFill>
                    <a:schemeClr val="bg1"/>
                  </a:solidFill>
                  <a:latin typeface="微软雅黑" panose="020B0503020204020204" pitchFamily="34" charset="-122"/>
                  <a:ea typeface="微软雅黑" panose="020B0503020204020204" pitchFamily="34" charset="-122"/>
                  <a:cs typeface="+mj-cs"/>
                </a:rPr>
                <a:t>本自测我学了：</a:t>
              </a:r>
              <a:endParaRPr lang="zh-CN" altLang="en-US" sz="3000" b="1" dirty="0">
                <a:ln w="12700">
                  <a:noFill/>
                </a:ln>
                <a:solidFill>
                  <a:schemeClr val="bg1"/>
                </a:solidFill>
                <a:latin typeface="微软雅黑" panose="020B0503020204020204" pitchFamily="34" charset="-122"/>
                <a:ea typeface="微软雅黑" panose="020B0503020204020204" pitchFamily="34" charset="-122"/>
                <a:cs typeface="+mj-cs"/>
              </a:endParaRPr>
            </a:p>
          </p:txBody>
        </p:sp>
      </p:grpSp>
      <p:grpSp>
        <p:nvGrpSpPr>
          <p:cNvPr id="37" name="组合 36"/>
          <p:cNvGrpSpPr/>
          <p:nvPr/>
        </p:nvGrpSpPr>
        <p:grpSpPr>
          <a:xfrm>
            <a:off x="-461643" y="957512"/>
            <a:ext cx="5262243" cy="599166"/>
            <a:chOff x="1530019" y="1510591"/>
            <a:chExt cx="4671554" cy="833387"/>
          </a:xfrm>
          <a:solidFill>
            <a:schemeClr val="tx2"/>
          </a:solidFill>
        </p:grpSpPr>
        <p:sp>
          <p:nvSpPr>
            <p:cNvPr id="38" name="箭头: V 形 37"/>
            <p:cNvSpPr/>
            <p:nvPr/>
          </p:nvSpPr>
          <p:spPr>
            <a:xfrm>
              <a:off x="1530019" y="1615889"/>
              <a:ext cx="3168225" cy="728089"/>
            </a:xfrm>
            <a:prstGeom prst="chevron">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9" name="文本框 38"/>
            <p:cNvSpPr txBox="1"/>
            <p:nvPr/>
          </p:nvSpPr>
          <p:spPr>
            <a:xfrm>
              <a:off x="2277673" y="1510591"/>
              <a:ext cx="3923900" cy="808199"/>
            </a:xfrm>
            <a:prstGeom prst="rect">
              <a:avLst/>
            </a:prstGeom>
            <a:noFill/>
            <a:ln>
              <a:noFill/>
            </a:ln>
          </p:spPr>
          <p:txBody>
            <a:bodyPr wrap="square" rtlCol="0">
              <a:spAutoFit/>
            </a:bodyPr>
            <a:lstStyle/>
            <a:p>
              <a:pPr marL="0" indent="0">
                <a:lnSpc>
                  <a:spcPct val="150000"/>
                </a:lnSpc>
                <a:buNone/>
              </a:pPr>
              <a:r>
                <a:rPr lang="en-US" altLang="zh-CN" sz="2400" b="1" dirty="0">
                  <a:solidFill>
                    <a:srgbClr val="002060"/>
                  </a:solidFill>
                  <a:latin typeface="微软雅黑" panose="020B0503020204020204" pitchFamily="34" charset="-122"/>
                  <a:ea typeface="微软雅黑" panose="020B0503020204020204" pitchFamily="34" charset="-122"/>
                  <a:cs typeface="+mj-cs"/>
                </a:rPr>
                <a:t>rinse </a:t>
              </a:r>
              <a:r>
                <a:rPr lang="en-US" altLang="zh-CN" sz="2400" b="1" i="1" dirty="0">
                  <a:solidFill>
                    <a:srgbClr val="002060"/>
                  </a:solidFill>
                  <a:latin typeface="微软雅黑" panose="020B0503020204020204" pitchFamily="34" charset="-122"/>
                  <a:ea typeface="微软雅黑" panose="020B0503020204020204" pitchFamily="34" charset="-122"/>
                  <a:cs typeface="+mj-cs"/>
                </a:rPr>
                <a:t>v</a:t>
              </a:r>
              <a:r>
                <a:rPr lang="en-US" altLang="zh-CN" sz="2400" b="1" dirty="0">
                  <a:solidFill>
                    <a:srgbClr val="002060"/>
                  </a:solidFill>
                  <a:latin typeface="微软雅黑" panose="020B0503020204020204" pitchFamily="34" charset="-122"/>
                  <a:ea typeface="微软雅黑" panose="020B0503020204020204" pitchFamily="34" charset="-122"/>
                  <a:cs typeface="+mj-cs"/>
                </a:rPr>
                <a:t>. </a:t>
              </a:r>
              <a:r>
                <a:rPr lang="zh-CN" altLang="en-US" sz="2400" b="1" dirty="0">
                  <a:solidFill>
                    <a:srgbClr val="002060"/>
                  </a:solidFill>
                  <a:latin typeface="微软雅黑" panose="020B0503020204020204" pitchFamily="34" charset="-122"/>
                  <a:ea typeface="微软雅黑" panose="020B0503020204020204" pitchFamily="34" charset="-122"/>
                  <a:cs typeface="+mj-cs"/>
                </a:rPr>
                <a:t>冲洗</a:t>
              </a:r>
              <a:endParaRPr lang="zh-CN" altLang="en-US" sz="3000" b="1" dirty="0">
                <a:ln w="12700">
                  <a:noFill/>
                </a:ln>
                <a:solidFill>
                  <a:schemeClr val="bg1"/>
                </a:solidFill>
                <a:latin typeface="微软雅黑" panose="020B0503020204020204" pitchFamily="34" charset="-122"/>
                <a:ea typeface="微软雅黑" panose="020B0503020204020204" pitchFamily="34" charset="-122"/>
                <a:cs typeface="+mj-cs"/>
              </a:endParaRPr>
            </a:p>
          </p:txBody>
        </p:sp>
      </p:grpSp>
      <p:grpSp>
        <p:nvGrpSpPr>
          <p:cNvPr id="40" name="组合 39"/>
          <p:cNvGrpSpPr/>
          <p:nvPr/>
        </p:nvGrpSpPr>
        <p:grpSpPr>
          <a:xfrm>
            <a:off x="149724" y="1779871"/>
            <a:ext cx="3223792" cy="525775"/>
            <a:chOff x="1530020" y="1615888"/>
            <a:chExt cx="4590968" cy="728090"/>
          </a:xfrm>
          <a:solidFill>
            <a:schemeClr val="accent1">
              <a:lumMod val="50000"/>
            </a:schemeClr>
          </a:solidFill>
        </p:grpSpPr>
        <p:sp>
          <p:nvSpPr>
            <p:cNvPr id="41" name="箭头: V 形 40"/>
            <p:cNvSpPr/>
            <p:nvPr/>
          </p:nvSpPr>
          <p:spPr>
            <a:xfrm>
              <a:off x="1530020" y="1615888"/>
              <a:ext cx="4590968" cy="728090"/>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2" name="文本框 41"/>
            <p:cNvSpPr txBox="1"/>
            <p:nvPr/>
          </p:nvSpPr>
          <p:spPr>
            <a:xfrm>
              <a:off x="2091323" y="1635552"/>
              <a:ext cx="2952325" cy="639311"/>
            </a:xfrm>
            <a:prstGeom prst="rect">
              <a:avLst/>
            </a:prstGeom>
            <a:noFill/>
            <a:ln>
              <a:noFill/>
            </a:ln>
          </p:spPr>
          <p:txBody>
            <a:bodyPr wrap="none" rtlCol="0">
              <a:spAutoFit/>
            </a:bodyPr>
            <a:lstStyle/>
            <a:p>
              <a:r>
                <a:rPr lang="en-US" altLang="zh-CN" sz="2400" b="1" dirty="0">
                  <a:ln w="12700">
                    <a:noFill/>
                  </a:ln>
                  <a:solidFill>
                    <a:schemeClr val="bg1"/>
                  </a:solidFill>
                  <a:latin typeface="微软雅黑" panose="020B0503020204020204" pitchFamily="34" charset="-122"/>
                  <a:ea typeface="微软雅黑" panose="020B0503020204020204" pitchFamily="34" charset="-122"/>
                  <a:cs typeface="+mj-cs"/>
                </a:rPr>
                <a:t>scroll </a:t>
              </a:r>
              <a:r>
                <a:rPr lang="en-US" altLang="zh-CN" sz="2400" b="1" i="1" dirty="0">
                  <a:ln w="12700">
                    <a:noFill/>
                  </a:ln>
                  <a:solidFill>
                    <a:schemeClr val="bg1"/>
                  </a:solidFill>
                  <a:latin typeface="微软雅黑" panose="020B0503020204020204" pitchFamily="34" charset="-122"/>
                  <a:ea typeface="微软雅黑" panose="020B0503020204020204" pitchFamily="34" charset="-122"/>
                  <a:cs typeface="+mj-cs"/>
                </a:rPr>
                <a:t>v</a:t>
              </a:r>
              <a:r>
                <a:rPr lang="en-US" altLang="zh-CN" sz="2400" b="1" dirty="0">
                  <a:ln w="12700">
                    <a:noFill/>
                  </a:ln>
                  <a:solidFill>
                    <a:schemeClr val="bg1"/>
                  </a:solidFill>
                  <a:latin typeface="微软雅黑" panose="020B0503020204020204" pitchFamily="34" charset="-122"/>
                  <a:ea typeface="微软雅黑" panose="020B0503020204020204" pitchFamily="34" charset="-122"/>
                  <a:cs typeface="+mj-cs"/>
                </a:rPr>
                <a:t>. </a:t>
              </a:r>
              <a:r>
                <a:rPr lang="zh-CN" altLang="en-US" sz="2400" b="1" dirty="0">
                  <a:ln w="12700">
                    <a:noFill/>
                  </a:ln>
                  <a:solidFill>
                    <a:schemeClr val="bg1"/>
                  </a:solidFill>
                  <a:latin typeface="微软雅黑" panose="020B0503020204020204" pitchFamily="34" charset="-122"/>
                  <a:ea typeface="微软雅黑" panose="020B0503020204020204" pitchFamily="34" charset="-122"/>
                  <a:cs typeface="+mj-cs"/>
                </a:rPr>
                <a:t>滚动</a:t>
              </a:r>
              <a:endParaRPr lang="zh-CN" altLang="en-US" sz="3000" b="1" dirty="0">
                <a:ln w="12700">
                  <a:noFill/>
                </a:ln>
                <a:solidFill>
                  <a:schemeClr val="bg1"/>
                </a:solidFill>
                <a:latin typeface="微软雅黑" panose="020B0503020204020204" pitchFamily="34" charset="-122"/>
                <a:ea typeface="微软雅黑" panose="020B0503020204020204" pitchFamily="34" charset="-122"/>
                <a:cs typeface="+mj-cs"/>
              </a:endParaRPr>
            </a:p>
          </p:txBody>
        </p:sp>
      </p:grpSp>
      <p:grpSp>
        <p:nvGrpSpPr>
          <p:cNvPr id="63" name="组合 62"/>
          <p:cNvGrpSpPr/>
          <p:nvPr/>
        </p:nvGrpSpPr>
        <p:grpSpPr>
          <a:xfrm>
            <a:off x="-461643" y="2387012"/>
            <a:ext cx="4697817" cy="612118"/>
            <a:chOff x="1530018" y="1492576"/>
            <a:chExt cx="4170485" cy="851402"/>
          </a:xfrm>
          <a:solidFill>
            <a:schemeClr val="tx2"/>
          </a:solidFill>
        </p:grpSpPr>
        <p:sp>
          <p:nvSpPr>
            <p:cNvPr id="64" name="箭头: V 形 63"/>
            <p:cNvSpPr/>
            <p:nvPr/>
          </p:nvSpPr>
          <p:spPr>
            <a:xfrm>
              <a:off x="1530018" y="1615889"/>
              <a:ext cx="4170485" cy="728089"/>
            </a:xfrm>
            <a:prstGeom prst="chevron">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5" name="文本框 64"/>
            <p:cNvSpPr txBox="1"/>
            <p:nvPr/>
          </p:nvSpPr>
          <p:spPr>
            <a:xfrm>
              <a:off x="2000758" y="1492576"/>
              <a:ext cx="3259218" cy="808199"/>
            </a:xfrm>
            <a:prstGeom prst="rect">
              <a:avLst/>
            </a:prstGeom>
            <a:noFill/>
            <a:ln>
              <a:noFill/>
            </a:ln>
          </p:spPr>
          <p:txBody>
            <a:bodyPr wrap="none" rtlCol="0">
              <a:spAutoFit/>
            </a:bodyPr>
            <a:lstStyle/>
            <a:p>
              <a:pPr marL="0" indent="0">
                <a:lnSpc>
                  <a:spcPct val="150000"/>
                </a:lnSpc>
                <a:buNone/>
              </a:pPr>
              <a:r>
                <a:rPr lang="en-US" altLang="zh-CN" sz="2400" b="1" dirty="0">
                  <a:solidFill>
                    <a:srgbClr val="002060"/>
                  </a:solidFill>
                  <a:latin typeface="微软雅黑" panose="020B0503020204020204" pitchFamily="34" charset="-122"/>
                  <a:ea typeface="微软雅黑" panose="020B0503020204020204" pitchFamily="34" charset="-122"/>
                  <a:cs typeface="+mj-cs"/>
                </a:rPr>
                <a:t>pros and cons </a:t>
              </a:r>
              <a:r>
                <a:rPr lang="zh-CN" altLang="en-US" sz="2400" b="1" dirty="0">
                  <a:solidFill>
                    <a:srgbClr val="002060"/>
                  </a:solidFill>
                  <a:latin typeface="微软雅黑" panose="020B0503020204020204" pitchFamily="34" charset="-122"/>
                  <a:ea typeface="微软雅黑" panose="020B0503020204020204" pitchFamily="34" charset="-122"/>
                  <a:cs typeface="+mj-cs"/>
                </a:rPr>
                <a:t>有利有弊</a:t>
              </a:r>
              <a:endParaRPr lang="zh-CN" altLang="en-US" sz="3000" b="1" dirty="0">
                <a:ln w="12700">
                  <a:noFill/>
                </a:ln>
                <a:solidFill>
                  <a:schemeClr val="bg1"/>
                </a:solidFill>
                <a:latin typeface="微软雅黑" panose="020B0503020204020204" pitchFamily="34" charset="-122"/>
                <a:ea typeface="微软雅黑" panose="020B0503020204020204" pitchFamily="34" charset="-122"/>
                <a:cs typeface="+mj-cs"/>
              </a:endParaRPr>
            </a:p>
          </p:txBody>
        </p:sp>
      </p:grpSp>
      <p:grpSp>
        <p:nvGrpSpPr>
          <p:cNvPr id="91" name="组合 90"/>
          <p:cNvGrpSpPr/>
          <p:nvPr/>
        </p:nvGrpSpPr>
        <p:grpSpPr>
          <a:xfrm>
            <a:off x="3373516" y="1698137"/>
            <a:ext cx="5574290" cy="612118"/>
            <a:chOff x="1530019" y="1492576"/>
            <a:chExt cx="4948574" cy="851402"/>
          </a:xfrm>
          <a:solidFill>
            <a:schemeClr val="tx2"/>
          </a:solidFill>
        </p:grpSpPr>
        <p:sp>
          <p:nvSpPr>
            <p:cNvPr id="92" name="箭头: V 形 91"/>
            <p:cNvSpPr/>
            <p:nvPr/>
          </p:nvSpPr>
          <p:spPr>
            <a:xfrm>
              <a:off x="1530019" y="1615889"/>
              <a:ext cx="3743544" cy="728089"/>
            </a:xfrm>
            <a:prstGeom prst="chevron">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3" name="文本框 92"/>
            <p:cNvSpPr txBox="1"/>
            <p:nvPr/>
          </p:nvSpPr>
          <p:spPr>
            <a:xfrm>
              <a:off x="2000758" y="1492576"/>
              <a:ext cx="4477835" cy="808199"/>
            </a:xfrm>
            <a:prstGeom prst="rect">
              <a:avLst/>
            </a:prstGeom>
            <a:noFill/>
            <a:ln>
              <a:noFill/>
            </a:ln>
          </p:spPr>
          <p:txBody>
            <a:bodyPr wrap="square" rtlCol="0">
              <a:spAutoFit/>
            </a:bodyPr>
            <a:lstStyle/>
            <a:p>
              <a:pPr marL="0" indent="0">
                <a:lnSpc>
                  <a:spcPct val="150000"/>
                </a:lnSpc>
                <a:buNone/>
              </a:pPr>
              <a:r>
                <a:rPr lang="en-US" altLang="zh-CN" sz="2400" b="1" dirty="0">
                  <a:solidFill>
                    <a:srgbClr val="002060"/>
                  </a:solidFill>
                  <a:latin typeface="微软雅黑" panose="020B0503020204020204" pitchFamily="34" charset="-122"/>
                  <a:ea typeface="微软雅黑" panose="020B0503020204020204" pitchFamily="34" charset="-122"/>
                  <a:cs typeface="+mj-cs"/>
                </a:rPr>
                <a:t>dwell </a:t>
              </a:r>
              <a:r>
                <a:rPr lang="en-US" altLang="zh-CN" sz="2400" b="1" i="1" dirty="0">
                  <a:solidFill>
                    <a:srgbClr val="002060"/>
                  </a:solidFill>
                  <a:latin typeface="微软雅黑" panose="020B0503020204020204" pitchFamily="34" charset="-122"/>
                  <a:ea typeface="微软雅黑" panose="020B0503020204020204" pitchFamily="34" charset="-122"/>
                  <a:cs typeface="+mj-cs"/>
                </a:rPr>
                <a:t>v</a:t>
              </a:r>
              <a:r>
                <a:rPr lang="en-US" altLang="zh-CN" sz="2400" b="1" dirty="0">
                  <a:solidFill>
                    <a:srgbClr val="002060"/>
                  </a:solidFill>
                  <a:latin typeface="微软雅黑" panose="020B0503020204020204" pitchFamily="34" charset="-122"/>
                  <a:ea typeface="微软雅黑" panose="020B0503020204020204" pitchFamily="34" charset="-122"/>
                  <a:cs typeface="+mj-cs"/>
                </a:rPr>
                <a:t>. </a:t>
              </a:r>
              <a:r>
                <a:rPr lang="zh-CN" altLang="en-US" sz="2400" b="1" dirty="0">
                  <a:solidFill>
                    <a:srgbClr val="002060"/>
                  </a:solidFill>
                  <a:latin typeface="微软雅黑" panose="020B0503020204020204" pitchFamily="34" charset="-122"/>
                  <a:ea typeface="微软雅黑" panose="020B0503020204020204" pitchFamily="34" charset="-122"/>
                  <a:cs typeface="+mj-cs"/>
                </a:rPr>
                <a:t>居住，待在</a:t>
              </a:r>
              <a:endParaRPr lang="zh-CN" altLang="en-US" sz="3000" b="1" dirty="0">
                <a:ln w="12700">
                  <a:noFill/>
                </a:ln>
                <a:solidFill>
                  <a:schemeClr val="bg1"/>
                </a:solidFill>
                <a:latin typeface="微软雅黑" panose="020B0503020204020204" pitchFamily="34" charset="-122"/>
                <a:ea typeface="微软雅黑" panose="020B0503020204020204" pitchFamily="34" charset="-122"/>
                <a:cs typeface="+mj-cs"/>
              </a:endParaRPr>
            </a:p>
          </p:txBody>
        </p:sp>
      </p:grpSp>
      <p:grpSp>
        <p:nvGrpSpPr>
          <p:cNvPr id="100" name="组合 99"/>
          <p:cNvGrpSpPr/>
          <p:nvPr/>
        </p:nvGrpSpPr>
        <p:grpSpPr>
          <a:xfrm>
            <a:off x="101793" y="3182432"/>
            <a:ext cx="5304139" cy="525775"/>
            <a:chOff x="1530018" y="1615888"/>
            <a:chExt cx="4910324" cy="728090"/>
          </a:xfrm>
          <a:solidFill>
            <a:schemeClr val="accent1">
              <a:lumMod val="50000"/>
            </a:schemeClr>
          </a:solidFill>
        </p:grpSpPr>
        <p:sp>
          <p:nvSpPr>
            <p:cNvPr id="101" name="箭头: V 形 100"/>
            <p:cNvSpPr/>
            <p:nvPr/>
          </p:nvSpPr>
          <p:spPr>
            <a:xfrm>
              <a:off x="1530018" y="1615888"/>
              <a:ext cx="4910324" cy="728090"/>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2" name="文本框 101"/>
            <p:cNvSpPr txBox="1"/>
            <p:nvPr/>
          </p:nvSpPr>
          <p:spPr>
            <a:xfrm>
              <a:off x="2091323" y="1635552"/>
              <a:ext cx="4349019" cy="639311"/>
            </a:xfrm>
            <a:prstGeom prst="rect">
              <a:avLst/>
            </a:prstGeom>
            <a:noFill/>
            <a:ln>
              <a:noFill/>
            </a:ln>
          </p:spPr>
          <p:txBody>
            <a:bodyPr wrap="square" rtlCol="0">
              <a:spAutoFit/>
            </a:bodyPr>
            <a:lstStyle/>
            <a:p>
              <a:r>
                <a:rPr lang="en-US" altLang="zh-CN" sz="2400" b="1" dirty="0">
                  <a:ln w="12700">
                    <a:noFill/>
                  </a:ln>
                  <a:solidFill>
                    <a:schemeClr val="bg1"/>
                  </a:solidFill>
                  <a:latin typeface="微软雅黑" panose="020B0503020204020204" pitchFamily="34" charset="-122"/>
                  <a:ea typeface="微软雅黑" panose="020B0503020204020204" pitchFamily="34" charset="-122"/>
                  <a:cs typeface="+mj-cs"/>
                </a:rPr>
                <a:t>radiant skin </a:t>
              </a:r>
              <a:r>
                <a:rPr lang="zh-CN" altLang="en-US" sz="2400" b="1" dirty="0">
                  <a:ln w="12700">
                    <a:noFill/>
                  </a:ln>
                  <a:solidFill>
                    <a:schemeClr val="bg1"/>
                  </a:solidFill>
                  <a:latin typeface="微软雅黑" panose="020B0503020204020204" pitchFamily="34" charset="-122"/>
                  <a:ea typeface="微软雅黑" panose="020B0503020204020204" pitchFamily="34" charset="-122"/>
                  <a:cs typeface="+mj-cs"/>
                </a:rPr>
                <a:t>容光焕发的皮肤</a:t>
              </a:r>
              <a:endParaRPr lang="zh-CN" altLang="en-US" sz="3000" b="1" dirty="0">
                <a:ln w="12700">
                  <a:noFill/>
                </a:ln>
                <a:solidFill>
                  <a:schemeClr val="bg1"/>
                </a:solidFill>
                <a:latin typeface="微软雅黑" panose="020B0503020204020204" pitchFamily="34" charset="-122"/>
                <a:ea typeface="微软雅黑" panose="020B0503020204020204" pitchFamily="34" charset="-122"/>
                <a:cs typeface="+mj-cs"/>
              </a:endParaRPr>
            </a:p>
          </p:txBody>
        </p:sp>
      </p:grpSp>
      <p:grpSp>
        <p:nvGrpSpPr>
          <p:cNvPr id="103" name="组合 102"/>
          <p:cNvGrpSpPr/>
          <p:nvPr/>
        </p:nvGrpSpPr>
        <p:grpSpPr>
          <a:xfrm>
            <a:off x="136524" y="4633247"/>
            <a:ext cx="5358754" cy="525775"/>
            <a:chOff x="1530021" y="1615888"/>
            <a:chExt cx="7541434" cy="728089"/>
          </a:xfrm>
          <a:solidFill>
            <a:schemeClr val="accent1">
              <a:lumMod val="50000"/>
            </a:schemeClr>
          </a:solidFill>
        </p:grpSpPr>
        <p:sp>
          <p:nvSpPr>
            <p:cNvPr id="104" name="箭头: V 形 103"/>
            <p:cNvSpPr/>
            <p:nvPr/>
          </p:nvSpPr>
          <p:spPr>
            <a:xfrm>
              <a:off x="1530021" y="1615888"/>
              <a:ext cx="6142146" cy="728089"/>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5" name="文本框 104"/>
            <p:cNvSpPr txBox="1"/>
            <p:nvPr/>
          </p:nvSpPr>
          <p:spPr>
            <a:xfrm>
              <a:off x="2060652" y="1635552"/>
              <a:ext cx="7010803" cy="639310"/>
            </a:xfrm>
            <a:prstGeom prst="rect">
              <a:avLst/>
            </a:prstGeom>
            <a:noFill/>
            <a:ln>
              <a:noFill/>
            </a:ln>
          </p:spPr>
          <p:txBody>
            <a:bodyPr wrap="square" rtlCol="0">
              <a:spAutoFit/>
            </a:bodyPr>
            <a:lstStyle/>
            <a:p>
              <a:r>
                <a:rPr lang="en-US" altLang="zh-CN" sz="2400" b="1" dirty="0">
                  <a:ln w="12700">
                    <a:noFill/>
                  </a:ln>
                  <a:solidFill>
                    <a:schemeClr val="bg1"/>
                  </a:solidFill>
                  <a:latin typeface="微软雅黑" panose="020B0503020204020204" pitchFamily="34" charset="-122"/>
                  <a:ea typeface="微软雅黑" panose="020B0503020204020204" pitchFamily="34" charset="-122"/>
                  <a:cs typeface="+mj-cs"/>
                </a:rPr>
                <a:t>as long as ... </a:t>
              </a:r>
              <a:r>
                <a:rPr lang="zh-CN" altLang="en-US" sz="2400" b="1" dirty="0">
                  <a:ln w="12700">
                    <a:noFill/>
                  </a:ln>
                  <a:solidFill>
                    <a:schemeClr val="bg1"/>
                  </a:solidFill>
                  <a:latin typeface="微软雅黑" panose="020B0503020204020204" pitchFamily="34" charset="-122"/>
                  <a:ea typeface="微软雅黑" panose="020B0503020204020204" pitchFamily="34" charset="-122"/>
                  <a:cs typeface="+mj-cs"/>
                </a:rPr>
                <a:t>只要</a:t>
              </a:r>
              <a:r>
                <a:rPr lang="en-US" altLang="zh-CN" sz="2400" b="1" dirty="0">
                  <a:ln w="12700">
                    <a:noFill/>
                  </a:ln>
                  <a:solidFill>
                    <a:schemeClr val="bg1"/>
                  </a:solidFill>
                  <a:latin typeface="微软雅黑" panose="020B0503020204020204" pitchFamily="34" charset="-122"/>
                  <a:ea typeface="微软雅黑" panose="020B0503020204020204" pitchFamily="34" charset="-122"/>
                  <a:cs typeface="+mj-cs"/>
                </a:rPr>
                <a:t>……</a:t>
              </a:r>
              <a:endParaRPr lang="zh-CN" altLang="en-US" sz="3000" b="1" dirty="0">
                <a:ln w="12700">
                  <a:noFill/>
                </a:ln>
                <a:solidFill>
                  <a:schemeClr val="bg1"/>
                </a:solidFill>
                <a:latin typeface="微软雅黑" panose="020B0503020204020204" pitchFamily="34" charset="-122"/>
                <a:ea typeface="微软雅黑" panose="020B0503020204020204" pitchFamily="34" charset="-122"/>
                <a:cs typeface="+mj-cs"/>
              </a:endParaRPr>
            </a:p>
          </p:txBody>
        </p:sp>
      </p:grpSp>
      <p:grpSp>
        <p:nvGrpSpPr>
          <p:cNvPr id="110" name="组合 109"/>
          <p:cNvGrpSpPr/>
          <p:nvPr/>
        </p:nvGrpSpPr>
        <p:grpSpPr>
          <a:xfrm>
            <a:off x="-393737" y="3841729"/>
            <a:ext cx="12156827" cy="612117"/>
            <a:chOff x="1530020" y="1492577"/>
            <a:chExt cx="10792219" cy="851401"/>
          </a:xfrm>
          <a:solidFill>
            <a:schemeClr val="tx2"/>
          </a:solidFill>
        </p:grpSpPr>
        <p:sp>
          <p:nvSpPr>
            <p:cNvPr id="111" name="箭头: V 形 110"/>
            <p:cNvSpPr/>
            <p:nvPr/>
          </p:nvSpPr>
          <p:spPr>
            <a:xfrm>
              <a:off x="1530020" y="1615888"/>
              <a:ext cx="2926675" cy="728090"/>
            </a:xfrm>
            <a:prstGeom prst="chevron">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2" name="文本框 111"/>
            <p:cNvSpPr txBox="1"/>
            <p:nvPr/>
          </p:nvSpPr>
          <p:spPr>
            <a:xfrm>
              <a:off x="2000757" y="1492577"/>
              <a:ext cx="10321482" cy="808199"/>
            </a:xfrm>
            <a:prstGeom prst="rect">
              <a:avLst/>
            </a:prstGeom>
            <a:noFill/>
            <a:ln>
              <a:noFill/>
            </a:ln>
          </p:spPr>
          <p:txBody>
            <a:bodyPr wrap="square" rtlCol="0">
              <a:spAutoFit/>
            </a:bodyPr>
            <a:lstStyle/>
            <a:p>
              <a:pPr marL="0" indent="0">
                <a:lnSpc>
                  <a:spcPct val="150000"/>
                </a:lnSpc>
                <a:buNone/>
              </a:pPr>
              <a:r>
                <a:rPr lang="en-US" altLang="zh-CN" sz="2400" b="1" dirty="0">
                  <a:solidFill>
                    <a:srgbClr val="002060"/>
                  </a:solidFill>
                  <a:latin typeface="微软雅黑" panose="020B0503020204020204" pitchFamily="34" charset="-122"/>
                  <a:ea typeface="微软雅黑" panose="020B0503020204020204" pitchFamily="34" charset="-122"/>
                  <a:cs typeface="+mj-cs"/>
                </a:rPr>
                <a:t>shut-eye </a:t>
              </a:r>
              <a:r>
                <a:rPr lang="zh-CN" altLang="en-US" sz="2400" b="1" dirty="0">
                  <a:solidFill>
                    <a:srgbClr val="002060"/>
                  </a:solidFill>
                  <a:latin typeface="微软雅黑" panose="020B0503020204020204" pitchFamily="34" charset="-122"/>
                  <a:ea typeface="微软雅黑" panose="020B0503020204020204" pitchFamily="34" charset="-122"/>
                  <a:cs typeface="+mj-cs"/>
                </a:rPr>
                <a:t>睡眠</a:t>
              </a:r>
              <a:endParaRPr lang="zh-CN" altLang="en-US" sz="3000" b="1" dirty="0">
                <a:ln w="12700">
                  <a:noFill/>
                </a:ln>
                <a:solidFill>
                  <a:schemeClr val="bg1"/>
                </a:solidFill>
                <a:latin typeface="微软雅黑" panose="020B0503020204020204" pitchFamily="34" charset="-122"/>
                <a:ea typeface="微软雅黑" panose="020B0503020204020204" pitchFamily="34" charset="-122"/>
                <a:cs typeface="+mj-cs"/>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37"/>
                                        </p:tgtEl>
                                        <p:attrNameLst>
                                          <p:attrName>style.visibility</p:attrName>
                                        </p:attrNameLst>
                                      </p:cBhvr>
                                      <p:to>
                                        <p:strVal val="visible"/>
                                      </p:to>
                                    </p:set>
                                    <p:anim calcmode="lin" valueType="num">
                                      <p:cBhvr additive="base">
                                        <p:cTn id="13" dur="500" fill="hold"/>
                                        <p:tgtEl>
                                          <p:spTgt spid="37"/>
                                        </p:tgtEl>
                                        <p:attrNameLst>
                                          <p:attrName>ppt_x</p:attrName>
                                        </p:attrNameLst>
                                      </p:cBhvr>
                                      <p:tavLst>
                                        <p:tav tm="0">
                                          <p:val>
                                            <p:strVal val="0-#ppt_w/2"/>
                                          </p:val>
                                        </p:tav>
                                        <p:tav tm="100000">
                                          <p:val>
                                            <p:strVal val="#ppt_x"/>
                                          </p:val>
                                        </p:tav>
                                      </p:tavLst>
                                    </p:anim>
                                    <p:anim calcmode="lin" valueType="num">
                                      <p:cBhvr additive="base">
                                        <p:cTn id="14" dur="500" fill="hold"/>
                                        <p:tgtEl>
                                          <p:spTgt spid="37"/>
                                        </p:tgtEl>
                                        <p:attrNameLst>
                                          <p:attrName>ppt_y</p:attrName>
                                        </p:attrNameLst>
                                      </p:cBhvr>
                                      <p:tavLst>
                                        <p:tav tm="0">
                                          <p:val>
                                            <p:strVal val="#ppt_y"/>
                                          </p:val>
                                        </p:tav>
                                        <p:tav tm="100000">
                                          <p:val>
                                            <p:strVal val="#ppt_y"/>
                                          </p:val>
                                        </p:tav>
                                      </p:tavLst>
                                    </p:anim>
                                  </p:childTnLst>
                                </p:cTn>
                              </p:par>
                              <p:par>
                                <p:cTn id="15" presetID="2" presetClass="entr" presetSubtype="8" fill="hold" nodeType="withEffect">
                                  <p:stCondLst>
                                    <p:cond delay="100"/>
                                  </p:stCondLst>
                                  <p:childTnLst>
                                    <p:set>
                                      <p:cBhvr>
                                        <p:cTn id="16" dur="1" fill="hold">
                                          <p:stCondLst>
                                            <p:cond delay="0"/>
                                          </p:stCondLst>
                                        </p:cTn>
                                        <p:tgtEl>
                                          <p:spTgt spid="91"/>
                                        </p:tgtEl>
                                        <p:attrNameLst>
                                          <p:attrName>style.visibility</p:attrName>
                                        </p:attrNameLst>
                                      </p:cBhvr>
                                      <p:to>
                                        <p:strVal val="visible"/>
                                      </p:to>
                                    </p:set>
                                    <p:anim calcmode="lin" valueType="num">
                                      <p:cBhvr additive="base">
                                        <p:cTn id="17" dur="500" fill="hold"/>
                                        <p:tgtEl>
                                          <p:spTgt spid="91"/>
                                        </p:tgtEl>
                                        <p:attrNameLst>
                                          <p:attrName>ppt_x</p:attrName>
                                        </p:attrNameLst>
                                      </p:cBhvr>
                                      <p:tavLst>
                                        <p:tav tm="0">
                                          <p:val>
                                            <p:strVal val="0-#ppt_w/2"/>
                                          </p:val>
                                        </p:tav>
                                        <p:tav tm="100000">
                                          <p:val>
                                            <p:strVal val="#ppt_x"/>
                                          </p:val>
                                        </p:tav>
                                      </p:tavLst>
                                    </p:anim>
                                    <p:anim calcmode="lin" valueType="num">
                                      <p:cBhvr additive="base">
                                        <p:cTn id="18" dur="500" fill="hold"/>
                                        <p:tgtEl>
                                          <p:spTgt spid="91"/>
                                        </p:tgtEl>
                                        <p:attrNameLst>
                                          <p:attrName>ppt_y</p:attrName>
                                        </p:attrNameLst>
                                      </p:cBhvr>
                                      <p:tavLst>
                                        <p:tav tm="0">
                                          <p:val>
                                            <p:strVal val="#ppt_y"/>
                                          </p:val>
                                        </p:tav>
                                        <p:tav tm="100000">
                                          <p:val>
                                            <p:strVal val="#ppt_y"/>
                                          </p:val>
                                        </p:tav>
                                      </p:tavLst>
                                    </p:anim>
                                  </p:childTnLst>
                                </p:cTn>
                              </p:par>
                              <p:par>
                                <p:cTn id="19" presetID="2" presetClass="entr" presetSubtype="8" fill="hold" nodeType="withEffect">
                                  <p:stCondLst>
                                    <p:cond delay="200"/>
                                  </p:stCondLst>
                                  <p:childTnLst>
                                    <p:set>
                                      <p:cBhvr>
                                        <p:cTn id="20" dur="1" fill="hold">
                                          <p:stCondLst>
                                            <p:cond delay="0"/>
                                          </p:stCondLst>
                                        </p:cTn>
                                        <p:tgtEl>
                                          <p:spTgt spid="63"/>
                                        </p:tgtEl>
                                        <p:attrNameLst>
                                          <p:attrName>style.visibility</p:attrName>
                                        </p:attrNameLst>
                                      </p:cBhvr>
                                      <p:to>
                                        <p:strVal val="visible"/>
                                      </p:to>
                                    </p:set>
                                    <p:anim calcmode="lin" valueType="num">
                                      <p:cBhvr additive="base">
                                        <p:cTn id="21" dur="500" fill="hold"/>
                                        <p:tgtEl>
                                          <p:spTgt spid="63"/>
                                        </p:tgtEl>
                                        <p:attrNameLst>
                                          <p:attrName>ppt_x</p:attrName>
                                        </p:attrNameLst>
                                      </p:cBhvr>
                                      <p:tavLst>
                                        <p:tav tm="0">
                                          <p:val>
                                            <p:strVal val="0-#ppt_w/2"/>
                                          </p:val>
                                        </p:tav>
                                        <p:tav tm="100000">
                                          <p:val>
                                            <p:strVal val="#ppt_x"/>
                                          </p:val>
                                        </p:tav>
                                      </p:tavLst>
                                    </p:anim>
                                    <p:anim calcmode="lin" valueType="num">
                                      <p:cBhvr additive="base">
                                        <p:cTn id="22" dur="500" fill="hold"/>
                                        <p:tgtEl>
                                          <p:spTgt spid="63"/>
                                        </p:tgtEl>
                                        <p:attrNameLst>
                                          <p:attrName>ppt_y</p:attrName>
                                        </p:attrNameLst>
                                      </p:cBhvr>
                                      <p:tavLst>
                                        <p:tav tm="0">
                                          <p:val>
                                            <p:strVal val="#ppt_y"/>
                                          </p:val>
                                        </p:tav>
                                        <p:tav tm="100000">
                                          <p:val>
                                            <p:strVal val="#ppt_y"/>
                                          </p:val>
                                        </p:tav>
                                      </p:tavLst>
                                    </p:anim>
                                  </p:childTnLst>
                                </p:cTn>
                              </p:par>
                              <p:par>
                                <p:cTn id="23" presetID="2" presetClass="entr" presetSubtype="8" fill="hold" nodeType="withEffect">
                                  <p:stCondLst>
                                    <p:cond delay="400"/>
                                  </p:stCondLst>
                                  <p:childTnLst>
                                    <p:set>
                                      <p:cBhvr>
                                        <p:cTn id="24" dur="1" fill="hold">
                                          <p:stCondLst>
                                            <p:cond delay="0"/>
                                          </p:stCondLst>
                                        </p:cTn>
                                        <p:tgtEl>
                                          <p:spTgt spid="110"/>
                                        </p:tgtEl>
                                        <p:attrNameLst>
                                          <p:attrName>style.visibility</p:attrName>
                                        </p:attrNameLst>
                                      </p:cBhvr>
                                      <p:to>
                                        <p:strVal val="visible"/>
                                      </p:to>
                                    </p:set>
                                    <p:anim calcmode="lin" valueType="num">
                                      <p:cBhvr additive="base">
                                        <p:cTn id="25" dur="500" fill="hold"/>
                                        <p:tgtEl>
                                          <p:spTgt spid="110"/>
                                        </p:tgtEl>
                                        <p:attrNameLst>
                                          <p:attrName>ppt_x</p:attrName>
                                        </p:attrNameLst>
                                      </p:cBhvr>
                                      <p:tavLst>
                                        <p:tav tm="0">
                                          <p:val>
                                            <p:strVal val="0-#ppt_w/2"/>
                                          </p:val>
                                        </p:tav>
                                        <p:tav tm="100000">
                                          <p:val>
                                            <p:strVal val="#ppt_x"/>
                                          </p:val>
                                        </p:tav>
                                      </p:tavLst>
                                    </p:anim>
                                    <p:anim calcmode="lin" valueType="num">
                                      <p:cBhvr additive="base">
                                        <p:cTn id="26" dur="500" fill="hold"/>
                                        <p:tgtEl>
                                          <p:spTgt spid="110"/>
                                        </p:tgtEl>
                                        <p:attrNameLst>
                                          <p:attrName>ppt_y</p:attrName>
                                        </p:attrNameLst>
                                      </p:cBhvr>
                                      <p:tavLst>
                                        <p:tav tm="0">
                                          <p:val>
                                            <p:strVal val="#ppt_y"/>
                                          </p:val>
                                        </p:tav>
                                        <p:tav tm="100000">
                                          <p:val>
                                            <p:strVal val="#ppt_y"/>
                                          </p:val>
                                        </p:tav>
                                      </p:tavLst>
                                    </p:anim>
                                  </p:childTnLst>
                                </p:cTn>
                              </p:par>
                              <p:par>
                                <p:cTn id="27" presetID="2" presetClass="entr" presetSubtype="8" fill="hold" nodeType="withEffect">
                                  <p:stCondLst>
                                    <p:cond delay="100"/>
                                  </p:stCondLst>
                                  <p:childTnLst>
                                    <p:set>
                                      <p:cBhvr>
                                        <p:cTn id="28" dur="1" fill="hold">
                                          <p:stCondLst>
                                            <p:cond delay="0"/>
                                          </p:stCondLst>
                                        </p:cTn>
                                        <p:tgtEl>
                                          <p:spTgt spid="40"/>
                                        </p:tgtEl>
                                        <p:attrNameLst>
                                          <p:attrName>style.visibility</p:attrName>
                                        </p:attrNameLst>
                                      </p:cBhvr>
                                      <p:to>
                                        <p:strVal val="visible"/>
                                      </p:to>
                                    </p:set>
                                    <p:anim calcmode="lin" valueType="num">
                                      <p:cBhvr additive="base">
                                        <p:cTn id="29" dur="500" fill="hold"/>
                                        <p:tgtEl>
                                          <p:spTgt spid="40"/>
                                        </p:tgtEl>
                                        <p:attrNameLst>
                                          <p:attrName>ppt_x</p:attrName>
                                        </p:attrNameLst>
                                      </p:cBhvr>
                                      <p:tavLst>
                                        <p:tav tm="0">
                                          <p:val>
                                            <p:strVal val="0-#ppt_w/2"/>
                                          </p:val>
                                        </p:tav>
                                        <p:tav tm="100000">
                                          <p:val>
                                            <p:strVal val="#ppt_x"/>
                                          </p:val>
                                        </p:tav>
                                      </p:tavLst>
                                    </p:anim>
                                    <p:anim calcmode="lin" valueType="num">
                                      <p:cBhvr additive="base">
                                        <p:cTn id="30" dur="500" fill="hold"/>
                                        <p:tgtEl>
                                          <p:spTgt spid="40"/>
                                        </p:tgtEl>
                                        <p:attrNameLst>
                                          <p:attrName>ppt_y</p:attrName>
                                        </p:attrNameLst>
                                      </p:cBhvr>
                                      <p:tavLst>
                                        <p:tav tm="0">
                                          <p:val>
                                            <p:strVal val="#ppt_y"/>
                                          </p:val>
                                        </p:tav>
                                        <p:tav tm="100000">
                                          <p:val>
                                            <p:strVal val="#ppt_y"/>
                                          </p:val>
                                        </p:tav>
                                      </p:tavLst>
                                    </p:anim>
                                  </p:childTnLst>
                                </p:cTn>
                              </p:par>
                              <p:par>
                                <p:cTn id="31" presetID="2" presetClass="entr" presetSubtype="8" fill="hold" nodeType="withEffect">
                                  <p:stCondLst>
                                    <p:cond delay="300"/>
                                  </p:stCondLst>
                                  <p:childTnLst>
                                    <p:set>
                                      <p:cBhvr>
                                        <p:cTn id="32" dur="1" fill="hold">
                                          <p:stCondLst>
                                            <p:cond delay="0"/>
                                          </p:stCondLst>
                                        </p:cTn>
                                        <p:tgtEl>
                                          <p:spTgt spid="100"/>
                                        </p:tgtEl>
                                        <p:attrNameLst>
                                          <p:attrName>style.visibility</p:attrName>
                                        </p:attrNameLst>
                                      </p:cBhvr>
                                      <p:to>
                                        <p:strVal val="visible"/>
                                      </p:to>
                                    </p:set>
                                    <p:anim calcmode="lin" valueType="num">
                                      <p:cBhvr additive="base">
                                        <p:cTn id="33" dur="500" fill="hold"/>
                                        <p:tgtEl>
                                          <p:spTgt spid="100"/>
                                        </p:tgtEl>
                                        <p:attrNameLst>
                                          <p:attrName>ppt_x</p:attrName>
                                        </p:attrNameLst>
                                      </p:cBhvr>
                                      <p:tavLst>
                                        <p:tav tm="0">
                                          <p:val>
                                            <p:strVal val="0-#ppt_w/2"/>
                                          </p:val>
                                        </p:tav>
                                        <p:tav tm="100000">
                                          <p:val>
                                            <p:strVal val="#ppt_x"/>
                                          </p:val>
                                        </p:tav>
                                      </p:tavLst>
                                    </p:anim>
                                    <p:anim calcmode="lin" valueType="num">
                                      <p:cBhvr additive="base">
                                        <p:cTn id="34" dur="500" fill="hold"/>
                                        <p:tgtEl>
                                          <p:spTgt spid="100"/>
                                        </p:tgtEl>
                                        <p:attrNameLst>
                                          <p:attrName>ppt_y</p:attrName>
                                        </p:attrNameLst>
                                      </p:cBhvr>
                                      <p:tavLst>
                                        <p:tav tm="0">
                                          <p:val>
                                            <p:strVal val="#ppt_y"/>
                                          </p:val>
                                        </p:tav>
                                        <p:tav tm="100000">
                                          <p:val>
                                            <p:strVal val="#ppt_y"/>
                                          </p:val>
                                        </p:tav>
                                      </p:tavLst>
                                    </p:anim>
                                  </p:childTnLst>
                                </p:cTn>
                              </p:par>
                              <p:par>
                                <p:cTn id="35" presetID="2" presetClass="entr" presetSubtype="8" fill="hold" nodeType="withEffect">
                                  <p:stCondLst>
                                    <p:cond delay="500"/>
                                  </p:stCondLst>
                                  <p:childTnLst>
                                    <p:set>
                                      <p:cBhvr>
                                        <p:cTn id="36" dur="1" fill="hold">
                                          <p:stCondLst>
                                            <p:cond delay="0"/>
                                          </p:stCondLst>
                                        </p:cTn>
                                        <p:tgtEl>
                                          <p:spTgt spid="103"/>
                                        </p:tgtEl>
                                        <p:attrNameLst>
                                          <p:attrName>style.visibility</p:attrName>
                                        </p:attrNameLst>
                                      </p:cBhvr>
                                      <p:to>
                                        <p:strVal val="visible"/>
                                      </p:to>
                                    </p:set>
                                    <p:anim calcmode="lin" valueType="num">
                                      <p:cBhvr additive="base">
                                        <p:cTn id="37" dur="500" fill="hold"/>
                                        <p:tgtEl>
                                          <p:spTgt spid="103"/>
                                        </p:tgtEl>
                                        <p:attrNameLst>
                                          <p:attrName>ppt_x</p:attrName>
                                        </p:attrNameLst>
                                      </p:cBhvr>
                                      <p:tavLst>
                                        <p:tav tm="0">
                                          <p:val>
                                            <p:strVal val="0-#ppt_w/2"/>
                                          </p:val>
                                        </p:tav>
                                        <p:tav tm="100000">
                                          <p:val>
                                            <p:strVal val="#ppt_x"/>
                                          </p:val>
                                        </p:tav>
                                      </p:tavLst>
                                    </p:anim>
                                    <p:anim calcmode="lin" valueType="num">
                                      <p:cBhvr additive="base">
                                        <p:cTn id="38" dur="500" fill="hold"/>
                                        <p:tgtEl>
                                          <p:spTgt spid="10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50189" y="4010592"/>
            <a:ext cx="10808777" cy="193802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1. A. lies            	B. lives           	C. takes    	D. lands</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2. A. widest       	B. largest      	C. tidiest   	D. fullest</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3. A. located      	B. near          	C. close     	D. far</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4. A. number     	B. square      	C. floor      	D. area</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5. A. wide          	B. narrow      	C. big         	D. small</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27" name="图片 26"/>
          <p:cNvPicPr>
            <a:picLocks noChangeAspect="1"/>
          </p:cNvPicPr>
          <p:nvPr/>
        </p:nvPicPr>
        <p:blipFill>
          <a:blip r:embed="rId1" cstate="print">
            <a:alphaModFix amt="20000"/>
            <a:extLst>
              <a:ext uri="{28A0092B-C50C-407E-A947-70E740481C1C}">
                <a14:useLocalDpi xmlns:a14="http://schemas.microsoft.com/office/drawing/2010/main" val="0"/>
              </a:ext>
            </a:extLst>
          </a:blip>
          <a:stretch>
            <a:fillRect/>
          </a:stretch>
        </p:blipFill>
        <p:spPr>
          <a:xfrm>
            <a:off x="9704952" y="-29303"/>
            <a:ext cx="2506942" cy="2508444"/>
          </a:xfrm>
          <a:prstGeom prst="rect">
            <a:avLst/>
          </a:prstGeom>
        </p:spPr>
      </p:pic>
      <p:sp>
        <p:nvSpPr>
          <p:cNvPr id="2" name="标题 1"/>
          <p:cNvSpPr>
            <a:spLocks noGrp="1"/>
          </p:cNvSpPr>
          <p:nvPr>
            <p:ph type="title"/>
          </p:nvPr>
        </p:nvSpPr>
        <p:spPr>
          <a:xfrm>
            <a:off x="540589" y="-120770"/>
            <a:ext cx="10972800" cy="1143000"/>
          </a:xfrm>
        </p:spPr>
        <p:txBody>
          <a:bodyPr>
            <a:normAutofit/>
          </a:bodyPr>
          <a:lstStyle/>
          <a:p>
            <a:pPr algn="l"/>
            <a:r>
              <a:rPr lang="zh-CN" altLang="en-US" sz="3200" b="1" dirty="0">
                <a:solidFill>
                  <a:srgbClr val="002060"/>
                </a:solidFill>
                <a:latin typeface="微软雅黑" panose="020B0503020204020204" pitchFamily="34" charset="-122"/>
                <a:ea typeface="微软雅黑" panose="020B0503020204020204" pitchFamily="34" charset="-122"/>
              </a:rPr>
              <a:t>自 测 题 九 （ 说 明 文 ）</a:t>
            </a:r>
            <a:endParaRPr lang="zh-CN" altLang="en-US" sz="3200" b="1" dirty="0">
              <a:solidFill>
                <a:srgbClr val="002060"/>
              </a:solidFill>
              <a:latin typeface="微软雅黑" panose="020B0503020204020204" pitchFamily="34" charset="-122"/>
              <a:ea typeface="微软雅黑" panose="020B0503020204020204" pitchFamily="34" charset="-122"/>
            </a:endParaRPr>
          </a:p>
        </p:txBody>
      </p:sp>
      <p:sp>
        <p:nvSpPr>
          <p:cNvPr id="3" name="内容占位符 2"/>
          <p:cNvSpPr>
            <a:spLocks noGrp="1"/>
          </p:cNvSpPr>
          <p:nvPr>
            <p:ph idx="1"/>
          </p:nvPr>
        </p:nvSpPr>
        <p:spPr>
          <a:xfrm>
            <a:off x="431763" y="972270"/>
            <a:ext cx="10972800" cy="3088283"/>
          </a:xfrm>
          <a:solidFill>
            <a:schemeClr val="bg1">
              <a:alpha val="45000"/>
            </a:schemeClr>
          </a:solidFill>
        </p:spPr>
        <p:txBody>
          <a:bodyPr>
            <a:noAutofit/>
          </a:bodyPr>
          <a:lstStyle/>
          <a:p>
            <a:pPr marL="0" indent="0">
              <a:buNone/>
            </a:pP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     Iceland</a:t>
            </a:r>
            <a:r>
              <a:rPr lang="en-US" altLang="zh-CN" sz="2400" b="1" u="sng" dirty="0">
                <a:latin typeface="微软雅黑" panose="020B0503020204020204" pitchFamily="34" charset="-122"/>
                <a:ea typeface="微软雅黑" panose="020B0503020204020204" pitchFamily="34" charset="-122"/>
                <a:cs typeface="Times New Roman" panose="02020603050405020304" pitchFamily="18" charset="0"/>
              </a:rPr>
              <a:t>   1   </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in the North Atlantic Ocean. It lies between 63°24′ and 66°33′N and between 13°30′ and24°2′W and is the second</a:t>
            </a:r>
            <a:r>
              <a:rPr lang="en-US" altLang="zh-CN" sz="2400" b="1" u="sng" dirty="0">
                <a:latin typeface="微软雅黑" panose="020B0503020204020204" pitchFamily="34" charset="-122"/>
                <a:ea typeface="微软雅黑" panose="020B0503020204020204" pitchFamily="34" charset="-122"/>
                <a:cs typeface="Times New Roman" panose="02020603050405020304" pitchFamily="18" charset="0"/>
              </a:rPr>
              <a:t>   2   </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island in Europe. It is</a:t>
            </a:r>
            <a:r>
              <a:rPr lang="en-US" altLang="zh-CN" sz="2400" b="1" u="sng" dirty="0">
                <a:latin typeface="微软雅黑" panose="020B0503020204020204" pitchFamily="34" charset="-122"/>
                <a:ea typeface="微软雅黑" panose="020B0503020204020204" pitchFamily="34" charset="-122"/>
                <a:cs typeface="Times New Roman" panose="02020603050405020304" pitchFamily="18" charset="0"/>
              </a:rPr>
              <a:t>   3   </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to the Arctic Circle ( </a:t>
            </a:r>
            <a:r>
              <a:rPr lang="zh-CN" altLang="en-US" sz="2400" b="1" dirty="0">
                <a:latin typeface="微软雅黑" panose="020B0503020204020204" pitchFamily="34" charset="-122"/>
                <a:ea typeface="微软雅黑" panose="020B0503020204020204" pitchFamily="34" charset="-122"/>
                <a:cs typeface="Times New Roman" panose="02020603050405020304" pitchFamily="18" charset="0"/>
              </a:rPr>
              <a:t>北极圈 </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 Yet in fact, one of its northerly islands lies inside. The country has a total</a:t>
            </a:r>
            <a:r>
              <a:rPr lang="en-US" altLang="zh-CN" sz="2400" b="1" u="sng" dirty="0">
                <a:latin typeface="微软雅黑" panose="020B0503020204020204" pitchFamily="34" charset="-122"/>
                <a:ea typeface="微软雅黑" panose="020B0503020204020204" pitchFamily="34" charset="-122"/>
                <a:cs typeface="Times New Roman" panose="02020603050405020304" pitchFamily="18" charset="0"/>
              </a:rPr>
              <a:t>   4   </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of 103,000 square kilometers and a coastline of about 6,600 km. The island is 300 km</a:t>
            </a:r>
            <a:r>
              <a:rPr lang="en-US" altLang="zh-CN" sz="2400" b="1" u="sng" dirty="0">
                <a:latin typeface="微软雅黑" panose="020B0503020204020204" pitchFamily="34" charset="-122"/>
                <a:ea typeface="微软雅黑" panose="020B0503020204020204" pitchFamily="34" charset="-122"/>
                <a:cs typeface="Times New Roman" panose="02020603050405020304" pitchFamily="18" charset="0"/>
              </a:rPr>
              <a:t>   5   </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from north to south, and 500 km across from west to east.</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3" name="TextBox 22"/>
          <p:cNvSpPr txBox="1"/>
          <p:nvPr/>
        </p:nvSpPr>
        <p:spPr>
          <a:xfrm>
            <a:off x="797244" y="4675533"/>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C</a:t>
            </a:r>
            <a:endParaRPr lang="en-US" altLang="zh-CN" sz="2800" b="1" dirty="0">
              <a:solidFill>
                <a:srgbClr val="C00000"/>
              </a:solidFill>
              <a:latin typeface="Times New Roman" panose="02020603050405020304" pitchFamily="18" charset="0"/>
              <a:cs typeface="Times New Roman" panose="02020603050405020304" pitchFamily="18" charset="0"/>
            </a:endParaRPr>
          </a:p>
        </p:txBody>
      </p:sp>
      <p:sp>
        <p:nvSpPr>
          <p:cNvPr id="4" name="灯片编号占位符 3"/>
          <p:cNvSpPr>
            <a:spLocks noGrp="1"/>
          </p:cNvSpPr>
          <p:nvPr>
            <p:ph type="sldNum" sz="quarter" idx="12"/>
          </p:nvPr>
        </p:nvSpPr>
        <p:spPr/>
        <p:txBody>
          <a:bodyPr/>
          <a:lstStyle/>
          <a:p>
            <a:fld id="{879EF9BB-81F1-401D-AA19-680A8E0D7F6D}" type="slidenum">
              <a:rPr lang="en-US" smtClean="0"/>
            </a:fld>
            <a:endParaRPr lang="en-US"/>
          </a:p>
        </p:txBody>
      </p:sp>
      <p:sp>
        <p:nvSpPr>
          <p:cNvPr id="26" name="左箭头 25">
            <a:hlinkClick r:id="rId2"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16" name="TextBox 22"/>
          <p:cNvSpPr txBox="1"/>
          <p:nvPr/>
        </p:nvSpPr>
        <p:spPr>
          <a:xfrm>
            <a:off x="787436" y="4326167"/>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B</a:t>
            </a:r>
            <a:endParaRPr lang="en-US" altLang="zh-CN" sz="2800" b="1" dirty="0">
              <a:solidFill>
                <a:srgbClr val="C00000"/>
              </a:solidFill>
              <a:latin typeface="Times New Roman" panose="02020603050405020304" pitchFamily="18" charset="0"/>
              <a:cs typeface="Times New Roman" panose="02020603050405020304" pitchFamily="18" charset="0"/>
            </a:endParaRPr>
          </a:p>
        </p:txBody>
      </p:sp>
      <p:sp>
        <p:nvSpPr>
          <p:cNvPr id="9" name="TextBox 22"/>
          <p:cNvSpPr txBox="1"/>
          <p:nvPr/>
        </p:nvSpPr>
        <p:spPr>
          <a:xfrm>
            <a:off x="787437" y="3965988"/>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A</a:t>
            </a:r>
            <a:endParaRPr lang="en-US" altLang="zh-CN" sz="2800" b="1" dirty="0">
              <a:solidFill>
                <a:srgbClr val="C00000"/>
              </a:solidFill>
              <a:latin typeface="Times New Roman" panose="02020603050405020304" pitchFamily="18" charset="0"/>
              <a:cs typeface="Times New Roman" panose="02020603050405020304" pitchFamily="18" charset="0"/>
            </a:endParaRPr>
          </a:p>
        </p:txBody>
      </p:sp>
      <p:sp>
        <p:nvSpPr>
          <p:cNvPr id="10" name="TextBox 22"/>
          <p:cNvSpPr txBox="1"/>
          <p:nvPr/>
        </p:nvSpPr>
        <p:spPr>
          <a:xfrm>
            <a:off x="797244" y="5024899"/>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D</a:t>
            </a:r>
            <a:endParaRPr lang="en-US" altLang="zh-CN" sz="2800" b="1" dirty="0">
              <a:solidFill>
                <a:srgbClr val="C00000"/>
              </a:solidFill>
              <a:latin typeface="Times New Roman" panose="02020603050405020304" pitchFamily="18" charset="0"/>
              <a:cs typeface="Times New Roman" panose="02020603050405020304" pitchFamily="18" charset="0"/>
            </a:endParaRPr>
          </a:p>
        </p:txBody>
      </p:sp>
      <p:sp>
        <p:nvSpPr>
          <p:cNvPr id="12" name="文本框 11">
            <a:hlinkClick r:id="rId3" action="ppaction://hlinksldjump"/>
          </p:cNvPr>
          <p:cNvSpPr txBox="1"/>
          <p:nvPr/>
        </p:nvSpPr>
        <p:spPr>
          <a:xfrm>
            <a:off x="10599439" y="3912023"/>
            <a:ext cx="982961" cy="461665"/>
          </a:xfrm>
          <a:prstGeom prst="rect">
            <a:avLst/>
          </a:prstGeom>
          <a:solidFill>
            <a:schemeClr val="accent1"/>
          </a:solidFill>
          <a:effectLst>
            <a:outerShdw blurRad="50800" dist="76200" dir="5400000" algn="ctr" rotWithShape="0">
              <a:srgbClr val="000000">
                <a:alpha val="43137"/>
              </a:srgbClr>
            </a:outerShdw>
          </a:effectLst>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解  析</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17" name="TextBox 22"/>
          <p:cNvSpPr txBox="1"/>
          <p:nvPr/>
        </p:nvSpPr>
        <p:spPr>
          <a:xfrm>
            <a:off x="797244" y="5420243"/>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A</a:t>
            </a:r>
            <a:endParaRPr lang="en-US" altLang="zh-CN" sz="2800" b="1" dirty="0">
              <a:solidFill>
                <a:srgbClr val="C00000"/>
              </a:solidFill>
              <a:latin typeface="Times New Roman" panose="02020603050405020304" pitchFamily="18" charset="0"/>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up)">
                                      <p:cBhvr>
                                        <p:cTn id="7" dur="500"/>
                                        <p:tgtEl>
                                          <p:spTgt spid="3">
                                            <p:bg/>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up)">
                                      <p:cBhvr>
                                        <p:cTn id="10" dur="500"/>
                                        <p:tgtEl>
                                          <p:spTgt spid="3">
                                            <p:txEl>
                                              <p:pRg st="0" end="0"/>
                                            </p:txEl>
                                          </p:spTgt>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up)">
                                      <p:cBhvr>
                                        <p:cTn id="13" dur="500"/>
                                        <p:tgtEl>
                                          <p:spTgt spid="5"/>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grpId="0" nodeType="click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barn(inVertical)">
                                      <p:cBhvr>
                                        <p:cTn id="18" dur="500"/>
                                        <p:tgtEl>
                                          <p:spTgt spid="9"/>
                                        </p:tgtEl>
                                      </p:cBhvr>
                                    </p:animEffect>
                                  </p:childTnLst>
                                </p:cTn>
                              </p:par>
                            </p:childTnLst>
                          </p:cTn>
                        </p:par>
                        <p:par>
                          <p:cTn id="19" fill="hold">
                            <p:stCondLst>
                              <p:cond delay="500"/>
                            </p:stCondLst>
                            <p:childTnLst>
                              <p:par>
                                <p:cTn id="20" presetID="16" presetClass="entr" presetSubtype="37" fill="hold" grpId="0" nodeType="after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barn(outVertical)">
                                      <p:cBhvr>
                                        <p:cTn id="22" dur="500"/>
                                        <p:tgtEl>
                                          <p:spTgt spid="12"/>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barn(inVertical)">
                                      <p:cBhvr>
                                        <p:cTn id="27" dur="500"/>
                                        <p:tgtEl>
                                          <p:spTgt spid="16"/>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23"/>
                                        </p:tgtEl>
                                        <p:attrNameLst>
                                          <p:attrName>style.visibility</p:attrName>
                                        </p:attrNameLst>
                                      </p:cBhvr>
                                      <p:to>
                                        <p:strVal val="visible"/>
                                      </p:to>
                                    </p:set>
                                    <p:animEffect transition="in" filter="barn(inVertical)">
                                      <p:cBhvr>
                                        <p:cTn id="32" dur="500"/>
                                        <p:tgtEl>
                                          <p:spTgt spid="23"/>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barn(inVertical)">
                                      <p:cBhvr>
                                        <p:cTn id="37" dur="500"/>
                                        <p:tgtEl>
                                          <p:spTgt spid="10"/>
                                        </p:tgtEl>
                                      </p:cBhvr>
                                    </p:animEffect>
                                  </p:childTnLst>
                                </p:cTn>
                              </p:par>
                            </p:childTnLst>
                          </p:cTn>
                        </p:par>
                      </p:childTnLst>
                    </p:cTn>
                  </p:par>
                  <p:par>
                    <p:cTn id="38" fill="hold">
                      <p:stCondLst>
                        <p:cond delay="indefinite"/>
                      </p:stCondLst>
                      <p:childTnLst>
                        <p:par>
                          <p:cTn id="39" fill="hold">
                            <p:stCondLst>
                              <p:cond delay="0"/>
                            </p:stCondLst>
                            <p:childTnLst>
                              <p:par>
                                <p:cTn id="40" presetID="16" presetClass="entr" presetSubtype="21" fill="hold" grpId="0" nodeType="clickEffect">
                                  <p:stCondLst>
                                    <p:cond delay="0"/>
                                  </p:stCondLst>
                                  <p:childTnLst>
                                    <p:set>
                                      <p:cBhvr>
                                        <p:cTn id="41" dur="1" fill="hold">
                                          <p:stCondLst>
                                            <p:cond delay="0"/>
                                          </p:stCondLst>
                                        </p:cTn>
                                        <p:tgtEl>
                                          <p:spTgt spid="17"/>
                                        </p:tgtEl>
                                        <p:attrNameLst>
                                          <p:attrName>style.visibility</p:attrName>
                                        </p:attrNameLst>
                                      </p:cBhvr>
                                      <p:to>
                                        <p:strVal val="visible"/>
                                      </p:to>
                                    </p:set>
                                    <p:animEffect transition="in" filter="barn(inVertical)">
                                      <p:cBhvr>
                                        <p:cTn id="4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3" grpId="0" animBg="1" build="p"/>
      <p:bldP spid="23" grpId="0"/>
      <p:bldP spid="16" grpId="0"/>
      <p:bldP spid="9" grpId="0"/>
      <p:bldP spid="10" grpId="0"/>
      <p:bldP spid="12" grpId="0" animBg="1"/>
      <p:bldP spid="17" grpId="0"/>
    </p:bldLst>
  </p:timing>
</p:sld>
</file>

<file path=ppt/slides/slide7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69" name="Group 4"/>
          <p:cNvGrpSpPr/>
          <p:nvPr/>
        </p:nvGrpSpPr>
        <p:grpSpPr>
          <a:xfrm>
            <a:off x="9040482" y="3280216"/>
            <a:ext cx="3058005" cy="3492104"/>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3" name="内容占位符 2"/>
          <p:cNvSpPr>
            <a:spLocks noGrp="1"/>
          </p:cNvSpPr>
          <p:nvPr>
            <p:ph idx="1"/>
          </p:nvPr>
        </p:nvSpPr>
        <p:spPr>
          <a:xfrm>
            <a:off x="93513" y="189782"/>
            <a:ext cx="12098487" cy="6582538"/>
          </a:xfrm>
          <a:solidFill>
            <a:schemeClr val="bg1">
              <a:alpha val="47000"/>
            </a:schemeClr>
          </a:solidFill>
        </p:spPr>
        <p:txBody>
          <a:bodyPr>
            <a:noAutofit/>
          </a:bodyPr>
          <a:lstStyle/>
          <a:p>
            <a:pPr marL="0" indent="0">
              <a:lnSpc>
                <a:spcPct val="110000"/>
              </a:lnSpc>
              <a:buNone/>
            </a:pPr>
            <a:r>
              <a:rPr lang="zh-CN" altLang="en-US" sz="2300" b="1" dirty="0">
                <a:solidFill>
                  <a:srgbClr val="002060"/>
                </a:solidFill>
                <a:latin typeface="微软雅黑" panose="020B0503020204020204" pitchFamily="34" charset="-122"/>
                <a:ea typeface="微软雅黑" panose="020B0503020204020204" pitchFamily="34" charset="-122"/>
                <a:cs typeface="+mj-cs"/>
              </a:rPr>
              <a:t>解  析：</a:t>
            </a:r>
            <a:r>
              <a:rPr sz="2300" b="1" dirty="0">
                <a:latin typeface="微软雅黑" panose="020B0503020204020204" pitchFamily="34" charset="-122"/>
                <a:ea typeface="微软雅黑" panose="020B0503020204020204" pitchFamily="34" charset="-122"/>
              </a:rPr>
              <a:t>1. 本题考查词义辨析和联系下文。结合下文冰岛“lies between 63°24′ and 66°33′N and between 13°30′ and 24°2′W”可知，第 1 段主要讲述冰岛的地理位置，A 项 lies in（位于）符合语境，故本题正确答案为 A。</a:t>
            </a:r>
            <a:endParaRPr sz="2300" b="1" dirty="0">
              <a:latin typeface="微软雅黑" panose="020B0503020204020204" pitchFamily="34" charset="-122"/>
              <a:ea typeface="微软雅黑" panose="020B0503020204020204" pitchFamily="34" charset="-122"/>
            </a:endParaRPr>
          </a:p>
          <a:p>
            <a:pPr marL="0" indent="0">
              <a:lnSpc>
                <a:spcPct val="110000"/>
              </a:lnSpc>
              <a:buNone/>
            </a:pPr>
            <a:r>
              <a:rPr sz="2300" b="1" dirty="0">
                <a:latin typeface="微软雅黑" panose="020B0503020204020204" pitchFamily="34" charset="-122"/>
                <a:ea typeface="微软雅黑" panose="020B0503020204020204" pitchFamily="34" charset="-122"/>
              </a:rPr>
              <a:t>2. 本题考查联系上下文。结合下文“a total </a:t>
            </a:r>
            <a:r>
              <a:rPr lang="en-US" sz="2300" b="1" u="sng" dirty="0">
                <a:latin typeface="微软雅黑" panose="020B0503020204020204" pitchFamily="34" charset="-122"/>
                <a:ea typeface="微软雅黑" panose="020B0503020204020204" pitchFamily="34" charset="-122"/>
              </a:rPr>
              <a:t>     </a:t>
            </a:r>
            <a:r>
              <a:rPr sz="2300" b="1" u="sng" dirty="0">
                <a:latin typeface="微软雅黑" panose="020B0503020204020204" pitchFamily="34" charset="-122"/>
                <a:ea typeface="微软雅黑" panose="020B0503020204020204" pitchFamily="34" charset="-122"/>
              </a:rPr>
              <a:t> </a:t>
            </a:r>
            <a:r>
              <a:rPr sz="2300" b="1" dirty="0">
                <a:latin typeface="微软雅黑" panose="020B0503020204020204" pitchFamily="34" charset="-122"/>
                <a:ea typeface="微软雅黑" panose="020B0503020204020204" pitchFamily="34" charset="-122"/>
              </a:rPr>
              <a:t>of 103,000 square kilometers”和“The island is 300 km</a:t>
            </a:r>
            <a:r>
              <a:rPr sz="2300" b="1" u="sng" dirty="0">
                <a:latin typeface="微软雅黑" panose="020B0503020204020204" pitchFamily="34" charset="-122"/>
                <a:ea typeface="微软雅黑" panose="020B0503020204020204" pitchFamily="34" charset="-122"/>
              </a:rPr>
              <a:t> </a:t>
            </a:r>
            <a:r>
              <a:rPr lang="en-US" sz="2300" b="1" u="sng" dirty="0">
                <a:latin typeface="微软雅黑" panose="020B0503020204020204" pitchFamily="34" charset="-122"/>
                <a:ea typeface="微软雅黑" panose="020B0503020204020204" pitchFamily="34" charset="-122"/>
              </a:rPr>
              <a:t>   </a:t>
            </a:r>
            <a:r>
              <a:rPr sz="2300" b="1" u="sng" dirty="0">
                <a:latin typeface="微软雅黑" panose="020B0503020204020204" pitchFamily="34" charset="-122"/>
                <a:ea typeface="微软雅黑" panose="020B0503020204020204" pitchFamily="34" charset="-122"/>
              </a:rPr>
              <a:t> </a:t>
            </a:r>
            <a:r>
              <a:rPr sz="2300" b="1" dirty="0">
                <a:latin typeface="微软雅黑" panose="020B0503020204020204" pitchFamily="34" charset="-122"/>
                <a:ea typeface="微软雅黑" panose="020B0503020204020204" pitchFamily="34" charset="-122"/>
              </a:rPr>
              <a:t>from north to south, and 500 km across from west to east”可知，这里在介绍冰岛的地理位置、大小和占地面积，用 largest 更加合适，故本题正确答案为 B。</a:t>
            </a:r>
            <a:endParaRPr sz="2300" b="1" dirty="0">
              <a:latin typeface="微软雅黑" panose="020B0503020204020204" pitchFamily="34" charset="-122"/>
              <a:ea typeface="微软雅黑" panose="020B0503020204020204" pitchFamily="34" charset="-122"/>
            </a:endParaRPr>
          </a:p>
          <a:p>
            <a:pPr marL="0" indent="0">
              <a:lnSpc>
                <a:spcPct val="110000"/>
              </a:lnSpc>
              <a:buNone/>
            </a:pPr>
            <a:r>
              <a:rPr sz="2300" b="1" dirty="0">
                <a:latin typeface="微软雅黑" panose="020B0503020204020204" pitchFamily="34" charset="-122"/>
                <a:ea typeface="微软雅黑" panose="020B0503020204020204" pitchFamily="34" charset="-122"/>
              </a:rPr>
              <a:t>3. 本题考查词义辨析和常识背景。根据地理知识得知，冰岛位于北极圈附近，并有一部分地区已经在北极圈内了，因此推断出用 close to（靠近）更加合适。be located to 意为“坐落于”，与事实不符，故本题正确答案为 C。</a:t>
            </a:r>
            <a:endParaRPr sz="2300" b="1" dirty="0">
              <a:latin typeface="微软雅黑" panose="020B0503020204020204" pitchFamily="34" charset="-122"/>
              <a:ea typeface="微软雅黑" panose="020B0503020204020204" pitchFamily="34" charset="-122"/>
            </a:endParaRPr>
          </a:p>
          <a:p>
            <a:pPr marL="0" indent="0">
              <a:lnSpc>
                <a:spcPct val="110000"/>
              </a:lnSpc>
              <a:buNone/>
            </a:pPr>
            <a:r>
              <a:rPr sz="2300" b="1" dirty="0">
                <a:latin typeface="微软雅黑" panose="020B0503020204020204" pitchFamily="34" charset="-122"/>
                <a:ea typeface="微软雅黑" panose="020B0503020204020204" pitchFamily="34" charset="-122"/>
              </a:rPr>
              <a:t>4. 本题考查词义辨析。根据下文的 square kilometers（平方千米），可以推断出前面是在说总面积，用 area 更加合适，故本题正确答案为 D。</a:t>
            </a:r>
            <a:endParaRPr sz="2300" b="1" dirty="0">
              <a:latin typeface="微软雅黑" panose="020B0503020204020204" pitchFamily="34" charset="-122"/>
              <a:ea typeface="微软雅黑" panose="020B0503020204020204" pitchFamily="34" charset="-122"/>
            </a:endParaRPr>
          </a:p>
          <a:p>
            <a:pPr marL="0" indent="0">
              <a:lnSpc>
                <a:spcPct val="110000"/>
              </a:lnSpc>
              <a:buNone/>
            </a:pPr>
            <a:r>
              <a:rPr sz="2300" b="1" dirty="0">
                <a:latin typeface="微软雅黑" panose="020B0503020204020204" pitchFamily="34" charset="-122"/>
                <a:ea typeface="微软雅黑" panose="020B0503020204020204" pitchFamily="34" charset="-122"/>
              </a:rPr>
              <a:t>5. 本题考查词义辨析。根据下文的“500 km across from west to east”，可以推断出此处是在说宽度，因此选择 wide，故本题正确答案为 A。</a:t>
            </a:r>
            <a:endParaRPr sz="2300" b="1" dirty="0">
              <a:latin typeface="微软雅黑" panose="020B0503020204020204" pitchFamily="34" charset="-122"/>
              <a:ea typeface="微软雅黑" panose="020B0503020204020204" pitchFamily="34" charset="-122"/>
            </a:endParaRPr>
          </a:p>
        </p:txBody>
      </p:sp>
      <p:sp>
        <p:nvSpPr>
          <p:cNvPr id="33" name="左箭头 32">
            <a:hlinkClick r:id="rId1"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endParaRPr lang="zh-CN" altLang="en-US" sz="2400" b="1" dirty="0">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bg/>
                                          </p:spTgt>
                                        </p:tgtEl>
                                        <p:attrNameLst>
                                          <p:attrName>style.visibility</p:attrName>
                                        </p:attrNameLst>
                                      </p:cBhvr>
                                      <p:to>
                                        <p:strVal val="visible"/>
                                      </p:to>
                                    </p:set>
                                    <p:animEffect transition="in" filter="wipe(up)">
                                      <p:cBhvr>
                                        <p:cTn id="11" dur="500"/>
                                        <p:tgtEl>
                                          <p:spTgt spid="3">
                                            <p:bg/>
                                          </p:spTgt>
                                        </p:tgtEl>
                                      </p:cBhvr>
                                    </p:animEffect>
                                  </p:childTnLst>
                                </p:cTn>
                              </p:par>
                              <p:par>
                                <p:cTn id="12" presetID="22" presetClass="entr" presetSubtype="1" fill="hold" grpId="0" nodeType="with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wipe(up)">
                                      <p:cBhvr>
                                        <p:cTn id="14" dur="500"/>
                                        <p:tgtEl>
                                          <p:spTgt spid="3">
                                            <p:txEl>
                                              <p:pRg st="0" end="0"/>
                                            </p:txEl>
                                          </p:spTgt>
                                        </p:tgtEl>
                                      </p:cBhvr>
                                    </p:animEffect>
                                  </p:childTnLst>
                                </p:cTn>
                              </p:par>
                              <p:par>
                                <p:cTn id="15" presetID="22" presetClass="entr" presetSubtype="1" fill="hold" grpId="0" nodeType="with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wipe(up)">
                                      <p:cBhvr>
                                        <p:cTn id="17" dur="500"/>
                                        <p:tgtEl>
                                          <p:spTgt spid="3">
                                            <p:txEl>
                                              <p:pRg st="1" end="1"/>
                                            </p:txEl>
                                          </p:spTgt>
                                        </p:tgtEl>
                                      </p:cBhvr>
                                    </p:animEffect>
                                  </p:childTnLst>
                                </p:cTn>
                              </p:par>
                              <p:par>
                                <p:cTn id="18" presetID="22" presetClass="entr" presetSubtype="1" fill="hold" grpId="0" nodeType="with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Effect transition="in" filter="wipe(up)">
                                      <p:cBhvr>
                                        <p:cTn id="20" dur="500"/>
                                        <p:tgtEl>
                                          <p:spTgt spid="3">
                                            <p:txEl>
                                              <p:pRg st="2" end="2"/>
                                            </p:txEl>
                                          </p:spTgt>
                                        </p:tgtEl>
                                      </p:cBhvr>
                                    </p:animEffect>
                                  </p:childTnLst>
                                </p:cTn>
                              </p:par>
                              <p:par>
                                <p:cTn id="21" presetID="22" presetClass="entr" presetSubtype="1" fill="hold" grpId="0" nodeType="with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Effect transition="in" filter="wipe(up)">
                                      <p:cBhvr>
                                        <p:cTn id="23" dur="500"/>
                                        <p:tgtEl>
                                          <p:spTgt spid="3">
                                            <p:txEl>
                                              <p:pRg st="3" end="3"/>
                                            </p:txEl>
                                          </p:spTgt>
                                        </p:tgtEl>
                                      </p:cBhvr>
                                    </p:animEffect>
                                  </p:childTnLst>
                                </p:cTn>
                              </p:par>
                              <p:par>
                                <p:cTn id="24" presetID="22" presetClass="entr" presetSubtype="1" fill="hold" grpId="0" nodeType="withEffect">
                                  <p:stCondLst>
                                    <p:cond delay="0"/>
                                  </p:stCondLst>
                                  <p:childTnLst>
                                    <p:set>
                                      <p:cBhvr>
                                        <p:cTn id="25" dur="1" fill="hold">
                                          <p:stCondLst>
                                            <p:cond delay="0"/>
                                          </p:stCondLst>
                                        </p:cTn>
                                        <p:tgtEl>
                                          <p:spTgt spid="3">
                                            <p:txEl>
                                              <p:pRg st="4" end="4"/>
                                            </p:txEl>
                                          </p:spTgt>
                                        </p:tgtEl>
                                        <p:attrNameLst>
                                          <p:attrName>style.visibility</p:attrName>
                                        </p:attrNameLst>
                                      </p:cBhvr>
                                      <p:to>
                                        <p:strVal val="visible"/>
                                      </p:to>
                                    </p:set>
                                    <p:animEffect transition="in" filter="wipe(up)">
                                      <p:cBhvr>
                                        <p:cTn id="26"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图片 26"/>
          <p:cNvPicPr>
            <a:picLocks noChangeAspect="1"/>
          </p:cNvPicPr>
          <p:nvPr/>
        </p:nvPicPr>
        <p:blipFill>
          <a:blip r:embed="rId1" cstate="print">
            <a:alphaModFix amt="20000"/>
            <a:extLst>
              <a:ext uri="{28A0092B-C50C-407E-A947-70E740481C1C}">
                <a14:useLocalDpi xmlns:a14="http://schemas.microsoft.com/office/drawing/2010/main" val="0"/>
              </a:ext>
            </a:extLst>
          </a:blip>
          <a:stretch>
            <a:fillRect/>
          </a:stretch>
        </p:blipFill>
        <p:spPr>
          <a:xfrm>
            <a:off x="9704952" y="-29303"/>
            <a:ext cx="2506942" cy="2508444"/>
          </a:xfrm>
          <a:prstGeom prst="rect">
            <a:avLst/>
          </a:prstGeom>
        </p:spPr>
      </p:pic>
      <p:sp>
        <p:nvSpPr>
          <p:cNvPr id="3" name="内容占位符 2"/>
          <p:cNvSpPr>
            <a:spLocks noGrp="1"/>
          </p:cNvSpPr>
          <p:nvPr>
            <p:ph idx="1"/>
          </p:nvPr>
        </p:nvSpPr>
        <p:spPr>
          <a:xfrm>
            <a:off x="386199" y="721323"/>
            <a:ext cx="10808776" cy="3151399"/>
          </a:xfrm>
          <a:solidFill>
            <a:schemeClr val="bg1">
              <a:alpha val="45000"/>
            </a:schemeClr>
          </a:solidFill>
        </p:spPr>
        <p:txBody>
          <a:bodyPr>
            <a:noAutofit/>
          </a:bodyPr>
          <a:lstStyle/>
          <a:p>
            <a:pPr marL="0" indent="0" algn="just">
              <a:buNone/>
            </a:pP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     From 1262 to 1944 Iceland was</a:t>
            </a:r>
            <a:r>
              <a:rPr lang="en-US" altLang="zh-CN" sz="2400" b="1" u="sng" dirty="0">
                <a:latin typeface="微软雅黑" panose="020B0503020204020204" pitchFamily="34" charset="-122"/>
                <a:ea typeface="微软雅黑" panose="020B0503020204020204" pitchFamily="34" charset="-122"/>
                <a:cs typeface="Times New Roman" panose="02020603050405020304" pitchFamily="18" charset="0"/>
              </a:rPr>
              <a:t>   6   </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first by Norway and then by Denmark. Centuries of</a:t>
            </a:r>
            <a:r>
              <a:rPr lang="en-US" altLang="zh-CN" sz="2400" b="1" u="sng" dirty="0">
                <a:latin typeface="微软雅黑" panose="020B0503020204020204" pitchFamily="34" charset="-122"/>
                <a:ea typeface="微软雅黑" panose="020B0503020204020204" pitchFamily="34" charset="-122"/>
                <a:cs typeface="Times New Roman" panose="02020603050405020304" pitchFamily="18" charset="0"/>
              </a:rPr>
              <a:t>   7   </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rule, and such things as volcanoes ( </a:t>
            </a:r>
            <a:r>
              <a:rPr lang="zh-CN" altLang="en-US" sz="2400" b="1" dirty="0">
                <a:latin typeface="微软雅黑" panose="020B0503020204020204" pitchFamily="34" charset="-122"/>
                <a:ea typeface="微软雅黑" panose="020B0503020204020204" pitchFamily="34" charset="-122"/>
                <a:cs typeface="Times New Roman" panose="02020603050405020304" pitchFamily="18" charset="0"/>
              </a:rPr>
              <a:t>火山 </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 and the weather, made life very</a:t>
            </a:r>
            <a:r>
              <a:rPr lang="en-US" altLang="zh-CN" sz="2400" b="1" u="sng" dirty="0">
                <a:latin typeface="微软雅黑" panose="020B0503020204020204" pitchFamily="34" charset="-122"/>
                <a:ea typeface="微软雅黑" panose="020B0503020204020204" pitchFamily="34" charset="-122"/>
                <a:cs typeface="Times New Roman" panose="02020603050405020304" pitchFamily="18" charset="0"/>
              </a:rPr>
              <a:t>   8   </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at times for the Icelanders: there was lots of hard work and little change. The</a:t>
            </a:r>
            <a:r>
              <a:rPr lang="en-US" altLang="zh-CN" sz="2400" b="1" u="sng" dirty="0">
                <a:latin typeface="微软雅黑" panose="020B0503020204020204" pitchFamily="34" charset="-122"/>
                <a:ea typeface="微软雅黑" panose="020B0503020204020204" pitchFamily="34" charset="-122"/>
                <a:cs typeface="Times New Roman" panose="02020603050405020304" pitchFamily="18" charset="0"/>
              </a:rPr>
              <a:t>   9   </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began to improve during the nineteenth century. Then in 1944 Iceland became a(n)      </a:t>
            </a:r>
            <a:r>
              <a:rPr lang="en-US" altLang="zh-CN" sz="2400" b="1" u="sng" dirty="0">
                <a:latin typeface="微软雅黑" panose="020B0503020204020204" pitchFamily="34" charset="-122"/>
                <a:ea typeface="微软雅黑" panose="020B0503020204020204" pitchFamily="34" charset="-122"/>
                <a:cs typeface="Times New Roman" panose="02020603050405020304" pitchFamily="18" charset="0"/>
              </a:rPr>
              <a:t>10     </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republic; since that time it has become a quite</a:t>
            </a:r>
            <a:r>
              <a:rPr lang="en-US" altLang="zh-CN" sz="2400" b="1" u="sng" dirty="0">
                <a:latin typeface="微软雅黑" panose="020B0503020204020204" pitchFamily="34" charset="-122"/>
                <a:ea typeface="微软雅黑" panose="020B0503020204020204" pitchFamily="34" charset="-122"/>
                <a:cs typeface="Times New Roman" panose="02020603050405020304" pitchFamily="18" charset="0"/>
              </a:rPr>
              <a:t>   11   </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country where the people enjoy having cars, modern houses and lots of electrical equipment. </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3" name="TextBox 22"/>
          <p:cNvSpPr txBox="1"/>
          <p:nvPr/>
        </p:nvSpPr>
        <p:spPr>
          <a:xfrm>
            <a:off x="540589" y="4621568"/>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C</a:t>
            </a:r>
            <a:endParaRPr lang="en-US" altLang="zh-CN" sz="2800" b="1" dirty="0">
              <a:solidFill>
                <a:srgbClr val="C00000"/>
              </a:solidFill>
              <a:latin typeface="Times New Roman" panose="02020603050405020304" pitchFamily="18" charset="0"/>
              <a:cs typeface="Times New Roman" panose="02020603050405020304" pitchFamily="18" charset="0"/>
            </a:endParaRPr>
          </a:p>
        </p:txBody>
      </p:sp>
      <p:sp>
        <p:nvSpPr>
          <p:cNvPr id="4" name="灯片编号占位符 3"/>
          <p:cNvSpPr>
            <a:spLocks noGrp="1"/>
          </p:cNvSpPr>
          <p:nvPr>
            <p:ph type="sldNum" sz="quarter" idx="12"/>
          </p:nvPr>
        </p:nvSpPr>
        <p:spPr/>
        <p:txBody>
          <a:bodyPr/>
          <a:lstStyle/>
          <a:p>
            <a:fld id="{879EF9BB-81F1-401D-AA19-680A8E0D7F6D}" type="slidenum">
              <a:rPr lang="en-US" smtClean="0"/>
            </a:fld>
            <a:endParaRPr lang="en-US" dirty="0"/>
          </a:p>
        </p:txBody>
      </p:sp>
      <p:sp>
        <p:nvSpPr>
          <p:cNvPr id="26" name="左箭头 25">
            <a:hlinkClick r:id="rId2"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16" name="TextBox 22"/>
          <p:cNvSpPr txBox="1"/>
          <p:nvPr/>
        </p:nvSpPr>
        <p:spPr>
          <a:xfrm>
            <a:off x="530781" y="4272202"/>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A</a:t>
            </a:r>
            <a:endParaRPr lang="en-US" altLang="zh-CN" sz="2800" b="1" dirty="0">
              <a:solidFill>
                <a:srgbClr val="C00000"/>
              </a:solidFill>
              <a:latin typeface="Times New Roman" panose="02020603050405020304" pitchFamily="18" charset="0"/>
              <a:cs typeface="Times New Roman" panose="02020603050405020304" pitchFamily="18" charset="0"/>
            </a:endParaRPr>
          </a:p>
        </p:txBody>
      </p:sp>
      <p:sp>
        <p:nvSpPr>
          <p:cNvPr id="9" name="TextBox 22"/>
          <p:cNvSpPr txBox="1"/>
          <p:nvPr/>
        </p:nvSpPr>
        <p:spPr>
          <a:xfrm>
            <a:off x="530782" y="3912023"/>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B</a:t>
            </a:r>
            <a:endParaRPr lang="en-US" altLang="zh-CN" sz="2800" b="1" dirty="0">
              <a:solidFill>
                <a:srgbClr val="C00000"/>
              </a:solidFill>
              <a:latin typeface="Times New Roman" panose="02020603050405020304" pitchFamily="18" charset="0"/>
              <a:cs typeface="Times New Roman" panose="02020603050405020304" pitchFamily="18" charset="0"/>
            </a:endParaRPr>
          </a:p>
        </p:txBody>
      </p:sp>
      <p:sp>
        <p:nvSpPr>
          <p:cNvPr id="10" name="TextBox 22"/>
          <p:cNvSpPr txBox="1"/>
          <p:nvPr/>
        </p:nvSpPr>
        <p:spPr>
          <a:xfrm>
            <a:off x="540589" y="4970934"/>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D</a:t>
            </a:r>
            <a:endParaRPr lang="en-US" altLang="zh-CN" sz="2800" b="1" dirty="0">
              <a:solidFill>
                <a:srgbClr val="C00000"/>
              </a:solidFill>
              <a:latin typeface="Times New Roman" panose="02020603050405020304" pitchFamily="18" charset="0"/>
              <a:cs typeface="Times New Roman" panose="02020603050405020304" pitchFamily="18" charset="0"/>
            </a:endParaRPr>
          </a:p>
        </p:txBody>
      </p:sp>
      <p:sp>
        <p:nvSpPr>
          <p:cNvPr id="12" name="文本框 11">
            <a:hlinkClick r:id="rId3" action="ppaction://hlinksldjump"/>
          </p:cNvPr>
          <p:cNvSpPr txBox="1"/>
          <p:nvPr/>
        </p:nvSpPr>
        <p:spPr>
          <a:xfrm>
            <a:off x="10228993" y="3321418"/>
            <a:ext cx="982961" cy="461665"/>
          </a:xfrm>
          <a:prstGeom prst="rect">
            <a:avLst/>
          </a:prstGeom>
          <a:solidFill>
            <a:schemeClr val="accent1"/>
          </a:solidFill>
          <a:effectLst>
            <a:outerShdw blurRad="50800" dist="76200" dir="5400000" algn="ctr" rotWithShape="0">
              <a:srgbClr val="000000">
                <a:alpha val="43137"/>
              </a:srgbClr>
            </a:outerShdw>
          </a:effectLst>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解  析</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13" name="TextBox 22"/>
          <p:cNvSpPr txBox="1"/>
          <p:nvPr/>
        </p:nvSpPr>
        <p:spPr>
          <a:xfrm>
            <a:off x="530781" y="5331113"/>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B</a:t>
            </a:r>
            <a:endParaRPr lang="en-US" altLang="zh-CN" sz="2800" b="1" dirty="0">
              <a:solidFill>
                <a:srgbClr val="C00000"/>
              </a:solidFill>
              <a:latin typeface="Times New Roman" panose="02020603050405020304" pitchFamily="18" charset="0"/>
              <a:cs typeface="Times New Roman" panose="02020603050405020304" pitchFamily="18" charset="0"/>
            </a:endParaRPr>
          </a:p>
        </p:txBody>
      </p:sp>
      <p:sp>
        <p:nvSpPr>
          <p:cNvPr id="5" name="文本框 4"/>
          <p:cNvSpPr txBox="1"/>
          <p:nvPr/>
        </p:nvSpPr>
        <p:spPr>
          <a:xfrm>
            <a:off x="852441" y="3929133"/>
            <a:ext cx="10808777" cy="230695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6. A. controlled    	B. ruled              	C. caught     D. watched</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7. A. foreign         	B. foreigner      	C. domestic D. home</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8. A. easy              	B. comfortable  	C. difficult   D. uncomfortable</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9. A. country        	B. people            	C. life           D. situation</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10. A. dependent 	B. independent  	C. real          D. true</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11. A. poor           	B. hard                	C. difficult   D. rich</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4" name="TextBox 22"/>
          <p:cNvSpPr txBox="1"/>
          <p:nvPr/>
        </p:nvSpPr>
        <p:spPr>
          <a:xfrm>
            <a:off x="540589" y="5680479"/>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D</a:t>
            </a:r>
            <a:endParaRPr lang="en-US" altLang="zh-CN" sz="2800" b="1" dirty="0">
              <a:solidFill>
                <a:srgbClr val="C00000"/>
              </a:solidFill>
              <a:latin typeface="Times New Roman" panose="02020603050405020304" pitchFamily="18" charset="0"/>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up)">
                                      <p:cBhvr>
                                        <p:cTn id="7" dur="500"/>
                                        <p:tgtEl>
                                          <p:spTgt spid="3">
                                            <p:bg/>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up)">
                                      <p:cBhvr>
                                        <p:cTn id="10" dur="500"/>
                                        <p:tgtEl>
                                          <p:spTgt spid="3">
                                            <p:txEl>
                                              <p:pRg st="0" end="0"/>
                                            </p:txEl>
                                          </p:spTgt>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up)">
                                      <p:cBhvr>
                                        <p:cTn id="13" dur="500"/>
                                        <p:tgtEl>
                                          <p:spTgt spid="5"/>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grpId="0" nodeType="click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barn(inVertical)">
                                      <p:cBhvr>
                                        <p:cTn id="18" dur="500"/>
                                        <p:tgtEl>
                                          <p:spTgt spid="9"/>
                                        </p:tgtEl>
                                      </p:cBhvr>
                                    </p:animEffect>
                                  </p:childTnLst>
                                </p:cTn>
                              </p:par>
                            </p:childTnLst>
                          </p:cTn>
                        </p:par>
                        <p:par>
                          <p:cTn id="19" fill="hold">
                            <p:stCondLst>
                              <p:cond delay="500"/>
                            </p:stCondLst>
                            <p:childTnLst>
                              <p:par>
                                <p:cTn id="20" presetID="16" presetClass="entr" presetSubtype="37" fill="hold" grpId="0" nodeType="after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barn(outVertical)">
                                      <p:cBhvr>
                                        <p:cTn id="22" dur="500"/>
                                        <p:tgtEl>
                                          <p:spTgt spid="12"/>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barn(inVertical)">
                                      <p:cBhvr>
                                        <p:cTn id="27" dur="500"/>
                                        <p:tgtEl>
                                          <p:spTgt spid="16"/>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23"/>
                                        </p:tgtEl>
                                        <p:attrNameLst>
                                          <p:attrName>style.visibility</p:attrName>
                                        </p:attrNameLst>
                                      </p:cBhvr>
                                      <p:to>
                                        <p:strVal val="visible"/>
                                      </p:to>
                                    </p:set>
                                    <p:animEffect transition="in" filter="barn(inVertical)">
                                      <p:cBhvr>
                                        <p:cTn id="32" dur="500"/>
                                        <p:tgtEl>
                                          <p:spTgt spid="23"/>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barn(inVertical)">
                                      <p:cBhvr>
                                        <p:cTn id="37" dur="500"/>
                                        <p:tgtEl>
                                          <p:spTgt spid="10"/>
                                        </p:tgtEl>
                                      </p:cBhvr>
                                    </p:animEffect>
                                  </p:childTnLst>
                                </p:cTn>
                              </p:par>
                            </p:childTnLst>
                          </p:cTn>
                        </p:par>
                      </p:childTnLst>
                    </p:cTn>
                  </p:par>
                  <p:par>
                    <p:cTn id="38" fill="hold">
                      <p:stCondLst>
                        <p:cond delay="indefinite"/>
                      </p:stCondLst>
                      <p:childTnLst>
                        <p:par>
                          <p:cTn id="39" fill="hold">
                            <p:stCondLst>
                              <p:cond delay="0"/>
                            </p:stCondLst>
                            <p:childTnLst>
                              <p:par>
                                <p:cTn id="40" presetID="16" presetClass="entr" presetSubtype="21" fill="hold" grpId="0" nodeType="click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barn(inVertical)">
                                      <p:cBhvr>
                                        <p:cTn id="42" dur="500"/>
                                        <p:tgtEl>
                                          <p:spTgt spid="13"/>
                                        </p:tgtEl>
                                      </p:cBhvr>
                                    </p:animEffect>
                                  </p:childTnLst>
                                </p:cTn>
                              </p:par>
                            </p:childTnLst>
                          </p:cTn>
                        </p:par>
                      </p:childTnLst>
                    </p:cTn>
                  </p:par>
                  <p:par>
                    <p:cTn id="43" fill="hold">
                      <p:stCondLst>
                        <p:cond delay="indefinite"/>
                      </p:stCondLst>
                      <p:childTnLst>
                        <p:par>
                          <p:cTn id="44" fill="hold">
                            <p:stCondLst>
                              <p:cond delay="0"/>
                            </p:stCondLst>
                            <p:childTnLst>
                              <p:par>
                                <p:cTn id="45" presetID="16" presetClass="entr" presetSubtype="21" fill="hold" grpId="0" nodeType="click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barn(inVertical)">
                                      <p:cBhvr>
                                        <p:cTn id="4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P spid="23" grpId="0"/>
      <p:bldP spid="16" grpId="0"/>
      <p:bldP spid="9" grpId="0"/>
      <p:bldP spid="10" grpId="0"/>
      <p:bldP spid="12" grpId="0" animBg="1"/>
      <p:bldP spid="13" grpId="0"/>
      <p:bldP spid="5" grpId="0"/>
      <p:bldP spid="14" grpId="0"/>
    </p:bldLst>
  </p:timing>
</p:sld>
</file>

<file path=ppt/slides/slide7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69" name="Group 4"/>
          <p:cNvGrpSpPr/>
          <p:nvPr/>
        </p:nvGrpSpPr>
        <p:grpSpPr>
          <a:xfrm>
            <a:off x="9040482" y="3280216"/>
            <a:ext cx="3058005" cy="3492104"/>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3" name="内容占位符 2"/>
          <p:cNvSpPr>
            <a:spLocks noGrp="1"/>
          </p:cNvSpPr>
          <p:nvPr>
            <p:ph idx="1"/>
          </p:nvPr>
        </p:nvSpPr>
        <p:spPr>
          <a:xfrm>
            <a:off x="538426" y="189782"/>
            <a:ext cx="11419112" cy="6668218"/>
          </a:xfrm>
          <a:solidFill>
            <a:schemeClr val="bg1">
              <a:alpha val="47000"/>
            </a:schemeClr>
          </a:solidFill>
        </p:spPr>
        <p:txBody>
          <a:bodyPr/>
          <a:lstStyle/>
          <a:p>
            <a:pPr marL="0" indent="0">
              <a:lnSpc>
                <a:spcPct val="150000"/>
              </a:lnSpc>
              <a:buNone/>
            </a:pPr>
            <a:r>
              <a:rPr lang="zh-CN" altLang="en-US" sz="2400" b="1" dirty="0">
                <a:solidFill>
                  <a:srgbClr val="002060"/>
                </a:solidFill>
                <a:latin typeface="微软雅黑" panose="020B0503020204020204" pitchFamily="34" charset="-122"/>
                <a:ea typeface="微软雅黑" panose="020B0503020204020204" pitchFamily="34" charset="-122"/>
                <a:cs typeface="+mj-cs"/>
              </a:rPr>
              <a:t>解  析：6.</a:t>
            </a:r>
            <a:r>
              <a:rPr sz="2400" b="1" dirty="0">
                <a:latin typeface="微软雅黑" panose="020B0503020204020204" pitchFamily="34" charset="-122"/>
                <a:ea typeface="微软雅黑" panose="020B0503020204020204" pitchFamily="34" charset="-122"/>
              </a:rPr>
              <a:t>本题考查词义辨析和联系上下文。结合下文“by Norway and then by Denmark”和“Centuries of </a:t>
            </a:r>
            <a:r>
              <a:rPr sz="2400" b="1" u="sng" dirty="0">
                <a:latin typeface="微软雅黑" panose="020B0503020204020204" pitchFamily="34" charset="-122"/>
                <a:ea typeface="微软雅黑" panose="020B0503020204020204" pitchFamily="34" charset="-122"/>
              </a:rPr>
              <a:t>7</a:t>
            </a:r>
            <a:r>
              <a:rPr sz="2400" b="1" dirty="0">
                <a:latin typeface="微软雅黑" panose="020B0503020204020204" pitchFamily="34" charset="-122"/>
                <a:ea typeface="微软雅黑" panose="020B0503020204020204" pitchFamily="34" charset="-122"/>
              </a:rPr>
              <a:t> rule”，可以推断出是被外族先后统治。A 项意为“控制”，C 项意为“抓住”，D 项意为“观察”，均不符合语境，用 rule 更加合适，故本题正确答案为 B。</a:t>
            </a:r>
            <a:endParaRPr sz="2400" b="1" dirty="0">
              <a:latin typeface="微软雅黑" panose="020B0503020204020204" pitchFamily="34" charset="-122"/>
              <a:ea typeface="微软雅黑" panose="020B0503020204020204" pitchFamily="34" charset="-122"/>
            </a:endParaRPr>
          </a:p>
          <a:p>
            <a:pPr marL="0" indent="0">
              <a:lnSpc>
                <a:spcPct val="150000"/>
              </a:lnSpc>
              <a:buNone/>
            </a:pPr>
            <a:r>
              <a:rPr sz="2400" b="1" dirty="0">
                <a:latin typeface="微软雅黑" panose="020B0503020204020204" pitchFamily="34" charset="-122"/>
                <a:ea typeface="微软雅黑" panose="020B0503020204020204" pitchFamily="34" charset="-122"/>
              </a:rPr>
              <a:t>7. 本题考查联系上下文。第 6—7 题可以结合起来看，从上一题可知冰岛并不是自己本国的自治，而是由外族统治，用 foreign 更加合适，故本题正确答案为 A。</a:t>
            </a:r>
            <a:endParaRPr sz="2400" b="1" dirty="0">
              <a:latin typeface="微软雅黑" panose="020B0503020204020204" pitchFamily="34" charset="-122"/>
              <a:ea typeface="微软雅黑" panose="020B0503020204020204" pitchFamily="34" charset="-122"/>
            </a:endParaRPr>
          </a:p>
          <a:p>
            <a:pPr marL="0" indent="0">
              <a:lnSpc>
                <a:spcPct val="150000"/>
              </a:lnSpc>
              <a:buNone/>
            </a:pPr>
            <a:r>
              <a:rPr sz="2400" b="1" dirty="0">
                <a:latin typeface="微软雅黑" panose="020B0503020204020204" pitchFamily="34" charset="-122"/>
                <a:ea typeface="微软雅黑" panose="020B0503020204020204" pitchFamily="34" charset="-122"/>
              </a:rPr>
              <a:t>8. 本题考查联系上下文。从句子中的火山和气候灾害推断出，冰岛人民的生活还是比较困难的，故本题正确答案为 C。</a:t>
            </a:r>
            <a:endParaRPr sz="2400" b="1" dirty="0">
              <a:latin typeface="微软雅黑" panose="020B0503020204020204" pitchFamily="34" charset="-122"/>
              <a:ea typeface="微软雅黑" panose="020B0503020204020204" pitchFamily="34" charset="-122"/>
            </a:endParaRPr>
          </a:p>
          <a:p>
            <a:pPr marL="0" indent="0">
              <a:lnSpc>
                <a:spcPct val="150000"/>
              </a:lnSpc>
              <a:buNone/>
            </a:pPr>
            <a:endParaRPr sz="2400" b="1" dirty="0">
              <a:latin typeface="微软雅黑" panose="020B0503020204020204" pitchFamily="34" charset="-122"/>
              <a:ea typeface="微软雅黑" panose="020B0503020204020204" pitchFamily="34" charset="-122"/>
            </a:endParaRPr>
          </a:p>
        </p:txBody>
      </p:sp>
      <p:sp>
        <p:nvSpPr>
          <p:cNvPr id="33" name="左箭头 32">
            <a:hlinkClick r:id="" action="ppaction://hlinkshowjump?jump=nextslide"/>
          </p:cNvPr>
          <p:cNvSpPr/>
          <p:nvPr/>
        </p:nvSpPr>
        <p:spPr>
          <a:xfrm>
            <a:off x="8737600" y="6104255"/>
            <a:ext cx="1591310" cy="75057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下一页</a:t>
            </a:r>
            <a:endParaRPr lang="zh-CN" altLang="en-US" sz="2400" b="1" dirty="0">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bg/>
                                          </p:spTgt>
                                        </p:tgtEl>
                                        <p:attrNameLst>
                                          <p:attrName>style.visibility</p:attrName>
                                        </p:attrNameLst>
                                      </p:cBhvr>
                                      <p:to>
                                        <p:strVal val="visible"/>
                                      </p:to>
                                    </p:set>
                                    <p:animEffect transition="in" filter="wipe(up)">
                                      <p:cBhvr>
                                        <p:cTn id="11" dur="500"/>
                                        <p:tgtEl>
                                          <p:spTgt spid="3">
                                            <p:bg/>
                                          </p:spTgt>
                                        </p:tgtEl>
                                      </p:cBhvr>
                                    </p:animEffect>
                                  </p:childTnLst>
                                </p:cTn>
                              </p:par>
                              <p:par>
                                <p:cTn id="12" presetID="22" presetClass="entr" presetSubtype="1" fill="hold" grpId="0" nodeType="with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wipe(up)">
                                      <p:cBhvr>
                                        <p:cTn id="14" dur="500"/>
                                        <p:tgtEl>
                                          <p:spTgt spid="3">
                                            <p:txEl>
                                              <p:pRg st="0" end="0"/>
                                            </p:txEl>
                                          </p:spTgt>
                                        </p:tgtEl>
                                      </p:cBhvr>
                                    </p:animEffect>
                                  </p:childTnLst>
                                </p:cTn>
                              </p:par>
                              <p:par>
                                <p:cTn id="15" presetID="22" presetClass="entr" presetSubtype="1" fill="hold" grpId="0" nodeType="with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wipe(up)">
                                      <p:cBhvr>
                                        <p:cTn id="17" dur="500"/>
                                        <p:tgtEl>
                                          <p:spTgt spid="3">
                                            <p:txEl>
                                              <p:pRg st="1" end="1"/>
                                            </p:txEl>
                                          </p:spTgt>
                                        </p:tgtEl>
                                      </p:cBhvr>
                                    </p:animEffect>
                                  </p:childTnLst>
                                </p:cTn>
                              </p:par>
                              <p:par>
                                <p:cTn id="18" presetID="22" presetClass="entr" presetSubtype="1" fill="hold" grpId="0" nodeType="with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Effect transition="in" filter="wipe(up)">
                                      <p:cBhvr>
                                        <p:cTn id="20"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7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69" name="Group 4"/>
          <p:cNvGrpSpPr/>
          <p:nvPr/>
        </p:nvGrpSpPr>
        <p:grpSpPr>
          <a:xfrm>
            <a:off x="9040482" y="3280216"/>
            <a:ext cx="3058005" cy="3492104"/>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3" name="内容占位符 2"/>
          <p:cNvSpPr>
            <a:spLocks noGrp="1"/>
          </p:cNvSpPr>
          <p:nvPr>
            <p:ph idx="1"/>
          </p:nvPr>
        </p:nvSpPr>
        <p:spPr>
          <a:xfrm>
            <a:off x="538426" y="189782"/>
            <a:ext cx="11419112" cy="6668218"/>
          </a:xfrm>
          <a:solidFill>
            <a:schemeClr val="bg1">
              <a:alpha val="47000"/>
            </a:schemeClr>
          </a:solidFill>
        </p:spPr>
        <p:txBody>
          <a:bodyPr/>
          <a:lstStyle/>
          <a:p>
            <a:pPr marL="0" indent="0">
              <a:lnSpc>
                <a:spcPct val="150000"/>
              </a:lnSpc>
              <a:buNone/>
            </a:pPr>
            <a:r>
              <a:rPr lang="zh-CN" altLang="en-US" sz="2400" b="1" dirty="0">
                <a:solidFill>
                  <a:srgbClr val="002060"/>
                </a:solidFill>
                <a:latin typeface="微软雅黑" panose="020B0503020204020204" pitchFamily="34" charset="-122"/>
                <a:ea typeface="微软雅黑" panose="020B0503020204020204" pitchFamily="34" charset="-122"/>
                <a:cs typeface="+mj-cs"/>
              </a:rPr>
              <a:t>解  析：</a:t>
            </a:r>
            <a:r>
              <a:rPr sz="2400" b="1" dirty="0">
                <a:latin typeface="微软雅黑" panose="020B0503020204020204" pitchFamily="34" charset="-122"/>
                <a:ea typeface="微软雅黑" panose="020B0503020204020204" pitchFamily="34" charset="-122"/>
              </a:rPr>
              <a:t>9. 本题考查词义辨析和联系上下文。结合下文“the people enjoy having cars, modern houses and lots of electrical equipment”，可以看出冰岛人民的生活水平提高了，情况开始改善了，用 situation更加合适，故本题正确答案为 D。</a:t>
            </a:r>
            <a:endParaRPr sz="2400" b="1" dirty="0">
              <a:latin typeface="微软雅黑" panose="020B0503020204020204" pitchFamily="34" charset="-122"/>
              <a:ea typeface="微软雅黑" panose="020B0503020204020204" pitchFamily="34" charset="-122"/>
            </a:endParaRPr>
          </a:p>
          <a:p>
            <a:pPr marL="0" indent="0">
              <a:lnSpc>
                <a:spcPct val="150000"/>
              </a:lnSpc>
              <a:buNone/>
            </a:pPr>
            <a:r>
              <a:rPr sz="2400" b="1" dirty="0">
                <a:latin typeface="微软雅黑" panose="020B0503020204020204" pitchFamily="34" charset="-122"/>
                <a:ea typeface="微软雅黑" panose="020B0503020204020204" pitchFamily="34" charset="-122"/>
              </a:rPr>
              <a:t>10. 本题考查逻辑推理和常识背景。从上文冰岛是受挪威和丹麦的殖民统治，生活并没有得到改善到下文的生活情况好转，推断出冰岛应该得到了自治。再联系常识，冰岛也的确是在自治之后生活得到了改善。因此选择 independent republic（独立共和国），故本题正确答案为 B。</a:t>
            </a:r>
            <a:endParaRPr sz="2400" b="1" dirty="0">
              <a:latin typeface="微软雅黑" panose="020B0503020204020204" pitchFamily="34" charset="-122"/>
              <a:ea typeface="微软雅黑" panose="020B0503020204020204" pitchFamily="34" charset="-122"/>
            </a:endParaRPr>
          </a:p>
          <a:p>
            <a:pPr marL="0" indent="0">
              <a:lnSpc>
                <a:spcPct val="150000"/>
              </a:lnSpc>
              <a:buNone/>
            </a:pPr>
            <a:r>
              <a:rPr sz="2400" b="1" dirty="0">
                <a:latin typeface="微软雅黑" panose="020B0503020204020204" pitchFamily="34" charset="-122"/>
                <a:ea typeface="微软雅黑" panose="020B0503020204020204" pitchFamily="34" charset="-122"/>
              </a:rPr>
              <a:t>11. 本题考查词义辨析和逻辑推理。从下文的有车有电子设备推断出是生活变得富裕了，故本题正确答案为 D。</a:t>
            </a:r>
            <a:endParaRPr sz="2400" b="1" dirty="0">
              <a:latin typeface="微软雅黑" panose="020B0503020204020204" pitchFamily="34" charset="-122"/>
              <a:ea typeface="微软雅黑" panose="020B0503020204020204" pitchFamily="34" charset="-122"/>
            </a:endParaRPr>
          </a:p>
        </p:txBody>
      </p:sp>
      <p:sp>
        <p:nvSpPr>
          <p:cNvPr id="33" name="左箭头 32">
            <a:hlinkClick r:id="rId1" action="ppaction://hlinksldjump"/>
          </p:cNvPr>
          <p:cNvSpPr/>
          <p:nvPr/>
        </p:nvSpPr>
        <p:spPr>
          <a:xfrm>
            <a:off x="8737309" y="6104339"/>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endParaRPr lang="zh-CN" altLang="en-US" sz="2400" b="1" dirty="0">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bg/>
                                          </p:spTgt>
                                        </p:tgtEl>
                                        <p:attrNameLst>
                                          <p:attrName>style.visibility</p:attrName>
                                        </p:attrNameLst>
                                      </p:cBhvr>
                                      <p:to>
                                        <p:strVal val="visible"/>
                                      </p:to>
                                    </p:set>
                                    <p:animEffect transition="in" filter="wipe(up)">
                                      <p:cBhvr>
                                        <p:cTn id="11" dur="500"/>
                                        <p:tgtEl>
                                          <p:spTgt spid="3">
                                            <p:bg/>
                                          </p:spTgt>
                                        </p:tgtEl>
                                      </p:cBhvr>
                                    </p:animEffect>
                                  </p:childTnLst>
                                </p:cTn>
                              </p:par>
                              <p:par>
                                <p:cTn id="12" presetID="22" presetClass="entr" presetSubtype="1" fill="hold" grpId="0" nodeType="with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wipe(up)">
                                      <p:cBhvr>
                                        <p:cTn id="14" dur="500"/>
                                        <p:tgtEl>
                                          <p:spTgt spid="3">
                                            <p:txEl>
                                              <p:pRg st="0" end="0"/>
                                            </p:txEl>
                                          </p:spTgt>
                                        </p:tgtEl>
                                      </p:cBhvr>
                                    </p:animEffect>
                                  </p:childTnLst>
                                </p:cTn>
                              </p:par>
                              <p:par>
                                <p:cTn id="15" presetID="22" presetClass="entr" presetSubtype="1" fill="hold" grpId="0" nodeType="with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wipe(up)">
                                      <p:cBhvr>
                                        <p:cTn id="17" dur="500"/>
                                        <p:tgtEl>
                                          <p:spTgt spid="3">
                                            <p:txEl>
                                              <p:pRg st="1" end="1"/>
                                            </p:txEl>
                                          </p:spTgt>
                                        </p:tgtEl>
                                      </p:cBhvr>
                                    </p:animEffect>
                                  </p:childTnLst>
                                </p:cTn>
                              </p:par>
                              <p:par>
                                <p:cTn id="18" presetID="22" presetClass="entr" presetSubtype="1" fill="hold" grpId="0" nodeType="with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Effect transition="in" filter="wipe(up)">
                                      <p:cBhvr>
                                        <p:cTn id="20"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534529" y="2813755"/>
            <a:ext cx="5759107" cy="661720"/>
          </a:xfrm>
          <a:prstGeom prst="rect">
            <a:avLst/>
          </a:prstGeom>
          <a:noFill/>
          <a:ln>
            <a:noFill/>
          </a:ln>
        </p:spPr>
        <p:txBody>
          <a:bodyPr wrap="square" lIns="45720" tIns="22860" rIns="45720" bIns="22860" rtlCol="0">
            <a:spAutoFit/>
          </a:bodyPr>
          <a:lstStyle/>
          <a:p>
            <a:pPr algn="ct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二、名师支招，让你秒懂</a:t>
            </a:r>
            <a:endPar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pic>
        <p:nvPicPr>
          <p:cNvPr id="83" name="图片 8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2"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图片 2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704952" y="-29303"/>
            <a:ext cx="2506942" cy="2508444"/>
          </a:xfrm>
          <a:prstGeom prst="rect">
            <a:avLst/>
          </a:prstGeom>
        </p:spPr>
      </p:pic>
      <p:sp>
        <p:nvSpPr>
          <p:cNvPr id="23" name="TextBox 22"/>
          <p:cNvSpPr txBox="1"/>
          <p:nvPr/>
        </p:nvSpPr>
        <p:spPr>
          <a:xfrm>
            <a:off x="786774" y="4938723"/>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B</a:t>
            </a:r>
            <a:endParaRPr lang="en-US" altLang="zh-CN" sz="2800" b="1" dirty="0">
              <a:solidFill>
                <a:srgbClr val="C00000"/>
              </a:solidFill>
              <a:latin typeface="Times New Roman" panose="02020603050405020304" pitchFamily="18" charset="0"/>
              <a:cs typeface="Times New Roman" panose="02020603050405020304" pitchFamily="18" charset="0"/>
            </a:endParaRPr>
          </a:p>
        </p:txBody>
      </p:sp>
      <p:sp>
        <p:nvSpPr>
          <p:cNvPr id="4" name="灯片编号占位符 3"/>
          <p:cNvSpPr>
            <a:spLocks noGrp="1"/>
          </p:cNvSpPr>
          <p:nvPr>
            <p:ph type="sldNum" sz="quarter" idx="12"/>
          </p:nvPr>
        </p:nvSpPr>
        <p:spPr/>
        <p:txBody>
          <a:bodyPr/>
          <a:lstStyle/>
          <a:p>
            <a:fld id="{879EF9BB-81F1-401D-AA19-680A8E0D7F6D}" type="slidenum">
              <a:rPr lang="en-US" smtClean="0"/>
            </a:fld>
            <a:endParaRPr lang="en-US" dirty="0"/>
          </a:p>
        </p:txBody>
      </p:sp>
      <p:sp>
        <p:nvSpPr>
          <p:cNvPr id="26" name="左箭头 25">
            <a:hlinkClick r:id="rId2"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16" name="TextBox 22"/>
          <p:cNvSpPr txBox="1"/>
          <p:nvPr/>
        </p:nvSpPr>
        <p:spPr>
          <a:xfrm>
            <a:off x="776966" y="4589357"/>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C</a:t>
            </a:r>
            <a:endParaRPr lang="en-US" altLang="zh-CN" sz="2800" b="1" dirty="0">
              <a:solidFill>
                <a:srgbClr val="C00000"/>
              </a:solidFill>
              <a:latin typeface="Times New Roman" panose="02020603050405020304" pitchFamily="18" charset="0"/>
              <a:cs typeface="Times New Roman" panose="02020603050405020304" pitchFamily="18" charset="0"/>
            </a:endParaRPr>
          </a:p>
        </p:txBody>
      </p:sp>
      <p:sp>
        <p:nvSpPr>
          <p:cNvPr id="9" name="TextBox 22"/>
          <p:cNvSpPr txBox="1"/>
          <p:nvPr/>
        </p:nvSpPr>
        <p:spPr>
          <a:xfrm>
            <a:off x="776967" y="4229178"/>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A</a:t>
            </a:r>
            <a:endParaRPr lang="en-US" altLang="zh-CN" sz="2800" b="1" dirty="0">
              <a:solidFill>
                <a:srgbClr val="C00000"/>
              </a:solidFill>
              <a:latin typeface="Times New Roman" panose="02020603050405020304" pitchFamily="18" charset="0"/>
              <a:cs typeface="Times New Roman" panose="02020603050405020304" pitchFamily="18" charset="0"/>
            </a:endParaRPr>
          </a:p>
        </p:txBody>
      </p:sp>
      <p:sp>
        <p:nvSpPr>
          <p:cNvPr id="10" name="TextBox 22"/>
          <p:cNvSpPr txBox="1"/>
          <p:nvPr/>
        </p:nvSpPr>
        <p:spPr>
          <a:xfrm>
            <a:off x="786774" y="5288089"/>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A</a:t>
            </a:r>
            <a:endParaRPr lang="en-US" altLang="zh-CN" sz="2800" b="1" dirty="0">
              <a:solidFill>
                <a:srgbClr val="C00000"/>
              </a:solidFill>
              <a:latin typeface="Times New Roman" panose="02020603050405020304" pitchFamily="18" charset="0"/>
              <a:cs typeface="Times New Roman" panose="02020603050405020304" pitchFamily="18" charset="0"/>
            </a:endParaRPr>
          </a:p>
        </p:txBody>
      </p:sp>
      <p:sp>
        <p:nvSpPr>
          <p:cNvPr id="12" name="文本框 11">
            <a:hlinkClick r:id="rId3" action="ppaction://hlinksldjump"/>
          </p:cNvPr>
          <p:cNvSpPr txBox="1"/>
          <p:nvPr/>
        </p:nvSpPr>
        <p:spPr>
          <a:xfrm>
            <a:off x="10759912" y="4127764"/>
            <a:ext cx="982961" cy="461665"/>
          </a:xfrm>
          <a:prstGeom prst="rect">
            <a:avLst/>
          </a:prstGeom>
          <a:solidFill>
            <a:schemeClr val="accent1"/>
          </a:solidFill>
          <a:effectLst>
            <a:outerShdw blurRad="50800" dist="76200" dir="5400000" algn="ctr" rotWithShape="0">
              <a:srgbClr val="000000">
                <a:alpha val="43137"/>
              </a:srgbClr>
            </a:outerShdw>
          </a:effectLst>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解  析</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1149985" y="4254500"/>
            <a:ext cx="9347835" cy="156845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12. A. exports      	B. imports	C. buys		D. sells</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13. A. Iceland       	B. island	C. Icelanders     	D. islanders</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14. A. much          	B. little	C. few                	D. good</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15. A. without      	B. with	C. of                   	D. in</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 name="内容占位符 2"/>
          <p:cNvSpPr>
            <a:spLocks noGrp="1"/>
          </p:cNvSpPr>
          <p:nvPr>
            <p:ph idx="1"/>
          </p:nvPr>
        </p:nvSpPr>
        <p:spPr>
          <a:xfrm>
            <a:off x="386199" y="721323"/>
            <a:ext cx="10808776" cy="3151399"/>
          </a:xfrm>
          <a:solidFill>
            <a:schemeClr val="bg1">
              <a:alpha val="45000"/>
            </a:schemeClr>
          </a:solidFill>
        </p:spPr>
        <p:txBody>
          <a:bodyPr>
            <a:noAutofit/>
          </a:bodyPr>
          <a:lstStyle/>
          <a:p>
            <a:pPr marL="0" indent="0">
              <a:buNone/>
            </a:pP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If you look at the kind of products that Iceland</a:t>
            </a:r>
            <a:r>
              <a:rPr lang="en-US" altLang="zh-CN" sz="2400" b="1" u="sng" dirty="0">
                <a:latin typeface="微软雅黑" panose="020B0503020204020204" pitchFamily="34" charset="-122"/>
                <a:ea typeface="微软雅黑" panose="020B0503020204020204" pitchFamily="34" charset="-122"/>
                <a:cs typeface="Times New Roman" panose="02020603050405020304" pitchFamily="18" charset="0"/>
              </a:rPr>
              <a:t>   12   </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today—fish, meat and wool for example—it’s easy to see that both the sea and the land are important to</a:t>
            </a:r>
            <a:r>
              <a:rPr lang="en-US" altLang="zh-CN" sz="2400" b="1" u="sng" dirty="0">
                <a:latin typeface="微软雅黑" panose="020B0503020204020204" pitchFamily="34" charset="-122"/>
                <a:ea typeface="微软雅黑" panose="020B0503020204020204" pitchFamily="34" charset="-122"/>
                <a:cs typeface="Times New Roman" panose="02020603050405020304" pitchFamily="18" charset="0"/>
              </a:rPr>
              <a:t>   13   </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 This has been true in fact since the time of the first Icelanders—Vikings from Norway who arrived in AD 874 .</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a:p>
            <a:pPr marL="0" indent="0">
              <a:buNone/>
            </a:pP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     Some things in the lives of the Icelanders have changed very   </a:t>
            </a:r>
            <a:r>
              <a:rPr lang="en-US" altLang="zh-CN" sz="2400" b="1" u="sng" dirty="0">
                <a:latin typeface="微软雅黑" panose="020B0503020204020204" pitchFamily="34" charset="-122"/>
                <a:ea typeface="微软雅黑" panose="020B0503020204020204" pitchFamily="34" charset="-122"/>
                <a:cs typeface="Times New Roman" panose="02020603050405020304" pitchFamily="18" charset="0"/>
              </a:rPr>
              <a:t>14  </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 —the Icelandic language, for example. Around 700 years ago the stories called sagas were first written down, which can still be read in the old language</a:t>
            </a:r>
            <a:r>
              <a:rPr lang="en-US" altLang="zh-CN" sz="2400" b="1" u="sng" dirty="0">
                <a:latin typeface="微软雅黑" panose="020B0503020204020204" pitchFamily="34" charset="-122"/>
                <a:ea typeface="微软雅黑" panose="020B0503020204020204" pitchFamily="34" charset="-122"/>
                <a:cs typeface="Times New Roman" panose="02020603050405020304" pitchFamily="18" charset="0"/>
              </a:rPr>
              <a:t>  15   </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much difficulty by Icelandic speakers today. </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up)">
                                      <p:cBhvr>
                                        <p:cTn id="7" dur="500"/>
                                        <p:tgtEl>
                                          <p:spTgt spid="3">
                                            <p:bg/>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up)">
                                      <p:cBhvr>
                                        <p:cTn id="10" dur="500"/>
                                        <p:tgtEl>
                                          <p:spTgt spid="3">
                                            <p:txEl>
                                              <p:pRg st="0" end="0"/>
                                            </p:txEl>
                                          </p:spTgt>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wipe(up)">
                                      <p:cBhvr>
                                        <p:cTn id="13" dur="500"/>
                                        <p:tgtEl>
                                          <p:spTgt spid="3">
                                            <p:txEl>
                                              <p:pRg st="1" end="1"/>
                                            </p:txEl>
                                          </p:spTgt>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wipe(up)">
                                      <p:cBhvr>
                                        <p:cTn id="16" dur="500"/>
                                        <p:tgtEl>
                                          <p:spTgt spid="5"/>
                                        </p:tgtEl>
                                      </p:cBhvr>
                                    </p:animEffect>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barn(inVertical)">
                                      <p:cBhvr>
                                        <p:cTn id="21" dur="500"/>
                                        <p:tgtEl>
                                          <p:spTgt spid="9"/>
                                        </p:tgtEl>
                                      </p:cBhvr>
                                    </p:animEffect>
                                  </p:childTnLst>
                                </p:cTn>
                              </p:par>
                            </p:childTnLst>
                          </p:cTn>
                        </p:par>
                        <p:par>
                          <p:cTn id="22" fill="hold">
                            <p:stCondLst>
                              <p:cond delay="500"/>
                            </p:stCondLst>
                            <p:childTnLst>
                              <p:par>
                                <p:cTn id="23" presetID="16" presetClass="entr" presetSubtype="37"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barn(outVertical)">
                                      <p:cBhvr>
                                        <p:cTn id="25" dur="500"/>
                                        <p:tgtEl>
                                          <p:spTgt spid="12"/>
                                        </p:tgtEl>
                                      </p:cBhvr>
                                    </p:animEffect>
                                  </p:childTnLst>
                                </p:cTn>
                              </p:par>
                            </p:childTnLst>
                          </p:cTn>
                        </p:par>
                      </p:childTnLst>
                    </p:cTn>
                  </p:par>
                  <p:par>
                    <p:cTn id="26" fill="hold">
                      <p:stCondLst>
                        <p:cond delay="indefinite"/>
                      </p:stCondLst>
                      <p:childTnLst>
                        <p:par>
                          <p:cTn id="27" fill="hold">
                            <p:stCondLst>
                              <p:cond delay="0"/>
                            </p:stCondLst>
                            <p:childTnLst>
                              <p:par>
                                <p:cTn id="28" presetID="16" presetClass="entr" presetSubtype="21" fill="hold" grpId="0" nodeType="click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barn(inVertical)">
                                      <p:cBhvr>
                                        <p:cTn id="30" dur="500"/>
                                        <p:tgtEl>
                                          <p:spTgt spid="16"/>
                                        </p:tgtEl>
                                      </p:cBhvr>
                                    </p:animEffect>
                                  </p:childTnLst>
                                </p:cTn>
                              </p:par>
                            </p:childTnLst>
                          </p:cTn>
                        </p:par>
                      </p:childTnLst>
                    </p:cTn>
                  </p:par>
                  <p:par>
                    <p:cTn id="31" fill="hold">
                      <p:stCondLst>
                        <p:cond delay="indefinite"/>
                      </p:stCondLst>
                      <p:childTnLst>
                        <p:par>
                          <p:cTn id="32" fill="hold">
                            <p:stCondLst>
                              <p:cond delay="0"/>
                            </p:stCondLst>
                            <p:childTnLst>
                              <p:par>
                                <p:cTn id="33" presetID="16" presetClass="entr" presetSubtype="21" fill="hold" grpId="0" nodeType="click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barn(inVertical)">
                                      <p:cBhvr>
                                        <p:cTn id="35" dur="500"/>
                                        <p:tgtEl>
                                          <p:spTgt spid="23"/>
                                        </p:tgtEl>
                                      </p:cBhvr>
                                    </p:animEffect>
                                  </p:childTnLst>
                                </p:cTn>
                              </p:par>
                            </p:childTnLst>
                          </p:cTn>
                        </p:par>
                      </p:childTnLst>
                    </p:cTn>
                  </p:par>
                  <p:par>
                    <p:cTn id="36" fill="hold">
                      <p:stCondLst>
                        <p:cond delay="indefinite"/>
                      </p:stCondLst>
                      <p:childTnLst>
                        <p:par>
                          <p:cTn id="37" fill="hold">
                            <p:stCondLst>
                              <p:cond delay="0"/>
                            </p:stCondLst>
                            <p:childTnLst>
                              <p:par>
                                <p:cTn id="38" presetID="16" presetClass="entr" presetSubtype="21" fill="hold" grpId="0" nodeType="click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barn(inVertical)">
                                      <p:cBhvr>
                                        <p:cTn id="4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16" grpId="0"/>
      <p:bldP spid="9" grpId="0"/>
      <p:bldP spid="10" grpId="0"/>
      <p:bldP spid="12" grpId="0" bldLvl="0" animBg="1"/>
      <p:bldP spid="5" grpId="0"/>
      <p:bldP spid="3" grpId="0" animBg="1" build="p"/>
    </p:bldLst>
  </p:timing>
</p:sld>
</file>

<file path=ppt/slides/slide8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69" name="Group 4"/>
          <p:cNvGrpSpPr/>
          <p:nvPr/>
        </p:nvGrpSpPr>
        <p:grpSpPr>
          <a:xfrm>
            <a:off x="9040482" y="3280216"/>
            <a:ext cx="3058005" cy="3492104"/>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3" name="内容占位符 2"/>
          <p:cNvSpPr>
            <a:spLocks noGrp="1"/>
          </p:cNvSpPr>
          <p:nvPr>
            <p:ph idx="1"/>
          </p:nvPr>
        </p:nvSpPr>
        <p:spPr>
          <a:xfrm>
            <a:off x="587134" y="242981"/>
            <a:ext cx="11419112" cy="6166571"/>
          </a:xfrm>
          <a:solidFill>
            <a:schemeClr val="bg1">
              <a:alpha val="47000"/>
            </a:schemeClr>
          </a:solidFill>
        </p:spPr>
        <p:txBody>
          <a:bodyPr>
            <a:normAutofit fontScale="85000" lnSpcReduction="20000"/>
          </a:bodyPr>
          <a:lstStyle/>
          <a:p>
            <a:pPr marL="0" indent="0">
              <a:lnSpc>
                <a:spcPct val="150000"/>
              </a:lnSpc>
              <a:buNone/>
            </a:pPr>
            <a:r>
              <a:rPr lang="zh-CN" altLang="en-US" b="1" dirty="0">
                <a:solidFill>
                  <a:srgbClr val="002060"/>
                </a:solidFill>
                <a:latin typeface="微软雅黑" panose="020B0503020204020204" pitchFamily="34" charset="-122"/>
                <a:ea typeface="微软雅黑" panose="020B0503020204020204" pitchFamily="34" charset="-122"/>
                <a:cs typeface="+mj-cs"/>
              </a:rPr>
              <a:t>解  析：</a:t>
            </a:r>
            <a:r>
              <a:rPr sz="2900" b="1" dirty="0">
                <a:latin typeface="微软雅黑" panose="020B0503020204020204" pitchFamily="34" charset="-122"/>
                <a:ea typeface="微软雅黑" panose="020B0503020204020204" pitchFamily="34" charset="-122"/>
              </a:rPr>
              <a:t>12. 本题考查词义辨析和逻辑推理。根据冰岛的地理位置、气候环境，结合下文的鱼、肉、羊毛，可以推断出是冰岛的出口产品，用 exports 更加合适，故本题正确答案为 A。</a:t>
            </a:r>
            <a:endParaRPr sz="2900" b="1" dirty="0">
              <a:latin typeface="微软雅黑" panose="020B0503020204020204" pitchFamily="34" charset="-122"/>
              <a:ea typeface="微软雅黑" panose="020B0503020204020204" pitchFamily="34" charset="-122"/>
            </a:endParaRPr>
          </a:p>
          <a:p>
            <a:pPr marL="0" indent="0">
              <a:lnSpc>
                <a:spcPct val="150000"/>
              </a:lnSpc>
              <a:buNone/>
            </a:pPr>
            <a:r>
              <a:rPr sz="2900" b="1" dirty="0">
                <a:latin typeface="微软雅黑" panose="020B0503020204020204" pitchFamily="34" charset="-122"/>
                <a:ea typeface="微软雅黑" panose="020B0503020204020204" pitchFamily="34" charset="-122"/>
              </a:rPr>
              <a:t>13. 本题考查词义辨析和逻辑推理。海洋和陆地对冰岛人民是重要的，而不是对冰岛是重要的，故本题正确答案为 C。</a:t>
            </a:r>
            <a:endParaRPr sz="2900" b="1" dirty="0">
              <a:latin typeface="微软雅黑" panose="020B0503020204020204" pitchFamily="34" charset="-122"/>
              <a:ea typeface="微软雅黑" panose="020B0503020204020204" pitchFamily="34" charset="-122"/>
            </a:endParaRPr>
          </a:p>
          <a:p>
            <a:pPr marL="0" indent="0">
              <a:lnSpc>
                <a:spcPct val="150000"/>
              </a:lnSpc>
              <a:buNone/>
            </a:pPr>
            <a:r>
              <a:rPr sz="2900" b="1" dirty="0">
                <a:latin typeface="微软雅黑" panose="020B0503020204020204" pitchFamily="34" charset="-122"/>
                <a:ea typeface="微软雅黑" panose="020B0503020204020204" pitchFamily="34" charset="-122"/>
              </a:rPr>
              <a:t>14. 本题考查词义辨析和联系上下文。从文章最后一句话，冰岛人民今天仍然能看懂7百年前的故事，可以推断出冰岛人的生活有一些东西并没有什么变化，用little更加合适，故本题正确答案为B。</a:t>
            </a:r>
            <a:endParaRPr sz="2900" b="1" dirty="0">
              <a:latin typeface="微软雅黑" panose="020B0503020204020204" pitchFamily="34" charset="-122"/>
              <a:ea typeface="微软雅黑" panose="020B0503020204020204" pitchFamily="34" charset="-122"/>
            </a:endParaRPr>
          </a:p>
          <a:p>
            <a:pPr marL="0" indent="0">
              <a:lnSpc>
                <a:spcPct val="150000"/>
              </a:lnSpc>
              <a:buNone/>
            </a:pPr>
            <a:r>
              <a:rPr sz="2900" b="1" dirty="0">
                <a:latin typeface="微软雅黑" panose="020B0503020204020204" pitchFamily="34" charset="-122"/>
                <a:ea typeface="微软雅黑" panose="020B0503020204020204" pitchFamily="34" charset="-122"/>
              </a:rPr>
              <a:t>15. 本题考查逻辑推理。因为冰岛人的语言并没有发生什么变化，所以如今的人们可以不费吹灰之力阅读以前的故事，without much difficulty 表示“毫不费劲”，故本题正确答案为 A。</a:t>
            </a:r>
            <a:endParaRPr sz="2900" b="1" dirty="0">
              <a:latin typeface="微软雅黑" panose="020B0503020204020204" pitchFamily="34" charset="-122"/>
              <a:ea typeface="微软雅黑" panose="020B0503020204020204" pitchFamily="34" charset="-122"/>
            </a:endParaRPr>
          </a:p>
        </p:txBody>
      </p:sp>
      <p:sp>
        <p:nvSpPr>
          <p:cNvPr id="33" name="左箭头 32">
            <a:hlinkClick r:id="rId1"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endParaRPr lang="zh-CN" altLang="en-US" sz="2400" b="1" dirty="0">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bg/>
                                          </p:spTgt>
                                        </p:tgtEl>
                                        <p:attrNameLst>
                                          <p:attrName>style.visibility</p:attrName>
                                        </p:attrNameLst>
                                      </p:cBhvr>
                                      <p:to>
                                        <p:strVal val="visible"/>
                                      </p:to>
                                    </p:set>
                                    <p:animEffect transition="in" filter="wipe(up)">
                                      <p:cBhvr>
                                        <p:cTn id="11" dur="500"/>
                                        <p:tgtEl>
                                          <p:spTgt spid="3">
                                            <p:bg/>
                                          </p:spTgt>
                                        </p:tgtEl>
                                      </p:cBhvr>
                                    </p:animEffect>
                                  </p:childTnLst>
                                </p:cTn>
                              </p:par>
                              <p:par>
                                <p:cTn id="12" presetID="22" presetClass="entr" presetSubtype="1" fill="hold" grpId="0" nodeType="with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wipe(up)">
                                      <p:cBhvr>
                                        <p:cTn id="14" dur="500"/>
                                        <p:tgtEl>
                                          <p:spTgt spid="3">
                                            <p:txEl>
                                              <p:pRg st="0" end="0"/>
                                            </p:txEl>
                                          </p:spTgt>
                                        </p:tgtEl>
                                      </p:cBhvr>
                                    </p:animEffect>
                                  </p:childTnLst>
                                </p:cTn>
                              </p:par>
                              <p:par>
                                <p:cTn id="15" presetID="22" presetClass="entr" presetSubtype="1" fill="hold" grpId="0" nodeType="with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wipe(up)">
                                      <p:cBhvr>
                                        <p:cTn id="17" dur="500"/>
                                        <p:tgtEl>
                                          <p:spTgt spid="3">
                                            <p:txEl>
                                              <p:pRg st="1" end="1"/>
                                            </p:txEl>
                                          </p:spTgt>
                                        </p:tgtEl>
                                      </p:cBhvr>
                                    </p:animEffect>
                                  </p:childTnLst>
                                </p:cTn>
                              </p:par>
                              <p:par>
                                <p:cTn id="18" presetID="22" presetClass="entr" presetSubtype="1" fill="hold" grpId="0" nodeType="with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Effect transition="in" filter="wipe(up)">
                                      <p:cBhvr>
                                        <p:cTn id="20" dur="500"/>
                                        <p:tgtEl>
                                          <p:spTgt spid="3">
                                            <p:txEl>
                                              <p:pRg st="2" end="2"/>
                                            </p:txEl>
                                          </p:spTgt>
                                        </p:tgtEl>
                                      </p:cBhvr>
                                    </p:animEffect>
                                  </p:childTnLst>
                                </p:cTn>
                              </p:par>
                              <p:par>
                                <p:cTn id="21" presetID="22" presetClass="entr" presetSubtype="1" fill="hold" grpId="0" nodeType="with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Effect transition="in" filter="wipe(up)">
                                      <p:cBhvr>
                                        <p:cTn id="23"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4" name="组合 93"/>
          <p:cNvGrpSpPr/>
          <p:nvPr/>
        </p:nvGrpSpPr>
        <p:grpSpPr>
          <a:xfrm>
            <a:off x="116862" y="2372835"/>
            <a:ext cx="7311235" cy="525775"/>
            <a:chOff x="1530018" y="1615888"/>
            <a:chExt cx="6768399" cy="728090"/>
          </a:xfrm>
          <a:solidFill>
            <a:schemeClr val="accent1">
              <a:lumMod val="50000"/>
            </a:schemeClr>
          </a:solidFill>
        </p:grpSpPr>
        <p:sp>
          <p:nvSpPr>
            <p:cNvPr id="95" name="箭头: V 形 94"/>
            <p:cNvSpPr/>
            <p:nvPr/>
          </p:nvSpPr>
          <p:spPr>
            <a:xfrm>
              <a:off x="1530018" y="1615888"/>
              <a:ext cx="6768399" cy="728090"/>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sp>
          <p:nvSpPr>
            <p:cNvPr id="96" name="文本框 95"/>
            <p:cNvSpPr txBox="1"/>
            <p:nvPr/>
          </p:nvSpPr>
          <p:spPr>
            <a:xfrm>
              <a:off x="2091324" y="1635552"/>
              <a:ext cx="4983638" cy="639311"/>
            </a:xfrm>
            <a:prstGeom prst="rect">
              <a:avLst/>
            </a:prstGeom>
            <a:noFill/>
            <a:ln>
              <a:noFill/>
            </a:ln>
          </p:spPr>
          <p:txBody>
            <a:bodyPr wrap="none" rtlCol="0">
              <a:spAutoFit/>
            </a:bodyPr>
            <a:lstStyle/>
            <a:p>
              <a:r>
                <a:rPr lang="en-US" altLang="zh-CN" sz="2400" b="1" dirty="0">
                  <a:ln w="12700">
                    <a:noFill/>
                  </a:ln>
                  <a:solidFill>
                    <a:schemeClr val="bg1"/>
                  </a:solidFill>
                  <a:latin typeface="微软雅黑" panose="020B0503020204020204" pitchFamily="34" charset="-122"/>
                  <a:ea typeface="微软雅黑" panose="020B0503020204020204" pitchFamily="34" charset="-122"/>
                  <a:cs typeface="+mj-cs"/>
                </a:rPr>
                <a:t>the North Atlantic Ocean </a:t>
              </a:r>
              <a:r>
                <a:rPr lang="zh-CN" altLang="en-US" sz="2400" b="1" dirty="0">
                  <a:ln w="12700">
                    <a:noFill/>
                  </a:ln>
                  <a:solidFill>
                    <a:schemeClr val="bg1"/>
                  </a:solidFill>
                  <a:latin typeface="微软雅黑" panose="020B0503020204020204" pitchFamily="34" charset="-122"/>
                  <a:ea typeface="微软雅黑" panose="020B0503020204020204" pitchFamily="34" charset="-122"/>
                  <a:cs typeface="+mj-cs"/>
                </a:rPr>
                <a:t>北大西洋</a:t>
              </a:r>
              <a:endParaRPr lang="zh-CN" altLang="en-US" sz="3000" b="1" dirty="0">
                <a:ln w="12700">
                  <a:noFill/>
                </a:ln>
                <a:solidFill>
                  <a:schemeClr val="bg1"/>
                </a:solidFill>
                <a:latin typeface="微软雅黑" panose="020B0503020204020204" pitchFamily="34" charset="-122"/>
                <a:ea typeface="微软雅黑" panose="020B0503020204020204" pitchFamily="34" charset="-122"/>
                <a:cs typeface="+mj-cs"/>
              </a:endParaRPr>
            </a:p>
          </p:txBody>
        </p:sp>
      </p:grpSp>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33" name="左箭头 32">
            <a:hlinkClick r:id="rId1"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endParaRPr lang="zh-CN" altLang="en-US" sz="2400" b="1" dirty="0">
              <a:solidFill>
                <a:schemeClr val="bg1"/>
              </a:solidFill>
            </a:endParaRPr>
          </a:p>
        </p:txBody>
      </p:sp>
      <p:grpSp>
        <p:nvGrpSpPr>
          <p:cNvPr id="7" name="组合 6"/>
          <p:cNvGrpSpPr/>
          <p:nvPr/>
        </p:nvGrpSpPr>
        <p:grpSpPr>
          <a:xfrm>
            <a:off x="101793" y="162019"/>
            <a:ext cx="4044462" cy="728090"/>
            <a:chOff x="0" y="218898"/>
            <a:chExt cx="4044462" cy="728090"/>
          </a:xfrm>
          <a:solidFill>
            <a:schemeClr val="tx2"/>
          </a:solidFill>
        </p:grpSpPr>
        <p:sp>
          <p:nvSpPr>
            <p:cNvPr id="6" name="箭头: V 形 5"/>
            <p:cNvSpPr/>
            <p:nvPr/>
          </p:nvSpPr>
          <p:spPr>
            <a:xfrm>
              <a:off x="0" y="218898"/>
              <a:ext cx="4044462" cy="728090"/>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文本框 4"/>
            <p:cNvSpPr txBox="1"/>
            <p:nvPr/>
          </p:nvSpPr>
          <p:spPr>
            <a:xfrm>
              <a:off x="789778" y="305944"/>
              <a:ext cx="2877711" cy="553998"/>
            </a:xfrm>
            <a:prstGeom prst="rect">
              <a:avLst/>
            </a:prstGeom>
            <a:noFill/>
            <a:ln>
              <a:noFill/>
            </a:ln>
          </p:spPr>
          <p:txBody>
            <a:bodyPr wrap="none" rtlCol="0">
              <a:spAutoFit/>
            </a:bodyPr>
            <a:lstStyle/>
            <a:p>
              <a:r>
                <a:rPr lang="zh-CN" altLang="en-US" sz="3000" b="1" dirty="0">
                  <a:ln w="12700">
                    <a:noFill/>
                  </a:ln>
                  <a:solidFill>
                    <a:schemeClr val="bg1"/>
                  </a:solidFill>
                  <a:latin typeface="微软雅黑" panose="020B0503020204020204" pitchFamily="34" charset="-122"/>
                  <a:ea typeface="微软雅黑" panose="020B0503020204020204" pitchFamily="34" charset="-122"/>
                  <a:cs typeface="+mj-cs"/>
                </a:rPr>
                <a:t>本自测我学了：</a:t>
              </a:r>
              <a:endParaRPr lang="zh-CN" altLang="en-US" sz="3000" b="1" dirty="0">
                <a:ln w="12700">
                  <a:noFill/>
                </a:ln>
                <a:solidFill>
                  <a:schemeClr val="bg1"/>
                </a:solidFill>
                <a:latin typeface="微软雅黑" panose="020B0503020204020204" pitchFamily="34" charset="-122"/>
                <a:ea typeface="微软雅黑" panose="020B0503020204020204" pitchFamily="34" charset="-122"/>
                <a:cs typeface="+mj-cs"/>
              </a:endParaRPr>
            </a:p>
          </p:txBody>
        </p:sp>
      </p:grpSp>
      <p:grpSp>
        <p:nvGrpSpPr>
          <p:cNvPr id="37" name="组合 36"/>
          <p:cNvGrpSpPr/>
          <p:nvPr/>
        </p:nvGrpSpPr>
        <p:grpSpPr>
          <a:xfrm>
            <a:off x="-268232" y="1542437"/>
            <a:ext cx="4555859" cy="612118"/>
            <a:chOff x="1530019" y="1492576"/>
            <a:chExt cx="4044462" cy="851402"/>
          </a:xfrm>
          <a:solidFill>
            <a:schemeClr val="tx2"/>
          </a:solidFill>
        </p:grpSpPr>
        <p:sp>
          <p:nvSpPr>
            <p:cNvPr id="38" name="箭头: V 形 37"/>
            <p:cNvSpPr/>
            <p:nvPr/>
          </p:nvSpPr>
          <p:spPr>
            <a:xfrm>
              <a:off x="1530019" y="1615888"/>
              <a:ext cx="4044462" cy="728090"/>
            </a:xfrm>
            <a:prstGeom prst="chevron">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9" name="文本框 38"/>
            <p:cNvSpPr txBox="1"/>
            <p:nvPr/>
          </p:nvSpPr>
          <p:spPr>
            <a:xfrm>
              <a:off x="2000758" y="1492576"/>
              <a:ext cx="2928840" cy="808199"/>
            </a:xfrm>
            <a:prstGeom prst="rect">
              <a:avLst/>
            </a:prstGeom>
            <a:noFill/>
            <a:ln>
              <a:noFill/>
            </a:ln>
          </p:spPr>
          <p:txBody>
            <a:bodyPr wrap="none" rtlCol="0">
              <a:spAutoFit/>
            </a:bodyPr>
            <a:lstStyle/>
            <a:p>
              <a:pPr marL="0" indent="0">
                <a:lnSpc>
                  <a:spcPct val="150000"/>
                </a:lnSpc>
                <a:buNone/>
              </a:pPr>
              <a:r>
                <a:rPr lang="en-US" altLang="zh-CN" sz="2400" b="1" dirty="0">
                  <a:solidFill>
                    <a:srgbClr val="002060"/>
                  </a:solidFill>
                  <a:latin typeface="微软雅黑" panose="020B0503020204020204" pitchFamily="34" charset="-122"/>
                  <a:ea typeface="微软雅黑" panose="020B0503020204020204" pitchFamily="34" charset="-122"/>
                  <a:cs typeface="+mj-cs"/>
                </a:rPr>
                <a:t>northerly </a:t>
              </a:r>
              <a:r>
                <a:rPr lang="en-US" altLang="zh-CN" sz="2400" b="1" i="1" dirty="0">
                  <a:solidFill>
                    <a:srgbClr val="002060"/>
                  </a:solidFill>
                  <a:latin typeface="微软雅黑" panose="020B0503020204020204" pitchFamily="34" charset="-122"/>
                  <a:ea typeface="微软雅黑" panose="020B0503020204020204" pitchFamily="34" charset="-122"/>
                  <a:cs typeface="+mj-cs"/>
                </a:rPr>
                <a:t>adj</a:t>
              </a:r>
              <a:r>
                <a:rPr lang="en-US" altLang="zh-CN" sz="2400" b="1" dirty="0">
                  <a:solidFill>
                    <a:srgbClr val="002060"/>
                  </a:solidFill>
                  <a:latin typeface="微软雅黑" panose="020B0503020204020204" pitchFamily="34" charset="-122"/>
                  <a:ea typeface="微软雅黑" panose="020B0503020204020204" pitchFamily="34" charset="-122"/>
                  <a:cs typeface="+mj-cs"/>
                </a:rPr>
                <a:t>. </a:t>
              </a:r>
              <a:r>
                <a:rPr lang="zh-CN" altLang="en-US" sz="2400" b="1" dirty="0">
                  <a:solidFill>
                    <a:srgbClr val="002060"/>
                  </a:solidFill>
                  <a:latin typeface="微软雅黑" panose="020B0503020204020204" pitchFamily="34" charset="-122"/>
                  <a:ea typeface="微软雅黑" panose="020B0503020204020204" pitchFamily="34" charset="-122"/>
                  <a:cs typeface="+mj-cs"/>
                </a:rPr>
                <a:t>北方的</a:t>
              </a:r>
              <a:endParaRPr lang="zh-CN" altLang="en-US" sz="3000" b="1" dirty="0">
                <a:ln w="12700">
                  <a:noFill/>
                </a:ln>
                <a:solidFill>
                  <a:schemeClr val="bg1"/>
                </a:solidFill>
                <a:latin typeface="微软雅黑" panose="020B0503020204020204" pitchFamily="34" charset="-122"/>
                <a:ea typeface="微软雅黑" panose="020B0503020204020204" pitchFamily="34" charset="-122"/>
                <a:cs typeface="+mj-cs"/>
              </a:endParaRPr>
            </a:p>
          </p:txBody>
        </p:sp>
      </p:grpSp>
      <p:grpSp>
        <p:nvGrpSpPr>
          <p:cNvPr id="40" name="组合 39"/>
          <p:cNvGrpSpPr/>
          <p:nvPr/>
        </p:nvGrpSpPr>
        <p:grpSpPr>
          <a:xfrm>
            <a:off x="116862" y="4035944"/>
            <a:ext cx="4368834" cy="525775"/>
            <a:chOff x="1530019" y="1615888"/>
            <a:chExt cx="4044462" cy="728090"/>
          </a:xfrm>
          <a:solidFill>
            <a:schemeClr val="accent1">
              <a:lumMod val="50000"/>
            </a:schemeClr>
          </a:solidFill>
        </p:grpSpPr>
        <p:sp>
          <p:nvSpPr>
            <p:cNvPr id="41" name="箭头: V 形 40"/>
            <p:cNvSpPr/>
            <p:nvPr/>
          </p:nvSpPr>
          <p:spPr>
            <a:xfrm>
              <a:off x="1530019" y="1615888"/>
              <a:ext cx="4044462" cy="728090"/>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2" name="文本框 41"/>
            <p:cNvSpPr txBox="1"/>
            <p:nvPr/>
          </p:nvSpPr>
          <p:spPr>
            <a:xfrm>
              <a:off x="2091324" y="1635552"/>
              <a:ext cx="2269310" cy="639311"/>
            </a:xfrm>
            <a:prstGeom prst="rect">
              <a:avLst/>
            </a:prstGeom>
            <a:noFill/>
            <a:ln>
              <a:noFill/>
            </a:ln>
          </p:spPr>
          <p:txBody>
            <a:bodyPr wrap="none" rtlCol="0">
              <a:spAutoFit/>
            </a:bodyPr>
            <a:lstStyle/>
            <a:p>
              <a:r>
                <a:rPr lang="en-US" altLang="zh-CN" sz="2400" b="1" dirty="0">
                  <a:ln w="12700">
                    <a:noFill/>
                  </a:ln>
                  <a:solidFill>
                    <a:schemeClr val="bg1"/>
                  </a:solidFill>
                  <a:latin typeface="微软雅黑" panose="020B0503020204020204" pitchFamily="34" charset="-122"/>
                  <a:ea typeface="微软雅黑" panose="020B0503020204020204" pitchFamily="34" charset="-122"/>
                  <a:cs typeface="+mj-cs"/>
                </a:rPr>
                <a:t>at times </a:t>
              </a:r>
              <a:r>
                <a:rPr lang="zh-CN" altLang="en-US" sz="2400" b="1" dirty="0">
                  <a:ln w="12700">
                    <a:noFill/>
                  </a:ln>
                  <a:solidFill>
                    <a:schemeClr val="bg1"/>
                  </a:solidFill>
                  <a:latin typeface="微软雅黑" panose="020B0503020204020204" pitchFamily="34" charset="-122"/>
                  <a:ea typeface="微软雅黑" panose="020B0503020204020204" pitchFamily="34" charset="-122"/>
                  <a:cs typeface="+mj-cs"/>
                </a:rPr>
                <a:t>时不时</a:t>
              </a:r>
              <a:endParaRPr lang="zh-CN" altLang="en-US" sz="3000" b="1" dirty="0">
                <a:ln w="12700">
                  <a:noFill/>
                </a:ln>
                <a:solidFill>
                  <a:schemeClr val="bg1"/>
                </a:solidFill>
                <a:latin typeface="微软雅黑" panose="020B0503020204020204" pitchFamily="34" charset="-122"/>
                <a:ea typeface="微软雅黑" panose="020B0503020204020204" pitchFamily="34" charset="-122"/>
                <a:cs typeface="+mj-cs"/>
              </a:endParaRPr>
            </a:p>
          </p:txBody>
        </p:sp>
      </p:grpSp>
      <p:grpSp>
        <p:nvGrpSpPr>
          <p:cNvPr id="63" name="组合 62"/>
          <p:cNvGrpSpPr/>
          <p:nvPr/>
        </p:nvGrpSpPr>
        <p:grpSpPr>
          <a:xfrm>
            <a:off x="-268232" y="4703446"/>
            <a:ext cx="9634174" cy="612118"/>
            <a:chOff x="1530018" y="1492576"/>
            <a:chExt cx="11776828" cy="851402"/>
          </a:xfrm>
          <a:solidFill>
            <a:schemeClr val="tx2"/>
          </a:solidFill>
        </p:grpSpPr>
        <p:sp>
          <p:nvSpPr>
            <p:cNvPr id="64" name="箭头: V 形 63"/>
            <p:cNvSpPr/>
            <p:nvPr/>
          </p:nvSpPr>
          <p:spPr>
            <a:xfrm>
              <a:off x="1530018" y="1615889"/>
              <a:ext cx="11776828" cy="728089"/>
            </a:xfrm>
            <a:prstGeom prst="chevron">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5" name="文本框 64"/>
            <p:cNvSpPr txBox="1"/>
            <p:nvPr/>
          </p:nvSpPr>
          <p:spPr>
            <a:xfrm>
              <a:off x="2000757" y="1492576"/>
              <a:ext cx="10907042" cy="808199"/>
            </a:xfrm>
            <a:prstGeom prst="rect">
              <a:avLst/>
            </a:prstGeom>
            <a:noFill/>
            <a:ln>
              <a:noFill/>
            </a:ln>
          </p:spPr>
          <p:txBody>
            <a:bodyPr wrap="none" rtlCol="0">
              <a:spAutoFit/>
            </a:bodyPr>
            <a:lstStyle/>
            <a:p>
              <a:pPr marL="0" indent="0">
                <a:lnSpc>
                  <a:spcPct val="150000"/>
                </a:lnSpc>
                <a:buNone/>
              </a:pPr>
              <a:r>
                <a:rPr lang="en-US" altLang="zh-CN" sz="2400" b="1" dirty="0">
                  <a:solidFill>
                    <a:srgbClr val="002060"/>
                  </a:solidFill>
                  <a:latin typeface="微软雅黑" panose="020B0503020204020204" pitchFamily="34" charset="-122"/>
                  <a:ea typeface="微软雅黑" panose="020B0503020204020204" pitchFamily="34" charset="-122"/>
                  <a:cs typeface="+mj-cs"/>
                </a:rPr>
                <a:t>since ... it </a:t>
              </a:r>
              <a:r>
                <a:rPr lang="en-US" altLang="zh-CN" sz="2400" b="1" dirty="0" err="1">
                  <a:solidFill>
                    <a:srgbClr val="002060"/>
                  </a:solidFill>
                  <a:latin typeface="微软雅黑" panose="020B0503020204020204" pitchFamily="34" charset="-122"/>
                  <a:ea typeface="微软雅黑" panose="020B0503020204020204" pitchFamily="34" charset="-122"/>
                  <a:cs typeface="+mj-cs"/>
                </a:rPr>
                <a:t>has+p.p</a:t>
              </a:r>
              <a:r>
                <a:rPr lang="en-US" altLang="zh-CN" sz="2400" b="1" dirty="0">
                  <a:solidFill>
                    <a:srgbClr val="002060"/>
                  </a:solidFill>
                  <a:latin typeface="微软雅黑" panose="020B0503020204020204" pitchFamily="34" charset="-122"/>
                  <a:ea typeface="微软雅黑" panose="020B0503020204020204" pitchFamily="34" charset="-122"/>
                  <a:cs typeface="+mj-cs"/>
                </a:rPr>
                <a:t>.(</a:t>
              </a:r>
              <a:r>
                <a:rPr lang="zh-CN" altLang="en-US" sz="2400" b="1" dirty="0">
                  <a:solidFill>
                    <a:srgbClr val="002060"/>
                  </a:solidFill>
                  <a:latin typeface="微软雅黑" panose="020B0503020204020204" pitchFamily="34" charset="-122"/>
                  <a:ea typeface="微软雅黑" panose="020B0503020204020204" pitchFamily="34" charset="-122"/>
                  <a:cs typeface="+mj-cs"/>
                </a:rPr>
                <a:t>动词过去分词</a:t>
              </a:r>
              <a:r>
                <a:rPr lang="en-US" altLang="zh-CN" sz="2400" b="1" dirty="0">
                  <a:solidFill>
                    <a:srgbClr val="002060"/>
                  </a:solidFill>
                  <a:latin typeface="微软雅黑" panose="020B0503020204020204" pitchFamily="34" charset="-122"/>
                  <a:ea typeface="微软雅黑" panose="020B0503020204020204" pitchFamily="34" charset="-122"/>
                  <a:cs typeface="+mj-cs"/>
                </a:rPr>
                <a:t>) </a:t>
              </a:r>
              <a:r>
                <a:rPr lang="zh-CN" altLang="en-US" sz="2400" b="1" dirty="0">
                  <a:solidFill>
                    <a:srgbClr val="002060"/>
                  </a:solidFill>
                  <a:latin typeface="微软雅黑" panose="020B0503020204020204" pitchFamily="34" charset="-122"/>
                  <a:ea typeface="微软雅黑" panose="020B0503020204020204" pitchFamily="34" charset="-122"/>
                  <a:cs typeface="+mj-cs"/>
                </a:rPr>
                <a:t>自从</a:t>
              </a:r>
              <a:r>
                <a:rPr lang="en-US" altLang="zh-CN" sz="2400" b="1" dirty="0">
                  <a:solidFill>
                    <a:srgbClr val="002060"/>
                  </a:solidFill>
                  <a:latin typeface="微软雅黑" panose="020B0503020204020204" pitchFamily="34" charset="-122"/>
                  <a:ea typeface="微软雅黑" panose="020B0503020204020204" pitchFamily="34" charset="-122"/>
                  <a:cs typeface="+mj-cs"/>
                </a:rPr>
                <a:t>……</a:t>
              </a:r>
              <a:r>
                <a:rPr lang="zh-CN" altLang="en-US" sz="2400" b="1" dirty="0">
                  <a:solidFill>
                    <a:srgbClr val="002060"/>
                  </a:solidFill>
                  <a:latin typeface="微软雅黑" panose="020B0503020204020204" pitchFamily="34" charset="-122"/>
                  <a:ea typeface="微软雅黑" panose="020B0503020204020204" pitchFamily="34" charset="-122"/>
                  <a:cs typeface="+mj-cs"/>
                </a:rPr>
                <a:t>开始，已经发生了</a:t>
              </a:r>
              <a:endParaRPr lang="zh-CN" altLang="en-US" sz="3000" b="1" dirty="0">
                <a:ln w="12700">
                  <a:noFill/>
                </a:ln>
                <a:solidFill>
                  <a:schemeClr val="bg1"/>
                </a:solidFill>
                <a:latin typeface="微软雅黑" panose="020B0503020204020204" pitchFamily="34" charset="-122"/>
                <a:ea typeface="微软雅黑" panose="020B0503020204020204" pitchFamily="34" charset="-122"/>
                <a:cs typeface="+mj-cs"/>
              </a:endParaRPr>
            </a:p>
          </p:txBody>
        </p:sp>
      </p:grpSp>
      <p:grpSp>
        <p:nvGrpSpPr>
          <p:cNvPr id="91" name="组合 90"/>
          <p:cNvGrpSpPr/>
          <p:nvPr/>
        </p:nvGrpSpPr>
        <p:grpSpPr>
          <a:xfrm>
            <a:off x="-250693" y="3116890"/>
            <a:ext cx="7419325" cy="612118"/>
            <a:chOff x="1530020" y="1492576"/>
            <a:chExt cx="6915044" cy="851402"/>
          </a:xfrm>
          <a:solidFill>
            <a:schemeClr val="tx2"/>
          </a:solidFill>
        </p:grpSpPr>
        <p:sp>
          <p:nvSpPr>
            <p:cNvPr id="92" name="箭头: V 形 91"/>
            <p:cNvSpPr/>
            <p:nvPr/>
          </p:nvSpPr>
          <p:spPr>
            <a:xfrm>
              <a:off x="1530020" y="1615889"/>
              <a:ext cx="3746744" cy="728089"/>
            </a:xfrm>
            <a:prstGeom prst="chevron">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3" name="文本框 92"/>
            <p:cNvSpPr txBox="1"/>
            <p:nvPr/>
          </p:nvSpPr>
          <p:spPr>
            <a:xfrm>
              <a:off x="2000758" y="1492576"/>
              <a:ext cx="6444306" cy="808199"/>
            </a:xfrm>
            <a:prstGeom prst="rect">
              <a:avLst/>
            </a:prstGeom>
            <a:noFill/>
            <a:ln>
              <a:noFill/>
            </a:ln>
          </p:spPr>
          <p:txBody>
            <a:bodyPr wrap="square" rtlCol="0">
              <a:spAutoFit/>
            </a:bodyPr>
            <a:lstStyle/>
            <a:p>
              <a:pPr marL="0" indent="0">
                <a:lnSpc>
                  <a:spcPct val="150000"/>
                </a:lnSpc>
                <a:buNone/>
              </a:pPr>
              <a:r>
                <a:rPr lang="en-US" altLang="zh-CN" sz="2400" b="1" dirty="0">
                  <a:solidFill>
                    <a:srgbClr val="002060"/>
                  </a:solidFill>
                  <a:latin typeface="微软雅黑" panose="020B0503020204020204" pitchFamily="34" charset="-122"/>
                  <a:ea typeface="微软雅黑" panose="020B0503020204020204" pitchFamily="34" charset="-122"/>
                  <a:cs typeface="+mj-cs"/>
                </a:rPr>
                <a:t>total area </a:t>
              </a:r>
              <a:r>
                <a:rPr lang="zh-CN" altLang="en-US" sz="2400" b="1" dirty="0">
                  <a:solidFill>
                    <a:srgbClr val="002060"/>
                  </a:solidFill>
                  <a:latin typeface="微软雅黑" panose="020B0503020204020204" pitchFamily="34" charset="-122"/>
                  <a:ea typeface="微软雅黑" panose="020B0503020204020204" pitchFamily="34" charset="-122"/>
                  <a:cs typeface="+mj-cs"/>
                </a:rPr>
                <a:t>总面积</a:t>
              </a:r>
              <a:endParaRPr lang="zh-CN" altLang="en-US" sz="3000" b="1" dirty="0">
                <a:ln w="12700">
                  <a:noFill/>
                </a:ln>
                <a:solidFill>
                  <a:schemeClr val="bg1"/>
                </a:solidFill>
                <a:latin typeface="微软雅黑" panose="020B0503020204020204" pitchFamily="34" charset="-122"/>
                <a:ea typeface="微软雅黑" panose="020B0503020204020204" pitchFamily="34" charset="-122"/>
                <a:cs typeface="+mj-cs"/>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37"/>
                                        </p:tgtEl>
                                        <p:attrNameLst>
                                          <p:attrName>style.visibility</p:attrName>
                                        </p:attrNameLst>
                                      </p:cBhvr>
                                      <p:to>
                                        <p:strVal val="visible"/>
                                      </p:to>
                                    </p:set>
                                    <p:anim calcmode="lin" valueType="num">
                                      <p:cBhvr additive="base">
                                        <p:cTn id="13" dur="500" fill="hold"/>
                                        <p:tgtEl>
                                          <p:spTgt spid="37"/>
                                        </p:tgtEl>
                                        <p:attrNameLst>
                                          <p:attrName>ppt_x</p:attrName>
                                        </p:attrNameLst>
                                      </p:cBhvr>
                                      <p:tavLst>
                                        <p:tav tm="0">
                                          <p:val>
                                            <p:strVal val="0-#ppt_w/2"/>
                                          </p:val>
                                        </p:tav>
                                        <p:tav tm="100000">
                                          <p:val>
                                            <p:strVal val="#ppt_x"/>
                                          </p:val>
                                        </p:tav>
                                      </p:tavLst>
                                    </p:anim>
                                    <p:anim calcmode="lin" valueType="num">
                                      <p:cBhvr additive="base">
                                        <p:cTn id="14" dur="500" fill="hold"/>
                                        <p:tgtEl>
                                          <p:spTgt spid="37"/>
                                        </p:tgtEl>
                                        <p:attrNameLst>
                                          <p:attrName>ppt_y</p:attrName>
                                        </p:attrNameLst>
                                      </p:cBhvr>
                                      <p:tavLst>
                                        <p:tav tm="0">
                                          <p:val>
                                            <p:strVal val="#ppt_y"/>
                                          </p:val>
                                        </p:tav>
                                        <p:tav tm="100000">
                                          <p:val>
                                            <p:strVal val="#ppt_y"/>
                                          </p:val>
                                        </p:tav>
                                      </p:tavLst>
                                    </p:anim>
                                  </p:childTnLst>
                                </p:cTn>
                              </p:par>
                              <p:par>
                                <p:cTn id="15" presetID="2" presetClass="entr" presetSubtype="8" fill="hold" nodeType="withEffect">
                                  <p:stCondLst>
                                    <p:cond delay="300"/>
                                  </p:stCondLst>
                                  <p:childTnLst>
                                    <p:set>
                                      <p:cBhvr>
                                        <p:cTn id="16" dur="1" fill="hold">
                                          <p:stCondLst>
                                            <p:cond delay="0"/>
                                          </p:stCondLst>
                                        </p:cTn>
                                        <p:tgtEl>
                                          <p:spTgt spid="91"/>
                                        </p:tgtEl>
                                        <p:attrNameLst>
                                          <p:attrName>style.visibility</p:attrName>
                                        </p:attrNameLst>
                                      </p:cBhvr>
                                      <p:to>
                                        <p:strVal val="visible"/>
                                      </p:to>
                                    </p:set>
                                    <p:anim calcmode="lin" valueType="num">
                                      <p:cBhvr additive="base">
                                        <p:cTn id="17" dur="500" fill="hold"/>
                                        <p:tgtEl>
                                          <p:spTgt spid="91"/>
                                        </p:tgtEl>
                                        <p:attrNameLst>
                                          <p:attrName>ppt_x</p:attrName>
                                        </p:attrNameLst>
                                      </p:cBhvr>
                                      <p:tavLst>
                                        <p:tav tm="0">
                                          <p:val>
                                            <p:strVal val="0-#ppt_w/2"/>
                                          </p:val>
                                        </p:tav>
                                        <p:tav tm="100000">
                                          <p:val>
                                            <p:strVal val="#ppt_x"/>
                                          </p:val>
                                        </p:tav>
                                      </p:tavLst>
                                    </p:anim>
                                    <p:anim calcmode="lin" valueType="num">
                                      <p:cBhvr additive="base">
                                        <p:cTn id="18" dur="500" fill="hold"/>
                                        <p:tgtEl>
                                          <p:spTgt spid="91"/>
                                        </p:tgtEl>
                                        <p:attrNameLst>
                                          <p:attrName>ppt_y</p:attrName>
                                        </p:attrNameLst>
                                      </p:cBhvr>
                                      <p:tavLst>
                                        <p:tav tm="0">
                                          <p:val>
                                            <p:strVal val="#ppt_y"/>
                                          </p:val>
                                        </p:tav>
                                        <p:tav tm="100000">
                                          <p:val>
                                            <p:strVal val="#ppt_y"/>
                                          </p:val>
                                        </p:tav>
                                      </p:tavLst>
                                    </p:anim>
                                  </p:childTnLst>
                                </p:cTn>
                              </p:par>
                              <p:par>
                                <p:cTn id="19" presetID="2" presetClass="entr" presetSubtype="8" fill="hold" nodeType="withEffect">
                                  <p:stCondLst>
                                    <p:cond delay="500"/>
                                  </p:stCondLst>
                                  <p:childTnLst>
                                    <p:set>
                                      <p:cBhvr>
                                        <p:cTn id="20" dur="1" fill="hold">
                                          <p:stCondLst>
                                            <p:cond delay="0"/>
                                          </p:stCondLst>
                                        </p:cTn>
                                        <p:tgtEl>
                                          <p:spTgt spid="63"/>
                                        </p:tgtEl>
                                        <p:attrNameLst>
                                          <p:attrName>style.visibility</p:attrName>
                                        </p:attrNameLst>
                                      </p:cBhvr>
                                      <p:to>
                                        <p:strVal val="visible"/>
                                      </p:to>
                                    </p:set>
                                    <p:anim calcmode="lin" valueType="num">
                                      <p:cBhvr additive="base">
                                        <p:cTn id="21" dur="500" fill="hold"/>
                                        <p:tgtEl>
                                          <p:spTgt spid="63"/>
                                        </p:tgtEl>
                                        <p:attrNameLst>
                                          <p:attrName>ppt_x</p:attrName>
                                        </p:attrNameLst>
                                      </p:cBhvr>
                                      <p:tavLst>
                                        <p:tav tm="0">
                                          <p:val>
                                            <p:strVal val="0-#ppt_w/2"/>
                                          </p:val>
                                        </p:tav>
                                        <p:tav tm="100000">
                                          <p:val>
                                            <p:strVal val="#ppt_x"/>
                                          </p:val>
                                        </p:tav>
                                      </p:tavLst>
                                    </p:anim>
                                    <p:anim calcmode="lin" valueType="num">
                                      <p:cBhvr additive="base">
                                        <p:cTn id="22" dur="500" fill="hold"/>
                                        <p:tgtEl>
                                          <p:spTgt spid="63"/>
                                        </p:tgtEl>
                                        <p:attrNameLst>
                                          <p:attrName>ppt_y</p:attrName>
                                        </p:attrNameLst>
                                      </p:cBhvr>
                                      <p:tavLst>
                                        <p:tav tm="0">
                                          <p:val>
                                            <p:strVal val="#ppt_y"/>
                                          </p:val>
                                        </p:tav>
                                        <p:tav tm="100000">
                                          <p:val>
                                            <p:strVal val="#ppt_y"/>
                                          </p:val>
                                        </p:tav>
                                      </p:tavLst>
                                    </p:anim>
                                  </p:childTnLst>
                                </p:cTn>
                              </p:par>
                              <p:par>
                                <p:cTn id="23" presetID="2" presetClass="entr" presetSubtype="8" fill="hold" nodeType="withEffect">
                                  <p:stCondLst>
                                    <p:cond delay="100"/>
                                  </p:stCondLst>
                                  <p:childTnLst>
                                    <p:set>
                                      <p:cBhvr>
                                        <p:cTn id="24" dur="1" fill="hold">
                                          <p:stCondLst>
                                            <p:cond delay="0"/>
                                          </p:stCondLst>
                                        </p:cTn>
                                        <p:tgtEl>
                                          <p:spTgt spid="94"/>
                                        </p:tgtEl>
                                        <p:attrNameLst>
                                          <p:attrName>style.visibility</p:attrName>
                                        </p:attrNameLst>
                                      </p:cBhvr>
                                      <p:to>
                                        <p:strVal val="visible"/>
                                      </p:to>
                                    </p:set>
                                    <p:anim calcmode="lin" valueType="num">
                                      <p:cBhvr additive="base">
                                        <p:cTn id="25" dur="500" fill="hold"/>
                                        <p:tgtEl>
                                          <p:spTgt spid="94"/>
                                        </p:tgtEl>
                                        <p:attrNameLst>
                                          <p:attrName>ppt_x</p:attrName>
                                        </p:attrNameLst>
                                      </p:cBhvr>
                                      <p:tavLst>
                                        <p:tav tm="0">
                                          <p:val>
                                            <p:strVal val="0-#ppt_w/2"/>
                                          </p:val>
                                        </p:tav>
                                        <p:tav tm="100000">
                                          <p:val>
                                            <p:strVal val="#ppt_x"/>
                                          </p:val>
                                        </p:tav>
                                      </p:tavLst>
                                    </p:anim>
                                    <p:anim calcmode="lin" valueType="num">
                                      <p:cBhvr additive="base">
                                        <p:cTn id="26" dur="500" fill="hold"/>
                                        <p:tgtEl>
                                          <p:spTgt spid="94"/>
                                        </p:tgtEl>
                                        <p:attrNameLst>
                                          <p:attrName>ppt_y</p:attrName>
                                        </p:attrNameLst>
                                      </p:cBhvr>
                                      <p:tavLst>
                                        <p:tav tm="0">
                                          <p:val>
                                            <p:strVal val="#ppt_y"/>
                                          </p:val>
                                        </p:tav>
                                        <p:tav tm="100000">
                                          <p:val>
                                            <p:strVal val="#ppt_y"/>
                                          </p:val>
                                        </p:tav>
                                      </p:tavLst>
                                    </p:anim>
                                  </p:childTnLst>
                                </p:cTn>
                              </p:par>
                              <p:par>
                                <p:cTn id="27" presetID="2" presetClass="entr" presetSubtype="8" fill="hold" nodeType="withEffect">
                                  <p:stCondLst>
                                    <p:cond delay="400"/>
                                  </p:stCondLst>
                                  <p:childTnLst>
                                    <p:set>
                                      <p:cBhvr>
                                        <p:cTn id="28" dur="1" fill="hold">
                                          <p:stCondLst>
                                            <p:cond delay="0"/>
                                          </p:stCondLst>
                                        </p:cTn>
                                        <p:tgtEl>
                                          <p:spTgt spid="40"/>
                                        </p:tgtEl>
                                        <p:attrNameLst>
                                          <p:attrName>style.visibility</p:attrName>
                                        </p:attrNameLst>
                                      </p:cBhvr>
                                      <p:to>
                                        <p:strVal val="visible"/>
                                      </p:to>
                                    </p:set>
                                    <p:anim calcmode="lin" valueType="num">
                                      <p:cBhvr additive="base">
                                        <p:cTn id="29" dur="500" fill="hold"/>
                                        <p:tgtEl>
                                          <p:spTgt spid="40"/>
                                        </p:tgtEl>
                                        <p:attrNameLst>
                                          <p:attrName>ppt_x</p:attrName>
                                        </p:attrNameLst>
                                      </p:cBhvr>
                                      <p:tavLst>
                                        <p:tav tm="0">
                                          <p:val>
                                            <p:strVal val="0-#ppt_w/2"/>
                                          </p:val>
                                        </p:tav>
                                        <p:tav tm="100000">
                                          <p:val>
                                            <p:strVal val="#ppt_x"/>
                                          </p:val>
                                        </p:tav>
                                      </p:tavLst>
                                    </p:anim>
                                    <p:anim calcmode="lin" valueType="num">
                                      <p:cBhvr additive="base">
                                        <p:cTn id="30" dur="500" fill="hold"/>
                                        <p:tgtEl>
                                          <p:spTgt spid="4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图片 26"/>
          <p:cNvPicPr>
            <a:picLocks noChangeAspect="1"/>
          </p:cNvPicPr>
          <p:nvPr/>
        </p:nvPicPr>
        <p:blipFill>
          <a:blip r:embed="rId1" cstate="print">
            <a:alphaModFix amt="20000"/>
            <a:extLst>
              <a:ext uri="{28A0092B-C50C-407E-A947-70E740481C1C}">
                <a14:useLocalDpi xmlns:a14="http://schemas.microsoft.com/office/drawing/2010/main" val="0"/>
              </a:ext>
            </a:extLst>
          </a:blip>
          <a:stretch>
            <a:fillRect/>
          </a:stretch>
        </p:blipFill>
        <p:spPr>
          <a:xfrm>
            <a:off x="9704952" y="-29303"/>
            <a:ext cx="2506942" cy="2508444"/>
          </a:xfrm>
          <a:prstGeom prst="rect">
            <a:avLst/>
          </a:prstGeom>
        </p:spPr>
      </p:pic>
      <p:sp>
        <p:nvSpPr>
          <p:cNvPr id="2" name="标题 1"/>
          <p:cNvSpPr>
            <a:spLocks noGrp="1"/>
          </p:cNvSpPr>
          <p:nvPr>
            <p:ph type="title"/>
          </p:nvPr>
        </p:nvSpPr>
        <p:spPr>
          <a:xfrm>
            <a:off x="540589" y="-120770"/>
            <a:ext cx="10972800" cy="1143000"/>
          </a:xfrm>
        </p:spPr>
        <p:txBody>
          <a:bodyPr>
            <a:normAutofit/>
          </a:bodyPr>
          <a:lstStyle/>
          <a:p>
            <a:pPr algn="l"/>
            <a:r>
              <a:rPr lang="zh-CN" altLang="en-US" sz="3200" b="1" dirty="0">
                <a:solidFill>
                  <a:srgbClr val="002060"/>
                </a:solidFill>
                <a:latin typeface="微软雅黑" panose="020B0503020204020204" pitchFamily="34" charset="-122"/>
                <a:ea typeface="微软雅黑" panose="020B0503020204020204" pitchFamily="34" charset="-122"/>
              </a:rPr>
              <a:t>自 测 题 十 （ 散 文 ）</a:t>
            </a:r>
            <a:endParaRPr lang="zh-CN" altLang="en-US" sz="3200" b="1" dirty="0">
              <a:solidFill>
                <a:srgbClr val="002060"/>
              </a:solidFill>
              <a:latin typeface="微软雅黑" panose="020B0503020204020204" pitchFamily="34" charset="-122"/>
              <a:ea typeface="微软雅黑" panose="020B0503020204020204" pitchFamily="34" charset="-122"/>
            </a:endParaRPr>
          </a:p>
        </p:txBody>
      </p:sp>
      <p:sp>
        <p:nvSpPr>
          <p:cNvPr id="3" name="内容占位符 2"/>
          <p:cNvSpPr>
            <a:spLocks noGrp="1"/>
          </p:cNvSpPr>
          <p:nvPr>
            <p:ph idx="1"/>
          </p:nvPr>
        </p:nvSpPr>
        <p:spPr>
          <a:xfrm>
            <a:off x="431763" y="972270"/>
            <a:ext cx="10972800" cy="3088283"/>
          </a:xfrm>
          <a:solidFill>
            <a:schemeClr val="bg1">
              <a:alpha val="45000"/>
            </a:schemeClr>
          </a:solidFill>
        </p:spPr>
        <p:txBody>
          <a:bodyPr>
            <a:noAutofit/>
          </a:bodyPr>
          <a:lstStyle/>
          <a:p>
            <a:pPr marL="0" indent="0">
              <a:buNone/>
            </a:pP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     With the years gone by, I have found that</a:t>
            </a:r>
            <a:r>
              <a:rPr lang="en-US" altLang="zh-CN" sz="2400" b="1" u="sng" dirty="0">
                <a:latin typeface="微软雅黑" panose="020B0503020204020204" pitchFamily="34" charset="-122"/>
                <a:ea typeface="微软雅黑" panose="020B0503020204020204" pitchFamily="34" charset="-122"/>
                <a:cs typeface="Times New Roman" panose="02020603050405020304" pitchFamily="18" charset="0"/>
              </a:rPr>
              <a:t>   1   </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people that I met have different</a:t>
            </a:r>
            <a:r>
              <a:rPr lang="en-US" altLang="zh-CN" sz="2400" b="1" u="sng" dirty="0">
                <a:latin typeface="微软雅黑" panose="020B0503020204020204" pitchFamily="34" charset="-122"/>
                <a:ea typeface="微软雅黑" panose="020B0503020204020204" pitchFamily="34" charset="-122"/>
                <a:cs typeface="Times New Roman" panose="02020603050405020304" pitchFamily="18" charset="0"/>
              </a:rPr>
              <a:t>   2   </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from mine.</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a:p>
            <a:pPr marL="0" indent="0">
              <a:buNone/>
            </a:pP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     Sometimes I couldn’t </a:t>
            </a:r>
            <a:r>
              <a:rPr lang="en-US" altLang="zh-CN" sz="2400" b="1" u="sng" dirty="0">
                <a:latin typeface="微软雅黑" panose="020B0503020204020204" pitchFamily="34" charset="-122"/>
                <a:ea typeface="微软雅黑" panose="020B0503020204020204" pitchFamily="34" charset="-122"/>
                <a:cs typeface="Times New Roman" panose="02020603050405020304" pitchFamily="18" charset="0"/>
              </a:rPr>
              <a:t>  3   </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use the word “different” to describe this,</a:t>
            </a:r>
            <a:r>
              <a:rPr lang="en-US" altLang="zh-CN" sz="2400" b="1" u="sng" dirty="0">
                <a:latin typeface="微软雅黑" panose="020B0503020204020204" pitchFamily="34" charset="-122"/>
                <a:ea typeface="微软雅黑" panose="020B0503020204020204" pitchFamily="34" charset="-122"/>
                <a:cs typeface="Times New Roman" panose="02020603050405020304" pitchFamily="18" charset="0"/>
              </a:rPr>
              <a:t>   4   </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our views were almost conflicting.</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a:p>
            <a:pPr marL="0" indent="0">
              <a:buNone/>
            </a:pP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     In the past, I</a:t>
            </a:r>
            <a:r>
              <a:rPr lang="en-US" altLang="zh-CN" sz="2400" b="1" u="sng" dirty="0">
                <a:latin typeface="微软雅黑" panose="020B0503020204020204" pitchFamily="34" charset="-122"/>
                <a:ea typeface="微软雅黑" panose="020B0503020204020204" pitchFamily="34" charset="-122"/>
                <a:cs typeface="Times New Roman" panose="02020603050405020304" pitchFamily="18" charset="0"/>
              </a:rPr>
              <a:t>   5   </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tend to argue with people like this. I always wanted to persuade them all and make them</a:t>
            </a:r>
            <a:r>
              <a:rPr lang="en-US" altLang="zh-CN" sz="2400" b="1" u="sng" dirty="0">
                <a:latin typeface="微软雅黑" panose="020B0503020204020204" pitchFamily="34" charset="-122"/>
                <a:ea typeface="微软雅黑" panose="020B0503020204020204" pitchFamily="34" charset="-122"/>
                <a:cs typeface="Times New Roman" panose="02020603050405020304" pitchFamily="18" charset="0"/>
              </a:rPr>
              <a:t>   6  </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 my view while admitting that they themselves were wrong.</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3" name="TextBox 22"/>
          <p:cNvSpPr txBox="1"/>
          <p:nvPr/>
        </p:nvSpPr>
        <p:spPr>
          <a:xfrm>
            <a:off x="787437" y="4889832"/>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B</a:t>
            </a:r>
            <a:endParaRPr lang="en-US" altLang="zh-CN" sz="2800" b="1" dirty="0">
              <a:solidFill>
                <a:srgbClr val="C00000"/>
              </a:solidFill>
              <a:latin typeface="Times New Roman" panose="02020603050405020304" pitchFamily="18" charset="0"/>
              <a:cs typeface="Times New Roman" panose="02020603050405020304" pitchFamily="18" charset="0"/>
            </a:endParaRPr>
          </a:p>
        </p:txBody>
      </p:sp>
      <p:sp>
        <p:nvSpPr>
          <p:cNvPr id="4" name="灯片编号占位符 3"/>
          <p:cNvSpPr>
            <a:spLocks noGrp="1"/>
          </p:cNvSpPr>
          <p:nvPr>
            <p:ph type="sldNum" sz="quarter" idx="12"/>
          </p:nvPr>
        </p:nvSpPr>
        <p:spPr/>
        <p:txBody>
          <a:bodyPr/>
          <a:lstStyle/>
          <a:p>
            <a:fld id="{879EF9BB-81F1-401D-AA19-680A8E0D7F6D}" type="slidenum">
              <a:rPr lang="en-US" smtClean="0"/>
            </a:fld>
            <a:endParaRPr lang="en-US"/>
          </a:p>
        </p:txBody>
      </p:sp>
      <p:sp>
        <p:nvSpPr>
          <p:cNvPr id="26" name="左箭头 25">
            <a:hlinkClick r:id="rId2" action="ppaction://hlinksldjump"/>
          </p:cNvPr>
          <p:cNvSpPr/>
          <p:nvPr/>
        </p:nvSpPr>
        <p:spPr>
          <a:xfrm>
            <a:off x="11120647" y="6254187"/>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16" name="TextBox 22"/>
          <p:cNvSpPr txBox="1"/>
          <p:nvPr/>
        </p:nvSpPr>
        <p:spPr>
          <a:xfrm>
            <a:off x="777629" y="4540466"/>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A</a:t>
            </a:r>
            <a:endParaRPr lang="en-US" altLang="zh-CN" sz="2800" b="1" dirty="0">
              <a:solidFill>
                <a:srgbClr val="C00000"/>
              </a:solidFill>
              <a:latin typeface="Times New Roman" panose="02020603050405020304" pitchFamily="18" charset="0"/>
              <a:cs typeface="Times New Roman" panose="02020603050405020304" pitchFamily="18" charset="0"/>
            </a:endParaRPr>
          </a:p>
        </p:txBody>
      </p:sp>
      <p:sp>
        <p:nvSpPr>
          <p:cNvPr id="9" name="TextBox 22"/>
          <p:cNvSpPr txBox="1"/>
          <p:nvPr/>
        </p:nvSpPr>
        <p:spPr>
          <a:xfrm>
            <a:off x="777628" y="3815534"/>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B</a:t>
            </a:r>
            <a:endParaRPr lang="en-US" altLang="zh-CN" sz="2800" b="1" dirty="0">
              <a:solidFill>
                <a:srgbClr val="C00000"/>
              </a:solidFill>
              <a:latin typeface="Times New Roman" panose="02020603050405020304" pitchFamily="18" charset="0"/>
              <a:cs typeface="Times New Roman" panose="02020603050405020304" pitchFamily="18" charset="0"/>
            </a:endParaRPr>
          </a:p>
        </p:txBody>
      </p:sp>
      <p:sp>
        <p:nvSpPr>
          <p:cNvPr id="10" name="TextBox 22"/>
          <p:cNvSpPr txBox="1"/>
          <p:nvPr/>
        </p:nvSpPr>
        <p:spPr>
          <a:xfrm>
            <a:off x="787437" y="5239198"/>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C</a:t>
            </a:r>
            <a:endParaRPr lang="en-US" altLang="zh-CN" sz="2800" b="1" dirty="0">
              <a:solidFill>
                <a:srgbClr val="C00000"/>
              </a:solidFill>
              <a:latin typeface="Times New Roman" panose="02020603050405020304" pitchFamily="18" charset="0"/>
              <a:cs typeface="Times New Roman" panose="02020603050405020304" pitchFamily="18" charset="0"/>
            </a:endParaRPr>
          </a:p>
        </p:txBody>
      </p:sp>
      <p:sp>
        <p:nvSpPr>
          <p:cNvPr id="12" name="文本框 11">
            <a:hlinkClick r:id="rId3" action="ppaction://hlinksldjump"/>
          </p:cNvPr>
          <p:cNvSpPr txBox="1"/>
          <p:nvPr/>
        </p:nvSpPr>
        <p:spPr>
          <a:xfrm>
            <a:off x="10822177" y="3514145"/>
            <a:ext cx="982961" cy="461665"/>
          </a:xfrm>
          <a:prstGeom prst="rect">
            <a:avLst/>
          </a:prstGeom>
          <a:solidFill>
            <a:schemeClr val="accent1"/>
          </a:solidFill>
          <a:effectLst>
            <a:outerShdw blurRad="50800" dist="76200" dir="5400000" algn="ctr" rotWithShape="0">
              <a:srgbClr val="000000">
                <a:alpha val="43137"/>
              </a:srgbClr>
            </a:outerShdw>
          </a:effectLst>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解  析</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17" name="TextBox 22"/>
          <p:cNvSpPr txBox="1"/>
          <p:nvPr/>
        </p:nvSpPr>
        <p:spPr>
          <a:xfrm>
            <a:off x="787437" y="5634542"/>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B</a:t>
            </a:r>
            <a:endParaRPr lang="en-US" altLang="zh-CN" sz="2800" b="1" dirty="0">
              <a:solidFill>
                <a:srgbClr val="C00000"/>
              </a:solidFill>
              <a:latin typeface="Times New Roman" panose="02020603050405020304" pitchFamily="18" charset="0"/>
              <a:cs typeface="Times New Roman" panose="02020603050405020304" pitchFamily="18" charset="0"/>
            </a:endParaRPr>
          </a:p>
        </p:txBody>
      </p:sp>
      <p:sp>
        <p:nvSpPr>
          <p:cNvPr id="5" name="文本框 4"/>
          <p:cNvSpPr txBox="1"/>
          <p:nvPr/>
        </p:nvSpPr>
        <p:spPr>
          <a:xfrm>
            <a:off x="1150189" y="3869625"/>
            <a:ext cx="11760237" cy="2676525"/>
          </a:xfrm>
          <a:prstGeom prst="rect">
            <a:avLst/>
          </a:prstGeom>
          <a:noFill/>
        </p:spPr>
        <p:txBody>
          <a:bodyPr wrap="square" rtlCol="0">
            <a:spAutoFit/>
          </a:bodyPr>
          <a:lstStyle/>
          <a:p>
            <a:pPr marL="457200" indent="-457200">
              <a:buAutoNum type="arabicPeriod"/>
            </a:pP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A. fewer and fewer                	B. more and more </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     C. less and less                       	D. better and better</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2. A. views		B. meanings  	C. words           	D. thoughts</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3. A. ever		B. even          	C. never            	D. forever</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4. A. but              	B. if                	C. because        	D. though</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5. A. was used to 	B. used to		C. got used to  	D. use to</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6. A. receive         	B. get         		C. accept            	D. reply</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4" name="TextBox 22"/>
          <p:cNvSpPr txBox="1"/>
          <p:nvPr/>
        </p:nvSpPr>
        <p:spPr>
          <a:xfrm>
            <a:off x="787437" y="6024061"/>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C</a:t>
            </a:r>
            <a:endParaRPr lang="en-US" altLang="zh-CN" sz="2800" b="1" dirty="0">
              <a:solidFill>
                <a:srgbClr val="C00000"/>
              </a:solidFill>
              <a:latin typeface="Times New Roman" panose="02020603050405020304" pitchFamily="18" charset="0"/>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up)">
                                      <p:cBhvr>
                                        <p:cTn id="7" dur="500"/>
                                        <p:tgtEl>
                                          <p:spTgt spid="3">
                                            <p:bg/>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up)">
                                      <p:cBhvr>
                                        <p:cTn id="10" dur="500"/>
                                        <p:tgtEl>
                                          <p:spTgt spid="3">
                                            <p:txEl>
                                              <p:pRg st="0" end="0"/>
                                            </p:txEl>
                                          </p:spTgt>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wipe(up)">
                                      <p:cBhvr>
                                        <p:cTn id="13" dur="500"/>
                                        <p:tgtEl>
                                          <p:spTgt spid="3">
                                            <p:txEl>
                                              <p:pRg st="1" end="1"/>
                                            </p:txEl>
                                          </p:spTgt>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animEffect transition="in" filter="wipe(up)">
                                      <p:cBhvr>
                                        <p:cTn id="16" dur="500"/>
                                        <p:tgtEl>
                                          <p:spTgt spid="3">
                                            <p:txEl>
                                              <p:pRg st="2" end="2"/>
                                            </p:txEl>
                                          </p:spTgt>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up)">
                                      <p:cBhvr>
                                        <p:cTn id="19" dur="500"/>
                                        <p:tgtEl>
                                          <p:spTgt spid="5"/>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grpId="0" nodeType="click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barn(inVertical)">
                                      <p:cBhvr>
                                        <p:cTn id="24" dur="500"/>
                                        <p:tgtEl>
                                          <p:spTgt spid="9"/>
                                        </p:tgtEl>
                                      </p:cBhvr>
                                    </p:animEffect>
                                  </p:childTnLst>
                                </p:cTn>
                              </p:par>
                            </p:childTnLst>
                          </p:cTn>
                        </p:par>
                        <p:par>
                          <p:cTn id="25" fill="hold">
                            <p:stCondLst>
                              <p:cond delay="500"/>
                            </p:stCondLst>
                            <p:childTnLst>
                              <p:par>
                                <p:cTn id="26" presetID="16" presetClass="entr" presetSubtype="37" fill="hold" grpId="0" nodeType="after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barn(outVertical)">
                                      <p:cBhvr>
                                        <p:cTn id="28" dur="500"/>
                                        <p:tgtEl>
                                          <p:spTgt spid="12"/>
                                        </p:tgtEl>
                                      </p:cBhvr>
                                    </p:animEffect>
                                  </p:childTnLst>
                                </p:cTn>
                              </p:par>
                            </p:childTnLst>
                          </p:cTn>
                        </p:par>
                      </p:childTnLst>
                    </p:cTn>
                  </p:par>
                  <p:par>
                    <p:cTn id="29" fill="hold">
                      <p:stCondLst>
                        <p:cond delay="indefinite"/>
                      </p:stCondLst>
                      <p:childTnLst>
                        <p:par>
                          <p:cTn id="30" fill="hold">
                            <p:stCondLst>
                              <p:cond delay="0"/>
                            </p:stCondLst>
                            <p:childTnLst>
                              <p:par>
                                <p:cTn id="31" presetID="16" presetClass="entr" presetSubtype="21" fill="hold" grpId="0" nodeType="click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barn(inVertical)">
                                      <p:cBhvr>
                                        <p:cTn id="33" dur="500"/>
                                        <p:tgtEl>
                                          <p:spTgt spid="16"/>
                                        </p:tgtEl>
                                      </p:cBhvr>
                                    </p:animEffect>
                                  </p:childTnLst>
                                </p:cTn>
                              </p:par>
                            </p:childTnLst>
                          </p:cTn>
                        </p:par>
                      </p:childTnLst>
                    </p:cTn>
                  </p:par>
                  <p:par>
                    <p:cTn id="34" fill="hold">
                      <p:stCondLst>
                        <p:cond delay="indefinite"/>
                      </p:stCondLst>
                      <p:childTnLst>
                        <p:par>
                          <p:cTn id="35" fill="hold">
                            <p:stCondLst>
                              <p:cond delay="0"/>
                            </p:stCondLst>
                            <p:childTnLst>
                              <p:par>
                                <p:cTn id="36" presetID="16" presetClass="entr" presetSubtype="21" fill="hold" grpId="0" nodeType="clickEffect">
                                  <p:stCondLst>
                                    <p:cond delay="0"/>
                                  </p:stCondLst>
                                  <p:childTnLst>
                                    <p:set>
                                      <p:cBhvr>
                                        <p:cTn id="37" dur="1" fill="hold">
                                          <p:stCondLst>
                                            <p:cond delay="0"/>
                                          </p:stCondLst>
                                        </p:cTn>
                                        <p:tgtEl>
                                          <p:spTgt spid="23"/>
                                        </p:tgtEl>
                                        <p:attrNameLst>
                                          <p:attrName>style.visibility</p:attrName>
                                        </p:attrNameLst>
                                      </p:cBhvr>
                                      <p:to>
                                        <p:strVal val="visible"/>
                                      </p:to>
                                    </p:set>
                                    <p:animEffect transition="in" filter="barn(inVertical)">
                                      <p:cBhvr>
                                        <p:cTn id="38" dur="500"/>
                                        <p:tgtEl>
                                          <p:spTgt spid="23"/>
                                        </p:tgtEl>
                                      </p:cBhvr>
                                    </p:animEffect>
                                  </p:childTnLst>
                                </p:cTn>
                              </p:par>
                            </p:childTnLst>
                          </p:cTn>
                        </p:par>
                      </p:childTnLst>
                    </p:cTn>
                  </p:par>
                  <p:par>
                    <p:cTn id="39" fill="hold">
                      <p:stCondLst>
                        <p:cond delay="indefinite"/>
                      </p:stCondLst>
                      <p:childTnLst>
                        <p:par>
                          <p:cTn id="40" fill="hold">
                            <p:stCondLst>
                              <p:cond delay="0"/>
                            </p:stCondLst>
                            <p:childTnLst>
                              <p:par>
                                <p:cTn id="41" presetID="16" presetClass="entr" presetSubtype="21" fill="hold" grpId="0" nodeType="click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barn(inVertical)">
                                      <p:cBhvr>
                                        <p:cTn id="43" dur="500"/>
                                        <p:tgtEl>
                                          <p:spTgt spid="10"/>
                                        </p:tgtEl>
                                      </p:cBhvr>
                                    </p:animEffect>
                                  </p:childTnLst>
                                </p:cTn>
                              </p:par>
                            </p:childTnLst>
                          </p:cTn>
                        </p:par>
                      </p:childTnLst>
                    </p:cTn>
                  </p:par>
                  <p:par>
                    <p:cTn id="44" fill="hold">
                      <p:stCondLst>
                        <p:cond delay="indefinite"/>
                      </p:stCondLst>
                      <p:childTnLst>
                        <p:par>
                          <p:cTn id="45" fill="hold">
                            <p:stCondLst>
                              <p:cond delay="0"/>
                            </p:stCondLst>
                            <p:childTnLst>
                              <p:par>
                                <p:cTn id="46" presetID="16" presetClass="entr" presetSubtype="21" fill="hold" grpId="0" nodeType="clickEffect">
                                  <p:stCondLst>
                                    <p:cond delay="0"/>
                                  </p:stCondLst>
                                  <p:childTnLst>
                                    <p:set>
                                      <p:cBhvr>
                                        <p:cTn id="47" dur="1" fill="hold">
                                          <p:stCondLst>
                                            <p:cond delay="0"/>
                                          </p:stCondLst>
                                        </p:cTn>
                                        <p:tgtEl>
                                          <p:spTgt spid="17"/>
                                        </p:tgtEl>
                                        <p:attrNameLst>
                                          <p:attrName>style.visibility</p:attrName>
                                        </p:attrNameLst>
                                      </p:cBhvr>
                                      <p:to>
                                        <p:strVal val="visible"/>
                                      </p:to>
                                    </p:set>
                                    <p:animEffect transition="in" filter="barn(inVertical)">
                                      <p:cBhvr>
                                        <p:cTn id="48" dur="500"/>
                                        <p:tgtEl>
                                          <p:spTgt spid="17"/>
                                        </p:tgtEl>
                                      </p:cBhvr>
                                    </p:animEffect>
                                  </p:childTnLst>
                                </p:cTn>
                              </p:par>
                            </p:childTnLst>
                          </p:cTn>
                        </p:par>
                      </p:childTnLst>
                    </p:cTn>
                  </p:par>
                  <p:par>
                    <p:cTn id="49" fill="hold">
                      <p:stCondLst>
                        <p:cond delay="indefinite"/>
                      </p:stCondLst>
                      <p:childTnLst>
                        <p:par>
                          <p:cTn id="50" fill="hold">
                            <p:stCondLst>
                              <p:cond delay="0"/>
                            </p:stCondLst>
                            <p:childTnLst>
                              <p:par>
                                <p:cTn id="51" presetID="16" presetClass="entr" presetSubtype="21" fill="hold" grpId="0" nodeType="clickEffect">
                                  <p:stCondLst>
                                    <p:cond delay="0"/>
                                  </p:stCondLst>
                                  <p:childTnLst>
                                    <p:set>
                                      <p:cBhvr>
                                        <p:cTn id="52" dur="1" fill="hold">
                                          <p:stCondLst>
                                            <p:cond delay="0"/>
                                          </p:stCondLst>
                                        </p:cTn>
                                        <p:tgtEl>
                                          <p:spTgt spid="14"/>
                                        </p:tgtEl>
                                        <p:attrNameLst>
                                          <p:attrName>style.visibility</p:attrName>
                                        </p:attrNameLst>
                                      </p:cBhvr>
                                      <p:to>
                                        <p:strVal val="visible"/>
                                      </p:to>
                                    </p:set>
                                    <p:animEffect transition="in" filter="barn(inVertical)">
                                      <p:cBhvr>
                                        <p:cTn id="5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P spid="23" grpId="0"/>
      <p:bldP spid="16" grpId="0"/>
      <p:bldP spid="9" grpId="0"/>
      <p:bldP spid="10" grpId="0"/>
      <p:bldP spid="12" grpId="0" animBg="1"/>
      <p:bldP spid="17" grpId="0"/>
      <p:bldP spid="5" grpId="0"/>
      <p:bldP spid="14" grpId="0"/>
    </p:bldLst>
  </p:timing>
</p:sld>
</file>

<file path=ppt/slides/slide8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69" name="Group 4"/>
          <p:cNvGrpSpPr/>
          <p:nvPr/>
        </p:nvGrpSpPr>
        <p:grpSpPr>
          <a:xfrm>
            <a:off x="9040482" y="3280216"/>
            <a:ext cx="3058005" cy="3492104"/>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3" name="内容占位符 2"/>
          <p:cNvSpPr>
            <a:spLocks noGrp="1"/>
          </p:cNvSpPr>
          <p:nvPr>
            <p:ph idx="1"/>
          </p:nvPr>
        </p:nvSpPr>
        <p:spPr>
          <a:xfrm>
            <a:off x="587134" y="242981"/>
            <a:ext cx="11419112" cy="6166571"/>
          </a:xfrm>
          <a:solidFill>
            <a:schemeClr val="bg1">
              <a:alpha val="47000"/>
            </a:schemeClr>
          </a:solidFill>
        </p:spPr>
        <p:txBody>
          <a:bodyPr>
            <a:normAutofit fontScale="87500" lnSpcReduction="20000"/>
          </a:bodyPr>
          <a:lstStyle/>
          <a:p>
            <a:pPr marL="0" indent="0">
              <a:lnSpc>
                <a:spcPct val="150000"/>
              </a:lnSpc>
              <a:buNone/>
            </a:pPr>
            <a:r>
              <a:rPr lang="zh-CN" altLang="en-US" b="1" dirty="0">
                <a:solidFill>
                  <a:srgbClr val="002060"/>
                </a:solidFill>
                <a:latin typeface="微软雅黑" panose="020B0503020204020204" pitchFamily="34" charset="-122"/>
                <a:ea typeface="微软雅黑" panose="020B0503020204020204" pitchFamily="34" charset="-122"/>
                <a:cs typeface="+mj-cs"/>
              </a:rPr>
              <a:t>解  析：</a:t>
            </a:r>
            <a:r>
              <a:rPr sz="2900" b="1" dirty="0">
                <a:latin typeface="微软雅黑" panose="020B0503020204020204" pitchFamily="34" charset="-122"/>
                <a:ea typeface="微软雅黑" panose="020B0503020204020204" pitchFamily="34" charset="-122"/>
              </a:rPr>
              <a:t>1. 本题考查逻辑推理。根据下文的内容，可以推断出这里用的是越来越多的人，故本题正确答案为 B。</a:t>
            </a:r>
            <a:endParaRPr sz="2900" b="1" dirty="0">
              <a:latin typeface="微软雅黑" panose="020B0503020204020204" pitchFamily="34" charset="-122"/>
              <a:ea typeface="微软雅黑" panose="020B0503020204020204" pitchFamily="34" charset="-122"/>
            </a:endParaRPr>
          </a:p>
          <a:p>
            <a:pPr marL="0" indent="0">
              <a:lnSpc>
                <a:spcPct val="150000"/>
              </a:lnSpc>
              <a:buNone/>
            </a:pPr>
            <a:r>
              <a:rPr sz="2900" b="1" dirty="0">
                <a:latin typeface="微软雅黑" panose="020B0503020204020204" pitchFamily="34" charset="-122"/>
                <a:ea typeface="微软雅黑" panose="020B0503020204020204" pitchFamily="34" charset="-122"/>
              </a:rPr>
              <a:t>2. 本题考查联系上下文。根据下文的 views，可以推断出这里也是，用 views 更加合适，故本题正确答案为 A。</a:t>
            </a:r>
            <a:endParaRPr sz="2900" b="1" dirty="0">
              <a:latin typeface="微软雅黑" panose="020B0503020204020204" pitchFamily="34" charset="-122"/>
              <a:ea typeface="微软雅黑" panose="020B0503020204020204" pitchFamily="34" charset="-122"/>
            </a:endParaRPr>
          </a:p>
          <a:p>
            <a:pPr marL="0" indent="0">
              <a:lnSpc>
                <a:spcPct val="150000"/>
              </a:lnSpc>
              <a:buNone/>
            </a:pPr>
            <a:r>
              <a:rPr sz="2900" b="1" dirty="0">
                <a:latin typeface="微软雅黑" panose="020B0503020204020204" pitchFamily="34" charset="-122"/>
                <a:ea typeface="微软雅黑" panose="020B0503020204020204" pitchFamily="34" charset="-122"/>
              </a:rPr>
              <a:t>3. 本题考查习惯用法。couldn’t even 表示“甚至不能”，故本题正确答案为 B。</a:t>
            </a:r>
            <a:endParaRPr sz="2900" b="1" dirty="0">
              <a:latin typeface="微软雅黑" panose="020B0503020204020204" pitchFamily="34" charset="-122"/>
              <a:ea typeface="微软雅黑" panose="020B0503020204020204" pitchFamily="34" charset="-122"/>
            </a:endParaRPr>
          </a:p>
          <a:p>
            <a:pPr marL="0" indent="0">
              <a:lnSpc>
                <a:spcPct val="150000"/>
              </a:lnSpc>
              <a:buNone/>
            </a:pPr>
            <a:r>
              <a:rPr sz="2900" b="1" dirty="0">
                <a:latin typeface="微软雅黑" panose="020B0503020204020204" pitchFamily="34" charset="-122"/>
                <a:ea typeface="微软雅黑" panose="020B0503020204020204" pitchFamily="34" charset="-122"/>
              </a:rPr>
              <a:t>4. 本题考查逻辑推理。结合上文“因为观点几乎是相悖的，所以我甚至无法用不同来描述我们的观点”可知，前后句子之间是因果关系，故本题正确答案为 C。</a:t>
            </a:r>
            <a:endParaRPr sz="2900" b="1" dirty="0">
              <a:latin typeface="微软雅黑" panose="020B0503020204020204" pitchFamily="34" charset="-122"/>
              <a:ea typeface="微软雅黑" panose="020B0503020204020204" pitchFamily="34" charset="-122"/>
            </a:endParaRPr>
          </a:p>
          <a:p>
            <a:pPr marL="0" indent="0">
              <a:lnSpc>
                <a:spcPct val="150000"/>
              </a:lnSpc>
              <a:buNone/>
            </a:pPr>
            <a:r>
              <a:rPr sz="2900" b="1" dirty="0">
                <a:latin typeface="微软雅黑" panose="020B0503020204020204" pitchFamily="34" charset="-122"/>
                <a:ea typeface="微软雅黑" panose="020B0503020204020204" pitchFamily="34" charset="-122"/>
              </a:rPr>
              <a:t>5. 本题考查同近义词用法。根据上一句话 in the past，可以推断出这里是过去的事情，用 used to do 更加合适，故本题正确答案为 B。</a:t>
            </a:r>
            <a:endParaRPr sz="2900" b="1" dirty="0">
              <a:latin typeface="微软雅黑" panose="020B0503020204020204" pitchFamily="34" charset="-122"/>
              <a:ea typeface="微软雅黑" panose="020B0503020204020204" pitchFamily="34" charset="-122"/>
            </a:endParaRPr>
          </a:p>
          <a:p>
            <a:pPr marL="0" indent="0">
              <a:lnSpc>
                <a:spcPct val="150000"/>
              </a:lnSpc>
              <a:buNone/>
            </a:pPr>
            <a:r>
              <a:rPr sz="2900" b="1" dirty="0">
                <a:latin typeface="微软雅黑" panose="020B0503020204020204" pitchFamily="34" charset="-122"/>
                <a:ea typeface="微软雅黑" panose="020B0503020204020204" pitchFamily="34" charset="-122"/>
              </a:rPr>
              <a:t>6. 本题考查词义辨析。“接受”用 accept，故本题正确答案为 C。</a:t>
            </a:r>
            <a:endParaRPr sz="2900" b="1" dirty="0">
              <a:latin typeface="微软雅黑" panose="020B0503020204020204" pitchFamily="34" charset="-122"/>
              <a:ea typeface="微软雅黑" panose="020B0503020204020204" pitchFamily="34" charset="-122"/>
            </a:endParaRPr>
          </a:p>
        </p:txBody>
      </p:sp>
      <p:sp>
        <p:nvSpPr>
          <p:cNvPr id="33" name="左箭头 32">
            <a:hlinkClick r:id="rId1" action="ppaction://hlinksldjump"/>
          </p:cNvPr>
          <p:cNvSpPr/>
          <p:nvPr/>
        </p:nvSpPr>
        <p:spPr>
          <a:xfrm>
            <a:off x="8737309" y="6104339"/>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2400" b="1" dirty="0">
                <a:solidFill>
                  <a:schemeClr val="bg1"/>
                </a:solidFill>
              </a:rPr>
              <a:t>返回</a:t>
            </a:r>
            <a:endParaRPr lang="zh-CN" altLang="en-US" sz="2400" b="1" dirty="0">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bg/>
                                          </p:spTgt>
                                        </p:tgtEl>
                                        <p:attrNameLst>
                                          <p:attrName>style.visibility</p:attrName>
                                        </p:attrNameLst>
                                      </p:cBhvr>
                                      <p:to>
                                        <p:strVal val="visible"/>
                                      </p:to>
                                    </p:set>
                                    <p:animEffect transition="in" filter="wipe(up)">
                                      <p:cBhvr>
                                        <p:cTn id="11" dur="500"/>
                                        <p:tgtEl>
                                          <p:spTgt spid="3">
                                            <p:bg/>
                                          </p:spTgt>
                                        </p:tgtEl>
                                      </p:cBhvr>
                                    </p:animEffect>
                                  </p:childTnLst>
                                </p:cTn>
                              </p:par>
                              <p:par>
                                <p:cTn id="12" presetID="22" presetClass="entr" presetSubtype="1" fill="hold" grpId="0" nodeType="with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wipe(up)">
                                      <p:cBhvr>
                                        <p:cTn id="14" dur="500"/>
                                        <p:tgtEl>
                                          <p:spTgt spid="3">
                                            <p:txEl>
                                              <p:pRg st="0" end="0"/>
                                            </p:txEl>
                                          </p:spTgt>
                                        </p:tgtEl>
                                      </p:cBhvr>
                                    </p:animEffect>
                                  </p:childTnLst>
                                </p:cTn>
                              </p:par>
                              <p:par>
                                <p:cTn id="15" presetID="22" presetClass="entr" presetSubtype="1" fill="hold" grpId="0" nodeType="with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wipe(up)">
                                      <p:cBhvr>
                                        <p:cTn id="17" dur="500"/>
                                        <p:tgtEl>
                                          <p:spTgt spid="3">
                                            <p:txEl>
                                              <p:pRg st="1" end="1"/>
                                            </p:txEl>
                                          </p:spTgt>
                                        </p:tgtEl>
                                      </p:cBhvr>
                                    </p:animEffect>
                                  </p:childTnLst>
                                </p:cTn>
                              </p:par>
                              <p:par>
                                <p:cTn id="18" presetID="22" presetClass="entr" presetSubtype="1" fill="hold" grpId="0" nodeType="with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Effect transition="in" filter="wipe(up)">
                                      <p:cBhvr>
                                        <p:cTn id="20" dur="500"/>
                                        <p:tgtEl>
                                          <p:spTgt spid="3">
                                            <p:txEl>
                                              <p:pRg st="2" end="2"/>
                                            </p:txEl>
                                          </p:spTgt>
                                        </p:tgtEl>
                                      </p:cBhvr>
                                    </p:animEffect>
                                  </p:childTnLst>
                                </p:cTn>
                              </p:par>
                              <p:par>
                                <p:cTn id="21" presetID="22" presetClass="entr" presetSubtype="1" fill="hold" grpId="0" nodeType="with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Effect transition="in" filter="wipe(up)">
                                      <p:cBhvr>
                                        <p:cTn id="23" dur="500"/>
                                        <p:tgtEl>
                                          <p:spTgt spid="3">
                                            <p:txEl>
                                              <p:pRg st="3" end="3"/>
                                            </p:txEl>
                                          </p:spTgt>
                                        </p:tgtEl>
                                      </p:cBhvr>
                                    </p:animEffect>
                                  </p:childTnLst>
                                </p:cTn>
                              </p:par>
                              <p:par>
                                <p:cTn id="24" presetID="22" presetClass="entr" presetSubtype="1" fill="hold" grpId="0" nodeType="withEffect">
                                  <p:stCondLst>
                                    <p:cond delay="0"/>
                                  </p:stCondLst>
                                  <p:childTnLst>
                                    <p:set>
                                      <p:cBhvr>
                                        <p:cTn id="25" dur="1" fill="hold">
                                          <p:stCondLst>
                                            <p:cond delay="0"/>
                                          </p:stCondLst>
                                        </p:cTn>
                                        <p:tgtEl>
                                          <p:spTgt spid="3">
                                            <p:txEl>
                                              <p:pRg st="4" end="4"/>
                                            </p:txEl>
                                          </p:spTgt>
                                        </p:tgtEl>
                                        <p:attrNameLst>
                                          <p:attrName>style.visibility</p:attrName>
                                        </p:attrNameLst>
                                      </p:cBhvr>
                                      <p:to>
                                        <p:strVal val="visible"/>
                                      </p:to>
                                    </p:set>
                                    <p:animEffect transition="in" filter="wipe(up)">
                                      <p:cBhvr>
                                        <p:cTn id="26" dur="500"/>
                                        <p:tgtEl>
                                          <p:spTgt spid="3">
                                            <p:txEl>
                                              <p:pRg st="4" end="4"/>
                                            </p:txEl>
                                          </p:spTgt>
                                        </p:tgtEl>
                                      </p:cBhvr>
                                    </p:animEffect>
                                  </p:childTnLst>
                                </p:cTn>
                              </p:par>
                              <p:par>
                                <p:cTn id="27" presetID="22" presetClass="entr" presetSubtype="1" fill="hold" grpId="0" nodeType="withEffect">
                                  <p:stCondLst>
                                    <p:cond delay="0"/>
                                  </p:stCondLst>
                                  <p:childTnLst>
                                    <p:set>
                                      <p:cBhvr>
                                        <p:cTn id="28" dur="1" fill="hold">
                                          <p:stCondLst>
                                            <p:cond delay="0"/>
                                          </p:stCondLst>
                                        </p:cTn>
                                        <p:tgtEl>
                                          <p:spTgt spid="3">
                                            <p:txEl>
                                              <p:pRg st="5" end="5"/>
                                            </p:txEl>
                                          </p:spTgt>
                                        </p:tgtEl>
                                        <p:attrNameLst>
                                          <p:attrName>style.visibility</p:attrName>
                                        </p:attrNameLst>
                                      </p:cBhvr>
                                      <p:to>
                                        <p:strVal val="visible"/>
                                      </p:to>
                                    </p:set>
                                    <p:animEffect transition="in" filter="wipe(up)">
                                      <p:cBhvr>
                                        <p:cTn id="29"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图片 2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704952" y="-29303"/>
            <a:ext cx="2506942" cy="2508444"/>
          </a:xfrm>
          <a:prstGeom prst="rect">
            <a:avLst/>
          </a:prstGeom>
        </p:spPr>
      </p:pic>
      <p:sp>
        <p:nvSpPr>
          <p:cNvPr id="3" name="内容占位符 2"/>
          <p:cNvSpPr>
            <a:spLocks noGrp="1"/>
          </p:cNvSpPr>
          <p:nvPr>
            <p:ph idx="1"/>
          </p:nvPr>
        </p:nvSpPr>
        <p:spPr>
          <a:xfrm>
            <a:off x="431763" y="972270"/>
            <a:ext cx="10972800" cy="3088283"/>
          </a:xfrm>
          <a:solidFill>
            <a:schemeClr val="bg1">
              <a:alpha val="45000"/>
            </a:schemeClr>
          </a:solidFill>
        </p:spPr>
        <p:txBody>
          <a:bodyPr>
            <a:noAutofit/>
          </a:bodyPr>
          <a:lstStyle/>
          <a:p>
            <a:pPr marL="0" indent="0">
              <a:buNone/>
            </a:pP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     But as time passed by I gradually came to realize that what I had been doing might</a:t>
            </a:r>
            <a:r>
              <a:rPr lang="en-US" altLang="zh-CN" sz="2400" b="1" u="sng" dirty="0">
                <a:latin typeface="微软雅黑" panose="020B0503020204020204" pitchFamily="34" charset="-122"/>
                <a:ea typeface="微软雅黑" panose="020B0503020204020204" pitchFamily="34" charset="-122"/>
                <a:cs typeface="Times New Roman" panose="02020603050405020304" pitchFamily="18" charset="0"/>
              </a:rPr>
              <a:t>   7  </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 be right.</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a:p>
            <a:pPr marL="0" indent="0">
              <a:buNone/>
            </a:pP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     Every person has </a:t>
            </a:r>
            <a:r>
              <a:rPr lang="en-US" altLang="zh-CN" sz="2400" b="1" u="sng" dirty="0">
                <a:latin typeface="微软雅黑" panose="020B0503020204020204" pitchFamily="34" charset="-122"/>
                <a:ea typeface="微软雅黑" panose="020B0503020204020204" pitchFamily="34" charset="-122"/>
                <a:cs typeface="Times New Roman" panose="02020603050405020304" pitchFamily="18" charset="0"/>
              </a:rPr>
              <a:t>  8   </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experiences. And our views are extracted from our own experiences. There are too many subjective ( </a:t>
            </a:r>
            <a:r>
              <a:rPr lang="zh-CN" altLang="en-US" sz="2400" b="1" dirty="0">
                <a:latin typeface="微软雅黑" panose="020B0503020204020204" pitchFamily="34" charset="-122"/>
                <a:ea typeface="微软雅黑" panose="020B0503020204020204" pitchFamily="34" charset="-122"/>
                <a:cs typeface="Times New Roman" panose="02020603050405020304" pitchFamily="18" charset="0"/>
              </a:rPr>
              <a:t>主观的 </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 things in these views. And we think there’s no need to</a:t>
            </a:r>
            <a:r>
              <a:rPr lang="en-US" altLang="zh-CN" sz="2400" b="1" u="sng" dirty="0">
                <a:latin typeface="微软雅黑" panose="020B0503020204020204" pitchFamily="34" charset="-122"/>
                <a:ea typeface="微软雅黑" panose="020B0503020204020204" pitchFamily="34" charset="-122"/>
                <a:cs typeface="Times New Roman" panose="02020603050405020304" pitchFamily="18" charset="0"/>
              </a:rPr>
              <a:t>   9   </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these beliefs.</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a:p>
            <a:pPr marL="0" indent="0">
              <a:buNone/>
            </a:pP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     But when you ask yourself, “ </a:t>
            </a:r>
            <a:r>
              <a:rPr lang="en-US" altLang="zh-CN" sz="2400" b="1" u="sng" dirty="0">
                <a:latin typeface="微软雅黑" panose="020B0503020204020204" pitchFamily="34" charset="-122"/>
                <a:ea typeface="微软雅黑" panose="020B0503020204020204" pitchFamily="34" charset="-122"/>
                <a:cs typeface="Times New Roman" panose="02020603050405020304" pitchFamily="18" charset="0"/>
              </a:rPr>
              <a:t>  10   </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are these beliefs right?”</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3" name="TextBox 22"/>
          <p:cNvSpPr txBox="1"/>
          <p:nvPr/>
        </p:nvSpPr>
        <p:spPr>
          <a:xfrm>
            <a:off x="797244" y="4675533"/>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D</a:t>
            </a:r>
            <a:endParaRPr lang="en-US" altLang="zh-CN" sz="2800" b="1" dirty="0">
              <a:solidFill>
                <a:srgbClr val="C00000"/>
              </a:solidFill>
              <a:latin typeface="Times New Roman" panose="02020603050405020304" pitchFamily="18" charset="0"/>
              <a:cs typeface="Times New Roman" panose="02020603050405020304" pitchFamily="18" charset="0"/>
            </a:endParaRPr>
          </a:p>
        </p:txBody>
      </p:sp>
      <p:sp>
        <p:nvSpPr>
          <p:cNvPr id="4" name="灯片编号占位符 3"/>
          <p:cNvSpPr>
            <a:spLocks noGrp="1"/>
          </p:cNvSpPr>
          <p:nvPr>
            <p:ph type="sldNum" sz="quarter" idx="12"/>
          </p:nvPr>
        </p:nvSpPr>
        <p:spPr/>
        <p:txBody>
          <a:bodyPr/>
          <a:lstStyle/>
          <a:p>
            <a:fld id="{879EF9BB-81F1-401D-AA19-680A8E0D7F6D}" type="slidenum">
              <a:rPr lang="en-US" smtClean="0"/>
            </a:fld>
            <a:endParaRPr lang="en-US"/>
          </a:p>
        </p:txBody>
      </p:sp>
      <p:sp>
        <p:nvSpPr>
          <p:cNvPr id="26" name="左箭头 25">
            <a:hlinkClick r:id="rId2"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16" name="TextBox 22"/>
          <p:cNvSpPr txBox="1"/>
          <p:nvPr/>
        </p:nvSpPr>
        <p:spPr>
          <a:xfrm>
            <a:off x="787436" y="4326167"/>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C</a:t>
            </a:r>
            <a:endParaRPr lang="en-US" altLang="zh-CN" sz="2800" b="1" dirty="0">
              <a:solidFill>
                <a:srgbClr val="C00000"/>
              </a:solidFill>
              <a:latin typeface="Times New Roman" panose="02020603050405020304" pitchFamily="18" charset="0"/>
              <a:cs typeface="Times New Roman" panose="02020603050405020304" pitchFamily="18" charset="0"/>
            </a:endParaRPr>
          </a:p>
        </p:txBody>
      </p:sp>
      <p:sp>
        <p:nvSpPr>
          <p:cNvPr id="9" name="TextBox 22"/>
          <p:cNvSpPr txBox="1"/>
          <p:nvPr/>
        </p:nvSpPr>
        <p:spPr>
          <a:xfrm>
            <a:off x="787437" y="3965988"/>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B</a:t>
            </a:r>
            <a:endParaRPr lang="en-US" altLang="zh-CN" sz="2800" b="1" dirty="0">
              <a:solidFill>
                <a:srgbClr val="C00000"/>
              </a:solidFill>
              <a:latin typeface="Times New Roman" panose="02020603050405020304" pitchFamily="18" charset="0"/>
              <a:cs typeface="Times New Roman" panose="02020603050405020304" pitchFamily="18" charset="0"/>
            </a:endParaRPr>
          </a:p>
        </p:txBody>
      </p:sp>
      <p:sp>
        <p:nvSpPr>
          <p:cNvPr id="10" name="TextBox 22"/>
          <p:cNvSpPr txBox="1"/>
          <p:nvPr/>
        </p:nvSpPr>
        <p:spPr>
          <a:xfrm>
            <a:off x="797244" y="5024899"/>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C</a:t>
            </a:r>
            <a:endParaRPr lang="en-US" altLang="zh-CN" sz="2800" b="1" dirty="0">
              <a:solidFill>
                <a:srgbClr val="C00000"/>
              </a:solidFill>
              <a:latin typeface="Times New Roman" panose="02020603050405020304" pitchFamily="18" charset="0"/>
              <a:cs typeface="Times New Roman" panose="02020603050405020304" pitchFamily="18" charset="0"/>
            </a:endParaRPr>
          </a:p>
        </p:txBody>
      </p:sp>
      <p:sp>
        <p:nvSpPr>
          <p:cNvPr id="12" name="文本框 11">
            <a:hlinkClick r:id="rId3" action="ppaction://hlinksldjump"/>
          </p:cNvPr>
          <p:cNvSpPr txBox="1"/>
          <p:nvPr/>
        </p:nvSpPr>
        <p:spPr>
          <a:xfrm>
            <a:off x="10599439" y="3912023"/>
            <a:ext cx="982961" cy="461665"/>
          </a:xfrm>
          <a:prstGeom prst="rect">
            <a:avLst/>
          </a:prstGeom>
          <a:solidFill>
            <a:schemeClr val="accent1"/>
          </a:solidFill>
          <a:effectLst>
            <a:outerShdw blurRad="50800" dist="76200" dir="5400000" algn="ctr" rotWithShape="0">
              <a:srgbClr val="000000">
                <a:alpha val="43137"/>
              </a:srgbClr>
            </a:outerShdw>
          </a:effectLst>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解  析</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1149985" y="4010660"/>
            <a:ext cx="9284970" cy="156845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7. A. \             	B. not         	C. no           	D. all</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8. A. same      	B. no          	C. different 	D. important</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9. A. ask         	B. argue     	C. discuss   	D. question</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10. A. What    	B. Where   	C. Why      	D. How</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up)">
                                      <p:cBhvr>
                                        <p:cTn id="7" dur="500"/>
                                        <p:tgtEl>
                                          <p:spTgt spid="3">
                                            <p:bg/>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up)">
                                      <p:cBhvr>
                                        <p:cTn id="10" dur="500"/>
                                        <p:tgtEl>
                                          <p:spTgt spid="3">
                                            <p:txEl>
                                              <p:pRg st="0" end="0"/>
                                            </p:txEl>
                                          </p:spTgt>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wipe(up)">
                                      <p:cBhvr>
                                        <p:cTn id="13" dur="500"/>
                                        <p:tgtEl>
                                          <p:spTgt spid="3">
                                            <p:txEl>
                                              <p:pRg st="1" end="1"/>
                                            </p:txEl>
                                          </p:spTgt>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animEffect transition="in" filter="wipe(up)">
                                      <p:cBhvr>
                                        <p:cTn id="16" dur="500"/>
                                        <p:tgtEl>
                                          <p:spTgt spid="3">
                                            <p:txEl>
                                              <p:pRg st="2" end="2"/>
                                            </p:txEl>
                                          </p:spTgt>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up)">
                                      <p:cBhvr>
                                        <p:cTn id="19" dur="500"/>
                                        <p:tgtEl>
                                          <p:spTgt spid="5"/>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grpId="0" nodeType="click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barn(inVertical)">
                                      <p:cBhvr>
                                        <p:cTn id="24" dur="500"/>
                                        <p:tgtEl>
                                          <p:spTgt spid="9"/>
                                        </p:tgtEl>
                                      </p:cBhvr>
                                    </p:animEffect>
                                  </p:childTnLst>
                                </p:cTn>
                              </p:par>
                            </p:childTnLst>
                          </p:cTn>
                        </p:par>
                        <p:par>
                          <p:cTn id="25" fill="hold">
                            <p:stCondLst>
                              <p:cond delay="500"/>
                            </p:stCondLst>
                            <p:childTnLst>
                              <p:par>
                                <p:cTn id="26" presetID="16" presetClass="entr" presetSubtype="37" fill="hold" grpId="0" nodeType="after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barn(outVertical)">
                                      <p:cBhvr>
                                        <p:cTn id="28" dur="500"/>
                                        <p:tgtEl>
                                          <p:spTgt spid="12"/>
                                        </p:tgtEl>
                                      </p:cBhvr>
                                    </p:animEffect>
                                  </p:childTnLst>
                                </p:cTn>
                              </p:par>
                            </p:childTnLst>
                          </p:cTn>
                        </p:par>
                      </p:childTnLst>
                    </p:cTn>
                  </p:par>
                  <p:par>
                    <p:cTn id="29" fill="hold">
                      <p:stCondLst>
                        <p:cond delay="indefinite"/>
                      </p:stCondLst>
                      <p:childTnLst>
                        <p:par>
                          <p:cTn id="30" fill="hold">
                            <p:stCondLst>
                              <p:cond delay="0"/>
                            </p:stCondLst>
                            <p:childTnLst>
                              <p:par>
                                <p:cTn id="31" presetID="16" presetClass="entr" presetSubtype="21" fill="hold" grpId="0" nodeType="click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barn(inVertical)">
                                      <p:cBhvr>
                                        <p:cTn id="33" dur="500"/>
                                        <p:tgtEl>
                                          <p:spTgt spid="16"/>
                                        </p:tgtEl>
                                      </p:cBhvr>
                                    </p:animEffect>
                                  </p:childTnLst>
                                </p:cTn>
                              </p:par>
                            </p:childTnLst>
                          </p:cTn>
                        </p:par>
                      </p:childTnLst>
                    </p:cTn>
                  </p:par>
                  <p:par>
                    <p:cTn id="34" fill="hold">
                      <p:stCondLst>
                        <p:cond delay="indefinite"/>
                      </p:stCondLst>
                      <p:childTnLst>
                        <p:par>
                          <p:cTn id="35" fill="hold">
                            <p:stCondLst>
                              <p:cond delay="0"/>
                            </p:stCondLst>
                            <p:childTnLst>
                              <p:par>
                                <p:cTn id="36" presetID="16" presetClass="entr" presetSubtype="21" fill="hold" grpId="0" nodeType="clickEffect">
                                  <p:stCondLst>
                                    <p:cond delay="0"/>
                                  </p:stCondLst>
                                  <p:childTnLst>
                                    <p:set>
                                      <p:cBhvr>
                                        <p:cTn id="37" dur="1" fill="hold">
                                          <p:stCondLst>
                                            <p:cond delay="0"/>
                                          </p:stCondLst>
                                        </p:cTn>
                                        <p:tgtEl>
                                          <p:spTgt spid="23"/>
                                        </p:tgtEl>
                                        <p:attrNameLst>
                                          <p:attrName>style.visibility</p:attrName>
                                        </p:attrNameLst>
                                      </p:cBhvr>
                                      <p:to>
                                        <p:strVal val="visible"/>
                                      </p:to>
                                    </p:set>
                                    <p:animEffect transition="in" filter="barn(inVertical)">
                                      <p:cBhvr>
                                        <p:cTn id="38" dur="500"/>
                                        <p:tgtEl>
                                          <p:spTgt spid="23"/>
                                        </p:tgtEl>
                                      </p:cBhvr>
                                    </p:animEffect>
                                  </p:childTnLst>
                                </p:cTn>
                              </p:par>
                            </p:childTnLst>
                          </p:cTn>
                        </p:par>
                      </p:childTnLst>
                    </p:cTn>
                  </p:par>
                  <p:par>
                    <p:cTn id="39" fill="hold">
                      <p:stCondLst>
                        <p:cond delay="indefinite"/>
                      </p:stCondLst>
                      <p:childTnLst>
                        <p:par>
                          <p:cTn id="40" fill="hold">
                            <p:stCondLst>
                              <p:cond delay="0"/>
                            </p:stCondLst>
                            <p:childTnLst>
                              <p:par>
                                <p:cTn id="41" presetID="16" presetClass="entr" presetSubtype="21" fill="hold" grpId="0" nodeType="click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barn(inVertical)">
                                      <p:cBhvr>
                                        <p:cTn id="4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P spid="23" grpId="0"/>
      <p:bldP spid="16" grpId="0"/>
      <p:bldP spid="9" grpId="0"/>
      <p:bldP spid="10" grpId="0"/>
      <p:bldP spid="12" grpId="0" animBg="1"/>
      <p:bldP spid="5" grpId="0"/>
    </p:bldLst>
  </p:timing>
</p:sld>
</file>

<file path=ppt/slides/slide8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69" name="Group 4"/>
          <p:cNvGrpSpPr/>
          <p:nvPr/>
        </p:nvGrpSpPr>
        <p:grpSpPr>
          <a:xfrm>
            <a:off x="9040482" y="3280216"/>
            <a:ext cx="3058005" cy="3492104"/>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3" name="内容占位符 2"/>
          <p:cNvSpPr>
            <a:spLocks noGrp="1"/>
          </p:cNvSpPr>
          <p:nvPr>
            <p:ph idx="1"/>
          </p:nvPr>
        </p:nvSpPr>
        <p:spPr>
          <a:xfrm>
            <a:off x="587134" y="242981"/>
            <a:ext cx="11419112" cy="6166571"/>
          </a:xfrm>
          <a:solidFill>
            <a:schemeClr val="bg1">
              <a:alpha val="47000"/>
            </a:schemeClr>
          </a:solidFill>
        </p:spPr>
        <p:txBody>
          <a:bodyPr>
            <a:normAutofit fontScale="87500"/>
          </a:bodyPr>
          <a:lstStyle/>
          <a:p>
            <a:pPr marL="0" indent="0">
              <a:lnSpc>
                <a:spcPct val="150000"/>
              </a:lnSpc>
              <a:buNone/>
            </a:pPr>
            <a:r>
              <a:rPr lang="zh-CN" altLang="en-US" b="1" dirty="0">
                <a:solidFill>
                  <a:srgbClr val="002060"/>
                </a:solidFill>
                <a:latin typeface="微软雅黑" panose="020B0503020204020204" pitchFamily="34" charset="-122"/>
                <a:ea typeface="微软雅黑" panose="020B0503020204020204" pitchFamily="34" charset="-122"/>
                <a:cs typeface="+mj-cs"/>
              </a:rPr>
              <a:t>解  析：</a:t>
            </a:r>
            <a:r>
              <a:rPr sz="2900" b="1" dirty="0">
                <a:latin typeface="微软雅黑" panose="020B0503020204020204" pitchFamily="34" charset="-122"/>
                <a:ea typeface="微软雅黑" panose="020B0503020204020204" pitchFamily="34" charset="-122"/>
              </a:rPr>
              <a:t>7. 本题考查逻辑推理。根据上一句话的 but 转折，可以推断出我的想法也许并不对，故本题正确答案为 B。</a:t>
            </a:r>
            <a:endParaRPr sz="2900" b="1" dirty="0">
              <a:latin typeface="微软雅黑" panose="020B0503020204020204" pitchFamily="34" charset="-122"/>
              <a:ea typeface="微软雅黑" panose="020B0503020204020204" pitchFamily="34" charset="-122"/>
            </a:endParaRPr>
          </a:p>
          <a:p>
            <a:pPr marL="0" indent="0">
              <a:lnSpc>
                <a:spcPct val="150000"/>
              </a:lnSpc>
              <a:buNone/>
            </a:pPr>
            <a:r>
              <a:rPr sz="2900" b="1" dirty="0">
                <a:latin typeface="微软雅黑" panose="020B0503020204020204" pitchFamily="34" charset="-122"/>
                <a:ea typeface="微软雅黑" panose="020B0503020204020204" pitchFamily="34" charset="-122"/>
              </a:rPr>
              <a:t>8. 本题考查逻辑推理。根据句意“每个人的经历都是不一样的，而我们的观点正是来自我们自己的经历”，故本题正确答案为 C。</a:t>
            </a:r>
            <a:endParaRPr sz="2900" b="1" dirty="0">
              <a:latin typeface="微软雅黑" panose="020B0503020204020204" pitchFamily="34" charset="-122"/>
              <a:ea typeface="微软雅黑" panose="020B0503020204020204" pitchFamily="34" charset="-122"/>
            </a:endParaRPr>
          </a:p>
          <a:p>
            <a:pPr marL="0" indent="0">
              <a:lnSpc>
                <a:spcPct val="150000"/>
              </a:lnSpc>
              <a:buNone/>
            </a:pPr>
            <a:r>
              <a:rPr sz="2900" b="1" dirty="0">
                <a:latin typeface="微软雅黑" panose="020B0503020204020204" pitchFamily="34" charset="-122"/>
                <a:ea typeface="微软雅黑" panose="020B0503020204020204" pitchFamily="34" charset="-122"/>
              </a:rPr>
              <a:t>9. 本题考查逻辑推理。每个人的观点不同，信仰不同，没必要去质疑别人的信仰，用 question 更加合适，故本题正确答案为 D。</a:t>
            </a:r>
            <a:endParaRPr sz="2900" b="1" dirty="0">
              <a:latin typeface="微软雅黑" panose="020B0503020204020204" pitchFamily="34" charset="-122"/>
              <a:ea typeface="微软雅黑" panose="020B0503020204020204" pitchFamily="34" charset="-122"/>
            </a:endParaRPr>
          </a:p>
          <a:p>
            <a:pPr marL="0" indent="0">
              <a:lnSpc>
                <a:spcPct val="150000"/>
              </a:lnSpc>
              <a:buNone/>
            </a:pPr>
            <a:r>
              <a:rPr sz="2900" b="1" dirty="0">
                <a:latin typeface="微软雅黑" panose="020B0503020204020204" pitchFamily="34" charset="-122"/>
                <a:ea typeface="微软雅黑" panose="020B0503020204020204" pitchFamily="34" charset="-122"/>
              </a:rPr>
              <a:t>10. 本题考查逻辑推理和联系上下文。因为信仰里包含了太多主观的东西，所以有些东西在我们看来是毋庸置疑的，但为什么这些信仰是对的呢？这是一个逻辑的推理。还可以结合下文“Because they are just right”可知，上文一定有一句 Why 的疑问句，故本题正确答案为 C。</a:t>
            </a:r>
            <a:endParaRPr sz="2900" b="1" dirty="0">
              <a:latin typeface="微软雅黑" panose="020B0503020204020204" pitchFamily="34" charset="-122"/>
              <a:ea typeface="微软雅黑" panose="020B0503020204020204" pitchFamily="34" charset="-122"/>
            </a:endParaRPr>
          </a:p>
        </p:txBody>
      </p:sp>
      <p:sp>
        <p:nvSpPr>
          <p:cNvPr id="33" name="左箭头 32">
            <a:hlinkClick r:id="rId1"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endParaRPr lang="zh-CN" altLang="en-US" sz="2400" b="1" dirty="0">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bg/>
                                          </p:spTgt>
                                        </p:tgtEl>
                                        <p:attrNameLst>
                                          <p:attrName>style.visibility</p:attrName>
                                        </p:attrNameLst>
                                      </p:cBhvr>
                                      <p:to>
                                        <p:strVal val="visible"/>
                                      </p:to>
                                    </p:set>
                                    <p:animEffect transition="in" filter="wipe(up)">
                                      <p:cBhvr>
                                        <p:cTn id="11" dur="500"/>
                                        <p:tgtEl>
                                          <p:spTgt spid="3">
                                            <p:bg/>
                                          </p:spTgt>
                                        </p:tgtEl>
                                      </p:cBhvr>
                                    </p:animEffect>
                                  </p:childTnLst>
                                </p:cTn>
                              </p:par>
                              <p:par>
                                <p:cTn id="12" presetID="22" presetClass="entr" presetSubtype="1" fill="hold" grpId="0" nodeType="with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wipe(up)">
                                      <p:cBhvr>
                                        <p:cTn id="14" dur="500"/>
                                        <p:tgtEl>
                                          <p:spTgt spid="3">
                                            <p:txEl>
                                              <p:pRg st="0" end="0"/>
                                            </p:txEl>
                                          </p:spTgt>
                                        </p:tgtEl>
                                      </p:cBhvr>
                                    </p:animEffect>
                                  </p:childTnLst>
                                </p:cTn>
                              </p:par>
                              <p:par>
                                <p:cTn id="15" presetID="22" presetClass="entr" presetSubtype="1" fill="hold" grpId="0" nodeType="with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wipe(up)">
                                      <p:cBhvr>
                                        <p:cTn id="17" dur="500"/>
                                        <p:tgtEl>
                                          <p:spTgt spid="3">
                                            <p:txEl>
                                              <p:pRg st="1" end="1"/>
                                            </p:txEl>
                                          </p:spTgt>
                                        </p:tgtEl>
                                      </p:cBhvr>
                                    </p:animEffect>
                                  </p:childTnLst>
                                </p:cTn>
                              </p:par>
                              <p:par>
                                <p:cTn id="18" presetID="22" presetClass="entr" presetSubtype="1" fill="hold" grpId="0" nodeType="with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Effect transition="in" filter="wipe(up)">
                                      <p:cBhvr>
                                        <p:cTn id="20" dur="500"/>
                                        <p:tgtEl>
                                          <p:spTgt spid="3">
                                            <p:txEl>
                                              <p:pRg st="2" end="2"/>
                                            </p:txEl>
                                          </p:spTgt>
                                        </p:tgtEl>
                                      </p:cBhvr>
                                    </p:animEffect>
                                  </p:childTnLst>
                                </p:cTn>
                              </p:par>
                              <p:par>
                                <p:cTn id="21" presetID="22" presetClass="entr" presetSubtype="1" fill="hold" grpId="0" nodeType="with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Effect transition="in" filter="wipe(up)">
                                      <p:cBhvr>
                                        <p:cTn id="23"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图片 2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704952" y="-29303"/>
            <a:ext cx="2506942" cy="2508444"/>
          </a:xfrm>
          <a:prstGeom prst="rect">
            <a:avLst/>
          </a:prstGeom>
        </p:spPr>
      </p:pic>
      <p:sp>
        <p:nvSpPr>
          <p:cNvPr id="3" name="内容占位符 2"/>
          <p:cNvSpPr>
            <a:spLocks noGrp="1"/>
          </p:cNvSpPr>
          <p:nvPr>
            <p:ph idx="1"/>
          </p:nvPr>
        </p:nvSpPr>
        <p:spPr>
          <a:xfrm>
            <a:off x="449518" y="697615"/>
            <a:ext cx="10972800" cy="3088283"/>
          </a:xfrm>
          <a:solidFill>
            <a:schemeClr val="bg1">
              <a:alpha val="45000"/>
            </a:schemeClr>
          </a:solidFill>
        </p:spPr>
        <p:txBody>
          <a:bodyPr>
            <a:noAutofit/>
          </a:bodyPr>
          <a:lstStyle/>
          <a:p>
            <a:pPr marL="0" indent="0">
              <a:buNone/>
            </a:pP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     The</a:t>
            </a:r>
            <a:r>
              <a:rPr lang="en-US" altLang="zh-CN" sz="2400" b="1" u="sng" dirty="0">
                <a:latin typeface="微软雅黑" panose="020B0503020204020204" pitchFamily="34" charset="-122"/>
                <a:ea typeface="微软雅黑" panose="020B0503020204020204" pitchFamily="34" charset="-122"/>
                <a:cs typeface="Times New Roman" panose="02020603050405020304" pitchFamily="18" charset="0"/>
              </a:rPr>
              <a:t>   11   </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answer you can give yourself may just be “Because they are just right</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sym typeface="+mn-ea"/>
              </a:rPr>
              <a:t>”</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a:p>
            <a:pPr marL="0" indent="0">
              <a:buNone/>
            </a:pP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     And</a:t>
            </a:r>
            <a:r>
              <a:rPr lang="en-US" altLang="zh-CN" sz="2400" b="1" u="sng" dirty="0">
                <a:latin typeface="微软雅黑" panose="020B0503020204020204" pitchFamily="34" charset="-122"/>
                <a:ea typeface="微软雅黑" panose="020B0503020204020204" pitchFamily="34" charset="-122"/>
                <a:cs typeface="Times New Roman" panose="02020603050405020304" pitchFamily="18" charset="0"/>
              </a:rPr>
              <a:t>   12   </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is the logic in all of this?</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a:p>
            <a:pPr marL="0" indent="0">
              <a:buNone/>
            </a:pP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     That’s why now I choose to</a:t>
            </a:r>
            <a:r>
              <a:rPr lang="en-US" altLang="zh-CN" sz="2400" b="1" u="sng" dirty="0">
                <a:latin typeface="微软雅黑" panose="020B0503020204020204" pitchFamily="34" charset="-122"/>
                <a:ea typeface="微软雅黑" panose="020B0503020204020204" pitchFamily="34" charset="-122"/>
                <a:cs typeface="Times New Roman" panose="02020603050405020304" pitchFamily="18" charset="0"/>
              </a:rPr>
              <a:t>   13   </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a person even if our views are totally different.</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a:p>
            <a:pPr marL="0" indent="0">
              <a:buNone/>
            </a:pP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     Because, ultimately ( </a:t>
            </a:r>
            <a:r>
              <a:rPr lang="zh-CN" altLang="en-US" sz="2400" b="1" dirty="0">
                <a:latin typeface="微软雅黑" panose="020B0503020204020204" pitchFamily="34" charset="-122"/>
                <a:ea typeface="微软雅黑" panose="020B0503020204020204" pitchFamily="34" charset="-122"/>
                <a:cs typeface="Times New Roman" panose="02020603050405020304" pitchFamily="18" charset="0"/>
              </a:rPr>
              <a:t>基本地 </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 I</a:t>
            </a:r>
            <a:r>
              <a:rPr lang="en-US" altLang="zh-CN" sz="2400" b="1" u="sng" dirty="0">
                <a:latin typeface="微软雅黑" panose="020B0503020204020204" pitchFamily="34" charset="-122"/>
                <a:ea typeface="微软雅黑" panose="020B0503020204020204" pitchFamily="34" charset="-122"/>
                <a:cs typeface="Times New Roman" panose="02020603050405020304" pitchFamily="18" charset="0"/>
              </a:rPr>
              <a:t>   14   </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be sure that what I think is right.</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a:p>
            <a:pPr marL="0" indent="0">
              <a:buNone/>
            </a:pP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     Better let</a:t>
            </a:r>
            <a:r>
              <a:rPr lang="en-US" altLang="zh-CN" sz="2400" b="1" u="sng" dirty="0">
                <a:latin typeface="微软雅黑" panose="020B0503020204020204" pitchFamily="34" charset="-122"/>
                <a:ea typeface="微软雅黑" panose="020B0503020204020204" pitchFamily="34" charset="-122"/>
                <a:cs typeface="Times New Roman" panose="02020603050405020304" pitchFamily="18" charset="0"/>
              </a:rPr>
              <a:t>   15   </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be the judge.</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3" name="TextBox 22"/>
          <p:cNvSpPr txBox="1"/>
          <p:nvPr/>
        </p:nvSpPr>
        <p:spPr>
          <a:xfrm>
            <a:off x="797244" y="4675533"/>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B</a:t>
            </a:r>
            <a:endParaRPr lang="en-US" altLang="zh-CN" sz="2800" b="1" dirty="0">
              <a:solidFill>
                <a:srgbClr val="C00000"/>
              </a:solidFill>
              <a:latin typeface="Times New Roman" panose="02020603050405020304" pitchFamily="18" charset="0"/>
              <a:cs typeface="Times New Roman" panose="02020603050405020304" pitchFamily="18" charset="0"/>
            </a:endParaRPr>
          </a:p>
        </p:txBody>
      </p:sp>
      <p:sp>
        <p:nvSpPr>
          <p:cNvPr id="4" name="灯片编号占位符 3"/>
          <p:cNvSpPr>
            <a:spLocks noGrp="1"/>
          </p:cNvSpPr>
          <p:nvPr>
            <p:ph type="sldNum" sz="quarter" idx="12"/>
          </p:nvPr>
        </p:nvSpPr>
        <p:spPr/>
        <p:txBody>
          <a:bodyPr/>
          <a:lstStyle/>
          <a:p>
            <a:fld id="{879EF9BB-81F1-401D-AA19-680A8E0D7F6D}" type="slidenum">
              <a:rPr lang="en-US" smtClean="0"/>
            </a:fld>
            <a:endParaRPr lang="en-US"/>
          </a:p>
        </p:txBody>
      </p:sp>
      <p:sp>
        <p:nvSpPr>
          <p:cNvPr id="26" name="左箭头 25">
            <a:hlinkClick r:id="rId2"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16" name="TextBox 22"/>
          <p:cNvSpPr txBox="1"/>
          <p:nvPr/>
        </p:nvSpPr>
        <p:spPr>
          <a:xfrm>
            <a:off x="787436" y="4326167"/>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A</a:t>
            </a:r>
            <a:endParaRPr lang="en-US" altLang="zh-CN" sz="2800" b="1" dirty="0">
              <a:solidFill>
                <a:srgbClr val="C00000"/>
              </a:solidFill>
              <a:latin typeface="Times New Roman" panose="02020603050405020304" pitchFamily="18" charset="0"/>
              <a:cs typeface="Times New Roman" panose="02020603050405020304" pitchFamily="18" charset="0"/>
            </a:endParaRPr>
          </a:p>
        </p:txBody>
      </p:sp>
      <p:sp>
        <p:nvSpPr>
          <p:cNvPr id="9" name="TextBox 22"/>
          <p:cNvSpPr txBox="1"/>
          <p:nvPr/>
        </p:nvSpPr>
        <p:spPr>
          <a:xfrm>
            <a:off x="787437" y="3965988"/>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A</a:t>
            </a:r>
            <a:endParaRPr lang="en-US" altLang="zh-CN" sz="2800" b="1" dirty="0">
              <a:solidFill>
                <a:srgbClr val="C00000"/>
              </a:solidFill>
              <a:latin typeface="Times New Roman" panose="02020603050405020304" pitchFamily="18" charset="0"/>
              <a:cs typeface="Times New Roman" panose="02020603050405020304" pitchFamily="18" charset="0"/>
            </a:endParaRPr>
          </a:p>
        </p:txBody>
      </p:sp>
      <p:sp>
        <p:nvSpPr>
          <p:cNvPr id="10" name="TextBox 22"/>
          <p:cNvSpPr txBox="1"/>
          <p:nvPr/>
        </p:nvSpPr>
        <p:spPr>
          <a:xfrm>
            <a:off x="797244" y="5024899"/>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A</a:t>
            </a:r>
            <a:endParaRPr lang="en-US" altLang="zh-CN" sz="2800" b="1" dirty="0">
              <a:solidFill>
                <a:srgbClr val="C00000"/>
              </a:solidFill>
              <a:latin typeface="Times New Roman" panose="02020603050405020304" pitchFamily="18" charset="0"/>
              <a:cs typeface="Times New Roman" panose="02020603050405020304" pitchFamily="18" charset="0"/>
            </a:endParaRPr>
          </a:p>
        </p:txBody>
      </p:sp>
      <p:sp>
        <p:nvSpPr>
          <p:cNvPr id="12" name="文本框 11">
            <a:hlinkClick r:id="rId3" action="ppaction://hlinksldjump"/>
          </p:cNvPr>
          <p:cNvSpPr txBox="1"/>
          <p:nvPr/>
        </p:nvSpPr>
        <p:spPr>
          <a:xfrm>
            <a:off x="10599439" y="3912023"/>
            <a:ext cx="982961" cy="461665"/>
          </a:xfrm>
          <a:prstGeom prst="rect">
            <a:avLst/>
          </a:prstGeom>
          <a:solidFill>
            <a:schemeClr val="accent1"/>
          </a:solidFill>
          <a:effectLst>
            <a:outerShdw blurRad="50800" dist="76200" dir="5400000" algn="ctr" rotWithShape="0">
              <a:srgbClr val="000000">
                <a:alpha val="43137"/>
              </a:srgbClr>
            </a:outerShdw>
          </a:effectLst>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解  析</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17" name="TextBox 22"/>
          <p:cNvSpPr txBox="1"/>
          <p:nvPr/>
        </p:nvSpPr>
        <p:spPr>
          <a:xfrm>
            <a:off x="797244" y="5420243"/>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B</a:t>
            </a:r>
            <a:endParaRPr lang="en-US" altLang="zh-CN" sz="2800" b="1" dirty="0">
              <a:solidFill>
                <a:srgbClr val="C00000"/>
              </a:solidFill>
              <a:latin typeface="Times New Roman" panose="02020603050405020304" pitchFamily="18" charset="0"/>
              <a:cs typeface="Times New Roman" panose="02020603050405020304" pitchFamily="18" charset="0"/>
            </a:endParaRPr>
          </a:p>
        </p:txBody>
      </p:sp>
      <p:sp>
        <p:nvSpPr>
          <p:cNvPr id="5" name="文本框 4"/>
          <p:cNvSpPr txBox="1"/>
          <p:nvPr/>
        </p:nvSpPr>
        <p:spPr>
          <a:xfrm>
            <a:off x="1149985" y="4010660"/>
            <a:ext cx="9680575" cy="193802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11. A. only		B. first	C. one		D. very</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12. A. where     	B. what	C. why		D. which</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13. A. value        	B. respect	C. believe		D. trust</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14. A. cannot     	B. can	C. must		D. mustn’t</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15. A. one          	B. result	C. beginning	D. belief</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up)">
                                      <p:cBhvr>
                                        <p:cTn id="7" dur="500"/>
                                        <p:tgtEl>
                                          <p:spTgt spid="3">
                                            <p:bg/>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up)">
                                      <p:cBhvr>
                                        <p:cTn id="10" dur="500"/>
                                        <p:tgtEl>
                                          <p:spTgt spid="3">
                                            <p:txEl>
                                              <p:pRg st="0" end="0"/>
                                            </p:txEl>
                                          </p:spTgt>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wipe(up)">
                                      <p:cBhvr>
                                        <p:cTn id="13" dur="500"/>
                                        <p:tgtEl>
                                          <p:spTgt spid="3">
                                            <p:txEl>
                                              <p:pRg st="1" end="1"/>
                                            </p:txEl>
                                          </p:spTgt>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animEffect transition="in" filter="wipe(up)">
                                      <p:cBhvr>
                                        <p:cTn id="16" dur="500"/>
                                        <p:tgtEl>
                                          <p:spTgt spid="3">
                                            <p:txEl>
                                              <p:pRg st="2" end="2"/>
                                            </p:txEl>
                                          </p:spTgt>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wipe(up)">
                                      <p:cBhvr>
                                        <p:cTn id="19" dur="500"/>
                                        <p:tgtEl>
                                          <p:spTgt spid="3">
                                            <p:txEl>
                                              <p:pRg st="3" end="3"/>
                                            </p:txEl>
                                          </p:spTgt>
                                        </p:tgtEl>
                                      </p:cBhvr>
                                    </p:animEffect>
                                  </p:childTnLst>
                                </p:cTn>
                              </p:par>
                              <p:par>
                                <p:cTn id="20" presetID="22" presetClass="entr" presetSubtype="1" fill="hold" grpId="0" nodeType="with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wipe(up)">
                                      <p:cBhvr>
                                        <p:cTn id="22" dur="500"/>
                                        <p:tgtEl>
                                          <p:spTgt spid="3">
                                            <p:txEl>
                                              <p:pRg st="4" end="4"/>
                                            </p:txEl>
                                          </p:spTgt>
                                        </p:tgtEl>
                                      </p:cBhvr>
                                    </p:animEffect>
                                  </p:childTnLst>
                                </p:cTn>
                              </p:par>
                              <p:par>
                                <p:cTn id="23" presetID="22" presetClass="entr" presetSubtype="1" fill="hold" grpId="0" nodeType="with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wipe(up)">
                                      <p:cBhvr>
                                        <p:cTn id="25" dur="500"/>
                                        <p:tgtEl>
                                          <p:spTgt spid="5"/>
                                        </p:tgtEl>
                                      </p:cBhvr>
                                    </p:animEffect>
                                  </p:childTnLst>
                                </p:cTn>
                              </p:par>
                            </p:childTnLst>
                          </p:cTn>
                        </p:par>
                      </p:childTnLst>
                    </p:cTn>
                  </p:par>
                  <p:par>
                    <p:cTn id="26" fill="hold">
                      <p:stCondLst>
                        <p:cond delay="indefinite"/>
                      </p:stCondLst>
                      <p:childTnLst>
                        <p:par>
                          <p:cTn id="27" fill="hold">
                            <p:stCondLst>
                              <p:cond delay="0"/>
                            </p:stCondLst>
                            <p:childTnLst>
                              <p:par>
                                <p:cTn id="28" presetID="16" presetClass="entr" presetSubtype="21" fill="hold" grpId="0" nodeType="click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barn(inVertical)">
                                      <p:cBhvr>
                                        <p:cTn id="30" dur="500"/>
                                        <p:tgtEl>
                                          <p:spTgt spid="9"/>
                                        </p:tgtEl>
                                      </p:cBhvr>
                                    </p:animEffect>
                                  </p:childTnLst>
                                </p:cTn>
                              </p:par>
                            </p:childTnLst>
                          </p:cTn>
                        </p:par>
                        <p:par>
                          <p:cTn id="31" fill="hold">
                            <p:stCondLst>
                              <p:cond delay="500"/>
                            </p:stCondLst>
                            <p:childTnLst>
                              <p:par>
                                <p:cTn id="32" presetID="16" presetClass="entr" presetSubtype="37" fill="hold" grpId="0" nodeType="after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barn(outVertical)">
                                      <p:cBhvr>
                                        <p:cTn id="34" dur="500"/>
                                        <p:tgtEl>
                                          <p:spTgt spid="12"/>
                                        </p:tgtEl>
                                      </p:cBhvr>
                                    </p:animEffect>
                                  </p:childTnLst>
                                </p:cTn>
                              </p:par>
                            </p:childTnLst>
                          </p:cTn>
                        </p:par>
                      </p:childTnLst>
                    </p:cTn>
                  </p:par>
                  <p:par>
                    <p:cTn id="35" fill="hold">
                      <p:stCondLst>
                        <p:cond delay="indefinite"/>
                      </p:stCondLst>
                      <p:childTnLst>
                        <p:par>
                          <p:cTn id="36" fill="hold">
                            <p:stCondLst>
                              <p:cond delay="0"/>
                            </p:stCondLst>
                            <p:childTnLst>
                              <p:par>
                                <p:cTn id="37" presetID="16" presetClass="entr" presetSubtype="21" fill="hold" grpId="0" nodeType="clickEffect">
                                  <p:stCondLst>
                                    <p:cond delay="0"/>
                                  </p:stCondLst>
                                  <p:childTnLst>
                                    <p:set>
                                      <p:cBhvr>
                                        <p:cTn id="38" dur="1" fill="hold">
                                          <p:stCondLst>
                                            <p:cond delay="0"/>
                                          </p:stCondLst>
                                        </p:cTn>
                                        <p:tgtEl>
                                          <p:spTgt spid="16"/>
                                        </p:tgtEl>
                                        <p:attrNameLst>
                                          <p:attrName>style.visibility</p:attrName>
                                        </p:attrNameLst>
                                      </p:cBhvr>
                                      <p:to>
                                        <p:strVal val="visible"/>
                                      </p:to>
                                    </p:set>
                                    <p:animEffect transition="in" filter="barn(inVertical)">
                                      <p:cBhvr>
                                        <p:cTn id="39" dur="500"/>
                                        <p:tgtEl>
                                          <p:spTgt spid="16"/>
                                        </p:tgtEl>
                                      </p:cBhvr>
                                    </p:animEffect>
                                  </p:childTnLst>
                                </p:cTn>
                              </p:par>
                            </p:childTnLst>
                          </p:cTn>
                        </p:par>
                      </p:childTnLst>
                    </p:cTn>
                  </p:par>
                  <p:par>
                    <p:cTn id="40" fill="hold">
                      <p:stCondLst>
                        <p:cond delay="indefinite"/>
                      </p:stCondLst>
                      <p:childTnLst>
                        <p:par>
                          <p:cTn id="41" fill="hold">
                            <p:stCondLst>
                              <p:cond delay="0"/>
                            </p:stCondLst>
                            <p:childTnLst>
                              <p:par>
                                <p:cTn id="42" presetID="16" presetClass="entr" presetSubtype="21" fill="hold" grpId="0" nodeType="clickEffect">
                                  <p:stCondLst>
                                    <p:cond delay="0"/>
                                  </p:stCondLst>
                                  <p:childTnLst>
                                    <p:set>
                                      <p:cBhvr>
                                        <p:cTn id="43" dur="1" fill="hold">
                                          <p:stCondLst>
                                            <p:cond delay="0"/>
                                          </p:stCondLst>
                                        </p:cTn>
                                        <p:tgtEl>
                                          <p:spTgt spid="23"/>
                                        </p:tgtEl>
                                        <p:attrNameLst>
                                          <p:attrName>style.visibility</p:attrName>
                                        </p:attrNameLst>
                                      </p:cBhvr>
                                      <p:to>
                                        <p:strVal val="visible"/>
                                      </p:to>
                                    </p:set>
                                    <p:animEffect transition="in" filter="barn(inVertical)">
                                      <p:cBhvr>
                                        <p:cTn id="44" dur="500"/>
                                        <p:tgtEl>
                                          <p:spTgt spid="23"/>
                                        </p:tgtEl>
                                      </p:cBhvr>
                                    </p:animEffect>
                                  </p:childTnLst>
                                </p:cTn>
                              </p:par>
                            </p:childTnLst>
                          </p:cTn>
                        </p:par>
                      </p:childTnLst>
                    </p:cTn>
                  </p:par>
                  <p:par>
                    <p:cTn id="45" fill="hold">
                      <p:stCondLst>
                        <p:cond delay="indefinite"/>
                      </p:stCondLst>
                      <p:childTnLst>
                        <p:par>
                          <p:cTn id="46" fill="hold">
                            <p:stCondLst>
                              <p:cond delay="0"/>
                            </p:stCondLst>
                            <p:childTnLst>
                              <p:par>
                                <p:cTn id="47" presetID="16" presetClass="entr" presetSubtype="21" fill="hold" grpId="0" nodeType="clickEffect">
                                  <p:stCondLst>
                                    <p:cond delay="0"/>
                                  </p:stCondLst>
                                  <p:childTnLst>
                                    <p:set>
                                      <p:cBhvr>
                                        <p:cTn id="48" dur="1" fill="hold">
                                          <p:stCondLst>
                                            <p:cond delay="0"/>
                                          </p:stCondLst>
                                        </p:cTn>
                                        <p:tgtEl>
                                          <p:spTgt spid="10"/>
                                        </p:tgtEl>
                                        <p:attrNameLst>
                                          <p:attrName>style.visibility</p:attrName>
                                        </p:attrNameLst>
                                      </p:cBhvr>
                                      <p:to>
                                        <p:strVal val="visible"/>
                                      </p:to>
                                    </p:set>
                                    <p:animEffect transition="in" filter="barn(inVertical)">
                                      <p:cBhvr>
                                        <p:cTn id="49" dur="500"/>
                                        <p:tgtEl>
                                          <p:spTgt spid="10"/>
                                        </p:tgtEl>
                                      </p:cBhvr>
                                    </p:animEffect>
                                  </p:childTnLst>
                                </p:cTn>
                              </p:par>
                            </p:childTnLst>
                          </p:cTn>
                        </p:par>
                      </p:childTnLst>
                    </p:cTn>
                  </p:par>
                  <p:par>
                    <p:cTn id="50" fill="hold">
                      <p:stCondLst>
                        <p:cond delay="indefinite"/>
                      </p:stCondLst>
                      <p:childTnLst>
                        <p:par>
                          <p:cTn id="51" fill="hold">
                            <p:stCondLst>
                              <p:cond delay="0"/>
                            </p:stCondLst>
                            <p:childTnLst>
                              <p:par>
                                <p:cTn id="52" presetID="16" presetClass="entr" presetSubtype="21" fill="hold" grpId="0" nodeType="clickEffect">
                                  <p:stCondLst>
                                    <p:cond delay="0"/>
                                  </p:stCondLst>
                                  <p:childTnLst>
                                    <p:set>
                                      <p:cBhvr>
                                        <p:cTn id="53" dur="1" fill="hold">
                                          <p:stCondLst>
                                            <p:cond delay="0"/>
                                          </p:stCondLst>
                                        </p:cTn>
                                        <p:tgtEl>
                                          <p:spTgt spid="17"/>
                                        </p:tgtEl>
                                        <p:attrNameLst>
                                          <p:attrName>style.visibility</p:attrName>
                                        </p:attrNameLst>
                                      </p:cBhvr>
                                      <p:to>
                                        <p:strVal val="visible"/>
                                      </p:to>
                                    </p:set>
                                    <p:animEffect transition="in" filter="barn(inVertical)">
                                      <p:cBhvr>
                                        <p:cTn id="54"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P spid="23" grpId="0"/>
      <p:bldP spid="16" grpId="0"/>
      <p:bldP spid="9" grpId="0"/>
      <p:bldP spid="10" grpId="0"/>
      <p:bldP spid="12" grpId="0" animBg="1"/>
      <p:bldP spid="17" grpId="0"/>
      <p:bldP spid="5" grpId="0"/>
    </p:bldLst>
  </p:timing>
</p:sld>
</file>

<file path=ppt/slides/slide8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69" name="Group 4"/>
          <p:cNvGrpSpPr/>
          <p:nvPr/>
        </p:nvGrpSpPr>
        <p:grpSpPr>
          <a:xfrm>
            <a:off x="9040482" y="3280216"/>
            <a:ext cx="3058005" cy="3492104"/>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3" name="内容占位符 2"/>
          <p:cNvSpPr>
            <a:spLocks noGrp="1"/>
          </p:cNvSpPr>
          <p:nvPr>
            <p:ph idx="1"/>
          </p:nvPr>
        </p:nvSpPr>
        <p:spPr>
          <a:xfrm>
            <a:off x="587134" y="242981"/>
            <a:ext cx="11419112" cy="6166571"/>
          </a:xfrm>
          <a:solidFill>
            <a:schemeClr val="bg1">
              <a:alpha val="47000"/>
            </a:schemeClr>
          </a:solidFill>
        </p:spPr>
        <p:txBody>
          <a:bodyPr>
            <a:normAutofit fontScale="87500" lnSpcReduction="20000"/>
          </a:bodyPr>
          <a:lstStyle/>
          <a:p>
            <a:pPr marL="0" indent="0">
              <a:lnSpc>
                <a:spcPct val="150000"/>
              </a:lnSpc>
              <a:buNone/>
            </a:pPr>
            <a:r>
              <a:rPr lang="zh-CN" altLang="en-US" b="1" dirty="0">
                <a:solidFill>
                  <a:srgbClr val="002060"/>
                </a:solidFill>
                <a:latin typeface="微软雅黑" panose="020B0503020204020204" pitchFamily="34" charset="-122"/>
                <a:ea typeface="微软雅黑" panose="020B0503020204020204" pitchFamily="34" charset="-122"/>
                <a:cs typeface="+mj-cs"/>
              </a:rPr>
              <a:t>解  析：</a:t>
            </a:r>
            <a:r>
              <a:rPr sz="2900" b="1" dirty="0">
                <a:latin typeface="微软雅黑" panose="020B0503020204020204" pitchFamily="34" charset="-122"/>
                <a:ea typeface="微软雅黑" panose="020B0503020204020204" pitchFamily="34" charset="-122"/>
              </a:rPr>
              <a:t>11. 本题考查联系上下文和逻辑推理。结合上文的提问“Why are these beliefs right”和下文“Because they are just right”，可以推断出只有一个回答，用 only，故本题正确答案为 A。</a:t>
            </a:r>
            <a:endParaRPr sz="2900" b="1" dirty="0">
              <a:latin typeface="微软雅黑" panose="020B0503020204020204" pitchFamily="34" charset="-122"/>
              <a:ea typeface="微软雅黑" panose="020B0503020204020204" pitchFamily="34" charset="-122"/>
            </a:endParaRPr>
          </a:p>
          <a:p>
            <a:pPr marL="0" indent="0">
              <a:lnSpc>
                <a:spcPct val="150000"/>
              </a:lnSpc>
              <a:buNone/>
            </a:pPr>
            <a:r>
              <a:rPr sz="2900" b="1" dirty="0">
                <a:latin typeface="微软雅黑" panose="020B0503020204020204" pitchFamily="34" charset="-122"/>
                <a:ea typeface="微软雅黑" panose="020B0503020204020204" pitchFamily="34" charset="-122"/>
              </a:rPr>
              <a:t>12. 本题考查逻辑推理。那这里面的逻辑在哪里呢，用 where，故本题正确答案为 A。</a:t>
            </a:r>
            <a:endParaRPr sz="2900" b="1" dirty="0">
              <a:latin typeface="微软雅黑" panose="020B0503020204020204" pitchFamily="34" charset="-122"/>
              <a:ea typeface="微软雅黑" panose="020B0503020204020204" pitchFamily="34" charset="-122"/>
            </a:endParaRPr>
          </a:p>
          <a:p>
            <a:pPr marL="0" indent="0">
              <a:lnSpc>
                <a:spcPct val="150000"/>
              </a:lnSpc>
              <a:buNone/>
            </a:pPr>
            <a:r>
              <a:rPr sz="2900" b="1" dirty="0">
                <a:latin typeface="微软雅黑" panose="020B0503020204020204" pitchFamily="34" charset="-122"/>
                <a:ea typeface="微软雅黑" panose="020B0503020204020204" pitchFamily="34" charset="-122"/>
              </a:rPr>
              <a:t>13. 本题考查词义辨析。即使观点不一样，也要尊重对方，用 respect 更加合适，故本题正确答案为 B。</a:t>
            </a:r>
            <a:endParaRPr sz="2900" b="1" dirty="0">
              <a:latin typeface="微软雅黑" panose="020B0503020204020204" pitchFamily="34" charset="-122"/>
              <a:ea typeface="微软雅黑" panose="020B0503020204020204" pitchFamily="34" charset="-122"/>
            </a:endParaRPr>
          </a:p>
          <a:p>
            <a:pPr marL="0" indent="0">
              <a:lnSpc>
                <a:spcPct val="150000"/>
              </a:lnSpc>
              <a:buNone/>
            </a:pPr>
            <a:r>
              <a:rPr sz="2900" b="1" dirty="0">
                <a:latin typeface="微软雅黑" panose="020B0503020204020204" pitchFamily="34" charset="-122"/>
                <a:ea typeface="微软雅黑" panose="020B0503020204020204" pitchFamily="34" charset="-122"/>
              </a:rPr>
              <a:t>14. 本题考查逻辑推理。我无法确定我的观点是对的，cannot 表示“无法”，mustn’t 则表示“禁止”，故本题正确答案为 A。</a:t>
            </a:r>
            <a:endParaRPr sz="2900" b="1" dirty="0">
              <a:latin typeface="微软雅黑" panose="020B0503020204020204" pitchFamily="34" charset="-122"/>
              <a:ea typeface="微软雅黑" panose="020B0503020204020204" pitchFamily="34" charset="-122"/>
            </a:endParaRPr>
          </a:p>
          <a:p>
            <a:pPr marL="0" indent="0">
              <a:lnSpc>
                <a:spcPct val="150000"/>
              </a:lnSpc>
              <a:buNone/>
            </a:pPr>
            <a:r>
              <a:rPr sz="2900" b="1" dirty="0">
                <a:latin typeface="微软雅黑" panose="020B0503020204020204" pitchFamily="34" charset="-122"/>
                <a:ea typeface="微软雅黑" panose="020B0503020204020204" pitchFamily="34" charset="-122"/>
              </a:rPr>
              <a:t>15. 本题考查词义辨析。最好让结果来说话，用 result 更加合适，故本题正确答案为 B。</a:t>
            </a:r>
            <a:endParaRPr sz="2900" b="1" dirty="0">
              <a:latin typeface="微软雅黑" panose="020B0503020204020204" pitchFamily="34" charset="-122"/>
              <a:ea typeface="微软雅黑" panose="020B0503020204020204" pitchFamily="34" charset="-122"/>
            </a:endParaRPr>
          </a:p>
        </p:txBody>
      </p:sp>
      <p:sp>
        <p:nvSpPr>
          <p:cNvPr id="33" name="左箭头 32">
            <a:hlinkClick r:id="rId1"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endParaRPr lang="zh-CN" altLang="en-US" sz="2400" b="1" dirty="0">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bg/>
                                          </p:spTgt>
                                        </p:tgtEl>
                                        <p:attrNameLst>
                                          <p:attrName>style.visibility</p:attrName>
                                        </p:attrNameLst>
                                      </p:cBhvr>
                                      <p:to>
                                        <p:strVal val="visible"/>
                                      </p:to>
                                    </p:set>
                                    <p:animEffect transition="in" filter="wipe(up)">
                                      <p:cBhvr>
                                        <p:cTn id="11" dur="500"/>
                                        <p:tgtEl>
                                          <p:spTgt spid="3">
                                            <p:bg/>
                                          </p:spTgt>
                                        </p:tgtEl>
                                      </p:cBhvr>
                                    </p:animEffect>
                                  </p:childTnLst>
                                </p:cTn>
                              </p:par>
                              <p:par>
                                <p:cTn id="12" presetID="22" presetClass="entr" presetSubtype="1" fill="hold" grpId="0" nodeType="with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wipe(up)">
                                      <p:cBhvr>
                                        <p:cTn id="14" dur="500"/>
                                        <p:tgtEl>
                                          <p:spTgt spid="3">
                                            <p:txEl>
                                              <p:pRg st="0" end="0"/>
                                            </p:txEl>
                                          </p:spTgt>
                                        </p:tgtEl>
                                      </p:cBhvr>
                                    </p:animEffect>
                                  </p:childTnLst>
                                </p:cTn>
                              </p:par>
                              <p:par>
                                <p:cTn id="15" presetID="22" presetClass="entr" presetSubtype="1" fill="hold" grpId="0" nodeType="with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wipe(up)">
                                      <p:cBhvr>
                                        <p:cTn id="17" dur="500"/>
                                        <p:tgtEl>
                                          <p:spTgt spid="3">
                                            <p:txEl>
                                              <p:pRg st="1" end="1"/>
                                            </p:txEl>
                                          </p:spTgt>
                                        </p:tgtEl>
                                      </p:cBhvr>
                                    </p:animEffect>
                                  </p:childTnLst>
                                </p:cTn>
                              </p:par>
                              <p:par>
                                <p:cTn id="18" presetID="22" presetClass="entr" presetSubtype="1" fill="hold" grpId="0" nodeType="with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Effect transition="in" filter="wipe(up)">
                                      <p:cBhvr>
                                        <p:cTn id="20" dur="500"/>
                                        <p:tgtEl>
                                          <p:spTgt spid="3">
                                            <p:txEl>
                                              <p:pRg st="2" end="2"/>
                                            </p:txEl>
                                          </p:spTgt>
                                        </p:tgtEl>
                                      </p:cBhvr>
                                    </p:animEffect>
                                  </p:childTnLst>
                                </p:cTn>
                              </p:par>
                              <p:par>
                                <p:cTn id="21" presetID="22" presetClass="entr" presetSubtype="1" fill="hold" grpId="0" nodeType="with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Effect transition="in" filter="wipe(up)">
                                      <p:cBhvr>
                                        <p:cTn id="23" dur="500"/>
                                        <p:tgtEl>
                                          <p:spTgt spid="3">
                                            <p:txEl>
                                              <p:pRg st="3" end="3"/>
                                            </p:txEl>
                                          </p:spTgt>
                                        </p:tgtEl>
                                      </p:cBhvr>
                                    </p:animEffect>
                                  </p:childTnLst>
                                </p:cTn>
                              </p:par>
                              <p:par>
                                <p:cTn id="24" presetID="22" presetClass="entr" presetSubtype="1" fill="hold" grpId="0" nodeType="withEffect">
                                  <p:stCondLst>
                                    <p:cond delay="0"/>
                                  </p:stCondLst>
                                  <p:childTnLst>
                                    <p:set>
                                      <p:cBhvr>
                                        <p:cTn id="25" dur="1" fill="hold">
                                          <p:stCondLst>
                                            <p:cond delay="0"/>
                                          </p:stCondLst>
                                        </p:cTn>
                                        <p:tgtEl>
                                          <p:spTgt spid="3">
                                            <p:txEl>
                                              <p:pRg st="4" end="4"/>
                                            </p:txEl>
                                          </p:spTgt>
                                        </p:tgtEl>
                                        <p:attrNameLst>
                                          <p:attrName>style.visibility</p:attrName>
                                        </p:attrNameLst>
                                      </p:cBhvr>
                                      <p:to>
                                        <p:strVal val="visible"/>
                                      </p:to>
                                    </p:set>
                                    <p:animEffect transition="in" filter="wipe(up)">
                                      <p:cBhvr>
                                        <p:cTn id="26"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uiExpand="1" build="p"/>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4" name="组合 93"/>
          <p:cNvGrpSpPr/>
          <p:nvPr/>
        </p:nvGrpSpPr>
        <p:grpSpPr>
          <a:xfrm>
            <a:off x="3769283" y="1032830"/>
            <a:ext cx="4871952" cy="525775"/>
            <a:chOff x="1530019" y="1615888"/>
            <a:chExt cx="4510225" cy="728090"/>
          </a:xfrm>
          <a:solidFill>
            <a:schemeClr val="accent1">
              <a:lumMod val="50000"/>
            </a:schemeClr>
          </a:solidFill>
        </p:grpSpPr>
        <p:sp>
          <p:nvSpPr>
            <p:cNvPr id="95" name="箭头: V 形 94"/>
            <p:cNvSpPr/>
            <p:nvPr/>
          </p:nvSpPr>
          <p:spPr>
            <a:xfrm>
              <a:off x="1530019" y="1615888"/>
              <a:ext cx="4510225" cy="728090"/>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sp>
          <p:nvSpPr>
            <p:cNvPr id="96" name="文本框 95"/>
            <p:cNvSpPr txBox="1"/>
            <p:nvPr/>
          </p:nvSpPr>
          <p:spPr>
            <a:xfrm>
              <a:off x="2091324" y="1635552"/>
              <a:ext cx="3209325" cy="639311"/>
            </a:xfrm>
            <a:prstGeom prst="rect">
              <a:avLst/>
            </a:prstGeom>
            <a:noFill/>
            <a:ln>
              <a:noFill/>
            </a:ln>
          </p:spPr>
          <p:txBody>
            <a:bodyPr wrap="none" rtlCol="0">
              <a:spAutoFit/>
            </a:bodyPr>
            <a:lstStyle/>
            <a:p>
              <a:r>
                <a:rPr lang="en-US" altLang="zh-CN" sz="2400" b="1" dirty="0">
                  <a:ln w="12700">
                    <a:noFill/>
                  </a:ln>
                  <a:solidFill>
                    <a:schemeClr val="bg1"/>
                  </a:solidFill>
                  <a:latin typeface="微软雅黑" panose="020B0503020204020204" pitchFamily="34" charset="-122"/>
                  <a:ea typeface="微软雅黑" panose="020B0503020204020204" pitchFamily="34" charset="-122"/>
                  <a:cs typeface="+mj-cs"/>
                </a:rPr>
                <a:t>judge </a:t>
              </a:r>
              <a:r>
                <a:rPr lang="en-US" altLang="zh-CN" sz="2400" b="1" i="1" dirty="0">
                  <a:ln w="12700">
                    <a:noFill/>
                  </a:ln>
                  <a:solidFill>
                    <a:schemeClr val="bg1"/>
                  </a:solidFill>
                  <a:latin typeface="微软雅黑" panose="020B0503020204020204" pitchFamily="34" charset="-122"/>
                  <a:ea typeface="微软雅黑" panose="020B0503020204020204" pitchFamily="34" charset="-122"/>
                  <a:cs typeface="+mj-cs"/>
                </a:rPr>
                <a:t>n</a:t>
              </a:r>
              <a:r>
                <a:rPr lang="en-US" altLang="zh-CN" sz="2400" b="1" dirty="0">
                  <a:ln w="12700">
                    <a:noFill/>
                  </a:ln>
                  <a:solidFill>
                    <a:schemeClr val="bg1"/>
                  </a:solidFill>
                  <a:latin typeface="微软雅黑" panose="020B0503020204020204" pitchFamily="34" charset="-122"/>
                  <a:ea typeface="微软雅黑" panose="020B0503020204020204" pitchFamily="34" charset="-122"/>
                  <a:cs typeface="+mj-cs"/>
                </a:rPr>
                <a:t>./</a:t>
              </a:r>
              <a:r>
                <a:rPr lang="en-US" altLang="zh-CN" sz="2400" b="1" i="1" dirty="0">
                  <a:ln w="12700">
                    <a:noFill/>
                  </a:ln>
                  <a:solidFill>
                    <a:schemeClr val="bg1"/>
                  </a:solidFill>
                  <a:latin typeface="微软雅黑" panose="020B0503020204020204" pitchFamily="34" charset="-122"/>
                  <a:ea typeface="微软雅黑" panose="020B0503020204020204" pitchFamily="34" charset="-122"/>
                  <a:cs typeface="+mj-cs"/>
                </a:rPr>
                <a:t>v</a:t>
              </a:r>
              <a:r>
                <a:rPr lang="en-US" altLang="zh-CN" sz="2400" b="1" dirty="0">
                  <a:ln w="12700">
                    <a:noFill/>
                  </a:ln>
                  <a:solidFill>
                    <a:schemeClr val="bg1"/>
                  </a:solidFill>
                  <a:latin typeface="微软雅黑" panose="020B0503020204020204" pitchFamily="34" charset="-122"/>
                  <a:ea typeface="微软雅黑" panose="020B0503020204020204" pitchFamily="34" charset="-122"/>
                  <a:cs typeface="+mj-cs"/>
                </a:rPr>
                <a:t>. </a:t>
              </a:r>
              <a:r>
                <a:rPr lang="zh-CN" altLang="en-US" sz="2400" b="1" dirty="0">
                  <a:ln w="12700">
                    <a:noFill/>
                  </a:ln>
                  <a:solidFill>
                    <a:schemeClr val="bg1"/>
                  </a:solidFill>
                  <a:latin typeface="微软雅黑" panose="020B0503020204020204" pitchFamily="34" charset="-122"/>
                  <a:ea typeface="微软雅黑" panose="020B0503020204020204" pitchFamily="34" charset="-122"/>
                  <a:cs typeface="+mj-cs"/>
                </a:rPr>
                <a:t>裁判，判定</a:t>
              </a:r>
              <a:endParaRPr lang="zh-CN" altLang="en-US" sz="3000" b="1" dirty="0">
                <a:ln w="12700">
                  <a:noFill/>
                </a:ln>
                <a:solidFill>
                  <a:schemeClr val="bg1"/>
                </a:solidFill>
                <a:latin typeface="微软雅黑" panose="020B0503020204020204" pitchFamily="34" charset="-122"/>
                <a:ea typeface="微软雅黑" panose="020B0503020204020204" pitchFamily="34" charset="-122"/>
                <a:cs typeface="+mj-cs"/>
              </a:endParaRPr>
            </a:p>
          </p:txBody>
        </p:sp>
      </p:grpSp>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33" name="左箭头 32">
            <a:hlinkClick r:id="rId1"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endParaRPr lang="zh-CN" altLang="en-US" sz="2400" b="1" dirty="0">
              <a:solidFill>
                <a:schemeClr val="bg1"/>
              </a:solidFill>
            </a:endParaRPr>
          </a:p>
        </p:txBody>
      </p:sp>
      <p:grpSp>
        <p:nvGrpSpPr>
          <p:cNvPr id="7" name="组合 6"/>
          <p:cNvGrpSpPr/>
          <p:nvPr/>
        </p:nvGrpSpPr>
        <p:grpSpPr>
          <a:xfrm>
            <a:off x="101793" y="162019"/>
            <a:ext cx="4044462" cy="728090"/>
            <a:chOff x="0" y="218898"/>
            <a:chExt cx="4044462" cy="728090"/>
          </a:xfrm>
          <a:solidFill>
            <a:schemeClr val="tx2"/>
          </a:solidFill>
        </p:grpSpPr>
        <p:sp>
          <p:nvSpPr>
            <p:cNvPr id="6" name="箭头: V 形 5"/>
            <p:cNvSpPr/>
            <p:nvPr/>
          </p:nvSpPr>
          <p:spPr>
            <a:xfrm>
              <a:off x="0" y="218898"/>
              <a:ext cx="4044462" cy="728090"/>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文本框 4"/>
            <p:cNvSpPr txBox="1"/>
            <p:nvPr/>
          </p:nvSpPr>
          <p:spPr>
            <a:xfrm>
              <a:off x="789778" y="305944"/>
              <a:ext cx="2877711" cy="553998"/>
            </a:xfrm>
            <a:prstGeom prst="rect">
              <a:avLst/>
            </a:prstGeom>
            <a:noFill/>
            <a:ln>
              <a:noFill/>
            </a:ln>
          </p:spPr>
          <p:txBody>
            <a:bodyPr wrap="none" rtlCol="0">
              <a:spAutoFit/>
            </a:bodyPr>
            <a:lstStyle/>
            <a:p>
              <a:r>
                <a:rPr lang="zh-CN" altLang="en-US" sz="3000" b="1" dirty="0">
                  <a:ln w="12700">
                    <a:noFill/>
                  </a:ln>
                  <a:solidFill>
                    <a:schemeClr val="bg1"/>
                  </a:solidFill>
                  <a:latin typeface="微软雅黑" panose="020B0503020204020204" pitchFamily="34" charset="-122"/>
                  <a:ea typeface="微软雅黑" panose="020B0503020204020204" pitchFamily="34" charset="-122"/>
                  <a:cs typeface="+mj-cs"/>
                </a:rPr>
                <a:t>本自测我学了：</a:t>
              </a:r>
              <a:endParaRPr lang="zh-CN" altLang="en-US" sz="3000" b="1" dirty="0">
                <a:ln w="12700">
                  <a:noFill/>
                </a:ln>
                <a:solidFill>
                  <a:schemeClr val="bg1"/>
                </a:solidFill>
                <a:latin typeface="微软雅黑" panose="020B0503020204020204" pitchFamily="34" charset="-122"/>
                <a:ea typeface="微软雅黑" panose="020B0503020204020204" pitchFamily="34" charset="-122"/>
                <a:cs typeface="+mj-cs"/>
              </a:endParaRPr>
            </a:p>
          </p:txBody>
        </p:sp>
      </p:grpSp>
      <p:grpSp>
        <p:nvGrpSpPr>
          <p:cNvPr id="37" name="组合 36"/>
          <p:cNvGrpSpPr/>
          <p:nvPr/>
        </p:nvGrpSpPr>
        <p:grpSpPr>
          <a:xfrm>
            <a:off x="-461643" y="960927"/>
            <a:ext cx="4555859" cy="595751"/>
            <a:chOff x="1530019" y="1515341"/>
            <a:chExt cx="4044462" cy="828637"/>
          </a:xfrm>
          <a:solidFill>
            <a:schemeClr val="tx2"/>
          </a:solidFill>
        </p:grpSpPr>
        <p:sp>
          <p:nvSpPr>
            <p:cNvPr id="38" name="箭头: V 形 37"/>
            <p:cNvSpPr/>
            <p:nvPr/>
          </p:nvSpPr>
          <p:spPr>
            <a:xfrm>
              <a:off x="1530019" y="1615888"/>
              <a:ext cx="4044462" cy="728090"/>
            </a:xfrm>
            <a:prstGeom prst="chevron">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9" name="文本框 38"/>
            <p:cNvSpPr txBox="1"/>
            <p:nvPr/>
          </p:nvSpPr>
          <p:spPr>
            <a:xfrm>
              <a:off x="2258309" y="1515341"/>
              <a:ext cx="2247418" cy="808199"/>
            </a:xfrm>
            <a:prstGeom prst="rect">
              <a:avLst/>
            </a:prstGeom>
            <a:noFill/>
            <a:ln>
              <a:noFill/>
            </a:ln>
          </p:spPr>
          <p:txBody>
            <a:bodyPr wrap="none" rtlCol="0">
              <a:spAutoFit/>
            </a:bodyPr>
            <a:lstStyle/>
            <a:p>
              <a:pPr marL="0" indent="0">
                <a:lnSpc>
                  <a:spcPct val="150000"/>
                </a:lnSpc>
                <a:buNone/>
              </a:pPr>
              <a:r>
                <a:rPr lang="en-US" altLang="zh-CN" sz="2400" b="1" dirty="0">
                  <a:solidFill>
                    <a:srgbClr val="002060"/>
                  </a:solidFill>
                  <a:latin typeface="微软雅黑" panose="020B0503020204020204" pitchFamily="34" charset="-122"/>
                  <a:ea typeface="微软雅黑" panose="020B0503020204020204" pitchFamily="34" charset="-122"/>
                  <a:cs typeface="+mj-cs"/>
                </a:rPr>
                <a:t>describe </a:t>
              </a:r>
              <a:r>
                <a:rPr lang="en-US" altLang="zh-CN" sz="2400" b="1" i="1" dirty="0">
                  <a:solidFill>
                    <a:srgbClr val="002060"/>
                  </a:solidFill>
                  <a:latin typeface="微软雅黑" panose="020B0503020204020204" pitchFamily="34" charset="-122"/>
                  <a:ea typeface="微软雅黑" panose="020B0503020204020204" pitchFamily="34" charset="-122"/>
                  <a:cs typeface="+mj-cs"/>
                </a:rPr>
                <a:t>v</a:t>
              </a:r>
              <a:r>
                <a:rPr lang="en-US" altLang="zh-CN" sz="2400" b="1" dirty="0">
                  <a:solidFill>
                    <a:srgbClr val="002060"/>
                  </a:solidFill>
                  <a:latin typeface="微软雅黑" panose="020B0503020204020204" pitchFamily="34" charset="-122"/>
                  <a:ea typeface="微软雅黑" panose="020B0503020204020204" pitchFamily="34" charset="-122"/>
                  <a:cs typeface="+mj-cs"/>
                </a:rPr>
                <a:t>. </a:t>
              </a:r>
              <a:r>
                <a:rPr lang="zh-CN" altLang="en-US" sz="2400" b="1" dirty="0">
                  <a:solidFill>
                    <a:srgbClr val="002060"/>
                  </a:solidFill>
                  <a:latin typeface="微软雅黑" panose="020B0503020204020204" pitchFamily="34" charset="-122"/>
                  <a:ea typeface="微软雅黑" panose="020B0503020204020204" pitchFamily="34" charset="-122"/>
                  <a:cs typeface="+mj-cs"/>
                </a:rPr>
                <a:t>描述</a:t>
              </a:r>
              <a:endParaRPr lang="zh-CN" altLang="en-US" sz="3000" b="1" dirty="0">
                <a:ln w="12700">
                  <a:noFill/>
                </a:ln>
                <a:solidFill>
                  <a:schemeClr val="bg1"/>
                </a:solidFill>
                <a:latin typeface="微软雅黑" panose="020B0503020204020204" pitchFamily="34" charset="-122"/>
                <a:ea typeface="微软雅黑" panose="020B0503020204020204" pitchFamily="34" charset="-122"/>
                <a:cs typeface="+mj-cs"/>
              </a:endParaRPr>
            </a:p>
          </p:txBody>
        </p:sp>
      </p:grpSp>
      <p:grpSp>
        <p:nvGrpSpPr>
          <p:cNvPr id="40" name="组合 39"/>
          <p:cNvGrpSpPr/>
          <p:nvPr/>
        </p:nvGrpSpPr>
        <p:grpSpPr>
          <a:xfrm>
            <a:off x="149723" y="1779871"/>
            <a:ext cx="4969018" cy="525775"/>
            <a:chOff x="1530019" y="1615888"/>
            <a:chExt cx="4600084" cy="728090"/>
          </a:xfrm>
          <a:solidFill>
            <a:schemeClr val="accent1">
              <a:lumMod val="50000"/>
            </a:schemeClr>
          </a:solidFill>
        </p:grpSpPr>
        <p:sp>
          <p:nvSpPr>
            <p:cNvPr id="41" name="箭头: V 形 40"/>
            <p:cNvSpPr/>
            <p:nvPr/>
          </p:nvSpPr>
          <p:spPr>
            <a:xfrm>
              <a:off x="1530019" y="1615888"/>
              <a:ext cx="4600084" cy="728090"/>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2" name="文本框 41"/>
            <p:cNvSpPr txBox="1"/>
            <p:nvPr/>
          </p:nvSpPr>
          <p:spPr>
            <a:xfrm>
              <a:off x="2091324" y="1635552"/>
              <a:ext cx="3530460" cy="639311"/>
            </a:xfrm>
            <a:prstGeom prst="rect">
              <a:avLst/>
            </a:prstGeom>
            <a:noFill/>
            <a:ln>
              <a:noFill/>
            </a:ln>
          </p:spPr>
          <p:txBody>
            <a:bodyPr wrap="none" rtlCol="0">
              <a:spAutoFit/>
            </a:bodyPr>
            <a:lstStyle/>
            <a:p>
              <a:r>
                <a:rPr lang="en-US" altLang="zh-CN" sz="2400" b="1" dirty="0">
                  <a:ln w="12700">
                    <a:noFill/>
                  </a:ln>
                  <a:solidFill>
                    <a:schemeClr val="bg1"/>
                  </a:solidFill>
                  <a:latin typeface="微软雅黑" panose="020B0503020204020204" pitchFamily="34" charset="-122"/>
                  <a:ea typeface="微软雅黑" panose="020B0503020204020204" pitchFamily="34" charset="-122"/>
                  <a:cs typeface="+mj-cs"/>
                </a:rPr>
                <a:t>conflicting </a:t>
              </a:r>
              <a:r>
                <a:rPr lang="en-US" altLang="zh-CN" sz="2400" b="1" i="1" dirty="0">
                  <a:ln w="12700">
                    <a:noFill/>
                  </a:ln>
                  <a:solidFill>
                    <a:schemeClr val="bg1"/>
                  </a:solidFill>
                  <a:latin typeface="微软雅黑" panose="020B0503020204020204" pitchFamily="34" charset="-122"/>
                  <a:ea typeface="微软雅黑" panose="020B0503020204020204" pitchFamily="34" charset="-122"/>
                  <a:cs typeface="+mj-cs"/>
                </a:rPr>
                <a:t>adj</a:t>
              </a:r>
              <a:r>
                <a:rPr lang="en-US" altLang="zh-CN" sz="2400" b="1" dirty="0">
                  <a:ln w="12700">
                    <a:noFill/>
                  </a:ln>
                  <a:solidFill>
                    <a:schemeClr val="bg1"/>
                  </a:solidFill>
                  <a:latin typeface="微软雅黑" panose="020B0503020204020204" pitchFamily="34" charset="-122"/>
                  <a:ea typeface="微软雅黑" panose="020B0503020204020204" pitchFamily="34" charset="-122"/>
                  <a:cs typeface="+mj-cs"/>
                </a:rPr>
                <a:t>. </a:t>
              </a:r>
              <a:r>
                <a:rPr lang="zh-CN" altLang="en-US" sz="2400" b="1" dirty="0">
                  <a:ln w="12700">
                    <a:noFill/>
                  </a:ln>
                  <a:solidFill>
                    <a:schemeClr val="bg1"/>
                  </a:solidFill>
                  <a:latin typeface="微软雅黑" panose="020B0503020204020204" pitchFamily="34" charset="-122"/>
                  <a:ea typeface="微软雅黑" panose="020B0503020204020204" pitchFamily="34" charset="-122"/>
                  <a:cs typeface="+mj-cs"/>
                </a:rPr>
                <a:t>有冲突的</a:t>
              </a:r>
              <a:endParaRPr lang="zh-CN" altLang="en-US" sz="3000" b="1" dirty="0">
                <a:ln w="12700">
                  <a:noFill/>
                </a:ln>
                <a:solidFill>
                  <a:schemeClr val="bg1"/>
                </a:solidFill>
                <a:latin typeface="微软雅黑" panose="020B0503020204020204" pitchFamily="34" charset="-122"/>
                <a:ea typeface="微软雅黑" panose="020B0503020204020204" pitchFamily="34" charset="-122"/>
                <a:cs typeface="+mj-cs"/>
              </a:endParaRPr>
            </a:p>
          </p:txBody>
        </p:sp>
      </p:grpSp>
      <p:grpSp>
        <p:nvGrpSpPr>
          <p:cNvPr id="63" name="组合 62"/>
          <p:cNvGrpSpPr/>
          <p:nvPr/>
        </p:nvGrpSpPr>
        <p:grpSpPr>
          <a:xfrm>
            <a:off x="-461643" y="2404123"/>
            <a:ext cx="4311266" cy="595007"/>
            <a:chOff x="1530018" y="1516376"/>
            <a:chExt cx="3606058" cy="827602"/>
          </a:xfrm>
          <a:solidFill>
            <a:schemeClr val="tx2"/>
          </a:solidFill>
        </p:grpSpPr>
        <p:sp>
          <p:nvSpPr>
            <p:cNvPr id="64" name="箭头: V 形 63"/>
            <p:cNvSpPr/>
            <p:nvPr/>
          </p:nvSpPr>
          <p:spPr>
            <a:xfrm>
              <a:off x="1530018" y="1615889"/>
              <a:ext cx="3606058" cy="728089"/>
            </a:xfrm>
            <a:prstGeom prst="chevron">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5" name="文本框 64"/>
            <p:cNvSpPr txBox="1"/>
            <p:nvPr/>
          </p:nvSpPr>
          <p:spPr>
            <a:xfrm>
              <a:off x="2216204" y="1516376"/>
              <a:ext cx="2224057" cy="808199"/>
            </a:xfrm>
            <a:prstGeom prst="rect">
              <a:avLst/>
            </a:prstGeom>
            <a:noFill/>
            <a:ln>
              <a:noFill/>
            </a:ln>
          </p:spPr>
          <p:txBody>
            <a:bodyPr wrap="none" rtlCol="0">
              <a:spAutoFit/>
            </a:bodyPr>
            <a:lstStyle/>
            <a:p>
              <a:pPr marL="0" indent="0">
                <a:lnSpc>
                  <a:spcPct val="150000"/>
                </a:lnSpc>
                <a:buNone/>
              </a:pPr>
              <a:r>
                <a:rPr lang="en-US" altLang="zh-CN" sz="2400" b="1" dirty="0">
                  <a:solidFill>
                    <a:srgbClr val="002060"/>
                  </a:solidFill>
                  <a:latin typeface="微软雅黑" panose="020B0503020204020204" pitchFamily="34" charset="-122"/>
                  <a:ea typeface="微软雅黑" panose="020B0503020204020204" pitchFamily="34" charset="-122"/>
                  <a:cs typeface="+mj-cs"/>
                </a:rPr>
                <a:t>persuade </a:t>
              </a:r>
              <a:r>
                <a:rPr lang="en-US" altLang="zh-CN" sz="2400" b="1" i="1" dirty="0">
                  <a:solidFill>
                    <a:srgbClr val="002060"/>
                  </a:solidFill>
                  <a:latin typeface="微软雅黑" panose="020B0503020204020204" pitchFamily="34" charset="-122"/>
                  <a:ea typeface="微软雅黑" panose="020B0503020204020204" pitchFamily="34" charset="-122"/>
                  <a:cs typeface="+mj-cs"/>
                </a:rPr>
                <a:t>v</a:t>
              </a:r>
              <a:r>
                <a:rPr lang="en-US" altLang="zh-CN" sz="2400" b="1" dirty="0">
                  <a:solidFill>
                    <a:srgbClr val="002060"/>
                  </a:solidFill>
                  <a:latin typeface="微软雅黑" panose="020B0503020204020204" pitchFamily="34" charset="-122"/>
                  <a:ea typeface="微软雅黑" panose="020B0503020204020204" pitchFamily="34" charset="-122"/>
                  <a:cs typeface="+mj-cs"/>
                </a:rPr>
                <a:t>. </a:t>
              </a:r>
              <a:r>
                <a:rPr lang="zh-CN" altLang="en-US" sz="2400" b="1" dirty="0">
                  <a:solidFill>
                    <a:srgbClr val="002060"/>
                  </a:solidFill>
                  <a:latin typeface="微软雅黑" panose="020B0503020204020204" pitchFamily="34" charset="-122"/>
                  <a:ea typeface="微软雅黑" panose="020B0503020204020204" pitchFamily="34" charset="-122"/>
                  <a:cs typeface="+mj-cs"/>
                </a:rPr>
                <a:t>劝说</a:t>
              </a:r>
              <a:endParaRPr lang="zh-CN" altLang="en-US" sz="3000" b="1" dirty="0">
                <a:ln w="12700">
                  <a:noFill/>
                </a:ln>
                <a:solidFill>
                  <a:schemeClr val="bg1"/>
                </a:solidFill>
                <a:latin typeface="微软雅黑" panose="020B0503020204020204" pitchFamily="34" charset="-122"/>
                <a:ea typeface="微软雅黑" panose="020B0503020204020204" pitchFamily="34" charset="-122"/>
                <a:cs typeface="+mj-cs"/>
              </a:endParaRPr>
            </a:p>
          </p:txBody>
        </p:sp>
      </p:grpSp>
      <p:grpSp>
        <p:nvGrpSpPr>
          <p:cNvPr id="66" name="组合 65"/>
          <p:cNvGrpSpPr/>
          <p:nvPr/>
        </p:nvGrpSpPr>
        <p:grpSpPr>
          <a:xfrm>
            <a:off x="4496553" y="4537933"/>
            <a:ext cx="5525272" cy="612119"/>
            <a:chOff x="1530019" y="1492575"/>
            <a:chExt cx="4905058" cy="851403"/>
          </a:xfrm>
          <a:solidFill>
            <a:schemeClr val="tx2"/>
          </a:solidFill>
        </p:grpSpPr>
        <p:sp>
          <p:nvSpPr>
            <p:cNvPr id="67" name="箭头: V 形 66"/>
            <p:cNvSpPr/>
            <p:nvPr/>
          </p:nvSpPr>
          <p:spPr>
            <a:xfrm>
              <a:off x="1530019" y="1615889"/>
              <a:ext cx="4905058" cy="728089"/>
            </a:xfrm>
            <a:prstGeom prst="chevron">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8" name="文本框 67"/>
            <p:cNvSpPr txBox="1"/>
            <p:nvPr/>
          </p:nvSpPr>
          <p:spPr>
            <a:xfrm>
              <a:off x="2000758" y="1492575"/>
              <a:ext cx="3707711" cy="808199"/>
            </a:xfrm>
            <a:prstGeom prst="rect">
              <a:avLst/>
            </a:prstGeom>
            <a:noFill/>
            <a:ln>
              <a:noFill/>
            </a:ln>
          </p:spPr>
          <p:txBody>
            <a:bodyPr wrap="none" rtlCol="0">
              <a:spAutoFit/>
            </a:bodyPr>
            <a:lstStyle/>
            <a:p>
              <a:pPr marL="0" indent="0">
                <a:lnSpc>
                  <a:spcPct val="150000"/>
                </a:lnSpc>
                <a:buNone/>
              </a:pPr>
              <a:r>
                <a:rPr lang="en-US" altLang="zh-CN" sz="2400" b="1" dirty="0">
                  <a:solidFill>
                    <a:srgbClr val="002060"/>
                  </a:solidFill>
                  <a:latin typeface="微软雅黑" panose="020B0503020204020204" pitchFamily="34" charset="-122"/>
                  <a:ea typeface="微软雅黑" panose="020B0503020204020204" pitchFamily="34" charset="-122"/>
                  <a:cs typeface="+mj-cs"/>
                </a:rPr>
                <a:t>come to realize </a:t>
              </a:r>
              <a:r>
                <a:rPr lang="zh-CN" altLang="en-US" sz="2400" b="1" dirty="0">
                  <a:solidFill>
                    <a:srgbClr val="002060"/>
                  </a:solidFill>
                  <a:latin typeface="微软雅黑" panose="020B0503020204020204" pitchFamily="34" charset="-122"/>
                  <a:ea typeface="微软雅黑" panose="020B0503020204020204" pitchFamily="34" charset="-122"/>
                  <a:cs typeface="+mj-cs"/>
                </a:rPr>
                <a:t>开始意识到</a:t>
              </a:r>
              <a:endParaRPr lang="zh-CN" altLang="en-US" sz="3000" b="1" dirty="0">
                <a:ln w="12700">
                  <a:noFill/>
                </a:ln>
                <a:solidFill>
                  <a:schemeClr val="bg1"/>
                </a:solidFill>
                <a:latin typeface="微软雅黑" panose="020B0503020204020204" pitchFamily="34" charset="-122"/>
                <a:ea typeface="微软雅黑" panose="020B0503020204020204" pitchFamily="34" charset="-122"/>
                <a:cs typeface="+mj-cs"/>
              </a:endParaRPr>
            </a:p>
          </p:txBody>
        </p:sp>
      </p:grpSp>
      <p:grpSp>
        <p:nvGrpSpPr>
          <p:cNvPr id="91" name="组合 90"/>
          <p:cNvGrpSpPr/>
          <p:nvPr/>
        </p:nvGrpSpPr>
        <p:grpSpPr>
          <a:xfrm>
            <a:off x="4860640" y="1691997"/>
            <a:ext cx="7789409" cy="612118"/>
            <a:chOff x="1530019" y="1492576"/>
            <a:chExt cx="6915045" cy="851402"/>
          </a:xfrm>
          <a:solidFill>
            <a:schemeClr val="tx2"/>
          </a:solidFill>
        </p:grpSpPr>
        <p:sp>
          <p:nvSpPr>
            <p:cNvPr id="92" name="箭头: V 形 91"/>
            <p:cNvSpPr/>
            <p:nvPr/>
          </p:nvSpPr>
          <p:spPr>
            <a:xfrm>
              <a:off x="1530019" y="1615889"/>
              <a:ext cx="2935971" cy="728089"/>
            </a:xfrm>
            <a:prstGeom prst="chevron">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3" name="文本框 92"/>
            <p:cNvSpPr txBox="1"/>
            <p:nvPr/>
          </p:nvSpPr>
          <p:spPr>
            <a:xfrm>
              <a:off x="2000758" y="1492576"/>
              <a:ext cx="6444306" cy="808199"/>
            </a:xfrm>
            <a:prstGeom prst="rect">
              <a:avLst/>
            </a:prstGeom>
            <a:noFill/>
            <a:ln>
              <a:noFill/>
            </a:ln>
          </p:spPr>
          <p:txBody>
            <a:bodyPr wrap="square" rtlCol="0">
              <a:spAutoFit/>
            </a:bodyPr>
            <a:lstStyle/>
            <a:p>
              <a:pPr marL="0" indent="0">
                <a:lnSpc>
                  <a:spcPct val="150000"/>
                </a:lnSpc>
                <a:buNone/>
              </a:pPr>
              <a:r>
                <a:rPr lang="en-US" altLang="zh-CN" sz="2400" b="1" dirty="0">
                  <a:solidFill>
                    <a:srgbClr val="002060"/>
                  </a:solidFill>
                  <a:latin typeface="微软雅黑" panose="020B0503020204020204" pitchFamily="34" charset="-122"/>
                  <a:ea typeface="微软雅黑" panose="020B0503020204020204" pitchFamily="34" charset="-122"/>
                  <a:cs typeface="+mj-cs"/>
                </a:rPr>
                <a:t>belief </a:t>
              </a:r>
              <a:r>
                <a:rPr lang="en-US" altLang="zh-CN" sz="2400" b="1" i="1" dirty="0">
                  <a:solidFill>
                    <a:srgbClr val="002060"/>
                  </a:solidFill>
                  <a:latin typeface="微软雅黑" panose="020B0503020204020204" pitchFamily="34" charset="-122"/>
                  <a:ea typeface="微软雅黑" panose="020B0503020204020204" pitchFamily="34" charset="-122"/>
                  <a:cs typeface="+mj-cs"/>
                </a:rPr>
                <a:t>n</a:t>
              </a:r>
              <a:r>
                <a:rPr lang="en-US" altLang="zh-CN" sz="2400" b="1" dirty="0">
                  <a:solidFill>
                    <a:srgbClr val="002060"/>
                  </a:solidFill>
                  <a:latin typeface="微软雅黑" panose="020B0503020204020204" pitchFamily="34" charset="-122"/>
                  <a:ea typeface="微软雅黑" panose="020B0503020204020204" pitchFamily="34" charset="-122"/>
                  <a:cs typeface="+mj-cs"/>
                </a:rPr>
                <a:t>. </a:t>
              </a:r>
              <a:r>
                <a:rPr lang="zh-CN" altLang="en-US" sz="2400" b="1" dirty="0">
                  <a:solidFill>
                    <a:srgbClr val="002060"/>
                  </a:solidFill>
                  <a:latin typeface="微软雅黑" panose="020B0503020204020204" pitchFamily="34" charset="-122"/>
                  <a:ea typeface="微软雅黑" panose="020B0503020204020204" pitchFamily="34" charset="-122"/>
                  <a:cs typeface="+mj-cs"/>
                </a:rPr>
                <a:t>信念</a:t>
              </a:r>
              <a:endParaRPr lang="zh-CN" altLang="en-US" sz="3000" b="1" dirty="0">
                <a:ln w="12700">
                  <a:noFill/>
                </a:ln>
                <a:solidFill>
                  <a:schemeClr val="bg1"/>
                </a:solidFill>
                <a:latin typeface="微软雅黑" panose="020B0503020204020204" pitchFamily="34" charset="-122"/>
                <a:ea typeface="微软雅黑" panose="020B0503020204020204" pitchFamily="34" charset="-122"/>
                <a:cs typeface="+mj-cs"/>
              </a:endParaRPr>
            </a:p>
          </p:txBody>
        </p:sp>
      </p:grpSp>
      <p:grpSp>
        <p:nvGrpSpPr>
          <p:cNvPr id="100" name="组合 99"/>
          <p:cNvGrpSpPr/>
          <p:nvPr/>
        </p:nvGrpSpPr>
        <p:grpSpPr>
          <a:xfrm>
            <a:off x="101793" y="3182432"/>
            <a:ext cx="6114251" cy="525775"/>
            <a:chOff x="1530018" y="1615888"/>
            <a:chExt cx="5660287" cy="728090"/>
          </a:xfrm>
          <a:solidFill>
            <a:schemeClr val="accent1">
              <a:lumMod val="50000"/>
            </a:schemeClr>
          </a:solidFill>
        </p:grpSpPr>
        <p:sp>
          <p:nvSpPr>
            <p:cNvPr id="101" name="箭头: V 形 100"/>
            <p:cNvSpPr/>
            <p:nvPr/>
          </p:nvSpPr>
          <p:spPr>
            <a:xfrm>
              <a:off x="1530018" y="1615888"/>
              <a:ext cx="5660287" cy="728090"/>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2" name="文本框 101"/>
            <p:cNvSpPr txBox="1"/>
            <p:nvPr/>
          </p:nvSpPr>
          <p:spPr>
            <a:xfrm>
              <a:off x="2091324" y="1635552"/>
              <a:ext cx="4572811" cy="639311"/>
            </a:xfrm>
            <a:prstGeom prst="rect">
              <a:avLst/>
            </a:prstGeom>
            <a:noFill/>
            <a:ln>
              <a:noFill/>
            </a:ln>
          </p:spPr>
          <p:txBody>
            <a:bodyPr wrap="none" rtlCol="0">
              <a:spAutoFit/>
            </a:bodyPr>
            <a:lstStyle/>
            <a:p>
              <a:r>
                <a:rPr lang="en-US" altLang="zh-CN" sz="2400" b="1" dirty="0">
                  <a:ln w="12700">
                    <a:noFill/>
                  </a:ln>
                  <a:solidFill>
                    <a:schemeClr val="bg1"/>
                  </a:solidFill>
                  <a:latin typeface="微软雅黑" panose="020B0503020204020204" pitchFamily="34" charset="-122"/>
                  <a:ea typeface="微软雅黑" panose="020B0503020204020204" pitchFamily="34" charset="-122"/>
                  <a:cs typeface="+mj-cs"/>
                </a:rPr>
                <a:t>be extracted from ... </a:t>
              </a:r>
              <a:r>
                <a:rPr lang="zh-CN" altLang="en-US" sz="2400" b="1" dirty="0">
                  <a:ln w="12700">
                    <a:noFill/>
                  </a:ln>
                  <a:solidFill>
                    <a:schemeClr val="bg1"/>
                  </a:solidFill>
                  <a:latin typeface="微软雅黑" panose="020B0503020204020204" pitchFamily="34" charset="-122"/>
                  <a:ea typeface="微软雅黑" panose="020B0503020204020204" pitchFamily="34" charset="-122"/>
                  <a:cs typeface="+mj-cs"/>
                </a:rPr>
                <a:t>由</a:t>
              </a:r>
              <a:r>
                <a:rPr lang="en-US" altLang="zh-CN" sz="2400" b="1" dirty="0">
                  <a:ln w="12700">
                    <a:noFill/>
                  </a:ln>
                  <a:solidFill>
                    <a:schemeClr val="bg1"/>
                  </a:solidFill>
                  <a:latin typeface="微软雅黑" panose="020B0503020204020204" pitchFamily="34" charset="-122"/>
                  <a:ea typeface="微软雅黑" panose="020B0503020204020204" pitchFamily="34" charset="-122"/>
                  <a:cs typeface="+mj-cs"/>
                </a:rPr>
                <a:t>……</a:t>
              </a:r>
              <a:r>
                <a:rPr lang="zh-CN" altLang="en-US" sz="2400" b="1" dirty="0">
                  <a:ln w="12700">
                    <a:noFill/>
                  </a:ln>
                  <a:solidFill>
                    <a:schemeClr val="bg1"/>
                  </a:solidFill>
                  <a:latin typeface="微软雅黑" panose="020B0503020204020204" pitchFamily="34" charset="-122"/>
                  <a:ea typeface="微软雅黑" panose="020B0503020204020204" pitchFamily="34" charset="-122"/>
                  <a:cs typeface="+mj-cs"/>
                </a:rPr>
                <a:t>提取</a:t>
              </a:r>
              <a:endParaRPr lang="zh-CN" altLang="en-US" sz="3000" b="1" dirty="0">
                <a:ln w="12700">
                  <a:noFill/>
                </a:ln>
                <a:solidFill>
                  <a:schemeClr val="bg1"/>
                </a:solidFill>
                <a:latin typeface="微软雅黑" panose="020B0503020204020204" pitchFamily="34" charset="-122"/>
                <a:ea typeface="微软雅黑" panose="020B0503020204020204" pitchFamily="34" charset="-122"/>
                <a:cs typeface="+mj-cs"/>
              </a:endParaRPr>
            </a:p>
          </p:txBody>
        </p:sp>
      </p:grpSp>
      <p:grpSp>
        <p:nvGrpSpPr>
          <p:cNvPr id="103" name="组合 102"/>
          <p:cNvGrpSpPr/>
          <p:nvPr/>
        </p:nvGrpSpPr>
        <p:grpSpPr>
          <a:xfrm>
            <a:off x="136522" y="4633247"/>
            <a:ext cx="4769347" cy="525775"/>
            <a:chOff x="1530019" y="1615888"/>
            <a:chExt cx="6711955" cy="728089"/>
          </a:xfrm>
          <a:solidFill>
            <a:schemeClr val="accent1">
              <a:lumMod val="50000"/>
            </a:schemeClr>
          </a:solidFill>
        </p:grpSpPr>
        <p:sp>
          <p:nvSpPr>
            <p:cNvPr id="104" name="箭头: V 形 103"/>
            <p:cNvSpPr/>
            <p:nvPr/>
          </p:nvSpPr>
          <p:spPr>
            <a:xfrm>
              <a:off x="1530019" y="1615888"/>
              <a:ext cx="6525202" cy="728089"/>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5" name="文本框 104"/>
            <p:cNvSpPr txBox="1"/>
            <p:nvPr/>
          </p:nvSpPr>
          <p:spPr>
            <a:xfrm>
              <a:off x="2060654" y="1635552"/>
              <a:ext cx="6181320" cy="639310"/>
            </a:xfrm>
            <a:prstGeom prst="rect">
              <a:avLst/>
            </a:prstGeom>
            <a:noFill/>
            <a:ln>
              <a:noFill/>
            </a:ln>
          </p:spPr>
          <p:txBody>
            <a:bodyPr wrap="square" rtlCol="0">
              <a:spAutoFit/>
            </a:bodyPr>
            <a:lstStyle/>
            <a:p>
              <a:r>
                <a:rPr lang="en-US" altLang="zh-CN" sz="2400" b="1" dirty="0">
                  <a:ln w="12700">
                    <a:noFill/>
                  </a:ln>
                  <a:solidFill>
                    <a:schemeClr val="bg1"/>
                  </a:solidFill>
                  <a:latin typeface="微软雅黑" panose="020B0503020204020204" pitchFamily="34" charset="-122"/>
                  <a:ea typeface="微软雅黑" panose="020B0503020204020204" pitchFamily="34" charset="-122"/>
                  <a:cs typeface="+mj-cs"/>
                </a:rPr>
                <a:t>different from </a:t>
              </a:r>
              <a:r>
                <a:rPr lang="zh-CN" altLang="en-US" sz="2400" b="1" dirty="0">
                  <a:ln w="12700">
                    <a:noFill/>
                  </a:ln>
                  <a:solidFill>
                    <a:schemeClr val="bg1"/>
                  </a:solidFill>
                  <a:latin typeface="微软雅黑" panose="020B0503020204020204" pitchFamily="34" charset="-122"/>
                  <a:ea typeface="微软雅黑" panose="020B0503020204020204" pitchFamily="34" charset="-122"/>
                  <a:cs typeface="+mj-cs"/>
                </a:rPr>
                <a:t>不同于</a:t>
              </a:r>
              <a:r>
                <a:rPr lang="en-US" altLang="zh-CN" sz="2400" b="1" dirty="0">
                  <a:ln w="12700">
                    <a:noFill/>
                  </a:ln>
                  <a:solidFill>
                    <a:schemeClr val="bg1"/>
                  </a:solidFill>
                  <a:latin typeface="微软雅黑" panose="020B0503020204020204" pitchFamily="34" charset="-122"/>
                  <a:ea typeface="微软雅黑" panose="020B0503020204020204" pitchFamily="34" charset="-122"/>
                  <a:cs typeface="+mj-cs"/>
                </a:rPr>
                <a:t>……</a:t>
              </a:r>
              <a:endParaRPr lang="zh-CN" altLang="en-US" sz="3000" b="1" dirty="0">
                <a:ln w="12700">
                  <a:noFill/>
                </a:ln>
                <a:solidFill>
                  <a:schemeClr val="bg1"/>
                </a:solidFill>
                <a:latin typeface="微软雅黑" panose="020B0503020204020204" pitchFamily="34" charset="-122"/>
                <a:ea typeface="微软雅黑" panose="020B0503020204020204" pitchFamily="34" charset="-122"/>
                <a:cs typeface="+mj-cs"/>
              </a:endParaRPr>
            </a:p>
          </p:txBody>
        </p:sp>
      </p:grpSp>
      <p:grpSp>
        <p:nvGrpSpPr>
          <p:cNvPr id="110" name="组合 109"/>
          <p:cNvGrpSpPr/>
          <p:nvPr/>
        </p:nvGrpSpPr>
        <p:grpSpPr>
          <a:xfrm>
            <a:off x="-457890" y="3871423"/>
            <a:ext cx="7070979" cy="610567"/>
            <a:chOff x="1530019" y="1494733"/>
            <a:chExt cx="6277260" cy="849245"/>
          </a:xfrm>
          <a:solidFill>
            <a:schemeClr val="tx2"/>
          </a:solidFill>
        </p:grpSpPr>
        <p:sp>
          <p:nvSpPr>
            <p:cNvPr id="111" name="箭头: V 形 110"/>
            <p:cNvSpPr/>
            <p:nvPr/>
          </p:nvSpPr>
          <p:spPr>
            <a:xfrm>
              <a:off x="1530019" y="1615888"/>
              <a:ext cx="5517510" cy="728090"/>
            </a:xfrm>
            <a:prstGeom prst="chevron">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2" name="文本框 111"/>
            <p:cNvSpPr txBox="1"/>
            <p:nvPr/>
          </p:nvSpPr>
          <p:spPr>
            <a:xfrm>
              <a:off x="2289769" y="1494733"/>
              <a:ext cx="5517510" cy="808199"/>
            </a:xfrm>
            <a:prstGeom prst="rect">
              <a:avLst/>
            </a:prstGeom>
            <a:noFill/>
            <a:ln>
              <a:noFill/>
            </a:ln>
          </p:spPr>
          <p:txBody>
            <a:bodyPr wrap="square" rtlCol="0">
              <a:spAutoFit/>
            </a:bodyPr>
            <a:lstStyle/>
            <a:p>
              <a:pPr marL="0" indent="0">
                <a:lnSpc>
                  <a:spcPct val="150000"/>
                </a:lnSpc>
                <a:buNone/>
              </a:pPr>
              <a:r>
                <a:rPr lang="en-US" altLang="zh-CN" sz="2400" b="1" dirty="0">
                  <a:solidFill>
                    <a:srgbClr val="002060"/>
                  </a:solidFill>
                  <a:latin typeface="微软雅黑" panose="020B0503020204020204" pitchFamily="34" charset="-122"/>
                  <a:ea typeface="微软雅黑" panose="020B0503020204020204" pitchFamily="34" charset="-122"/>
                  <a:cs typeface="+mj-cs"/>
                </a:rPr>
                <a:t>as time passes by </a:t>
              </a:r>
              <a:r>
                <a:rPr lang="zh-CN" altLang="en-US" sz="2400" b="1" dirty="0">
                  <a:solidFill>
                    <a:srgbClr val="002060"/>
                  </a:solidFill>
                  <a:latin typeface="微软雅黑" panose="020B0503020204020204" pitchFamily="34" charset="-122"/>
                  <a:ea typeface="微软雅黑" panose="020B0503020204020204" pitchFamily="34" charset="-122"/>
                  <a:cs typeface="+mj-cs"/>
                </a:rPr>
                <a:t>随着时光流逝</a:t>
              </a:r>
              <a:endParaRPr lang="zh-CN" altLang="en-US" sz="3000" b="1" dirty="0">
                <a:ln w="12700">
                  <a:noFill/>
                </a:ln>
                <a:solidFill>
                  <a:schemeClr val="bg1"/>
                </a:solidFill>
                <a:latin typeface="微软雅黑" panose="020B0503020204020204" pitchFamily="34" charset="-122"/>
                <a:ea typeface="微软雅黑" panose="020B0503020204020204" pitchFamily="34" charset="-122"/>
                <a:cs typeface="+mj-cs"/>
              </a:endParaRPr>
            </a:p>
          </p:txBody>
        </p:sp>
      </p:grpSp>
      <p:grpSp>
        <p:nvGrpSpPr>
          <p:cNvPr id="113" name="组合 112"/>
          <p:cNvGrpSpPr/>
          <p:nvPr/>
        </p:nvGrpSpPr>
        <p:grpSpPr>
          <a:xfrm>
            <a:off x="101793" y="5343981"/>
            <a:ext cx="5122923" cy="525775"/>
            <a:chOff x="1530017" y="1615888"/>
            <a:chExt cx="4742562" cy="728090"/>
          </a:xfrm>
          <a:solidFill>
            <a:schemeClr val="accent1">
              <a:lumMod val="50000"/>
            </a:schemeClr>
          </a:solidFill>
        </p:grpSpPr>
        <p:sp>
          <p:nvSpPr>
            <p:cNvPr id="114" name="箭头: V 形 113"/>
            <p:cNvSpPr/>
            <p:nvPr/>
          </p:nvSpPr>
          <p:spPr>
            <a:xfrm>
              <a:off x="1530017" y="1615888"/>
              <a:ext cx="4742562" cy="728090"/>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5" name="文本框 114"/>
            <p:cNvSpPr txBox="1"/>
            <p:nvPr/>
          </p:nvSpPr>
          <p:spPr>
            <a:xfrm>
              <a:off x="1911228" y="1667560"/>
              <a:ext cx="3527848" cy="639311"/>
            </a:xfrm>
            <a:prstGeom prst="rect">
              <a:avLst/>
            </a:prstGeom>
            <a:noFill/>
            <a:ln>
              <a:noFill/>
            </a:ln>
          </p:spPr>
          <p:txBody>
            <a:bodyPr wrap="none" rtlCol="0">
              <a:spAutoFit/>
            </a:bodyPr>
            <a:lstStyle/>
            <a:p>
              <a:r>
                <a:rPr lang="en-US" altLang="zh-CN" sz="2400" b="1" dirty="0">
                  <a:ln w="12700">
                    <a:noFill/>
                  </a:ln>
                  <a:solidFill>
                    <a:schemeClr val="bg1"/>
                  </a:solidFill>
                  <a:latin typeface="微软雅黑" panose="020B0503020204020204" pitchFamily="34" charset="-122"/>
                  <a:ea typeface="微软雅黑" panose="020B0503020204020204" pitchFamily="34" charset="-122"/>
                  <a:cs typeface="+mj-cs"/>
                </a:rPr>
                <a:t>argue with ... </a:t>
              </a:r>
              <a:r>
                <a:rPr lang="zh-CN" altLang="en-US" sz="2400" b="1" dirty="0">
                  <a:ln w="12700">
                    <a:noFill/>
                  </a:ln>
                  <a:solidFill>
                    <a:schemeClr val="bg1"/>
                  </a:solidFill>
                  <a:latin typeface="微软雅黑" panose="020B0503020204020204" pitchFamily="34" charset="-122"/>
                  <a:ea typeface="微软雅黑" panose="020B0503020204020204" pitchFamily="34" charset="-122"/>
                  <a:cs typeface="+mj-cs"/>
                </a:rPr>
                <a:t>和</a:t>
              </a:r>
              <a:r>
                <a:rPr lang="en-US" altLang="zh-CN" sz="2400" b="1" dirty="0">
                  <a:ln w="12700">
                    <a:noFill/>
                  </a:ln>
                  <a:solidFill>
                    <a:schemeClr val="bg1"/>
                  </a:solidFill>
                  <a:latin typeface="微软雅黑" panose="020B0503020204020204" pitchFamily="34" charset="-122"/>
                  <a:ea typeface="微软雅黑" panose="020B0503020204020204" pitchFamily="34" charset="-122"/>
                  <a:cs typeface="+mj-cs"/>
                </a:rPr>
                <a:t>……</a:t>
              </a:r>
              <a:r>
                <a:rPr lang="zh-CN" altLang="en-US" sz="2400" b="1" dirty="0">
                  <a:ln w="12700">
                    <a:noFill/>
                  </a:ln>
                  <a:solidFill>
                    <a:schemeClr val="bg1"/>
                  </a:solidFill>
                  <a:latin typeface="微软雅黑" panose="020B0503020204020204" pitchFamily="34" charset="-122"/>
                  <a:ea typeface="微软雅黑" panose="020B0503020204020204" pitchFamily="34" charset="-122"/>
                  <a:cs typeface="+mj-cs"/>
                </a:rPr>
                <a:t>争吵</a:t>
              </a:r>
              <a:endParaRPr lang="zh-CN" altLang="en-US" sz="3000" b="1" dirty="0">
                <a:ln w="12700">
                  <a:noFill/>
                </a:ln>
                <a:solidFill>
                  <a:schemeClr val="bg1"/>
                </a:solidFill>
                <a:latin typeface="微软雅黑" panose="020B0503020204020204" pitchFamily="34" charset="-122"/>
                <a:ea typeface="微软雅黑" panose="020B0503020204020204" pitchFamily="34" charset="-122"/>
                <a:cs typeface="+mj-cs"/>
              </a:endParaRPr>
            </a:p>
          </p:txBody>
        </p:sp>
      </p:grpSp>
      <p:grpSp>
        <p:nvGrpSpPr>
          <p:cNvPr id="43" name="组合 42"/>
          <p:cNvGrpSpPr/>
          <p:nvPr/>
        </p:nvGrpSpPr>
        <p:grpSpPr>
          <a:xfrm>
            <a:off x="-461643" y="5982104"/>
            <a:ext cx="7008747" cy="612119"/>
            <a:chOff x="1530018" y="1492575"/>
            <a:chExt cx="6222013" cy="851403"/>
          </a:xfrm>
          <a:solidFill>
            <a:schemeClr val="tx2"/>
          </a:solidFill>
        </p:grpSpPr>
        <p:sp>
          <p:nvSpPr>
            <p:cNvPr id="44" name="箭头: V 形 43"/>
            <p:cNvSpPr/>
            <p:nvPr/>
          </p:nvSpPr>
          <p:spPr>
            <a:xfrm>
              <a:off x="1530018" y="1615889"/>
              <a:ext cx="6222013" cy="728089"/>
            </a:xfrm>
            <a:prstGeom prst="chevron">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5" name="文本框 44"/>
            <p:cNvSpPr txBox="1"/>
            <p:nvPr/>
          </p:nvSpPr>
          <p:spPr>
            <a:xfrm>
              <a:off x="2000758" y="1492575"/>
              <a:ext cx="5211892" cy="808199"/>
            </a:xfrm>
            <a:prstGeom prst="rect">
              <a:avLst/>
            </a:prstGeom>
            <a:noFill/>
            <a:ln>
              <a:noFill/>
            </a:ln>
          </p:spPr>
          <p:txBody>
            <a:bodyPr wrap="none" rtlCol="0">
              <a:spAutoFit/>
            </a:bodyPr>
            <a:lstStyle/>
            <a:p>
              <a:pPr marL="0" indent="0">
                <a:lnSpc>
                  <a:spcPct val="150000"/>
                </a:lnSpc>
                <a:buNone/>
              </a:pPr>
              <a:r>
                <a:rPr lang="en-US" altLang="zh-CN" sz="2400" b="1" dirty="0">
                  <a:solidFill>
                    <a:srgbClr val="002060"/>
                  </a:solidFill>
                  <a:latin typeface="微软雅黑" panose="020B0503020204020204" pitchFamily="34" charset="-122"/>
                  <a:ea typeface="微软雅黑" panose="020B0503020204020204" pitchFamily="34" charset="-122"/>
                  <a:cs typeface="+mj-cs"/>
                </a:rPr>
                <a:t>there is no need to do ... </a:t>
              </a:r>
              <a:r>
                <a:rPr lang="zh-CN" altLang="en-US" sz="2400" b="1" dirty="0">
                  <a:solidFill>
                    <a:srgbClr val="002060"/>
                  </a:solidFill>
                  <a:latin typeface="微软雅黑" panose="020B0503020204020204" pitchFamily="34" charset="-122"/>
                  <a:ea typeface="微软雅黑" panose="020B0503020204020204" pitchFamily="34" charset="-122"/>
                  <a:cs typeface="+mj-cs"/>
                </a:rPr>
                <a:t>不需要做</a:t>
              </a:r>
              <a:r>
                <a:rPr lang="en-US" altLang="zh-CN" sz="2400" b="1" dirty="0">
                  <a:solidFill>
                    <a:srgbClr val="002060"/>
                  </a:solidFill>
                  <a:latin typeface="微软雅黑" panose="020B0503020204020204" pitchFamily="34" charset="-122"/>
                  <a:ea typeface="微软雅黑" panose="020B0503020204020204" pitchFamily="34" charset="-122"/>
                  <a:cs typeface="+mj-cs"/>
                </a:rPr>
                <a:t>……</a:t>
              </a:r>
              <a:endParaRPr lang="zh-CN" altLang="en-US" sz="3000" b="1" dirty="0">
                <a:ln w="12700">
                  <a:noFill/>
                </a:ln>
                <a:solidFill>
                  <a:schemeClr val="bg1"/>
                </a:solidFill>
                <a:latin typeface="微软雅黑" panose="020B0503020204020204" pitchFamily="34" charset="-122"/>
                <a:ea typeface="微软雅黑" panose="020B0503020204020204" pitchFamily="34" charset="-122"/>
                <a:cs typeface="+mj-cs"/>
              </a:endParaRPr>
            </a:p>
          </p:txBody>
        </p:sp>
      </p:grpSp>
      <p:grpSp>
        <p:nvGrpSpPr>
          <p:cNvPr id="46" name="组合 45"/>
          <p:cNvGrpSpPr/>
          <p:nvPr/>
        </p:nvGrpSpPr>
        <p:grpSpPr>
          <a:xfrm>
            <a:off x="3587502" y="2473945"/>
            <a:ext cx="3606798" cy="525775"/>
            <a:chOff x="1530019" y="1615888"/>
            <a:chExt cx="3339005" cy="728090"/>
          </a:xfrm>
          <a:solidFill>
            <a:schemeClr val="accent1">
              <a:lumMod val="50000"/>
            </a:schemeClr>
          </a:solidFill>
        </p:grpSpPr>
        <p:sp>
          <p:nvSpPr>
            <p:cNvPr id="47" name="箭头: V 形 46"/>
            <p:cNvSpPr/>
            <p:nvPr/>
          </p:nvSpPr>
          <p:spPr>
            <a:xfrm>
              <a:off x="1530019" y="1615888"/>
              <a:ext cx="3339005" cy="728090"/>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8" name="文本框 47"/>
            <p:cNvSpPr txBox="1"/>
            <p:nvPr/>
          </p:nvSpPr>
          <p:spPr>
            <a:xfrm>
              <a:off x="2091324" y="1635552"/>
              <a:ext cx="1872077" cy="639311"/>
            </a:xfrm>
            <a:prstGeom prst="rect">
              <a:avLst/>
            </a:prstGeom>
            <a:noFill/>
            <a:ln>
              <a:noFill/>
            </a:ln>
          </p:spPr>
          <p:txBody>
            <a:bodyPr wrap="none" rtlCol="0">
              <a:spAutoFit/>
            </a:bodyPr>
            <a:lstStyle/>
            <a:p>
              <a:r>
                <a:rPr lang="en-US" altLang="zh-CN" sz="2400" b="1" dirty="0">
                  <a:ln w="12700">
                    <a:noFill/>
                  </a:ln>
                  <a:solidFill>
                    <a:schemeClr val="bg1"/>
                  </a:solidFill>
                  <a:latin typeface="微软雅黑" panose="020B0503020204020204" pitchFamily="34" charset="-122"/>
                  <a:ea typeface="微软雅黑" panose="020B0503020204020204" pitchFamily="34" charset="-122"/>
                  <a:cs typeface="+mj-cs"/>
                </a:rPr>
                <a:t>tend to </a:t>
              </a:r>
              <a:r>
                <a:rPr lang="zh-CN" altLang="en-US" sz="2400" b="1" dirty="0">
                  <a:ln w="12700">
                    <a:noFill/>
                  </a:ln>
                  <a:solidFill>
                    <a:schemeClr val="bg1"/>
                  </a:solidFill>
                  <a:latin typeface="微软雅黑" panose="020B0503020204020204" pitchFamily="34" charset="-122"/>
                  <a:ea typeface="微软雅黑" panose="020B0503020204020204" pitchFamily="34" charset="-122"/>
                  <a:cs typeface="+mj-cs"/>
                </a:rPr>
                <a:t>趋向</a:t>
              </a:r>
              <a:endParaRPr lang="zh-CN" altLang="en-US" sz="3000" b="1" dirty="0">
                <a:ln w="12700">
                  <a:noFill/>
                </a:ln>
                <a:solidFill>
                  <a:schemeClr val="bg1"/>
                </a:solidFill>
                <a:latin typeface="微软雅黑" panose="020B0503020204020204" pitchFamily="34" charset="-122"/>
                <a:ea typeface="微软雅黑" panose="020B0503020204020204" pitchFamily="34" charset="-122"/>
                <a:cs typeface="+mj-cs"/>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37"/>
                                        </p:tgtEl>
                                        <p:attrNameLst>
                                          <p:attrName>style.visibility</p:attrName>
                                        </p:attrNameLst>
                                      </p:cBhvr>
                                      <p:to>
                                        <p:strVal val="visible"/>
                                      </p:to>
                                    </p:set>
                                    <p:anim calcmode="lin" valueType="num">
                                      <p:cBhvr additive="base">
                                        <p:cTn id="13" dur="500" fill="hold"/>
                                        <p:tgtEl>
                                          <p:spTgt spid="37"/>
                                        </p:tgtEl>
                                        <p:attrNameLst>
                                          <p:attrName>ppt_x</p:attrName>
                                        </p:attrNameLst>
                                      </p:cBhvr>
                                      <p:tavLst>
                                        <p:tav tm="0">
                                          <p:val>
                                            <p:strVal val="0-#ppt_w/2"/>
                                          </p:val>
                                        </p:tav>
                                        <p:tav tm="100000">
                                          <p:val>
                                            <p:strVal val="#ppt_x"/>
                                          </p:val>
                                        </p:tav>
                                      </p:tavLst>
                                    </p:anim>
                                    <p:anim calcmode="lin" valueType="num">
                                      <p:cBhvr additive="base">
                                        <p:cTn id="14" dur="500" fill="hold"/>
                                        <p:tgtEl>
                                          <p:spTgt spid="37"/>
                                        </p:tgtEl>
                                        <p:attrNameLst>
                                          <p:attrName>ppt_y</p:attrName>
                                        </p:attrNameLst>
                                      </p:cBhvr>
                                      <p:tavLst>
                                        <p:tav tm="0">
                                          <p:val>
                                            <p:strVal val="#ppt_y"/>
                                          </p:val>
                                        </p:tav>
                                        <p:tav tm="100000">
                                          <p:val>
                                            <p:strVal val="#ppt_y"/>
                                          </p:val>
                                        </p:tav>
                                      </p:tavLst>
                                    </p:anim>
                                  </p:childTnLst>
                                </p:cTn>
                              </p:par>
                              <p:par>
                                <p:cTn id="15" presetID="2" presetClass="entr" presetSubtype="8" fill="hold" nodeType="withEffect">
                                  <p:stCondLst>
                                    <p:cond delay="200"/>
                                  </p:stCondLst>
                                  <p:childTnLst>
                                    <p:set>
                                      <p:cBhvr>
                                        <p:cTn id="16" dur="1" fill="hold">
                                          <p:stCondLst>
                                            <p:cond delay="0"/>
                                          </p:stCondLst>
                                        </p:cTn>
                                        <p:tgtEl>
                                          <p:spTgt spid="91"/>
                                        </p:tgtEl>
                                        <p:attrNameLst>
                                          <p:attrName>style.visibility</p:attrName>
                                        </p:attrNameLst>
                                      </p:cBhvr>
                                      <p:to>
                                        <p:strVal val="visible"/>
                                      </p:to>
                                    </p:set>
                                    <p:anim calcmode="lin" valueType="num">
                                      <p:cBhvr additive="base">
                                        <p:cTn id="17" dur="500" fill="hold"/>
                                        <p:tgtEl>
                                          <p:spTgt spid="91"/>
                                        </p:tgtEl>
                                        <p:attrNameLst>
                                          <p:attrName>ppt_x</p:attrName>
                                        </p:attrNameLst>
                                      </p:cBhvr>
                                      <p:tavLst>
                                        <p:tav tm="0">
                                          <p:val>
                                            <p:strVal val="0-#ppt_w/2"/>
                                          </p:val>
                                        </p:tav>
                                        <p:tav tm="100000">
                                          <p:val>
                                            <p:strVal val="#ppt_x"/>
                                          </p:val>
                                        </p:tav>
                                      </p:tavLst>
                                    </p:anim>
                                    <p:anim calcmode="lin" valueType="num">
                                      <p:cBhvr additive="base">
                                        <p:cTn id="18" dur="500" fill="hold"/>
                                        <p:tgtEl>
                                          <p:spTgt spid="91"/>
                                        </p:tgtEl>
                                        <p:attrNameLst>
                                          <p:attrName>ppt_y</p:attrName>
                                        </p:attrNameLst>
                                      </p:cBhvr>
                                      <p:tavLst>
                                        <p:tav tm="0">
                                          <p:val>
                                            <p:strVal val="#ppt_y"/>
                                          </p:val>
                                        </p:tav>
                                        <p:tav tm="100000">
                                          <p:val>
                                            <p:strVal val="#ppt_y"/>
                                          </p:val>
                                        </p:tav>
                                      </p:tavLst>
                                    </p:anim>
                                  </p:childTnLst>
                                </p:cTn>
                              </p:par>
                              <p:par>
                                <p:cTn id="19" presetID="2" presetClass="entr" presetSubtype="8" fill="hold" nodeType="withEffect">
                                  <p:stCondLst>
                                    <p:cond delay="200"/>
                                  </p:stCondLst>
                                  <p:childTnLst>
                                    <p:set>
                                      <p:cBhvr>
                                        <p:cTn id="20" dur="1" fill="hold">
                                          <p:stCondLst>
                                            <p:cond delay="0"/>
                                          </p:stCondLst>
                                        </p:cTn>
                                        <p:tgtEl>
                                          <p:spTgt spid="63"/>
                                        </p:tgtEl>
                                        <p:attrNameLst>
                                          <p:attrName>style.visibility</p:attrName>
                                        </p:attrNameLst>
                                      </p:cBhvr>
                                      <p:to>
                                        <p:strVal val="visible"/>
                                      </p:to>
                                    </p:set>
                                    <p:anim calcmode="lin" valueType="num">
                                      <p:cBhvr additive="base">
                                        <p:cTn id="21" dur="500" fill="hold"/>
                                        <p:tgtEl>
                                          <p:spTgt spid="63"/>
                                        </p:tgtEl>
                                        <p:attrNameLst>
                                          <p:attrName>ppt_x</p:attrName>
                                        </p:attrNameLst>
                                      </p:cBhvr>
                                      <p:tavLst>
                                        <p:tav tm="0">
                                          <p:val>
                                            <p:strVal val="0-#ppt_w/2"/>
                                          </p:val>
                                        </p:tav>
                                        <p:tav tm="100000">
                                          <p:val>
                                            <p:strVal val="#ppt_x"/>
                                          </p:val>
                                        </p:tav>
                                      </p:tavLst>
                                    </p:anim>
                                    <p:anim calcmode="lin" valueType="num">
                                      <p:cBhvr additive="base">
                                        <p:cTn id="22" dur="500" fill="hold"/>
                                        <p:tgtEl>
                                          <p:spTgt spid="63"/>
                                        </p:tgtEl>
                                        <p:attrNameLst>
                                          <p:attrName>ppt_y</p:attrName>
                                        </p:attrNameLst>
                                      </p:cBhvr>
                                      <p:tavLst>
                                        <p:tav tm="0">
                                          <p:val>
                                            <p:strVal val="#ppt_y"/>
                                          </p:val>
                                        </p:tav>
                                        <p:tav tm="100000">
                                          <p:val>
                                            <p:strVal val="#ppt_y"/>
                                          </p:val>
                                        </p:tav>
                                      </p:tavLst>
                                    </p:anim>
                                  </p:childTnLst>
                                </p:cTn>
                              </p:par>
                              <p:par>
                                <p:cTn id="23" presetID="2" presetClass="entr" presetSubtype="8" fill="hold" nodeType="withEffect">
                                  <p:stCondLst>
                                    <p:cond delay="400"/>
                                  </p:stCondLst>
                                  <p:childTnLst>
                                    <p:set>
                                      <p:cBhvr>
                                        <p:cTn id="24" dur="1" fill="hold">
                                          <p:stCondLst>
                                            <p:cond delay="0"/>
                                          </p:stCondLst>
                                        </p:cTn>
                                        <p:tgtEl>
                                          <p:spTgt spid="110"/>
                                        </p:tgtEl>
                                        <p:attrNameLst>
                                          <p:attrName>style.visibility</p:attrName>
                                        </p:attrNameLst>
                                      </p:cBhvr>
                                      <p:to>
                                        <p:strVal val="visible"/>
                                      </p:to>
                                    </p:set>
                                    <p:anim calcmode="lin" valueType="num">
                                      <p:cBhvr additive="base">
                                        <p:cTn id="25" dur="500" fill="hold"/>
                                        <p:tgtEl>
                                          <p:spTgt spid="110"/>
                                        </p:tgtEl>
                                        <p:attrNameLst>
                                          <p:attrName>ppt_x</p:attrName>
                                        </p:attrNameLst>
                                      </p:cBhvr>
                                      <p:tavLst>
                                        <p:tav tm="0">
                                          <p:val>
                                            <p:strVal val="0-#ppt_w/2"/>
                                          </p:val>
                                        </p:tav>
                                        <p:tav tm="100000">
                                          <p:val>
                                            <p:strVal val="#ppt_x"/>
                                          </p:val>
                                        </p:tav>
                                      </p:tavLst>
                                    </p:anim>
                                    <p:anim calcmode="lin" valueType="num">
                                      <p:cBhvr additive="base">
                                        <p:cTn id="26" dur="500" fill="hold"/>
                                        <p:tgtEl>
                                          <p:spTgt spid="110"/>
                                        </p:tgtEl>
                                        <p:attrNameLst>
                                          <p:attrName>ppt_y</p:attrName>
                                        </p:attrNameLst>
                                      </p:cBhvr>
                                      <p:tavLst>
                                        <p:tav tm="0">
                                          <p:val>
                                            <p:strVal val="#ppt_y"/>
                                          </p:val>
                                        </p:tav>
                                        <p:tav tm="100000">
                                          <p:val>
                                            <p:strVal val="#ppt_y"/>
                                          </p:val>
                                        </p:tav>
                                      </p:tavLst>
                                    </p:anim>
                                  </p:childTnLst>
                                </p:cTn>
                              </p:par>
                              <p:par>
                                <p:cTn id="27" presetID="2" presetClass="entr" presetSubtype="8" fill="hold" nodeType="withEffect">
                                  <p:stCondLst>
                                    <p:cond delay="550"/>
                                  </p:stCondLst>
                                  <p:childTnLst>
                                    <p:set>
                                      <p:cBhvr>
                                        <p:cTn id="28" dur="1" fill="hold">
                                          <p:stCondLst>
                                            <p:cond delay="0"/>
                                          </p:stCondLst>
                                        </p:cTn>
                                        <p:tgtEl>
                                          <p:spTgt spid="66"/>
                                        </p:tgtEl>
                                        <p:attrNameLst>
                                          <p:attrName>style.visibility</p:attrName>
                                        </p:attrNameLst>
                                      </p:cBhvr>
                                      <p:to>
                                        <p:strVal val="visible"/>
                                      </p:to>
                                    </p:set>
                                    <p:anim calcmode="lin" valueType="num">
                                      <p:cBhvr additive="base">
                                        <p:cTn id="29" dur="500" fill="hold"/>
                                        <p:tgtEl>
                                          <p:spTgt spid="66"/>
                                        </p:tgtEl>
                                        <p:attrNameLst>
                                          <p:attrName>ppt_x</p:attrName>
                                        </p:attrNameLst>
                                      </p:cBhvr>
                                      <p:tavLst>
                                        <p:tav tm="0">
                                          <p:val>
                                            <p:strVal val="0-#ppt_w/2"/>
                                          </p:val>
                                        </p:tav>
                                        <p:tav tm="100000">
                                          <p:val>
                                            <p:strVal val="#ppt_x"/>
                                          </p:val>
                                        </p:tav>
                                      </p:tavLst>
                                    </p:anim>
                                    <p:anim calcmode="lin" valueType="num">
                                      <p:cBhvr additive="base">
                                        <p:cTn id="30" dur="500" fill="hold"/>
                                        <p:tgtEl>
                                          <p:spTgt spid="66"/>
                                        </p:tgtEl>
                                        <p:attrNameLst>
                                          <p:attrName>ppt_y</p:attrName>
                                        </p:attrNameLst>
                                      </p:cBhvr>
                                      <p:tavLst>
                                        <p:tav tm="0">
                                          <p:val>
                                            <p:strVal val="#ppt_y"/>
                                          </p:val>
                                        </p:tav>
                                        <p:tav tm="100000">
                                          <p:val>
                                            <p:strVal val="#ppt_y"/>
                                          </p:val>
                                        </p:tav>
                                      </p:tavLst>
                                    </p:anim>
                                  </p:childTnLst>
                                </p:cTn>
                              </p:par>
                              <p:par>
                                <p:cTn id="31" presetID="2" presetClass="entr" presetSubtype="8" fill="hold" nodeType="withEffect">
                                  <p:stCondLst>
                                    <p:cond delay="400"/>
                                  </p:stCondLst>
                                  <p:childTnLst>
                                    <p:set>
                                      <p:cBhvr>
                                        <p:cTn id="32" dur="1" fill="hold">
                                          <p:stCondLst>
                                            <p:cond delay="0"/>
                                          </p:stCondLst>
                                        </p:cTn>
                                        <p:tgtEl>
                                          <p:spTgt spid="94"/>
                                        </p:tgtEl>
                                        <p:attrNameLst>
                                          <p:attrName>style.visibility</p:attrName>
                                        </p:attrNameLst>
                                      </p:cBhvr>
                                      <p:to>
                                        <p:strVal val="visible"/>
                                      </p:to>
                                    </p:set>
                                    <p:anim calcmode="lin" valueType="num">
                                      <p:cBhvr additive="base">
                                        <p:cTn id="33" dur="500" fill="hold"/>
                                        <p:tgtEl>
                                          <p:spTgt spid="94"/>
                                        </p:tgtEl>
                                        <p:attrNameLst>
                                          <p:attrName>ppt_x</p:attrName>
                                        </p:attrNameLst>
                                      </p:cBhvr>
                                      <p:tavLst>
                                        <p:tav tm="0">
                                          <p:val>
                                            <p:strVal val="0-#ppt_w/2"/>
                                          </p:val>
                                        </p:tav>
                                        <p:tav tm="100000">
                                          <p:val>
                                            <p:strVal val="#ppt_x"/>
                                          </p:val>
                                        </p:tav>
                                      </p:tavLst>
                                    </p:anim>
                                    <p:anim calcmode="lin" valueType="num">
                                      <p:cBhvr additive="base">
                                        <p:cTn id="34" dur="500" fill="hold"/>
                                        <p:tgtEl>
                                          <p:spTgt spid="94"/>
                                        </p:tgtEl>
                                        <p:attrNameLst>
                                          <p:attrName>ppt_y</p:attrName>
                                        </p:attrNameLst>
                                      </p:cBhvr>
                                      <p:tavLst>
                                        <p:tav tm="0">
                                          <p:val>
                                            <p:strVal val="#ppt_y"/>
                                          </p:val>
                                        </p:tav>
                                        <p:tav tm="100000">
                                          <p:val>
                                            <p:strVal val="#ppt_y"/>
                                          </p:val>
                                        </p:tav>
                                      </p:tavLst>
                                    </p:anim>
                                  </p:childTnLst>
                                </p:cTn>
                              </p:par>
                              <p:par>
                                <p:cTn id="35" presetID="2" presetClass="entr" presetSubtype="8" fill="hold" nodeType="withEffect">
                                  <p:stCondLst>
                                    <p:cond delay="100"/>
                                  </p:stCondLst>
                                  <p:childTnLst>
                                    <p:set>
                                      <p:cBhvr>
                                        <p:cTn id="36" dur="1" fill="hold">
                                          <p:stCondLst>
                                            <p:cond delay="0"/>
                                          </p:stCondLst>
                                        </p:cTn>
                                        <p:tgtEl>
                                          <p:spTgt spid="40"/>
                                        </p:tgtEl>
                                        <p:attrNameLst>
                                          <p:attrName>style.visibility</p:attrName>
                                        </p:attrNameLst>
                                      </p:cBhvr>
                                      <p:to>
                                        <p:strVal val="visible"/>
                                      </p:to>
                                    </p:set>
                                    <p:anim calcmode="lin" valueType="num">
                                      <p:cBhvr additive="base">
                                        <p:cTn id="37" dur="500" fill="hold"/>
                                        <p:tgtEl>
                                          <p:spTgt spid="40"/>
                                        </p:tgtEl>
                                        <p:attrNameLst>
                                          <p:attrName>ppt_x</p:attrName>
                                        </p:attrNameLst>
                                      </p:cBhvr>
                                      <p:tavLst>
                                        <p:tav tm="0">
                                          <p:val>
                                            <p:strVal val="0-#ppt_w/2"/>
                                          </p:val>
                                        </p:tav>
                                        <p:tav tm="100000">
                                          <p:val>
                                            <p:strVal val="#ppt_x"/>
                                          </p:val>
                                        </p:tav>
                                      </p:tavLst>
                                    </p:anim>
                                    <p:anim calcmode="lin" valueType="num">
                                      <p:cBhvr additive="base">
                                        <p:cTn id="38" dur="500" fill="hold"/>
                                        <p:tgtEl>
                                          <p:spTgt spid="40"/>
                                        </p:tgtEl>
                                        <p:attrNameLst>
                                          <p:attrName>ppt_y</p:attrName>
                                        </p:attrNameLst>
                                      </p:cBhvr>
                                      <p:tavLst>
                                        <p:tav tm="0">
                                          <p:val>
                                            <p:strVal val="#ppt_y"/>
                                          </p:val>
                                        </p:tav>
                                        <p:tav tm="100000">
                                          <p:val>
                                            <p:strVal val="#ppt_y"/>
                                          </p:val>
                                        </p:tav>
                                      </p:tavLst>
                                    </p:anim>
                                  </p:childTnLst>
                                </p:cTn>
                              </p:par>
                              <p:par>
                                <p:cTn id="39" presetID="2" presetClass="entr" presetSubtype="8" fill="hold" nodeType="withEffect">
                                  <p:stCondLst>
                                    <p:cond delay="300"/>
                                  </p:stCondLst>
                                  <p:childTnLst>
                                    <p:set>
                                      <p:cBhvr>
                                        <p:cTn id="40" dur="1" fill="hold">
                                          <p:stCondLst>
                                            <p:cond delay="0"/>
                                          </p:stCondLst>
                                        </p:cTn>
                                        <p:tgtEl>
                                          <p:spTgt spid="100"/>
                                        </p:tgtEl>
                                        <p:attrNameLst>
                                          <p:attrName>style.visibility</p:attrName>
                                        </p:attrNameLst>
                                      </p:cBhvr>
                                      <p:to>
                                        <p:strVal val="visible"/>
                                      </p:to>
                                    </p:set>
                                    <p:anim calcmode="lin" valueType="num">
                                      <p:cBhvr additive="base">
                                        <p:cTn id="41" dur="500" fill="hold"/>
                                        <p:tgtEl>
                                          <p:spTgt spid="100"/>
                                        </p:tgtEl>
                                        <p:attrNameLst>
                                          <p:attrName>ppt_x</p:attrName>
                                        </p:attrNameLst>
                                      </p:cBhvr>
                                      <p:tavLst>
                                        <p:tav tm="0">
                                          <p:val>
                                            <p:strVal val="0-#ppt_w/2"/>
                                          </p:val>
                                        </p:tav>
                                        <p:tav tm="100000">
                                          <p:val>
                                            <p:strVal val="#ppt_x"/>
                                          </p:val>
                                        </p:tav>
                                      </p:tavLst>
                                    </p:anim>
                                    <p:anim calcmode="lin" valueType="num">
                                      <p:cBhvr additive="base">
                                        <p:cTn id="42" dur="500" fill="hold"/>
                                        <p:tgtEl>
                                          <p:spTgt spid="100"/>
                                        </p:tgtEl>
                                        <p:attrNameLst>
                                          <p:attrName>ppt_y</p:attrName>
                                        </p:attrNameLst>
                                      </p:cBhvr>
                                      <p:tavLst>
                                        <p:tav tm="0">
                                          <p:val>
                                            <p:strVal val="#ppt_y"/>
                                          </p:val>
                                        </p:tav>
                                        <p:tav tm="100000">
                                          <p:val>
                                            <p:strVal val="#ppt_y"/>
                                          </p:val>
                                        </p:tav>
                                      </p:tavLst>
                                    </p:anim>
                                  </p:childTnLst>
                                </p:cTn>
                              </p:par>
                              <p:par>
                                <p:cTn id="43" presetID="2" presetClass="entr" presetSubtype="8" fill="hold" nodeType="withEffect">
                                  <p:stCondLst>
                                    <p:cond delay="500"/>
                                  </p:stCondLst>
                                  <p:childTnLst>
                                    <p:set>
                                      <p:cBhvr>
                                        <p:cTn id="44" dur="1" fill="hold">
                                          <p:stCondLst>
                                            <p:cond delay="0"/>
                                          </p:stCondLst>
                                        </p:cTn>
                                        <p:tgtEl>
                                          <p:spTgt spid="103"/>
                                        </p:tgtEl>
                                        <p:attrNameLst>
                                          <p:attrName>style.visibility</p:attrName>
                                        </p:attrNameLst>
                                      </p:cBhvr>
                                      <p:to>
                                        <p:strVal val="visible"/>
                                      </p:to>
                                    </p:set>
                                    <p:anim calcmode="lin" valueType="num">
                                      <p:cBhvr additive="base">
                                        <p:cTn id="45" dur="500" fill="hold"/>
                                        <p:tgtEl>
                                          <p:spTgt spid="103"/>
                                        </p:tgtEl>
                                        <p:attrNameLst>
                                          <p:attrName>ppt_x</p:attrName>
                                        </p:attrNameLst>
                                      </p:cBhvr>
                                      <p:tavLst>
                                        <p:tav tm="0">
                                          <p:val>
                                            <p:strVal val="0-#ppt_w/2"/>
                                          </p:val>
                                        </p:tav>
                                        <p:tav tm="100000">
                                          <p:val>
                                            <p:strVal val="#ppt_x"/>
                                          </p:val>
                                        </p:tav>
                                      </p:tavLst>
                                    </p:anim>
                                    <p:anim calcmode="lin" valueType="num">
                                      <p:cBhvr additive="base">
                                        <p:cTn id="46" dur="500" fill="hold"/>
                                        <p:tgtEl>
                                          <p:spTgt spid="103"/>
                                        </p:tgtEl>
                                        <p:attrNameLst>
                                          <p:attrName>ppt_y</p:attrName>
                                        </p:attrNameLst>
                                      </p:cBhvr>
                                      <p:tavLst>
                                        <p:tav tm="0">
                                          <p:val>
                                            <p:strVal val="#ppt_y"/>
                                          </p:val>
                                        </p:tav>
                                        <p:tav tm="100000">
                                          <p:val>
                                            <p:strVal val="#ppt_y"/>
                                          </p:val>
                                        </p:tav>
                                      </p:tavLst>
                                    </p:anim>
                                  </p:childTnLst>
                                </p:cTn>
                              </p:par>
                              <p:par>
                                <p:cTn id="47" presetID="2" presetClass="entr" presetSubtype="8" fill="hold" nodeType="withEffect">
                                  <p:stCondLst>
                                    <p:cond delay="600"/>
                                  </p:stCondLst>
                                  <p:childTnLst>
                                    <p:set>
                                      <p:cBhvr>
                                        <p:cTn id="48" dur="1" fill="hold">
                                          <p:stCondLst>
                                            <p:cond delay="0"/>
                                          </p:stCondLst>
                                        </p:cTn>
                                        <p:tgtEl>
                                          <p:spTgt spid="113"/>
                                        </p:tgtEl>
                                        <p:attrNameLst>
                                          <p:attrName>style.visibility</p:attrName>
                                        </p:attrNameLst>
                                      </p:cBhvr>
                                      <p:to>
                                        <p:strVal val="visible"/>
                                      </p:to>
                                    </p:set>
                                    <p:anim calcmode="lin" valueType="num">
                                      <p:cBhvr additive="base">
                                        <p:cTn id="49" dur="500" fill="hold"/>
                                        <p:tgtEl>
                                          <p:spTgt spid="113"/>
                                        </p:tgtEl>
                                        <p:attrNameLst>
                                          <p:attrName>ppt_x</p:attrName>
                                        </p:attrNameLst>
                                      </p:cBhvr>
                                      <p:tavLst>
                                        <p:tav tm="0">
                                          <p:val>
                                            <p:strVal val="0-#ppt_w/2"/>
                                          </p:val>
                                        </p:tav>
                                        <p:tav tm="100000">
                                          <p:val>
                                            <p:strVal val="#ppt_x"/>
                                          </p:val>
                                        </p:tav>
                                      </p:tavLst>
                                    </p:anim>
                                    <p:anim calcmode="lin" valueType="num">
                                      <p:cBhvr additive="base">
                                        <p:cTn id="50" dur="500" fill="hold"/>
                                        <p:tgtEl>
                                          <p:spTgt spid="113"/>
                                        </p:tgtEl>
                                        <p:attrNameLst>
                                          <p:attrName>ppt_y</p:attrName>
                                        </p:attrNameLst>
                                      </p:cBhvr>
                                      <p:tavLst>
                                        <p:tav tm="0">
                                          <p:val>
                                            <p:strVal val="#ppt_y"/>
                                          </p:val>
                                        </p:tav>
                                        <p:tav tm="100000">
                                          <p:val>
                                            <p:strVal val="#ppt_y"/>
                                          </p:val>
                                        </p:tav>
                                      </p:tavLst>
                                    </p:anim>
                                  </p:childTnLst>
                                </p:cTn>
                              </p:par>
                              <p:par>
                                <p:cTn id="51" presetID="2" presetClass="entr" presetSubtype="8" fill="hold" nodeType="withEffect">
                                  <p:stCondLst>
                                    <p:cond delay="700"/>
                                  </p:stCondLst>
                                  <p:childTnLst>
                                    <p:set>
                                      <p:cBhvr>
                                        <p:cTn id="52" dur="1" fill="hold">
                                          <p:stCondLst>
                                            <p:cond delay="0"/>
                                          </p:stCondLst>
                                        </p:cTn>
                                        <p:tgtEl>
                                          <p:spTgt spid="43"/>
                                        </p:tgtEl>
                                        <p:attrNameLst>
                                          <p:attrName>style.visibility</p:attrName>
                                        </p:attrNameLst>
                                      </p:cBhvr>
                                      <p:to>
                                        <p:strVal val="visible"/>
                                      </p:to>
                                    </p:set>
                                    <p:anim calcmode="lin" valueType="num">
                                      <p:cBhvr additive="base">
                                        <p:cTn id="53" dur="500" fill="hold"/>
                                        <p:tgtEl>
                                          <p:spTgt spid="43"/>
                                        </p:tgtEl>
                                        <p:attrNameLst>
                                          <p:attrName>ppt_x</p:attrName>
                                        </p:attrNameLst>
                                      </p:cBhvr>
                                      <p:tavLst>
                                        <p:tav tm="0">
                                          <p:val>
                                            <p:strVal val="0-#ppt_w/2"/>
                                          </p:val>
                                        </p:tav>
                                        <p:tav tm="100000">
                                          <p:val>
                                            <p:strVal val="#ppt_x"/>
                                          </p:val>
                                        </p:tav>
                                      </p:tavLst>
                                    </p:anim>
                                    <p:anim calcmode="lin" valueType="num">
                                      <p:cBhvr additive="base">
                                        <p:cTn id="54" dur="500" fill="hold"/>
                                        <p:tgtEl>
                                          <p:spTgt spid="43"/>
                                        </p:tgtEl>
                                        <p:attrNameLst>
                                          <p:attrName>ppt_y</p:attrName>
                                        </p:attrNameLst>
                                      </p:cBhvr>
                                      <p:tavLst>
                                        <p:tav tm="0">
                                          <p:val>
                                            <p:strVal val="#ppt_y"/>
                                          </p:val>
                                        </p:tav>
                                        <p:tav tm="100000">
                                          <p:val>
                                            <p:strVal val="#ppt_y"/>
                                          </p:val>
                                        </p:tav>
                                      </p:tavLst>
                                    </p:anim>
                                  </p:childTnLst>
                                </p:cTn>
                              </p:par>
                              <p:par>
                                <p:cTn id="55" presetID="2" presetClass="entr" presetSubtype="8" fill="hold" nodeType="withEffect">
                                  <p:stCondLst>
                                    <p:cond delay="300"/>
                                  </p:stCondLst>
                                  <p:childTnLst>
                                    <p:set>
                                      <p:cBhvr>
                                        <p:cTn id="56" dur="1" fill="hold">
                                          <p:stCondLst>
                                            <p:cond delay="0"/>
                                          </p:stCondLst>
                                        </p:cTn>
                                        <p:tgtEl>
                                          <p:spTgt spid="46"/>
                                        </p:tgtEl>
                                        <p:attrNameLst>
                                          <p:attrName>style.visibility</p:attrName>
                                        </p:attrNameLst>
                                      </p:cBhvr>
                                      <p:to>
                                        <p:strVal val="visible"/>
                                      </p:to>
                                    </p:set>
                                    <p:anim calcmode="lin" valueType="num">
                                      <p:cBhvr additive="base">
                                        <p:cTn id="57" dur="500" fill="hold"/>
                                        <p:tgtEl>
                                          <p:spTgt spid="46"/>
                                        </p:tgtEl>
                                        <p:attrNameLst>
                                          <p:attrName>ppt_x</p:attrName>
                                        </p:attrNameLst>
                                      </p:cBhvr>
                                      <p:tavLst>
                                        <p:tav tm="0">
                                          <p:val>
                                            <p:strVal val="0-#ppt_w/2"/>
                                          </p:val>
                                        </p:tav>
                                        <p:tav tm="100000">
                                          <p:val>
                                            <p:strVal val="#ppt_x"/>
                                          </p:val>
                                        </p:tav>
                                      </p:tavLst>
                                    </p:anim>
                                    <p:anim calcmode="lin" valueType="num">
                                      <p:cBhvr additive="base">
                                        <p:cTn id="58" dur="500" fill="hold"/>
                                        <p:tgtEl>
                                          <p:spTgt spid="4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180791" y="384595"/>
            <a:ext cx="5830443" cy="707886"/>
          </a:xfrm>
          <a:prstGeom prst="rect">
            <a:avLst/>
          </a:prstGeom>
          <a:noFill/>
        </p:spPr>
        <p:txBody>
          <a:bodyPr wrap="none" rtlCol="0">
            <a:spAutoFit/>
          </a:bodyPr>
          <a:lstStyle/>
          <a:p>
            <a:pPr algn="ct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二、名师支招，让你秒懂</a:t>
            </a:r>
            <a:endPar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73" name="左箭头 72">
            <a:hlinkClick r:id="rId1"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2" name="文本框 1"/>
          <p:cNvSpPr txBox="1"/>
          <p:nvPr/>
        </p:nvSpPr>
        <p:spPr>
          <a:xfrm>
            <a:off x="798927" y="1428452"/>
            <a:ext cx="10242884" cy="2245360"/>
          </a:xfrm>
          <a:prstGeom prst="rect">
            <a:avLst/>
          </a:prstGeom>
          <a:noFill/>
        </p:spPr>
        <p:txBody>
          <a:bodyPr wrap="square" rtlCol="0">
            <a:spAutoFit/>
          </a:bodyPr>
          <a:lstStyle/>
          <a:p>
            <a:pPr algn="just"/>
            <a:r>
              <a:rPr lang="zh-CN" altLang="en-US" sz="2800" b="1" dirty="0">
                <a:latin typeface="微软雅黑" panose="020B0503020204020204" pitchFamily="34" charset="-122"/>
                <a:ea typeface="微软雅黑" panose="020B0503020204020204" pitchFamily="34" charset="-122"/>
              </a:rPr>
              <a:t>      </a:t>
            </a:r>
            <a:r>
              <a:rPr sz="2800" b="1">
                <a:latin typeface="微软雅黑" panose="020B0503020204020204" pitchFamily="34" charset="-122"/>
                <a:ea typeface="微软雅黑" panose="020B0503020204020204" pitchFamily="34" charset="-122"/>
              </a:rPr>
              <a:t>完形填空要求学生能够看懂文章大意，有较清晰的逻辑思维，能够联系上下文，对选项的词义及用法能够基本掌握。为了帮助学生在 20 分钟内保质保量地完成完形填空，我们归纳了 5 种行</a:t>
            </a:r>
            <a:endParaRPr sz="2800" b="1">
              <a:latin typeface="微软雅黑" panose="020B0503020204020204" pitchFamily="34" charset="-122"/>
              <a:ea typeface="微软雅黑" panose="020B0503020204020204" pitchFamily="34" charset="-122"/>
            </a:endParaRPr>
          </a:p>
          <a:p>
            <a:pPr algn="just"/>
            <a:r>
              <a:rPr sz="2800" b="1">
                <a:latin typeface="微软雅黑" panose="020B0503020204020204" pitchFamily="34" charset="-122"/>
                <a:ea typeface="微软雅黑" panose="020B0503020204020204" pitchFamily="34" charset="-122"/>
              </a:rPr>
              <a:t>之有效的解题技巧，借助典型例子帮助学生理解掌握做题技巧，提高考试成绩。</a:t>
            </a:r>
            <a:endParaRPr sz="2800" b="1">
              <a:latin typeface="微软雅黑" panose="020B0503020204020204" pitchFamily="34" charset="-122"/>
              <a:ea typeface="微软雅黑" panose="020B0503020204020204" pitchFamily="34" charset="-122"/>
            </a:endParaRPr>
          </a:p>
        </p:txBody>
      </p:sp>
      <p:grpSp>
        <p:nvGrpSpPr>
          <p:cNvPr id="285" name="Group 4"/>
          <p:cNvGrpSpPr/>
          <p:nvPr/>
        </p:nvGrpSpPr>
        <p:grpSpPr>
          <a:xfrm>
            <a:off x="0" y="4658264"/>
            <a:ext cx="12192000" cy="2164551"/>
            <a:chOff x="-23122" y="1601043"/>
            <a:chExt cx="12215122" cy="2893343"/>
          </a:xfrm>
        </p:grpSpPr>
        <p:sp>
          <p:nvSpPr>
            <p:cNvPr id="286" name="Freeform 22"/>
            <p:cNvSpPr/>
            <p:nvPr/>
          </p:nvSpPr>
          <p:spPr bwMode="auto">
            <a:xfrm>
              <a:off x="5291191" y="3382883"/>
              <a:ext cx="757642" cy="415155"/>
            </a:xfrm>
            <a:custGeom>
              <a:avLst/>
              <a:gdLst>
                <a:gd name="T0" fmla="*/ 734 w 734"/>
                <a:gd name="T1" fmla="*/ 22 h 402"/>
                <a:gd name="T2" fmla="*/ 333 w 734"/>
                <a:gd name="T3" fmla="*/ 2 h 402"/>
                <a:gd name="T4" fmla="*/ 197 w 734"/>
                <a:gd name="T5" fmla="*/ 54 h 402"/>
                <a:gd name="T6" fmla="*/ 44 w 734"/>
                <a:gd name="T7" fmla="*/ 205 h 402"/>
                <a:gd name="T8" fmla="*/ 41 w 734"/>
                <a:gd name="T9" fmla="*/ 356 h 402"/>
                <a:gd name="T10" fmla="*/ 43 w 734"/>
                <a:gd name="T11" fmla="*/ 358 h 402"/>
                <a:gd name="T12" fmla="*/ 194 w 734"/>
                <a:gd name="T13" fmla="*/ 361 h 402"/>
                <a:gd name="T14" fmla="*/ 364 w 734"/>
                <a:gd name="T15" fmla="*/ 193 h 402"/>
                <a:gd name="T16" fmla="*/ 720 w 734"/>
                <a:gd name="T17" fmla="*/ 244 h 402"/>
                <a:gd name="T18" fmla="*/ 734 w 734"/>
                <a:gd name="T19" fmla="*/ 22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34" h="402">
                  <a:moveTo>
                    <a:pt x="734" y="22"/>
                  </a:moveTo>
                  <a:cubicBezTo>
                    <a:pt x="333" y="2"/>
                    <a:pt x="333" y="2"/>
                    <a:pt x="333" y="2"/>
                  </a:cubicBezTo>
                  <a:cubicBezTo>
                    <a:pt x="283" y="0"/>
                    <a:pt x="233" y="18"/>
                    <a:pt x="197" y="54"/>
                  </a:cubicBezTo>
                  <a:cubicBezTo>
                    <a:pt x="44" y="205"/>
                    <a:pt x="44" y="205"/>
                    <a:pt x="44" y="205"/>
                  </a:cubicBezTo>
                  <a:cubicBezTo>
                    <a:pt x="2" y="246"/>
                    <a:pt x="0" y="314"/>
                    <a:pt x="41" y="356"/>
                  </a:cubicBezTo>
                  <a:cubicBezTo>
                    <a:pt x="43" y="358"/>
                    <a:pt x="43" y="358"/>
                    <a:pt x="43" y="358"/>
                  </a:cubicBezTo>
                  <a:cubicBezTo>
                    <a:pt x="83" y="401"/>
                    <a:pt x="151" y="402"/>
                    <a:pt x="194" y="361"/>
                  </a:cubicBezTo>
                  <a:cubicBezTo>
                    <a:pt x="364" y="193"/>
                    <a:pt x="364" y="193"/>
                    <a:pt x="364" y="193"/>
                  </a:cubicBezTo>
                  <a:cubicBezTo>
                    <a:pt x="720" y="244"/>
                    <a:pt x="720" y="244"/>
                    <a:pt x="720" y="244"/>
                  </a:cubicBezTo>
                  <a:cubicBezTo>
                    <a:pt x="734" y="22"/>
                    <a:pt x="734" y="22"/>
                    <a:pt x="734" y="22"/>
                  </a:cubicBezTo>
                </a:path>
              </a:pathLst>
            </a:custGeom>
            <a:solidFill>
              <a:srgbClr val="BF896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87" name="Freeform 23"/>
            <p:cNvSpPr/>
            <p:nvPr/>
          </p:nvSpPr>
          <p:spPr bwMode="auto">
            <a:xfrm>
              <a:off x="5338583" y="3382883"/>
              <a:ext cx="757010" cy="415155"/>
            </a:xfrm>
            <a:custGeom>
              <a:avLst/>
              <a:gdLst>
                <a:gd name="T0" fmla="*/ 733 w 733"/>
                <a:gd name="T1" fmla="*/ 22 h 402"/>
                <a:gd name="T2" fmla="*/ 333 w 733"/>
                <a:gd name="T3" fmla="*/ 2 h 402"/>
                <a:gd name="T4" fmla="*/ 197 w 733"/>
                <a:gd name="T5" fmla="*/ 54 h 402"/>
                <a:gd name="T6" fmla="*/ 44 w 733"/>
                <a:gd name="T7" fmla="*/ 205 h 402"/>
                <a:gd name="T8" fmla="*/ 40 w 733"/>
                <a:gd name="T9" fmla="*/ 356 h 402"/>
                <a:gd name="T10" fmla="*/ 42 w 733"/>
                <a:gd name="T11" fmla="*/ 358 h 402"/>
                <a:gd name="T12" fmla="*/ 193 w 733"/>
                <a:gd name="T13" fmla="*/ 361 h 402"/>
                <a:gd name="T14" fmla="*/ 364 w 733"/>
                <a:gd name="T15" fmla="*/ 193 h 402"/>
                <a:gd name="T16" fmla="*/ 720 w 733"/>
                <a:gd name="T17" fmla="*/ 244 h 402"/>
                <a:gd name="T18" fmla="*/ 733 w 733"/>
                <a:gd name="T19" fmla="*/ 22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33" h="402">
                  <a:moveTo>
                    <a:pt x="733" y="22"/>
                  </a:moveTo>
                  <a:cubicBezTo>
                    <a:pt x="333" y="2"/>
                    <a:pt x="333" y="2"/>
                    <a:pt x="333" y="2"/>
                  </a:cubicBezTo>
                  <a:cubicBezTo>
                    <a:pt x="282" y="0"/>
                    <a:pt x="233" y="18"/>
                    <a:pt x="197" y="54"/>
                  </a:cubicBezTo>
                  <a:cubicBezTo>
                    <a:pt x="44" y="205"/>
                    <a:pt x="44" y="205"/>
                    <a:pt x="44" y="205"/>
                  </a:cubicBezTo>
                  <a:cubicBezTo>
                    <a:pt x="1" y="246"/>
                    <a:pt x="0" y="314"/>
                    <a:pt x="40" y="356"/>
                  </a:cubicBezTo>
                  <a:cubicBezTo>
                    <a:pt x="42" y="358"/>
                    <a:pt x="42" y="358"/>
                    <a:pt x="42" y="358"/>
                  </a:cubicBezTo>
                  <a:cubicBezTo>
                    <a:pt x="83" y="401"/>
                    <a:pt x="151" y="402"/>
                    <a:pt x="193" y="361"/>
                  </a:cubicBezTo>
                  <a:cubicBezTo>
                    <a:pt x="364" y="193"/>
                    <a:pt x="364" y="193"/>
                    <a:pt x="364" y="193"/>
                  </a:cubicBezTo>
                  <a:cubicBezTo>
                    <a:pt x="720" y="244"/>
                    <a:pt x="720" y="244"/>
                    <a:pt x="720" y="244"/>
                  </a:cubicBezTo>
                  <a:cubicBezTo>
                    <a:pt x="733" y="22"/>
                    <a:pt x="733" y="22"/>
                    <a:pt x="733" y="22"/>
                  </a:cubicBezTo>
                </a:path>
              </a:pathLst>
            </a:custGeom>
            <a:solidFill>
              <a:srgbClr val="BF896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88" name="Freeform 24"/>
            <p:cNvSpPr/>
            <p:nvPr/>
          </p:nvSpPr>
          <p:spPr bwMode="auto">
            <a:xfrm>
              <a:off x="4675725" y="3342441"/>
              <a:ext cx="1421132" cy="1039467"/>
            </a:xfrm>
            <a:custGeom>
              <a:avLst/>
              <a:gdLst>
                <a:gd name="T0" fmla="*/ 182 w 2249"/>
                <a:gd name="T1" fmla="*/ 0 h 1645"/>
                <a:gd name="T2" fmla="*/ 785 w 2249"/>
                <a:gd name="T3" fmla="*/ 100 h 1645"/>
                <a:gd name="T4" fmla="*/ 1629 w 2249"/>
                <a:gd name="T5" fmla="*/ 205 h 1645"/>
                <a:gd name="T6" fmla="*/ 2249 w 2249"/>
                <a:gd name="T7" fmla="*/ 818 h 1645"/>
                <a:gd name="T8" fmla="*/ 1456 w 2249"/>
                <a:gd name="T9" fmla="*/ 1645 h 1645"/>
                <a:gd name="T10" fmla="*/ 594 w 2249"/>
                <a:gd name="T11" fmla="*/ 823 h 1645"/>
                <a:gd name="T12" fmla="*/ 0 w 2249"/>
                <a:gd name="T13" fmla="*/ 754 h 1645"/>
                <a:gd name="T14" fmla="*/ 182 w 2249"/>
                <a:gd name="T15" fmla="*/ 0 h 16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49" h="1645">
                  <a:moveTo>
                    <a:pt x="182" y="0"/>
                  </a:moveTo>
                  <a:lnTo>
                    <a:pt x="785" y="100"/>
                  </a:lnTo>
                  <a:lnTo>
                    <a:pt x="1629" y="205"/>
                  </a:lnTo>
                  <a:lnTo>
                    <a:pt x="2249" y="818"/>
                  </a:lnTo>
                  <a:lnTo>
                    <a:pt x="1456" y="1645"/>
                  </a:lnTo>
                  <a:lnTo>
                    <a:pt x="594" y="823"/>
                  </a:lnTo>
                  <a:lnTo>
                    <a:pt x="0" y="754"/>
                  </a:lnTo>
                  <a:lnTo>
                    <a:pt x="182" y="0"/>
                  </a:lnTo>
                  <a:close/>
                </a:path>
              </a:pathLst>
            </a:custGeom>
            <a:solidFill>
              <a:srgbClr val="FDD5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89" name="Freeform 25"/>
            <p:cNvSpPr/>
            <p:nvPr/>
          </p:nvSpPr>
          <p:spPr bwMode="auto">
            <a:xfrm>
              <a:off x="4675725" y="3342441"/>
              <a:ext cx="1421132" cy="1039467"/>
            </a:xfrm>
            <a:custGeom>
              <a:avLst/>
              <a:gdLst>
                <a:gd name="T0" fmla="*/ 182 w 2249"/>
                <a:gd name="T1" fmla="*/ 0 h 1645"/>
                <a:gd name="T2" fmla="*/ 785 w 2249"/>
                <a:gd name="T3" fmla="*/ 100 h 1645"/>
                <a:gd name="T4" fmla="*/ 1629 w 2249"/>
                <a:gd name="T5" fmla="*/ 205 h 1645"/>
                <a:gd name="T6" fmla="*/ 2249 w 2249"/>
                <a:gd name="T7" fmla="*/ 818 h 1645"/>
                <a:gd name="T8" fmla="*/ 1456 w 2249"/>
                <a:gd name="T9" fmla="*/ 1645 h 1645"/>
                <a:gd name="T10" fmla="*/ 594 w 2249"/>
                <a:gd name="T11" fmla="*/ 823 h 1645"/>
                <a:gd name="T12" fmla="*/ 0 w 2249"/>
                <a:gd name="T13" fmla="*/ 754 h 1645"/>
                <a:gd name="T14" fmla="*/ 182 w 2249"/>
                <a:gd name="T15" fmla="*/ 0 h 16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49" h="1645">
                  <a:moveTo>
                    <a:pt x="182" y="0"/>
                  </a:moveTo>
                  <a:lnTo>
                    <a:pt x="785" y="100"/>
                  </a:lnTo>
                  <a:lnTo>
                    <a:pt x="1629" y="205"/>
                  </a:lnTo>
                  <a:lnTo>
                    <a:pt x="2249" y="818"/>
                  </a:lnTo>
                  <a:lnTo>
                    <a:pt x="1456" y="1645"/>
                  </a:lnTo>
                  <a:lnTo>
                    <a:pt x="594" y="823"/>
                  </a:lnTo>
                  <a:lnTo>
                    <a:pt x="0" y="754"/>
                  </a:lnTo>
                  <a:lnTo>
                    <a:pt x="18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90" name="Freeform 26"/>
            <p:cNvSpPr/>
            <p:nvPr/>
          </p:nvSpPr>
          <p:spPr bwMode="auto">
            <a:xfrm>
              <a:off x="4675725" y="3342441"/>
              <a:ext cx="1421132" cy="1039467"/>
            </a:xfrm>
            <a:custGeom>
              <a:avLst/>
              <a:gdLst>
                <a:gd name="T0" fmla="*/ 182 w 2249"/>
                <a:gd name="T1" fmla="*/ 0 h 1645"/>
                <a:gd name="T2" fmla="*/ 785 w 2249"/>
                <a:gd name="T3" fmla="*/ 100 h 1645"/>
                <a:gd name="T4" fmla="*/ 1629 w 2249"/>
                <a:gd name="T5" fmla="*/ 205 h 1645"/>
                <a:gd name="T6" fmla="*/ 2249 w 2249"/>
                <a:gd name="T7" fmla="*/ 818 h 1645"/>
                <a:gd name="T8" fmla="*/ 1456 w 2249"/>
                <a:gd name="T9" fmla="*/ 1645 h 1645"/>
                <a:gd name="T10" fmla="*/ 594 w 2249"/>
                <a:gd name="T11" fmla="*/ 823 h 1645"/>
                <a:gd name="T12" fmla="*/ 0 w 2249"/>
                <a:gd name="T13" fmla="*/ 754 h 1645"/>
                <a:gd name="T14" fmla="*/ 182 w 2249"/>
                <a:gd name="T15" fmla="*/ 0 h 16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49" h="1645">
                  <a:moveTo>
                    <a:pt x="182" y="0"/>
                  </a:moveTo>
                  <a:lnTo>
                    <a:pt x="785" y="100"/>
                  </a:lnTo>
                  <a:lnTo>
                    <a:pt x="1629" y="205"/>
                  </a:lnTo>
                  <a:lnTo>
                    <a:pt x="2249" y="818"/>
                  </a:lnTo>
                  <a:lnTo>
                    <a:pt x="1456" y="1645"/>
                  </a:lnTo>
                  <a:lnTo>
                    <a:pt x="594" y="823"/>
                  </a:lnTo>
                  <a:lnTo>
                    <a:pt x="0" y="754"/>
                  </a:lnTo>
                  <a:lnTo>
                    <a:pt x="182" y="0"/>
                  </a:lnTo>
                  <a:close/>
                </a:path>
              </a:pathLst>
            </a:custGeom>
            <a:solidFill>
              <a:srgbClr val="FDD5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91" name="Freeform 27"/>
            <p:cNvSpPr/>
            <p:nvPr/>
          </p:nvSpPr>
          <p:spPr bwMode="auto">
            <a:xfrm>
              <a:off x="4675725" y="3342441"/>
              <a:ext cx="1421132" cy="1039467"/>
            </a:xfrm>
            <a:custGeom>
              <a:avLst/>
              <a:gdLst>
                <a:gd name="T0" fmla="*/ 182 w 2249"/>
                <a:gd name="T1" fmla="*/ 0 h 1645"/>
                <a:gd name="T2" fmla="*/ 785 w 2249"/>
                <a:gd name="T3" fmla="*/ 100 h 1645"/>
                <a:gd name="T4" fmla="*/ 1629 w 2249"/>
                <a:gd name="T5" fmla="*/ 205 h 1645"/>
                <a:gd name="T6" fmla="*/ 2249 w 2249"/>
                <a:gd name="T7" fmla="*/ 818 h 1645"/>
                <a:gd name="T8" fmla="*/ 1456 w 2249"/>
                <a:gd name="T9" fmla="*/ 1645 h 1645"/>
                <a:gd name="T10" fmla="*/ 594 w 2249"/>
                <a:gd name="T11" fmla="*/ 823 h 1645"/>
                <a:gd name="T12" fmla="*/ 0 w 2249"/>
                <a:gd name="T13" fmla="*/ 754 h 1645"/>
                <a:gd name="T14" fmla="*/ 182 w 2249"/>
                <a:gd name="T15" fmla="*/ 0 h 16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49" h="1645">
                  <a:moveTo>
                    <a:pt x="182" y="0"/>
                  </a:moveTo>
                  <a:lnTo>
                    <a:pt x="785" y="100"/>
                  </a:lnTo>
                  <a:lnTo>
                    <a:pt x="1629" y="205"/>
                  </a:lnTo>
                  <a:lnTo>
                    <a:pt x="2249" y="818"/>
                  </a:lnTo>
                  <a:lnTo>
                    <a:pt x="1456" y="1645"/>
                  </a:lnTo>
                  <a:lnTo>
                    <a:pt x="594" y="823"/>
                  </a:lnTo>
                  <a:lnTo>
                    <a:pt x="0" y="754"/>
                  </a:lnTo>
                  <a:lnTo>
                    <a:pt x="18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92" name="Freeform 28"/>
            <p:cNvSpPr/>
            <p:nvPr/>
          </p:nvSpPr>
          <p:spPr bwMode="auto">
            <a:xfrm>
              <a:off x="5234320" y="3312742"/>
              <a:ext cx="1418604" cy="1054633"/>
            </a:xfrm>
            <a:custGeom>
              <a:avLst/>
              <a:gdLst>
                <a:gd name="T0" fmla="*/ 2049 w 2245"/>
                <a:gd name="T1" fmla="*/ 0 h 1669"/>
                <a:gd name="T2" fmla="*/ 1363 w 2245"/>
                <a:gd name="T3" fmla="*/ 147 h 1669"/>
                <a:gd name="T4" fmla="*/ 505 w 2245"/>
                <a:gd name="T5" fmla="*/ 427 h 1669"/>
                <a:gd name="T6" fmla="*/ 0 w 2245"/>
                <a:gd name="T7" fmla="*/ 742 h 1669"/>
                <a:gd name="T8" fmla="*/ 673 w 2245"/>
                <a:gd name="T9" fmla="*/ 1669 h 1669"/>
                <a:gd name="T10" fmla="*/ 1637 w 2245"/>
                <a:gd name="T11" fmla="*/ 964 h 1669"/>
                <a:gd name="T12" fmla="*/ 2245 w 2245"/>
                <a:gd name="T13" fmla="*/ 801 h 1669"/>
                <a:gd name="T14" fmla="*/ 2049 w 2245"/>
                <a:gd name="T15" fmla="*/ 0 h 166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45" h="1669">
                  <a:moveTo>
                    <a:pt x="2049" y="0"/>
                  </a:moveTo>
                  <a:lnTo>
                    <a:pt x="1363" y="147"/>
                  </a:lnTo>
                  <a:lnTo>
                    <a:pt x="505" y="427"/>
                  </a:lnTo>
                  <a:lnTo>
                    <a:pt x="0" y="742"/>
                  </a:lnTo>
                  <a:lnTo>
                    <a:pt x="673" y="1669"/>
                  </a:lnTo>
                  <a:lnTo>
                    <a:pt x="1637" y="964"/>
                  </a:lnTo>
                  <a:lnTo>
                    <a:pt x="2245" y="801"/>
                  </a:lnTo>
                  <a:lnTo>
                    <a:pt x="2049" y="0"/>
                  </a:lnTo>
                  <a:close/>
                </a:path>
              </a:pathLst>
            </a:custGeom>
            <a:solidFill>
              <a:srgbClr val="BF896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93" name="Freeform 29"/>
            <p:cNvSpPr/>
            <p:nvPr/>
          </p:nvSpPr>
          <p:spPr bwMode="auto">
            <a:xfrm>
              <a:off x="5234320" y="3312742"/>
              <a:ext cx="1418604" cy="1054633"/>
            </a:xfrm>
            <a:custGeom>
              <a:avLst/>
              <a:gdLst>
                <a:gd name="T0" fmla="*/ 2049 w 2245"/>
                <a:gd name="T1" fmla="*/ 0 h 1669"/>
                <a:gd name="T2" fmla="*/ 1363 w 2245"/>
                <a:gd name="T3" fmla="*/ 147 h 1669"/>
                <a:gd name="T4" fmla="*/ 505 w 2245"/>
                <a:gd name="T5" fmla="*/ 427 h 1669"/>
                <a:gd name="T6" fmla="*/ 0 w 2245"/>
                <a:gd name="T7" fmla="*/ 742 h 1669"/>
                <a:gd name="T8" fmla="*/ 673 w 2245"/>
                <a:gd name="T9" fmla="*/ 1669 h 1669"/>
                <a:gd name="T10" fmla="*/ 1637 w 2245"/>
                <a:gd name="T11" fmla="*/ 964 h 1669"/>
                <a:gd name="T12" fmla="*/ 2245 w 2245"/>
                <a:gd name="T13" fmla="*/ 801 h 1669"/>
                <a:gd name="T14" fmla="*/ 2049 w 2245"/>
                <a:gd name="T15" fmla="*/ 0 h 166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45" h="1669">
                  <a:moveTo>
                    <a:pt x="2049" y="0"/>
                  </a:moveTo>
                  <a:lnTo>
                    <a:pt x="1363" y="147"/>
                  </a:lnTo>
                  <a:lnTo>
                    <a:pt x="505" y="427"/>
                  </a:lnTo>
                  <a:lnTo>
                    <a:pt x="0" y="742"/>
                  </a:lnTo>
                  <a:lnTo>
                    <a:pt x="673" y="1669"/>
                  </a:lnTo>
                  <a:lnTo>
                    <a:pt x="1637" y="964"/>
                  </a:lnTo>
                  <a:lnTo>
                    <a:pt x="2245" y="801"/>
                  </a:lnTo>
                  <a:lnTo>
                    <a:pt x="204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94" name="Freeform 30"/>
            <p:cNvSpPr/>
            <p:nvPr/>
          </p:nvSpPr>
          <p:spPr bwMode="auto">
            <a:xfrm>
              <a:off x="6257358" y="3284939"/>
              <a:ext cx="329849" cy="618625"/>
            </a:xfrm>
            <a:custGeom>
              <a:avLst/>
              <a:gdLst>
                <a:gd name="T0" fmla="*/ 0 w 522"/>
                <a:gd name="T1" fmla="*/ 64 h 979"/>
                <a:gd name="T2" fmla="*/ 237 w 522"/>
                <a:gd name="T3" fmla="*/ 979 h 979"/>
                <a:gd name="T4" fmla="*/ 522 w 522"/>
                <a:gd name="T5" fmla="*/ 925 h 979"/>
                <a:gd name="T6" fmla="*/ 278 w 522"/>
                <a:gd name="T7" fmla="*/ 0 h 979"/>
                <a:gd name="T8" fmla="*/ 0 w 522"/>
                <a:gd name="T9" fmla="*/ 64 h 979"/>
              </a:gdLst>
              <a:ahLst/>
              <a:cxnLst>
                <a:cxn ang="0">
                  <a:pos x="T0" y="T1"/>
                </a:cxn>
                <a:cxn ang="0">
                  <a:pos x="T2" y="T3"/>
                </a:cxn>
                <a:cxn ang="0">
                  <a:pos x="T4" y="T5"/>
                </a:cxn>
                <a:cxn ang="0">
                  <a:pos x="T6" y="T7"/>
                </a:cxn>
                <a:cxn ang="0">
                  <a:pos x="T8" y="T9"/>
                </a:cxn>
              </a:cxnLst>
              <a:rect l="0" t="0" r="r" b="b"/>
              <a:pathLst>
                <a:path w="522" h="979">
                  <a:moveTo>
                    <a:pt x="0" y="64"/>
                  </a:moveTo>
                  <a:lnTo>
                    <a:pt x="237" y="979"/>
                  </a:lnTo>
                  <a:lnTo>
                    <a:pt x="522" y="925"/>
                  </a:lnTo>
                  <a:lnTo>
                    <a:pt x="278" y="0"/>
                  </a:lnTo>
                  <a:lnTo>
                    <a:pt x="0" y="64"/>
                  </a:ln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295" name="Freeform 31"/>
            <p:cNvSpPr/>
            <p:nvPr/>
          </p:nvSpPr>
          <p:spPr bwMode="auto">
            <a:xfrm>
              <a:off x="6257358" y="3284939"/>
              <a:ext cx="329849" cy="618625"/>
            </a:xfrm>
            <a:custGeom>
              <a:avLst/>
              <a:gdLst>
                <a:gd name="T0" fmla="*/ 0 w 522"/>
                <a:gd name="T1" fmla="*/ 64 h 979"/>
                <a:gd name="T2" fmla="*/ 237 w 522"/>
                <a:gd name="T3" fmla="*/ 979 h 979"/>
                <a:gd name="T4" fmla="*/ 522 w 522"/>
                <a:gd name="T5" fmla="*/ 925 h 979"/>
                <a:gd name="T6" fmla="*/ 278 w 522"/>
                <a:gd name="T7" fmla="*/ 0 h 979"/>
                <a:gd name="T8" fmla="*/ 0 w 522"/>
                <a:gd name="T9" fmla="*/ 64 h 979"/>
              </a:gdLst>
              <a:ahLst/>
              <a:cxnLst>
                <a:cxn ang="0">
                  <a:pos x="T0" y="T1"/>
                </a:cxn>
                <a:cxn ang="0">
                  <a:pos x="T2" y="T3"/>
                </a:cxn>
                <a:cxn ang="0">
                  <a:pos x="T4" y="T5"/>
                </a:cxn>
                <a:cxn ang="0">
                  <a:pos x="T6" y="T7"/>
                </a:cxn>
                <a:cxn ang="0">
                  <a:pos x="T8" y="T9"/>
                </a:cxn>
              </a:cxnLst>
              <a:rect l="0" t="0" r="r" b="b"/>
              <a:pathLst>
                <a:path w="522" h="979">
                  <a:moveTo>
                    <a:pt x="0" y="64"/>
                  </a:moveTo>
                  <a:lnTo>
                    <a:pt x="237" y="979"/>
                  </a:lnTo>
                  <a:lnTo>
                    <a:pt x="522" y="925"/>
                  </a:lnTo>
                  <a:lnTo>
                    <a:pt x="278" y="0"/>
                  </a:lnTo>
                  <a:lnTo>
                    <a:pt x="0" y="6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96" name="Freeform 36"/>
            <p:cNvSpPr/>
            <p:nvPr/>
          </p:nvSpPr>
          <p:spPr bwMode="auto">
            <a:xfrm>
              <a:off x="4706056" y="3284939"/>
              <a:ext cx="327954" cy="618625"/>
            </a:xfrm>
            <a:custGeom>
              <a:avLst/>
              <a:gdLst>
                <a:gd name="T0" fmla="*/ 519 w 519"/>
                <a:gd name="T1" fmla="*/ 64 h 979"/>
                <a:gd name="T2" fmla="*/ 284 w 519"/>
                <a:gd name="T3" fmla="*/ 979 h 979"/>
                <a:gd name="T4" fmla="*/ 0 w 519"/>
                <a:gd name="T5" fmla="*/ 925 h 979"/>
                <a:gd name="T6" fmla="*/ 243 w 519"/>
                <a:gd name="T7" fmla="*/ 0 h 979"/>
                <a:gd name="T8" fmla="*/ 519 w 519"/>
                <a:gd name="T9" fmla="*/ 64 h 979"/>
              </a:gdLst>
              <a:ahLst/>
              <a:cxnLst>
                <a:cxn ang="0">
                  <a:pos x="T0" y="T1"/>
                </a:cxn>
                <a:cxn ang="0">
                  <a:pos x="T2" y="T3"/>
                </a:cxn>
                <a:cxn ang="0">
                  <a:pos x="T4" y="T5"/>
                </a:cxn>
                <a:cxn ang="0">
                  <a:pos x="T6" y="T7"/>
                </a:cxn>
                <a:cxn ang="0">
                  <a:pos x="T8" y="T9"/>
                </a:cxn>
              </a:cxnLst>
              <a:rect l="0" t="0" r="r" b="b"/>
              <a:pathLst>
                <a:path w="519" h="979">
                  <a:moveTo>
                    <a:pt x="519" y="64"/>
                  </a:moveTo>
                  <a:lnTo>
                    <a:pt x="284" y="979"/>
                  </a:lnTo>
                  <a:lnTo>
                    <a:pt x="0" y="925"/>
                  </a:lnTo>
                  <a:lnTo>
                    <a:pt x="243" y="0"/>
                  </a:lnTo>
                  <a:lnTo>
                    <a:pt x="519" y="64"/>
                  </a:ln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297" name="Freeform 37"/>
            <p:cNvSpPr/>
            <p:nvPr/>
          </p:nvSpPr>
          <p:spPr bwMode="auto">
            <a:xfrm>
              <a:off x="4706056" y="3284939"/>
              <a:ext cx="327954" cy="618625"/>
            </a:xfrm>
            <a:custGeom>
              <a:avLst/>
              <a:gdLst>
                <a:gd name="T0" fmla="*/ 519 w 519"/>
                <a:gd name="T1" fmla="*/ 64 h 979"/>
                <a:gd name="T2" fmla="*/ 284 w 519"/>
                <a:gd name="T3" fmla="*/ 979 h 979"/>
                <a:gd name="T4" fmla="*/ 0 w 519"/>
                <a:gd name="T5" fmla="*/ 925 h 979"/>
                <a:gd name="T6" fmla="*/ 243 w 519"/>
                <a:gd name="T7" fmla="*/ 0 h 979"/>
                <a:gd name="T8" fmla="*/ 519 w 519"/>
                <a:gd name="T9" fmla="*/ 64 h 979"/>
              </a:gdLst>
              <a:ahLst/>
              <a:cxnLst>
                <a:cxn ang="0">
                  <a:pos x="T0" y="T1"/>
                </a:cxn>
                <a:cxn ang="0">
                  <a:pos x="T2" y="T3"/>
                </a:cxn>
                <a:cxn ang="0">
                  <a:pos x="T4" y="T5"/>
                </a:cxn>
                <a:cxn ang="0">
                  <a:pos x="T6" y="T7"/>
                </a:cxn>
                <a:cxn ang="0">
                  <a:pos x="T8" y="T9"/>
                </a:cxn>
              </a:cxnLst>
              <a:rect l="0" t="0" r="r" b="b"/>
              <a:pathLst>
                <a:path w="519" h="979">
                  <a:moveTo>
                    <a:pt x="519" y="64"/>
                  </a:moveTo>
                  <a:lnTo>
                    <a:pt x="284" y="979"/>
                  </a:lnTo>
                  <a:lnTo>
                    <a:pt x="0" y="925"/>
                  </a:lnTo>
                  <a:lnTo>
                    <a:pt x="243" y="0"/>
                  </a:lnTo>
                  <a:lnTo>
                    <a:pt x="519" y="6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98" name="Freeform 42"/>
            <p:cNvSpPr/>
            <p:nvPr/>
          </p:nvSpPr>
          <p:spPr bwMode="auto">
            <a:xfrm>
              <a:off x="4985986" y="3686824"/>
              <a:ext cx="527000" cy="390511"/>
            </a:xfrm>
            <a:custGeom>
              <a:avLst/>
              <a:gdLst>
                <a:gd name="T0" fmla="*/ 149 w 511"/>
                <a:gd name="T1" fmla="*/ 354 h 378"/>
                <a:gd name="T2" fmla="*/ 452 w 511"/>
                <a:gd name="T3" fmla="*/ 183 h 378"/>
                <a:gd name="T4" fmla="*/ 487 w 511"/>
                <a:gd name="T5" fmla="*/ 60 h 378"/>
                <a:gd name="T6" fmla="*/ 486 w 511"/>
                <a:gd name="T7" fmla="*/ 58 h 378"/>
                <a:gd name="T8" fmla="*/ 363 w 511"/>
                <a:gd name="T9" fmla="*/ 24 h 378"/>
                <a:gd name="T10" fmla="*/ 59 w 511"/>
                <a:gd name="T11" fmla="*/ 195 h 378"/>
                <a:gd name="T12" fmla="*/ 25 w 511"/>
                <a:gd name="T13" fmla="*/ 318 h 378"/>
                <a:gd name="T14" fmla="*/ 26 w 511"/>
                <a:gd name="T15" fmla="*/ 320 h 378"/>
                <a:gd name="T16" fmla="*/ 149 w 511"/>
                <a:gd name="T17" fmla="*/ 354 h 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1" h="378">
                  <a:moveTo>
                    <a:pt x="149" y="354"/>
                  </a:moveTo>
                  <a:cubicBezTo>
                    <a:pt x="452" y="183"/>
                    <a:pt x="452" y="183"/>
                    <a:pt x="452" y="183"/>
                  </a:cubicBezTo>
                  <a:cubicBezTo>
                    <a:pt x="496" y="159"/>
                    <a:pt x="511" y="103"/>
                    <a:pt x="487" y="60"/>
                  </a:cubicBezTo>
                  <a:cubicBezTo>
                    <a:pt x="486" y="58"/>
                    <a:pt x="486" y="58"/>
                    <a:pt x="486" y="58"/>
                  </a:cubicBezTo>
                  <a:cubicBezTo>
                    <a:pt x="461" y="15"/>
                    <a:pt x="406" y="0"/>
                    <a:pt x="363" y="24"/>
                  </a:cubicBezTo>
                  <a:cubicBezTo>
                    <a:pt x="59" y="195"/>
                    <a:pt x="59" y="195"/>
                    <a:pt x="59" y="195"/>
                  </a:cubicBezTo>
                  <a:cubicBezTo>
                    <a:pt x="16" y="219"/>
                    <a:pt x="0" y="275"/>
                    <a:pt x="25" y="318"/>
                  </a:cubicBezTo>
                  <a:cubicBezTo>
                    <a:pt x="26" y="320"/>
                    <a:pt x="26" y="320"/>
                    <a:pt x="26" y="320"/>
                  </a:cubicBezTo>
                  <a:cubicBezTo>
                    <a:pt x="50" y="363"/>
                    <a:pt x="105" y="378"/>
                    <a:pt x="149" y="354"/>
                  </a:cubicBezTo>
                  <a:close/>
                </a:path>
              </a:pathLst>
            </a:custGeom>
            <a:solidFill>
              <a:srgbClr val="BF896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99" name="Freeform 43"/>
            <p:cNvSpPr/>
            <p:nvPr/>
          </p:nvSpPr>
          <p:spPr bwMode="auto">
            <a:xfrm>
              <a:off x="5039697" y="3861227"/>
              <a:ext cx="526369" cy="391775"/>
            </a:xfrm>
            <a:custGeom>
              <a:avLst/>
              <a:gdLst>
                <a:gd name="T0" fmla="*/ 148 w 510"/>
                <a:gd name="T1" fmla="*/ 354 h 379"/>
                <a:gd name="T2" fmla="*/ 452 w 510"/>
                <a:gd name="T3" fmla="*/ 183 h 379"/>
                <a:gd name="T4" fmla="*/ 486 w 510"/>
                <a:gd name="T5" fmla="*/ 60 h 379"/>
                <a:gd name="T6" fmla="*/ 485 w 510"/>
                <a:gd name="T7" fmla="*/ 59 h 379"/>
                <a:gd name="T8" fmla="*/ 362 w 510"/>
                <a:gd name="T9" fmla="*/ 25 h 379"/>
                <a:gd name="T10" fmla="*/ 58 w 510"/>
                <a:gd name="T11" fmla="*/ 195 h 379"/>
                <a:gd name="T12" fmla="*/ 24 w 510"/>
                <a:gd name="T13" fmla="*/ 318 h 379"/>
                <a:gd name="T14" fmla="*/ 25 w 510"/>
                <a:gd name="T15" fmla="*/ 320 h 379"/>
                <a:gd name="T16" fmla="*/ 148 w 510"/>
                <a:gd name="T17" fmla="*/ 354 h 3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0" h="379">
                  <a:moveTo>
                    <a:pt x="148" y="354"/>
                  </a:moveTo>
                  <a:cubicBezTo>
                    <a:pt x="452" y="183"/>
                    <a:pt x="452" y="183"/>
                    <a:pt x="452" y="183"/>
                  </a:cubicBezTo>
                  <a:cubicBezTo>
                    <a:pt x="495" y="159"/>
                    <a:pt x="510" y="104"/>
                    <a:pt x="486" y="60"/>
                  </a:cubicBezTo>
                  <a:cubicBezTo>
                    <a:pt x="485" y="59"/>
                    <a:pt x="485" y="59"/>
                    <a:pt x="485" y="59"/>
                  </a:cubicBezTo>
                  <a:cubicBezTo>
                    <a:pt x="461" y="15"/>
                    <a:pt x="405" y="0"/>
                    <a:pt x="362" y="25"/>
                  </a:cubicBezTo>
                  <a:cubicBezTo>
                    <a:pt x="58" y="195"/>
                    <a:pt x="58" y="195"/>
                    <a:pt x="58" y="195"/>
                  </a:cubicBezTo>
                  <a:cubicBezTo>
                    <a:pt x="15" y="220"/>
                    <a:pt x="0" y="275"/>
                    <a:pt x="24" y="318"/>
                  </a:cubicBezTo>
                  <a:cubicBezTo>
                    <a:pt x="25" y="320"/>
                    <a:pt x="25" y="320"/>
                    <a:pt x="25" y="320"/>
                  </a:cubicBezTo>
                  <a:cubicBezTo>
                    <a:pt x="49" y="363"/>
                    <a:pt x="104" y="379"/>
                    <a:pt x="148" y="354"/>
                  </a:cubicBezTo>
                  <a:close/>
                </a:path>
              </a:pathLst>
            </a:custGeom>
            <a:solidFill>
              <a:srgbClr val="BF896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00" name="Freeform 44"/>
            <p:cNvSpPr/>
            <p:nvPr/>
          </p:nvSpPr>
          <p:spPr bwMode="auto">
            <a:xfrm>
              <a:off x="5222314" y="3963594"/>
              <a:ext cx="526369" cy="391143"/>
            </a:xfrm>
            <a:custGeom>
              <a:avLst/>
              <a:gdLst>
                <a:gd name="T0" fmla="*/ 148 w 510"/>
                <a:gd name="T1" fmla="*/ 354 h 379"/>
                <a:gd name="T2" fmla="*/ 451 w 510"/>
                <a:gd name="T3" fmla="*/ 183 h 379"/>
                <a:gd name="T4" fmla="*/ 486 w 510"/>
                <a:gd name="T5" fmla="*/ 60 h 379"/>
                <a:gd name="T6" fmla="*/ 485 w 510"/>
                <a:gd name="T7" fmla="*/ 59 h 379"/>
                <a:gd name="T8" fmla="*/ 362 w 510"/>
                <a:gd name="T9" fmla="*/ 24 h 379"/>
                <a:gd name="T10" fmla="*/ 58 w 510"/>
                <a:gd name="T11" fmla="*/ 195 h 379"/>
                <a:gd name="T12" fmla="*/ 24 w 510"/>
                <a:gd name="T13" fmla="*/ 318 h 379"/>
                <a:gd name="T14" fmla="*/ 25 w 510"/>
                <a:gd name="T15" fmla="*/ 320 h 379"/>
                <a:gd name="T16" fmla="*/ 148 w 510"/>
                <a:gd name="T17" fmla="*/ 354 h 3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0" h="379">
                  <a:moveTo>
                    <a:pt x="148" y="354"/>
                  </a:moveTo>
                  <a:cubicBezTo>
                    <a:pt x="451" y="183"/>
                    <a:pt x="451" y="183"/>
                    <a:pt x="451" y="183"/>
                  </a:cubicBezTo>
                  <a:cubicBezTo>
                    <a:pt x="495" y="159"/>
                    <a:pt x="510" y="104"/>
                    <a:pt x="486" y="60"/>
                  </a:cubicBezTo>
                  <a:cubicBezTo>
                    <a:pt x="485" y="59"/>
                    <a:pt x="485" y="59"/>
                    <a:pt x="485" y="59"/>
                  </a:cubicBezTo>
                  <a:cubicBezTo>
                    <a:pt x="461" y="15"/>
                    <a:pt x="405" y="0"/>
                    <a:pt x="362" y="24"/>
                  </a:cubicBezTo>
                  <a:cubicBezTo>
                    <a:pt x="58" y="195"/>
                    <a:pt x="58" y="195"/>
                    <a:pt x="58" y="195"/>
                  </a:cubicBezTo>
                  <a:cubicBezTo>
                    <a:pt x="15" y="220"/>
                    <a:pt x="0" y="275"/>
                    <a:pt x="24" y="318"/>
                  </a:cubicBezTo>
                  <a:cubicBezTo>
                    <a:pt x="25" y="320"/>
                    <a:pt x="25" y="320"/>
                    <a:pt x="25" y="320"/>
                  </a:cubicBezTo>
                  <a:cubicBezTo>
                    <a:pt x="49" y="363"/>
                    <a:pt x="104" y="379"/>
                    <a:pt x="148" y="354"/>
                  </a:cubicBezTo>
                  <a:close/>
                </a:path>
              </a:pathLst>
            </a:custGeom>
            <a:solidFill>
              <a:srgbClr val="BF896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01" name="Freeform 45"/>
            <p:cNvSpPr/>
            <p:nvPr/>
          </p:nvSpPr>
          <p:spPr bwMode="auto">
            <a:xfrm>
              <a:off x="5395454" y="4069752"/>
              <a:ext cx="527632" cy="391775"/>
            </a:xfrm>
            <a:custGeom>
              <a:avLst/>
              <a:gdLst>
                <a:gd name="T0" fmla="*/ 149 w 511"/>
                <a:gd name="T1" fmla="*/ 354 h 379"/>
                <a:gd name="T2" fmla="*/ 452 w 511"/>
                <a:gd name="T3" fmla="*/ 184 h 379"/>
                <a:gd name="T4" fmla="*/ 486 w 511"/>
                <a:gd name="T5" fmla="*/ 61 h 379"/>
                <a:gd name="T6" fmla="*/ 486 w 511"/>
                <a:gd name="T7" fmla="*/ 59 h 379"/>
                <a:gd name="T8" fmla="*/ 363 w 511"/>
                <a:gd name="T9" fmla="*/ 25 h 379"/>
                <a:gd name="T10" fmla="*/ 59 w 511"/>
                <a:gd name="T11" fmla="*/ 196 h 379"/>
                <a:gd name="T12" fmla="*/ 25 w 511"/>
                <a:gd name="T13" fmla="*/ 319 h 379"/>
                <a:gd name="T14" fmla="*/ 26 w 511"/>
                <a:gd name="T15" fmla="*/ 320 h 379"/>
                <a:gd name="T16" fmla="*/ 149 w 511"/>
                <a:gd name="T17" fmla="*/ 354 h 3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1" h="379">
                  <a:moveTo>
                    <a:pt x="149" y="354"/>
                  </a:moveTo>
                  <a:cubicBezTo>
                    <a:pt x="452" y="184"/>
                    <a:pt x="452" y="184"/>
                    <a:pt x="452" y="184"/>
                  </a:cubicBezTo>
                  <a:cubicBezTo>
                    <a:pt x="496" y="159"/>
                    <a:pt x="511" y="104"/>
                    <a:pt x="486" y="61"/>
                  </a:cubicBezTo>
                  <a:cubicBezTo>
                    <a:pt x="486" y="59"/>
                    <a:pt x="486" y="59"/>
                    <a:pt x="486" y="59"/>
                  </a:cubicBezTo>
                  <a:cubicBezTo>
                    <a:pt x="461" y="16"/>
                    <a:pt x="406" y="0"/>
                    <a:pt x="363" y="25"/>
                  </a:cubicBezTo>
                  <a:cubicBezTo>
                    <a:pt x="59" y="196"/>
                    <a:pt x="59" y="196"/>
                    <a:pt x="59" y="196"/>
                  </a:cubicBezTo>
                  <a:cubicBezTo>
                    <a:pt x="16" y="220"/>
                    <a:pt x="0" y="275"/>
                    <a:pt x="25" y="319"/>
                  </a:cubicBezTo>
                  <a:cubicBezTo>
                    <a:pt x="26" y="320"/>
                    <a:pt x="26" y="320"/>
                    <a:pt x="26" y="320"/>
                  </a:cubicBezTo>
                  <a:cubicBezTo>
                    <a:pt x="50" y="364"/>
                    <a:pt x="105" y="379"/>
                    <a:pt x="149" y="354"/>
                  </a:cubicBezTo>
                </a:path>
              </a:pathLst>
            </a:custGeom>
            <a:solidFill>
              <a:srgbClr val="BF896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02" name="Freeform 46"/>
            <p:cNvSpPr/>
            <p:nvPr/>
          </p:nvSpPr>
          <p:spPr bwMode="auto">
            <a:xfrm>
              <a:off x="5909816" y="3981919"/>
              <a:ext cx="276770" cy="202838"/>
            </a:xfrm>
            <a:custGeom>
              <a:avLst/>
              <a:gdLst>
                <a:gd name="T0" fmla="*/ 438 w 438"/>
                <a:gd name="T1" fmla="*/ 0 h 321"/>
                <a:gd name="T2" fmla="*/ 0 w 438"/>
                <a:gd name="T3" fmla="*/ 321 h 321"/>
                <a:gd name="T4" fmla="*/ 0 w 438"/>
                <a:gd name="T5" fmla="*/ 321 h 321"/>
                <a:gd name="T6" fmla="*/ 438 w 438"/>
                <a:gd name="T7" fmla="*/ 0 h 321"/>
                <a:gd name="T8" fmla="*/ 438 w 438"/>
                <a:gd name="T9" fmla="*/ 0 h 321"/>
              </a:gdLst>
              <a:ahLst/>
              <a:cxnLst>
                <a:cxn ang="0">
                  <a:pos x="T0" y="T1"/>
                </a:cxn>
                <a:cxn ang="0">
                  <a:pos x="T2" y="T3"/>
                </a:cxn>
                <a:cxn ang="0">
                  <a:pos x="T4" y="T5"/>
                </a:cxn>
                <a:cxn ang="0">
                  <a:pos x="T6" y="T7"/>
                </a:cxn>
                <a:cxn ang="0">
                  <a:pos x="T8" y="T9"/>
                </a:cxn>
              </a:cxnLst>
              <a:rect l="0" t="0" r="r" b="b"/>
              <a:pathLst>
                <a:path w="438" h="321">
                  <a:moveTo>
                    <a:pt x="438" y="0"/>
                  </a:moveTo>
                  <a:lnTo>
                    <a:pt x="0" y="321"/>
                  </a:lnTo>
                  <a:lnTo>
                    <a:pt x="0" y="321"/>
                  </a:lnTo>
                  <a:lnTo>
                    <a:pt x="438" y="0"/>
                  </a:lnTo>
                  <a:lnTo>
                    <a:pt x="438" y="0"/>
                  </a:lnTo>
                  <a:close/>
                </a:path>
              </a:pathLst>
            </a:custGeom>
            <a:solidFill>
              <a:srgbClr val="E6E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03" name="Freeform 47"/>
            <p:cNvSpPr/>
            <p:nvPr/>
          </p:nvSpPr>
          <p:spPr bwMode="auto">
            <a:xfrm>
              <a:off x="5909816" y="3981919"/>
              <a:ext cx="276770" cy="202838"/>
            </a:xfrm>
            <a:custGeom>
              <a:avLst/>
              <a:gdLst>
                <a:gd name="T0" fmla="*/ 438 w 438"/>
                <a:gd name="T1" fmla="*/ 0 h 321"/>
                <a:gd name="T2" fmla="*/ 0 w 438"/>
                <a:gd name="T3" fmla="*/ 321 h 321"/>
                <a:gd name="T4" fmla="*/ 0 w 438"/>
                <a:gd name="T5" fmla="*/ 321 h 321"/>
                <a:gd name="T6" fmla="*/ 438 w 438"/>
                <a:gd name="T7" fmla="*/ 0 h 321"/>
                <a:gd name="T8" fmla="*/ 438 w 438"/>
                <a:gd name="T9" fmla="*/ 0 h 321"/>
              </a:gdLst>
              <a:ahLst/>
              <a:cxnLst>
                <a:cxn ang="0">
                  <a:pos x="T0" y="T1"/>
                </a:cxn>
                <a:cxn ang="0">
                  <a:pos x="T2" y="T3"/>
                </a:cxn>
                <a:cxn ang="0">
                  <a:pos x="T4" y="T5"/>
                </a:cxn>
                <a:cxn ang="0">
                  <a:pos x="T6" y="T7"/>
                </a:cxn>
                <a:cxn ang="0">
                  <a:pos x="T8" y="T9"/>
                </a:cxn>
              </a:cxnLst>
              <a:rect l="0" t="0" r="r" b="b"/>
              <a:pathLst>
                <a:path w="438" h="321">
                  <a:moveTo>
                    <a:pt x="438" y="0"/>
                  </a:moveTo>
                  <a:lnTo>
                    <a:pt x="0" y="321"/>
                  </a:lnTo>
                  <a:lnTo>
                    <a:pt x="0" y="321"/>
                  </a:lnTo>
                  <a:lnTo>
                    <a:pt x="438" y="0"/>
                  </a:lnTo>
                  <a:lnTo>
                    <a:pt x="43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04" name="Freeform 48"/>
            <p:cNvSpPr/>
            <p:nvPr/>
          </p:nvSpPr>
          <p:spPr bwMode="auto">
            <a:xfrm>
              <a:off x="5839676" y="3952220"/>
              <a:ext cx="346910" cy="232537"/>
            </a:xfrm>
            <a:custGeom>
              <a:avLst/>
              <a:gdLst>
                <a:gd name="T0" fmla="*/ 269 w 336"/>
                <a:gd name="T1" fmla="*/ 0 h 225"/>
                <a:gd name="T2" fmla="*/ 203 w 336"/>
                <a:gd name="T3" fmla="*/ 27 h 225"/>
                <a:gd name="T4" fmla="*/ 202 w 336"/>
                <a:gd name="T5" fmla="*/ 29 h 225"/>
                <a:gd name="T6" fmla="*/ 180 w 336"/>
                <a:gd name="T7" fmla="*/ 114 h 225"/>
                <a:gd name="T8" fmla="*/ 152 w 336"/>
                <a:gd name="T9" fmla="*/ 86 h 225"/>
                <a:gd name="T10" fmla="*/ 89 w 336"/>
                <a:gd name="T11" fmla="*/ 61 h 225"/>
                <a:gd name="T12" fmla="*/ 24 w 336"/>
                <a:gd name="T13" fmla="*/ 88 h 225"/>
                <a:gd name="T14" fmla="*/ 23 w 336"/>
                <a:gd name="T15" fmla="*/ 90 h 225"/>
                <a:gd name="T16" fmla="*/ 0 w 336"/>
                <a:gd name="T17" fmla="*/ 130 h 225"/>
                <a:gd name="T18" fmla="*/ 56 w 336"/>
                <a:gd name="T19" fmla="*/ 173 h 225"/>
                <a:gd name="T20" fmla="*/ 56 w 336"/>
                <a:gd name="T21" fmla="*/ 175 h 225"/>
                <a:gd name="T22" fmla="*/ 68 w 336"/>
                <a:gd name="T23" fmla="*/ 225 h 225"/>
                <a:gd name="T24" fmla="*/ 336 w 336"/>
                <a:gd name="T25" fmla="*/ 29 h 225"/>
                <a:gd name="T26" fmla="*/ 331 w 336"/>
                <a:gd name="T27" fmla="*/ 25 h 225"/>
                <a:gd name="T28" fmla="*/ 269 w 336"/>
                <a:gd name="T29" fmla="*/ 0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36" h="225">
                  <a:moveTo>
                    <a:pt x="269" y="0"/>
                  </a:moveTo>
                  <a:cubicBezTo>
                    <a:pt x="245" y="0"/>
                    <a:pt x="221" y="9"/>
                    <a:pt x="203" y="27"/>
                  </a:cubicBezTo>
                  <a:cubicBezTo>
                    <a:pt x="202" y="29"/>
                    <a:pt x="202" y="29"/>
                    <a:pt x="202" y="29"/>
                  </a:cubicBezTo>
                  <a:cubicBezTo>
                    <a:pt x="180" y="52"/>
                    <a:pt x="172" y="84"/>
                    <a:pt x="180" y="114"/>
                  </a:cubicBezTo>
                  <a:cubicBezTo>
                    <a:pt x="152" y="86"/>
                    <a:pt x="152" y="86"/>
                    <a:pt x="152" y="86"/>
                  </a:cubicBezTo>
                  <a:cubicBezTo>
                    <a:pt x="134" y="69"/>
                    <a:pt x="112" y="61"/>
                    <a:pt x="89" y="61"/>
                  </a:cubicBezTo>
                  <a:cubicBezTo>
                    <a:pt x="65" y="61"/>
                    <a:pt x="42" y="70"/>
                    <a:pt x="24" y="88"/>
                  </a:cubicBezTo>
                  <a:cubicBezTo>
                    <a:pt x="23" y="90"/>
                    <a:pt x="23" y="90"/>
                    <a:pt x="23" y="90"/>
                  </a:cubicBezTo>
                  <a:cubicBezTo>
                    <a:pt x="11" y="101"/>
                    <a:pt x="4" y="115"/>
                    <a:pt x="0" y="130"/>
                  </a:cubicBezTo>
                  <a:cubicBezTo>
                    <a:pt x="23" y="136"/>
                    <a:pt x="43" y="151"/>
                    <a:pt x="56" y="173"/>
                  </a:cubicBezTo>
                  <a:cubicBezTo>
                    <a:pt x="56" y="175"/>
                    <a:pt x="56" y="175"/>
                    <a:pt x="56" y="175"/>
                  </a:cubicBezTo>
                  <a:cubicBezTo>
                    <a:pt x="65" y="190"/>
                    <a:pt x="69" y="208"/>
                    <a:pt x="68" y="225"/>
                  </a:cubicBezTo>
                  <a:cubicBezTo>
                    <a:pt x="336" y="29"/>
                    <a:pt x="336" y="29"/>
                    <a:pt x="336" y="29"/>
                  </a:cubicBezTo>
                  <a:cubicBezTo>
                    <a:pt x="331" y="25"/>
                    <a:pt x="331" y="25"/>
                    <a:pt x="331" y="25"/>
                  </a:cubicBezTo>
                  <a:cubicBezTo>
                    <a:pt x="314" y="8"/>
                    <a:pt x="291" y="0"/>
                    <a:pt x="269" y="0"/>
                  </a:cubicBezTo>
                </a:path>
              </a:pathLst>
            </a:custGeom>
            <a:solidFill>
              <a:srgbClr val="AC7C5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05" name="Freeform 49"/>
            <p:cNvSpPr>
              <a:spLocks noEditPoints="1"/>
            </p:cNvSpPr>
            <p:nvPr/>
          </p:nvSpPr>
          <p:spPr bwMode="auto">
            <a:xfrm>
              <a:off x="5589445" y="4258689"/>
              <a:ext cx="273611" cy="155446"/>
            </a:xfrm>
            <a:custGeom>
              <a:avLst/>
              <a:gdLst>
                <a:gd name="T0" fmla="*/ 264 w 265"/>
                <a:gd name="T1" fmla="*/ 1 h 150"/>
                <a:gd name="T2" fmla="*/ 0 w 265"/>
                <a:gd name="T3" fmla="*/ 150 h 150"/>
                <a:gd name="T4" fmla="*/ 0 w 265"/>
                <a:gd name="T5" fmla="*/ 150 h 150"/>
                <a:gd name="T6" fmla="*/ 264 w 265"/>
                <a:gd name="T7" fmla="*/ 1 h 150"/>
                <a:gd name="T8" fmla="*/ 264 w 265"/>
                <a:gd name="T9" fmla="*/ 0 h 150"/>
                <a:gd name="T10" fmla="*/ 264 w 265"/>
                <a:gd name="T11" fmla="*/ 1 h 150"/>
                <a:gd name="T12" fmla="*/ 264 w 265"/>
                <a:gd name="T13" fmla="*/ 0 h 150"/>
                <a:gd name="T14" fmla="*/ 265 w 265"/>
                <a:gd name="T15" fmla="*/ 0 h 150"/>
                <a:gd name="T16" fmla="*/ 264 w 265"/>
                <a:gd name="T17" fmla="*/ 0 h 150"/>
                <a:gd name="T18" fmla="*/ 265 w 265"/>
                <a:gd name="T19" fmla="*/ 0 h 150"/>
                <a:gd name="T20" fmla="*/ 265 w 265"/>
                <a:gd name="T21" fmla="*/ 0 h 150"/>
                <a:gd name="T22" fmla="*/ 265 w 265"/>
                <a:gd name="T23" fmla="*/ 0 h 150"/>
                <a:gd name="T24" fmla="*/ 265 w 265"/>
                <a:gd name="T25" fmla="*/ 0 h 150"/>
                <a:gd name="T26" fmla="*/ 265 w 265"/>
                <a:gd name="T27" fmla="*/ 0 h 150"/>
                <a:gd name="T28" fmla="*/ 265 w 265"/>
                <a:gd name="T29" fmla="*/ 0 h 150"/>
                <a:gd name="T30" fmla="*/ 265 w 265"/>
                <a:gd name="T31" fmla="*/ 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65" h="150">
                  <a:moveTo>
                    <a:pt x="264" y="1"/>
                  </a:moveTo>
                  <a:cubicBezTo>
                    <a:pt x="0" y="150"/>
                    <a:pt x="0" y="150"/>
                    <a:pt x="0" y="150"/>
                  </a:cubicBezTo>
                  <a:cubicBezTo>
                    <a:pt x="0" y="150"/>
                    <a:pt x="0" y="150"/>
                    <a:pt x="0" y="150"/>
                  </a:cubicBezTo>
                  <a:cubicBezTo>
                    <a:pt x="264" y="1"/>
                    <a:pt x="264" y="1"/>
                    <a:pt x="264" y="1"/>
                  </a:cubicBezTo>
                  <a:moveTo>
                    <a:pt x="264" y="0"/>
                  </a:moveTo>
                  <a:cubicBezTo>
                    <a:pt x="264" y="1"/>
                    <a:pt x="264" y="1"/>
                    <a:pt x="264" y="1"/>
                  </a:cubicBezTo>
                  <a:cubicBezTo>
                    <a:pt x="264" y="1"/>
                    <a:pt x="264" y="0"/>
                    <a:pt x="264" y="0"/>
                  </a:cubicBezTo>
                  <a:moveTo>
                    <a:pt x="265" y="0"/>
                  </a:moveTo>
                  <a:cubicBezTo>
                    <a:pt x="264" y="0"/>
                    <a:pt x="264" y="0"/>
                    <a:pt x="264" y="0"/>
                  </a:cubicBezTo>
                  <a:cubicBezTo>
                    <a:pt x="264" y="0"/>
                    <a:pt x="264" y="0"/>
                    <a:pt x="265" y="0"/>
                  </a:cubicBezTo>
                  <a:moveTo>
                    <a:pt x="265" y="0"/>
                  </a:moveTo>
                  <a:cubicBezTo>
                    <a:pt x="265" y="0"/>
                    <a:pt x="265" y="0"/>
                    <a:pt x="265" y="0"/>
                  </a:cubicBezTo>
                  <a:cubicBezTo>
                    <a:pt x="265" y="0"/>
                    <a:pt x="265" y="0"/>
                    <a:pt x="265" y="0"/>
                  </a:cubicBezTo>
                  <a:moveTo>
                    <a:pt x="265" y="0"/>
                  </a:moveTo>
                  <a:cubicBezTo>
                    <a:pt x="265" y="0"/>
                    <a:pt x="265" y="0"/>
                    <a:pt x="265" y="0"/>
                  </a:cubicBezTo>
                  <a:cubicBezTo>
                    <a:pt x="265" y="0"/>
                    <a:pt x="265" y="0"/>
                    <a:pt x="265" y="0"/>
                  </a:cubicBezTo>
                </a:path>
              </a:pathLst>
            </a:custGeom>
            <a:solidFill>
              <a:srgbClr val="E6E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06" name="Freeform 50"/>
            <p:cNvSpPr/>
            <p:nvPr/>
          </p:nvSpPr>
          <p:spPr bwMode="auto">
            <a:xfrm>
              <a:off x="5561642" y="4086182"/>
              <a:ext cx="348806" cy="327954"/>
            </a:xfrm>
            <a:custGeom>
              <a:avLst/>
              <a:gdLst>
                <a:gd name="T0" fmla="*/ 269 w 338"/>
                <a:gd name="T1" fmla="*/ 0 h 317"/>
                <a:gd name="T2" fmla="*/ 283 w 338"/>
                <a:gd name="T3" fmla="*/ 75 h 317"/>
                <a:gd name="T4" fmla="*/ 269 w 338"/>
                <a:gd name="T5" fmla="*/ 62 h 317"/>
                <a:gd name="T6" fmla="*/ 207 w 338"/>
                <a:gd name="T7" fmla="*/ 37 h 317"/>
                <a:gd name="T8" fmla="*/ 142 w 338"/>
                <a:gd name="T9" fmla="*/ 64 h 317"/>
                <a:gd name="T10" fmla="*/ 140 w 338"/>
                <a:gd name="T11" fmla="*/ 66 h 317"/>
                <a:gd name="T12" fmla="*/ 128 w 338"/>
                <a:gd name="T13" fmla="*/ 175 h 317"/>
                <a:gd name="T14" fmla="*/ 99 w 338"/>
                <a:gd name="T15" fmla="*/ 170 h 317"/>
                <a:gd name="T16" fmla="*/ 34 w 338"/>
                <a:gd name="T17" fmla="*/ 198 h 317"/>
                <a:gd name="T18" fmla="*/ 33 w 338"/>
                <a:gd name="T19" fmla="*/ 199 h 317"/>
                <a:gd name="T20" fmla="*/ 27 w 338"/>
                <a:gd name="T21" fmla="*/ 317 h 317"/>
                <a:gd name="T22" fmla="*/ 291 w 338"/>
                <a:gd name="T23" fmla="*/ 168 h 317"/>
                <a:gd name="T24" fmla="*/ 291 w 338"/>
                <a:gd name="T25" fmla="*/ 168 h 317"/>
                <a:gd name="T26" fmla="*/ 291 w 338"/>
                <a:gd name="T27" fmla="*/ 167 h 317"/>
                <a:gd name="T28" fmla="*/ 291 w 338"/>
                <a:gd name="T29" fmla="*/ 167 h 317"/>
                <a:gd name="T30" fmla="*/ 292 w 338"/>
                <a:gd name="T31" fmla="*/ 167 h 317"/>
                <a:gd name="T32" fmla="*/ 292 w 338"/>
                <a:gd name="T33" fmla="*/ 167 h 317"/>
                <a:gd name="T34" fmla="*/ 292 w 338"/>
                <a:gd name="T35" fmla="*/ 167 h 317"/>
                <a:gd name="T36" fmla="*/ 292 w 338"/>
                <a:gd name="T37" fmla="*/ 167 h 317"/>
                <a:gd name="T38" fmla="*/ 292 w 338"/>
                <a:gd name="T39" fmla="*/ 167 h 317"/>
                <a:gd name="T40" fmla="*/ 337 w 338"/>
                <a:gd name="T41" fmla="*/ 95 h 317"/>
                <a:gd name="T42" fmla="*/ 337 w 338"/>
                <a:gd name="T43" fmla="*/ 95 h 317"/>
                <a:gd name="T44" fmla="*/ 337 w 338"/>
                <a:gd name="T45" fmla="*/ 95 h 317"/>
                <a:gd name="T46" fmla="*/ 325 w 338"/>
                <a:gd name="T47" fmla="*/ 45 h 317"/>
                <a:gd name="T48" fmla="*/ 325 w 338"/>
                <a:gd name="T49" fmla="*/ 43 h 317"/>
                <a:gd name="T50" fmla="*/ 269 w 338"/>
                <a:gd name="T51" fmla="*/ 0 h 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38" h="317">
                  <a:moveTo>
                    <a:pt x="269" y="0"/>
                  </a:moveTo>
                  <a:cubicBezTo>
                    <a:pt x="263" y="25"/>
                    <a:pt x="268" y="53"/>
                    <a:pt x="283" y="75"/>
                  </a:cubicBezTo>
                  <a:cubicBezTo>
                    <a:pt x="269" y="62"/>
                    <a:pt x="269" y="62"/>
                    <a:pt x="269" y="62"/>
                  </a:cubicBezTo>
                  <a:cubicBezTo>
                    <a:pt x="252" y="45"/>
                    <a:pt x="229" y="37"/>
                    <a:pt x="207" y="37"/>
                  </a:cubicBezTo>
                  <a:cubicBezTo>
                    <a:pt x="183" y="37"/>
                    <a:pt x="159" y="46"/>
                    <a:pt x="142" y="64"/>
                  </a:cubicBezTo>
                  <a:cubicBezTo>
                    <a:pt x="140" y="66"/>
                    <a:pt x="140" y="66"/>
                    <a:pt x="140" y="66"/>
                  </a:cubicBezTo>
                  <a:cubicBezTo>
                    <a:pt x="111" y="96"/>
                    <a:pt x="108" y="141"/>
                    <a:pt x="128" y="175"/>
                  </a:cubicBezTo>
                  <a:cubicBezTo>
                    <a:pt x="119" y="172"/>
                    <a:pt x="109" y="170"/>
                    <a:pt x="99" y="170"/>
                  </a:cubicBezTo>
                  <a:cubicBezTo>
                    <a:pt x="76" y="170"/>
                    <a:pt x="52" y="180"/>
                    <a:pt x="34" y="198"/>
                  </a:cubicBezTo>
                  <a:cubicBezTo>
                    <a:pt x="33" y="199"/>
                    <a:pt x="33" y="199"/>
                    <a:pt x="33" y="199"/>
                  </a:cubicBezTo>
                  <a:cubicBezTo>
                    <a:pt x="2" y="232"/>
                    <a:pt x="0" y="282"/>
                    <a:pt x="27" y="317"/>
                  </a:cubicBezTo>
                  <a:cubicBezTo>
                    <a:pt x="291" y="168"/>
                    <a:pt x="291" y="168"/>
                    <a:pt x="291" y="168"/>
                  </a:cubicBezTo>
                  <a:cubicBezTo>
                    <a:pt x="291" y="168"/>
                    <a:pt x="291" y="168"/>
                    <a:pt x="291" y="168"/>
                  </a:cubicBezTo>
                  <a:cubicBezTo>
                    <a:pt x="291" y="168"/>
                    <a:pt x="291" y="168"/>
                    <a:pt x="291" y="167"/>
                  </a:cubicBezTo>
                  <a:cubicBezTo>
                    <a:pt x="291" y="167"/>
                    <a:pt x="291" y="167"/>
                    <a:pt x="291" y="167"/>
                  </a:cubicBezTo>
                  <a:cubicBezTo>
                    <a:pt x="291" y="167"/>
                    <a:pt x="291" y="167"/>
                    <a:pt x="292" y="167"/>
                  </a:cubicBezTo>
                  <a:cubicBezTo>
                    <a:pt x="292" y="167"/>
                    <a:pt x="292" y="167"/>
                    <a:pt x="292" y="167"/>
                  </a:cubicBezTo>
                  <a:cubicBezTo>
                    <a:pt x="292" y="167"/>
                    <a:pt x="292" y="167"/>
                    <a:pt x="292" y="167"/>
                  </a:cubicBezTo>
                  <a:cubicBezTo>
                    <a:pt x="292" y="167"/>
                    <a:pt x="292" y="167"/>
                    <a:pt x="292" y="167"/>
                  </a:cubicBezTo>
                  <a:cubicBezTo>
                    <a:pt x="292" y="167"/>
                    <a:pt x="292" y="167"/>
                    <a:pt x="292" y="167"/>
                  </a:cubicBezTo>
                  <a:cubicBezTo>
                    <a:pt x="319" y="151"/>
                    <a:pt x="335" y="124"/>
                    <a:pt x="337" y="95"/>
                  </a:cubicBezTo>
                  <a:cubicBezTo>
                    <a:pt x="337" y="95"/>
                    <a:pt x="337" y="95"/>
                    <a:pt x="337" y="95"/>
                  </a:cubicBezTo>
                  <a:cubicBezTo>
                    <a:pt x="337" y="95"/>
                    <a:pt x="337" y="95"/>
                    <a:pt x="337" y="95"/>
                  </a:cubicBezTo>
                  <a:cubicBezTo>
                    <a:pt x="338" y="78"/>
                    <a:pt x="334" y="60"/>
                    <a:pt x="325" y="45"/>
                  </a:cubicBezTo>
                  <a:cubicBezTo>
                    <a:pt x="325" y="43"/>
                    <a:pt x="325" y="43"/>
                    <a:pt x="325" y="43"/>
                  </a:cubicBezTo>
                  <a:cubicBezTo>
                    <a:pt x="312" y="21"/>
                    <a:pt x="292" y="6"/>
                    <a:pt x="269" y="0"/>
                  </a:cubicBezTo>
                </a:path>
              </a:pathLst>
            </a:custGeom>
            <a:solidFill>
              <a:srgbClr val="AC7C5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07" name="Freeform 51"/>
            <p:cNvSpPr/>
            <p:nvPr/>
          </p:nvSpPr>
          <p:spPr bwMode="auto">
            <a:xfrm>
              <a:off x="6037459" y="3929472"/>
              <a:ext cx="299518" cy="295095"/>
            </a:xfrm>
            <a:custGeom>
              <a:avLst/>
              <a:gdLst>
                <a:gd name="T0" fmla="*/ 126 w 290"/>
                <a:gd name="T1" fmla="*/ 251 h 286"/>
                <a:gd name="T2" fmla="*/ 37 w 290"/>
                <a:gd name="T3" fmla="*/ 166 h 286"/>
                <a:gd name="T4" fmla="*/ 34 w 290"/>
                <a:gd name="T5" fmla="*/ 39 h 286"/>
                <a:gd name="T6" fmla="*/ 35 w 290"/>
                <a:gd name="T7" fmla="*/ 37 h 286"/>
                <a:gd name="T8" fmla="*/ 163 w 290"/>
                <a:gd name="T9" fmla="*/ 35 h 286"/>
                <a:gd name="T10" fmla="*/ 253 w 290"/>
                <a:gd name="T11" fmla="*/ 119 h 286"/>
                <a:gd name="T12" fmla="*/ 255 w 290"/>
                <a:gd name="T13" fmla="*/ 247 h 286"/>
                <a:gd name="T14" fmla="*/ 254 w 290"/>
                <a:gd name="T15" fmla="*/ 248 h 286"/>
                <a:gd name="T16" fmla="*/ 126 w 290"/>
                <a:gd name="T17" fmla="*/ 251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0" h="286">
                  <a:moveTo>
                    <a:pt x="126" y="251"/>
                  </a:moveTo>
                  <a:cubicBezTo>
                    <a:pt x="37" y="166"/>
                    <a:pt x="37" y="166"/>
                    <a:pt x="37" y="166"/>
                  </a:cubicBezTo>
                  <a:cubicBezTo>
                    <a:pt x="1" y="132"/>
                    <a:pt x="0" y="75"/>
                    <a:pt x="34" y="39"/>
                  </a:cubicBezTo>
                  <a:cubicBezTo>
                    <a:pt x="35" y="37"/>
                    <a:pt x="35" y="37"/>
                    <a:pt x="35" y="37"/>
                  </a:cubicBezTo>
                  <a:cubicBezTo>
                    <a:pt x="70" y="1"/>
                    <a:pt x="127" y="0"/>
                    <a:pt x="163" y="35"/>
                  </a:cubicBezTo>
                  <a:cubicBezTo>
                    <a:pt x="253" y="119"/>
                    <a:pt x="253" y="119"/>
                    <a:pt x="253" y="119"/>
                  </a:cubicBezTo>
                  <a:cubicBezTo>
                    <a:pt x="289" y="154"/>
                    <a:pt x="290" y="211"/>
                    <a:pt x="255" y="247"/>
                  </a:cubicBezTo>
                  <a:cubicBezTo>
                    <a:pt x="254" y="248"/>
                    <a:pt x="254" y="248"/>
                    <a:pt x="254" y="248"/>
                  </a:cubicBezTo>
                  <a:cubicBezTo>
                    <a:pt x="219" y="284"/>
                    <a:pt x="162" y="286"/>
                    <a:pt x="126" y="251"/>
                  </a:cubicBezTo>
                  <a:close/>
                </a:path>
              </a:pathLst>
            </a:custGeom>
            <a:solidFill>
              <a:srgbClr val="FDD5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08" name="Freeform 52"/>
            <p:cNvSpPr/>
            <p:nvPr/>
          </p:nvSpPr>
          <p:spPr bwMode="auto">
            <a:xfrm>
              <a:off x="5851682" y="3992661"/>
              <a:ext cx="390511" cy="387984"/>
            </a:xfrm>
            <a:custGeom>
              <a:avLst/>
              <a:gdLst>
                <a:gd name="T0" fmla="*/ 214 w 378"/>
                <a:gd name="T1" fmla="*/ 341 h 376"/>
                <a:gd name="T2" fmla="*/ 37 w 378"/>
                <a:gd name="T3" fmla="*/ 166 h 376"/>
                <a:gd name="T4" fmla="*/ 35 w 378"/>
                <a:gd name="T5" fmla="*/ 39 h 376"/>
                <a:gd name="T6" fmla="*/ 36 w 378"/>
                <a:gd name="T7" fmla="*/ 37 h 376"/>
                <a:gd name="T8" fmla="*/ 164 w 378"/>
                <a:gd name="T9" fmla="*/ 35 h 376"/>
                <a:gd name="T10" fmla="*/ 341 w 378"/>
                <a:gd name="T11" fmla="*/ 210 h 376"/>
                <a:gd name="T12" fmla="*/ 343 w 378"/>
                <a:gd name="T13" fmla="*/ 337 h 376"/>
                <a:gd name="T14" fmla="*/ 342 w 378"/>
                <a:gd name="T15" fmla="*/ 339 h 376"/>
                <a:gd name="T16" fmla="*/ 214 w 378"/>
                <a:gd name="T17" fmla="*/ 341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8" h="376">
                  <a:moveTo>
                    <a:pt x="214" y="341"/>
                  </a:moveTo>
                  <a:cubicBezTo>
                    <a:pt x="37" y="166"/>
                    <a:pt x="37" y="166"/>
                    <a:pt x="37" y="166"/>
                  </a:cubicBezTo>
                  <a:cubicBezTo>
                    <a:pt x="1" y="132"/>
                    <a:pt x="0" y="75"/>
                    <a:pt x="35" y="39"/>
                  </a:cubicBezTo>
                  <a:cubicBezTo>
                    <a:pt x="36" y="37"/>
                    <a:pt x="36" y="37"/>
                    <a:pt x="36" y="37"/>
                  </a:cubicBezTo>
                  <a:cubicBezTo>
                    <a:pt x="70" y="1"/>
                    <a:pt x="128" y="0"/>
                    <a:pt x="164" y="35"/>
                  </a:cubicBezTo>
                  <a:cubicBezTo>
                    <a:pt x="341" y="210"/>
                    <a:pt x="341" y="210"/>
                    <a:pt x="341" y="210"/>
                  </a:cubicBezTo>
                  <a:cubicBezTo>
                    <a:pt x="377" y="244"/>
                    <a:pt x="378" y="301"/>
                    <a:pt x="343" y="337"/>
                  </a:cubicBezTo>
                  <a:cubicBezTo>
                    <a:pt x="342" y="339"/>
                    <a:pt x="342" y="339"/>
                    <a:pt x="342" y="339"/>
                  </a:cubicBezTo>
                  <a:cubicBezTo>
                    <a:pt x="308" y="375"/>
                    <a:pt x="250" y="376"/>
                    <a:pt x="214" y="341"/>
                  </a:cubicBezTo>
                  <a:close/>
                </a:path>
              </a:pathLst>
            </a:custGeom>
            <a:solidFill>
              <a:srgbClr val="FDD5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09" name="Freeform 53"/>
            <p:cNvSpPr/>
            <p:nvPr/>
          </p:nvSpPr>
          <p:spPr bwMode="auto">
            <a:xfrm>
              <a:off x="5696236" y="4101979"/>
              <a:ext cx="343751" cy="331745"/>
            </a:xfrm>
            <a:custGeom>
              <a:avLst/>
              <a:gdLst>
                <a:gd name="T0" fmla="*/ 170 w 333"/>
                <a:gd name="T1" fmla="*/ 287 h 321"/>
                <a:gd name="T2" fmla="*/ 37 w 333"/>
                <a:gd name="T3" fmla="*/ 166 h 321"/>
                <a:gd name="T4" fmla="*/ 34 w 333"/>
                <a:gd name="T5" fmla="*/ 39 h 321"/>
                <a:gd name="T6" fmla="*/ 36 w 333"/>
                <a:gd name="T7" fmla="*/ 37 h 321"/>
                <a:gd name="T8" fmla="*/ 163 w 333"/>
                <a:gd name="T9" fmla="*/ 35 h 321"/>
                <a:gd name="T10" fmla="*/ 296 w 333"/>
                <a:gd name="T11" fmla="*/ 155 h 321"/>
                <a:gd name="T12" fmla="*/ 298 w 333"/>
                <a:gd name="T13" fmla="*/ 283 h 321"/>
                <a:gd name="T14" fmla="*/ 297 w 333"/>
                <a:gd name="T15" fmla="*/ 284 h 321"/>
                <a:gd name="T16" fmla="*/ 170 w 333"/>
                <a:gd name="T17" fmla="*/ 287 h 3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3" h="321">
                  <a:moveTo>
                    <a:pt x="170" y="287"/>
                  </a:moveTo>
                  <a:cubicBezTo>
                    <a:pt x="37" y="166"/>
                    <a:pt x="37" y="166"/>
                    <a:pt x="37" y="166"/>
                  </a:cubicBezTo>
                  <a:cubicBezTo>
                    <a:pt x="1" y="132"/>
                    <a:pt x="0" y="75"/>
                    <a:pt x="34" y="39"/>
                  </a:cubicBezTo>
                  <a:cubicBezTo>
                    <a:pt x="36" y="37"/>
                    <a:pt x="36" y="37"/>
                    <a:pt x="36" y="37"/>
                  </a:cubicBezTo>
                  <a:cubicBezTo>
                    <a:pt x="70" y="1"/>
                    <a:pt x="127" y="0"/>
                    <a:pt x="163" y="35"/>
                  </a:cubicBezTo>
                  <a:cubicBezTo>
                    <a:pt x="296" y="155"/>
                    <a:pt x="296" y="155"/>
                    <a:pt x="296" y="155"/>
                  </a:cubicBezTo>
                  <a:cubicBezTo>
                    <a:pt x="332" y="190"/>
                    <a:pt x="333" y="247"/>
                    <a:pt x="298" y="283"/>
                  </a:cubicBezTo>
                  <a:cubicBezTo>
                    <a:pt x="297" y="284"/>
                    <a:pt x="297" y="284"/>
                    <a:pt x="297" y="284"/>
                  </a:cubicBezTo>
                  <a:cubicBezTo>
                    <a:pt x="263" y="320"/>
                    <a:pt x="206" y="321"/>
                    <a:pt x="170" y="287"/>
                  </a:cubicBezTo>
                  <a:close/>
                </a:path>
              </a:pathLst>
            </a:custGeom>
            <a:solidFill>
              <a:srgbClr val="FDD5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10" name="Freeform 54"/>
            <p:cNvSpPr/>
            <p:nvPr/>
          </p:nvSpPr>
          <p:spPr bwMode="auto">
            <a:xfrm>
              <a:off x="5585654" y="4240364"/>
              <a:ext cx="259077" cy="254022"/>
            </a:xfrm>
            <a:custGeom>
              <a:avLst/>
              <a:gdLst>
                <a:gd name="T0" fmla="*/ 87 w 251"/>
                <a:gd name="T1" fmla="*/ 211 h 246"/>
                <a:gd name="T2" fmla="*/ 37 w 251"/>
                <a:gd name="T3" fmla="*/ 166 h 246"/>
                <a:gd name="T4" fmla="*/ 34 w 251"/>
                <a:gd name="T5" fmla="*/ 38 h 246"/>
                <a:gd name="T6" fmla="*/ 35 w 251"/>
                <a:gd name="T7" fmla="*/ 37 h 246"/>
                <a:gd name="T8" fmla="*/ 163 w 251"/>
                <a:gd name="T9" fmla="*/ 34 h 246"/>
                <a:gd name="T10" fmla="*/ 214 w 251"/>
                <a:gd name="T11" fmla="*/ 79 h 246"/>
                <a:gd name="T12" fmla="*/ 216 w 251"/>
                <a:gd name="T13" fmla="*/ 207 h 246"/>
                <a:gd name="T14" fmla="*/ 215 w 251"/>
                <a:gd name="T15" fmla="*/ 208 h 246"/>
                <a:gd name="T16" fmla="*/ 87 w 251"/>
                <a:gd name="T17" fmla="*/ 211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1" h="246">
                  <a:moveTo>
                    <a:pt x="87" y="211"/>
                  </a:moveTo>
                  <a:cubicBezTo>
                    <a:pt x="37" y="166"/>
                    <a:pt x="37" y="166"/>
                    <a:pt x="37" y="166"/>
                  </a:cubicBezTo>
                  <a:cubicBezTo>
                    <a:pt x="1" y="131"/>
                    <a:pt x="0" y="74"/>
                    <a:pt x="34" y="38"/>
                  </a:cubicBezTo>
                  <a:cubicBezTo>
                    <a:pt x="35" y="37"/>
                    <a:pt x="35" y="37"/>
                    <a:pt x="35" y="37"/>
                  </a:cubicBezTo>
                  <a:cubicBezTo>
                    <a:pt x="70" y="1"/>
                    <a:pt x="127" y="0"/>
                    <a:pt x="163" y="34"/>
                  </a:cubicBezTo>
                  <a:cubicBezTo>
                    <a:pt x="214" y="79"/>
                    <a:pt x="214" y="79"/>
                    <a:pt x="214" y="79"/>
                  </a:cubicBezTo>
                  <a:cubicBezTo>
                    <a:pt x="250" y="114"/>
                    <a:pt x="251" y="171"/>
                    <a:pt x="216" y="207"/>
                  </a:cubicBezTo>
                  <a:cubicBezTo>
                    <a:pt x="215" y="208"/>
                    <a:pt x="215" y="208"/>
                    <a:pt x="215" y="208"/>
                  </a:cubicBezTo>
                  <a:cubicBezTo>
                    <a:pt x="181" y="244"/>
                    <a:pt x="123" y="246"/>
                    <a:pt x="87" y="211"/>
                  </a:cubicBezTo>
                  <a:close/>
                </a:path>
              </a:pathLst>
            </a:custGeom>
            <a:solidFill>
              <a:srgbClr val="FDD5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11" name="Freeform 55"/>
            <p:cNvSpPr/>
            <p:nvPr/>
          </p:nvSpPr>
          <p:spPr bwMode="auto">
            <a:xfrm>
              <a:off x="5171763" y="3382883"/>
              <a:ext cx="756378" cy="415155"/>
            </a:xfrm>
            <a:custGeom>
              <a:avLst/>
              <a:gdLst>
                <a:gd name="T0" fmla="*/ 0 w 733"/>
                <a:gd name="T1" fmla="*/ 22 h 402"/>
                <a:gd name="T2" fmla="*/ 401 w 733"/>
                <a:gd name="T3" fmla="*/ 2 h 402"/>
                <a:gd name="T4" fmla="*/ 536 w 733"/>
                <a:gd name="T5" fmla="*/ 54 h 402"/>
                <a:gd name="T6" fmla="*/ 689 w 733"/>
                <a:gd name="T7" fmla="*/ 205 h 402"/>
                <a:gd name="T8" fmla="*/ 693 w 733"/>
                <a:gd name="T9" fmla="*/ 356 h 402"/>
                <a:gd name="T10" fmla="*/ 691 w 733"/>
                <a:gd name="T11" fmla="*/ 358 h 402"/>
                <a:gd name="T12" fmla="*/ 540 w 733"/>
                <a:gd name="T13" fmla="*/ 361 h 402"/>
                <a:gd name="T14" fmla="*/ 370 w 733"/>
                <a:gd name="T15" fmla="*/ 193 h 402"/>
                <a:gd name="T16" fmla="*/ 13 w 733"/>
                <a:gd name="T17" fmla="*/ 244 h 402"/>
                <a:gd name="T18" fmla="*/ 0 w 733"/>
                <a:gd name="T19" fmla="*/ 22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33" h="402">
                  <a:moveTo>
                    <a:pt x="0" y="22"/>
                  </a:moveTo>
                  <a:cubicBezTo>
                    <a:pt x="401" y="2"/>
                    <a:pt x="401" y="2"/>
                    <a:pt x="401" y="2"/>
                  </a:cubicBezTo>
                  <a:cubicBezTo>
                    <a:pt x="451" y="0"/>
                    <a:pt x="500" y="18"/>
                    <a:pt x="536" y="54"/>
                  </a:cubicBezTo>
                  <a:cubicBezTo>
                    <a:pt x="689" y="205"/>
                    <a:pt x="689" y="205"/>
                    <a:pt x="689" y="205"/>
                  </a:cubicBezTo>
                  <a:cubicBezTo>
                    <a:pt x="732" y="246"/>
                    <a:pt x="733" y="314"/>
                    <a:pt x="693" y="356"/>
                  </a:cubicBezTo>
                  <a:cubicBezTo>
                    <a:pt x="691" y="358"/>
                    <a:pt x="691" y="358"/>
                    <a:pt x="691" y="358"/>
                  </a:cubicBezTo>
                  <a:cubicBezTo>
                    <a:pt x="650" y="401"/>
                    <a:pt x="583" y="402"/>
                    <a:pt x="540" y="361"/>
                  </a:cubicBezTo>
                  <a:cubicBezTo>
                    <a:pt x="370" y="193"/>
                    <a:pt x="370" y="193"/>
                    <a:pt x="370" y="193"/>
                  </a:cubicBezTo>
                  <a:cubicBezTo>
                    <a:pt x="13" y="244"/>
                    <a:pt x="13" y="244"/>
                    <a:pt x="13" y="244"/>
                  </a:cubicBezTo>
                  <a:cubicBezTo>
                    <a:pt x="0" y="22"/>
                    <a:pt x="0" y="22"/>
                    <a:pt x="0" y="22"/>
                  </a:cubicBezTo>
                </a:path>
              </a:pathLst>
            </a:custGeom>
            <a:solidFill>
              <a:srgbClr val="FDD5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12" name="Freeform 56"/>
            <p:cNvSpPr/>
            <p:nvPr/>
          </p:nvSpPr>
          <p:spPr bwMode="auto">
            <a:xfrm>
              <a:off x="5553427" y="3582561"/>
              <a:ext cx="345647" cy="236329"/>
            </a:xfrm>
            <a:custGeom>
              <a:avLst/>
              <a:gdLst>
                <a:gd name="T0" fmla="*/ 0 w 335"/>
                <a:gd name="T1" fmla="*/ 0 h 229"/>
                <a:gd name="T2" fmla="*/ 147 w 335"/>
                <a:gd name="T3" fmla="*/ 189 h 229"/>
                <a:gd name="T4" fmla="*/ 230 w 335"/>
                <a:gd name="T5" fmla="*/ 229 h 229"/>
                <a:gd name="T6" fmla="*/ 297 w 335"/>
                <a:gd name="T7" fmla="*/ 205 h 229"/>
                <a:gd name="T8" fmla="*/ 299 w 335"/>
                <a:gd name="T9" fmla="*/ 204 h 229"/>
                <a:gd name="T10" fmla="*/ 335 w 335"/>
                <a:gd name="T11" fmla="*/ 148 h 229"/>
                <a:gd name="T12" fmla="*/ 323 w 335"/>
                <a:gd name="T13" fmla="*/ 163 h 229"/>
                <a:gd name="T14" fmla="*/ 323 w 335"/>
                <a:gd name="T15" fmla="*/ 163 h 229"/>
                <a:gd name="T16" fmla="*/ 323 w 335"/>
                <a:gd name="T17" fmla="*/ 163 h 229"/>
                <a:gd name="T18" fmla="*/ 321 w 335"/>
                <a:gd name="T19" fmla="*/ 165 h 229"/>
                <a:gd name="T20" fmla="*/ 244 w 335"/>
                <a:gd name="T21" fmla="*/ 198 h 229"/>
                <a:gd name="T22" fmla="*/ 170 w 335"/>
                <a:gd name="T23" fmla="*/ 168 h 229"/>
                <a:gd name="T24" fmla="*/ 0 w 335"/>
                <a:gd name="T25" fmla="*/ 0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5" h="229">
                  <a:moveTo>
                    <a:pt x="0" y="0"/>
                  </a:moveTo>
                  <a:cubicBezTo>
                    <a:pt x="147" y="189"/>
                    <a:pt x="147" y="189"/>
                    <a:pt x="147" y="189"/>
                  </a:cubicBezTo>
                  <a:cubicBezTo>
                    <a:pt x="168" y="215"/>
                    <a:pt x="199" y="229"/>
                    <a:pt x="230" y="229"/>
                  </a:cubicBezTo>
                  <a:cubicBezTo>
                    <a:pt x="254" y="229"/>
                    <a:pt x="277" y="221"/>
                    <a:pt x="297" y="205"/>
                  </a:cubicBezTo>
                  <a:cubicBezTo>
                    <a:pt x="299" y="204"/>
                    <a:pt x="299" y="204"/>
                    <a:pt x="299" y="204"/>
                  </a:cubicBezTo>
                  <a:cubicBezTo>
                    <a:pt x="317" y="189"/>
                    <a:pt x="329" y="169"/>
                    <a:pt x="335" y="148"/>
                  </a:cubicBezTo>
                  <a:cubicBezTo>
                    <a:pt x="332" y="153"/>
                    <a:pt x="327" y="158"/>
                    <a:pt x="323" y="163"/>
                  </a:cubicBezTo>
                  <a:cubicBezTo>
                    <a:pt x="323" y="163"/>
                    <a:pt x="323" y="163"/>
                    <a:pt x="323" y="163"/>
                  </a:cubicBezTo>
                  <a:cubicBezTo>
                    <a:pt x="323" y="163"/>
                    <a:pt x="323" y="163"/>
                    <a:pt x="323" y="163"/>
                  </a:cubicBezTo>
                  <a:cubicBezTo>
                    <a:pt x="321" y="165"/>
                    <a:pt x="321" y="165"/>
                    <a:pt x="321" y="165"/>
                  </a:cubicBezTo>
                  <a:cubicBezTo>
                    <a:pt x="300" y="187"/>
                    <a:pt x="272" y="198"/>
                    <a:pt x="244" y="198"/>
                  </a:cubicBezTo>
                  <a:cubicBezTo>
                    <a:pt x="217" y="198"/>
                    <a:pt x="191" y="188"/>
                    <a:pt x="170" y="168"/>
                  </a:cubicBezTo>
                  <a:cubicBezTo>
                    <a:pt x="0" y="0"/>
                    <a:pt x="0" y="0"/>
                    <a:pt x="0" y="0"/>
                  </a:cubicBezTo>
                </a:path>
              </a:pathLst>
            </a:custGeom>
            <a:solidFill>
              <a:srgbClr val="AC7C5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13" name="Freeform 57"/>
            <p:cNvSpPr>
              <a:spLocks noEditPoints="1"/>
            </p:cNvSpPr>
            <p:nvPr/>
          </p:nvSpPr>
          <p:spPr bwMode="auto">
            <a:xfrm>
              <a:off x="5553427" y="3582561"/>
              <a:ext cx="345647" cy="204102"/>
            </a:xfrm>
            <a:custGeom>
              <a:avLst/>
              <a:gdLst>
                <a:gd name="T0" fmla="*/ 335 w 335"/>
                <a:gd name="T1" fmla="*/ 148 h 198"/>
                <a:gd name="T2" fmla="*/ 323 w 335"/>
                <a:gd name="T3" fmla="*/ 163 h 198"/>
                <a:gd name="T4" fmla="*/ 335 w 335"/>
                <a:gd name="T5" fmla="*/ 148 h 198"/>
                <a:gd name="T6" fmla="*/ 335 w 335"/>
                <a:gd name="T7" fmla="*/ 148 h 198"/>
                <a:gd name="T8" fmla="*/ 0 w 335"/>
                <a:gd name="T9" fmla="*/ 0 h 198"/>
                <a:gd name="T10" fmla="*/ 0 w 335"/>
                <a:gd name="T11" fmla="*/ 0 h 198"/>
                <a:gd name="T12" fmla="*/ 170 w 335"/>
                <a:gd name="T13" fmla="*/ 168 h 198"/>
                <a:gd name="T14" fmla="*/ 244 w 335"/>
                <a:gd name="T15" fmla="*/ 198 h 198"/>
                <a:gd name="T16" fmla="*/ 321 w 335"/>
                <a:gd name="T17" fmla="*/ 165 h 198"/>
                <a:gd name="T18" fmla="*/ 323 w 335"/>
                <a:gd name="T19" fmla="*/ 163 h 198"/>
                <a:gd name="T20" fmla="*/ 323 w 335"/>
                <a:gd name="T21" fmla="*/ 163 h 198"/>
                <a:gd name="T22" fmla="*/ 323 w 335"/>
                <a:gd name="T23" fmla="*/ 163 h 198"/>
                <a:gd name="T24" fmla="*/ 321 w 335"/>
                <a:gd name="T25" fmla="*/ 165 h 198"/>
                <a:gd name="T26" fmla="*/ 244 w 335"/>
                <a:gd name="T27" fmla="*/ 198 h 198"/>
                <a:gd name="T28" fmla="*/ 170 w 335"/>
                <a:gd name="T29" fmla="*/ 168 h 198"/>
                <a:gd name="T30" fmla="*/ 0 w 335"/>
                <a:gd name="T31" fmla="*/ 0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35" h="198">
                  <a:moveTo>
                    <a:pt x="335" y="148"/>
                  </a:moveTo>
                  <a:cubicBezTo>
                    <a:pt x="332" y="153"/>
                    <a:pt x="327" y="158"/>
                    <a:pt x="323" y="163"/>
                  </a:cubicBezTo>
                  <a:cubicBezTo>
                    <a:pt x="327" y="158"/>
                    <a:pt x="332" y="153"/>
                    <a:pt x="335" y="148"/>
                  </a:cubicBezTo>
                  <a:cubicBezTo>
                    <a:pt x="335" y="148"/>
                    <a:pt x="335" y="148"/>
                    <a:pt x="335" y="148"/>
                  </a:cubicBezTo>
                  <a:moveTo>
                    <a:pt x="0" y="0"/>
                  </a:moveTo>
                  <a:cubicBezTo>
                    <a:pt x="0" y="0"/>
                    <a:pt x="0" y="0"/>
                    <a:pt x="0" y="0"/>
                  </a:cubicBezTo>
                  <a:cubicBezTo>
                    <a:pt x="170" y="168"/>
                    <a:pt x="170" y="168"/>
                    <a:pt x="170" y="168"/>
                  </a:cubicBezTo>
                  <a:cubicBezTo>
                    <a:pt x="191" y="188"/>
                    <a:pt x="217" y="198"/>
                    <a:pt x="244" y="198"/>
                  </a:cubicBezTo>
                  <a:cubicBezTo>
                    <a:pt x="272" y="198"/>
                    <a:pt x="300" y="187"/>
                    <a:pt x="321" y="165"/>
                  </a:cubicBezTo>
                  <a:cubicBezTo>
                    <a:pt x="323" y="163"/>
                    <a:pt x="323" y="163"/>
                    <a:pt x="323" y="163"/>
                  </a:cubicBezTo>
                  <a:cubicBezTo>
                    <a:pt x="323" y="163"/>
                    <a:pt x="323" y="163"/>
                    <a:pt x="323" y="163"/>
                  </a:cubicBezTo>
                  <a:cubicBezTo>
                    <a:pt x="323" y="163"/>
                    <a:pt x="323" y="163"/>
                    <a:pt x="323" y="163"/>
                  </a:cubicBezTo>
                  <a:cubicBezTo>
                    <a:pt x="321" y="165"/>
                    <a:pt x="321" y="165"/>
                    <a:pt x="321" y="165"/>
                  </a:cubicBezTo>
                  <a:cubicBezTo>
                    <a:pt x="300" y="187"/>
                    <a:pt x="272" y="198"/>
                    <a:pt x="244" y="198"/>
                  </a:cubicBezTo>
                  <a:cubicBezTo>
                    <a:pt x="217" y="198"/>
                    <a:pt x="191" y="188"/>
                    <a:pt x="170" y="168"/>
                  </a:cubicBezTo>
                  <a:cubicBezTo>
                    <a:pt x="0" y="0"/>
                    <a:pt x="0" y="0"/>
                    <a:pt x="0" y="0"/>
                  </a:cubicBezTo>
                </a:path>
              </a:pathLst>
            </a:custGeom>
            <a:solidFill>
              <a:srgbClr val="E4C0A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14" name="Freeform 60"/>
            <p:cNvSpPr/>
            <p:nvPr/>
          </p:nvSpPr>
          <p:spPr bwMode="auto">
            <a:xfrm>
              <a:off x="4900048" y="3380987"/>
              <a:ext cx="120060" cy="470130"/>
            </a:xfrm>
            <a:custGeom>
              <a:avLst/>
              <a:gdLst>
                <a:gd name="T0" fmla="*/ 190 w 190"/>
                <a:gd name="T1" fmla="*/ 0 h 744"/>
                <a:gd name="T2" fmla="*/ 0 w 190"/>
                <a:gd name="T3" fmla="*/ 734 h 744"/>
                <a:gd name="T4" fmla="*/ 82 w 190"/>
                <a:gd name="T5" fmla="*/ 744 h 744"/>
                <a:gd name="T6" fmla="*/ 190 w 190"/>
                <a:gd name="T7" fmla="*/ 0 h 744"/>
              </a:gdLst>
              <a:ahLst/>
              <a:cxnLst>
                <a:cxn ang="0">
                  <a:pos x="T0" y="T1"/>
                </a:cxn>
                <a:cxn ang="0">
                  <a:pos x="T2" y="T3"/>
                </a:cxn>
                <a:cxn ang="0">
                  <a:pos x="T4" y="T5"/>
                </a:cxn>
                <a:cxn ang="0">
                  <a:pos x="T6" y="T7"/>
                </a:cxn>
              </a:cxnLst>
              <a:rect l="0" t="0" r="r" b="b"/>
              <a:pathLst>
                <a:path w="190" h="744">
                  <a:moveTo>
                    <a:pt x="190" y="0"/>
                  </a:moveTo>
                  <a:lnTo>
                    <a:pt x="0" y="734"/>
                  </a:lnTo>
                  <a:lnTo>
                    <a:pt x="82" y="744"/>
                  </a:lnTo>
                  <a:lnTo>
                    <a:pt x="190" y="0"/>
                  </a:lnTo>
                  <a:close/>
                </a:path>
              </a:pathLst>
            </a:custGeom>
            <a:solidFill>
              <a:srgbClr val="E4C0A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15" name="Freeform 64"/>
            <p:cNvSpPr/>
            <p:nvPr/>
          </p:nvSpPr>
          <p:spPr bwMode="auto">
            <a:xfrm>
              <a:off x="6268732" y="3368349"/>
              <a:ext cx="134594" cy="541534"/>
            </a:xfrm>
            <a:custGeom>
              <a:avLst/>
              <a:gdLst>
                <a:gd name="T0" fmla="*/ 0 w 213"/>
                <a:gd name="T1" fmla="*/ 0 h 857"/>
                <a:gd name="T2" fmla="*/ 76 w 213"/>
                <a:gd name="T3" fmla="*/ 857 h 857"/>
                <a:gd name="T4" fmla="*/ 213 w 213"/>
                <a:gd name="T5" fmla="*/ 819 h 857"/>
                <a:gd name="T6" fmla="*/ 0 w 213"/>
                <a:gd name="T7" fmla="*/ 0 h 857"/>
              </a:gdLst>
              <a:ahLst/>
              <a:cxnLst>
                <a:cxn ang="0">
                  <a:pos x="T0" y="T1"/>
                </a:cxn>
                <a:cxn ang="0">
                  <a:pos x="T2" y="T3"/>
                </a:cxn>
                <a:cxn ang="0">
                  <a:pos x="T4" y="T5"/>
                </a:cxn>
                <a:cxn ang="0">
                  <a:pos x="T6" y="T7"/>
                </a:cxn>
              </a:cxnLst>
              <a:rect l="0" t="0" r="r" b="b"/>
              <a:pathLst>
                <a:path w="213" h="857">
                  <a:moveTo>
                    <a:pt x="0" y="0"/>
                  </a:moveTo>
                  <a:lnTo>
                    <a:pt x="76" y="857"/>
                  </a:lnTo>
                  <a:lnTo>
                    <a:pt x="213" y="819"/>
                  </a:lnTo>
                  <a:lnTo>
                    <a:pt x="0" y="0"/>
                  </a:lnTo>
                  <a:close/>
                </a:path>
              </a:pathLst>
            </a:custGeom>
            <a:solidFill>
              <a:srgbClr val="AC7C5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16" name="Freeform 32"/>
            <p:cNvSpPr/>
            <p:nvPr/>
          </p:nvSpPr>
          <p:spPr bwMode="auto">
            <a:xfrm>
              <a:off x="6346838" y="1601043"/>
              <a:ext cx="5845162" cy="2362551"/>
            </a:xfrm>
            <a:custGeom>
              <a:avLst/>
              <a:gdLst>
                <a:gd name="T0" fmla="*/ 0 w 2791"/>
                <a:gd name="T1" fmla="*/ 816 h 1851"/>
                <a:gd name="T2" fmla="*/ 250 w 2791"/>
                <a:gd name="T3" fmla="*/ 1851 h 1851"/>
                <a:gd name="T4" fmla="*/ 2791 w 2791"/>
                <a:gd name="T5" fmla="*/ 1365 h 1851"/>
                <a:gd name="T6" fmla="*/ 2791 w 2791"/>
                <a:gd name="T7" fmla="*/ 0 h 1851"/>
                <a:gd name="T8" fmla="*/ 0 w 2791"/>
                <a:gd name="T9" fmla="*/ 816 h 1851"/>
                <a:gd name="connsiteX0" fmla="*/ 0 w 32507"/>
                <a:gd name="connsiteY0" fmla="*/ 14287 h 19879"/>
                <a:gd name="connsiteX1" fmla="*/ 896 w 32507"/>
                <a:gd name="connsiteY1" fmla="*/ 19879 h 19879"/>
                <a:gd name="connsiteX2" fmla="*/ 10000 w 32507"/>
                <a:gd name="connsiteY2" fmla="*/ 17253 h 19879"/>
                <a:gd name="connsiteX3" fmla="*/ 32507 w 32507"/>
                <a:gd name="connsiteY3" fmla="*/ 0 h 19879"/>
                <a:gd name="connsiteX4" fmla="*/ 0 w 32507"/>
                <a:gd name="connsiteY4" fmla="*/ 14287 h 19879"/>
                <a:gd name="connsiteX0-1" fmla="*/ 0 w 33261"/>
                <a:gd name="connsiteY0-2" fmla="*/ 14536 h 20128"/>
                <a:gd name="connsiteX1-3" fmla="*/ 896 w 33261"/>
                <a:gd name="connsiteY1-4" fmla="*/ 20128 h 20128"/>
                <a:gd name="connsiteX2-5" fmla="*/ 10000 w 33261"/>
                <a:gd name="connsiteY2-6" fmla="*/ 17502 h 20128"/>
                <a:gd name="connsiteX3-7" fmla="*/ 33261 w 33261"/>
                <a:gd name="connsiteY3-8" fmla="*/ 0 h 20128"/>
                <a:gd name="connsiteX4-9" fmla="*/ 0 w 33261"/>
                <a:gd name="connsiteY4-10" fmla="*/ 14536 h 20128"/>
                <a:gd name="connsiteX0-11" fmla="*/ 0 w 33261"/>
                <a:gd name="connsiteY0-12" fmla="*/ 14536 h 20128"/>
                <a:gd name="connsiteX1-13" fmla="*/ 896 w 33261"/>
                <a:gd name="connsiteY1-14" fmla="*/ 20128 h 20128"/>
                <a:gd name="connsiteX2-15" fmla="*/ 33119 w 33261"/>
                <a:gd name="connsiteY2-16" fmla="*/ 10715 h 20128"/>
                <a:gd name="connsiteX3-17" fmla="*/ 33261 w 33261"/>
                <a:gd name="connsiteY3-18" fmla="*/ 0 h 20128"/>
                <a:gd name="connsiteX4-19" fmla="*/ 0 w 33261"/>
                <a:gd name="connsiteY4-20" fmla="*/ 14536 h 20128"/>
                <a:gd name="connsiteX0-21" fmla="*/ 0 w 33143"/>
                <a:gd name="connsiteY0-22" fmla="*/ 14607 h 20199"/>
                <a:gd name="connsiteX1-23" fmla="*/ 896 w 33143"/>
                <a:gd name="connsiteY1-24" fmla="*/ 20199 h 20199"/>
                <a:gd name="connsiteX2-25" fmla="*/ 33119 w 33143"/>
                <a:gd name="connsiteY2-26" fmla="*/ 10786 h 20199"/>
                <a:gd name="connsiteX3-27" fmla="*/ 33143 w 33143"/>
                <a:gd name="connsiteY3-28" fmla="*/ 0 h 20199"/>
                <a:gd name="connsiteX4-29" fmla="*/ 0 w 33143"/>
                <a:gd name="connsiteY4-30" fmla="*/ 14607 h 2019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3143" h="20199">
                  <a:moveTo>
                    <a:pt x="0" y="14607"/>
                  </a:moveTo>
                  <a:lnTo>
                    <a:pt x="896" y="20199"/>
                  </a:lnTo>
                  <a:lnTo>
                    <a:pt x="33119" y="10786"/>
                  </a:lnTo>
                  <a:cubicBezTo>
                    <a:pt x="33166" y="7214"/>
                    <a:pt x="33096" y="3572"/>
                    <a:pt x="33143" y="0"/>
                  </a:cubicBezTo>
                  <a:lnTo>
                    <a:pt x="0" y="14607"/>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a:p>
          </p:txBody>
        </p:sp>
        <p:sp>
          <p:nvSpPr>
            <p:cNvPr id="317" name="Freeform 38"/>
            <p:cNvSpPr/>
            <p:nvPr/>
          </p:nvSpPr>
          <p:spPr bwMode="auto">
            <a:xfrm>
              <a:off x="-23122" y="1824921"/>
              <a:ext cx="4959188" cy="2110870"/>
            </a:xfrm>
            <a:custGeom>
              <a:avLst/>
              <a:gdLst>
                <a:gd name="T0" fmla="*/ 2803 w 2803"/>
                <a:gd name="T1" fmla="*/ 819 h 1854"/>
                <a:gd name="T2" fmla="*/ 2553 w 2803"/>
                <a:gd name="T3" fmla="*/ 1854 h 1854"/>
                <a:gd name="T4" fmla="*/ 0 w 2803"/>
                <a:gd name="T5" fmla="*/ 1363 h 1854"/>
                <a:gd name="T6" fmla="*/ 0 w 2803"/>
                <a:gd name="T7" fmla="*/ 0 h 1854"/>
                <a:gd name="T8" fmla="*/ 2803 w 2803"/>
                <a:gd name="T9" fmla="*/ 819 h 1854"/>
                <a:gd name="connsiteX0" fmla="*/ 28445 w 28445"/>
                <a:gd name="connsiteY0" fmla="*/ 12577 h 18160"/>
                <a:gd name="connsiteX1" fmla="*/ 27553 w 28445"/>
                <a:gd name="connsiteY1" fmla="*/ 18160 h 18160"/>
                <a:gd name="connsiteX2" fmla="*/ 18445 w 28445"/>
                <a:gd name="connsiteY2" fmla="*/ 15512 h 18160"/>
                <a:gd name="connsiteX3" fmla="*/ 0 w 28445"/>
                <a:gd name="connsiteY3" fmla="*/ 0 h 18160"/>
                <a:gd name="connsiteX4" fmla="*/ 28445 w 28445"/>
                <a:gd name="connsiteY4" fmla="*/ 12577 h 18160"/>
                <a:gd name="connsiteX0-1" fmla="*/ 28445 w 28445"/>
                <a:gd name="connsiteY0-2" fmla="*/ 12577 h 18160"/>
                <a:gd name="connsiteX1-3" fmla="*/ 27553 w 28445"/>
                <a:gd name="connsiteY1-4" fmla="*/ 18160 h 18160"/>
                <a:gd name="connsiteX2-5" fmla="*/ 517 w 28445"/>
                <a:gd name="connsiteY2-6" fmla="*/ 10119 h 18160"/>
                <a:gd name="connsiteX3-7" fmla="*/ 0 w 28445"/>
                <a:gd name="connsiteY3-8" fmla="*/ 0 h 18160"/>
                <a:gd name="connsiteX4-9" fmla="*/ 28445 w 28445"/>
                <a:gd name="connsiteY4-10" fmla="*/ 12577 h 18160"/>
                <a:gd name="connsiteX0-11" fmla="*/ 27999 w 27999"/>
                <a:gd name="connsiteY0-12" fmla="*/ 12435 h 18018"/>
                <a:gd name="connsiteX1-13" fmla="*/ 27107 w 27999"/>
                <a:gd name="connsiteY1-14" fmla="*/ 18018 h 18018"/>
                <a:gd name="connsiteX2-15" fmla="*/ 71 w 27999"/>
                <a:gd name="connsiteY2-16" fmla="*/ 9977 h 18018"/>
                <a:gd name="connsiteX3-17" fmla="*/ 0 w 27999"/>
                <a:gd name="connsiteY3-18" fmla="*/ 0 h 18018"/>
                <a:gd name="connsiteX4-19" fmla="*/ 27999 w 27999"/>
                <a:gd name="connsiteY4-20" fmla="*/ 12435 h 1801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7999" h="18018">
                  <a:moveTo>
                    <a:pt x="27999" y="12435"/>
                  </a:moveTo>
                  <a:lnTo>
                    <a:pt x="27107" y="18018"/>
                  </a:lnTo>
                  <a:lnTo>
                    <a:pt x="71" y="9977"/>
                  </a:lnTo>
                  <a:cubicBezTo>
                    <a:pt x="-101" y="6604"/>
                    <a:pt x="172" y="3373"/>
                    <a:pt x="0" y="0"/>
                  </a:cubicBezTo>
                  <a:lnTo>
                    <a:pt x="27999" y="12435"/>
                  </a:lnTo>
                  <a:close/>
                </a:path>
              </a:pathLst>
            </a:custGeom>
            <a:solidFill>
              <a:schemeClr val="accent4">
                <a:lumMod val="75000"/>
              </a:schemeClr>
            </a:solidFill>
            <a:ln>
              <a:noFill/>
            </a:ln>
          </p:spPr>
          <p:txBody>
            <a:bodyPr vert="horz" wrap="square" lIns="91440" tIns="45720" rIns="91440" bIns="45720" numCol="1" anchor="t" anchorCtr="0" compatLnSpc="1"/>
            <a:lstStyle/>
            <a:p>
              <a:endParaRPr lang="en-US"/>
            </a:p>
          </p:txBody>
        </p:sp>
        <p:sp>
          <p:nvSpPr>
            <p:cNvPr id="318" name="Freeform 33"/>
            <p:cNvSpPr/>
            <p:nvPr/>
          </p:nvSpPr>
          <p:spPr bwMode="auto">
            <a:xfrm>
              <a:off x="6558772" y="3735480"/>
              <a:ext cx="132698" cy="133962"/>
            </a:xfrm>
            <a:custGeom>
              <a:avLst/>
              <a:gdLst>
                <a:gd name="T0" fmla="*/ 128 w 128"/>
                <a:gd name="T1" fmla="*/ 65 h 130"/>
                <a:gd name="T2" fmla="*/ 63 w 128"/>
                <a:gd name="T3" fmla="*/ 130 h 130"/>
                <a:gd name="T4" fmla="*/ 0 w 128"/>
                <a:gd name="T5" fmla="*/ 65 h 130"/>
                <a:gd name="T6" fmla="*/ 67 w 128"/>
                <a:gd name="T7" fmla="*/ 2 h 130"/>
                <a:gd name="T8" fmla="*/ 128 w 128"/>
                <a:gd name="T9" fmla="*/ 65 h 130"/>
              </a:gdLst>
              <a:ahLst/>
              <a:cxnLst>
                <a:cxn ang="0">
                  <a:pos x="T0" y="T1"/>
                </a:cxn>
                <a:cxn ang="0">
                  <a:pos x="T2" y="T3"/>
                </a:cxn>
                <a:cxn ang="0">
                  <a:pos x="T4" y="T5"/>
                </a:cxn>
                <a:cxn ang="0">
                  <a:pos x="T6" y="T7"/>
                </a:cxn>
                <a:cxn ang="0">
                  <a:pos x="T8" y="T9"/>
                </a:cxn>
              </a:cxnLst>
              <a:rect l="0" t="0" r="r" b="b"/>
              <a:pathLst>
                <a:path w="128" h="130">
                  <a:moveTo>
                    <a:pt x="128" y="65"/>
                  </a:moveTo>
                  <a:cubicBezTo>
                    <a:pt x="128" y="101"/>
                    <a:pt x="99" y="130"/>
                    <a:pt x="63" y="130"/>
                  </a:cubicBezTo>
                  <a:cubicBezTo>
                    <a:pt x="28" y="129"/>
                    <a:pt x="0" y="100"/>
                    <a:pt x="0" y="65"/>
                  </a:cubicBezTo>
                  <a:cubicBezTo>
                    <a:pt x="1" y="29"/>
                    <a:pt x="31" y="0"/>
                    <a:pt x="67" y="2"/>
                  </a:cubicBezTo>
                  <a:cubicBezTo>
                    <a:pt x="100" y="3"/>
                    <a:pt x="127" y="31"/>
                    <a:pt x="128" y="65"/>
                  </a:cubicBezTo>
                  <a:close/>
                </a:path>
              </a:pathLst>
            </a:custGeom>
            <a:solidFill>
              <a:schemeClr val="tx2">
                <a:lumMod val="60000"/>
                <a:lumOff val="40000"/>
              </a:schemeClr>
            </a:solidFill>
            <a:ln>
              <a:noFill/>
            </a:ln>
          </p:spPr>
          <p:txBody>
            <a:bodyPr vert="horz" wrap="square" lIns="91440" tIns="45720" rIns="91440" bIns="45720" numCol="1" anchor="t" anchorCtr="0" compatLnSpc="1"/>
            <a:lstStyle/>
            <a:p>
              <a:endParaRPr lang="en-US"/>
            </a:p>
          </p:txBody>
        </p:sp>
        <p:sp>
          <p:nvSpPr>
            <p:cNvPr id="319" name="Freeform 34"/>
            <p:cNvSpPr/>
            <p:nvPr/>
          </p:nvSpPr>
          <p:spPr bwMode="auto">
            <a:xfrm>
              <a:off x="6759083" y="3695039"/>
              <a:ext cx="144704" cy="145336"/>
            </a:xfrm>
            <a:custGeom>
              <a:avLst/>
              <a:gdLst>
                <a:gd name="T0" fmla="*/ 133 w 140"/>
                <a:gd name="T1" fmla="*/ 60 h 141"/>
                <a:gd name="T2" fmla="*/ 59 w 140"/>
                <a:gd name="T3" fmla="*/ 133 h 141"/>
                <a:gd name="T4" fmla="*/ 7 w 140"/>
                <a:gd name="T5" fmla="*/ 80 h 141"/>
                <a:gd name="T6" fmla="*/ 82 w 140"/>
                <a:gd name="T7" fmla="*/ 7 h 141"/>
                <a:gd name="T8" fmla="*/ 133 w 140"/>
                <a:gd name="T9" fmla="*/ 60 h 141"/>
              </a:gdLst>
              <a:ahLst/>
              <a:cxnLst>
                <a:cxn ang="0">
                  <a:pos x="T0" y="T1"/>
                </a:cxn>
                <a:cxn ang="0">
                  <a:pos x="T2" y="T3"/>
                </a:cxn>
                <a:cxn ang="0">
                  <a:pos x="T4" y="T5"/>
                </a:cxn>
                <a:cxn ang="0">
                  <a:pos x="T6" y="T7"/>
                </a:cxn>
                <a:cxn ang="0">
                  <a:pos x="T8" y="T9"/>
                </a:cxn>
              </a:cxnLst>
              <a:rect l="0" t="0" r="r" b="b"/>
              <a:pathLst>
                <a:path w="140" h="141">
                  <a:moveTo>
                    <a:pt x="133" y="60"/>
                  </a:moveTo>
                  <a:cubicBezTo>
                    <a:pt x="140" y="104"/>
                    <a:pt x="102" y="141"/>
                    <a:pt x="59" y="133"/>
                  </a:cubicBezTo>
                  <a:cubicBezTo>
                    <a:pt x="32" y="129"/>
                    <a:pt x="11" y="107"/>
                    <a:pt x="7" y="80"/>
                  </a:cubicBezTo>
                  <a:cubicBezTo>
                    <a:pt x="0" y="36"/>
                    <a:pt x="38" y="0"/>
                    <a:pt x="82" y="7"/>
                  </a:cubicBezTo>
                  <a:cubicBezTo>
                    <a:pt x="108" y="12"/>
                    <a:pt x="129" y="34"/>
                    <a:pt x="133" y="60"/>
                  </a:cubicBezTo>
                  <a:close/>
                </a:path>
              </a:pathLst>
            </a:custGeom>
            <a:solidFill>
              <a:schemeClr val="tx2">
                <a:lumMod val="60000"/>
                <a:lumOff val="40000"/>
              </a:schemeClr>
            </a:solidFill>
            <a:ln>
              <a:noFill/>
            </a:ln>
          </p:spPr>
          <p:txBody>
            <a:bodyPr vert="horz" wrap="square" lIns="91440" tIns="45720" rIns="91440" bIns="45720" numCol="1" anchor="t" anchorCtr="0" compatLnSpc="1"/>
            <a:lstStyle/>
            <a:p>
              <a:endParaRPr lang="en-US"/>
            </a:p>
          </p:txBody>
        </p:sp>
        <p:sp>
          <p:nvSpPr>
            <p:cNvPr id="320" name="Freeform 35"/>
            <p:cNvSpPr/>
            <p:nvPr/>
          </p:nvSpPr>
          <p:spPr bwMode="auto">
            <a:xfrm>
              <a:off x="6966977" y="3659021"/>
              <a:ext cx="143440" cy="146600"/>
            </a:xfrm>
            <a:custGeom>
              <a:avLst/>
              <a:gdLst>
                <a:gd name="T0" fmla="*/ 133 w 139"/>
                <a:gd name="T1" fmla="*/ 61 h 142"/>
                <a:gd name="T2" fmla="*/ 58 w 139"/>
                <a:gd name="T3" fmla="*/ 134 h 142"/>
                <a:gd name="T4" fmla="*/ 6 w 139"/>
                <a:gd name="T5" fmla="*/ 81 h 142"/>
                <a:gd name="T6" fmla="*/ 81 w 139"/>
                <a:gd name="T7" fmla="*/ 8 h 142"/>
                <a:gd name="T8" fmla="*/ 133 w 139"/>
                <a:gd name="T9" fmla="*/ 61 h 142"/>
              </a:gdLst>
              <a:ahLst/>
              <a:cxnLst>
                <a:cxn ang="0">
                  <a:pos x="T0" y="T1"/>
                </a:cxn>
                <a:cxn ang="0">
                  <a:pos x="T2" y="T3"/>
                </a:cxn>
                <a:cxn ang="0">
                  <a:pos x="T4" y="T5"/>
                </a:cxn>
                <a:cxn ang="0">
                  <a:pos x="T6" y="T7"/>
                </a:cxn>
                <a:cxn ang="0">
                  <a:pos x="T8" y="T9"/>
                </a:cxn>
              </a:cxnLst>
              <a:rect l="0" t="0" r="r" b="b"/>
              <a:pathLst>
                <a:path w="139" h="142">
                  <a:moveTo>
                    <a:pt x="133" y="61"/>
                  </a:moveTo>
                  <a:cubicBezTo>
                    <a:pt x="139" y="105"/>
                    <a:pt x="101" y="142"/>
                    <a:pt x="58" y="134"/>
                  </a:cubicBezTo>
                  <a:cubicBezTo>
                    <a:pt x="31" y="129"/>
                    <a:pt x="10" y="108"/>
                    <a:pt x="6" y="81"/>
                  </a:cubicBezTo>
                  <a:cubicBezTo>
                    <a:pt x="0" y="37"/>
                    <a:pt x="37" y="0"/>
                    <a:pt x="81" y="8"/>
                  </a:cubicBezTo>
                  <a:cubicBezTo>
                    <a:pt x="107" y="13"/>
                    <a:pt x="129" y="34"/>
                    <a:pt x="133" y="61"/>
                  </a:cubicBezTo>
                  <a:close/>
                </a:path>
              </a:pathLst>
            </a:custGeom>
            <a:solidFill>
              <a:schemeClr val="tx2">
                <a:lumMod val="60000"/>
                <a:lumOff val="40000"/>
              </a:schemeClr>
            </a:solidFill>
            <a:ln>
              <a:noFill/>
            </a:ln>
          </p:spPr>
          <p:txBody>
            <a:bodyPr vert="horz" wrap="square" lIns="91440" tIns="45720" rIns="91440" bIns="45720" numCol="1" anchor="t" anchorCtr="0" compatLnSpc="1"/>
            <a:lstStyle/>
            <a:p>
              <a:endParaRPr lang="en-US"/>
            </a:p>
          </p:txBody>
        </p:sp>
        <p:sp>
          <p:nvSpPr>
            <p:cNvPr id="321" name="Freeform 39"/>
            <p:cNvSpPr/>
            <p:nvPr/>
          </p:nvSpPr>
          <p:spPr bwMode="auto">
            <a:xfrm>
              <a:off x="4630861" y="3735480"/>
              <a:ext cx="132698" cy="133962"/>
            </a:xfrm>
            <a:custGeom>
              <a:avLst/>
              <a:gdLst>
                <a:gd name="T0" fmla="*/ 0 w 129"/>
                <a:gd name="T1" fmla="*/ 65 h 130"/>
                <a:gd name="T2" fmla="*/ 65 w 129"/>
                <a:gd name="T3" fmla="*/ 130 h 130"/>
                <a:gd name="T4" fmla="*/ 128 w 129"/>
                <a:gd name="T5" fmla="*/ 65 h 130"/>
                <a:gd name="T6" fmla="*/ 62 w 129"/>
                <a:gd name="T7" fmla="*/ 2 h 130"/>
                <a:gd name="T8" fmla="*/ 0 w 129"/>
                <a:gd name="T9" fmla="*/ 65 h 130"/>
              </a:gdLst>
              <a:ahLst/>
              <a:cxnLst>
                <a:cxn ang="0">
                  <a:pos x="T0" y="T1"/>
                </a:cxn>
                <a:cxn ang="0">
                  <a:pos x="T2" y="T3"/>
                </a:cxn>
                <a:cxn ang="0">
                  <a:pos x="T4" y="T5"/>
                </a:cxn>
                <a:cxn ang="0">
                  <a:pos x="T6" y="T7"/>
                </a:cxn>
                <a:cxn ang="0">
                  <a:pos x="T8" y="T9"/>
                </a:cxn>
              </a:cxnLst>
              <a:rect l="0" t="0" r="r" b="b"/>
              <a:pathLst>
                <a:path w="129" h="130">
                  <a:moveTo>
                    <a:pt x="0" y="65"/>
                  </a:moveTo>
                  <a:cubicBezTo>
                    <a:pt x="0" y="101"/>
                    <a:pt x="29" y="130"/>
                    <a:pt x="65" y="130"/>
                  </a:cubicBezTo>
                  <a:cubicBezTo>
                    <a:pt x="101" y="129"/>
                    <a:pt x="129" y="100"/>
                    <a:pt x="128" y="65"/>
                  </a:cubicBezTo>
                  <a:cubicBezTo>
                    <a:pt x="128" y="29"/>
                    <a:pt x="98" y="0"/>
                    <a:pt x="62" y="2"/>
                  </a:cubicBezTo>
                  <a:cubicBezTo>
                    <a:pt x="28" y="3"/>
                    <a:pt x="1" y="31"/>
                    <a:pt x="0" y="65"/>
                  </a:cubicBezTo>
                  <a:close/>
                </a:path>
              </a:pathLst>
            </a:custGeom>
            <a:solidFill>
              <a:schemeClr val="tx2">
                <a:lumMod val="60000"/>
                <a:lumOff val="40000"/>
              </a:schemeClr>
            </a:solidFill>
            <a:ln>
              <a:noFill/>
            </a:ln>
          </p:spPr>
          <p:txBody>
            <a:bodyPr vert="horz" wrap="square" lIns="91440" tIns="45720" rIns="91440" bIns="45720" numCol="1" anchor="t" anchorCtr="0" compatLnSpc="1"/>
            <a:lstStyle/>
            <a:p>
              <a:endParaRPr lang="en-US"/>
            </a:p>
          </p:txBody>
        </p:sp>
        <p:sp>
          <p:nvSpPr>
            <p:cNvPr id="322" name="Freeform 40"/>
            <p:cNvSpPr/>
            <p:nvPr/>
          </p:nvSpPr>
          <p:spPr bwMode="auto">
            <a:xfrm>
              <a:off x="4417912" y="3695039"/>
              <a:ext cx="144704" cy="145336"/>
            </a:xfrm>
            <a:custGeom>
              <a:avLst/>
              <a:gdLst>
                <a:gd name="T0" fmla="*/ 7 w 140"/>
                <a:gd name="T1" fmla="*/ 60 h 141"/>
                <a:gd name="T2" fmla="*/ 82 w 140"/>
                <a:gd name="T3" fmla="*/ 133 h 141"/>
                <a:gd name="T4" fmla="*/ 133 w 140"/>
                <a:gd name="T5" fmla="*/ 80 h 141"/>
                <a:gd name="T6" fmla="*/ 58 w 140"/>
                <a:gd name="T7" fmla="*/ 7 h 141"/>
                <a:gd name="T8" fmla="*/ 7 w 140"/>
                <a:gd name="T9" fmla="*/ 60 h 141"/>
              </a:gdLst>
              <a:ahLst/>
              <a:cxnLst>
                <a:cxn ang="0">
                  <a:pos x="T0" y="T1"/>
                </a:cxn>
                <a:cxn ang="0">
                  <a:pos x="T2" y="T3"/>
                </a:cxn>
                <a:cxn ang="0">
                  <a:pos x="T4" y="T5"/>
                </a:cxn>
                <a:cxn ang="0">
                  <a:pos x="T6" y="T7"/>
                </a:cxn>
                <a:cxn ang="0">
                  <a:pos x="T8" y="T9"/>
                </a:cxn>
              </a:cxnLst>
              <a:rect l="0" t="0" r="r" b="b"/>
              <a:pathLst>
                <a:path w="140" h="141">
                  <a:moveTo>
                    <a:pt x="7" y="60"/>
                  </a:moveTo>
                  <a:cubicBezTo>
                    <a:pt x="0" y="104"/>
                    <a:pt x="38" y="141"/>
                    <a:pt x="82" y="133"/>
                  </a:cubicBezTo>
                  <a:cubicBezTo>
                    <a:pt x="108" y="129"/>
                    <a:pt x="129" y="107"/>
                    <a:pt x="133" y="80"/>
                  </a:cubicBezTo>
                  <a:cubicBezTo>
                    <a:pt x="140" y="36"/>
                    <a:pt x="102" y="0"/>
                    <a:pt x="58" y="7"/>
                  </a:cubicBezTo>
                  <a:cubicBezTo>
                    <a:pt x="32" y="12"/>
                    <a:pt x="11" y="34"/>
                    <a:pt x="7" y="60"/>
                  </a:cubicBezTo>
                  <a:close/>
                </a:path>
              </a:pathLst>
            </a:custGeom>
            <a:solidFill>
              <a:schemeClr val="tx2">
                <a:lumMod val="60000"/>
                <a:lumOff val="40000"/>
              </a:schemeClr>
            </a:solidFill>
            <a:ln>
              <a:noFill/>
            </a:ln>
          </p:spPr>
          <p:txBody>
            <a:bodyPr vert="horz" wrap="square" lIns="91440" tIns="45720" rIns="91440" bIns="45720" numCol="1" anchor="t" anchorCtr="0" compatLnSpc="1"/>
            <a:lstStyle/>
            <a:p>
              <a:endParaRPr lang="en-US"/>
            </a:p>
          </p:txBody>
        </p:sp>
        <p:sp>
          <p:nvSpPr>
            <p:cNvPr id="323" name="Freeform 41"/>
            <p:cNvSpPr/>
            <p:nvPr/>
          </p:nvSpPr>
          <p:spPr bwMode="auto">
            <a:xfrm>
              <a:off x="4211282" y="3659021"/>
              <a:ext cx="144704" cy="146600"/>
            </a:xfrm>
            <a:custGeom>
              <a:avLst/>
              <a:gdLst>
                <a:gd name="T0" fmla="*/ 7 w 140"/>
                <a:gd name="T1" fmla="*/ 61 h 142"/>
                <a:gd name="T2" fmla="*/ 82 w 140"/>
                <a:gd name="T3" fmla="*/ 134 h 142"/>
                <a:gd name="T4" fmla="*/ 133 w 140"/>
                <a:gd name="T5" fmla="*/ 81 h 142"/>
                <a:gd name="T6" fmla="*/ 58 w 140"/>
                <a:gd name="T7" fmla="*/ 8 h 142"/>
                <a:gd name="T8" fmla="*/ 7 w 140"/>
                <a:gd name="T9" fmla="*/ 61 h 142"/>
              </a:gdLst>
              <a:ahLst/>
              <a:cxnLst>
                <a:cxn ang="0">
                  <a:pos x="T0" y="T1"/>
                </a:cxn>
                <a:cxn ang="0">
                  <a:pos x="T2" y="T3"/>
                </a:cxn>
                <a:cxn ang="0">
                  <a:pos x="T4" y="T5"/>
                </a:cxn>
                <a:cxn ang="0">
                  <a:pos x="T6" y="T7"/>
                </a:cxn>
                <a:cxn ang="0">
                  <a:pos x="T8" y="T9"/>
                </a:cxn>
              </a:cxnLst>
              <a:rect l="0" t="0" r="r" b="b"/>
              <a:pathLst>
                <a:path w="140" h="142">
                  <a:moveTo>
                    <a:pt x="7" y="61"/>
                  </a:moveTo>
                  <a:cubicBezTo>
                    <a:pt x="0" y="105"/>
                    <a:pt x="38" y="142"/>
                    <a:pt x="82" y="134"/>
                  </a:cubicBezTo>
                  <a:cubicBezTo>
                    <a:pt x="108" y="129"/>
                    <a:pt x="129" y="108"/>
                    <a:pt x="133" y="81"/>
                  </a:cubicBezTo>
                  <a:cubicBezTo>
                    <a:pt x="140" y="37"/>
                    <a:pt x="102" y="0"/>
                    <a:pt x="58" y="8"/>
                  </a:cubicBezTo>
                  <a:cubicBezTo>
                    <a:pt x="32" y="13"/>
                    <a:pt x="11" y="34"/>
                    <a:pt x="7" y="61"/>
                  </a:cubicBezTo>
                  <a:close/>
                </a:path>
              </a:pathLst>
            </a:custGeom>
            <a:solidFill>
              <a:schemeClr val="tx2">
                <a:lumMod val="60000"/>
                <a:lumOff val="40000"/>
              </a:schemeClr>
            </a:solidFill>
            <a:ln>
              <a:noFill/>
            </a:ln>
          </p:spPr>
          <p:txBody>
            <a:bodyPr vert="horz" wrap="square" lIns="91440" tIns="45720" rIns="91440" bIns="45720" numCol="1" anchor="t" anchorCtr="0" compatLnSpc="1"/>
            <a:lstStyle/>
            <a:p>
              <a:endParaRPr lang="en-US"/>
            </a:p>
          </p:txBody>
        </p:sp>
      </p:grpSp>
      <p:grpSp>
        <p:nvGrpSpPr>
          <p:cNvPr id="324" name="Group 88"/>
          <p:cNvGrpSpPr/>
          <p:nvPr/>
        </p:nvGrpSpPr>
        <p:grpSpPr>
          <a:xfrm>
            <a:off x="4594386" y="4200974"/>
            <a:ext cx="2015114" cy="1694742"/>
            <a:chOff x="4963869" y="1554810"/>
            <a:chExt cx="2015114" cy="1694742"/>
          </a:xfrm>
        </p:grpSpPr>
        <p:sp>
          <p:nvSpPr>
            <p:cNvPr id="325" name="Freeform 5"/>
            <p:cNvSpPr>
              <a:spLocks noEditPoints="1"/>
            </p:cNvSpPr>
            <p:nvPr/>
          </p:nvSpPr>
          <p:spPr bwMode="auto">
            <a:xfrm>
              <a:off x="4963869" y="2527928"/>
              <a:ext cx="496670" cy="593981"/>
            </a:xfrm>
            <a:custGeom>
              <a:avLst/>
              <a:gdLst>
                <a:gd name="T0" fmla="*/ 688 w 786"/>
                <a:gd name="T1" fmla="*/ 534 h 940"/>
                <a:gd name="T2" fmla="*/ 786 w 786"/>
                <a:gd name="T3" fmla="*/ 507 h 940"/>
                <a:gd name="T4" fmla="*/ 693 w 786"/>
                <a:gd name="T5" fmla="*/ 232 h 940"/>
                <a:gd name="T6" fmla="*/ 610 w 786"/>
                <a:gd name="T7" fmla="*/ 268 h 940"/>
                <a:gd name="T8" fmla="*/ 533 w 786"/>
                <a:gd name="T9" fmla="*/ 0 h 940"/>
                <a:gd name="T10" fmla="*/ 0 w 786"/>
                <a:gd name="T11" fmla="*/ 168 h 940"/>
                <a:gd name="T12" fmla="*/ 224 w 786"/>
                <a:gd name="T13" fmla="*/ 940 h 940"/>
                <a:gd name="T14" fmla="*/ 768 w 786"/>
                <a:gd name="T15" fmla="*/ 809 h 940"/>
                <a:gd name="T16" fmla="*/ 688 w 786"/>
                <a:gd name="T17" fmla="*/ 534 h 940"/>
                <a:gd name="T18" fmla="*/ 669 w 786"/>
                <a:gd name="T19" fmla="*/ 292 h 940"/>
                <a:gd name="T20" fmla="*/ 726 w 786"/>
                <a:gd name="T21" fmla="*/ 485 h 940"/>
                <a:gd name="T22" fmla="*/ 677 w 786"/>
                <a:gd name="T23" fmla="*/ 498 h 940"/>
                <a:gd name="T24" fmla="*/ 621 w 786"/>
                <a:gd name="T25" fmla="*/ 304 h 940"/>
                <a:gd name="T26" fmla="*/ 669 w 786"/>
                <a:gd name="T27" fmla="*/ 292 h 9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86" h="940">
                  <a:moveTo>
                    <a:pt x="688" y="534"/>
                  </a:moveTo>
                  <a:lnTo>
                    <a:pt x="786" y="507"/>
                  </a:lnTo>
                  <a:lnTo>
                    <a:pt x="693" y="232"/>
                  </a:lnTo>
                  <a:lnTo>
                    <a:pt x="610" y="268"/>
                  </a:lnTo>
                  <a:lnTo>
                    <a:pt x="533" y="0"/>
                  </a:lnTo>
                  <a:lnTo>
                    <a:pt x="0" y="168"/>
                  </a:lnTo>
                  <a:lnTo>
                    <a:pt x="224" y="940"/>
                  </a:lnTo>
                  <a:lnTo>
                    <a:pt x="768" y="809"/>
                  </a:lnTo>
                  <a:lnTo>
                    <a:pt x="688" y="534"/>
                  </a:lnTo>
                  <a:close/>
                  <a:moveTo>
                    <a:pt x="669" y="292"/>
                  </a:moveTo>
                  <a:lnTo>
                    <a:pt x="726" y="485"/>
                  </a:lnTo>
                  <a:lnTo>
                    <a:pt x="677" y="498"/>
                  </a:lnTo>
                  <a:lnTo>
                    <a:pt x="621" y="304"/>
                  </a:lnTo>
                  <a:lnTo>
                    <a:pt x="669" y="292"/>
                  </a:ln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326" name="Freeform 6"/>
            <p:cNvSpPr/>
            <p:nvPr/>
          </p:nvSpPr>
          <p:spPr bwMode="auto">
            <a:xfrm>
              <a:off x="5382184" y="2588590"/>
              <a:ext cx="531424" cy="226218"/>
            </a:xfrm>
            <a:custGeom>
              <a:avLst/>
              <a:gdLst>
                <a:gd name="T0" fmla="*/ 2 w 515"/>
                <a:gd name="T1" fmla="*/ 147 h 219"/>
                <a:gd name="T2" fmla="*/ 17 w 515"/>
                <a:gd name="T3" fmla="*/ 153 h 219"/>
                <a:gd name="T4" fmla="*/ 4 w 515"/>
                <a:gd name="T5" fmla="*/ 166 h 219"/>
                <a:gd name="T6" fmla="*/ 24 w 515"/>
                <a:gd name="T7" fmla="*/ 176 h 219"/>
                <a:gd name="T8" fmla="*/ 24 w 515"/>
                <a:gd name="T9" fmla="*/ 176 h 219"/>
                <a:gd name="T10" fmla="*/ 10 w 515"/>
                <a:gd name="T11" fmla="*/ 189 h 219"/>
                <a:gd name="T12" fmla="*/ 29 w 515"/>
                <a:gd name="T13" fmla="*/ 195 h 219"/>
                <a:gd name="T14" fmla="*/ 13 w 515"/>
                <a:gd name="T15" fmla="*/ 211 h 219"/>
                <a:gd name="T16" fmla="*/ 32 w 515"/>
                <a:gd name="T17" fmla="*/ 213 h 219"/>
                <a:gd name="T18" fmla="*/ 515 w 515"/>
                <a:gd name="T19" fmla="*/ 74 h 219"/>
                <a:gd name="T20" fmla="*/ 483 w 515"/>
                <a:gd name="T21" fmla="*/ 0 h 219"/>
                <a:gd name="T22" fmla="*/ 17 w 515"/>
                <a:gd name="T23" fmla="*/ 135 h 219"/>
                <a:gd name="T24" fmla="*/ 2 w 515"/>
                <a:gd name="T25" fmla="*/ 147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5" h="219">
                  <a:moveTo>
                    <a:pt x="2" y="147"/>
                  </a:moveTo>
                  <a:cubicBezTo>
                    <a:pt x="3" y="154"/>
                    <a:pt x="12" y="155"/>
                    <a:pt x="17" y="153"/>
                  </a:cubicBezTo>
                  <a:cubicBezTo>
                    <a:pt x="12" y="154"/>
                    <a:pt x="3" y="157"/>
                    <a:pt x="4" y="166"/>
                  </a:cubicBezTo>
                  <a:cubicBezTo>
                    <a:pt x="6" y="176"/>
                    <a:pt x="20" y="176"/>
                    <a:pt x="24" y="176"/>
                  </a:cubicBezTo>
                  <a:cubicBezTo>
                    <a:pt x="24" y="176"/>
                    <a:pt x="24" y="176"/>
                    <a:pt x="24" y="176"/>
                  </a:cubicBezTo>
                  <a:cubicBezTo>
                    <a:pt x="20" y="177"/>
                    <a:pt x="9" y="180"/>
                    <a:pt x="10" y="189"/>
                  </a:cubicBezTo>
                  <a:cubicBezTo>
                    <a:pt x="12" y="197"/>
                    <a:pt x="24" y="196"/>
                    <a:pt x="29" y="195"/>
                  </a:cubicBezTo>
                  <a:cubicBezTo>
                    <a:pt x="24" y="196"/>
                    <a:pt x="11" y="200"/>
                    <a:pt x="13" y="211"/>
                  </a:cubicBezTo>
                  <a:cubicBezTo>
                    <a:pt x="15" y="219"/>
                    <a:pt x="32" y="213"/>
                    <a:pt x="32" y="213"/>
                  </a:cubicBezTo>
                  <a:cubicBezTo>
                    <a:pt x="350" y="91"/>
                    <a:pt x="515" y="74"/>
                    <a:pt x="515" y="74"/>
                  </a:cubicBezTo>
                  <a:cubicBezTo>
                    <a:pt x="483" y="0"/>
                    <a:pt x="483" y="0"/>
                    <a:pt x="483" y="0"/>
                  </a:cubicBezTo>
                  <a:cubicBezTo>
                    <a:pt x="145" y="77"/>
                    <a:pt x="49" y="126"/>
                    <a:pt x="17" y="135"/>
                  </a:cubicBezTo>
                  <a:cubicBezTo>
                    <a:pt x="17" y="135"/>
                    <a:pt x="0" y="140"/>
                    <a:pt x="2" y="147"/>
                  </a:cubicBezTo>
                  <a:close/>
                </a:path>
              </a:pathLst>
            </a:custGeom>
            <a:solidFill>
              <a:srgbClr val="FDD5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27" name="Freeform 7"/>
            <p:cNvSpPr/>
            <p:nvPr/>
          </p:nvSpPr>
          <p:spPr bwMode="auto">
            <a:xfrm>
              <a:off x="6604269" y="2090657"/>
              <a:ext cx="374714" cy="384192"/>
            </a:xfrm>
            <a:custGeom>
              <a:avLst/>
              <a:gdLst>
                <a:gd name="T0" fmla="*/ 151 w 363"/>
                <a:gd name="T1" fmla="*/ 4 h 372"/>
                <a:gd name="T2" fmla="*/ 147 w 363"/>
                <a:gd name="T3" fmla="*/ 20 h 372"/>
                <a:gd name="T4" fmla="*/ 133 w 363"/>
                <a:gd name="T5" fmla="*/ 9 h 372"/>
                <a:gd name="T6" fmla="*/ 126 w 363"/>
                <a:gd name="T7" fmla="*/ 30 h 372"/>
                <a:gd name="T8" fmla="*/ 126 w 363"/>
                <a:gd name="T9" fmla="*/ 30 h 372"/>
                <a:gd name="T10" fmla="*/ 111 w 363"/>
                <a:gd name="T11" fmla="*/ 18 h 372"/>
                <a:gd name="T12" fmla="*/ 107 w 363"/>
                <a:gd name="T13" fmla="*/ 37 h 372"/>
                <a:gd name="T14" fmla="*/ 89 w 363"/>
                <a:gd name="T15" fmla="*/ 24 h 372"/>
                <a:gd name="T16" fmla="*/ 90 w 363"/>
                <a:gd name="T17" fmla="*/ 43 h 372"/>
                <a:gd name="T18" fmla="*/ 0 w 363"/>
                <a:gd name="T19" fmla="*/ 293 h 372"/>
                <a:gd name="T20" fmla="*/ 16 w 363"/>
                <a:gd name="T21" fmla="*/ 372 h 372"/>
                <a:gd name="T22" fmla="*/ 165 w 363"/>
                <a:gd name="T23" fmla="*/ 17 h 372"/>
                <a:gd name="T24" fmla="*/ 151 w 363"/>
                <a:gd name="T25" fmla="*/ 4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3" h="372">
                  <a:moveTo>
                    <a:pt x="151" y="4"/>
                  </a:moveTo>
                  <a:cubicBezTo>
                    <a:pt x="144" y="7"/>
                    <a:pt x="146" y="14"/>
                    <a:pt x="147" y="20"/>
                  </a:cubicBezTo>
                  <a:cubicBezTo>
                    <a:pt x="145" y="14"/>
                    <a:pt x="141" y="6"/>
                    <a:pt x="133" y="9"/>
                  </a:cubicBezTo>
                  <a:cubicBezTo>
                    <a:pt x="123" y="12"/>
                    <a:pt x="125" y="25"/>
                    <a:pt x="126" y="30"/>
                  </a:cubicBezTo>
                  <a:cubicBezTo>
                    <a:pt x="126" y="30"/>
                    <a:pt x="126" y="30"/>
                    <a:pt x="126" y="30"/>
                  </a:cubicBezTo>
                  <a:cubicBezTo>
                    <a:pt x="124" y="26"/>
                    <a:pt x="119" y="15"/>
                    <a:pt x="111" y="18"/>
                  </a:cubicBezTo>
                  <a:cubicBezTo>
                    <a:pt x="103" y="20"/>
                    <a:pt x="106" y="32"/>
                    <a:pt x="107" y="37"/>
                  </a:cubicBezTo>
                  <a:cubicBezTo>
                    <a:pt x="105" y="32"/>
                    <a:pt x="99" y="19"/>
                    <a:pt x="89" y="24"/>
                  </a:cubicBezTo>
                  <a:cubicBezTo>
                    <a:pt x="82" y="27"/>
                    <a:pt x="90" y="43"/>
                    <a:pt x="90" y="43"/>
                  </a:cubicBezTo>
                  <a:cubicBezTo>
                    <a:pt x="257" y="339"/>
                    <a:pt x="0" y="293"/>
                    <a:pt x="0" y="293"/>
                  </a:cubicBezTo>
                  <a:cubicBezTo>
                    <a:pt x="16" y="372"/>
                    <a:pt x="16" y="372"/>
                    <a:pt x="16" y="372"/>
                  </a:cubicBezTo>
                  <a:cubicBezTo>
                    <a:pt x="363" y="364"/>
                    <a:pt x="178" y="47"/>
                    <a:pt x="165" y="17"/>
                  </a:cubicBezTo>
                  <a:cubicBezTo>
                    <a:pt x="165" y="17"/>
                    <a:pt x="158" y="0"/>
                    <a:pt x="151" y="4"/>
                  </a:cubicBezTo>
                </a:path>
              </a:pathLst>
            </a:custGeom>
            <a:solidFill>
              <a:srgbClr val="FDD5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28" name="Freeform 8"/>
            <p:cNvSpPr/>
            <p:nvPr/>
          </p:nvSpPr>
          <p:spPr bwMode="auto">
            <a:xfrm>
              <a:off x="6604269" y="2393335"/>
              <a:ext cx="58134" cy="81514"/>
            </a:xfrm>
            <a:custGeom>
              <a:avLst/>
              <a:gdLst>
                <a:gd name="T0" fmla="*/ 0 w 56"/>
                <a:gd name="T1" fmla="*/ 0 h 79"/>
                <a:gd name="T2" fmla="*/ 16 w 56"/>
                <a:gd name="T3" fmla="*/ 79 h 79"/>
                <a:gd name="T4" fmla="*/ 56 w 56"/>
                <a:gd name="T5" fmla="*/ 76 h 79"/>
                <a:gd name="T6" fmla="*/ 48 w 56"/>
                <a:gd name="T7" fmla="*/ 2 h 79"/>
                <a:gd name="T8" fmla="*/ 0 w 56"/>
                <a:gd name="T9" fmla="*/ 0 h 79"/>
              </a:gdLst>
              <a:ahLst/>
              <a:cxnLst>
                <a:cxn ang="0">
                  <a:pos x="T0" y="T1"/>
                </a:cxn>
                <a:cxn ang="0">
                  <a:pos x="T2" y="T3"/>
                </a:cxn>
                <a:cxn ang="0">
                  <a:pos x="T4" y="T5"/>
                </a:cxn>
                <a:cxn ang="0">
                  <a:pos x="T6" y="T7"/>
                </a:cxn>
                <a:cxn ang="0">
                  <a:pos x="T8" y="T9"/>
                </a:cxn>
              </a:cxnLst>
              <a:rect l="0" t="0" r="r" b="b"/>
              <a:pathLst>
                <a:path w="56" h="79">
                  <a:moveTo>
                    <a:pt x="0" y="0"/>
                  </a:moveTo>
                  <a:cubicBezTo>
                    <a:pt x="16" y="79"/>
                    <a:pt x="16" y="79"/>
                    <a:pt x="16" y="79"/>
                  </a:cubicBezTo>
                  <a:cubicBezTo>
                    <a:pt x="30" y="78"/>
                    <a:pt x="44" y="77"/>
                    <a:pt x="56" y="76"/>
                  </a:cubicBezTo>
                  <a:cubicBezTo>
                    <a:pt x="48" y="2"/>
                    <a:pt x="48" y="2"/>
                    <a:pt x="48" y="2"/>
                  </a:cubicBezTo>
                  <a:cubicBezTo>
                    <a:pt x="21" y="4"/>
                    <a:pt x="0" y="0"/>
                    <a:pt x="0" y="0"/>
                  </a:cubicBezTo>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329" name="Freeform 9"/>
            <p:cNvSpPr/>
            <p:nvPr/>
          </p:nvSpPr>
          <p:spPr bwMode="auto">
            <a:xfrm>
              <a:off x="5967319" y="2770576"/>
              <a:ext cx="980701" cy="478976"/>
            </a:xfrm>
            <a:custGeom>
              <a:avLst/>
              <a:gdLst>
                <a:gd name="T0" fmla="*/ 924 w 950"/>
                <a:gd name="T1" fmla="*/ 108 h 464"/>
                <a:gd name="T2" fmla="*/ 829 w 950"/>
                <a:gd name="T3" fmla="*/ 158 h 464"/>
                <a:gd name="T4" fmla="*/ 817 w 950"/>
                <a:gd name="T5" fmla="*/ 29 h 464"/>
                <a:gd name="T6" fmla="*/ 720 w 950"/>
                <a:gd name="T7" fmla="*/ 58 h 464"/>
                <a:gd name="T8" fmla="*/ 89 w 950"/>
                <a:gd name="T9" fmla="*/ 242 h 464"/>
                <a:gd name="T10" fmla="*/ 121 w 950"/>
                <a:gd name="T11" fmla="*/ 343 h 464"/>
                <a:gd name="T12" fmla="*/ 47 w 950"/>
                <a:gd name="T13" fmla="*/ 340 h 464"/>
                <a:gd name="T14" fmla="*/ 58 w 950"/>
                <a:gd name="T15" fmla="*/ 461 h 464"/>
                <a:gd name="T16" fmla="*/ 72 w 950"/>
                <a:gd name="T17" fmla="*/ 383 h 464"/>
                <a:gd name="T18" fmla="*/ 167 w 950"/>
                <a:gd name="T19" fmla="*/ 395 h 464"/>
                <a:gd name="T20" fmla="*/ 161 w 950"/>
                <a:gd name="T21" fmla="*/ 270 h 464"/>
                <a:gd name="T22" fmla="*/ 774 w 950"/>
                <a:gd name="T23" fmla="*/ 84 h 464"/>
                <a:gd name="T24" fmla="*/ 806 w 950"/>
                <a:gd name="T25" fmla="*/ 237 h 464"/>
                <a:gd name="T26" fmla="*/ 924 w 950"/>
                <a:gd name="T27" fmla="*/ 108 h 4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50" h="464">
                  <a:moveTo>
                    <a:pt x="924" y="108"/>
                  </a:moveTo>
                  <a:cubicBezTo>
                    <a:pt x="897" y="38"/>
                    <a:pt x="829" y="158"/>
                    <a:pt x="829" y="158"/>
                  </a:cubicBezTo>
                  <a:cubicBezTo>
                    <a:pt x="829" y="158"/>
                    <a:pt x="844" y="60"/>
                    <a:pt x="817" y="29"/>
                  </a:cubicBezTo>
                  <a:cubicBezTo>
                    <a:pt x="791" y="0"/>
                    <a:pt x="735" y="46"/>
                    <a:pt x="720" y="58"/>
                  </a:cubicBezTo>
                  <a:cubicBezTo>
                    <a:pt x="89" y="242"/>
                    <a:pt x="89" y="242"/>
                    <a:pt x="89" y="242"/>
                  </a:cubicBezTo>
                  <a:cubicBezTo>
                    <a:pt x="121" y="343"/>
                    <a:pt x="121" y="343"/>
                    <a:pt x="121" y="343"/>
                  </a:cubicBezTo>
                  <a:cubicBezTo>
                    <a:pt x="47" y="340"/>
                    <a:pt x="47" y="340"/>
                    <a:pt x="47" y="340"/>
                  </a:cubicBezTo>
                  <a:cubicBezTo>
                    <a:pt x="47" y="340"/>
                    <a:pt x="0" y="457"/>
                    <a:pt x="58" y="461"/>
                  </a:cubicBezTo>
                  <a:cubicBezTo>
                    <a:pt x="116" y="464"/>
                    <a:pt x="72" y="383"/>
                    <a:pt x="72" y="383"/>
                  </a:cubicBezTo>
                  <a:cubicBezTo>
                    <a:pt x="72" y="383"/>
                    <a:pt x="129" y="410"/>
                    <a:pt x="167" y="395"/>
                  </a:cubicBezTo>
                  <a:cubicBezTo>
                    <a:pt x="197" y="384"/>
                    <a:pt x="167" y="297"/>
                    <a:pt x="161" y="270"/>
                  </a:cubicBezTo>
                  <a:cubicBezTo>
                    <a:pt x="580" y="216"/>
                    <a:pt x="768" y="88"/>
                    <a:pt x="774" y="84"/>
                  </a:cubicBezTo>
                  <a:cubicBezTo>
                    <a:pt x="774" y="84"/>
                    <a:pt x="792" y="186"/>
                    <a:pt x="806" y="237"/>
                  </a:cubicBezTo>
                  <a:cubicBezTo>
                    <a:pt x="806" y="237"/>
                    <a:pt x="950" y="178"/>
                    <a:pt x="924" y="108"/>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330" name="Freeform 10"/>
            <p:cNvSpPr/>
            <p:nvPr/>
          </p:nvSpPr>
          <p:spPr bwMode="auto">
            <a:xfrm>
              <a:off x="6605533" y="2393335"/>
              <a:ext cx="1264" cy="0"/>
            </a:xfrm>
            <a:custGeom>
              <a:avLst/>
              <a:gdLst>
                <a:gd name="T0" fmla="*/ 0 w 1"/>
                <a:gd name="T1" fmla="*/ 0 w 1"/>
                <a:gd name="T2" fmla="*/ 1 w 1"/>
                <a:gd name="T3" fmla="*/ 1 w 1"/>
                <a:gd name="T4" fmla="*/ 0 w 1"/>
              </a:gdLst>
              <a:ahLst/>
              <a:cxnLst>
                <a:cxn ang="0">
                  <a:pos x="T0" y="0"/>
                </a:cxn>
                <a:cxn ang="0">
                  <a:pos x="T1" y="0"/>
                </a:cxn>
                <a:cxn ang="0">
                  <a:pos x="T2" y="0"/>
                </a:cxn>
                <a:cxn ang="0">
                  <a:pos x="T3" y="0"/>
                </a:cxn>
                <a:cxn ang="0">
                  <a:pos x="T4" y="0"/>
                </a:cxn>
              </a:cxnLst>
              <a:rect l="0" t="0" r="r" b="b"/>
              <a:pathLst>
                <a:path w="1">
                  <a:moveTo>
                    <a:pt x="0" y="0"/>
                  </a:moveTo>
                  <a:cubicBezTo>
                    <a:pt x="0" y="0"/>
                    <a:pt x="0" y="0"/>
                    <a:pt x="0" y="0"/>
                  </a:cubicBezTo>
                  <a:cubicBezTo>
                    <a:pt x="0" y="0"/>
                    <a:pt x="0" y="0"/>
                    <a:pt x="1" y="0"/>
                  </a:cubicBezTo>
                  <a:cubicBezTo>
                    <a:pt x="1" y="0"/>
                    <a:pt x="1" y="0"/>
                    <a:pt x="1" y="0"/>
                  </a:cubicBezTo>
                  <a:cubicBezTo>
                    <a:pt x="0" y="0"/>
                    <a:pt x="0" y="0"/>
                    <a:pt x="0" y="0"/>
                  </a:cubicBezTo>
                </a:path>
              </a:pathLst>
            </a:custGeom>
            <a:solidFill>
              <a:srgbClr val="E6E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31" name="Freeform 12"/>
            <p:cNvSpPr/>
            <p:nvPr/>
          </p:nvSpPr>
          <p:spPr bwMode="auto">
            <a:xfrm>
              <a:off x="5784069" y="1592092"/>
              <a:ext cx="819568" cy="996499"/>
            </a:xfrm>
            <a:custGeom>
              <a:avLst/>
              <a:gdLst>
                <a:gd name="T0" fmla="*/ 794 w 794"/>
                <a:gd name="T1" fmla="*/ 771 h 965"/>
                <a:gd name="T2" fmla="*/ 152 w 794"/>
                <a:gd name="T3" fmla="*/ 398 h 965"/>
                <a:gd name="T4" fmla="*/ 94 w 794"/>
                <a:gd name="T5" fmla="*/ 965 h 965"/>
                <a:gd name="T6" fmla="*/ 794 w 794"/>
                <a:gd name="T7" fmla="*/ 771 h 965"/>
              </a:gdLst>
              <a:ahLst/>
              <a:cxnLst>
                <a:cxn ang="0">
                  <a:pos x="T0" y="T1"/>
                </a:cxn>
                <a:cxn ang="0">
                  <a:pos x="T2" y="T3"/>
                </a:cxn>
                <a:cxn ang="0">
                  <a:pos x="T4" y="T5"/>
                </a:cxn>
                <a:cxn ang="0">
                  <a:pos x="T6" y="T7"/>
                </a:cxn>
              </a:cxnLst>
              <a:rect l="0" t="0" r="r" b="b"/>
              <a:pathLst>
                <a:path w="794" h="965">
                  <a:moveTo>
                    <a:pt x="794" y="771"/>
                  </a:moveTo>
                  <a:cubicBezTo>
                    <a:pt x="794" y="771"/>
                    <a:pt x="679" y="0"/>
                    <a:pt x="152" y="398"/>
                  </a:cubicBezTo>
                  <a:cubicBezTo>
                    <a:pt x="152" y="398"/>
                    <a:pt x="0" y="581"/>
                    <a:pt x="94" y="965"/>
                  </a:cubicBezTo>
                  <a:cubicBezTo>
                    <a:pt x="698" y="934"/>
                    <a:pt x="794" y="771"/>
                    <a:pt x="794" y="771"/>
                  </a:cubicBezTo>
                  <a:close/>
                </a:path>
              </a:pathLst>
            </a:custGeom>
            <a:solidFill>
              <a:srgbClr val="FDD5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32" name="Freeform 13"/>
            <p:cNvSpPr/>
            <p:nvPr/>
          </p:nvSpPr>
          <p:spPr bwMode="auto">
            <a:xfrm>
              <a:off x="5473809" y="1554810"/>
              <a:ext cx="1217662" cy="1033780"/>
            </a:xfrm>
            <a:custGeom>
              <a:avLst/>
              <a:gdLst>
                <a:gd name="T0" fmla="*/ 951 w 1179"/>
                <a:gd name="T1" fmla="*/ 33 h 1001"/>
                <a:gd name="T2" fmla="*/ 504 w 1179"/>
                <a:gd name="T3" fmla="*/ 500 h 1001"/>
                <a:gd name="T4" fmla="*/ 502 w 1179"/>
                <a:gd name="T5" fmla="*/ 685 h 1001"/>
                <a:gd name="T6" fmla="*/ 421 w 1179"/>
                <a:gd name="T7" fmla="*/ 710 h 1001"/>
                <a:gd name="T8" fmla="*/ 498 w 1179"/>
                <a:gd name="T9" fmla="*/ 738 h 1001"/>
                <a:gd name="T10" fmla="*/ 394 w 1179"/>
                <a:gd name="T11" fmla="*/ 1001 h 1001"/>
                <a:gd name="T12" fmla="*/ 340 w 1179"/>
                <a:gd name="T13" fmla="*/ 331 h 1001"/>
                <a:gd name="T14" fmla="*/ 479 w 1179"/>
                <a:gd name="T15" fmla="*/ 115 h 1001"/>
                <a:gd name="T16" fmla="*/ 951 w 1179"/>
                <a:gd name="T17" fmla="*/ 33 h 10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79" h="1001">
                  <a:moveTo>
                    <a:pt x="951" y="33"/>
                  </a:moveTo>
                  <a:cubicBezTo>
                    <a:pt x="951" y="33"/>
                    <a:pt x="1179" y="438"/>
                    <a:pt x="504" y="500"/>
                  </a:cubicBezTo>
                  <a:cubicBezTo>
                    <a:pt x="502" y="685"/>
                    <a:pt x="502" y="685"/>
                    <a:pt x="502" y="685"/>
                  </a:cubicBezTo>
                  <a:cubicBezTo>
                    <a:pt x="502" y="685"/>
                    <a:pt x="423" y="637"/>
                    <a:pt x="421" y="710"/>
                  </a:cubicBezTo>
                  <a:cubicBezTo>
                    <a:pt x="419" y="783"/>
                    <a:pt x="498" y="738"/>
                    <a:pt x="498" y="738"/>
                  </a:cubicBezTo>
                  <a:cubicBezTo>
                    <a:pt x="498" y="738"/>
                    <a:pt x="468" y="934"/>
                    <a:pt x="394" y="1001"/>
                  </a:cubicBezTo>
                  <a:cubicBezTo>
                    <a:pt x="394" y="1001"/>
                    <a:pt x="0" y="320"/>
                    <a:pt x="340" y="331"/>
                  </a:cubicBezTo>
                  <a:cubicBezTo>
                    <a:pt x="340" y="331"/>
                    <a:pt x="303" y="208"/>
                    <a:pt x="479" y="115"/>
                  </a:cubicBezTo>
                  <a:cubicBezTo>
                    <a:pt x="697" y="0"/>
                    <a:pt x="908" y="240"/>
                    <a:pt x="951" y="33"/>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333" name="Freeform 14"/>
            <p:cNvSpPr/>
            <p:nvPr/>
          </p:nvSpPr>
          <p:spPr bwMode="auto">
            <a:xfrm>
              <a:off x="5880749" y="2388280"/>
              <a:ext cx="830310" cy="631895"/>
            </a:xfrm>
            <a:custGeom>
              <a:avLst/>
              <a:gdLst>
                <a:gd name="T0" fmla="*/ 700 w 804"/>
                <a:gd name="T1" fmla="*/ 0 h 612"/>
                <a:gd name="T2" fmla="*/ 804 w 804"/>
                <a:gd name="T3" fmla="*/ 428 h 612"/>
                <a:gd name="T4" fmla="*/ 173 w 804"/>
                <a:gd name="T5" fmla="*/ 612 h 612"/>
                <a:gd name="T6" fmla="*/ 0 w 804"/>
                <a:gd name="T7" fmla="*/ 194 h 612"/>
                <a:gd name="T8" fmla="*/ 700 w 804"/>
                <a:gd name="T9" fmla="*/ 0 h 612"/>
              </a:gdLst>
              <a:ahLst/>
              <a:cxnLst>
                <a:cxn ang="0">
                  <a:pos x="T0" y="T1"/>
                </a:cxn>
                <a:cxn ang="0">
                  <a:pos x="T2" y="T3"/>
                </a:cxn>
                <a:cxn ang="0">
                  <a:pos x="T4" y="T5"/>
                </a:cxn>
                <a:cxn ang="0">
                  <a:pos x="T6" y="T7"/>
                </a:cxn>
                <a:cxn ang="0">
                  <a:pos x="T8" y="T9"/>
                </a:cxn>
              </a:cxnLst>
              <a:rect l="0" t="0" r="r" b="b"/>
              <a:pathLst>
                <a:path w="804" h="612">
                  <a:moveTo>
                    <a:pt x="700" y="0"/>
                  </a:moveTo>
                  <a:cubicBezTo>
                    <a:pt x="804" y="428"/>
                    <a:pt x="804" y="428"/>
                    <a:pt x="804" y="428"/>
                  </a:cubicBezTo>
                  <a:cubicBezTo>
                    <a:pt x="804" y="428"/>
                    <a:pt x="555" y="554"/>
                    <a:pt x="173" y="612"/>
                  </a:cubicBezTo>
                  <a:cubicBezTo>
                    <a:pt x="0" y="194"/>
                    <a:pt x="0" y="194"/>
                    <a:pt x="0" y="194"/>
                  </a:cubicBezTo>
                  <a:cubicBezTo>
                    <a:pt x="0" y="194"/>
                    <a:pt x="485" y="140"/>
                    <a:pt x="700" y="0"/>
                  </a:cubicBezTo>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334" name="Freeform 16"/>
            <p:cNvSpPr/>
            <p:nvPr/>
          </p:nvSpPr>
          <p:spPr bwMode="auto">
            <a:xfrm>
              <a:off x="6152464" y="2488751"/>
              <a:ext cx="341855" cy="321003"/>
            </a:xfrm>
            <a:custGeom>
              <a:avLst/>
              <a:gdLst>
                <a:gd name="T0" fmla="*/ 300 w 331"/>
                <a:gd name="T1" fmla="*/ 0 h 311"/>
                <a:gd name="T2" fmla="*/ 322 w 331"/>
                <a:gd name="T3" fmla="*/ 24 h 311"/>
                <a:gd name="T4" fmla="*/ 310 w 331"/>
                <a:gd name="T5" fmla="*/ 61 h 311"/>
                <a:gd name="T6" fmla="*/ 76 w 331"/>
                <a:gd name="T7" fmla="*/ 311 h 311"/>
                <a:gd name="T8" fmla="*/ 0 w 331"/>
                <a:gd name="T9" fmla="*/ 253 h 311"/>
                <a:gd name="T10" fmla="*/ 60 w 331"/>
                <a:gd name="T11" fmla="*/ 186 h 311"/>
                <a:gd name="T12" fmla="*/ 270 w 331"/>
                <a:gd name="T13" fmla="*/ 75 h 311"/>
                <a:gd name="T14" fmla="*/ 237 w 331"/>
                <a:gd name="T15" fmla="*/ 48 h 311"/>
                <a:gd name="T16" fmla="*/ 244 w 331"/>
                <a:gd name="T17" fmla="*/ 22 h 311"/>
                <a:gd name="T18" fmla="*/ 300 w 331"/>
                <a:gd name="T19" fmla="*/ 0 h 3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1" h="311">
                  <a:moveTo>
                    <a:pt x="300" y="0"/>
                  </a:moveTo>
                  <a:cubicBezTo>
                    <a:pt x="322" y="24"/>
                    <a:pt x="322" y="24"/>
                    <a:pt x="322" y="24"/>
                  </a:cubicBezTo>
                  <a:cubicBezTo>
                    <a:pt x="310" y="61"/>
                    <a:pt x="310" y="61"/>
                    <a:pt x="310" y="61"/>
                  </a:cubicBezTo>
                  <a:cubicBezTo>
                    <a:pt x="310" y="61"/>
                    <a:pt x="331" y="257"/>
                    <a:pt x="76" y="311"/>
                  </a:cubicBezTo>
                  <a:cubicBezTo>
                    <a:pt x="0" y="253"/>
                    <a:pt x="0" y="253"/>
                    <a:pt x="0" y="253"/>
                  </a:cubicBezTo>
                  <a:cubicBezTo>
                    <a:pt x="60" y="186"/>
                    <a:pt x="60" y="186"/>
                    <a:pt x="60" y="186"/>
                  </a:cubicBezTo>
                  <a:cubicBezTo>
                    <a:pt x="275" y="190"/>
                    <a:pt x="270" y="75"/>
                    <a:pt x="270" y="75"/>
                  </a:cubicBezTo>
                  <a:cubicBezTo>
                    <a:pt x="237" y="48"/>
                    <a:pt x="237" y="48"/>
                    <a:pt x="237" y="48"/>
                  </a:cubicBezTo>
                  <a:cubicBezTo>
                    <a:pt x="244" y="22"/>
                    <a:pt x="244" y="22"/>
                    <a:pt x="244" y="22"/>
                  </a:cubicBezTo>
                  <a:lnTo>
                    <a:pt x="300" y="0"/>
                  </a:ln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335" name="Freeform 17"/>
            <p:cNvSpPr/>
            <p:nvPr/>
          </p:nvSpPr>
          <p:spPr bwMode="auto">
            <a:xfrm>
              <a:off x="5397349" y="2746564"/>
              <a:ext cx="2528" cy="1264"/>
            </a:xfrm>
            <a:custGeom>
              <a:avLst/>
              <a:gdLst>
                <a:gd name="T0" fmla="*/ 0 w 2"/>
                <a:gd name="T1" fmla="*/ 1 h 1"/>
                <a:gd name="T2" fmla="*/ 2 w 2"/>
                <a:gd name="T3" fmla="*/ 0 h 1"/>
                <a:gd name="T4" fmla="*/ 0 w 2"/>
                <a:gd name="T5" fmla="*/ 1 h 1"/>
              </a:gdLst>
              <a:ahLst/>
              <a:cxnLst>
                <a:cxn ang="0">
                  <a:pos x="T0" y="T1"/>
                </a:cxn>
                <a:cxn ang="0">
                  <a:pos x="T2" y="T3"/>
                </a:cxn>
                <a:cxn ang="0">
                  <a:pos x="T4" y="T5"/>
                </a:cxn>
              </a:cxnLst>
              <a:rect l="0" t="0" r="r" b="b"/>
              <a:pathLst>
                <a:path w="2" h="1">
                  <a:moveTo>
                    <a:pt x="0" y="1"/>
                  </a:moveTo>
                  <a:cubicBezTo>
                    <a:pt x="1" y="1"/>
                    <a:pt x="2" y="1"/>
                    <a:pt x="2" y="0"/>
                  </a:cubicBezTo>
                  <a:cubicBezTo>
                    <a:pt x="2" y="0"/>
                    <a:pt x="1" y="1"/>
                    <a:pt x="0" y="1"/>
                  </a:cubicBezTo>
                  <a:close/>
                </a:path>
              </a:pathLst>
            </a:custGeom>
            <a:solidFill>
              <a:srgbClr val="FDD5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36" name="Freeform 18"/>
            <p:cNvSpPr/>
            <p:nvPr/>
          </p:nvSpPr>
          <p:spPr bwMode="auto">
            <a:xfrm>
              <a:off x="5828302" y="2588590"/>
              <a:ext cx="85306" cy="87202"/>
            </a:xfrm>
            <a:custGeom>
              <a:avLst/>
              <a:gdLst>
                <a:gd name="T0" fmla="*/ 51 w 83"/>
                <a:gd name="T1" fmla="*/ 0 h 84"/>
                <a:gd name="T2" fmla="*/ 0 w 83"/>
                <a:gd name="T3" fmla="*/ 12 h 84"/>
                <a:gd name="T4" fmla="*/ 25 w 83"/>
                <a:gd name="T5" fmla="*/ 84 h 84"/>
                <a:gd name="T6" fmla="*/ 83 w 83"/>
                <a:gd name="T7" fmla="*/ 74 h 84"/>
                <a:gd name="T8" fmla="*/ 51 w 83"/>
                <a:gd name="T9" fmla="*/ 0 h 84"/>
              </a:gdLst>
              <a:ahLst/>
              <a:cxnLst>
                <a:cxn ang="0">
                  <a:pos x="T0" y="T1"/>
                </a:cxn>
                <a:cxn ang="0">
                  <a:pos x="T2" y="T3"/>
                </a:cxn>
                <a:cxn ang="0">
                  <a:pos x="T4" y="T5"/>
                </a:cxn>
                <a:cxn ang="0">
                  <a:pos x="T6" y="T7"/>
                </a:cxn>
                <a:cxn ang="0">
                  <a:pos x="T8" y="T9"/>
                </a:cxn>
              </a:cxnLst>
              <a:rect l="0" t="0" r="r" b="b"/>
              <a:pathLst>
                <a:path w="83" h="84">
                  <a:moveTo>
                    <a:pt x="51" y="0"/>
                  </a:moveTo>
                  <a:cubicBezTo>
                    <a:pt x="34" y="4"/>
                    <a:pt x="17" y="8"/>
                    <a:pt x="0" y="12"/>
                  </a:cubicBezTo>
                  <a:cubicBezTo>
                    <a:pt x="25" y="84"/>
                    <a:pt x="25" y="84"/>
                    <a:pt x="25" y="84"/>
                  </a:cubicBezTo>
                  <a:cubicBezTo>
                    <a:pt x="64" y="76"/>
                    <a:pt x="83" y="74"/>
                    <a:pt x="83" y="74"/>
                  </a:cubicBezTo>
                  <a:lnTo>
                    <a:pt x="51" y="0"/>
                  </a:ln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337" name="Freeform 19"/>
            <p:cNvSpPr/>
            <p:nvPr/>
          </p:nvSpPr>
          <p:spPr bwMode="auto">
            <a:xfrm>
              <a:off x="6247248" y="2266324"/>
              <a:ext cx="245807" cy="157974"/>
            </a:xfrm>
            <a:custGeom>
              <a:avLst/>
              <a:gdLst>
                <a:gd name="T0" fmla="*/ 0 w 238"/>
                <a:gd name="T1" fmla="*/ 65 h 153"/>
                <a:gd name="T2" fmla="*/ 137 w 238"/>
                <a:gd name="T3" fmla="*/ 125 h 153"/>
                <a:gd name="T4" fmla="*/ 199 w 238"/>
                <a:gd name="T5" fmla="*/ 0 h 153"/>
                <a:gd name="T6" fmla="*/ 0 w 238"/>
                <a:gd name="T7" fmla="*/ 65 h 153"/>
              </a:gdLst>
              <a:ahLst/>
              <a:cxnLst>
                <a:cxn ang="0">
                  <a:pos x="T0" y="T1"/>
                </a:cxn>
                <a:cxn ang="0">
                  <a:pos x="T2" y="T3"/>
                </a:cxn>
                <a:cxn ang="0">
                  <a:pos x="T4" y="T5"/>
                </a:cxn>
                <a:cxn ang="0">
                  <a:pos x="T6" y="T7"/>
                </a:cxn>
              </a:cxnLst>
              <a:rect l="0" t="0" r="r" b="b"/>
              <a:pathLst>
                <a:path w="238" h="153">
                  <a:moveTo>
                    <a:pt x="0" y="65"/>
                  </a:moveTo>
                  <a:cubicBezTo>
                    <a:pt x="12" y="99"/>
                    <a:pt x="39" y="153"/>
                    <a:pt x="137" y="125"/>
                  </a:cubicBezTo>
                  <a:cubicBezTo>
                    <a:pt x="238" y="96"/>
                    <a:pt x="199" y="0"/>
                    <a:pt x="199" y="0"/>
                  </a:cubicBezTo>
                  <a:cubicBezTo>
                    <a:pt x="199" y="0"/>
                    <a:pt x="85" y="3"/>
                    <a:pt x="0" y="65"/>
                  </a:cubicBezTo>
                  <a:close/>
                </a:path>
              </a:pathLst>
            </a:custGeom>
            <a:solidFill>
              <a:srgbClr val="EB7D8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38" name="Freeform 20"/>
            <p:cNvSpPr/>
            <p:nvPr/>
          </p:nvSpPr>
          <p:spPr bwMode="auto">
            <a:xfrm>
              <a:off x="6137930" y="2189233"/>
              <a:ext cx="54343" cy="94784"/>
            </a:xfrm>
            <a:custGeom>
              <a:avLst/>
              <a:gdLst>
                <a:gd name="T0" fmla="*/ 46 w 53"/>
                <a:gd name="T1" fmla="*/ 40 h 92"/>
                <a:gd name="T2" fmla="*/ 40 w 53"/>
                <a:gd name="T3" fmla="*/ 89 h 92"/>
                <a:gd name="T4" fmla="*/ 8 w 53"/>
                <a:gd name="T5" fmla="*/ 52 h 92"/>
                <a:gd name="T6" fmla="*/ 13 w 53"/>
                <a:gd name="T7" fmla="*/ 3 h 92"/>
                <a:gd name="T8" fmla="*/ 46 w 53"/>
                <a:gd name="T9" fmla="*/ 40 h 92"/>
              </a:gdLst>
              <a:ahLst/>
              <a:cxnLst>
                <a:cxn ang="0">
                  <a:pos x="T0" y="T1"/>
                </a:cxn>
                <a:cxn ang="0">
                  <a:pos x="T2" y="T3"/>
                </a:cxn>
                <a:cxn ang="0">
                  <a:pos x="T4" y="T5"/>
                </a:cxn>
                <a:cxn ang="0">
                  <a:pos x="T6" y="T7"/>
                </a:cxn>
                <a:cxn ang="0">
                  <a:pos x="T8" y="T9"/>
                </a:cxn>
              </a:cxnLst>
              <a:rect l="0" t="0" r="r" b="b"/>
              <a:pathLst>
                <a:path w="53" h="92">
                  <a:moveTo>
                    <a:pt x="46" y="40"/>
                  </a:moveTo>
                  <a:cubicBezTo>
                    <a:pt x="53" y="64"/>
                    <a:pt x="50" y="86"/>
                    <a:pt x="40" y="89"/>
                  </a:cubicBezTo>
                  <a:cubicBezTo>
                    <a:pt x="30" y="92"/>
                    <a:pt x="15" y="76"/>
                    <a:pt x="8" y="52"/>
                  </a:cubicBezTo>
                  <a:cubicBezTo>
                    <a:pt x="0" y="28"/>
                    <a:pt x="3" y="6"/>
                    <a:pt x="13" y="3"/>
                  </a:cubicBezTo>
                  <a:cubicBezTo>
                    <a:pt x="24" y="0"/>
                    <a:pt x="38" y="16"/>
                    <a:pt x="46" y="40"/>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339" name="Freeform 21"/>
            <p:cNvSpPr/>
            <p:nvPr/>
          </p:nvSpPr>
          <p:spPr bwMode="auto">
            <a:xfrm>
              <a:off x="6427970" y="2098240"/>
              <a:ext cx="54975" cy="96048"/>
            </a:xfrm>
            <a:custGeom>
              <a:avLst/>
              <a:gdLst>
                <a:gd name="T0" fmla="*/ 45 w 53"/>
                <a:gd name="T1" fmla="*/ 41 h 93"/>
                <a:gd name="T2" fmla="*/ 40 w 53"/>
                <a:gd name="T3" fmla="*/ 90 h 93"/>
                <a:gd name="T4" fmla="*/ 8 w 53"/>
                <a:gd name="T5" fmla="*/ 53 h 93"/>
                <a:gd name="T6" fmla="*/ 13 w 53"/>
                <a:gd name="T7" fmla="*/ 4 h 93"/>
                <a:gd name="T8" fmla="*/ 45 w 53"/>
                <a:gd name="T9" fmla="*/ 41 h 93"/>
              </a:gdLst>
              <a:ahLst/>
              <a:cxnLst>
                <a:cxn ang="0">
                  <a:pos x="T0" y="T1"/>
                </a:cxn>
                <a:cxn ang="0">
                  <a:pos x="T2" y="T3"/>
                </a:cxn>
                <a:cxn ang="0">
                  <a:pos x="T4" y="T5"/>
                </a:cxn>
                <a:cxn ang="0">
                  <a:pos x="T6" y="T7"/>
                </a:cxn>
                <a:cxn ang="0">
                  <a:pos x="T8" y="T9"/>
                </a:cxn>
              </a:cxnLst>
              <a:rect l="0" t="0" r="r" b="b"/>
              <a:pathLst>
                <a:path w="53" h="93">
                  <a:moveTo>
                    <a:pt x="45" y="41"/>
                  </a:moveTo>
                  <a:cubicBezTo>
                    <a:pt x="53" y="65"/>
                    <a:pt x="50" y="87"/>
                    <a:pt x="40" y="90"/>
                  </a:cubicBezTo>
                  <a:cubicBezTo>
                    <a:pt x="29" y="93"/>
                    <a:pt x="15" y="76"/>
                    <a:pt x="8" y="53"/>
                  </a:cubicBezTo>
                  <a:cubicBezTo>
                    <a:pt x="0" y="29"/>
                    <a:pt x="3" y="7"/>
                    <a:pt x="13" y="4"/>
                  </a:cubicBezTo>
                  <a:cubicBezTo>
                    <a:pt x="24" y="0"/>
                    <a:pt x="38" y="17"/>
                    <a:pt x="45" y="41"/>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grpSp>
    </p:spTree>
  </p:cSld>
  <p:clrMapOvr>
    <a:masterClrMapping/>
  </p:clrMapOvr>
  <mc:AlternateContent xmlns:mc="http://schemas.openxmlformats.org/markup-compatibility/2006">
    <mc:Choice xmlns:p14="http://schemas.microsoft.com/office/powerpoint/2010/main" Requires="p14">
      <p:transition spd="slow" p14:dur="25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285"/>
                                        </p:tgtEl>
                                        <p:attrNameLst>
                                          <p:attrName>style.visibility</p:attrName>
                                        </p:attrNameLst>
                                      </p:cBhvr>
                                      <p:to>
                                        <p:strVal val="visible"/>
                                      </p:to>
                                    </p:set>
                                    <p:animEffect transition="in" filter="barn(inVertical)">
                                      <p:cBhvr>
                                        <p:cTn id="7" dur="500"/>
                                        <p:tgtEl>
                                          <p:spTgt spid="285"/>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324"/>
                                        </p:tgtEl>
                                        <p:attrNameLst>
                                          <p:attrName>style.visibility</p:attrName>
                                        </p:attrNameLst>
                                      </p:cBhvr>
                                      <p:to>
                                        <p:strVal val="visible"/>
                                      </p:to>
                                    </p:set>
                                    <p:anim calcmode="lin" valueType="num">
                                      <p:cBhvr additive="base">
                                        <p:cTn id="11" dur="500" fill="hold"/>
                                        <p:tgtEl>
                                          <p:spTgt spid="324"/>
                                        </p:tgtEl>
                                        <p:attrNameLst>
                                          <p:attrName>ppt_x</p:attrName>
                                        </p:attrNameLst>
                                      </p:cBhvr>
                                      <p:tavLst>
                                        <p:tav tm="0">
                                          <p:val>
                                            <p:strVal val="#ppt_x"/>
                                          </p:val>
                                        </p:tav>
                                        <p:tav tm="100000">
                                          <p:val>
                                            <p:strVal val="#ppt_x"/>
                                          </p:val>
                                        </p:tav>
                                      </p:tavLst>
                                    </p:anim>
                                    <p:anim calcmode="lin" valueType="num">
                                      <p:cBhvr additive="base">
                                        <p:cTn id="12" dur="500" fill="hold"/>
                                        <p:tgtEl>
                                          <p:spTgt spid="324"/>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left)">
                                      <p:cBhvr>
                                        <p:cTn id="17" dur="500"/>
                                        <p:tgtEl>
                                          <p:spTgt spid="3"/>
                                        </p:tgtEl>
                                      </p:cBhvr>
                                    </p:animEffect>
                                  </p:childTnLst>
                                </p:cTn>
                              </p:par>
                            </p:childTnLst>
                          </p:cTn>
                        </p:par>
                        <p:par>
                          <p:cTn id="18" fill="hold">
                            <p:stCondLst>
                              <p:cond delay="500"/>
                            </p:stCondLst>
                            <p:childTnLst>
                              <p:par>
                                <p:cTn id="19" presetID="18" presetClass="entr" presetSubtype="6" fill="hold" grpId="0" nodeType="after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strips(downRight)">
                                      <p:cBhvr>
                                        <p:cTn id="2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245773" y="2813755"/>
            <a:ext cx="6047864" cy="661720"/>
          </a:xfrm>
          <a:prstGeom prst="rect">
            <a:avLst/>
          </a:prstGeom>
          <a:noFill/>
          <a:ln>
            <a:noFill/>
          </a:ln>
        </p:spPr>
        <p:txBody>
          <a:bodyPr wrap="square" lIns="45720" tIns="22860" rIns="45720" bIns="22860" rtlCol="0">
            <a:spAutoFit/>
          </a:bodyPr>
          <a:lstStyle/>
          <a:p>
            <a:pPr algn="ct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四、 真题回放，一比高低</a:t>
            </a:r>
            <a:endPar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pic>
        <p:nvPicPr>
          <p:cNvPr id="83" name="图片 8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2"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文本框 19"/>
          <p:cNvSpPr txBox="1"/>
          <p:nvPr/>
        </p:nvSpPr>
        <p:spPr>
          <a:xfrm>
            <a:off x="773274" y="3764960"/>
            <a:ext cx="10808777" cy="156845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16. A. hungry 	B. angry 		C. sad 		D. sleepy</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17. A. heard 	B. realized 		C. supported 	D. noticed</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18. A. sick of 	B. proud of 		C. happy for 	D. sorry for</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19. A. strange	B. wise 		C. strong 		D. handsome</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7" name="图片 6"/>
          <p:cNvPicPr>
            <a:picLocks noChangeAspect="1"/>
          </p:cNvPicPr>
          <p:nvPr/>
        </p:nvPicPr>
        <p:blipFill>
          <a:blip r:embed="rId1"/>
          <a:stretch>
            <a:fillRect/>
          </a:stretch>
        </p:blipFill>
        <p:spPr>
          <a:xfrm>
            <a:off x="8724900" y="-716494"/>
            <a:ext cx="4648200" cy="5065188"/>
          </a:xfrm>
          <a:prstGeom prst="rect">
            <a:avLst/>
          </a:prstGeom>
        </p:spPr>
      </p:pic>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8" name="左箭头 7">
            <a:hlinkClick r:id="rId2" action="ppaction://hlinksldjump"/>
          </p:cNvPr>
          <p:cNvSpPr/>
          <p:nvPr/>
        </p:nvSpPr>
        <p:spPr>
          <a:xfrm>
            <a:off x="10048336" y="593027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13" name="文本框 12">
            <a:hlinkClick r:id="rId3" action="ppaction://hlinksldjump"/>
          </p:cNvPr>
          <p:cNvSpPr txBox="1"/>
          <p:nvPr/>
        </p:nvSpPr>
        <p:spPr>
          <a:xfrm>
            <a:off x="4608839" y="6091730"/>
            <a:ext cx="982961" cy="461665"/>
          </a:xfrm>
          <a:prstGeom prst="rect">
            <a:avLst/>
          </a:prstGeom>
          <a:solidFill>
            <a:schemeClr val="accent1"/>
          </a:solid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解  析</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395314" y="92399"/>
            <a:ext cx="4966335" cy="460375"/>
          </a:xfrm>
          <a:prstGeom prst="rect">
            <a:avLst/>
          </a:prstGeom>
          <a:noFill/>
        </p:spPr>
        <p:txBody>
          <a:bodyPr wrap="none" rtlCol="0">
            <a:spAutoFit/>
          </a:bodyPr>
          <a:lstStyle/>
          <a:p>
            <a:pPr algn="l"/>
            <a:r>
              <a:rPr sz="2400" b="1" dirty="0">
                <a:solidFill>
                  <a:srgbClr val="002060"/>
                </a:solidFill>
                <a:latin typeface="微软雅黑" panose="020B0503020204020204" pitchFamily="34" charset="-122"/>
                <a:ea typeface="微软雅黑" panose="020B0503020204020204" pitchFamily="34" charset="-122"/>
                <a:cs typeface="+mj-cs"/>
              </a:rPr>
              <a:t>2024年广东高职高考完形填空真题</a:t>
            </a:r>
            <a:r>
              <a:rPr lang="zh-CN" altLang="en-US" sz="2400" dirty="0"/>
              <a:t> </a:t>
            </a:r>
            <a:endParaRPr lang="zh-CN" altLang="en-US" sz="2400" dirty="0"/>
          </a:p>
        </p:txBody>
      </p:sp>
      <p:sp>
        <p:nvSpPr>
          <p:cNvPr id="3" name="内容占位符 2"/>
          <p:cNvSpPr>
            <a:spLocks noGrp="1"/>
          </p:cNvSpPr>
          <p:nvPr>
            <p:ph idx="1"/>
          </p:nvPr>
        </p:nvSpPr>
        <p:spPr>
          <a:xfrm>
            <a:off x="591185" y="751205"/>
            <a:ext cx="11420475" cy="2457450"/>
          </a:xfrm>
        </p:spPr>
        <p:txBody>
          <a:bodyPr>
            <a:noAutofit/>
          </a:bodyPr>
          <a:lstStyle/>
          <a:p>
            <a:pPr marL="0" indent="0" algn="just">
              <a:buNone/>
            </a:pPr>
            <a:r>
              <a:rPr lang="en-US" altLang="zh-CN" sz="2400" b="1" dirty="0">
                <a:latin typeface="微软雅黑" panose="020B0503020204020204" pitchFamily="34" charset="-122"/>
                <a:ea typeface="微软雅黑" panose="020B0503020204020204" pitchFamily="34" charset="-122"/>
              </a:rPr>
              <a:t>    A water bird was too old to catch fish like before. One day, he came up with a good idea. Then he sat by the side of a lake, looking </a:t>
            </a:r>
            <a:r>
              <a:rPr lang="en-US" altLang="zh-CN" sz="2400" b="1" u="sng" dirty="0">
                <a:latin typeface="微软雅黑" panose="020B0503020204020204" pitchFamily="34" charset="-122"/>
                <a:ea typeface="微软雅黑" panose="020B0503020204020204" pitchFamily="34" charset="-122"/>
              </a:rPr>
              <a:t>16</a:t>
            </a:r>
            <a:r>
              <a:rPr lang="en-US" altLang="zh-CN" sz="2400" b="1" dirty="0">
                <a:latin typeface="微软雅黑" panose="020B0503020204020204" pitchFamily="34" charset="-122"/>
                <a:ea typeface="微软雅黑" panose="020B0503020204020204" pitchFamily="34" charset="-122"/>
              </a:rPr>
              <a:t> . A crab (螃蟹) living near the lake </a:t>
            </a:r>
            <a:r>
              <a:rPr lang="en-US" altLang="zh-CN" sz="2400" b="1" u="sng" dirty="0">
                <a:latin typeface="微软雅黑" panose="020B0503020204020204" pitchFamily="34" charset="-122"/>
                <a:ea typeface="微软雅黑" panose="020B0503020204020204" pitchFamily="34" charset="-122"/>
              </a:rPr>
              <a:t>17</a:t>
            </a:r>
            <a:r>
              <a:rPr lang="en-US" altLang="zh-CN" sz="2400" b="1" dirty="0">
                <a:latin typeface="微软雅黑" panose="020B0503020204020204" pitchFamily="34" charset="-122"/>
                <a:ea typeface="微软雅黑" panose="020B0503020204020204" pitchFamily="34" charset="-122"/>
              </a:rPr>
              <a:t> that and asked what was wrong with him. The bird said he felt </a:t>
            </a:r>
            <a:r>
              <a:rPr lang="en-US" altLang="zh-CN" sz="2400" b="1" u="sng" dirty="0">
                <a:latin typeface="微软雅黑" panose="020B0503020204020204" pitchFamily="34" charset="-122"/>
                <a:ea typeface="微软雅黑" panose="020B0503020204020204" pitchFamily="34" charset="-122"/>
              </a:rPr>
              <a:t>18</a:t>
            </a:r>
            <a:r>
              <a:rPr lang="en-US" altLang="zh-CN" sz="2400" b="1" dirty="0">
                <a:latin typeface="微软雅黑" panose="020B0503020204020204" pitchFamily="34" charset="-122"/>
                <a:ea typeface="微软雅黑" panose="020B0503020204020204" pitchFamily="34" charset="-122"/>
              </a:rPr>
              <a:t> the creatures (生物) living around the lake, for a </a:t>
            </a:r>
            <a:r>
              <a:rPr lang="en-US" altLang="zh-CN" sz="2400" b="1" u="sng" dirty="0">
                <a:latin typeface="微软雅黑" panose="020B0503020204020204" pitchFamily="34" charset="-122"/>
                <a:ea typeface="微软雅黑" panose="020B0503020204020204" pitchFamily="34" charset="-122"/>
              </a:rPr>
              <a:t>19</a:t>
            </a:r>
            <a:r>
              <a:rPr lang="en-US" altLang="zh-CN" sz="2400" b="1" dirty="0">
                <a:latin typeface="微软雅黑" panose="020B0503020204020204" pitchFamily="34" charset="-122"/>
                <a:ea typeface="微软雅黑" panose="020B0503020204020204" pitchFamily="34" charset="-122"/>
              </a:rPr>
              <a:t> man had said with certainty that the lake would dry up soon. </a:t>
            </a:r>
            <a:endParaRPr lang="en-US" altLang="zh-CN" sz="2400" b="1" dirty="0">
              <a:latin typeface="微软雅黑" panose="020B0503020204020204" pitchFamily="34" charset="-122"/>
              <a:ea typeface="微软雅黑" panose="020B0503020204020204" pitchFamily="34" charset="-122"/>
            </a:endParaRPr>
          </a:p>
        </p:txBody>
      </p:sp>
      <p:sp>
        <p:nvSpPr>
          <p:cNvPr id="22" name="TextBox 22"/>
          <p:cNvSpPr txBox="1"/>
          <p:nvPr/>
        </p:nvSpPr>
        <p:spPr>
          <a:xfrm>
            <a:off x="395596" y="4455691"/>
            <a:ext cx="1659151" cy="52197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D</a:t>
            </a:r>
            <a:endParaRPr lang="en-US" altLang="zh-CN" sz="2800" b="1" dirty="0">
              <a:solidFill>
                <a:srgbClr val="C00000"/>
              </a:solidFill>
              <a:latin typeface="Times New Roman" panose="02020603050405020304" pitchFamily="18" charset="0"/>
              <a:cs typeface="Times New Roman" panose="02020603050405020304" pitchFamily="18" charset="0"/>
            </a:endParaRPr>
          </a:p>
        </p:txBody>
      </p:sp>
      <p:sp>
        <p:nvSpPr>
          <p:cNvPr id="23" name="TextBox 22"/>
          <p:cNvSpPr txBox="1"/>
          <p:nvPr/>
        </p:nvSpPr>
        <p:spPr>
          <a:xfrm>
            <a:off x="385788" y="4106325"/>
            <a:ext cx="1659151" cy="52197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D</a:t>
            </a:r>
            <a:endParaRPr lang="en-US" altLang="zh-CN" sz="2800" b="1" dirty="0">
              <a:solidFill>
                <a:srgbClr val="C00000"/>
              </a:solidFill>
              <a:latin typeface="Times New Roman" panose="02020603050405020304" pitchFamily="18" charset="0"/>
              <a:cs typeface="Times New Roman" panose="02020603050405020304" pitchFamily="18" charset="0"/>
            </a:endParaRPr>
          </a:p>
        </p:txBody>
      </p:sp>
      <p:sp>
        <p:nvSpPr>
          <p:cNvPr id="24" name="TextBox 22"/>
          <p:cNvSpPr txBox="1"/>
          <p:nvPr/>
        </p:nvSpPr>
        <p:spPr>
          <a:xfrm>
            <a:off x="385789" y="3746146"/>
            <a:ext cx="1659151" cy="52197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C</a:t>
            </a:r>
            <a:endParaRPr lang="en-US" altLang="zh-CN" sz="2800" b="1" dirty="0">
              <a:solidFill>
                <a:srgbClr val="C00000"/>
              </a:solidFill>
              <a:latin typeface="Times New Roman" panose="02020603050405020304" pitchFamily="18" charset="0"/>
              <a:cs typeface="Times New Roman" panose="02020603050405020304" pitchFamily="18" charset="0"/>
            </a:endParaRPr>
          </a:p>
        </p:txBody>
      </p:sp>
      <p:sp>
        <p:nvSpPr>
          <p:cNvPr id="25" name="TextBox 22"/>
          <p:cNvSpPr txBox="1"/>
          <p:nvPr/>
        </p:nvSpPr>
        <p:spPr>
          <a:xfrm>
            <a:off x="395596" y="4805057"/>
            <a:ext cx="1659151" cy="52197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B</a:t>
            </a:r>
            <a:endParaRPr lang="en-US" altLang="zh-CN" sz="2800" b="1" dirty="0">
              <a:solidFill>
                <a:srgbClr val="C00000"/>
              </a:solidFill>
              <a:latin typeface="Times New Roman" panose="02020603050405020304" pitchFamily="18" charset="0"/>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up)">
                                      <p:cBhvr>
                                        <p:cTn id="7" dur="500"/>
                                        <p:tgtEl>
                                          <p:spTgt spid="3">
                                            <p:txEl>
                                              <p:pRg st="0" end="0"/>
                                            </p:txEl>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20"/>
                                        </p:tgtEl>
                                        <p:attrNameLst>
                                          <p:attrName>style.visibility</p:attrName>
                                        </p:attrNameLst>
                                      </p:cBhvr>
                                      <p:to>
                                        <p:strVal val="visible"/>
                                      </p:to>
                                    </p:set>
                                    <p:animEffect transition="in" filter="wipe(up)">
                                      <p:cBhvr>
                                        <p:cTn id="10" dur="500"/>
                                        <p:tgtEl>
                                          <p:spTgt spid="20"/>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barn(inVertical)">
                                      <p:cBhvr>
                                        <p:cTn id="15" dur="500"/>
                                        <p:tgtEl>
                                          <p:spTgt spid="24"/>
                                        </p:tgtEl>
                                      </p:cBhvr>
                                    </p:animEffect>
                                  </p:childTnLst>
                                </p:cTn>
                              </p:par>
                              <p:par>
                                <p:cTn id="16" presetID="16" presetClass="entr" presetSubtype="37" fill="hold" grpId="0" nodeType="with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barn(outVertical)">
                                      <p:cBhvr>
                                        <p:cTn id="18" dur="500"/>
                                        <p:tgtEl>
                                          <p:spTgt spid="13"/>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grpId="0" nodeType="clickEffect">
                                  <p:stCondLst>
                                    <p:cond delay="0"/>
                                  </p:stCondLst>
                                  <p:childTnLst>
                                    <p:set>
                                      <p:cBhvr>
                                        <p:cTn id="22" dur="1" fill="hold">
                                          <p:stCondLst>
                                            <p:cond delay="0"/>
                                          </p:stCondLst>
                                        </p:cTn>
                                        <p:tgtEl>
                                          <p:spTgt spid="23"/>
                                        </p:tgtEl>
                                        <p:attrNameLst>
                                          <p:attrName>style.visibility</p:attrName>
                                        </p:attrNameLst>
                                      </p:cBhvr>
                                      <p:to>
                                        <p:strVal val="visible"/>
                                      </p:to>
                                    </p:set>
                                    <p:animEffect transition="in" filter="barn(inVertical)">
                                      <p:cBhvr>
                                        <p:cTn id="23" dur="500"/>
                                        <p:tgtEl>
                                          <p:spTgt spid="23"/>
                                        </p:tgtEl>
                                      </p:cBhvr>
                                    </p:animEffect>
                                  </p:childTnLst>
                                </p:cTn>
                              </p:par>
                            </p:childTnLst>
                          </p:cTn>
                        </p:par>
                      </p:childTnLst>
                    </p:cTn>
                  </p:par>
                  <p:par>
                    <p:cTn id="24" fill="hold">
                      <p:stCondLst>
                        <p:cond delay="indefinite"/>
                      </p:stCondLst>
                      <p:childTnLst>
                        <p:par>
                          <p:cTn id="25" fill="hold">
                            <p:stCondLst>
                              <p:cond delay="0"/>
                            </p:stCondLst>
                            <p:childTnLst>
                              <p:par>
                                <p:cTn id="26" presetID="16" presetClass="entr" presetSubtype="21" fill="hold" grpId="0" nodeType="clickEffect">
                                  <p:stCondLst>
                                    <p:cond delay="0"/>
                                  </p:stCondLst>
                                  <p:childTnLst>
                                    <p:set>
                                      <p:cBhvr>
                                        <p:cTn id="27" dur="1" fill="hold">
                                          <p:stCondLst>
                                            <p:cond delay="0"/>
                                          </p:stCondLst>
                                        </p:cTn>
                                        <p:tgtEl>
                                          <p:spTgt spid="22"/>
                                        </p:tgtEl>
                                        <p:attrNameLst>
                                          <p:attrName>style.visibility</p:attrName>
                                        </p:attrNameLst>
                                      </p:cBhvr>
                                      <p:to>
                                        <p:strVal val="visible"/>
                                      </p:to>
                                    </p:set>
                                    <p:animEffect transition="in" filter="barn(inVertical)">
                                      <p:cBhvr>
                                        <p:cTn id="28" dur="500"/>
                                        <p:tgtEl>
                                          <p:spTgt spid="22"/>
                                        </p:tgtEl>
                                      </p:cBhvr>
                                    </p:animEffect>
                                  </p:childTnLst>
                                </p:cTn>
                              </p:par>
                            </p:childTnLst>
                          </p:cTn>
                        </p:par>
                      </p:childTnLst>
                    </p:cTn>
                  </p:par>
                  <p:par>
                    <p:cTn id="29" fill="hold">
                      <p:stCondLst>
                        <p:cond delay="indefinite"/>
                      </p:stCondLst>
                      <p:childTnLst>
                        <p:par>
                          <p:cTn id="30" fill="hold">
                            <p:stCondLst>
                              <p:cond delay="0"/>
                            </p:stCondLst>
                            <p:childTnLst>
                              <p:par>
                                <p:cTn id="31" presetID="16" presetClass="entr" presetSubtype="21" fill="hold" grpId="0" nodeType="clickEffect">
                                  <p:stCondLst>
                                    <p:cond delay="0"/>
                                  </p:stCondLst>
                                  <p:childTnLst>
                                    <p:set>
                                      <p:cBhvr>
                                        <p:cTn id="32" dur="1" fill="hold">
                                          <p:stCondLst>
                                            <p:cond delay="0"/>
                                          </p:stCondLst>
                                        </p:cTn>
                                        <p:tgtEl>
                                          <p:spTgt spid="25"/>
                                        </p:tgtEl>
                                        <p:attrNameLst>
                                          <p:attrName>style.visibility</p:attrName>
                                        </p:attrNameLst>
                                      </p:cBhvr>
                                      <p:to>
                                        <p:strVal val="visible"/>
                                      </p:to>
                                    </p:set>
                                    <p:animEffect transition="in" filter="barn(inVertical)">
                                      <p:cBhvr>
                                        <p:cTn id="33"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13" grpId="0" bldLvl="0" animBg="1"/>
      <p:bldP spid="3" grpId="0" build="p"/>
      <p:bldP spid="22" grpId="0"/>
      <p:bldP spid="23" grpId="0"/>
      <p:bldP spid="24" grpId="0"/>
      <p:bldP spid="25" grpId="0"/>
    </p:bldLst>
  </p:timing>
</p:sld>
</file>

<file path=ppt/slides/slide9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69" name="Group 4"/>
          <p:cNvGrpSpPr/>
          <p:nvPr/>
        </p:nvGrpSpPr>
        <p:grpSpPr>
          <a:xfrm>
            <a:off x="9040482" y="3280216"/>
            <a:ext cx="3058005" cy="3492104"/>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3" name="内容占位符 2"/>
          <p:cNvSpPr>
            <a:spLocks noGrp="1"/>
          </p:cNvSpPr>
          <p:nvPr>
            <p:ph idx="1"/>
          </p:nvPr>
        </p:nvSpPr>
        <p:spPr>
          <a:xfrm>
            <a:off x="214630" y="113665"/>
            <a:ext cx="10982196" cy="6242685"/>
          </a:xfrm>
          <a:solidFill>
            <a:schemeClr val="bg1">
              <a:alpha val="47000"/>
            </a:schemeClr>
          </a:solidFill>
        </p:spPr>
        <p:txBody>
          <a:bodyPr>
            <a:noAutofit/>
          </a:bodyPr>
          <a:lstStyle/>
          <a:p>
            <a:pPr marL="0" indent="0" algn="just">
              <a:lnSpc>
                <a:spcPct val="120000"/>
              </a:lnSpc>
              <a:buNone/>
            </a:pPr>
            <a:r>
              <a:rPr lang="zh-CN" altLang="en-US" sz="2400" b="1" dirty="0">
                <a:solidFill>
                  <a:srgbClr val="002060"/>
                </a:solidFill>
                <a:latin typeface="微软雅黑" panose="020B0503020204020204" pitchFamily="34" charset="-122"/>
                <a:ea typeface="微软雅黑" panose="020B0503020204020204" pitchFamily="34" charset="-122"/>
                <a:cs typeface="+mj-cs"/>
              </a:rPr>
              <a:t>解  析：</a:t>
            </a:r>
            <a:r>
              <a:rPr sz="2400" b="1" dirty="0">
                <a:latin typeface="微软雅黑" panose="020B0503020204020204" pitchFamily="34" charset="-122"/>
                <a:ea typeface="微软雅黑" panose="020B0503020204020204" pitchFamily="34" charset="-122"/>
              </a:rPr>
              <a:t>16. 本题考查形容词辨析。根据上下文提示，一只水鸟太老了不能像从前那样捕鱼了，他想出一个好主意，谎称湖水将会干涸，因此他假意替湖里的鱼优伤，神情应该是悲伤的。A 项 hungry（饥饿的）、B 项 angry（生气的）、C 项 sad（悲伤的）和 D 项 sleepy（困倦的），故本题正确答案为 C。</a:t>
            </a:r>
            <a:endParaRPr sz="2400" b="1" dirty="0">
              <a:latin typeface="微软雅黑" panose="020B0503020204020204" pitchFamily="34" charset="-122"/>
              <a:ea typeface="微软雅黑" panose="020B0503020204020204" pitchFamily="34" charset="-122"/>
            </a:endParaRPr>
          </a:p>
          <a:p>
            <a:pPr marL="0" indent="0" algn="just">
              <a:lnSpc>
                <a:spcPct val="120000"/>
              </a:lnSpc>
              <a:buNone/>
            </a:pPr>
            <a:r>
              <a:rPr sz="2400" b="1" dirty="0">
                <a:latin typeface="微软雅黑" panose="020B0503020204020204" pitchFamily="34" charset="-122"/>
                <a:ea typeface="微软雅黑" panose="020B0503020204020204" pitchFamily="34" charset="-122"/>
              </a:rPr>
              <a:t>17. 本题考查动词辨析。根据下文提示，一只螃蟹问他怎么了，因此这只螃蟹是先注意到这只水鸟。A 项 heard（听到）、B 项 realize（意识到）、C 项 support（支持）和 D 项 notice（注意），故本题正确答案为 D。</a:t>
            </a:r>
            <a:endParaRPr sz="2400" b="1" dirty="0">
              <a:latin typeface="微软雅黑" panose="020B0503020204020204" pitchFamily="34" charset="-122"/>
              <a:ea typeface="微软雅黑" panose="020B0503020204020204" pitchFamily="34" charset="-122"/>
            </a:endParaRPr>
          </a:p>
          <a:p>
            <a:pPr marL="0" indent="0" algn="just">
              <a:lnSpc>
                <a:spcPct val="120000"/>
              </a:lnSpc>
              <a:buNone/>
            </a:pPr>
            <a:r>
              <a:rPr sz="2400" b="1" dirty="0">
                <a:latin typeface="微软雅黑" panose="020B0503020204020204" pitchFamily="34" charset="-122"/>
                <a:ea typeface="微软雅黑" panose="020B0503020204020204" pitchFamily="34" charset="-122"/>
              </a:rPr>
              <a:t>18. 本题考查对上下文的的理解和固定搭配。根据下文提示，这个湖将会干涸，推断这只鸟为湖周边的生物感到难过。A 项 fell sick of（对……感到厌烦）、B 项 feel proud of（对……感到骄傲）、C 项 feel happy for（对……感到高兴）和 D 项 feel sorry for（对……感到难过），故本题正确答案为 D。</a:t>
            </a:r>
            <a:endParaRPr sz="2400" b="1" dirty="0">
              <a:latin typeface="微软雅黑" panose="020B0503020204020204" pitchFamily="34" charset="-122"/>
              <a:ea typeface="微软雅黑" panose="020B0503020204020204" pitchFamily="34" charset="-122"/>
            </a:endParaRPr>
          </a:p>
          <a:p>
            <a:pPr marL="0" indent="0" algn="just">
              <a:lnSpc>
                <a:spcPct val="120000"/>
              </a:lnSpc>
              <a:buNone/>
            </a:pPr>
            <a:r>
              <a:rPr sz="2400" b="1" dirty="0">
                <a:latin typeface="微软雅黑" panose="020B0503020204020204" pitchFamily="34" charset="-122"/>
                <a:ea typeface="微软雅黑" panose="020B0503020204020204" pitchFamily="34" charset="-122"/>
              </a:rPr>
              <a:t>19. 本题考查形容词辨析。根据下文提示，预测湖会干涸的应该是一个睿智的人。A 项 strange（奇怪的）、B 项 wise（睿智的）、C 项 strong（强壮的）和 D 项 handsome（英俊的），故本题正确答案为 B。</a:t>
            </a:r>
            <a:endParaRPr sz="2400" b="1" dirty="0">
              <a:latin typeface="微软雅黑" panose="020B0503020204020204" pitchFamily="34" charset="-122"/>
              <a:ea typeface="微软雅黑" panose="020B0503020204020204" pitchFamily="34" charset="-122"/>
            </a:endParaRPr>
          </a:p>
        </p:txBody>
      </p:sp>
      <p:sp>
        <p:nvSpPr>
          <p:cNvPr id="33" name="左箭头 32">
            <a:hlinkClick r:id="rId1" action="ppaction://hlinksldjump"/>
          </p:cNvPr>
          <p:cNvSpPr/>
          <p:nvPr/>
        </p:nvSpPr>
        <p:spPr>
          <a:xfrm>
            <a:off x="8736674" y="6104339"/>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endParaRPr lang="zh-CN" altLang="en-US" sz="2400" b="1" dirty="0">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bg/>
                                          </p:spTgt>
                                        </p:tgtEl>
                                        <p:attrNameLst>
                                          <p:attrName>style.visibility</p:attrName>
                                        </p:attrNameLst>
                                      </p:cBhvr>
                                      <p:to>
                                        <p:strVal val="visible"/>
                                      </p:to>
                                    </p:set>
                                    <p:animEffect transition="in" filter="wipe(up)">
                                      <p:cBhvr>
                                        <p:cTn id="11" dur="500"/>
                                        <p:tgtEl>
                                          <p:spTgt spid="3">
                                            <p:bg/>
                                          </p:spTgt>
                                        </p:tgtEl>
                                      </p:cBhvr>
                                    </p:animEffect>
                                  </p:childTnLst>
                                </p:cTn>
                              </p:par>
                              <p:par>
                                <p:cTn id="12" presetID="22" presetClass="entr" presetSubtype="1" fill="hold" grpId="0" nodeType="with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wipe(up)">
                                      <p:cBhvr>
                                        <p:cTn id="14" dur="500"/>
                                        <p:tgtEl>
                                          <p:spTgt spid="3">
                                            <p:txEl>
                                              <p:pRg st="0" end="0"/>
                                            </p:txEl>
                                          </p:spTgt>
                                        </p:tgtEl>
                                      </p:cBhvr>
                                    </p:animEffect>
                                  </p:childTnLst>
                                </p:cTn>
                              </p:par>
                              <p:par>
                                <p:cTn id="15" presetID="22" presetClass="entr" presetSubtype="1" fill="hold" grpId="0" nodeType="with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wipe(up)">
                                      <p:cBhvr>
                                        <p:cTn id="17" dur="500"/>
                                        <p:tgtEl>
                                          <p:spTgt spid="3">
                                            <p:txEl>
                                              <p:pRg st="1" end="1"/>
                                            </p:txEl>
                                          </p:spTgt>
                                        </p:tgtEl>
                                      </p:cBhvr>
                                    </p:animEffect>
                                  </p:childTnLst>
                                </p:cTn>
                              </p:par>
                              <p:par>
                                <p:cTn id="18" presetID="22" presetClass="entr" presetSubtype="1" fill="hold" grpId="0" nodeType="with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Effect transition="in" filter="wipe(up)">
                                      <p:cBhvr>
                                        <p:cTn id="20" dur="500"/>
                                        <p:tgtEl>
                                          <p:spTgt spid="3">
                                            <p:txEl>
                                              <p:pRg st="2" end="2"/>
                                            </p:txEl>
                                          </p:spTgt>
                                        </p:tgtEl>
                                      </p:cBhvr>
                                    </p:animEffect>
                                  </p:childTnLst>
                                </p:cTn>
                              </p:par>
                              <p:par>
                                <p:cTn id="21" presetID="22" presetClass="entr" presetSubtype="1" fill="hold" grpId="0" nodeType="with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Effect transition="in" filter="wipe(up)">
                                      <p:cBhvr>
                                        <p:cTn id="23"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a:stretch>
            <a:fillRect/>
          </a:stretch>
        </p:blipFill>
        <p:spPr>
          <a:xfrm>
            <a:off x="8724900" y="-716494"/>
            <a:ext cx="4648200" cy="5065188"/>
          </a:xfrm>
          <a:prstGeom prst="rect">
            <a:avLst/>
          </a:prstGeom>
        </p:spPr>
      </p:pic>
      <p:sp>
        <p:nvSpPr>
          <p:cNvPr id="20" name="文本框 19"/>
          <p:cNvSpPr txBox="1"/>
          <p:nvPr/>
        </p:nvSpPr>
        <p:spPr>
          <a:xfrm>
            <a:off x="896464" y="3778930"/>
            <a:ext cx="10808777" cy="119888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20. A. worried 	B. bored 		C. disappointed	D. dissatisfied</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21. A. funny 	B. bad 		C. interesting 	D. exciting</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22. A. injured 	B. separated 	C. frightened 	D. educated</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8" name="左箭头 7">
            <a:hlinkClick r:id="rId2" action="ppaction://hlinksldjump"/>
          </p:cNvPr>
          <p:cNvSpPr/>
          <p:nvPr/>
        </p:nvSpPr>
        <p:spPr>
          <a:xfrm>
            <a:off x="10048336" y="593027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13" name="文本框 12">
            <a:hlinkClick r:id="rId3" action="ppaction://hlinksldjump"/>
          </p:cNvPr>
          <p:cNvSpPr txBox="1"/>
          <p:nvPr/>
        </p:nvSpPr>
        <p:spPr>
          <a:xfrm>
            <a:off x="4608839" y="6091730"/>
            <a:ext cx="982961" cy="461665"/>
          </a:xfrm>
          <a:prstGeom prst="rect">
            <a:avLst/>
          </a:prstGeom>
          <a:solidFill>
            <a:schemeClr val="accent1"/>
          </a:solid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解  析</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395314" y="92399"/>
            <a:ext cx="4966335" cy="460375"/>
          </a:xfrm>
          <a:prstGeom prst="rect">
            <a:avLst/>
          </a:prstGeom>
          <a:noFill/>
        </p:spPr>
        <p:txBody>
          <a:bodyPr wrap="none" rtlCol="0">
            <a:spAutoFit/>
          </a:bodyPr>
          <a:lstStyle/>
          <a:p>
            <a:pPr algn="l"/>
            <a:r>
              <a:rPr sz="2400" b="1" dirty="0">
                <a:solidFill>
                  <a:srgbClr val="002060"/>
                </a:solidFill>
                <a:latin typeface="微软雅黑" panose="020B0503020204020204" pitchFamily="34" charset="-122"/>
                <a:ea typeface="微软雅黑" panose="020B0503020204020204" pitchFamily="34" charset="-122"/>
                <a:cs typeface="+mj-cs"/>
              </a:rPr>
              <a:t>2024年广东高职高考完形填空真题</a:t>
            </a:r>
            <a:r>
              <a:rPr lang="zh-CN" altLang="en-US" sz="2400" dirty="0"/>
              <a:t> </a:t>
            </a:r>
            <a:endParaRPr lang="zh-CN" altLang="en-US" sz="2400" dirty="0"/>
          </a:p>
        </p:txBody>
      </p:sp>
      <p:sp>
        <p:nvSpPr>
          <p:cNvPr id="3" name="内容占位符 2"/>
          <p:cNvSpPr>
            <a:spLocks noGrp="1"/>
          </p:cNvSpPr>
          <p:nvPr>
            <p:ph idx="1"/>
          </p:nvPr>
        </p:nvSpPr>
        <p:spPr>
          <a:xfrm>
            <a:off x="591185" y="751205"/>
            <a:ext cx="11420475" cy="2457450"/>
          </a:xfrm>
        </p:spPr>
        <p:txBody>
          <a:bodyPr>
            <a:noAutofit/>
          </a:bodyPr>
          <a:lstStyle/>
          <a:p>
            <a:pPr marL="0" indent="0" algn="just">
              <a:buNone/>
            </a:pPr>
            <a:r>
              <a:rPr lang="en-US" altLang="zh-CN" sz="2400" b="1" dirty="0">
                <a:latin typeface="微软雅黑" panose="020B0503020204020204" pitchFamily="34" charset="-122"/>
                <a:ea typeface="微软雅黑" panose="020B0503020204020204" pitchFamily="34" charset="-122"/>
              </a:rPr>
              <a:t>The crab became</a:t>
            </a:r>
            <a:r>
              <a:rPr lang="en-US" altLang="zh-CN" sz="2400" b="1" u="sng" dirty="0">
                <a:latin typeface="微软雅黑" panose="020B0503020204020204" pitchFamily="34" charset="-122"/>
                <a:ea typeface="微软雅黑" panose="020B0503020204020204" pitchFamily="34" charset="-122"/>
              </a:rPr>
              <a:t> 20</a:t>
            </a:r>
            <a:r>
              <a:rPr lang="en-US" altLang="zh-CN" sz="2400" b="1" dirty="0">
                <a:latin typeface="微软雅黑" panose="020B0503020204020204" pitchFamily="34" charset="-122"/>
                <a:ea typeface="微软雅黑" panose="020B0503020204020204" pitchFamily="34" charset="-122"/>
              </a:rPr>
              <a:t> . He went to the fishes in the lake and told them the</a:t>
            </a:r>
            <a:r>
              <a:rPr lang="en-US" altLang="zh-CN" sz="2400" b="1" u="sng" dirty="0">
                <a:latin typeface="微软雅黑" panose="020B0503020204020204" pitchFamily="34" charset="-122"/>
                <a:ea typeface="微软雅黑" panose="020B0503020204020204" pitchFamily="34" charset="-122"/>
              </a:rPr>
              <a:t> 21 </a:t>
            </a:r>
            <a:r>
              <a:rPr lang="en-US" altLang="zh-CN" sz="2400" b="1" dirty="0">
                <a:latin typeface="微软雅黑" panose="020B0503020204020204" pitchFamily="34" charset="-122"/>
                <a:ea typeface="微软雅黑" panose="020B0503020204020204" pitchFamily="34" charset="-122"/>
              </a:rPr>
              <a:t>news. These poor fishes were</a:t>
            </a:r>
            <a:r>
              <a:rPr lang="en-US" altLang="zh-CN" sz="2400" b="1" u="sng" dirty="0">
                <a:latin typeface="微软雅黑" panose="020B0503020204020204" pitchFamily="34" charset="-122"/>
                <a:ea typeface="微软雅黑" panose="020B0503020204020204" pitchFamily="34" charset="-122"/>
              </a:rPr>
              <a:t> 22</a:t>
            </a:r>
            <a:r>
              <a:rPr lang="en-US" altLang="zh-CN" sz="2400" b="1" dirty="0">
                <a:latin typeface="微软雅黑" panose="020B0503020204020204" pitchFamily="34" charset="-122"/>
                <a:ea typeface="微软雅黑" panose="020B0503020204020204" pitchFamily="34" charset="-122"/>
              </a:rPr>
              <a:t> but the bird said he could help.</a:t>
            </a:r>
            <a:endParaRPr lang="en-US" altLang="zh-CN" sz="2400" b="1" dirty="0">
              <a:latin typeface="微软雅黑" panose="020B0503020204020204" pitchFamily="34" charset="-122"/>
              <a:ea typeface="微软雅黑" panose="020B0503020204020204" pitchFamily="34" charset="-122"/>
            </a:endParaRPr>
          </a:p>
        </p:txBody>
      </p:sp>
      <p:sp>
        <p:nvSpPr>
          <p:cNvPr id="22" name="TextBox 22"/>
          <p:cNvSpPr txBox="1"/>
          <p:nvPr/>
        </p:nvSpPr>
        <p:spPr>
          <a:xfrm>
            <a:off x="395596" y="4455691"/>
            <a:ext cx="1659151" cy="52197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C</a:t>
            </a:r>
            <a:endParaRPr lang="en-US" altLang="zh-CN" sz="2800" b="1" dirty="0">
              <a:solidFill>
                <a:srgbClr val="C00000"/>
              </a:solidFill>
              <a:latin typeface="Times New Roman" panose="02020603050405020304" pitchFamily="18" charset="0"/>
              <a:cs typeface="Times New Roman" panose="02020603050405020304" pitchFamily="18" charset="0"/>
            </a:endParaRPr>
          </a:p>
        </p:txBody>
      </p:sp>
      <p:sp>
        <p:nvSpPr>
          <p:cNvPr id="23" name="TextBox 22"/>
          <p:cNvSpPr txBox="1"/>
          <p:nvPr/>
        </p:nvSpPr>
        <p:spPr>
          <a:xfrm>
            <a:off x="385788" y="4106325"/>
            <a:ext cx="1659151" cy="52197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B</a:t>
            </a:r>
            <a:endParaRPr lang="en-US" altLang="zh-CN" sz="2800" b="1" dirty="0">
              <a:solidFill>
                <a:srgbClr val="C00000"/>
              </a:solidFill>
              <a:latin typeface="Times New Roman" panose="02020603050405020304" pitchFamily="18" charset="0"/>
              <a:cs typeface="Times New Roman" panose="02020603050405020304" pitchFamily="18" charset="0"/>
            </a:endParaRPr>
          </a:p>
        </p:txBody>
      </p:sp>
      <p:sp>
        <p:nvSpPr>
          <p:cNvPr id="24" name="TextBox 22"/>
          <p:cNvSpPr txBox="1"/>
          <p:nvPr/>
        </p:nvSpPr>
        <p:spPr>
          <a:xfrm>
            <a:off x="385789" y="3746146"/>
            <a:ext cx="1659151" cy="52197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A</a:t>
            </a:r>
            <a:endParaRPr lang="en-US" altLang="zh-CN" sz="2800" b="1" dirty="0">
              <a:solidFill>
                <a:srgbClr val="C00000"/>
              </a:solidFill>
              <a:latin typeface="Times New Roman" panose="02020603050405020304" pitchFamily="18" charset="0"/>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up)">
                                      <p:cBhvr>
                                        <p:cTn id="7" dur="500"/>
                                        <p:tgtEl>
                                          <p:spTgt spid="3">
                                            <p:txEl>
                                              <p:pRg st="0" end="0"/>
                                            </p:txEl>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20"/>
                                        </p:tgtEl>
                                        <p:attrNameLst>
                                          <p:attrName>style.visibility</p:attrName>
                                        </p:attrNameLst>
                                      </p:cBhvr>
                                      <p:to>
                                        <p:strVal val="visible"/>
                                      </p:to>
                                    </p:set>
                                    <p:animEffect transition="in" filter="wipe(up)">
                                      <p:cBhvr>
                                        <p:cTn id="10" dur="500"/>
                                        <p:tgtEl>
                                          <p:spTgt spid="20"/>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barn(inVertical)">
                                      <p:cBhvr>
                                        <p:cTn id="15" dur="500"/>
                                        <p:tgtEl>
                                          <p:spTgt spid="24"/>
                                        </p:tgtEl>
                                      </p:cBhvr>
                                    </p:animEffect>
                                  </p:childTnLst>
                                </p:cTn>
                              </p:par>
                              <p:par>
                                <p:cTn id="16" presetID="16" presetClass="entr" presetSubtype="37" fill="hold" grpId="0" nodeType="with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barn(outVertical)">
                                      <p:cBhvr>
                                        <p:cTn id="18" dur="500"/>
                                        <p:tgtEl>
                                          <p:spTgt spid="13"/>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grpId="0" nodeType="clickEffect">
                                  <p:stCondLst>
                                    <p:cond delay="0"/>
                                  </p:stCondLst>
                                  <p:childTnLst>
                                    <p:set>
                                      <p:cBhvr>
                                        <p:cTn id="22" dur="1" fill="hold">
                                          <p:stCondLst>
                                            <p:cond delay="0"/>
                                          </p:stCondLst>
                                        </p:cTn>
                                        <p:tgtEl>
                                          <p:spTgt spid="23"/>
                                        </p:tgtEl>
                                        <p:attrNameLst>
                                          <p:attrName>style.visibility</p:attrName>
                                        </p:attrNameLst>
                                      </p:cBhvr>
                                      <p:to>
                                        <p:strVal val="visible"/>
                                      </p:to>
                                    </p:set>
                                    <p:animEffect transition="in" filter="barn(inVertical)">
                                      <p:cBhvr>
                                        <p:cTn id="23" dur="500"/>
                                        <p:tgtEl>
                                          <p:spTgt spid="23"/>
                                        </p:tgtEl>
                                      </p:cBhvr>
                                    </p:animEffect>
                                  </p:childTnLst>
                                </p:cTn>
                              </p:par>
                            </p:childTnLst>
                          </p:cTn>
                        </p:par>
                      </p:childTnLst>
                    </p:cTn>
                  </p:par>
                  <p:par>
                    <p:cTn id="24" fill="hold">
                      <p:stCondLst>
                        <p:cond delay="indefinite"/>
                      </p:stCondLst>
                      <p:childTnLst>
                        <p:par>
                          <p:cTn id="25" fill="hold">
                            <p:stCondLst>
                              <p:cond delay="0"/>
                            </p:stCondLst>
                            <p:childTnLst>
                              <p:par>
                                <p:cTn id="26" presetID="16" presetClass="entr" presetSubtype="21" fill="hold" grpId="0" nodeType="clickEffect">
                                  <p:stCondLst>
                                    <p:cond delay="0"/>
                                  </p:stCondLst>
                                  <p:childTnLst>
                                    <p:set>
                                      <p:cBhvr>
                                        <p:cTn id="27" dur="1" fill="hold">
                                          <p:stCondLst>
                                            <p:cond delay="0"/>
                                          </p:stCondLst>
                                        </p:cTn>
                                        <p:tgtEl>
                                          <p:spTgt spid="22"/>
                                        </p:tgtEl>
                                        <p:attrNameLst>
                                          <p:attrName>style.visibility</p:attrName>
                                        </p:attrNameLst>
                                      </p:cBhvr>
                                      <p:to>
                                        <p:strVal val="visible"/>
                                      </p:to>
                                    </p:set>
                                    <p:animEffect transition="in" filter="barn(inVertical)">
                                      <p:cBhvr>
                                        <p:cTn id="28"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13" grpId="0" bldLvl="0" animBg="1"/>
      <p:bldP spid="3" grpId="0" build="p"/>
      <p:bldP spid="22" grpId="0"/>
      <p:bldP spid="23" grpId="0"/>
      <p:bldP spid="24" grpId="0"/>
    </p:bldLst>
  </p:timing>
</p:sld>
</file>

<file path=ppt/slides/slide9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69" name="Group 4"/>
          <p:cNvGrpSpPr/>
          <p:nvPr/>
        </p:nvGrpSpPr>
        <p:grpSpPr>
          <a:xfrm>
            <a:off x="9040482" y="3280216"/>
            <a:ext cx="3058005" cy="3492104"/>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3" name="内容占位符 2"/>
          <p:cNvSpPr>
            <a:spLocks noGrp="1"/>
          </p:cNvSpPr>
          <p:nvPr>
            <p:ph idx="1"/>
          </p:nvPr>
        </p:nvSpPr>
        <p:spPr>
          <a:xfrm>
            <a:off x="214630" y="307340"/>
            <a:ext cx="10982325" cy="4808855"/>
          </a:xfrm>
          <a:solidFill>
            <a:schemeClr val="bg1">
              <a:alpha val="47000"/>
            </a:schemeClr>
          </a:solidFill>
        </p:spPr>
        <p:txBody>
          <a:bodyPr>
            <a:noAutofit/>
          </a:bodyPr>
          <a:lstStyle/>
          <a:p>
            <a:pPr marL="0" indent="0" algn="just">
              <a:lnSpc>
                <a:spcPct val="130000"/>
              </a:lnSpc>
              <a:buNone/>
            </a:pPr>
            <a:r>
              <a:rPr lang="zh-CN" altLang="en-US" sz="2400" b="1" dirty="0">
                <a:solidFill>
                  <a:srgbClr val="002060"/>
                </a:solidFill>
                <a:latin typeface="微软雅黑" panose="020B0503020204020204" pitchFamily="34" charset="-122"/>
                <a:ea typeface="微软雅黑" panose="020B0503020204020204" pitchFamily="34" charset="-122"/>
                <a:cs typeface="+mj-cs"/>
              </a:rPr>
              <a:t>解  析：</a:t>
            </a:r>
            <a:r>
              <a:rPr sz="2400" b="1" dirty="0">
                <a:latin typeface="微软雅黑" panose="020B0503020204020204" pitchFamily="34" charset="-122"/>
                <a:ea typeface="微软雅黑" panose="020B0503020204020204" pitchFamily="34" charset="-122"/>
              </a:rPr>
              <a:t>20. 本题考查形容词词义。根据上文提示，螃蟹得知湖要干涸会感到担忧。A 项 worried（担忧的）、B 项 bored（无聊的）、C 项 disappointed（失望的）和 D 项 dissatisfied（不满的），故本题正确答案为 A。</a:t>
            </a:r>
            <a:endParaRPr sz="2400" b="1" dirty="0">
              <a:latin typeface="微软雅黑" panose="020B0503020204020204" pitchFamily="34" charset="-122"/>
              <a:ea typeface="微软雅黑" panose="020B0503020204020204" pitchFamily="34" charset="-122"/>
            </a:endParaRPr>
          </a:p>
          <a:p>
            <a:pPr marL="0" indent="0" algn="just">
              <a:lnSpc>
                <a:spcPct val="130000"/>
              </a:lnSpc>
              <a:buNone/>
            </a:pPr>
            <a:r>
              <a:rPr sz="2400" b="1" dirty="0">
                <a:latin typeface="微软雅黑" panose="020B0503020204020204" pitchFamily="34" charset="-122"/>
                <a:ea typeface="微软雅黑" panose="020B0503020204020204" pitchFamily="34" charset="-122"/>
              </a:rPr>
              <a:t>21. 本题考查形容词词义。根据句意和常识可知，湖要干涸对于鱼而言是一个坏消息。A 项 funny（滑稽的）、B 项 bad（坏的）、C 项 interesting（有趣的）和 D 项 exciting（令人激动的），故本题正确答案为 B。</a:t>
            </a:r>
            <a:endParaRPr sz="2400" b="1" dirty="0">
              <a:latin typeface="微软雅黑" panose="020B0503020204020204" pitchFamily="34" charset="-122"/>
              <a:ea typeface="微软雅黑" panose="020B0503020204020204" pitchFamily="34" charset="-122"/>
            </a:endParaRPr>
          </a:p>
          <a:p>
            <a:pPr marL="0" indent="0" algn="just">
              <a:lnSpc>
                <a:spcPct val="130000"/>
              </a:lnSpc>
              <a:buNone/>
            </a:pPr>
            <a:r>
              <a:rPr sz="2400" b="1" dirty="0">
                <a:latin typeface="微软雅黑" panose="020B0503020204020204" pitchFamily="34" charset="-122"/>
                <a:ea typeface="微软雅黑" panose="020B0503020204020204" pitchFamily="34" charset="-122"/>
              </a:rPr>
              <a:t>22. 本题考查形容词词义。根据文意，这些可怜的鱼感到害怕。A项injured（受伤的）、B项separated（分居的）、C 项 frightened（害怕的）和 D 项 educated（有教养的），故本题正确答案为 C。</a:t>
            </a:r>
            <a:endParaRPr sz="2400" b="1" dirty="0">
              <a:latin typeface="微软雅黑" panose="020B0503020204020204" pitchFamily="34" charset="-122"/>
              <a:ea typeface="微软雅黑" panose="020B0503020204020204" pitchFamily="34" charset="-122"/>
            </a:endParaRPr>
          </a:p>
        </p:txBody>
      </p:sp>
      <p:sp>
        <p:nvSpPr>
          <p:cNvPr id="33" name="左箭头 32">
            <a:hlinkClick r:id="rId1"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endParaRPr lang="zh-CN" altLang="en-US" sz="2400" b="1" dirty="0">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bg/>
                                          </p:spTgt>
                                        </p:tgtEl>
                                        <p:attrNameLst>
                                          <p:attrName>style.visibility</p:attrName>
                                        </p:attrNameLst>
                                      </p:cBhvr>
                                      <p:to>
                                        <p:strVal val="visible"/>
                                      </p:to>
                                    </p:set>
                                    <p:animEffect transition="in" filter="wipe(up)">
                                      <p:cBhvr>
                                        <p:cTn id="11" dur="500"/>
                                        <p:tgtEl>
                                          <p:spTgt spid="3">
                                            <p:bg/>
                                          </p:spTgt>
                                        </p:tgtEl>
                                      </p:cBhvr>
                                    </p:animEffect>
                                  </p:childTnLst>
                                </p:cTn>
                              </p:par>
                              <p:par>
                                <p:cTn id="12" presetID="22" presetClass="entr" presetSubtype="1" fill="hold" grpId="0" nodeType="with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wipe(up)">
                                      <p:cBhvr>
                                        <p:cTn id="14" dur="500"/>
                                        <p:tgtEl>
                                          <p:spTgt spid="3">
                                            <p:txEl>
                                              <p:pRg st="0" end="0"/>
                                            </p:txEl>
                                          </p:spTgt>
                                        </p:tgtEl>
                                      </p:cBhvr>
                                    </p:animEffect>
                                  </p:childTnLst>
                                </p:cTn>
                              </p:par>
                              <p:par>
                                <p:cTn id="15" presetID="22" presetClass="entr" presetSubtype="1" fill="hold" grpId="0" nodeType="with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wipe(up)">
                                      <p:cBhvr>
                                        <p:cTn id="17" dur="500"/>
                                        <p:tgtEl>
                                          <p:spTgt spid="3">
                                            <p:txEl>
                                              <p:pRg st="1" end="1"/>
                                            </p:txEl>
                                          </p:spTgt>
                                        </p:tgtEl>
                                      </p:cBhvr>
                                    </p:animEffect>
                                  </p:childTnLst>
                                </p:cTn>
                              </p:par>
                              <p:par>
                                <p:cTn id="18" presetID="22" presetClass="entr" presetSubtype="1" fill="hold" grpId="0" nodeType="with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Effect transition="in" filter="wipe(up)">
                                      <p:cBhvr>
                                        <p:cTn id="20"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文本框 19"/>
          <p:cNvSpPr txBox="1"/>
          <p:nvPr/>
        </p:nvSpPr>
        <p:spPr>
          <a:xfrm>
            <a:off x="832329" y="3784645"/>
            <a:ext cx="10808777" cy="119888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23. A. take 		B. meet	 C. call 		D. see</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24. A. dream 	B. plan	 C. request 		D. condition</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25. A. friends 	B. choices	 C. dinner 		D. favorite</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7" name="图片 6"/>
          <p:cNvPicPr>
            <a:picLocks noChangeAspect="1"/>
          </p:cNvPicPr>
          <p:nvPr/>
        </p:nvPicPr>
        <p:blipFill>
          <a:blip r:embed="rId1"/>
          <a:stretch>
            <a:fillRect/>
          </a:stretch>
        </p:blipFill>
        <p:spPr>
          <a:xfrm>
            <a:off x="8724900" y="-716494"/>
            <a:ext cx="4648200" cy="5065188"/>
          </a:xfrm>
          <a:prstGeom prst="rect">
            <a:avLst/>
          </a:prstGeom>
        </p:spPr>
      </p:pic>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8" name="左箭头 7">
            <a:hlinkClick r:id="rId2" action="ppaction://hlinksldjump"/>
          </p:cNvPr>
          <p:cNvSpPr/>
          <p:nvPr/>
        </p:nvSpPr>
        <p:spPr>
          <a:xfrm>
            <a:off x="10048336" y="593027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13" name="文本框 12">
            <a:hlinkClick r:id="rId3" action="ppaction://hlinksldjump"/>
          </p:cNvPr>
          <p:cNvSpPr txBox="1"/>
          <p:nvPr/>
        </p:nvSpPr>
        <p:spPr>
          <a:xfrm>
            <a:off x="4608839" y="6091730"/>
            <a:ext cx="982961" cy="461665"/>
          </a:xfrm>
          <a:prstGeom prst="rect">
            <a:avLst/>
          </a:prstGeom>
          <a:solidFill>
            <a:schemeClr val="accent1"/>
          </a:solid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解  析</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395314" y="92399"/>
            <a:ext cx="4966335" cy="460375"/>
          </a:xfrm>
          <a:prstGeom prst="rect">
            <a:avLst/>
          </a:prstGeom>
          <a:noFill/>
        </p:spPr>
        <p:txBody>
          <a:bodyPr wrap="none" rtlCol="0">
            <a:spAutoFit/>
          </a:bodyPr>
          <a:lstStyle/>
          <a:p>
            <a:pPr algn="l"/>
            <a:r>
              <a:rPr sz="2400" b="1" dirty="0">
                <a:solidFill>
                  <a:srgbClr val="002060"/>
                </a:solidFill>
                <a:latin typeface="微软雅黑" panose="020B0503020204020204" pitchFamily="34" charset="-122"/>
                <a:ea typeface="微软雅黑" panose="020B0503020204020204" pitchFamily="34" charset="-122"/>
                <a:cs typeface="+mj-cs"/>
              </a:rPr>
              <a:t>2024年广东高职高考完形填空真题</a:t>
            </a:r>
            <a:r>
              <a:rPr lang="zh-CN" altLang="en-US" sz="2400" dirty="0"/>
              <a:t> </a:t>
            </a:r>
            <a:endParaRPr lang="zh-CN" altLang="en-US" sz="2400" dirty="0"/>
          </a:p>
        </p:txBody>
      </p:sp>
      <p:sp>
        <p:nvSpPr>
          <p:cNvPr id="3" name="内容占位符 2"/>
          <p:cNvSpPr>
            <a:spLocks noGrp="1"/>
          </p:cNvSpPr>
          <p:nvPr>
            <p:ph idx="1"/>
          </p:nvPr>
        </p:nvSpPr>
        <p:spPr>
          <a:xfrm>
            <a:off x="591185" y="1108710"/>
            <a:ext cx="11420475" cy="2082165"/>
          </a:xfrm>
        </p:spPr>
        <p:txBody>
          <a:bodyPr>
            <a:noAutofit/>
          </a:bodyPr>
          <a:lstStyle/>
          <a:p>
            <a:pPr marL="0" indent="0" algn="just">
              <a:buNone/>
            </a:pPr>
            <a:r>
              <a:rPr lang="en-US" altLang="zh-CN" sz="2400" b="1" dirty="0">
                <a:latin typeface="微软雅黑" panose="020B0503020204020204" pitchFamily="34" charset="-122"/>
                <a:ea typeface="微软雅黑" panose="020B0503020204020204" pitchFamily="34" charset="-122"/>
              </a:rPr>
              <a:t>    There was a very big lake some distance from their lake. He said he could </a:t>
            </a:r>
            <a:r>
              <a:rPr lang="en-US" altLang="zh-CN" sz="2400" b="1" u="sng" dirty="0">
                <a:latin typeface="微软雅黑" panose="020B0503020204020204" pitchFamily="34" charset="-122"/>
                <a:ea typeface="微软雅黑" panose="020B0503020204020204" pitchFamily="34" charset="-122"/>
              </a:rPr>
              <a:t>23</a:t>
            </a:r>
            <a:r>
              <a:rPr lang="en-US" altLang="zh-CN" sz="2400" b="1" dirty="0">
                <a:latin typeface="微软雅黑" panose="020B0503020204020204" pitchFamily="34" charset="-122"/>
                <a:ea typeface="微软雅黑" panose="020B0503020204020204" pitchFamily="34" charset="-122"/>
              </a:rPr>
              <a:t> all of them there one by one. All the fishes agreed to the </a:t>
            </a:r>
            <a:r>
              <a:rPr lang="en-US" altLang="zh-CN" sz="2400" b="1" u="sng" dirty="0">
                <a:latin typeface="微软雅黑" panose="020B0503020204020204" pitchFamily="34" charset="-122"/>
                <a:ea typeface="微软雅黑" panose="020B0503020204020204" pitchFamily="34" charset="-122"/>
              </a:rPr>
              <a:t>24</a:t>
            </a:r>
            <a:r>
              <a:rPr lang="en-US" altLang="zh-CN" sz="2400" b="1" dirty="0">
                <a:latin typeface="微软雅黑" panose="020B0503020204020204" pitchFamily="34" charset="-122"/>
                <a:ea typeface="微软雅黑" panose="020B0503020204020204" pitchFamily="34" charset="-122"/>
              </a:rPr>
              <a:t> . Not surprisingly, those fishes taken by the bird became the bird’s </a:t>
            </a:r>
            <a:r>
              <a:rPr lang="en-US" altLang="zh-CN" sz="2400" b="1" u="sng" dirty="0">
                <a:latin typeface="微软雅黑" panose="020B0503020204020204" pitchFamily="34" charset="-122"/>
                <a:ea typeface="微软雅黑" panose="020B0503020204020204" pitchFamily="34" charset="-122"/>
              </a:rPr>
              <a:t>25</a:t>
            </a:r>
            <a:r>
              <a:rPr lang="en-US" altLang="zh-CN" sz="2400" b="1" dirty="0">
                <a:latin typeface="微软雅黑" panose="020B0503020204020204" pitchFamily="34" charset="-122"/>
                <a:ea typeface="微软雅黑" panose="020B0503020204020204" pitchFamily="34" charset="-122"/>
              </a:rPr>
              <a:t> .</a:t>
            </a:r>
            <a:endParaRPr lang="en-US" altLang="zh-CN" sz="2400" b="1" dirty="0">
              <a:latin typeface="微软雅黑" panose="020B0503020204020204" pitchFamily="34" charset="-122"/>
              <a:ea typeface="微软雅黑" panose="020B0503020204020204" pitchFamily="34" charset="-122"/>
            </a:endParaRPr>
          </a:p>
        </p:txBody>
      </p:sp>
      <p:sp>
        <p:nvSpPr>
          <p:cNvPr id="22" name="TextBox 22"/>
          <p:cNvSpPr txBox="1"/>
          <p:nvPr/>
        </p:nvSpPr>
        <p:spPr>
          <a:xfrm>
            <a:off x="395596" y="4455691"/>
            <a:ext cx="1659151" cy="52197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C</a:t>
            </a:r>
            <a:endParaRPr lang="en-US" altLang="zh-CN" sz="2800" b="1" dirty="0">
              <a:solidFill>
                <a:srgbClr val="C00000"/>
              </a:solidFill>
              <a:latin typeface="Times New Roman" panose="02020603050405020304" pitchFamily="18" charset="0"/>
              <a:cs typeface="Times New Roman" panose="02020603050405020304" pitchFamily="18" charset="0"/>
            </a:endParaRPr>
          </a:p>
        </p:txBody>
      </p:sp>
      <p:sp>
        <p:nvSpPr>
          <p:cNvPr id="23" name="TextBox 22"/>
          <p:cNvSpPr txBox="1"/>
          <p:nvPr/>
        </p:nvSpPr>
        <p:spPr>
          <a:xfrm>
            <a:off x="385788" y="4106325"/>
            <a:ext cx="1659151" cy="52197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B</a:t>
            </a:r>
            <a:endParaRPr lang="en-US" altLang="zh-CN" sz="2800" b="1" dirty="0">
              <a:solidFill>
                <a:srgbClr val="C00000"/>
              </a:solidFill>
              <a:latin typeface="Times New Roman" panose="02020603050405020304" pitchFamily="18" charset="0"/>
              <a:cs typeface="Times New Roman" panose="02020603050405020304" pitchFamily="18" charset="0"/>
            </a:endParaRPr>
          </a:p>
        </p:txBody>
      </p:sp>
      <p:sp>
        <p:nvSpPr>
          <p:cNvPr id="24" name="TextBox 22"/>
          <p:cNvSpPr txBox="1"/>
          <p:nvPr/>
        </p:nvSpPr>
        <p:spPr>
          <a:xfrm>
            <a:off x="385789" y="3746146"/>
            <a:ext cx="1659151" cy="52197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A</a:t>
            </a:r>
            <a:endParaRPr lang="en-US" altLang="zh-CN" sz="2800" b="1" dirty="0">
              <a:solidFill>
                <a:srgbClr val="C00000"/>
              </a:solidFill>
              <a:latin typeface="Times New Roman" panose="02020603050405020304" pitchFamily="18" charset="0"/>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up)">
                                      <p:cBhvr>
                                        <p:cTn id="7" dur="500"/>
                                        <p:tgtEl>
                                          <p:spTgt spid="3">
                                            <p:txEl>
                                              <p:pRg st="0" end="0"/>
                                            </p:txEl>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20"/>
                                        </p:tgtEl>
                                        <p:attrNameLst>
                                          <p:attrName>style.visibility</p:attrName>
                                        </p:attrNameLst>
                                      </p:cBhvr>
                                      <p:to>
                                        <p:strVal val="visible"/>
                                      </p:to>
                                    </p:set>
                                    <p:animEffect transition="in" filter="wipe(up)">
                                      <p:cBhvr>
                                        <p:cTn id="10" dur="500"/>
                                        <p:tgtEl>
                                          <p:spTgt spid="20"/>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barn(inVertical)">
                                      <p:cBhvr>
                                        <p:cTn id="15" dur="500"/>
                                        <p:tgtEl>
                                          <p:spTgt spid="24"/>
                                        </p:tgtEl>
                                      </p:cBhvr>
                                    </p:animEffect>
                                  </p:childTnLst>
                                </p:cTn>
                              </p:par>
                              <p:par>
                                <p:cTn id="16" presetID="16" presetClass="entr" presetSubtype="37" fill="hold" grpId="0" nodeType="with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barn(outVertical)">
                                      <p:cBhvr>
                                        <p:cTn id="18" dur="500"/>
                                        <p:tgtEl>
                                          <p:spTgt spid="13"/>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grpId="0" nodeType="clickEffect">
                                  <p:stCondLst>
                                    <p:cond delay="0"/>
                                  </p:stCondLst>
                                  <p:childTnLst>
                                    <p:set>
                                      <p:cBhvr>
                                        <p:cTn id="22" dur="1" fill="hold">
                                          <p:stCondLst>
                                            <p:cond delay="0"/>
                                          </p:stCondLst>
                                        </p:cTn>
                                        <p:tgtEl>
                                          <p:spTgt spid="23"/>
                                        </p:tgtEl>
                                        <p:attrNameLst>
                                          <p:attrName>style.visibility</p:attrName>
                                        </p:attrNameLst>
                                      </p:cBhvr>
                                      <p:to>
                                        <p:strVal val="visible"/>
                                      </p:to>
                                    </p:set>
                                    <p:animEffect transition="in" filter="barn(inVertical)">
                                      <p:cBhvr>
                                        <p:cTn id="23" dur="500"/>
                                        <p:tgtEl>
                                          <p:spTgt spid="23"/>
                                        </p:tgtEl>
                                      </p:cBhvr>
                                    </p:animEffect>
                                  </p:childTnLst>
                                </p:cTn>
                              </p:par>
                            </p:childTnLst>
                          </p:cTn>
                        </p:par>
                      </p:childTnLst>
                    </p:cTn>
                  </p:par>
                  <p:par>
                    <p:cTn id="24" fill="hold">
                      <p:stCondLst>
                        <p:cond delay="indefinite"/>
                      </p:stCondLst>
                      <p:childTnLst>
                        <p:par>
                          <p:cTn id="25" fill="hold">
                            <p:stCondLst>
                              <p:cond delay="0"/>
                            </p:stCondLst>
                            <p:childTnLst>
                              <p:par>
                                <p:cTn id="26" presetID="16" presetClass="entr" presetSubtype="21" fill="hold" grpId="0" nodeType="clickEffect">
                                  <p:stCondLst>
                                    <p:cond delay="0"/>
                                  </p:stCondLst>
                                  <p:childTnLst>
                                    <p:set>
                                      <p:cBhvr>
                                        <p:cTn id="27" dur="1" fill="hold">
                                          <p:stCondLst>
                                            <p:cond delay="0"/>
                                          </p:stCondLst>
                                        </p:cTn>
                                        <p:tgtEl>
                                          <p:spTgt spid="22"/>
                                        </p:tgtEl>
                                        <p:attrNameLst>
                                          <p:attrName>style.visibility</p:attrName>
                                        </p:attrNameLst>
                                      </p:cBhvr>
                                      <p:to>
                                        <p:strVal val="visible"/>
                                      </p:to>
                                    </p:set>
                                    <p:animEffect transition="in" filter="barn(inVertical)">
                                      <p:cBhvr>
                                        <p:cTn id="28"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13" grpId="0" bldLvl="0" animBg="1"/>
      <p:bldP spid="3" grpId="0" build="p"/>
      <p:bldP spid="22" grpId="0"/>
      <p:bldP spid="23" grpId="0"/>
      <p:bldP spid="24" grpId="0"/>
    </p:bldLst>
  </p:timing>
</p:sld>
</file>

<file path=ppt/slides/slide9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69" name="Group 4"/>
          <p:cNvGrpSpPr/>
          <p:nvPr/>
        </p:nvGrpSpPr>
        <p:grpSpPr>
          <a:xfrm>
            <a:off x="9040482" y="3280216"/>
            <a:ext cx="3058005" cy="3492104"/>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3" name="内容占位符 2"/>
          <p:cNvSpPr>
            <a:spLocks noGrp="1"/>
          </p:cNvSpPr>
          <p:nvPr>
            <p:ph idx="1"/>
          </p:nvPr>
        </p:nvSpPr>
        <p:spPr>
          <a:xfrm>
            <a:off x="214630" y="113665"/>
            <a:ext cx="10982196" cy="6242685"/>
          </a:xfrm>
          <a:solidFill>
            <a:schemeClr val="bg1">
              <a:alpha val="47000"/>
            </a:schemeClr>
          </a:solidFill>
        </p:spPr>
        <p:txBody>
          <a:bodyPr>
            <a:noAutofit/>
          </a:bodyPr>
          <a:lstStyle/>
          <a:p>
            <a:pPr marL="0" indent="0" algn="just">
              <a:lnSpc>
                <a:spcPct val="130000"/>
              </a:lnSpc>
              <a:buNone/>
            </a:pPr>
            <a:r>
              <a:rPr lang="zh-CN" altLang="en-US" sz="2400" b="1" dirty="0">
                <a:solidFill>
                  <a:srgbClr val="002060"/>
                </a:solidFill>
                <a:latin typeface="微软雅黑" panose="020B0503020204020204" pitchFamily="34" charset="-122"/>
                <a:ea typeface="微软雅黑" panose="020B0503020204020204" pitchFamily="34" charset="-122"/>
                <a:cs typeface="+mj-cs"/>
              </a:rPr>
              <a:t>解  析：</a:t>
            </a:r>
            <a:r>
              <a:rPr sz="2400" b="1" dirty="0">
                <a:latin typeface="微软雅黑" panose="020B0503020204020204" pitchFamily="34" charset="-122"/>
                <a:ea typeface="微软雅黑" panose="020B0503020204020204" pitchFamily="34" charset="-122"/>
              </a:rPr>
              <a:t>23. 本题考查动词词义。根据上文提示，距离他们的湖一段距离有一个大湖，因此这只鸟说他可以携带鱼去那里。A 项 take（携带）、B 项 meet（遇见）、C 项 call（打电话）和 D 项 see（看见），故本题正确答案为 A。</a:t>
            </a:r>
            <a:endParaRPr sz="2400" b="1" dirty="0">
              <a:latin typeface="微软雅黑" panose="020B0503020204020204" pitchFamily="34" charset="-122"/>
              <a:ea typeface="微软雅黑" panose="020B0503020204020204" pitchFamily="34" charset="-122"/>
            </a:endParaRPr>
          </a:p>
          <a:p>
            <a:pPr marL="0" indent="0" algn="just">
              <a:lnSpc>
                <a:spcPct val="130000"/>
              </a:lnSpc>
              <a:buNone/>
            </a:pPr>
            <a:r>
              <a:rPr sz="2400" b="1" dirty="0">
                <a:latin typeface="微软雅黑" panose="020B0503020204020204" pitchFamily="34" charset="-122"/>
                <a:ea typeface="微软雅黑" panose="020B0503020204020204" pitchFamily="34" charset="-122"/>
              </a:rPr>
              <a:t>24. 本题考查名词词义。根据上文提示，鸟提出的是一个计划，鱼同意了这个计划。A 项 dream（梦）、B 项 plan（计划）、C 项 request（请求）和 D 项 condition（条件），故本题正确答案为 B。</a:t>
            </a:r>
            <a:endParaRPr sz="2400" b="1" dirty="0">
              <a:latin typeface="微软雅黑" panose="020B0503020204020204" pitchFamily="34" charset="-122"/>
              <a:ea typeface="微软雅黑" panose="020B0503020204020204" pitchFamily="34" charset="-122"/>
            </a:endParaRPr>
          </a:p>
          <a:p>
            <a:pPr marL="0" indent="0" algn="just">
              <a:lnSpc>
                <a:spcPct val="130000"/>
              </a:lnSpc>
              <a:buNone/>
            </a:pPr>
            <a:r>
              <a:rPr sz="2400" b="1" dirty="0">
                <a:latin typeface="微软雅黑" panose="020B0503020204020204" pitchFamily="34" charset="-122"/>
                <a:ea typeface="微软雅黑" panose="020B0503020204020204" pitchFamily="34" charset="-122"/>
              </a:rPr>
              <a:t>25. 本题考查对上下文的理解。根据下文提示，几天后鸟厌倦了吃鱼，得知那些鱼成了鸟的晚餐。</a:t>
            </a:r>
            <a:endParaRPr sz="2400" b="1" dirty="0">
              <a:latin typeface="微软雅黑" panose="020B0503020204020204" pitchFamily="34" charset="-122"/>
              <a:ea typeface="微软雅黑" panose="020B0503020204020204" pitchFamily="34" charset="-122"/>
            </a:endParaRPr>
          </a:p>
          <a:p>
            <a:pPr marL="0" indent="0" algn="just">
              <a:lnSpc>
                <a:spcPct val="130000"/>
              </a:lnSpc>
              <a:buNone/>
            </a:pPr>
            <a:r>
              <a:rPr sz="2400" b="1" dirty="0">
                <a:latin typeface="微软雅黑" panose="020B0503020204020204" pitchFamily="34" charset="-122"/>
                <a:ea typeface="微软雅黑" panose="020B0503020204020204" pitchFamily="34" charset="-122"/>
              </a:rPr>
              <a:t>A 项 friend（朋友）、B 项 choice（选择）、C 项 dinner（晚餐）和 D 项 favorite（受宠幸者），故本题正确答案为 C。</a:t>
            </a:r>
            <a:endParaRPr sz="2400" b="1" dirty="0">
              <a:latin typeface="微软雅黑" panose="020B0503020204020204" pitchFamily="34" charset="-122"/>
              <a:ea typeface="微软雅黑" panose="020B0503020204020204" pitchFamily="34" charset="-122"/>
            </a:endParaRPr>
          </a:p>
        </p:txBody>
      </p:sp>
      <p:sp>
        <p:nvSpPr>
          <p:cNvPr id="33" name="左箭头 32">
            <a:hlinkClick r:id="rId1"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endParaRPr lang="zh-CN" altLang="en-US" sz="2400" b="1" dirty="0">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bg/>
                                          </p:spTgt>
                                        </p:tgtEl>
                                        <p:attrNameLst>
                                          <p:attrName>style.visibility</p:attrName>
                                        </p:attrNameLst>
                                      </p:cBhvr>
                                      <p:to>
                                        <p:strVal val="visible"/>
                                      </p:to>
                                    </p:set>
                                    <p:animEffect transition="in" filter="wipe(up)">
                                      <p:cBhvr>
                                        <p:cTn id="11" dur="500"/>
                                        <p:tgtEl>
                                          <p:spTgt spid="3">
                                            <p:bg/>
                                          </p:spTgt>
                                        </p:tgtEl>
                                      </p:cBhvr>
                                    </p:animEffect>
                                  </p:childTnLst>
                                </p:cTn>
                              </p:par>
                              <p:par>
                                <p:cTn id="12" presetID="22" presetClass="entr" presetSubtype="1" fill="hold" grpId="0" nodeType="with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wipe(up)">
                                      <p:cBhvr>
                                        <p:cTn id="14" dur="500"/>
                                        <p:tgtEl>
                                          <p:spTgt spid="3">
                                            <p:txEl>
                                              <p:pRg st="0" end="0"/>
                                            </p:txEl>
                                          </p:spTgt>
                                        </p:tgtEl>
                                      </p:cBhvr>
                                    </p:animEffect>
                                  </p:childTnLst>
                                </p:cTn>
                              </p:par>
                              <p:par>
                                <p:cTn id="15" presetID="22" presetClass="entr" presetSubtype="1" fill="hold" grpId="0" nodeType="with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wipe(up)">
                                      <p:cBhvr>
                                        <p:cTn id="17" dur="500"/>
                                        <p:tgtEl>
                                          <p:spTgt spid="3">
                                            <p:txEl>
                                              <p:pRg st="1" end="1"/>
                                            </p:txEl>
                                          </p:spTgt>
                                        </p:tgtEl>
                                      </p:cBhvr>
                                    </p:animEffect>
                                  </p:childTnLst>
                                </p:cTn>
                              </p:par>
                              <p:par>
                                <p:cTn id="18" presetID="22" presetClass="entr" presetSubtype="1" fill="hold" grpId="0" nodeType="with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Effect transition="in" filter="wipe(up)">
                                      <p:cBhvr>
                                        <p:cTn id="20" dur="500"/>
                                        <p:tgtEl>
                                          <p:spTgt spid="3">
                                            <p:txEl>
                                              <p:pRg st="2" end="2"/>
                                            </p:txEl>
                                          </p:spTgt>
                                        </p:tgtEl>
                                      </p:cBhvr>
                                    </p:animEffect>
                                  </p:childTnLst>
                                </p:cTn>
                              </p:par>
                              <p:par>
                                <p:cTn id="21" presetID="22" presetClass="entr" presetSubtype="1" fill="hold" grpId="0" nodeType="with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Effect transition="in" filter="wipe(up)">
                                      <p:cBhvr>
                                        <p:cTn id="23"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文本框 19"/>
          <p:cNvSpPr txBox="1"/>
          <p:nvPr/>
        </p:nvSpPr>
        <p:spPr>
          <a:xfrm>
            <a:off x="832329" y="3784645"/>
            <a:ext cx="10808777" cy="193802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26. A. fond B. sure C. afraid D. tired</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27. A. bird B. fish C. crab D. man</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28. A. shape B. state C. need D. danger</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29. A. old B. kind C. lucky D. happy</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30. A. moved B. fell C. jumped D. flew</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7" name="图片 6"/>
          <p:cNvPicPr>
            <a:picLocks noChangeAspect="1"/>
          </p:cNvPicPr>
          <p:nvPr/>
        </p:nvPicPr>
        <p:blipFill>
          <a:blip r:embed="rId1"/>
          <a:stretch>
            <a:fillRect/>
          </a:stretch>
        </p:blipFill>
        <p:spPr>
          <a:xfrm>
            <a:off x="8724900" y="-716494"/>
            <a:ext cx="4648200" cy="5065188"/>
          </a:xfrm>
          <a:prstGeom prst="rect">
            <a:avLst/>
          </a:prstGeom>
        </p:spPr>
      </p:pic>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8" name="左箭头 7">
            <a:hlinkClick r:id="rId2" action="ppaction://hlinksldjump"/>
          </p:cNvPr>
          <p:cNvSpPr/>
          <p:nvPr/>
        </p:nvSpPr>
        <p:spPr>
          <a:xfrm>
            <a:off x="10048336" y="593027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13" name="文本框 12">
            <a:hlinkClick r:id="rId3" action="ppaction://hlinksldjump"/>
          </p:cNvPr>
          <p:cNvSpPr txBox="1"/>
          <p:nvPr/>
        </p:nvSpPr>
        <p:spPr>
          <a:xfrm>
            <a:off x="4521844" y="6091730"/>
            <a:ext cx="982961" cy="461665"/>
          </a:xfrm>
          <a:prstGeom prst="rect">
            <a:avLst/>
          </a:prstGeom>
          <a:solidFill>
            <a:schemeClr val="accent1"/>
          </a:solid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解  析</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395314" y="92399"/>
            <a:ext cx="4966335" cy="460375"/>
          </a:xfrm>
          <a:prstGeom prst="rect">
            <a:avLst/>
          </a:prstGeom>
          <a:noFill/>
        </p:spPr>
        <p:txBody>
          <a:bodyPr wrap="none" rtlCol="0">
            <a:spAutoFit/>
          </a:bodyPr>
          <a:lstStyle/>
          <a:p>
            <a:pPr algn="l"/>
            <a:r>
              <a:rPr sz="2400" b="1" dirty="0">
                <a:solidFill>
                  <a:srgbClr val="002060"/>
                </a:solidFill>
                <a:latin typeface="微软雅黑" panose="020B0503020204020204" pitchFamily="34" charset="-122"/>
                <a:ea typeface="微软雅黑" panose="020B0503020204020204" pitchFamily="34" charset="-122"/>
                <a:cs typeface="+mj-cs"/>
              </a:rPr>
              <a:t>2024年广东高职高考完形填空真题</a:t>
            </a:r>
            <a:r>
              <a:rPr lang="zh-CN" altLang="en-US" sz="2400" dirty="0"/>
              <a:t> </a:t>
            </a:r>
            <a:endParaRPr lang="zh-CN" altLang="en-US" sz="2400" dirty="0"/>
          </a:p>
        </p:txBody>
      </p:sp>
      <p:sp>
        <p:nvSpPr>
          <p:cNvPr id="3" name="内容占位符 2"/>
          <p:cNvSpPr>
            <a:spLocks noGrp="1"/>
          </p:cNvSpPr>
          <p:nvPr>
            <p:ph idx="1"/>
          </p:nvPr>
        </p:nvSpPr>
        <p:spPr>
          <a:xfrm>
            <a:off x="591185" y="751205"/>
            <a:ext cx="11420475" cy="2457450"/>
          </a:xfrm>
        </p:spPr>
        <p:txBody>
          <a:bodyPr>
            <a:noAutofit/>
          </a:bodyPr>
          <a:lstStyle/>
          <a:p>
            <a:pPr marL="0" indent="0" algn="just">
              <a:buNone/>
            </a:pPr>
            <a:r>
              <a:rPr lang="en-US" altLang="zh-CN" sz="2400" b="1" dirty="0">
                <a:latin typeface="微软雅黑" panose="020B0503020204020204" pitchFamily="34" charset="-122"/>
                <a:ea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sym typeface="+mn-ea"/>
              </a:rPr>
              <a:t>After some days, the bird was </a:t>
            </a:r>
            <a:r>
              <a:rPr lang="en-US" altLang="zh-CN" sz="2400" b="1" u="sng" dirty="0">
                <a:latin typeface="微软雅黑" panose="020B0503020204020204" pitchFamily="34" charset="-122"/>
                <a:ea typeface="微软雅黑" panose="020B0503020204020204" pitchFamily="34" charset="-122"/>
                <a:sym typeface="+mn-ea"/>
              </a:rPr>
              <a:t>26</a:t>
            </a:r>
            <a:r>
              <a:rPr lang="en-US" altLang="zh-CN" sz="2400" b="1" dirty="0">
                <a:latin typeface="微软雅黑" panose="020B0503020204020204" pitchFamily="34" charset="-122"/>
                <a:ea typeface="微软雅黑" panose="020B0503020204020204" pitchFamily="34" charset="-122"/>
                <a:sym typeface="+mn-ea"/>
              </a:rPr>
              <a:t> of eating fish, and he offered to help the crab move to the big lake, too. But when he was going to drop the </a:t>
            </a:r>
            <a:r>
              <a:rPr lang="en-US" altLang="zh-CN" sz="2400" b="1" u="sng" dirty="0">
                <a:latin typeface="微软雅黑" panose="020B0503020204020204" pitchFamily="34" charset="-122"/>
                <a:ea typeface="微软雅黑" panose="020B0503020204020204" pitchFamily="34" charset="-122"/>
                <a:sym typeface="+mn-ea"/>
              </a:rPr>
              <a:t>27</a:t>
            </a:r>
            <a:r>
              <a:rPr lang="en-US" altLang="zh-CN" sz="2400" b="1" dirty="0">
                <a:latin typeface="微软雅黑" panose="020B0503020204020204" pitchFamily="34" charset="-122"/>
                <a:ea typeface="微软雅黑" panose="020B0503020204020204" pitchFamily="34" charset="-122"/>
                <a:sym typeface="+mn-ea"/>
              </a:rPr>
              <a:t> on the rocks and then eat him, the crab realized he was in great </a:t>
            </a:r>
            <a:r>
              <a:rPr lang="en-US" altLang="zh-CN" sz="2400" b="1" u="sng" dirty="0">
                <a:latin typeface="微软雅黑" panose="020B0503020204020204" pitchFamily="34" charset="-122"/>
                <a:ea typeface="微软雅黑" panose="020B0503020204020204" pitchFamily="34" charset="-122"/>
                <a:sym typeface="+mn-ea"/>
              </a:rPr>
              <a:t>28</a:t>
            </a:r>
            <a:r>
              <a:rPr lang="en-US" altLang="zh-CN" sz="2400" b="1" dirty="0">
                <a:latin typeface="微软雅黑" panose="020B0503020204020204" pitchFamily="34" charset="-122"/>
                <a:ea typeface="微软雅黑" panose="020B0503020204020204" pitchFamily="34" charset="-122"/>
                <a:sym typeface="+mn-ea"/>
              </a:rPr>
              <a:t> . With his powerful claws (钳子), he wouldn’t let go off the </a:t>
            </a:r>
            <a:r>
              <a:rPr lang="en-US" altLang="zh-CN" sz="2400" b="1" u="sng" dirty="0">
                <a:latin typeface="微软雅黑" panose="020B0503020204020204" pitchFamily="34" charset="-122"/>
                <a:ea typeface="微软雅黑" panose="020B0503020204020204" pitchFamily="34" charset="-122"/>
                <a:sym typeface="+mn-ea"/>
              </a:rPr>
              <a:t>29</a:t>
            </a:r>
            <a:r>
              <a:rPr lang="en-US" altLang="zh-CN" sz="2400" b="1" dirty="0">
                <a:latin typeface="微软雅黑" panose="020B0503020204020204" pitchFamily="34" charset="-122"/>
                <a:ea typeface="微软雅黑" panose="020B0503020204020204" pitchFamily="34" charset="-122"/>
                <a:sym typeface="+mn-ea"/>
              </a:rPr>
              <a:t> bird. They both </a:t>
            </a:r>
            <a:r>
              <a:rPr lang="en-US" altLang="zh-CN" sz="2400" b="1" u="sng" dirty="0">
                <a:latin typeface="微软雅黑" panose="020B0503020204020204" pitchFamily="34" charset="-122"/>
                <a:ea typeface="微软雅黑" panose="020B0503020204020204" pitchFamily="34" charset="-122"/>
                <a:sym typeface="+mn-ea"/>
              </a:rPr>
              <a:t>30</a:t>
            </a:r>
            <a:r>
              <a:rPr lang="en-US" altLang="zh-CN" sz="2400" b="1" dirty="0">
                <a:latin typeface="微软雅黑" panose="020B0503020204020204" pitchFamily="34" charset="-122"/>
                <a:ea typeface="微软雅黑" panose="020B0503020204020204" pitchFamily="34" charset="-122"/>
                <a:sym typeface="+mn-ea"/>
              </a:rPr>
              <a:t> to the ground and died.</a:t>
            </a:r>
            <a:endParaRPr lang="en-US" altLang="zh-CN" sz="2400" b="1" dirty="0">
              <a:latin typeface="微软雅黑" panose="020B0503020204020204" pitchFamily="34" charset="-122"/>
              <a:ea typeface="微软雅黑" panose="020B0503020204020204" pitchFamily="34" charset="-122"/>
              <a:sym typeface="+mn-ea"/>
            </a:endParaRPr>
          </a:p>
        </p:txBody>
      </p:sp>
      <p:sp>
        <p:nvSpPr>
          <p:cNvPr id="22" name="TextBox 22"/>
          <p:cNvSpPr txBox="1"/>
          <p:nvPr/>
        </p:nvSpPr>
        <p:spPr>
          <a:xfrm>
            <a:off x="395596" y="4455691"/>
            <a:ext cx="1659151" cy="52197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D</a:t>
            </a:r>
            <a:endParaRPr lang="en-US" altLang="zh-CN" sz="2800" b="1" dirty="0">
              <a:solidFill>
                <a:srgbClr val="C00000"/>
              </a:solidFill>
              <a:latin typeface="Times New Roman" panose="02020603050405020304" pitchFamily="18" charset="0"/>
              <a:cs typeface="Times New Roman" panose="02020603050405020304" pitchFamily="18" charset="0"/>
            </a:endParaRPr>
          </a:p>
        </p:txBody>
      </p:sp>
      <p:sp>
        <p:nvSpPr>
          <p:cNvPr id="23" name="TextBox 22"/>
          <p:cNvSpPr txBox="1"/>
          <p:nvPr/>
        </p:nvSpPr>
        <p:spPr>
          <a:xfrm>
            <a:off x="385788" y="4106325"/>
            <a:ext cx="1659151" cy="52197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C</a:t>
            </a:r>
            <a:endParaRPr lang="en-US" altLang="zh-CN" sz="2800" b="1" dirty="0">
              <a:solidFill>
                <a:srgbClr val="C00000"/>
              </a:solidFill>
              <a:latin typeface="Times New Roman" panose="02020603050405020304" pitchFamily="18" charset="0"/>
              <a:cs typeface="Times New Roman" panose="02020603050405020304" pitchFamily="18" charset="0"/>
            </a:endParaRPr>
          </a:p>
        </p:txBody>
      </p:sp>
      <p:sp>
        <p:nvSpPr>
          <p:cNvPr id="24" name="TextBox 22"/>
          <p:cNvSpPr txBox="1"/>
          <p:nvPr/>
        </p:nvSpPr>
        <p:spPr>
          <a:xfrm>
            <a:off x="385789" y="3746146"/>
            <a:ext cx="1659151" cy="52197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D</a:t>
            </a:r>
            <a:endParaRPr lang="en-US" altLang="zh-CN" sz="2800" b="1" dirty="0">
              <a:solidFill>
                <a:srgbClr val="C00000"/>
              </a:solidFill>
              <a:latin typeface="Times New Roman" panose="02020603050405020304" pitchFamily="18" charset="0"/>
              <a:cs typeface="Times New Roman" panose="02020603050405020304" pitchFamily="18" charset="0"/>
            </a:endParaRPr>
          </a:p>
        </p:txBody>
      </p:sp>
      <p:sp>
        <p:nvSpPr>
          <p:cNvPr id="25" name="TextBox 22"/>
          <p:cNvSpPr txBox="1"/>
          <p:nvPr/>
        </p:nvSpPr>
        <p:spPr>
          <a:xfrm>
            <a:off x="395596" y="4805057"/>
            <a:ext cx="1659151" cy="52197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A</a:t>
            </a:r>
            <a:endParaRPr lang="en-US" altLang="zh-CN" sz="2800" b="1" dirty="0">
              <a:solidFill>
                <a:srgbClr val="C00000"/>
              </a:solidFill>
              <a:latin typeface="Times New Roman" panose="02020603050405020304" pitchFamily="18" charset="0"/>
              <a:cs typeface="Times New Roman" panose="02020603050405020304" pitchFamily="18" charset="0"/>
            </a:endParaRPr>
          </a:p>
        </p:txBody>
      </p:sp>
      <p:sp>
        <p:nvSpPr>
          <p:cNvPr id="5" name="TextBox 22"/>
          <p:cNvSpPr txBox="1"/>
          <p:nvPr>
            <p:custDataLst>
              <p:tags r:id="rId4"/>
            </p:custDataLst>
          </p:nvPr>
        </p:nvSpPr>
        <p:spPr>
          <a:xfrm>
            <a:off x="395596" y="5222887"/>
            <a:ext cx="1659151" cy="52197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B</a:t>
            </a:r>
            <a:endParaRPr lang="en-US" altLang="zh-CN" sz="2800" b="1" dirty="0">
              <a:solidFill>
                <a:srgbClr val="C00000"/>
              </a:solidFill>
              <a:latin typeface="Times New Roman" panose="02020603050405020304" pitchFamily="18" charset="0"/>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up)">
                                      <p:cBhvr>
                                        <p:cTn id="7" dur="500"/>
                                        <p:tgtEl>
                                          <p:spTgt spid="3">
                                            <p:txEl>
                                              <p:pRg st="0" end="0"/>
                                            </p:txEl>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20"/>
                                        </p:tgtEl>
                                        <p:attrNameLst>
                                          <p:attrName>style.visibility</p:attrName>
                                        </p:attrNameLst>
                                      </p:cBhvr>
                                      <p:to>
                                        <p:strVal val="visible"/>
                                      </p:to>
                                    </p:set>
                                    <p:animEffect transition="in" filter="wipe(up)">
                                      <p:cBhvr>
                                        <p:cTn id="10" dur="500"/>
                                        <p:tgtEl>
                                          <p:spTgt spid="20"/>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barn(inVertical)">
                                      <p:cBhvr>
                                        <p:cTn id="15" dur="500"/>
                                        <p:tgtEl>
                                          <p:spTgt spid="24"/>
                                        </p:tgtEl>
                                      </p:cBhvr>
                                    </p:animEffect>
                                  </p:childTnLst>
                                </p:cTn>
                              </p:par>
                              <p:par>
                                <p:cTn id="16" presetID="16" presetClass="entr" presetSubtype="37" fill="hold" grpId="0" nodeType="with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barn(outVertical)">
                                      <p:cBhvr>
                                        <p:cTn id="18" dur="500"/>
                                        <p:tgtEl>
                                          <p:spTgt spid="13"/>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grpId="0" nodeType="clickEffect">
                                  <p:stCondLst>
                                    <p:cond delay="0"/>
                                  </p:stCondLst>
                                  <p:childTnLst>
                                    <p:set>
                                      <p:cBhvr>
                                        <p:cTn id="22" dur="1" fill="hold">
                                          <p:stCondLst>
                                            <p:cond delay="0"/>
                                          </p:stCondLst>
                                        </p:cTn>
                                        <p:tgtEl>
                                          <p:spTgt spid="23"/>
                                        </p:tgtEl>
                                        <p:attrNameLst>
                                          <p:attrName>style.visibility</p:attrName>
                                        </p:attrNameLst>
                                      </p:cBhvr>
                                      <p:to>
                                        <p:strVal val="visible"/>
                                      </p:to>
                                    </p:set>
                                    <p:animEffect transition="in" filter="barn(inVertical)">
                                      <p:cBhvr>
                                        <p:cTn id="23" dur="500"/>
                                        <p:tgtEl>
                                          <p:spTgt spid="23"/>
                                        </p:tgtEl>
                                      </p:cBhvr>
                                    </p:animEffect>
                                  </p:childTnLst>
                                </p:cTn>
                              </p:par>
                            </p:childTnLst>
                          </p:cTn>
                        </p:par>
                      </p:childTnLst>
                    </p:cTn>
                  </p:par>
                  <p:par>
                    <p:cTn id="24" fill="hold">
                      <p:stCondLst>
                        <p:cond delay="indefinite"/>
                      </p:stCondLst>
                      <p:childTnLst>
                        <p:par>
                          <p:cTn id="25" fill="hold">
                            <p:stCondLst>
                              <p:cond delay="0"/>
                            </p:stCondLst>
                            <p:childTnLst>
                              <p:par>
                                <p:cTn id="26" presetID="16" presetClass="entr" presetSubtype="21" fill="hold" grpId="0" nodeType="clickEffect">
                                  <p:stCondLst>
                                    <p:cond delay="0"/>
                                  </p:stCondLst>
                                  <p:childTnLst>
                                    <p:set>
                                      <p:cBhvr>
                                        <p:cTn id="27" dur="1" fill="hold">
                                          <p:stCondLst>
                                            <p:cond delay="0"/>
                                          </p:stCondLst>
                                        </p:cTn>
                                        <p:tgtEl>
                                          <p:spTgt spid="22"/>
                                        </p:tgtEl>
                                        <p:attrNameLst>
                                          <p:attrName>style.visibility</p:attrName>
                                        </p:attrNameLst>
                                      </p:cBhvr>
                                      <p:to>
                                        <p:strVal val="visible"/>
                                      </p:to>
                                    </p:set>
                                    <p:animEffect transition="in" filter="barn(inVertical)">
                                      <p:cBhvr>
                                        <p:cTn id="28" dur="500"/>
                                        <p:tgtEl>
                                          <p:spTgt spid="22"/>
                                        </p:tgtEl>
                                      </p:cBhvr>
                                    </p:animEffect>
                                  </p:childTnLst>
                                </p:cTn>
                              </p:par>
                            </p:childTnLst>
                          </p:cTn>
                        </p:par>
                      </p:childTnLst>
                    </p:cTn>
                  </p:par>
                  <p:par>
                    <p:cTn id="29" fill="hold">
                      <p:stCondLst>
                        <p:cond delay="indefinite"/>
                      </p:stCondLst>
                      <p:childTnLst>
                        <p:par>
                          <p:cTn id="30" fill="hold">
                            <p:stCondLst>
                              <p:cond delay="0"/>
                            </p:stCondLst>
                            <p:childTnLst>
                              <p:par>
                                <p:cTn id="31" presetID="16" presetClass="entr" presetSubtype="21" fill="hold" grpId="0" nodeType="clickEffect">
                                  <p:stCondLst>
                                    <p:cond delay="0"/>
                                  </p:stCondLst>
                                  <p:childTnLst>
                                    <p:set>
                                      <p:cBhvr>
                                        <p:cTn id="32" dur="1" fill="hold">
                                          <p:stCondLst>
                                            <p:cond delay="0"/>
                                          </p:stCondLst>
                                        </p:cTn>
                                        <p:tgtEl>
                                          <p:spTgt spid="25"/>
                                        </p:tgtEl>
                                        <p:attrNameLst>
                                          <p:attrName>style.visibility</p:attrName>
                                        </p:attrNameLst>
                                      </p:cBhvr>
                                      <p:to>
                                        <p:strVal val="visible"/>
                                      </p:to>
                                    </p:set>
                                    <p:animEffect transition="in" filter="barn(inVertical)">
                                      <p:cBhvr>
                                        <p:cTn id="33" dur="500"/>
                                        <p:tgtEl>
                                          <p:spTgt spid="25"/>
                                        </p:tgtEl>
                                      </p:cBhvr>
                                    </p:animEffect>
                                  </p:childTnLst>
                                </p:cTn>
                              </p:par>
                            </p:childTnLst>
                          </p:cTn>
                        </p:par>
                      </p:childTnLst>
                    </p:cTn>
                  </p:par>
                  <p:par>
                    <p:cTn id="34" fill="hold">
                      <p:stCondLst>
                        <p:cond delay="indefinite"/>
                      </p:stCondLst>
                      <p:childTnLst>
                        <p:par>
                          <p:cTn id="35" fill="hold">
                            <p:stCondLst>
                              <p:cond delay="0"/>
                            </p:stCondLst>
                            <p:childTnLst>
                              <p:par>
                                <p:cTn id="36" presetID="16" presetClass="entr" presetSubtype="21" fill="hold" grpId="0" nodeType="clickEffect">
                                  <p:stCondLst>
                                    <p:cond delay="0"/>
                                  </p:stCondLst>
                                  <p:childTnLst>
                                    <p:set>
                                      <p:cBhvr>
                                        <p:cTn id="37" dur="1" fill="hold">
                                          <p:stCondLst>
                                            <p:cond delay="0"/>
                                          </p:stCondLst>
                                        </p:cTn>
                                        <p:tgtEl>
                                          <p:spTgt spid="5"/>
                                        </p:tgtEl>
                                        <p:attrNameLst>
                                          <p:attrName>style.visibility</p:attrName>
                                        </p:attrNameLst>
                                      </p:cBhvr>
                                      <p:to>
                                        <p:strVal val="visible"/>
                                      </p:to>
                                    </p:set>
                                    <p:animEffect transition="in" filter="barn(inVertical)">
                                      <p:cBhvr>
                                        <p:cTn id="3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13" grpId="0" bldLvl="0" animBg="1"/>
      <p:bldP spid="3" grpId="0" build="p"/>
      <p:bldP spid="22" grpId="0"/>
      <p:bldP spid="23" grpId="0"/>
      <p:bldP spid="24" grpId="0"/>
      <p:bldP spid="25" grpId="0"/>
      <p:bldP spid="5" grpId="0"/>
    </p:bldLst>
  </p:timing>
</p:sld>
</file>

<file path=ppt/slides/slide9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69" name="Group 4"/>
          <p:cNvGrpSpPr/>
          <p:nvPr/>
        </p:nvGrpSpPr>
        <p:grpSpPr>
          <a:xfrm>
            <a:off x="9040482" y="3280216"/>
            <a:ext cx="3058005" cy="3492104"/>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3" name="内容占位符 2"/>
          <p:cNvSpPr>
            <a:spLocks noGrp="1"/>
          </p:cNvSpPr>
          <p:nvPr>
            <p:ph idx="1"/>
          </p:nvPr>
        </p:nvSpPr>
        <p:spPr>
          <a:xfrm>
            <a:off x="214630" y="113665"/>
            <a:ext cx="11728450" cy="6242685"/>
          </a:xfrm>
          <a:solidFill>
            <a:srgbClr val="FFFFFF">
              <a:alpha val="74000"/>
            </a:srgbClr>
          </a:solidFill>
        </p:spPr>
        <p:txBody>
          <a:bodyPr>
            <a:noAutofit/>
          </a:bodyPr>
          <a:lstStyle/>
          <a:p>
            <a:pPr marL="0" indent="0" algn="just">
              <a:lnSpc>
                <a:spcPct val="100000"/>
              </a:lnSpc>
              <a:buNone/>
            </a:pPr>
            <a:r>
              <a:rPr lang="zh-CN" altLang="en-US" sz="2400" b="1" dirty="0">
                <a:solidFill>
                  <a:srgbClr val="002060"/>
                </a:solidFill>
                <a:latin typeface="微软雅黑" panose="020B0503020204020204" pitchFamily="34" charset="-122"/>
                <a:ea typeface="微软雅黑" panose="020B0503020204020204" pitchFamily="34" charset="-122"/>
                <a:cs typeface="+mj-cs"/>
              </a:rPr>
              <a:t>解  析：</a:t>
            </a:r>
            <a:r>
              <a:rPr sz="2400" b="1" dirty="0">
                <a:latin typeface="微软雅黑" panose="020B0503020204020204" pitchFamily="34" charset="-122"/>
                <a:ea typeface="微软雅黑" panose="020B0503020204020204" pitchFamily="34" charset="-122"/>
              </a:rPr>
              <a:t>26. 本题考查形容词词义。句意为“几天后鸟厌倦了吃鱼，得知那些鱼成了鸟的晚餐”。A 项 be fond of（对……感到喜欢）、B 项 be sure of（对……确定）、C 项 be afraid of（对……感到害怕）和 D 项 be tired of（对……感到厌烦），故本题正确答案为 D。</a:t>
            </a:r>
            <a:endParaRPr sz="2400" b="1" dirty="0">
              <a:latin typeface="微软雅黑" panose="020B0503020204020204" pitchFamily="34" charset="-122"/>
              <a:ea typeface="微软雅黑" panose="020B0503020204020204" pitchFamily="34" charset="-122"/>
            </a:endParaRPr>
          </a:p>
          <a:p>
            <a:pPr marL="0" indent="0" algn="just">
              <a:lnSpc>
                <a:spcPct val="100000"/>
              </a:lnSpc>
              <a:buNone/>
            </a:pPr>
            <a:r>
              <a:rPr sz="2400" b="1" dirty="0">
                <a:latin typeface="微软雅黑" panose="020B0503020204020204" pitchFamily="34" charset="-122"/>
                <a:ea typeface="微软雅黑" panose="020B0503020204020204" pitchFamily="34" charset="-122"/>
              </a:rPr>
              <a:t>27. 本题考查对上下文的理解。根据上文提到鸟厌倦了吃鱼，提出要帮助螃蟹搬到大湖去，可以推测出他想把这只螃蟹丢到石头上，然后吃掉他。A 项 bird（鸟）、B 项 fish（鱼）、C 项 crab（螃蟹）和 D 项 man（人类），故本题正确答案为 C。</a:t>
            </a:r>
            <a:endParaRPr sz="2400" b="1" dirty="0">
              <a:latin typeface="微软雅黑" panose="020B0503020204020204" pitchFamily="34" charset="-122"/>
              <a:ea typeface="微软雅黑" panose="020B0503020204020204" pitchFamily="34" charset="-122"/>
            </a:endParaRPr>
          </a:p>
          <a:p>
            <a:pPr marL="0" indent="0" algn="just">
              <a:lnSpc>
                <a:spcPct val="100000"/>
              </a:lnSpc>
              <a:buNone/>
            </a:pPr>
            <a:r>
              <a:rPr sz="2400" b="1" dirty="0">
                <a:latin typeface="微软雅黑" panose="020B0503020204020204" pitchFamily="34" charset="-122"/>
                <a:ea typeface="微软雅黑" panose="020B0503020204020204" pitchFamily="34" charset="-122"/>
              </a:rPr>
              <a:t>28. 本题考查名词词义。根据上文提示，螃蟹意识到自己有危险。A 项 shape（形状）、B 项 state（状态）、C 项 need（需要）和 D 项 danger（危险），故本题正确答案为 D。</a:t>
            </a:r>
            <a:endParaRPr sz="2400" b="1" dirty="0">
              <a:latin typeface="微软雅黑" panose="020B0503020204020204" pitchFamily="34" charset="-122"/>
              <a:ea typeface="微软雅黑" panose="020B0503020204020204" pitchFamily="34" charset="-122"/>
            </a:endParaRPr>
          </a:p>
          <a:p>
            <a:pPr marL="0" indent="0" algn="just">
              <a:lnSpc>
                <a:spcPct val="100000"/>
              </a:lnSpc>
              <a:buNone/>
            </a:pPr>
            <a:r>
              <a:rPr sz="2400" b="1" dirty="0">
                <a:latin typeface="微软雅黑" panose="020B0503020204020204" pitchFamily="34" charset="-122"/>
                <a:ea typeface="微软雅黑" panose="020B0503020204020204" pitchFamily="34" charset="-122"/>
              </a:rPr>
              <a:t>29. 本题考查形容词词义。根据文章首句，这只鸟很老。A 项 old（老的）、B 项 kind（好心的）、C 项 lucky（幸运的）和 D 项 happy（高兴的），故本题正确答案为 A。</a:t>
            </a:r>
            <a:endParaRPr sz="2400" b="1" dirty="0">
              <a:latin typeface="微软雅黑" panose="020B0503020204020204" pitchFamily="34" charset="-122"/>
              <a:ea typeface="微软雅黑" panose="020B0503020204020204" pitchFamily="34" charset="-122"/>
            </a:endParaRPr>
          </a:p>
          <a:p>
            <a:pPr marL="0" indent="0" algn="just">
              <a:lnSpc>
                <a:spcPct val="100000"/>
              </a:lnSpc>
              <a:buNone/>
            </a:pPr>
            <a:r>
              <a:rPr sz="2400" b="1" dirty="0">
                <a:latin typeface="微软雅黑" panose="020B0503020204020204" pitchFamily="34" charset="-122"/>
                <a:ea typeface="微软雅黑" panose="020B0503020204020204" pitchFamily="34" charset="-122"/>
              </a:rPr>
              <a:t>30. 本题考查动词词义。根据下文提示，两个都死了，因此两个都摔到了地上。A项move（移动）、B项fall（跌落）、C项jump（跳）和D项fly（飞），故本题正确答案为B。</a:t>
            </a:r>
            <a:endParaRPr sz="2400" b="1" dirty="0">
              <a:latin typeface="微软雅黑" panose="020B0503020204020204" pitchFamily="34" charset="-122"/>
              <a:ea typeface="微软雅黑" panose="020B0503020204020204" pitchFamily="34" charset="-122"/>
            </a:endParaRPr>
          </a:p>
        </p:txBody>
      </p:sp>
      <p:sp>
        <p:nvSpPr>
          <p:cNvPr id="33" name="左箭头 32">
            <a:hlinkClick r:id="rId1"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endParaRPr lang="zh-CN" altLang="en-US" sz="2400" b="1" dirty="0">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bg/>
                                          </p:spTgt>
                                        </p:tgtEl>
                                        <p:attrNameLst>
                                          <p:attrName>style.visibility</p:attrName>
                                        </p:attrNameLst>
                                      </p:cBhvr>
                                      <p:to>
                                        <p:strVal val="visible"/>
                                      </p:to>
                                    </p:set>
                                    <p:animEffect transition="in" filter="wipe(up)">
                                      <p:cBhvr>
                                        <p:cTn id="11" dur="500"/>
                                        <p:tgtEl>
                                          <p:spTgt spid="3">
                                            <p:bg/>
                                          </p:spTgt>
                                        </p:tgtEl>
                                      </p:cBhvr>
                                    </p:animEffect>
                                  </p:childTnLst>
                                </p:cTn>
                              </p:par>
                              <p:par>
                                <p:cTn id="12" presetID="22" presetClass="entr" presetSubtype="1" fill="hold" grpId="0" nodeType="with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wipe(up)">
                                      <p:cBhvr>
                                        <p:cTn id="14" dur="500"/>
                                        <p:tgtEl>
                                          <p:spTgt spid="3">
                                            <p:txEl>
                                              <p:pRg st="0" end="0"/>
                                            </p:txEl>
                                          </p:spTgt>
                                        </p:tgtEl>
                                      </p:cBhvr>
                                    </p:animEffect>
                                  </p:childTnLst>
                                </p:cTn>
                              </p:par>
                              <p:par>
                                <p:cTn id="15" presetID="22" presetClass="entr" presetSubtype="1" fill="hold" grpId="0" nodeType="with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wipe(up)">
                                      <p:cBhvr>
                                        <p:cTn id="17" dur="500"/>
                                        <p:tgtEl>
                                          <p:spTgt spid="3">
                                            <p:txEl>
                                              <p:pRg st="1" end="1"/>
                                            </p:txEl>
                                          </p:spTgt>
                                        </p:tgtEl>
                                      </p:cBhvr>
                                    </p:animEffect>
                                  </p:childTnLst>
                                </p:cTn>
                              </p:par>
                              <p:par>
                                <p:cTn id="18" presetID="22" presetClass="entr" presetSubtype="1" fill="hold" grpId="0" nodeType="with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Effect transition="in" filter="wipe(up)">
                                      <p:cBhvr>
                                        <p:cTn id="20" dur="500"/>
                                        <p:tgtEl>
                                          <p:spTgt spid="3">
                                            <p:txEl>
                                              <p:pRg st="2" end="2"/>
                                            </p:txEl>
                                          </p:spTgt>
                                        </p:tgtEl>
                                      </p:cBhvr>
                                    </p:animEffect>
                                  </p:childTnLst>
                                </p:cTn>
                              </p:par>
                              <p:par>
                                <p:cTn id="21" presetID="22" presetClass="entr" presetSubtype="1" fill="hold" grpId="0" nodeType="with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Effect transition="in" filter="wipe(up)">
                                      <p:cBhvr>
                                        <p:cTn id="23" dur="500"/>
                                        <p:tgtEl>
                                          <p:spTgt spid="3">
                                            <p:txEl>
                                              <p:pRg st="3" end="3"/>
                                            </p:txEl>
                                          </p:spTgt>
                                        </p:tgtEl>
                                      </p:cBhvr>
                                    </p:animEffect>
                                  </p:childTnLst>
                                </p:cTn>
                              </p:par>
                              <p:par>
                                <p:cTn id="24" presetID="22" presetClass="entr" presetSubtype="1" fill="hold" grpId="0" nodeType="withEffect">
                                  <p:stCondLst>
                                    <p:cond delay="0"/>
                                  </p:stCondLst>
                                  <p:childTnLst>
                                    <p:set>
                                      <p:cBhvr>
                                        <p:cTn id="25" dur="1" fill="hold">
                                          <p:stCondLst>
                                            <p:cond delay="0"/>
                                          </p:stCondLst>
                                        </p:cTn>
                                        <p:tgtEl>
                                          <p:spTgt spid="3">
                                            <p:txEl>
                                              <p:pRg st="4" end="4"/>
                                            </p:txEl>
                                          </p:spTgt>
                                        </p:tgtEl>
                                        <p:attrNameLst>
                                          <p:attrName>style.visibility</p:attrName>
                                        </p:attrNameLst>
                                      </p:cBhvr>
                                      <p:to>
                                        <p:strVal val="visible"/>
                                      </p:to>
                                    </p:set>
                                    <p:animEffect transition="in" filter="wipe(up)">
                                      <p:cBhvr>
                                        <p:cTn id="26"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文本框 19"/>
          <p:cNvSpPr txBox="1"/>
          <p:nvPr/>
        </p:nvSpPr>
        <p:spPr>
          <a:xfrm>
            <a:off x="832329" y="3784645"/>
            <a:ext cx="10808777" cy="193802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16. A. see		B. understand 	C. keep 	 D. like</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17. A. roots 	B. leaves		C. grasses 	 D. branches</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18. A. hide		B. grow 		C. control	 D. recover</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19. A. touch 	B. help 		C. fight 	 D. push</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20. A. reply 		B. voice 		C. song 	 D. move</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7" name="图片 6"/>
          <p:cNvPicPr>
            <a:picLocks noChangeAspect="1"/>
          </p:cNvPicPr>
          <p:nvPr/>
        </p:nvPicPr>
        <p:blipFill>
          <a:blip r:embed="rId1"/>
          <a:stretch>
            <a:fillRect/>
          </a:stretch>
        </p:blipFill>
        <p:spPr>
          <a:xfrm>
            <a:off x="8724900" y="-716494"/>
            <a:ext cx="4648200" cy="5065188"/>
          </a:xfrm>
          <a:prstGeom prst="rect">
            <a:avLst/>
          </a:prstGeom>
        </p:spPr>
      </p:pic>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8" name="左箭头 7">
            <a:hlinkClick r:id="rId2" action="ppaction://hlinksldjump"/>
          </p:cNvPr>
          <p:cNvSpPr/>
          <p:nvPr/>
        </p:nvSpPr>
        <p:spPr>
          <a:xfrm>
            <a:off x="10048336" y="593027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13" name="文本框 12">
            <a:hlinkClick r:id="rId3" action="ppaction://hlinksldjump"/>
          </p:cNvPr>
          <p:cNvSpPr txBox="1"/>
          <p:nvPr/>
        </p:nvSpPr>
        <p:spPr>
          <a:xfrm>
            <a:off x="4608839" y="6091730"/>
            <a:ext cx="982961" cy="461665"/>
          </a:xfrm>
          <a:prstGeom prst="rect">
            <a:avLst/>
          </a:prstGeom>
          <a:solidFill>
            <a:schemeClr val="accent1"/>
          </a:solid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解  析</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395314" y="92399"/>
            <a:ext cx="4966335" cy="460375"/>
          </a:xfrm>
          <a:prstGeom prst="rect">
            <a:avLst/>
          </a:prstGeom>
          <a:noFill/>
        </p:spPr>
        <p:txBody>
          <a:bodyPr wrap="none" rtlCol="0">
            <a:spAutoFit/>
          </a:bodyPr>
          <a:lstStyle/>
          <a:p>
            <a:pPr algn="l"/>
            <a:r>
              <a:rPr sz="2400" b="1" dirty="0">
                <a:solidFill>
                  <a:srgbClr val="002060"/>
                </a:solidFill>
                <a:latin typeface="微软雅黑" panose="020B0503020204020204" pitchFamily="34" charset="-122"/>
                <a:ea typeface="微软雅黑" panose="020B0503020204020204" pitchFamily="34" charset="-122"/>
                <a:cs typeface="+mj-cs"/>
              </a:rPr>
              <a:t>2023年广东高职高考完形填空真题</a:t>
            </a:r>
            <a:r>
              <a:rPr lang="zh-CN" altLang="en-US" sz="2400" dirty="0"/>
              <a:t> </a:t>
            </a:r>
            <a:endParaRPr lang="zh-CN" altLang="en-US" sz="2400" dirty="0"/>
          </a:p>
        </p:txBody>
      </p:sp>
      <p:sp>
        <p:nvSpPr>
          <p:cNvPr id="3" name="内容占位符 2"/>
          <p:cNvSpPr>
            <a:spLocks noGrp="1"/>
          </p:cNvSpPr>
          <p:nvPr>
            <p:ph idx="1"/>
          </p:nvPr>
        </p:nvSpPr>
        <p:spPr>
          <a:xfrm>
            <a:off x="591185" y="751205"/>
            <a:ext cx="11420475" cy="2457450"/>
          </a:xfrm>
        </p:spPr>
        <p:txBody>
          <a:bodyPr>
            <a:noAutofit/>
          </a:bodyPr>
          <a:lstStyle/>
          <a:p>
            <a:pPr marL="0" indent="0" algn="just">
              <a:buNone/>
            </a:pPr>
            <a:r>
              <a:rPr lang="en-US" altLang="zh-CN" sz="2400" b="1" dirty="0">
                <a:latin typeface="微软雅黑" panose="020B0503020204020204" pitchFamily="34" charset="-122"/>
                <a:ea typeface="微软雅黑" panose="020B0503020204020204" pitchFamily="34" charset="-122"/>
              </a:rPr>
              <a:t>    When Mouse was out gathering food for the winter, Buffalo (野牛) came down to eat the grass. The little mouse did not </a:t>
            </a:r>
            <a:r>
              <a:rPr lang="en-US" altLang="zh-CN" sz="2400" b="1" u="sng" dirty="0">
                <a:latin typeface="微软雅黑" panose="020B0503020204020204" pitchFamily="34" charset="-122"/>
                <a:ea typeface="微软雅黑" panose="020B0503020204020204" pitchFamily="34" charset="-122"/>
              </a:rPr>
              <a:t>16</a:t>
            </a:r>
            <a:r>
              <a:rPr lang="en-US" altLang="zh-CN" sz="2400" b="1" dirty="0">
                <a:latin typeface="微软雅黑" panose="020B0503020204020204" pitchFamily="34" charset="-122"/>
                <a:ea typeface="微软雅黑" panose="020B0503020204020204" pitchFamily="34" charset="-122"/>
              </a:rPr>
              <a:t> this, for he knew that Buffalo would eat all the long </a:t>
            </a:r>
            <a:r>
              <a:rPr lang="en-US" altLang="zh-CN" sz="2400" b="1" u="sng" dirty="0">
                <a:latin typeface="微软雅黑" panose="020B0503020204020204" pitchFamily="34" charset="-122"/>
                <a:ea typeface="微软雅黑" panose="020B0503020204020204" pitchFamily="34" charset="-122"/>
              </a:rPr>
              <a:t>17</a:t>
            </a:r>
            <a:r>
              <a:rPr lang="en-US" altLang="zh-CN" sz="2400" b="1" dirty="0">
                <a:latin typeface="微软雅黑" panose="020B0503020204020204" pitchFamily="34" charset="-122"/>
                <a:ea typeface="微软雅黑" panose="020B0503020204020204" pitchFamily="34" charset="-122"/>
              </a:rPr>
              <a:t> , and there would be no place for him to </a:t>
            </a:r>
            <a:r>
              <a:rPr lang="en-US" altLang="zh-CN" sz="2400" b="1" u="sng" dirty="0">
                <a:latin typeface="微软雅黑" panose="020B0503020204020204" pitchFamily="34" charset="-122"/>
                <a:ea typeface="微软雅黑" panose="020B0503020204020204" pitchFamily="34" charset="-122"/>
              </a:rPr>
              <a:t>18</a:t>
            </a:r>
            <a:r>
              <a:rPr lang="en-US" altLang="zh-CN" sz="2400" b="1" dirty="0">
                <a:latin typeface="微软雅黑" panose="020B0503020204020204" pitchFamily="34" charset="-122"/>
                <a:ea typeface="微软雅黑" panose="020B0503020204020204" pitchFamily="34" charset="-122"/>
              </a:rPr>
              <a:t> . He made up his mind to </a:t>
            </a:r>
            <a:r>
              <a:rPr lang="en-US" altLang="zh-CN" sz="2400" b="1" u="sng" dirty="0">
                <a:latin typeface="微软雅黑" panose="020B0503020204020204" pitchFamily="34" charset="-122"/>
                <a:ea typeface="微软雅黑" panose="020B0503020204020204" pitchFamily="34" charset="-122"/>
              </a:rPr>
              <a:t>19</a:t>
            </a:r>
            <a:r>
              <a:rPr lang="en-US" altLang="zh-CN" sz="2400" b="1" dirty="0">
                <a:latin typeface="微软雅黑" panose="020B0503020204020204" pitchFamily="34" charset="-122"/>
                <a:ea typeface="微软雅黑" panose="020B0503020204020204" pitchFamily="34" charset="-122"/>
              </a:rPr>
              <a:t> Buffalo. “Hi, Buffalo, I challenge you to a fight!” he cried in an angry</a:t>
            </a:r>
            <a:r>
              <a:rPr lang="en-US" altLang="zh-CN" sz="2400" b="1" u="sng" dirty="0">
                <a:latin typeface="微软雅黑" panose="020B0503020204020204" pitchFamily="34" charset="-122"/>
                <a:ea typeface="微软雅黑" panose="020B0503020204020204" pitchFamily="34" charset="-122"/>
              </a:rPr>
              <a:t> 20</a:t>
            </a:r>
            <a:r>
              <a:rPr lang="en-US" altLang="zh-CN" sz="2400" b="1" dirty="0">
                <a:latin typeface="微软雅黑" panose="020B0503020204020204" pitchFamily="34" charset="-122"/>
                <a:ea typeface="微软雅黑" panose="020B0503020204020204" pitchFamily="34" charset="-122"/>
              </a:rPr>
              <a:t> .</a:t>
            </a:r>
            <a:endParaRPr lang="en-US" altLang="zh-CN" sz="2400" b="1" dirty="0">
              <a:latin typeface="微软雅黑" panose="020B0503020204020204" pitchFamily="34" charset="-122"/>
              <a:ea typeface="微软雅黑" panose="020B0503020204020204" pitchFamily="34" charset="-122"/>
            </a:endParaRPr>
          </a:p>
        </p:txBody>
      </p:sp>
      <p:sp>
        <p:nvSpPr>
          <p:cNvPr id="22" name="TextBox 22"/>
          <p:cNvSpPr txBox="1"/>
          <p:nvPr/>
        </p:nvSpPr>
        <p:spPr>
          <a:xfrm>
            <a:off x="395596" y="4455691"/>
            <a:ext cx="1659151" cy="52197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A</a:t>
            </a:r>
            <a:endParaRPr lang="en-US" altLang="zh-CN" sz="2800" b="1" dirty="0">
              <a:solidFill>
                <a:srgbClr val="C00000"/>
              </a:solidFill>
              <a:latin typeface="Times New Roman" panose="02020603050405020304" pitchFamily="18" charset="0"/>
              <a:cs typeface="Times New Roman" panose="02020603050405020304" pitchFamily="18" charset="0"/>
            </a:endParaRPr>
          </a:p>
        </p:txBody>
      </p:sp>
      <p:sp>
        <p:nvSpPr>
          <p:cNvPr id="23" name="TextBox 22"/>
          <p:cNvSpPr txBox="1"/>
          <p:nvPr/>
        </p:nvSpPr>
        <p:spPr>
          <a:xfrm>
            <a:off x="385788" y="4106325"/>
            <a:ext cx="1659151" cy="52197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C</a:t>
            </a:r>
            <a:endParaRPr lang="en-US" altLang="zh-CN" sz="2800" b="1" dirty="0">
              <a:solidFill>
                <a:srgbClr val="C00000"/>
              </a:solidFill>
              <a:latin typeface="Times New Roman" panose="02020603050405020304" pitchFamily="18" charset="0"/>
              <a:cs typeface="Times New Roman" panose="02020603050405020304" pitchFamily="18" charset="0"/>
            </a:endParaRPr>
          </a:p>
        </p:txBody>
      </p:sp>
      <p:sp>
        <p:nvSpPr>
          <p:cNvPr id="24" name="TextBox 22"/>
          <p:cNvSpPr txBox="1"/>
          <p:nvPr/>
        </p:nvSpPr>
        <p:spPr>
          <a:xfrm>
            <a:off x="385789" y="3746146"/>
            <a:ext cx="1659151" cy="52197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D</a:t>
            </a:r>
            <a:endParaRPr lang="en-US" altLang="zh-CN" sz="2800" b="1" dirty="0">
              <a:solidFill>
                <a:srgbClr val="C00000"/>
              </a:solidFill>
              <a:latin typeface="Times New Roman" panose="02020603050405020304" pitchFamily="18" charset="0"/>
              <a:cs typeface="Times New Roman" panose="02020603050405020304" pitchFamily="18" charset="0"/>
            </a:endParaRPr>
          </a:p>
        </p:txBody>
      </p:sp>
      <p:sp>
        <p:nvSpPr>
          <p:cNvPr id="25" name="TextBox 22"/>
          <p:cNvSpPr txBox="1"/>
          <p:nvPr/>
        </p:nvSpPr>
        <p:spPr>
          <a:xfrm>
            <a:off x="395596" y="4805057"/>
            <a:ext cx="1659151" cy="52197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C</a:t>
            </a:r>
            <a:endParaRPr lang="en-US" altLang="zh-CN" sz="2800" b="1" dirty="0">
              <a:solidFill>
                <a:srgbClr val="C00000"/>
              </a:solidFill>
              <a:latin typeface="Times New Roman" panose="02020603050405020304" pitchFamily="18" charset="0"/>
              <a:cs typeface="Times New Roman" panose="02020603050405020304" pitchFamily="18" charset="0"/>
            </a:endParaRPr>
          </a:p>
        </p:txBody>
      </p:sp>
      <p:sp>
        <p:nvSpPr>
          <p:cNvPr id="5" name="TextBox 22"/>
          <p:cNvSpPr txBox="1"/>
          <p:nvPr>
            <p:custDataLst>
              <p:tags r:id="rId4"/>
            </p:custDataLst>
          </p:nvPr>
        </p:nvSpPr>
        <p:spPr>
          <a:xfrm>
            <a:off x="395596" y="5222887"/>
            <a:ext cx="1659151" cy="52197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B</a:t>
            </a:r>
            <a:endParaRPr lang="en-US" altLang="zh-CN" sz="2800" b="1" dirty="0">
              <a:solidFill>
                <a:srgbClr val="C00000"/>
              </a:solidFill>
              <a:latin typeface="Times New Roman" panose="02020603050405020304" pitchFamily="18" charset="0"/>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up)">
                                      <p:cBhvr>
                                        <p:cTn id="7" dur="500"/>
                                        <p:tgtEl>
                                          <p:spTgt spid="3">
                                            <p:txEl>
                                              <p:pRg st="0" end="0"/>
                                            </p:txEl>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20"/>
                                        </p:tgtEl>
                                        <p:attrNameLst>
                                          <p:attrName>style.visibility</p:attrName>
                                        </p:attrNameLst>
                                      </p:cBhvr>
                                      <p:to>
                                        <p:strVal val="visible"/>
                                      </p:to>
                                    </p:set>
                                    <p:animEffect transition="in" filter="wipe(up)">
                                      <p:cBhvr>
                                        <p:cTn id="10" dur="500"/>
                                        <p:tgtEl>
                                          <p:spTgt spid="20"/>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barn(inVertical)">
                                      <p:cBhvr>
                                        <p:cTn id="15" dur="500"/>
                                        <p:tgtEl>
                                          <p:spTgt spid="24"/>
                                        </p:tgtEl>
                                      </p:cBhvr>
                                    </p:animEffect>
                                  </p:childTnLst>
                                </p:cTn>
                              </p:par>
                              <p:par>
                                <p:cTn id="16" presetID="16" presetClass="entr" presetSubtype="37" fill="hold" grpId="0" nodeType="with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barn(outVertical)">
                                      <p:cBhvr>
                                        <p:cTn id="18" dur="500"/>
                                        <p:tgtEl>
                                          <p:spTgt spid="13"/>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grpId="0" nodeType="clickEffect">
                                  <p:stCondLst>
                                    <p:cond delay="0"/>
                                  </p:stCondLst>
                                  <p:childTnLst>
                                    <p:set>
                                      <p:cBhvr>
                                        <p:cTn id="22" dur="1" fill="hold">
                                          <p:stCondLst>
                                            <p:cond delay="0"/>
                                          </p:stCondLst>
                                        </p:cTn>
                                        <p:tgtEl>
                                          <p:spTgt spid="23"/>
                                        </p:tgtEl>
                                        <p:attrNameLst>
                                          <p:attrName>style.visibility</p:attrName>
                                        </p:attrNameLst>
                                      </p:cBhvr>
                                      <p:to>
                                        <p:strVal val="visible"/>
                                      </p:to>
                                    </p:set>
                                    <p:animEffect transition="in" filter="barn(inVertical)">
                                      <p:cBhvr>
                                        <p:cTn id="23" dur="500"/>
                                        <p:tgtEl>
                                          <p:spTgt spid="23"/>
                                        </p:tgtEl>
                                      </p:cBhvr>
                                    </p:animEffect>
                                  </p:childTnLst>
                                </p:cTn>
                              </p:par>
                            </p:childTnLst>
                          </p:cTn>
                        </p:par>
                      </p:childTnLst>
                    </p:cTn>
                  </p:par>
                  <p:par>
                    <p:cTn id="24" fill="hold">
                      <p:stCondLst>
                        <p:cond delay="indefinite"/>
                      </p:stCondLst>
                      <p:childTnLst>
                        <p:par>
                          <p:cTn id="25" fill="hold">
                            <p:stCondLst>
                              <p:cond delay="0"/>
                            </p:stCondLst>
                            <p:childTnLst>
                              <p:par>
                                <p:cTn id="26" presetID="16" presetClass="entr" presetSubtype="21" fill="hold" grpId="0" nodeType="clickEffect">
                                  <p:stCondLst>
                                    <p:cond delay="0"/>
                                  </p:stCondLst>
                                  <p:childTnLst>
                                    <p:set>
                                      <p:cBhvr>
                                        <p:cTn id="27" dur="1" fill="hold">
                                          <p:stCondLst>
                                            <p:cond delay="0"/>
                                          </p:stCondLst>
                                        </p:cTn>
                                        <p:tgtEl>
                                          <p:spTgt spid="22"/>
                                        </p:tgtEl>
                                        <p:attrNameLst>
                                          <p:attrName>style.visibility</p:attrName>
                                        </p:attrNameLst>
                                      </p:cBhvr>
                                      <p:to>
                                        <p:strVal val="visible"/>
                                      </p:to>
                                    </p:set>
                                    <p:animEffect transition="in" filter="barn(inVertical)">
                                      <p:cBhvr>
                                        <p:cTn id="28" dur="500"/>
                                        <p:tgtEl>
                                          <p:spTgt spid="22"/>
                                        </p:tgtEl>
                                      </p:cBhvr>
                                    </p:animEffect>
                                  </p:childTnLst>
                                </p:cTn>
                              </p:par>
                            </p:childTnLst>
                          </p:cTn>
                        </p:par>
                      </p:childTnLst>
                    </p:cTn>
                  </p:par>
                  <p:par>
                    <p:cTn id="29" fill="hold">
                      <p:stCondLst>
                        <p:cond delay="indefinite"/>
                      </p:stCondLst>
                      <p:childTnLst>
                        <p:par>
                          <p:cTn id="30" fill="hold">
                            <p:stCondLst>
                              <p:cond delay="0"/>
                            </p:stCondLst>
                            <p:childTnLst>
                              <p:par>
                                <p:cTn id="31" presetID="16" presetClass="entr" presetSubtype="21" fill="hold" grpId="0" nodeType="clickEffect">
                                  <p:stCondLst>
                                    <p:cond delay="0"/>
                                  </p:stCondLst>
                                  <p:childTnLst>
                                    <p:set>
                                      <p:cBhvr>
                                        <p:cTn id="32" dur="1" fill="hold">
                                          <p:stCondLst>
                                            <p:cond delay="0"/>
                                          </p:stCondLst>
                                        </p:cTn>
                                        <p:tgtEl>
                                          <p:spTgt spid="25"/>
                                        </p:tgtEl>
                                        <p:attrNameLst>
                                          <p:attrName>style.visibility</p:attrName>
                                        </p:attrNameLst>
                                      </p:cBhvr>
                                      <p:to>
                                        <p:strVal val="visible"/>
                                      </p:to>
                                    </p:set>
                                    <p:animEffect transition="in" filter="barn(inVertical)">
                                      <p:cBhvr>
                                        <p:cTn id="33" dur="500"/>
                                        <p:tgtEl>
                                          <p:spTgt spid="25"/>
                                        </p:tgtEl>
                                      </p:cBhvr>
                                    </p:animEffect>
                                  </p:childTnLst>
                                </p:cTn>
                              </p:par>
                            </p:childTnLst>
                          </p:cTn>
                        </p:par>
                      </p:childTnLst>
                    </p:cTn>
                  </p:par>
                  <p:par>
                    <p:cTn id="34" fill="hold">
                      <p:stCondLst>
                        <p:cond delay="indefinite"/>
                      </p:stCondLst>
                      <p:childTnLst>
                        <p:par>
                          <p:cTn id="35" fill="hold">
                            <p:stCondLst>
                              <p:cond delay="0"/>
                            </p:stCondLst>
                            <p:childTnLst>
                              <p:par>
                                <p:cTn id="36" presetID="16" presetClass="entr" presetSubtype="21" fill="hold" grpId="0" nodeType="clickEffect">
                                  <p:stCondLst>
                                    <p:cond delay="0"/>
                                  </p:stCondLst>
                                  <p:childTnLst>
                                    <p:set>
                                      <p:cBhvr>
                                        <p:cTn id="37" dur="1" fill="hold">
                                          <p:stCondLst>
                                            <p:cond delay="0"/>
                                          </p:stCondLst>
                                        </p:cTn>
                                        <p:tgtEl>
                                          <p:spTgt spid="5"/>
                                        </p:tgtEl>
                                        <p:attrNameLst>
                                          <p:attrName>style.visibility</p:attrName>
                                        </p:attrNameLst>
                                      </p:cBhvr>
                                      <p:to>
                                        <p:strVal val="visible"/>
                                      </p:to>
                                    </p:set>
                                    <p:animEffect transition="in" filter="barn(inVertical)">
                                      <p:cBhvr>
                                        <p:cTn id="3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13" grpId="0" bldLvl="0" animBg="1"/>
      <p:bldP spid="3" grpId="0" build="p"/>
      <p:bldP spid="22" grpId="0"/>
      <p:bldP spid="23" grpId="0"/>
      <p:bldP spid="24" grpId="0"/>
      <p:bldP spid="25" grpId="0"/>
      <p:bldP spid="5" grpId="0"/>
    </p:bldLst>
  </p:timing>
</p:sld>
</file>

<file path=ppt/tags/tag1.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
</p:tagLst>
</file>

<file path=ppt/tags/tag4.xml><?xml version="1.0" encoding="utf-8"?>
<p:tagLst xmlns:p="http://schemas.openxmlformats.org/presentationml/2006/main">
  <p:tag name="KSO_WM_BEAUTIFY_FLAG" val=""/>
</p:tagLst>
</file>

<file path=ppt/tags/tag5.xml><?xml version="1.0" encoding="utf-8"?>
<p:tagLst xmlns:p="http://schemas.openxmlformats.org/presentationml/2006/main">
  <p:tag name="KSO_WM_BEAUTIFY_FLAG" val=""/>
</p:tagLst>
</file>

<file path=ppt/tags/tag6.xml><?xml version="1.0" encoding="utf-8"?>
<p:tagLst xmlns:p="http://schemas.openxmlformats.org/presentationml/2006/main">
  <p:tag name="ISPRING_ULTRA_SCORM_COURSE_ID" val="9EC399C7-26C4-439D-AD76-D9E6D725E172"/>
  <p:tag name="ISPRING_SCORM_RATE_SLIDES" val="1"/>
  <p:tag name="ISPRINGONLINEFOLDERID" val="0"/>
  <p:tag name="ISPRINGONLINEFOLDERPATH" val="Content List"/>
  <p:tag name="ISPRINGCLOUDFOLDERID" val="0"/>
  <p:tag name="ISPRINGCLOUDFOLDERPATH" val="Repository"/>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SCORM_ENDPOINT" val="&lt;endpoint&gt;&lt;enable&gt;0&lt;/enable&gt;&lt;lrs&gt;http://&lt;/lrs&gt;&lt;auth&gt;0&lt;/auth&gt;&lt;login&gt;&lt;/login&gt;&lt;password&gt;&lt;/password&gt;&lt;key&gt;&lt;/key&gt;&lt;name&gt;&lt;/name&gt;&lt;email&gt;&lt;/email&gt;&lt;/endpoint&gt;&#10;"/>
  <p:tag name="ISPRING_PRESENTATION_TITLE" val="扁平化创意教师说课教育培训课件PPT模板"/>
  <p:tag name="KSO_WPP_MARK_KEY" val="73989f45-12a5-4442-be36-f519e9e7d188"/>
  <p:tag name="COMMONDATA" val="eyJoZGlkIjoiMjhjNGUxNWFjMjhlNDdjNWVkN2JmMzA2Y2JjZmYzMTUifQ=="/>
  <p:tag name="commondata" val="eyJoZGlkIjoiZDA1Yjk0MjM1Yjg1MzI1YTQzNzk5OTA3OGMzYTFkNTQifQ=="/>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58791</Words>
  <Application>WPS 演示</Application>
  <PresentationFormat>宽屏</PresentationFormat>
  <Paragraphs>2163</Paragraphs>
  <Slides>133</Slides>
  <Notes>11</Notes>
  <HiddenSlides>48</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133</vt:i4>
      </vt:variant>
    </vt:vector>
  </HeadingPairs>
  <TitlesOfParts>
    <vt:vector size="146" baseType="lpstr">
      <vt:lpstr>Arial</vt:lpstr>
      <vt:lpstr>宋体</vt:lpstr>
      <vt:lpstr>Wingdings</vt:lpstr>
      <vt:lpstr>Raleway Light</vt:lpstr>
      <vt:lpstr>微软雅黑</vt:lpstr>
      <vt:lpstr>Times New Roman</vt:lpstr>
      <vt:lpstr>Calibri</vt:lpstr>
      <vt:lpstr>Lato Regular</vt:lpstr>
      <vt:lpstr>Segoe Print</vt:lpstr>
      <vt:lpstr>Lato Light</vt:lpstr>
      <vt:lpstr>Arial Unicode MS</vt:lpstr>
      <vt:lpstr>等线</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自 测 题 一 （ 记 叙 文 ）</vt:lpstr>
      <vt:lpstr>PowerPoint 演示文稿</vt:lpstr>
      <vt:lpstr>自 测 题 一 （ 记 叙 文 ）</vt:lpstr>
      <vt:lpstr>PowerPoint 演示文稿</vt:lpstr>
      <vt:lpstr>PowerPoint 演示文稿</vt:lpstr>
      <vt:lpstr>自 测 题 二（ 记 叙 文 ） </vt:lpstr>
      <vt:lpstr>PowerPoint 演示文稿</vt:lpstr>
      <vt:lpstr>PowerPoint 演示文稿</vt:lpstr>
      <vt:lpstr>PowerPoint 演示文稿</vt:lpstr>
      <vt:lpstr>PowerPoint 演示文稿</vt:lpstr>
      <vt:lpstr>自 测 题  三（ 记 叙 文 ）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自 测 题 四 （ 记 叙 文 ）</vt:lpstr>
      <vt:lpstr>PowerPoint 演示文稿</vt:lpstr>
      <vt:lpstr>PowerPoint 演示文稿</vt:lpstr>
      <vt:lpstr>PowerPoint 演示文稿</vt:lpstr>
      <vt:lpstr>PowerPoint 演示文稿</vt:lpstr>
      <vt:lpstr>PowerPoint 演示文稿</vt:lpstr>
      <vt:lpstr>PowerPoint 演示文稿</vt:lpstr>
      <vt:lpstr>自 测 题 五 （ 记 叙 文 ）</vt:lpstr>
      <vt:lpstr>PowerPoint 演示文稿</vt:lpstr>
      <vt:lpstr>PowerPoint 演示文稿</vt:lpstr>
      <vt:lpstr>PowerPoint 演示文稿</vt:lpstr>
      <vt:lpstr>PowerPoint 演示文稿</vt:lpstr>
      <vt:lpstr>PowerPoint 演示文稿</vt:lpstr>
      <vt:lpstr>PowerPoint 演示文稿</vt:lpstr>
      <vt:lpstr>自 测 题 六 （ 记 叙 文 ）</vt:lpstr>
      <vt:lpstr>PowerPoint 演示文稿</vt:lpstr>
      <vt:lpstr>PowerPoint 演示文稿</vt:lpstr>
      <vt:lpstr>PowerPoint 演示文稿</vt:lpstr>
      <vt:lpstr>PowerPoint 演示文稿</vt:lpstr>
      <vt:lpstr>PowerPoint 演示文稿</vt:lpstr>
      <vt:lpstr>PowerPoint 演示文稿</vt:lpstr>
      <vt:lpstr>自 测 题 七 （ 记 叙 文 ）</vt:lpstr>
      <vt:lpstr>PowerPoint 演示文稿</vt:lpstr>
      <vt:lpstr>PowerPoint 演示文稿</vt:lpstr>
      <vt:lpstr>PowerPoint 演示文稿</vt:lpstr>
      <vt:lpstr>PowerPoint 演示文稿</vt:lpstr>
      <vt:lpstr>PowerPoint 演示文稿</vt:lpstr>
      <vt:lpstr>PowerPoint 演示文稿</vt:lpstr>
      <vt:lpstr>自 测 题 八 （ 记 叙 文 ）</vt:lpstr>
      <vt:lpstr>PowerPoint 演示文稿</vt:lpstr>
      <vt:lpstr>PowerPoint 演示文稿</vt:lpstr>
      <vt:lpstr>PowerPoint 演示文稿</vt:lpstr>
      <vt:lpstr>PowerPoint 演示文稿</vt:lpstr>
      <vt:lpstr>PowerPoint 演示文稿</vt:lpstr>
      <vt:lpstr>PowerPoint 演示文稿</vt:lpstr>
      <vt:lpstr>自 测 题 九 （ 说 明 文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自 测 题 十 （ 散 文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扁平化创意教师说课教育培训课件PPT模板</dc:title>
  <dc:creator>dell</dc:creator>
  <cp:lastModifiedBy>Yuffie</cp:lastModifiedBy>
  <cp:revision>1147</cp:revision>
  <dcterms:created xsi:type="dcterms:W3CDTF">2016-10-04T09:02:00Z</dcterms:created>
  <dcterms:modified xsi:type="dcterms:W3CDTF">2024-06-17T01:32:28Z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2052-12.1.0.16929</vt:lpwstr>
  </property>
  <property fmtid="{D5CDD505-2E9C-101B-9397-08002B2CF9AE}" pid="3" name="ICV">
    <vt:lpwstr>2EB17ED60FB84A05AA3103D22D698F4D</vt:lpwstr>
  </property>
</Properties>
</file>