
<file path=[Content_Types].xml><?xml version="1.0" encoding="utf-8"?>
<Types xmlns="http://schemas.openxmlformats.org/package/2006/content-types">
  <Default Extension="emf" ContentType="image/x-emf"/>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comments/comment1.xml" ContentType="application/vnd.openxmlformats-officedocument.presentationml.comments+xml"/>
  <Override PartName="/ppt/diagrams/colors1.xml" ContentType="application/vnd.openxmlformats-officedocument.drawingml.diagramColors+xml"/>
  <Override PartName="/ppt/diagrams/colors2.xml" ContentType="application/vnd.openxmlformats-officedocument.drawingml.diagramColors+xml"/>
  <Override PartName="/ppt/diagrams/colors3.xml" ContentType="application/vnd.openxmlformats-officedocument.drawingml.diagramColors+xml"/>
  <Override PartName="/ppt/diagrams/colors4.xml" ContentType="application/vnd.openxmlformats-officedocument.drawingml.diagramColors+xml"/>
  <Override PartName="/ppt/diagrams/colors5.xml" ContentType="application/vnd.openxmlformats-officedocument.drawingml.diagramColors+xml"/>
  <Override PartName="/ppt/diagrams/colors6.xml" ContentType="application/vnd.openxmlformats-officedocument.drawingml.diagramColors+xml"/>
  <Override PartName="/ppt/diagrams/colors7.xml" ContentType="application/vnd.openxmlformats-officedocument.drawingml.diagramColors+xml"/>
  <Override PartName="/ppt/diagrams/colors8.xml" ContentType="application/vnd.openxmlformats-officedocument.drawingml.diagramColors+xml"/>
  <Override PartName="/ppt/diagrams/data1.xml" ContentType="application/vnd.openxmlformats-officedocument.drawingml.diagramData+xml"/>
  <Override PartName="/ppt/diagrams/data2.xml" ContentType="application/vnd.openxmlformats-officedocument.drawingml.diagramData+xml"/>
  <Override PartName="/ppt/diagrams/data3.xml" ContentType="application/vnd.openxmlformats-officedocument.drawingml.diagramData+xml"/>
  <Override PartName="/ppt/diagrams/data4.xml" ContentType="application/vnd.openxmlformats-officedocument.drawingml.diagramData+xml"/>
  <Override PartName="/ppt/diagrams/data5.xml" ContentType="application/vnd.openxmlformats-officedocument.drawingml.diagramData+xml"/>
  <Override PartName="/ppt/diagrams/data6.xml" ContentType="application/vnd.openxmlformats-officedocument.drawingml.diagramData+xml"/>
  <Override PartName="/ppt/diagrams/data7.xml" ContentType="application/vnd.openxmlformats-officedocument.drawingml.diagramData+xml"/>
  <Override PartName="/ppt/diagrams/data8.xml" ContentType="application/vnd.openxmlformats-officedocument.drawingml.diagramData+xml"/>
  <Override PartName="/ppt/diagrams/drawing1.xml" ContentType="application/vnd.ms-office.drawingml.diagramDrawing+xml"/>
  <Override PartName="/ppt/diagrams/drawing2.xml" ContentType="application/vnd.ms-office.drawingml.diagramDrawing+xml"/>
  <Override PartName="/ppt/diagrams/drawing3.xml" ContentType="application/vnd.ms-office.drawingml.diagramDrawing+xml"/>
  <Override PartName="/ppt/diagrams/drawing4.xml" ContentType="application/vnd.ms-office.drawingml.diagramDrawing+xml"/>
  <Override PartName="/ppt/diagrams/drawing5.xml" ContentType="application/vnd.ms-office.drawingml.diagramDrawing+xml"/>
  <Override PartName="/ppt/diagrams/drawing6.xml" ContentType="application/vnd.ms-office.drawingml.diagramDrawing+xml"/>
  <Override PartName="/ppt/diagrams/drawing7.xml" ContentType="application/vnd.ms-office.drawingml.diagramDrawing+xml"/>
  <Override PartName="/ppt/diagrams/drawing8.xml" ContentType="application/vnd.ms-office.drawingml.diagramDrawing+xml"/>
  <Override PartName="/ppt/diagrams/layout1.xml" ContentType="application/vnd.openxmlformats-officedocument.drawingml.diagramLayout+xml"/>
  <Override PartName="/ppt/diagrams/layout2.xml" ContentType="application/vnd.openxmlformats-officedocument.drawingml.diagramLayout+xml"/>
  <Override PartName="/ppt/diagrams/layout3.xml" ContentType="application/vnd.openxmlformats-officedocument.drawingml.diagramLayout+xml"/>
  <Override PartName="/ppt/diagrams/layout4.xml" ContentType="application/vnd.openxmlformats-officedocument.drawingml.diagramLayout+xml"/>
  <Override PartName="/ppt/diagrams/layout5.xml" ContentType="application/vnd.openxmlformats-officedocument.drawingml.diagramLayout+xml"/>
  <Override PartName="/ppt/diagrams/layout6.xml" ContentType="application/vnd.openxmlformats-officedocument.drawingml.diagramLayout+xml"/>
  <Override PartName="/ppt/diagrams/layout7.xml" ContentType="application/vnd.openxmlformats-officedocument.drawingml.diagramLayout+xml"/>
  <Override PartName="/ppt/diagrams/layout8.xml" ContentType="application/vnd.openxmlformats-officedocument.drawingml.diagramLayout+xml"/>
  <Override PartName="/ppt/diagrams/quickStyle1.xml" ContentType="application/vnd.openxmlformats-officedocument.drawingml.diagramStyle+xml"/>
  <Override PartName="/ppt/diagrams/quickStyle2.xml" ContentType="application/vnd.openxmlformats-officedocument.drawingml.diagramStyle+xml"/>
  <Override PartName="/ppt/diagrams/quickStyle3.xml" ContentType="application/vnd.openxmlformats-officedocument.drawingml.diagramStyle+xml"/>
  <Override PartName="/ppt/diagrams/quickStyle4.xml" ContentType="application/vnd.openxmlformats-officedocument.drawingml.diagramStyle+xml"/>
  <Override PartName="/ppt/diagrams/quickStyle5.xml" ContentType="application/vnd.openxmlformats-officedocument.drawingml.diagramStyle+xml"/>
  <Override PartName="/ppt/diagrams/quickStyle6.xml" ContentType="application/vnd.openxmlformats-officedocument.drawingml.diagramStyle+xml"/>
  <Override PartName="/ppt/diagrams/quickStyle7.xml" ContentType="application/vnd.openxmlformats-officedocument.drawingml.diagramStyle+xml"/>
  <Override PartName="/ppt/diagrams/quickStyle8.xml" ContentType="application/vnd.openxmlformats-officedocument.drawingml.diagramStyle+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443"/>
  </p:handoutMasterIdLst>
  <p:sldIdLst>
    <p:sldId id="869" r:id="rId3"/>
    <p:sldId id="794" r:id="rId5"/>
    <p:sldId id="781" r:id="rId6"/>
    <p:sldId id="795" r:id="rId7"/>
    <p:sldId id="939" r:id="rId8"/>
    <p:sldId id="940" r:id="rId9"/>
    <p:sldId id="2983" r:id="rId10"/>
    <p:sldId id="946" r:id="rId11"/>
    <p:sldId id="941" r:id="rId12"/>
    <p:sldId id="942" r:id="rId13"/>
    <p:sldId id="1143" r:id="rId14"/>
    <p:sldId id="1289" r:id="rId15"/>
    <p:sldId id="1287" r:id="rId16"/>
    <p:sldId id="1288" r:id="rId17"/>
    <p:sldId id="1290" r:id="rId18"/>
    <p:sldId id="1291" r:id="rId19"/>
    <p:sldId id="943" r:id="rId20"/>
    <p:sldId id="1447" r:id="rId21"/>
    <p:sldId id="1448" r:id="rId22"/>
    <p:sldId id="1449" r:id="rId23"/>
    <p:sldId id="944" r:id="rId24"/>
    <p:sldId id="1450" r:id="rId25"/>
    <p:sldId id="945" r:id="rId26"/>
    <p:sldId id="1451" r:id="rId27"/>
    <p:sldId id="1452" r:id="rId28"/>
    <p:sldId id="2100" r:id="rId29"/>
    <p:sldId id="2101" r:id="rId30"/>
    <p:sldId id="2104" r:id="rId31"/>
    <p:sldId id="2113" r:id="rId32"/>
    <p:sldId id="2105" r:id="rId33"/>
    <p:sldId id="2114" r:id="rId34"/>
    <p:sldId id="2107" r:id="rId35"/>
    <p:sldId id="2115" r:id="rId36"/>
    <p:sldId id="2108" r:id="rId37"/>
    <p:sldId id="2116" r:id="rId38"/>
    <p:sldId id="2109" r:id="rId39"/>
    <p:sldId id="2117" r:id="rId40"/>
    <p:sldId id="2110" r:id="rId41"/>
    <p:sldId id="2111" r:id="rId42"/>
    <p:sldId id="2112" r:id="rId43"/>
    <p:sldId id="2118" r:id="rId44"/>
    <p:sldId id="2119" r:id="rId45"/>
    <p:sldId id="2120" r:id="rId46"/>
    <p:sldId id="2121" r:id="rId47"/>
    <p:sldId id="2122" r:id="rId48"/>
    <p:sldId id="2123" r:id="rId49"/>
    <p:sldId id="2124" r:id="rId50"/>
    <p:sldId id="2125" r:id="rId51"/>
    <p:sldId id="2126" r:id="rId52"/>
    <p:sldId id="947" r:id="rId53"/>
    <p:sldId id="2127" r:id="rId54"/>
    <p:sldId id="2128" r:id="rId55"/>
    <p:sldId id="2129" r:id="rId56"/>
    <p:sldId id="2130" r:id="rId57"/>
    <p:sldId id="2131" r:id="rId58"/>
    <p:sldId id="2133" r:id="rId59"/>
    <p:sldId id="2134" r:id="rId60"/>
    <p:sldId id="2422" r:id="rId61"/>
    <p:sldId id="2423" r:id="rId62"/>
    <p:sldId id="2424" r:id="rId63"/>
    <p:sldId id="2425" r:id="rId64"/>
    <p:sldId id="2426" r:id="rId65"/>
    <p:sldId id="2427" r:id="rId66"/>
    <p:sldId id="2429" r:id="rId67"/>
    <p:sldId id="2430" r:id="rId68"/>
    <p:sldId id="2431" r:id="rId69"/>
    <p:sldId id="2432" r:id="rId70"/>
    <p:sldId id="2433" r:id="rId71"/>
    <p:sldId id="2434" r:id="rId72"/>
    <p:sldId id="2435" r:id="rId73"/>
    <p:sldId id="2436" r:id="rId74"/>
    <p:sldId id="2437" r:id="rId75"/>
    <p:sldId id="948" r:id="rId76"/>
    <p:sldId id="1453" r:id="rId77"/>
    <p:sldId id="1463" r:id="rId78"/>
    <p:sldId id="1595" r:id="rId79"/>
    <p:sldId id="1597" r:id="rId80"/>
    <p:sldId id="1598" r:id="rId81"/>
    <p:sldId id="1464" r:id="rId82"/>
    <p:sldId id="1596" r:id="rId83"/>
    <p:sldId id="1599" r:id="rId84"/>
    <p:sldId id="1455" r:id="rId85"/>
    <p:sldId id="1600" r:id="rId86"/>
    <p:sldId id="1466" r:id="rId87"/>
    <p:sldId id="1603" r:id="rId88"/>
    <p:sldId id="1460" r:id="rId89"/>
    <p:sldId id="1461" r:id="rId90"/>
    <p:sldId id="1462" r:id="rId91"/>
    <p:sldId id="952" r:id="rId92"/>
    <p:sldId id="1471" r:id="rId93"/>
    <p:sldId id="1610" r:id="rId94"/>
    <p:sldId id="1611" r:id="rId95"/>
    <p:sldId id="1469" r:id="rId96"/>
    <p:sldId id="1612" r:id="rId97"/>
    <p:sldId id="1613" r:id="rId98"/>
    <p:sldId id="1472" r:id="rId99"/>
    <p:sldId id="1614" r:id="rId100"/>
    <p:sldId id="1473" r:id="rId101"/>
    <p:sldId id="1474" r:id="rId102"/>
    <p:sldId id="953" r:id="rId103"/>
    <p:sldId id="1615" r:id="rId104"/>
    <p:sldId id="1616" r:id="rId105"/>
    <p:sldId id="1617" r:id="rId106"/>
    <p:sldId id="1475" r:id="rId107"/>
    <p:sldId id="1618" r:id="rId108"/>
    <p:sldId id="1619" r:id="rId109"/>
    <p:sldId id="1476" r:id="rId110"/>
    <p:sldId id="1620" r:id="rId111"/>
    <p:sldId id="955" r:id="rId112"/>
    <p:sldId id="1622" r:id="rId113"/>
    <p:sldId id="1480" r:id="rId114"/>
    <p:sldId id="1481" r:id="rId115"/>
    <p:sldId id="1482" r:id="rId116"/>
    <p:sldId id="1483" r:id="rId117"/>
    <p:sldId id="1484" r:id="rId118"/>
    <p:sldId id="1626" r:id="rId119"/>
    <p:sldId id="1485" r:id="rId120"/>
    <p:sldId id="1627" r:id="rId121"/>
    <p:sldId id="1628" r:id="rId122"/>
    <p:sldId id="1629" r:id="rId123"/>
    <p:sldId id="1630" r:id="rId124"/>
    <p:sldId id="2441" r:id="rId125"/>
    <p:sldId id="2442" r:id="rId126"/>
    <p:sldId id="2443" r:id="rId127"/>
    <p:sldId id="2444" r:id="rId128"/>
    <p:sldId id="2445" r:id="rId129"/>
    <p:sldId id="2446" r:id="rId130"/>
    <p:sldId id="2447" r:id="rId131"/>
    <p:sldId id="2448" r:id="rId132"/>
    <p:sldId id="2449" r:id="rId133"/>
    <p:sldId id="1487" r:id="rId134"/>
    <p:sldId id="1632" r:id="rId135"/>
    <p:sldId id="1489" r:id="rId136"/>
    <p:sldId id="1635" r:id="rId137"/>
    <p:sldId id="1493" r:id="rId138"/>
    <p:sldId id="1494" r:id="rId139"/>
    <p:sldId id="1495" r:id="rId140"/>
    <p:sldId id="1496" r:id="rId141"/>
    <p:sldId id="1497" r:id="rId142"/>
    <p:sldId id="959" r:id="rId143"/>
    <p:sldId id="1643" r:id="rId144"/>
    <p:sldId id="1644" r:id="rId145"/>
    <p:sldId id="1645" r:id="rId146"/>
    <p:sldId id="1498" r:id="rId147"/>
    <p:sldId id="1646" r:id="rId148"/>
    <p:sldId id="1647" r:id="rId149"/>
    <p:sldId id="1503" r:id="rId150"/>
    <p:sldId id="1504" r:id="rId151"/>
    <p:sldId id="1648" r:id="rId152"/>
    <p:sldId id="1649" r:id="rId153"/>
    <p:sldId id="1505" r:id="rId154"/>
    <p:sldId id="1650" r:id="rId155"/>
    <p:sldId id="1651" r:id="rId156"/>
    <p:sldId id="1652" r:id="rId157"/>
    <p:sldId id="1506" r:id="rId158"/>
    <p:sldId id="1653" r:id="rId159"/>
    <p:sldId id="960" r:id="rId160"/>
    <p:sldId id="1655" r:id="rId161"/>
    <p:sldId id="1509" r:id="rId162"/>
    <p:sldId id="1510" r:id="rId163"/>
    <p:sldId id="1511" r:id="rId164"/>
    <p:sldId id="1513" r:id="rId165"/>
    <p:sldId id="1514" r:id="rId166"/>
    <p:sldId id="1512" r:id="rId167"/>
    <p:sldId id="1658" r:id="rId168"/>
    <p:sldId id="1659" r:id="rId169"/>
    <p:sldId id="1660" r:id="rId170"/>
    <p:sldId id="1515" r:id="rId171"/>
    <p:sldId id="1661" r:id="rId172"/>
    <p:sldId id="1662" r:id="rId173"/>
    <p:sldId id="1516" r:id="rId174"/>
    <p:sldId id="1517" r:id="rId175"/>
    <p:sldId id="2450" r:id="rId176"/>
    <p:sldId id="1663" r:id="rId177"/>
    <p:sldId id="1664" r:id="rId178"/>
    <p:sldId id="1518" r:id="rId179"/>
    <p:sldId id="1665" r:id="rId180"/>
    <p:sldId id="1666" r:id="rId181"/>
    <p:sldId id="1667" r:id="rId182"/>
    <p:sldId id="1519" r:id="rId183"/>
    <p:sldId id="1668" r:id="rId184"/>
    <p:sldId id="964" r:id="rId185"/>
    <p:sldId id="1670" r:id="rId186"/>
    <p:sldId id="1522" r:id="rId187"/>
    <p:sldId id="1523" r:id="rId188"/>
    <p:sldId id="1524" r:id="rId189"/>
    <p:sldId id="2690" r:id="rId190"/>
    <p:sldId id="2691" r:id="rId191"/>
    <p:sldId id="2692" r:id="rId192"/>
    <p:sldId id="2693" r:id="rId193"/>
    <p:sldId id="2694" r:id="rId194"/>
    <p:sldId id="2695" r:id="rId195"/>
    <p:sldId id="2696" r:id="rId196"/>
    <p:sldId id="2697" r:id="rId197"/>
    <p:sldId id="2698" r:id="rId198"/>
    <p:sldId id="2699" r:id="rId199"/>
    <p:sldId id="2700" r:id="rId200"/>
    <p:sldId id="2701" r:id="rId201"/>
    <p:sldId id="2702" r:id="rId202"/>
    <p:sldId id="2703" r:id="rId203"/>
    <p:sldId id="2715" r:id="rId204"/>
    <p:sldId id="2704" r:id="rId205"/>
    <p:sldId id="2705" r:id="rId206"/>
    <p:sldId id="2706" r:id="rId207"/>
    <p:sldId id="2708" r:id="rId208"/>
    <p:sldId id="2709" r:id="rId209"/>
    <p:sldId id="2716" r:id="rId210"/>
    <p:sldId id="2717" r:id="rId211"/>
    <p:sldId id="2710" r:id="rId212"/>
    <p:sldId id="2711" r:id="rId213"/>
    <p:sldId id="2712" r:id="rId214"/>
    <p:sldId id="2713" r:id="rId215"/>
    <p:sldId id="2714" r:id="rId216"/>
    <p:sldId id="2718" r:id="rId217"/>
    <p:sldId id="2719" r:id="rId218"/>
    <p:sldId id="2720" r:id="rId219"/>
    <p:sldId id="2721" r:id="rId220"/>
    <p:sldId id="2722" r:id="rId221"/>
    <p:sldId id="2723" r:id="rId222"/>
    <p:sldId id="2724" r:id="rId223"/>
    <p:sldId id="2725" r:id="rId224"/>
    <p:sldId id="2726" r:id="rId225"/>
    <p:sldId id="2745" r:id="rId226"/>
    <p:sldId id="2746" r:id="rId227"/>
    <p:sldId id="2747" r:id="rId228"/>
    <p:sldId id="2748" r:id="rId229"/>
    <p:sldId id="2749" r:id="rId230"/>
    <p:sldId id="2750" r:id="rId231"/>
    <p:sldId id="2751" r:id="rId232"/>
    <p:sldId id="2752" r:id="rId233"/>
    <p:sldId id="2753" r:id="rId234"/>
    <p:sldId id="2736" r:id="rId235"/>
    <p:sldId id="2737" r:id="rId236"/>
    <p:sldId id="2738" r:id="rId237"/>
    <p:sldId id="2739" r:id="rId238"/>
    <p:sldId id="2740" r:id="rId239"/>
    <p:sldId id="2741" r:id="rId240"/>
    <p:sldId id="2742" r:id="rId241"/>
    <p:sldId id="2743" r:id="rId242"/>
    <p:sldId id="2744" r:id="rId243"/>
    <p:sldId id="2770" r:id="rId244"/>
    <p:sldId id="2771" r:id="rId245"/>
    <p:sldId id="2778" r:id="rId246"/>
    <p:sldId id="2772" r:id="rId247"/>
    <p:sldId id="2773" r:id="rId248"/>
    <p:sldId id="2774" r:id="rId249"/>
    <p:sldId id="2775" r:id="rId250"/>
    <p:sldId id="2776" r:id="rId251"/>
    <p:sldId id="2777" r:id="rId252"/>
    <p:sldId id="2762" r:id="rId253"/>
    <p:sldId id="2763" r:id="rId254"/>
    <p:sldId id="2764" r:id="rId255"/>
    <p:sldId id="2765" r:id="rId256"/>
    <p:sldId id="2766" r:id="rId257"/>
    <p:sldId id="2767" r:id="rId258"/>
    <p:sldId id="2768" r:id="rId259"/>
    <p:sldId id="2769" r:id="rId260"/>
    <p:sldId id="2779" r:id="rId261"/>
    <p:sldId id="2780" r:id="rId262"/>
    <p:sldId id="2781" r:id="rId263"/>
    <p:sldId id="2782" r:id="rId264"/>
    <p:sldId id="2785" r:id="rId265"/>
    <p:sldId id="2786" r:id="rId266"/>
    <p:sldId id="2787" r:id="rId267"/>
    <p:sldId id="2796" r:id="rId268"/>
    <p:sldId id="2797" r:id="rId269"/>
    <p:sldId id="2798" r:id="rId270"/>
    <p:sldId id="2799" r:id="rId271"/>
    <p:sldId id="2800" r:id="rId272"/>
    <p:sldId id="2801" r:id="rId273"/>
    <p:sldId id="2802" r:id="rId274"/>
    <p:sldId id="2803" r:id="rId275"/>
    <p:sldId id="2804" r:id="rId276"/>
    <p:sldId id="2788" r:id="rId277"/>
    <p:sldId id="2789" r:id="rId278"/>
    <p:sldId id="2790" r:id="rId279"/>
    <p:sldId id="2791" r:id="rId280"/>
    <p:sldId id="2792" r:id="rId281"/>
    <p:sldId id="2793" r:id="rId282"/>
    <p:sldId id="2794" r:id="rId283"/>
    <p:sldId id="2795" r:id="rId284"/>
    <p:sldId id="2805" r:id="rId285"/>
    <p:sldId id="2806" r:id="rId286"/>
    <p:sldId id="2807" r:id="rId287"/>
    <p:sldId id="2808" r:id="rId288"/>
    <p:sldId id="2809" r:id="rId289"/>
    <p:sldId id="2810" r:id="rId290"/>
    <p:sldId id="2811" r:id="rId291"/>
    <p:sldId id="2822" r:id="rId292"/>
    <p:sldId id="2823" r:id="rId293"/>
    <p:sldId id="2824" r:id="rId294"/>
    <p:sldId id="2825" r:id="rId295"/>
    <p:sldId id="2826" r:id="rId296"/>
    <p:sldId id="2827" r:id="rId297"/>
    <p:sldId id="2828" r:id="rId298"/>
    <p:sldId id="2829" r:id="rId299"/>
    <p:sldId id="2814" r:id="rId300"/>
    <p:sldId id="2815" r:id="rId301"/>
    <p:sldId id="2816" r:id="rId302"/>
    <p:sldId id="2817" r:id="rId303"/>
    <p:sldId id="2818" r:id="rId304"/>
    <p:sldId id="2819" r:id="rId305"/>
    <p:sldId id="2820" r:id="rId306"/>
    <p:sldId id="2821" r:id="rId307"/>
    <p:sldId id="2830" r:id="rId308"/>
    <p:sldId id="2831" r:id="rId309"/>
    <p:sldId id="2832" r:id="rId310"/>
    <p:sldId id="2833" r:id="rId311"/>
    <p:sldId id="2836" r:id="rId312"/>
    <p:sldId id="2837" r:id="rId313"/>
    <p:sldId id="2838" r:id="rId314"/>
    <p:sldId id="979" r:id="rId315"/>
    <p:sldId id="2839" r:id="rId316"/>
    <p:sldId id="2840" r:id="rId317"/>
    <p:sldId id="3006" r:id="rId318"/>
    <p:sldId id="2841" r:id="rId319"/>
    <p:sldId id="2842" r:id="rId320"/>
    <p:sldId id="2843" r:id="rId321"/>
    <p:sldId id="2844" r:id="rId322"/>
    <p:sldId id="2845" r:id="rId323"/>
    <p:sldId id="2846" r:id="rId324"/>
    <p:sldId id="2847" r:id="rId325"/>
    <p:sldId id="2848" r:id="rId326"/>
    <p:sldId id="2849" r:id="rId327"/>
    <p:sldId id="2850" r:id="rId328"/>
    <p:sldId id="2851" r:id="rId329"/>
    <p:sldId id="2852" r:id="rId330"/>
    <p:sldId id="2853" r:id="rId331"/>
    <p:sldId id="2854" r:id="rId332"/>
    <p:sldId id="2855" r:id="rId333"/>
    <p:sldId id="2856" r:id="rId334"/>
    <p:sldId id="2857" r:id="rId335"/>
    <p:sldId id="2858" r:id="rId336"/>
    <p:sldId id="2859" r:id="rId337"/>
    <p:sldId id="2860" r:id="rId338"/>
    <p:sldId id="2984" r:id="rId339"/>
    <p:sldId id="2985" r:id="rId340"/>
    <p:sldId id="2986" r:id="rId341"/>
    <p:sldId id="2987" r:id="rId342"/>
    <p:sldId id="2988" r:id="rId343"/>
    <p:sldId id="2989" r:id="rId344"/>
    <p:sldId id="2990" r:id="rId345"/>
    <p:sldId id="2991" r:id="rId346"/>
    <p:sldId id="2992" r:id="rId347"/>
    <p:sldId id="2993" r:id="rId348"/>
    <p:sldId id="2994" r:id="rId349"/>
    <p:sldId id="2995" r:id="rId350"/>
    <p:sldId id="2996" r:id="rId351"/>
    <p:sldId id="2997" r:id="rId352"/>
    <p:sldId id="2998" r:id="rId353"/>
    <p:sldId id="2999" r:id="rId354"/>
    <p:sldId id="3000" r:id="rId355"/>
    <p:sldId id="3001" r:id="rId356"/>
    <p:sldId id="3002" r:id="rId357"/>
    <p:sldId id="3003" r:id="rId358"/>
    <p:sldId id="3004" r:id="rId359"/>
    <p:sldId id="3005" r:id="rId360"/>
    <p:sldId id="1959" r:id="rId361"/>
    <p:sldId id="1960" r:id="rId362"/>
    <p:sldId id="1961" r:id="rId363"/>
    <p:sldId id="1962" r:id="rId364"/>
    <p:sldId id="1963" r:id="rId365"/>
    <p:sldId id="1964" r:id="rId366"/>
    <p:sldId id="1965" r:id="rId367"/>
    <p:sldId id="1966" r:id="rId368"/>
    <p:sldId id="1967" r:id="rId369"/>
    <p:sldId id="1968" r:id="rId370"/>
    <p:sldId id="1969" r:id="rId371"/>
    <p:sldId id="1970" r:id="rId372"/>
    <p:sldId id="1971" r:id="rId373"/>
    <p:sldId id="1972" r:id="rId374"/>
    <p:sldId id="1973" r:id="rId375"/>
    <p:sldId id="1974" r:id="rId376"/>
    <p:sldId id="1975" r:id="rId377"/>
    <p:sldId id="1976" r:id="rId378"/>
    <p:sldId id="1979" r:id="rId379"/>
    <p:sldId id="1980" r:id="rId380"/>
    <p:sldId id="1981" r:id="rId381"/>
    <p:sldId id="1983" r:id="rId382"/>
    <p:sldId id="1984" r:id="rId383"/>
    <p:sldId id="1985" r:id="rId384"/>
    <p:sldId id="1982" r:id="rId385"/>
    <p:sldId id="1986" r:id="rId386"/>
    <p:sldId id="1987" r:id="rId387"/>
    <p:sldId id="1988" r:id="rId388"/>
    <p:sldId id="1989" r:id="rId389"/>
    <p:sldId id="1990" r:id="rId390"/>
    <p:sldId id="1993" r:id="rId391"/>
    <p:sldId id="1994" r:id="rId392"/>
    <p:sldId id="1995" r:id="rId393"/>
    <p:sldId id="1992" r:id="rId394"/>
    <p:sldId id="1996" r:id="rId395"/>
    <p:sldId id="1997" r:id="rId396"/>
    <p:sldId id="1998" r:id="rId397"/>
    <p:sldId id="1999" r:id="rId398"/>
    <p:sldId id="2000" r:id="rId399"/>
    <p:sldId id="2002" r:id="rId400"/>
    <p:sldId id="2003" r:id="rId401"/>
    <p:sldId id="2004" r:id="rId402"/>
    <p:sldId id="2001" r:id="rId403"/>
    <p:sldId id="2005" r:id="rId404"/>
    <p:sldId id="2006" r:id="rId405"/>
    <p:sldId id="2007" r:id="rId406"/>
    <p:sldId id="2008" r:id="rId407"/>
    <p:sldId id="2009" r:id="rId408"/>
    <p:sldId id="2011" r:id="rId409"/>
    <p:sldId id="2012" r:id="rId410"/>
    <p:sldId id="2013" r:id="rId411"/>
    <p:sldId id="2010" r:id="rId412"/>
    <p:sldId id="2014" r:id="rId413"/>
    <p:sldId id="2015" r:id="rId414"/>
    <p:sldId id="1527" r:id="rId415"/>
    <p:sldId id="1528" r:id="rId416"/>
    <p:sldId id="980" r:id="rId417"/>
    <p:sldId id="1675" r:id="rId418"/>
    <p:sldId id="1676" r:id="rId419"/>
    <p:sldId id="1677" r:id="rId420"/>
    <p:sldId id="981" r:id="rId421"/>
    <p:sldId id="1673" r:id="rId422"/>
    <p:sldId id="1674" r:id="rId423"/>
    <p:sldId id="1529" r:id="rId424"/>
    <p:sldId id="1530" r:id="rId425"/>
    <p:sldId id="983" r:id="rId426"/>
    <p:sldId id="1678" r:id="rId427"/>
    <p:sldId id="1679" r:id="rId428"/>
    <p:sldId id="1680" r:id="rId429"/>
    <p:sldId id="1531" r:id="rId430"/>
    <p:sldId id="1681" r:id="rId431"/>
    <p:sldId id="1682" r:id="rId432"/>
    <p:sldId id="1532" r:id="rId433"/>
    <p:sldId id="1533" r:id="rId434"/>
    <p:sldId id="984" r:id="rId435"/>
    <p:sldId id="1683" r:id="rId436"/>
    <p:sldId id="1684" r:id="rId437"/>
    <p:sldId id="1534" r:id="rId438"/>
    <p:sldId id="1685" r:id="rId439"/>
    <p:sldId id="1686" r:id="rId440"/>
    <p:sldId id="1687" r:id="rId441"/>
    <p:sldId id="935" r:id="rId442"/>
  </p:sldIdLst>
  <p:sldSz cx="12192000" cy="6858000"/>
  <p:notesSz cx="6858000" cy="9144000"/>
  <p:custDataLst>
    <p:tags r:id="rId448"/>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24" userDrawn="1">
          <p15:clr>
            <a:srgbClr val="A4A3A4"/>
          </p15:clr>
        </p15:guide>
        <p15:guide id="2" pos="629" userDrawn="1">
          <p15:clr>
            <a:srgbClr val="A4A3A4"/>
          </p15:clr>
        </p15:guide>
        <p15:guide id="3" pos="6980" userDrawn="1">
          <p15:clr>
            <a:srgbClr val="A4A3A4"/>
          </p15:clr>
        </p15:guide>
        <p15:guide id="4" pos="3795"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ggy vole" initials="fv" lastIdx="1" clrIdx="0"/>
  <p:cmAuthor id="2" name="Administrator" initials="A" lastIdx="2"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8064A2"/>
    <a:srgbClr val="DBCEEF"/>
    <a:srgbClr val="E3FDC1"/>
    <a:srgbClr val="9BBB59"/>
    <a:srgbClr val="EAD5D5"/>
    <a:srgbClr val="505761"/>
    <a:srgbClr val="76D3C8"/>
    <a:srgbClr val="808B90"/>
    <a:srgbClr val="E1F4F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849" autoAdjust="0"/>
    <p:restoredTop sz="96763" autoAdjust="0"/>
  </p:normalViewPr>
  <p:slideViewPr>
    <p:cSldViewPr snapToGrid="0" showGuides="1">
      <p:cViewPr>
        <p:scale>
          <a:sx n="100" d="100"/>
          <a:sy n="100" d="100"/>
        </p:scale>
        <p:origin x="516" y="234"/>
      </p:cViewPr>
      <p:guideLst>
        <p:guide orient="horz" pos="2124"/>
        <p:guide pos="629"/>
        <p:guide pos="6980"/>
        <p:guide pos="3795"/>
      </p:guideLst>
    </p:cSldViewPr>
  </p:slideViewPr>
  <p:notesTextViewPr>
    <p:cViewPr>
      <p:scale>
        <a:sx n="1" d="1"/>
        <a:sy n="1" d="1"/>
      </p:scale>
      <p:origin x="0" y="0"/>
    </p:cViewPr>
  </p:notesTextViewPr>
  <p:sorterViewPr>
    <p:cViewPr>
      <p:scale>
        <a:sx n="50" d="100"/>
        <a:sy n="50" d="100"/>
      </p:scale>
      <p:origin x="0" y="0"/>
    </p:cViewPr>
  </p:sorterViewPr>
  <p:notesViewPr>
    <p:cSldViewPr snapToGrid="0">
      <p:cViewPr varScale="1">
        <p:scale>
          <a:sx n="96" d="100"/>
          <a:sy n="96" d="100"/>
        </p:scale>
        <p:origin x="4022" y="62"/>
      </p:cViewPr>
      <p:guideLst/>
    </p:cSldViewPr>
  </p:notes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5.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4.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3.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2.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8" Type="http://schemas.openxmlformats.org/officeDocument/2006/relationships/tags" Target="tags/tag162.xml"/><Relationship Id="rId447" Type="http://schemas.openxmlformats.org/officeDocument/2006/relationships/commentAuthors" Target="commentAuthors.xml"/><Relationship Id="rId446" Type="http://schemas.openxmlformats.org/officeDocument/2006/relationships/tableStyles" Target="tableStyles.xml"/><Relationship Id="rId445" Type="http://schemas.openxmlformats.org/officeDocument/2006/relationships/viewProps" Target="viewProps.xml"/><Relationship Id="rId444" Type="http://schemas.openxmlformats.org/officeDocument/2006/relationships/presProps" Target="presProps.xml"/><Relationship Id="rId443" Type="http://schemas.openxmlformats.org/officeDocument/2006/relationships/handoutMaster" Target="handoutMasters/handoutMaster1.xml"/><Relationship Id="rId442" Type="http://schemas.openxmlformats.org/officeDocument/2006/relationships/slide" Target="slides/slide439.xml"/><Relationship Id="rId441" Type="http://schemas.openxmlformats.org/officeDocument/2006/relationships/slide" Target="slides/slide438.xml"/><Relationship Id="rId440" Type="http://schemas.openxmlformats.org/officeDocument/2006/relationships/slide" Target="slides/slide437.xml"/><Relationship Id="rId44" Type="http://schemas.openxmlformats.org/officeDocument/2006/relationships/slide" Target="slides/slide41.xml"/><Relationship Id="rId439" Type="http://schemas.openxmlformats.org/officeDocument/2006/relationships/slide" Target="slides/slide436.xml"/><Relationship Id="rId438" Type="http://schemas.openxmlformats.org/officeDocument/2006/relationships/slide" Target="slides/slide435.xml"/><Relationship Id="rId437" Type="http://schemas.openxmlformats.org/officeDocument/2006/relationships/slide" Target="slides/slide434.xml"/><Relationship Id="rId436" Type="http://schemas.openxmlformats.org/officeDocument/2006/relationships/slide" Target="slides/slide433.xml"/><Relationship Id="rId435" Type="http://schemas.openxmlformats.org/officeDocument/2006/relationships/slide" Target="slides/slide432.xml"/><Relationship Id="rId434" Type="http://schemas.openxmlformats.org/officeDocument/2006/relationships/slide" Target="slides/slide431.xml"/><Relationship Id="rId433" Type="http://schemas.openxmlformats.org/officeDocument/2006/relationships/slide" Target="slides/slide430.xml"/><Relationship Id="rId432" Type="http://schemas.openxmlformats.org/officeDocument/2006/relationships/slide" Target="slides/slide429.xml"/><Relationship Id="rId431" Type="http://schemas.openxmlformats.org/officeDocument/2006/relationships/slide" Target="slides/slide428.xml"/><Relationship Id="rId430" Type="http://schemas.openxmlformats.org/officeDocument/2006/relationships/slide" Target="slides/slide427.xml"/><Relationship Id="rId43" Type="http://schemas.openxmlformats.org/officeDocument/2006/relationships/slide" Target="slides/slide40.xml"/><Relationship Id="rId429" Type="http://schemas.openxmlformats.org/officeDocument/2006/relationships/slide" Target="slides/slide426.xml"/><Relationship Id="rId428" Type="http://schemas.openxmlformats.org/officeDocument/2006/relationships/slide" Target="slides/slide425.xml"/><Relationship Id="rId427" Type="http://schemas.openxmlformats.org/officeDocument/2006/relationships/slide" Target="slides/slide424.xml"/><Relationship Id="rId426" Type="http://schemas.openxmlformats.org/officeDocument/2006/relationships/slide" Target="slides/slide423.xml"/><Relationship Id="rId425" Type="http://schemas.openxmlformats.org/officeDocument/2006/relationships/slide" Target="slides/slide422.xml"/><Relationship Id="rId424" Type="http://schemas.openxmlformats.org/officeDocument/2006/relationships/slide" Target="slides/slide421.xml"/><Relationship Id="rId423" Type="http://schemas.openxmlformats.org/officeDocument/2006/relationships/slide" Target="slides/slide420.xml"/><Relationship Id="rId422" Type="http://schemas.openxmlformats.org/officeDocument/2006/relationships/slide" Target="slides/slide419.xml"/><Relationship Id="rId421" Type="http://schemas.openxmlformats.org/officeDocument/2006/relationships/slide" Target="slides/slide418.xml"/><Relationship Id="rId420" Type="http://schemas.openxmlformats.org/officeDocument/2006/relationships/slide" Target="slides/slide417.xml"/><Relationship Id="rId42" Type="http://schemas.openxmlformats.org/officeDocument/2006/relationships/slide" Target="slides/slide39.xml"/><Relationship Id="rId419" Type="http://schemas.openxmlformats.org/officeDocument/2006/relationships/slide" Target="slides/slide416.xml"/><Relationship Id="rId418" Type="http://schemas.openxmlformats.org/officeDocument/2006/relationships/slide" Target="slides/slide415.xml"/><Relationship Id="rId417" Type="http://schemas.openxmlformats.org/officeDocument/2006/relationships/slide" Target="slides/slide414.xml"/><Relationship Id="rId416" Type="http://schemas.openxmlformats.org/officeDocument/2006/relationships/slide" Target="slides/slide413.xml"/><Relationship Id="rId415" Type="http://schemas.openxmlformats.org/officeDocument/2006/relationships/slide" Target="slides/slide412.xml"/><Relationship Id="rId414" Type="http://schemas.openxmlformats.org/officeDocument/2006/relationships/slide" Target="slides/slide411.xml"/><Relationship Id="rId413" Type="http://schemas.openxmlformats.org/officeDocument/2006/relationships/slide" Target="slides/slide410.xml"/><Relationship Id="rId412" Type="http://schemas.openxmlformats.org/officeDocument/2006/relationships/slide" Target="slides/slide409.xml"/><Relationship Id="rId411" Type="http://schemas.openxmlformats.org/officeDocument/2006/relationships/slide" Target="slides/slide408.xml"/><Relationship Id="rId410" Type="http://schemas.openxmlformats.org/officeDocument/2006/relationships/slide" Target="slides/slide407.xml"/><Relationship Id="rId41" Type="http://schemas.openxmlformats.org/officeDocument/2006/relationships/slide" Target="slides/slide38.xml"/><Relationship Id="rId409" Type="http://schemas.openxmlformats.org/officeDocument/2006/relationships/slide" Target="slides/slide406.xml"/><Relationship Id="rId408" Type="http://schemas.openxmlformats.org/officeDocument/2006/relationships/slide" Target="slides/slide405.xml"/><Relationship Id="rId407" Type="http://schemas.openxmlformats.org/officeDocument/2006/relationships/slide" Target="slides/slide404.xml"/><Relationship Id="rId406" Type="http://schemas.openxmlformats.org/officeDocument/2006/relationships/slide" Target="slides/slide403.xml"/><Relationship Id="rId405" Type="http://schemas.openxmlformats.org/officeDocument/2006/relationships/slide" Target="slides/slide402.xml"/><Relationship Id="rId404" Type="http://schemas.openxmlformats.org/officeDocument/2006/relationships/slide" Target="slides/slide401.xml"/><Relationship Id="rId403" Type="http://schemas.openxmlformats.org/officeDocument/2006/relationships/slide" Target="slides/slide400.xml"/><Relationship Id="rId402" Type="http://schemas.openxmlformats.org/officeDocument/2006/relationships/slide" Target="slides/slide399.xml"/><Relationship Id="rId401" Type="http://schemas.openxmlformats.org/officeDocument/2006/relationships/slide" Target="slides/slide398.xml"/><Relationship Id="rId400" Type="http://schemas.openxmlformats.org/officeDocument/2006/relationships/slide" Target="slides/slide397.xml"/><Relationship Id="rId40" Type="http://schemas.openxmlformats.org/officeDocument/2006/relationships/slide" Target="slides/slide37.xml"/><Relationship Id="rId4" Type="http://schemas.openxmlformats.org/officeDocument/2006/relationships/notesMaster" Target="notesMasters/notesMaster1.xml"/><Relationship Id="rId399" Type="http://schemas.openxmlformats.org/officeDocument/2006/relationships/slide" Target="slides/slide396.xml"/><Relationship Id="rId398" Type="http://schemas.openxmlformats.org/officeDocument/2006/relationships/slide" Target="slides/slide395.xml"/><Relationship Id="rId397" Type="http://schemas.openxmlformats.org/officeDocument/2006/relationships/slide" Target="slides/slide394.xml"/><Relationship Id="rId396" Type="http://schemas.openxmlformats.org/officeDocument/2006/relationships/slide" Target="slides/slide393.xml"/><Relationship Id="rId395" Type="http://schemas.openxmlformats.org/officeDocument/2006/relationships/slide" Target="slides/slide392.xml"/><Relationship Id="rId394" Type="http://schemas.openxmlformats.org/officeDocument/2006/relationships/slide" Target="slides/slide391.xml"/><Relationship Id="rId393" Type="http://schemas.openxmlformats.org/officeDocument/2006/relationships/slide" Target="slides/slide390.xml"/><Relationship Id="rId392" Type="http://schemas.openxmlformats.org/officeDocument/2006/relationships/slide" Target="slides/slide389.xml"/><Relationship Id="rId391" Type="http://schemas.openxmlformats.org/officeDocument/2006/relationships/slide" Target="slides/slide388.xml"/><Relationship Id="rId390" Type="http://schemas.openxmlformats.org/officeDocument/2006/relationships/slide" Target="slides/slide387.xml"/><Relationship Id="rId39" Type="http://schemas.openxmlformats.org/officeDocument/2006/relationships/slide" Target="slides/slide36.xml"/><Relationship Id="rId389" Type="http://schemas.openxmlformats.org/officeDocument/2006/relationships/slide" Target="slides/slide386.xml"/><Relationship Id="rId388" Type="http://schemas.openxmlformats.org/officeDocument/2006/relationships/slide" Target="slides/slide385.xml"/><Relationship Id="rId387" Type="http://schemas.openxmlformats.org/officeDocument/2006/relationships/slide" Target="slides/slide384.xml"/><Relationship Id="rId386" Type="http://schemas.openxmlformats.org/officeDocument/2006/relationships/slide" Target="slides/slide383.xml"/><Relationship Id="rId385" Type="http://schemas.openxmlformats.org/officeDocument/2006/relationships/slide" Target="slides/slide382.xml"/><Relationship Id="rId384" Type="http://schemas.openxmlformats.org/officeDocument/2006/relationships/slide" Target="slides/slide381.xml"/><Relationship Id="rId383" Type="http://schemas.openxmlformats.org/officeDocument/2006/relationships/slide" Target="slides/slide380.xml"/><Relationship Id="rId382" Type="http://schemas.openxmlformats.org/officeDocument/2006/relationships/slide" Target="slides/slide379.xml"/><Relationship Id="rId381" Type="http://schemas.openxmlformats.org/officeDocument/2006/relationships/slide" Target="slides/slide378.xml"/><Relationship Id="rId380" Type="http://schemas.openxmlformats.org/officeDocument/2006/relationships/slide" Target="slides/slide377.xml"/><Relationship Id="rId38" Type="http://schemas.openxmlformats.org/officeDocument/2006/relationships/slide" Target="slides/slide35.xml"/><Relationship Id="rId379" Type="http://schemas.openxmlformats.org/officeDocument/2006/relationships/slide" Target="slides/slide376.xml"/><Relationship Id="rId378" Type="http://schemas.openxmlformats.org/officeDocument/2006/relationships/slide" Target="slides/slide375.xml"/><Relationship Id="rId377" Type="http://schemas.openxmlformats.org/officeDocument/2006/relationships/slide" Target="slides/slide374.xml"/><Relationship Id="rId376" Type="http://schemas.openxmlformats.org/officeDocument/2006/relationships/slide" Target="slides/slide373.xml"/><Relationship Id="rId375" Type="http://schemas.openxmlformats.org/officeDocument/2006/relationships/slide" Target="slides/slide372.xml"/><Relationship Id="rId374" Type="http://schemas.openxmlformats.org/officeDocument/2006/relationships/slide" Target="slides/slide371.xml"/><Relationship Id="rId373" Type="http://schemas.openxmlformats.org/officeDocument/2006/relationships/slide" Target="slides/slide370.xml"/><Relationship Id="rId372" Type="http://schemas.openxmlformats.org/officeDocument/2006/relationships/slide" Target="slides/slide369.xml"/><Relationship Id="rId371" Type="http://schemas.openxmlformats.org/officeDocument/2006/relationships/slide" Target="slides/slide368.xml"/><Relationship Id="rId370" Type="http://schemas.openxmlformats.org/officeDocument/2006/relationships/slide" Target="slides/slide367.xml"/><Relationship Id="rId37" Type="http://schemas.openxmlformats.org/officeDocument/2006/relationships/slide" Target="slides/slide34.xml"/><Relationship Id="rId369" Type="http://schemas.openxmlformats.org/officeDocument/2006/relationships/slide" Target="slides/slide366.xml"/><Relationship Id="rId368" Type="http://schemas.openxmlformats.org/officeDocument/2006/relationships/slide" Target="slides/slide365.xml"/><Relationship Id="rId367" Type="http://schemas.openxmlformats.org/officeDocument/2006/relationships/slide" Target="slides/slide364.xml"/><Relationship Id="rId366" Type="http://schemas.openxmlformats.org/officeDocument/2006/relationships/slide" Target="slides/slide363.xml"/><Relationship Id="rId365" Type="http://schemas.openxmlformats.org/officeDocument/2006/relationships/slide" Target="slides/slide362.xml"/><Relationship Id="rId364" Type="http://schemas.openxmlformats.org/officeDocument/2006/relationships/slide" Target="slides/slide361.xml"/><Relationship Id="rId363" Type="http://schemas.openxmlformats.org/officeDocument/2006/relationships/slide" Target="slides/slide360.xml"/><Relationship Id="rId362" Type="http://schemas.openxmlformats.org/officeDocument/2006/relationships/slide" Target="slides/slide359.xml"/><Relationship Id="rId361" Type="http://schemas.openxmlformats.org/officeDocument/2006/relationships/slide" Target="slides/slide358.xml"/><Relationship Id="rId360" Type="http://schemas.openxmlformats.org/officeDocument/2006/relationships/slide" Target="slides/slide357.xml"/><Relationship Id="rId36" Type="http://schemas.openxmlformats.org/officeDocument/2006/relationships/slide" Target="slides/slide33.xml"/><Relationship Id="rId359" Type="http://schemas.openxmlformats.org/officeDocument/2006/relationships/slide" Target="slides/slide356.xml"/><Relationship Id="rId358" Type="http://schemas.openxmlformats.org/officeDocument/2006/relationships/slide" Target="slides/slide355.xml"/><Relationship Id="rId357" Type="http://schemas.openxmlformats.org/officeDocument/2006/relationships/slide" Target="slides/slide354.xml"/><Relationship Id="rId356" Type="http://schemas.openxmlformats.org/officeDocument/2006/relationships/slide" Target="slides/slide353.xml"/><Relationship Id="rId355" Type="http://schemas.openxmlformats.org/officeDocument/2006/relationships/slide" Target="slides/slide352.xml"/><Relationship Id="rId354" Type="http://schemas.openxmlformats.org/officeDocument/2006/relationships/slide" Target="slides/slide351.xml"/><Relationship Id="rId353" Type="http://schemas.openxmlformats.org/officeDocument/2006/relationships/slide" Target="slides/slide350.xml"/><Relationship Id="rId352" Type="http://schemas.openxmlformats.org/officeDocument/2006/relationships/slide" Target="slides/slide349.xml"/><Relationship Id="rId351" Type="http://schemas.openxmlformats.org/officeDocument/2006/relationships/slide" Target="slides/slide348.xml"/><Relationship Id="rId350" Type="http://schemas.openxmlformats.org/officeDocument/2006/relationships/slide" Target="slides/slide347.xml"/><Relationship Id="rId35" Type="http://schemas.openxmlformats.org/officeDocument/2006/relationships/slide" Target="slides/slide32.xml"/><Relationship Id="rId349" Type="http://schemas.openxmlformats.org/officeDocument/2006/relationships/slide" Target="slides/slide346.xml"/><Relationship Id="rId348" Type="http://schemas.openxmlformats.org/officeDocument/2006/relationships/slide" Target="slides/slide345.xml"/><Relationship Id="rId347" Type="http://schemas.openxmlformats.org/officeDocument/2006/relationships/slide" Target="slides/slide344.xml"/><Relationship Id="rId346" Type="http://schemas.openxmlformats.org/officeDocument/2006/relationships/slide" Target="slides/slide343.xml"/><Relationship Id="rId345" Type="http://schemas.openxmlformats.org/officeDocument/2006/relationships/slide" Target="slides/slide342.xml"/><Relationship Id="rId344" Type="http://schemas.openxmlformats.org/officeDocument/2006/relationships/slide" Target="slides/slide341.xml"/><Relationship Id="rId343" Type="http://schemas.openxmlformats.org/officeDocument/2006/relationships/slide" Target="slides/slide340.xml"/><Relationship Id="rId342" Type="http://schemas.openxmlformats.org/officeDocument/2006/relationships/slide" Target="slides/slide339.xml"/><Relationship Id="rId341" Type="http://schemas.openxmlformats.org/officeDocument/2006/relationships/slide" Target="slides/slide338.xml"/><Relationship Id="rId340" Type="http://schemas.openxmlformats.org/officeDocument/2006/relationships/slide" Target="slides/slide337.xml"/><Relationship Id="rId34" Type="http://schemas.openxmlformats.org/officeDocument/2006/relationships/slide" Target="slides/slide31.xml"/><Relationship Id="rId339" Type="http://schemas.openxmlformats.org/officeDocument/2006/relationships/slide" Target="slides/slide336.xml"/><Relationship Id="rId338" Type="http://schemas.openxmlformats.org/officeDocument/2006/relationships/slide" Target="slides/slide335.xml"/><Relationship Id="rId337" Type="http://schemas.openxmlformats.org/officeDocument/2006/relationships/slide" Target="slides/slide334.xml"/><Relationship Id="rId336" Type="http://schemas.openxmlformats.org/officeDocument/2006/relationships/slide" Target="slides/slide333.xml"/><Relationship Id="rId335" Type="http://schemas.openxmlformats.org/officeDocument/2006/relationships/slide" Target="slides/slide332.xml"/><Relationship Id="rId334" Type="http://schemas.openxmlformats.org/officeDocument/2006/relationships/slide" Target="slides/slide331.xml"/><Relationship Id="rId333" Type="http://schemas.openxmlformats.org/officeDocument/2006/relationships/slide" Target="slides/slide330.xml"/><Relationship Id="rId332" Type="http://schemas.openxmlformats.org/officeDocument/2006/relationships/slide" Target="slides/slide329.xml"/><Relationship Id="rId331" Type="http://schemas.openxmlformats.org/officeDocument/2006/relationships/slide" Target="slides/slide328.xml"/><Relationship Id="rId330" Type="http://schemas.openxmlformats.org/officeDocument/2006/relationships/slide" Target="slides/slide327.xml"/><Relationship Id="rId33" Type="http://schemas.openxmlformats.org/officeDocument/2006/relationships/slide" Target="slides/slide30.xml"/><Relationship Id="rId329" Type="http://schemas.openxmlformats.org/officeDocument/2006/relationships/slide" Target="slides/slide326.xml"/><Relationship Id="rId328" Type="http://schemas.openxmlformats.org/officeDocument/2006/relationships/slide" Target="slides/slide325.xml"/><Relationship Id="rId327" Type="http://schemas.openxmlformats.org/officeDocument/2006/relationships/slide" Target="slides/slide324.xml"/><Relationship Id="rId326" Type="http://schemas.openxmlformats.org/officeDocument/2006/relationships/slide" Target="slides/slide323.xml"/><Relationship Id="rId325" Type="http://schemas.openxmlformats.org/officeDocument/2006/relationships/slide" Target="slides/slide322.xml"/><Relationship Id="rId324" Type="http://schemas.openxmlformats.org/officeDocument/2006/relationships/slide" Target="slides/slide321.xml"/><Relationship Id="rId323" Type="http://schemas.openxmlformats.org/officeDocument/2006/relationships/slide" Target="slides/slide320.xml"/><Relationship Id="rId322" Type="http://schemas.openxmlformats.org/officeDocument/2006/relationships/slide" Target="slides/slide319.xml"/><Relationship Id="rId321" Type="http://schemas.openxmlformats.org/officeDocument/2006/relationships/slide" Target="slides/slide318.xml"/><Relationship Id="rId320" Type="http://schemas.openxmlformats.org/officeDocument/2006/relationships/slide" Target="slides/slide317.xml"/><Relationship Id="rId32" Type="http://schemas.openxmlformats.org/officeDocument/2006/relationships/slide" Target="slides/slide29.xml"/><Relationship Id="rId319" Type="http://schemas.openxmlformats.org/officeDocument/2006/relationships/slide" Target="slides/slide316.xml"/><Relationship Id="rId318" Type="http://schemas.openxmlformats.org/officeDocument/2006/relationships/slide" Target="slides/slide315.xml"/><Relationship Id="rId317" Type="http://schemas.openxmlformats.org/officeDocument/2006/relationships/slide" Target="slides/slide314.xml"/><Relationship Id="rId316" Type="http://schemas.openxmlformats.org/officeDocument/2006/relationships/slide" Target="slides/slide313.xml"/><Relationship Id="rId315" Type="http://schemas.openxmlformats.org/officeDocument/2006/relationships/slide" Target="slides/slide312.xml"/><Relationship Id="rId314" Type="http://schemas.openxmlformats.org/officeDocument/2006/relationships/slide" Target="slides/slide311.xml"/><Relationship Id="rId313" Type="http://schemas.openxmlformats.org/officeDocument/2006/relationships/slide" Target="slides/slide310.xml"/><Relationship Id="rId312" Type="http://schemas.openxmlformats.org/officeDocument/2006/relationships/slide" Target="slides/slide309.xml"/><Relationship Id="rId311" Type="http://schemas.openxmlformats.org/officeDocument/2006/relationships/slide" Target="slides/slide308.xml"/><Relationship Id="rId310" Type="http://schemas.openxmlformats.org/officeDocument/2006/relationships/slide" Target="slides/slide307.xml"/><Relationship Id="rId31" Type="http://schemas.openxmlformats.org/officeDocument/2006/relationships/slide" Target="slides/slide28.xml"/><Relationship Id="rId309" Type="http://schemas.openxmlformats.org/officeDocument/2006/relationships/slide" Target="slides/slide306.xml"/><Relationship Id="rId308" Type="http://schemas.openxmlformats.org/officeDocument/2006/relationships/slide" Target="slides/slide305.xml"/><Relationship Id="rId307" Type="http://schemas.openxmlformats.org/officeDocument/2006/relationships/slide" Target="slides/slide304.xml"/><Relationship Id="rId306" Type="http://schemas.openxmlformats.org/officeDocument/2006/relationships/slide" Target="slides/slide303.xml"/><Relationship Id="rId305" Type="http://schemas.openxmlformats.org/officeDocument/2006/relationships/slide" Target="slides/slide302.xml"/><Relationship Id="rId304" Type="http://schemas.openxmlformats.org/officeDocument/2006/relationships/slide" Target="slides/slide301.xml"/><Relationship Id="rId303" Type="http://schemas.openxmlformats.org/officeDocument/2006/relationships/slide" Target="slides/slide300.xml"/><Relationship Id="rId302" Type="http://schemas.openxmlformats.org/officeDocument/2006/relationships/slide" Target="slides/slide299.xml"/><Relationship Id="rId301" Type="http://schemas.openxmlformats.org/officeDocument/2006/relationships/slide" Target="slides/slide298.xml"/><Relationship Id="rId300" Type="http://schemas.openxmlformats.org/officeDocument/2006/relationships/slide" Target="slides/slide297.xml"/><Relationship Id="rId30" Type="http://schemas.openxmlformats.org/officeDocument/2006/relationships/slide" Target="slides/slide27.xml"/><Relationship Id="rId3" Type="http://schemas.openxmlformats.org/officeDocument/2006/relationships/slide" Target="slides/slide1.xml"/><Relationship Id="rId299" Type="http://schemas.openxmlformats.org/officeDocument/2006/relationships/slide" Target="slides/slide296.xml"/><Relationship Id="rId298" Type="http://schemas.openxmlformats.org/officeDocument/2006/relationships/slide" Target="slides/slide295.xml"/><Relationship Id="rId297" Type="http://schemas.openxmlformats.org/officeDocument/2006/relationships/slide" Target="slides/slide294.xml"/><Relationship Id="rId296" Type="http://schemas.openxmlformats.org/officeDocument/2006/relationships/slide" Target="slides/slide293.xml"/><Relationship Id="rId295" Type="http://schemas.openxmlformats.org/officeDocument/2006/relationships/slide" Target="slides/slide292.xml"/><Relationship Id="rId294" Type="http://schemas.openxmlformats.org/officeDocument/2006/relationships/slide" Target="slides/slide291.xml"/><Relationship Id="rId293" Type="http://schemas.openxmlformats.org/officeDocument/2006/relationships/slide" Target="slides/slide290.xml"/><Relationship Id="rId292" Type="http://schemas.openxmlformats.org/officeDocument/2006/relationships/slide" Target="slides/slide289.xml"/><Relationship Id="rId291" Type="http://schemas.openxmlformats.org/officeDocument/2006/relationships/slide" Target="slides/slide288.xml"/><Relationship Id="rId290" Type="http://schemas.openxmlformats.org/officeDocument/2006/relationships/slide" Target="slides/slide287.xml"/><Relationship Id="rId29" Type="http://schemas.openxmlformats.org/officeDocument/2006/relationships/slide" Target="slides/slide26.xml"/><Relationship Id="rId289" Type="http://schemas.openxmlformats.org/officeDocument/2006/relationships/slide" Target="slides/slide286.xml"/><Relationship Id="rId288" Type="http://schemas.openxmlformats.org/officeDocument/2006/relationships/slide" Target="slides/slide285.xml"/><Relationship Id="rId287" Type="http://schemas.openxmlformats.org/officeDocument/2006/relationships/slide" Target="slides/slide284.xml"/><Relationship Id="rId286" Type="http://schemas.openxmlformats.org/officeDocument/2006/relationships/slide" Target="slides/slide283.xml"/><Relationship Id="rId285" Type="http://schemas.openxmlformats.org/officeDocument/2006/relationships/slide" Target="slides/slide282.xml"/><Relationship Id="rId284" Type="http://schemas.openxmlformats.org/officeDocument/2006/relationships/slide" Target="slides/slide281.xml"/><Relationship Id="rId283" Type="http://schemas.openxmlformats.org/officeDocument/2006/relationships/slide" Target="slides/slide280.xml"/><Relationship Id="rId282" Type="http://schemas.openxmlformats.org/officeDocument/2006/relationships/slide" Target="slides/slide279.xml"/><Relationship Id="rId281" Type="http://schemas.openxmlformats.org/officeDocument/2006/relationships/slide" Target="slides/slide278.xml"/><Relationship Id="rId280" Type="http://schemas.openxmlformats.org/officeDocument/2006/relationships/slide" Target="slides/slide277.xml"/><Relationship Id="rId28" Type="http://schemas.openxmlformats.org/officeDocument/2006/relationships/slide" Target="slides/slide25.xml"/><Relationship Id="rId279" Type="http://schemas.openxmlformats.org/officeDocument/2006/relationships/slide" Target="slides/slide276.xml"/><Relationship Id="rId278" Type="http://schemas.openxmlformats.org/officeDocument/2006/relationships/slide" Target="slides/slide275.xml"/><Relationship Id="rId277" Type="http://schemas.openxmlformats.org/officeDocument/2006/relationships/slide" Target="slides/slide274.xml"/><Relationship Id="rId276" Type="http://schemas.openxmlformats.org/officeDocument/2006/relationships/slide" Target="slides/slide273.xml"/><Relationship Id="rId275" Type="http://schemas.openxmlformats.org/officeDocument/2006/relationships/slide" Target="slides/slide272.xml"/><Relationship Id="rId274" Type="http://schemas.openxmlformats.org/officeDocument/2006/relationships/slide" Target="slides/slide271.xml"/><Relationship Id="rId273" Type="http://schemas.openxmlformats.org/officeDocument/2006/relationships/slide" Target="slides/slide270.xml"/><Relationship Id="rId272" Type="http://schemas.openxmlformats.org/officeDocument/2006/relationships/slide" Target="slides/slide269.xml"/><Relationship Id="rId271" Type="http://schemas.openxmlformats.org/officeDocument/2006/relationships/slide" Target="slides/slide268.xml"/><Relationship Id="rId270" Type="http://schemas.openxmlformats.org/officeDocument/2006/relationships/slide" Target="slides/slide267.xml"/><Relationship Id="rId27" Type="http://schemas.openxmlformats.org/officeDocument/2006/relationships/slide" Target="slides/slide24.xml"/><Relationship Id="rId269" Type="http://schemas.openxmlformats.org/officeDocument/2006/relationships/slide" Target="slides/slide266.xml"/><Relationship Id="rId268" Type="http://schemas.openxmlformats.org/officeDocument/2006/relationships/slide" Target="slides/slide265.xml"/><Relationship Id="rId267" Type="http://schemas.openxmlformats.org/officeDocument/2006/relationships/slide" Target="slides/slide264.xml"/><Relationship Id="rId266" Type="http://schemas.openxmlformats.org/officeDocument/2006/relationships/slide" Target="slides/slide263.xml"/><Relationship Id="rId265" Type="http://schemas.openxmlformats.org/officeDocument/2006/relationships/slide" Target="slides/slide262.xml"/><Relationship Id="rId264" Type="http://schemas.openxmlformats.org/officeDocument/2006/relationships/slide" Target="slides/slide261.xml"/><Relationship Id="rId263" Type="http://schemas.openxmlformats.org/officeDocument/2006/relationships/slide" Target="slides/slide260.xml"/><Relationship Id="rId262" Type="http://schemas.openxmlformats.org/officeDocument/2006/relationships/slide" Target="slides/slide259.xml"/><Relationship Id="rId261" Type="http://schemas.openxmlformats.org/officeDocument/2006/relationships/slide" Target="slides/slide258.xml"/><Relationship Id="rId260" Type="http://schemas.openxmlformats.org/officeDocument/2006/relationships/slide" Target="slides/slide257.xml"/><Relationship Id="rId26" Type="http://schemas.openxmlformats.org/officeDocument/2006/relationships/slide" Target="slides/slide23.xml"/><Relationship Id="rId259" Type="http://schemas.openxmlformats.org/officeDocument/2006/relationships/slide" Target="slides/slide256.xml"/><Relationship Id="rId258" Type="http://schemas.openxmlformats.org/officeDocument/2006/relationships/slide" Target="slides/slide255.xml"/><Relationship Id="rId257" Type="http://schemas.openxmlformats.org/officeDocument/2006/relationships/slide" Target="slides/slide254.xml"/><Relationship Id="rId256" Type="http://schemas.openxmlformats.org/officeDocument/2006/relationships/slide" Target="slides/slide253.xml"/><Relationship Id="rId255" Type="http://schemas.openxmlformats.org/officeDocument/2006/relationships/slide" Target="slides/slide252.xml"/><Relationship Id="rId254" Type="http://schemas.openxmlformats.org/officeDocument/2006/relationships/slide" Target="slides/slide251.xml"/><Relationship Id="rId253" Type="http://schemas.openxmlformats.org/officeDocument/2006/relationships/slide" Target="slides/slide250.xml"/><Relationship Id="rId252" Type="http://schemas.openxmlformats.org/officeDocument/2006/relationships/slide" Target="slides/slide249.xml"/><Relationship Id="rId251" Type="http://schemas.openxmlformats.org/officeDocument/2006/relationships/slide" Target="slides/slide248.xml"/><Relationship Id="rId250" Type="http://schemas.openxmlformats.org/officeDocument/2006/relationships/slide" Target="slides/slide247.xml"/><Relationship Id="rId25" Type="http://schemas.openxmlformats.org/officeDocument/2006/relationships/slide" Target="slides/slide22.xml"/><Relationship Id="rId249" Type="http://schemas.openxmlformats.org/officeDocument/2006/relationships/slide" Target="slides/slide246.xml"/><Relationship Id="rId248" Type="http://schemas.openxmlformats.org/officeDocument/2006/relationships/slide" Target="slides/slide245.xml"/><Relationship Id="rId247" Type="http://schemas.openxmlformats.org/officeDocument/2006/relationships/slide" Target="slides/slide244.xml"/><Relationship Id="rId246" Type="http://schemas.openxmlformats.org/officeDocument/2006/relationships/slide" Target="slides/slide243.xml"/><Relationship Id="rId245" Type="http://schemas.openxmlformats.org/officeDocument/2006/relationships/slide" Target="slides/slide242.xml"/><Relationship Id="rId244" Type="http://schemas.openxmlformats.org/officeDocument/2006/relationships/slide" Target="slides/slide241.xml"/><Relationship Id="rId243" Type="http://schemas.openxmlformats.org/officeDocument/2006/relationships/slide" Target="slides/slide240.xml"/><Relationship Id="rId242" Type="http://schemas.openxmlformats.org/officeDocument/2006/relationships/slide" Target="slides/slide239.xml"/><Relationship Id="rId241" Type="http://schemas.openxmlformats.org/officeDocument/2006/relationships/slide" Target="slides/slide238.xml"/><Relationship Id="rId240" Type="http://schemas.openxmlformats.org/officeDocument/2006/relationships/slide" Target="slides/slide237.xml"/><Relationship Id="rId24" Type="http://schemas.openxmlformats.org/officeDocument/2006/relationships/slide" Target="slides/slide21.xml"/><Relationship Id="rId239" Type="http://schemas.openxmlformats.org/officeDocument/2006/relationships/slide" Target="slides/slide236.xml"/><Relationship Id="rId238" Type="http://schemas.openxmlformats.org/officeDocument/2006/relationships/slide" Target="slides/slide235.xml"/><Relationship Id="rId237" Type="http://schemas.openxmlformats.org/officeDocument/2006/relationships/slide" Target="slides/slide234.xml"/><Relationship Id="rId236" Type="http://schemas.openxmlformats.org/officeDocument/2006/relationships/slide" Target="slides/slide233.xml"/><Relationship Id="rId235" Type="http://schemas.openxmlformats.org/officeDocument/2006/relationships/slide" Target="slides/slide232.xml"/><Relationship Id="rId234" Type="http://schemas.openxmlformats.org/officeDocument/2006/relationships/slide" Target="slides/slide231.xml"/><Relationship Id="rId233" Type="http://schemas.openxmlformats.org/officeDocument/2006/relationships/slide" Target="slides/slide230.xml"/><Relationship Id="rId232" Type="http://schemas.openxmlformats.org/officeDocument/2006/relationships/slide" Target="slides/slide229.xml"/><Relationship Id="rId231" Type="http://schemas.openxmlformats.org/officeDocument/2006/relationships/slide" Target="slides/slide228.xml"/><Relationship Id="rId230" Type="http://schemas.openxmlformats.org/officeDocument/2006/relationships/slide" Target="slides/slide227.xml"/><Relationship Id="rId23" Type="http://schemas.openxmlformats.org/officeDocument/2006/relationships/slide" Target="slides/slide20.xml"/><Relationship Id="rId229" Type="http://schemas.openxmlformats.org/officeDocument/2006/relationships/slide" Target="slides/slide226.xml"/><Relationship Id="rId228" Type="http://schemas.openxmlformats.org/officeDocument/2006/relationships/slide" Target="slides/slide225.xml"/><Relationship Id="rId227" Type="http://schemas.openxmlformats.org/officeDocument/2006/relationships/slide" Target="slides/slide224.xml"/><Relationship Id="rId226" Type="http://schemas.openxmlformats.org/officeDocument/2006/relationships/slide" Target="slides/slide223.xml"/><Relationship Id="rId225" Type="http://schemas.openxmlformats.org/officeDocument/2006/relationships/slide" Target="slides/slide222.xml"/><Relationship Id="rId224" Type="http://schemas.openxmlformats.org/officeDocument/2006/relationships/slide" Target="slides/slide221.xml"/><Relationship Id="rId223" Type="http://schemas.openxmlformats.org/officeDocument/2006/relationships/slide" Target="slides/slide220.xml"/><Relationship Id="rId222" Type="http://schemas.openxmlformats.org/officeDocument/2006/relationships/slide" Target="slides/slide219.xml"/><Relationship Id="rId221" Type="http://schemas.openxmlformats.org/officeDocument/2006/relationships/slide" Target="slides/slide218.xml"/><Relationship Id="rId220" Type="http://schemas.openxmlformats.org/officeDocument/2006/relationships/slide" Target="slides/slide217.xml"/><Relationship Id="rId22" Type="http://schemas.openxmlformats.org/officeDocument/2006/relationships/slide" Target="slides/slide19.xml"/><Relationship Id="rId219" Type="http://schemas.openxmlformats.org/officeDocument/2006/relationships/slide" Target="slides/slide216.xml"/><Relationship Id="rId218" Type="http://schemas.openxmlformats.org/officeDocument/2006/relationships/slide" Target="slides/slide215.xml"/><Relationship Id="rId217" Type="http://schemas.openxmlformats.org/officeDocument/2006/relationships/slide" Target="slides/slide214.xml"/><Relationship Id="rId216" Type="http://schemas.openxmlformats.org/officeDocument/2006/relationships/slide" Target="slides/slide213.xml"/><Relationship Id="rId215" Type="http://schemas.openxmlformats.org/officeDocument/2006/relationships/slide" Target="slides/slide212.xml"/><Relationship Id="rId214" Type="http://schemas.openxmlformats.org/officeDocument/2006/relationships/slide" Target="slides/slide211.xml"/><Relationship Id="rId213" Type="http://schemas.openxmlformats.org/officeDocument/2006/relationships/slide" Target="slides/slide210.xml"/><Relationship Id="rId212" Type="http://schemas.openxmlformats.org/officeDocument/2006/relationships/slide" Target="slides/slide209.xml"/><Relationship Id="rId211" Type="http://schemas.openxmlformats.org/officeDocument/2006/relationships/slide" Target="slides/slide208.xml"/><Relationship Id="rId210" Type="http://schemas.openxmlformats.org/officeDocument/2006/relationships/slide" Target="slides/slide207.xml"/><Relationship Id="rId21" Type="http://schemas.openxmlformats.org/officeDocument/2006/relationships/slide" Target="slides/slide18.xml"/><Relationship Id="rId209" Type="http://schemas.openxmlformats.org/officeDocument/2006/relationships/slide" Target="slides/slide206.xml"/><Relationship Id="rId208" Type="http://schemas.openxmlformats.org/officeDocument/2006/relationships/slide" Target="slides/slide205.xml"/><Relationship Id="rId207" Type="http://schemas.openxmlformats.org/officeDocument/2006/relationships/slide" Target="slides/slide204.xml"/><Relationship Id="rId206" Type="http://schemas.openxmlformats.org/officeDocument/2006/relationships/slide" Target="slides/slide203.xml"/><Relationship Id="rId205" Type="http://schemas.openxmlformats.org/officeDocument/2006/relationships/slide" Target="slides/slide202.xml"/><Relationship Id="rId204" Type="http://schemas.openxmlformats.org/officeDocument/2006/relationships/slide" Target="slides/slide201.xml"/><Relationship Id="rId203" Type="http://schemas.openxmlformats.org/officeDocument/2006/relationships/slide" Target="slides/slide200.xml"/><Relationship Id="rId202" Type="http://schemas.openxmlformats.org/officeDocument/2006/relationships/slide" Target="slides/slide199.xml"/><Relationship Id="rId201" Type="http://schemas.openxmlformats.org/officeDocument/2006/relationships/slide" Target="slides/slide198.xml"/><Relationship Id="rId200" Type="http://schemas.openxmlformats.org/officeDocument/2006/relationships/slide" Target="slides/slide197.xml"/><Relationship Id="rId20" Type="http://schemas.openxmlformats.org/officeDocument/2006/relationships/slide" Target="slides/slide17.xml"/><Relationship Id="rId2" Type="http://schemas.openxmlformats.org/officeDocument/2006/relationships/theme" Target="theme/theme1.xml"/><Relationship Id="rId199" Type="http://schemas.openxmlformats.org/officeDocument/2006/relationships/slide" Target="slides/slide196.xml"/><Relationship Id="rId198" Type="http://schemas.openxmlformats.org/officeDocument/2006/relationships/slide" Target="slides/slide195.xml"/><Relationship Id="rId197" Type="http://schemas.openxmlformats.org/officeDocument/2006/relationships/slide" Target="slides/slide194.xml"/><Relationship Id="rId196" Type="http://schemas.openxmlformats.org/officeDocument/2006/relationships/slide" Target="slides/slide193.xml"/><Relationship Id="rId195" Type="http://schemas.openxmlformats.org/officeDocument/2006/relationships/slide" Target="slides/slide192.xml"/><Relationship Id="rId194" Type="http://schemas.openxmlformats.org/officeDocument/2006/relationships/slide" Target="slides/slide191.xml"/><Relationship Id="rId193" Type="http://schemas.openxmlformats.org/officeDocument/2006/relationships/slide" Target="slides/slide190.xml"/><Relationship Id="rId192" Type="http://schemas.openxmlformats.org/officeDocument/2006/relationships/slide" Target="slides/slide189.xml"/><Relationship Id="rId191" Type="http://schemas.openxmlformats.org/officeDocument/2006/relationships/slide" Target="slides/slide188.xml"/><Relationship Id="rId190" Type="http://schemas.openxmlformats.org/officeDocument/2006/relationships/slide" Target="slides/slide187.xml"/><Relationship Id="rId19" Type="http://schemas.openxmlformats.org/officeDocument/2006/relationships/slide" Target="slides/slide16.xml"/><Relationship Id="rId189" Type="http://schemas.openxmlformats.org/officeDocument/2006/relationships/slide" Target="slides/slide186.xml"/><Relationship Id="rId188" Type="http://schemas.openxmlformats.org/officeDocument/2006/relationships/slide" Target="slides/slide185.xml"/><Relationship Id="rId187" Type="http://schemas.openxmlformats.org/officeDocument/2006/relationships/slide" Target="slides/slide184.xml"/><Relationship Id="rId186" Type="http://schemas.openxmlformats.org/officeDocument/2006/relationships/slide" Target="slides/slide183.xml"/><Relationship Id="rId185" Type="http://schemas.openxmlformats.org/officeDocument/2006/relationships/slide" Target="slides/slide182.xml"/><Relationship Id="rId184" Type="http://schemas.openxmlformats.org/officeDocument/2006/relationships/slide" Target="slides/slide181.xml"/><Relationship Id="rId183" Type="http://schemas.openxmlformats.org/officeDocument/2006/relationships/slide" Target="slides/slide180.xml"/><Relationship Id="rId182" Type="http://schemas.openxmlformats.org/officeDocument/2006/relationships/slide" Target="slides/slide179.xml"/><Relationship Id="rId181" Type="http://schemas.openxmlformats.org/officeDocument/2006/relationships/slide" Target="slides/slide178.xml"/><Relationship Id="rId180" Type="http://schemas.openxmlformats.org/officeDocument/2006/relationships/slide" Target="slides/slide177.xml"/><Relationship Id="rId18" Type="http://schemas.openxmlformats.org/officeDocument/2006/relationships/slide" Target="slides/slide15.xml"/><Relationship Id="rId179" Type="http://schemas.openxmlformats.org/officeDocument/2006/relationships/slide" Target="slides/slide176.xml"/><Relationship Id="rId178" Type="http://schemas.openxmlformats.org/officeDocument/2006/relationships/slide" Target="slides/slide175.xml"/><Relationship Id="rId177" Type="http://schemas.openxmlformats.org/officeDocument/2006/relationships/slide" Target="slides/slide174.xml"/><Relationship Id="rId176" Type="http://schemas.openxmlformats.org/officeDocument/2006/relationships/slide" Target="slides/slide173.xml"/><Relationship Id="rId175" Type="http://schemas.openxmlformats.org/officeDocument/2006/relationships/slide" Target="slides/slide172.xml"/><Relationship Id="rId174" Type="http://schemas.openxmlformats.org/officeDocument/2006/relationships/slide" Target="slides/slide171.xml"/><Relationship Id="rId173" Type="http://schemas.openxmlformats.org/officeDocument/2006/relationships/slide" Target="slides/slide170.xml"/><Relationship Id="rId172" Type="http://schemas.openxmlformats.org/officeDocument/2006/relationships/slide" Target="slides/slide169.xml"/><Relationship Id="rId171" Type="http://schemas.openxmlformats.org/officeDocument/2006/relationships/slide" Target="slides/slide168.xml"/><Relationship Id="rId170" Type="http://schemas.openxmlformats.org/officeDocument/2006/relationships/slide" Target="slides/slide167.xml"/><Relationship Id="rId17" Type="http://schemas.openxmlformats.org/officeDocument/2006/relationships/slide" Target="slides/slide14.xml"/><Relationship Id="rId169" Type="http://schemas.openxmlformats.org/officeDocument/2006/relationships/slide" Target="slides/slide166.xml"/><Relationship Id="rId168" Type="http://schemas.openxmlformats.org/officeDocument/2006/relationships/slide" Target="slides/slide165.xml"/><Relationship Id="rId167" Type="http://schemas.openxmlformats.org/officeDocument/2006/relationships/slide" Target="slides/slide164.xml"/><Relationship Id="rId166" Type="http://schemas.openxmlformats.org/officeDocument/2006/relationships/slide" Target="slides/slide163.xml"/><Relationship Id="rId165" Type="http://schemas.openxmlformats.org/officeDocument/2006/relationships/slide" Target="slides/slide162.xml"/><Relationship Id="rId164" Type="http://schemas.openxmlformats.org/officeDocument/2006/relationships/slide" Target="slides/slide161.xml"/><Relationship Id="rId163" Type="http://schemas.openxmlformats.org/officeDocument/2006/relationships/slide" Target="slides/slide160.xml"/><Relationship Id="rId162" Type="http://schemas.openxmlformats.org/officeDocument/2006/relationships/slide" Target="slides/slide159.xml"/><Relationship Id="rId161" Type="http://schemas.openxmlformats.org/officeDocument/2006/relationships/slide" Target="slides/slide158.xml"/><Relationship Id="rId160" Type="http://schemas.openxmlformats.org/officeDocument/2006/relationships/slide" Target="slides/slide157.xml"/><Relationship Id="rId16" Type="http://schemas.openxmlformats.org/officeDocument/2006/relationships/slide" Target="slides/slide13.xml"/><Relationship Id="rId159" Type="http://schemas.openxmlformats.org/officeDocument/2006/relationships/slide" Target="slides/slide156.xml"/><Relationship Id="rId158" Type="http://schemas.openxmlformats.org/officeDocument/2006/relationships/slide" Target="slides/slide155.xml"/><Relationship Id="rId157" Type="http://schemas.openxmlformats.org/officeDocument/2006/relationships/slide" Target="slides/slide154.xml"/><Relationship Id="rId156" Type="http://schemas.openxmlformats.org/officeDocument/2006/relationships/slide" Target="slides/slide153.xml"/><Relationship Id="rId155" Type="http://schemas.openxmlformats.org/officeDocument/2006/relationships/slide" Target="slides/slide152.xml"/><Relationship Id="rId154" Type="http://schemas.openxmlformats.org/officeDocument/2006/relationships/slide" Target="slides/slide151.xml"/><Relationship Id="rId153" Type="http://schemas.openxmlformats.org/officeDocument/2006/relationships/slide" Target="slides/slide150.xml"/><Relationship Id="rId152" Type="http://schemas.openxmlformats.org/officeDocument/2006/relationships/slide" Target="slides/slide149.xml"/><Relationship Id="rId151" Type="http://schemas.openxmlformats.org/officeDocument/2006/relationships/slide" Target="slides/slide148.xml"/><Relationship Id="rId150" Type="http://schemas.openxmlformats.org/officeDocument/2006/relationships/slide" Target="slides/slide147.xml"/><Relationship Id="rId15" Type="http://schemas.openxmlformats.org/officeDocument/2006/relationships/slide" Target="slides/slide12.xml"/><Relationship Id="rId149" Type="http://schemas.openxmlformats.org/officeDocument/2006/relationships/slide" Target="slides/slide146.xml"/><Relationship Id="rId148" Type="http://schemas.openxmlformats.org/officeDocument/2006/relationships/slide" Target="slides/slide145.xml"/><Relationship Id="rId147" Type="http://schemas.openxmlformats.org/officeDocument/2006/relationships/slide" Target="slides/slide144.xml"/><Relationship Id="rId146" Type="http://schemas.openxmlformats.org/officeDocument/2006/relationships/slide" Target="slides/slide143.xml"/><Relationship Id="rId145" Type="http://schemas.openxmlformats.org/officeDocument/2006/relationships/slide" Target="slides/slide142.xml"/><Relationship Id="rId144" Type="http://schemas.openxmlformats.org/officeDocument/2006/relationships/slide" Target="slides/slide141.xml"/><Relationship Id="rId143" Type="http://schemas.openxmlformats.org/officeDocument/2006/relationships/slide" Target="slides/slide140.xml"/><Relationship Id="rId142" Type="http://schemas.openxmlformats.org/officeDocument/2006/relationships/slide" Target="slides/slide139.xml"/><Relationship Id="rId141" Type="http://schemas.openxmlformats.org/officeDocument/2006/relationships/slide" Target="slides/slide138.xml"/><Relationship Id="rId140" Type="http://schemas.openxmlformats.org/officeDocument/2006/relationships/slide" Target="slides/slide137.xml"/><Relationship Id="rId14" Type="http://schemas.openxmlformats.org/officeDocument/2006/relationships/slide" Target="slides/slide11.xml"/><Relationship Id="rId139" Type="http://schemas.openxmlformats.org/officeDocument/2006/relationships/slide" Target="slides/slide136.xml"/><Relationship Id="rId138" Type="http://schemas.openxmlformats.org/officeDocument/2006/relationships/slide" Target="slides/slide135.xml"/><Relationship Id="rId137" Type="http://schemas.openxmlformats.org/officeDocument/2006/relationships/slide" Target="slides/slide134.xml"/><Relationship Id="rId136" Type="http://schemas.openxmlformats.org/officeDocument/2006/relationships/slide" Target="slides/slide133.xml"/><Relationship Id="rId135" Type="http://schemas.openxmlformats.org/officeDocument/2006/relationships/slide" Target="slides/slide132.xml"/><Relationship Id="rId134" Type="http://schemas.openxmlformats.org/officeDocument/2006/relationships/slide" Target="slides/slide131.xml"/><Relationship Id="rId133" Type="http://schemas.openxmlformats.org/officeDocument/2006/relationships/slide" Target="slides/slide130.xml"/><Relationship Id="rId132" Type="http://schemas.openxmlformats.org/officeDocument/2006/relationships/slide" Target="slides/slide129.xml"/><Relationship Id="rId131" Type="http://schemas.openxmlformats.org/officeDocument/2006/relationships/slide" Target="slides/slide128.xml"/><Relationship Id="rId130" Type="http://schemas.openxmlformats.org/officeDocument/2006/relationships/slide" Target="slides/slide127.xml"/><Relationship Id="rId13" Type="http://schemas.openxmlformats.org/officeDocument/2006/relationships/slide" Target="slides/slide10.xml"/><Relationship Id="rId129" Type="http://schemas.openxmlformats.org/officeDocument/2006/relationships/slide" Target="slides/slide126.xml"/><Relationship Id="rId128" Type="http://schemas.openxmlformats.org/officeDocument/2006/relationships/slide" Target="slides/slide125.xml"/><Relationship Id="rId127" Type="http://schemas.openxmlformats.org/officeDocument/2006/relationships/slide" Target="slides/slide124.xml"/><Relationship Id="rId126" Type="http://schemas.openxmlformats.org/officeDocument/2006/relationships/slide" Target="slides/slide123.xml"/><Relationship Id="rId125" Type="http://schemas.openxmlformats.org/officeDocument/2006/relationships/slide" Target="slides/slide122.xml"/><Relationship Id="rId124" Type="http://schemas.openxmlformats.org/officeDocument/2006/relationships/slide" Target="slides/slide121.xml"/><Relationship Id="rId123" Type="http://schemas.openxmlformats.org/officeDocument/2006/relationships/slide" Target="slides/slide120.xml"/><Relationship Id="rId122" Type="http://schemas.openxmlformats.org/officeDocument/2006/relationships/slide" Target="slides/slide119.xml"/><Relationship Id="rId121" Type="http://schemas.openxmlformats.org/officeDocument/2006/relationships/slide" Target="slides/slide118.xml"/><Relationship Id="rId120" Type="http://schemas.openxmlformats.org/officeDocument/2006/relationships/slide" Target="slides/slide117.xml"/><Relationship Id="rId12" Type="http://schemas.openxmlformats.org/officeDocument/2006/relationships/slide" Target="slides/slide9.xml"/><Relationship Id="rId119" Type="http://schemas.openxmlformats.org/officeDocument/2006/relationships/slide" Target="slides/slide116.xml"/><Relationship Id="rId118" Type="http://schemas.openxmlformats.org/officeDocument/2006/relationships/slide" Target="slides/slide115.xml"/><Relationship Id="rId117" Type="http://schemas.openxmlformats.org/officeDocument/2006/relationships/slide" Target="slides/slide114.xml"/><Relationship Id="rId116" Type="http://schemas.openxmlformats.org/officeDocument/2006/relationships/slide" Target="slides/slide113.xml"/><Relationship Id="rId115" Type="http://schemas.openxmlformats.org/officeDocument/2006/relationships/slide" Target="slides/slide112.xml"/><Relationship Id="rId114" Type="http://schemas.openxmlformats.org/officeDocument/2006/relationships/slide" Target="slides/slide111.xml"/><Relationship Id="rId113" Type="http://schemas.openxmlformats.org/officeDocument/2006/relationships/slide" Target="slides/slide110.xml"/><Relationship Id="rId112" Type="http://schemas.openxmlformats.org/officeDocument/2006/relationships/slide" Target="slides/slide109.xml"/><Relationship Id="rId111" Type="http://schemas.openxmlformats.org/officeDocument/2006/relationships/slide" Target="slides/slide108.xml"/><Relationship Id="rId110" Type="http://schemas.openxmlformats.org/officeDocument/2006/relationships/slide" Target="slides/slide107.xml"/><Relationship Id="rId11" Type="http://schemas.openxmlformats.org/officeDocument/2006/relationships/slide" Target="slides/slide8.xml"/><Relationship Id="rId109" Type="http://schemas.openxmlformats.org/officeDocument/2006/relationships/slide" Target="slides/slide106.xml"/><Relationship Id="rId108" Type="http://schemas.openxmlformats.org/officeDocument/2006/relationships/slide" Target="slides/slide105.xml"/><Relationship Id="rId107" Type="http://schemas.openxmlformats.org/officeDocument/2006/relationships/slide" Target="slides/slide104.xml"/><Relationship Id="rId106" Type="http://schemas.openxmlformats.org/officeDocument/2006/relationships/slide" Target="slides/slide103.xml"/><Relationship Id="rId105" Type="http://schemas.openxmlformats.org/officeDocument/2006/relationships/slide" Target="slides/slide102.xml"/><Relationship Id="rId104" Type="http://schemas.openxmlformats.org/officeDocument/2006/relationships/slide" Target="slides/slide101.xml"/><Relationship Id="rId103" Type="http://schemas.openxmlformats.org/officeDocument/2006/relationships/slide" Target="slides/slide100.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7.xml"/><Relationship Id="rId1" Type="http://schemas.openxmlformats.org/officeDocument/2006/relationships/slideMaster" Target="slideMasters/slideMaster1.xml"/></Relationships>
</file>

<file path=ppt/comments/comment1.xml><?xml version="1.0" encoding="utf-8"?>
<p:cmLst xmlns:a="http://schemas.openxmlformats.org/drawingml/2006/main" xmlns:r="http://schemas.openxmlformats.org/officeDocument/2006/relationships" xmlns:p="http://schemas.openxmlformats.org/presentationml/2006/main">
  <p:cm authorId="2" dt="2020-11-15T18:44:23.366" idx="1">
    <p:pos x="7702" y="0"/>
    <p:text/>
  </p:cm>
</p:cmLst>
</file>

<file path=ppt/diagrams/colors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dgm:t>
        <a:bodyPr vert="horz" wrap="square"/>
        <a:lstStyle/>
        <a:p>
          <a:pPr>
            <a:lnSpc>
              <a:spcPct val="100000"/>
            </a:lnSpc>
            <a:spcBef>
              <a:spcPct val="0"/>
            </a:spcBef>
            <a:spcAft>
              <a:spcPct val="35000"/>
            </a:spcAft>
          </a:pPr>
          <a:r>
            <a:rPr lang="en-US" altLang="zh-CN" sz="3200" b="1" dirty="0">
              <a:latin typeface="微软雅黑" panose="020B0503020204020204" pitchFamily="34" charset="-122"/>
              <a:ea typeface="微软雅黑" panose="020B0503020204020204" pitchFamily="34" charset="-122"/>
              <a:sym typeface="+mn-ea"/>
            </a:rPr>
            <a:t>     </a:t>
          </a:r>
          <a:r>
            <a:rPr lang="zh-CN" altLang="en-US" sz="3200" b="1" dirty="0">
              <a:latin typeface="微软雅黑" panose="020B0503020204020204" pitchFamily="34" charset="-122"/>
              <a:ea typeface="微软雅黑" panose="020B0503020204020204" pitchFamily="34" charset="-122"/>
              <a:sym typeface="+mn-ea"/>
            </a:rPr>
            <a:t>（一）主旨大意题</a:t>
          </a:r>
          <a:endParaRPr lang="en-US" altLang="zh-CN" sz="3200" b="1" dirty="0">
            <a:latin typeface="微软雅黑" panose="020B0503020204020204" pitchFamily="34" charset="-122"/>
            <a:ea typeface="微软雅黑" panose="020B0503020204020204" pitchFamily="34" charset="-122"/>
            <a:sym typeface="+mn-ea"/>
          </a:endParaRPr>
        </a:p>
      </dgm:t>
    </dgm:pt>
    <dgm:pt modelId="{D3A1458C-279D-41FC-AE06-BFF908604A2E}" cxnId="{AC50DC18-0E70-4141-8DA5-0AC8E17C0C7D}" type="parTrans">
      <dgm:prSet/>
      <dgm:spPr/>
      <dgm:t>
        <a:bodyPr/>
        <a:lstStyle/>
        <a:p>
          <a:endParaRPr lang="zh-CN" altLang="en-US"/>
        </a:p>
      </dgm:t>
    </dgm:pt>
    <dgm:pt modelId="{FD298035-AE9D-4CBE-B0EB-0D07E98EC9AB}" cxnId="{AC50DC18-0E70-4141-8DA5-0AC8E17C0C7D}" type="sibTrans">
      <dgm:prSet/>
      <dgm:spPr/>
      <dgm:t>
        <a:bodyPr/>
        <a:lstStyle/>
        <a:p>
          <a:endParaRPr lang="zh-CN" altLang="en-US"/>
        </a:p>
      </dgm:t>
    </dgm:pt>
    <dgm:pt modelId="{27A39385-8018-4119-BDEF-C8C7AC7A590D}">
      <dgm:prSet phldrT="[文本]" phldr="0" custT="0"/>
      <dgm:spPr/>
      <dgm:t>
        <a:bodyPr vert="horz" wrap="square"/>
        <a:lstStyle/>
        <a:p>
          <a:pPr>
            <a:lnSpc>
              <a:spcPct val="100000"/>
            </a:lnSpc>
            <a:spcBef>
              <a:spcPct val="0"/>
            </a:spcBef>
            <a:spcAft>
              <a:spcPct val="20000"/>
            </a:spcAft>
          </a:pPr>
          <a:endParaRPr/>
        </a:p>
      </dgm:t>
    </dgm:pt>
    <dgm:pt modelId="{499BCF44-D3E4-4FB7-86C5-5FF8D20C6E7A}" cxnId="{C8AE961C-5772-4E70-BE49-1927A00B4941}" type="parTrans">
      <dgm:prSet/>
      <dgm:spPr/>
      <dgm:t>
        <a:bodyPr/>
        <a:lstStyle/>
        <a:p>
          <a:endParaRPr lang="zh-CN" altLang="en-US"/>
        </a:p>
      </dgm:t>
    </dgm:pt>
    <dgm:pt modelId="{917F6F2C-8FF9-4571-9F14-A7BA555B1BC0}" cxnId="{C8AE961C-5772-4E70-BE49-1927A00B4941}"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 modelId="{E5AE5947-D1AA-4EB3-A8B5-B7FB04200C93}" type="pres">
      <dgm:prSet presAssocID="{BC44728D-FCEE-4C13-AEE0-EF4370562988}" presName="childText" presStyleLbl="revTx" presStyleIdx="0" presStyleCnt="1" custLinFactY="-31374" custLinFactNeighborY="-100000">
        <dgm:presLayoutVars>
          <dgm:bulletEnabled val="1"/>
        </dgm:presLayoutVars>
      </dgm:prSet>
      <dgm:spPr/>
    </dgm:pt>
  </dgm:ptLst>
  <dgm:cxnLst>
    <dgm:cxn modelId="{AC50DC18-0E70-4141-8DA5-0AC8E17C0C7D}" srcId="{91ABC5B6-332A-4B1B-A348-3F343183E9C7}" destId="{BC44728D-FCEE-4C13-AEE0-EF4370562988}" srcOrd="0" destOrd="0" parTransId="{D3A1458C-279D-41FC-AE06-BFF908604A2E}" sibTransId="{FD298035-AE9D-4CBE-B0EB-0D07E98EC9AB}"/>
    <dgm:cxn modelId="{C8AE961C-5772-4E70-BE49-1927A00B4941}" srcId="{BC44728D-FCEE-4C13-AEE0-EF4370562988}" destId="{27A39385-8018-4119-BDEF-C8C7AC7A590D}" srcOrd="0" destOrd="0" parTransId="{499BCF44-D3E4-4FB7-86C5-5FF8D20C6E7A}" sibTransId="{917F6F2C-8FF9-4571-9F14-A7BA555B1BC0}"/>
    <dgm:cxn modelId="{63ED35CF-24C7-4D75-BFCF-41DD410E21B5}" type="presOf" srcId="{BC44728D-FCEE-4C13-AEE0-EF4370562988}" destId="{53EDFADB-9AA9-4AF3-80D5-9A8BF4D42266}" srcOrd="0" destOrd="0" presId="urn:microsoft.com/office/officeart/2005/8/layout/vList2#1"/>
    <dgm:cxn modelId="{C93B1BD8-F418-405C-BEDD-F2E3300C6BDD}" type="presOf" srcId="{27A39385-8018-4119-BDEF-C8C7AC7A590D}" destId="{E5AE5947-D1AA-4EB3-A8B5-B7FB04200C93}" srcOrd="0" destOrd="0" presId="urn:microsoft.com/office/officeart/2005/8/layout/vList2#1"/>
    <dgm:cxn modelId="{F67DD9E6-DDC0-41DD-9543-838510141A55}" type="presOf" srcId="{91ABC5B6-332A-4B1B-A348-3F343183E9C7}" destId="{1B711EBE-11D5-4149-BB91-666CD680C8B0}" srcOrd="0" destOrd="0" presId="urn:microsoft.com/office/officeart/2005/8/layout/vList2#1"/>
    <dgm:cxn modelId="{F0535A10-B3CC-43F0-9334-5AF33AEEA7DB}" type="presParOf" srcId="{1B711EBE-11D5-4149-BB91-666CD680C8B0}" destId="{53EDFADB-9AA9-4AF3-80D5-9A8BF4D42266}" srcOrd="0" destOrd="0" presId="urn:microsoft.com/office/officeart/2005/8/layout/vList2#1"/>
    <dgm:cxn modelId="{6C551213-6401-477C-A162-859075A717B4}" type="presParOf" srcId="{1B711EBE-11D5-4149-BB91-666CD680C8B0}" destId="{E5AE5947-D1AA-4EB3-A8B5-B7FB04200C93}" srcOrd="1" destOrd="0" presId="urn:microsoft.com/office/officeart/2005/8/layout/v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rgbClr val="9BBB59"/>
        </a:solidFill>
      </dgm:spPr>
      <dgm:t>
        <a:bodyPr vert="horz" wrap="square"/>
        <a:lstStyle/>
        <a:p>
          <a:pP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（二）词义猜测题</a:t>
          </a:r>
        </a:p>
      </dgm:t>
    </dgm:pt>
    <dgm:pt modelId="{D3A1458C-279D-41FC-AE06-BFF908604A2E}" cxnId="{C4B97436-3D6F-4AF7-A214-26C0C2D5C327}" type="parTrans">
      <dgm:prSet/>
      <dgm:spPr/>
      <dgm:t>
        <a:bodyPr/>
        <a:lstStyle/>
        <a:p>
          <a:endParaRPr lang="zh-CN" altLang="en-US"/>
        </a:p>
      </dgm:t>
    </dgm:pt>
    <dgm:pt modelId="{FD298035-AE9D-4CBE-B0EB-0D07E98EC9AB}" cxnId="{C4B97436-3D6F-4AF7-A214-26C0C2D5C327}" type="sibTrans">
      <dgm:prSet/>
      <dgm:spPr/>
      <dgm:t>
        <a:bodyPr/>
        <a:lstStyle/>
        <a:p>
          <a:endParaRPr lang="zh-CN" altLang="en-US"/>
        </a:p>
      </dgm:t>
    </dgm:pt>
    <dgm:pt modelId="{27A39385-8018-4119-BDEF-C8C7AC7A590D}">
      <dgm:prSet phldrT="[文本]" phldr="0" custT="0"/>
      <dgm:spPr/>
      <dgm:t>
        <a:bodyPr vert="horz" wrap="square"/>
        <a:lstStyle/>
        <a:p>
          <a:pPr>
            <a:lnSpc>
              <a:spcPct val="100000"/>
            </a:lnSpc>
            <a:spcBef>
              <a:spcPct val="0"/>
            </a:spcBef>
            <a:spcAft>
              <a:spcPct val="20000"/>
            </a:spcAft>
          </a:pPr>
          <a:endParaRPr/>
        </a:p>
      </dgm:t>
    </dgm:pt>
    <dgm:pt modelId="{499BCF44-D3E4-4FB7-86C5-5FF8D20C6E7A}" cxnId="{F8B307A5-8A83-458C-AC5F-C8ACA3941A98}" type="parTrans">
      <dgm:prSet/>
      <dgm:spPr/>
      <dgm:t>
        <a:bodyPr/>
        <a:lstStyle/>
        <a:p>
          <a:endParaRPr lang="zh-CN" altLang="en-US"/>
        </a:p>
      </dgm:t>
    </dgm:pt>
    <dgm:pt modelId="{917F6F2C-8FF9-4571-9F14-A7BA555B1BC0}" cxnId="{F8B307A5-8A83-458C-AC5F-C8ACA3941A98}"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 modelId="{E5AE5947-D1AA-4EB3-A8B5-B7FB04200C93}" type="pres">
      <dgm:prSet presAssocID="{BC44728D-FCEE-4C13-AEE0-EF4370562988}" presName="childText" presStyleLbl="revTx" presStyleIdx="0" presStyleCnt="1" custLinFactY="-31374" custLinFactNeighborY="-100000">
        <dgm:presLayoutVars>
          <dgm:bulletEnabled val="1"/>
        </dgm:presLayoutVars>
      </dgm:prSet>
      <dgm:spPr/>
    </dgm:pt>
  </dgm:ptLst>
  <dgm:cxnLst>
    <dgm:cxn modelId="{56562535-0FED-4703-8C85-47A5EEEB6101}" type="presOf" srcId="{BC44728D-FCEE-4C13-AEE0-EF4370562988}" destId="{53EDFADB-9AA9-4AF3-80D5-9A8BF4D42266}" srcOrd="0" destOrd="0" presId="urn:microsoft.com/office/officeart/2005/8/layout/vList2#1"/>
    <dgm:cxn modelId="{C4B97436-3D6F-4AF7-A214-26C0C2D5C327}" srcId="{91ABC5B6-332A-4B1B-A348-3F343183E9C7}" destId="{BC44728D-FCEE-4C13-AEE0-EF4370562988}" srcOrd="0" destOrd="0" parTransId="{D3A1458C-279D-41FC-AE06-BFF908604A2E}" sibTransId="{FD298035-AE9D-4CBE-B0EB-0D07E98EC9AB}"/>
    <dgm:cxn modelId="{FDEF0174-B362-40D6-80D4-EF58399DE4C1}" type="presOf" srcId="{27A39385-8018-4119-BDEF-C8C7AC7A590D}" destId="{E5AE5947-D1AA-4EB3-A8B5-B7FB04200C93}" srcOrd="0" destOrd="0" presId="urn:microsoft.com/office/officeart/2005/8/layout/vList2#1"/>
    <dgm:cxn modelId="{FDB60B88-AE2F-4364-A724-F56F39989782}" type="presOf" srcId="{91ABC5B6-332A-4B1B-A348-3F343183E9C7}" destId="{1B711EBE-11D5-4149-BB91-666CD680C8B0}" srcOrd="0" destOrd="0" presId="urn:microsoft.com/office/officeart/2005/8/layout/vList2#1"/>
    <dgm:cxn modelId="{F8B307A5-8A83-458C-AC5F-C8ACA3941A98}" srcId="{BC44728D-FCEE-4C13-AEE0-EF4370562988}" destId="{27A39385-8018-4119-BDEF-C8C7AC7A590D}" srcOrd="0" destOrd="0" parTransId="{499BCF44-D3E4-4FB7-86C5-5FF8D20C6E7A}" sibTransId="{917F6F2C-8FF9-4571-9F14-A7BA555B1BC0}"/>
    <dgm:cxn modelId="{C9ECA70E-D7DD-4949-8842-970F0ECFE837}" type="presParOf" srcId="{1B711EBE-11D5-4149-BB91-666CD680C8B0}" destId="{53EDFADB-9AA9-4AF3-80D5-9A8BF4D42266}" srcOrd="0" destOrd="0" presId="urn:microsoft.com/office/officeart/2005/8/layout/vList2#1"/>
    <dgm:cxn modelId="{0676BD9C-231A-4937-BECD-67CA7CEB9CCF}" type="presParOf" srcId="{1B711EBE-11D5-4149-BB91-666CD680C8B0}" destId="{E5AE5947-D1AA-4EB3-A8B5-B7FB04200C93}" srcOrd="1"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F3818865-58F3-4950-9855-91F1D5B2FEC9}"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F3818865-58F3-4950-9855-91F1D5B2FEC9}"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F3818865-58F3-4950-9855-91F1D5B2FEC9}"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rgbClr val="8064A2"/>
        </a:solidFill>
      </dgm:spPr>
      <dgm:t>
        <a:bodyPr vert="horz" wrap="square"/>
        <a:lstStyle/>
        <a:p>
          <a:pPr algn="ctr">
            <a:lnSpc>
              <a:spcPct val="100000"/>
            </a:lnSpc>
            <a:spcBef>
              <a:spcPct val="0"/>
            </a:spcBef>
            <a:spcAft>
              <a:spcPct val="35000"/>
            </a:spcAft>
          </a:pPr>
          <a:r>
            <a:rPr sz="4000" b="1"/>
            <a:t>（三）推理判断题</a:t>
          </a:r>
        </a:p>
      </dgm:t>
    </dgm:pt>
    <dgm:pt modelId="{D3A1458C-279D-41FC-AE06-BFF908604A2E}" cxnId="{5188A682-C77A-4098-BB39-24D417D54819}" type="parTrans">
      <dgm:prSet/>
      <dgm:spPr/>
      <dgm:t>
        <a:bodyPr/>
        <a:lstStyle/>
        <a:p>
          <a:endParaRPr lang="zh-CN" altLang="en-US"/>
        </a:p>
      </dgm:t>
    </dgm:pt>
    <dgm:pt modelId="{FD298035-AE9D-4CBE-B0EB-0D07E98EC9AB}" cxnId="{5188A682-C77A-4098-BB39-24D417D5481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Lst>
  <dgm:cxnLst>
    <dgm:cxn modelId="{1293BC07-99BC-426E-AF2F-A7638CD84F53}" type="presOf" srcId="{91ABC5B6-332A-4B1B-A348-3F343183E9C7}" destId="{1B711EBE-11D5-4149-BB91-666CD680C8B0}" srcOrd="0" destOrd="0" presId="urn:microsoft.com/office/officeart/2005/8/layout/vList2#1"/>
    <dgm:cxn modelId="{0F23CC71-7F7C-4A23-AFE0-9C76FAC36824}" type="presOf" srcId="{BC44728D-FCEE-4C13-AEE0-EF4370562988}" destId="{53EDFADB-9AA9-4AF3-80D5-9A8BF4D42266}" srcOrd="0" destOrd="0" presId="urn:microsoft.com/office/officeart/2005/8/layout/vList2#1"/>
    <dgm:cxn modelId="{5188A682-C77A-4098-BB39-24D417D54819}" srcId="{91ABC5B6-332A-4B1B-A348-3F343183E9C7}" destId="{BC44728D-FCEE-4C13-AEE0-EF4370562988}" srcOrd="0" destOrd="0" parTransId="{D3A1458C-279D-41FC-AE06-BFF908604A2E}" sibTransId="{FD298035-AE9D-4CBE-B0EB-0D07E98EC9AB}"/>
    <dgm:cxn modelId="{435BFB1C-8310-47CC-B20B-047A09F4FD10}"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（四）细节理解题</a:t>
          </a:r>
        </a:p>
      </dgm:t>
    </dgm:pt>
    <dgm:pt modelId="{D3A1458C-279D-41FC-AE06-BFF908604A2E}" cxnId="{77EB82DA-157D-4A72-AF59-66F087408A5E}" type="parTrans">
      <dgm:prSet/>
      <dgm:spPr/>
      <dgm:t>
        <a:bodyPr/>
        <a:lstStyle/>
        <a:p>
          <a:endParaRPr lang="zh-CN" altLang="en-US"/>
        </a:p>
      </dgm:t>
    </dgm:pt>
    <dgm:pt modelId="{FD298035-AE9D-4CBE-B0EB-0D07E98EC9AB}" cxnId="{77EB82DA-157D-4A72-AF59-66F087408A5E}"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Lst>
  <dgm:cxnLst>
    <dgm:cxn modelId="{89325D3C-EBC4-4FF9-A986-415F9290AD4A}" type="presOf" srcId="{91ABC5B6-332A-4B1B-A348-3F343183E9C7}" destId="{1B711EBE-11D5-4149-BB91-666CD680C8B0}" srcOrd="0" destOrd="0" presId="urn:microsoft.com/office/officeart/2005/8/layout/vList2#1"/>
    <dgm:cxn modelId="{19D2F87B-DC7C-420C-A5BF-4B47D8A91F04}" type="presOf" srcId="{BC44728D-FCEE-4C13-AEE0-EF4370562988}" destId="{53EDFADB-9AA9-4AF3-80D5-9A8BF4D42266}" srcOrd="0" destOrd="0" presId="urn:microsoft.com/office/officeart/2005/8/layout/vList2#1"/>
    <dgm:cxn modelId="{77EB82DA-157D-4A72-AF59-66F087408A5E}" srcId="{91ABC5B6-332A-4B1B-A348-3F343183E9C7}" destId="{BC44728D-FCEE-4C13-AEE0-EF4370562988}" srcOrd="0" destOrd="0" parTransId="{D3A1458C-279D-41FC-AE06-BFF908604A2E}" sibTransId="{FD298035-AE9D-4CBE-B0EB-0D07E98EC9AB}"/>
    <dgm:cxn modelId="{FA774E35-99AA-4FE3-8D59-2D5CD6A0D59F}"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6C69A85E-AD22-4263-A780-C4CFBAC3218C}"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7600315" cy="892175"/>
        <a:chOff x="0" y="0"/>
        <a:chExt cx="7600315" cy="892175"/>
      </a:xfrm>
    </dsp:grpSpPr>
    <dsp:sp modelId="{53EDFADB-9AA9-4AF3-80D5-9A8BF4D42266}">
      <dsp:nvSpPr>
        <dsp:cNvPr id="3" name="圆角矩形 2"/>
        <dsp:cNvSpPr/>
      </dsp:nvSpPr>
      <dsp:spPr bwMode="white">
        <a:xfrm>
          <a:off x="0" y="0"/>
          <a:ext cx="7600315" cy="812896"/>
        </a:xfrm>
        <a:prstGeom prst="roundRect">
          <a:avLst/>
        </a:prstGeom>
      </dsp:spPr>
      <dsp:style>
        <a:lnRef idx="2">
          <a:schemeClr val="lt1"/>
        </a:lnRef>
        <a:fillRef idx="1">
          <a:schemeClr val="accent2"/>
        </a:fillRef>
        <a:effectRef idx="0">
          <a:scrgbClr r="0" g="0" b="0"/>
        </a:effectRef>
        <a:fontRef idx="minor">
          <a:schemeClr val="lt1"/>
        </a:fontRef>
      </dsp:style>
      <dsp:txBody>
        <a:bodyPr vert="horz" wrap="square" lIns="121920" tIns="121920" rIns="121920" bIns="121920" anchor="ctr"/>
        <a:lstStyle>
          <a:lvl1pPr algn="l">
            <a:defRPr sz="500"/>
          </a:lvl1pPr>
          <a:lvl2pPr marL="57150" indent="-57150" algn="l">
            <a:defRPr sz="300"/>
          </a:lvl2pPr>
          <a:lvl3pPr marL="114300" indent="-57150" algn="l">
            <a:defRPr sz="300"/>
          </a:lvl3pPr>
          <a:lvl4pPr marL="171450" indent="-57150" algn="l">
            <a:defRPr sz="300"/>
          </a:lvl4pPr>
          <a:lvl5pPr marL="228600" indent="-57150" algn="l">
            <a:defRPr sz="300"/>
          </a:lvl5pPr>
          <a:lvl6pPr marL="285750" indent="-57150" algn="l">
            <a:defRPr sz="300"/>
          </a:lvl6pPr>
          <a:lvl7pPr marL="342900" indent="-57150" algn="l">
            <a:defRPr sz="300"/>
          </a:lvl7pPr>
          <a:lvl8pPr marL="400050" indent="-57150" algn="l">
            <a:defRPr sz="300"/>
          </a:lvl8pPr>
          <a:lvl9pPr marL="457200" indent="-57150" algn="l">
            <a:defRPr sz="300"/>
          </a:lvl9pPr>
        </a:lstStyle>
        <a:p>
          <a:pPr lvl="0">
            <a:lnSpc>
              <a:spcPct val="100000"/>
            </a:lnSpc>
            <a:spcBef>
              <a:spcPct val="0"/>
            </a:spcBef>
            <a:spcAft>
              <a:spcPct val="35000"/>
            </a:spcAft>
          </a:pPr>
          <a:r>
            <a:rPr lang="en-US" altLang="zh-CN" sz="3200" b="1" dirty="0">
              <a:latin typeface="微软雅黑" panose="020B0503020204020204" pitchFamily="34" charset="-122"/>
              <a:ea typeface="微软雅黑" panose="020B0503020204020204" pitchFamily="34" charset="-122"/>
              <a:sym typeface="+mn-ea"/>
            </a:rPr>
            <a:t>     </a:t>
          </a:r>
          <a:r>
            <a:rPr lang="zh-CN" altLang="en-US" sz="3200" b="1" dirty="0">
              <a:latin typeface="微软雅黑" panose="020B0503020204020204" pitchFamily="34" charset="-122"/>
              <a:ea typeface="微软雅黑" panose="020B0503020204020204" pitchFamily="34" charset="-122"/>
              <a:sym typeface="+mn-ea"/>
            </a:rPr>
            <a:t>（一）主旨大意题</a:t>
          </a:r>
          <a:endParaRPr lang="en-US" altLang="zh-CN" sz="3200" b="1" dirty="0">
            <a:latin typeface="微软雅黑" panose="020B0503020204020204" pitchFamily="34" charset="-122"/>
            <a:ea typeface="微软雅黑" panose="020B0503020204020204" pitchFamily="34" charset="-122"/>
            <a:sym typeface="+mn-ea"/>
          </a:endParaRPr>
        </a:p>
      </dsp:txBody>
      <dsp:txXfrm>
        <a:off x="0" y="0"/>
        <a:ext cx="7600315" cy="812896"/>
      </dsp:txXfrm>
    </dsp:sp>
    <dsp:sp modelId="{E5AE5947-D1AA-4EB3-A8B5-B7FB04200C93}">
      <dsp:nvSpPr>
        <dsp:cNvPr id="4" name="矩形 3"/>
        <dsp:cNvSpPr/>
      </dsp:nvSpPr>
      <dsp:spPr bwMode="white">
        <a:xfrm>
          <a:off x="0" y="0"/>
          <a:ext cx="7600315" cy="79279"/>
        </a:xfrm>
        <a:prstGeom prst="rect">
          <a:avLst/>
        </a:prstGeom>
      </dsp:spPr>
      <dsp:style>
        <a:lnRef idx="0">
          <a:schemeClr val="dk1">
            <a:alpha val="0"/>
          </a:schemeClr>
        </a:lnRef>
        <a:fillRef idx="0">
          <a:schemeClr val="lt1">
            <a:alpha val="0"/>
          </a:schemeClr>
        </a:fillRef>
        <a:effectRef idx="0">
          <a:scrgbClr r="0" g="0" b="0"/>
        </a:effectRef>
        <a:fontRef idx="minor"/>
      </dsp:style>
      <dsp:txBody>
        <a:bodyPr vert="horz" wrap="square" lIns="241310" tIns="6350" rIns="35560" bIns="6350" anchor="t"/>
        <a:lstStyle>
          <a:lvl1pPr algn="l">
            <a:defRPr sz="500"/>
          </a:lvl1pPr>
          <a:lvl2pPr marL="57150" indent="-57150" algn="l">
            <a:defRPr sz="300"/>
          </a:lvl2pPr>
          <a:lvl3pPr marL="114300" indent="-57150" algn="l">
            <a:defRPr sz="300"/>
          </a:lvl3pPr>
          <a:lvl4pPr marL="171450" indent="-57150" algn="l">
            <a:defRPr sz="300"/>
          </a:lvl4pPr>
          <a:lvl5pPr marL="228600" indent="-57150" algn="l">
            <a:defRPr sz="300"/>
          </a:lvl5pPr>
          <a:lvl6pPr marL="285750" indent="-57150" algn="l">
            <a:defRPr sz="300"/>
          </a:lvl6pPr>
          <a:lvl7pPr marL="342900" indent="-57150" algn="l">
            <a:defRPr sz="300"/>
          </a:lvl7pPr>
          <a:lvl8pPr marL="400050" indent="-57150" algn="l">
            <a:defRPr sz="300"/>
          </a:lvl8pPr>
          <a:lvl9pPr marL="457200" indent="-57150" algn="l">
            <a:defRPr sz="300"/>
          </a:lvl9pPr>
        </a:lstStyle>
        <a:p>
          <a:pPr lvl="1">
            <a:lnSpc>
              <a:spcPct val="100000"/>
            </a:lnSpc>
            <a:spcBef>
              <a:spcPct val="0"/>
            </a:spcBef>
            <a:spcAft>
              <a:spcPct val="20000"/>
            </a:spcAft>
            <a:buChar char="•"/>
          </a:pPr>
          <a:endParaRPr>
            <a:solidFill>
              <a:schemeClr val="tx1"/>
            </a:solidFill>
          </a:endParaRPr>
        </a:p>
      </dsp:txBody>
      <dsp:txXfrm>
        <a:off x="0" y="0"/>
        <a:ext cx="7600315" cy="79279"/>
      </dsp:txXfrm>
    </dsp:sp>
  </dsp:spTree>
</dsp:drawing>
</file>

<file path=ppt/diagrams/drawing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442720"/>
        <a:chOff x="0" y="0"/>
        <a:chExt cx="8128000" cy="1442720"/>
      </a:xfrm>
    </dsp:grpSpPr>
    <dsp:sp modelId="{53EDFADB-9AA9-4AF3-80D5-9A8BF4D42266}">
      <dsp:nvSpPr>
        <dsp:cNvPr id="3" name="圆角矩形 2"/>
        <dsp:cNvSpPr/>
      </dsp:nvSpPr>
      <dsp:spPr bwMode="white">
        <a:xfrm>
          <a:off x="0" y="0"/>
          <a:ext cx="8128000" cy="848995"/>
        </a:xfrm>
        <a:prstGeom prst="roundRect">
          <a:avLst/>
        </a:prstGeom>
        <a:solidFill>
          <a:srgbClr val="9BBB59"/>
        </a:solidFill>
      </dsp:spPr>
      <dsp:style>
        <a:lnRef idx="2">
          <a:schemeClr val="lt1"/>
        </a:lnRef>
        <a:fillRef idx="1">
          <a:schemeClr val="accent2"/>
        </a:fillRef>
        <a:effectRef idx="0">
          <a:scrgbClr r="0" g="0" b="0"/>
        </a:effectRef>
        <a:fontRef idx="minor">
          <a:schemeClr val="lt1"/>
        </a:fontRef>
      </dsp:style>
      <dsp:txBody>
        <a:bodyPr vert="horz" wrap="square" lIns="121920" tIns="121920" rIns="121920" bIns="121920" anchor="ctr"/>
        <a:lstStyle>
          <a:lvl1pPr algn="l">
            <a:defRPr sz="3500"/>
          </a:lvl1pPr>
          <a:lvl2pPr marL="228600" indent="-228600" algn="l">
            <a:defRPr sz="2700"/>
          </a:lvl2pPr>
          <a:lvl3pPr marL="457200" indent="-228600" algn="l">
            <a:defRPr sz="2700"/>
          </a:lvl3pPr>
          <a:lvl4pPr marL="685800" indent="-228600" algn="l">
            <a:defRPr sz="2700"/>
          </a:lvl4pPr>
          <a:lvl5pPr marL="914400" indent="-228600" algn="l">
            <a:defRPr sz="2700"/>
          </a:lvl5pPr>
          <a:lvl6pPr marL="1143000" indent="-228600" algn="l">
            <a:defRPr sz="2700"/>
          </a:lvl6pPr>
          <a:lvl7pPr marL="1371600" indent="-228600" algn="l">
            <a:defRPr sz="2700"/>
          </a:lvl7pPr>
          <a:lvl8pPr marL="1600200" indent="-228600" algn="l">
            <a:defRPr sz="2700"/>
          </a:lvl8pPr>
          <a:lvl9pPr marL="1828800" indent="-228600" algn="l">
            <a:defRPr sz="2700"/>
          </a:lvl9pPr>
        </a:lstStyle>
        <a:p>
          <a:pPr lvl="0">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（二）词义猜测题</a:t>
          </a:r>
        </a:p>
      </dsp:txBody>
      <dsp:txXfrm>
        <a:off x="0" y="0"/>
        <a:ext cx="8128000" cy="848995"/>
      </dsp:txXfrm>
    </dsp:sp>
    <dsp:sp modelId="{E5AE5947-D1AA-4EB3-A8B5-B7FB04200C93}">
      <dsp:nvSpPr>
        <dsp:cNvPr id="4" name="矩形 3"/>
        <dsp:cNvSpPr/>
      </dsp:nvSpPr>
      <dsp:spPr bwMode="white">
        <a:xfrm>
          <a:off x="0" y="0"/>
          <a:ext cx="8128000" cy="579600"/>
        </a:xfrm>
        <a:prstGeom prst="rect">
          <a:avLst/>
        </a:prstGeom>
      </dsp:spPr>
      <dsp:style>
        <a:lnRef idx="0">
          <a:schemeClr val="dk1">
            <a:alpha val="0"/>
          </a:schemeClr>
        </a:lnRef>
        <a:fillRef idx="0">
          <a:schemeClr val="lt1">
            <a:alpha val="0"/>
          </a:schemeClr>
        </a:fillRef>
        <a:effectRef idx="0">
          <a:scrgbClr r="0" g="0" b="0"/>
        </a:effectRef>
        <a:fontRef idx="minor"/>
      </dsp:style>
      <dsp:txBody>
        <a:bodyPr vert="horz" wrap="square" lIns="258064" tIns="44450" rIns="248920" bIns="44450" anchor="t"/>
        <a:lstStyle>
          <a:lvl1pPr algn="l">
            <a:defRPr sz="3500"/>
          </a:lvl1pPr>
          <a:lvl2pPr marL="228600" indent="-228600" algn="l">
            <a:defRPr sz="2700"/>
          </a:lvl2pPr>
          <a:lvl3pPr marL="457200" indent="-228600" algn="l">
            <a:defRPr sz="2700"/>
          </a:lvl3pPr>
          <a:lvl4pPr marL="685800" indent="-228600" algn="l">
            <a:defRPr sz="2700"/>
          </a:lvl4pPr>
          <a:lvl5pPr marL="914400" indent="-228600" algn="l">
            <a:defRPr sz="2700"/>
          </a:lvl5pPr>
          <a:lvl6pPr marL="1143000" indent="-228600" algn="l">
            <a:defRPr sz="2700"/>
          </a:lvl6pPr>
          <a:lvl7pPr marL="1371600" indent="-228600" algn="l">
            <a:defRPr sz="2700"/>
          </a:lvl7pPr>
          <a:lvl8pPr marL="1600200" indent="-228600" algn="l">
            <a:defRPr sz="2700"/>
          </a:lvl8pPr>
          <a:lvl9pPr marL="1828800" indent="-228600" algn="l">
            <a:defRPr sz="2700"/>
          </a:lvl9pPr>
        </a:lstStyle>
        <a:p>
          <a:pPr lvl="1">
            <a:lnSpc>
              <a:spcPct val="100000"/>
            </a:lnSpc>
            <a:spcBef>
              <a:spcPct val="0"/>
            </a:spcBef>
            <a:spcAft>
              <a:spcPct val="20000"/>
            </a:spcAft>
            <a:buChar char="•"/>
          </a:pPr>
          <a:endParaRPr>
            <a:solidFill>
              <a:schemeClr val="tx1"/>
            </a:solidFill>
          </a:endParaRPr>
        </a:p>
      </dsp:txBody>
      <dsp:txXfrm>
        <a:off x="0" y="0"/>
        <a:ext cx="8128000" cy="579600"/>
      </dsp:txXfrm>
    </dsp:sp>
  </dsp:spTree>
</dsp:drawing>
</file>

<file path=ppt/diagrams/drawing6.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9120505" cy="5495290"/>
        <a:chOff x="0" y="0"/>
        <a:chExt cx="9120505" cy="5495290"/>
      </a:xfrm>
    </dsp:grpSpPr>
    <dsp:sp modelId="{53EDFADB-9AA9-4AF3-80D5-9A8BF4D42266}">
      <dsp:nvSpPr>
        <dsp:cNvPr id="3" name="圆角矩形 2"/>
        <dsp:cNvSpPr/>
      </dsp:nvSpPr>
      <dsp:spPr bwMode="white">
        <a:xfrm>
          <a:off x="0" y="448282"/>
          <a:ext cx="9120505" cy="1216800"/>
        </a:xfrm>
        <a:prstGeom prst="roundRect">
          <a:avLst/>
        </a:prstGeom>
        <a:solidFill>
          <a:srgbClr val="8064A2"/>
        </a:solidFill>
      </dsp:spPr>
      <dsp:style>
        <a:lnRef idx="2">
          <a:schemeClr val="lt1"/>
        </a:lnRef>
        <a:fillRef idx="1">
          <a:schemeClr val="accent2"/>
        </a:fillRef>
        <a:effectRef idx="0">
          <a:scrgbClr r="0" g="0" b="0"/>
        </a:effectRef>
        <a:fontRef idx="minor">
          <a:schemeClr val="lt1"/>
        </a:fontRef>
      </dsp:style>
      <dsp:txBody>
        <a:bodyPr vert="horz" wrap="square" lIns="152400" tIns="152400" rIns="152400" bIns="152400" anchor="ctr"/>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lvl="0" algn="ctr">
            <a:lnSpc>
              <a:spcPct val="100000"/>
            </a:lnSpc>
            <a:spcBef>
              <a:spcPct val="0"/>
            </a:spcBef>
            <a:spcAft>
              <a:spcPct val="35000"/>
            </a:spcAft>
          </a:pPr>
          <a:r>
            <a:rPr sz="4000" b="1"/>
            <a:t>（三）推理判断题</a:t>
          </a:r>
        </a:p>
      </dsp:txBody>
      <dsp:txXfrm>
        <a:off x="0" y="448282"/>
        <a:ext cx="9120505" cy="1216800"/>
      </dsp:txXfrm>
    </dsp:sp>
  </dsp:spTree>
</dsp:drawing>
</file>

<file path=ppt/diagrams/drawing7.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9036050" cy="3554730"/>
        <a:chOff x="0" y="0"/>
        <a:chExt cx="9036050" cy="3554730"/>
      </a:xfrm>
    </dsp:grpSpPr>
    <dsp:sp modelId="{53EDFADB-9AA9-4AF3-80D5-9A8BF4D42266}">
      <dsp:nvSpPr>
        <dsp:cNvPr id="3" name="圆角矩形 2"/>
        <dsp:cNvSpPr/>
      </dsp:nvSpPr>
      <dsp:spPr bwMode="white">
        <a:xfrm>
          <a:off x="0" y="0"/>
          <a:ext cx="9036050" cy="1216800"/>
        </a:xfrm>
        <a:prstGeom prst="roundRect">
          <a:avLst/>
        </a:prstGeom>
      </dsp:spPr>
      <dsp:style>
        <a:lnRef idx="2">
          <a:schemeClr val="lt1"/>
        </a:lnRef>
        <a:fillRef idx="1">
          <a:schemeClr val="accent2"/>
        </a:fillRef>
        <a:effectRef idx="0">
          <a:scrgbClr r="0" g="0" b="0"/>
        </a:effectRef>
        <a:fontRef idx="minor">
          <a:schemeClr val="lt1"/>
        </a:fontRef>
      </dsp:style>
      <dsp:txBody>
        <a:bodyPr vert="horz" wrap="square" lIns="121920" tIns="121920" rIns="121920" bIns="121920" anchor="ctr"/>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（四）细节理解题</a:t>
          </a:r>
        </a:p>
      </dsp:txBody>
      <dsp:txXfrm>
        <a:off x="0" y="0"/>
        <a:ext cx="9036050" cy="1216800"/>
      </dsp:txXfrm>
    </dsp:sp>
  </dsp:spTree>
</dsp:drawing>
</file>

<file path=ppt/diagrams/layout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B5DA01-5725-4565-AABC-8FE5819D2A4D}" type="datetimeFigureOut">
              <a:rPr lang="en-US" smtClean="0"/>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A2FD400-F377-411D-8739-32941D9653EB}" type="slidenum">
              <a:rPr lang="en-US" smtClean="0"/>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F3417B8-E5B5-4E6C-A596-CC3F176EEFB8}" type="datetimeFigureOut">
              <a:rPr lang="en-US" smtClean="0"/>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FC8AAC-8937-42B5-AC60-E6AFF71671E4}"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2.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幻灯片图像占位符 1"/>
          <p:cNvSpPr>
            <a:spLocks noGrp="1" noRot="1" noChangeAspect="1" noTextEdit="1"/>
          </p:cNvSpPr>
          <p:nvPr>
            <p:ph type="sldImg"/>
          </p:nvPr>
        </p:nvSpPr>
        <p:spPr>
          <a:ln>
            <a:solidFill>
              <a:srgbClr val="000000">
                <a:alpha val="100000"/>
              </a:srgbClr>
            </a:solidFill>
            <a:miter lim="800000"/>
          </a:ln>
        </p:spPr>
      </p:sp>
      <p:sp>
        <p:nvSpPr>
          <p:cNvPr id="77827" name="备注占位符 2"/>
          <p:cNvSpPr>
            <a:spLocks noGrp="1"/>
          </p:cNvSpPr>
          <p:nvPr>
            <p:ph type="body" idx="1"/>
          </p:nvPr>
        </p:nvSpPr>
        <p:spPr>
          <a:noFill/>
          <a:ln>
            <a:noFill/>
          </a:ln>
        </p:spPr>
        <p:txBody>
          <a:bodyPr wrap="square" lIns="91440" tIns="45720" rIns="91440" bIns="45720" anchor="t"/>
          <a:lstStyle/>
          <a:p>
            <a:pPr lvl="0"/>
            <a:endParaRPr lang="zh-CN" altLang="en-US" dirty="0"/>
          </a:p>
        </p:txBody>
      </p:sp>
      <p:sp>
        <p:nvSpPr>
          <p:cNvPr id="4" name="灯片编号占位符 3"/>
          <p:cNvSpPr txBox="1">
            <a:spLocks noGrp="1"/>
          </p:cNvSpPr>
          <p:nvPr>
            <p:ph type="sldNum" sz="quarter"/>
          </p:nvPr>
        </p:nvSpPr>
        <p:spPr>
          <a:noFill/>
        </p:spPr>
        <p:txBody>
          <a:bodyPr lIns="91440" tIns="45720" rIns="91440" bIns="45720" rtlCol="0" anchor="b"/>
          <a:lstStyle/>
          <a:p>
            <a:pPr lvl="0" algn="r" eaLnBrk="1" hangingPunct="1"/>
            <a:fld id="{9A0DB2DC-4C9A-4742-B13C-FB6460FD3503}" type="slidenum">
              <a:rPr lang="id-ID" altLang="zh-CN" sz="1200" dirty="0">
                <a:latin typeface="Calibri" panose="020F0502020204030204" charset="0"/>
              </a:rPr>
            </a:fld>
            <a:endParaRPr lang="id-ID" altLang="zh-CN" sz="1200" dirty="0">
              <a:latin typeface="Calibri" panose="020F050202020403020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fld>
            <a:endParaRPr lang="id-ID"/>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fld>
            <a:endParaRPr lang="id-ID"/>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幻灯片图像占位符 1"/>
          <p:cNvSpPr>
            <a:spLocks noGrp="1" noRot="1" noChangeAspect="1" noTextEdit="1"/>
          </p:cNvSpPr>
          <p:nvPr>
            <p:ph type="sldImg"/>
          </p:nvPr>
        </p:nvSpPr>
        <p:spPr>
          <a:ln>
            <a:solidFill>
              <a:srgbClr val="000000">
                <a:alpha val="100000"/>
              </a:srgbClr>
            </a:solidFill>
            <a:miter lim="800000"/>
          </a:ln>
        </p:spPr>
      </p:sp>
      <p:sp>
        <p:nvSpPr>
          <p:cNvPr id="159747" name="备注占位符 2"/>
          <p:cNvSpPr>
            <a:spLocks noGrp="1"/>
          </p:cNvSpPr>
          <p:nvPr>
            <p:ph type="body" idx="1"/>
          </p:nvPr>
        </p:nvSpPr>
        <p:spPr>
          <a:noFill/>
          <a:ln>
            <a:noFill/>
          </a:ln>
        </p:spPr>
        <p:txBody>
          <a:bodyPr wrap="square" lIns="91440" tIns="45720" rIns="91440" bIns="45720" anchor="t"/>
          <a:lstStyle/>
          <a:p>
            <a:pPr lvl="0"/>
            <a:endParaRPr lang="zh-CN" altLang="en-US" dirty="0"/>
          </a:p>
        </p:txBody>
      </p:sp>
      <p:sp>
        <p:nvSpPr>
          <p:cNvPr id="4" name="灯片编号占位符 3"/>
          <p:cNvSpPr txBox="1">
            <a:spLocks noGrp="1"/>
          </p:cNvSpPr>
          <p:nvPr/>
        </p:nvSpPr>
        <p:spPr>
          <a:xfrm>
            <a:off x="3884613" y="8685213"/>
            <a:ext cx="2971800" cy="457200"/>
          </a:xfrm>
          <a:prstGeom prst="rect">
            <a:avLst/>
          </a:prstGeom>
          <a:noFill/>
        </p:spPr>
        <p:txBody>
          <a:bodyPr vert="horz" lIns="91440" tIns="45720" rIns="91440" bIns="45720" rtlCol="0" anchor="b"/>
          <a:lstStyle/>
          <a:p>
            <a:pPr lvl="0" algn="r" eaLnBrk="1" hangingPunct="1"/>
            <a:fld id="{9A0DB2DC-4C9A-4742-B13C-FB6460FD3503}" type="slidenum">
              <a:rPr lang="id-ID" altLang="zh-CN" sz="1200" dirty="0">
                <a:latin typeface="Calibri" panose="020F0502020204030204" charset="0"/>
              </a:rPr>
            </a:fld>
            <a:endParaRPr lang="id-ID" altLang="zh-CN" sz="1200" dirty="0">
              <a:latin typeface="Calibri" panose="020F050202020403020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fld>
            <a:endParaRPr lang="id-ID"/>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fld>
            <a:endParaRPr lang="id-ID"/>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fld>
            <a:endParaRPr lang="id-ID"/>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8"/>
            <a:ext cx="103632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22A5DADB-2AE5-4A83-B4C0-0DB768112B53}" type="datetime1">
              <a:rPr lang="id-ID" altLang="zh-CN" smtClean="0"/>
            </a:fld>
            <a:endParaRPr lang="en-US"/>
          </a:p>
        </p:txBody>
      </p:sp>
      <p:sp>
        <p:nvSpPr>
          <p:cNvPr id="5" name="页脚占位符 4"/>
          <p:cNvSpPr>
            <a:spLocks noGrp="1"/>
          </p:cNvSpPr>
          <p:nvPr>
            <p:ph type="ftr" sz="quarter" idx="11"/>
          </p:nvPr>
        </p:nvSpPr>
        <p:spPr/>
        <p:txBody>
          <a:bodyPr/>
          <a:lstStyle/>
          <a:p>
            <a:r>
              <a:rPr lang="en-US"/>
              <a:t>Startup Presentation</a:t>
            </a:r>
            <a:endParaRPr lang="en-US"/>
          </a:p>
        </p:txBody>
      </p:sp>
      <p:sp>
        <p:nvSpPr>
          <p:cNvPr id="6" name="灯片编号占位符 5"/>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B86A5625-ABE0-4648-8BE3-3CCAD31BD75F}" type="datetime1">
              <a:rPr lang="id-ID" altLang="zh-CN" smtClean="0"/>
            </a:fld>
            <a:endParaRPr lang="en-US"/>
          </a:p>
        </p:txBody>
      </p:sp>
      <p:sp>
        <p:nvSpPr>
          <p:cNvPr id="5" name="页脚占位符 4"/>
          <p:cNvSpPr>
            <a:spLocks noGrp="1"/>
          </p:cNvSpPr>
          <p:nvPr>
            <p:ph type="ftr" sz="quarter" idx="11"/>
          </p:nvPr>
        </p:nvSpPr>
        <p:spPr/>
        <p:txBody>
          <a:bodyPr/>
          <a:lstStyle/>
          <a:p>
            <a:r>
              <a:rPr lang="en-US"/>
              <a:t>Startup Presentation</a:t>
            </a:r>
            <a:endParaRPr lang="en-US"/>
          </a:p>
        </p:txBody>
      </p:sp>
      <p:sp>
        <p:nvSpPr>
          <p:cNvPr id="6" name="灯片编号占位符 5"/>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1785600" y="274641"/>
            <a:ext cx="36576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12800" y="274641"/>
            <a:ext cx="107696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CD996EF8-52D5-4FA0-AEE2-D901311C1926}" type="datetime1">
              <a:rPr lang="id-ID" altLang="zh-CN" smtClean="0"/>
            </a:fld>
            <a:endParaRPr lang="en-US"/>
          </a:p>
        </p:txBody>
      </p:sp>
      <p:sp>
        <p:nvSpPr>
          <p:cNvPr id="5" name="页脚占位符 4"/>
          <p:cNvSpPr>
            <a:spLocks noGrp="1"/>
          </p:cNvSpPr>
          <p:nvPr>
            <p:ph type="ftr" sz="quarter" idx="11"/>
          </p:nvPr>
        </p:nvSpPr>
        <p:spPr/>
        <p:txBody>
          <a:bodyPr/>
          <a:lstStyle/>
          <a:p>
            <a:r>
              <a:rPr lang="en-US"/>
              <a:t>Startup Presentation</a:t>
            </a:r>
            <a:endParaRPr lang="en-US"/>
          </a:p>
        </p:txBody>
      </p:sp>
      <p:sp>
        <p:nvSpPr>
          <p:cNvPr id="6" name="灯片编号占位符 5"/>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0B22B32A-9FFD-4A71-A3E8-A0E0DBB7AB02}" type="datetime1">
              <a:rPr lang="id-ID" altLang="zh-CN" smtClean="0"/>
            </a:fld>
            <a:endParaRPr lang="id-ID"/>
          </a:p>
        </p:txBody>
      </p:sp>
      <p:sp>
        <p:nvSpPr>
          <p:cNvPr id="4" name="页脚占位符 3"/>
          <p:cNvSpPr>
            <a:spLocks noGrp="1"/>
          </p:cNvSpPr>
          <p:nvPr>
            <p:ph type="ftr" sz="quarter" idx="11"/>
          </p:nvPr>
        </p:nvSpPr>
        <p:spPr/>
        <p:txBody>
          <a:bodyPr/>
          <a:lstStyle/>
          <a:p>
            <a:r>
              <a:rPr lang="id-ID"/>
              <a:t>Startup Presentation</a:t>
            </a:r>
            <a:endParaRPr lang="id-ID" dirty="0"/>
          </a:p>
        </p:txBody>
      </p:sp>
      <p:sp>
        <p:nvSpPr>
          <p:cNvPr id="5" name="灯片编号占位符 4"/>
          <p:cNvSpPr>
            <a:spLocks noGrp="1"/>
          </p:cNvSpPr>
          <p:nvPr>
            <p:ph type="sldNum" sz="quarter" idx="12"/>
          </p:nvPr>
        </p:nvSpPr>
        <p:spPr/>
        <p:txBody>
          <a:bodyPr/>
          <a:lstStyle/>
          <a:p>
            <a:fld id="{91E8FD7A-3E62-43BB-957C-4F665A7B8324}" type="slidenum">
              <a:rPr lang="id-ID" smtClean="0"/>
            </a:fld>
            <a:endParaRPr lang="id-ID"/>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0" y="0"/>
            <a:ext cx="12192000" cy="6858000"/>
          </a:xfrm>
        </p:spPr>
        <p:txBody>
          <a:bodyPr tIns="137160">
            <a:norm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9018710"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6" name="Picture Placeholder 15"/>
          <p:cNvSpPr>
            <a:spLocks noGrp="1"/>
          </p:cNvSpPr>
          <p:nvPr>
            <p:ph type="pic" sz="quarter" idx="11" hasCustomPrompt="1"/>
          </p:nvPr>
        </p:nvSpPr>
        <p:spPr>
          <a:xfrm>
            <a:off x="6345592"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5" name="Picture Placeholder 14"/>
          <p:cNvSpPr>
            <a:spLocks noGrp="1"/>
          </p:cNvSpPr>
          <p:nvPr>
            <p:ph type="pic" sz="quarter" idx="12" hasCustomPrompt="1"/>
          </p:nvPr>
        </p:nvSpPr>
        <p:spPr>
          <a:xfrm>
            <a:off x="3672473"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Picture Placeholder 13"/>
          <p:cNvSpPr>
            <a:spLocks noGrp="1"/>
          </p:cNvSpPr>
          <p:nvPr>
            <p:ph type="pic" sz="quarter" idx="13" hasCustomPrompt="1"/>
          </p:nvPr>
        </p:nvSpPr>
        <p:spPr>
          <a:xfrm>
            <a:off x="999354"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0" name="Oval 1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1" name="TextBox 2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4922524"/>
            <a:ext cx="12192000" cy="1935477"/>
          </a:xfrm>
          <a:custGeom>
            <a:avLst/>
            <a:gdLst>
              <a:gd name="connsiteX0" fmla="*/ 0 w 12192000"/>
              <a:gd name="connsiteY0" fmla="*/ 0 h 1935477"/>
              <a:gd name="connsiteX1" fmla="*/ 12192000 w 12192000"/>
              <a:gd name="connsiteY1" fmla="*/ 0 h 1935477"/>
              <a:gd name="connsiteX2" fmla="*/ 12192000 w 12192000"/>
              <a:gd name="connsiteY2" fmla="*/ 1935477 h 1935477"/>
              <a:gd name="connsiteX3" fmla="*/ 0 w 12192000"/>
              <a:gd name="connsiteY3" fmla="*/ 1935477 h 1935477"/>
            </a:gdLst>
            <a:ahLst/>
            <a:cxnLst>
              <a:cxn ang="0">
                <a:pos x="connsiteX0" y="connsiteY0"/>
              </a:cxn>
              <a:cxn ang="0">
                <a:pos x="connsiteX1" y="connsiteY1"/>
              </a:cxn>
              <a:cxn ang="0">
                <a:pos x="connsiteX2" y="connsiteY2"/>
              </a:cxn>
              <a:cxn ang="0">
                <a:pos x="connsiteX3" y="connsiteY3"/>
              </a:cxn>
            </a:cxnLst>
            <a:rect l="l" t="t" r="r" b="b"/>
            <a:pathLst>
              <a:path w="12192000" h="1935477">
                <a:moveTo>
                  <a:pt x="0" y="0"/>
                </a:moveTo>
                <a:lnTo>
                  <a:pt x="12192000" y="0"/>
                </a:lnTo>
                <a:lnTo>
                  <a:pt x="12192000" y="1935477"/>
                </a:lnTo>
                <a:lnTo>
                  <a:pt x="0" y="1935477"/>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2502644"/>
            <a:ext cx="12192000" cy="2809430"/>
          </a:xfrm>
          <a:custGeom>
            <a:avLst/>
            <a:gdLst>
              <a:gd name="connsiteX0" fmla="*/ 0 w 12192000"/>
              <a:gd name="connsiteY0" fmla="*/ 0 h 2809430"/>
              <a:gd name="connsiteX1" fmla="*/ 12192000 w 12192000"/>
              <a:gd name="connsiteY1" fmla="*/ 0 h 2809430"/>
              <a:gd name="connsiteX2" fmla="*/ 12192000 w 12192000"/>
              <a:gd name="connsiteY2" fmla="*/ 2809430 h 2809430"/>
              <a:gd name="connsiteX3" fmla="*/ 0 w 12192000"/>
              <a:gd name="connsiteY3" fmla="*/ 2809430 h 2809430"/>
            </a:gdLst>
            <a:ahLst/>
            <a:cxnLst>
              <a:cxn ang="0">
                <a:pos x="connsiteX0" y="connsiteY0"/>
              </a:cxn>
              <a:cxn ang="0">
                <a:pos x="connsiteX1" y="connsiteY1"/>
              </a:cxn>
              <a:cxn ang="0">
                <a:pos x="connsiteX2" y="connsiteY2"/>
              </a:cxn>
              <a:cxn ang="0">
                <a:pos x="connsiteX3" y="connsiteY3"/>
              </a:cxn>
            </a:cxnLst>
            <a:rect l="l" t="t" r="r" b="b"/>
            <a:pathLst>
              <a:path w="12192000" h="2809430">
                <a:moveTo>
                  <a:pt x="0" y="0"/>
                </a:moveTo>
                <a:lnTo>
                  <a:pt x="12192000" y="0"/>
                </a:lnTo>
                <a:lnTo>
                  <a:pt x="12192000" y="2809430"/>
                </a:lnTo>
                <a:lnTo>
                  <a:pt x="0" y="280943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0" y="1928612"/>
            <a:ext cx="12192000" cy="3782119"/>
          </a:xfrm>
          <a:custGeom>
            <a:avLst/>
            <a:gdLst>
              <a:gd name="connsiteX0" fmla="*/ 0 w 1719072"/>
              <a:gd name="connsiteY0" fmla="*/ 0 h 3038022"/>
              <a:gd name="connsiteX1" fmla="*/ 1719072 w 1719072"/>
              <a:gd name="connsiteY1" fmla="*/ 0 h 3038022"/>
              <a:gd name="connsiteX2" fmla="*/ 1719072 w 1719072"/>
              <a:gd name="connsiteY2" fmla="*/ 3038022 h 3038022"/>
              <a:gd name="connsiteX3" fmla="*/ 0 w 1719072"/>
              <a:gd name="connsiteY3" fmla="*/ 3038022 h 3038022"/>
            </a:gdLst>
            <a:ahLst/>
            <a:cxnLst>
              <a:cxn ang="0">
                <a:pos x="connsiteX0" y="connsiteY0"/>
              </a:cxn>
              <a:cxn ang="0">
                <a:pos x="connsiteX1" y="connsiteY1"/>
              </a:cxn>
              <a:cxn ang="0">
                <a:pos x="connsiteX2" y="connsiteY2"/>
              </a:cxn>
              <a:cxn ang="0">
                <a:pos x="connsiteX3" y="connsiteY3"/>
              </a:cxn>
            </a:cxnLst>
            <a:rect l="l" t="t" r="r" b="b"/>
            <a:pathLst>
              <a:path w="1719072" h="3038022">
                <a:moveTo>
                  <a:pt x="0" y="0"/>
                </a:moveTo>
                <a:lnTo>
                  <a:pt x="1719072" y="0"/>
                </a:lnTo>
                <a:lnTo>
                  <a:pt x="1719072" y="3038022"/>
                </a:lnTo>
                <a:lnTo>
                  <a:pt x="0" y="303802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88256" y="3254717"/>
            <a:ext cx="2434617" cy="2423160"/>
          </a:xfrm>
          <a:custGeom>
            <a:avLst/>
            <a:gdLst>
              <a:gd name="connsiteX0" fmla="*/ 0 w 2434617"/>
              <a:gd name="connsiteY0" fmla="*/ 0 h 2423160"/>
              <a:gd name="connsiteX1" fmla="*/ 2434617 w 2434617"/>
              <a:gd name="connsiteY1" fmla="*/ 0 h 2423160"/>
              <a:gd name="connsiteX2" fmla="*/ 2434617 w 2434617"/>
              <a:gd name="connsiteY2" fmla="*/ 2423160 h 2423160"/>
              <a:gd name="connsiteX3" fmla="*/ 0 w 2434617"/>
              <a:gd name="connsiteY3" fmla="*/ 2423160 h 2423160"/>
            </a:gdLst>
            <a:ahLst/>
            <a:cxnLst>
              <a:cxn ang="0">
                <a:pos x="connsiteX0" y="connsiteY0"/>
              </a:cxn>
              <a:cxn ang="0">
                <a:pos x="connsiteX1" y="connsiteY1"/>
              </a:cxn>
              <a:cxn ang="0">
                <a:pos x="connsiteX2" y="connsiteY2"/>
              </a:cxn>
              <a:cxn ang="0">
                <a:pos x="connsiteX3" y="connsiteY3"/>
              </a:cxn>
            </a:cxnLst>
            <a:rect l="l" t="t" r="r" b="b"/>
            <a:pathLst>
              <a:path w="2434617" h="2423160">
                <a:moveTo>
                  <a:pt x="0" y="0"/>
                </a:moveTo>
                <a:lnTo>
                  <a:pt x="2434617" y="0"/>
                </a:lnTo>
                <a:lnTo>
                  <a:pt x="2434617" y="2423160"/>
                </a:lnTo>
                <a:lnTo>
                  <a:pt x="0" y="242316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7" name="Picture Placeholder 6"/>
          <p:cNvSpPr>
            <a:spLocks noGrp="1"/>
          </p:cNvSpPr>
          <p:nvPr>
            <p:ph type="pic" sz="quarter" idx="11" hasCustomPrompt="1"/>
          </p:nvPr>
        </p:nvSpPr>
        <p:spPr>
          <a:xfrm>
            <a:off x="6224932" y="3254717"/>
            <a:ext cx="2434617" cy="2423160"/>
          </a:xfrm>
          <a:custGeom>
            <a:avLst/>
            <a:gdLst>
              <a:gd name="connsiteX0" fmla="*/ 0 w 2434617"/>
              <a:gd name="connsiteY0" fmla="*/ 0 h 2423160"/>
              <a:gd name="connsiteX1" fmla="*/ 2434617 w 2434617"/>
              <a:gd name="connsiteY1" fmla="*/ 0 h 2423160"/>
              <a:gd name="connsiteX2" fmla="*/ 2434617 w 2434617"/>
              <a:gd name="connsiteY2" fmla="*/ 2423160 h 2423160"/>
              <a:gd name="connsiteX3" fmla="*/ 0 w 2434617"/>
              <a:gd name="connsiteY3" fmla="*/ 2423160 h 2423160"/>
            </a:gdLst>
            <a:ahLst/>
            <a:cxnLst>
              <a:cxn ang="0">
                <a:pos x="connsiteX0" y="connsiteY0"/>
              </a:cxn>
              <a:cxn ang="0">
                <a:pos x="connsiteX1" y="connsiteY1"/>
              </a:cxn>
              <a:cxn ang="0">
                <a:pos x="connsiteX2" y="connsiteY2"/>
              </a:cxn>
              <a:cxn ang="0">
                <a:pos x="connsiteX3" y="connsiteY3"/>
              </a:cxn>
            </a:cxnLst>
            <a:rect l="l" t="t" r="r" b="b"/>
            <a:pathLst>
              <a:path w="2434617" h="2423160">
                <a:moveTo>
                  <a:pt x="0" y="0"/>
                </a:moveTo>
                <a:lnTo>
                  <a:pt x="2434617" y="0"/>
                </a:lnTo>
                <a:lnTo>
                  <a:pt x="2434617" y="2423160"/>
                </a:lnTo>
                <a:lnTo>
                  <a:pt x="0" y="242316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Oval 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1" name="TextBox 1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96653E9B-E608-4754-9967-6C5213412B25}" type="datetime1">
              <a:rPr lang="id-ID" altLang="zh-CN" smtClean="0"/>
            </a:fld>
            <a:endParaRPr lang="en-US"/>
          </a:p>
        </p:txBody>
      </p:sp>
      <p:sp>
        <p:nvSpPr>
          <p:cNvPr id="5" name="页脚占位符 4"/>
          <p:cNvSpPr>
            <a:spLocks noGrp="1"/>
          </p:cNvSpPr>
          <p:nvPr>
            <p:ph type="ftr" sz="quarter" idx="11"/>
          </p:nvPr>
        </p:nvSpPr>
        <p:spPr/>
        <p:txBody>
          <a:bodyPr/>
          <a:lstStyle/>
          <a:p>
            <a:r>
              <a:rPr lang="en-US"/>
              <a:t>Startup Presentation</a:t>
            </a:r>
            <a:endParaRPr lang="en-US"/>
          </a:p>
        </p:txBody>
      </p:sp>
      <p:sp>
        <p:nvSpPr>
          <p:cNvPr id="6" name="灯片编号占位符 5"/>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1765638"/>
            <a:ext cx="12188952" cy="2286000"/>
          </a:xfrm>
          <a:custGeom>
            <a:avLst/>
            <a:gdLst>
              <a:gd name="connsiteX0" fmla="*/ 0 w 12188952"/>
              <a:gd name="connsiteY0" fmla="*/ 0 h 2286000"/>
              <a:gd name="connsiteX1" fmla="*/ 12188952 w 12188952"/>
              <a:gd name="connsiteY1" fmla="*/ 0 h 2286000"/>
              <a:gd name="connsiteX2" fmla="*/ 12188952 w 12188952"/>
              <a:gd name="connsiteY2" fmla="*/ 2286000 h 2286000"/>
              <a:gd name="connsiteX3" fmla="*/ 0 w 1218895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12188952" h="2286000">
                <a:moveTo>
                  <a:pt x="0" y="0"/>
                </a:moveTo>
                <a:lnTo>
                  <a:pt x="12188952" y="0"/>
                </a:lnTo>
                <a:lnTo>
                  <a:pt x="12188952" y="2286000"/>
                </a:lnTo>
                <a:lnTo>
                  <a:pt x="0" y="228600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30" name="Picture Placeholder 29"/>
          <p:cNvSpPr>
            <a:spLocks noGrp="1"/>
          </p:cNvSpPr>
          <p:nvPr>
            <p:ph type="pic" sz="quarter" idx="11" hasCustomPrompt="1"/>
          </p:nvPr>
        </p:nvSpPr>
        <p:spPr>
          <a:xfrm>
            <a:off x="6107170" y="166186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1" name="Picture Placeholder 30"/>
          <p:cNvSpPr>
            <a:spLocks noGrp="1"/>
          </p:cNvSpPr>
          <p:nvPr>
            <p:ph type="pic" sz="quarter" idx="12" hasCustomPrompt="1"/>
          </p:nvPr>
        </p:nvSpPr>
        <p:spPr>
          <a:xfrm>
            <a:off x="7630169" y="1658524"/>
            <a:ext cx="3031759" cy="1506735"/>
          </a:xfrm>
          <a:custGeom>
            <a:avLst/>
            <a:gdLst>
              <a:gd name="connsiteX0" fmla="*/ 0 w 3031759"/>
              <a:gd name="connsiteY0" fmla="*/ 0 h 1506735"/>
              <a:gd name="connsiteX1" fmla="*/ 3031759 w 3031759"/>
              <a:gd name="connsiteY1" fmla="*/ 0 h 1506735"/>
              <a:gd name="connsiteX2" fmla="*/ 3031759 w 3031759"/>
              <a:gd name="connsiteY2" fmla="*/ 1506735 h 1506735"/>
              <a:gd name="connsiteX3" fmla="*/ 0 w 3031759"/>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3031759" h="1506735">
                <a:moveTo>
                  <a:pt x="0" y="0"/>
                </a:moveTo>
                <a:lnTo>
                  <a:pt x="3031759" y="0"/>
                </a:lnTo>
                <a:lnTo>
                  <a:pt x="3031759"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2" name="Picture Placeholder 31"/>
          <p:cNvSpPr>
            <a:spLocks noGrp="1"/>
          </p:cNvSpPr>
          <p:nvPr>
            <p:ph type="pic" sz="quarter" idx="10" hasCustomPrompt="1"/>
          </p:nvPr>
        </p:nvSpPr>
        <p:spPr>
          <a:xfrm>
            <a:off x="1530075" y="1661869"/>
            <a:ext cx="3031759" cy="3031759"/>
          </a:xfrm>
          <a:custGeom>
            <a:avLst/>
            <a:gdLst>
              <a:gd name="connsiteX0" fmla="*/ 0 w 3031759"/>
              <a:gd name="connsiteY0" fmla="*/ 0 h 3031759"/>
              <a:gd name="connsiteX1" fmla="*/ 3031759 w 3031759"/>
              <a:gd name="connsiteY1" fmla="*/ 0 h 3031759"/>
              <a:gd name="connsiteX2" fmla="*/ 3031759 w 3031759"/>
              <a:gd name="connsiteY2" fmla="*/ 3031759 h 3031759"/>
              <a:gd name="connsiteX3" fmla="*/ 0 w 3031759"/>
              <a:gd name="connsiteY3" fmla="*/ 3031759 h 3031759"/>
            </a:gdLst>
            <a:ahLst/>
            <a:cxnLst>
              <a:cxn ang="0">
                <a:pos x="connsiteX0" y="connsiteY0"/>
              </a:cxn>
              <a:cxn ang="0">
                <a:pos x="connsiteX1" y="connsiteY1"/>
              </a:cxn>
              <a:cxn ang="0">
                <a:pos x="connsiteX2" y="connsiteY2"/>
              </a:cxn>
              <a:cxn ang="0">
                <a:pos x="connsiteX3" y="connsiteY3"/>
              </a:cxn>
            </a:cxnLst>
            <a:rect l="l" t="t" r="r" b="b"/>
            <a:pathLst>
              <a:path w="3031759" h="3031759">
                <a:moveTo>
                  <a:pt x="0" y="0"/>
                </a:moveTo>
                <a:lnTo>
                  <a:pt x="3031759" y="0"/>
                </a:lnTo>
                <a:lnTo>
                  <a:pt x="3031759" y="3031759"/>
                </a:lnTo>
                <a:lnTo>
                  <a:pt x="0" y="3031759"/>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3" name="Picture Placeholder 32"/>
          <p:cNvSpPr>
            <a:spLocks noGrp="1"/>
          </p:cNvSpPr>
          <p:nvPr>
            <p:ph type="pic" sz="quarter" idx="13" hasCustomPrompt="1"/>
          </p:nvPr>
        </p:nvSpPr>
        <p:spPr>
          <a:xfrm>
            <a:off x="4578096" y="166186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4" name="Picture Placeholder 33"/>
          <p:cNvSpPr>
            <a:spLocks noGrp="1"/>
          </p:cNvSpPr>
          <p:nvPr>
            <p:ph type="pic" sz="quarter" idx="14" hasCustomPrompt="1"/>
          </p:nvPr>
        </p:nvSpPr>
        <p:spPr>
          <a:xfrm>
            <a:off x="6107170" y="3188916"/>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5" name="Picture Placeholder 34"/>
          <p:cNvSpPr>
            <a:spLocks noGrp="1"/>
          </p:cNvSpPr>
          <p:nvPr>
            <p:ph type="pic" sz="quarter" idx="15" hasCustomPrompt="1"/>
          </p:nvPr>
        </p:nvSpPr>
        <p:spPr>
          <a:xfrm>
            <a:off x="4578096" y="3188916"/>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6" name="Picture Placeholder 35"/>
          <p:cNvSpPr>
            <a:spLocks noGrp="1"/>
          </p:cNvSpPr>
          <p:nvPr>
            <p:ph type="pic" sz="quarter" idx="16" hasCustomPrompt="1"/>
          </p:nvPr>
        </p:nvSpPr>
        <p:spPr>
          <a:xfrm>
            <a:off x="3055097" y="471393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7" name="Picture Placeholder 36"/>
          <p:cNvSpPr>
            <a:spLocks noGrp="1"/>
          </p:cNvSpPr>
          <p:nvPr>
            <p:ph type="pic" sz="quarter" idx="17" hasCustomPrompt="1"/>
          </p:nvPr>
        </p:nvSpPr>
        <p:spPr>
          <a:xfrm>
            <a:off x="1528048" y="4711913"/>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8" name="Picture Placeholder 37"/>
          <p:cNvSpPr>
            <a:spLocks noGrp="1"/>
          </p:cNvSpPr>
          <p:nvPr>
            <p:ph type="pic" sz="quarter" idx="18" hasCustomPrompt="1"/>
          </p:nvPr>
        </p:nvSpPr>
        <p:spPr>
          <a:xfrm>
            <a:off x="4582145" y="4711915"/>
            <a:ext cx="3031759" cy="1506735"/>
          </a:xfrm>
          <a:custGeom>
            <a:avLst/>
            <a:gdLst>
              <a:gd name="connsiteX0" fmla="*/ 0 w 3031759"/>
              <a:gd name="connsiteY0" fmla="*/ 0 h 1506735"/>
              <a:gd name="connsiteX1" fmla="*/ 3031759 w 3031759"/>
              <a:gd name="connsiteY1" fmla="*/ 0 h 1506735"/>
              <a:gd name="connsiteX2" fmla="*/ 3031759 w 3031759"/>
              <a:gd name="connsiteY2" fmla="*/ 1506735 h 1506735"/>
              <a:gd name="connsiteX3" fmla="*/ 0 w 3031759"/>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3031759" h="1506735">
                <a:moveTo>
                  <a:pt x="0" y="0"/>
                </a:moveTo>
                <a:lnTo>
                  <a:pt x="3031759" y="0"/>
                </a:lnTo>
                <a:lnTo>
                  <a:pt x="3031759"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9" name="Picture Placeholder 38"/>
          <p:cNvSpPr>
            <a:spLocks noGrp="1"/>
          </p:cNvSpPr>
          <p:nvPr>
            <p:ph type="pic" sz="quarter" idx="19" hasCustomPrompt="1"/>
          </p:nvPr>
        </p:nvSpPr>
        <p:spPr>
          <a:xfrm>
            <a:off x="7630169" y="3186891"/>
            <a:ext cx="3031759" cy="3031759"/>
          </a:xfrm>
          <a:custGeom>
            <a:avLst/>
            <a:gdLst>
              <a:gd name="connsiteX0" fmla="*/ 0 w 3031759"/>
              <a:gd name="connsiteY0" fmla="*/ 0 h 3031759"/>
              <a:gd name="connsiteX1" fmla="*/ 3031759 w 3031759"/>
              <a:gd name="connsiteY1" fmla="*/ 0 h 3031759"/>
              <a:gd name="connsiteX2" fmla="*/ 3031759 w 3031759"/>
              <a:gd name="connsiteY2" fmla="*/ 3031759 h 3031759"/>
              <a:gd name="connsiteX3" fmla="*/ 0 w 3031759"/>
              <a:gd name="connsiteY3" fmla="*/ 3031759 h 3031759"/>
            </a:gdLst>
            <a:ahLst/>
            <a:cxnLst>
              <a:cxn ang="0">
                <a:pos x="connsiteX0" y="connsiteY0"/>
              </a:cxn>
              <a:cxn ang="0">
                <a:pos x="connsiteX1" y="connsiteY1"/>
              </a:cxn>
              <a:cxn ang="0">
                <a:pos x="connsiteX2" y="connsiteY2"/>
              </a:cxn>
              <a:cxn ang="0">
                <a:pos x="connsiteX3" y="connsiteY3"/>
              </a:cxn>
            </a:cxnLst>
            <a:rect l="l" t="t" r="r" b="b"/>
            <a:pathLst>
              <a:path w="3031759" h="3031759">
                <a:moveTo>
                  <a:pt x="0" y="0"/>
                </a:moveTo>
                <a:lnTo>
                  <a:pt x="3031759" y="0"/>
                </a:lnTo>
                <a:lnTo>
                  <a:pt x="3031759" y="3031759"/>
                </a:lnTo>
                <a:lnTo>
                  <a:pt x="0" y="3031759"/>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22" name="Picture Placeholder 21"/>
          <p:cNvSpPr>
            <a:spLocks noGrp="1"/>
          </p:cNvSpPr>
          <p:nvPr>
            <p:ph type="pic" sz="quarter" idx="10" hasCustomPrompt="1"/>
          </p:nvPr>
        </p:nvSpPr>
        <p:spPr>
          <a:xfrm>
            <a:off x="5088467" y="1723651"/>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3" name="Picture Placeholder 22"/>
          <p:cNvSpPr>
            <a:spLocks noGrp="1"/>
          </p:cNvSpPr>
          <p:nvPr>
            <p:ph type="pic" sz="quarter" idx="11" hasCustomPrompt="1"/>
          </p:nvPr>
        </p:nvSpPr>
        <p:spPr>
          <a:xfrm>
            <a:off x="9195401" y="1723651"/>
            <a:ext cx="2009049" cy="2707924"/>
          </a:xfrm>
          <a:custGeom>
            <a:avLst/>
            <a:gdLst>
              <a:gd name="connsiteX0" fmla="*/ 0 w 2009049"/>
              <a:gd name="connsiteY0" fmla="*/ 0 h 2707924"/>
              <a:gd name="connsiteX1" fmla="*/ 2009049 w 2009049"/>
              <a:gd name="connsiteY1" fmla="*/ 0 h 2707924"/>
              <a:gd name="connsiteX2" fmla="*/ 2009049 w 2009049"/>
              <a:gd name="connsiteY2" fmla="*/ 2707924 h 2707924"/>
              <a:gd name="connsiteX3" fmla="*/ 0 w 2009049"/>
              <a:gd name="connsiteY3" fmla="*/ 2707924 h 2707924"/>
            </a:gdLst>
            <a:ahLst/>
            <a:cxnLst>
              <a:cxn ang="0">
                <a:pos x="connsiteX0" y="connsiteY0"/>
              </a:cxn>
              <a:cxn ang="0">
                <a:pos x="connsiteX1" y="connsiteY1"/>
              </a:cxn>
              <a:cxn ang="0">
                <a:pos x="connsiteX2" y="connsiteY2"/>
              </a:cxn>
              <a:cxn ang="0">
                <a:pos x="connsiteX3" y="connsiteY3"/>
              </a:cxn>
            </a:cxnLst>
            <a:rect l="l" t="t" r="r" b="b"/>
            <a:pathLst>
              <a:path w="2009049" h="2707924">
                <a:moveTo>
                  <a:pt x="0" y="0"/>
                </a:moveTo>
                <a:lnTo>
                  <a:pt x="2009049" y="0"/>
                </a:lnTo>
                <a:lnTo>
                  <a:pt x="2009049" y="2707924"/>
                </a:lnTo>
                <a:lnTo>
                  <a:pt x="0" y="270792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4" name="Picture Placeholder 23"/>
          <p:cNvSpPr>
            <a:spLocks noGrp="1"/>
          </p:cNvSpPr>
          <p:nvPr>
            <p:ph type="pic" sz="quarter" idx="12" hasCustomPrompt="1"/>
          </p:nvPr>
        </p:nvSpPr>
        <p:spPr>
          <a:xfrm>
            <a:off x="994011" y="1723651"/>
            <a:ext cx="4059936" cy="2706624"/>
          </a:xfrm>
          <a:custGeom>
            <a:avLst/>
            <a:gdLst>
              <a:gd name="connsiteX0" fmla="*/ 0 w 4059936"/>
              <a:gd name="connsiteY0" fmla="*/ 0 h 2706624"/>
              <a:gd name="connsiteX1" fmla="*/ 4059936 w 4059936"/>
              <a:gd name="connsiteY1" fmla="*/ 0 h 2706624"/>
              <a:gd name="connsiteX2" fmla="*/ 4059936 w 4059936"/>
              <a:gd name="connsiteY2" fmla="*/ 2706624 h 2706624"/>
              <a:gd name="connsiteX3" fmla="*/ 0 w 4059936"/>
              <a:gd name="connsiteY3" fmla="*/ 2706624 h 2706624"/>
            </a:gdLst>
            <a:ahLst/>
            <a:cxnLst>
              <a:cxn ang="0">
                <a:pos x="connsiteX0" y="connsiteY0"/>
              </a:cxn>
              <a:cxn ang="0">
                <a:pos x="connsiteX1" y="connsiteY1"/>
              </a:cxn>
              <a:cxn ang="0">
                <a:pos x="connsiteX2" y="connsiteY2"/>
              </a:cxn>
              <a:cxn ang="0">
                <a:pos x="connsiteX3" y="connsiteY3"/>
              </a:cxn>
            </a:cxnLst>
            <a:rect l="l" t="t" r="r" b="b"/>
            <a:pathLst>
              <a:path w="4059936" h="2706624">
                <a:moveTo>
                  <a:pt x="0" y="0"/>
                </a:moveTo>
                <a:lnTo>
                  <a:pt x="4059936" y="0"/>
                </a:lnTo>
                <a:lnTo>
                  <a:pt x="4059936" y="2706624"/>
                </a:lnTo>
                <a:lnTo>
                  <a:pt x="0" y="270662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5" name="Picture Placeholder 24"/>
          <p:cNvSpPr>
            <a:spLocks noGrp="1"/>
          </p:cNvSpPr>
          <p:nvPr>
            <p:ph type="pic" sz="quarter" idx="13" hasCustomPrompt="1"/>
          </p:nvPr>
        </p:nvSpPr>
        <p:spPr>
          <a:xfrm>
            <a:off x="7141189" y="1723651"/>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6" name="Picture Placeholder 25"/>
          <p:cNvSpPr>
            <a:spLocks noGrp="1"/>
          </p:cNvSpPr>
          <p:nvPr>
            <p:ph type="pic" sz="quarter" idx="14" hasCustomPrompt="1"/>
          </p:nvPr>
        </p:nvSpPr>
        <p:spPr>
          <a:xfrm>
            <a:off x="994011"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7" name="Picture Placeholder 26"/>
          <p:cNvSpPr>
            <a:spLocks noGrp="1"/>
          </p:cNvSpPr>
          <p:nvPr>
            <p:ph type="pic" sz="quarter" idx="15" hasCustomPrompt="1"/>
          </p:nvPr>
        </p:nvSpPr>
        <p:spPr>
          <a:xfrm>
            <a:off x="3038413"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8" name="Picture Placeholder 27"/>
          <p:cNvSpPr>
            <a:spLocks noGrp="1"/>
          </p:cNvSpPr>
          <p:nvPr>
            <p:ph type="pic" sz="quarter" idx="16" hasCustomPrompt="1"/>
          </p:nvPr>
        </p:nvSpPr>
        <p:spPr>
          <a:xfrm>
            <a:off x="9192010"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9" name="Picture Placeholder 28"/>
          <p:cNvSpPr>
            <a:spLocks noGrp="1"/>
          </p:cNvSpPr>
          <p:nvPr>
            <p:ph type="pic" sz="quarter" idx="17" hasCustomPrompt="1"/>
          </p:nvPr>
        </p:nvSpPr>
        <p:spPr>
          <a:xfrm>
            <a:off x="5090612" y="3091670"/>
            <a:ext cx="4059936" cy="2706624"/>
          </a:xfrm>
          <a:custGeom>
            <a:avLst/>
            <a:gdLst>
              <a:gd name="connsiteX0" fmla="*/ 0 w 4059936"/>
              <a:gd name="connsiteY0" fmla="*/ 0 h 2706624"/>
              <a:gd name="connsiteX1" fmla="*/ 4059936 w 4059936"/>
              <a:gd name="connsiteY1" fmla="*/ 0 h 2706624"/>
              <a:gd name="connsiteX2" fmla="*/ 4059936 w 4059936"/>
              <a:gd name="connsiteY2" fmla="*/ 2706624 h 2706624"/>
              <a:gd name="connsiteX3" fmla="*/ 0 w 4059936"/>
              <a:gd name="connsiteY3" fmla="*/ 2706624 h 2706624"/>
            </a:gdLst>
            <a:ahLst/>
            <a:cxnLst>
              <a:cxn ang="0">
                <a:pos x="connsiteX0" y="connsiteY0"/>
              </a:cxn>
              <a:cxn ang="0">
                <a:pos x="connsiteX1" y="connsiteY1"/>
              </a:cxn>
              <a:cxn ang="0">
                <a:pos x="connsiteX2" y="connsiteY2"/>
              </a:cxn>
              <a:cxn ang="0">
                <a:pos x="connsiteX3" y="connsiteY3"/>
              </a:cxn>
            </a:cxnLst>
            <a:rect l="l" t="t" r="r" b="b"/>
            <a:pathLst>
              <a:path w="4059936" h="2706624">
                <a:moveTo>
                  <a:pt x="0" y="0"/>
                </a:moveTo>
                <a:lnTo>
                  <a:pt x="4059936" y="0"/>
                </a:lnTo>
                <a:lnTo>
                  <a:pt x="4059936" y="2706624"/>
                </a:lnTo>
                <a:lnTo>
                  <a:pt x="0" y="270662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2" name="Oval 3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33" name="TextBox 3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90600" y="1774201"/>
            <a:ext cx="4715214" cy="3144743"/>
          </a:xfrm>
          <a:custGeom>
            <a:avLst/>
            <a:gdLst>
              <a:gd name="connsiteX0" fmla="*/ 0 w 4715214"/>
              <a:gd name="connsiteY0" fmla="*/ 0 h 3144743"/>
              <a:gd name="connsiteX1" fmla="*/ 4715214 w 4715214"/>
              <a:gd name="connsiteY1" fmla="*/ 0 h 3144743"/>
              <a:gd name="connsiteX2" fmla="*/ 4715214 w 4715214"/>
              <a:gd name="connsiteY2" fmla="*/ 3144743 h 3144743"/>
              <a:gd name="connsiteX3" fmla="*/ 0 w 4715214"/>
              <a:gd name="connsiteY3" fmla="*/ 3144743 h 3144743"/>
            </a:gdLst>
            <a:ahLst/>
            <a:cxnLst>
              <a:cxn ang="0">
                <a:pos x="connsiteX0" y="connsiteY0"/>
              </a:cxn>
              <a:cxn ang="0">
                <a:pos x="connsiteX1" y="connsiteY1"/>
              </a:cxn>
              <a:cxn ang="0">
                <a:pos x="connsiteX2" y="connsiteY2"/>
              </a:cxn>
              <a:cxn ang="0">
                <a:pos x="connsiteX3" y="connsiteY3"/>
              </a:cxn>
            </a:cxnLst>
            <a:rect l="l" t="t" r="r" b="b"/>
            <a:pathLst>
              <a:path w="4715214" h="3144743">
                <a:moveTo>
                  <a:pt x="0" y="0"/>
                </a:moveTo>
                <a:lnTo>
                  <a:pt x="4715214" y="0"/>
                </a:lnTo>
                <a:lnTo>
                  <a:pt x="4715214" y="3144743"/>
                </a:lnTo>
                <a:lnTo>
                  <a:pt x="0" y="314474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7" name="Picture Placeholder 6"/>
          <p:cNvSpPr>
            <a:spLocks noGrp="1"/>
          </p:cNvSpPr>
          <p:nvPr>
            <p:ph type="pic" sz="quarter" idx="11" hasCustomPrompt="1"/>
          </p:nvPr>
        </p:nvSpPr>
        <p:spPr>
          <a:xfrm>
            <a:off x="6486186" y="1774201"/>
            <a:ext cx="4715214" cy="3144743"/>
          </a:xfrm>
          <a:custGeom>
            <a:avLst/>
            <a:gdLst>
              <a:gd name="connsiteX0" fmla="*/ 0 w 4715214"/>
              <a:gd name="connsiteY0" fmla="*/ 0 h 3144743"/>
              <a:gd name="connsiteX1" fmla="*/ 4715214 w 4715214"/>
              <a:gd name="connsiteY1" fmla="*/ 0 h 3144743"/>
              <a:gd name="connsiteX2" fmla="*/ 4715214 w 4715214"/>
              <a:gd name="connsiteY2" fmla="*/ 3144743 h 3144743"/>
              <a:gd name="connsiteX3" fmla="*/ 0 w 4715214"/>
              <a:gd name="connsiteY3" fmla="*/ 3144743 h 3144743"/>
            </a:gdLst>
            <a:ahLst/>
            <a:cxnLst>
              <a:cxn ang="0">
                <a:pos x="connsiteX0" y="connsiteY0"/>
              </a:cxn>
              <a:cxn ang="0">
                <a:pos x="connsiteX1" y="connsiteY1"/>
              </a:cxn>
              <a:cxn ang="0">
                <a:pos x="connsiteX2" y="connsiteY2"/>
              </a:cxn>
              <a:cxn ang="0">
                <a:pos x="connsiteX3" y="connsiteY3"/>
              </a:cxn>
            </a:cxnLst>
            <a:rect l="l" t="t" r="r" b="b"/>
            <a:pathLst>
              <a:path w="4715214" h="3144743">
                <a:moveTo>
                  <a:pt x="0" y="0"/>
                </a:moveTo>
                <a:lnTo>
                  <a:pt x="4715214" y="0"/>
                </a:lnTo>
                <a:lnTo>
                  <a:pt x="4715214" y="3144743"/>
                </a:lnTo>
                <a:lnTo>
                  <a:pt x="0" y="314474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Oval 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1" name="TextBox 1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979664"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Picture Placeholder 7"/>
          <p:cNvSpPr>
            <a:spLocks noGrp="1"/>
          </p:cNvSpPr>
          <p:nvPr>
            <p:ph type="pic" sz="quarter" idx="11" hasCustomPrompt="1"/>
          </p:nvPr>
        </p:nvSpPr>
        <p:spPr>
          <a:xfrm>
            <a:off x="4533296"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2" hasCustomPrompt="1"/>
          </p:nvPr>
        </p:nvSpPr>
        <p:spPr>
          <a:xfrm>
            <a:off x="8086928"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2" name="Oval 1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3" name="TextBox 1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4" name="Picture Placeholder 13"/>
          <p:cNvSpPr>
            <a:spLocks noGrp="1"/>
          </p:cNvSpPr>
          <p:nvPr>
            <p:ph type="pic" sz="quarter" idx="11" hasCustomPrompt="1"/>
          </p:nvPr>
        </p:nvSpPr>
        <p:spPr>
          <a:xfrm>
            <a:off x="8051068" y="1660554"/>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3" name="Picture Placeholder 12"/>
          <p:cNvSpPr>
            <a:spLocks noGrp="1"/>
          </p:cNvSpPr>
          <p:nvPr>
            <p:ph type="pic" sz="quarter" idx="12" hasCustomPrompt="1"/>
          </p:nvPr>
        </p:nvSpPr>
        <p:spPr>
          <a:xfrm>
            <a:off x="4520835" y="1660554"/>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2" name="Picture Placeholder 11"/>
          <p:cNvSpPr>
            <a:spLocks noGrp="1"/>
          </p:cNvSpPr>
          <p:nvPr>
            <p:ph type="pic" sz="quarter" idx="10" hasCustomPrompt="1"/>
          </p:nvPr>
        </p:nvSpPr>
        <p:spPr>
          <a:xfrm>
            <a:off x="990601" y="1659949"/>
            <a:ext cx="3150333" cy="1773332"/>
          </a:xfrm>
          <a:custGeom>
            <a:avLst/>
            <a:gdLst>
              <a:gd name="connsiteX0" fmla="*/ 0 w 3150333"/>
              <a:gd name="connsiteY0" fmla="*/ 0 h 1773332"/>
              <a:gd name="connsiteX1" fmla="*/ 3150333 w 3150333"/>
              <a:gd name="connsiteY1" fmla="*/ 0 h 1773332"/>
              <a:gd name="connsiteX2" fmla="*/ 3150333 w 3150333"/>
              <a:gd name="connsiteY2" fmla="*/ 1773332 h 1773332"/>
              <a:gd name="connsiteX3" fmla="*/ 0 w 3150333"/>
              <a:gd name="connsiteY3" fmla="*/ 1773332 h 1773332"/>
            </a:gdLst>
            <a:ahLst/>
            <a:cxnLst>
              <a:cxn ang="0">
                <a:pos x="connsiteX0" y="connsiteY0"/>
              </a:cxn>
              <a:cxn ang="0">
                <a:pos x="connsiteX1" y="connsiteY1"/>
              </a:cxn>
              <a:cxn ang="0">
                <a:pos x="connsiteX2" y="connsiteY2"/>
              </a:cxn>
              <a:cxn ang="0">
                <a:pos x="connsiteX3" y="connsiteY3"/>
              </a:cxn>
            </a:cxnLst>
            <a:rect l="l" t="t" r="r" b="b"/>
            <a:pathLst>
              <a:path w="3150333" h="1773332">
                <a:moveTo>
                  <a:pt x="0" y="0"/>
                </a:moveTo>
                <a:lnTo>
                  <a:pt x="3150333" y="0"/>
                </a:lnTo>
                <a:lnTo>
                  <a:pt x="3150333" y="1773332"/>
                </a:lnTo>
                <a:lnTo>
                  <a:pt x="0" y="177333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5" name="Picture Placeholder 14"/>
          <p:cNvSpPr>
            <a:spLocks noGrp="1"/>
          </p:cNvSpPr>
          <p:nvPr>
            <p:ph type="pic" sz="quarter" idx="13" hasCustomPrompt="1"/>
          </p:nvPr>
        </p:nvSpPr>
        <p:spPr>
          <a:xfrm>
            <a:off x="8051068" y="4085436"/>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6" name="Picture Placeholder 15"/>
          <p:cNvSpPr>
            <a:spLocks noGrp="1"/>
          </p:cNvSpPr>
          <p:nvPr>
            <p:ph type="pic" sz="quarter" idx="14" hasCustomPrompt="1"/>
          </p:nvPr>
        </p:nvSpPr>
        <p:spPr>
          <a:xfrm>
            <a:off x="4520835" y="4085436"/>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7" name="Picture Placeholder 16"/>
          <p:cNvSpPr>
            <a:spLocks noGrp="1"/>
          </p:cNvSpPr>
          <p:nvPr>
            <p:ph type="pic" sz="quarter" idx="15" hasCustomPrompt="1"/>
          </p:nvPr>
        </p:nvSpPr>
        <p:spPr>
          <a:xfrm>
            <a:off x="990601" y="4085437"/>
            <a:ext cx="3150333" cy="1773332"/>
          </a:xfrm>
          <a:custGeom>
            <a:avLst/>
            <a:gdLst>
              <a:gd name="connsiteX0" fmla="*/ 0 w 3150333"/>
              <a:gd name="connsiteY0" fmla="*/ 0 h 1773332"/>
              <a:gd name="connsiteX1" fmla="*/ 3150333 w 3150333"/>
              <a:gd name="connsiteY1" fmla="*/ 0 h 1773332"/>
              <a:gd name="connsiteX2" fmla="*/ 3150333 w 3150333"/>
              <a:gd name="connsiteY2" fmla="*/ 1773332 h 1773332"/>
              <a:gd name="connsiteX3" fmla="*/ 0 w 3150333"/>
              <a:gd name="connsiteY3" fmla="*/ 1773332 h 1773332"/>
            </a:gdLst>
            <a:ahLst/>
            <a:cxnLst>
              <a:cxn ang="0">
                <a:pos x="connsiteX0" y="connsiteY0"/>
              </a:cxn>
              <a:cxn ang="0">
                <a:pos x="connsiteX1" y="connsiteY1"/>
              </a:cxn>
              <a:cxn ang="0">
                <a:pos x="connsiteX2" y="connsiteY2"/>
              </a:cxn>
              <a:cxn ang="0">
                <a:pos x="connsiteX3" y="connsiteY3"/>
              </a:cxn>
            </a:cxnLst>
            <a:rect l="l" t="t" r="r" b="b"/>
            <a:pathLst>
              <a:path w="3150333" h="1773332">
                <a:moveTo>
                  <a:pt x="0" y="0"/>
                </a:moveTo>
                <a:lnTo>
                  <a:pt x="3150333" y="0"/>
                </a:lnTo>
                <a:lnTo>
                  <a:pt x="3150333" y="1773332"/>
                </a:lnTo>
                <a:lnTo>
                  <a:pt x="0" y="177333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0" name="Oval 1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1" name="TextBox 2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10" name="Picture Placeholder 9"/>
          <p:cNvSpPr>
            <a:spLocks noGrp="1"/>
          </p:cNvSpPr>
          <p:nvPr>
            <p:ph type="pic" sz="quarter" idx="10" hasCustomPrompt="1"/>
          </p:nvPr>
        </p:nvSpPr>
        <p:spPr>
          <a:xfrm>
            <a:off x="990600"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1" hasCustomPrompt="1"/>
          </p:nvPr>
        </p:nvSpPr>
        <p:spPr>
          <a:xfrm>
            <a:off x="4546717"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2" name="Picture Placeholder 11"/>
          <p:cNvSpPr>
            <a:spLocks noGrp="1"/>
          </p:cNvSpPr>
          <p:nvPr>
            <p:ph type="pic" sz="quarter" idx="12" hasCustomPrompt="1"/>
          </p:nvPr>
        </p:nvSpPr>
        <p:spPr>
          <a:xfrm>
            <a:off x="8102834"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3" name="Picture Placeholder 12"/>
          <p:cNvSpPr>
            <a:spLocks noGrp="1"/>
          </p:cNvSpPr>
          <p:nvPr>
            <p:ph type="pic" sz="quarter" idx="13" hasCustomPrompt="1"/>
          </p:nvPr>
        </p:nvSpPr>
        <p:spPr>
          <a:xfrm>
            <a:off x="990600"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Picture Placeholder 13"/>
          <p:cNvSpPr>
            <a:spLocks noGrp="1"/>
          </p:cNvSpPr>
          <p:nvPr>
            <p:ph type="pic" sz="quarter" idx="14" hasCustomPrompt="1"/>
          </p:nvPr>
        </p:nvSpPr>
        <p:spPr>
          <a:xfrm>
            <a:off x="4546717"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5" name="Picture Placeholder 14"/>
          <p:cNvSpPr>
            <a:spLocks noGrp="1"/>
          </p:cNvSpPr>
          <p:nvPr>
            <p:ph type="pic" sz="quarter" idx="15" hasCustomPrompt="1"/>
          </p:nvPr>
        </p:nvSpPr>
        <p:spPr>
          <a:xfrm>
            <a:off x="8102834"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8" name="Oval 1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9" name="TextBox 1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990601"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1" hasCustomPrompt="1"/>
          </p:nvPr>
        </p:nvSpPr>
        <p:spPr>
          <a:xfrm>
            <a:off x="3605716"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Picture Placeholder 9"/>
          <p:cNvSpPr>
            <a:spLocks noGrp="1"/>
          </p:cNvSpPr>
          <p:nvPr>
            <p:ph type="pic" sz="quarter" idx="12" hasCustomPrompt="1"/>
          </p:nvPr>
        </p:nvSpPr>
        <p:spPr>
          <a:xfrm>
            <a:off x="6225922"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3" hasCustomPrompt="1"/>
          </p:nvPr>
        </p:nvSpPr>
        <p:spPr>
          <a:xfrm>
            <a:off x="8846128"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0"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1" hasCustomPrompt="1"/>
          </p:nvPr>
        </p:nvSpPr>
        <p:spPr>
          <a:xfrm>
            <a:off x="3051078"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Picture Placeholder 9"/>
          <p:cNvSpPr>
            <a:spLocks noGrp="1"/>
          </p:cNvSpPr>
          <p:nvPr>
            <p:ph type="pic" sz="quarter" idx="12" hasCustomPrompt="1"/>
          </p:nvPr>
        </p:nvSpPr>
        <p:spPr>
          <a:xfrm>
            <a:off x="6102157"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3" hasCustomPrompt="1"/>
          </p:nvPr>
        </p:nvSpPr>
        <p:spPr>
          <a:xfrm>
            <a:off x="9153236"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hasCustomPrompt="1"/>
          </p:nvPr>
        </p:nvSpPr>
        <p:spPr>
          <a:xfrm>
            <a:off x="986683"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3" name="Picture Placeholder 12"/>
          <p:cNvSpPr>
            <a:spLocks noGrp="1"/>
          </p:cNvSpPr>
          <p:nvPr>
            <p:ph type="pic" sz="quarter" idx="11" hasCustomPrompt="1"/>
          </p:nvPr>
        </p:nvSpPr>
        <p:spPr>
          <a:xfrm>
            <a:off x="3573531"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Picture Placeholder 13"/>
          <p:cNvSpPr>
            <a:spLocks noGrp="1"/>
          </p:cNvSpPr>
          <p:nvPr>
            <p:ph type="pic" sz="quarter" idx="12" hasCustomPrompt="1"/>
          </p:nvPr>
        </p:nvSpPr>
        <p:spPr>
          <a:xfrm>
            <a:off x="6164297"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5" name="Picture Placeholder 14"/>
          <p:cNvSpPr>
            <a:spLocks noGrp="1"/>
          </p:cNvSpPr>
          <p:nvPr>
            <p:ph type="pic" sz="quarter" idx="13" hasCustomPrompt="1"/>
          </p:nvPr>
        </p:nvSpPr>
        <p:spPr>
          <a:xfrm>
            <a:off x="8747226"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6" name="Picture Placeholder 15"/>
          <p:cNvSpPr>
            <a:spLocks noGrp="1"/>
          </p:cNvSpPr>
          <p:nvPr>
            <p:ph type="pic" sz="quarter" idx="14" hasCustomPrompt="1"/>
          </p:nvPr>
        </p:nvSpPr>
        <p:spPr>
          <a:xfrm>
            <a:off x="986683"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7" name="Picture Placeholder 16"/>
          <p:cNvSpPr>
            <a:spLocks noGrp="1"/>
          </p:cNvSpPr>
          <p:nvPr>
            <p:ph type="pic" sz="quarter" idx="15" hasCustomPrompt="1"/>
          </p:nvPr>
        </p:nvSpPr>
        <p:spPr>
          <a:xfrm>
            <a:off x="3573531"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8" name="Picture Placeholder 17"/>
          <p:cNvSpPr>
            <a:spLocks noGrp="1"/>
          </p:cNvSpPr>
          <p:nvPr>
            <p:ph type="pic" sz="quarter" idx="16" hasCustomPrompt="1"/>
          </p:nvPr>
        </p:nvSpPr>
        <p:spPr>
          <a:xfrm>
            <a:off x="6164297"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9" name="Picture Placeholder 18"/>
          <p:cNvSpPr>
            <a:spLocks noGrp="1"/>
          </p:cNvSpPr>
          <p:nvPr>
            <p:ph type="pic" sz="quarter" idx="17" hasCustomPrompt="1"/>
          </p:nvPr>
        </p:nvSpPr>
        <p:spPr>
          <a:xfrm>
            <a:off x="8747226"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2" name="Oval 2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3" name="TextBox 2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3"/>
            <a:ext cx="103632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0C8D4C0A-BE53-4AF0-9DA9-92676813E05D}" type="datetime1">
              <a:rPr lang="id-ID" altLang="zh-CN" smtClean="0"/>
            </a:fld>
            <a:endParaRPr lang="en-US"/>
          </a:p>
        </p:txBody>
      </p:sp>
      <p:sp>
        <p:nvSpPr>
          <p:cNvPr id="5" name="页脚占位符 4"/>
          <p:cNvSpPr>
            <a:spLocks noGrp="1"/>
          </p:cNvSpPr>
          <p:nvPr>
            <p:ph type="ftr" sz="quarter" idx="11"/>
          </p:nvPr>
        </p:nvSpPr>
        <p:spPr/>
        <p:txBody>
          <a:bodyPr/>
          <a:lstStyle/>
          <a:p>
            <a:r>
              <a:rPr lang="en-US"/>
              <a:t>Startup Presentation</a:t>
            </a:r>
            <a:endParaRPr lang="en-US"/>
          </a:p>
        </p:txBody>
      </p:sp>
      <p:sp>
        <p:nvSpPr>
          <p:cNvPr id="6" name="灯片编号占位符 5"/>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1"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8" name="Picture Placeholder 17"/>
          <p:cNvSpPr>
            <a:spLocks noGrp="1"/>
          </p:cNvSpPr>
          <p:nvPr>
            <p:ph type="pic" sz="quarter" idx="11" hasCustomPrompt="1"/>
          </p:nvPr>
        </p:nvSpPr>
        <p:spPr>
          <a:xfrm>
            <a:off x="2034591"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9" name="Picture Placeholder 18"/>
          <p:cNvSpPr>
            <a:spLocks noGrp="1"/>
          </p:cNvSpPr>
          <p:nvPr>
            <p:ph type="pic" sz="quarter" idx="12" hasCustomPrompt="1"/>
          </p:nvPr>
        </p:nvSpPr>
        <p:spPr>
          <a:xfrm>
            <a:off x="4066870"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0" name="Picture Placeholder 19"/>
          <p:cNvSpPr>
            <a:spLocks noGrp="1"/>
          </p:cNvSpPr>
          <p:nvPr>
            <p:ph type="pic" sz="quarter" idx="13" hasCustomPrompt="1"/>
          </p:nvPr>
        </p:nvSpPr>
        <p:spPr>
          <a:xfrm>
            <a:off x="6099149"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1" name="Picture Placeholder 20"/>
          <p:cNvSpPr>
            <a:spLocks noGrp="1"/>
          </p:cNvSpPr>
          <p:nvPr>
            <p:ph type="pic" sz="quarter" idx="14" hasCustomPrompt="1"/>
          </p:nvPr>
        </p:nvSpPr>
        <p:spPr>
          <a:xfrm>
            <a:off x="8129117"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2" name="Picture Placeholder 21"/>
          <p:cNvSpPr>
            <a:spLocks noGrp="1"/>
          </p:cNvSpPr>
          <p:nvPr>
            <p:ph type="pic" sz="quarter" idx="15" hasCustomPrompt="1"/>
          </p:nvPr>
        </p:nvSpPr>
        <p:spPr>
          <a:xfrm>
            <a:off x="10161396"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3" name="Picture Placeholder 22"/>
          <p:cNvSpPr>
            <a:spLocks noGrp="1"/>
          </p:cNvSpPr>
          <p:nvPr>
            <p:ph type="pic" sz="quarter" idx="16" hasCustomPrompt="1"/>
          </p:nvPr>
        </p:nvSpPr>
        <p:spPr>
          <a:xfrm>
            <a:off x="1"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4" name="Picture Placeholder 23"/>
          <p:cNvSpPr>
            <a:spLocks noGrp="1"/>
          </p:cNvSpPr>
          <p:nvPr>
            <p:ph type="pic" sz="quarter" idx="17" hasCustomPrompt="1"/>
          </p:nvPr>
        </p:nvSpPr>
        <p:spPr>
          <a:xfrm>
            <a:off x="2034591"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5" name="Picture Placeholder 24"/>
          <p:cNvSpPr>
            <a:spLocks noGrp="1"/>
          </p:cNvSpPr>
          <p:nvPr>
            <p:ph type="pic" sz="quarter" idx="18" hasCustomPrompt="1"/>
          </p:nvPr>
        </p:nvSpPr>
        <p:spPr>
          <a:xfrm>
            <a:off x="4066870"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6" name="Picture Placeholder 25"/>
          <p:cNvSpPr>
            <a:spLocks noGrp="1"/>
          </p:cNvSpPr>
          <p:nvPr>
            <p:ph type="pic" sz="quarter" idx="19" hasCustomPrompt="1"/>
          </p:nvPr>
        </p:nvSpPr>
        <p:spPr>
          <a:xfrm>
            <a:off x="6099149"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7" name="Picture Placeholder 26"/>
          <p:cNvSpPr>
            <a:spLocks noGrp="1"/>
          </p:cNvSpPr>
          <p:nvPr>
            <p:ph type="pic" sz="quarter" idx="20" hasCustomPrompt="1"/>
          </p:nvPr>
        </p:nvSpPr>
        <p:spPr>
          <a:xfrm>
            <a:off x="8129117"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8" name="Picture Placeholder 27"/>
          <p:cNvSpPr>
            <a:spLocks noGrp="1"/>
          </p:cNvSpPr>
          <p:nvPr>
            <p:ph type="pic" sz="quarter" idx="21" hasCustomPrompt="1"/>
          </p:nvPr>
        </p:nvSpPr>
        <p:spPr>
          <a:xfrm>
            <a:off x="10161396"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90603" y="2093812"/>
            <a:ext cx="4933707" cy="3290464"/>
          </a:xfrm>
          <a:custGeom>
            <a:avLst/>
            <a:gdLst>
              <a:gd name="connsiteX0" fmla="*/ 0 w 4933707"/>
              <a:gd name="connsiteY0" fmla="*/ 0 h 3290464"/>
              <a:gd name="connsiteX1" fmla="*/ 4933707 w 4933707"/>
              <a:gd name="connsiteY1" fmla="*/ 0 h 3290464"/>
              <a:gd name="connsiteX2" fmla="*/ 4933707 w 4933707"/>
              <a:gd name="connsiteY2" fmla="*/ 3290464 h 3290464"/>
              <a:gd name="connsiteX3" fmla="*/ 0 w 4933707"/>
              <a:gd name="connsiteY3" fmla="*/ 3290464 h 3290464"/>
            </a:gdLst>
            <a:ahLst/>
            <a:cxnLst>
              <a:cxn ang="0">
                <a:pos x="connsiteX0" y="connsiteY0"/>
              </a:cxn>
              <a:cxn ang="0">
                <a:pos x="connsiteX1" y="connsiteY1"/>
              </a:cxn>
              <a:cxn ang="0">
                <a:pos x="connsiteX2" y="connsiteY2"/>
              </a:cxn>
              <a:cxn ang="0">
                <a:pos x="connsiteX3" y="connsiteY3"/>
              </a:cxn>
            </a:cxnLst>
            <a:rect l="l" t="t" r="r" b="b"/>
            <a:pathLst>
              <a:path w="4933707" h="3290464">
                <a:moveTo>
                  <a:pt x="0" y="0"/>
                </a:moveTo>
                <a:lnTo>
                  <a:pt x="4933707" y="0"/>
                </a:lnTo>
                <a:lnTo>
                  <a:pt x="4933707" y="3290464"/>
                </a:lnTo>
                <a:lnTo>
                  <a:pt x="0" y="329046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Oval 8"/>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0" name="TextBox 9"/>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4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397334" y="1802532"/>
            <a:ext cx="4105656" cy="4105656"/>
          </a:xfrm>
          <a:custGeom>
            <a:avLst/>
            <a:gdLst>
              <a:gd name="connsiteX0" fmla="*/ 0 w 4105656"/>
              <a:gd name="connsiteY0" fmla="*/ 0 h 4105656"/>
              <a:gd name="connsiteX1" fmla="*/ 4105656 w 4105656"/>
              <a:gd name="connsiteY1" fmla="*/ 0 h 4105656"/>
              <a:gd name="connsiteX2" fmla="*/ 4105656 w 4105656"/>
              <a:gd name="connsiteY2" fmla="*/ 4105656 h 4105656"/>
              <a:gd name="connsiteX3" fmla="*/ 0 w 4105656"/>
              <a:gd name="connsiteY3" fmla="*/ 4105656 h 4105656"/>
            </a:gdLst>
            <a:ahLst/>
            <a:cxnLst>
              <a:cxn ang="0">
                <a:pos x="connsiteX0" y="connsiteY0"/>
              </a:cxn>
              <a:cxn ang="0">
                <a:pos x="connsiteX1" y="connsiteY1"/>
              </a:cxn>
              <a:cxn ang="0">
                <a:pos x="connsiteX2" y="connsiteY2"/>
              </a:cxn>
              <a:cxn ang="0">
                <a:pos x="connsiteX3" y="connsiteY3"/>
              </a:cxn>
            </a:cxnLst>
            <a:rect l="l" t="t" r="r" b="b"/>
            <a:pathLst>
              <a:path w="4105656" h="4105656">
                <a:moveTo>
                  <a:pt x="0" y="0"/>
                </a:moveTo>
                <a:lnTo>
                  <a:pt x="4105656" y="0"/>
                </a:lnTo>
                <a:lnTo>
                  <a:pt x="4105656" y="4105656"/>
                </a:lnTo>
                <a:lnTo>
                  <a:pt x="0" y="410565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990601"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Picture Placeholder 7"/>
          <p:cNvSpPr>
            <a:spLocks noGrp="1"/>
          </p:cNvSpPr>
          <p:nvPr>
            <p:ph type="pic" sz="quarter" idx="11" hasCustomPrompt="1"/>
          </p:nvPr>
        </p:nvSpPr>
        <p:spPr>
          <a:xfrm>
            <a:off x="4617259"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2" hasCustomPrompt="1"/>
          </p:nvPr>
        </p:nvSpPr>
        <p:spPr>
          <a:xfrm>
            <a:off x="8242310"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2" name="Oval 1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3" name="TextBox 1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999354"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1" hasCustomPrompt="1"/>
          </p:nvPr>
        </p:nvSpPr>
        <p:spPr>
          <a:xfrm>
            <a:off x="3672473"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Picture Placeholder 9"/>
          <p:cNvSpPr>
            <a:spLocks noGrp="1"/>
          </p:cNvSpPr>
          <p:nvPr>
            <p:ph type="pic" sz="quarter" idx="12" hasCustomPrompt="1"/>
          </p:nvPr>
        </p:nvSpPr>
        <p:spPr>
          <a:xfrm>
            <a:off x="6345592"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3" hasCustomPrompt="1"/>
          </p:nvPr>
        </p:nvSpPr>
        <p:spPr>
          <a:xfrm>
            <a:off x="9018710"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1013808" y="1718031"/>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1" hasCustomPrompt="1"/>
          </p:nvPr>
        </p:nvSpPr>
        <p:spPr>
          <a:xfrm>
            <a:off x="6515676" y="1718031"/>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Picture Placeholder 9"/>
          <p:cNvSpPr>
            <a:spLocks noGrp="1"/>
          </p:cNvSpPr>
          <p:nvPr>
            <p:ph type="pic" sz="quarter" idx="12" hasCustomPrompt="1"/>
          </p:nvPr>
        </p:nvSpPr>
        <p:spPr>
          <a:xfrm>
            <a:off x="1013808" y="4099338"/>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3" hasCustomPrompt="1"/>
          </p:nvPr>
        </p:nvSpPr>
        <p:spPr>
          <a:xfrm>
            <a:off x="6515676" y="4099338"/>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3941274" y="1711353"/>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1" hasCustomPrompt="1"/>
          </p:nvPr>
        </p:nvSpPr>
        <p:spPr>
          <a:xfrm>
            <a:off x="6212528" y="1711353"/>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Picture Placeholder 9"/>
          <p:cNvSpPr>
            <a:spLocks noGrp="1"/>
          </p:cNvSpPr>
          <p:nvPr>
            <p:ph type="pic" sz="quarter" idx="12" hasCustomPrompt="1"/>
          </p:nvPr>
        </p:nvSpPr>
        <p:spPr>
          <a:xfrm>
            <a:off x="3941274" y="3982607"/>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3" hasCustomPrompt="1"/>
          </p:nvPr>
        </p:nvSpPr>
        <p:spPr>
          <a:xfrm>
            <a:off x="6212528" y="3982607"/>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037105" y="1788663"/>
            <a:ext cx="2148840" cy="2148840"/>
          </a:xfrm>
          <a:custGeom>
            <a:avLst/>
            <a:gdLst>
              <a:gd name="connsiteX0" fmla="*/ 0 w 2148840"/>
              <a:gd name="connsiteY0" fmla="*/ 0 h 2148840"/>
              <a:gd name="connsiteX1" fmla="*/ 2148840 w 2148840"/>
              <a:gd name="connsiteY1" fmla="*/ 0 h 2148840"/>
              <a:gd name="connsiteX2" fmla="*/ 2148840 w 2148840"/>
              <a:gd name="connsiteY2" fmla="*/ 2148840 h 2148840"/>
              <a:gd name="connsiteX3" fmla="*/ 0 w 2148840"/>
              <a:gd name="connsiteY3" fmla="*/ 2148840 h 2148840"/>
            </a:gdLst>
            <a:ahLst/>
            <a:cxnLst>
              <a:cxn ang="0">
                <a:pos x="connsiteX0" y="connsiteY0"/>
              </a:cxn>
              <a:cxn ang="0">
                <a:pos x="connsiteX1" y="connsiteY1"/>
              </a:cxn>
              <a:cxn ang="0">
                <a:pos x="connsiteX2" y="connsiteY2"/>
              </a:cxn>
              <a:cxn ang="0">
                <a:pos x="connsiteX3" y="connsiteY3"/>
              </a:cxn>
            </a:cxnLst>
            <a:rect l="l" t="t" r="r" b="b"/>
            <a:pathLst>
              <a:path w="2148840" h="2148840">
                <a:moveTo>
                  <a:pt x="0" y="0"/>
                </a:moveTo>
                <a:lnTo>
                  <a:pt x="2148840" y="0"/>
                </a:lnTo>
                <a:lnTo>
                  <a:pt x="2148840" y="2148840"/>
                </a:lnTo>
                <a:lnTo>
                  <a:pt x="0" y="214884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990600" y="1780212"/>
            <a:ext cx="3896924" cy="3896924"/>
          </a:xfrm>
          <a:custGeom>
            <a:avLst/>
            <a:gdLst>
              <a:gd name="connsiteX0" fmla="*/ 0 w 3896924"/>
              <a:gd name="connsiteY0" fmla="*/ 0 h 3896924"/>
              <a:gd name="connsiteX1" fmla="*/ 3896924 w 3896924"/>
              <a:gd name="connsiteY1" fmla="*/ 0 h 3896924"/>
              <a:gd name="connsiteX2" fmla="*/ 3896924 w 3896924"/>
              <a:gd name="connsiteY2" fmla="*/ 3896924 h 3896924"/>
              <a:gd name="connsiteX3" fmla="*/ 0 w 3896924"/>
              <a:gd name="connsiteY3" fmla="*/ 3896924 h 3896924"/>
            </a:gdLst>
            <a:ahLst/>
            <a:cxnLst>
              <a:cxn ang="0">
                <a:pos x="connsiteX0" y="connsiteY0"/>
              </a:cxn>
              <a:cxn ang="0">
                <a:pos x="connsiteX1" y="connsiteY1"/>
              </a:cxn>
              <a:cxn ang="0">
                <a:pos x="connsiteX2" y="connsiteY2"/>
              </a:cxn>
              <a:cxn ang="0">
                <a:pos x="connsiteX3" y="connsiteY3"/>
              </a:cxn>
            </a:cxnLst>
            <a:rect l="l" t="t" r="r" b="b"/>
            <a:pathLst>
              <a:path w="3896924" h="3896924">
                <a:moveTo>
                  <a:pt x="0" y="0"/>
                </a:moveTo>
                <a:lnTo>
                  <a:pt x="3896924" y="0"/>
                </a:lnTo>
                <a:lnTo>
                  <a:pt x="3896924" y="3896924"/>
                </a:lnTo>
                <a:lnTo>
                  <a:pt x="0" y="389692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7775340" y="1033272"/>
            <a:ext cx="4246254" cy="5824728"/>
          </a:xfrm>
          <a:custGeom>
            <a:avLst/>
            <a:gdLst>
              <a:gd name="connsiteX0" fmla="*/ 1787562 w 4246254"/>
              <a:gd name="connsiteY0" fmla="*/ 0 h 5824728"/>
              <a:gd name="connsiteX1" fmla="*/ 1800284 w 4246254"/>
              <a:gd name="connsiteY1" fmla="*/ 0 h 5824728"/>
              <a:gd name="connsiteX2" fmla="*/ 1867080 w 4246254"/>
              <a:gd name="connsiteY2" fmla="*/ 34955 h 5824728"/>
              <a:gd name="connsiteX3" fmla="*/ 2026115 w 4246254"/>
              <a:gd name="connsiteY3" fmla="*/ 54021 h 5824728"/>
              <a:gd name="connsiteX4" fmla="*/ 2067464 w 4246254"/>
              <a:gd name="connsiteY4" fmla="*/ 63554 h 5824728"/>
              <a:gd name="connsiteX5" fmla="*/ 2159705 w 4246254"/>
              <a:gd name="connsiteY5" fmla="*/ 104864 h 5824728"/>
              <a:gd name="connsiteX6" fmla="*/ 2201054 w 4246254"/>
              <a:gd name="connsiteY6" fmla="*/ 136641 h 5824728"/>
              <a:gd name="connsiteX7" fmla="*/ 2350548 w 4246254"/>
              <a:gd name="connsiteY7" fmla="*/ 273283 h 5824728"/>
              <a:gd name="connsiteX8" fmla="*/ 2452331 w 4246254"/>
              <a:gd name="connsiteY8" fmla="*/ 718161 h 5824728"/>
              <a:gd name="connsiteX9" fmla="*/ 2465054 w 4246254"/>
              <a:gd name="connsiteY9" fmla="*/ 842091 h 5824728"/>
              <a:gd name="connsiteX10" fmla="*/ 2436428 w 4246254"/>
              <a:gd name="connsiteY10" fmla="*/ 1089952 h 5824728"/>
              <a:gd name="connsiteX11" fmla="*/ 2461873 w 4246254"/>
              <a:gd name="connsiteY11" fmla="*/ 1277437 h 5824728"/>
              <a:gd name="connsiteX12" fmla="*/ 2528668 w 4246254"/>
              <a:gd name="connsiteY12" fmla="*/ 1401367 h 5824728"/>
              <a:gd name="connsiteX13" fmla="*/ 2703608 w 4246254"/>
              <a:gd name="connsiteY13" fmla="*/ 1544363 h 5824728"/>
              <a:gd name="connsiteX14" fmla="*/ 2958064 w 4246254"/>
              <a:gd name="connsiteY14" fmla="*/ 1712782 h 5824728"/>
              <a:gd name="connsiteX15" fmla="*/ 3533774 w 4246254"/>
              <a:gd name="connsiteY15" fmla="*/ 1878022 h 5824728"/>
              <a:gd name="connsiteX16" fmla="*/ 3727798 w 4246254"/>
              <a:gd name="connsiteY16" fmla="*/ 2036907 h 5824728"/>
              <a:gd name="connsiteX17" fmla="*/ 3835942 w 4246254"/>
              <a:gd name="connsiteY17" fmla="*/ 2418231 h 5824728"/>
              <a:gd name="connsiteX18" fmla="*/ 3877291 w 4246254"/>
              <a:gd name="connsiteY18" fmla="*/ 2510385 h 5824728"/>
              <a:gd name="connsiteX19" fmla="*/ 3912279 w 4246254"/>
              <a:gd name="connsiteY19" fmla="*/ 2672448 h 5824728"/>
              <a:gd name="connsiteX20" fmla="*/ 3918640 w 4246254"/>
              <a:gd name="connsiteY20" fmla="*/ 2736002 h 5824728"/>
              <a:gd name="connsiteX21" fmla="*/ 3953628 w 4246254"/>
              <a:gd name="connsiteY21" fmla="*/ 2853577 h 5824728"/>
              <a:gd name="connsiteX22" fmla="*/ 3959990 w 4246254"/>
              <a:gd name="connsiteY22" fmla="*/ 2888531 h 5824728"/>
              <a:gd name="connsiteX23" fmla="*/ 4064953 w 4246254"/>
              <a:gd name="connsiteY23" fmla="*/ 3066483 h 5824728"/>
              <a:gd name="connsiteX24" fmla="*/ 4087218 w 4246254"/>
              <a:gd name="connsiteY24" fmla="*/ 3222190 h 5824728"/>
              <a:gd name="connsiteX25" fmla="*/ 4096760 w 4246254"/>
              <a:gd name="connsiteY25" fmla="*/ 3295277 h 5824728"/>
              <a:gd name="connsiteX26" fmla="*/ 4134929 w 4246254"/>
              <a:gd name="connsiteY26" fmla="*/ 3425563 h 5824728"/>
              <a:gd name="connsiteX27" fmla="*/ 4189001 w 4246254"/>
              <a:gd name="connsiteY27" fmla="*/ 3603514 h 5824728"/>
              <a:gd name="connsiteX28" fmla="*/ 4230350 w 4246254"/>
              <a:gd name="connsiteY28" fmla="*/ 3822776 h 5824728"/>
              <a:gd name="connsiteX29" fmla="*/ 4246254 w 4246254"/>
              <a:gd name="connsiteY29" fmla="*/ 3988016 h 5824728"/>
              <a:gd name="connsiteX30" fmla="*/ 4246254 w 4246254"/>
              <a:gd name="connsiteY30" fmla="*/ 4061103 h 5824728"/>
              <a:gd name="connsiteX31" fmla="*/ 4169917 w 4246254"/>
              <a:gd name="connsiteY31" fmla="*/ 4245410 h 5824728"/>
              <a:gd name="connsiteX32" fmla="*/ 4039508 w 4246254"/>
              <a:gd name="connsiteY32" fmla="*/ 4324853 h 5824728"/>
              <a:gd name="connsiteX33" fmla="*/ 3928182 w 4246254"/>
              <a:gd name="connsiteY33" fmla="*/ 4328031 h 5824728"/>
              <a:gd name="connsiteX34" fmla="*/ 3412907 w 4246254"/>
              <a:gd name="connsiteY34" fmla="*/ 4512337 h 5824728"/>
              <a:gd name="connsiteX35" fmla="*/ 3397003 w 4246254"/>
              <a:gd name="connsiteY35" fmla="*/ 4563181 h 5824728"/>
              <a:gd name="connsiteX36" fmla="*/ 3428810 w 4246254"/>
              <a:gd name="connsiteY36" fmla="*/ 4804686 h 5824728"/>
              <a:gd name="connsiteX37" fmla="*/ 3489244 w 4246254"/>
              <a:gd name="connsiteY37" fmla="*/ 5516491 h 5824728"/>
              <a:gd name="connsiteX38" fmla="*/ 3505148 w 4246254"/>
              <a:gd name="connsiteY38" fmla="*/ 5824728 h 5824728"/>
              <a:gd name="connsiteX39" fmla="*/ 2183561 w 4246254"/>
              <a:gd name="connsiteY39" fmla="*/ 5824728 h 5824728"/>
              <a:gd name="connsiteX40" fmla="*/ 861974 w 4246254"/>
              <a:gd name="connsiteY40" fmla="*/ 5824728 h 5824728"/>
              <a:gd name="connsiteX41" fmla="*/ 1024190 w 4246254"/>
              <a:gd name="connsiteY41" fmla="*/ 4782442 h 5824728"/>
              <a:gd name="connsiteX42" fmla="*/ 925588 w 4246254"/>
              <a:gd name="connsiteY42" fmla="*/ 4760198 h 5824728"/>
              <a:gd name="connsiteX43" fmla="*/ 900142 w 4246254"/>
              <a:gd name="connsiteY43" fmla="*/ 4798330 h 5824728"/>
              <a:gd name="connsiteX44" fmla="*/ 715661 w 4246254"/>
              <a:gd name="connsiteY44" fmla="*/ 4550470 h 5824728"/>
              <a:gd name="connsiteX45" fmla="*/ 680673 w 4246254"/>
              <a:gd name="connsiteY45" fmla="*/ 4235877 h 5824728"/>
              <a:gd name="connsiteX46" fmla="*/ 661589 w 4246254"/>
              <a:gd name="connsiteY46" fmla="*/ 4127835 h 5824728"/>
              <a:gd name="connsiteX47" fmla="*/ 566167 w 4246254"/>
              <a:gd name="connsiteY47" fmla="*/ 4029326 h 5824728"/>
              <a:gd name="connsiteX48" fmla="*/ 403951 w 4246254"/>
              <a:gd name="connsiteY48" fmla="*/ 3736978 h 5824728"/>
              <a:gd name="connsiteX49" fmla="*/ 403951 w 4246254"/>
              <a:gd name="connsiteY49" fmla="*/ 3702023 h 5824728"/>
              <a:gd name="connsiteX50" fmla="*/ 378505 w 4246254"/>
              <a:gd name="connsiteY50" fmla="*/ 3635291 h 5824728"/>
              <a:gd name="connsiteX51" fmla="*/ 60434 w 4246254"/>
              <a:gd name="connsiteY51" fmla="*/ 3390608 h 5824728"/>
              <a:gd name="connsiteX52" fmla="*/ 0 w 4246254"/>
              <a:gd name="connsiteY52" fmla="*/ 3336587 h 5824728"/>
              <a:gd name="connsiteX53" fmla="*/ 162217 w 4246254"/>
              <a:gd name="connsiteY53" fmla="*/ 3320699 h 5824728"/>
              <a:gd name="connsiteX54" fmla="*/ 318072 w 4246254"/>
              <a:gd name="connsiteY54" fmla="*/ 3295277 h 5824728"/>
              <a:gd name="connsiteX55" fmla="*/ 591613 w 4246254"/>
              <a:gd name="connsiteY55" fmla="*/ 3295277 h 5824728"/>
              <a:gd name="connsiteX56" fmla="*/ 798359 w 4246254"/>
              <a:gd name="connsiteY56" fmla="*/ 3282566 h 5824728"/>
              <a:gd name="connsiteX57" fmla="*/ 776094 w 4246254"/>
              <a:gd name="connsiteY57" fmla="*/ 3244434 h 5824728"/>
              <a:gd name="connsiteX58" fmla="*/ 769733 w 4246254"/>
              <a:gd name="connsiteY58" fmla="*/ 2952085 h 5824728"/>
              <a:gd name="connsiteX59" fmla="*/ 782456 w 4246254"/>
              <a:gd name="connsiteY59" fmla="*/ 2923486 h 5824728"/>
              <a:gd name="connsiteX60" fmla="*/ 791998 w 4246254"/>
              <a:gd name="connsiteY60" fmla="*/ 2656559 h 5824728"/>
              <a:gd name="connsiteX61" fmla="*/ 836528 w 4246254"/>
              <a:gd name="connsiteY61" fmla="*/ 2164015 h 5824728"/>
              <a:gd name="connsiteX62" fmla="*/ 957395 w 4246254"/>
              <a:gd name="connsiteY62" fmla="*/ 2014663 h 5824728"/>
              <a:gd name="connsiteX63" fmla="*/ 1218214 w 4246254"/>
              <a:gd name="connsiteY63" fmla="*/ 1893911 h 5824728"/>
              <a:gd name="connsiteX64" fmla="*/ 1552189 w 4246254"/>
              <a:gd name="connsiteY64" fmla="*/ 1776336 h 5824728"/>
              <a:gd name="connsiteX65" fmla="*/ 1711224 w 4246254"/>
              <a:gd name="connsiteY65" fmla="*/ 1703249 h 5824728"/>
              <a:gd name="connsiteX66" fmla="*/ 1558550 w 4246254"/>
              <a:gd name="connsiteY66" fmla="*/ 1458565 h 5824728"/>
              <a:gd name="connsiteX67" fmla="*/ 1459948 w 4246254"/>
              <a:gd name="connsiteY67" fmla="*/ 1191638 h 5824728"/>
              <a:gd name="connsiteX68" fmla="*/ 1440864 w 4246254"/>
              <a:gd name="connsiteY68" fmla="*/ 1163039 h 5824728"/>
              <a:gd name="connsiteX69" fmla="*/ 1354984 w 4246254"/>
              <a:gd name="connsiteY69" fmla="*/ 1032753 h 5824728"/>
              <a:gd name="connsiteX70" fmla="*/ 1323177 w 4246254"/>
              <a:gd name="connsiteY70" fmla="*/ 943778 h 5824728"/>
              <a:gd name="connsiteX71" fmla="*/ 1237298 w 4246254"/>
              <a:gd name="connsiteY71" fmla="*/ 692739 h 5824728"/>
              <a:gd name="connsiteX72" fmla="*/ 1224575 w 4246254"/>
              <a:gd name="connsiteY72" fmla="*/ 514788 h 5824728"/>
              <a:gd name="connsiteX73" fmla="*/ 1288189 w 4246254"/>
              <a:gd name="connsiteY73" fmla="*/ 400391 h 5824728"/>
              <a:gd name="connsiteX74" fmla="*/ 1399514 w 4246254"/>
              <a:gd name="connsiteY74" fmla="*/ 231972 h 5824728"/>
              <a:gd name="connsiteX75" fmla="*/ 1787562 w 4246254"/>
              <a:gd name="connsiteY75" fmla="*/ 0 h 582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246254" h="5824728">
                <a:moveTo>
                  <a:pt x="1787562" y="0"/>
                </a:moveTo>
                <a:cubicBezTo>
                  <a:pt x="1790742" y="0"/>
                  <a:pt x="1793923" y="0"/>
                  <a:pt x="1800284" y="0"/>
                </a:cubicBezTo>
                <a:cubicBezTo>
                  <a:pt x="1813007" y="31777"/>
                  <a:pt x="1825730" y="44488"/>
                  <a:pt x="1867080" y="34955"/>
                </a:cubicBezTo>
                <a:cubicBezTo>
                  <a:pt x="1917971" y="22244"/>
                  <a:pt x="1972043" y="44488"/>
                  <a:pt x="2026115" y="54021"/>
                </a:cubicBezTo>
                <a:cubicBezTo>
                  <a:pt x="2038838" y="54021"/>
                  <a:pt x="2054742" y="57199"/>
                  <a:pt x="2067464" y="63554"/>
                </a:cubicBezTo>
                <a:cubicBezTo>
                  <a:pt x="2099272" y="76265"/>
                  <a:pt x="2127898" y="88976"/>
                  <a:pt x="2159705" y="104864"/>
                </a:cubicBezTo>
                <a:cubicBezTo>
                  <a:pt x="2175609" y="111220"/>
                  <a:pt x="2185151" y="133464"/>
                  <a:pt x="2201054" y="136641"/>
                </a:cubicBezTo>
                <a:cubicBezTo>
                  <a:pt x="2280572" y="152530"/>
                  <a:pt x="2325102" y="197018"/>
                  <a:pt x="2350548" y="273283"/>
                </a:cubicBezTo>
                <a:cubicBezTo>
                  <a:pt x="2398259" y="419457"/>
                  <a:pt x="2445970" y="562453"/>
                  <a:pt x="2452331" y="718161"/>
                </a:cubicBezTo>
                <a:cubicBezTo>
                  <a:pt x="2452331" y="759471"/>
                  <a:pt x="2455512" y="800781"/>
                  <a:pt x="2465054" y="842091"/>
                </a:cubicBezTo>
                <a:cubicBezTo>
                  <a:pt x="2487319" y="927889"/>
                  <a:pt x="2474596" y="1010509"/>
                  <a:pt x="2436428" y="1089952"/>
                </a:cubicBezTo>
                <a:cubicBezTo>
                  <a:pt x="2398259" y="1163039"/>
                  <a:pt x="2395078" y="1236126"/>
                  <a:pt x="2461873" y="1277437"/>
                </a:cubicBezTo>
                <a:cubicBezTo>
                  <a:pt x="2522307" y="1318747"/>
                  <a:pt x="2528668" y="1363235"/>
                  <a:pt x="2528668" y="1401367"/>
                </a:cubicBezTo>
                <a:cubicBezTo>
                  <a:pt x="2595463" y="1455388"/>
                  <a:pt x="2652716" y="1496698"/>
                  <a:pt x="2703608" y="1544363"/>
                </a:cubicBezTo>
                <a:cubicBezTo>
                  <a:pt x="2779944" y="1614273"/>
                  <a:pt x="2856282" y="1684182"/>
                  <a:pt x="2958064" y="1712782"/>
                </a:cubicBezTo>
                <a:cubicBezTo>
                  <a:pt x="3152088" y="1766803"/>
                  <a:pt x="3342931" y="1824001"/>
                  <a:pt x="3533774" y="1878022"/>
                </a:cubicBezTo>
                <a:cubicBezTo>
                  <a:pt x="3622834" y="1903444"/>
                  <a:pt x="3699171" y="1938398"/>
                  <a:pt x="3727798" y="2036907"/>
                </a:cubicBezTo>
                <a:cubicBezTo>
                  <a:pt x="3762786" y="2164015"/>
                  <a:pt x="3797773" y="2291124"/>
                  <a:pt x="3835942" y="2418231"/>
                </a:cubicBezTo>
                <a:cubicBezTo>
                  <a:pt x="3842303" y="2450008"/>
                  <a:pt x="3858207" y="2481785"/>
                  <a:pt x="3877291" y="2510385"/>
                </a:cubicBezTo>
                <a:cubicBezTo>
                  <a:pt x="3909098" y="2561228"/>
                  <a:pt x="3934544" y="2608894"/>
                  <a:pt x="3912279" y="2672448"/>
                </a:cubicBezTo>
                <a:cubicBezTo>
                  <a:pt x="3905918" y="2691514"/>
                  <a:pt x="3905918" y="2726469"/>
                  <a:pt x="3918640" y="2736002"/>
                </a:cubicBezTo>
                <a:cubicBezTo>
                  <a:pt x="3956809" y="2767779"/>
                  <a:pt x="3956809" y="2809089"/>
                  <a:pt x="3953628" y="2853577"/>
                </a:cubicBezTo>
                <a:cubicBezTo>
                  <a:pt x="3953628" y="2866287"/>
                  <a:pt x="3953628" y="2888531"/>
                  <a:pt x="3959990" y="2888531"/>
                </a:cubicBezTo>
                <a:cubicBezTo>
                  <a:pt x="4039508" y="2923486"/>
                  <a:pt x="4033146" y="3006106"/>
                  <a:pt x="4064953" y="3066483"/>
                </a:cubicBezTo>
                <a:cubicBezTo>
                  <a:pt x="4087218" y="3110971"/>
                  <a:pt x="4080857" y="3171347"/>
                  <a:pt x="4087218" y="3222190"/>
                </a:cubicBezTo>
                <a:cubicBezTo>
                  <a:pt x="4090399" y="3247612"/>
                  <a:pt x="4090399" y="3273033"/>
                  <a:pt x="4096760" y="3295277"/>
                </a:cubicBezTo>
                <a:cubicBezTo>
                  <a:pt x="4109483" y="3339765"/>
                  <a:pt x="4125387" y="3381075"/>
                  <a:pt x="4134929" y="3425563"/>
                </a:cubicBezTo>
                <a:cubicBezTo>
                  <a:pt x="4154013" y="3485939"/>
                  <a:pt x="4154013" y="3555849"/>
                  <a:pt x="4189001" y="3603514"/>
                </a:cubicBezTo>
                <a:cubicBezTo>
                  <a:pt x="4236712" y="3676601"/>
                  <a:pt x="4236712" y="3746511"/>
                  <a:pt x="4230350" y="3822776"/>
                </a:cubicBezTo>
                <a:cubicBezTo>
                  <a:pt x="4227170" y="3876797"/>
                  <a:pt x="4239892" y="3930818"/>
                  <a:pt x="4246254" y="3988016"/>
                </a:cubicBezTo>
                <a:cubicBezTo>
                  <a:pt x="4246254" y="4010260"/>
                  <a:pt x="4246254" y="4035682"/>
                  <a:pt x="4246254" y="4061103"/>
                </a:cubicBezTo>
                <a:cubicBezTo>
                  <a:pt x="4220808" y="4121480"/>
                  <a:pt x="4195362" y="4185034"/>
                  <a:pt x="4169917" y="4245410"/>
                </a:cubicBezTo>
                <a:cubicBezTo>
                  <a:pt x="4144471" y="4299431"/>
                  <a:pt x="4103122" y="4331208"/>
                  <a:pt x="4039508" y="4324853"/>
                </a:cubicBezTo>
                <a:cubicBezTo>
                  <a:pt x="4004520" y="4324853"/>
                  <a:pt x="3966351" y="4321675"/>
                  <a:pt x="3928182" y="4328031"/>
                </a:cubicBezTo>
                <a:cubicBezTo>
                  <a:pt x="3743701" y="4350274"/>
                  <a:pt x="3571942" y="4417006"/>
                  <a:pt x="3412907" y="4512337"/>
                </a:cubicBezTo>
                <a:cubicBezTo>
                  <a:pt x="3400184" y="4518693"/>
                  <a:pt x="3393822" y="4547292"/>
                  <a:pt x="3397003" y="4563181"/>
                </a:cubicBezTo>
                <a:cubicBezTo>
                  <a:pt x="3406545" y="4645801"/>
                  <a:pt x="3422449" y="4725243"/>
                  <a:pt x="3428810" y="4804686"/>
                </a:cubicBezTo>
                <a:cubicBezTo>
                  <a:pt x="3451075" y="5043014"/>
                  <a:pt x="3470160" y="5278163"/>
                  <a:pt x="3489244" y="5516491"/>
                </a:cubicBezTo>
                <a:cubicBezTo>
                  <a:pt x="3498786" y="5618178"/>
                  <a:pt x="3498786" y="5723042"/>
                  <a:pt x="3505148" y="5824728"/>
                </a:cubicBezTo>
                <a:lnTo>
                  <a:pt x="2183561" y="5824728"/>
                </a:lnTo>
                <a:lnTo>
                  <a:pt x="861974" y="5824728"/>
                </a:lnTo>
                <a:cubicBezTo>
                  <a:pt x="916046" y="5472003"/>
                  <a:pt x="973299" y="5122456"/>
                  <a:pt x="1024190" y="4782442"/>
                </a:cubicBezTo>
                <a:cubicBezTo>
                  <a:pt x="989202" y="4776087"/>
                  <a:pt x="957395" y="4766553"/>
                  <a:pt x="925588" y="4760198"/>
                </a:cubicBezTo>
                <a:cubicBezTo>
                  <a:pt x="922407" y="4766553"/>
                  <a:pt x="916046" y="4776087"/>
                  <a:pt x="900142" y="4798330"/>
                </a:cubicBezTo>
                <a:cubicBezTo>
                  <a:pt x="836528" y="4709355"/>
                  <a:pt x="779275" y="4629912"/>
                  <a:pt x="715661" y="4550470"/>
                </a:cubicBezTo>
                <a:cubicBezTo>
                  <a:pt x="636143" y="4451961"/>
                  <a:pt x="636143" y="4343919"/>
                  <a:pt x="680673" y="4235877"/>
                </a:cubicBezTo>
                <a:cubicBezTo>
                  <a:pt x="699757" y="4185034"/>
                  <a:pt x="687034" y="4159612"/>
                  <a:pt x="661589" y="4127835"/>
                </a:cubicBezTo>
                <a:cubicBezTo>
                  <a:pt x="629782" y="4092880"/>
                  <a:pt x="601155" y="4057926"/>
                  <a:pt x="566167" y="4029326"/>
                </a:cubicBezTo>
                <a:cubicBezTo>
                  <a:pt x="470746" y="3953062"/>
                  <a:pt x="454842" y="3835487"/>
                  <a:pt x="403951" y="3736978"/>
                </a:cubicBezTo>
                <a:cubicBezTo>
                  <a:pt x="397590" y="3727445"/>
                  <a:pt x="400770" y="3711556"/>
                  <a:pt x="403951" y="3702023"/>
                </a:cubicBezTo>
                <a:cubicBezTo>
                  <a:pt x="419855" y="3667068"/>
                  <a:pt x="403951" y="3651180"/>
                  <a:pt x="378505" y="3635291"/>
                </a:cubicBezTo>
                <a:cubicBezTo>
                  <a:pt x="273542" y="3552671"/>
                  <a:pt x="165397" y="3473229"/>
                  <a:pt x="60434" y="3390608"/>
                </a:cubicBezTo>
                <a:cubicBezTo>
                  <a:pt x="44530" y="3377897"/>
                  <a:pt x="28627" y="3362009"/>
                  <a:pt x="0" y="3336587"/>
                </a:cubicBezTo>
                <a:cubicBezTo>
                  <a:pt x="66795" y="3333410"/>
                  <a:pt x="127229" y="3346120"/>
                  <a:pt x="162217" y="3320699"/>
                </a:cubicBezTo>
                <a:cubicBezTo>
                  <a:pt x="216289" y="3288922"/>
                  <a:pt x="264000" y="3295277"/>
                  <a:pt x="318072" y="3295277"/>
                </a:cubicBezTo>
                <a:cubicBezTo>
                  <a:pt x="410312" y="3292100"/>
                  <a:pt x="502553" y="3295277"/>
                  <a:pt x="591613" y="3295277"/>
                </a:cubicBezTo>
                <a:cubicBezTo>
                  <a:pt x="658408" y="3292100"/>
                  <a:pt x="725203" y="3288922"/>
                  <a:pt x="798359" y="3282566"/>
                </a:cubicBezTo>
                <a:cubicBezTo>
                  <a:pt x="788817" y="3263500"/>
                  <a:pt x="782456" y="3253967"/>
                  <a:pt x="776094" y="3244434"/>
                </a:cubicBezTo>
                <a:cubicBezTo>
                  <a:pt x="693396" y="3126859"/>
                  <a:pt x="693396" y="3069660"/>
                  <a:pt x="769733" y="2952085"/>
                </a:cubicBezTo>
                <a:cubicBezTo>
                  <a:pt x="776094" y="2945730"/>
                  <a:pt x="782456" y="2933019"/>
                  <a:pt x="782456" y="2923486"/>
                </a:cubicBezTo>
                <a:cubicBezTo>
                  <a:pt x="788817" y="2834510"/>
                  <a:pt x="807902" y="2742357"/>
                  <a:pt x="791998" y="2656559"/>
                </a:cubicBezTo>
                <a:cubicBezTo>
                  <a:pt x="763372" y="2484963"/>
                  <a:pt x="791998" y="2326078"/>
                  <a:pt x="836528" y="2164015"/>
                </a:cubicBezTo>
                <a:cubicBezTo>
                  <a:pt x="855612" y="2097284"/>
                  <a:pt x="887419" y="2043263"/>
                  <a:pt x="957395" y="2014663"/>
                </a:cubicBezTo>
                <a:cubicBezTo>
                  <a:pt x="1046455" y="1976531"/>
                  <a:pt x="1129154" y="1928865"/>
                  <a:pt x="1218214" y="1893911"/>
                </a:cubicBezTo>
                <a:cubicBezTo>
                  <a:pt x="1329539" y="1849423"/>
                  <a:pt x="1444044" y="1817646"/>
                  <a:pt x="1552189" y="1776336"/>
                </a:cubicBezTo>
                <a:cubicBezTo>
                  <a:pt x="1609442" y="1754092"/>
                  <a:pt x="1663514" y="1725492"/>
                  <a:pt x="1711224" y="1703249"/>
                </a:cubicBezTo>
                <a:cubicBezTo>
                  <a:pt x="1653972" y="1614273"/>
                  <a:pt x="1593538" y="1541186"/>
                  <a:pt x="1558550" y="1458565"/>
                </a:cubicBezTo>
                <a:cubicBezTo>
                  <a:pt x="1520382" y="1372768"/>
                  <a:pt x="1447225" y="1296503"/>
                  <a:pt x="1459948" y="1191638"/>
                </a:cubicBezTo>
                <a:cubicBezTo>
                  <a:pt x="1463129" y="1182105"/>
                  <a:pt x="1450406" y="1169395"/>
                  <a:pt x="1440864" y="1163039"/>
                </a:cubicBezTo>
                <a:cubicBezTo>
                  <a:pt x="1386792" y="1137618"/>
                  <a:pt x="1354984" y="1099485"/>
                  <a:pt x="1354984" y="1032753"/>
                </a:cubicBezTo>
                <a:cubicBezTo>
                  <a:pt x="1354984" y="1004154"/>
                  <a:pt x="1335900" y="975555"/>
                  <a:pt x="1323177" y="943778"/>
                </a:cubicBezTo>
                <a:cubicBezTo>
                  <a:pt x="1294551" y="861157"/>
                  <a:pt x="1259563" y="778537"/>
                  <a:pt x="1237298" y="692739"/>
                </a:cubicBezTo>
                <a:cubicBezTo>
                  <a:pt x="1221394" y="635541"/>
                  <a:pt x="1215033" y="575164"/>
                  <a:pt x="1224575" y="514788"/>
                </a:cubicBezTo>
                <a:cubicBezTo>
                  <a:pt x="1230936" y="476655"/>
                  <a:pt x="1265924" y="438523"/>
                  <a:pt x="1288189" y="400391"/>
                </a:cubicBezTo>
                <a:cubicBezTo>
                  <a:pt x="1323177" y="343192"/>
                  <a:pt x="1348623" y="273283"/>
                  <a:pt x="1399514" y="231972"/>
                </a:cubicBezTo>
                <a:cubicBezTo>
                  <a:pt x="1514020" y="130286"/>
                  <a:pt x="1625345" y="19066"/>
                  <a:pt x="1787562"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12800" y="1600203"/>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8229600" y="1600203"/>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C9B80AA9-DE97-4D65-8BB9-E1B06786BCD0}" type="datetime1">
              <a:rPr lang="id-ID" altLang="zh-CN" smtClean="0"/>
            </a:fld>
            <a:endParaRPr lang="en-US"/>
          </a:p>
        </p:txBody>
      </p:sp>
      <p:sp>
        <p:nvSpPr>
          <p:cNvPr id="6" name="页脚占位符 5"/>
          <p:cNvSpPr>
            <a:spLocks noGrp="1"/>
          </p:cNvSpPr>
          <p:nvPr>
            <p:ph type="ftr" sz="quarter" idx="11"/>
          </p:nvPr>
        </p:nvSpPr>
        <p:spPr/>
        <p:txBody>
          <a:bodyPr/>
          <a:lstStyle/>
          <a:p>
            <a:r>
              <a:rPr lang="en-US"/>
              <a:t>Startup Presentation</a:t>
            </a:r>
            <a:endParaRPr lang="en-US"/>
          </a:p>
        </p:txBody>
      </p:sp>
      <p:sp>
        <p:nvSpPr>
          <p:cNvPr id="7" name="灯片编号占位符 6"/>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3238895" y="639341"/>
            <a:ext cx="5824591" cy="4525583"/>
          </a:xfrm>
          <a:custGeom>
            <a:avLst/>
            <a:gdLst>
              <a:gd name="connsiteX0" fmla="*/ 2624564 w 5824591"/>
              <a:gd name="connsiteY0" fmla="*/ 211 h 4525583"/>
              <a:gd name="connsiteX1" fmla="*/ 2753328 w 5824591"/>
              <a:gd name="connsiteY1" fmla="*/ 9359 h 4525583"/>
              <a:gd name="connsiteX2" fmla="*/ 2953627 w 5824591"/>
              <a:gd name="connsiteY2" fmla="*/ 50724 h 4525583"/>
              <a:gd name="connsiteX3" fmla="*/ 3138030 w 5824591"/>
              <a:gd name="connsiteY3" fmla="*/ 146181 h 4525583"/>
              <a:gd name="connsiteX4" fmla="*/ 3296998 w 5824591"/>
              <a:gd name="connsiteY4" fmla="*/ 235274 h 4525583"/>
              <a:gd name="connsiteX5" fmla="*/ 3306537 w 5824591"/>
              <a:gd name="connsiteY5" fmla="*/ 241638 h 4525583"/>
              <a:gd name="connsiteX6" fmla="*/ 3468684 w 5824591"/>
              <a:gd name="connsiteY6" fmla="*/ 448462 h 4525583"/>
              <a:gd name="connsiteX7" fmla="*/ 3481401 w 5824591"/>
              <a:gd name="connsiteY7" fmla="*/ 502554 h 4525583"/>
              <a:gd name="connsiteX8" fmla="*/ 3513195 w 5824591"/>
              <a:gd name="connsiteY8" fmla="*/ 687105 h 4525583"/>
              <a:gd name="connsiteX9" fmla="*/ 3519554 w 5824591"/>
              <a:gd name="connsiteY9" fmla="*/ 992568 h 4525583"/>
              <a:gd name="connsiteX10" fmla="*/ 3503657 w 5824591"/>
              <a:gd name="connsiteY10" fmla="*/ 1072116 h 4525583"/>
              <a:gd name="connsiteX11" fmla="*/ 3522733 w 5824591"/>
              <a:gd name="connsiteY11" fmla="*/ 1103935 h 4525583"/>
              <a:gd name="connsiteX12" fmla="*/ 3551347 w 5824591"/>
              <a:gd name="connsiteY12" fmla="*/ 1148482 h 4525583"/>
              <a:gd name="connsiteX13" fmla="*/ 3535451 w 5824591"/>
              <a:gd name="connsiteY13" fmla="*/ 1247121 h 4525583"/>
              <a:gd name="connsiteX14" fmla="*/ 3510016 w 5824591"/>
              <a:gd name="connsiteY14" fmla="*/ 1581221 h 4525583"/>
              <a:gd name="connsiteX15" fmla="*/ 3484581 w 5824591"/>
              <a:gd name="connsiteY15" fmla="*/ 1953504 h 4525583"/>
              <a:gd name="connsiteX16" fmla="*/ 3357406 w 5824591"/>
              <a:gd name="connsiteY16" fmla="*/ 2249422 h 4525583"/>
              <a:gd name="connsiteX17" fmla="*/ 3363765 w 5824591"/>
              <a:gd name="connsiteY17" fmla="*/ 2297151 h 4525583"/>
              <a:gd name="connsiteX18" fmla="*/ 3459146 w 5824591"/>
              <a:gd name="connsiteY18" fmla="*/ 2383062 h 4525583"/>
              <a:gd name="connsiteX19" fmla="*/ 3649908 w 5824591"/>
              <a:gd name="connsiteY19" fmla="*/ 2558067 h 4525583"/>
              <a:gd name="connsiteX20" fmla="*/ 3754827 w 5824591"/>
              <a:gd name="connsiteY20" fmla="*/ 2628069 h 4525583"/>
              <a:gd name="connsiteX21" fmla="*/ 3834311 w 5824591"/>
              <a:gd name="connsiteY21" fmla="*/ 2656706 h 4525583"/>
              <a:gd name="connsiteX22" fmla="*/ 4066404 w 5824591"/>
              <a:gd name="connsiteY22" fmla="*/ 2717162 h 4525583"/>
              <a:gd name="connsiteX23" fmla="*/ 4438389 w 5824591"/>
              <a:gd name="connsiteY23" fmla="*/ 2866712 h 4525583"/>
              <a:gd name="connsiteX24" fmla="*/ 4804016 w 5824591"/>
              <a:gd name="connsiteY24" fmla="*/ 3051263 h 4525583"/>
              <a:gd name="connsiteX25" fmla="*/ 4943908 w 5824591"/>
              <a:gd name="connsiteY25" fmla="*/ 3251723 h 4525583"/>
              <a:gd name="connsiteX26" fmla="*/ 4978881 w 5824591"/>
              <a:gd name="connsiteY26" fmla="*/ 3468093 h 4525583"/>
              <a:gd name="connsiteX27" fmla="*/ 5017033 w 5824591"/>
              <a:gd name="connsiteY27" fmla="*/ 3668553 h 4525583"/>
              <a:gd name="connsiteX28" fmla="*/ 5039289 w 5824591"/>
              <a:gd name="connsiteY28" fmla="*/ 3690826 h 4525583"/>
              <a:gd name="connsiteX29" fmla="*/ 5112414 w 5824591"/>
              <a:gd name="connsiteY29" fmla="*/ 3706736 h 4525583"/>
              <a:gd name="connsiteX30" fmla="*/ 5195078 w 5824591"/>
              <a:gd name="connsiteY30" fmla="*/ 3690826 h 4525583"/>
              <a:gd name="connsiteX31" fmla="*/ 5306355 w 5824591"/>
              <a:gd name="connsiteY31" fmla="*/ 3687644 h 4525583"/>
              <a:gd name="connsiteX32" fmla="*/ 5439888 w 5824591"/>
              <a:gd name="connsiteY32" fmla="*/ 3722645 h 4525583"/>
              <a:gd name="connsiteX33" fmla="*/ 5513014 w 5824591"/>
              <a:gd name="connsiteY33" fmla="*/ 3738555 h 4525583"/>
              <a:gd name="connsiteX34" fmla="*/ 5621112 w 5824591"/>
              <a:gd name="connsiteY34" fmla="*/ 3760828 h 4525583"/>
              <a:gd name="connsiteX35" fmla="*/ 5719672 w 5824591"/>
              <a:gd name="connsiteY35" fmla="*/ 3818102 h 4525583"/>
              <a:gd name="connsiteX36" fmla="*/ 5795976 w 5824591"/>
              <a:gd name="connsiteY36" fmla="*/ 3932651 h 4525583"/>
              <a:gd name="connsiteX37" fmla="*/ 5824591 w 5824591"/>
              <a:gd name="connsiteY37" fmla="*/ 3989926 h 4525583"/>
              <a:gd name="connsiteX38" fmla="*/ 5735569 w 5824591"/>
              <a:gd name="connsiteY38" fmla="*/ 3989926 h 4525583"/>
              <a:gd name="connsiteX39" fmla="*/ 5659264 w 5824591"/>
              <a:gd name="connsiteY39" fmla="*/ 4050382 h 4525583"/>
              <a:gd name="connsiteX40" fmla="*/ 5595677 w 5824591"/>
              <a:gd name="connsiteY40" fmla="*/ 4231751 h 4525583"/>
              <a:gd name="connsiteX41" fmla="*/ 5503476 w 5824591"/>
              <a:gd name="connsiteY41" fmla="*/ 4320844 h 4525583"/>
              <a:gd name="connsiteX42" fmla="*/ 5487578 w 5824591"/>
              <a:gd name="connsiteY42" fmla="*/ 4349481 h 4525583"/>
              <a:gd name="connsiteX43" fmla="*/ 5439888 w 5824591"/>
              <a:gd name="connsiteY43" fmla="*/ 4432211 h 4525583"/>
              <a:gd name="connsiteX44" fmla="*/ 5341328 w 5824591"/>
              <a:gd name="connsiteY44" fmla="*/ 4416301 h 4525583"/>
              <a:gd name="connsiteX45" fmla="*/ 5319072 w 5824591"/>
              <a:gd name="connsiteY45" fmla="*/ 4387664 h 4525583"/>
              <a:gd name="connsiteX46" fmla="*/ 5306355 w 5824591"/>
              <a:gd name="connsiteY46" fmla="*/ 4397210 h 4525583"/>
              <a:gd name="connsiteX47" fmla="*/ 5137849 w 5824591"/>
              <a:gd name="connsiteY47" fmla="*/ 4346299 h 4525583"/>
              <a:gd name="connsiteX48" fmla="*/ 5102876 w 5824591"/>
              <a:gd name="connsiteY48" fmla="*/ 4215841 h 4525583"/>
              <a:gd name="connsiteX49" fmla="*/ 5090159 w 5824591"/>
              <a:gd name="connsiteY49" fmla="*/ 4241296 h 4525583"/>
              <a:gd name="connsiteX50" fmla="*/ 4988419 w 5824591"/>
              <a:gd name="connsiteY50" fmla="*/ 4282661 h 4525583"/>
              <a:gd name="connsiteX51" fmla="*/ 4918473 w 5824591"/>
              <a:gd name="connsiteY51" fmla="*/ 4203113 h 4525583"/>
              <a:gd name="connsiteX52" fmla="*/ 4858065 w 5824591"/>
              <a:gd name="connsiteY52" fmla="*/ 4018563 h 4525583"/>
              <a:gd name="connsiteX53" fmla="*/ 4823092 w 5824591"/>
              <a:gd name="connsiteY53" fmla="*/ 3989926 h 4525583"/>
              <a:gd name="connsiteX54" fmla="*/ 3716674 w 5824591"/>
              <a:gd name="connsiteY54" fmla="*/ 3999471 h 4525583"/>
              <a:gd name="connsiteX55" fmla="*/ 2161966 w 5824591"/>
              <a:gd name="connsiteY55" fmla="*/ 4012199 h 4525583"/>
              <a:gd name="connsiteX56" fmla="*/ 1042831 w 5824591"/>
              <a:gd name="connsiteY56" fmla="*/ 4021745 h 4525583"/>
              <a:gd name="connsiteX57" fmla="*/ 998320 w 5824591"/>
              <a:gd name="connsiteY57" fmla="*/ 4056746 h 4525583"/>
              <a:gd name="connsiteX58" fmla="*/ 931553 w 5824591"/>
              <a:gd name="connsiteY58" fmla="*/ 4298571 h 4525583"/>
              <a:gd name="connsiteX59" fmla="*/ 899760 w 5824591"/>
              <a:gd name="connsiteY59" fmla="*/ 4349481 h 4525583"/>
              <a:gd name="connsiteX60" fmla="*/ 832993 w 5824591"/>
              <a:gd name="connsiteY60" fmla="*/ 4387664 h 4525583"/>
              <a:gd name="connsiteX61" fmla="*/ 769406 w 5824591"/>
              <a:gd name="connsiteY61" fmla="*/ 4333572 h 4525583"/>
              <a:gd name="connsiteX62" fmla="*/ 759868 w 5824591"/>
              <a:gd name="connsiteY62" fmla="*/ 4320844 h 4525583"/>
              <a:gd name="connsiteX63" fmla="*/ 715357 w 5824591"/>
              <a:gd name="connsiteY63" fmla="*/ 4457666 h 4525583"/>
              <a:gd name="connsiteX64" fmla="*/ 546851 w 5824591"/>
              <a:gd name="connsiteY64" fmla="*/ 4470394 h 4525583"/>
              <a:gd name="connsiteX65" fmla="*/ 486443 w 5824591"/>
              <a:gd name="connsiteY65" fmla="*/ 4499031 h 4525583"/>
              <a:gd name="connsiteX66" fmla="*/ 387883 w 5824591"/>
              <a:gd name="connsiteY66" fmla="*/ 4429029 h 4525583"/>
              <a:gd name="connsiteX67" fmla="*/ 378344 w 5824591"/>
              <a:gd name="connsiteY67" fmla="*/ 4324026 h 4525583"/>
              <a:gd name="connsiteX68" fmla="*/ 263887 w 5824591"/>
              <a:gd name="connsiteY68" fmla="*/ 4257206 h 4525583"/>
              <a:gd name="connsiteX69" fmla="*/ 165327 w 5824591"/>
              <a:gd name="connsiteY69" fmla="*/ 4088565 h 4525583"/>
              <a:gd name="connsiteX70" fmla="*/ 89023 w 5824591"/>
              <a:gd name="connsiteY70" fmla="*/ 4040836 h 4525583"/>
              <a:gd name="connsiteX71" fmla="*/ 0 w 5824591"/>
              <a:gd name="connsiteY71" fmla="*/ 4040836 h 4525583"/>
              <a:gd name="connsiteX72" fmla="*/ 47691 w 5824591"/>
              <a:gd name="connsiteY72" fmla="*/ 3958106 h 4525583"/>
              <a:gd name="connsiteX73" fmla="*/ 82664 w 5824591"/>
              <a:gd name="connsiteY73" fmla="*/ 3894468 h 4525583"/>
              <a:gd name="connsiteX74" fmla="*/ 178045 w 5824591"/>
              <a:gd name="connsiteY74" fmla="*/ 3824466 h 4525583"/>
              <a:gd name="connsiteX75" fmla="*/ 305219 w 5824591"/>
              <a:gd name="connsiteY75" fmla="*/ 3783101 h 4525583"/>
              <a:gd name="connsiteX76" fmla="*/ 378344 w 5824591"/>
              <a:gd name="connsiteY76" fmla="*/ 3776738 h 4525583"/>
              <a:gd name="connsiteX77" fmla="*/ 521415 w 5824591"/>
              <a:gd name="connsiteY77" fmla="*/ 3725827 h 4525583"/>
              <a:gd name="connsiteX78" fmla="*/ 550030 w 5824591"/>
              <a:gd name="connsiteY78" fmla="*/ 3636734 h 4525583"/>
              <a:gd name="connsiteX79" fmla="*/ 619976 w 5824591"/>
              <a:gd name="connsiteY79" fmla="*/ 3334452 h 4525583"/>
              <a:gd name="connsiteX80" fmla="*/ 664487 w 5824591"/>
              <a:gd name="connsiteY80" fmla="*/ 3242177 h 4525583"/>
              <a:gd name="connsiteX81" fmla="*/ 702639 w 5824591"/>
              <a:gd name="connsiteY81" fmla="*/ 3207176 h 4525583"/>
              <a:gd name="connsiteX82" fmla="*/ 1112777 w 5824591"/>
              <a:gd name="connsiteY82" fmla="*/ 2997170 h 4525583"/>
              <a:gd name="connsiteX83" fmla="*/ 1475224 w 5824591"/>
              <a:gd name="connsiteY83" fmla="*/ 2838075 h 4525583"/>
              <a:gd name="connsiteX84" fmla="*/ 1704138 w 5824591"/>
              <a:gd name="connsiteY84" fmla="*/ 2755345 h 4525583"/>
              <a:gd name="connsiteX85" fmla="*/ 1828133 w 5824591"/>
              <a:gd name="connsiteY85" fmla="*/ 2688525 h 4525583"/>
              <a:gd name="connsiteX86" fmla="*/ 2012536 w 5824591"/>
              <a:gd name="connsiteY86" fmla="*/ 2535794 h 4525583"/>
              <a:gd name="connsiteX87" fmla="*/ 2111096 w 5824591"/>
              <a:gd name="connsiteY87" fmla="*/ 2430791 h 4525583"/>
              <a:gd name="connsiteX88" fmla="*/ 2120635 w 5824591"/>
              <a:gd name="connsiteY88" fmla="*/ 2421245 h 4525583"/>
              <a:gd name="connsiteX89" fmla="*/ 2177863 w 5824591"/>
              <a:gd name="connsiteY89" fmla="*/ 2223967 h 4525583"/>
              <a:gd name="connsiteX90" fmla="*/ 2139711 w 5824591"/>
              <a:gd name="connsiteY90" fmla="*/ 1998051 h 4525583"/>
              <a:gd name="connsiteX91" fmla="*/ 2041151 w 5824591"/>
              <a:gd name="connsiteY91" fmla="*/ 1867593 h 4525583"/>
              <a:gd name="connsiteX92" fmla="*/ 1913976 w 5824591"/>
              <a:gd name="connsiteY92" fmla="*/ 1648041 h 4525583"/>
              <a:gd name="connsiteX93" fmla="*/ 1891721 w 5824591"/>
              <a:gd name="connsiteY93" fmla="*/ 1469854 h 4525583"/>
              <a:gd name="connsiteX94" fmla="*/ 1863106 w 5824591"/>
              <a:gd name="connsiteY94" fmla="*/ 1263030 h 4525583"/>
              <a:gd name="connsiteX95" fmla="*/ 1863106 w 5824591"/>
              <a:gd name="connsiteY95" fmla="*/ 1215302 h 4525583"/>
              <a:gd name="connsiteX96" fmla="*/ 1952128 w 5824591"/>
              <a:gd name="connsiteY96" fmla="*/ 1161209 h 4525583"/>
              <a:gd name="connsiteX97" fmla="*/ 1964846 w 5824591"/>
              <a:gd name="connsiteY97" fmla="*/ 1164391 h 4525583"/>
              <a:gd name="connsiteX98" fmla="*/ 1945770 w 5824591"/>
              <a:gd name="connsiteY98" fmla="*/ 804836 h 4525583"/>
              <a:gd name="connsiteX99" fmla="*/ 1996640 w 5824591"/>
              <a:gd name="connsiteY99" fmla="*/ 454826 h 4525583"/>
              <a:gd name="connsiteX100" fmla="*/ 2104738 w 5824591"/>
              <a:gd name="connsiteY100" fmla="*/ 289367 h 4525583"/>
              <a:gd name="connsiteX101" fmla="*/ 2168325 w 5824591"/>
              <a:gd name="connsiteY101" fmla="*/ 193909 h 4525583"/>
              <a:gd name="connsiteX102" fmla="*/ 2330473 w 5824591"/>
              <a:gd name="connsiteY102" fmla="*/ 79361 h 4525583"/>
              <a:gd name="connsiteX103" fmla="*/ 2495799 w 5824591"/>
              <a:gd name="connsiteY103" fmla="*/ 22086 h 4525583"/>
              <a:gd name="connsiteX104" fmla="*/ 2624564 w 5824591"/>
              <a:gd name="connsiteY104" fmla="*/ 211 h 452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24591" h="4525583">
                <a:moveTo>
                  <a:pt x="2624564" y="211"/>
                </a:moveTo>
                <a:cubicBezTo>
                  <a:pt x="2667485" y="-982"/>
                  <a:pt x="2710407" y="2995"/>
                  <a:pt x="2753328" y="9359"/>
                </a:cubicBezTo>
                <a:cubicBezTo>
                  <a:pt x="2823273" y="15723"/>
                  <a:pt x="2890040" y="28450"/>
                  <a:pt x="2953627" y="50724"/>
                </a:cubicBezTo>
                <a:cubicBezTo>
                  <a:pt x="3020394" y="76179"/>
                  <a:pt x="3077622" y="114362"/>
                  <a:pt x="3138030" y="146181"/>
                </a:cubicBezTo>
                <a:cubicBezTo>
                  <a:pt x="3192079" y="174818"/>
                  <a:pt x="3242949" y="206637"/>
                  <a:pt x="3296998" y="235274"/>
                </a:cubicBezTo>
                <a:cubicBezTo>
                  <a:pt x="3300178" y="238456"/>
                  <a:pt x="3303357" y="241638"/>
                  <a:pt x="3306537" y="241638"/>
                </a:cubicBezTo>
                <a:cubicBezTo>
                  <a:pt x="3366944" y="305276"/>
                  <a:pt x="3430532" y="365732"/>
                  <a:pt x="3468684" y="448462"/>
                </a:cubicBezTo>
                <a:cubicBezTo>
                  <a:pt x="3478222" y="464372"/>
                  <a:pt x="3484581" y="483463"/>
                  <a:pt x="3481401" y="502554"/>
                </a:cubicBezTo>
                <a:cubicBezTo>
                  <a:pt x="3478222" y="566193"/>
                  <a:pt x="3497298" y="626649"/>
                  <a:pt x="3513195" y="687105"/>
                </a:cubicBezTo>
                <a:cubicBezTo>
                  <a:pt x="3535451" y="788926"/>
                  <a:pt x="3529092" y="890747"/>
                  <a:pt x="3519554" y="992568"/>
                </a:cubicBezTo>
                <a:cubicBezTo>
                  <a:pt x="3516374" y="1018024"/>
                  <a:pt x="3510016" y="1046661"/>
                  <a:pt x="3503657" y="1072116"/>
                </a:cubicBezTo>
                <a:cubicBezTo>
                  <a:pt x="3500478" y="1091207"/>
                  <a:pt x="3500478" y="1100753"/>
                  <a:pt x="3522733" y="1103935"/>
                </a:cubicBezTo>
                <a:cubicBezTo>
                  <a:pt x="3551347" y="1107117"/>
                  <a:pt x="3554527" y="1126208"/>
                  <a:pt x="3551347" y="1148482"/>
                </a:cubicBezTo>
                <a:cubicBezTo>
                  <a:pt x="3544989" y="1180301"/>
                  <a:pt x="3538630" y="1212120"/>
                  <a:pt x="3535451" y="1247121"/>
                </a:cubicBezTo>
                <a:cubicBezTo>
                  <a:pt x="3525912" y="1358488"/>
                  <a:pt x="3516374" y="1469854"/>
                  <a:pt x="3510016" y="1581221"/>
                </a:cubicBezTo>
                <a:cubicBezTo>
                  <a:pt x="3500478" y="1705316"/>
                  <a:pt x="3497298" y="1829410"/>
                  <a:pt x="3484581" y="1953504"/>
                </a:cubicBezTo>
                <a:cubicBezTo>
                  <a:pt x="3468684" y="2061689"/>
                  <a:pt x="3417814" y="2160328"/>
                  <a:pt x="3357406" y="2249422"/>
                </a:cubicBezTo>
                <a:cubicBezTo>
                  <a:pt x="3341509" y="2271695"/>
                  <a:pt x="3341509" y="2281241"/>
                  <a:pt x="3363765" y="2297151"/>
                </a:cubicBezTo>
                <a:cubicBezTo>
                  <a:pt x="3398738" y="2322606"/>
                  <a:pt x="3433711" y="2348061"/>
                  <a:pt x="3459146" y="2383062"/>
                </a:cubicBezTo>
                <a:cubicBezTo>
                  <a:pt x="3510016" y="2453064"/>
                  <a:pt x="3576782" y="2510338"/>
                  <a:pt x="3649908" y="2558067"/>
                </a:cubicBezTo>
                <a:cubicBezTo>
                  <a:pt x="3688060" y="2580340"/>
                  <a:pt x="3719854" y="2608977"/>
                  <a:pt x="3754827" y="2628069"/>
                </a:cubicBezTo>
                <a:cubicBezTo>
                  <a:pt x="3780261" y="2643978"/>
                  <a:pt x="3808876" y="2656706"/>
                  <a:pt x="3834311" y="2656706"/>
                </a:cubicBezTo>
                <a:cubicBezTo>
                  <a:pt x="3916974" y="2659888"/>
                  <a:pt x="3993279" y="2688525"/>
                  <a:pt x="4066404" y="2717162"/>
                </a:cubicBezTo>
                <a:cubicBezTo>
                  <a:pt x="4190399" y="2768073"/>
                  <a:pt x="4317574" y="2812620"/>
                  <a:pt x="4438389" y="2866712"/>
                </a:cubicBezTo>
                <a:cubicBezTo>
                  <a:pt x="4562385" y="2923986"/>
                  <a:pt x="4680021" y="2997170"/>
                  <a:pt x="4804016" y="3051263"/>
                </a:cubicBezTo>
                <a:cubicBezTo>
                  <a:pt x="4899397" y="3092627"/>
                  <a:pt x="4921652" y="3168993"/>
                  <a:pt x="4943908" y="3251723"/>
                </a:cubicBezTo>
                <a:cubicBezTo>
                  <a:pt x="4966164" y="3324907"/>
                  <a:pt x="4972522" y="3394909"/>
                  <a:pt x="4978881" y="3468093"/>
                </a:cubicBezTo>
                <a:cubicBezTo>
                  <a:pt x="4982060" y="3538095"/>
                  <a:pt x="5001137" y="3601733"/>
                  <a:pt x="5017033" y="3668553"/>
                </a:cubicBezTo>
                <a:cubicBezTo>
                  <a:pt x="5020213" y="3678099"/>
                  <a:pt x="5029751" y="3687644"/>
                  <a:pt x="5039289" y="3690826"/>
                </a:cubicBezTo>
                <a:cubicBezTo>
                  <a:pt x="5064724" y="3697190"/>
                  <a:pt x="5086979" y="3700372"/>
                  <a:pt x="5112414" y="3706736"/>
                </a:cubicBezTo>
                <a:cubicBezTo>
                  <a:pt x="5141028" y="3713100"/>
                  <a:pt x="5169642" y="3709918"/>
                  <a:pt x="5195078" y="3690826"/>
                </a:cubicBezTo>
                <a:cubicBezTo>
                  <a:pt x="5236409" y="3659007"/>
                  <a:pt x="5265024" y="3655825"/>
                  <a:pt x="5306355" y="3687644"/>
                </a:cubicBezTo>
                <a:cubicBezTo>
                  <a:pt x="5347686" y="3716281"/>
                  <a:pt x="5389018" y="3732191"/>
                  <a:pt x="5439888" y="3722645"/>
                </a:cubicBezTo>
                <a:cubicBezTo>
                  <a:pt x="5462144" y="3719463"/>
                  <a:pt x="5490758" y="3729009"/>
                  <a:pt x="5513014" y="3738555"/>
                </a:cubicBezTo>
                <a:cubicBezTo>
                  <a:pt x="5547986" y="3751282"/>
                  <a:pt x="5582960" y="3764010"/>
                  <a:pt x="5621112" y="3760828"/>
                </a:cubicBezTo>
                <a:cubicBezTo>
                  <a:pt x="5665623" y="3760828"/>
                  <a:pt x="5697416" y="3786283"/>
                  <a:pt x="5719672" y="3818102"/>
                </a:cubicBezTo>
                <a:cubicBezTo>
                  <a:pt x="5748286" y="3856285"/>
                  <a:pt x="5770542" y="3894468"/>
                  <a:pt x="5795976" y="3932651"/>
                </a:cubicBezTo>
                <a:cubicBezTo>
                  <a:pt x="5805515" y="3948561"/>
                  <a:pt x="5811874" y="3964470"/>
                  <a:pt x="5824591" y="3989926"/>
                </a:cubicBezTo>
                <a:cubicBezTo>
                  <a:pt x="5789618" y="3989926"/>
                  <a:pt x="5764183" y="3989926"/>
                  <a:pt x="5735569" y="3989926"/>
                </a:cubicBezTo>
                <a:cubicBezTo>
                  <a:pt x="5691058" y="3989926"/>
                  <a:pt x="5671982" y="4005835"/>
                  <a:pt x="5659264" y="4050382"/>
                </a:cubicBezTo>
                <a:cubicBezTo>
                  <a:pt x="5637008" y="4110838"/>
                  <a:pt x="5617932" y="4171294"/>
                  <a:pt x="5595677" y="4231751"/>
                </a:cubicBezTo>
                <a:cubicBezTo>
                  <a:pt x="5576601" y="4273115"/>
                  <a:pt x="5554345" y="4311298"/>
                  <a:pt x="5503476" y="4320844"/>
                </a:cubicBezTo>
                <a:cubicBezTo>
                  <a:pt x="5497116" y="4324026"/>
                  <a:pt x="5487578" y="4339936"/>
                  <a:pt x="5487578" y="4349481"/>
                </a:cubicBezTo>
                <a:cubicBezTo>
                  <a:pt x="5481220" y="4384482"/>
                  <a:pt x="5471682" y="4413119"/>
                  <a:pt x="5439888" y="4432211"/>
                </a:cubicBezTo>
                <a:cubicBezTo>
                  <a:pt x="5401736" y="4454484"/>
                  <a:pt x="5366763" y="4448120"/>
                  <a:pt x="5341328" y="4416301"/>
                </a:cubicBezTo>
                <a:cubicBezTo>
                  <a:pt x="5331790" y="4406756"/>
                  <a:pt x="5325431" y="4397210"/>
                  <a:pt x="5319072" y="4387664"/>
                </a:cubicBezTo>
                <a:cubicBezTo>
                  <a:pt x="5312714" y="4390846"/>
                  <a:pt x="5309534" y="4394028"/>
                  <a:pt x="5306355" y="4397210"/>
                </a:cubicBezTo>
                <a:cubicBezTo>
                  <a:pt x="5261844" y="4451302"/>
                  <a:pt x="5160104" y="4425847"/>
                  <a:pt x="5137849" y="4346299"/>
                </a:cubicBezTo>
                <a:cubicBezTo>
                  <a:pt x="5128311" y="4304935"/>
                  <a:pt x="5115594" y="4263570"/>
                  <a:pt x="5102876" y="4215841"/>
                </a:cubicBezTo>
                <a:cubicBezTo>
                  <a:pt x="5096517" y="4228569"/>
                  <a:pt x="5093338" y="4234933"/>
                  <a:pt x="5090159" y="4241296"/>
                </a:cubicBezTo>
                <a:cubicBezTo>
                  <a:pt x="5074262" y="4285843"/>
                  <a:pt x="5032930" y="4304935"/>
                  <a:pt x="4988419" y="4282661"/>
                </a:cubicBezTo>
                <a:cubicBezTo>
                  <a:pt x="4953446" y="4266752"/>
                  <a:pt x="4931191" y="4238114"/>
                  <a:pt x="4918473" y="4203113"/>
                </a:cubicBezTo>
                <a:cubicBezTo>
                  <a:pt x="4896218" y="4142657"/>
                  <a:pt x="4877141" y="4082201"/>
                  <a:pt x="4858065" y="4018563"/>
                </a:cubicBezTo>
                <a:cubicBezTo>
                  <a:pt x="4851707" y="3996289"/>
                  <a:pt x="4842168" y="3989926"/>
                  <a:pt x="4823092" y="3989926"/>
                </a:cubicBezTo>
                <a:cubicBezTo>
                  <a:pt x="4454286" y="3993107"/>
                  <a:pt x="4085480" y="3996289"/>
                  <a:pt x="3716674" y="3999471"/>
                </a:cubicBezTo>
                <a:cubicBezTo>
                  <a:pt x="3198438" y="4005835"/>
                  <a:pt x="2680202" y="4009017"/>
                  <a:pt x="2161966" y="4012199"/>
                </a:cubicBezTo>
                <a:cubicBezTo>
                  <a:pt x="1789981" y="4015381"/>
                  <a:pt x="1414816" y="4018563"/>
                  <a:pt x="1042831" y="4021745"/>
                </a:cubicBezTo>
                <a:cubicBezTo>
                  <a:pt x="1014217" y="4021745"/>
                  <a:pt x="1004679" y="4028108"/>
                  <a:pt x="998320" y="4056746"/>
                </a:cubicBezTo>
                <a:cubicBezTo>
                  <a:pt x="979244" y="4139475"/>
                  <a:pt x="953809" y="4219023"/>
                  <a:pt x="931553" y="4298571"/>
                </a:cubicBezTo>
                <a:cubicBezTo>
                  <a:pt x="925195" y="4317662"/>
                  <a:pt x="912477" y="4333572"/>
                  <a:pt x="899760" y="4349481"/>
                </a:cubicBezTo>
                <a:cubicBezTo>
                  <a:pt x="883863" y="4374936"/>
                  <a:pt x="864787" y="4390846"/>
                  <a:pt x="832993" y="4387664"/>
                </a:cubicBezTo>
                <a:cubicBezTo>
                  <a:pt x="798020" y="4381300"/>
                  <a:pt x="775765" y="4368573"/>
                  <a:pt x="769406" y="4333572"/>
                </a:cubicBezTo>
                <a:cubicBezTo>
                  <a:pt x="766226" y="4330390"/>
                  <a:pt x="763047" y="4324026"/>
                  <a:pt x="759868" y="4320844"/>
                </a:cubicBezTo>
                <a:cubicBezTo>
                  <a:pt x="743971" y="4368573"/>
                  <a:pt x="731254" y="4413119"/>
                  <a:pt x="715357" y="4457666"/>
                </a:cubicBezTo>
                <a:cubicBezTo>
                  <a:pt x="686743" y="4534032"/>
                  <a:pt x="594541" y="4556305"/>
                  <a:pt x="546851" y="4470394"/>
                </a:cubicBezTo>
                <a:cubicBezTo>
                  <a:pt x="527774" y="4479939"/>
                  <a:pt x="508698" y="4495849"/>
                  <a:pt x="486443" y="4499031"/>
                </a:cubicBezTo>
                <a:cubicBezTo>
                  <a:pt x="438752" y="4511759"/>
                  <a:pt x="394241" y="4479939"/>
                  <a:pt x="387883" y="4429029"/>
                </a:cubicBezTo>
                <a:cubicBezTo>
                  <a:pt x="384703" y="4394028"/>
                  <a:pt x="381524" y="4362209"/>
                  <a:pt x="378344" y="4324026"/>
                </a:cubicBezTo>
                <a:cubicBezTo>
                  <a:pt x="324295" y="4330390"/>
                  <a:pt x="289322" y="4298571"/>
                  <a:pt x="263887" y="4257206"/>
                </a:cubicBezTo>
                <a:cubicBezTo>
                  <a:pt x="232094" y="4199932"/>
                  <a:pt x="200300" y="4145839"/>
                  <a:pt x="165327" y="4088565"/>
                </a:cubicBezTo>
                <a:cubicBezTo>
                  <a:pt x="149430" y="4059927"/>
                  <a:pt x="127175" y="4037654"/>
                  <a:pt x="89023" y="4040836"/>
                </a:cubicBezTo>
                <a:cubicBezTo>
                  <a:pt x="63588" y="4044018"/>
                  <a:pt x="38153" y="4040836"/>
                  <a:pt x="0" y="4040836"/>
                </a:cubicBezTo>
                <a:cubicBezTo>
                  <a:pt x="19077" y="4009017"/>
                  <a:pt x="31794" y="3983562"/>
                  <a:pt x="47691" y="3958106"/>
                </a:cubicBezTo>
                <a:cubicBezTo>
                  <a:pt x="57229" y="3935833"/>
                  <a:pt x="73126" y="3916742"/>
                  <a:pt x="82664" y="3894468"/>
                </a:cubicBezTo>
                <a:cubicBezTo>
                  <a:pt x="104919" y="3856285"/>
                  <a:pt x="130354" y="3827648"/>
                  <a:pt x="178045" y="3824466"/>
                </a:cubicBezTo>
                <a:cubicBezTo>
                  <a:pt x="222556" y="3821284"/>
                  <a:pt x="267067" y="3814921"/>
                  <a:pt x="305219" y="3783101"/>
                </a:cubicBezTo>
                <a:cubicBezTo>
                  <a:pt x="321116" y="3770374"/>
                  <a:pt x="356089" y="3770374"/>
                  <a:pt x="378344" y="3776738"/>
                </a:cubicBezTo>
                <a:cubicBezTo>
                  <a:pt x="441932" y="3795829"/>
                  <a:pt x="486443" y="3767192"/>
                  <a:pt x="521415" y="3725827"/>
                </a:cubicBezTo>
                <a:cubicBezTo>
                  <a:pt x="540492" y="3703554"/>
                  <a:pt x="543671" y="3665371"/>
                  <a:pt x="550030" y="3636734"/>
                </a:cubicBezTo>
                <a:cubicBezTo>
                  <a:pt x="572285" y="3534913"/>
                  <a:pt x="594541" y="3433092"/>
                  <a:pt x="619976" y="3334452"/>
                </a:cubicBezTo>
                <a:cubicBezTo>
                  <a:pt x="629514" y="3302633"/>
                  <a:pt x="645411" y="3270814"/>
                  <a:pt x="664487" y="3242177"/>
                </a:cubicBezTo>
                <a:cubicBezTo>
                  <a:pt x="670846" y="3226268"/>
                  <a:pt x="686743" y="3213540"/>
                  <a:pt x="702639" y="3207176"/>
                </a:cubicBezTo>
                <a:cubicBezTo>
                  <a:pt x="839352" y="3137174"/>
                  <a:pt x="972886" y="3063990"/>
                  <a:pt x="1112777" y="2997170"/>
                </a:cubicBezTo>
                <a:cubicBezTo>
                  <a:pt x="1230413" y="2939896"/>
                  <a:pt x="1351229" y="2888985"/>
                  <a:pt x="1475224" y="2838075"/>
                </a:cubicBezTo>
                <a:cubicBezTo>
                  <a:pt x="1548349" y="2806256"/>
                  <a:pt x="1627833" y="2787164"/>
                  <a:pt x="1704138" y="2755345"/>
                </a:cubicBezTo>
                <a:cubicBezTo>
                  <a:pt x="1745470" y="2739436"/>
                  <a:pt x="1789981" y="2717162"/>
                  <a:pt x="1828133" y="2688525"/>
                </a:cubicBezTo>
                <a:cubicBezTo>
                  <a:pt x="1891721" y="2640797"/>
                  <a:pt x="1952128" y="2589886"/>
                  <a:pt x="2012536" y="2535794"/>
                </a:cubicBezTo>
                <a:cubicBezTo>
                  <a:pt x="2050689" y="2503974"/>
                  <a:pt x="2079303" y="2465792"/>
                  <a:pt x="2111096" y="2430791"/>
                </a:cubicBezTo>
                <a:cubicBezTo>
                  <a:pt x="2114276" y="2427609"/>
                  <a:pt x="2117455" y="2424427"/>
                  <a:pt x="2120635" y="2421245"/>
                </a:cubicBezTo>
                <a:cubicBezTo>
                  <a:pt x="2187401" y="2370335"/>
                  <a:pt x="2181043" y="2293969"/>
                  <a:pt x="2177863" y="2223967"/>
                </a:cubicBezTo>
                <a:cubicBezTo>
                  <a:pt x="2171504" y="2147601"/>
                  <a:pt x="2149249" y="2074417"/>
                  <a:pt x="2139711" y="1998051"/>
                </a:cubicBezTo>
                <a:cubicBezTo>
                  <a:pt x="2133352" y="1931231"/>
                  <a:pt x="2085662" y="1896230"/>
                  <a:pt x="2041151" y="1867593"/>
                </a:cubicBezTo>
                <a:cubicBezTo>
                  <a:pt x="1958487" y="1813501"/>
                  <a:pt x="1929873" y="1733953"/>
                  <a:pt x="1913976" y="1648041"/>
                </a:cubicBezTo>
                <a:cubicBezTo>
                  <a:pt x="1901259" y="1587585"/>
                  <a:pt x="1898079" y="1530311"/>
                  <a:pt x="1891721" y="1469854"/>
                </a:cubicBezTo>
                <a:cubicBezTo>
                  <a:pt x="1882182" y="1399853"/>
                  <a:pt x="1869465" y="1329851"/>
                  <a:pt x="1863106" y="1263030"/>
                </a:cubicBezTo>
                <a:cubicBezTo>
                  <a:pt x="1859927" y="1247121"/>
                  <a:pt x="1859927" y="1231211"/>
                  <a:pt x="1863106" y="1215302"/>
                </a:cubicBezTo>
                <a:cubicBezTo>
                  <a:pt x="1869465" y="1161209"/>
                  <a:pt x="1898079" y="1142118"/>
                  <a:pt x="1952128" y="1161209"/>
                </a:cubicBezTo>
                <a:cubicBezTo>
                  <a:pt x="1955308" y="1164391"/>
                  <a:pt x="1958487" y="1164391"/>
                  <a:pt x="1964846" y="1164391"/>
                </a:cubicBezTo>
                <a:cubicBezTo>
                  <a:pt x="1958487" y="1043479"/>
                  <a:pt x="1955308" y="922566"/>
                  <a:pt x="1945770" y="804836"/>
                </a:cubicBezTo>
                <a:cubicBezTo>
                  <a:pt x="1939411" y="683923"/>
                  <a:pt x="1952128" y="566193"/>
                  <a:pt x="1996640" y="454826"/>
                </a:cubicBezTo>
                <a:cubicBezTo>
                  <a:pt x="2018895" y="394370"/>
                  <a:pt x="2066585" y="343459"/>
                  <a:pt x="2104738" y="289367"/>
                </a:cubicBezTo>
                <a:cubicBezTo>
                  <a:pt x="2126993" y="257548"/>
                  <a:pt x="2149249" y="225728"/>
                  <a:pt x="2168325" y="193909"/>
                </a:cubicBezTo>
                <a:cubicBezTo>
                  <a:pt x="2206477" y="130271"/>
                  <a:pt x="2263706" y="101634"/>
                  <a:pt x="2330473" y="79361"/>
                </a:cubicBezTo>
                <a:cubicBezTo>
                  <a:pt x="2387701" y="63451"/>
                  <a:pt x="2441750" y="41178"/>
                  <a:pt x="2495799" y="22086"/>
                </a:cubicBezTo>
                <a:cubicBezTo>
                  <a:pt x="2538721" y="7768"/>
                  <a:pt x="2581642" y="1404"/>
                  <a:pt x="2624564" y="211"/>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 y="0"/>
            <a:ext cx="6096000"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
        <p:nvSpPr>
          <p:cNvPr id="47" name="Picture Placeholder 11"/>
          <p:cNvSpPr>
            <a:spLocks noGrp="1"/>
          </p:cNvSpPr>
          <p:nvPr>
            <p:ph type="pic" sz="quarter" idx="10" hasCustomPrompt="1"/>
          </p:nvPr>
        </p:nvSpPr>
        <p:spPr>
          <a:xfrm>
            <a:off x="1892993"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48" name="Picture Placeholder 12"/>
          <p:cNvSpPr>
            <a:spLocks noGrp="1"/>
          </p:cNvSpPr>
          <p:nvPr>
            <p:ph type="pic" sz="quarter" idx="11" hasCustomPrompt="1"/>
          </p:nvPr>
        </p:nvSpPr>
        <p:spPr>
          <a:xfrm>
            <a:off x="5602300"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49" name="Picture Placeholder 13"/>
          <p:cNvSpPr>
            <a:spLocks noGrp="1"/>
          </p:cNvSpPr>
          <p:nvPr>
            <p:ph type="pic" sz="quarter" idx="12" hasCustomPrompt="1"/>
          </p:nvPr>
        </p:nvSpPr>
        <p:spPr>
          <a:xfrm>
            <a:off x="9311607"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
        <p:nvSpPr>
          <p:cNvPr id="47" name="Picture Placeholder 11"/>
          <p:cNvSpPr>
            <a:spLocks noGrp="1"/>
          </p:cNvSpPr>
          <p:nvPr>
            <p:ph type="pic" sz="quarter" idx="10" hasCustomPrompt="1"/>
          </p:nvPr>
        </p:nvSpPr>
        <p:spPr>
          <a:xfrm>
            <a:off x="1070018" y="1978362"/>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48" name="Picture Placeholder 12"/>
          <p:cNvSpPr>
            <a:spLocks noGrp="1"/>
          </p:cNvSpPr>
          <p:nvPr>
            <p:ph type="pic" sz="quarter" idx="11" hasCustomPrompt="1"/>
          </p:nvPr>
        </p:nvSpPr>
        <p:spPr>
          <a:xfrm>
            <a:off x="6839753" y="1978362"/>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49" name="Picture Placeholder 13"/>
          <p:cNvSpPr>
            <a:spLocks noGrp="1"/>
          </p:cNvSpPr>
          <p:nvPr>
            <p:ph type="pic" sz="quarter" idx="12" hasCustomPrompt="1"/>
          </p:nvPr>
        </p:nvSpPr>
        <p:spPr>
          <a:xfrm>
            <a:off x="1070018" y="4173531"/>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50" name="Picture Placeholder 14"/>
          <p:cNvSpPr>
            <a:spLocks noGrp="1"/>
          </p:cNvSpPr>
          <p:nvPr>
            <p:ph type="pic" sz="quarter" idx="13" hasCustomPrompt="1"/>
          </p:nvPr>
        </p:nvSpPr>
        <p:spPr>
          <a:xfrm>
            <a:off x="6839753" y="4173531"/>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193369"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3E9D28CB-D3C5-4026-B94D-06B4CF30BC66}" type="datetime1">
              <a:rPr lang="id-ID" altLang="zh-CN" smtClean="0"/>
            </a:fld>
            <a:endParaRPr lang="en-US"/>
          </a:p>
        </p:txBody>
      </p:sp>
      <p:sp>
        <p:nvSpPr>
          <p:cNvPr id="8" name="页脚占位符 7"/>
          <p:cNvSpPr>
            <a:spLocks noGrp="1"/>
          </p:cNvSpPr>
          <p:nvPr>
            <p:ph type="ftr" sz="quarter" idx="11"/>
          </p:nvPr>
        </p:nvSpPr>
        <p:spPr/>
        <p:txBody>
          <a:bodyPr/>
          <a:lstStyle/>
          <a:p>
            <a:r>
              <a:rPr lang="en-US"/>
              <a:t>Startup Presentation</a:t>
            </a:r>
            <a:endParaRPr lang="en-US"/>
          </a:p>
        </p:txBody>
      </p:sp>
      <p:sp>
        <p:nvSpPr>
          <p:cNvPr id="9" name="灯片编号占位符 8"/>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646B2D1A-4817-440E-98A4-02C04FAB5599}" type="datetime1">
              <a:rPr lang="id-ID" altLang="zh-CN" smtClean="0"/>
            </a:fld>
            <a:endParaRPr lang="en-US"/>
          </a:p>
        </p:txBody>
      </p:sp>
      <p:sp>
        <p:nvSpPr>
          <p:cNvPr id="4" name="页脚占位符 3"/>
          <p:cNvSpPr>
            <a:spLocks noGrp="1"/>
          </p:cNvSpPr>
          <p:nvPr>
            <p:ph type="ftr" sz="quarter" idx="11"/>
          </p:nvPr>
        </p:nvSpPr>
        <p:spPr/>
        <p:txBody>
          <a:bodyPr/>
          <a:lstStyle/>
          <a:p>
            <a:r>
              <a:rPr lang="en-US"/>
              <a:t>Startup Presentation</a:t>
            </a:r>
            <a:endParaRPr lang="en-US"/>
          </a:p>
        </p:txBody>
      </p:sp>
      <p:sp>
        <p:nvSpPr>
          <p:cNvPr id="5" name="灯片编号占位符 4"/>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0D7BA40-9C76-471D-AA22-8A324E80EC5E}" type="datetime1">
              <a:rPr lang="id-ID" altLang="zh-CN" smtClean="0"/>
            </a:fld>
            <a:endParaRPr lang="en-US"/>
          </a:p>
        </p:txBody>
      </p:sp>
      <p:sp>
        <p:nvSpPr>
          <p:cNvPr id="3" name="页脚占位符 2"/>
          <p:cNvSpPr>
            <a:spLocks noGrp="1"/>
          </p:cNvSpPr>
          <p:nvPr>
            <p:ph type="ftr" sz="quarter" idx="11"/>
          </p:nvPr>
        </p:nvSpPr>
        <p:spPr/>
        <p:txBody>
          <a:bodyPr/>
          <a:lstStyle/>
          <a:p>
            <a:r>
              <a:rPr lang="en-US"/>
              <a:t>Startup Presentation</a:t>
            </a:r>
            <a:endParaRPr lang="en-US"/>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2" y="273050"/>
            <a:ext cx="4011084"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609602"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B9A053A1-681A-4FE7-BF45-D5BAB0C264FE}" type="datetime1">
              <a:rPr lang="id-ID" altLang="zh-CN" smtClean="0"/>
            </a:fld>
            <a:endParaRPr lang="en-US"/>
          </a:p>
        </p:txBody>
      </p:sp>
      <p:sp>
        <p:nvSpPr>
          <p:cNvPr id="6" name="页脚占位符 5"/>
          <p:cNvSpPr>
            <a:spLocks noGrp="1"/>
          </p:cNvSpPr>
          <p:nvPr>
            <p:ph type="ftr" sz="quarter" idx="11"/>
          </p:nvPr>
        </p:nvSpPr>
        <p:spPr/>
        <p:txBody>
          <a:bodyPr/>
          <a:lstStyle/>
          <a:p>
            <a:r>
              <a:rPr lang="en-US"/>
              <a:t>Startup Presentation</a:t>
            </a:r>
            <a:endParaRPr lang="en-US"/>
          </a:p>
        </p:txBody>
      </p:sp>
      <p:sp>
        <p:nvSpPr>
          <p:cNvPr id="7" name="灯片编号占位符 6"/>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138F7A4D-81BB-4FE1-900D-2FB0A82DC7B5}" type="datetime1">
              <a:rPr lang="id-ID" altLang="zh-CN" smtClean="0"/>
            </a:fld>
            <a:endParaRPr lang="en-US"/>
          </a:p>
        </p:txBody>
      </p:sp>
      <p:sp>
        <p:nvSpPr>
          <p:cNvPr id="6" name="页脚占位符 5"/>
          <p:cNvSpPr>
            <a:spLocks noGrp="1"/>
          </p:cNvSpPr>
          <p:nvPr>
            <p:ph type="ftr" sz="quarter" idx="11"/>
          </p:nvPr>
        </p:nvSpPr>
        <p:spPr/>
        <p:txBody>
          <a:bodyPr/>
          <a:lstStyle/>
          <a:p>
            <a:r>
              <a:rPr lang="en-US"/>
              <a:t>Startup Presentation</a:t>
            </a:r>
            <a:endParaRPr lang="en-US"/>
          </a:p>
        </p:txBody>
      </p:sp>
      <p:sp>
        <p:nvSpPr>
          <p:cNvPr id="7" name="灯片编号占位符 6"/>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4" Type="http://schemas.openxmlformats.org/officeDocument/2006/relationships/theme" Target="../theme/theme1.xml"/><Relationship Id="rId43" Type="http://schemas.openxmlformats.org/officeDocument/2006/relationships/slideLayout" Target="../slideLayouts/slideLayout43.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0" Type="http://schemas.openxmlformats.org/officeDocument/2006/relationships/slideLayout" Target="../slideLayouts/slideLayout40.xml"/><Relationship Id="rId4" Type="http://schemas.openxmlformats.org/officeDocument/2006/relationships/slideLayout" Target="../slideLayouts/slideLayout4.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600" y="1600203"/>
            <a:ext cx="10972800" cy="4525963"/>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600" y="6356353"/>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353774-3D76-4893-A2ED-7CDC63C45D82}" type="datetime1">
              <a:rPr lang="id-ID" altLang="zh-CN" smtClean="0"/>
            </a:fld>
            <a:endParaRPr lang="en-US"/>
          </a:p>
        </p:txBody>
      </p:sp>
      <p:sp>
        <p:nvSpPr>
          <p:cNvPr id="5" name="页脚占位符 4"/>
          <p:cNvSpPr>
            <a:spLocks noGrp="1"/>
          </p:cNvSpPr>
          <p:nvPr>
            <p:ph type="ftr" sz="quarter" idx="3"/>
          </p:nvPr>
        </p:nvSpPr>
        <p:spPr>
          <a:xfrm>
            <a:off x="4165600" y="6356353"/>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Startup Presentation</a:t>
            </a:r>
            <a:endParaRPr lang="en-US"/>
          </a:p>
        </p:txBody>
      </p:sp>
      <p:sp>
        <p:nvSpPr>
          <p:cNvPr id="6" name="灯片编号占位符 5"/>
          <p:cNvSpPr>
            <a:spLocks noGrp="1"/>
          </p:cNvSpPr>
          <p:nvPr>
            <p:ph type="sldNum" sz="quarter" idx="4"/>
          </p:nvPr>
        </p:nvSpPr>
        <p:spPr>
          <a:xfrm>
            <a:off x="8737600" y="6356353"/>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79EF9BB-81F1-401D-AA19-680A8E0D7F6D}"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5" Type="http://schemas.openxmlformats.org/officeDocument/2006/relationships/notesSlide" Target="../notesSlides/notesSlide1.xml"/><Relationship Id="rId4" Type="http://schemas.openxmlformats.org/officeDocument/2006/relationships/slideLayout" Target="../slideLayouts/slideLayout12.xml"/><Relationship Id="rId3" Type="http://schemas.openxmlformats.org/officeDocument/2006/relationships/slide" Target="slide3.xml"/><Relationship Id="rId2" Type="http://schemas.openxmlformats.org/officeDocument/2006/relationships/image" Target="../media/image2.emf"/><Relationship Id="rId1" Type="http://schemas.openxmlformats.org/officeDocument/2006/relationships/image" Target="../media/image1.emf"/></Relationships>
</file>

<file path=ppt/slides/_rels/slide10.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slide" Target="slide3.xml"/><Relationship Id="rId5" Type="http://schemas.microsoft.com/office/2007/relationships/diagramDrawing" Target="../diagrams/drawing1.xml"/><Relationship Id="rId4" Type="http://schemas.openxmlformats.org/officeDocument/2006/relationships/diagramColors" Target="../diagrams/colors1.xml"/><Relationship Id="rId3" Type="http://schemas.openxmlformats.org/officeDocument/2006/relationships/diagramQuickStyle" Target="../diagrams/quickStyle1.xml"/><Relationship Id="rId2" Type="http://schemas.openxmlformats.org/officeDocument/2006/relationships/diagramLayout" Target="../diagrams/layout1.xml"/><Relationship Id="rId1" Type="http://schemas.openxmlformats.org/officeDocument/2006/relationships/diagramData" Target="../diagrams/data1.xml"/></Relationships>
</file>

<file path=ppt/slides/_rels/slide100.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103.xml"/><Relationship Id="rId4" Type="http://schemas.openxmlformats.org/officeDocument/2006/relationships/slide" Target="slide102.xml"/><Relationship Id="rId3" Type="http://schemas.openxmlformats.org/officeDocument/2006/relationships/slide" Target="slide101.xml"/><Relationship Id="rId2" Type="http://schemas.openxmlformats.org/officeDocument/2006/relationships/slide" Target="slide3.xml"/><Relationship Id="rId1" Type="http://schemas.openxmlformats.org/officeDocument/2006/relationships/image" Target="../media/image9.png"/></Relationships>
</file>

<file path=ppt/slides/_rels/slide10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0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0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04.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106.xml"/><Relationship Id="rId3" Type="http://schemas.openxmlformats.org/officeDocument/2006/relationships/slide" Target="slide105.xml"/><Relationship Id="rId2" Type="http://schemas.openxmlformats.org/officeDocument/2006/relationships/slide" Target="slide3.xml"/><Relationship Id="rId1" Type="http://schemas.openxmlformats.org/officeDocument/2006/relationships/image" Target="../media/image9.png"/></Relationships>
</file>

<file path=ppt/slides/_rels/slide10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4.xml"/></Relationships>
</file>

<file path=ppt/slides/_rels/slide10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4.xml"/></Relationships>
</file>

<file path=ppt/slides/_rels/slide107.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tags" Target="../tags/tag44.xml"/><Relationship Id="rId6" Type="http://schemas.openxmlformats.org/officeDocument/2006/relationships/tags" Target="../tags/tag43.xml"/><Relationship Id="rId5" Type="http://schemas.openxmlformats.org/officeDocument/2006/relationships/tags" Target="../tags/tag42.xml"/><Relationship Id="rId4" Type="http://schemas.openxmlformats.org/officeDocument/2006/relationships/slide" Target="slide108.xml"/><Relationship Id="rId3" Type="http://schemas.openxmlformats.org/officeDocument/2006/relationships/tags" Target="../tags/tag41.xml"/><Relationship Id="rId2" Type="http://schemas.openxmlformats.org/officeDocument/2006/relationships/slide" Target="slide3.xml"/><Relationship Id="rId1" Type="http://schemas.openxmlformats.org/officeDocument/2006/relationships/tags" Target="../tags/tag40.xml"/></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7.xml"/></Relationships>
</file>

<file path=ppt/slides/_rels/slide109.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110.xml"/><Relationship Id="rId2" Type="http://schemas.openxmlformats.org/officeDocument/2006/relationships/slide" Target="slide3.xml"/><Relationship Id="rId1" Type="http://schemas.openxmlformats.org/officeDocument/2006/relationships/tags" Target="../tags/tag45.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1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9.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1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slide" Target="slide116.xml"/><Relationship Id="rId1" Type="http://schemas.openxmlformats.org/officeDocument/2006/relationships/slide" Target="slide3.xml"/></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5.xml"/></Relationships>
</file>

<file path=ppt/slides/_rels/slide117.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slide" Target="slide119.xml"/><Relationship Id="rId5" Type="http://schemas.openxmlformats.org/officeDocument/2006/relationships/slide" Target="slide121.xml"/><Relationship Id="rId4" Type="http://schemas.openxmlformats.org/officeDocument/2006/relationships/slide" Target="slide120.xml"/><Relationship Id="rId3" Type="http://schemas.openxmlformats.org/officeDocument/2006/relationships/slide" Target="slide118.xml"/><Relationship Id="rId2" Type="http://schemas.openxmlformats.org/officeDocument/2006/relationships/slide" Target="slide3.xml"/><Relationship Id="rId1" Type="http://schemas.openxmlformats.org/officeDocument/2006/relationships/image" Target="../media/image9.png"/></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7.xml"/></Relationships>
</file>

<file path=ppt/slides/_rels/slide11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7.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1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7.xml"/></Relationships>
</file>

<file path=ppt/slides/_rels/slide1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7.xml"/></Relationships>
</file>

<file path=ppt/slides/_rels/slide12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2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2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127.xml"/><Relationship Id="rId4" Type="http://schemas.openxmlformats.org/officeDocument/2006/relationships/slide" Target="slide126.xml"/><Relationship Id="rId3" Type="http://schemas.openxmlformats.org/officeDocument/2006/relationships/slide" Target="slide125.xml"/><Relationship Id="rId2" Type="http://schemas.openxmlformats.org/officeDocument/2006/relationships/slide" Target="slide3.xml"/><Relationship Id="rId1" Type="http://schemas.openxmlformats.org/officeDocument/2006/relationships/image" Target="../media/image9.png"/></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4.xml"/></Relationships>
</file>

<file path=ppt/slides/_rels/slide1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4.xml"/></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4.xml"/></Relationships>
</file>

<file path=ppt/slides/_rels/slide128.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130.xml"/><Relationship Id="rId3" Type="http://schemas.openxmlformats.org/officeDocument/2006/relationships/slide" Target="slide129.xml"/><Relationship Id="rId2" Type="http://schemas.openxmlformats.org/officeDocument/2006/relationships/slide" Target="slide3.xml"/><Relationship Id="rId1" Type="http://schemas.openxmlformats.org/officeDocument/2006/relationships/image" Target="../media/image9.png"/></Relationships>
</file>

<file path=ppt/slides/_rels/slide12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8.xml"/></Relationships>
</file>

<file path=ppt/slides/_rels/slide131.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tags" Target="../tags/tag50.xml"/><Relationship Id="rId6" Type="http://schemas.openxmlformats.org/officeDocument/2006/relationships/tags" Target="../tags/tag49.xml"/><Relationship Id="rId5" Type="http://schemas.openxmlformats.org/officeDocument/2006/relationships/tags" Target="../tags/tag48.xml"/><Relationship Id="rId4" Type="http://schemas.openxmlformats.org/officeDocument/2006/relationships/slide" Target="slide132.xml"/><Relationship Id="rId3" Type="http://schemas.openxmlformats.org/officeDocument/2006/relationships/tags" Target="../tags/tag47.xml"/><Relationship Id="rId2" Type="http://schemas.openxmlformats.org/officeDocument/2006/relationships/tags" Target="../tags/tag46.xml"/><Relationship Id="rId1" Type="http://schemas.openxmlformats.org/officeDocument/2006/relationships/slide" Target="slide3.xml"/></Relationships>
</file>

<file path=ppt/slides/_rels/slide13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31.xml"/></Relationships>
</file>

<file path=ppt/slides/_rels/slide133.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3.xml"/><Relationship Id="rId4" Type="http://schemas.openxmlformats.org/officeDocument/2006/relationships/tags" Target="../tags/tag53.xml"/><Relationship Id="rId3" Type="http://schemas.openxmlformats.org/officeDocument/2006/relationships/tags" Target="../tags/tag52.xml"/><Relationship Id="rId2" Type="http://schemas.openxmlformats.org/officeDocument/2006/relationships/tags" Target="../tags/tag51.xml"/><Relationship Id="rId1" Type="http://schemas.openxmlformats.org/officeDocument/2006/relationships/slide" Target="slide134.xml"/></Relationships>
</file>

<file path=ppt/slides/_rels/slide13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33.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3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140.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143.xml"/><Relationship Id="rId4" Type="http://schemas.openxmlformats.org/officeDocument/2006/relationships/slide" Target="slide142.xml"/><Relationship Id="rId3" Type="http://schemas.openxmlformats.org/officeDocument/2006/relationships/slide" Target="slide141.xml"/><Relationship Id="rId2" Type="http://schemas.openxmlformats.org/officeDocument/2006/relationships/slide" Target="slide3.xml"/><Relationship Id="rId1" Type="http://schemas.openxmlformats.org/officeDocument/2006/relationships/image" Target="../media/image10.png"/></Relationships>
</file>

<file path=ppt/slides/_rels/slide14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0.xml"/></Relationships>
</file>

<file path=ppt/slides/_rels/slide14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0.xml"/></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0.xml"/></Relationships>
</file>

<file path=ppt/slides/_rels/slide144.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145.xml"/><Relationship Id="rId3" Type="http://schemas.openxmlformats.org/officeDocument/2006/relationships/slide" Target="slide146.xml"/><Relationship Id="rId2" Type="http://schemas.openxmlformats.org/officeDocument/2006/relationships/slide" Target="slide3.xml"/><Relationship Id="rId1" Type="http://schemas.openxmlformats.org/officeDocument/2006/relationships/image" Target="../media/image9.png"/></Relationships>
</file>

<file path=ppt/slides/_rels/slide14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4.xml"/></Relationships>
</file>

<file path=ppt/slides/_rels/slide14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4.xml"/></Relationships>
</file>

<file path=ppt/slides/_rels/slide14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48.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150.xml"/><Relationship Id="rId2" Type="http://schemas.openxmlformats.org/officeDocument/2006/relationships/slide" Target="slide149.xml"/><Relationship Id="rId1" Type="http://schemas.openxmlformats.org/officeDocument/2006/relationships/slide" Target="slide3.xml"/></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8.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15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8.xml"/></Relationships>
</file>

<file path=ppt/slides/_rels/slide151.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154.xml"/><Relationship Id="rId4" Type="http://schemas.openxmlformats.org/officeDocument/2006/relationships/slide" Target="slide152.xml"/><Relationship Id="rId3" Type="http://schemas.openxmlformats.org/officeDocument/2006/relationships/slide" Target="slide153.xml"/><Relationship Id="rId2" Type="http://schemas.openxmlformats.org/officeDocument/2006/relationships/image" Target="../media/image11.png"/><Relationship Id="rId1" Type="http://schemas.openxmlformats.org/officeDocument/2006/relationships/slide" Target="slide3.xml"/></Relationships>
</file>

<file path=ppt/slides/_rels/slide15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51.xml"/></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51.xml"/></Relationships>
</file>

<file path=ppt/slides/_rels/slide15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51.xml"/></Relationships>
</file>

<file path=ppt/slides/_rels/slide155.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tags" Target="../tags/tag58.xml"/><Relationship Id="rId6" Type="http://schemas.openxmlformats.org/officeDocument/2006/relationships/slide" Target="slide156.xml"/><Relationship Id="rId5" Type="http://schemas.openxmlformats.org/officeDocument/2006/relationships/tags" Target="../tags/tag57.xml"/><Relationship Id="rId4" Type="http://schemas.openxmlformats.org/officeDocument/2006/relationships/tags" Target="../tags/tag56.xml"/><Relationship Id="rId3" Type="http://schemas.openxmlformats.org/officeDocument/2006/relationships/tags" Target="../tags/tag55.xml"/><Relationship Id="rId2" Type="http://schemas.openxmlformats.org/officeDocument/2006/relationships/tags" Target="../tags/tag54.xml"/><Relationship Id="rId1" Type="http://schemas.openxmlformats.org/officeDocument/2006/relationships/slide" Target="slide3.xml"/></Relationships>
</file>

<file path=ppt/slides/_rels/slide15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55.xml"/></Relationships>
</file>

<file path=ppt/slides/_rels/slide157.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158.xml"/><Relationship Id="rId2" Type="http://schemas.openxmlformats.org/officeDocument/2006/relationships/slide" Target="slide3.xml"/><Relationship Id="rId1" Type="http://schemas.openxmlformats.org/officeDocument/2006/relationships/tags" Target="../tags/tag59.xml"/></Relationships>
</file>

<file path=ppt/slides/_rels/slide15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5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6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6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167.xml"/><Relationship Id="rId4" Type="http://schemas.openxmlformats.org/officeDocument/2006/relationships/slide" Target="slide165.xml"/><Relationship Id="rId3" Type="http://schemas.openxmlformats.org/officeDocument/2006/relationships/slide" Target="slide166.xml"/><Relationship Id="rId2" Type="http://schemas.openxmlformats.org/officeDocument/2006/relationships/slide" Target="slide3.xml"/><Relationship Id="rId1" Type="http://schemas.openxmlformats.org/officeDocument/2006/relationships/image" Target="../media/image9.png"/></Relationships>
</file>

<file path=ppt/slides/_rels/slide16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64.xml"/></Relationships>
</file>

<file path=ppt/slides/_rels/slide16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64.xml"/></Relationships>
</file>

<file path=ppt/slides/_rels/slide16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64.xml"/></Relationships>
</file>

<file path=ppt/slides/_rels/slide168.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169.xml"/><Relationship Id="rId3" Type="http://schemas.openxmlformats.org/officeDocument/2006/relationships/slide" Target="slide170.xml"/><Relationship Id="rId2" Type="http://schemas.openxmlformats.org/officeDocument/2006/relationships/slide" Target="slide3.xml"/><Relationship Id="rId1" Type="http://schemas.openxmlformats.org/officeDocument/2006/relationships/image" Target="../media/image9.png"/></Relationships>
</file>

<file path=ppt/slides/_rels/slide16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68.xml"/></Relationships>
</file>

<file path=ppt/slides/_rels/slide17.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 Target="slide3.xml"/></Relationships>
</file>

<file path=ppt/slides/_rels/slide17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68.xml"/></Relationships>
</file>

<file path=ppt/slides/_rels/slide17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7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73.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tags" Target="../tags/tag60.xml"/><Relationship Id="rId3" Type="http://schemas.openxmlformats.org/officeDocument/2006/relationships/slide" Target="slide175.xml"/><Relationship Id="rId2" Type="http://schemas.openxmlformats.org/officeDocument/2006/relationships/slide" Target="slide174.xml"/><Relationship Id="rId1" Type="http://schemas.openxmlformats.org/officeDocument/2006/relationships/slide" Target="slide3.xml"/></Relationships>
</file>

<file path=ppt/slides/_rels/slide17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3.xml"/></Relationships>
</file>

<file path=ppt/slides/_rels/slide17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3.xml"/></Relationships>
</file>

<file path=ppt/slides/_rels/slide17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179.xml"/><Relationship Id="rId4" Type="http://schemas.openxmlformats.org/officeDocument/2006/relationships/slide" Target="slide178.xml"/><Relationship Id="rId3" Type="http://schemas.openxmlformats.org/officeDocument/2006/relationships/slide" Target="slide177.xml"/><Relationship Id="rId2" Type="http://schemas.openxmlformats.org/officeDocument/2006/relationships/image" Target="../media/image12.png"/><Relationship Id="rId1" Type="http://schemas.openxmlformats.org/officeDocument/2006/relationships/slide" Target="slide3.xml"/></Relationships>
</file>

<file path=ppt/slides/_rels/slide17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6.xml"/></Relationships>
</file>

<file path=ppt/slides/_rels/slide17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6.xml"/></Relationships>
</file>

<file path=ppt/slides/_rels/slide17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6.xml"/></Relationships>
</file>

<file path=ppt/slides/_rels/slide18.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 Target="slide3.xml"/></Relationships>
</file>

<file path=ppt/slides/_rels/slide180.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tags" Target="../tags/tag64.xml"/><Relationship Id="rId5" Type="http://schemas.openxmlformats.org/officeDocument/2006/relationships/slide" Target="slide181.xml"/><Relationship Id="rId4" Type="http://schemas.openxmlformats.org/officeDocument/2006/relationships/tags" Target="../tags/tag63.xml"/><Relationship Id="rId3" Type="http://schemas.openxmlformats.org/officeDocument/2006/relationships/tags" Target="../tags/tag62.xml"/><Relationship Id="rId2" Type="http://schemas.openxmlformats.org/officeDocument/2006/relationships/slide" Target="slide3.xml"/><Relationship Id="rId1" Type="http://schemas.openxmlformats.org/officeDocument/2006/relationships/tags" Target="../tags/tag61.xml"/></Relationships>
</file>

<file path=ppt/slides/_rels/slide18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0.xml"/></Relationships>
</file>

<file path=ppt/slides/_rels/slide182.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183.xml"/><Relationship Id="rId2" Type="http://schemas.openxmlformats.org/officeDocument/2006/relationships/slide" Target="slide3.xml"/><Relationship Id="rId1" Type="http://schemas.openxmlformats.org/officeDocument/2006/relationships/tags" Target="../tags/tag65.xml"/></Relationships>
</file>

<file path=ppt/slides/_rels/slide18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8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8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192.xml"/><Relationship Id="rId4" Type="http://schemas.openxmlformats.org/officeDocument/2006/relationships/slide" Target="slide190.xml"/><Relationship Id="rId3" Type="http://schemas.openxmlformats.org/officeDocument/2006/relationships/slide" Target="slide191.xml"/><Relationship Id="rId2" Type="http://schemas.openxmlformats.org/officeDocument/2006/relationships/slide" Target="slide3.xml"/><Relationship Id="rId1" Type="http://schemas.openxmlformats.org/officeDocument/2006/relationships/image" Target="../media/image9.png"/></Relationships>
</file>

<file path=ppt/slides/_rels/slide19.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 Target="slide3.xml"/></Relationships>
</file>

<file path=ppt/slides/_rels/slide19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9.xml"/></Relationships>
</file>

<file path=ppt/slides/_rels/slide19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6.xml"/><Relationship Id="rId1" Type="http://schemas.openxmlformats.org/officeDocument/2006/relationships/slide" Target="slide189.xml"/></Relationships>
</file>

<file path=ppt/slides/_rels/slide19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9.xml"/></Relationships>
</file>

<file path=ppt/slides/_rels/slide193.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194.xml"/><Relationship Id="rId3" Type="http://schemas.openxmlformats.org/officeDocument/2006/relationships/slide" Target="slide195.xml"/><Relationship Id="rId2" Type="http://schemas.openxmlformats.org/officeDocument/2006/relationships/slide" Target="slide3.xml"/><Relationship Id="rId1" Type="http://schemas.openxmlformats.org/officeDocument/2006/relationships/image" Target="../media/image9.png"/></Relationships>
</file>

<file path=ppt/slides/_rels/slide19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93.xml"/></Relationships>
</file>

<file path=ppt/slides/_rels/slide19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93.xml"/></Relationships>
</file>

<file path=ppt/slides/_rels/slide19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9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198.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tags" Target="../tags/tag69.xml"/><Relationship Id="rId7" Type="http://schemas.openxmlformats.org/officeDocument/2006/relationships/slide" Target="slide201.xml"/><Relationship Id="rId6" Type="http://schemas.openxmlformats.org/officeDocument/2006/relationships/tags" Target="../tags/tag68.xml"/><Relationship Id="rId5" Type="http://schemas.openxmlformats.org/officeDocument/2006/relationships/image" Target="../media/image12.png"/><Relationship Id="rId4" Type="http://schemas.openxmlformats.org/officeDocument/2006/relationships/tags" Target="../tags/tag67.xml"/><Relationship Id="rId3" Type="http://schemas.openxmlformats.org/officeDocument/2006/relationships/slide" Target="slide200.xml"/><Relationship Id="rId2" Type="http://schemas.openxmlformats.org/officeDocument/2006/relationships/slide" Target="slide199.xml"/><Relationship Id="rId1" Type="http://schemas.openxmlformats.org/officeDocument/2006/relationships/slide" Target="slide3.xml"/></Relationships>
</file>

<file path=ppt/slides/_rels/slide19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98.xml"/></Relationships>
</file>

<file path=ppt/slides/_rels/slide2.xml.rels><?xml version="1.0" encoding="UTF-8" standalone="yes"?>
<Relationships xmlns="http://schemas.openxmlformats.org/package/2006/relationships"><Relationship Id="rId4" Type="http://schemas.openxmlformats.org/officeDocument/2006/relationships/notesSlide" Target="../notesSlides/notesSlide2.xml"/><Relationship Id="rId3" Type="http://schemas.openxmlformats.org/officeDocument/2006/relationships/slideLayout" Target="../slideLayouts/slideLayout12.xml"/><Relationship Id="rId2" Type="http://schemas.openxmlformats.org/officeDocument/2006/relationships/image" Target="../media/image2.emf"/><Relationship Id="rId1" Type="http://schemas.openxmlformats.org/officeDocument/2006/relationships/image" Target="../media/image1.emf"/></Relationships>
</file>

<file path=ppt/slides/_rels/slide20.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 Target="slide3.xml"/></Relationships>
</file>

<file path=ppt/slides/_rels/slide20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98.xml"/></Relationships>
</file>

<file path=ppt/slides/_rels/slide20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98.xml"/></Relationships>
</file>

<file path=ppt/slides/_rels/slide202.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204.xml"/><Relationship Id="rId3" Type="http://schemas.openxmlformats.org/officeDocument/2006/relationships/slide" Target="slide203.xml"/><Relationship Id="rId2" Type="http://schemas.openxmlformats.org/officeDocument/2006/relationships/image" Target="../media/image12.png"/><Relationship Id="rId1" Type="http://schemas.openxmlformats.org/officeDocument/2006/relationships/slide" Target="slide3.xml"/></Relationships>
</file>

<file path=ppt/slides/_rels/slide20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2.xml"/></Relationships>
</file>

<file path=ppt/slides/_rels/slide20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2.xml"/></Relationships>
</file>

<file path=ppt/slides/_rels/slide20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tags" Target="../tags/tag72.xml"/><Relationship Id="rId4" Type="http://schemas.openxmlformats.org/officeDocument/2006/relationships/slide" Target="slide206.xml"/><Relationship Id="rId3" Type="http://schemas.openxmlformats.org/officeDocument/2006/relationships/tags" Target="../tags/tag71.xml"/><Relationship Id="rId2" Type="http://schemas.openxmlformats.org/officeDocument/2006/relationships/slide" Target="slide3.xml"/><Relationship Id="rId1" Type="http://schemas.openxmlformats.org/officeDocument/2006/relationships/tags" Target="../tags/tag70.xml"/></Relationships>
</file>

<file path=ppt/slides/_rels/slide20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5.xml"/></Relationships>
</file>

<file path=ppt/slides/_rels/slide20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tags" Target="../tags/tag75.xml"/><Relationship Id="rId4" Type="http://schemas.openxmlformats.org/officeDocument/2006/relationships/slide" Target="slide208.xml"/><Relationship Id="rId3" Type="http://schemas.openxmlformats.org/officeDocument/2006/relationships/tags" Target="../tags/tag74.xml"/><Relationship Id="rId2" Type="http://schemas.openxmlformats.org/officeDocument/2006/relationships/slide" Target="slide3.xml"/><Relationship Id="rId1" Type="http://schemas.openxmlformats.org/officeDocument/2006/relationships/tags" Target="../tags/tag73.xml"/></Relationships>
</file>

<file path=ppt/slides/_rels/slide20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7.xml"/></Relationships>
</file>

<file path=ppt/slides/_rels/slide209.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210.xml"/><Relationship Id="rId2" Type="http://schemas.openxmlformats.org/officeDocument/2006/relationships/slide" Target="slide3.xml"/><Relationship Id="rId1" Type="http://schemas.openxmlformats.org/officeDocument/2006/relationships/tags" Target="../tags/tag76.xml"/></Relationships>
</file>

<file path=ppt/slides/_rels/slide2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slide" Target="slide3.xml"/><Relationship Id="rId5" Type="http://schemas.microsoft.com/office/2007/relationships/diagramDrawing" Target="../diagrams/drawing6.xml"/><Relationship Id="rId4" Type="http://schemas.openxmlformats.org/officeDocument/2006/relationships/diagramColors" Target="../diagrams/colors6.xml"/><Relationship Id="rId3" Type="http://schemas.openxmlformats.org/officeDocument/2006/relationships/diagramQuickStyle" Target="../diagrams/quickStyle6.xml"/><Relationship Id="rId2" Type="http://schemas.openxmlformats.org/officeDocument/2006/relationships/diagramLayout" Target="../diagrams/layout6.xml"/><Relationship Id="rId1" Type="http://schemas.openxmlformats.org/officeDocument/2006/relationships/diagramData" Target="../diagrams/data6.xml"/></Relationships>
</file>

<file path=ppt/slides/_rels/slide2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9.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16.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tags" Target="../tags/tag77.xml"/><Relationship Id="rId4" Type="http://schemas.openxmlformats.org/officeDocument/2006/relationships/slide" Target="slide219.xml"/><Relationship Id="rId3" Type="http://schemas.openxmlformats.org/officeDocument/2006/relationships/slide" Target="slide217.xml"/><Relationship Id="rId2" Type="http://schemas.openxmlformats.org/officeDocument/2006/relationships/slide" Target="slide218.xml"/><Relationship Id="rId1" Type="http://schemas.openxmlformats.org/officeDocument/2006/relationships/slide" Target="slide3.xml"/></Relationships>
</file>

<file path=ppt/slides/_rels/slide21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slide" Target="slide216.xml"/><Relationship Id="rId1" Type="http://schemas.openxmlformats.org/officeDocument/2006/relationships/tags" Target="../tags/tag78.xml"/></Relationships>
</file>

<file path=ppt/slides/_rels/slide21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6.xml"/></Relationships>
</file>

<file path=ppt/slides/_rels/slide21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6.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220.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221.xml"/><Relationship Id="rId3" Type="http://schemas.openxmlformats.org/officeDocument/2006/relationships/slide" Target="slide222.xml"/><Relationship Id="rId2" Type="http://schemas.openxmlformats.org/officeDocument/2006/relationships/slide" Target="slide3.xml"/><Relationship Id="rId1" Type="http://schemas.openxmlformats.org/officeDocument/2006/relationships/image" Target="../media/image9.png"/></Relationships>
</file>

<file path=ppt/slides/_rels/slide2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20.xml"/></Relationships>
</file>

<file path=ppt/slides/_rels/slide22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20.xml"/></Relationships>
</file>

<file path=ppt/slides/_rels/slide22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2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2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228.xml"/><Relationship Id="rId4" Type="http://schemas.openxmlformats.org/officeDocument/2006/relationships/slide" Target="slide227.xml"/><Relationship Id="rId3" Type="http://schemas.openxmlformats.org/officeDocument/2006/relationships/slide" Target="slide226.xml"/><Relationship Id="rId2" Type="http://schemas.openxmlformats.org/officeDocument/2006/relationships/slide" Target="slide3.xml"/><Relationship Id="rId1" Type="http://schemas.openxmlformats.org/officeDocument/2006/relationships/image" Target="../media/image9.png"/></Relationships>
</file>

<file path=ppt/slides/_rels/slide2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25.xml"/></Relationships>
</file>

<file path=ppt/slides/_rels/slide22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9.xml"/><Relationship Id="rId1" Type="http://schemas.openxmlformats.org/officeDocument/2006/relationships/slide" Target="slide225.xml"/></Relationships>
</file>

<file path=ppt/slides/_rels/slide22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80.xml"/><Relationship Id="rId1" Type="http://schemas.openxmlformats.org/officeDocument/2006/relationships/slide" Target="slide225.xml"/></Relationships>
</file>

<file path=ppt/slides/_rels/slide229.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230.xml"/><Relationship Id="rId3" Type="http://schemas.openxmlformats.org/officeDocument/2006/relationships/slide" Target="slide231.xml"/><Relationship Id="rId2" Type="http://schemas.openxmlformats.org/officeDocument/2006/relationships/slide" Target="slide3.xml"/><Relationship Id="rId1" Type="http://schemas.openxmlformats.org/officeDocument/2006/relationships/image" Target="../media/image9.png"/></Relationships>
</file>

<file path=ppt/slides/_rels/slide23.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slide" Target="slide3.xml"/><Relationship Id="rId5" Type="http://schemas.microsoft.com/office/2007/relationships/diagramDrawing" Target="../diagrams/drawing7.xml"/><Relationship Id="rId4" Type="http://schemas.openxmlformats.org/officeDocument/2006/relationships/diagramColors" Target="../diagrams/colors7.xml"/><Relationship Id="rId3" Type="http://schemas.openxmlformats.org/officeDocument/2006/relationships/diagramQuickStyle" Target="../diagrams/quickStyle7.xml"/><Relationship Id="rId2" Type="http://schemas.openxmlformats.org/officeDocument/2006/relationships/diagramLayout" Target="../diagrams/layout7.xml"/><Relationship Id="rId1" Type="http://schemas.openxmlformats.org/officeDocument/2006/relationships/diagramData" Target="../diagrams/data7.xml"/></Relationships>
</file>

<file path=ppt/slides/_rels/slide23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29.xml"/></Relationships>
</file>

<file path=ppt/slides/_rels/slide2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81.xml"/><Relationship Id="rId1" Type="http://schemas.openxmlformats.org/officeDocument/2006/relationships/slide" Target="slide229.xml"/></Relationships>
</file>

<file path=ppt/slides/_rels/slide232.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tags" Target="../tags/tag85.xml"/><Relationship Id="rId5" Type="http://schemas.openxmlformats.org/officeDocument/2006/relationships/tags" Target="../tags/tag84.xml"/><Relationship Id="rId4" Type="http://schemas.openxmlformats.org/officeDocument/2006/relationships/slide" Target="slide233.xml"/><Relationship Id="rId3" Type="http://schemas.openxmlformats.org/officeDocument/2006/relationships/tags" Target="../tags/tag83.xml"/><Relationship Id="rId2" Type="http://schemas.openxmlformats.org/officeDocument/2006/relationships/slide" Target="slide3.xml"/><Relationship Id="rId1" Type="http://schemas.openxmlformats.org/officeDocument/2006/relationships/tags" Target="../tags/tag82.xml"/></Relationships>
</file>

<file path=ppt/slides/_rels/slide23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2.xml"/></Relationships>
</file>

<file path=ppt/slides/_rels/slide234.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tags" Target="../tags/tag89.xml"/><Relationship Id="rId5" Type="http://schemas.openxmlformats.org/officeDocument/2006/relationships/tags" Target="../tags/tag88.xml"/><Relationship Id="rId4" Type="http://schemas.openxmlformats.org/officeDocument/2006/relationships/slide" Target="slide235.xml"/><Relationship Id="rId3" Type="http://schemas.openxmlformats.org/officeDocument/2006/relationships/tags" Target="../tags/tag87.xml"/><Relationship Id="rId2" Type="http://schemas.openxmlformats.org/officeDocument/2006/relationships/slide" Target="slide3.xml"/><Relationship Id="rId1" Type="http://schemas.openxmlformats.org/officeDocument/2006/relationships/tags" Target="../tags/tag86.xml"/></Relationships>
</file>

<file path=ppt/slides/_rels/slide23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4.xml"/></Relationships>
</file>

<file path=ppt/slides/_rels/slide236.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237.xml"/><Relationship Id="rId2" Type="http://schemas.openxmlformats.org/officeDocument/2006/relationships/slide" Target="slide3.xml"/><Relationship Id="rId1" Type="http://schemas.openxmlformats.org/officeDocument/2006/relationships/tags" Target="../tags/tag90.xml"/></Relationships>
</file>

<file path=ppt/slides/_rels/slide23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6.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4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43.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image" Target="../media/image11.png"/><Relationship Id="rId4" Type="http://schemas.openxmlformats.org/officeDocument/2006/relationships/tags" Target="../tags/tag91.xml"/><Relationship Id="rId3" Type="http://schemas.openxmlformats.org/officeDocument/2006/relationships/slide" Target="slide245.xml"/><Relationship Id="rId2" Type="http://schemas.openxmlformats.org/officeDocument/2006/relationships/slide" Target="slide244.xml"/><Relationship Id="rId1" Type="http://schemas.openxmlformats.org/officeDocument/2006/relationships/slide" Target="slide3.xml"/></Relationships>
</file>

<file path=ppt/slides/_rels/slide24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43.xml"/></Relationships>
</file>

<file path=ppt/slides/_rels/slide24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92.xml"/><Relationship Id="rId1" Type="http://schemas.openxmlformats.org/officeDocument/2006/relationships/slide" Target="slide243.xml"/></Relationships>
</file>

<file path=ppt/slides/_rels/slide24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249.xml"/><Relationship Id="rId4" Type="http://schemas.openxmlformats.org/officeDocument/2006/relationships/slide" Target="slide247.xml"/><Relationship Id="rId3" Type="http://schemas.openxmlformats.org/officeDocument/2006/relationships/slide" Target="slide248.xml"/><Relationship Id="rId2" Type="http://schemas.openxmlformats.org/officeDocument/2006/relationships/image" Target="../media/image11.png"/><Relationship Id="rId1" Type="http://schemas.openxmlformats.org/officeDocument/2006/relationships/slide" Target="slide3.xml"/></Relationships>
</file>

<file path=ppt/slides/_rels/slide24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46.xml"/></Relationships>
</file>

<file path=ppt/slides/_rels/slide24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93.xml"/><Relationship Id="rId1" Type="http://schemas.openxmlformats.org/officeDocument/2006/relationships/slide" Target="slide246.xml"/></Relationships>
</file>

<file path=ppt/slides/_rels/slide24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94.xml"/><Relationship Id="rId1" Type="http://schemas.openxmlformats.org/officeDocument/2006/relationships/slide" Target="slide246.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25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51.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253.xml"/><Relationship Id="rId2" Type="http://schemas.openxmlformats.org/officeDocument/2006/relationships/slide" Target="slide252.xml"/><Relationship Id="rId1" Type="http://schemas.openxmlformats.org/officeDocument/2006/relationships/slide" Target="slide3.xml"/></Relationships>
</file>

<file path=ppt/slides/_rels/slide25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1.xml"/></Relationships>
</file>

<file path=ppt/slides/_rels/slide25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95.xml"/><Relationship Id="rId1" Type="http://schemas.openxmlformats.org/officeDocument/2006/relationships/slide" Target="slide251.xml"/></Relationships>
</file>

<file path=ppt/slides/_rels/slide254.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slide" Target="slide3.xml"/><Relationship Id="rId5" Type="http://schemas.openxmlformats.org/officeDocument/2006/relationships/tags" Target="../tags/tag96.xml"/><Relationship Id="rId4" Type="http://schemas.openxmlformats.org/officeDocument/2006/relationships/slide" Target="slide257.xml"/><Relationship Id="rId3" Type="http://schemas.openxmlformats.org/officeDocument/2006/relationships/slide" Target="slide255.xml"/><Relationship Id="rId2" Type="http://schemas.openxmlformats.org/officeDocument/2006/relationships/slide" Target="slide256.xml"/><Relationship Id="rId1" Type="http://schemas.openxmlformats.org/officeDocument/2006/relationships/image" Target="../media/image11.png"/></Relationships>
</file>

<file path=ppt/slides/_rels/slide25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4.xml"/></Relationships>
</file>

<file path=ppt/slides/_rels/slide25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97.xml"/><Relationship Id="rId1" Type="http://schemas.openxmlformats.org/officeDocument/2006/relationships/slide" Target="slide254.xml"/></Relationships>
</file>

<file path=ppt/slides/_rels/slide25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98.xml"/><Relationship Id="rId1" Type="http://schemas.openxmlformats.org/officeDocument/2006/relationships/slide" Target="slide254.xml"/></Relationships>
</file>

<file path=ppt/slides/_rels/slide258.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tags" Target="../tags/tag102.xml"/><Relationship Id="rId5" Type="http://schemas.openxmlformats.org/officeDocument/2006/relationships/tags" Target="../tags/tag101.xml"/><Relationship Id="rId4" Type="http://schemas.openxmlformats.org/officeDocument/2006/relationships/slide" Target="slide259.xml"/><Relationship Id="rId3" Type="http://schemas.openxmlformats.org/officeDocument/2006/relationships/tags" Target="../tags/tag100.xml"/><Relationship Id="rId2" Type="http://schemas.openxmlformats.org/officeDocument/2006/relationships/slide" Target="slide3.xml"/><Relationship Id="rId1" Type="http://schemas.openxmlformats.org/officeDocument/2006/relationships/tags" Target="../tags/tag99.xml"/></Relationships>
</file>

<file path=ppt/slides/_rels/slide25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8.xml"/></Relationships>
</file>

<file path=ppt/slides/_rels/slide26.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slide" Target="slide3.xml"/><Relationship Id="rId5" Type="http://schemas.microsoft.com/office/2007/relationships/diagramDrawing" Target="../diagrams/drawing8.xml"/><Relationship Id="rId4" Type="http://schemas.openxmlformats.org/officeDocument/2006/relationships/diagramColors" Target="../diagrams/colors8.xml"/><Relationship Id="rId3" Type="http://schemas.openxmlformats.org/officeDocument/2006/relationships/diagramQuickStyle" Target="../diagrams/quickStyle8.xml"/><Relationship Id="rId2" Type="http://schemas.openxmlformats.org/officeDocument/2006/relationships/diagramLayout" Target="../diagrams/layout8.xml"/><Relationship Id="rId1" Type="http://schemas.openxmlformats.org/officeDocument/2006/relationships/diagramData" Target="../diagrams/data8.xml"/></Relationships>
</file>

<file path=ppt/slides/_rels/slide260.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tags" Target="../tags/tag107.xml"/><Relationship Id="rId6" Type="http://schemas.openxmlformats.org/officeDocument/2006/relationships/tags" Target="../tags/tag106.xml"/><Relationship Id="rId5" Type="http://schemas.openxmlformats.org/officeDocument/2006/relationships/tags" Target="../tags/tag105.xml"/><Relationship Id="rId4" Type="http://schemas.openxmlformats.org/officeDocument/2006/relationships/slide" Target="slide261.xml"/><Relationship Id="rId3" Type="http://schemas.openxmlformats.org/officeDocument/2006/relationships/tags" Target="../tags/tag104.xml"/><Relationship Id="rId2" Type="http://schemas.openxmlformats.org/officeDocument/2006/relationships/slide" Target="slide3.xml"/><Relationship Id="rId1" Type="http://schemas.openxmlformats.org/officeDocument/2006/relationships/tags" Target="../tags/tag103.xml"/></Relationships>
</file>

<file path=ppt/slides/_rels/slide26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0.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6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270.xml"/><Relationship Id="rId4" Type="http://schemas.openxmlformats.org/officeDocument/2006/relationships/slide" Target="slide268.xml"/><Relationship Id="rId3" Type="http://schemas.openxmlformats.org/officeDocument/2006/relationships/slide" Target="slide269.xml"/><Relationship Id="rId2" Type="http://schemas.openxmlformats.org/officeDocument/2006/relationships/slide" Target="slide3.xml"/><Relationship Id="rId1" Type="http://schemas.openxmlformats.org/officeDocument/2006/relationships/image" Target="../media/image9.png"/></Relationships>
</file>

<file path=ppt/slides/_rels/slide26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7.xml"/></Relationships>
</file>

<file path=ppt/slides/_rels/slide26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8.xml"/><Relationship Id="rId1" Type="http://schemas.openxmlformats.org/officeDocument/2006/relationships/slide" Target="slide267.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27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9.xml"/><Relationship Id="rId1" Type="http://schemas.openxmlformats.org/officeDocument/2006/relationships/slide" Target="slide267.xml"/></Relationships>
</file>

<file path=ppt/slides/_rels/slide271.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272.xml"/><Relationship Id="rId3" Type="http://schemas.openxmlformats.org/officeDocument/2006/relationships/slide" Target="slide273.xml"/><Relationship Id="rId2" Type="http://schemas.openxmlformats.org/officeDocument/2006/relationships/slide" Target="slide3.xml"/><Relationship Id="rId1" Type="http://schemas.openxmlformats.org/officeDocument/2006/relationships/image" Target="../media/image9.png"/></Relationships>
</file>

<file path=ppt/slides/_rels/slide27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71.xml"/></Relationships>
</file>

<file path=ppt/slides/_rels/slide27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10.xml"/><Relationship Id="rId1" Type="http://schemas.openxmlformats.org/officeDocument/2006/relationships/slide" Target="slide271.xml"/></Relationships>
</file>

<file path=ppt/slides/_rels/slide27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75.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277.xml"/><Relationship Id="rId2" Type="http://schemas.openxmlformats.org/officeDocument/2006/relationships/slide" Target="slide276.xml"/><Relationship Id="rId1" Type="http://schemas.openxmlformats.org/officeDocument/2006/relationships/slide" Target="slide3.xml"/></Relationships>
</file>

<file path=ppt/slides/_rels/slide27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75.xml"/></Relationships>
</file>

<file path=ppt/slides/_rels/slide27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11.xml"/><Relationship Id="rId1" Type="http://schemas.openxmlformats.org/officeDocument/2006/relationships/slide" Target="slide275.xml"/></Relationships>
</file>

<file path=ppt/slides/_rels/slide27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281.xml"/><Relationship Id="rId4" Type="http://schemas.openxmlformats.org/officeDocument/2006/relationships/slide" Target="slide280.xml"/><Relationship Id="rId3" Type="http://schemas.openxmlformats.org/officeDocument/2006/relationships/slide" Target="slide279.xml"/><Relationship Id="rId2" Type="http://schemas.openxmlformats.org/officeDocument/2006/relationships/slide" Target="slide3.xml"/><Relationship Id="rId1" Type="http://schemas.openxmlformats.org/officeDocument/2006/relationships/image" Target="../media/image9.png"/></Relationships>
</file>

<file path=ppt/slides/_rels/slide27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78.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xml"/><Relationship Id="rId1" Type="http://schemas.openxmlformats.org/officeDocument/2006/relationships/slide" Target="slide3.xml"/></Relationships>
</file>

<file path=ppt/slides/_rels/slide28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12.xml"/><Relationship Id="rId1" Type="http://schemas.openxmlformats.org/officeDocument/2006/relationships/slide" Target="slide278.xml"/></Relationships>
</file>

<file path=ppt/slides/_rels/slide28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13.xml"/><Relationship Id="rId1" Type="http://schemas.openxmlformats.org/officeDocument/2006/relationships/slide" Target="slide278.xml"/></Relationships>
</file>

<file path=ppt/slides/_rels/slide282.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tags" Target="../tags/tag118.xml"/><Relationship Id="rId6" Type="http://schemas.openxmlformats.org/officeDocument/2006/relationships/tags" Target="../tags/tag117.xml"/><Relationship Id="rId5" Type="http://schemas.openxmlformats.org/officeDocument/2006/relationships/tags" Target="../tags/tag116.xml"/><Relationship Id="rId4" Type="http://schemas.openxmlformats.org/officeDocument/2006/relationships/slide" Target="slide283.xml"/><Relationship Id="rId3" Type="http://schemas.openxmlformats.org/officeDocument/2006/relationships/tags" Target="../tags/tag115.xml"/><Relationship Id="rId2" Type="http://schemas.openxmlformats.org/officeDocument/2006/relationships/slide" Target="slide3.xml"/><Relationship Id="rId1" Type="http://schemas.openxmlformats.org/officeDocument/2006/relationships/tags" Target="../tags/tag114.xml"/></Relationships>
</file>

<file path=ppt/slides/_rels/slide28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82.xml"/></Relationships>
</file>

<file path=ppt/slides/_rels/slide284.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tags" Target="../tags/tag122.xml"/><Relationship Id="rId5" Type="http://schemas.openxmlformats.org/officeDocument/2006/relationships/tags" Target="../tags/tag121.xml"/><Relationship Id="rId4" Type="http://schemas.openxmlformats.org/officeDocument/2006/relationships/slide" Target="slide285.xml"/><Relationship Id="rId3" Type="http://schemas.openxmlformats.org/officeDocument/2006/relationships/tags" Target="../tags/tag120.xml"/><Relationship Id="rId2" Type="http://schemas.openxmlformats.org/officeDocument/2006/relationships/slide" Target="slide3.xml"/><Relationship Id="rId1" Type="http://schemas.openxmlformats.org/officeDocument/2006/relationships/tags" Target="../tags/tag119.xml"/></Relationships>
</file>

<file path=ppt/slides/_rels/slide28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84.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290.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292.xml"/><Relationship Id="rId2" Type="http://schemas.openxmlformats.org/officeDocument/2006/relationships/slide" Target="slide291.xml"/><Relationship Id="rId1" Type="http://schemas.openxmlformats.org/officeDocument/2006/relationships/slide" Target="slide3.xml"/></Relationships>
</file>

<file path=ppt/slides/_rels/slide29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90.xml"/></Relationships>
</file>

<file path=ppt/slides/_rels/slide29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3.xml"/><Relationship Id="rId1" Type="http://schemas.openxmlformats.org/officeDocument/2006/relationships/slide" Target="slide290.xml"/></Relationships>
</file>

<file path=ppt/slides/_rels/slide293.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296.xml"/><Relationship Id="rId4" Type="http://schemas.openxmlformats.org/officeDocument/2006/relationships/slide" Target="slide295.xml"/><Relationship Id="rId3" Type="http://schemas.openxmlformats.org/officeDocument/2006/relationships/slide" Target="slide294.xml"/><Relationship Id="rId2" Type="http://schemas.openxmlformats.org/officeDocument/2006/relationships/image" Target="../media/image12.png"/><Relationship Id="rId1" Type="http://schemas.openxmlformats.org/officeDocument/2006/relationships/slide" Target="slide3.xml"/></Relationships>
</file>

<file path=ppt/slides/_rels/slide29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93.xml"/></Relationships>
</file>

<file path=ppt/slides/_rels/slide29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4.xml"/><Relationship Id="rId1" Type="http://schemas.openxmlformats.org/officeDocument/2006/relationships/slide" Target="slide293.xml"/></Relationships>
</file>

<file path=ppt/slides/_rels/slide29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5.xml"/><Relationship Id="rId1" Type="http://schemas.openxmlformats.org/officeDocument/2006/relationships/slide" Target="slide293.xml"/></Relationships>
</file>

<file path=ppt/slides/_rels/slide29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298.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300.xml"/><Relationship Id="rId2" Type="http://schemas.openxmlformats.org/officeDocument/2006/relationships/slide" Target="slide299.xml"/><Relationship Id="rId1" Type="http://schemas.openxmlformats.org/officeDocument/2006/relationships/slide" Target="slide3.xml"/></Relationships>
</file>

<file path=ppt/slides/_rels/slide29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98.xml"/></Relationships>
</file>

<file path=ppt/slides/_rels/slide3.xml.rels><?xml version="1.0" encoding="UTF-8" standalone="yes"?>
<Relationships xmlns="http://schemas.openxmlformats.org/package/2006/relationships"><Relationship Id="rId8" Type="http://schemas.openxmlformats.org/officeDocument/2006/relationships/notesSlide" Target="../notesSlides/notesSlide3.xml"/><Relationship Id="rId7" Type="http://schemas.openxmlformats.org/officeDocument/2006/relationships/slideLayout" Target="../slideLayouts/slideLayout13.xml"/><Relationship Id="rId6" Type="http://schemas.openxmlformats.org/officeDocument/2006/relationships/slide" Target="slide312.xml"/><Relationship Id="rId5" Type="http://schemas.openxmlformats.org/officeDocument/2006/relationships/slide" Target="slide50.xml"/><Relationship Id="rId4" Type="http://schemas.openxmlformats.org/officeDocument/2006/relationships/slide" Target="slide8.xml"/><Relationship Id="rId3" Type="http://schemas.openxmlformats.org/officeDocument/2006/relationships/image" Target="../media/image4.emf"/><Relationship Id="rId2" Type="http://schemas.openxmlformats.org/officeDocument/2006/relationships/slide" Target="slide4.xml"/><Relationship Id="rId1" Type="http://schemas.openxmlformats.org/officeDocument/2006/relationships/image" Target="../media/image3.emf"/></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2.xml"/><Relationship Id="rId1" Type="http://schemas.openxmlformats.org/officeDocument/2006/relationships/slide" Target="slide3.xml"/></Relationships>
</file>

<file path=ppt/slides/_rels/slide30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6.xml"/><Relationship Id="rId1" Type="http://schemas.openxmlformats.org/officeDocument/2006/relationships/slide" Target="slide298.xml"/></Relationships>
</file>

<file path=ppt/slides/_rels/slide301.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304.xml"/><Relationship Id="rId4" Type="http://schemas.openxmlformats.org/officeDocument/2006/relationships/slide" Target="slide303.xml"/><Relationship Id="rId3" Type="http://schemas.openxmlformats.org/officeDocument/2006/relationships/slide" Target="slide302.xml"/><Relationship Id="rId2" Type="http://schemas.openxmlformats.org/officeDocument/2006/relationships/image" Target="../media/image12.png"/><Relationship Id="rId1" Type="http://schemas.openxmlformats.org/officeDocument/2006/relationships/slide" Target="slide3.xml"/></Relationships>
</file>

<file path=ppt/slides/_rels/slide30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01.xml"/></Relationships>
</file>

<file path=ppt/slides/_rels/slide30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7.xml"/><Relationship Id="rId1" Type="http://schemas.openxmlformats.org/officeDocument/2006/relationships/slide" Target="slide301.xml"/></Relationships>
</file>

<file path=ppt/slides/_rels/slide30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8.xml"/><Relationship Id="rId1" Type="http://schemas.openxmlformats.org/officeDocument/2006/relationships/slide" Target="slide301.xml"/></Relationships>
</file>

<file path=ppt/slides/_rels/slide305.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tags" Target="../tags/tag133.xml"/><Relationship Id="rId6" Type="http://schemas.openxmlformats.org/officeDocument/2006/relationships/tags" Target="../tags/tag132.xml"/><Relationship Id="rId5" Type="http://schemas.openxmlformats.org/officeDocument/2006/relationships/tags" Target="../tags/tag131.xml"/><Relationship Id="rId4" Type="http://schemas.openxmlformats.org/officeDocument/2006/relationships/slide" Target="slide306.xml"/><Relationship Id="rId3" Type="http://schemas.openxmlformats.org/officeDocument/2006/relationships/tags" Target="../tags/tag130.xml"/><Relationship Id="rId2" Type="http://schemas.openxmlformats.org/officeDocument/2006/relationships/slide" Target="slide3.xml"/><Relationship Id="rId1" Type="http://schemas.openxmlformats.org/officeDocument/2006/relationships/tags" Target="../tags/tag129.xml"/></Relationships>
</file>

<file path=ppt/slides/_rels/slide30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05.xml"/></Relationships>
</file>

<file path=ppt/slides/_rels/slide307.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tags" Target="../tags/tag137.xml"/><Relationship Id="rId5" Type="http://schemas.openxmlformats.org/officeDocument/2006/relationships/tags" Target="../tags/tag136.xml"/><Relationship Id="rId4" Type="http://schemas.openxmlformats.org/officeDocument/2006/relationships/slide" Target="slide308.xml"/><Relationship Id="rId3" Type="http://schemas.openxmlformats.org/officeDocument/2006/relationships/tags" Target="../tags/tag135.xml"/><Relationship Id="rId2" Type="http://schemas.openxmlformats.org/officeDocument/2006/relationships/slide" Target="slide3.xml"/><Relationship Id="rId1" Type="http://schemas.openxmlformats.org/officeDocument/2006/relationships/tags" Target="../tags/tag134.xml"/></Relationships>
</file>

<file path=ppt/slides/_rels/slide30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0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2.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12.xml"/><Relationship Id="rId2" Type="http://schemas.openxmlformats.org/officeDocument/2006/relationships/slide" Target="slide3.xml"/><Relationship Id="rId1" Type="http://schemas.openxmlformats.org/officeDocument/2006/relationships/image" Target="../media/image6.png"/></Relationships>
</file>

<file path=ppt/slides/_rels/slide3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1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319.xml"/><Relationship Id="rId4" Type="http://schemas.openxmlformats.org/officeDocument/2006/relationships/slide" Target="slide317.xml"/><Relationship Id="rId3" Type="http://schemas.openxmlformats.org/officeDocument/2006/relationships/slide" Target="slide318.xml"/><Relationship Id="rId2" Type="http://schemas.openxmlformats.org/officeDocument/2006/relationships/slide" Target="slide3.xml"/><Relationship Id="rId1" Type="http://schemas.openxmlformats.org/officeDocument/2006/relationships/image" Target="../media/image3.emf"/></Relationships>
</file>

<file path=ppt/slides/_rels/slide31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16.xml"/></Relationships>
</file>

<file path=ppt/slides/_rels/slide31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16.xml"/></Relationships>
</file>

<file path=ppt/slides/_rels/slide31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16.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3.xml"/><Relationship Id="rId1" Type="http://schemas.openxmlformats.org/officeDocument/2006/relationships/slide" Target="slide3.xml"/></Relationships>
</file>

<file path=ppt/slides/_rels/slide320.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321.xml"/><Relationship Id="rId3" Type="http://schemas.openxmlformats.org/officeDocument/2006/relationships/slide" Target="slide322.xml"/><Relationship Id="rId2" Type="http://schemas.openxmlformats.org/officeDocument/2006/relationships/slide" Target="slide3.xml"/><Relationship Id="rId1" Type="http://schemas.openxmlformats.org/officeDocument/2006/relationships/image" Target="../media/image3.emf"/></Relationships>
</file>

<file path=ppt/slides/_rels/slide3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20.xml"/></Relationships>
</file>

<file path=ppt/slides/_rels/slide32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20.xml"/></Relationships>
</file>

<file path=ppt/slides/_rels/slide32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2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2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328.xml"/><Relationship Id="rId4" Type="http://schemas.openxmlformats.org/officeDocument/2006/relationships/slide" Target="slide326.xml"/><Relationship Id="rId3" Type="http://schemas.openxmlformats.org/officeDocument/2006/relationships/slide" Target="slide327.xml"/><Relationship Id="rId2" Type="http://schemas.openxmlformats.org/officeDocument/2006/relationships/slide" Target="slide3.xml"/><Relationship Id="rId1" Type="http://schemas.openxmlformats.org/officeDocument/2006/relationships/image" Target="../media/image3.emf"/></Relationships>
</file>

<file path=ppt/slides/_rels/slide3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25.xml"/></Relationships>
</file>

<file path=ppt/slides/_rels/slide32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38.xml"/><Relationship Id="rId1" Type="http://schemas.openxmlformats.org/officeDocument/2006/relationships/slide" Target="slide325.xml"/></Relationships>
</file>

<file path=ppt/slides/_rels/slide32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39.xml"/><Relationship Id="rId1" Type="http://schemas.openxmlformats.org/officeDocument/2006/relationships/slide" Target="slide325.xml"/></Relationships>
</file>

<file path=ppt/slides/_rels/slide329.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330.xml"/><Relationship Id="rId3" Type="http://schemas.openxmlformats.org/officeDocument/2006/relationships/slide" Target="slide331.xml"/><Relationship Id="rId2" Type="http://schemas.openxmlformats.org/officeDocument/2006/relationships/slide" Target="slide3.xml"/><Relationship Id="rId1" Type="http://schemas.openxmlformats.org/officeDocument/2006/relationships/image" Target="../media/image3.emf"/></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33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29.xml"/></Relationships>
</file>

<file path=ppt/slides/_rels/slide33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29.xml"/></Relationships>
</file>

<file path=ppt/slides/_rels/slide332.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tags" Target="../tags/tag144.xml"/><Relationship Id="rId6" Type="http://schemas.openxmlformats.org/officeDocument/2006/relationships/tags" Target="../tags/tag143.xml"/><Relationship Id="rId5" Type="http://schemas.openxmlformats.org/officeDocument/2006/relationships/tags" Target="../tags/tag142.xml"/><Relationship Id="rId4" Type="http://schemas.openxmlformats.org/officeDocument/2006/relationships/slide" Target="slide333.xml"/><Relationship Id="rId3" Type="http://schemas.openxmlformats.org/officeDocument/2006/relationships/tags" Target="../tags/tag141.xml"/><Relationship Id="rId2" Type="http://schemas.openxmlformats.org/officeDocument/2006/relationships/slide" Target="slide3.xml"/><Relationship Id="rId1" Type="http://schemas.openxmlformats.org/officeDocument/2006/relationships/tags" Target="../tags/tag140.xml"/></Relationships>
</file>

<file path=ppt/slides/_rels/slide33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32.xml"/></Relationships>
</file>

<file path=ppt/slides/_rels/slide334.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tags" Target="../tags/tag148.xml"/><Relationship Id="rId5" Type="http://schemas.openxmlformats.org/officeDocument/2006/relationships/tags" Target="../tags/tag147.xml"/><Relationship Id="rId4" Type="http://schemas.openxmlformats.org/officeDocument/2006/relationships/slide" Target="slide335.xml"/><Relationship Id="rId3" Type="http://schemas.openxmlformats.org/officeDocument/2006/relationships/tags" Target="../tags/tag146.xml"/><Relationship Id="rId2" Type="http://schemas.openxmlformats.org/officeDocument/2006/relationships/slide" Target="slide3.xml"/><Relationship Id="rId1" Type="http://schemas.openxmlformats.org/officeDocument/2006/relationships/tags" Target="../tags/tag145.xml"/></Relationships>
</file>

<file path=ppt/slides/_rels/slide33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34.xml"/></Relationships>
</file>

<file path=ppt/slides/_rels/slide33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3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3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341.xml"/><Relationship Id="rId4" Type="http://schemas.openxmlformats.org/officeDocument/2006/relationships/slide" Target="slide339.xml"/><Relationship Id="rId3" Type="http://schemas.openxmlformats.org/officeDocument/2006/relationships/slide" Target="slide340.xml"/><Relationship Id="rId2" Type="http://schemas.openxmlformats.org/officeDocument/2006/relationships/slide" Target="slide3.xml"/><Relationship Id="rId1" Type="http://schemas.openxmlformats.org/officeDocument/2006/relationships/image" Target="../media/image3.emf"/></Relationships>
</file>

<file path=ppt/slides/_rels/slide33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38.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4.xml"/><Relationship Id="rId1" Type="http://schemas.openxmlformats.org/officeDocument/2006/relationships/slide" Target="slide3.xml"/></Relationships>
</file>

<file path=ppt/slides/_rels/slide3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49.xml"/><Relationship Id="rId1" Type="http://schemas.openxmlformats.org/officeDocument/2006/relationships/slide" Target="slide338.xml"/></Relationships>
</file>

<file path=ppt/slides/_rels/slide34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50.xml"/><Relationship Id="rId1" Type="http://schemas.openxmlformats.org/officeDocument/2006/relationships/slide" Target="slide338.xml"/></Relationships>
</file>

<file path=ppt/slides/_rels/slide342.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343.xml"/><Relationship Id="rId3" Type="http://schemas.openxmlformats.org/officeDocument/2006/relationships/slide" Target="slide344.xml"/><Relationship Id="rId2" Type="http://schemas.openxmlformats.org/officeDocument/2006/relationships/slide" Target="slide3.xml"/><Relationship Id="rId1" Type="http://schemas.openxmlformats.org/officeDocument/2006/relationships/image" Target="../media/image3.emf"/></Relationships>
</file>

<file path=ppt/slides/_rels/slide34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42.xml"/></Relationships>
</file>

<file path=ppt/slides/_rels/slide34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42.xml"/></Relationships>
</file>

<file path=ppt/slides/_rels/slide34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4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4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350.xml"/><Relationship Id="rId4" Type="http://schemas.openxmlformats.org/officeDocument/2006/relationships/slide" Target="slide348.xml"/><Relationship Id="rId3" Type="http://schemas.openxmlformats.org/officeDocument/2006/relationships/slide" Target="slide349.xml"/><Relationship Id="rId2" Type="http://schemas.openxmlformats.org/officeDocument/2006/relationships/slide" Target="slide3.xml"/><Relationship Id="rId1" Type="http://schemas.openxmlformats.org/officeDocument/2006/relationships/image" Target="../media/image3.emf"/></Relationships>
</file>

<file path=ppt/slides/_rels/slide34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47.xml"/></Relationships>
</file>

<file path=ppt/slides/_rels/slide34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51.xml"/><Relationship Id="rId1" Type="http://schemas.openxmlformats.org/officeDocument/2006/relationships/slide" Target="slide347.xml"/></Relationships>
</file>

<file path=ppt/slides/_rels/slide3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35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52.xml"/><Relationship Id="rId1" Type="http://schemas.openxmlformats.org/officeDocument/2006/relationships/slide" Target="slide347.xml"/></Relationships>
</file>

<file path=ppt/slides/_rels/slide351.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352.xml"/><Relationship Id="rId3" Type="http://schemas.openxmlformats.org/officeDocument/2006/relationships/slide" Target="slide353.xml"/><Relationship Id="rId2" Type="http://schemas.openxmlformats.org/officeDocument/2006/relationships/slide" Target="slide3.xml"/><Relationship Id="rId1" Type="http://schemas.openxmlformats.org/officeDocument/2006/relationships/image" Target="../media/image3.emf"/></Relationships>
</file>

<file path=ppt/slides/_rels/slide35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51.xml"/></Relationships>
</file>

<file path=ppt/slides/_rels/slide35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51.xml"/></Relationships>
</file>

<file path=ppt/slides/_rels/slide354.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tags" Target="../tags/tag156.xml"/><Relationship Id="rId5" Type="http://schemas.openxmlformats.org/officeDocument/2006/relationships/tags" Target="../tags/tag155.xml"/><Relationship Id="rId4" Type="http://schemas.openxmlformats.org/officeDocument/2006/relationships/slide" Target="slide355.xml"/><Relationship Id="rId3" Type="http://schemas.openxmlformats.org/officeDocument/2006/relationships/tags" Target="../tags/tag154.xml"/><Relationship Id="rId2" Type="http://schemas.openxmlformats.org/officeDocument/2006/relationships/slide" Target="slide3.xml"/><Relationship Id="rId1" Type="http://schemas.openxmlformats.org/officeDocument/2006/relationships/tags" Target="../tags/tag153.xml"/></Relationships>
</file>

<file path=ppt/slides/_rels/slide35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54.xml"/></Relationships>
</file>

<file path=ppt/slides/_rels/slide356.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tags" Target="../tags/tag161.xml"/><Relationship Id="rId6" Type="http://schemas.openxmlformats.org/officeDocument/2006/relationships/tags" Target="../tags/tag160.xml"/><Relationship Id="rId5" Type="http://schemas.openxmlformats.org/officeDocument/2006/relationships/tags" Target="../tags/tag159.xml"/><Relationship Id="rId4" Type="http://schemas.openxmlformats.org/officeDocument/2006/relationships/slide" Target="slide357.xml"/><Relationship Id="rId3" Type="http://schemas.openxmlformats.org/officeDocument/2006/relationships/tags" Target="../tags/tag158.xml"/><Relationship Id="rId2" Type="http://schemas.openxmlformats.org/officeDocument/2006/relationships/slide" Target="slide3.xml"/><Relationship Id="rId1" Type="http://schemas.openxmlformats.org/officeDocument/2006/relationships/tags" Target="../tags/tag157.xml"/></Relationships>
</file>

<file path=ppt/slides/_rels/slide35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56.xml"/></Relationships>
</file>

<file path=ppt/slides/_rels/slide35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5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5.xml"/><Relationship Id="rId1" Type="http://schemas.openxmlformats.org/officeDocument/2006/relationships/slide" Target="slide3.xml"/></Relationships>
</file>

<file path=ppt/slides/_rels/slide360.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363.xml"/><Relationship Id="rId4" Type="http://schemas.openxmlformats.org/officeDocument/2006/relationships/slide" Target="slide361.xml"/><Relationship Id="rId3" Type="http://schemas.openxmlformats.org/officeDocument/2006/relationships/slide" Target="slide362.xml"/><Relationship Id="rId2" Type="http://schemas.openxmlformats.org/officeDocument/2006/relationships/slide" Target="slide3.xml"/><Relationship Id="rId1" Type="http://schemas.openxmlformats.org/officeDocument/2006/relationships/image" Target="../media/image3.emf"/></Relationships>
</file>

<file path=ppt/slides/_rels/slide36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60.xml"/></Relationships>
</file>

<file path=ppt/slides/_rels/slide36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60.xml"/></Relationships>
</file>

<file path=ppt/slides/_rels/slide36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60.xml"/></Relationships>
</file>

<file path=ppt/slides/_rels/slide364.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365.xml"/><Relationship Id="rId3" Type="http://schemas.openxmlformats.org/officeDocument/2006/relationships/slide" Target="slide366.xml"/><Relationship Id="rId2" Type="http://schemas.openxmlformats.org/officeDocument/2006/relationships/slide" Target="slide3.xml"/><Relationship Id="rId1" Type="http://schemas.openxmlformats.org/officeDocument/2006/relationships/image" Target="../media/image3.emf"/></Relationships>
</file>

<file path=ppt/slides/_rels/slide36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64.xml"/></Relationships>
</file>

<file path=ppt/slides/_rels/slide36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64.xml"/></Relationships>
</file>

<file path=ppt/slides/_rels/slide36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6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6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372.xml"/><Relationship Id="rId4" Type="http://schemas.openxmlformats.org/officeDocument/2006/relationships/slide" Target="slide370.xml"/><Relationship Id="rId3" Type="http://schemas.openxmlformats.org/officeDocument/2006/relationships/slide" Target="slide371.xml"/><Relationship Id="rId2" Type="http://schemas.openxmlformats.org/officeDocument/2006/relationships/slide" Target="slide3.xml"/><Relationship Id="rId1" Type="http://schemas.openxmlformats.org/officeDocument/2006/relationships/image" Target="../media/image3.emf"/></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37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69.xml"/></Relationships>
</file>

<file path=ppt/slides/_rels/slide37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69.xml"/></Relationships>
</file>

<file path=ppt/slides/_rels/slide37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69.xml"/></Relationships>
</file>

<file path=ppt/slides/_rels/slide373.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374.xml"/><Relationship Id="rId3" Type="http://schemas.openxmlformats.org/officeDocument/2006/relationships/slide" Target="slide375.xml"/><Relationship Id="rId2" Type="http://schemas.openxmlformats.org/officeDocument/2006/relationships/slide" Target="slide3.xml"/><Relationship Id="rId1" Type="http://schemas.openxmlformats.org/officeDocument/2006/relationships/image" Target="../media/image3.emf"/></Relationships>
</file>

<file path=ppt/slides/_rels/slide37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73.xml"/></Relationships>
</file>

<file path=ppt/slides/_rels/slide37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73.xml"/></Relationships>
</file>

<file path=ppt/slides/_rels/slide37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7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7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381.xml"/><Relationship Id="rId4" Type="http://schemas.openxmlformats.org/officeDocument/2006/relationships/slide" Target="slide379.xml"/><Relationship Id="rId3" Type="http://schemas.openxmlformats.org/officeDocument/2006/relationships/slide" Target="slide380.xml"/><Relationship Id="rId2" Type="http://schemas.openxmlformats.org/officeDocument/2006/relationships/slide" Target="slide3.xml"/><Relationship Id="rId1" Type="http://schemas.openxmlformats.org/officeDocument/2006/relationships/image" Target="../media/image3.emf"/></Relationships>
</file>

<file path=ppt/slides/_rels/slide37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78.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6.xml"/><Relationship Id="rId1" Type="http://schemas.openxmlformats.org/officeDocument/2006/relationships/slide" Target="slide3.xml"/></Relationships>
</file>

<file path=ppt/slides/_rels/slide38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78.xml"/></Relationships>
</file>

<file path=ppt/slides/_rels/slide38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78.xml"/></Relationships>
</file>

<file path=ppt/slides/_rels/slide382.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383.xml"/><Relationship Id="rId3" Type="http://schemas.openxmlformats.org/officeDocument/2006/relationships/slide" Target="slide384.xml"/><Relationship Id="rId2" Type="http://schemas.openxmlformats.org/officeDocument/2006/relationships/slide" Target="slide3.xml"/><Relationship Id="rId1" Type="http://schemas.openxmlformats.org/officeDocument/2006/relationships/image" Target="../media/image3.emf"/></Relationships>
</file>

<file path=ppt/slides/_rels/slide38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82.xml"/></Relationships>
</file>

<file path=ppt/slides/_rels/slide38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82.xml"/></Relationships>
</file>

<file path=ppt/slides/_rels/slide38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8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8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390.xml"/><Relationship Id="rId4" Type="http://schemas.openxmlformats.org/officeDocument/2006/relationships/slide" Target="slide388.xml"/><Relationship Id="rId3" Type="http://schemas.openxmlformats.org/officeDocument/2006/relationships/slide" Target="slide389.xml"/><Relationship Id="rId2" Type="http://schemas.openxmlformats.org/officeDocument/2006/relationships/slide" Target="slide3.xml"/><Relationship Id="rId1" Type="http://schemas.openxmlformats.org/officeDocument/2006/relationships/image" Target="../media/image3.emf"/></Relationships>
</file>

<file path=ppt/slides/_rels/slide38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87.xml"/></Relationships>
</file>

<file path=ppt/slides/_rels/slide38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87.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39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87.xml"/></Relationships>
</file>

<file path=ppt/slides/_rels/slide391.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392.xml"/><Relationship Id="rId3" Type="http://schemas.openxmlformats.org/officeDocument/2006/relationships/slide" Target="slide393.xml"/><Relationship Id="rId2" Type="http://schemas.openxmlformats.org/officeDocument/2006/relationships/slide" Target="slide3.xml"/><Relationship Id="rId1" Type="http://schemas.openxmlformats.org/officeDocument/2006/relationships/image" Target="../media/image3.emf"/></Relationships>
</file>

<file path=ppt/slides/_rels/slide39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91.xml"/></Relationships>
</file>

<file path=ppt/slides/_rels/slide39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91.xml"/></Relationships>
</file>

<file path=ppt/slides/_rels/slide39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9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39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399.xml"/><Relationship Id="rId4" Type="http://schemas.openxmlformats.org/officeDocument/2006/relationships/slide" Target="slide397.xml"/><Relationship Id="rId3" Type="http://schemas.openxmlformats.org/officeDocument/2006/relationships/slide" Target="slide398.xml"/><Relationship Id="rId2" Type="http://schemas.openxmlformats.org/officeDocument/2006/relationships/slide" Target="slide3.xml"/><Relationship Id="rId1" Type="http://schemas.openxmlformats.org/officeDocument/2006/relationships/image" Target="../media/image3.emf"/></Relationships>
</file>

<file path=ppt/slides/_rels/slide39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96.xml"/></Relationships>
</file>

<file path=ppt/slides/_rels/slide39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96.xml"/></Relationships>
</file>

<file path=ppt/slides/_rels/slide39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96.xml"/></Relationships>
</file>

<file path=ppt/slides/_rels/slide4.xml.rels><?xml version="1.0" encoding="UTF-8" standalone="yes"?>
<Relationships xmlns="http://schemas.openxmlformats.org/package/2006/relationships"><Relationship Id="rId5" Type="http://schemas.openxmlformats.org/officeDocument/2006/relationships/notesSlide" Target="../notesSlides/notesSlide4.xml"/><Relationship Id="rId4" Type="http://schemas.openxmlformats.org/officeDocument/2006/relationships/slideLayout" Target="../slideLayouts/slideLayout12.xml"/><Relationship Id="rId3" Type="http://schemas.openxmlformats.org/officeDocument/2006/relationships/slide" Target="slide3.xml"/><Relationship Id="rId2" Type="http://schemas.openxmlformats.org/officeDocument/2006/relationships/image" Target="../media/image6.png"/><Relationship Id="rId1" Type="http://schemas.openxmlformats.org/officeDocument/2006/relationships/image" Target="../media/image5.png"/></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7.xml"/><Relationship Id="rId1" Type="http://schemas.openxmlformats.org/officeDocument/2006/relationships/slide" Target="slide3.xml"/></Relationships>
</file>

<file path=ppt/slides/_rels/slide400.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401.xml"/><Relationship Id="rId3" Type="http://schemas.openxmlformats.org/officeDocument/2006/relationships/slide" Target="slide402.xml"/><Relationship Id="rId2" Type="http://schemas.openxmlformats.org/officeDocument/2006/relationships/slide" Target="slide3.xml"/><Relationship Id="rId1" Type="http://schemas.openxmlformats.org/officeDocument/2006/relationships/image" Target="../media/image3.emf"/></Relationships>
</file>

<file path=ppt/slides/_rels/slide40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00.xml"/></Relationships>
</file>

<file path=ppt/slides/_rels/slide40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00.xml"/></Relationships>
</file>

<file path=ppt/slides/_rels/slide40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0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0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408.xml"/><Relationship Id="rId4" Type="http://schemas.openxmlformats.org/officeDocument/2006/relationships/slide" Target="slide406.xml"/><Relationship Id="rId3" Type="http://schemas.openxmlformats.org/officeDocument/2006/relationships/slide" Target="slide407.xml"/><Relationship Id="rId2" Type="http://schemas.openxmlformats.org/officeDocument/2006/relationships/slide" Target="slide3.xml"/><Relationship Id="rId1" Type="http://schemas.openxmlformats.org/officeDocument/2006/relationships/image" Target="../media/image3.emf"/></Relationships>
</file>

<file path=ppt/slides/_rels/slide40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05.xml"/></Relationships>
</file>

<file path=ppt/slides/_rels/slide40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05.xml"/></Relationships>
</file>

<file path=ppt/slides/_rels/slide40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05.xml"/></Relationships>
</file>

<file path=ppt/slides/_rels/slide409.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410.xml"/><Relationship Id="rId3" Type="http://schemas.openxmlformats.org/officeDocument/2006/relationships/slide" Target="slide411.xml"/><Relationship Id="rId2" Type="http://schemas.openxmlformats.org/officeDocument/2006/relationships/slide" Target="slide3.xml"/><Relationship Id="rId1" Type="http://schemas.openxmlformats.org/officeDocument/2006/relationships/image" Target="../media/image3.emf"/></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4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09.xml"/></Relationships>
</file>

<file path=ppt/slides/_rels/slide41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09.xml"/></Relationships>
</file>

<file path=ppt/slides/_rels/slide4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1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417.xml"/><Relationship Id="rId4" Type="http://schemas.openxmlformats.org/officeDocument/2006/relationships/slide" Target="slide415.xml"/><Relationship Id="rId3" Type="http://schemas.openxmlformats.org/officeDocument/2006/relationships/slide" Target="slide416.xml"/><Relationship Id="rId2" Type="http://schemas.openxmlformats.org/officeDocument/2006/relationships/slide" Target="slide3.xml"/><Relationship Id="rId1" Type="http://schemas.openxmlformats.org/officeDocument/2006/relationships/image" Target="../media/image3.emf"/></Relationships>
</file>

<file path=ppt/slides/_rels/slide4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14.xml"/></Relationships>
</file>

<file path=ppt/slides/_rels/slide41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14.xml"/></Relationships>
</file>

<file path=ppt/slides/_rels/slide41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14.xml"/></Relationships>
</file>

<file path=ppt/slides/_rels/slide418.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420.xml"/><Relationship Id="rId3" Type="http://schemas.openxmlformats.org/officeDocument/2006/relationships/slide" Target="slide419.xml"/><Relationship Id="rId2" Type="http://schemas.openxmlformats.org/officeDocument/2006/relationships/slide" Target="slide3.xml"/><Relationship Id="rId1" Type="http://schemas.openxmlformats.org/officeDocument/2006/relationships/image" Target="../media/image3.emf"/></Relationships>
</file>

<file path=ppt/slides/_rels/slide41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18.xml"/></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8.xml"/><Relationship Id="rId1" Type="http://schemas.openxmlformats.org/officeDocument/2006/relationships/slide" Target="slide3.xml"/></Relationships>
</file>

<file path=ppt/slides/_rels/slide4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18.xml"/></Relationships>
</file>

<file path=ppt/slides/_rels/slide4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2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23.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426.xml"/><Relationship Id="rId4" Type="http://schemas.openxmlformats.org/officeDocument/2006/relationships/slide" Target="slide424.xml"/><Relationship Id="rId3" Type="http://schemas.openxmlformats.org/officeDocument/2006/relationships/slide" Target="slide425.xml"/><Relationship Id="rId2" Type="http://schemas.openxmlformats.org/officeDocument/2006/relationships/slide" Target="slide3.xml"/><Relationship Id="rId1" Type="http://schemas.openxmlformats.org/officeDocument/2006/relationships/image" Target="../media/image3.emf"/></Relationships>
</file>

<file path=ppt/slides/_rels/slide42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23.xml"/></Relationships>
</file>

<file path=ppt/slides/_rels/slide42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23.xml"/></Relationships>
</file>

<file path=ppt/slides/_rels/slide4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23.xml"/></Relationships>
</file>

<file path=ppt/slides/_rels/slide427.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429.xml"/><Relationship Id="rId3" Type="http://schemas.openxmlformats.org/officeDocument/2006/relationships/slide" Target="slide428.xml"/><Relationship Id="rId2" Type="http://schemas.openxmlformats.org/officeDocument/2006/relationships/slide" Target="slide3.xml"/><Relationship Id="rId1" Type="http://schemas.openxmlformats.org/officeDocument/2006/relationships/image" Target="../media/image3.emf"/></Relationships>
</file>

<file path=ppt/slides/_rels/slide42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27.xml"/></Relationships>
</file>

<file path=ppt/slides/_rels/slide42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27.xml"/></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43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3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32.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433.xml"/><Relationship Id="rId3" Type="http://schemas.openxmlformats.org/officeDocument/2006/relationships/slide" Target="slide434.xml"/><Relationship Id="rId2" Type="http://schemas.openxmlformats.org/officeDocument/2006/relationships/slide" Target="slide3.xml"/><Relationship Id="rId1" Type="http://schemas.openxmlformats.org/officeDocument/2006/relationships/image" Target="../media/image3.emf"/></Relationships>
</file>

<file path=ppt/slides/_rels/slide43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32.xml"/></Relationships>
</file>

<file path=ppt/slides/_rels/slide43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32.xml"/></Relationships>
</file>

<file path=ppt/slides/_rels/slide43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438.xml"/><Relationship Id="rId4" Type="http://schemas.openxmlformats.org/officeDocument/2006/relationships/slide" Target="slide437.xml"/><Relationship Id="rId3" Type="http://schemas.openxmlformats.org/officeDocument/2006/relationships/slide" Target="slide436.xml"/><Relationship Id="rId2" Type="http://schemas.openxmlformats.org/officeDocument/2006/relationships/slide" Target="slide3.xml"/><Relationship Id="rId1" Type="http://schemas.openxmlformats.org/officeDocument/2006/relationships/image" Target="../media/image3.emf"/></Relationships>
</file>

<file path=ppt/slides/_rels/slide43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35.xml"/></Relationships>
</file>

<file path=ppt/slides/_rels/slide43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35.xml"/></Relationships>
</file>

<file path=ppt/slides/_rels/slide43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435.xml"/></Relationships>
</file>

<file path=ppt/slides/_rels/slide439.xml.rels><?xml version="1.0" encoding="UTF-8" standalone="yes"?>
<Relationships xmlns="http://schemas.openxmlformats.org/package/2006/relationships"><Relationship Id="rId5" Type="http://schemas.openxmlformats.org/officeDocument/2006/relationships/notesSlide" Target="../notesSlides/notesSlide12.xml"/><Relationship Id="rId4" Type="http://schemas.openxmlformats.org/officeDocument/2006/relationships/slideLayout" Target="../slideLayouts/slideLayout12.xml"/><Relationship Id="rId3" Type="http://schemas.openxmlformats.org/officeDocument/2006/relationships/slide" Target="slide3.xml"/><Relationship Id="rId2" Type="http://schemas.openxmlformats.org/officeDocument/2006/relationships/image" Target="../media/image2.emf"/><Relationship Id="rId1" Type="http://schemas.openxmlformats.org/officeDocument/2006/relationships/image" Target="../media/image1.emf"/></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xml"/><Relationship Id="rId1" Type="http://schemas.openxmlformats.org/officeDocument/2006/relationships/slide" Target="slide3.xml"/></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0.xml"/><Relationship Id="rId1" Type="http://schemas.openxmlformats.org/officeDocument/2006/relationships/slide" Target="slide3.xml"/></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1.xml"/><Relationship Id="rId1" Type="http://schemas.openxmlformats.org/officeDocument/2006/relationships/slide" Target="slide3.xml"/></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3.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4.xml"/><Relationship Id="rId1" Type="http://schemas.openxmlformats.org/officeDocument/2006/relationships/slide" Target="slide3.xml"/></Relationships>
</file>

<file path=ppt/slides/_rels/slide50.xml.rels><?xml version="1.0" encoding="UTF-8" standalone="yes"?>
<Relationships xmlns="http://schemas.openxmlformats.org/package/2006/relationships"><Relationship Id="rId9" Type="http://schemas.openxmlformats.org/officeDocument/2006/relationships/slide" Target="slide138.xml"/><Relationship Id="rId8" Type="http://schemas.openxmlformats.org/officeDocument/2006/relationships/tags" Target="../tags/tag14.xml"/><Relationship Id="rId7" Type="http://schemas.openxmlformats.org/officeDocument/2006/relationships/slide" Target="slide114.xml"/><Relationship Id="rId6" Type="http://schemas.openxmlformats.org/officeDocument/2006/relationships/tags" Target="../tags/tag13.xml"/><Relationship Id="rId5" Type="http://schemas.openxmlformats.org/officeDocument/2006/relationships/slide" Target="slide89.xml"/><Relationship Id="rId4" Type="http://schemas.openxmlformats.org/officeDocument/2006/relationships/tags" Target="../tags/tag12.xml"/><Relationship Id="rId3" Type="http://schemas.openxmlformats.org/officeDocument/2006/relationships/slide" Target="slide64.xml"/><Relationship Id="rId24" Type="http://schemas.openxmlformats.org/officeDocument/2006/relationships/notesSlide" Target="../notesSlides/notesSlide10.xml"/><Relationship Id="rId23" Type="http://schemas.openxmlformats.org/officeDocument/2006/relationships/slideLayout" Target="../slideLayouts/slideLayout12.xml"/><Relationship Id="rId22" Type="http://schemas.openxmlformats.org/officeDocument/2006/relationships/tags" Target="../tags/tag21.xml"/><Relationship Id="rId21" Type="http://schemas.openxmlformats.org/officeDocument/2006/relationships/slide" Target="slide289.xml"/><Relationship Id="rId20" Type="http://schemas.openxmlformats.org/officeDocument/2006/relationships/tags" Target="../tags/tag20.xml"/><Relationship Id="rId2" Type="http://schemas.openxmlformats.org/officeDocument/2006/relationships/slide" Target="slide3.xml"/><Relationship Id="rId19" Type="http://schemas.openxmlformats.org/officeDocument/2006/relationships/slide" Target="slide265.xml"/><Relationship Id="rId18" Type="http://schemas.openxmlformats.org/officeDocument/2006/relationships/tags" Target="../tags/tag19.xml"/><Relationship Id="rId17" Type="http://schemas.openxmlformats.org/officeDocument/2006/relationships/slide" Target="slide241.xml"/><Relationship Id="rId16" Type="http://schemas.openxmlformats.org/officeDocument/2006/relationships/tags" Target="../tags/tag18.xml"/><Relationship Id="rId15" Type="http://schemas.openxmlformats.org/officeDocument/2006/relationships/slide" Target="slide214.xml"/><Relationship Id="rId14" Type="http://schemas.openxmlformats.org/officeDocument/2006/relationships/tags" Target="../tags/tag17.xml"/><Relationship Id="rId13" Type="http://schemas.openxmlformats.org/officeDocument/2006/relationships/slide" Target="slide187.xml"/><Relationship Id="rId12" Type="http://schemas.openxmlformats.org/officeDocument/2006/relationships/tags" Target="../tags/tag16.xml"/><Relationship Id="rId11" Type="http://schemas.openxmlformats.org/officeDocument/2006/relationships/slide" Target="slide162.xml"/><Relationship Id="rId10" Type="http://schemas.openxmlformats.org/officeDocument/2006/relationships/tags" Target="../tags/tag15.xml"/><Relationship Id="rId1" Type="http://schemas.openxmlformats.org/officeDocument/2006/relationships/image" Target="../media/image6.png"/></Relationships>
</file>

<file path=ppt/slides/_rels/slide51.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53.xml"/><Relationship Id="rId3" Type="http://schemas.openxmlformats.org/officeDocument/2006/relationships/slide" Target="slide52.xml"/><Relationship Id="rId2" Type="http://schemas.openxmlformats.org/officeDocument/2006/relationships/slide" Target="slide3.xml"/><Relationship Id="rId1" Type="http://schemas.openxmlformats.org/officeDocument/2006/relationships/image" Target="../media/image8.png"/></Relationships>
</file>

<file path=ppt/slides/_rels/slide5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51.xml"/></Relationships>
</file>

<file path=ppt/slides/_rels/slide5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51.xml"/></Relationships>
</file>

<file path=ppt/slides/_rels/slide54.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tags" Target="../tags/tag22.xml"/><Relationship Id="rId3" Type="http://schemas.openxmlformats.org/officeDocument/2006/relationships/slide" Target="slide55.xml"/><Relationship Id="rId2" Type="http://schemas.openxmlformats.org/officeDocument/2006/relationships/slide" Target="slide3.xml"/><Relationship Id="rId1" Type="http://schemas.openxmlformats.org/officeDocument/2006/relationships/image" Target="../media/image9.png"/></Relationships>
</file>

<file path=ppt/slides/_rels/slide5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54.xml"/></Relationships>
</file>

<file path=ppt/slides/_rels/slide56.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tags" Target="../tags/tag23.xml"/><Relationship Id="rId3" Type="http://schemas.openxmlformats.org/officeDocument/2006/relationships/slide" Target="slide57.xml"/><Relationship Id="rId2" Type="http://schemas.openxmlformats.org/officeDocument/2006/relationships/slide" Target="slide3.xml"/><Relationship Id="rId1" Type="http://schemas.openxmlformats.org/officeDocument/2006/relationships/image" Target="../media/image9.png"/></Relationships>
</file>

<file path=ppt/slides/_rels/slide5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56.xml"/></Relationships>
</file>

<file path=ppt/slides/_rels/slide58.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tags" Target="../tags/tag24.xml"/><Relationship Id="rId3" Type="http://schemas.openxmlformats.org/officeDocument/2006/relationships/slide" Target="slide59.xml"/><Relationship Id="rId2" Type="http://schemas.openxmlformats.org/officeDocument/2006/relationships/slide" Target="slide3.xml"/><Relationship Id="rId1" Type="http://schemas.openxmlformats.org/officeDocument/2006/relationships/image" Target="../media/image9.png"/></Relationships>
</file>

<file path=ppt/slides/_rels/slide5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58.xml"/></Relationships>
</file>

<file path=ppt/slides/_rels/slide6.xml.rels><?xml version="1.0" encoding="UTF-8" standalone="yes"?>
<Relationships xmlns="http://schemas.openxmlformats.org/package/2006/relationships"><Relationship Id="rId4" Type="http://schemas.openxmlformats.org/officeDocument/2006/relationships/notesSlide" Target="../notesSlides/notesSlide6.xml"/><Relationship Id="rId3" Type="http://schemas.openxmlformats.org/officeDocument/2006/relationships/slideLayout" Target="../slideLayouts/slideLayout14.xml"/><Relationship Id="rId2" Type="http://schemas.openxmlformats.org/officeDocument/2006/relationships/image" Target="../media/image7.png"/><Relationship Id="rId1" Type="http://schemas.openxmlformats.org/officeDocument/2006/relationships/slide" Target="slide3.xml"/></Relationships>
</file>

<file path=ppt/slides/_rels/slide60.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tags" Target="../tags/tag26.xml"/><Relationship Id="rId4" Type="http://schemas.openxmlformats.org/officeDocument/2006/relationships/tags" Target="../tags/tag25.xml"/><Relationship Id="rId3" Type="http://schemas.openxmlformats.org/officeDocument/2006/relationships/slide" Target="slide61.xml"/><Relationship Id="rId2" Type="http://schemas.openxmlformats.org/officeDocument/2006/relationships/slide" Target="slide3.xml"/><Relationship Id="rId1" Type="http://schemas.openxmlformats.org/officeDocument/2006/relationships/image" Target="../media/image9.png"/></Relationships>
</file>

<file path=ppt/slides/_rels/slide6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60.xml"/></Relationships>
</file>

<file path=ppt/slides/_rels/slide62.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tags" Target="../tags/tag28.xml"/><Relationship Id="rId4" Type="http://schemas.openxmlformats.org/officeDocument/2006/relationships/tags" Target="../tags/tag27.xml"/><Relationship Id="rId3" Type="http://schemas.openxmlformats.org/officeDocument/2006/relationships/slide" Target="slide63.xml"/><Relationship Id="rId2" Type="http://schemas.openxmlformats.org/officeDocument/2006/relationships/slide" Target="slide3.xml"/><Relationship Id="rId1" Type="http://schemas.openxmlformats.org/officeDocument/2006/relationships/image" Target="../media/image9.png"/></Relationships>
</file>

<file path=ppt/slides/_rels/slide6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62.xml"/></Relationships>
</file>

<file path=ppt/slides/_rels/slide6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tags" Target="../tags/tag32.xml"/><Relationship Id="rId4" Type="http://schemas.openxmlformats.org/officeDocument/2006/relationships/tags" Target="../tags/tag31.xml"/><Relationship Id="rId3" Type="http://schemas.openxmlformats.org/officeDocument/2006/relationships/slide" Target="slide3.xml"/><Relationship Id="rId2" Type="http://schemas.openxmlformats.org/officeDocument/2006/relationships/tags" Target="../tags/tag30.xml"/><Relationship Id="rId1" Type="http://schemas.openxmlformats.org/officeDocument/2006/relationships/tags" Target="../tags/tag29.xml"/></Relationships>
</file>

<file path=ppt/slides/_rels/slide65.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tags" Target="../tags/tag34.xml"/><Relationship Id="rId2" Type="http://schemas.openxmlformats.org/officeDocument/2006/relationships/tags" Target="../tags/tag33.xml"/><Relationship Id="rId1" Type="http://schemas.openxmlformats.org/officeDocument/2006/relationships/slide" Target="slide3.xml"/></Relationships>
</file>

<file path=ppt/slides/_rels/slide6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69.xml"/><Relationship Id="rId4" Type="http://schemas.openxmlformats.org/officeDocument/2006/relationships/slide" Target="slide68.xml"/><Relationship Id="rId3" Type="http://schemas.openxmlformats.org/officeDocument/2006/relationships/slide" Target="slide67.xml"/><Relationship Id="rId2" Type="http://schemas.openxmlformats.org/officeDocument/2006/relationships/slide" Target="slide3.xml"/><Relationship Id="rId1" Type="http://schemas.openxmlformats.org/officeDocument/2006/relationships/image" Target="../media/image9.png"/></Relationships>
</file>

<file path=ppt/slides/_rels/slide6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66.xml"/></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66.xml"/></Relationships>
</file>

<file path=ppt/slides/_rels/slide6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66.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4.xml"/><Relationship Id="rId1" Type="http://schemas.openxmlformats.org/officeDocument/2006/relationships/slide" Target="slide3.xml"/></Relationships>
</file>

<file path=ppt/slides/_rels/slide70.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72.xml"/><Relationship Id="rId3" Type="http://schemas.openxmlformats.org/officeDocument/2006/relationships/slide" Target="slide71.xml"/><Relationship Id="rId2" Type="http://schemas.openxmlformats.org/officeDocument/2006/relationships/slide" Target="slide3.xml"/><Relationship Id="rId1" Type="http://schemas.openxmlformats.org/officeDocument/2006/relationships/image" Target="../media/image9.png"/></Relationships>
</file>

<file path=ppt/slides/_rels/slide7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0.xml"/></Relationships>
</file>

<file path=ppt/slides/_rels/slide7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0.xml"/></Relationships>
</file>

<file path=ppt/slides/_rels/slide7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7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7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78.xml"/><Relationship Id="rId4" Type="http://schemas.openxmlformats.org/officeDocument/2006/relationships/slide" Target="slide77.xml"/><Relationship Id="rId3" Type="http://schemas.openxmlformats.org/officeDocument/2006/relationships/slide" Target="slide76.xml"/><Relationship Id="rId2" Type="http://schemas.openxmlformats.org/officeDocument/2006/relationships/slide" Target="slide3.xml"/><Relationship Id="rId1" Type="http://schemas.openxmlformats.org/officeDocument/2006/relationships/image" Target="../media/image9.png"/></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5.xml"/></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5.xml"/></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5.xml"/></Relationships>
</file>

<file path=ppt/slides/_rels/slide79.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81.xml"/><Relationship Id="rId3" Type="http://schemas.openxmlformats.org/officeDocument/2006/relationships/slide" Target="slide80.xml"/><Relationship Id="rId2" Type="http://schemas.openxmlformats.org/officeDocument/2006/relationships/slide" Target="slide3.xml"/><Relationship Id="rId1" Type="http://schemas.openxmlformats.org/officeDocument/2006/relationships/image" Target="../media/image9.png"/></Relationships>
</file>

<file path=ppt/slides/_rels/slide8.xml.rels><?xml version="1.0" encoding="UTF-8" standalone="yes"?>
<Relationships xmlns="http://schemas.openxmlformats.org/package/2006/relationships"><Relationship Id="rId4" Type="http://schemas.openxmlformats.org/officeDocument/2006/relationships/notesSlide" Target="../notesSlides/notesSlide8.xml"/><Relationship Id="rId3" Type="http://schemas.openxmlformats.org/officeDocument/2006/relationships/slideLayout" Target="../slideLayouts/slideLayout12.xml"/><Relationship Id="rId2" Type="http://schemas.openxmlformats.org/officeDocument/2006/relationships/slide" Target="slide3.xml"/><Relationship Id="rId1" Type="http://schemas.openxmlformats.org/officeDocument/2006/relationships/image" Target="../media/image6.png"/></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9.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9.xml"/></Relationships>
</file>

<file path=ppt/slides/_rels/slide82.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tags" Target="../tags/tag37.xml"/><Relationship Id="rId3" Type="http://schemas.openxmlformats.org/officeDocument/2006/relationships/slide" Target="slide83.xml"/><Relationship Id="rId2" Type="http://schemas.openxmlformats.org/officeDocument/2006/relationships/tags" Target="../tags/tag36.xml"/><Relationship Id="rId1" Type="http://schemas.openxmlformats.org/officeDocument/2006/relationships/tags" Target="../tags/tag35.xml"/></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2.xml"/></Relationships>
</file>

<file path=ppt/slides/_rels/slide84.xml.rels><?xml version="1.0" encoding="UTF-8" standalone="yes"?>
<Relationships xmlns="http://schemas.openxmlformats.org/package/2006/relationships"><Relationship Id="rId6" Type="http://schemas.openxmlformats.org/officeDocument/2006/relationships/comments" Target="../comments/comment1.xml"/><Relationship Id="rId5" Type="http://schemas.openxmlformats.org/officeDocument/2006/relationships/slideLayout" Target="../slideLayouts/slideLayout2.xml"/><Relationship Id="rId4" Type="http://schemas.openxmlformats.org/officeDocument/2006/relationships/tags" Target="../tags/tag39.xml"/><Relationship Id="rId3" Type="http://schemas.openxmlformats.org/officeDocument/2006/relationships/tags" Target="../tags/tag38.xml"/><Relationship Id="rId2" Type="http://schemas.openxmlformats.org/officeDocument/2006/relationships/slide" Target="slide85.xml"/><Relationship Id="rId1" Type="http://schemas.openxmlformats.org/officeDocument/2006/relationships/slide" Target="slide3.xml"/></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4.xml"/><Relationship Id="rId1" Type="http://schemas.openxmlformats.org/officeDocument/2006/relationships/slide" Target="slide3.xml"/></Relationships>
</file>

<file path=ppt/slides/_rels/slide90.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92.xml"/><Relationship Id="rId2" Type="http://schemas.openxmlformats.org/officeDocument/2006/relationships/slide" Target="slide91.xml"/><Relationship Id="rId1" Type="http://schemas.openxmlformats.org/officeDocument/2006/relationships/slide" Target="slide3.xml"/></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90.xml"/></Relationships>
</file>

<file path=ppt/slides/_rels/slide9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90.xml"/></Relationships>
</file>

<file path=ppt/slides/_rels/slide93.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slide" Target="slide95.xml"/><Relationship Id="rId3" Type="http://schemas.openxmlformats.org/officeDocument/2006/relationships/slide" Target="slide94.xml"/><Relationship Id="rId2" Type="http://schemas.openxmlformats.org/officeDocument/2006/relationships/slide" Target="slide3.xml"/><Relationship Id="rId1" Type="http://schemas.openxmlformats.org/officeDocument/2006/relationships/image" Target="../media/image9.png"/></Relationships>
</file>

<file path=ppt/slides/_rels/slide9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93.xml"/></Relationships>
</file>

<file path=ppt/slides/_rels/slide9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93.xml"/></Relationships>
</file>

<file path=ppt/slides/_rels/slide96.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97.xml"/><Relationship Id="rId2" Type="http://schemas.openxmlformats.org/officeDocument/2006/relationships/slide" Target="slide3.xml"/><Relationship Id="rId1" Type="http://schemas.openxmlformats.org/officeDocument/2006/relationships/image" Target="../media/image9.png"/></Relationships>
</file>

<file path=ppt/slides/_rels/slide9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96.xml"/></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图片 9"/>
          <p:cNvPicPr>
            <a:picLocks noChangeAspect="1"/>
          </p:cNvPicPr>
          <p:nvPr/>
        </p:nvPicPr>
        <p:blipFill>
          <a:blip r:embed="rId1"/>
          <a:stretch>
            <a:fillRect/>
          </a:stretch>
        </p:blipFill>
        <p:spPr>
          <a:xfrm>
            <a:off x="415925" y="2722563"/>
            <a:ext cx="11360150" cy="6411912"/>
          </a:xfrm>
          <a:prstGeom prst="rect">
            <a:avLst/>
          </a:prstGeom>
          <a:noFill/>
          <a:ln w="9525">
            <a:noFill/>
          </a:ln>
        </p:spPr>
      </p:pic>
      <p:sp>
        <p:nvSpPr>
          <p:cNvPr id="11" name="Title 3"/>
          <p:cNvSpPr txBox="1"/>
          <p:nvPr/>
        </p:nvSpPr>
        <p:spPr>
          <a:xfrm>
            <a:off x="2495550" y="692150"/>
            <a:ext cx="5934075" cy="1247775"/>
          </a:xfrm>
          <a:prstGeom prst="rect">
            <a:avLst/>
          </a:prstGeom>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algn="ctr" fontAlgn="base">
              <a:spcAft>
                <a:spcPct val="0"/>
              </a:spcAft>
              <a:defRPr/>
            </a:pPr>
            <a:r>
              <a:rPr lang="zh-CN" altLang="en-US" sz="6000" b="1" spc="300" dirty="0">
                <a:solidFill>
                  <a:schemeClr val="accent6">
                    <a:lumMod val="75000"/>
                  </a:schemeClr>
                </a:solidFill>
                <a:latin typeface="微软雅黑" panose="020B0503020204020204" pitchFamily="34" charset="-122"/>
                <a:ea typeface="微软雅黑" panose="020B0503020204020204" pitchFamily="34" charset="-122"/>
                <a:cs typeface="+mn-ea"/>
              </a:rPr>
              <a:t>高职备考新</a:t>
            </a:r>
            <a:r>
              <a:rPr kumimoji="0" lang="zh-CN" altLang="en-US" sz="6000" b="1" i="0" u="none" strike="noStrike" kern="1200" cap="none" spc="300" normalizeH="0" baseline="0" noProof="0" dirty="0">
                <a:ln>
                  <a:noFill/>
                </a:ln>
                <a:solidFill>
                  <a:schemeClr val="accent6">
                    <a:lumMod val="75000"/>
                  </a:schemeClr>
                </a:solidFill>
                <a:effectLst/>
                <a:uLnTx/>
                <a:uFillTx/>
                <a:latin typeface="微软雅黑" panose="020B0503020204020204" pitchFamily="34" charset="-122"/>
                <a:ea typeface="微软雅黑" panose="020B0503020204020204" pitchFamily="34" charset="-122"/>
                <a:cs typeface="+mn-ea"/>
              </a:rPr>
              <a:t>实践</a:t>
            </a:r>
            <a:endParaRPr kumimoji="0" lang="zh-CN" altLang="en-US" sz="6000" b="1" i="0" u="none" strike="noStrike" kern="1200" cap="none" spc="300" normalizeH="0" baseline="0" noProof="0" dirty="0">
              <a:ln>
                <a:noFill/>
              </a:ln>
              <a:solidFill>
                <a:schemeClr val="accent6">
                  <a:lumMod val="75000"/>
                </a:schemeClr>
              </a:solidFill>
              <a:effectLst/>
              <a:uLnTx/>
              <a:uFillTx/>
              <a:latin typeface="微软雅黑" panose="020B0503020204020204" pitchFamily="34" charset="-122"/>
              <a:ea typeface="微软雅黑" panose="020B0503020204020204" pitchFamily="34" charset="-122"/>
              <a:cs typeface="+mn-ea"/>
            </a:endParaRPr>
          </a:p>
        </p:txBody>
      </p:sp>
      <p:sp>
        <p:nvSpPr>
          <p:cNvPr id="13" name="Title 3"/>
          <p:cNvSpPr txBox="1"/>
          <p:nvPr/>
        </p:nvSpPr>
        <p:spPr>
          <a:xfrm>
            <a:off x="2424113" y="1844675"/>
            <a:ext cx="5832475" cy="431800"/>
          </a:xfrm>
          <a:prstGeom prst="rect">
            <a:avLst/>
          </a:prstGeom>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marL="0" marR="0" lvl="0" indent="0" algn="ctr" defTabSz="1828165" rtl="0" eaLnBrk="1" fontAlgn="base" latinLnBrk="0" hangingPunct="1">
              <a:lnSpc>
                <a:spcPct val="90000"/>
              </a:lnSpc>
              <a:spcBef>
                <a:spcPct val="0"/>
              </a:spcBef>
              <a:spcAft>
                <a:spcPct val="0"/>
              </a:spcAft>
              <a:buClrTx/>
              <a:buSzTx/>
              <a:buFontTx/>
              <a:buNone/>
              <a:defRPr/>
            </a:pPr>
            <a:r>
              <a:rPr kumimoji="0" lang="en-US" altLang="zh-CN" sz="3200" b="0" i="0" u="none" strike="noStrike" kern="1200" cap="none" spc="0" normalizeH="0" baseline="0" noProof="0" dirty="0">
                <a:ln>
                  <a:noFill/>
                </a:ln>
                <a:solidFill>
                  <a:schemeClr val="bg1">
                    <a:lumMod val="50000"/>
                  </a:schemeClr>
                </a:solidFill>
                <a:effectLst/>
                <a:uLnTx/>
                <a:uFillTx/>
                <a:latin typeface="Times New Roman" panose="02020603050405020304" pitchFamily="18" charset="0"/>
                <a:ea typeface="+mn-ea"/>
                <a:cs typeface="Times New Roman" panose="02020603050405020304" pitchFamily="18" charset="0"/>
              </a:rPr>
              <a:t>New Practice for Test Preparation</a:t>
            </a:r>
            <a:endParaRPr kumimoji="0" lang="id-ID" sz="3200" b="0" i="0" u="none" strike="noStrike" kern="1200" cap="none" spc="0" normalizeH="0" baseline="0" noProof="0" dirty="0">
              <a:ln>
                <a:noFill/>
              </a:ln>
              <a:solidFill>
                <a:schemeClr val="bg1">
                  <a:lumMod val="50000"/>
                </a:schemeClr>
              </a:solidFill>
              <a:effectLst/>
              <a:uLnTx/>
              <a:uFillTx/>
              <a:latin typeface="Times New Roman" panose="02020603050405020304" pitchFamily="18" charset="0"/>
              <a:ea typeface="+mn-ea"/>
              <a:cs typeface="Times New Roman" panose="02020603050405020304" pitchFamily="18" charset="0"/>
            </a:endParaRPr>
          </a:p>
        </p:txBody>
      </p:sp>
      <p:sp>
        <p:nvSpPr>
          <p:cNvPr id="15" name="Title 3"/>
          <p:cNvSpPr txBox="1"/>
          <p:nvPr/>
        </p:nvSpPr>
        <p:spPr>
          <a:xfrm>
            <a:off x="5375275" y="2420938"/>
            <a:ext cx="2459038" cy="1439863"/>
          </a:xfrm>
          <a:prstGeom prst="rect">
            <a:avLst/>
          </a:prstGeom>
          <a:solidFill>
            <a:srgbClr val="FFC44F"/>
          </a:solidFill>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algn="ctr" fontAlgn="base">
              <a:spcAft>
                <a:spcPct val="0"/>
              </a:spcAft>
              <a:defRPr/>
            </a:pPr>
            <a:r>
              <a:rPr lang="zh-CN" altLang="en-US" sz="2800" b="1" dirty="0">
                <a:solidFill>
                  <a:schemeClr val="bg1"/>
                </a:solidFill>
                <a:effectLst>
                  <a:outerShdw blurRad="38100" dist="38100" dir="2700000" algn="tl">
                    <a:srgbClr val="000000">
                      <a:alpha val="43137"/>
                    </a:srgbClr>
                  </a:outerShdw>
                </a:effectLst>
                <a:latin typeface="+mn-ea"/>
                <a:ea typeface="+mn-ea"/>
                <a:cs typeface="+mn-ea"/>
              </a:rPr>
              <a:t>主编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李丽华　</a:t>
            </a: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endParaRPr lang="en-US" altLang="zh-CN" sz="2800" b="1" dirty="0">
              <a:solidFill>
                <a:schemeClr val="bg1"/>
              </a:solidFill>
              <a:effectLst>
                <a:outerShdw blurRad="38100" dist="38100" dir="2700000" algn="tl">
                  <a:srgbClr val="000000">
                    <a:alpha val="43137"/>
                  </a:srgbClr>
                </a:outerShdw>
              </a:effectLst>
              <a:latin typeface="+mn-ea"/>
              <a:ea typeface="+mn-ea"/>
              <a:cs typeface="+mn-ea"/>
            </a:endParaRPr>
          </a:p>
          <a:p>
            <a:pPr lvl="0" algn="ctr" fontAlgn="base">
              <a:spcAft>
                <a:spcPct val="0"/>
              </a:spcAft>
              <a:defRPr/>
            </a:pP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钟彩红　</a:t>
            </a: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endParaRPr lang="en-US" altLang="zh-CN" sz="2800" b="1" dirty="0">
              <a:solidFill>
                <a:schemeClr val="bg1"/>
              </a:solidFill>
              <a:effectLst>
                <a:outerShdw blurRad="38100" dist="38100" dir="2700000" algn="tl">
                  <a:srgbClr val="000000">
                    <a:alpha val="43137"/>
                  </a:srgbClr>
                </a:outerShdw>
              </a:effectLst>
              <a:latin typeface="+mn-ea"/>
              <a:ea typeface="+mn-ea"/>
              <a:cs typeface="+mn-ea"/>
            </a:endParaRPr>
          </a:p>
          <a:p>
            <a:pPr lvl="0" algn="ctr" fontAlgn="base">
              <a:spcAft>
                <a:spcPct val="0"/>
              </a:spcAft>
              <a:defRPr/>
            </a:pP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黄 </a:t>
            </a: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伟</a:t>
            </a:r>
            <a:endParaRPr kumimoji="0" lang="zh-CN" altLang="id-ID"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p:txBody>
      </p:sp>
      <p:pic>
        <p:nvPicPr>
          <p:cNvPr id="7175" name="图片 16"/>
          <p:cNvPicPr>
            <a:picLocks noChangeAspect="1"/>
          </p:cNvPicPr>
          <p:nvPr/>
        </p:nvPicPr>
        <p:blipFill>
          <a:blip r:embed="rId2"/>
          <a:stretch>
            <a:fillRect/>
          </a:stretch>
        </p:blipFill>
        <p:spPr>
          <a:xfrm rot="1503710">
            <a:off x="9744075" y="-609600"/>
            <a:ext cx="1328738" cy="2081213"/>
          </a:xfrm>
          <a:prstGeom prst="rect">
            <a:avLst/>
          </a:prstGeom>
          <a:noFill/>
          <a:ln w="9525">
            <a:noFill/>
          </a:ln>
        </p:spPr>
      </p:pic>
      <p:sp>
        <p:nvSpPr>
          <p:cNvPr id="8" name="TextBox 7"/>
          <p:cNvSpPr txBox="1"/>
          <p:nvPr/>
        </p:nvSpPr>
        <p:spPr>
          <a:xfrm>
            <a:off x="8371206" y="908049"/>
            <a:ext cx="490220" cy="1626599"/>
          </a:xfrm>
          <a:prstGeom prst="rect">
            <a:avLst/>
          </a:prstGeom>
          <a:solidFill>
            <a:schemeClr val="accent6">
              <a:lumMod val="60000"/>
              <a:lumOff val="40000"/>
            </a:schemeClr>
          </a:solidFill>
        </p:spPr>
        <p:txBody>
          <a:bodyPr vert="eaVert" wrap="square">
            <a:spAutoFit/>
          </a:bodyPr>
          <a:lstStyle/>
          <a:p>
            <a:pPr marR="0" algn="ctr" defTabSz="914400">
              <a:buClrTx/>
              <a:buSzTx/>
              <a:buFontTx/>
              <a:defRPr/>
            </a:pPr>
            <a:r>
              <a:rPr lang="zh-CN" altLang="en-US" sz="2000" noProof="0" dirty="0">
                <a:solidFill>
                  <a:schemeClr val="bg1"/>
                </a:solidFill>
                <a:latin typeface="微软雅黑" panose="020B0503020204020204" pitchFamily="34" charset="-122"/>
                <a:ea typeface="微软雅黑" panose="020B0503020204020204" pitchFamily="34" charset="-122"/>
                <a:sym typeface="+mn-ea"/>
              </a:rPr>
              <a:t>英语</a:t>
            </a:r>
            <a:r>
              <a:rPr lang="en-US" altLang="zh-CN" sz="2000" noProof="0" dirty="0">
                <a:solidFill>
                  <a:schemeClr val="bg1"/>
                </a:solidFill>
                <a:latin typeface="微软雅黑" panose="020B0503020204020204" pitchFamily="34" charset="-122"/>
                <a:ea typeface="微软雅黑" panose="020B0503020204020204" pitchFamily="34" charset="-122"/>
                <a:sym typeface="+mn-ea"/>
              </a:rPr>
              <a:t> </a:t>
            </a:r>
            <a:r>
              <a:rPr lang="zh-CN" altLang="en-US" sz="2000" noProof="0" dirty="0">
                <a:solidFill>
                  <a:schemeClr val="bg1"/>
                </a:solidFill>
                <a:latin typeface="微软雅黑" panose="020B0503020204020204" pitchFamily="34" charset="-122"/>
                <a:ea typeface="微软雅黑" panose="020B0503020204020204" pitchFamily="34" charset="-122"/>
                <a:sym typeface="+mn-ea"/>
              </a:rPr>
              <a:t>专题篇</a:t>
            </a:r>
            <a:endParaRPr kumimoji="0" lang="zh-CN" altLang="en-US" sz="2000" kern="1200" cap="none" spc="0" normalizeH="0" baseline="0" noProof="0" dirty="0">
              <a:solidFill>
                <a:schemeClr val="bg1"/>
              </a:solidFill>
              <a:latin typeface="微软雅黑" panose="020B0503020204020204" pitchFamily="34" charset="-122"/>
              <a:ea typeface="微软雅黑" panose="020B0503020204020204" pitchFamily="34" charset="-122"/>
              <a:cs typeface="+mn-cs"/>
            </a:endParaRPr>
          </a:p>
        </p:txBody>
      </p:sp>
      <p:cxnSp>
        <p:nvCxnSpPr>
          <p:cNvPr id="10" name="直接连接符 9"/>
          <p:cNvCxnSpPr/>
          <p:nvPr/>
        </p:nvCxnSpPr>
        <p:spPr>
          <a:xfrm>
            <a:off x="3935413" y="1773238"/>
            <a:ext cx="4392613" cy="0"/>
          </a:xfrm>
          <a:prstGeom prst="line">
            <a:avLst/>
          </a:prstGeom>
        </p:spPr>
        <p:style>
          <a:lnRef idx="1">
            <a:schemeClr val="accent1"/>
          </a:lnRef>
          <a:fillRef idx="0">
            <a:schemeClr val="accent1"/>
          </a:fillRef>
          <a:effectRef idx="0">
            <a:schemeClr val="accent1"/>
          </a:effectRef>
          <a:fontRef idx="minor">
            <a:schemeClr val="tx1"/>
          </a:fontRef>
        </p:style>
      </p:cxnSp>
      <p:sp>
        <p:nvSpPr>
          <p:cNvPr id="7181" name="左箭头 7180">
            <a:hlinkClick r:id="rId3" action="ppaction://hlinksldjump"/>
          </p:cNvPr>
          <p:cNvSpPr/>
          <p:nvPr/>
        </p:nvSpPr>
        <p:spPr>
          <a:xfrm>
            <a:off x="9696450" y="6310313"/>
            <a:ext cx="936625" cy="547687"/>
          </a:xfrm>
          <a:prstGeom prst="leftArrow">
            <a:avLst>
              <a:gd name="adj1" fmla="val 50000"/>
              <a:gd name="adj2" fmla="val 42753"/>
            </a:avLst>
          </a:prstGeom>
          <a:solidFill>
            <a:schemeClr val="accent1"/>
          </a:solidFill>
          <a:ln w="9525" cap="flat" cmpd="sng">
            <a:solidFill>
              <a:schemeClr val="tx1"/>
            </a:solidFill>
            <a:prstDash val="solid"/>
            <a:miter/>
            <a:headEnd type="none" w="med" len="med"/>
            <a:tailEnd type="none" w="med" len="med"/>
          </a:ln>
        </p:spPr>
        <p:txBody>
          <a:bodyPr wrap="none" anchor="ctr"/>
          <a:lstStyle/>
          <a:p>
            <a:pPr algn="ctr"/>
            <a:r>
              <a:rPr lang="zh-CN" altLang="en-US" dirty="0">
                <a:latin typeface="Arial" panose="020B0604020202020204" pitchFamily="34" charset="0"/>
              </a:rPr>
              <a:t>目录</a:t>
            </a:r>
            <a:endParaRPr lang="zh-CN" altLang="en-US" dirty="0">
              <a:latin typeface="Arial" panose="020B0604020202020204" pitchFamily="34" charset="0"/>
            </a:endParaRPr>
          </a:p>
        </p:txBody>
      </p:sp>
      <p:sp>
        <p:nvSpPr>
          <p:cNvPr id="2" name="文本框 1"/>
          <p:cNvSpPr txBox="1"/>
          <p:nvPr/>
        </p:nvSpPr>
        <p:spPr>
          <a:xfrm>
            <a:off x="9304655" y="1437005"/>
            <a:ext cx="1802765" cy="645160"/>
          </a:xfrm>
          <a:prstGeom prst="rect">
            <a:avLst/>
          </a:prstGeom>
          <a:noFill/>
        </p:spPr>
        <p:txBody>
          <a:bodyPr wrap="square" rtlCol="0">
            <a:spAutoFit/>
          </a:bodyPr>
          <a:lstStyle/>
          <a:p>
            <a:r>
              <a:rPr lang="zh-CN" altLang="zh-CN" sz="3600" dirty="0">
                <a:ln w="22225">
                  <a:solidFill>
                    <a:schemeClr val="accent2"/>
                  </a:solidFill>
                  <a:prstDash val="solid"/>
                </a:ln>
                <a:solidFill>
                  <a:schemeClr val="accent2">
                    <a:lumMod val="40000"/>
                    <a:lumOff val="60000"/>
                  </a:schemeClr>
                </a:solidFill>
                <a:effectLst/>
              </a:rPr>
              <a:t>（英语）</a:t>
            </a:r>
            <a:endParaRPr lang="zh-CN" altLang="zh-CN" sz="3600" dirty="0">
              <a:ln w="22225">
                <a:solidFill>
                  <a:schemeClr val="accent2"/>
                </a:solidFill>
                <a:prstDash val="solid"/>
              </a:ln>
              <a:solidFill>
                <a:schemeClr val="accent2">
                  <a:lumMod val="40000"/>
                  <a:lumOff val="60000"/>
                </a:schemeClr>
              </a:solidFill>
              <a:effectLst/>
            </a:endParaRPr>
          </a:p>
        </p:txBody>
      </p:sp>
    </p:spTree>
  </p:cSld>
  <p:clrMapOvr>
    <a:masterClrMapping/>
  </p:clrMapOvr>
  <p:transition spd="slow"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800"/>
                            </p:stCondLst>
                            <p:childTnLst>
                              <p:par>
                                <p:cTn id="11" presetID="42" presetClass="entr" presetSubtype="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750"/>
                                        <p:tgtEl>
                                          <p:spTgt spid="13"/>
                                        </p:tgtEl>
                                      </p:cBhvr>
                                    </p:animEffect>
                                    <p:anim calcmode="lin" valueType="num">
                                      <p:cBhvr>
                                        <p:cTn id="14" dur="750" fill="hold"/>
                                        <p:tgtEl>
                                          <p:spTgt spid="13"/>
                                        </p:tgtEl>
                                        <p:attrNameLst>
                                          <p:attrName>ppt_x</p:attrName>
                                        </p:attrNameLst>
                                      </p:cBhvr>
                                      <p:tavLst>
                                        <p:tav tm="0">
                                          <p:val>
                                            <p:strVal val="#ppt_x"/>
                                          </p:val>
                                        </p:tav>
                                        <p:tav tm="100000">
                                          <p:val>
                                            <p:strVal val="#ppt_x"/>
                                          </p:val>
                                        </p:tav>
                                      </p:tavLst>
                                    </p:anim>
                                    <p:anim calcmode="lin" valueType="num">
                                      <p:cBhvr>
                                        <p:cTn id="15" dur="750" fill="hold"/>
                                        <p:tgtEl>
                                          <p:spTgt spid="13"/>
                                        </p:tgtEl>
                                        <p:attrNameLst>
                                          <p:attrName>ppt_y</p:attrName>
                                        </p:attrNameLst>
                                      </p:cBhvr>
                                      <p:tavLst>
                                        <p:tav tm="0">
                                          <p:val>
                                            <p:strVal val="#ppt_y+.1"/>
                                          </p:val>
                                        </p:tav>
                                        <p:tav tm="100000">
                                          <p:val>
                                            <p:strVal val="#ppt_y"/>
                                          </p:val>
                                        </p:tav>
                                      </p:tavLst>
                                    </p:anim>
                                  </p:childTnLst>
                                </p:cTn>
                              </p:par>
                            </p:childTnLst>
                          </p:cTn>
                        </p:par>
                        <p:par>
                          <p:cTn id="16" fill="hold">
                            <p:stCondLst>
                              <p:cond delay="1800"/>
                            </p:stCondLst>
                            <p:childTnLst>
                              <p:par>
                                <p:cTn id="17" presetID="53" presetClass="entr" presetSubtype="16"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down)">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5" grpId="0" bldLvl="0" animBg="1"/>
      <p:bldP spid="8" grpId="0" bldLvl="0" animBg="1"/>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270" y="3827145"/>
            <a:ext cx="12193270" cy="300291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4" name="文本框 3"/>
          <p:cNvSpPr txBox="1"/>
          <p:nvPr/>
        </p:nvSpPr>
        <p:spPr>
          <a:xfrm>
            <a:off x="762000" y="1759585"/>
            <a:ext cx="10668635" cy="193802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【常见题型】</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① What is the first/second/... last paragraph mainly about?</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② What’s the main idea of the first/second/... last paragraph?</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③ The first/second/…last paragraph is mainly about __________. </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④ What does the first/second/... last paragraph mainly discuss?</a:t>
            </a:r>
            <a:endParaRPr lang="en-US" altLang="zh-CN" sz="2400" b="1" dirty="0">
              <a:latin typeface="微软雅黑" panose="020B0503020204020204" pitchFamily="34" charset="-122"/>
              <a:ea typeface="微软雅黑" panose="020B0503020204020204" pitchFamily="34" charset="-122"/>
            </a:endParaRPr>
          </a:p>
        </p:txBody>
      </p:sp>
      <p:sp>
        <p:nvSpPr>
          <p:cNvPr id="9" name="文本框 8"/>
          <p:cNvSpPr txBox="1"/>
          <p:nvPr/>
        </p:nvSpPr>
        <p:spPr>
          <a:xfrm>
            <a:off x="117475" y="3827780"/>
            <a:ext cx="11967845" cy="3046095"/>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endParaRPr sz="2400" dirty="0">
              <a:latin typeface="微软雅黑" panose="020B0503020204020204" pitchFamily="34" charset="-122"/>
              <a:ea typeface="微软雅黑" panose="020B0503020204020204" pitchFamily="34" charset="-122"/>
            </a:endParaRPr>
          </a:p>
          <a:p>
            <a:r>
              <a:rPr sz="2400" dirty="0">
                <a:latin typeface="微软雅黑" panose="020B0503020204020204" pitchFamily="34" charset="-122"/>
                <a:ea typeface="微软雅黑" panose="020B0503020204020204" pitchFamily="34" charset="-122"/>
              </a:rPr>
              <a:t>段落大意题主要针对某一段落的大意设问，考查学生对某一段落的理解和掌握程度。</a:t>
            </a:r>
            <a:endParaRPr sz="2400" dirty="0">
              <a:latin typeface="微软雅黑" panose="020B0503020204020204" pitchFamily="34" charset="-122"/>
              <a:ea typeface="微软雅黑" panose="020B0503020204020204" pitchFamily="34" charset="-122"/>
            </a:endParaRPr>
          </a:p>
          <a:p>
            <a:r>
              <a:rPr sz="2400" b="1" dirty="0">
                <a:latin typeface="微软雅黑" panose="020B0503020204020204" pitchFamily="34" charset="-122"/>
                <a:ea typeface="微软雅黑" panose="020B0503020204020204" pitchFamily="34" charset="-122"/>
              </a:rPr>
              <a:t>1）寻找段落主题句</a:t>
            </a:r>
            <a:endParaRPr sz="2400" b="1" dirty="0">
              <a:latin typeface="微软雅黑" panose="020B0503020204020204" pitchFamily="34" charset="-122"/>
              <a:ea typeface="微软雅黑" panose="020B0503020204020204" pitchFamily="34" charset="-122"/>
            </a:endParaRPr>
          </a:p>
          <a:p>
            <a:r>
              <a:rPr sz="2400" dirty="0">
                <a:latin typeface="微软雅黑" panose="020B0503020204020204" pitchFamily="34" charset="-122"/>
                <a:ea typeface="微软雅黑" panose="020B0503020204020204" pitchFamily="34" charset="-122"/>
              </a:rPr>
              <a:t>段落的主题句，主要在段首或段尾，有时在段中也会出现。基于主题句在段中的情况，需要特别关注段内的过渡词，如 however，but，and，also，for example 等。</a:t>
            </a:r>
            <a:endParaRPr sz="2400" dirty="0">
              <a:latin typeface="微软雅黑" panose="020B0503020204020204" pitchFamily="34" charset="-122"/>
              <a:ea typeface="微软雅黑" panose="020B0503020204020204" pitchFamily="34" charset="-122"/>
            </a:endParaRPr>
          </a:p>
          <a:p>
            <a:r>
              <a:rPr sz="2400" b="1" dirty="0">
                <a:latin typeface="微软雅黑" panose="020B0503020204020204" pitchFamily="34" charset="-122"/>
                <a:ea typeface="微软雅黑" panose="020B0503020204020204" pitchFamily="34" charset="-122"/>
              </a:rPr>
              <a:t>2）寻找段落关键词</a:t>
            </a:r>
            <a:endParaRPr sz="2400" b="1" dirty="0">
              <a:latin typeface="微软雅黑" panose="020B0503020204020204" pitchFamily="34" charset="-122"/>
              <a:ea typeface="微软雅黑" panose="020B0503020204020204" pitchFamily="34" charset="-122"/>
            </a:endParaRPr>
          </a:p>
          <a:p>
            <a:r>
              <a:rPr sz="2400" dirty="0">
                <a:latin typeface="微软雅黑" panose="020B0503020204020204" pitchFamily="34" charset="-122"/>
                <a:ea typeface="微软雅黑" panose="020B0503020204020204" pitchFamily="34" charset="-122"/>
              </a:rPr>
              <a:t>有些段落没有明确的主题句，需要学生在段落中寻找最能表达作者用意的关键词，进而归纳出该段的大意。</a:t>
            </a:r>
            <a:endParaRPr sz="2400" dirty="0">
              <a:latin typeface="微软雅黑" panose="020B0503020204020204" pitchFamily="34" charset="-122"/>
              <a:ea typeface="微软雅黑" panose="020B0503020204020204" pitchFamily="34" charset="-122"/>
            </a:endParaRPr>
          </a:p>
        </p:txBody>
      </p:sp>
      <p:graphicFrame>
        <p:nvGraphicFramePr>
          <p:cNvPr id="2" name="图示 1"/>
          <p:cNvGraphicFramePr/>
          <p:nvPr/>
        </p:nvGraphicFramePr>
        <p:xfrm>
          <a:off x="2032000" y="273050"/>
          <a:ext cx="7600315" cy="892175"/>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6" name="文本框 5"/>
          <p:cNvSpPr txBox="1"/>
          <p:nvPr/>
        </p:nvSpPr>
        <p:spPr>
          <a:xfrm>
            <a:off x="2133600" y="1236980"/>
            <a:ext cx="3524250" cy="521970"/>
          </a:xfrm>
          <a:prstGeom prst="rect">
            <a:avLst/>
          </a:prstGeom>
          <a:noFill/>
        </p:spPr>
        <p:txBody>
          <a:bodyPr wrap="square" rtlCol="0">
            <a:spAutoFit/>
          </a:bodyPr>
          <a:lstStyle/>
          <a:p>
            <a:r>
              <a:rPr lang="zh-CN" altLang="en-US" sz="2800" b="1"/>
              <a:t>1. 段落大意题</a:t>
            </a:r>
            <a:endParaRPr lang="zh-CN" altLang="en-US" sz="2800" b="1"/>
          </a:p>
        </p:txBody>
      </p:sp>
      <p:sp>
        <p:nvSpPr>
          <p:cNvPr id="5" name="左箭头 4">
            <a:hlinkClick r:id="rId6" action="ppaction://hlinksldjump"/>
          </p:cNvPr>
          <p:cNvSpPr/>
          <p:nvPr/>
        </p:nvSpPr>
        <p:spPr>
          <a:xfrm>
            <a:off x="10459085" y="6297295"/>
            <a:ext cx="1040765" cy="650875"/>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par>
                                <p:cTn id="14" presetID="2" presetClass="entr" presetSubtype="4"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18" presetClass="entr" presetSubtype="12"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strips(downLeft)">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4" grpId="0"/>
      <p:bldP spid="9" grpId="0"/>
      <p:bldP spid="9" grpId="1"/>
      <p:bldGraphic spid="2" grpId="0">
        <p:bldAsOne/>
      </p:bldGraphic>
      <p:bldP spid="6" grpId="0"/>
      <p:bldP spid="6" grpId="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20228" y="919422"/>
            <a:ext cx="11651411" cy="5913404"/>
          </a:xfrm>
        </p:spPr>
        <p:txBody>
          <a:bodyPr>
            <a:normAutofit/>
          </a:bodyPr>
          <a:lstStyle/>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6. What makes the FlyZoo Hotel special?</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A. Its good service.			B. Its special location.</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C. Its AI.					D. Its artistic design.</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7. What’s the first step when customers check in at the FlyZoo hotel?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A. Scanning their ID cards.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Scanning QR code in their smartphones.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C. Scanning their faces.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Making a phone call.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8. The underlined word “</a:t>
            </a:r>
            <a:r>
              <a:rPr sz="2400" b="1" u="sng" dirty="0">
                <a:latin typeface="微软雅黑" panose="020B0503020204020204" pitchFamily="34" charset="-122"/>
                <a:ea typeface="微软雅黑" panose="020B0503020204020204" pitchFamily="34" charset="-122"/>
                <a:cs typeface="Times New Roman" panose="02020603050405020304" pitchFamily="18" charset="0"/>
              </a:rPr>
              <a:t>recognition</a:t>
            </a:r>
            <a:r>
              <a:rPr sz="2400" b="1" dirty="0">
                <a:latin typeface="微软雅黑" panose="020B0503020204020204" pitchFamily="34" charset="-122"/>
                <a:ea typeface="微软雅黑" panose="020B0503020204020204" pitchFamily="34" charset="-122"/>
                <a:cs typeface="Times New Roman" panose="02020603050405020304" pitchFamily="18" charset="0"/>
              </a:rPr>
              <a:t>” in Paragraph 3 probably means “__________”.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A. 表情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介绍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C. 识别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承认，认可</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993457" y="-359974"/>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6905625" y="846455"/>
            <a:ext cx="13855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7649210" y="2681605"/>
            <a:ext cx="118745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8960485" y="4904740"/>
            <a:ext cx="122110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 name="文本框 1">
            <a:hlinkClick r:id="rId3" action="ppaction://hlinksldjump"/>
          </p:cNvPr>
          <p:cNvSpPr txBox="1"/>
          <p:nvPr/>
        </p:nvSpPr>
        <p:spPr>
          <a:xfrm>
            <a:off x="7525385" y="846455"/>
            <a:ext cx="14351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文本框 4">
            <a:hlinkClick r:id="rId4" action="ppaction://hlinksldjump"/>
          </p:cNvPr>
          <p:cNvSpPr txBox="1"/>
          <p:nvPr/>
        </p:nvSpPr>
        <p:spPr>
          <a:xfrm>
            <a:off x="8194040" y="2681605"/>
            <a:ext cx="121983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5" action="ppaction://hlinksldjump"/>
          </p:cNvPr>
          <p:cNvSpPr txBox="1"/>
          <p:nvPr/>
        </p:nvSpPr>
        <p:spPr>
          <a:xfrm>
            <a:off x="9051925" y="5585460"/>
            <a:ext cx="12700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2" grpId="0" bldLvl="0" animBg="1"/>
      <p:bldP spid="2" grpId="1" animBg="1"/>
      <p:bldP spid="5" grpId="0" bldLvl="0" animBg="1"/>
      <p:bldP spid="5" grpId="1" animBg="1"/>
      <p:bldP spid="9" grpId="0" bldLvl="0" animBg="1"/>
      <p:bldP spid="9" grpId="1" animBg="1"/>
    </p:bld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细节理解题。根据第1段最后一句话“It is loaded with artificial intelligence (AI) and robots, automating a series of procedures like check-in, lights’ control and room service”可知，这是一家配有人工智能和机器人的酒店，实现了入住、灯光控制和客房服务等一系列程序的自动化，这正是这家酒店的特殊之处，故本题正确答案为C。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 细节理解题。根据第2段第1句话“Customers can check into the hotel by simply scanning their faces”可知，扫描人脸，顾客能登记入住酒店，故本题正确答案为C。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 </a:t>
            </a:r>
            <a:r>
              <a:rPr sz="2800" b="1" dirty="0">
                <a:latin typeface="微软雅黑" panose="020B0503020204020204" pitchFamily="34" charset="-122"/>
                <a:ea typeface="微软雅黑" panose="020B0503020204020204" pitchFamily="34" charset="-122"/>
              </a:rPr>
              <a:t>词义猜测题。通过第2段可知是通过扫描人脸，第2句话紧跟第1句话有个词组facial recognition，其中facial与face是同根词，意为“面部的”，因此根据前面提示扫描，最接近的人工智能的词汇应该是面部识别，故本题正确答案为C。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827279" y="1005047"/>
            <a:ext cx="2506942" cy="2508444"/>
          </a:xfrm>
          <a:prstGeom prst="rect">
            <a:avLst/>
          </a:prstGeom>
        </p:spPr>
      </p:pic>
      <p:sp>
        <p:nvSpPr>
          <p:cNvPr id="3" name="内容占位符 2"/>
          <p:cNvSpPr>
            <a:spLocks noGrp="1"/>
          </p:cNvSpPr>
          <p:nvPr>
            <p:ph idx="1"/>
          </p:nvPr>
        </p:nvSpPr>
        <p:spPr>
          <a:xfrm>
            <a:off x="240030" y="919480"/>
            <a:ext cx="10788650" cy="5913120"/>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9. How can the customers control the lights in the FlyZoo Hotel?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By facial recognition.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By facial expression.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By handwriting recognition.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By voice-activated digital assistant.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10. What does the author mainly want to tell us?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The high-technology changes people’s life.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The robots and artificial intelligence will take the place of human beings.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 high-technology enables you to be a rich man.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The hotel employees can’t benefit from the artificial intelligence system.</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4483100" y="1290320"/>
            <a:ext cx="12376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7811770" y="3168015"/>
            <a:ext cx="6750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5289550" y="1290320"/>
            <a:ext cx="131762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7" name="文本框 6">
            <a:hlinkClick r:id="rId4" action="ppaction://hlinksldjump"/>
          </p:cNvPr>
          <p:cNvSpPr txBox="1"/>
          <p:nvPr/>
        </p:nvSpPr>
        <p:spPr>
          <a:xfrm>
            <a:off x="8468995" y="3168015"/>
            <a:ext cx="12045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bldLvl="0" animBg="1"/>
      <p:bldP spid="6" grpId="1" animBg="1"/>
      <p:bldP spid="7" grpId="0" bldLvl="0" animBg="1"/>
      <p:bldP spid="7" grpId="1" animBg="1"/>
    </p:bld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9.</a:t>
            </a:r>
            <a:r>
              <a:rPr sz="2800" b="1" dirty="0">
                <a:latin typeface="微软雅黑" panose="020B0503020204020204" pitchFamily="34" charset="-122"/>
                <a:ea typeface="微软雅黑" panose="020B0503020204020204" pitchFamily="34" charset="-122"/>
              </a:rPr>
              <a:t>细节理解题。根据第3段第1句话“Users also can control the lights, television and curtains in the room via voice-activated digital assistant”可知，通过声控数字助理，使用者能控制房间的灯光、电视和窗帘。其他3项的意思分别为A项facial recognition（面部识别）、B项facial expression（面部表情）和C项handwriting recognition（书写识别），故本题正确答案为D。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738360" y="4239895"/>
            <a:ext cx="2360295" cy="25323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 name="Group 4"/>
          <p:cNvGrpSpPr/>
          <p:nvPr/>
        </p:nvGrpSpPr>
        <p:grpSpPr>
          <a:xfrm>
            <a:off x="9551747" y="3841855"/>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 name="内容占位符 2"/>
          <p:cNvSpPr>
            <a:spLocks noGrp="1"/>
          </p:cNvSpPr>
          <p:nvPr>
            <p:ph idx="1"/>
          </p:nvPr>
        </p:nvSpPr>
        <p:spPr>
          <a:xfrm>
            <a:off x="538425" y="189781"/>
            <a:ext cx="1122009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solidFill>
                  <a:schemeClr val="tx1"/>
                </a:solidFill>
                <a:latin typeface="微软雅黑" panose="020B0503020204020204" pitchFamily="34" charset="-122"/>
                <a:ea typeface="微软雅黑" panose="020B0503020204020204" pitchFamily="34" charset="-122"/>
              </a:rPr>
              <a:t>10.</a:t>
            </a:r>
            <a:r>
              <a:rPr sz="2800" b="1" dirty="0">
                <a:latin typeface="微软雅黑" panose="020B0503020204020204" pitchFamily="34" charset="-122"/>
                <a:ea typeface="微软雅黑" panose="020B0503020204020204" pitchFamily="34" charset="-122"/>
              </a:rPr>
              <a:t>主旨大意题。作者主要想要告诉我们科技改变人们的生活，A项“The high-technology changes people’s life”最符合文章大意，B项“The robots and artificial intelligence will take the place of human beings（机器人和人工智能将会取代人类）”，C项“The high</a:t>
            </a:r>
            <a:r>
              <a:rPr lang="en-US" sz="2800" b="1" dirty="0">
                <a:latin typeface="微软雅黑" panose="020B0503020204020204" pitchFamily="34" charset="-122"/>
                <a:ea typeface="微软雅黑" panose="020B0503020204020204" pitchFamily="34" charset="-122"/>
              </a:rPr>
              <a:t>-</a:t>
            </a:r>
            <a:r>
              <a:rPr sz="2800" b="1" dirty="0">
                <a:latin typeface="微软雅黑" panose="020B0503020204020204" pitchFamily="34" charset="-122"/>
                <a:ea typeface="微软雅黑" panose="020B0503020204020204" pitchFamily="34" charset="-122"/>
              </a:rPr>
              <a:t>technology enables you to be a rich man（高科技将会让你变得富有）”，D项“The hotel employees can’t benefit from the artificial intelligence system</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（旅店的员工将不会从人工智能中受益）”，B、C、</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D项均不符合语境，故本题正确答案为A。</a:t>
            </a:r>
            <a:endParaRPr sz="28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5" name="文本框 4"/>
          <p:cNvSpPr txBox="1"/>
          <p:nvPr/>
        </p:nvSpPr>
        <p:spPr>
          <a:xfrm>
            <a:off x="142875" y="0"/>
            <a:ext cx="12049125" cy="3964305"/>
          </a:xfrm>
          <a:prstGeom prst="rect">
            <a:avLst/>
          </a:prstGeom>
          <a:noFill/>
        </p:spPr>
        <p:txBody>
          <a:bodyPr wrap="square" rtlCol="0" anchor="t">
            <a:spAutoFit/>
          </a:bodyPr>
          <a:lstStyle/>
          <a:p>
            <a:pPr>
              <a:lnSpc>
                <a:spcPct val="90000"/>
              </a:lnSpc>
            </a:pPr>
            <a:r>
              <a:rPr lang="en-US" sz="2800"/>
              <a:t>                                                </a:t>
            </a:r>
            <a:r>
              <a:rPr sz="2800"/>
              <a:t>B)（议论文）</a:t>
            </a:r>
            <a:endParaRPr sz="2800"/>
          </a:p>
          <a:p>
            <a:pPr>
              <a:lnSpc>
                <a:spcPct val="90000"/>
              </a:lnSpc>
            </a:pPr>
            <a:r>
              <a:rPr sz="2800"/>
              <a:t>                                                                          难度系数：★★ 建议时长：5 分钟</a:t>
            </a:r>
            <a:endParaRPr sz="2800"/>
          </a:p>
          <a:p>
            <a:pPr>
              <a:lnSpc>
                <a:spcPct val="90000"/>
              </a:lnSpc>
            </a:pPr>
            <a:r>
              <a:rPr sz="2800"/>
              <a:t>     Many students work over the summer holidays to make money for their studies in Morocco. 11</a:t>
            </a:r>
            <a:r>
              <a:rPr lang="en-US" sz="2800"/>
              <a:t>_____</a:t>
            </a:r>
            <a:r>
              <a:rPr sz="2800"/>
              <a:t> </a:t>
            </a:r>
            <a:endParaRPr sz="2800"/>
          </a:p>
          <a:p>
            <a:pPr>
              <a:lnSpc>
                <a:spcPct val="90000"/>
              </a:lnSpc>
            </a:pPr>
            <a:r>
              <a:rPr sz="2800"/>
              <a:t> </a:t>
            </a:r>
            <a:r>
              <a:rPr lang="en-US" sz="2800"/>
              <a:t>    </a:t>
            </a:r>
            <a:r>
              <a:rPr sz="2800"/>
              <a:t>18-year-old Haiti has had part-time jobs for seven years. He sells umbrellas, shoes and so on. “My daddy died when I was five,” he said. “My mum cleans streets, but she can’t meet all the family’s needs. 12</a:t>
            </a:r>
            <a:r>
              <a:rPr lang="en-US" sz="2800"/>
              <a:t>________</a:t>
            </a:r>
            <a:r>
              <a:rPr sz="2800"/>
              <a:t> ”</a:t>
            </a:r>
            <a:endParaRPr sz="2800"/>
          </a:p>
          <a:p>
            <a:pPr>
              <a:lnSpc>
                <a:spcPct val="90000"/>
              </a:lnSpc>
            </a:pPr>
            <a:r>
              <a:rPr lang="en-US" sz="2800"/>
              <a:t>     </a:t>
            </a:r>
            <a:r>
              <a:rPr sz="2800"/>
              <a:t>20-year-old Hiba sells biscuits during the summer. “My daddy works on a farm and my mum has no job,” she said. “ 13 </a:t>
            </a:r>
            <a:r>
              <a:rPr lang="en-US" sz="2800"/>
              <a:t>_______</a:t>
            </a:r>
            <a:r>
              <a:rPr sz="2800"/>
              <a:t>The holiday is a good time to make some money to support my family. I don’t want to miss the chance.”</a:t>
            </a:r>
            <a:endParaRPr sz="2800"/>
          </a:p>
        </p:txBody>
      </p:sp>
      <p:sp>
        <p:nvSpPr>
          <p:cNvPr id="2" name="文本框 1"/>
          <p:cNvSpPr txBox="1"/>
          <p:nvPr>
            <p:custDataLst>
              <p:tags r:id="rId1"/>
            </p:custDataLst>
          </p:nvPr>
        </p:nvSpPr>
        <p:spPr>
          <a:xfrm>
            <a:off x="257175" y="3964305"/>
            <a:ext cx="11416030" cy="2757170"/>
          </a:xfrm>
          <a:prstGeom prst="rect">
            <a:avLst/>
          </a:prstGeom>
          <a:solidFill>
            <a:schemeClr val="accent6">
              <a:lumMod val="20000"/>
              <a:lumOff val="80000"/>
            </a:schemeClr>
          </a:solidFill>
        </p:spPr>
        <p:txBody>
          <a:bodyPr wrap="square" rtlCol="0">
            <a:noAutofit/>
          </a:bodyPr>
          <a:lstStyle/>
          <a:p>
            <a:r>
              <a:rPr lang="zh-CN" altLang="en-US" sz="2400" b="1" dirty="0"/>
              <a:t>A. Some sell things like boxes of chocolate or candy on the beach, and some try to get a job in a restaurant.</a:t>
            </a:r>
            <a:endParaRPr lang="zh-CN" altLang="en-US" sz="2400" b="1" dirty="0"/>
          </a:p>
          <a:p>
            <a:r>
              <a:rPr lang="zh-CN" altLang="en-US" sz="2400" b="1" dirty="0"/>
              <a:t>B. We don</a:t>
            </a:r>
            <a:r>
              <a:rPr lang="en-US" altLang="zh-CN" sz="2400" b="1" dirty="0"/>
              <a:t>’</a:t>
            </a:r>
            <a:r>
              <a:rPr lang="zh-CN" altLang="en-US" sz="2400" b="1" dirty="0"/>
              <a:t>t have enough money.</a:t>
            </a:r>
            <a:endParaRPr lang="zh-CN" altLang="en-US" sz="2400" b="1" dirty="0"/>
          </a:p>
          <a:p>
            <a:r>
              <a:rPr lang="zh-CN" altLang="en-US" sz="2400" b="1" dirty="0"/>
              <a:t>C. Najoua is from a rich family.</a:t>
            </a:r>
            <a:endParaRPr lang="zh-CN" altLang="en-US" sz="2400" b="1" dirty="0"/>
          </a:p>
          <a:p>
            <a:r>
              <a:rPr lang="zh-CN" altLang="en-US" sz="2400" b="1" dirty="0"/>
              <a:t>D. They believe that working during the holidays will teach their children to become more responsible.</a:t>
            </a:r>
            <a:endParaRPr lang="zh-CN" altLang="en-US" sz="2400" b="1" dirty="0"/>
          </a:p>
          <a:p>
            <a:r>
              <a:rPr lang="zh-CN" altLang="en-US" sz="2400" b="1" dirty="0"/>
              <a:t>E. That</a:t>
            </a:r>
            <a:r>
              <a:rPr lang="en-US" altLang="zh-CN" sz="2400" b="1" dirty="0"/>
              <a:t>’</a:t>
            </a:r>
            <a:r>
              <a:rPr lang="zh-CN" altLang="en-US" sz="2400" b="1" dirty="0"/>
              <a:t>s why I work over the summer holidays.</a:t>
            </a:r>
            <a:endParaRPr lang="zh-CN" altLang="en-US" sz="2400" b="1" dirty="0"/>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3" name="文本框 2"/>
          <p:cNvSpPr txBox="1"/>
          <p:nvPr>
            <p:custDataLst>
              <p:tags r:id="rId3"/>
            </p:custDataLst>
          </p:nvPr>
        </p:nvSpPr>
        <p:spPr>
          <a:xfrm>
            <a:off x="3642883" y="1011891"/>
            <a:ext cx="8578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4" action="ppaction://hlinksldjump"/>
          </p:cNvPr>
          <p:cNvSpPr txBox="1"/>
          <p:nvPr>
            <p:custDataLst>
              <p:tags r:id="rId5"/>
            </p:custDataLst>
          </p:nvPr>
        </p:nvSpPr>
        <p:spPr>
          <a:xfrm>
            <a:off x="6686550" y="46443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7" name="文本框 6"/>
          <p:cNvSpPr txBox="1"/>
          <p:nvPr>
            <p:custDataLst>
              <p:tags r:id="rId6"/>
            </p:custDataLst>
          </p:nvPr>
        </p:nvSpPr>
        <p:spPr>
          <a:xfrm>
            <a:off x="7879715" y="2227113"/>
            <a:ext cx="8578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custDataLst>
              <p:tags r:id="rId7"/>
            </p:custDataLst>
          </p:nvPr>
        </p:nvSpPr>
        <p:spPr>
          <a:xfrm>
            <a:off x="6168390" y="3006725"/>
            <a:ext cx="8578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bldLvl="0" animBg="1"/>
      <p:bldP spid="6" grpId="1" animBg="1"/>
      <p:bldP spid="7" grpId="0"/>
      <p:bldP spid="7" grpId="1"/>
      <p:bldP spid="8" grpId="0"/>
      <p:bldP spid="8" grpId="1"/>
    </p:bldLst>
  </p:timing>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 name="内容占位符 2"/>
          <p:cNvSpPr>
            <a:spLocks noGrp="1"/>
          </p:cNvSpPr>
          <p:nvPr>
            <p:ph idx="1"/>
          </p:nvPr>
        </p:nvSpPr>
        <p:spPr>
          <a:xfrm>
            <a:off x="538480" y="189865"/>
            <a:ext cx="903351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11. </a:t>
            </a:r>
            <a:r>
              <a:rPr sz="2800" b="1" dirty="0">
                <a:latin typeface="微软雅黑" panose="020B0503020204020204" pitchFamily="34" charset="-122"/>
                <a:ea typeface="微软雅黑" panose="020B0503020204020204" pitchFamily="34" charset="-122"/>
              </a:rPr>
              <a:t>文章中work重复出现，结合第1句话students，over the summer holidays等词语，可以推断后面列举工作的形式，故本题正确答案为A。</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12.</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第2段讲述了这个孩子7年来做暑期工作的经历以及他的家庭情况。这里是讲述他的工作原因，故本题正确答案为E。</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13.</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第3段讲述了孩子家庭比较贫困，可以推断出他们家没有足够的钱，故本题正确答案为B。</a:t>
            </a:r>
            <a:endParaRPr sz="2800" b="1" dirty="0">
              <a:latin typeface="微软雅黑" panose="020B0503020204020204" pitchFamily="34" charset="-122"/>
              <a:ea typeface="微软雅黑" panose="020B0503020204020204" pitchFamily="34" charset="-122"/>
            </a:endParaRPr>
          </a:p>
          <a:p>
            <a:pPr marL="0" indent="0">
              <a:lnSpc>
                <a:spcPct val="150000"/>
              </a:lnSpc>
              <a:buNone/>
            </a:pPr>
            <a:endParaRPr sz="28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custDataLst>
              <p:tags r:id="rId1"/>
            </p:custDataLst>
          </p:nvPr>
        </p:nvSpPr>
        <p:spPr>
          <a:xfrm>
            <a:off x="376555" y="3533140"/>
            <a:ext cx="11416030" cy="2757170"/>
          </a:xfrm>
          <a:prstGeom prst="rect">
            <a:avLst/>
          </a:prstGeom>
          <a:solidFill>
            <a:schemeClr val="accent6">
              <a:lumMod val="20000"/>
              <a:lumOff val="80000"/>
            </a:schemeClr>
          </a:solidFill>
        </p:spPr>
        <p:txBody>
          <a:bodyPr wrap="square" rtlCol="0">
            <a:noAutofit/>
          </a:bodyPr>
          <a:lstStyle/>
          <a:p>
            <a:r>
              <a:rPr lang="zh-CN" altLang="en-US" sz="2400" b="1" dirty="0"/>
              <a:t>A. Some sell things like boxes of chocolate or candy on the beach, and some try to get a job in a restaurant.</a:t>
            </a:r>
            <a:endParaRPr lang="zh-CN" altLang="en-US" sz="2400" b="1" dirty="0"/>
          </a:p>
          <a:p>
            <a:r>
              <a:rPr lang="zh-CN" altLang="en-US" sz="2400" b="1" dirty="0"/>
              <a:t>B. We don</a:t>
            </a:r>
            <a:r>
              <a:rPr lang="en-US" altLang="zh-CN" sz="2400" b="1" dirty="0"/>
              <a:t>’</a:t>
            </a:r>
            <a:r>
              <a:rPr lang="zh-CN" altLang="en-US" sz="2400" b="1" dirty="0"/>
              <a:t>t have enough money.</a:t>
            </a:r>
            <a:endParaRPr lang="zh-CN" altLang="en-US" sz="2400" b="1" dirty="0"/>
          </a:p>
          <a:p>
            <a:r>
              <a:rPr lang="zh-CN" altLang="en-US" sz="2400" b="1" dirty="0"/>
              <a:t>C. Najoua is from a rich family.</a:t>
            </a:r>
            <a:endParaRPr lang="zh-CN" altLang="en-US" sz="2400" b="1" dirty="0"/>
          </a:p>
          <a:p>
            <a:r>
              <a:rPr lang="zh-CN" altLang="en-US" sz="2400" b="1" dirty="0"/>
              <a:t>D. They believe that working during the holidays will teach their children to become more responsible.</a:t>
            </a:r>
            <a:endParaRPr lang="zh-CN" altLang="en-US" sz="2400" b="1" dirty="0"/>
          </a:p>
          <a:p>
            <a:r>
              <a:rPr lang="zh-CN" altLang="en-US" sz="2400" b="1" dirty="0"/>
              <a:t>E. That</a:t>
            </a:r>
            <a:r>
              <a:rPr lang="en-US" altLang="zh-CN" sz="2400" b="1" dirty="0"/>
              <a:t>’</a:t>
            </a:r>
            <a:r>
              <a:rPr lang="zh-CN" altLang="en-US" sz="2400" b="1" dirty="0"/>
              <a:t>s why I work over the summer holidays.</a:t>
            </a:r>
            <a:endParaRPr lang="zh-CN" altLang="en-US" sz="2400" b="1" dirty="0"/>
          </a:p>
        </p:txBody>
      </p:sp>
      <p:sp>
        <p:nvSpPr>
          <p:cNvPr id="3" name="内容占位符 2"/>
          <p:cNvSpPr>
            <a:spLocks noGrp="1"/>
          </p:cNvSpPr>
          <p:nvPr>
            <p:ph idx="1"/>
          </p:nvPr>
        </p:nvSpPr>
        <p:spPr>
          <a:xfrm>
            <a:off x="140970" y="328930"/>
            <a:ext cx="11651615" cy="3635375"/>
          </a:xfrm>
        </p:spPr>
        <p:txBody>
          <a:bodyPr>
            <a:normAutofit/>
          </a:bodyPr>
          <a:lstStyle/>
          <a:p>
            <a:pPr marL="0" indent="0" algn="just" fontAlgn="auto">
              <a:lnSpc>
                <a:spcPct val="110000"/>
              </a:lnSpc>
              <a:spcBef>
                <a:spcPts val="0"/>
              </a:spcBef>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21-year-old Najoua has worked in a restaurant for two years, but she’s different from Haiti and Hiba.</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14</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She chooses to do summer jobs to make her personal experience rich and prepare for her future. Her parents didn’t understand why she did part-time jobs at first. And they were worried about her studies. But now they understand her and are proud of her.</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fontAlgn="auto">
              <a:lnSpc>
                <a:spcPct val="110000"/>
              </a:lnSpc>
              <a:spcBef>
                <a:spcPts val="0"/>
              </a:spcBef>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More and more parents in Morocco are encouraging their children to do part-time jobs during holidays. 15</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________</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5295265" y="664845"/>
            <a:ext cx="151765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5295265" y="2696210"/>
            <a:ext cx="107251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1" name="文本框 10">
            <a:hlinkClick r:id="rId3" action="ppaction://hlinksldjump"/>
          </p:cNvPr>
          <p:cNvSpPr txBox="1"/>
          <p:nvPr/>
        </p:nvSpPr>
        <p:spPr>
          <a:xfrm>
            <a:off x="6517640" y="42252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8" grpId="0"/>
      <p:bldP spid="8" grpId="1"/>
      <p:bldP spid="11" grpId="0" bldLvl="0" animBg="1"/>
      <p:bldP spid="11"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47955" y="4606290"/>
            <a:ext cx="11747500" cy="211518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4" name="文本框 3"/>
          <p:cNvSpPr txBox="1"/>
          <p:nvPr/>
        </p:nvSpPr>
        <p:spPr>
          <a:xfrm>
            <a:off x="147955" y="521970"/>
            <a:ext cx="11808460" cy="378460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     Recently, a study has confirmed what I’ve long known in my heart: two breakfasts are better than none. The research on the effect of breakfast on weight gain was done on school children. But for adults, in theory, two breakfasts are also better than none.</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      ...</a:t>
            </a:r>
            <a:endParaRPr lang="en-US" altLang="zh-CN" sz="2400" b="1" dirty="0">
              <a:latin typeface="微软雅黑" panose="020B0503020204020204" pitchFamily="34" charset="-122"/>
              <a:ea typeface="微软雅黑" panose="020B0503020204020204" pitchFamily="34" charset="-122"/>
            </a:endParaRPr>
          </a:p>
          <a:p>
            <a:r>
              <a:rPr lang="en-US" altLang="zh-CN" sz="2400" dirty="0">
                <a:latin typeface="微软雅黑" panose="020B0503020204020204" pitchFamily="34" charset="-122"/>
                <a:ea typeface="微软雅黑" panose="020B0503020204020204" pitchFamily="34" charset="-122"/>
              </a:rPr>
              <a:t>66. What do we know about the research according to Paragraph 1?</a:t>
            </a:r>
            <a:endParaRPr lang="en-US" altLang="zh-CN" sz="2400" dirty="0">
              <a:latin typeface="微软雅黑" panose="020B0503020204020204" pitchFamily="34" charset="-122"/>
              <a:ea typeface="微软雅黑" panose="020B0503020204020204" pitchFamily="34" charset="-122"/>
            </a:endParaRPr>
          </a:p>
          <a:p>
            <a:r>
              <a:rPr lang="en-US" altLang="zh-CN" sz="2400" dirty="0">
                <a:latin typeface="微软雅黑" panose="020B0503020204020204" pitchFamily="34" charset="-122"/>
                <a:ea typeface="微软雅黑" panose="020B0503020204020204" pitchFamily="34" charset="-122"/>
              </a:rPr>
              <a:t>A. It was about the effect of dinner on weight gain.</a:t>
            </a:r>
            <a:endParaRPr lang="en-US" altLang="zh-CN" sz="2400" dirty="0">
              <a:latin typeface="微软雅黑" panose="020B0503020204020204" pitchFamily="34" charset="-122"/>
              <a:ea typeface="微软雅黑" panose="020B0503020204020204" pitchFamily="34" charset="-122"/>
            </a:endParaRPr>
          </a:p>
          <a:p>
            <a:r>
              <a:rPr lang="en-US" altLang="zh-CN" sz="2400" dirty="0">
                <a:latin typeface="微软雅黑" panose="020B0503020204020204" pitchFamily="34" charset="-122"/>
                <a:ea typeface="微软雅黑" panose="020B0503020204020204" pitchFamily="34" charset="-122"/>
              </a:rPr>
              <a:t>B. Its result was opposite to the author’s opinion.</a:t>
            </a:r>
            <a:endParaRPr lang="en-US" altLang="zh-CN" sz="2400" dirty="0">
              <a:latin typeface="微软雅黑" panose="020B0503020204020204" pitchFamily="34" charset="-122"/>
              <a:ea typeface="微软雅黑" panose="020B0503020204020204" pitchFamily="34" charset="-122"/>
            </a:endParaRPr>
          </a:p>
          <a:p>
            <a:r>
              <a:rPr lang="en-US" altLang="zh-CN" sz="2400" dirty="0">
                <a:latin typeface="微软雅黑" panose="020B0503020204020204" pitchFamily="34" charset="-122"/>
                <a:ea typeface="微软雅黑" panose="020B0503020204020204" pitchFamily="34" charset="-122"/>
              </a:rPr>
              <a:t>C. It was done on overweight school children.</a:t>
            </a:r>
            <a:endParaRPr lang="en-US" altLang="zh-CN" sz="2400" dirty="0">
              <a:latin typeface="微软雅黑" panose="020B0503020204020204" pitchFamily="34" charset="-122"/>
              <a:ea typeface="微软雅黑" panose="020B0503020204020204" pitchFamily="34" charset="-122"/>
            </a:endParaRPr>
          </a:p>
          <a:p>
            <a:r>
              <a:rPr lang="en-US" altLang="zh-CN" sz="2400" dirty="0">
                <a:latin typeface="微软雅黑" panose="020B0503020204020204" pitchFamily="34" charset="-122"/>
                <a:ea typeface="微软雅黑" panose="020B0503020204020204" pitchFamily="34" charset="-122"/>
              </a:rPr>
              <a:t>D. Its result might also be true for adults. </a:t>
            </a:r>
            <a:endParaRPr lang="en-US" altLang="zh-CN" sz="2400" dirty="0">
              <a:latin typeface="微软雅黑" panose="020B0503020204020204" pitchFamily="34" charset="-122"/>
              <a:ea typeface="微软雅黑" panose="020B0503020204020204" pitchFamily="34" charset="-122"/>
            </a:endParaRPr>
          </a:p>
        </p:txBody>
      </p:sp>
      <p:sp>
        <p:nvSpPr>
          <p:cNvPr id="9" name="文本框 8"/>
          <p:cNvSpPr txBox="1"/>
          <p:nvPr/>
        </p:nvSpPr>
        <p:spPr>
          <a:xfrm>
            <a:off x="235585" y="4783455"/>
            <a:ext cx="11720830" cy="193802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解析 ：本题为主旨大意题。考查这一段的段落大意，从“But for adults, in theory, two breakfasts are also better than none”可知，对于成年人，在理论上，两顿早餐比不吃早餐好。A项是“关于晚餐对于体重的影响”，文中提到的是早餐；B项中opposite意为“相反的”，文中confirm证实了与作者观点一致；C项研究是“关于超重学生”，不符合文意，故本题正确答案为</a:t>
            </a:r>
            <a:r>
              <a:rPr sz="2400" dirty="0">
                <a:solidFill>
                  <a:srgbClr val="FF0000"/>
                </a:solidFill>
                <a:latin typeface="微软雅黑" panose="020B0503020204020204" pitchFamily="34" charset="-122"/>
                <a:ea typeface="微软雅黑" panose="020B0503020204020204" pitchFamily="34" charset="-122"/>
              </a:rPr>
              <a:t>D</a:t>
            </a:r>
            <a:r>
              <a:rPr sz="2400" dirty="0">
                <a:latin typeface="微软雅黑" panose="020B0503020204020204" pitchFamily="34" charset="-122"/>
                <a:ea typeface="微软雅黑" panose="020B0503020204020204" pitchFamily="34" charset="-122"/>
              </a:rPr>
              <a:t>。</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3235960" y="106680"/>
            <a:ext cx="7351395" cy="521970"/>
          </a:xfrm>
          <a:prstGeom prst="rect">
            <a:avLst/>
          </a:prstGeom>
          <a:noFill/>
        </p:spPr>
        <p:txBody>
          <a:bodyPr wrap="square" rtlCol="0">
            <a:spAutoFit/>
          </a:bodyPr>
          <a:lstStyle/>
          <a:p>
            <a:r>
              <a:rPr lang="zh-CN" altLang="en-US" sz="2800" b="1"/>
              <a:t>（2016 年广东高职高考阅读理解 C 篇）</a:t>
            </a:r>
            <a:endParaRPr lang="zh-CN" altLang="en-US" sz="2800" b="1"/>
          </a:p>
        </p:txBody>
      </p:sp>
      <p:sp>
        <p:nvSpPr>
          <p:cNvPr id="7" name="文本框 6"/>
          <p:cNvSpPr txBox="1"/>
          <p:nvPr/>
        </p:nvSpPr>
        <p:spPr>
          <a:xfrm>
            <a:off x="379095" y="106680"/>
            <a:ext cx="2042160" cy="521970"/>
          </a:xfrm>
          <a:prstGeom prst="rect">
            <a:avLst/>
          </a:prstGeom>
          <a:solidFill>
            <a:schemeClr val="tx2">
              <a:lumMod val="20000"/>
              <a:lumOff val="80000"/>
            </a:schemeClr>
          </a:solidFill>
        </p:spPr>
        <p:txBody>
          <a:bodyPr wrap="square" rtlCol="0">
            <a:spAutoFit/>
          </a:bodyPr>
          <a:lstStyle/>
          <a:p>
            <a:r>
              <a:rPr lang="en-US" altLang="zh-CN" sz="2800" b="1"/>
              <a:t> </a:t>
            </a:r>
            <a:r>
              <a:rPr lang="zh-CN" altLang="en-US" sz="2800" b="1"/>
              <a:t>典型例子</a:t>
            </a:r>
            <a:r>
              <a:rPr lang="zh-CN" altLang="en-US" sz="2000"/>
              <a:t>：</a:t>
            </a:r>
            <a:endParaRPr lang="zh-CN" altLang="en-US" sz="2000"/>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1000"/>
                                        <p:tgtEl>
                                          <p:spTgt spid="10"/>
                                        </p:tgtEl>
                                      </p:cBhvr>
                                    </p:animEffect>
                                    <p:anim calcmode="lin" valueType="num">
                                      <p:cBhvr>
                                        <p:cTn id="17" dur="1000" fill="hold"/>
                                        <p:tgtEl>
                                          <p:spTgt spid="10"/>
                                        </p:tgtEl>
                                        <p:attrNameLst>
                                          <p:attrName>ppt_x</p:attrName>
                                        </p:attrNameLst>
                                      </p:cBhvr>
                                      <p:tavLst>
                                        <p:tav tm="0">
                                          <p:val>
                                            <p:strVal val="#ppt_x"/>
                                          </p:val>
                                        </p:tav>
                                        <p:tav tm="100000">
                                          <p:val>
                                            <p:strVal val="#ppt_x"/>
                                          </p:val>
                                        </p:tav>
                                      </p:tavLst>
                                    </p:anim>
                                    <p:anim calcmode="lin" valueType="num">
                                      <p:cBhvr>
                                        <p:cTn id="1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9" grpId="0"/>
      <p:bldP spid="9" grpId="1"/>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14. </a:t>
            </a:r>
            <a:r>
              <a:rPr sz="2800" b="1" dirty="0">
                <a:latin typeface="微软雅黑" panose="020B0503020204020204" pitchFamily="34" charset="-122"/>
                <a:ea typeface="微软雅黑" panose="020B0503020204020204" pitchFamily="34" charset="-122"/>
              </a:rPr>
              <a:t>从关键词different可以看出，她跟前两个贫困的孩子不一样，家庭优渥，故本题正确答案为C。</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15.</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文章的结尾强调该地区鼓励孩子们加入暑假工活动，引申出活动的意义，故本题正确答案为D。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本自测我学会了：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miserable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痛苦的	 cough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咳嗽		 bakery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面包房</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allergic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对……过敏 	 production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产量 	recipe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配方</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amount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数量 		 flour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面粉			 brick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砖</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oven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烘炉 		door to door 挨家挨户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struggle against his allergy 与过敏作斗争</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29565" y="430276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artificial intelligence 人工智能	 procedure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程序，步骤 	      check-in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登记入住</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scan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扫描				 install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安装 		      access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使用，访问</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via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prep</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通过			 digital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数字的                  deploy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配置，部署</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relieve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放松			 repetitive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重复的             automate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使自动化</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customized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定制的 		enable … to 使……能够</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In the future, we will continue to make hotels smarter and more automated, as well as create more customized experiences for consumers. 未来，我们将继续让酒店更加智能化、自动化，为消费者创造更多定制化的体验。</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29565" y="430276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447290" y="194310"/>
            <a:ext cx="5596255" cy="420497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make money 赚钱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part-time job 兼职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meet … needs 迎合……需求</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miss the chance 错过机会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choose to do 选择做某事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personal experience 个人经历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prepare for future 为将来谋划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encourage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鼓励</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29565" y="430276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142875" y="86360"/>
            <a:ext cx="12049125" cy="6985635"/>
          </a:xfrm>
          <a:prstGeom prst="rect">
            <a:avLst/>
          </a:prstGeom>
          <a:noFill/>
        </p:spPr>
        <p:txBody>
          <a:bodyPr wrap="square" rtlCol="0" anchor="t">
            <a:spAutoFit/>
          </a:bodyPr>
          <a:lstStyle/>
          <a:p>
            <a:r>
              <a:rPr lang="en-US" altLang="zh-CN" sz="2800" dirty="0"/>
              <a:t>                                                    </a:t>
            </a:r>
            <a:r>
              <a:rPr lang="en-US" altLang="zh-CN" sz="2800" dirty="0" err="1"/>
              <a:t>A（记叙文</a:t>
            </a:r>
            <a:r>
              <a:rPr lang="en-US" altLang="zh-CN" sz="2800" dirty="0"/>
              <a:t>）</a:t>
            </a:r>
            <a:endParaRPr lang="en-US" altLang="zh-CN" sz="2800" dirty="0"/>
          </a:p>
          <a:p>
            <a:r>
              <a:rPr lang="zh-CN" altLang="en-US" sz="2800" dirty="0"/>
              <a:t>                                                                           难度系数：★★ 建议时长：5 分钟</a:t>
            </a:r>
            <a:endParaRPr lang="zh-CN" altLang="en-US" sz="2800" dirty="0"/>
          </a:p>
          <a:p>
            <a:pPr algn="just"/>
            <a:r>
              <a:rPr lang="zh-CN" altLang="en-US" sz="2800" dirty="0"/>
              <a:t>     I worked for a short time as a cashier at a restaurant a few months ago. I also helped to clean up the tables when it was very busy. One night, just before Christmas, I found a large black wallet on the floor near one of the tables. I guessed I should check it to find out who was the owner, but I was very busy at the time. And I imagined that if there was something valuable in the wallet, the owner would be back. </a:t>
            </a:r>
            <a:endParaRPr lang="zh-CN" altLang="en-US" sz="2800" dirty="0"/>
          </a:p>
          <a:p>
            <a:pPr algn="just"/>
            <a:r>
              <a:rPr lang="zh-CN" altLang="en-US" sz="2800" dirty="0"/>
              <a:t>     Sure enough, an hour later a man came up to the counter and asked if anyone had found a wallet. I asked him to describe the lost wallet, and after he described it exactly, I gave him the wallet. He expressed his thanks when I handed it to him. He asked me if I had opened it, and I told him “No”. At once he opened it and showed that it had nearly $800 in cash. He took out a twenty-dollar bill and handed it to me and I was </a:t>
            </a:r>
            <a:r>
              <a:rPr lang="zh-CN" altLang="en-US" sz="2800" u="sng" dirty="0"/>
              <a:t>amazed</a:t>
            </a:r>
            <a:r>
              <a:rPr lang="zh-CN" altLang="en-US" sz="2800" dirty="0"/>
              <a:t> at this. </a:t>
            </a:r>
            <a:r>
              <a:rPr lang="en-US" altLang="zh-CN" sz="2800" dirty="0"/>
              <a:t>“</a:t>
            </a:r>
            <a:r>
              <a:rPr lang="zh-CN" altLang="en-US" sz="2800" dirty="0"/>
              <a:t>A reward ( 酬劳 ) for your honesty,</a:t>
            </a:r>
            <a:r>
              <a:rPr lang="en-US" altLang="zh-CN" sz="2800" dirty="0"/>
              <a:t>”</a:t>
            </a:r>
            <a:r>
              <a:rPr lang="zh-CN" altLang="en-US" sz="2800" dirty="0"/>
              <a:t> he said and then turned and walked away.</a:t>
            </a:r>
            <a:endParaRPr lang="zh-CN" altLang="en-US" sz="2800" dirty="0"/>
          </a:p>
          <a:p>
            <a:r>
              <a:rPr lang="zh-CN" altLang="en-US" sz="2800" dirty="0"/>
              <a:t>    </a:t>
            </a:r>
            <a:endParaRPr lang="zh-CN" altLang="en-US" sz="2800" dirty="0"/>
          </a:p>
        </p:txBody>
      </p:sp>
      <p:sp>
        <p:nvSpPr>
          <p:cNvPr id="2" name="标题 1"/>
          <p:cNvSpPr>
            <a:spLocks noGrp="1"/>
          </p:cNvSpPr>
          <p:nvPr>
            <p:ph type="title"/>
          </p:nvPr>
        </p:nvSpPr>
        <p:spPr>
          <a:xfrm>
            <a:off x="758394" y="-289680"/>
            <a:ext cx="10972800" cy="1143000"/>
          </a:xfrm>
        </p:spPr>
        <p:txBody>
          <a:bodyPr>
            <a:normAutofit/>
          </a:bodyPr>
          <a:lstStyle/>
          <a:p>
            <a:pPr algn="l"/>
            <a:r>
              <a:rPr lang="en-US" altLang="zh-CN" sz="3200" b="1" dirty="0">
                <a:solidFill>
                  <a:srgbClr val="002060"/>
                </a:solidFill>
                <a:latin typeface="微软雅黑" panose="020B0503020204020204" pitchFamily="34" charset="-122"/>
                <a:ea typeface="微软雅黑" panose="020B0503020204020204" pitchFamily="34" charset="-122"/>
              </a:rPr>
              <a:t>      自测题三    </a:t>
            </a:r>
            <a:endParaRPr lang="en-US" altLang="zh-CN" sz="3200" b="1" dirty="0">
              <a:solidFill>
                <a:srgbClr val="002060"/>
              </a:solidFill>
              <a:latin typeface="微软雅黑" panose="020B0503020204020204" pitchFamily="34" charset="-122"/>
              <a:ea typeface="微软雅黑" panose="020B0503020204020204" pitchFamily="34" charset="-122"/>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71755" y="358140"/>
            <a:ext cx="12049125" cy="6123940"/>
          </a:xfrm>
          <a:prstGeom prst="rect">
            <a:avLst/>
          </a:prstGeom>
          <a:noFill/>
        </p:spPr>
        <p:txBody>
          <a:bodyPr wrap="square" rtlCol="0" anchor="t">
            <a:spAutoFit/>
          </a:bodyPr>
          <a:lstStyle/>
          <a:p>
            <a:pPr algn="just"/>
            <a:r>
              <a:rPr lang="en-US" altLang="zh-CN" sz="2800" dirty="0"/>
              <a:t>       Thinking about it later, I began wondering whether I would have been honest if I had known what was in the wallet! I thought that if I had no way to find the owner and no one returned to get it, I might keep it. But it also came into my mind that I actually saved someone’s Christmas plans by finding and returning the </a:t>
            </a:r>
            <a:endParaRPr lang="en-US" altLang="zh-CN" sz="2800" dirty="0"/>
          </a:p>
          <a:p>
            <a:pPr algn="just"/>
            <a:r>
              <a:rPr lang="en-US" altLang="zh-CN" sz="2800" dirty="0"/>
              <a:t>wallet. The good feeling it gave me was worth more than anything could buy.</a:t>
            </a:r>
            <a:endParaRPr lang="en-US" altLang="zh-CN" sz="2800" dirty="0"/>
          </a:p>
          <a:p>
            <a:endParaRPr lang="en-US" altLang="zh-CN" sz="2800" dirty="0"/>
          </a:p>
          <a:p>
            <a:r>
              <a:rPr lang="zh-CN" altLang="en-US" sz="2800" b="1" dirty="0"/>
              <a:t>1. What</a:t>
            </a:r>
            <a:r>
              <a:rPr lang="en-US" altLang="zh-CN" sz="2800" b="1" dirty="0"/>
              <a:t>’</a:t>
            </a:r>
            <a:r>
              <a:rPr lang="zh-CN" altLang="en-US" sz="2800" b="1" dirty="0"/>
              <a:t>s the correct order of the following events?</a:t>
            </a:r>
            <a:endParaRPr lang="zh-CN" altLang="en-US" sz="2800" b="1" dirty="0"/>
          </a:p>
          <a:p>
            <a:r>
              <a:rPr lang="zh-CN" altLang="en-US" sz="2800" b="1" dirty="0"/>
              <a:t> a. I found a large black wallet on the floor.</a:t>
            </a:r>
            <a:endParaRPr lang="zh-CN" altLang="en-US" sz="2800" b="1" dirty="0"/>
          </a:p>
          <a:p>
            <a:r>
              <a:rPr lang="zh-CN" altLang="en-US" sz="2800" b="1" dirty="0"/>
              <a:t> b. I gave the man the wallet.</a:t>
            </a:r>
            <a:endParaRPr lang="zh-CN" altLang="en-US" sz="2800" b="1" dirty="0"/>
          </a:p>
          <a:p>
            <a:r>
              <a:rPr lang="zh-CN" altLang="en-US" sz="2800" b="1" dirty="0"/>
              <a:t> c. The man expressed his thanks to me. </a:t>
            </a:r>
            <a:endParaRPr lang="zh-CN" altLang="en-US" sz="2800" b="1" dirty="0"/>
          </a:p>
          <a:p>
            <a:r>
              <a:rPr lang="zh-CN" altLang="en-US" sz="2800" b="1" dirty="0"/>
              <a:t> d. A man came up to the counter and looked for his wallet.</a:t>
            </a:r>
            <a:endParaRPr lang="zh-CN" altLang="en-US" sz="2800" b="1" dirty="0"/>
          </a:p>
          <a:p>
            <a:r>
              <a:rPr lang="zh-CN" altLang="en-US" sz="2800" b="1" dirty="0"/>
              <a:t> e. He gave me twenty dollars for return.</a:t>
            </a:r>
            <a:endParaRPr lang="zh-CN" altLang="en-US" sz="2800" b="1" dirty="0"/>
          </a:p>
          <a:p>
            <a:r>
              <a:rPr lang="zh-CN" altLang="en-US" sz="2800" b="1" dirty="0"/>
              <a:t>  A. a, d, b, c, e                            B. a, b, d, c, e 		</a:t>
            </a:r>
            <a:endParaRPr lang="zh-CN" altLang="en-US" sz="2800" b="1" dirty="0"/>
          </a:p>
          <a:p>
            <a:r>
              <a:rPr lang="zh-CN" altLang="en-US" sz="2800" b="1" dirty="0"/>
              <a:t>  C. d, a, c, b, e 		         D. d, c, a, b, e  </a:t>
            </a:r>
            <a:endParaRPr lang="zh-CN" altLang="en-US" sz="2800" b="1" dirty="0"/>
          </a:p>
        </p:txBody>
      </p:sp>
      <p:sp>
        <p:nvSpPr>
          <p:cNvPr id="6" name="文本框 5"/>
          <p:cNvSpPr txBox="1"/>
          <p:nvPr/>
        </p:nvSpPr>
        <p:spPr>
          <a:xfrm>
            <a:off x="8083550" y="2898140"/>
            <a:ext cx="141859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 name="文本框 2">
            <a:hlinkClick r:id="rId2" action="ppaction://hlinksldjump"/>
          </p:cNvPr>
          <p:cNvSpPr txBox="1"/>
          <p:nvPr/>
        </p:nvSpPr>
        <p:spPr>
          <a:xfrm>
            <a:off x="8463280" y="31591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3" grpId="0" bldLvl="0" animBg="1"/>
      <p:bldP spid="3" grpId="1" animBg="1"/>
    </p:bld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189781"/>
            <a:ext cx="8326308"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细节理解题。根据提问问题“What’s the correct order of the following events”判断事情的经过。结合第1—2段可知，我先在靠近桌子的旁边“found a large black wallet”，然后一小时后一个男人“came up to the counter”和“asked if anyone had found a wallet”。在确</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定男人就是钱包的主人后，“I gave him the wallet”，他为了表示感谢拿出20美元递给我，故本题正确答案为A。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down)">
                                      <p:cBhvr>
                                        <p:cTn id="12" dur="500"/>
                                        <p:tgtEl>
                                          <p:spTgt spid="3">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down)">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40335" y="194310"/>
            <a:ext cx="9820275" cy="5913120"/>
          </a:xfrm>
        </p:spPr>
        <p:txBody>
          <a:bodyPr>
            <a:normAutofit fontScale="90000" lnSpcReduction="10000"/>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amazed</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in Paragraph 2 probably means “__________”.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curious                                     B. strange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interested 	            	D. surprised</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If the writer had no way to find the owner, he might __________.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give the wallet to the poor</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hand the wallet to the police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donate the wallet to charity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keep the wallet himself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What did the writer feel after he gave the wallet back to the owner?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Regretful.                       B. Delighted.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Disappointed.                D. Sad.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From the story we know that the writer is __________.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optimistic 				B. honest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independent 				D. active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775335" y="407035"/>
            <a:ext cx="13157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8116570" y="1521460"/>
            <a:ext cx="6210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1583055" y="3698240"/>
            <a:ext cx="14687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1" name="文本框 10"/>
          <p:cNvSpPr txBox="1"/>
          <p:nvPr/>
        </p:nvSpPr>
        <p:spPr>
          <a:xfrm>
            <a:off x="6599555" y="4735830"/>
            <a:ext cx="8902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a:hlinkClick r:id="rId3" action="ppaction://hlinksldjump"/>
          </p:cNvPr>
          <p:cNvSpPr txBox="1"/>
          <p:nvPr/>
        </p:nvSpPr>
        <p:spPr>
          <a:xfrm>
            <a:off x="2722245" y="5245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6710680" y="38246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3" name="文本框 12">
            <a:hlinkClick r:id="rId5" action="ppaction://hlinksldjump"/>
          </p:cNvPr>
          <p:cNvSpPr txBox="1"/>
          <p:nvPr/>
        </p:nvSpPr>
        <p:spPr>
          <a:xfrm>
            <a:off x="7991475" y="46818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6" action="ppaction://hlinksldjump"/>
          </p:cNvPr>
          <p:cNvSpPr txBox="1"/>
          <p:nvPr/>
        </p:nvSpPr>
        <p:spPr>
          <a:xfrm>
            <a:off x="8562340" y="2152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1000"/>
                                        <p:tgtEl>
                                          <p:spTgt spid="15"/>
                                        </p:tgtEl>
                                      </p:cBhvr>
                                    </p:animEffect>
                                    <p:anim calcmode="lin" valueType="num">
                                      <p:cBhvr>
                                        <p:cTn id="27" dur="1000" fill="hold"/>
                                        <p:tgtEl>
                                          <p:spTgt spid="15"/>
                                        </p:tgtEl>
                                        <p:attrNameLst>
                                          <p:attrName>ppt_x</p:attrName>
                                        </p:attrNameLst>
                                      </p:cBhvr>
                                      <p:tavLst>
                                        <p:tav tm="0">
                                          <p:val>
                                            <p:strVal val="#ppt_x"/>
                                          </p:val>
                                        </p:tav>
                                        <p:tav tm="100000">
                                          <p:val>
                                            <p:strVal val="#ppt_x"/>
                                          </p:val>
                                        </p:tav>
                                      </p:tavLst>
                                    </p:anim>
                                    <p:anim calcmode="lin" valueType="num">
                                      <p:cBhvr>
                                        <p:cTn id="2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1000"/>
                                        <p:tgtEl>
                                          <p:spTgt spid="11"/>
                                        </p:tgtEl>
                                      </p:cBhvr>
                                    </p:animEffect>
                                    <p:anim calcmode="lin" valueType="num">
                                      <p:cBhvr>
                                        <p:cTn id="47" dur="1000" fill="hold"/>
                                        <p:tgtEl>
                                          <p:spTgt spid="11"/>
                                        </p:tgtEl>
                                        <p:attrNameLst>
                                          <p:attrName>ppt_x</p:attrName>
                                        </p:attrNameLst>
                                      </p:cBhvr>
                                      <p:tavLst>
                                        <p:tav tm="0">
                                          <p:val>
                                            <p:strVal val="#ppt_x"/>
                                          </p:val>
                                        </p:tav>
                                        <p:tav tm="100000">
                                          <p:val>
                                            <p:strVal val="#ppt_x"/>
                                          </p:val>
                                        </p:tav>
                                      </p:tavLst>
                                    </p:anim>
                                    <p:anim calcmode="lin" valueType="num">
                                      <p:cBhvr>
                                        <p:cTn id="48" dur="1000" fill="hold"/>
                                        <p:tgtEl>
                                          <p:spTgt spid="11"/>
                                        </p:tgtEl>
                                        <p:attrNameLst>
                                          <p:attrName>ppt_y</p:attrName>
                                        </p:attrNameLst>
                                      </p:cBhvr>
                                      <p:tavLst>
                                        <p:tav tm="0">
                                          <p:val>
                                            <p:strVal val="#ppt_y+.1"/>
                                          </p:val>
                                        </p:tav>
                                        <p:tav tm="100000">
                                          <p:val>
                                            <p:strVal val="#ppt_y"/>
                                          </p:val>
                                        </p:tav>
                                      </p:tavLst>
                                    </p:anim>
                                  </p:childTnLst>
                                </p:cTn>
                              </p:par>
                            </p:childTnLst>
                          </p:cTn>
                        </p:par>
                        <p:par>
                          <p:cTn id="49" fill="hold">
                            <p:stCondLst>
                              <p:cond delay="1000"/>
                            </p:stCondLst>
                            <p:childTnLst>
                              <p:par>
                                <p:cTn id="50" presetID="42" presetClass="entr" presetSubtype="0"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11" grpId="0"/>
      <p:bldP spid="11" grpId="1"/>
      <p:bldP spid="5" grpId="0" bldLvl="0" animBg="1"/>
      <p:bldP spid="5" grpId="1" animBg="1"/>
      <p:bldP spid="10" grpId="0" bldLvl="0" animBg="1"/>
      <p:bldP spid="10" grpId="1" animBg="1"/>
      <p:bldP spid="13" grpId="0" bldLvl="0" animBg="1"/>
      <p:bldP spid="13" grpId="1" animBg="1"/>
      <p:bldP spid="15" grpId="0" bldLvl="0" animBg="1"/>
      <p:bldP spid="15" grpId="1" animBg="1"/>
    </p:bld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06644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 </a:t>
            </a:r>
            <a:r>
              <a:rPr sz="2800" b="1" dirty="0">
                <a:latin typeface="微软雅黑" panose="020B0503020204020204" pitchFamily="34" charset="-122"/>
                <a:ea typeface="微软雅黑" panose="020B0503020204020204" pitchFamily="34" charset="-122"/>
              </a:rPr>
              <a:t> 猜测词义题。根据第2段倒数第2句话“He took out a twenty-dollar bill”可知，他拿出20美元递给我。D项surprised（惊讶），最符合“我”的反应，故本题正确答案为D。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a:t>
            </a:r>
            <a:r>
              <a:rPr lang="en-US" sz="2800" b="1" dirty="0">
                <a:solidFill>
                  <a:schemeClr val="tx1"/>
                </a:solidFill>
                <a:latin typeface="微软雅黑" panose="020B0503020204020204" pitchFamily="34" charset="-122"/>
                <a:ea typeface="微软雅黑" panose="020B0503020204020204" pitchFamily="34" charset="-122"/>
              </a:rPr>
              <a:t>3. </a:t>
            </a:r>
            <a:r>
              <a:rPr sz="2800" b="1" dirty="0">
                <a:latin typeface="微软雅黑" panose="020B0503020204020204" pitchFamily="34" charset="-122"/>
                <a:ea typeface="微软雅黑" panose="020B0503020204020204" pitchFamily="34" charset="-122"/>
              </a:rPr>
              <a:t>细节理解题。根据第3段第1句话“… if I had known what was in the wallet! I thought that if I had no way to find the owner and no one returned to get it, I might keep it”可知，如果“我”知道钱包里有什么，找不到失主，也没人回来取，“我”可能会保留钱包，故本题正确答案为D。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3855085"/>
            <a:ext cx="12193270" cy="300291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513715" y="307340"/>
            <a:ext cx="10668635" cy="3107690"/>
          </a:xfrm>
          <a:prstGeom prst="rect">
            <a:avLst/>
          </a:prstGeom>
          <a:no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        2. 全文大意题</a:t>
            </a:r>
            <a:endParaRPr lang="en-US" altLang="zh-CN" sz="28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【常见题型】</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① What’s the main idea of the passage?</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② What’s the passage about?</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③ This passage chiefly deals with __________.</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④ The author’s main purpose in writing the passage is __________.</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⑤ The passage is meant to __________.    </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⑥ The purpose of this article is __________.</a:t>
            </a:r>
            <a:endParaRPr lang="en-US" altLang="zh-CN" sz="2400" b="1" dirty="0">
              <a:latin typeface="微软雅黑" panose="020B0503020204020204" pitchFamily="34" charset="-122"/>
              <a:ea typeface="微软雅黑" panose="020B0503020204020204" pitchFamily="34" charset="-122"/>
            </a:endParaRPr>
          </a:p>
        </p:txBody>
      </p:sp>
      <p:sp>
        <p:nvSpPr>
          <p:cNvPr id="9" name="文本框 8"/>
          <p:cNvSpPr txBox="1"/>
          <p:nvPr/>
        </p:nvSpPr>
        <p:spPr>
          <a:xfrm>
            <a:off x="-1" y="3855085"/>
            <a:ext cx="12449175" cy="2306955"/>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endParaRPr sz="2400" dirty="0">
              <a:latin typeface="微软雅黑" panose="020B0503020204020204" pitchFamily="34" charset="-122"/>
              <a:ea typeface="微软雅黑" panose="020B0503020204020204" pitchFamily="34" charset="-122"/>
            </a:endParaRPr>
          </a:p>
          <a:p>
            <a:r>
              <a:rPr sz="2400" dirty="0">
                <a:latin typeface="微软雅黑" panose="020B0503020204020204" pitchFamily="34" charset="-122"/>
                <a:ea typeface="微软雅黑" panose="020B0503020204020204" pitchFamily="34" charset="-122"/>
              </a:rPr>
              <a:t>每篇文章都有主旨大意，归纳、概括中心主旨的题目是高职高考阅读理解部分的必考题型。</a:t>
            </a:r>
            <a:endParaRPr sz="2400" dirty="0">
              <a:latin typeface="微软雅黑" panose="020B0503020204020204" pitchFamily="34" charset="-122"/>
              <a:ea typeface="微软雅黑" panose="020B0503020204020204" pitchFamily="34" charset="-122"/>
            </a:endParaRPr>
          </a:p>
          <a:p>
            <a:r>
              <a:rPr sz="2400" b="1" dirty="0">
                <a:latin typeface="微软雅黑" panose="020B0503020204020204" pitchFamily="34" charset="-122"/>
                <a:ea typeface="微软雅黑" panose="020B0503020204020204" pitchFamily="34" charset="-122"/>
              </a:rPr>
              <a:t>1）寻找主题句 </a:t>
            </a:r>
            <a:endParaRPr sz="2400" b="1" dirty="0">
              <a:latin typeface="微软雅黑" panose="020B0503020204020204" pitchFamily="34" charset="-122"/>
              <a:ea typeface="微软雅黑" panose="020B0503020204020204" pitchFamily="34" charset="-122"/>
            </a:endParaRPr>
          </a:p>
          <a:p>
            <a:r>
              <a:rPr sz="2400" dirty="0">
                <a:latin typeface="微软雅黑" panose="020B0503020204020204" pitchFamily="34" charset="-122"/>
                <a:ea typeface="微软雅黑" panose="020B0503020204020204" pitchFamily="34" charset="-122"/>
              </a:rPr>
              <a:t>主题句一般位于文章第一段的首或尾，或最后一段的首或尾，也可能出现在段落中间。</a:t>
            </a:r>
            <a:endParaRPr sz="2400" dirty="0">
              <a:latin typeface="微软雅黑" panose="020B0503020204020204" pitchFamily="34" charset="-122"/>
              <a:ea typeface="微软雅黑" panose="020B0503020204020204" pitchFamily="34" charset="-122"/>
            </a:endParaRPr>
          </a:p>
          <a:p>
            <a:r>
              <a:rPr sz="2400" b="1" dirty="0">
                <a:latin typeface="微软雅黑" panose="020B0503020204020204" pitchFamily="34" charset="-122"/>
                <a:ea typeface="微软雅黑" panose="020B0503020204020204" pitchFamily="34" charset="-122"/>
              </a:rPr>
              <a:t>2）寻找高频词 </a:t>
            </a:r>
            <a:endParaRPr sz="2400" b="1" dirty="0">
              <a:latin typeface="微软雅黑" panose="020B0503020204020204" pitchFamily="34" charset="-122"/>
              <a:ea typeface="微软雅黑" panose="020B0503020204020204" pitchFamily="34" charset="-122"/>
            </a:endParaRPr>
          </a:p>
          <a:p>
            <a:r>
              <a:rPr sz="2400" dirty="0">
                <a:latin typeface="微软雅黑" panose="020B0503020204020204" pitchFamily="34" charset="-122"/>
                <a:ea typeface="微软雅黑" panose="020B0503020204020204" pitchFamily="34" charset="-122"/>
              </a:rPr>
              <a:t>学生可以通过寻找文章中多次出现的高频词来推理文章的大意。</a:t>
            </a:r>
            <a:endParaRPr sz="2400"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1000"/>
                                        <p:tgtEl>
                                          <p:spTgt spid="9"/>
                                        </p:tgtEl>
                                      </p:cBhvr>
                                    </p:animEffect>
                                    <p:anim calcmode="lin" valueType="num">
                                      <p:cBhvr>
                                        <p:cTn id="11" dur="1000" fill="hold"/>
                                        <p:tgtEl>
                                          <p:spTgt spid="9"/>
                                        </p:tgtEl>
                                        <p:attrNameLst>
                                          <p:attrName>ppt_x</p:attrName>
                                        </p:attrNameLst>
                                      </p:cBhvr>
                                      <p:tavLst>
                                        <p:tav tm="0">
                                          <p:val>
                                            <p:strVal val="#ppt_x"/>
                                          </p:val>
                                        </p:tav>
                                        <p:tav tm="100000">
                                          <p:val>
                                            <p:strVal val="#ppt_x"/>
                                          </p:val>
                                        </p:tav>
                                      </p:tavLst>
                                    </p:anim>
                                    <p:anim calcmode="lin" valueType="num">
                                      <p:cBhvr>
                                        <p:cTn id="12" dur="1000" fill="hold"/>
                                        <p:tgtEl>
                                          <p:spTgt spid="9"/>
                                        </p:tgtEl>
                                        <p:attrNameLst>
                                          <p:attrName>ppt_y</p:attrName>
                                        </p:attrNameLst>
                                      </p:cBhvr>
                                      <p:tavLst>
                                        <p:tav tm="0">
                                          <p:val>
                                            <p:strVal val="#ppt_y+.1"/>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4" grpId="0"/>
      <p:bldP spid="9" grpId="0"/>
    </p:bld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091805"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细节理解题。根据第3段倒数第1—2句话“But it also came into my mind that I actually saved someone’s Christmas plans by finding and returning the wallet. The good feeling it gave me was worth more than anything could buy”可知，归还钱包给“我”非常美好的感觉，比任何能够买到的东西都值得。因此作者应该是很高兴，故本题正确答案为B。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推理判断题。作者最后将钱包都归还给了丢失者，证明作者是一位很诚实的人，A项optimistic（乐观）、B项honest（诚实的）、C项independent（独立的）和D项active（积极的），故本题正确答案为B。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42875" y="81280"/>
            <a:ext cx="12049125" cy="6123940"/>
          </a:xfrm>
          <a:prstGeom prst="rect">
            <a:avLst/>
          </a:prstGeom>
          <a:noFill/>
        </p:spPr>
        <p:txBody>
          <a:bodyPr wrap="square" rtlCol="0" anchor="t">
            <a:spAutoFit/>
          </a:bodyPr>
          <a:lstStyle/>
          <a:p>
            <a:pPr algn="ctr"/>
            <a:r>
              <a:rPr lang="en-US" altLang="zh-CN" sz="2800"/>
              <a:t>   </a:t>
            </a:r>
            <a:r>
              <a:rPr sz="2800"/>
              <a:t>B（议论文）</a:t>
            </a:r>
            <a:endParaRPr sz="2800"/>
          </a:p>
          <a:p>
            <a:r>
              <a:rPr sz="2800"/>
              <a:t>                                                                                   难度系数：★ 建议时长：4 分钟</a:t>
            </a:r>
            <a:endParaRPr sz="2800"/>
          </a:p>
          <a:p>
            <a:pPr algn="just"/>
            <a:r>
              <a:rPr sz="2800"/>
              <a:t>     Early to bed and early to rise makes a man healthy, wealthy and wise.</a:t>
            </a:r>
            <a:endParaRPr sz="2800"/>
          </a:p>
          <a:p>
            <a:pPr algn="just"/>
            <a:r>
              <a:rPr sz="2800"/>
              <a:t>     This is an old English saying. It means that we must go to bed early at night and get up early in the morning. If we do, we shall be healthy. We shall also be rich and clever.</a:t>
            </a:r>
            <a:endParaRPr sz="2800"/>
          </a:p>
          <a:p>
            <a:pPr algn="just"/>
            <a:r>
              <a:rPr sz="2800"/>
              <a:t>     Is this true? Perhaps it is. The body must have enough sleep. Children of your age need ten hours’ sleep every night. If you do not go to bed early, you can’t have enough sleep. Then you can’t think properly and you can’t do your work properly. You will not be wise and you may not become </a:t>
            </a:r>
            <a:r>
              <a:rPr sz="2800" u="sng"/>
              <a:t>wealthy</a:t>
            </a:r>
            <a:r>
              <a:rPr sz="2800"/>
              <a:t>!</a:t>
            </a:r>
            <a:endParaRPr sz="2800"/>
          </a:p>
          <a:p>
            <a:pPr algn="just"/>
            <a:r>
              <a:rPr sz="2800"/>
              <a:t>     Some people go to bed late at night and get up late in the morning. This is not good for them. We should sleep at night when it is dark. The dark helps us to sleep well. When the daylight comes, we should get up. This is the time for exercise. If the body is not used, it will become weak. Exercise keeps it strong.</a:t>
            </a:r>
            <a:r>
              <a:rPr lang="zh-CN" altLang="en-US" sz="2800"/>
              <a:t>      </a:t>
            </a:r>
            <a:endParaRPr lang="zh-CN" altLang="en-US"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42875" y="111125"/>
            <a:ext cx="12049125" cy="3107690"/>
          </a:xfrm>
          <a:prstGeom prst="rect">
            <a:avLst/>
          </a:prstGeom>
          <a:noFill/>
        </p:spPr>
        <p:txBody>
          <a:bodyPr wrap="square" rtlCol="0" anchor="t">
            <a:spAutoFit/>
          </a:bodyPr>
          <a:lstStyle/>
          <a:p>
            <a:r>
              <a:rPr lang="en-US" altLang="zh-CN" sz="2800"/>
              <a:t>        </a:t>
            </a:r>
            <a:r>
              <a:rPr sz="2800"/>
              <a:t>Exercise helps the blood move around inside the body. This is very important. Blood takes nutrition to all parts of our bodies. The brains in our heads also need blood. We think with our brains. If we keep our bodies healthy, and take exercise, we can think better!</a:t>
            </a:r>
            <a:endParaRPr sz="2800"/>
          </a:p>
          <a:p>
            <a:r>
              <a:rPr sz="2800"/>
              <a:t>      Our bodies also need air to breathe. Without air we will die. Get up early in the morning and we can have plenty of clean, fresh air. That will keep us healthy and happy.</a:t>
            </a:r>
            <a:r>
              <a:rPr lang="zh-CN" altLang="en-US" sz="2800"/>
              <a:t>    </a:t>
            </a:r>
            <a:endParaRPr lang="zh-CN" altLang="en-US"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20228" y="919422"/>
            <a:ext cx="11651411" cy="5913404"/>
          </a:xfrm>
        </p:spPr>
        <p:txBody>
          <a:bodyPr>
            <a:normAutofit/>
          </a:bodyPr>
          <a:lstStyle/>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6. What is the meaning of the underlined word “</a:t>
            </a:r>
            <a:r>
              <a:rPr sz="2400" b="1" u="sng" dirty="0">
                <a:latin typeface="微软雅黑" panose="020B0503020204020204" pitchFamily="34" charset="-122"/>
                <a:ea typeface="微软雅黑" panose="020B0503020204020204" pitchFamily="34" charset="-122"/>
                <a:cs typeface="Times New Roman" panose="02020603050405020304" pitchFamily="18" charset="0"/>
              </a:rPr>
              <a:t>wealthy</a:t>
            </a:r>
            <a:r>
              <a:rPr sz="2400" b="1" dirty="0">
                <a:latin typeface="微软雅黑" panose="020B0503020204020204" pitchFamily="34" charset="-122"/>
                <a:ea typeface="微软雅黑" panose="020B0503020204020204" pitchFamily="34" charset="-122"/>
                <a:cs typeface="Times New Roman" panose="02020603050405020304" pitchFamily="18" charset="0"/>
              </a:rPr>
              <a:t>”?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Healthy.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Fantastic.</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 C. Wise.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Rich.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7. What will be the consequences if you don’t go to bed early?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You can’t think properly.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You can’t do your work properly.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You won’t be wise and wealthy.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Above all.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8. Why should we get up early and take exercise?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Blood takes nutrition to all parts of our bodies in the morning.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It’s a good time for us to take exercise and keep our body strong.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The brains in our heads also need exercise.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We will die if we can’t get up early in the morning.</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8476615" y="1235710"/>
            <a:ext cx="13855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6752590" y="2348865"/>
            <a:ext cx="118745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8641080" y="3890010"/>
            <a:ext cx="12211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 name="文本框 1">
            <a:hlinkClick r:id="rId3" action="ppaction://hlinksldjump"/>
          </p:cNvPr>
          <p:cNvSpPr txBox="1"/>
          <p:nvPr/>
        </p:nvSpPr>
        <p:spPr>
          <a:xfrm>
            <a:off x="6504940" y="397510"/>
            <a:ext cx="14351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文本框 4">
            <a:hlinkClick r:id="rId4" action="ppaction://hlinksldjump"/>
          </p:cNvPr>
          <p:cNvSpPr txBox="1"/>
          <p:nvPr/>
        </p:nvSpPr>
        <p:spPr>
          <a:xfrm>
            <a:off x="10730230" y="2870835"/>
            <a:ext cx="121983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5" action="ppaction://hlinksldjump"/>
          </p:cNvPr>
          <p:cNvSpPr txBox="1"/>
          <p:nvPr/>
        </p:nvSpPr>
        <p:spPr>
          <a:xfrm>
            <a:off x="10532745" y="4411980"/>
            <a:ext cx="12700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2" grpId="0" bldLvl="0" animBg="1"/>
      <p:bldP spid="2" grpId="1" animBg="1"/>
      <p:bldP spid="5" grpId="0" bldLvl="0" animBg="1"/>
      <p:bldP spid="5" grpId="1" animBg="1"/>
      <p:bldP spid="9" grpId="0" bldLvl="0" animBg="1"/>
      <p:bldP spid="9" grpId="1" animBg="1"/>
    </p:bld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推理判断题。根据第2段“… we must go to bed early</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at night and get up early in the morning. If we do, we shall be healthy. We shall also be rich and clever”可知，wealthy已有暗示与rich的意思相近，clever与wise的意思相近，故本题正确答案为D。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细节理解题。根据第3段“If you do not go to bed early, you can’t have enough sleep. Then you can’t think properly and you can’t do your work properly. You will not be wise and you may not become wealthy”可知，如果你不早点睡觉，你就不能拥有足够的睡眠。然后你就不能正确地思考，不能正确地工作。你必不得智慧，也不得富足，故本题正确答案为D。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418830" cy="6417945"/>
          </a:xfrm>
        </p:spPr>
        <p:txBody>
          <a:bodyPr>
            <a:normAutofit/>
          </a:bodyPr>
          <a:lstStyle/>
          <a:p>
            <a:pPr marL="0" indent="0">
              <a:lnSpc>
                <a:spcPct val="12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细节理解题。根据第4段倒数第1—2句话“This is the time for exercise. If the body is not used, it will become weak. Exercise keeps it strong”可知，早晨是应该锻炼的时间，如果不运动身体将会变得虚弱，锻炼使身体变得强壮。A项“Blood takes nutrition to all parts of our bodies in the morning”中in the morning限定了时间。C项“The brains in our heads also need exercise”中将exercise与blood偷换了概念。D项与原文不符，原文是“Without air we </a:t>
            </a:r>
            <a:endParaRPr sz="2800" b="1" dirty="0">
              <a:latin typeface="微软雅黑" panose="020B0503020204020204" pitchFamily="34" charset="-122"/>
              <a:ea typeface="微软雅黑" panose="020B0503020204020204" pitchFamily="34" charset="-122"/>
            </a:endParaRPr>
          </a:p>
          <a:p>
            <a:pPr marL="0" indent="0">
              <a:lnSpc>
                <a:spcPct val="120000"/>
              </a:lnSpc>
              <a:buNone/>
            </a:pPr>
            <a:r>
              <a:rPr sz="2800" b="1" dirty="0">
                <a:latin typeface="微软雅黑" panose="020B0503020204020204" pitchFamily="34" charset="-122"/>
                <a:ea typeface="微软雅黑" panose="020B0503020204020204" pitchFamily="34" charset="-122"/>
              </a:rPr>
              <a:t>will die”。故本题正确答案为B。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12542" y="3284661"/>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down)">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40030" y="919480"/>
            <a:ext cx="9276080" cy="5913120"/>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9. Who should pay more attention to their habits after reading this passage?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Rich people.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Weak people.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Children.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Old people.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10. What’s the main idea of the passage?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Go to bed early and get up early.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Go to bed late and get up late.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How to be rich and wise.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How to keep away from bad habits.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664947" y="-9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7960360" y="1441450"/>
            <a:ext cx="12376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6895465" y="3330575"/>
            <a:ext cx="197929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6353810" y="304800"/>
            <a:ext cx="131762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7" name="文本框 6">
            <a:hlinkClick r:id="rId4" action="ppaction://hlinksldjump"/>
          </p:cNvPr>
          <p:cNvSpPr txBox="1"/>
          <p:nvPr/>
        </p:nvSpPr>
        <p:spPr>
          <a:xfrm>
            <a:off x="6598285" y="4243070"/>
            <a:ext cx="12045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bldLvl="0" animBg="1"/>
      <p:bldP spid="6" grpId="1" animBg="1"/>
      <p:bldP spid="7" grpId="0" bldLvl="0" animBg="1"/>
      <p:bldP spid="7" grpId="1" animBg="1"/>
    </p:bld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685530"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chemeClr val="accent4"/>
                </a:solidFill>
                <a:latin typeface="微软雅黑" panose="020B0503020204020204" pitchFamily="34" charset="-122"/>
                <a:ea typeface="微软雅黑" panose="020B0503020204020204" pitchFamily="34" charset="-122"/>
              </a:rPr>
              <a:t> </a:t>
            </a:r>
            <a:r>
              <a:rPr sz="2800" b="1">
                <a:latin typeface="微软雅黑" panose="020B0503020204020204" pitchFamily="34" charset="-122"/>
                <a:ea typeface="微软雅黑" panose="020B0503020204020204" pitchFamily="34" charset="-122"/>
              </a:rPr>
              <a:t>推理判断题。这篇的短文主要描述了好的生活习惯对我们健康及生活的影响，因此正在养成习惯的孩子们在看完这篇短文后要更加注意自己的生活习惯，故本题正确答案为C。</a:t>
            </a:r>
            <a:endParaRPr sz="2800" b="1">
              <a:latin typeface="微软雅黑" panose="020B0503020204020204" pitchFamily="34" charset="-122"/>
              <a:ea typeface="微软雅黑" panose="020B0503020204020204" pitchFamily="34" charset="-122"/>
            </a:endParaRPr>
          </a:p>
        </p:txBody>
      </p:sp>
      <p:grpSp>
        <p:nvGrpSpPr>
          <p:cNvPr id="69" name="Group 4"/>
          <p:cNvGrpSpPr/>
          <p:nvPr/>
        </p:nvGrpSpPr>
        <p:grpSpPr>
          <a:xfrm>
            <a:off x="9738360" y="4239895"/>
            <a:ext cx="2360295" cy="25323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4" name="文本框 3"/>
          <p:cNvSpPr txBox="1"/>
          <p:nvPr/>
        </p:nvSpPr>
        <p:spPr>
          <a:xfrm>
            <a:off x="133350" y="1167765"/>
            <a:ext cx="11925300" cy="526224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  （2016 年广东高职高考阅读理解 D 篇）</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      If the sun has enough power to warm and light the whole earth, it must have enough power to do other things, too. Can we use the sun’s plentiful energy to supply electricity, or at least to perform the functions which electricity or other types of power usually perform? The answer is YES.</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   ...</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      So it is possible that one day in the near future we will depend on solar furnaces and power stations to </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provide our electrical needs. Or perhaps each home will be able to use solar power for lighting and heating.</a:t>
            </a:r>
            <a:endParaRPr lang="en-US" altLang="zh-CN" sz="2400" b="1" dirty="0">
              <a:latin typeface="微软雅黑" panose="020B0503020204020204" pitchFamily="34" charset="-122"/>
              <a:ea typeface="微软雅黑" panose="020B0503020204020204" pitchFamily="34" charset="-122"/>
            </a:endParaRPr>
          </a:p>
          <a:p>
            <a:endParaRPr lang="en-US" altLang="zh-CN" sz="2400" dirty="0">
              <a:latin typeface="微软雅黑" panose="020B0503020204020204" pitchFamily="34" charset="-122"/>
              <a:ea typeface="微软雅黑" panose="020B0503020204020204" pitchFamily="34" charset="-122"/>
            </a:endParaRPr>
          </a:p>
          <a:p>
            <a:r>
              <a:rPr lang="en-US" altLang="zh-CN" sz="2400" dirty="0">
                <a:latin typeface="微软雅黑" panose="020B0503020204020204" pitchFamily="34" charset="-122"/>
                <a:ea typeface="微软雅黑" panose="020B0503020204020204" pitchFamily="34" charset="-122"/>
              </a:rPr>
              <a:t>75. This passage is mainly about _______.</a:t>
            </a:r>
            <a:endParaRPr lang="en-US" altLang="zh-CN" sz="2400" dirty="0">
              <a:latin typeface="微软雅黑" panose="020B0503020204020204" pitchFamily="34" charset="-122"/>
              <a:ea typeface="微软雅黑" panose="020B0503020204020204" pitchFamily="34" charset="-122"/>
            </a:endParaRPr>
          </a:p>
          <a:p>
            <a:r>
              <a:rPr lang="en-US" altLang="zh-CN" sz="2400" dirty="0">
                <a:latin typeface="微软雅黑" panose="020B0503020204020204" pitchFamily="34" charset="-122"/>
                <a:ea typeface="微软雅黑" panose="020B0503020204020204" pitchFamily="34" charset="-122"/>
              </a:rPr>
              <a:t> A. the problems of solar energy         B. the functions of solar power</a:t>
            </a:r>
            <a:endParaRPr lang="en-US" altLang="zh-CN" sz="2400" dirty="0">
              <a:latin typeface="微软雅黑" panose="020B0503020204020204" pitchFamily="34" charset="-122"/>
              <a:ea typeface="微软雅黑" panose="020B0503020204020204" pitchFamily="34" charset="-122"/>
            </a:endParaRPr>
          </a:p>
          <a:p>
            <a:r>
              <a:rPr lang="en-US" altLang="zh-CN" sz="2400" dirty="0">
                <a:latin typeface="微软雅黑" panose="020B0503020204020204" pitchFamily="34" charset="-122"/>
                <a:ea typeface="微软雅黑" panose="020B0503020204020204" pitchFamily="34" charset="-122"/>
              </a:rPr>
              <a:t> C. the use of house heating                D. the forms of energy</a:t>
            </a:r>
            <a:endParaRPr lang="en-US" altLang="zh-CN" sz="2400" dirty="0">
              <a:latin typeface="微软雅黑" panose="020B0503020204020204" pitchFamily="34" charset="-122"/>
              <a:ea typeface="微软雅黑" panose="020B0503020204020204" pitchFamily="34" charset="-122"/>
            </a:endParaRPr>
          </a:p>
        </p:txBody>
      </p:sp>
      <p:sp>
        <p:nvSpPr>
          <p:cNvPr id="2" name="文本框 1"/>
          <p:cNvSpPr txBox="1"/>
          <p:nvPr/>
        </p:nvSpPr>
        <p:spPr>
          <a:xfrm>
            <a:off x="133350" y="188595"/>
            <a:ext cx="2280920" cy="521970"/>
          </a:xfrm>
          <a:prstGeom prst="rect">
            <a:avLst/>
          </a:prstGeom>
          <a:solidFill>
            <a:schemeClr val="tx2">
              <a:lumMod val="20000"/>
              <a:lumOff val="80000"/>
            </a:schemeClr>
          </a:solidFill>
        </p:spPr>
        <p:txBody>
          <a:bodyPr wrap="square" rtlCol="0">
            <a:spAutoFit/>
          </a:bodyPr>
          <a:lstStyle/>
          <a:p>
            <a:r>
              <a:rPr lang="en-US" altLang="zh-CN" sz="2800" b="1"/>
              <a:t>   </a:t>
            </a:r>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	主旨大意题。根据第1段“Early to bed and early to rise makes a man healthy, wealthy and wise”可知，早睡早起使人健康、富足、聪明，故本题正确答案为A。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42875" y="110490"/>
            <a:ext cx="12049125" cy="4740910"/>
          </a:xfrm>
          <a:prstGeom prst="rect">
            <a:avLst/>
          </a:prstGeom>
          <a:noFill/>
        </p:spPr>
        <p:txBody>
          <a:bodyPr wrap="square" rtlCol="0" anchor="t">
            <a:spAutoFit/>
          </a:bodyPr>
          <a:lstStyle/>
          <a:p>
            <a:r>
              <a:rPr lang="en-US" altLang="zh-CN" sz="2800"/>
              <a:t>                                   B)（科普文）</a:t>
            </a:r>
            <a:endParaRPr lang="en-US" altLang="zh-CN" sz="2800"/>
          </a:p>
          <a:p>
            <a:r>
              <a:rPr lang="en-US" altLang="zh-CN" sz="2800"/>
              <a:t>                                                                              难度系数：★★ 建议时长：5 分钟</a:t>
            </a:r>
            <a:endParaRPr lang="en-US" altLang="zh-CN" sz="2800"/>
          </a:p>
          <a:p>
            <a:pPr algn="just">
              <a:lnSpc>
                <a:spcPct val="80000"/>
              </a:lnSpc>
            </a:pPr>
            <a:r>
              <a:rPr lang="en-US" altLang="zh-CN" sz="2800"/>
              <a:t>      Can machines really think? The artificial intelligence (AI), such as a computer that thinks like a human being is scary.</a:t>
            </a:r>
            <a:endParaRPr lang="en-US" altLang="zh-CN" sz="2800"/>
          </a:p>
          <a:p>
            <a:pPr algn="just">
              <a:lnSpc>
                <a:spcPct val="80000"/>
              </a:lnSpc>
            </a:pPr>
            <a:r>
              <a:rPr lang="en-US" altLang="zh-CN" sz="2800"/>
              <a:t>      </a:t>
            </a:r>
            <a:r>
              <a:rPr lang="en-US" altLang="zh-CN" sz="2800" u="sng"/>
              <a:t>11             </a:t>
            </a:r>
            <a:r>
              <a:rPr lang="en-US" altLang="zh-CN" sz="2800"/>
              <a:t> We are ever closer to building an AI that thinks like a human. When it comes to this issues, different people offer different views. Some people think that machine has feelings like human beings is interesting and it may be a better server to human, </a:t>
            </a:r>
            <a:r>
              <a:rPr lang="en-US" altLang="zh-CN" sz="2800" u="sng"/>
              <a:t>12          </a:t>
            </a:r>
            <a:r>
              <a:rPr lang="en-US" altLang="zh-CN" sz="2800"/>
              <a:t>Some people think that once robot has specific </a:t>
            </a:r>
            <a:endParaRPr lang="en-US" altLang="zh-CN" sz="2800"/>
          </a:p>
          <a:p>
            <a:pPr algn="just">
              <a:lnSpc>
                <a:spcPct val="80000"/>
              </a:lnSpc>
            </a:pPr>
            <a:r>
              <a:rPr lang="en-US" altLang="zh-CN" sz="2800"/>
              <a:t>feelings, such as happy, sad, anger, they might be smarter. For example, maybe in the future a robot nanny will replace a real human nanny, </a:t>
            </a:r>
            <a:r>
              <a:rPr lang="en-US" altLang="zh-CN" sz="2800" u="sng"/>
              <a:t>13          </a:t>
            </a:r>
            <a:r>
              <a:rPr lang="en-US" altLang="zh-CN" sz="2800"/>
              <a:t> If they have real emotion, they are more perfect, and more like a company but not a cool machine. People who are against human robot argue that once the robot is more </a:t>
            </a:r>
            <a:endParaRPr lang="en-US" altLang="zh-CN" sz="2800"/>
          </a:p>
          <a:p>
            <a:pPr algn="just">
              <a:lnSpc>
                <a:spcPct val="80000"/>
              </a:lnSpc>
            </a:pPr>
            <a:r>
              <a:rPr lang="en-US" altLang="zh-CN" sz="2800"/>
              <a:t>intelligent than we think, that may be harmful to human beings.</a:t>
            </a:r>
            <a:endParaRPr lang="en-US" altLang="zh-CN" sz="2800"/>
          </a:p>
        </p:txBody>
      </p:sp>
      <p:sp>
        <p:nvSpPr>
          <p:cNvPr id="2" name="文本框 1"/>
          <p:cNvSpPr txBox="1"/>
          <p:nvPr>
            <p:custDataLst>
              <p:tags r:id="rId2"/>
            </p:custDataLst>
          </p:nvPr>
        </p:nvSpPr>
        <p:spPr>
          <a:xfrm>
            <a:off x="481330" y="4993640"/>
            <a:ext cx="8961755" cy="1634490"/>
          </a:xfrm>
          <a:prstGeom prst="rect">
            <a:avLst/>
          </a:prstGeom>
          <a:solidFill>
            <a:schemeClr val="accent6">
              <a:lumMod val="20000"/>
              <a:lumOff val="80000"/>
            </a:schemeClr>
          </a:solidFill>
        </p:spPr>
        <p:txBody>
          <a:bodyPr wrap="square" rtlCol="0">
            <a:noAutofit/>
          </a:bodyPr>
          <a:lstStyle/>
          <a:p>
            <a:pPr>
              <a:lnSpc>
                <a:spcPct val="90000"/>
              </a:lnSpc>
            </a:pPr>
            <a:r>
              <a:rPr lang="zh-CN" altLang="en-US" sz="2400" b="1"/>
              <a:t>A. It is not sure what will happen in the future,</a:t>
            </a:r>
            <a:endParaRPr lang="zh-CN" altLang="en-US" sz="2400" b="1"/>
          </a:p>
          <a:p>
            <a:pPr>
              <a:lnSpc>
                <a:spcPct val="90000"/>
              </a:lnSpc>
            </a:pPr>
            <a:r>
              <a:rPr lang="zh-CN" altLang="en-US" sz="2400" b="1"/>
              <a:t>B. or even worse, to be the owner of the world.</a:t>
            </a:r>
            <a:endParaRPr lang="zh-CN" altLang="en-US" sz="2400" b="1"/>
          </a:p>
          <a:p>
            <a:pPr>
              <a:lnSpc>
                <a:spcPct val="90000"/>
              </a:lnSpc>
            </a:pPr>
            <a:r>
              <a:rPr lang="zh-CN" altLang="en-US" sz="2400" b="1"/>
              <a:t>C. who work more effectively and without any complain.</a:t>
            </a:r>
            <a:endParaRPr lang="zh-CN" altLang="en-US" sz="2400" b="1"/>
          </a:p>
          <a:p>
            <a:pPr>
              <a:lnSpc>
                <a:spcPct val="90000"/>
              </a:lnSpc>
            </a:pPr>
            <a:r>
              <a:rPr lang="zh-CN" altLang="en-US" sz="2400" b="1"/>
              <a:t>D. while others think it is dangerous and it may cause a problem.</a:t>
            </a:r>
            <a:endParaRPr lang="zh-CN" altLang="en-US" sz="2400" b="1"/>
          </a:p>
          <a:p>
            <a:pPr>
              <a:lnSpc>
                <a:spcPct val="90000"/>
              </a:lnSpc>
            </a:pPr>
            <a:r>
              <a:rPr lang="zh-CN" altLang="en-US" sz="2400" b="1"/>
              <a:t>E. Is building a machine that thinks like a human really possible?</a:t>
            </a:r>
            <a:endParaRPr lang="zh-CN" altLang="en-US" sz="2400" b="1"/>
          </a:p>
        </p:txBody>
      </p:sp>
      <p:sp>
        <p:nvSpPr>
          <p:cNvPr id="6" name="文本框 5"/>
          <p:cNvSpPr txBox="1"/>
          <p:nvPr>
            <p:custDataLst>
              <p:tags r:id="rId3"/>
            </p:custDataLst>
          </p:nvPr>
        </p:nvSpPr>
        <p:spPr>
          <a:xfrm>
            <a:off x="1211580" y="1590040"/>
            <a:ext cx="873760" cy="522605"/>
          </a:xfrm>
          <a:prstGeom prst="rect">
            <a:avLst/>
          </a:prstGeom>
          <a:noFill/>
        </p:spPr>
        <p:txBody>
          <a:bodyPr wrap="square" rtlCol="0">
            <a:no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 name="文本框 2">
            <a:hlinkClick r:id="rId4" action="ppaction://hlinksldjump"/>
          </p:cNvPr>
          <p:cNvSpPr txBox="1"/>
          <p:nvPr>
            <p:custDataLst>
              <p:tags r:id="rId5"/>
            </p:custDataLst>
          </p:nvPr>
        </p:nvSpPr>
        <p:spPr>
          <a:xfrm>
            <a:off x="8737600" y="52800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7" name="文本框 6"/>
          <p:cNvSpPr txBox="1"/>
          <p:nvPr>
            <p:custDataLst>
              <p:tags r:id="rId6"/>
            </p:custDataLst>
          </p:nvPr>
        </p:nvSpPr>
        <p:spPr>
          <a:xfrm>
            <a:off x="3251835" y="2541905"/>
            <a:ext cx="873760" cy="522605"/>
          </a:xfrm>
          <a:prstGeom prst="rect">
            <a:avLst/>
          </a:prstGeom>
          <a:noFill/>
        </p:spPr>
        <p:txBody>
          <a:bodyPr wrap="square" rtlCol="0">
            <a:no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custDataLst>
              <p:tags r:id="rId7"/>
            </p:custDataLst>
          </p:nvPr>
        </p:nvSpPr>
        <p:spPr>
          <a:xfrm>
            <a:off x="9365615" y="3313430"/>
            <a:ext cx="873760" cy="522605"/>
          </a:xfrm>
          <a:prstGeom prst="rect">
            <a:avLst/>
          </a:prstGeom>
          <a:noFill/>
        </p:spPr>
        <p:txBody>
          <a:bodyPr wrap="square" rtlCol="0">
            <a:noAutofit/>
          </a:bodyPr>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1000"/>
                                        <p:tgtEl>
                                          <p:spTgt spid="3"/>
                                        </p:tgtEl>
                                      </p:cBhvr>
                                    </p:animEffect>
                                    <p:anim calcmode="lin" valueType="num">
                                      <p:cBhvr>
                                        <p:cTn id="28" dur="1000" fill="hold"/>
                                        <p:tgtEl>
                                          <p:spTgt spid="3"/>
                                        </p:tgtEl>
                                        <p:attrNameLst>
                                          <p:attrName>ppt_x</p:attrName>
                                        </p:attrNameLst>
                                      </p:cBhvr>
                                      <p:tavLst>
                                        <p:tav tm="0">
                                          <p:val>
                                            <p:strVal val="#ppt_x"/>
                                          </p:val>
                                        </p:tav>
                                        <p:tav tm="100000">
                                          <p:val>
                                            <p:strVal val="#ppt_x"/>
                                          </p:val>
                                        </p:tav>
                                      </p:tavLst>
                                    </p:anim>
                                    <p:anim calcmode="lin" valueType="num">
                                      <p:cBhvr>
                                        <p:cTn id="2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3" grpId="0" bldLvl="0" animBg="1"/>
      <p:bldP spid="3" grpId="1" animBg="1"/>
      <p:bldP spid="7" grpId="0"/>
      <p:bldP spid="7" grpId="1"/>
      <p:bldP spid="8" grpId="0"/>
      <p:bldP spid="8" grpId="1"/>
    </p:bldLst>
  </p:timing>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
        <p:nvSpPr>
          <p:cNvPr id="3" name="内容占位符 2"/>
          <p:cNvSpPr>
            <a:spLocks noGrp="1"/>
          </p:cNvSpPr>
          <p:nvPr>
            <p:ph idx="1"/>
          </p:nvPr>
        </p:nvSpPr>
        <p:spPr>
          <a:xfrm>
            <a:off x="538480" y="189865"/>
            <a:ext cx="10972800" cy="5354955"/>
          </a:xfrm>
          <a:solidFill>
            <a:srgbClr val="FFFFFF">
              <a:alpha val="68000"/>
            </a:srgbClr>
          </a:solidFill>
        </p:spPr>
        <p:txBody>
          <a:bodyPr>
            <a:normAutofit lnSpcReduction="20000"/>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11.</a:t>
            </a:r>
            <a:r>
              <a:rPr lang="en-US" sz="2800" b="1" dirty="0">
                <a:latin typeface="微软雅黑" panose="020B0503020204020204" pitchFamily="34" charset="-122"/>
                <a:ea typeface="微软雅黑" panose="020B0503020204020204" pitchFamily="34" charset="-122"/>
              </a:rPr>
              <a:t> </a:t>
            </a:r>
            <a:r>
              <a:rPr sz="2800" b="1">
                <a:latin typeface="微软雅黑" panose="020B0503020204020204" pitchFamily="34" charset="-122"/>
                <a:ea typeface="微软雅黑" panose="020B0503020204020204" pitchFamily="34" charset="-122"/>
              </a:rPr>
              <a:t>第 1 段提出人工智能像人类一样思考是一件可怕的事情。第 2 段描述了人类对具有思考能力的人工智能的两种不同看法。所以空格处需要一个承上启下的句子。故本题正确答案为 E。</a:t>
            </a:r>
            <a:endParaRPr sz="2800" b="1">
              <a:latin typeface="微软雅黑" panose="020B0503020204020204" pitchFamily="34" charset="-122"/>
              <a:ea typeface="微软雅黑" panose="020B0503020204020204" pitchFamily="34" charset="-122"/>
            </a:endParaRPr>
          </a:p>
          <a:p>
            <a:pPr marL="0" indent="0">
              <a:lnSpc>
                <a:spcPct val="150000"/>
              </a:lnSpc>
              <a:buNone/>
            </a:pPr>
            <a:r>
              <a:rPr lang="en-US" sz="2800" b="1" dirty="0">
                <a:latin typeface="微软雅黑" panose="020B0503020204020204" pitchFamily="34" charset="-122"/>
                <a:ea typeface="微软雅黑" panose="020B0503020204020204" pitchFamily="34" charset="-122"/>
                <a:sym typeface="+mn-ea"/>
              </a:rPr>
              <a:t>12. </a:t>
            </a:r>
            <a:r>
              <a:rPr sz="2800" b="1">
                <a:latin typeface="微软雅黑" panose="020B0503020204020204" pitchFamily="34" charset="-122"/>
                <a:ea typeface="微软雅黑" panose="020B0503020204020204" pitchFamily="34" charset="-122"/>
                <a:sym typeface="+mn-ea"/>
              </a:rPr>
              <a:t>空格的前一句提及人工智能具有思考能力后能更好地为人类服务，下一句应该提出不同的观点，一般由 but 或 while 引导句子。故本题正确答案为 D。</a:t>
            </a:r>
            <a:endParaRPr sz="2800" b="1">
              <a:latin typeface="微软雅黑" panose="020B0503020204020204" pitchFamily="34" charset="-122"/>
              <a:ea typeface="微软雅黑" panose="020B0503020204020204" pitchFamily="34" charset="-122"/>
              <a:sym typeface="+mn-ea"/>
            </a:endParaRPr>
          </a:p>
          <a:p>
            <a:pPr marL="0" indent="0">
              <a:lnSpc>
                <a:spcPct val="150000"/>
              </a:lnSpc>
              <a:buNone/>
            </a:pPr>
            <a:r>
              <a:rPr sz="2800" b="1">
                <a:latin typeface="微软雅黑" panose="020B0503020204020204" pitchFamily="34" charset="-122"/>
                <a:ea typeface="微软雅黑" panose="020B0503020204020204" pitchFamily="34" charset="-122"/>
                <a:sym typeface="+mn-ea"/>
              </a:rPr>
              <a:t>13.  空格的前一句提出假设：某天机器人保姆将会替代真人保姆，从生活常识可以判断出，机器人保姆工作效率更高，并且没有怨言。故本题正确答案为 C。</a:t>
            </a:r>
            <a:endParaRPr sz="2800" b="1">
              <a:latin typeface="微软雅黑" panose="020B0503020204020204" pitchFamily="34" charset="-122"/>
              <a:ea typeface="微软雅黑" panose="020B0503020204020204" pitchFamily="34" charset="-122"/>
              <a:sym typeface="+mn-ea"/>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4294967295" end="4294967295"/>
                                            </p:txEl>
                                          </p:spTgt>
                                        </p:tgtEl>
                                        <p:attrNameLst>
                                          <p:attrName>style.visibility</p:attrName>
                                        </p:attrNameLst>
                                      </p:cBhvr>
                                      <p:to>
                                        <p:strVal val="visible"/>
                                      </p:to>
                                    </p:set>
                                    <p:animEffect transition="in" filter="wipe(up)">
                                      <p:cBhvr>
                                        <p:cTn id="11" dur="500"/>
                                        <p:tgtEl>
                                          <p:spTgt spid="3">
                                            <p:txEl>
                                              <p:pRg st="4294967295" end="4294967295"/>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wipe(up)">
                                      <p:cBhvr>
                                        <p:cTn id="14" dur="500"/>
                                        <p:tgtEl>
                                          <p:spTgt spid="3">
                                            <p:txEl>
                                              <p:pRg st="0" end="0"/>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wipe(up)">
                                      <p:cBhvr>
                                        <p:cTn id="17" dur="500"/>
                                        <p:tgtEl>
                                          <p:spTgt spid="3">
                                            <p:txEl>
                                              <p:pRg st="1" end="1"/>
                                            </p:txEl>
                                          </p:spTgt>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71450" y="194310"/>
            <a:ext cx="11571605" cy="5913120"/>
          </a:xfrm>
        </p:spPr>
        <p:txBody>
          <a:bodyPr>
            <a:normAutofit/>
          </a:bodyPr>
          <a:lstStyle/>
          <a:p>
            <a:pPr marL="0" indent="0" algn="just">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sz="2400" dirty="0">
                <a:latin typeface="微软雅黑" panose="020B0503020204020204" pitchFamily="34" charset="-122"/>
                <a:ea typeface="微软雅黑" panose="020B0503020204020204" pitchFamily="34" charset="-122"/>
                <a:cs typeface="Times New Roman" panose="02020603050405020304" pitchFamily="18" charset="0"/>
              </a:rPr>
              <a:t>There may be risks that once the robot is smart enough, they may be unwilling to be human’s server anymore, they may want to be legally citizens, </a:t>
            </a:r>
            <a:r>
              <a:rPr sz="2400" u="sng" dirty="0">
                <a:latin typeface="微软雅黑" panose="020B0503020204020204" pitchFamily="34" charset="-122"/>
                <a:ea typeface="微软雅黑" panose="020B0503020204020204" pitchFamily="34" charset="-122"/>
                <a:cs typeface="Times New Roman" panose="02020603050405020304" pitchFamily="18" charset="0"/>
              </a:rPr>
              <a:t>14</a:t>
            </a:r>
            <a:r>
              <a:rPr lang="en-US" sz="2400" u="sng" dirty="0">
                <a:latin typeface="微软雅黑" panose="020B0503020204020204" pitchFamily="34" charset="-122"/>
                <a:ea typeface="微软雅黑" panose="020B0503020204020204" pitchFamily="34" charset="-122"/>
                <a:cs typeface="Times New Roman" panose="02020603050405020304" pitchFamily="18" charset="0"/>
              </a:rPr>
              <a:t>          </a:t>
            </a:r>
            <a:r>
              <a:rPr sz="2400" dirty="0">
                <a:latin typeface="微软雅黑" panose="020B0503020204020204" pitchFamily="34" charset="-122"/>
                <a:ea typeface="微软雅黑" panose="020B0503020204020204" pitchFamily="34" charset="-122"/>
                <a:cs typeface="Times New Roman" panose="02020603050405020304" pitchFamily="18" charset="0"/>
              </a:rPr>
              <a:t> It is possible because they are smart and they are</a:t>
            </a:r>
            <a:r>
              <a:rPr lang="en-US" sz="2400" dirty="0">
                <a:latin typeface="微软雅黑" panose="020B0503020204020204" pitchFamily="34" charset="-122"/>
                <a:ea typeface="微软雅黑" panose="020B0503020204020204" pitchFamily="34" charset="-122"/>
                <a:cs typeface="Times New Roman" panose="02020603050405020304" pitchFamily="18" charset="0"/>
              </a:rPr>
              <a:t> stronger compared with human beings. </a:t>
            </a:r>
            <a:r>
              <a:rPr lang="en-US" sz="2400" u="sng" dirty="0">
                <a:latin typeface="微软雅黑" panose="020B0503020204020204" pitchFamily="34" charset="-122"/>
                <a:ea typeface="微软雅黑" panose="020B0503020204020204" pitchFamily="34" charset="-122"/>
                <a:cs typeface="Times New Roman" panose="02020603050405020304" pitchFamily="18" charset="0"/>
              </a:rPr>
              <a:t>15            </a:t>
            </a:r>
            <a:r>
              <a:rPr lang="en-US" sz="2400" dirty="0">
                <a:latin typeface="微软雅黑" panose="020B0503020204020204" pitchFamily="34" charset="-122"/>
                <a:ea typeface="微软雅黑" panose="020B0503020204020204" pitchFamily="34" charset="-122"/>
                <a:cs typeface="Times New Roman" panose="02020603050405020304" pitchFamily="18" charset="0"/>
              </a:rPr>
              <a:t> having robot to serve for human beings is a good thing, but the issue of artificial intelligence is still controversial.</a:t>
            </a:r>
            <a:endParaRPr lang="en-US"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7" name="文本框 6">
            <a:hlinkClick r:id="rId1" action="ppaction://hlinksldjump"/>
          </p:cNvPr>
          <p:cNvSpPr txBox="1"/>
          <p:nvPr/>
        </p:nvSpPr>
        <p:spPr>
          <a:xfrm>
            <a:off x="6895465" y="27209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6" name="文本框 5"/>
          <p:cNvSpPr txBox="1"/>
          <p:nvPr>
            <p:custDataLst>
              <p:tags r:id="rId2"/>
            </p:custDataLst>
          </p:nvPr>
        </p:nvSpPr>
        <p:spPr>
          <a:xfrm>
            <a:off x="2005965" y="1053465"/>
            <a:ext cx="1369060"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custDataLst>
              <p:tags r:id="rId3"/>
            </p:custDataLst>
          </p:nvPr>
        </p:nvSpPr>
        <p:spPr>
          <a:xfrm>
            <a:off x="5411470" y="1391285"/>
            <a:ext cx="1369060"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1" name="文本框 10"/>
          <p:cNvSpPr txBox="1"/>
          <p:nvPr>
            <p:custDataLst>
              <p:tags r:id="rId4"/>
            </p:custDataLst>
          </p:nvPr>
        </p:nvSpPr>
        <p:spPr>
          <a:xfrm>
            <a:off x="514350" y="4066540"/>
            <a:ext cx="9382760" cy="1852295"/>
          </a:xfrm>
          <a:prstGeom prst="rect">
            <a:avLst/>
          </a:prstGeom>
          <a:solidFill>
            <a:schemeClr val="accent6">
              <a:lumMod val="20000"/>
              <a:lumOff val="80000"/>
            </a:schemeClr>
          </a:solidFill>
        </p:spPr>
        <p:txBody>
          <a:bodyPr wrap="square" rtlCol="0">
            <a:noAutofit/>
          </a:bodyPr>
          <a:lstStyle/>
          <a:p>
            <a:r>
              <a:rPr lang="zh-CN" altLang="en-US" sz="2400" b="1"/>
              <a:t>A. It is not sure what will happen in the future,</a:t>
            </a:r>
            <a:endParaRPr lang="zh-CN" altLang="en-US" sz="2400" b="1"/>
          </a:p>
          <a:p>
            <a:r>
              <a:rPr lang="zh-CN" altLang="en-US" sz="2400" b="1"/>
              <a:t>B. or even worse, to be the owner of the world.</a:t>
            </a:r>
            <a:endParaRPr lang="zh-CN" altLang="en-US" sz="2400" b="1"/>
          </a:p>
          <a:p>
            <a:r>
              <a:rPr lang="zh-CN" altLang="en-US" sz="2400" b="1"/>
              <a:t>C. who work more effectively and without any complain.</a:t>
            </a:r>
            <a:endParaRPr lang="zh-CN" altLang="en-US" sz="2400" b="1"/>
          </a:p>
          <a:p>
            <a:r>
              <a:rPr lang="zh-CN" altLang="en-US" sz="2400" b="1"/>
              <a:t>D. while others think it is dangerous and it may cause a problem.</a:t>
            </a:r>
            <a:endParaRPr lang="zh-CN" altLang="en-US" sz="2400" b="1"/>
          </a:p>
          <a:p>
            <a:r>
              <a:rPr lang="zh-CN" altLang="en-US" sz="2400" b="1"/>
              <a:t>E. Is building a machine that thinks like a human really possible?</a:t>
            </a:r>
            <a:endParaRPr lang="zh-CN" altLang="en-US" sz="2400" b="1"/>
          </a:p>
        </p:txBody>
      </p:sp>
      <p:sp>
        <p:nvSpPr>
          <p:cNvPr id="26" name="左箭头 25">
            <a:hlinkClick r:id="rId5"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P spid="7" grpId="1" animBg="1"/>
      <p:bldP spid="6" grpId="0"/>
      <p:bldP spid="6" grpId="1"/>
      <p:bldP spid="8" grpId="0"/>
      <p:bldP spid="8" grpId="1"/>
    </p:bldLst>
  </p:timing>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66700" y="189865"/>
            <a:ext cx="9089390" cy="6417945"/>
          </a:xfrm>
        </p:spPr>
        <p:txBody>
          <a:bodyPr>
            <a:normAutofit lnSpcReduction="20000"/>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14.  空格的前一句指出变聪明的人工智能可能不再愿意为人类服务，他们也许会诉求与人类平等的公民身份。后一句指出这种可能性是有的，因为他们变聪明了，并且比人类强壮。所以推理出智商提高后的人工智能有可能产生统治世界的欲望。故本题正确答案为 B。</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15.  鉴于前面的内容均为假设推理，所以无法预测将来世界会发生什么。故本题正确答案为 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9875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本自测我学会了：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cashier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出纳员	 	imagine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想象 		valuable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有价值的</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counter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柜台 		describe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描述 		exactly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精确地</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hand … to 把……递给 	reward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酬劳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come into my mind 进入我的脑海里</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2209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859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healthy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健康的 		wealthy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富足的 	properly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适当地</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weak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虚弱的，无力的		 blood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血，血液 		nutrition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营养</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Blood takes nutrition to all parts of our bodies. The brains in our heads also need blood. We think with our brains. If we keep our bodies healthy, and take exercise, we can think better! 血液把营养带到我们身体的各个部位。我们的大脑也需要血液，我们用脑思考。如果我们身体健康，常运动，我们便可以更好地思考。</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11810" y="824230"/>
            <a:ext cx="11680825" cy="588899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artificial intelligence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人工</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智能</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scary</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 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可怕的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issue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问题					view</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 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观点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server</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 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服务者		 		specific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明确的</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emotion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情绪				 citizen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市民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controversial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引发争议的</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198120" y="5224780"/>
            <a:ext cx="10788650" cy="1383665"/>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758394" y="-289680"/>
            <a:ext cx="10972800" cy="1143000"/>
          </a:xfrm>
        </p:spPr>
        <p:txBody>
          <a:bodyPr>
            <a:normAutofit/>
          </a:bodyPr>
          <a:lstStyle/>
          <a:p>
            <a:pPr algn="ctr"/>
            <a:r>
              <a:rPr lang="en-US" altLang="zh-CN" sz="3200" b="1" dirty="0">
                <a:solidFill>
                  <a:srgbClr val="002060"/>
                </a:solidFill>
                <a:latin typeface="微软雅黑" panose="020B0503020204020204" pitchFamily="34" charset="-122"/>
                <a:ea typeface="微软雅黑" panose="020B0503020204020204" pitchFamily="34" charset="-122"/>
              </a:rPr>
              <a:t>自测题四   </a:t>
            </a:r>
            <a:endParaRPr lang="en-US" altLang="zh-CN" sz="3200" b="1" dirty="0">
              <a:solidFill>
                <a:srgbClr val="002060"/>
              </a:solidFill>
              <a:latin typeface="微软雅黑" panose="020B0503020204020204" pitchFamily="34" charset="-122"/>
              <a:ea typeface="微软雅黑" panose="020B0503020204020204" pitchFamily="34" charset="-122"/>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71755" y="453390"/>
            <a:ext cx="11955780" cy="5988050"/>
          </a:xfrm>
          <a:prstGeom prst="rect">
            <a:avLst/>
          </a:prstGeom>
          <a:noFill/>
        </p:spPr>
        <p:txBody>
          <a:bodyPr wrap="square" rtlCol="0" anchor="t">
            <a:spAutoFit/>
          </a:bodyPr>
          <a:lstStyle/>
          <a:p>
            <a:r>
              <a:rPr lang="en-US" altLang="zh-CN" sz="2800"/>
              <a:t>                                                               A（记叙文）</a:t>
            </a:r>
            <a:endParaRPr lang="en-US" altLang="zh-CN" sz="2800"/>
          </a:p>
          <a:p>
            <a:r>
              <a:rPr lang="en-US" altLang="zh-CN" sz="2800"/>
              <a:t>                                                                               难度系数：★★ 建议时长：5 分钟</a:t>
            </a:r>
            <a:endParaRPr lang="en-US" altLang="zh-CN" sz="2800"/>
          </a:p>
          <a:p>
            <a:pPr indent="457200">
              <a:lnSpc>
                <a:spcPct val="90000"/>
              </a:lnSpc>
            </a:pPr>
            <a:r>
              <a:rPr lang="en-US" altLang="zh-CN" sz="2800"/>
              <a:t>William Shakespeare is one of the greatest playwrights in England and even in the world. But do you know a Chinese playwright of the Ming Dynasty is famous as “Shakespeare of the East”? The playwright is Tang Xianzu.</a:t>
            </a:r>
            <a:endParaRPr lang="en-US" altLang="zh-CN" sz="2800"/>
          </a:p>
          <a:p>
            <a:pPr indent="457200">
              <a:lnSpc>
                <a:spcPct val="90000"/>
              </a:lnSpc>
            </a:pPr>
            <a:r>
              <a:rPr lang="en-US" altLang="zh-CN" sz="2800"/>
              <a:t>Tang Xianzu was born in 1550 in Linchuan, today’s Fuzhou in Jiangxi Province and died in 1616. He was very smart and showed great talent at a young age. When he grew up, he worked for the government. Then in 1598, he left his job and gave himself over to writing.</a:t>
            </a:r>
            <a:endParaRPr lang="en-US" altLang="zh-CN" sz="2800"/>
          </a:p>
          <a:p>
            <a:pPr indent="457200">
              <a:lnSpc>
                <a:spcPct val="90000"/>
              </a:lnSpc>
            </a:pPr>
            <a:r>
              <a:rPr lang="en-US" altLang="zh-CN" sz="2800"/>
              <a:t>Tang wrote lots of great works. He is most famous for four plays. The four plays are together under the name </a:t>
            </a:r>
            <a:r>
              <a:rPr lang="en-US" altLang="zh-CN" sz="2800" i="1"/>
              <a:t>The Four Dreams of Linchuan</a:t>
            </a:r>
            <a:r>
              <a:rPr lang="en-US" altLang="zh-CN" sz="2800"/>
              <a:t>. Of all, Mu Dan Ting is the best-known one. It tells a love story of Liu Mengmei and Du Liniang. The two bravely fight for love and freedom. After going through lots of difficulties, they have a happy ending. Many people around the world have a strong love for this play.</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243205" y="525780"/>
            <a:ext cx="11704955" cy="2676525"/>
          </a:xfrm>
          <a:prstGeom prst="rect">
            <a:avLst/>
          </a:prstGeom>
          <a:noFill/>
        </p:spPr>
        <p:txBody>
          <a:bodyPr wrap="square" rtlCol="0" anchor="t">
            <a:spAutoFit/>
          </a:bodyPr>
          <a:lstStyle/>
          <a:p>
            <a:pPr algn="just"/>
            <a:r>
              <a:rPr lang="en-US" altLang="zh-CN" sz="2800"/>
              <a:t>     For hundreds of years, readers and experts have spoken highly of Tang’s works. Some experts say his works show his great skills in describing human feelings and experiences. His works carry the messages of </a:t>
            </a:r>
            <a:r>
              <a:rPr lang="en-US" altLang="zh-CN" sz="2800" u="sng"/>
              <a:t>pursuing</a:t>
            </a:r>
            <a:r>
              <a:rPr lang="en-US" altLang="zh-CN" sz="2800"/>
              <a:t> love, freedom and happiness. Also, Tang’s stories beautifully show Chinese culture and history. The languages are very beautiful. They make up a picture with words for readers. It can be a great experience to read such works.</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0" y="967105"/>
            <a:ext cx="12192635" cy="300355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49530" y="1499870"/>
            <a:ext cx="12092940" cy="1814830"/>
          </a:xfrm>
          <a:prstGeom prst="rect">
            <a:avLst/>
          </a:prstGeom>
          <a:noFill/>
        </p:spPr>
        <p:txBody>
          <a:bodyPr wrap="square" rtlCol="0">
            <a:spAutoFit/>
          </a:bodyPr>
          <a:lstStyle/>
          <a:p>
            <a:r>
              <a:rPr sz="2800" dirty="0">
                <a:latin typeface="微软雅黑" panose="020B0503020204020204" pitchFamily="34" charset="-122"/>
                <a:ea typeface="微软雅黑" panose="020B0503020204020204" pitchFamily="34" charset="-122"/>
              </a:rPr>
              <a:t>解析：  本题为主旨大意题。从文章第一段可以找到关键词functions，从最后一段“Or perhaps each home will be able to use solar power for lighting and heating”也可知，在不久的将来，或许每个家庭都能够利用太阳能照明或供暖，说的是太阳能的功能，故本题正确答案为</a:t>
            </a:r>
            <a:r>
              <a:rPr sz="2800" dirty="0">
                <a:solidFill>
                  <a:srgbClr val="FF0000"/>
                </a:solidFill>
                <a:latin typeface="微软雅黑" panose="020B0503020204020204" pitchFamily="34" charset="-122"/>
                <a:ea typeface="微软雅黑" panose="020B0503020204020204" pitchFamily="34" charset="-122"/>
              </a:rPr>
              <a:t>B</a:t>
            </a:r>
            <a:r>
              <a:rPr sz="2800" dirty="0">
                <a:latin typeface="微软雅黑" panose="020B0503020204020204" pitchFamily="34" charset="-122"/>
                <a:ea typeface="微软雅黑" panose="020B0503020204020204" pitchFamily="34" charset="-122"/>
              </a:rPr>
              <a:t>。</a:t>
            </a:r>
            <a:endParaRPr sz="2400"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par>
                                <p:cTn id="10" presetID="2" presetClass="entr" presetSubtype="4"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9"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0663" y="808297"/>
            <a:ext cx="11651411" cy="5913404"/>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Why did the writer mention William Shakespeare in Paragraph 1?</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To show his love for the great playwright.</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To show what he knows about English history.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To compare the great playwright to Tang Xianzu.</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To introduce Tang Xianzu to readers in a natural way.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Tang Xianzu died at the age of __________.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48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50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61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66</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What do we know about Liu Mengmei and Du Liniang?</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They always live a sad life.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They are Tang Xianzu’s fans.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They take love and freedom seriously.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They appear in Tang Xianzu’s four plays.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363200" y="1466850"/>
            <a:ext cx="1753870" cy="1755775"/>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7487285" y="1180465"/>
            <a:ext cx="5321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5583873" y="2961640"/>
            <a:ext cx="160020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5127943" y="4238196"/>
            <a:ext cx="91186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a:hlinkClick r:id="rId3" action="ppaction://hlinksldjump"/>
          </p:cNvPr>
          <p:cNvSpPr txBox="1"/>
          <p:nvPr/>
        </p:nvSpPr>
        <p:spPr>
          <a:xfrm>
            <a:off x="8423910" y="12947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7816850"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2" name="文本框 11">
            <a:hlinkClick r:id="rId5" action="ppaction://hlinksldjump"/>
          </p:cNvPr>
          <p:cNvSpPr txBox="1"/>
          <p:nvPr/>
        </p:nvSpPr>
        <p:spPr>
          <a:xfrm>
            <a:off x="6536055" y="4370706"/>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5" grpId="0" bldLvl="0" animBg="1"/>
      <p:bldP spid="5" grpId="1" animBg="1"/>
      <p:bldP spid="10" grpId="0" bldLvl="0" animBg="1"/>
      <p:bldP spid="10" grpId="1" animBg="1"/>
      <p:bldP spid="12" grpId="0" bldLvl="0" animBg="1"/>
      <p:bldP spid="12" grpId="1" animBg="1"/>
    </p:bldLst>
  </p:timing>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 推理判断题。根据第1段第3句话“The playwright is Tang Xianzu”可知，这个剧作家是汤显祖，推测出前文说到莎士比亚是为了引出主题，故本题正确答案为D。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2. </a:t>
            </a:r>
            <a:r>
              <a:rPr sz="2800" b="1" dirty="0">
                <a:latin typeface="微软雅黑" panose="020B0503020204020204" pitchFamily="34" charset="-122"/>
                <a:ea typeface="微软雅黑" panose="020B0503020204020204" pitchFamily="34" charset="-122"/>
              </a:rPr>
              <a:t>细节理解题。根据第2段第1句话“Tang Xianzu was born in 1550 in Linchuan, today’s Fuzhou</a:t>
            </a:r>
            <a:r>
              <a:rPr lang="en-US" sz="2800" b="1" dirty="0">
                <a:latin typeface="微软雅黑" panose="020B0503020204020204" pitchFamily="34" charset="-122"/>
                <a:ea typeface="微软雅黑" panose="020B0503020204020204" pitchFamily="34" charset="-122"/>
              </a:rPr>
              <a:t> in Jiangxi Province and died in 1616”可知，1550年汤显祖出生于临川，现在的江西省抚州市，于1616年与世长辞，故本题正确答案为D。</a:t>
            </a:r>
            <a:endParaRPr lang="en-US"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细节理解题。根据第3段第6句话“The two bravely fight for love and freedom”可知，这两位人物为了爱和自由勇敢战斗，故本题正确答案为C。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54468" y="1517592"/>
            <a:ext cx="11651411" cy="5913404"/>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pursuing</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means “__________”.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imaging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following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forgetting</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accepting</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What’s the best title of the passage?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Tang Xianzu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A Best-known Play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William Shakespeare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Love, Freedom and Happiness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685267" y="-9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7827645" y="1361440"/>
            <a:ext cx="445770"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6557010" y="2790767"/>
            <a:ext cx="1270635"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a:hlinkClick r:id="rId3" action="ppaction://hlinksldjump"/>
          </p:cNvPr>
          <p:cNvSpPr txBox="1"/>
          <p:nvPr/>
        </p:nvSpPr>
        <p:spPr>
          <a:xfrm>
            <a:off x="7456805" y="26346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7409815" y="7397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1000"/>
                                        <p:tgtEl>
                                          <p:spTgt spid="8"/>
                                        </p:tgtEl>
                                      </p:cBhvr>
                                    </p:animEffect>
                                    <p:anim calcmode="lin" valueType="num">
                                      <p:cBhvr>
                                        <p:cTn id="27" dur="1000" fill="hold"/>
                                        <p:tgtEl>
                                          <p:spTgt spid="8"/>
                                        </p:tgtEl>
                                        <p:attrNameLst>
                                          <p:attrName>ppt_x</p:attrName>
                                        </p:attrNameLst>
                                      </p:cBhvr>
                                      <p:tavLst>
                                        <p:tav tm="0">
                                          <p:val>
                                            <p:strVal val="#ppt_x"/>
                                          </p:val>
                                        </p:tav>
                                        <p:tav tm="100000">
                                          <p:val>
                                            <p:strVal val="#ppt_x"/>
                                          </p:val>
                                        </p:tav>
                                      </p:tavLst>
                                    </p:anim>
                                    <p:anim calcmode="lin" valueType="num">
                                      <p:cBhvr>
                                        <p:cTn id="2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8" grpId="0" bldLvl="0" animBg="1"/>
      <p:bldP spid="8" grpId="1" animBg="1"/>
      <p:bldP spid="10" grpId="0" bldLvl="0" animBg="1"/>
      <p:bldP spid="10" grpId="1" animBg="1"/>
    </p:bldLst>
  </p:timing>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sz="2800" b="1" dirty="0">
                <a:latin typeface="微软雅黑" panose="020B0503020204020204" pitchFamily="34" charset="-122"/>
                <a:ea typeface="微软雅黑" panose="020B0503020204020204" pitchFamily="34" charset="-122"/>
              </a:rPr>
              <a:t> 词义猜测题。根据第4段第2句话“Some experts say his works show his great skill in describing human feelings and experiences”可知，一些专家认为在他的作品中，汤显祖成功描绘人类情感和经历。再根据下文的几个单词love, freedom and happiness（爱，自由和幸福），故本题正确答案为B。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主旨大意题。根据文章多次出现的关键词Tang Xianzu可知，故本题正确答案为A。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5" name="文本框 4"/>
          <p:cNvSpPr txBox="1"/>
          <p:nvPr/>
        </p:nvSpPr>
        <p:spPr>
          <a:xfrm>
            <a:off x="130810" y="67310"/>
            <a:ext cx="12061190" cy="6554470"/>
          </a:xfrm>
          <a:prstGeom prst="rect">
            <a:avLst/>
          </a:prstGeom>
          <a:noFill/>
        </p:spPr>
        <p:txBody>
          <a:bodyPr wrap="square" rtlCol="0" anchor="t">
            <a:spAutoFit/>
          </a:bodyPr>
          <a:lstStyle/>
          <a:p>
            <a:pPr algn="just"/>
            <a:r>
              <a:rPr lang="en-US" altLang="zh-CN" sz="2800" dirty="0"/>
              <a:t>                                                </a:t>
            </a:r>
            <a:r>
              <a:rPr lang="en-US" altLang="zh-CN" sz="2800" dirty="0" err="1"/>
              <a:t>B（说明文</a:t>
            </a:r>
            <a:r>
              <a:rPr lang="en-US" altLang="zh-CN" sz="2800" dirty="0"/>
              <a:t>）</a:t>
            </a:r>
            <a:endParaRPr lang="en-US" altLang="zh-CN" sz="2800" dirty="0"/>
          </a:p>
          <a:p>
            <a:pPr algn="just"/>
            <a:r>
              <a:rPr lang="en-US" altLang="zh-CN" sz="2800" dirty="0"/>
              <a:t>                                                                      </a:t>
            </a:r>
            <a:r>
              <a:rPr lang="en-US" altLang="zh-CN" sz="2800" dirty="0" err="1"/>
              <a:t>难度系数</a:t>
            </a:r>
            <a:r>
              <a:rPr lang="en-US" altLang="zh-CN" sz="2800" dirty="0"/>
              <a:t>：★★★ 建议时长：8 </a:t>
            </a:r>
            <a:r>
              <a:rPr lang="en-US" altLang="zh-CN" sz="2800" dirty="0" err="1"/>
              <a:t>分钟</a:t>
            </a:r>
            <a:endParaRPr lang="en-US" altLang="zh-CN" sz="2800" dirty="0"/>
          </a:p>
          <a:p>
            <a:pPr algn="just"/>
            <a:r>
              <a:rPr lang="en-US" altLang="zh-CN" sz="2800" dirty="0"/>
              <a:t>      When we see well, we do not think about our eyes very often. It is only when we cannot see perfectly that we realize how important our eyes are.</a:t>
            </a:r>
            <a:endParaRPr lang="en-US" altLang="zh-CN" sz="2800" dirty="0"/>
          </a:p>
          <a:p>
            <a:pPr indent="457200" algn="just"/>
            <a:r>
              <a:rPr lang="en-US" altLang="zh-CN" sz="2800" dirty="0"/>
              <a:t>People who are near-sighted can only see things that are very close to their eyes. Everything else seems unclear. Many people who do a lot of work, such as writing, reading and sewing are more likely to become near-sighted.</a:t>
            </a:r>
            <a:endParaRPr lang="en-US" altLang="zh-CN" sz="2800" dirty="0"/>
          </a:p>
          <a:p>
            <a:pPr indent="457200" algn="just"/>
            <a:r>
              <a:rPr lang="en-US" altLang="zh-CN" sz="2800" dirty="0"/>
              <a:t>People who are far-sighted suffer from just the </a:t>
            </a:r>
            <a:r>
              <a:rPr lang="en-US" altLang="zh-CN" sz="2800" u="sng" dirty="0"/>
              <a:t>opposite </a:t>
            </a:r>
            <a:r>
              <a:rPr lang="en-US" altLang="zh-CN" sz="2800" dirty="0"/>
              <a:t>problems. They can see things that are far away, but they have difficulty in reading a book unless they hold it at arm’s length. If they want to do much reading, they must get glasses, too.</a:t>
            </a:r>
            <a:endParaRPr lang="en-US" altLang="zh-CN" sz="2800" dirty="0"/>
          </a:p>
          <a:p>
            <a:pPr indent="457200" algn="just"/>
            <a:r>
              <a:rPr lang="en-US" altLang="zh-CN" sz="2800" dirty="0"/>
              <a:t>Other people cannot see clearly because their eyes are not exactly the right shape. They have what is called astigmatism ( </a:t>
            </a:r>
            <a:r>
              <a:rPr lang="en-US" altLang="zh-CN" sz="2800" dirty="0" err="1"/>
              <a:t>散光</a:t>
            </a:r>
            <a:r>
              <a:rPr lang="en-US" altLang="zh-CN" sz="2800" dirty="0"/>
              <a:t> ). This, too, can be corrected by glasses. Some people’s eyes become cloudy because of cataracts ( </a:t>
            </a:r>
            <a:r>
              <a:rPr lang="en-US" altLang="zh-CN" sz="2800" dirty="0" err="1"/>
              <a:t>白内障</a:t>
            </a:r>
            <a:r>
              <a:rPr lang="en-US" altLang="zh-CN" sz="2800" dirty="0"/>
              <a:t> ). Long ago these people often became blind. Now, however, it is possible to operate on the cataracts and remove them.</a:t>
            </a:r>
            <a:endParaRPr lang="en-US" altLang="zh-CN" sz="2800" dirty="0"/>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42875" y="127000"/>
            <a:ext cx="12049125" cy="4831080"/>
          </a:xfrm>
          <a:prstGeom prst="rect">
            <a:avLst/>
          </a:prstGeom>
          <a:noFill/>
        </p:spPr>
        <p:txBody>
          <a:bodyPr wrap="square" rtlCol="0" anchor="t">
            <a:spAutoFit/>
          </a:bodyPr>
          <a:lstStyle/>
          <a:p>
            <a:r>
              <a:rPr lang="en-US" altLang="zh-CN" sz="2800"/>
              <a:t>     Having two good eyes is important for judging distances. The difference between these two different eye views helps us judge how far away an object is. People who have only one eye cannot judge distance as people with two eyes.</a:t>
            </a:r>
            <a:endParaRPr lang="en-US" altLang="zh-CN" sz="2800"/>
          </a:p>
          <a:p>
            <a:endParaRPr lang="en-US" altLang="zh-CN" sz="2800"/>
          </a:p>
          <a:p>
            <a:endParaRPr lang="en-US" altLang="zh-CN" sz="2800"/>
          </a:p>
          <a:p>
            <a:r>
              <a:rPr lang="en-US" altLang="zh-CN" sz="2800" b="1"/>
              <a:t>6. When people see things that are close to their eyes, they can see clearly. They are probably __________. </a:t>
            </a:r>
            <a:endParaRPr lang="en-US" altLang="zh-CN" sz="2800" b="1"/>
          </a:p>
          <a:p>
            <a:r>
              <a:rPr lang="en-US" altLang="zh-CN" sz="2800" b="1"/>
              <a:t>A. near-sighted 	B. far-sighted 	C. astigmatism 	D. cataracts </a:t>
            </a:r>
            <a:endParaRPr lang="en-US" altLang="zh-CN" sz="2800" b="1"/>
          </a:p>
          <a:p>
            <a:r>
              <a:rPr lang="en-US" altLang="zh-CN" sz="2800" b="1"/>
              <a:t>7. The underlined word “</a:t>
            </a:r>
            <a:r>
              <a:rPr lang="en-US" altLang="zh-CN" sz="2800" b="1" u="sng"/>
              <a:t>opposite</a:t>
            </a:r>
            <a:r>
              <a:rPr lang="en-US" altLang="zh-CN" sz="2800" b="1"/>
              <a:t>” in Paragraph 3 probably means “__________”. </a:t>
            </a:r>
            <a:endParaRPr lang="en-US" altLang="zh-CN" sz="2800" b="1"/>
          </a:p>
          <a:p>
            <a:r>
              <a:rPr lang="en-US" altLang="zh-CN" sz="2800" b="1"/>
              <a:t>A. 相同的		 B. 相反的 		C. 不同的 		D. 直接的</a:t>
            </a:r>
            <a:endParaRPr lang="en-US" altLang="zh-CN" sz="2800" b="1"/>
          </a:p>
        </p:txBody>
      </p:sp>
      <p:sp>
        <p:nvSpPr>
          <p:cNvPr id="2" name="文本框 1"/>
          <p:cNvSpPr txBox="1"/>
          <p:nvPr/>
        </p:nvSpPr>
        <p:spPr>
          <a:xfrm>
            <a:off x="2823210" y="2596515"/>
            <a:ext cx="1336675"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 name="文本框 2"/>
          <p:cNvSpPr txBox="1"/>
          <p:nvPr/>
        </p:nvSpPr>
        <p:spPr>
          <a:xfrm>
            <a:off x="781050" y="3969385"/>
            <a:ext cx="13030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2" action="ppaction://hlinksldjump"/>
          </p:cNvPr>
          <p:cNvSpPr txBox="1"/>
          <p:nvPr/>
        </p:nvSpPr>
        <p:spPr>
          <a:xfrm>
            <a:off x="4931410" y="27190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3" action="ppaction://hlinksldjump"/>
          </p:cNvPr>
          <p:cNvSpPr txBox="1"/>
          <p:nvPr/>
        </p:nvSpPr>
        <p:spPr>
          <a:xfrm>
            <a:off x="4545330" y="48031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细节理解题。根据第2段第1句话“People who are near-sighted can only see things that are very close to their eyes”可知，近视的人只能看到离他们眼睛很近的东西，故本题正确答案为A。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3855085"/>
            <a:ext cx="12193270" cy="286639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513715" y="307340"/>
            <a:ext cx="10668635" cy="3107690"/>
          </a:xfrm>
          <a:prstGeom prst="rect">
            <a:avLst/>
          </a:prstGeom>
          <a:no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       3. 标题归纳题</a:t>
            </a:r>
            <a:endParaRPr lang="en-US" altLang="zh-CN" sz="28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【常见题型】</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① The best title/headline for this passage might be __________.</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② The text/passage could be entitled __________.</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③ What is the best title for the passage?</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④ What’s the topic of the article?</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⑤ Which of the following can be the best title for the passage?</a:t>
            </a:r>
            <a:endParaRPr lang="en-US" altLang="zh-CN" sz="2400" b="1" dirty="0">
              <a:latin typeface="微软雅黑" panose="020B0503020204020204" pitchFamily="34" charset="-122"/>
              <a:ea typeface="微软雅黑" panose="020B0503020204020204" pitchFamily="34" charset="-122"/>
            </a:endParaRPr>
          </a:p>
          <a:p>
            <a:r>
              <a:rPr lang="en-US" altLang="zh-CN" sz="2400" b="1" dirty="0">
                <a:latin typeface="微软雅黑" panose="020B0503020204020204" pitchFamily="34" charset="-122"/>
                <a:ea typeface="微软雅黑" panose="020B0503020204020204" pitchFamily="34" charset="-122"/>
              </a:rPr>
              <a:t>⑥ The best title/most suitable title for this text would be __________.</a:t>
            </a:r>
            <a:endParaRPr lang="en-US" altLang="zh-CN" sz="2400" b="1" dirty="0">
              <a:latin typeface="微软雅黑" panose="020B0503020204020204" pitchFamily="34" charset="-122"/>
              <a:ea typeface="微软雅黑" panose="020B0503020204020204" pitchFamily="34" charset="-122"/>
            </a:endParaRPr>
          </a:p>
        </p:txBody>
      </p:sp>
      <p:sp>
        <p:nvSpPr>
          <p:cNvPr id="9" name="文本框 8"/>
          <p:cNvSpPr txBox="1"/>
          <p:nvPr/>
        </p:nvSpPr>
        <p:spPr>
          <a:xfrm>
            <a:off x="0" y="3855085"/>
            <a:ext cx="12092940" cy="829945"/>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endParaRPr sz="2400" dirty="0">
              <a:latin typeface="微软雅黑" panose="020B0503020204020204" pitchFamily="34" charset="-122"/>
              <a:ea typeface="微软雅黑" panose="020B0503020204020204" pitchFamily="34" charset="-122"/>
            </a:endParaRPr>
          </a:p>
          <a:p>
            <a:r>
              <a:rPr sz="2400" dirty="0">
                <a:latin typeface="微软雅黑" panose="020B0503020204020204" pitchFamily="34" charset="-122"/>
                <a:ea typeface="微软雅黑" panose="020B0503020204020204" pitchFamily="34" charset="-122"/>
              </a:rPr>
              <a:t>观察选项的严谨性和概括性，所选标题必须概括整篇文章的中心内容，不可以以偏概全。</a:t>
            </a:r>
            <a:endParaRPr sz="2400"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par>
                                <p:cTn id="8" presetID="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 calcmode="lin" valueType="num">
                                      <p:cBhvr additive="base">
                                        <p:cTn id="10" dur="500" fill="hold"/>
                                        <p:tgtEl>
                                          <p:spTgt spid="10"/>
                                        </p:tgtEl>
                                        <p:attrNameLst>
                                          <p:attrName>ppt_x</p:attrName>
                                        </p:attrNameLst>
                                      </p:cBhvr>
                                      <p:tavLst>
                                        <p:tav tm="0">
                                          <p:val>
                                            <p:strVal val="#ppt_x"/>
                                          </p:val>
                                        </p:tav>
                                        <p:tav tm="100000">
                                          <p:val>
                                            <p:strVal val="#ppt_x"/>
                                          </p:val>
                                        </p:tav>
                                      </p:tavLst>
                                    </p:anim>
                                    <p:anim calcmode="lin" valueType="num">
                                      <p:cBhvr additive="base">
                                        <p:cTn id="11"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4" grpId="0"/>
      <p:bldP spid="9" grpId="0"/>
      <p:bldP spid="9" grpId="1"/>
    </p:bld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 词义猜测题。根据上下文的关键词near-sighted和far-sighted，这是一组反义词，因此可以猜测opposite意为“相反的”，故本题正确答案为B。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441960" y="493395"/>
            <a:ext cx="12049125" cy="6251575"/>
          </a:xfrm>
          <a:prstGeom prst="rect">
            <a:avLst/>
          </a:prstGeom>
          <a:noFill/>
        </p:spPr>
        <p:txBody>
          <a:bodyPr wrap="square" rtlCol="0" anchor="t">
            <a:spAutoFit/>
          </a:bodyPr>
          <a:lstStyle/>
          <a:p>
            <a:pPr>
              <a:lnSpc>
                <a:spcPct val="110000"/>
              </a:lnSpc>
            </a:pPr>
            <a:r>
              <a:rPr lang="en-US" altLang="zh-CN" sz="2800" b="1"/>
              <a:t>8. Which of the following statements is WRONG according to the passage? </a:t>
            </a:r>
            <a:endParaRPr lang="en-US" altLang="zh-CN" sz="2800" b="1"/>
          </a:p>
          <a:p>
            <a:pPr>
              <a:lnSpc>
                <a:spcPct val="110000"/>
              </a:lnSpc>
            </a:pPr>
            <a:r>
              <a:rPr lang="en-US" altLang="zh-CN" sz="2800" b="1"/>
              <a:t>A. People with astigmatism don’t see clearly. </a:t>
            </a:r>
            <a:endParaRPr lang="en-US" altLang="zh-CN" sz="2800" b="1"/>
          </a:p>
          <a:p>
            <a:pPr>
              <a:lnSpc>
                <a:spcPct val="110000"/>
              </a:lnSpc>
            </a:pPr>
            <a:r>
              <a:rPr lang="en-US" altLang="zh-CN" sz="2800" b="1"/>
              <a:t>B. People with cataracts will become blind. </a:t>
            </a:r>
            <a:endParaRPr lang="en-US" altLang="zh-CN" sz="2800" b="1"/>
          </a:p>
          <a:p>
            <a:pPr>
              <a:lnSpc>
                <a:spcPct val="110000"/>
              </a:lnSpc>
            </a:pPr>
            <a:r>
              <a:rPr lang="en-US" altLang="zh-CN" sz="2800" b="1"/>
              <a:t>C. Astigmatism can change people’s eye shape. </a:t>
            </a:r>
            <a:endParaRPr lang="en-US" altLang="zh-CN" sz="2800" b="1"/>
          </a:p>
          <a:p>
            <a:pPr>
              <a:lnSpc>
                <a:spcPct val="110000"/>
              </a:lnSpc>
            </a:pPr>
            <a:r>
              <a:rPr lang="en-US" altLang="zh-CN" sz="2800" b="1"/>
              <a:t>D. Having two good eyes is important for judging distances. </a:t>
            </a:r>
            <a:endParaRPr lang="en-US" altLang="zh-CN" sz="2800" b="1"/>
          </a:p>
          <a:p>
            <a:pPr>
              <a:lnSpc>
                <a:spcPct val="110000"/>
              </a:lnSpc>
            </a:pPr>
            <a:r>
              <a:rPr lang="en-US" altLang="zh-CN" sz="2800" b="1"/>
              <a:t>9. The text probably comes from __________. </a:t>
            </a:r>
            <a:endParaRPr lang="en-US" altLang="zh-CN" sz="2800" b="1"/>
          </a:p>
          <a:p>
            <a:pPr>
              <a:lnSpc>
                <a:spcPct val="110000"/>
              </a:lnSpc>
            </a:pPr>
            <a:r>
              <a:rPr lang="en-US" altLang="zh-CN" sz="2800" b="1"/>
              <a:t>A. a guidebook 		B. a book review </a:t>
            </a:r>
            <a:endParaRPr lang="en-US" altLang="zh-CN" sz="2800" b="1"/>
          </a:p>
          <a:p>
            <a:pPr>
              <a:lnSpc>
                <a:spcPct val="110000"/>
              </a:lnSpc>
            </a:pPr>
            <a:r>
              <a:rPr lang="en-US" altLang="zh-CN" sz="2800" b="1"/>
              <a:t>C. a medical magazine		D. an official document</a:t>
            </a:r>
            <a:endParaRPr lang="en-US" altLang="zh-CN" sz="2800" b="1"/>
          </a:p>
          <a:p>
            <a:pPr>
              <a:lnSpc>
                <a:spcPct val="110000"/>
              </a:lnSpc>
            </a:pPr>
            <a:r>
              <a:rPr lang="en-US" altLang="zh-CN" sz="2800" b="1"/>
              <a:t>10. What’s the main idea of this passage? </a:t>
            </a:r>
            <a:endParaRPr lang="en-US" altLang="zh-CN" sz="2800" b="1"/>
          </a:p>
          <a:p>
            <a:pPr>
              <a:lnSpc>
                <a:spcPct val="110000"/>
              </a:lnSpc>
            </a:pPr>
            <a:r>
              <a:rPr lang="en-US" altLang="zh-CN" sz="2800" b="1"/>
              <a:t>A. How important our eyes are.</a:t>
            </a:r>
            <a:endParaRPr lang="en-US" altLang="zh-CN" sz="2800" b="1"/>
          </a:p>
          <a:p>
            <a:pPr>
              <a:lnSpc>
                <a:spcPct val="110000"/>
              </a:lnSpc>
            </a:pPr>
            <a:r>
              <a:rPr lang="en-US" altLang="zh-CN" sz="2800" b="1"/>
              <a:t>B. The differences between near-sighted and far-sighted. </a:t>
            </a:r>
            <a:endParaRPr lang="en-US" altLang="zh-CN" sz="2800" b="1"/>
          </a:p>
          <a:p>
            <a:pPr>
              <a:lnSpc>
                <a:spcPct val="110000"/>
              </a:lnSpc>
            </a:pPr>
            <a:r>
              <a:rPr lang="en-US" altLang="zh-CN" sz="2800" b="1"/>
              <a:t>C. How to wear glasses to protect our eyes. </a:t>
            </a:r>
            <a:endParaRPr lang="en-US" altLang="zh-CN" sz="2800" b="1"/>
          </a:p>
          <a:p>
            <a:pPr>
              <a:lnSpc>
                <a:spcPct val="110000"/>
              </a:lnSpc>
            </a:pPr>
            <a:r>
              <a:rPr lang="en-US" altLang="zh-CN" sz="2800" b="1"/>
              <a:t>D. How to improve our eyesight.</a:t>
            </a:r>
            <a:endParaRPr lang="en-US" altLang="zh-CN" sz="2800" b="1"/>
          </a:p>
        </p:txBody>
      </p:sp>
      <p:pic>
        <p:nvPicPr>
          <p:cNvPr id="3" name="图片 2"/>
          <p:cNvPicPr>
            <a:picLocks noChangeAspect="1"/>
          </p:cNvPicPr>
          <p:nvPr/>
        </p:nvPicPr>
        <p:blipFill>
          <a:blip r:embed="rId2"/>
          <a:stretch>
            <a:fillRect/>
          </a:stretch>
        </p:blipFill>
        <p:spPr>
          <a:xfrm>
            <a:off x="9692005" y="3521710"/>
            <a:ext cx="2286000" cy="1997710"/>
          </a:xfrm>
          <a:prstGeom prst="rect">
            <a:avLst/>
          </a:prstGeom>
        </p:spPr>
      </p:pic>
      <p:sp>
        <p:nvSpPr>
          <p:cNvPr id="6" name="文本框 5"/>
          <p:cNvSpPr txBox="1"/>
          <p:nvPr/>
        </p:nvSpPr>
        <p:spPr>
          <a:xfrm>
            <a:off x="7491095" y="1040130"/>
            <a:ext cx="721360"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5950585" y="2782570"/>
            <a:ext cx="97345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6831965" y="4324985"/>
            <a:ext cx="7753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3" action="ppaction://hlinksldjump"/>
          </p:cNvPr>
          <p:cNvSpPr txBox="1"/>
          <p:nvPr/>
        </p:nvSpPr>
        <p:spPr>
          <a:xfrm>
            <a:off x="7767955"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1" name="文本框 10">
            <a:hlinkClick r:id="rId4" action="ppaction://hlinksldjump"/>
          </p:cNvPr>
          <p:cNvSpPr txBox="1"/>
          <p:nvPr/>
        </p:nvSpPr>
        <p:spPr>
          <a:xfrm>
            <a:off x="9129395" y="11620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3" name="文本框 12">
            <a:hlinkClick r:id="rId5" action="ppaction://hlinksldjump"/>
          </p:cNvPr>
          <p:cNvSpPr txBox="1"/>
          <p:nvPr/>
        </p:nvSpPr>
        <p:spPr>
          <a:xfrm>
            <a:off x="7491095" y="46316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9" grpId="0" bldLvl="0" animBg="1"/>
      <p:bldP spid="9" grpId="1" animBg="1"/>
      <p:bldP spid="11" grpId="0" bldLvl="0" animBg="1"/>
      <p:bldP spid="11" grpId="1" animBg="1"/>
      <p:bldP spid="13" grpId="0" bldLvl="0" animBg="1"/>
      <p:bldP spid="13" grpId="1" animBg="1"/>
    </p:bld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 </a:t>
            </a:r>
            <a:r>
              <a:rPr sz="2800" b="1" dirty="0">
                <a:latin typeface="微软雅黑" panose="020B0503020204020204" pitchFamily="34" charset="-122"/>
                <a:ea typeface="微软雅黑" panose="020B0503020204020204" pitchFamily="34" charset="-122"/>
              </a:rPr>
              <a:t>细节理解题。根据第4段倒数第1—2句话“Long ago these people often became blind. Now, however, it is possible to operate on the cataracts and remove them”可知，很久以前，得了白内障的人就会失明，然而现在可以通过手术切除病症，故本题正确答案为B。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推理判断题。结合上下文可知，本文探讨的是眼睛的重要性以及各种眼疾，属于科普类的文章。A项a guidebook（一本旅游指南书）、B项a book review（一本书评）、C项a medical magazine（一本医学杂志）和D项an official document（一份官方的文件），最符合的语境是C项，故本题正确答案为C。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0511691"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a:t>
            </a:r>
            <a:r>
              <a:rPr sz="2800" b="1" dirty="0">
                <a:latin typeface="微软雅黑" panose="020B0503020204020204" pitchFamily="34" charset="-122"/>
                <a:ea typeface="微软雅黑" panose="020B0503020204020204" pitchFamily="34" charset="-122"/>
              </a:rPr>
              <a:t>主旨大意题。根据第1段第2句话“It is only when we cannot see perfectly that we realize how important our eyes are”可知，只有当我们看不清楚的时候，我们才会意识到眼睛的重要性，故本题正确答案为A。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42875" y="0"/>
            <a:ext cx="12049125" cy="3969385"/>
          </a:xfrm>
          <a:prstGeom prst="rect">
            <a:avLst/>
          </a:prstGeom>
          <a:noFill/>
        </p:spPr>
        <p:txBody>
          <a:bodyPr wrap="square" rtlCol="0" anchor="t">
            <a:spAutoFit/>
          </a:bodyPr>
          <a:lstStyle/>
          <a:p>
            <a:r>
              <a:rPr lang="en-US" altLang="zh-CN" sz="2800"/>
              <a:t>                                                   B)（说明文）</a:t>
            </a:r>
            <a:endParaRPr lang="en-US" altLang="zh-CN" sz="2800"/>
          </a:p>
          <a:p>
            <a:r>
              <a:rPr lang="en-US" altLang="zh-CN" sz="2800"/>
              <a:t>                                                                           难度系数：★★ 建议时长：5 分钟</a:t>
            </a:r>
            <a:endParaRPr lang="en-US" altLang="zh-CN" sz="2800"/>
          </a:p>
          <a:p>
            <a:r>
              <a:rPr lang="en-US" altLang="zh-CN" sz="2800"/>
              <a:t>     If you love the sea but you’re tired of beach trips, the best trip for you is a visit to the Jules’ Undersea Lodge in Florida. 11_____ It’s an underwater hotel.</a:t>
            </a:r>
            <a:endParaRPr lang="en-US" altLang="zh-CN" sz="2800"/>
          </a:p>
          <a:p>
            <a:pPr indent="457200"/>
            <a:r>
              <a:rPr lang="en-US" altLang="zh-CN" sz="2800"/>
              <a:t>The Jules’ Undersea Lodge is the world’s very first underwater hotel. 12 ____In 1986 people turned it into a hotel and it opened to visitors from around the world.</a:t>
            </a:r>
            <a:endParaRPr lang="en-US" altLang="zh-CN" sz="2800"/>
          </a:p>
          <a:p>
            <a:pPr indent="457200"/>
            <a:r>
              <a:rPr lang="en-US" altLang="zh-CN" sz="2800"/>
              <a:t>There is only one way to go to the hotel. 13_______ So if you can’t dive, you will need to take diving classes before starting your trip.</a:t>
            </a:r>
            <a:endParaRPr lang="en-US" altLang="zh-CN" sz="2800"/>
          </a:p>
          <a:p>
            <a:r>
              <a:rPr lang="en-US" altLang="zh-CN" sz="2800"/>
              <a:t>     </a:t>
            </a:r>
            <a:endParaRPr lang="en-US" altLang="zh-CN" sz="2800"/>
          </a:p>
        </p:txBody>
      </p:sp>
      <p:sp>
        <p:nvSpPr>
          <p:cNvPr id="11" name="文本框 10"/>
          <p:cNvSpPr txBox="1"/>
          <p:nvPr>
            <p:custDataLst>
              <p:tags r:id="rId2"/>
            </p:custDataLst>
          </p:nvPr>
        </p:nvSpPr>
        <p:spPr>
          <a:xfrm>
            <a:off x="469900" y="3969385"/>
            <a:ext cx="10845165" cy="1852295"/>
          </a:xfrm>
          <a:prstGeom prst="rect">
            <a:avLst/>
          </a:prstGeom>
          <a:solidFill>
            <a:schemeClr val="accent6">
              <a:lumMod val="20000"/>
              <a:lumOff val="80000"/>
            </a:schemeClr>
          </a:solidFill>
        </p:spPr>
        <p:txBody>
          <a:bodyPr wrap="square" rtlCol="0">
            <a:noAutofit/>
          </a:bodyPr>
          <a:lstStyle/>
          <a:p>
            <a:r>
              <a:rPr lang="zh-CN" altLang="en-US" sz="2400" b="1"/>
              <a:t>A. It started as an underwater laboratory in the 1970s.</a:t>
            </a:r>
            <a:endParaRPr lang="zh-CN" altLang="en-US" sz="2400" b="1"/>
          </a:p>
          <a:p>
            <a:r>
              <a:rPr lang="zh-CN" altLang="en-US" sz="2400" b="1"/>
              <a:t>B. It is a special place to stay.</a:t>
            </a:r>
            <a:endParaRPr lang="zh-CN" altLang="en-US" sz="2400" b="1"/>
          </a:p>
          <a:p>
            <a:r>
              <a:rPr lang="zh-CN" altLang="en-US" sz="2400" b="1"/>
              <a:t>C. That is diving.</a:t>
            </a:r>
            <a:endParaRPr lang="zh-CN" altLang="en-US" sz="2400" b="1"/>
          </a:p>
          <a:p>
            <a:r>
              <a:rPr lang="zh-CN" altLang="en-US" sz="2400" b="1"/>
              <a:t>D. You can swim to and visit laboratories near there.</a:t>
            </a:r>
            <a:endParaRPr lang="zh-CN" altLang="en-US" sz="2400" b="1"/>
          </a:p>
          <a:p>
            <a:r>
              <a:rPr lang="zh-CN" altLang="en-US" sz="2400" b="1"/>
              <a:t>E. At the hotel, you can also cook your food.</a:t>
            </a:r>
            <a:endParaRPr lang="zh-CN" altLang="en-US" sz="2400" b="1"/>
          </a:p>
        </p:txBody>
      </p:sp>
      <p:sp>
        <p:nvSpPr>
          <p:cNvPr id="2" name="文本框 1"/>
          <p:cNvSpPr txBox="1"/>
          <p:nvPr>
            <p:custDataLst>
              <p:tags r:id="rId3"/>
            </p:custDataLst>
          </p:nvPr>
        </p:nvSpPr>
        <p:spPr>
          <a:xfrm>
            <a:off x="6383655" y="1244600"/>
            <a:ext cx="9112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p:cNvSpPr txBox="1"/>
          <p:nvPr>
            <p:custDataLst>
              <p:tags r:id="rId4"/>
            </p:custDataLst>
          </p:nvPr>
        </p:nvSpPr>
        <p:spPr>
          <a:xfrm>
            <a:off x="11049635" y="1723390"/>
            <a:ext cx="9112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custDataLst>
              <p:tags r:id="rId5"/>
            </p:custDataLst>
          </p:nvPr>
        </p:nvSpPr>
        <p:spPr>
          <a:xfrm>
            <a:off x="7126605" y="2531745"/>
            <a:ext cx="9112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a:hlinkClick r:id="rId6" action="ppaction://hlinksldjump"/>
          </p:cNvPr>
          <p:cNvSpPr txBox="1"/>
          <p:nvPr>
            <p:custDataLst>
              <p:tags r:id="rId7"/>
            </p:custDataLst>
          </p:nvPr>
        </p:nvSpPr>
        <p:spPr>
          <a:xfrm>
            <a:off x="8737600" y="31616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ppt_x</p:attrName>
                                        </p:attrNameLst>
                                      </p:cBhvr>
                                      <p:tavLst>
                                        <p:tav tm="0">
                                          <p:val>
                                            <p:strVal val="#ppt_x"/>
                                          </p:val>
                                        </p:tav>
                                        <p:tav tm="100000">
                                          <p:val>
                                            <p:strVal val="#ppt_x"/>
                                          </p:val>
                                        </p:tav>
                                      </p:tavLst>
                                    </p:anim>
                                    <p:anim calcmode="lin" valueType="num">
                                      <p:cBhvr>
                                        <p:cTn id="2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6" grpId="0"/>
      <p:bldP spid="6" grpId="1"/>
      <p:bldP spid="7" grpId="0"/>
      <p:bldP spid="7" grpId="1"/>
      <p:bldP spid="8" grpId="0" bldLvl="0" animBg="1"/>
      <p:bldP spid="8" grpId="1" animBg="1"/>
    </p:bldLst>
  </p:timing>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30966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11.  前文说到餐厅的名字，后面的句子强调它是一所水下餐厅，因此看得出来应该是选择关键词special（独特的），故本题正确答案为B。</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12. 从后面的时间1986年可以推测，这里讲述的是酒店的历史，项当中有in the 1970s（20世纪70年代），故本题正确答案为A。</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13.  </a:t>
            </a:r>
            <a:r>
              <a:rPr sz="2800" b="1">
                <a:latin typeface="微软雅黑" panose="020B0503020204020204" pitchFamily="34" charset="-122"/>
                <a:ea typeface="微软雅黑" panose="020B0503020204020204" pitchFamily="34" charset="-122"/>
              </a:rPr>
              <a:t>前文说进入酒店只有一条通道，语篇关键词only one way强调了方法，因此选择“That is</a:t>
            </a:r>
            <a:r>
              <a:rPr lang="en-US" sz="2800" b="1">
                <a:latin typeface="微软雅黑" panose="020B0503020204020204" pitchFamily="34" charset="-122"/>
                <a:ea typeface="微软雅黑" panose="020B0503020204020204" pitchFamily="34" charset="-122"/>
              </a:rPr>
              <a:t> diving”，故本题正确答案为C。</a:t>
            </a:r>
            <a:endParaRPr lang="en-US" sz="2800" b="1">
              <a:latin typeface="微软雅黑" panose="020B0503020204020204" pitchFamily="34" charset="-122"/>
              <a:ea typeface="微软雅黑" panose="020B0503020204020204" pitchFamily="34" charset="-122"/>
            </a:endParaRPr>
          </a:p>
        </p:txBody>
      </p:sp>
      <p:grpSp>
        <p:nvGrpSpPr>
          <p:cNvPr id="69" name="Group 4"/>
          <p:cNvGrpSpPr/>
          <p:nvPr/>
        </p:nvGrpSpPr>
        <p:grpSpPr>
          <a:xfrm>
            <a:off x="9946640" y="4372610"/>
            <a:ext cx="2360295" cy="241363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751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69900" y="3969385"/>
            <a:ext cx="10845165" cy="1852295"/>
          </a:xfrm>
          <a:prstGeom prst="rect">
            <a:avLst/>
          </a:prstGeom>
          <a:solidFill>
            <a:schemeClr val="accent6">
              <a:lumMod val="20000"/>
              <a:lumOff val="80000"/>
            </a:schemeClr>
          </a:solidFill>
        </p:spPr>
        <p:txBody>
          <a:bodyPr wrap="square" rtlCol="0">
            <a:noAutofit/>
          </a:bodyPr>
          <a:lstStyle/>
          <a:p>
            <a:r>
              <a:rPr lang="zh-CN" altLang="en-US" sz="2400" b="1"/>
              <a:t>A. It started as an underwater laboratory in the 1970s.</a:t>
            </a:r>
            <a:endParaRPr lang="zh-CN" altLang="en-US" sz="2400" b="1"/>
          </a:p>
          <a:p>
            <a:r>
              <a:rPr lang="zh-CN" altLang="en-US" sz="2400" b="1"/>
              <a:t>B. It is a special place to stay.</a:t>
            </a:r>
            <a:endParaRPr lang="zh-CN" altLang="en-US" sz="2400" b="1"/>
          </a:p>
          <a:p>
            <a:r>
              <a:rPr lang="zh-CN" altLang="en-US" sz="2400" b="1"/>
              <a:t>C. That is diving.</a:t>
            </a:r>
            <a:endParaRPr lang="zh-CN" altLang="en-US" sz="2400" b="1"/>
          </a:p>
          <a:p>
            <a:r>
              <a:rPr lang="zh-CN" altLang="en-US" sz="2400" b="1"/>
              <a:t>D. You can swim to and visit laboratories near there.</a:t>
            </a:r>
            <a:endParaRPr lang="zh-CN" altLang="en-US" sz="2400" b="1"/>
          </a:p>
          <a:p>
            <a:r>
              <a:rPr lang="zh-CN" altLang="en-US" sz="2400" b="1"/>
              <a:t>E. At the hotel, you can also cook your food.</a:t>
            </a:r>
            <a:endParaRPr lang="zh-CN" altLang="en-US" sz="2400" b="1"/>
          </a:p>
        </p:txBody>
      </p:sp>
      <p:sp>
        <p:nvSpPr>
          <p:cNvPr id="3" name="内容占位符 2"/>
          <p:cNvSpPr>
            <a:spLocks noGrp="1"/>
          </p:cNvSpPr>
          <p:nvPr>
            <p:ph idx="1"/>
          </p:nvPr>
        </p:nvSpPr>
        <p:spPr>
          <a:xfrm>
            <a:off x="402753" y="194252"/>
            <a:ext cx="11651411" cy="5913404"/>
          </a:xfrm>
        </p:spPr>
        <p:txBody>
          <a:bodyPr>
            <a:normAutofit/>
          </a:bodyPr>
          <a:lstStyle/>
          <a:p>
            <a:pPr marL="0" indent="457200" algn="just">
              <a:lnSpc>
                <a:spcPct val="120000"/>
              </a:lnSpc>
              <a:buNone/>
            </a:pP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The Jules’ Undersea Lodge isn’t a five-star hotel but you will feel surprised at its excellent facilities. You can take a warm shower, watch TV and make a phone call. Through the big window of your room, you can see hundreds of beautiful fish.</a:t>
            </a:r>
            <a:endParaRPr lang="zh-CN" altLang="en-US" sz="23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lnSpc>
                <a:spcPct val="120000"/>
              </a:lnSpc>
              <a:buNone/>
            </a:pP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3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14</a:t>
            </a:r>
            <a:r>
              <a:rPr lang="en-US" altLang="zh-CN" sz="2300" dirty="0">
                <a:latin typeface="微软雅黑" panose="020B0503020204020204" pitchFamily="34" charset="-122"/>
                <a:ea typeface="微软雅黑" panose="020B0503020204020204" pitchFamily="34" charset="-122"/>
                <a:cs typeface="Times New Roman" panose="02020603050405020304" pitchFamily="18" charset="0"/>
              </a:rPr>
              <a:t>______</a:t>
            </a: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 If you don’t want to cook, you can ask for food, just like you do at other hotels. There are also great cooks swimming down to make delicious meals for you.</a:t>
            </a:r>
            <a:endParaRPr lang="zh-CN" altLang="en-US" sz="23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457200" algn="just">
              <a:lnSpc>
                <a:spcPct val="120000"/>
              </a:lnSpc>
              <a:buNone/>
            </a:pP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You can do many other interesting things there. 15 </a:t>
            </a:r>
            <a:r>
              <a:rPr lang="en-US" altLang="zh-CN" sz="2300" dirty="0">
                <a:latin typeface="微软雅黑" panose="020B0503020204020204" pitchFamily="34" charset="-122"/>
                <a:ea typeface="微软雅黑" panose="020B0503020204020204" pitchFamily="34" charset="-122"/>
                <a:cs typeface="Times New Roman" panose="02020603050405020304" pitchFamily="18" charset="0"/>
              </a:rPr>
              <a:t>______</a:t>
            </a: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You can take photos of the fish. You can also take classes on sea animals.</a:t>
            </a:r>
            <a:endParaRPr lang="zh-CN" altLang="en-US" sz="23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dirty="0"/>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1353072" y="1559849"/>
            <a:ext cx="10560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8350885" y="2764617"/>
            <a:ext cx="10394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a:hlinkClick r:id="rId3" action="ppaction://hlinksldjump"/>
          </p:cNvPr>
          <p:cNvSpPr txBox="1"/>
          <p:nvPr/>
        </p:nvSpPr>
        <p:spPr>
          <a:xfrm>
            <a:off x="8452485" y="45243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1000"/>
                                        <p:tgtEl>
                                          <p:spTgt spid="13"/>
                                        </p:tgtEl>
                                      </p:cBhvr>
                                    </p:animEffect>
                                    <p:anim calcmode="lin" valueType="num">
                                      <p:cBhvr>
                                        <p:cTn id="21" dur="1000" fill="hold"/>
                                        <p:tgtEl>
                                          <p:spTgt spid="13"/>
                                        </p:tgtEl>
                                        <p:attrNameLst>
                                          <p:attrName>ppt_x</p:attrName>
                                        </p:attrNameLst>
                                      </p:cBhvr>
                                      <p:tavLst>
                                        <p:tav tm="0">
                                          <p:val>
                                            <p:strVal val="#ppt_x"/>
                                          </p:val>
                                        </p:tav>
                                        <p:tav tm="100000">
                                          <p:val>
                                            <p:strVal val="#ppt_x"/>
                                          </p:val>
                                        </p:tav>
                                      </p:tavLst>
                                    </p:anim>
                                    <p:anim calcmode="lin" valueType="num">
                                      <p:cBhvr>
                                        <p:cTn id="2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p:bldP spid="9" grpId="1"/>
      <p:bldP spid="13" grpId="0" bldLvl="0" animBg="1"/>
      <p:bldP spid="13" grpId="1" animBg="1"/>
    </p:bldLst>
  </p:timing>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14.  第4段词汇重现比较多的cook，因此联系到关键词，这里主要讲的是在酒店做饭，故本题正确答案为E。</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15.  第5段语篇关键词为interesting things，文章开头提到，这个水下酒店来源于一个水下实验室。因此有趣的事情包括参观实验室，故本题正确答案为D。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859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William Shakespeare 莎士比亚	 	playwright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剧作家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show great talent 展露才华		give (oneself) over to 投身于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 happy ending 大团圆 			speak highly of 赞扬</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culture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文化				 make up 编造</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4921885"/>
            <a:ext cx="12193270" cy="193611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263525" y="0"/>
            <a:ext cx="2337435" cy="521970"/>
          </a:xfrm>
          <a:prstGeom prst="rect">
            <a:avLst/>
          </a:prstGeom>
          <a:solidFill>
            <a:schemeClr val="tx2">
              <a:lumMod val="20000"/>
              <a:lumOff val="80000"/>
            </a:schemeClr>
          </a:solid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  典型例子：</a:t>
            </a:r>
            <a:endParaRPr lang="en-US" altLang="zh-CN" sz="2800" b="1" dirty="0">
              <a:latin typeface="微软雅黑" panose="020B0503020204020204" pitchFamily="34" charset="-122"/>
              <a:ea typeface="微软雅黑" panose="020B0503020204020204" pitchFamily="34" charset="-122"/>
            </a:endParaRPr>
          </a:p>
        </p:txBody>
      </p:sp>
      <p:sp>
        <p:nvSpPr>
          <p:cNvPr id="9" name="文本框 8"/>
          <p:cNvSpPr txBox="1"/>
          <p:nvPr/>
        </p:nvSpPr>
        <p:spPr>
          <a:xfrm>
            <a:off x="100330" y="5318125"/>
            <a:ext cx="12092940" cy="119888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解析：   本题为主旨大意题。根据第一段最后一句“All this comes down to one point: work is helpful to health（所有这些可以总结出一点：工作有益健康）”，可以确定答案为Work and Health，故本题正确答案为</a:t>
            </a:r>
            <a:r>
              <a:rPr sz="2400" dirty="0">
                <a:solidFill>
                  <a:srgbClr val="FF0000"/>
                </a:solidFill>
                <a:latin typeface="微软雅黑" panose="020B0503020204020204" pitchFamily="34" charset="-122"/>
                <a:ea typeface="微软雅黑" panose="020B0503020204020204" pitchFamily="34" charset="-122"/>
              </a:rPr>
              <a:t>A</a:t>
            </a:r>
            <a:r>
              <a:rPr sz="2400" dirty="0">
                <a:latin typeface="微软雅黑" panose="020B0503020204020204" pitchFamily="34" charset="-122"/>
                <a:ea typeface="微软雅黑" panose="020B0503020204020204" pitchFamily="34" charset="-122"/>
              </a:rPr>
              <a:t>。</a:t>
            </a:r>
            <a:endParaRPr sz="2400" dirty="0">
              <a:latin typeface="微软雅黑" panose="020B0503020204020204" pitchFamily="34" charset="-122"/>
              <a:ea typeface="微软雅黑" panose="020B0503020204020204" pitchFamily="34" charset="-122"/>
            </a:endParaRPr>
          </a:p>
        </p:txBody>
      </p:sp>
      <p:sp>
        <p:nvSpPr>
          <p:cNvPr id="2" name="文本框 1"/>
          <p:cNvSpPr txBox="1"/>
          <p:nvPr/>
        </p:nvSpPr>
        <p:spPr>
          <a:xfrm>
            <a:off x="263525" y="521970"/>
            <a:ext cx="11929745" cy="4399915"/>
          </a:xfrm>
          <a:prstGeom prst="rect">
            <a:avLst/>
          </a:prstGeom>
          <a:noFill/>
        </p:spPr>
        <p:txBody>
          <a:bodyPr wrap="square" rtlCol="0">
            <a:spAutoFit/>
          </a:bodyPr>
          <a:lstStyle/>
          <a:p>
            <a:r>
              <a:rPr lang="zh-CN" altLang="en-US" sz="2800" b="1"/>
              <a:t>（2017 年广东高职高考阅读理解 B 篇）</a:t>
            </a:r>
            <a:endParaRPr lang="zh-CN" altLang="en-US" sz="2800" b="1"/>
          </a:p>
          <a:p>
            <a:r>
              <a:rPr lang="zh-CN" altLang="en-US" sz="2800" b="1"/>
              <a:t>     Scientists find that famous people who are hard-working live longer than average men and women. Women working in companies are healthier than those who do housework at home. There is evidence that the jobless are in poorer health than the job-holder. A recent study shows that whenever the unemployment - 98 -rate increases by 1%, the death rate increases by 2%. All this comes down to one point: work is helpful to health.</a:t>
            </a:r>
            <a:endParaRPr lang="zh-CN" altLang="en-US" sz="2800" b="1"/>
          </a:p>
          <a:p>
            <a:r>
              <a:rPr lang="zh-CN" altLang="en-US" sz="2800"/>
              <a:t>55. What is the best title for this passage?</a:t>
            </a:r>
            <a:endParaRPr lang="zh-CN" altLang="en-US" sz="2800"/>
          </a:p>
          <a:p>
            <a:r>
              <a:rPr lang="zh-CN" altLang="en-US" sz="2800"/>
              <a:t>A. Work and Health                 </a:t>
            </a:r>
            <a:r>
              <a:rPr lang="en-US" altLang="zh-CN" sz="2800"/>
              <a:t>	</a:t>
            </a:r>
            <a:r>
              <a:rPr lang="zh-CN" altLang="en-US" sz="2800"/>
              <a:t>B. Work and Family</a:t>
            </a:r>
            <a:endParaRPr lang="zh-CN" altLang="en-US" sz="2800"/>
          </a:p>
          <a:p>
            <a:r>
              <a:rPr lang="zh-CN" altLang="en-US" sz="2800"/>
              <a:t>C. Work and Success 		D. Work and Friendship</a:t>
            </a:r>
            <a:endParaRPr lang="zh-CN" altLang="en-US"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9"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859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perfectly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完美地 	near-sighted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近视的		 far-sighted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远视的</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suffer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遭受 		operate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动手术			 distance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距离</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judge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判断		 object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目标</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be tired of 厌倦		 turn into 变成 	excellent facilities 完善的设施</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take a warm shower 洗热水澡 			make a phone call 打电话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take classes 上课</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299720" y="189865"/>
            <a:ext cx="11457940" cy="5323205"/>
          </a:xfrm>
          <a:prstGeom prst="rect">
            <a:avLst/>
          </a:prstGeom>
          <a:noFill/>
        </p:spPr>
        <p:txBody>
          <a:bodyPr wrap="square" rtlCol="0" anchor="t">
            <a:spAutoFit/>
          </a:bodyPr>
          <a:lstStyle/>
          <a:p>
            <a:r>
              <a:rPr lang="en-US" altLang="zh-CN" sz="2800"/>
              <a:t>                 </a:t>
            </a:r>
            <a:r>
              <a:rPr lang="en-US" altLang="zh-CN" sz="28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自测题五</a:t>
            </a:r>
            <a:r>
              <a:rPr lang="en-US" altLang="zh-CN" sz="3200" b="1"/>
              <a:t> </a:t>
            </a:r>
            <a:r>
              <a:rPr lang="en-US" altLang="zh-CN" sz="2800"/>
              <a:t>  </a:t>
            </a:r>
            <a:endParaRPr lang="en-US" altLang="zh-CN" sz="2800"/>
          </a:p>
          <a:p>
            <a:r>
              <a:rPr lang="en-US" altLang="zh-CN" sz="2800"/>
              <a:t>                                             A（记叙文）</a:t>
            </a:r>
            <a:endParaRPr lang="en-US" altLang="zh-CN" sz="2800"/>
          </a:p>
          <a:p>
            <a:r>
              <a:rPr lang="en-US" altLang="zh-CN" sz="2800"/>
              <a:t>                                                                       难度系数：★★ 建议时长：5 分钟</a:t>
            </a:r>
            <a:endParaRPr lang="en-US" altLang="zh-CN" sz="2800"/>
          </a:p>
          <a:p>
            <a:pPr algn="just"/>
            <a:r>
              <a:rPr lang="en-US" altLang="zh-CN" sz="2800"/>
              <a:t>     Now people around the world celebrate Friendship Day. Do you know the stories behind it?</a:t>
            </a:r>
            <a:endParaRPr lang="en-US" altLang="zh-CN" sz="2800"/>
          </a:p>
          <a:p>
            <a:pPr algn="just"/>
            <a:r>
              <a:rPr lang="en-US" altLang="zh-CN" sz="2800"/>
              <a:t>     An American woman, Joyce Hall, sold cards. She thought if people had a new day to celebrate, they would buy more cards. In 1930, she got the idea of Friendship Day. Many Americans gave cards and other gifts to their friends on the day. However, they stopped buying cards or gifts for their friends later because they didn’t want to see the day become commercialized. In 1935, the U.S. decided to choose the first Sunday of August as Friendship Day. It became a day to honour true friends.</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63195" y="289560"/>
            <a:ext cx="11674475" cy="4399915"/>
          </a:xfrm>
          <a:prstGeom prst="rect">
            <a:avLst/>
          </a:prstGeom>
          <a:noFill/>
        </p:spPr>
        <p:txBody>
          <a:bodyPr wrap="square" rtlCol="0" anchor="t">
            <a:spAutoFit/>
          </a:bodyPr>
          <a:lstStyle/>
          <a:p>
            <a:pPr algn="just"/>
            <a:r>
              <a:rPr lang="en-US" altLang="zh-CN" sz="2800">
                <a:sym typeface="+mn-ea"/>
              </a:rPr>
              <a:t>      The story behind Friendship Day is different in Paraguay. In 1958, a group of friends decided to celebrate friendship on July 30 every year. One man in the group, Ramon Artemio Bracho, wanted to do more. He worked hard to start celebrations in other countries. Thanks to Ramon’s work, more countries accepted the idea. Friendship Day was growing.</a:t>
            </a:r>
            <a:endParaRPr lang="en-US" altLang="zh-CN" sz="2800">
              <a:sym typeface="+mn-ea"/>
            </a:endParaRPr>
          </a:p>
          <a:p>
            <a:pPr algn="just"/>
            <a:r>
              <a:rPr lang="en-US" altLang="zh-CN" sz="2800">
                <a:sym typeface="+mn-ea"/>
              </a:rPr>
              <a:t>     In 2011, the United Nations decided July 30 is the International Day of Friendship. On that day, there are special </a:t>
            </a:r>
            <a:r>
              <a:rPr lang="en-US" altLang="zh-CN" sz="2800" u="sng">
                <a:sym typeface="+mn-ea"/>
              </a:rPr>
              <a:t>events</a:t>
            </a:r>
            <a:r>
              <a:rPr lang="en-US" altLang="zh-CN" sz="2800">
                <a:sym typeface="+mn-ea"/>
              </a:rPr>
              <a:t> in different countries, like fun runs and friendly games. But not all countries celebrate Friendship Day on July 30. In Argentina and Brazil, they celebrate it on July 20. In India, they celebrate it on the first Sunday of August.</a:t>
            </a:r>
            <a:endParaRPr lang="en-US" altLang="zh-CN" sz="28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828777" y="1040037"/>
            <a:ext cx="2506942" cy="2508444"/>
          </a:xfrm>
          <a:prstGeom prst="rect">
            <a:avLst/>
          </a:prstGeom>
        </p:spPr>
      </p:pic>
      <p:sp>
        <p:nvSpPr>
          <p:cNvPr id="3" name="内容占位符 2"/>
          <p:cNvSpPr>
            <a:spLocks noGrp="1"/>
          </p:cNvSpPr>
          <p:nvPr>
            <p:ph idx="1"/>
          </p:nvPr>
        </p:nvSpPr>
        <p:spPr>
          <a:xfrm>
            <a:off x="173990" y="808355"/>
            <a:ext cx="11946255" cy="5913120"/>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Joyce Hall came up with the idea of Friendship Day to 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honor true friends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make more money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give more cards to friends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have a new day to celebrate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We can know that __________ from Paragraph 3.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Ramon came from the United States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Ramon tried to begin friendship celebrations in his country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people in Paraguay started to celebrate Friendship Day in 1935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more countries accepted the idea of Ramon’s friendship celebrations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events</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means “__________”.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buildings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projects</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activitics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changes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7" name="文本框 6"/>
          <p:cNvSpPr txBox="1"/>
          <p:nvPr/>
        </p:nvSpPr>
        <p:spPr>
          <a:xfrm>
            <a:off x="8956675" y="671195"/>
            <a:ext cx="15011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3745747" y="2907030"/>
            <a:ext cx="7588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335520" y="5147629"/>
            <a:ext cx="140208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a:hlinkClick r:id="rId3" action="ppaction://hlinksldjump"/>
          </p:cNvPr>
          <p:cNvSpPr txBox="1"/>
          <p:nvPr/>
        </p:nvSpPr>
        <p:spPr>
          <a:xfrm>
            <a:off x="7898765" y="25660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9746615" y="7740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2" name="文本框 11">
            <a:hlinkClick r:id="rId5" action="ppaction://hlinksldjump"/>
          </p:cNvPr>
          <p:cNvSpPr txBox="1"/>
          <p:nvPr/>
        </p:nvSpPr>
        <p:spPr>
          <a:xfrm>
            <a:off x="9177020" y="5310374"/>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细节理解题。根据文章第2段第2句话“She thought if people had a new day to celebrate, they would buy more cards”可知，她认为如果有新的节日庆祝，他们会买更多的卡片，故本题正确答案为B。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0515600"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细节理解题。根据文章第3段第5句话“Thanks to Ramon’s work, more countries accepted the idea”可知，由于雷蒙的努力，更多的国家接纳了这个建议，故本题正确答案为D。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词义猜测题。根据文章第4段第2句话“On that day, there are special events in different countries, like fun runs and friendly games”可知，在那天不同的国家有许多特别的活动，例如快乐跑步和友谊比赛。这里可以根据所举的例子推测单词的含义，故本题正确答案为C。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lnSpcReduction="10000"/>
          </a:bodyPr>
          <a:lstStyle/>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People in Argentina celebrate the International Day of Friendship on __________.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July 20th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July 30th</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 first Sunday of August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the first Saturday of August</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The writer writes the passage mainly to tell us __________.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how to celebrate Friendship Day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why to celebrate Friendship Day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something about Friendship Day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some people behind Friendship Day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2665730" y="1171575"/>
            <a:ext cx="659765"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7989182" y="3771351"/>
            <a:ext cx="17157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3" action="ppaction://hlinksldjump"/>
          </p:cNvPr>
          <p:cNvSpPr txBox="1"/>
          <p:nvPr/>
        </p:nvSpPr>
        <p:spPr>
          <a:xfrm>
            <a:off x="9398364" y="3764999"/>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4" action="ppaction://hlinksldjump"/>
          </p:cNvPr>
          <p:cNvSpPr txBox="1"/>
          <p:nvPr/>
        </p:nvSpPr>
        <p:spPr>
          <a:xfrm>
            <a:off x="4274820" y="13303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 细节理解题。根据文章第4段第1句话“In 2011, the United Nations decided July 30 is the International Day of Friendship”可知，2011年，联合国决定把7月30日定为国际友谊日，故本题正确答案为B。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0" y="3345180"/>
            <a:ext cx="12191365" cy="3512820"/>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左箭头 4">
            <a:hlinkClick r:id="rId1"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13" name="文本框 12"/>
          <p:cNvSpPr txBox="1"/>
          <p:nvPr/>
        </p:nvSpPr>
        <p:spPr>
          <a:xfrm>
            <a:off x="99060" y="3345180"/>
            <a:ext cx="12092305" cy="341503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【解题技巧】</a:t>
            </a:r>
            <a:endParaRPr lang="zh-CN" altLang="en-US" sz="2400" dirty="0">
              <a:latin typeface="微软雅黑" panose="020B0503020204020204" pitchFamily="34" charset="-122"/>
              <a:ea typeface="微软雅黑" panose="020B0503020204020204" pitchFamily="34" charset="-122"/>
            </a:endParaRPr>
          </a:p>
          <a:p>
            <a:r>
              <a:rPr lang="zh-CN" altLang="en-US" sz="2400" b="1" dirty="0">
                <a:latin typeface="微软雅黑" panose="020B0503020204020204" pitchFamily="34" charset="-122"/>
                <a:ea typeface="微软雅黑" panose="020B0503020204020204" pitchFamily="34" charset="-122"/>
              </a:rPr>
              <a:t>1）释义法 </a:t>
            </a:r>
            <a:r>
              <a:rPr lang="zh-CN" altLang="en-US" sz="2400" dirty="0">
                <a:latin typeface="微软雅黑" panose="020B0503020204020204" pitchFamily="34" charset="-122"/>
                <a:ea typeface="微软雅黑" panose="020B0503020204020204" pitchFamily="34" charset="-122"/>
              </a:rPr>
              <a:t>     通过上下文的解释或说明可以找到答案。注意文中的过渡词or / that is / that is to say / in other words等。</a:t>
            </a:r>
            <a:endParaRPr lang="zh-CN" altLang="en-US" sz="2400" dirty="0">
              <a:latin typeface="微软雅黑" panose="020B0503020204020204" pitchFamily="34" charset="-122"/>
              <a:ea typeface="微软雅黑" panose="020B0503020204020204" pitchFamily="34" charset="-122"/>
            </a:endParaRPr>
          </a:p>
          <a:p>
            <a:r>
              <a:rPr lang="zh-CN" altLang="en-US" sz="2400" b="1" dirty="0">
                <a:latin typeface="微软雅黑" panose="020B0503020204020204" pitchFamily="34" charset="-122"/>
                <a:ea typeface="微软雅黑" panose="020B0503020204020204" pitchFamily="34" charset="-122"/>
              </a:rPr>
              <a:t>2）举例法</a:t>
            </a:r>
            <a:r>
              <a:rPr lang="zh-CN" altLang="en-US" sz="2400" dirty="0">
                <a:latin typeface="微软雅黑" panose="020B0503020204020204" pitchFamily="34" charset="-122"/>
                <a:ea typeface="微软雅黑" panose="020B0503020204020204" pitchFamily="34" charset="-122"/>
              </a:rPr>
              <a:t>      注意文章中 for example / for instance / such as 等表达，寻找解题线索。</a:t>
            </a:r>
            <a:endParaRPr lang="zh-CN" altLang="en-US" sz="2400" dirty="0">
              <a:latin typeface="微软雅黑" panose="020B0503020204020204" pitchFamily="34" charset="-122"/>
              <a:ea typeface="微软雅黑" panose="020B0503020204020204" pitchFamily="34" charset="-122"/>
            </a:endParaRPr>
          </a:p>
          <a:p>
            <a:r>
              <a:rPr lang="zh-CN" altLang="en-US" sz="2400" b="1" dirty="0">
                <a:latin typeface="微软雅黑" panose="020B0503020204020204" pitchFamily="34" charset="-122"/>
                <a:ea typeface="微软雅黑" panose="020B0503020204020204" pitchFamily="34" charset="-122"/>
              </a:rPr>
              <a:t>3）构词法 </a:t>
            </a:r>
            <a:r>
              <a:rPr lang="zh-CN" altLang="en-US" sz="2400" dirty="0">
                <a:latin typeface="微软雅黑" panose="020B0503020204020204" pitchFamily="34" charset="-122"/>
                <a:ea typeface="微软雅黑" panose="020B0503020204020204" pitchFamily="34" charset="-122"/>
              </a:rPr>
              <a:t>     借助构词法的相关知识，比如常见的前缀：un-（不），over-（超过），mini-（极少的 / 微型的），micro-（极微小的）和后缀：-able（……的）， -less（不、无）。</a:t>
            </a:r>
            <a:endParaRPr lang="zh-CN" altLang="en-US" sz="2400" dirty="0">
              <a:latin typeface="微软雅黑" panose="020B0503020204020204" pitchFamily="34" charset="-122"/>
              <a:ea typeface="微软雅黑" panose="020B0503020204020204" pitchFamily="34" charset="-122"/>
            </a:endParaRPr>
          </a:p>
          <a:p>
            <a:r>
              <a:rPr lang="zh-CN" altLang="en-US" sz="2400" b="1" dirty="0">
                <a:latin typeface="微软雅黑" panose="020B0503020204020204" pitchFamily="34" charset="-122"/>
                <a:ea typeface="微软雅黑" panose="020B0503020204020204" pitchFamily="34" charset="-122"/>
              </a:rPr>
              <a:t>4）对比法  </a:t>
            </a:r>
            <a:r>
              <a:rPr lang="zh-CN" altLang="en-US" sz="2400" dirty="0">
                <a:latin typeface="微软雅黑" panose="020B0503020204020204" pitchFamily="34" charset="-122"/>
                <a:ea typeface="微软雅黑" panose="020B0503020204020204" pitchFamily="34" charset="-122"/>
              </a:rPr>
              <a:t>    借助连词，如 and，or 或 but，however，on the other hand，though 等连词来猜测词义</a:t>
            </a:r>
            <a:r>
              <a:rPr lang="zh-CN" altLang="en-US" sz="2400" b="1" dirty="0">
                <a:latin typeface="微软雅黑" panose="020B0503020204020204" pitchFamily="34" charset="-122"/>
                <a:ea typeface="微软雅黑" panose="020B0503020204020204" pitchFamily="34" charset="-122"/>
              </a:rPr>
              <a:t>。</a:t>
            </a:r>
            <a:endParaRPr lang="zh-CN" altLang="en-US" sz="2400" b="1" dirty="0">
              <a:latin typeface="微软雅黑" panose="020B0503020204020204" pitchFamily="34" charset="-122"/>
              <a:ea typeface="微软雅黑" panose="020B0503020204020204" pitchFamily="34" charset="-122"/>
            </a:endParaRPr>
          </a:p>
        </p:txBody>
      </p:sp>
      <p:sp>
        <p:nvSpPr>
          <p:cNvPr id="6" name="文本框 5"/>
          <p:cNvSpPr txBox="1"/>
          <p:nvPr/>
        </p:nvSpPr>
        <p:spPr>
          <a:xfrm flipH="1">
            <a:off x="213360" y="668655"/>
            <a:ext cx="12193270" cy="2676525"/>
          </a:xfrm>
          <a:prstGeom prst="rect">
            <a:avLst/>
          </a:prstGeom>
          <a:noFill/>
        </p:spPr>
        <p:txBody>
          <a:bodyPr wrap="square" rtlCol="0">
            <a:spAutoFit/>
          </a:bodyPr>
          <a:lstStyle/>
          <a:p>
            <a:r>
              <a:rPr lang="zh-CN" altLang="en-US" sz="2800" b="1" dirty="0"/>
              <a:t>【常见题型】</a:t>
            </a:r>
            <a:endParaRPr lang="zh-CN" altLang="en-US" sz="2800" b="1" dirty="0"/>
          </a:p>
          <a:p>
            <a:r>
              <a:rPr lang="zh-CN" altLang="en-US" sz="2800" b="1" dirty="0"/>
              <a:t>① The underlined word in the passage means __________.</a:t>
            </a:r>
            <a:endParaRPr lang="zh-CN" altLang="en-US" sz="2800" b="1" dirty="0"/>
          </a:p>
          <a:p>
            <a:r>
              <a:rPr lang="zh-CN" altLang="en-US" sz="2800" b="1" dirty="0"/>
              <a:t>② What does the underlined word in the passage refer to?</a:t>
            </a:r>
            <a:endParaRPr lang="zh-CN" altLang="en-US" sz="2800" b="1" dirty="0"/>
          </a:p>
          <a:p>
            <a:r>
              <a:rPr lang="zh-CN" altLang="en-US" sz="2800" b="1" dirty="0"/>
              <a:t>③ What do you think the expression </a:t>
            </a:r>
            <a:r>
              <a:rPr lang="en-US" altLang="zh-CN" sz="2800" b="1" dirty="0"/>
              <a:t>“</a:t>
            </a:r>
            <a:r>
              <a:rPr lang="zh-CN" altLang="en-US" sz="2800" b="1" dirty="0"/>
              <a:t>...</a:t>
            </a:r>
            <a:r>
              <a:rPr lang="en-US" altLang="zh-CN" sz="2800" b="1" dirty="0"/>
              <a:t>”</a:t>
            </a:r>
            <a:r>
              <a:rPr lang="zh-CN" altLang="en-US" sz="2800" b="1" dirty="0"/>
              <a:t> stands for?</a:t>
            </a:r>
            <a:endParaRPr lang="zh-CN" altLang="en-US" sz="2800" b="1" dirty="0"/>
          </a:p>
          <a:p>
            <a:r>
              <a:rPr lang="zh-CN" altLang="en-US" sz="2800" b="1" dirty="0"/>
              <a:t>④ What is the meaning of the underlined word </a:t>
            </a:r>
            <a:r>
              <a:rPr lang="en-US" altLang="zh-CN" sz="2800" b="1" dirty="0"/>
              <a:t>“</a:t>
            </a:r>
            <a:r>
              <a:rPr lang="zh-CN" altLang="en-US" sz="2800" b="1" dirty="0"/>
              <a:t>...</a:t>
            </a:r>
            <a:r>
              <a:rPr lang="en-US" altLang="zh-CN" sz="2800" b="1" dirty="0"/>
              <a:t>”</a:t>
            </a:r>
            <a:r>
              <a:rPr lang="zh-CN" altLang="en-US" sz="2800" b="1" dirty="0"/>
              <a:t> in the first paragraph?</a:t>
            </a:r>
            <a:endParaRPr lang="zh-CN" altLang="en-US" sz="2800" b="1" dirty="0"/>
          </a:p>
          <a:p>
            <a:r>
              <a:rPr lang="zh-CN" altLang="en-US" sz="2800" b="1" dirty="0"/>
              <a:t>⑤ Which of the following words can take the place of </a:t>
            </a:r>
            <a:r>
              <a:rPr lang="en-US" altLang="zh-CN" sz="2800" b="1" dirty="0"/>
              <a:t>“</a:t>
            </a:r>
            <a:r>
              <a:rPr lang="zh-CN" altLang="en-US" sz="2800" b="1" dirty="0"/>
              <a:t>...</a:t>
            </a:r>
            <a:r>
              <a:rPr lang="en-US" altLang="zh-CN" sz="2800" b="1" dirty="0"/>
              <a:t>”</a:t>
            </a:r>
            <a:r>
              <a:rPr lang="zh-CN" altLang="en-US" sz="2800" b="1" dirty="0"/>
              <a:t>?</a:t>
            </a:r>
            <a:endParaRPr lang="zh-CN" altLang="en-US" sz="2800" b="1"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 presetClass="entr" presetSubtype="4"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1000"/>
                                        <p:tgtEl>
                                          <p:spTgt spid="13"/>
                                        </p:tgtEl>
                                      </p:cBhvr>
                                    </p:animEffect>
                                    <p:anim calcmode="lin" valueType="num">
                                      <p:cBhvr>
                                        <p:cTn id="19" dur="1000" fill="hold"/>
                                        <p:tgtEl>
                                          <p:spTgt spid="13"/>
                                        </p:tgtEl>
                                        <p:attrNameLst>
                                          <p:attrName>ppt_x</p:attrName>
                                        </p:attrNameLst>
                                      </p:cBhvr>
                                      <p:tavLst>
                                        <p:tav tm="0">
                                          <p:val>
                                            <p:strVal val="#ppt_x"/>
                                          </p:val>
                                        </p:tav>
                                        <p:tav tm="100000">
                                          <p:val>
                                            <p:strVal val="#ppt_x"/>
                                          </p:val>
                                        </p:tav>
                                      </p:tavLst>
                                    </p:anim>
                                    <p:anim calcmode="lin" valueType="num">
                                      <p:cBhvr>
                                        <p:cTn id="20"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Graphic spid="2" grpId="0">
        <p:bldAsOne/>
      </p:bldGraphic>
      <p:bldP spid="13" grpId="0"/>
      <p:bldP spid="13" grpId="1"/>
    </p:bldLst>
  </p:timing>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主旨大意题。根据文章第1段第2句话“Do you know the stories behind it（你知道节日背后的故事吗）”可知，本文主要介绍了友谊日的相关内容，故本题正确答案为C。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0"/>
            <a:ext cx="12191365" cy="6123940"/>
          </a:xfrm>
          <a:prstGeom prst="rect">
            <a:avLst/>
          </a:prstGeom>
          <a:noFill/>
        </p:spPr>
        <p:txBody>
          <a:bodyPr wrap="square" rtlCol="0" anchor="t">
            <a:spAutoFit/>
          </a:bodyPr>
          <a:lstStyle/>
          <a:p>
            <a:r>
              <a:rPr lang="en-US" altLang="zh-CN" sz="2800"/>
              <a:t>                                                       B（说明文）</a:t>
            </a:r>
            <a:endParaRPr lang="en-US" altLang="zh-CN" sz="2800"/>
          </a:p>
          <a:p>
            <a:r>
              <a:rPr lang="en-US" altLang="zh-CN" sz="2800"/>
              <a:t>                                                                                  难度系数：★★ 建议时长：6 分钟</a:t>
            </a:r>
            <a:endParaRPr lang="en-US" altLang="zh-CN" sz="2800"/>
          </a:p>
          <a:p>
            <a:pPr algn="just"/>
            <a:r>
              <a:rPr lang="en-US" altLang="zh-CN" sz="2800"/>
              <a:t>      What would it be like to be over 100 meters in the air? Besides taking a plane, there is a more interesting and relaxing way to experience it: having a ride on a Ferris wheel (摩天轮).</a:t>
            </a:r>
            <a:endParaRPr lang="en-US" altLang="zh-CN" sz="2800"/>
          </a:p>
          <a:p>
            <a:pPr algn="just"/>
            <a:r>
              <a:rPr lang="en-US" altLang="zh-CN" sz="2800" b="1"/>
              <a:t>London Eye, England</a:t>
            </a:r>
            <a:endParaRPr lang="en-US" altLang="zh-CN" sz="2800" b="1"/>
          </a:p>
          <a:p>
            <a:pPr algn="just"/>
            <a:r>
              <a:rPr lang="en-US" altLang="zh-CN" sz="2800"/>
              <a:t>     With a height of about 135 meters, the London Eye is the tallest Ferris wheel in Europe. There are 32 cars and each can carry 25 people at most. On the ride, people can get a view of The Tower of London, Buckingham Palace and Big Ben. One turn takes 30 minutes.</a:t>
            </a:r>
            <a:endParaRPr lang="en-US" altLang="zh-CN" sz="2800"/>
          </a:p>
          <a:p>
            <a:pPr algn="just"/>
            <a:r>
              <a:rPr lang="en-US" altLang="zh-CN" sz="2800" b="1"/>
              <a:t>High Roller, U.S.</a:t>
            </a:r>
            <a:endParaRPr lang="en-US" altLang="zh-CN" sz="2800" b="1"/>
          </a:p>
          <a:p>
            <a:pPr algn="just"/>
            <a:r>
              <a:rPr lang="en-US" altLang="zh-CN" sz="2800"/>
              <a:t>     It is the world’s tallest Ferris wheel. It is 168 meters tall. High Roller first opened in Las Vegas on March 31st, 2014. A ride takes 30 minutes. You can also enjoy videos and music during the ride.</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44805" y="163195"/>
            <a:ext cx="11847195" cy="4399915"/>
          </a:xfrm>
          <a:prstGeom prst="rect">
            <a:avLst/>
          </a:prstGeom>
          <a:noFill/>
        </p:spPr>
        <p:txBody>
          <a:bodyPr wrap="square" rtlCol="0" anchor="t">
            <a:spAutoFit/>
          </a:bodyPr>
          <a:lstStyle/>
          <a:p>
            <a:r>
              <a:rPr lang="en-US" altLang="zh-CN" sz="2800" b="1"/>
              <a:t>Tianjin Eye, China</a:t>
            </a:r>
            <a:endParaRPr lang="en-US" altLang="zh-CN" sz="2800" b="1"/>
          </a:p>
          <a:p>
            <a:r>
              <a:rPr lang="en-US" altLang="zh-CN" sz="2800"/>
              <a:t>     Tianjin Eye is a 120-meter tall Ferris wheel. It lies on a bridge over the Haihe River in Tianjin, China. It is the only Ferris wheel in the world to stand on a bridge. The wheel has 48 cars. Each can take eight passengers. People can get good views of the city during the 30-minute trip.</a:t>
            </a:r>
            <a:endParaRPr lang="en-US" altLang="zh-CN" sz="2800"/>
          </a:p>
          <a:p>
            <a:r>
              <a:rPr lang="en-US" altLang="zh-CN" sz="2800" b="1"/>
              <a:t>The Roue de Paris, France</a:t>
            </a:r>
            <a:endParaRPr lang="en-US" altLang="zh-CN" sz="2800" b="1"/>
          </a:p>
          <a:p>
            <a:r>
              <a:rPr lang="en-US" altLang="zh-CN" sz="2800"/>
              <a:t>     The Roue de Paris looks like all other Ferris wheels. It is about 60 meters tall and has 42 cars. But people can move it. Because of this, the big wheel has been to many other places like Manchester in the U.K. and Bangkok in Thailand.</a:t>
            </a:r>
            <a:endParaRPr lang="en-US" altLang="zh-CN" sz="2800"/>
          </a:p>
          <a:p>
            <a:endParaRPr lang="en-US" altLang="zh-CN"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562610" y="1694180"/>
            <a:ext cx="12191365" cy="2676525"/>
          </a:xfrm>
          <a:prstGeom prst="rect">
            <a:avLst/>
          </a:prstGeom>
          <a:noFill/>
        </p:spPr>
        <p:txBody>
          <a:bodyPr wrap="square" rtlCol="0" anchor="t">
            <a:spAutoFit/>
          </a:bodyPr>
          <a:lstStyle/>
          <a:p>
            <a:r>
              <a:rPr lang="en-US" altLang="zh-CN" sz="2800" b="1"/>
              <a:t>6. How many Ferris wheels are mentioned in this passage? </a:t>
            </a:r>
            <a:endParaRPr lang="en-US" altLang="zh-CN" sz="2800" b="1"/>
          </a:p>
          <a:p>
            <a:r>
              <a:rPr lang="en-US" altLang="zh-CN" sz="2800" b="1"/>
              <a:t> A. Two. 				B. Three. </a:t>
            </a:r>
            <a:endParaRPr lang="en-US" altLang="zh-CN" sz="2800" b="1"/>
          </a:p>
          <a:p>
            <a:r>
              <a:rPr lang="en-US" altLang="zh-CN" sz="2800" b="1"/>
              <a:t> C. Four.				D. Five. </a:t>
            </a:r>
            <a:endParaRPr lang="en-US" altLang="zh-CN" sz="2800" b="1"/>
          </a:p>
          <a:p>
            <a:r>
              <a:rPr lang="en-US" altLang="zh-CN" sz="2800" b="1"/>
              <a:t>7. What can people see when they ride on the London Eye?</a:t>
            </a:r>
            <a:endParaRPr lang="en-US" altLang="zh-CN" sz="2800" b="1"/>
          </a:p>
          <a:p>
            <a:r>
              <a:rPr lang="en-US" altLang="zh-CN" sz="2800" b="1"/>
              <a:t> A. The Tower of London. 	B. Buckingham Palace. </a:t>
            </a:r>
            <a:endParaRPr lang="en-US" altLang="zh-CN" sz="2800" b="1"/>
          </a:p>
          <a:p>
            <a:r>
              <a:rPr lang="en-US" altLang="zh-CN" sz="2800" b="1"/>
              <a:t> C. Big Ben.				D. Above all.</a:t>
            </a:r>
            <a:endParaRPr lang="en-US" altLang="zh-CN" sz="2800" b="1"/>
          </a:p>
        </p:txBody>
      </p:sp>
      <p:sp>
        <p:nvSpPr>
          <p:cNvPr id="2" name="文本框 1"/>
          <p:cNvSpPr txBox="1"/>
          <p:nvPr/>
        </p:nvSpPr>
        <p:spPr>
          <a:xfrm>
            <a:off x="6747510" y="2158365"/>
            <a:ext cx="141859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 name="文本框 2"/>
          <p:cNvSpPr txBox="1"/>
          <p:nvPr/>
        </p:nvSpPr>
        <p:spPr>
          <a:xfrm>
            <a:off x="9442450" y="3054985"/>
            <a:ext cx="4946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2" action="ppaction://hlinksldjump"/>
          </p:cNvPr>
          <p:cNvSpPr txBox="1"/>
          <p:nvPr/>
        </p:nvSpPr>
        <p:spPr>
          <a:xfrm>
            <a:off x="7387590" y="21583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3" action="ppaction://hlinksldjump"/>
          </p:cNvPr>
          <p:cNvSpPr txBox="1"/>
          <p:nvPr/>
        </p:nvSpPr>
        <p:spPr>
          <a:xfrm>
            <a:off x="9116060" y="35769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pic>
        <p:nvPicPr>
          <p:cNvPr id="6" name="图片 5"/>
          <p:cNvPicPr>
            <a:picLocks noChangeAspect="1"/>
          </p:cNvPicPr>
          <p:nvPr>
            <p:custDataLst>
              <p:tags r:id="rId4"/>
            </p:custDataLst>
          </p:nvPr>
        </p:nvPicPr>
        <p:blipFill>
          <a:blip r:embed="rId5"/>
          <a:stretch>
            <a:fillRect/>
          </a:stretch>
        </p:blipFill>
        <p:spPr>
          <a:xfrm>
            <a:off x="9937115" y="0"/>
            <a:ext cx="2254885" cy="230124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主旨大意题。文中有4个摩天轮，分别是London Eye、High Roller、Tianjin Eye和The Roue de Paris，故本题正确答案为C。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sz="2800" b="1" dirty="0">
                <a:latin typeface="微软雅黑" panose="020B0503020204020204" pitchFamily="34" charset="-122"/>
                <a:ea typeface="微软雅黑" panose="020B0503020204020204" pitchFamily="34" charset="-122"/>
              </a:rPr>
              <a:t> 细节理解题。根据第2段“On the ride, people can get a view of The Tower of London, Buckingham Palace and Big Ben”可知，get a view of与see的意思相同，The Tower of London、Buckingham Palace和Big Ben都有提到，故本题正确答案为D。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86690" y="485775"/>
            <a:ext cx="10006330" cy="4399915"/>
          </a:xfrm>
          <a:prstGeom prst="rect">
            <a:avLst/>
          </a:prstGeom>
          <a:noFill/>
        </p:spPr>
        <p:txBody>
          <a:bodyPr wrap="square" rtlCol="0" anchor="t">
            <a:spAutoFit/>
          </a:bodyPr>
          <a:lstStyle/>
          <a:p>
            <a:r>
              <a:rPr lang="en-US" altLang="zh-CN" sz="2800" b="1"/>
              <a:t>8. Which is the tallest Ferris wheel in the world? </a:t>
            </a:r>
            <a:endParaRPr lang="en-US" altLang="zh-CN" sz="2800" b="1"/>
          </a:p>
          <a:p>
            <a:r>
              <a:rPr lang="en-US" altLang="zh-CN" sz="2800" b="1"/>
              <a:t> A. London Eye. 		B. High Roller. </a:t>
            </a:r>
            <a:endParaRPr lang="en-US" altLang="zh-CN" sz="2800" b="1"/>
          </a:p>
          <a:p>
            <a:r>
              <a:rPr lang="en-US" altLang="zh-CN" sz="2800" b="1"/>
              <a:t> C. Tianjin Eye. 		D. The Roue de Paris. </a:t>
            </a:r>
            <a:endParaRPr lang="en-US" altLang="zh-CN" sz="2800" b="1"/>
          </a:p>
          <a:p>
            <a:r>
              <a:rPr lang="en-US" altLang="zh-CN" sz="2800" b="1"/>
              <a:t>9. How long does it take to ride on Tianjin Eye each turn? </a:t>
            </a:r>
            <a:endParaRPr lang="en-US" altLang="zh-CN" sz="2800" b="1"/>
          </a:p>
          <a:p>
            <a:r>
              <a:rPr lang="en-US" altLang="zh-CN" sz="2800" b="1"/>
              <a:t> A. 42 minutes.		 B. 48 minutes. </a:t>
            </a:r>
            <a:endParaRPr lang="en-US" altLang="zh-CN" sz="2800" b="1"/>
          </a:p>
          <a:p>
            <a:r>
              <a:rPr lang="en-US" altLang="zh-CN" sz="2800" b="1"/>
              <a:t> C. 30 minutes. 		D. 60 minutes. </a:t>
            </a:r>
            <a:endParaRPr lang="en-US" altLang="zh-CN" sz="2800" b="1"/>
          </a:p>
          <a:p>
            <a:r>
              <a:rPr lang="en-US" altLang="zh-CN" sz="2800" b="1"/>
              <a:t>10. What is the difference between The Roue de Paris and the other Ferris wheels? </a:t>
            </a:r>
            <a:endParaRPr lang="en-US" altLang="zh-CN" sz="2800" b="1"/>
          </a:p>
          <a:p>
            <a:r>
              <a:rPr lang="en-US" altLang="zh-CN" sz="2800" b="1"/>
              <a:t> A. It lies on a bridge. 				B. People can move it. </a:t>
            </a:r>
            <a:endParaRPr lang="en-US" altLang="zh-CN" sz="2800" b="1"/>
          </a:p>
          <a:p>
            <a:r>
              <a:rPr lang="en-US" altLang="zh-CN" sz="2800" b="1"/>
              <a:t> C. People can get good views of the city. 	D. It has many cars.</a:t>
            </a:r>
            <a:endParaRPr lang="en-US" altLang="zh-CN" sz="2800" b="1"/>
          </a:p>
        </p:txBody>
      </p:sp>
      <p:pic>
        <p:nvPicPr>
          <p:cNvPr id="2" name="图片 1"/>
          <p:cNvPicPr>
            <a:picLocks noChangeAspect="1"/>
          </p:cNvPicPr>
          <p:nvPr/>
        </p:nvPicPr>
        <p:blipFill>
          <a:blip r:embed="rId2"/>
          <a:stretch>
            <a:fillRect/>
          </a:stretch>
        </p:blipFill>
        <p:spPr>
          <a:xfrm>
            <a:off x="10048240" y="132715"/>
            <a:ext cx="2143760" cy="2187575"/>
          </a:xfrm>
          <a:prstGeom prst="rect">
            <a:avLst/>
          </a:prstGeom>
        </p:spPr>
      </p:pic>
      <p:sp>
        <p:nvSpPr>
          <p:cNvPr id="3" name="文本框 2"/>
          <p:cNvSpPr txBox="1"/>
          <p:nvPr/>
        </p:nvSpPr>
        <p:spPr>
          <a:xfrm>
            <a:off x="7486015" y="485775"/>
            <a:ext cx="4972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p:cNvSpPr txBox="1"/>
          <p:nvPr/>
        </p:nvSpPr>
        <p:spPr>
          <a:xfrm>
            <a:off x="8737600" y="1798320"/>
            <a:ext cx="136906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3609975" y="3491865"/>
            <a:ext cx="7893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3" action="ppaction://hlinksldjump"/>
          </p:cNvPr>
          <p:cNvSpPr txBox="1"/>
          <p:nvPr/>
        </p:nvSpPr>
        <p:spPr>
          <a:xfrm>
            <a:off x="7885430" y="4857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1" name="文本框 10">
            <a:hlinkClick r:id="rId4" action="ppaction://hlinksldjump"/>
          </p:cNvPr>
          <p:cNvSpPr txBox="1"/>
          <p:nvPr/>
        </p:nvSpPr>
        <p:spPr>
          <a:xfrm>
            <a:off x="8737600" y="24244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3" name="文本框 12">
            <a:hlinkClick r:id="rId5" action="ppaction://hlinksldjump"/>
          </p:cNvPr>
          <p:cNvSpPr txBox="1"/>
          <p:nvPr/>
        </p:nvSpPr>
        <p:spPr>
          <a:xfrm>
            <a:off x="4124325" y="34918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p:bldP spid="6" grpId="1"/>
      <p:bldP spid="7" grpId="0"/>
      <p:bldP spid="7" grpId="1"/>
      <p:bldP spid="9" grpId="0" bldLvl="0" animBg="1"/>
      <p:bldP spid="9" grpId="1" animBg="1"/>
      <p:bldP spid="11" grpId="0" bldLvl="0" animBg="1"/>
      <p:bldP spid="11" grpId="1" animBg="1"/>
      <p:bldP spid="13" grpId="0" bldLvl="0" animBg="1"/>
      <p:bldP spid="13" grpId="1" animBg="1"/>
    </p:bldLst>
  </p:timing>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细节理解题。根据介绍High Roller的段落“It is the </a:t>
            </a:r>
            <a:r>
              <a:rPr b="1" dirty="0">
                <a:ea typeface="微软雅黑" panose="020B0503020204020204" pitchFamily="34" charset="-122"/>
                <a:cs typeface="+mn-lt"/>
              </a:rPr>
              <a:t>world</a:t>
            </a:r>
            <a:r>
              <a:rPr lang="en-US" b="1" dirty="0">
                <a:ea typeface="微软雅黑" panose="020B0503020204020204" pitchFamily="34" charset="-122"/>
                <a:cs typeface="+mn-lt"/>
              </a:rPr>
              <a:t>’</a:t>
            </a:r>
            <a:r>
              <a:rPr b="1" dirty="0">
                <a:ea typeface="微软雅黑" panose="020B0503020204020204" pitchFamily="34" charset="-122"/>
                <a:cs typeface="+mn-lt"/>
              </a:rPr>
              <a:t>s</a:t>
            </a:r>
            <a:r>
              <a:rPr sz="2800" b="1" dirty="0">
                <a:ea typeface="微软雅黑" panose="020B0503020204020204" pitchFamily="34" charset="-122"/>
                <a:cs typeface="+mn-lt"/>
              </a:rPr>
              <a:t> </a:t>
            </a:r>
            <a:r>
              <a:rPr sz="2800" b="1" dirty="0">
                <a:latin typeface="微软雅黑" panose="020B0503020204020204" pitchFamily="34" charset="-122"/>
                <a:ea typeface="微软雅黑" panose="020B0503020204020204" pitchFamily="34" charset="-122"/>
              </a:rPr>
              <a:t>tallest Ferris wheel. It is 168 meters tall”可知，High Roller是世界上最高的摩天轮，故本题正确答案为B。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06644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细节理解题。根据第4段最后一句话“People can get good views of the city during the 30-minute trip”可知，乘坐天津眼摩天轮一次需要花费30分钟的时间，故本题正确答案为C。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细节理解题。根据最后一段第3句话“But people can move it. Because of this, the big wheel has been to many other places like Manchester in the U.K. and Bangkok in Thailand”可知，The Roue de Paris的特别之处在于人们可以移动它，故本题正确答案为B。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0" y="4515485"/>
            <a:ext cx="12191365" cy="2342515"/>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左箭头 4">
            <a:hlinkClick r:id="rId1"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13" name="文本框 12"/>
          <p:cNvSpPr txBox="1"/>
          <p:nvPr/>
        </p:nvSpPr>
        <p:spPr>
          <a:xfrm>
            <a:off x="100330" y="4783455"/>
            <a:ext cx="12092305" cy="193802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     本题为词义猜测题。根据“that people who don’t eat breakfast (or any meal) might overeat later in the day ... they tend to reduce calories by having no breakfast”可知，那些不吃早餐的人可能后来会吃过量的食物，当他们越来越胖的时候，他们倾向于通过不吃早餐减少热量。可以推测出obese和overweight意思相同，故本题正确答案为</a:t>
            </a:r>
            <a:r>
              <a:rPr lang="zh-CN" altLang="en-US" sz="2400" dirty="0">
                <a:solidFill>
                  <a:srgbClr val="FF0000"/>
                </a:solidFill>
                <a:latin typeface="微软雅黑" panose="020B0503020204020204" pitchFamily="34" charset="-122"/>
                <a:ea typeface="微软雅黑" panose="020B0503020204020204" pitchFamily="34" charset="-122"/>
              </a:rPr>
              <a:t>A</a:t>
            </a:r>
            <a:r>
              <a:rPr lang="zh-CN" altLang="en-US" sz="2400" dirty="0">
                <a:latin typeface="微软雅黑" panose="020B0503020204020204" pitchFamily="34" charset="-122"/>
                <a:ea typeface="微软雅黑" panose="020B0503020204020204" pitchFamily="34" charset="-122"/>
              </a:rPr>
              <a:t>。</a:t>
            </a:r>
            <a:endParaRPr lang="zh-CN" altLang="en-US" sz="2400" dirty="0">
              <a:latin typeface="微软雅黑" panose="020B0503020204020204" pitchFamily="34" charset="-122"/>
              <a:ea typeface="微软雅黑" panose="020B0503020204020204" pitchFamily="34" charset="-122"/>
            </a:endParaRPr>
          </a:p>
        </p:txBody>
      </p:sp>
      <p:sp>
        <p:nvSpPr>
          <p:cNvPr id="7" name="文本框 6"/>
          <p:cNvSpPr txBox="1"/>
          <p:nvPr/>
        </p:nvSpPr>
        <p:spPr>
          <a:xfrm>
            <a:off x="381000" y="245745"/>
            <a:ext cx="2986405" cy="521970"/>
          </a:xfrm>
          <a:prstGeom prst="rect">
            <a:avLst/>
          </a:prstGeom>
          <a:solidFill>
            <a:schemeClr val="tx2">
              <a:lumMod val="20000"/>
              <a:lumOff val="80000"/>
            </a:schemeClr>
          </a:solidFill>
        </p:spPr>
        <p:txBody>
          <a:bodyPr wrap="square" rtlCol="0">
            <a:spAutoFit/>
          </a:bodyPr>
          <a:lstStyle/>
          <a:p>
            <a:r>
              <a:rPr lang="en-US" altLang="zh-CN" sz="2800" b="1"/>
              <a:t>    </a:t>
            </a:r>
            <a:r>
              <a:rPr lang="zh-CN" altLang="en-US" sz="2800" b="1"/>
              <a:t>典型例子：</a:t>
            </a:r>
            <a:endParaRPr lang="zh-CN" altLang="en-US" sz="2800" b="1"/>
          </a:p>
        </p:txBody>
      </p:sp>
      <p:sp>
        <p:nvSpPr>
          <p:cNvPr id="9" name="文本框 8"/>
          <p:cNvSpPr txBox="1"/>
          <p:nvPr/>
        </p:nvSpPr>
        <p:spPr>
          <a:xfrm>
            <a:off x="215265" y="988060"/>
            <a:ext cx="11796395" cy="3107690"/>
          </a:xfrm>
          <a:prstGeom prst="rect">
            <a:avLst/>
          </a:prstGeom>
          <a:noFill/>
        </p:spPr>
        <p:txBody>
          <a:bodyPr wrap="square" rtlCol="0" anchor="t">
            <a:spAutoFit/>
          </a:bodyPr>
          <a:lstStyle/>
          <a:p>
            <a:r>
              <a:rPr lang="zh-CN" altLang="en-US" sz="2800" dirty="0"/>
              <a:t>【例 1】（2016 年广东高职高考阅读理解 C 篇）</a:t>
            </a:r>
            <a:endParaRPr lang="zh-CN" altLang="en-US" sz="2800" dirty="0"/>
          </a:p>
          <a:p>
            <a:r>
              <a:rPr lang="zh-CN" altLang="en-US" sz="2800" dirty="0"/>
              <a:t>      </a:t>
            </a:r>
            <a:r>
              <a:rPr lang="zh-CN" altLang="en-US" sz="2800" b="1" dirty="0"/>
              <a:t>The study wasn’t designed to figure out why this might be true, but the researchers have some theories that people who don</a:t>
            </a:r>
            <a:r>
              <a:rPr lang="en-US" altLang="zh-CN" sz="2800" b="1" dirty="0"/>
              <a:t>’</a:t>
            </a:r>
            <a:r>
              <a:rPr lang="zh-CN" altLang="en-US" sz="2800" b="1" dirty="0"/>
              <a:t>t eat breakfast (or any meal) might overeat later in the day, and that as people become </a:t>
            </a:r>
            <a:r>
              <a:rPr lang="zh-CN" altLang="en-US" sz="2800" b="1" u="sng" dirty="0"/>
              <a:t>obese</a:t>
            </a:r>
            <a:r>
              <a:rPr lang="zh-CN" altLang="en-US" sz="2800" b="1" dirty="0"/>
              <a:t>, they tend to reduce calories ( 热量 ) by having no breakfast.</a:t>
            </a:r>
            <a:endParaRPr lang="zh-CN" altLang="en-US" sz="2800" dirty="0"/>
          </a:p>
          <a:p>
            <a:r>
              <a:rPr lang="zh-CN" altLang="en-US" sz="2800" dirty="0"/>
              <a:t>68. What does the underlined word </a:t>
            </a:r>
            <a:r>
              <a:rPr lang="en-US" altLang="zh-CN" sz="2800" dirty="0"/>
              <a:t>“</a:t>
            </a:r>
            <a:r>
              <a:rPr lang="zh-CN" altLang="en-US" sz="2800" u="sng" dirty="0"/>
              <a:t>obese</a:t>
            </a:r>
            <a:r>
              <a:rPr lang="en-US" altLang="zh-CN" sz="2800" dirty="0"/>
              <a:t>”</a:t>
            </a:r>
            <a:r>
              <a:rPr lang="zh-CN" altLang="en-US" sz="2800" dirty="0"/>
              <a:t> mean in Paragraph 3?</a:t>
            </a:r>
            <a:endParaRPr lang="zh-CN" altLang="en-US" sz="2800" dirty="0"/>
          </a:p>
          <a:p>
            <a:r>
              <a:rPr lang="zh-CN" altLang="en-US" sz="2800" dirty="0"/>
              <a:t> A. Overweight.            B. Strong.            C. Tall.              D. Hungry.</a:t>
            </a:r>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Graphic spid="2" grpId="0">
        <p:bldAsOne/>
      </p:bldGraphic>
      <p:bldP spid="13"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24180" y="4363720"/>
            <a:ext cx="11234420" cy="1852295"/>
          </a:xfrm>
          <a:prstGeom prst="rect">
            <a:avLst/>
          </a:prstGeom>
          <a:solidFill>
            <a:schemeClr val="accent6">
              <a:lumMod val="20000"/>
              <a:lumOff val="80000"/>
            </a:schemeClr>
          </a:solidFill>
        </p:spPr>
        <p:txBody>
          <a:bodyPr wrap="square" rtlCol="0">
            <a:noAutofit/>
          </a:bodyPr>
          <a:lstStyle/>
          <a:p>
            <a:r>
              <a:rPr lang="zh-CN" altLang="en-US" sz="2400" b="1"/>
              <a:t>A. They are just asking for a little money as a tip. </a:t>
            </a:r>
            <a:endParaRPr lang="zh-CN" altLang="en-US" sz="2400" b="1"/>
          </a:p>
          <a:p>
            <a:r>
              <a:rPr lang="zh-CN" altLang="en-US" sz="2400" b="1"/>
              <a:t>B. Once the job is done she will rush to her master hoping to get some food as a reward.</a:t>
            </a:r>
            <a:endParaRPr lang="zh-CN" altLang="en-US" sz="2400" b="1"/>
          </a:p>
          <a:p>
            <a:r>
              <a:rPr lang="zh-CN" altLang="en-US" sz="2400" b="1"/>
              <a:t>C. These monkeys are about to look after patients and help-them with their housework.</a:t>
            </a:r>
            <a:endParaRPr lang="zh-CN" altLang="en-US" sz="2400" b="1"/>
          </a:p>
          <a:p>
            <a:r>
              <a:rPr lang="zh-CN" altLang="en-US" sz="2400" b="1"/>
              <a:t>D. These monkeys are always ready to serve you.</a:t>
            </a:r>
            <a:endParaRPr lang="zh-CN" altLang="en-US" sz="2400" b="1"/>
          </a:p>
          <a:p>
            <a:r>
              <a:rPr lang="zh-CN" altLang="en-US" sz="2400" b="1"/>
              <a:t>E. They are not the only monkey students in the world.</a:t>
            </a:r>
            <a:endParaRPr lang="zh-CN" altLang="en-US" sz="2400" b="1"/>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0"/>
            <a:ext cx="12191365" cy="3969385"/>
          </a:xfrm>
          <a:prstGeom prst="rect">
            <a:avLst/>
          </a:prstGeom>
          <a:noFill/>
        </p:spPr>
        <p:txBody>
          <a:bodyPr wrap="square" rtlCol="0" anchor="t">
            <a:spAutoFit/>
          </a:bodyPr>
          <a:lstStyle/>
          <a:p>
            <a:r>
              <a:rPr lang="en-US" altLang="zh-CN" sz="2800"/>
              <a:t>                                      B)（说明文）</a:t>
            </a:r>
            <a:endParaRPr lang="en-US" altLang="zh-CN" sz="2800"/>
          </a:p>
          <a:p>
            <a:pPr algn="r"/>
            <a:r>
              <a:rPr lang="en-US" altLang="zh-CN" sz="2800"/>
              <a:t>难度系数：★★ 建议时长：5 分钟</a:t>
            </a:r>
            <a:endParaRPr lang="en-US" altLang="zh-CN" sz="2800"/>
          </a:p>
          <a:p>
            <a:pPr algn="just"/>
            <a:r>
              <a:rPr lang="en-US" altLang="zh-CN" sz="2800"/>
              <a:t>      If you travel in some areas of India, you’ll be lucky enough to be waited on by special guides—monkeys. 11_______ Hungry, you just need to point to your own stomach and they’ll lead you to the nearest restaurant. Thirsty, the monkeys will lead you to a bar. Tired, you put both of your hands behind your head and the monkeys will take you to the nearest hotel. Don’t feel surprised when they put out their hairy hands to you after the service is done. 12 ______After that they will wave their hands as if they are saying goodbye to you.</a:t>
            </a:r>
            <a:endParaRPr lang="en-US" altLang="zh-CN" sz="2800"/>
          </a:p>
        </p:txBody>
      </p:sp>
      <p:sp>
        <p:nvSpPr>
          <p:cNvPr id="2" name="文本框 1"/>
          <p:cNvSpPr txBox="1"/>
          <p:nvPr>
            <p:custDataLst>
              <p:tags r:id="rId3"/>
            </p:custDataLst>
          </p:nvPr>
        </p:nvSpPr>
        <p:spPr>
          <a:xfrm>
            <a:off x="4683125" y="1221740"/>
            <a:ext cx="110553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 name="文本框 2"/>
          <p:cNvSpPr txBox="1"/>
          <p:nvPr>
            <p:custDataLst>
              <p:tags r:id="rId4"/>
            </p:custDataLst>
          </p:nvPr>
        </p:nvSpPr>
        <p:spPr>
          <a:xfrm>
            <a:off x="8165465" y="295402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5" action="ppaction://hlinksldjump"/>
          </p:cNvPr>
          <p:cNvSpPr txBox="1"/>
          <p:nvPr>
            <p:custDataLst>
              <p:tags r:id="rId6"/>
            </p:custDataLst>
          </p:nvPr>
        </p:nvSpPr>
        <p:spPr>
          <a:xfrm>
            <a:off x="8448040" y="36588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9" grpId="0" bldLvl="0" animBg="1"/>
      <p:bldP spid="9" grpId="1" animBg="1"/>
    </p:bldLst>
  </p:timing>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454613"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空格处后面讲如果你饿了，猴子会怎么做；如果你口渴了，猴子会怎么做……因此空格处应该是猴子总是准备为你提供服务，故本题正确答案为D。</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12. 空格前是讲猴子为你服务完，然后它们会把手伸向你，这个动作通常是要东西，A项指出是要小费，故本题正确答案为A。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357870" y="6121400"/>
            <a:ext cx="138049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78790" y="3981450"/>
            <a:ext cx="11234420" cy="1852295"/>
          </a:xfrm>
          <a:prstGeom prst="rect">
            <a:avLst/>
          </a:prstGeom>
          <a:solidFill>
            <a:schemeClr val="accent6">
              <a:lumMod val="20000"/>
              <a:lumOff val="80000"/>
            </a:schemeClr>
          </a:solidFill>
        </p:spPr>
        <p:txBody>
          <a:bodyPr wrap="square" rtlCol="0">
            <a:noAutofit/>
          </a:bodyPr>
          <a:lstStyle/>
          <a:p>
            <a:r>
              <a:rPr lang="zh-CN" altLang="en-US" sz="2400" b="1"/>
              <a:t>A. They are just asking for a little money as a tip. </a:t>
            </a:r>
            <a:endParaRPr lang="zh-CN" altLang="en-US" sz="2400" b="1"/>
          </a:p>
          <a:p>
            <a:r>
              <a:rPr lang="zh-CN" altLang="en-US" sz="2400" b="1"/>
              <a:t>B. Once the job is done she will rush to her master hoping to get some food as a reward.</a:t>
            </a:r>
            <a:endParaRPr lang="zh-CN" altLang="en-US" sz="2400" b="1"/>
          </a:p>
          <a:p>
            <a:r>
              <a:rPr lang="zh-CN" altLang="en-US" sz="2400" b="1"/>
              <a:t>C. These monkeys are about to look after patients and help-them with their housework.</a:t>
            </a:r>
            <a:endParaRPr lang="zh-CN" altLang="en-US" sz="2400" b="1"/>
          </a:p>
          <a:p>
            <a:r>
              <a:rPr lang="zh-CN" altLang="en-US" sz="2400" b="1"/>
              <a:t>D. These monkeys are always ready to serve you.</a:t>
            </a:r>
            <a:endParaRPr lang="zh-CN" altLang="en-US" sz="2400" b="1"/>
          </a:p>
          <a:p>
            <a:r>
              <a:rPr lang="zh-CN" altLang="en-US" sz="2400" b="1"/>
              <a:t>E. They are not the only monkey students in the world.</a:t>
            </a:r>
            <a:endParaRPr lang="zh-CN" altLang="en-US" sz="2400" b="1"/>
          </a:p>
        </p:txBody>
      </p:sp>
      <p:sp>
        <p:nvSpPr>
          <p:cNvPr id="3" name="内容占位符 2"/>
          <p:cNvSpPr>
            <a:spLocks noGrp="1"/>
          </p:cNvSpPr>
          <p:nvPr>
            <p:ph idx="1"/>
          </p:nvPr>
        </p:nvSpPr>
        <p:spPr>
          <a:xfrm>
            <a:off x="221615" y="469265"/>
            <a:ext cx="11568430" cy="2279650"/>
          </a:xfrm>
        </p:spPr>
        <p:txBody>
          <a:bodyPr>
            <a:normAutofit/>
          </a:bodyPr>
          <a:lstStyle/>
          <a:p>
            <a:pPr marL="0" indent="0">
              <a:lnSpc>
                <a:spcPct val="110000"/>
              </a:lnSpc>
              <a:buNone/>
            </a:pP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400" dirty="0">
                <a:latin typeface="微软雅黑" panose="020B0503020204020204" pitchFamily="34" charset="-122"/>
                <a:ea typeface="微软雅黑" panose="020B0503020204020204" pitchFamily="34" charset="-122"/>
                <a:cs typeface="Times New Roman" panose="02020603050405020304" pitchFamily="18" charset="0"/>
                <a:sym typeface="+mn-ea"/>
              </a:rPr>
              <a:t>Believe it or not, these monkeys are from the school for monkeys in India where they were trained for one year. 13 </a:t>
            </a: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r>
              <a:rPr sz="2400" dirty="0">
                <a:latin typeface="微软雅黑" panose="020B0503020204020204" pitchFamily="34" charset="-122"/>
                <a:ea typeface="微软雅黑" panose="020B0503020204020204" pitchFamily="34" charset="-122"/>
                <a:cs typeface="Times New Roman" panose="02020603050405020304" pitchFamily="18" charset="0"/>
                <a:sym typeface="+mn-ea"/>
              </a:rPr>
              <a:t>Some are being trained as nurses in an American medical college. 14 </a:t>
            </a: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endParaRPr sz="2400"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lnSpc>
                <a:spcPct val="110000"/>
              </a:lnSpc>
              <a:buNone/>
            </a:pP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400" dirty="0">
                <a:latin typeface="微软雅黑" panose="020B0503020204020204" pitchFamily="34" charset="-122"/>
                <a:ea typeface="微软雅黑" panose="020B0503020204020204" pitchFamily="34" charset="-122"/>
                <a:cs typeface="Times New Roman" panose="02020603050405020304" pitchFamily="18" charset="0"/>
                <a:sym typeface="+mn-ea"/>
              </a:rPr>
              <a:t>A three-year-old monkey named Helen has learned to turn on TV, turn off lights and open doors and windows when she is told to. 15</a:t>
            </a: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endPar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1025645"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6386830" y="820420"/>
            <a:ext cx="7423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6648450" y="1279525"/>
            <a:ext cx="23425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8921115" y="2101215"/>
            <a:ext cx="102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a:hlinkClick r:id="rId3" action="ppaction://hlinksldjump"/>
          </p:cNvPr>
          <p:cNvSpPr txBox="1"/>
          <p:nvPr/>
        </p:nvSpPr>
        <p:spPr>
          <a:xfrm>
            <a:off x="5455285" y="30708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13" grpId="0" bldLvl="0" animBg="1"/>
      <p:bldP spid="13" grpId="1" animBg="1"/>
    </p:bldLst>
  </p:timing>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706785"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空格前讲了印度猴子在学校受训后为人们服务。空格后讲了美国医学院也有受训的猴子，因此E项“它们不是世界上唯一的学生猴子”，恰好是承上启下，故本题正确答案为E。</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14.  空格前讲了美国医学院的猴子，既然是医学院的，就肯定能护理病人，故本题正确答案为C。</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15.  最后一段举例说一只3岁的猴子Helen，其中when she is told to用的人称代词是she，因此选B，B项中有人称代词she，故本题正确答案为B。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par>
                          <p:cTn id="17" fill="hold">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celebrate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庆祝 			commercialized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商业化的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honour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尊敬，表彰		celebrate … on 在……时间庆祝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celebration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庆祝活动 		thanks to 由于</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accept the idea 接纳建议 		the United Nations 联合国</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experience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体验 		have a ride on 乘坐		 	height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高度</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view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视野；风景 		get a view of … 看到……的景象 		lie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位于</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stand on a bridge 矗立在桥上 						passenger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旅客</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guide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导游 		stomach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胃 		thirsty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口渴的</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bar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酒吧			 train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训练</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299720" y="189865"/>
            <a:ext cx="11457940" cy="5754370"/>
          </a:xfrm>
          <a:prstGeom prst="rect">
            <a:avLst/>
          </a:prstGeom>
          <a:noFill/>
        </p:spPr>
        <p:txBody>
          <a:bodyPr wrap="square" rtlCol="0" anchor="t">
            <a:spAutoFit/>
          </a:bodyPr>
          <a:lstStyle/>
          <a:p>
            <a:r>
              <a:rPr lang="en-US" altLang="zh-CN" sz="2800"/>
              <a:t>                 </a:t>
            </a:r>
            <a:r>
              <a:rPr lang="en-US" altLang="zh-CN" sz="28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自测题六</a:t>
            </a:r>
            <a:r>
              <a:rPr lang="en-US" altLang="zh-CN" sz="3200" b="1"/>
              <a:t> </a:t>
            </a:r>
            <a:r>
              <a:rPr lang="en-US" altLang="zh-CN" sz="2800"/>
              <a:t>  </a:t>
            </a:r>
            <a:endParaRPr lang="en-US" altLang="zh-CN" sz="2800"/>
          </a:p>
          <a:p>
            <a:r>
              <a:rPr lang="en-US" altLang="zh-CN" sz="2800"/>
              <a:t>                                             A（记叙文）</a:t>
            </a:r>
            <a:endParaRPr lang="en-US" altLang="zh-CN" sz="2800"/>
          </a:p>
          <a:p>
            <a:r>
              <a:rPr lang="en-US" altLang="zh-CN" sz="2800"/>
              <a:t>                                                                       难度系数★ 建议时长：4 分钟</a:t>
            </a:r>
            <a:endParaRPr lang="en-US" altLang="zh-CN" sz="2800"/>
          </a:p>
          <a:p>
            <a:pPr algn="just"/>
            <a:r>
              <a:rPr lang="en-US" altLang="zh-CN" sz="2800"/>
              <a:t>     The first time I saw Kai, she was sitting in my front yard, holding my dog Harley in her arms. She had just moved into a small house nearby. I think she liked Harley’s friendly personality, just as he liked hers. From the second I talked to her, I knew Kai would be a lifelong friend. Her smile made me feel comfortable just being around her. Her face was always full of happiness.</a:t>
            </a:r>
            <a:endParaRPr lang="en-US" altLang="zh-CN" sz="2800"/>
          </a:p>
          <a:p>
            <a:pPr algn="just"/>
            <a:r>
              <a:rPr lang="en-US" altLang="zh-CN" sz="2800"/>
              <a:t>     It didn’t take long before Kai was beloved by all her new neighbors here. Every time we visited her, she would kindly listen to all of our problems and then say something so wise that we would leave her home with our hearts singing. Sometimes I would read her my stories and she would always encourage me to keep writing.</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63195" y="398145"/>
            <a:ext cx="11674475" cy="2676525"/>
          </a:xfrm>
          <a:prstGeom prst="rect">
            <a:avLst/>
          </a:prstGeom>
          <a:noFill/>
        </p:spPr>
        <p:txBody>
          <a:bodyPr wrap="square" rtlCol="0" anchor="t">
            <a:spAutoFit/>
          </a:bodyPr>
          <a:lstStyle/>
          <a:p>
            <a:pPr algn="just"/>
            <a:r>
              <a:rPr lang="en-US" altLang="zh-CN" sz="2800">
                <a:sym typeface="+mn-ea"/>
              </a:rPr>
              <a:t>      All of this time, though, Kai was slowly dying from cancer. She lived each day with such cheer that we often forgot just how ill she was. Still, she died on a cold winter day with heavy snow falling down.</a:t>
            </a:r>
            <a:endParaRPr lang="en-US" altLang="zh-CN" sz="2800">
              <a:sym typeface="+mn-ea"/>
            </a:endParaRPr>
          </a:p>
          <a:p>
            <a:pPr indent="457200" algn="just"/>
            <a:r>
              <a:rPr lang="en-US" altLang="zh-CN" sz="2800">
                <a:sym typeface="+mn-ea"/>
              </a:rPr>
              <a:t>During the short time we had been together I learned so much from Kai about how to truly live. She taught us so many lessons about kindness, happiness, hope and cheer.</a:t>
            </a:r>
            <a:endParaRPr lang="en-US" altLang="zh-CN" sz="28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045065" y="2190750"/>
            <a:ext cx="2362835" cy="2364105"/>
          </a:xfrm>
          <a:prstGeom prst="rect">
            <a:avLst/>
          </a:prstGeom>
        </p:spPr>
      </p:pic>
      <p:sp>
        <p:nvSpPr>
          <p:cNvPr id="3" name="内容占位符 2"/>
          <p:cNvSpPr>
            <a:spLocks noGrp="1"/>
          </p:cNvSpPr>
          <p:nvPr>
            <p:ph idx="1"/>
          </p:nvPr>
        </p:nvSpPr>
        <p:spPr>
          <a:xfrm>
            <a:off x="173990" y="536575"/>
            <a:ext cx="11946255" cy="5913120"/>
          </a:xfrm>
        </p:spPr>
        <p:txBody>
          <a:bodyPr>
            <a:normAutofit/>
          </a:bodyPr>
          <a:lstStyle/>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What did Kai do when the writer saw her for the first time?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She was giving the </a:t>
            </a:r>
            <a:r>
              <a:rPr lang="zh-CN" altLang="en-US" sz="2800" b="1" dirty="0">
                <a:ea typeface="微软雅黑" panose="020B0503020204020204" pitchFamily="34" charset="-122"/>
                <a:cs typeface="+mn-lt"/>
              </a:rPr>
              <a:t>writer</a:t>
            </a:r>
            <a:r>
              <a:rPr lang="en-US" altLang="zh-CN" sz="2800" b="1" dirty="0">
                <a:ea typeface="微软雅黑" panose="020B0503020204020204" pitchFamily="34" charset="-122"/>
                <a:cs typeface="+mn-lt"/>
              </a:rPr>
              <a:t>’</a:t>
            </a:r>
            <a:r>
              <a:rPr lang="zh-CN" altLang="en-US" sz="2800" b="1" dirty="0">
                <a:ea typeface="微软雅黑" panose="020B0503020204020204" pitchFamily="34" charset="-122"/>
                <a:cs typeface="+mn-lt"/>
              </a:rPr>
              <a:t>s</a:t>
            </a:r>
            <a:r>
              <a:rPr lang="zh-CN" altLang="en-US" sz="2400" b="1" dirty="0">
                <a:ea typeface="微软雅黑" panose="020B0503020204020204" pitchFamily="34" charset="-122"/>
                <a:cs typeface="+mn-lt"/>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dog some food.</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She was talking with others.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She was sitting in the writer’s yard and holding the writer’s dog.</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She was listening to music.</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Her smile made the writer __________.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angry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cozy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unpleasant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sad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All of this time, though, Kai was slowly dying from __________.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cancer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accident</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disaster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heart attacks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7" name="文本框 6"/>
          <p:cNvSpPr txBox="1"/>
          <p:nvPr/>
        </p:nvSpPr>
        <p:spPr>
          <a:xfrm>
            <a:off x="7788910" y="795020"/>
            <a:ext cx="15011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5000625" y="2680335"/>
            <a:ext cx="7588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8757920" y="3524644"/>
            <a:ext cx="140208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a:hlinkClick r:id="rId3" action="ppaction://hlinksldjump"/>
          </p:cNvPr>
          <p:cNvSpPr txBox="1"/>
          <p:nvPr/>
        </p:nvSpPr>
        <p:spPr>
          <a:xfrm>
            <a:off x="6508115" y="24155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8568690" y="8832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2" name="文本框 11">
            <a:hlinkClick r:id="rId5" action="ppaction://hlinksldjump"/>
          </p:cNvPr>
          <p:cNvSpPr txBox="1"/>
          <p:nvPr/>
        </p:nvSpPr>
        <p:spPr>
          <a:xfrm>
            <a:off x="8476615" y="4564308"/>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355" y="4580255"/>
            <a:ext cx="12191365" cy="1874520"/>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框 12"/>
          <p:cNvSpPr txBox="1"/>
          <p:nvPr/>
        </p:nvSpPr>
        <p:spPr>
          <a:xfrm>
            <a:off x="145415" y="4418330"/>
            <a:ext cx="12092305" cy="193802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 本题为词义猜测题。根据“Research shows that people feel unhappy, worried and solitary when they have nothing to do”可知，研究表明当人们无事可做时，就会感到不开心、担心。根据上下文猜测词义，应该为贬义词，接近于不开心、担心。A项意为“伤心、不开心”，是同义词，重复；B项意为“生气”，不符合题意；D项意为“焦急”，不符合题意；C项意为“孤独的”，与题意接近，故本题正确答案为</a:t>
            </a:r>
            <a:r>
              <a:rPr lang="zh-CN" altLang="en-US" sz="2400" dirty="0">
                <a:solidFill>
                  <a:srgbClr val="FF0000"/>
                </a:solidFill>
                <a:latin typeface="微软雅黑" panose="020B0503020204020204" pitchFamily="34" charset="-122"/>
                <a:ea typeface="微软雅黑" panose="020B0503020204020204" pitchFamily="34" charset="-122"/>
              </a:rPr>
              <a:t>C</a:t>
            </a:r>
            <a:r>
              <a:rPr lang="zh-CN" altLang="en-US" sz="2400" dirty="0">
                <a:latin typeface="微软雅黑" panose="020B0503020204020204" pitchFamily="34" charset="-122"/>
                <a:ea typeface="微软雅黑" panose="020B0503020204020204" pitchFamily="34" charset="-122"/>
              </a:rPr>
              <a:t>。</a:t>
            </a:r>
            <a:endParaRPr lang="zh-CN" altLang="en-US" sz="2400" dirty="0">
              <a:latin typeface="微软雅黑" panose="020B0503020204020204" pitchFamily="34" charset="-122"/>
              <a:ea typeface="微软雅黑" panose="020B0503020204020204" pitchFamily="34" charset="-122"/>
            </a:endParaRPr>
          </a:p>
        </p:txBody>
      </p:sp>
      <p:sp>
        <p:nvSpPr>
          <p:cNvPr id="5" name="左箭头 4">
            <a:hlinkClick r:id="rId1"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9" name="文本框 8"/>
          <p:cNvSpPr txBox="1"/>
          <p:nvPr/>
        </p:nvSpPr>
        <p:spPr>
          <a:xfrm>
            <a:off x="189865" y="62865"/>
            <a:ext cx="12003405" cy="4050030"/>
          </a:xfrm>
          <a:prstGeom prst="rect">
            <a:avLst/>
          </a:prstGeom>
          <a:noFill/>
        </p:spPr>
        <p:txBody>
          <a:bodyPr wrap="square" rtlCol="0" anchor="t">
            <a:noAutofit/>
          </a:bodyPr>
          <a:lstStyle/>
          <a:p>
            <a:pPr algn="just"/>
            <a:r>
              <a:rPr lang="zh-CN" altLang="en-US" sz="2800" dirty="0"/>
              <a:t>【例 2】（2017 年广东高职高考阅读理解 B 篇）</a:t>
            </a:r>
            <a:endParaRPr lang="zh-CN" altLang="en-US" sz="2800" dirty="0"/>
          </a:p>
          <a:p>
            <a:pPr algn="just"/>
            <a:r>
              <a:rPr lang="zh-CN" altLang="en-US" sz="2800" dirty="0"/>
              <a:t>   </a:t>
            </a:r>
            <a:r>
              <a:rPr lang="zh-CN" altLang="en-US" sz="2800" b="1" dirty="0"/>
              <a:t>  </a:t>
            </a:r>
            <a:r>
              <a:rPr lang="zh-CN" altLang="en-US" sz="2400" b="1" dirty="0"/>
              <a:t>Why is work good for health? It is because work keeps people busy, away from loneliness. Research shows that people feel unhappy, worried and </a:t>
            </a:r>
            <a:r>
              <a:rPr lang="zh-CN" altLang="en-US" sz="2400" b="1" u="sng" dirty="0"/>
              <a:t>solitary</a:t>
            </a:r>
            <a:r>
              <a:rPr lang="zh-CN" altLang="en-US" sz="2400" b="1" dirty="0"/>
              <a:t> when they have nothing to do. The happiest are those who are busy. Many successful people who love their jobs feel that they are very happy when they are working hard. Work serves as a bridge between man and society. By doing work, people come into contact with each other. By working together and helping each other, they find friendship and warmth. This is helpful to health. The loss of work means the loss of everything. It affects people spiritually and they get sick easily.</a:t>
            </a:r>
            <a:endParaRPr lang="zh-CN" altLang="en-US" sz="2800" dirty="0"/>
          </a:p>
          <a:p>
            <a:pPr algn="just"/>
            <a:r>
              <a:rPr lang="zh-CN" altLang="en-US" sz="2800" dirty="0"/>
              <a:t>52. The underlined word </a:t>
            </a:r>
            <a:r>
              <a:rPr lang="en-US" altLang="zh-CN" sz="2800" dirty="0"/>
              <a:t>“</a:t>
            </a:r>
            <a:r>
              <a:rPr lang="zh-CN" altLang="en-US" sz="2800" u="sng" dirty="0"/>
              <a:t>solitary</a:t>
            </a:r>
            <a:r>
              <a:rPr lang="en-US" altLang="zh-CN" sz="2800" dirty="0"/>
              <a:t>”</a:t>
            </a:r>
            <a:r>
              <a:rPr lang="zh-CN" altLang="en-US" sz="2800" dirty="0"/>
              <a:t> in Paragraph 2 is closest in meaning to __________.              </a:t>
            </a:r>
            <a:endParaRPr lang="zh-CN" altLang="en-US" sz="2800" dirty="0"/>
          </a:p>
          <a:p>
            <a:pPr algn="just"/>
            <a:r>
              <a:rPr lang="zh-CN" altLang="en-US" sz="2800" dirty="0"/>
              <a:t> </a:t>
            </a:r>
            <a:r>
              <a:rPr lang="en-US" altLang="zh-CN" sz="2800" dirty="0"/>
              <a:t>      </a:t>
            </a:r>
            <a:r>
              <a:rPr lang="zh-CN" altLang="en-US" sz="2800" dirty="0"/>
              <a:t>A. sad         B. angry          C. lonely          D. anxious</a:t>
            </a:r>
            <a:endParaRPr lang="zh-CN" altLang="en-US" sz="2800" dirty="0"/>
          </a:p>
          <a:p>
            <a:pPr algn="just"/>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13" grpId="0"/>
      <p:bldGraphic spid="2" grpId="0">
        <p:bldAsOne/>
      </p:bldGraphic>
    </p:bldLst>
  </p:timing>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lang="en-US" sz="2800" b="1" dirty="0">
                <a:latin typeface="微软雅黑" panose="020B0503020204020204" pitchFamily="34" charset="-122"/>
                <a:ea typeface="微软雅黑" panose="020B0503020204020204" pitchFamily="34" charset="-122"/>
              </a:rPr>
              <a:t>细节理解题。根据第1段第1句话“The first time I saw Kai, she was sitting in my front yard, holding my dog Harley in her arms”可知，第一次看见Kai，她正坐在前院，把我的狗抱在她怀里，故本题正确答案为C。</a:t>
            </a:r>
            <a:endParaRPr lang="en-US"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细节理解题。根据第1段倒数第2句话“Her smile made me feel comfortable just being around her”可知，这里cozy与comfortable同义，故本题正确答案为B。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细节理解题。根据第3段第1句话“All of this time, though, Kai was slowly dying from</a:t>
            </a:r>
            <a:r>
              <a:rPr lang="en-US" sz="2800" b="1" dirty="0">
                <a:latin typeface="微软雅黑" panose="020B0503020204020204" pitchFamily="34" charset="-122"/>
                <a:ea typeface="微软雅黑" panose="020B0503020204020204" pitchFamily="34" charset="-122"/>
              </a:rPr>
              <a:t> cancer”可知，故本题正确答案为A。</a:t>
            </a:r>
            <a:endParaRPr lang="en-US"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a:bodyPr>
          <a:lstStyle/>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What can be inferred from the passage?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Kai had an optimistic view of life.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Kai was pessimistic about the future.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Kai lost her heart to life.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Kai didn’t encourage the writer to write.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What can we learn from Kai?</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Kindness.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Happiness.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Hope.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All of the above.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6814820" y="808355"/>
            <a:ext cx="659765"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5099050" y="3624319"/>
            <a:ext cx="17157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3" action="ppaction://hlinksldjump"/>
          </p:cNvPr>
          <p:cNvSpPr txBox="1"/>
          <p:nvPr/>
        </p:nvSpPr>
        <p:spPr>
          <a:xfrm>
            <a:off x="6096000" y="3624319"/>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4" action="ppaction://hlinksldjump"/>
          </p:cNvPr>
          <p:cNvSpPr txBox="1"/>
          <p:nvPr/>
        </p:nvSpPr>
        <p:spPr>
          <a:xfrm>
            <a:off x="7273290" y="8083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 推理判断题。根据第1段最后一句话“Her face was always full of happiness”，可以推断出Kai是一个对生活乐观的人，故本题正确答案为A。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653575"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主旨大意题。</a:t>
            </a:r>
            <a:r>
              <a:rPr sz="2800" b="1" dirty="0">
                <a:latin typeface="微软雅黑" panose="020B0503020204020204" pitchFamily="34" charset="-122"/>
                <a:ea typeface="微软雅黑" panose="020B0503020204020204" pitchFamily="34" charset="-122"/>
              </a:rPr>
              <a:t>根据第4段最后一句话“She taught us so many lessons about kindness, happiness, hope and cheer”，可以推断出Kai是一个善良、快乐、充满希望的人，故本题正确答案为D。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0"/>
            <a:ext cx="12191365" cy="5262245"/>
          </a:xfrm>
          <a:prstGeom prst="rect">
            <a:avLst/>
          </a:prstGeom>
          <a:noFill/>
        </p:spPr>
        <p:txBody>
          <a:bodyPr wrap="square" rtlCol="0" anchor="t">
            <a:spAutoFit/>
          </a:bodyPr>
          <a:lstStyle/>
          <a:p>
            <a:r>
              <a:rPr lang="en-US" altLang="zh-CN" sz="2800"/>
              <a:t>                                                       B（议论文）</a:t>
            </a:r>
            <a:endParaRPr lang="en-US" altLang="zh-CN" sz="2800"/>
          </a:p>
          <a:p>
            <a:r>
              <a:rPr lang="en-US" altLang="zh-CN" sz="2800"/>
              <a:t>                                                                             难度系数：★★★ 建议时长：8 分钟</a:t>
            </a:r>
            <a:endParaRPr lang="en-US" altLang="zh-CN" sz="2800"/>
          </a:p>
          <a:p>
            <a:pPr algn="just"/>
            <a:r>
              <a:rPr lang="en-US" altLang="zh-CN" sz="2800"/>
              <a:t>      Active listening is a special way of communicating. Its goal is to make it easier for people to clearly express ideas and feelings. It can lead to a better understanding between a speaker and a listener.</a:t>
            </a:r>
            <a:endParaRPr lang="en-US" altLang="zh-CN" sz="2800"/>
          </a:p>
          <a:p>
            <a:pPr indent="457200" algn="just"/>
            <a:r>
              <a:rPr lang="en-US" altLang="zh-CN" sz="2800"/>
              <a:t>Active listening can be guided by a third person, such as a therapist (治疗专家). Or, it can be done by two people on their own. Active listening works best when the speaker and listener sit facing each other. The two people take turns talking. The goal is for the listener to give full attention to the speaker. You should </a:t>
            </a:r>
            <a:r>
              <a:rPr lang="en-US" altLang="zh-CN" sz="2800" u="sng"/>
              <a:t>avoid </a:t>
            </a:r>
            <a:r>
              <a:rPr lang="en-US" altLang="zh-CN" sz="2800"/>
              <a:t>thinking about what to say next or whether what the speaker is saying is right. Instead, focus on understanding what is being said. Try as much as possible to see things from the speaker’s point of view.</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44805" y="163195"/>
            <a:ext cx="11847195" cy="3969385"/>
          </a:xfrm>
          <a:prstGeom prst="rect">
            <a:avLst/>
          </a:prstGeom>
          <a:noFill/>
        </p:spPr>
        <p:txBody>
          <a:bodyPr wrap="square" rtlCol="0" anchor="t">
            <a:spAutoFit/>
          </a:bodyPr>
          <a:lstStyle/>
          <a:p>
            <a:pPr algn="just"/>
            <a:r>
              <a:rPr lang="en-US" altLang="zh-CN" sz="2800"/>
              <a:t>     Once the speaker finishes talking, you should repeat back the main points of what he or she just said. Doing that lets the speaker know how well you understood what was said. It gives him or her a chance to clear up any misunderstandings. The speaker can explain his or her ideas until he or she feels fully understood. </a:t>
            </a:r>
            <a:endParaRPr lang="en-US" altLang="zh-CN" sz="2800"/>
          </a:p>
          <a:p>
            <a:pPr indent="457200" algn="just"/>
            <a:r>
              <a:rPr lang="en-US" altLang="zh-CN" sz="2800"/>
              <a:t>Active listening is very useful for people who live or work together. Family members and co-workers often have bad listening habits. They focus on what they expect the other person to say rather than on what is actually said. Active listening gives them a way to break this pattern.</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562610" y="1205230"/>
            <a:ext cx="12191365" cy="5435600"/>
          </a:xfrm>
          <a:prstGeom prst="rect">
            <a:avLst/>
          </a:prstGeom>
          <a:noFill/>
        </p:spPr>
        <p:txBody>
          <a:bodyPr wrap="square" rtlCol="0" anchor="t">
            <a:spAutoFit/>
          </a:bodyPr>
          <a:lstStyle/>
          <a:p>
            <a:pPr>
              <a:lnSpc>
                <a:spcPct val="110000"/>
              </a:lnSpc>
            </a:pPr>
            <a:r>
              <a:rPr lang="en-US" altLang="zh-CN" sz="2400" b="1" dirty="0">
                <a:latin typeface="微软雅黑" panose="020B0503020204020204" pitchFamily="34" charset="-122"/>
                <a:ea typeface="微软雅黑" panose="020B0503020204020204" pitchFamily="34" charset="-122"/>
              </a:rPr>
              <a:t>6. </a:t>
            </a:r>
            <a:r>
              <a:rPr lang="en-US" altLang="zh-CN" sz="2800" b="1" dirty="0">
                <a:ea typeface="微软雅黑" panose="020B0503020204020204" pitchFamily="34" charset="-122"/>
                <a:cs typeface="+mn-lt"/>
              </a:rPr>
              <a:t>What’s</a:t>
            </a:r>
            <a:r>
              <a:rPr lang="en-US" altLang="zh-CN" sz="2400" b="1" dirty="0">
                <a:ea typeface="微软雅黑" panose="020B0503020204020204" pitchFamily="34" charset="-122"/>
                <a:cs typeface="+mn-lt"/>
              </a:rPr>
              <a:t> </a:t>
            </a:r>
            <a:r>
              <a:rPr lang="en-US" altLang="zh-CN" sz="2400" b="1" dirty="0">
                <a:latin typeface="微软雅黑" panose="020B0503020204020204" pitchFamily="34" charset="-122"/>
                <a:ea typeface="微软雅黑" panose="020B0503020204020204" pitchFamily="34" charset="-122"/>
              </a:rPr>
              <a:t>the main idea of this passage? </a:t>
            </a:r>
            <a:endParaRPr lang="en-US" altLang="zh-CN" sz="2400" b="1" dirty="0">
              <a:latin typeface="微软雅黑" panose="020B0503020204020204" pitchFamily="34" charset="-122"/>
              <a:ea typeface="微软雅黑" panose="020B0503020204020204" pitchFamily="34" charset="-122"/>
            </a:endParaRPr>
          </a:p>
          <a:p>
            <a:pPr>
              <a:lnSpc>
                <a:spcPct val="110000"/>
              </a:lnSpc>
            </a:pPr>
            <a:r>
              <a:rPr lang="en-US" altLang="zh-CN" sz="2400" b="1" dirty="0">
                <a:latin typeface="微软雅黑" panose="020B0503020204020204" pitchFamily="34" charset="-122"/>
                <a:ea typeface="微软雅黑" panose="020B0503020204020204" pitchFamily="34" charset="-122"/>
              </a:rPr>
              <a:t> A. Active listening.		</a:t>
            </a:r>
            <a:endParaRPr lang="en-US" altLang="zh-CN" sz="2400" b="1" dirty="0">
              <a:latin typeface="微软雅黑" panose="020B0503020204020204" pitchFamily="34" charset="-122"/>
              <a:ea typeface="微软雅黑" panose="020B0503020204020204" pitchFamily="34" charset="-122"/>
            </a:endParaRPr>
          </a:p>
          <a:p>
            <a:pPr>
              <a:lnSpc>
                <a:spcPct val="110000"/>
              </a:lnSpc>
            </a:pPr>
            <a:r>
              <a:rPr lang="en-US" altLang="zh-CN" sz="2400" b="1" dirty="0">
                <a:latin typeface="微软雅黑" panose="020B0503020204020204" pitchFamily="34" charset="-122"/>
                <a:ea typeface="微软雅黑" panose="020B0503020204020204" pitchFamily="34" charset="-122"/>
              </a:rPr>
              <a:t> B. Expressing ideas and feelings clearly. </a:t>
            </a:r>
            <a:endParaRPr lang="en-US" altLang="zh-CN" sz="2400" b="1" dirty="0">
              <a:latin typeface="微软雅黑" panose="020B0503020204020204" pitchFamily="34" charset="-122"/>
              <a:ea typeface="微软雅黑" panose="020B0503020204020204" pitchFamily="34" charset="-122"/>
            </a:endParaRPr>
          </a:p>
          <a:p>
            <a:pPr>
              <a:lnSpc>
                <a:spcPct val="110000"/>
              </a:lnSpc>
            </a:pPr>
            <a:r>
              <a:rPr lang="en-US" altLang="zh-CN" sz="2400" b="1" dirty="0">
                <a:latin typeface="微软雅黑" panose="020B0503020204020204" pitchFamily="34" charset="-122"/>
                <a:ea typeface="微软雅黑" panose="020B0503020204020204" pitchFamily="34" charset="-122"/>
              </a:rPr>
              <a:t> C. Communicating.		</a:t>
            </a:r>
            <a:endParaRPr lang="en-US" altLang="zh-CN" sz="2400" b="1" dirty="0">
              <a:latin typeface="微软雅黑" panose="020B0503020204020204" pitchFamily="34" charset="-122"/>
              <a:ea typeface="微软雅黑" panose="020B0503020204020204" pitchFamily="34" charset="-122"/>
            </a:endParaRPr>
          </a:p>
          <a:p>
            <a:pPr>
              <a:lnSpc>
                <a:spcPct val="110000"/>
              </a:lnSpc>
            </a:pPr>
            <a:r>
              <a:rPr lang="en-US" altLang="zh-CN" sz="2400" b="1" dirty="0">
                <a:latin typeface="微软雅黑" panose="020B0503020204020204" pitchFamily="34" charset="-122"/>
                <a:ea typeface="微软雅黑" panose="020B0503020204020204" pitchFamily="34" charset="-122"/>
              </a:rPr>
              <a:t> D. Talking with people politely. </a:t>
            </a:r>
            <a:endParaRPr lang="en-US" altLang="zh-CN" sz="2400" b="1" dirty="0">
              <a:latin typeface="微软雅黑" panose="020B0503020204020204" pitchFamily="34" charset="-122"/>
              <a:ea typeface="微软雅黑" panose="020B0503020204020204" pitchFamily="34" charset="-122"/>
            </a:endParaRPr>
          </a:p>
          <a:p>
            <a:pPr>
              <a:lnSpc>
                <a:spcPct val="110000"/>
              </a:lnSpc>
            </a:pPr>
            <a:r>
              <a:rPr lang="en-US" altLang="zh-CN" sz="2400" b="1" dirty="0">
                <a:latin typeface="微软雅黑" panose="020B0503020204020204" pitchFamily="34" charset="-122"/>
                <a:ea typeface="微软雅黑" panose="020B0503020204020204" pitchFamily="34" charset="-122"/>
              </a:rPr>
              <a:t>7. The goal of active listening is for the listener to give full __________ to the speakers.</a:t>
            </a:r>
            <a:endParaRPr lang="en-US" altLang="zh-CN" sz="2400" b="1" dirty="0">
              <a:latin typeface="微软雅黑" panose="020B0503020204020204" pitchFamily="34" charset="-122"/>
              <a:ea typeface="微软雅黑" panose="020B0503020204020204" pitchFamily="34" charset="-122"/>
            </a:endParaRPr>
          </a:p>
          <a:p>
            <a:pPr>
              <a:lnSpc>
                <a:spcPct val="110000"/>
              </a:lnSpc>
            </a:pPr>
            <a:r>
              <a:rPr lang="en-US" altLang="zh-CN" sz="2400" b="1" dirty="0">
                <a:latin typeface="微软雅黑" panose="020B0503020204020204" pitchFamily="34" charset="-122"/>
                <a:ea typeface="微软雅黑" panose="020B0503020204020204" pitchFamily="34" charset="-122"/>
              </a:rPr>
              <a:t> A. distraction 		B. attention </a:t>
            </a:r>
            <a:endParaRPr lang="en-US" altLang="zh-CN" sz="2400" b="1" dirty="0">
              <a:latin typeface="微软雅黑" panose="020B0503020204020204" pitchFamily="34" charset="-122"/>
              <a:ea typeface="微软雅黑" panose="020B0503020204020204" pitchFamily="34" charset="-122"/>
            </a:endParaRPr>
          </a:p>
          <a:p>
            <a:pPr>
              <a:lnSpc>
                <a:spcPct val="110000"/>
              </a:lnSpc>
            </a:pPr>
            <a:r>
              <a:rPr lang="en-US" altLang="zh-CN" sz="2400" b="1" dirty="0">
                <a:latin typeface="微软雅黑" panose="020B0503020204020204" pitchFamily="34" charset="-122"/>
                <a:ea typeface="微软雅黑" panose="020B0503020204020204" pitchFamily="34" charset="-122"/>
              </a:rPr>
              <a:t> C. interest 			D. potential</a:t>
            </a:r>
            <a:endParaRPr lang="en-US" altLang="zh-CN" sz="2400" b="1" dirty="0">
              <a:latin typeface="微软雅黑" panose="020B0503020204020204" pitchFamily="34" charset="-122"/>
              <a:ea typeface="微软雅黑" panose="020B0503020204020204" pitchFamily="34" charset="-122"/>
            </a:endParaRPr>
          </a:p>
          <a:p>
            <a:pPr>
              <a:lnSpc>
                <a:spcPct val="110000"/>
              </a:lnSpc>
            </a:pP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8. The underlined word “avoid” in Paragraph 2 probably means “__________”. </a:t>
            </a: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a:p>
            <a:pPr>
              <a:lnSpc>
                <a:spcPct val="110000"/>
              </a:lnSpc>
            </a:pP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A.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钦佩</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B.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承认</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C.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避免</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D.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尝试</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a:t>
            </a: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a:p>
            <a:pPr>
              <a:lnSpc>
                <a:spcPct val="110000"/>
              </a:lnSpc>
            </a:pP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 name="文本框 1"/>
          <p:cNvSpPr txBox="1"/>
          <p:nvPr/>
        </p:nvSpPr>
        <p:spPr>
          <a:xfrm>
            <a:off x="7248525" y="1205230"/>
            <a:ext cx="141859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 name="文本框 2"/>
          <p:cNvSpPr txBox="1"/>
          <p:nvPr/>
        </p:nvSpPr>
        <p:spPr>
          <a:xfrm>
            <a:off x="9912349" y="3166145"/>
            <a:ext cx="4946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2" action="ppaction://hlinksldjump"/>
          </p:cNvPr>
          <p:cNvSpPr txBox="1"/>
          <p:nvPr/>
        </p:nvSpPr>
        <p:spPr>
          <a:xfrm>
            <a:off x="7035165" y="17792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3" action="ppaction://hlinksldjump"/>
          </p:cNvPr>
          <p:cNvSpPr txBox="1"/>
          <p:nvPr/>
        </p:nvSpPr>
        <p:spPr>
          <a:xfrm>
            <a:off x="9519285" y="38125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pic>
        <p:nvPicPr>
          <p:cNvPr id="6" name="图片 5"/>
          <p:cNvPicPr>
            <a:picLocks noChangeAspect="1"/>
          </p:cNvPicPr>
          <p:nvPr>
            <p:custDataLst>
              <p:tags r:id="rId4"/>
            </p:custDataLst>
          </p:nvPr>
        </p:nvPicPr>
        <p:blipFill>
          <a:blip r:embed="rId5"/>
          <a:stretch>
            <a:fillRect/>
          </a:stretch>
        </p:blipFill>
        <p:spPr>
          <a:xfrm>
            <a:off x="9937115" y="0"/>
            <a:ext cx="2254885" cy="2301240"/>
          </a:xfrm>
          <a:prstGeom prst="rect">
            <a:avLst/>
          </a:prstGeom>
        </p:spPr>
      </p:pic>
      <p:sp>
        <p:nvSpPr>
          <p:cNvPr id="8" name="文本框 7"/>
          <p:cNvSpPr txBox="1"/>
          <p:nvPr>
            <p:custDataLst>
              <p:tags r:id="rId6"/>
            </p:custDataLst>
          </p:nvPr>
        </p:nvSpPr>
        <p:spPr>
          <a:xfrm>
            <a:off x="1349375" y="5223510"/>
            <a:ext cx="4946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0" name="文本框 9">
            <a:hlinkClick r:id="rId7" action="ppaction://hlinksldjump"/>
          </p:cNvPr>
          <p:cNvSpPr txBox="1"/>
          <p:nvPr>
            <p:custDataLst>
              <p:tags r:id="rId8"/>
            </p:custDataLst>
          </p:nvPr>
        </p:nvSpPr>
        <p:spPr>
          <a:xfrm>
            <a:off x="5754370" y="6193473"/>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P spid="8" grpId="0"/>
      <p:bldP spid="8" grpId="1"/>
      <p:bldP spid="10" grpId="0" bldLvl="0" animBg="1"/>
      <p:bldP spid="10" grpId="1" animBg="1"/>
    </p:bldLst>
  </p:timing>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主旨大意题。根据第1段第1句话“Active listening is a special way of communicating”可知，积极倾听是一种特别的交流方式，全文围绕倾听进行展开，故本题正确答案为A。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1"/>
          <a:stretch>
            <a:fillRect/>
          </a:stretch>
        </p:blipFill>
        <p:spPr>
          <a:xfrm>
            <a:off x="-684051" y="2025920"/>
            <a:ext cx="15145062" cy="6412288"/>
          </a:xfrm>
          <a:prstGeom prst="rect">
            <a:avLst/>
          </a:prstGeom>
        </p:spPr>
      </p:pic>
      <p:sp>
        <p:nvSpPr>
          <p:cNvPr id="11" name="Title 3"/>
          <p:cNvSpPr txBox="1"/>
          <p:nvPr/>
        </p:nvSpPr>
        <p:spPr>
          <a:xfrm>
            <a:off x="3613150" y="1186180"/>
            <a:ext cx="7540625" cy="1292225"/>
          </a:xfrm>
          <a:prstGeom prst="rect">
            <a:avLst/>
          </a:prstGeom>
        </p:spPr>
        <p:txBody>
          <a:bodyPr vert="horz" lIns="45720" tIns="22860" rIns="45720" bIns="22860" rtlCol="0" anchor="ctr">
            <a:noAutofit/>
          </a:bodyP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algn="ctr"/>
            <a:r>
              <a:rPr b="1" spc="300" dirty="0">
                <a:latin typeface="微软雅黑" panose="020B0503020204020204" pitchFamily="34" charset="-122"/>
                <a:ea typeface="微软雅黑" panose="020B0503020204020204" pitchFamily="34" charset="-122"/>
                <a:cs typeface="微软雅黑" panose="020B0503020204020204" pitchFamily="34" charset="-122"/>
              </a:rPr>
              <a:t>第</a:t>
            </a:r>
            <a:r>
              <a:rPr lang="zh-CN" b="1" spc="300" dirty="0">
                <a:latin typeface="微软雅黑" panose="020B0503020204020204" pitchFamily="34" charset="-122"/>
                <a:ea typeface="微软雅黑" panose="020B0503020204020204" pitchFamily="34" charset="-122"/>
                <a:cs typeface="微软雅黑" panose="020B0503020204020204" pitchFamily="34" charset="-122"/>
              </a:rPr>
              <a:t>四</a:t>
            </a:r>
            <a:r>
              <a:rPr b="1" spc="300" dirty="0">
                <a:latin typeface="微软雅黑" panose="020B0503020204020204" pitchFamily="34" charset="-122"/>
                <a:ea typeface="微软雅黑" panose="020B0503020204020204" pitchFamily="34" charset="-122"/>
                <a:cs typeface="微软雅黑" panose="020B0503020204020204" pitchFamily="34" charset="-122"/>
              </a:rPr>
              <a:t>章 </a:t>
            </a:r>
            <a:r>
              <a:rPr lang="en-US" b="1" spc="300" dirty="0">
                <a:latin typeface="微软雅黑" panose="020B0503020204020204" pitchFamily="34" charset="-122"/>
                <a:ea typeface="微软雅黑" panose="020B0503020204020204" pitchFamily="34" charset="-122"/>
                <a:cs typeface="微软雅黑" panose="020B0503020204020204" pitchFamily="34" charset="-122"/>
              </a:rPr>
              <a:t> </a:t>
            </a:r>
            <a:r>
              <a:rPr b="1" spc="300" dirty="0" err="1">
                <a:solidFill>
                  <a:schemeClr val="accent5"/>
                </a:solidFill>
                <a:latin typeface="微软雅黑" panose="020B0503020204020204" pitchFamily="34" charset="-122"/>
                <a:ea typeface="微软雅黑" panose="020B0503020204020204" pitchFamily="34" charset="-122"/>
                <a:cs typeface="微软雅黑" panose="020B0503020204020204" pitchFamily="34" charset="-122"/>
              </a:rPr>
              <a:t>阅读理解</a:t>
            </a:r>
            <a:endParaRPr b="1" spc="300" dirty="0">
              <a:solidFill>
                <a:schemeClr val="accent5"/>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 name="Title 3"/>
          <p:cNvSpPr txBox="1"/>
          <p:nvPr/>
        </p:nvSpPr>
        <p:spPr>
          <a:xfrm>
            <a:off x="1964064" y="2025609"/>
            <a:ext cx="6515082" cy="452438"/>
          </a:xfrm>
          <a:prstGeom prst="rect">
            <a:avLst/>
          </a:prstGeom>
        </p:spPr>
        <p:txBody>
          <a:bodyPr vert="horz" lIns="45720" tIns="22860" rIns="45720" bIns="22860" rtlCol="0" anchor="ctr">
            <a:noAutofit/>
          </a:bodyP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algn="ctr"/>
            <a:endParaRPr lang="id-ID" sz="2000" dirty="0">
              <a:solidFill>
                <a:schemeClr val="tx1">
                  <a:lumMod val="50000"/>
                  <a:lumOff val="50000"/>
                </a:schemeClr>
              </a:solidFill>
              <a:latin typeface="+mn-ea"/>
              <a:ea typeface="+mn-ea"/>
              <a:cs typeface="+mn-ea"/>
            </a:endParaRPr>
          </a:p>
        </p:txBody>
      </p:sp>
      <p:pic>
        <p:nvPicPr>
          <p:cNvPr id="17" name="图片 16"/>
          <p:cNvPicPr>
            <a:picLocks noChangeAspect="1"/>
          </p:cNvPicPr>
          <p:nvPr/>
        </p:nvPicPr>
        <p:blipFill>
          <a:blip r:embed="rId2"/>
          <a:stretch>
            <a:fillRect/>
          </a:stretch>
        </p:blipFill>
        <p:spPr>
          <a:xfrm rot="1503710">
            <a:off x="10960528" y="-610002"/>
            <a:ext cx="1770470" cy="2081708"/>
          </a:xfrm>
          <a:prstGeom prst="rect">
            <a:avLst/>
          </a:prstGeom>
        </p:spPr>
      </p:pic>
      <p:sp>
        <p:nvSpPr>
          <p:cNvPr id="2" name="灯片编号占位符 1"/>
          <p:cNvSpPr>
            <a:spLocks noGrp="1"/>
          </p:cNvSpPr>
          <p:nvPr>
            <p:ph type="sldNum" sz="quarter" idx="12"/>
          </p:nvPr>
        </p:nvSpPr>
        <p:spPr/>
        <p:txBody>
          <a:bodyPr/>
          <a:lstStyle/>
          <a:p>
            <a:fld id="{91E8FD7A-3E62-43BB-957C-4F665A7B8324}" type="slidenum">
              <a:rPr lang="id-ID" smtClean="0"/>
            </a:fld>
            <a:endParaRPr lang="id-ID"/>
          </a:p>
        </p:txBody>
      </p:sp>
    </p:spTree>
  </p:cSld>
  <p:clrMapOvr>
    <a:masterClrMapping/>
  </p:clrMapOvr>
  <mc:AlternateContent xmlns:mc="http://schemas.openxmlformats.org/markup-compatibility/2006">
    <mc:Choice xmlns:p14="http://schemas.microsoft.com/office/powerpoint/2010/main" Requires="p14">
      <p:transition spd="slow" p14:dur="2500" advTm="3000"/>
    </mc:Choice>
    <mc:Fallback>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899"/>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13"/>
                                        </p:tgtEl>
                                        <p:attrNameLst>
                                          <p:attrName>style.visibility</p:attrName>
                                        </p:attrNameLst>
                                      </p:cBhvr>
                                      <p:to>
                                        <p:strVal val="visible"/>
                                      </p:to>
                                    </p:set>
                                    <p:animEffect transition="in" filter="fade">
                                      <p:cBhvr>
                                        <p:cTn id="13" dur="750"/>
                                        <p:tgtEl>
                                          <p:spTgt spid="13"/>
                                        </p:tgtEl>
                                      </p:cBhvr>
                                    </p:animEffect>
                                    <p:anim calcmode="lin" valueType="num">
                                      <p:cBhvr>
                                        <p:cTn id="14" dur="750" fill="hold"/>
                                        <p:tgtEl>
                                          <p:spTgt spid="13"/>
                                        </p:tgtEl>
                                        <p:attrNameLst>
                                          <p:attrName>ppt_x</p:attrName>
                                        </p:attrNameLst>
                                      </p:cBhvr>
                                      <p:tavLst>
                                        <p:tav tm="0">
                                          <p:val>
                                            <p:strVal val="#ppt_x"/>
                                          </p:val>
                                        </p:tav>
                                        <p:tav tm="100000">
                                          <p:val>
                                            <p:strVal val="#ppt_x"/>
                                          </p:val>
                                        </p:tav>
                                      </p:tavLst>
                                    </p:anim>
                                    <p:anim calcmode="lin" valueType="num">
                                      <p:cBhvr>
                                        <p:cTn id="15" dur="75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50800" y="4524375"/>
            <a:ext cx="12191365" cy="2342515"/>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左箭头 4">
            <a:hlinkClick r:id="rId1"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13" name="文本框 12"/>
          <p:cNvSpPr txBox="1"/>
          <p:nvPr/>
        </p:nvSpPr>
        <p:spPr>
          <a:xfrm>
            <a:off x="100330" y="4783455"/>
            <a:ext cx="12092305" cy="156845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解析：本题为句意猜测题。该段第一句中有三个动作work so hard in the hot sun、dig round the fruit trees</a:t>
            </a:r>
            <a:r>
              <a:rPr lang="en-US" altLang="zh-CN" sz="2400" dirty="0">
                <a:latin typeface="微软雅黑" panose="020B0503020204020204" pitchFamily="34" charset="-122"/>
                <a:ea typeface="微软雅黑" panose="020B0503020204020204" pitchFamily="34" charset="-122"/>
              </a:rPr>
              <a:t> </a:t>
            </a:r>
            <a:r>
              <a:rPr lang="zh-CN" altLang="en-US" sz="2400" dirty="0">
                <a:latin typeface="微软雅黑" panose="020B0503020204020204" pitchFamily="34" charset="-122"/>
                <a:ea typeface="微软雅黑" panose="020B0503020204020204" pitchFamily="34" charset="-122"/>
              </a:rPr>
              <a:t>和</a:t>
            </a:r>
            <a:r>
              <a:rPr lang="en-US" altLang="zh-CN" sz="2400" dirty="0">
                <a:latin typeface="微软雅黑" panose="020B0503020204020204" pitchFamily="34" charset="-122"/>
                <a:ea typeface="微软雅黑" panose="020B0503020204020204" pitchFamily="34" charset="-122"/>
              </a:rPr>
              <a:t> </a:t>
            </a:r>
            <a:r>
              <a:rPr lang="zh-CN" altLang="en-US" sz="2400" dirty="0">
                <a:latin typeface="微软雅黑" panose="020B0503020204020204" pitchFamily="34" charset="-122"/>
                <a:ea typeface="微软雅黑" panose="020B0503020204020204" pitchFamily="34" charset="-122"/>
              </a:rPr>
              <a:t>turn over the soil，翻译为“在炎热的阳光下辛勤工作”“围绕果树周围挖”和“翻土”，由此可推测他们翻遍了花园的每一寸土地，故本题正确答案为</a:t>
            </a:r>
            <a:r>
              <a:rPr lang="zh-CN" altLang="en-US" sz="2400" dirty="0">
                <a:solidFill>
                  <a:srgbClr val="FF0000"/>
                </a:solidFill>
                <a:latin typeface="微软雅黑" panose="020B0503020204020204" pitchFamily="34" charset="-122"/>
                <a:ea typeface="微软雅黑" panose="020B0503020204020204" pitchFamily="34" charset="-122"/>
              </a:rPr>
              <a:t>A</a:t>
            </a:r>
            <a:r>
              <a:rPr lang="zh-CN" altLang="en-US" sz="2400" dirty="0">
                <a:latin typeface="微软雅黑" panose="020B0503020204020204" pitchFamily="34" charset="-122"/>
                <a:ea typeface="微软雅黑" panose="020B0503020204020204" pitchFamily="34" charset="-122"/>
              </a:rPr>
              <a:t>。</a:t>
            </a:r>
            <a:endParaRPr lang="zh-CN" altLang="en-US" sz="2400" dirty="0">
              <a:latin typeface="微软雅黑" panose="020B0503020204020204" pitchFamily="34" charset="-122"/>
              <a:ea typeface="微软雅黑" panose="020B0503020204020204" pitchFamily="34" charset="-122"/>
            </a:endParaRPr>
          </a:p>
        </p:txBody>
      </p:sp>
      <p:sp>
        <p:nvSpPr>
          <p:cNvPr id="9" name="文本框 8"/>
          <p:cNvSpPr txBox="1"/>
          <p:nvPr/>
        </p:nvSpPr>
        <p:spPr>
          <a:xfrm>
            <a:off x="197485" y="262255"/>
            <a:ext cx="11796395" cy="4399915"/>
          </a:xfrm>
          <a:prstGeom prst="rect">
            <a:avLst/>
          </a:prstGeom>
          <a:noFill/>
        </p:spPr>
        <p:txBody>
          <a:bodyPr wrap="square" rtlCol="0" anchor="t">
            <a:spAutoFit/>
          </a:bodyPr>
          <a:lstStyle/>
          <a:p>
            <a:r>
              <a:rPr lang="zh-CN" altLang="en-US" sz="2800"/>
              <a:t>【例 3】（2015 年广东高职高考阅读理解 A 篇）</a:t>
            </a:r>
            <a:endParaRPr lang="zh-CN" altLang="en-US" sz="2800"/>
          </a:p>
          <a:p>
            <a:r>
              <a:rPr lang="zh-CN" altLang="en-US" sz="2800"/>
              <a:t>      </a:t>
            </a:r>
            <a:r>
              <a:rPr lang="zh-CN" altLang="en-US" sz="2800" b="1"/>
              <a:t> They worked so hard in the hot sun, digging round the fruit trees and turning over the soil with their spades ( 铲子 ). </a:t>
            </a:r>
            <a:r>
              <a:rPr lang="zh-CN" altLang="en-US" sz="2800" b="1" u="sng"/>
              <a:t>They went over every inch of the ground</a:t>
            </a:r>
            <a:r>
              <a:rPr lang="zh-CN" altLang="en-US" sz="2800" b="1"/>
              <a:t>. </a:t>
            </a:r>
            <a:endParaRPr lang="zh-CN" altLang="en-US" sz="2800"/>
          </a:p>
          <a:p>
            <a:endParaRPr lang="zh-CN" altLang="en-US" sz="2800"/>
          </a:p>
          <a:p>
            <a:r>
              <a:rPr lang="zh-CN" altLang="en-US" sz="2800"/>
              <a:t>58. The underlined sentence in Paragraph 3 is closest in meaning to </a:t>
            </a:r>
            <a:r>
              <a:rPr lang="en-US" altLang="zh-CN" sz="2800"/>
              <a:t>______</a:t>
            </a:r>
            <a:r>
              <a:rPr lang="zh-CN" altLang="en-US" sz="2800"/>
              <a:t>.</a:t>
            </a:r>
            <a:endParaRPr lang="zh-CN" altLang="en-US" sz="2800"/>
          </a:p>
          <a:p>
            <a:r>
              <a:rPr lang="zh-CN" altLang="en-US" sz="2800"/>
              <a:t> A. they dug everywhere in the garden</a:t>
            </a:r>
            <a:endParaRPr lang="zh-CN" altLang="en-US" sz="2800"/>
          </a:p>
          <a:p>
            <a:r>
              <a:rPr lang="zh-CN" altLang="en-US" sz="2800"/>
              <a:t> B. they went everywhere in the garden</a:t>
            </a:r>
            <a:endParaRPr lang="zh-CN" altLang="en-US" sz="2800"/>
          </a:p>
          <a:p>
            <a:r>
              <a:rPr lang="zh-CN" altLang="en-US" sz="2800"/>
              <a:t> C. they planted trees everywhere in the garden </a:t>
            </a:r>
            <a:endParaRPr lang="zh-CN" altLang="en-US" sz="2800"/>
          </a:p>
          <a:p>
            <a:r>
              <a:rPr lang="zh-CN" altLang="en-US" sz="2800"/>
              <a:t> D. they hid gold everywhere in the garden</a:t>
            </a:r>
            <a:endParaRPr lang="zh-CN" altLang="en-US"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Graphic spid="2" grpId="0">
        <p:bldAsOne/>
      </p:bldGraphic>
      <p:bldP spid="13" grpId="0"/>
    </p:bldLst>
  </p:timing>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sz="2800" b="1" dirty="0">
                <a:latin typeface="微软雅黑" panose="020B0503020204020204" pitchFamily="34" charset="-122"/>
                <a:ea typeface="微软雅黑" panose="020B0503020204020204" pitchFamily="34" charset="-122"/>
              </a:rPr>
              <a:t> 细节理解题。根据第2段第5句话“The goal is for the listener to give full attention to the speaker”可知，目的是让倾听者给予说话者全身心的关注。根据原文，中间空格处应是attention，故本题正确答案为B。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06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sz="2800" b="1" dirty="0">
                <a:latin typeface="微软雅黑" panose="020B0503020204020204" pitchFamily="34" charset="-122"/>
                <a:ea typeface="微软雅黑" panose="020B0503020204020204" pitchFamily="34" charset="-122"/>
              </a:rPr>
              <a:t> 词语猜测题。根据上文“give full attention to the speaker（全神贯注地倾听）”和下文“focus on understanding what is being said（集中注意理解对方正在说的话）”，可以猜测出avoid的意思为“避免”，故本题正确答案为C。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86690" y="485775"/>
            <a:ext cx="11934825" cy="5692775"/>
          </a:xfrm>
          <a:prstGeom prst="rect">
            <a:avLst/>
          </a:prstGeom>
          <a:noFill/>
        </p:spPr>
        <p:txBody>
          <a:bodyPr wrap="square" rtlCol="0" anchor="t">
            <a:spAutoFit/>
          </a:bodyPr>
          <a:lstStyle/>
          <a:p>
            <a:r>
              <a:rPr lang="en-US" altLang="zh-CN" sz="2800" b="1"/>
              <a:t>9. According to the passage, when the speaker finishes talking, what should the listener do? </a:t>
            </a:r>
            <a:endParaRPr lang="en-US" altLang="zh-CN" sz="2800" b="1"/>
          </a:p>
          <a:p>
            <a:r>
              <a:rPr lang="en-US" altLang="zh-CN" sz="2800" b="1"/>
              <a:t> A. The listener should think about whether what the speaker said is right or wrong. </a:t>
            </a:r>
            <a:endParaRPr lang="en-US" altLang="zh-CN" sz="2800" b="1"/>
          </a:p>
          <a:p>
            <a:r>
              <a:rPr lang="en-US" altLang="zh-CN" sz="2800" b="1"/>
              <a:t> B. The listener should repeat the main points of what the speaker said. </a:t>
            </a:r>
            <a:endParaRPr lang="en-US" altLang="zh-CN" sz="2800" b="1"/>
          </a:p>
          <a:p>
            <a:r>
              <a:rPr lang="en-US" altLang="zh-CN" sz="2800" b="1"/>
              <a:t> C. The listener should clear up some misunderstandings. </a:t>
            </a:r>
            <a:endParaRPr lang="en-US" altLang="zh-CN" sz="2800" b="1"/>
          </a:p>
          <a:p>
            <a:r>
              <a:rPr lang="en-US" altLang="zh-CN" sz="2800" b="1"/>
              <a:t> D. The listener should express his or her thought directly.</a:t>
            </a:r>
            <a:endParaRPr lang="en-US" altLang="zh-CN" sz="2800" b="1"/>
          </a:p>
          <a:p>
            <a:r>
              <a:rPr lang="en-US" altLang="zh-CN" sz="2800" b="1"/>
              <a:t>10. How to improve the communication between family members or co-workers? </a:t>
            </a:r>
            <a:endParaRPr lang="en-US" altLang="zh-CN" sz="2800" b="1"/>
          </a:p>
          <a:p>
            <a:r>
              <a:rPr lang="en-US" altLang="zh-CN" sz="2800" b="1"/>
              <a:t> A. By expecting the other person to say. </a:t>
            </a:r>
            <a:endParaRPr lang="en-US" altLang="zh-CN" sz="2800" b="1"/>
          </a:p>
          <a:p>
            <a:r>
              <a:rPr lang="en-US" altLang="zh-CN" sz="2800" b="1"/>
              <a:t> B. By reacting to each other quickly. </a:t>
            </a:r>
            <a:endParaRPr lang="en-US" altLang="zh-CN" sz="2800" b="1"/>
          </a:p>
          <a:p>
            <a:r>
              <a:rPr lang="en-US" altLang="zh-CN" sz="2800" b="1"/>
              <a:t> C. By forming a good habit of listening. </a:t>
            </a:r>
            <a:endParaRPr lang="en-US" altLang="zh-CN" sz="2800" b="1"/>
          </a:p>
          <a:p>
            <a:r>
              <a:rPr lang="en-US" altLang="zh-CN" sz="2800" b="1"/>
              <a:t> D. By finding a way to break the ice.</a:t>
            </a:r>
            <a:endParaRPr lang="en-US" altLang="zh-CN" sz="2800" b="1"/>
          </a:p>
        </p:txBody>
      </p:sp>
      <p:pic>
        <p:nvPicPr>
          <p:cNvPr id="2" name="图片 1"/>
          <p:cNvPicPr>
            <a:picLocks noChangeAspect="1"/>
          </p:cNvPicPr>
          <p:nvPr/>
        </p:nvPicPr>
        <p:blipFill>
          <a:blip r:embed="rId2"/>
          <a:stretch>
            <a:fillRect/>
          </a:stretch>
        </p:blipFill>
        <p:spPr>
          <a:xfrm>
            <a:off x="8526145" y="4013835"/>
            <a:ext cx="2143760" cy="2187575"/>
          </a:xfrm>
          <a:prstGeom prst="rect">
            <a:avLst/>
          </a:prstGeom>
        </p:spPr>
      </p:pic>
      <p:sp>
        <p:nvSpPr>
          <p:cNvPr id="3" name="文本框 2"/>
          <p:cNvSpPr txBox="1"/>
          <p:nvPr/>
        </p:nvSpPr>
        <p:spPr>
          <a:xfrm>
            <a:off x="2229802" y="1004570"/>
            <a:ext cx="4972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1689100" y="3908425"/>
            <a:ext cx="7893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3" action="ppaction://hlinksldjump"/>
          </p:cNvPr>
          <p:cNvSpPr txBox="1"/>
          <p:nvPr/>
        </p:nvSpPr>
        <p:spPr>
          <a:xfrm>
            <a:off x="2843530" y="9023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3" name="文本框 12">
            <a:hlinkClick r:id="rId4" action="ppaction://hlinksldjump"/>
          </p:cNvPr>
          <p:cNvSpPr txBox="1"/>
          <p:nvPr/>
        </p:nvSpPr>
        <p:spPr>
          <a:xfrm>
            <a:off x="2276475" y="39084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1000"/>
                                        <p:tgtEl>
                                          <p:spTgt spid="13"/>
                                        </p:tgtEl>
                                      </p:cBhvr>
                                    </p:animEffect>
                                    <p:anim calcmode="lin" valueType="num">
                                      <p:cBhvr>
                                        <p:cTn id="27" dur="1000" fill="hold"/>
                                        <p:tgtEl>
                                          <p:spTgt spid="13"/>
                                        </p:tgtEl>
                                        <p:attrNameLst>
                                          <p:attrName>ppt_x</p:attrName>
                                        </p:attrNameLst>
                                      </p:cBhvr>
                                      <p:tavLst>
                                        <p:tav tm="0">
                                          <p:val>
                                            <p:strVal val="#ppt_x"/>
                                          </p:val>
                                        </p:tav>
                                        <p:tav tm="100000">
                                          <p:val>
                                            <p:strVal val="#ppt_x"/>
                                          </p:val>
                                        </p:tav>
                                      </p:tavLst>
                                    </p:anim>
                                    <p:anim calcmode="lin" valueType="num">
                                      <p:cBhvr>
                                        <p:cTn id="2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7" grpId="0"/>
      <p:bldP spid="7" grpId="1"/>
      <p:bldP spid="9" grpId="0" bldLvl="0" animBg="1"/>
      <p:bldP spid="9" grpId="1" animBg="1"/>
      <p:bldP spid="13" grpId="0" bldLvl="0" animBg="1"/>
      <p:bldP spid="13" grpId="1" animBg="1"/>
    </p:bldLst>
  </p:timing>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细节理解题。根据第3段第1句话“Once the speaker finishes talking, you should repeat back the main points of what he or she just said”可知，一旦说话者讲完，你应该重复他或她刚刚说话内容的要点，故本题正确答案为B。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推理判断题。根据最后一段第2句话“Family members and co-workers often have bad listening habits”可知，家庭成员与同事之间通常有糟糕的倾听习惯（导致沟通不畅），因此要养成好的倾听习惯，改善家庭成员之间的沟通，故本题正确答案为C。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0505" y="3427095"/>
            <a:ext cx="12248515" cy="225615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Why have so many companies started allowing their employees to wear casual clothes? </a:t>
            </a:r>
            <a:endParaRPr lang="zh-CN" altLang="en-US" sz="2400" b="1"/>
          </a:p>
          <a:p>
            <a:pPr>
              <a:lnSpc>
                <a:spcPct val="100000"/>
              </a:lnSpc>
            </a:pPr>
            <a:r>
              <a:rPr lang="zh-CN" altLang="en-US" sz="2400" b="1"/>
              <a:t>B. More and more companies are allowing their office workers to wear casual clothes to work. </a:t>
            </a:r>
            <a:endParaRPr lang="zh-CN" altLang="en-US" sz="2400" b="1"/>
          </a:p>
          <a:p>
            <a:pPr>
              <a:lnSpc>
                <a:spcPct val="100000"/>
              </a:lnSpc>
            </a:pPr>
            <a:r>
              <a:rPr lang="zh-CN" altLang="en-US" sz="2400" b="1"/>
              <a:t>C. He hardly ever wears a necktie.</a:t>
            </a:r>
            <a:endParaRPr lang="zh-CN" altLang="en-US" sz="2400" b="1"/>
          </a:p>
          <a:p>
            <a:pPr>
              <a:lnSpc>
                <a:spcPct val="100000"/>
              </a:lnSpc>
            </a:pPr>
            <a:r>
              <a:rPr lang="zh-CN" altLang="en-US" sz="2400" b="1"/>
              <a:t>D. Supporters of casual office wear also argue that a casual dress code helps them save money.</a:t>
            </a:r>
            <a:endParaRPr lang="zh-CN" altLang="en-US" sz="2400" b="1"/>
          </a:p>
          <a:p>
            <a:pPr>
              <a:lnSpc>
                <a:spcPct val="100000"/>
              </a:lnSpc>
            </a:pPr>
            <a:r>
              <a:rPr lang="zh-CN" altLang="en-US" sz="2400" b="1"/>
              <a:t>E. Another reason is that people seem happier and more productive when they are wearing comfortable clothes.</a:t>
            </a:r>
            <a:endParaRPr lang="zh-CN" altLang="en-US" sz="2400" b="1"/>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04800" y="217805"/>
            <a:ext cx="11582400" cy="3495040"/>
          </a:xfrm>
          <a:prstGeom prst="rect">
            <a:avLst/>
          </a:prstGeom>
          <a:noFill/>
        </p:spPr>
        <p:txBody>
          <a:bodyPr wrap="square" rtlCol="0" anchor="t">
            <a:spAutoFit/>
          </a:bodyPr>
          <a:lstStyle/>
          <a:p>
            <a:pPr>
              <a:lnSpc>
                <a:spcPct val="100000"/>
              </a:lnSpc>
            </a:pPr>
            <a:r>
              <a:rPr lang="en-US" altLang="zh-CN" sz="2800"/>
              <a:t>                                      B)（议论文）</a:t>
            </a:r>
            <a:endParaRPr lang="en-US" altLang="zh-CN" sz="2800"/>
          </a:p>
          <a:p>
            <a:pPr algn="r">
              <a:lnSpc>
                <a:spcPct val="100000"/>
              </a:lnSpc>
            </a:pPr>
            <a:r>
              <a:rPr lang="en-US" altLang="zh-CN" sz="2800"/>
              <a:t>难度系数★★★ 建议时长：8 分钟</a:t>
            </a:r>
            <a:endParaRPr lang="en-US" altLang="zh-CN" sz="2800"/>
          </a:p>
          <a:p>
            <a:pPr algn="just">
              <a:lnSpc>
                <a:spcPct val="100000"/>
              </a:lnSpc>
            </a:pPr>
            <a:r>
              <a:rPr lang="en-US" altLang="zh-CN" sz="2800"/>
              <a:t>      Five years ago, David Smith wore an expensive suit to work every day. “I was a clothes addict,” he jokes, “I used to carry a fresh suit to work with me, so I could change if my clothes got wrinkled.” Today David wears casual clothes—Khaki pants and a sports shirt—to the office. 11______ “I am working harder than ever,” David says, “and I need to feel comfortable.”</a:t>
            </a:r>
            <a:endParaRPr lang="en-US" altLang="zh-CN" sz="2800"/>
          </a:p>
          <a:p>
            <a:pPr algn="just">
              <a:lnSpc>
                <a:spcPct val="90000"/>
              </a:lnSpc>
            </a:pPr>
            <a:r>
              <a:rPr lang="en-US" altLang="zh-CN" sz="2800"/>
              <a:t>  </a:t>
            </a:r>
            <a:endParaRPr lang="en-US" altLang="zh-CN" sz="2800"/>
          </a:p>
        </p:txBody>
      </p:sp>
      <p:sp>
        <p:nvSpPr>
          <p:cNvPr id="2" name="文本框 1"/>
          <p:cNvSpPr txBox="1"/>
          <p:nvPr>
            <p:custDataLst>
              <p:tags r:id="rId3"/>
            </p:custDataLst>
          </p:nvPr>
        </p:nvSpPr>
        <p:spPr>
          <a:xfrm>
            <a:off x="7632065" y="236156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Lst>
  </p:timing>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第1段叙述的是David Smith，从人称代词可以判断是He，其他几个选项跟第1段的内容冲突，故本题正确答案为C。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348980" y="6121400"/>
            <a:ext cx="138938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0505" y="3049270"/>
            <a:ext cx="12248515" cy="249428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Why have so many companies started allowing their employees to wear casual clothes? </a:t>
            </a:r>
            <a:endParaRPr lang="zh-CN" altLang="en-US" sz="2400" b="1"/>
          </a:p>
          <a:p>
            <a:pPr>
              <a:lnSpc>
                <a:spcPct val="100000"/>
              </a:lnSpc>
            </a:pPr>
            <a:r>
              <a:rPr lang="zh-CN" altLang="en-US" sz="2400" b="1"/>
              <a:t>B. More and more companies are allowing their office workers to wear casual clothes to work. </a:t>
            </a:r>
            <a:endParaRPr lang="zh-CN" altLang="en-US" sz="2400" b="1"/>
          </a:p>
          <a:p>
            <a:pPr>
              <a:lnSpc>
                <a:spcPct val="100000"/>
              </a:lnSpc>
            </a:pPr>
            <a:r>
              <a:rPr lang="zh-CN" altLang="en-US" sz="2400" b="1"/>
              <a:t>C. He hardly ever wears a necktie.</a:t>
            </a:r>
            <a:endParaRPr lang="zh-CN" altLang="en-US" sz="2400" b="1"/>
          </a:p>
          <a:p>
            <a:pPr>
              <a:lnSpc>
                <a:spcPct val="100000"/>
              </a:lnSpc>
            </a:pPr>
            <a:r>
              <a:rPr lang="zh-CN" altLang="en-US" sz="2400" b="1"/>
              <a:t>D. Supporters of casual office wear also argue that a casual dress code helps them save money.</a:t>
            </a:r>
            <a:endParaRPr lang="zh-CN" altLang="en-US" sz="2400" b="1"/>
          </a:p>
          <a:p>
            <a:pPr>
              <a:lnSpc>
                <a:spcPct val="100000"/>
              </a:lnSpc>
            </a:pPr>
            <a:r>
              <a:rPr lang="zh-CN" altLang="en-US" sz="2400" b="1"/>
              <a:t>E. Another reason is that people seem happier and more productive when they are wearing comfortable clothes.</a:t>
            </a:r>
            <a:endParaRPr lang="zh-CN" altLang="en-US" sz="2400" b="1"/>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467360" y="217805"/>
            <a:ext cx="11582400" cy="2676525"/>
          </a:xfrm>
          <a:prstGeom prst="rect">
            <a:avLst/>
          </a:prstGeom>
          <a:noFill/>
        </p:spPr>
        <p:txBody>
          <a:bodyPr wrap="square" rtlCol="0" anchor="t">
            <a:spAutoFit/>
          </a:bodyPr>
          <a:lstStyle/>
          <a:p>
            <a:pPr>
              <a:lnSpc>
                <a:spcPct val="100000"/>
              </a:lnSpc>
            </a:pPr>
            <a:r>
              <a:rPr lang="en-US" altLang="zh-CN" sz="2800"/>
              <a:t>      12______ In the United States, the change from formal to casual office wear has been gradual. In the early 1990s, many companies allowed their employees to wear casual clothes on Friday (but only on Friday). This became known as “dress-down Friday” or “casual Friday”. “What started out as an extra one-day-a-week benefit for employees has really become an everyday thing,” Maisly Jones said.</a:t>
            </a:r>
            <a:endParaRPr lang="en-US" altLang="zh-CN" sz="2800"/>
          </a:p>
        </p:txBody>
      </p:sp>
      <p:sp>
        <p:nvSpPr>
          <p:cNvPr id="2" name="文本框 1"/>
          <p:cNvSpPr txBox="1"/>
          <p:nvPr>
            <p:custDataLst>
              <p:tags r:id="rId3"/>
            </p:custDataLst>
          </p:nvPr>
        </p:nvSpPr>
        <p:spPr>
          <a:xfrm>
            <a:off x="1589405" y="2178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Lst>
  </p:timing>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a:t>
            </a:r>
            <a:r>
              <a:rPr lang="en-US" sz="2800" b="1" dirty="0">
                <a:latin typeface="微软雅黑" panose="020B0503020204020204" pitchFamily="34" charset="-122"/>
                <a:ea typeface="微软雅黑" panose="020B0503020204020204" pitchFamily="34" charset="-122"/>
              </a:rPr>
              <a:t>2</a:t>
            </a:r>
            <a:r>
              <a:rPr sz="2800" b="1" dirty="0">
                <a:latin typeface="微软雅黑" panose="020B0503020204020204" pitchFamily="34" charset="-122"/>
                <a:ea typeface="微软雅黑" panose="020B0503020204020204" pitchFamily="34" charset="-122"/>
              </a:rPr>
              <a:t>. 	 空格位于句首，考虑是概括性或承上启下的语句。该段讲的是美国人开始接受上班族穿休闲装。B项概括了这一段的内容，故本题正确答案为B。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303895" y="6121400"/>
            <a:ext cx="143446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88900" y="3846195"/>
            <a:ext cx="12103735" cy="2359025"/>
          </a:xfrm>
          <a:prstGeom prst="rect">
            <a:avLst/>
          </a:prstGeom>
          <a:solidFill>
            <a:schemeClr val="accent6">
              <a:lumMod val="20000"/>
              <a:lumOff val="80000"/>
            </a:schemeClr>
          </a:solidFill>
        </p:spPr>
        <p:txBody>
          <a:bodyPr wrap="square" rtlCol="0">
            <a:noAutofit/>
          </a:bodyPr>
          <a:lstStyle/>
          <a:p>
            <a:r>
              <a:rPr lang="zh-CN" altLang="en-US" sz="2400" b="1"/>
              <a:t>A. Why have so many companies started allowing their employees to wear casual clothes? </a:t>
            </a:r>
            <a:endParaRPr lang="zh-CN" altLang="en-US" sz="2400" b="1"/>
          </a:p>
          <a:p>
            <a:r>
              <a:rPr lang="zh-CN" altLang="en-US" sz="2400" b="1"/>
              <a:t>B. More and more companies are allowing their office workers to wear casual clothes to work. </a:t>
            </a:r>
            <a:endParaRPr lang="zh-CN" altLang="en-US" sz="2400" b="1"/>
          </a:p>
          <a:p>
            <a:r>
              <a:rPr lang="zh-CN" altLang="en-US" sz="2400" b="1"/>
              <a:t>C. He hardly ever wears a necktie.</a:t>
            </a:r>
            <a:endParaRPr lang="zh-CN" altLang="en-US" sz="2400" b="1"/>
          </a:p>
          <a:p>
            <a:r>
              <a:rPr lang="zh-CN" altLang="en-US" sz="2400" b="1"/>
              <a:t>D. Supporters of casual office wear also argue that a casual dress code helps them save money.</a:t>
            </a:r>
            <a:endParaRPr lang="zh-CN" altLang="en-US" sz="2400" b="1"/>
          </a:p>
          <a:p>
            <a:r>
              <a:rPr lang="zh-CN" altLang="en-US" sz="2400" b="1"/>
              <a:t>E. Another reason is that people seem happier and more productive when they are wearing comfortable clothes.</a:t>
            </a:r>
            <a:endParaRPr lang="zh-CN" altLang="en-US" sz="2400" b="1"/>
          </a:p>
        </p:txBody>
      </p:sp>
      <p:sp>
        <p:nvSpPr>
          <p:cNvPr id="3" name="内容占位符 2"/>
          <p:cNvSpPr>
            <a:spLocks noGrp="1"/>
          </p:cNvSpPr>
          <p:nvPr>
            <p:ph idx="1"/>
          </p:nvPr>
        </p:nvSpPr>
        <p:spPr>
          <a:xfrm>
            <a:off x="311785" y="80010"/>
            <a:ext cx="11568430" cy="2279650"/>
          </a:xfrm>
        </p:spPr>
        <p:txBody>
          <a:bodyPr>
            <a:noAutofit/>
          </a:bodyPr>
          <a:lstStyle/>
          <a:p>
            <a:pPr marL="0" indent="0">
              <a:lnSpc>
                <a:spcPct val="90000"/>
              </a:lnSpc>
              <a:buNone/>
            </a:pPr>
            <a:r>
              <a:rPr lang="en-US" sz="28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800" dirty="0">
                <a:ea typeface="微软雅黑" panose="020B0503020204020204" pitchFamily="34" charset="-122"/>
                <a:cs typeface="+mn-lt"/>
                <a:sym typeface="+mn-ea"/>
              </a:rPr>
              <a:t> 13 </a:t>
            </a:r>
            <a:r>
              <a:rPr lang="en-US" sz="2800" dirty="0">
                <a:ea typeface="微软雅黑" panose="020B0503020204020204" pitchFamily="34" charset="-122"/>
                <a:cs typeface="+mn-lt"/>
                <a:sym typeface="+mn-ea"/>
              </a:rPr>
              <a:t>_____</a:t>
            </a:r>
            <a:r>
              <a:rPr sz="2800" dirty="0">
                <a:ea typeface="微软雅黑" panose="020B0503020204020204" pitchFamily="34" charset="-122"/>
                <a:cs typeface="+mn-lt"/>
                <a:sym typeface="+mn-ea"/>
              </a:rPr>
              <a:t>One reason is that it’s easier for a company to attract new employees if it has a casual dress code. “A lot of young people don’t want to dress up for work,” the owner of a software company said, “so it’s hard to hire people if you have a conservative dress code.” 14</a:t>
            </a:r>
            <a:r>
              <a:rPr lang="en-US" sz="2800" dirty="0">
                <a:ea typeface="微软雅黑" panose="020B0503020204020204" pitchFamily="34" charset="-122"/>
                <a:cs typeface="+mn-lt"/>
                <a:sym typeface="+mn-ea"/>
              </a:rPr>
              <a:t>_____</a:t>
            </a:r>
            <a:r>
              <a:rPr sz="2800" dirty="0">
                <a:ea typeface="微软雅黑" panose="020B0503020204020204" pitchFamily="34" charset="-122"/>
                <a:cs typeface="+mn-lt"/>
                <a:sym typeface="+mn-ea"/>
              </a:rPr>
              <a:t> In a study conducted by Levi Strauss and Company, 85 percent of employers said that they believe that casual dress improves employee morale. Only 4 percent of employers said that casual dress has a negative influence on productivity. 15 </a:t>
            </a:r>
            <a:r>
              <a:rPr lang="en-US" sz="2800" dirty="0">
                <a:ea typeface="微软雅黑" panose="020B0503020204020204" pitchFamily="34" charset="-122"/>
                <a:cs typeface="+mn-lt"/>
                <a:sym typeface="+mn-ea"/>
              </a:rPr>
              <a:t>______</a:t>
            </a:r>
            <a:r>
              <a:rPr sz="2800" dirty="0">
                <a:ea typeface="微软雅黑" panose="020B0503020204020204" pitchFamily="34" charset="-122"/>
                <a:cs typeface="+mn-lt"/>
                <a:sym typeface="+mn-ea"/>
              </a:rPr>
              <a:t>“Suits are expensive, if you have to wear one every day,” one person said. “For the same amount of money, you can buy a lot more casual clothes.”</a:t>
            </a:r>
            <a:endParaRPr sz="2800" dirty="0">
              <a:ea typeface="微软雅黑" panose="020B0503020204020204" pitchFamily="34" charset="-122"/>
              <a:cs typeface="+mn-lt"/>
              <a:sym typeface="+mn-ea"/>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1025645"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1703070" y="80010"/>
            <a:ext cx="7423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7552055" y="1174115"/>
            <a:ext cx="87503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9392920" y="2300605"/>
            <a:ext cx="102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a:hlinkClick r:id="rId3" action="ppaction://hlinksldjump"/>
          </p:cNvPr>
          <p:cNvSpPr txBox="1"/>
          <p:nvPr/>
        </p:nvSpPr>
        <p:spPr>
          <a:xfrm>
            <a:off x="4815205" y="57429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13" grpId="0" bldLvl="0" animBg="1"/>
      <p:bldP spid="13"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201295" y="4672330"/>
            <a:ext cx="11776710" cy="2185670"/>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2" name="图示 1"/>
          <p:cNvGraphicFramePr/>
          <p:nvPr/>
        </p:nvGraphicFramePr>
        <p:xfrm>
          <a:off x="942975" y="-313055"/>
          <a:ext cx="9120505" cy="549529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6"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436245" y="1377795"/>
            <a:ext cx="9873615" cy="3046095"/>
          </a:xfrm>
          <a:prstGeom prst="rect">
            <a:avLst/>
          </a:prstGeom>
          <a:noFill/>
        </p:spPr>
        <p:txBody>
          <a:bodyPr wrap="none" rtlCol="0">
            <a:spAutoFit/>
          </a:bodyPr>
          <a:lstStyle/>
          <a:p>
            <a:pPr algn="l"/>
            <a:r>
              <a:rPr lang="en-US" altLang="zh-CN" sz="2400" b="1" dirty="0">
                <a:latin typeface="微软雅黑" panose="020B0503020204020204" pitchFamily="34" charset="-122"/>
                <a:ea typeface="微软雅黑" panose="020B0503020204020204" pitchFamily="34" charset="-122"/>
              </a:rPr>
              <a:t>【常见题型】</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① We can know from the passage that __________.</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② We can infer from the  passage that __________.</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③ The passage implies that __________.</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④ The passage suggests that __________.</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⑤ It can be concluded from the passage that __________.</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⑥ What can be concluded from the passage?</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⑦ From the passage we can draw the conclusion that __________.</a:t>
            </a:r>
            <a:endParaRPr lang="en-US" altLang="zh-CN" sz="2400" b="1" dirty="0">
              <a:latin typeface="微软雅黑" panose="020B0503020204020204" pitchFamily="34" charset="-122"/>
              <a:ea typeface="微软雅黑" panose="020B0503020204020204" pitchFamily="34" charset="-122"/>
            </a:endParaRPr>
          </a:p>
        </p:txBody>
      </p:sp>
      <p:sp>
        <p:nvSpPr>
          <p:cNvPr id="9" name="文本框 8"/>
          <p:cNvSpPr txBox="1"/>
          <p:nvPr/>
        </p:nvSpPr>
        <p:spPr>
          <a:xfrm>
            <a:off x="316230" y="4671695"/>
            <a:ext cx="11661140" cy="193802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endParaRPr sz="2400" dirty="0">
              <a:latin typeface="微软雅黑" panose="020B0503020204020204" pitchFamily="34" charset="-122"/>
              <a:ea typeface="微软雅黑" panose="020B0503020204020204" pitchFamily="34" charset="-122"/>
            </a:endParaRPr>
          </a:p>
          <a:p>
            <a:r>
              <a:rPr sz="2400" dirty="0">
                <a:latin typeface="微软雅黑" panose="020B0503020204020204" pitchFamily="34" charset="-122"/>
                <a:ea typeface="微软雅黑" panose="020B0503020204020204" pitchFamily="34" charset="-122"/>
              </a:rPr>
              <a:t>这类题型要求学生在理解原文的基础上，针对文章的结论、寓意、作者的思想倾向、写作思路等方面，做出一定的推理、判断，从而得出文章的隐含意义和深层意义，需要学生通过对文章的理解去推理答案。推理不能脱离原文。所选答案一定要和文章的主旨大意保持一致。</a:t>
            </a:r>
            <a:endParaRPr sz="2400"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par>
                                <p:cTn id="14" presetID="2" presetClass="entr" presetSubtype="4"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Graphic spid="2" grpId="0">
        <p:bldAsOne/>
      </p:bldGraphic>
      <p:bldP spid="4" grpId="0"/>
      <p:bldP spid="9" grpId="0"/>
      <p:bldP spid="9" grpId="1"/>
    </p:bldLst>
  </p:timing>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85393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空格处是提问句，下面有回答One reason …，故本题正确答案为A。</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14.  空格所在段落前面已经有One reason is …，故本题正确答案为E。</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15.  空格处后面讲到套装很贵，同样的钱，可以买到更多休闲服，故本题正确答案为D。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hold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抱住 		personality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个性 	neighbor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邻居</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cancer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癌症 	cheer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欢呼		 kindness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善良</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Every time we visited her, she would kindly listen to all of our problems and then say something so wise that we would leave her home with our hearts singing. 每次我们拜访她，她总会友好地倾听我们的问题，然后她所说出的答案是如此的明智，以至于在我们离开她家的时候，我们都非常愉快。</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542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communicate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交流	 lead to 导致 	on one’s own 独自地</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take turns 轮流 		repeat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重复 	misunderstanding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误解，误会</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focus on 集中于 		clear up 清除 	react to 做出反应</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Its goal is to make it easier for people to clearly express ideas and feelings. 它的目标是让人们更容易清晰地表达想法和感受。其中重要句型：make+it+adj.+for sb.+to do sth. 表示 “ 使得做某事对某人来说怎么样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They focus on what they expect the other person to say rather than on what is actually said. Active listening gives them a way to break this pattern. 他们的注意力集中在期望对方说什么，而不是集中在对方实际上说了什么上面。积极倾听给了他们一种打破这种模式的方法。</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addict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有瘾的人		 casual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随意的		 pant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裤子</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gradual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逐渐的		 extra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额外的 		conservative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保守的</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dress code </a:t>
            </a:r>
            <a:r>
              <a:rPr lang="en-US" altLang="zh-CN" sz="2400" dirty="0" err="1">
                <a:latin typeface="微软雅黑" panose="020B0503020204020204" pitchFamily="34" charset="-122"/>
                <a:ea typeface="微软雅黑" panose="020B0503020204020204" pitchFamily="34" charset="-122"/>
                <a:cs typeface="Times New Roman" panose="02020603050405020304" pitchFamily="18" charset="0"/>
              </a:rPr>
              <a:t>着装要求</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conduct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执行 		morale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心境，士气</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negative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否定的 	 productivity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生产力</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299720" y="196215"/>
            <a:ext cx="11457940" cy="5323205"/>
          </a:xfrm>
          <a:prstGeom prst="rect">
            <a:avLst/>
          </a:prstGeom>
          <a:noFill/>
        </p:spPr>
        <p:txBody>
          <a:bodyPr wrap="square" rtlCol="0" anchor="t">
            <a:spAutoFit/>
          </a:bodyPr>
          <a:lstStyle/>
          <a:p>
            <a:r>
              <a:rPr lang="en-US" altLang="zh-CN" sz="2800"/>
              <a:t>                 </a:t>
            </a:r>
            <a:r>
              <a:rPr lang="en-US" altLang="zh-CN" sz="28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自测题七</a:t>
            </a:r>
            <a:r>
              <a:rPr lang="en-US" altLang="zh-CN" sz="3200" b="1"/>
              <a:t> </a:t>
            </a:r>
            <a:r>
              <a:rPr lang="en-US" altLang="zh-CN" sz="2800"/>
              <a:t>  </a:t>
            </a:r>
            <a:endParaRPr lang="en-US" altLang="zh-CN" sz="2800"/>
          </a:p>
          <a:p>
            <a:r>
              <a:rPr lang="en-US" altLang="zh-CN" sz="2800"/>
              <a:t>                                             A（记叙文）</a:t>
            </a:r>
            <a:endParaRPr lang="en-US" altLang="zh-CN" sz="2800"/>
          </a:p>
          <a:p>
            <a:r>
              <a:rPr lang="en-US" altLang="zh-CN" sz="2800"/>
              <a:t>                                                                       难度系数★★ 建议时长：5 分钟</a:t>
            </a:r>
            <a:endParaRPr lang="en-US" altLang="zh-CN" sz="2800"/>
          </a:p>
          <a:p>
            <a:pPr algn="just"/>
            <a:r>
              <a:rPr lang="en-US" altLang="zh-CN" sz="2800"/>
              <a:t>     Tony became ill and had to spend all day in bed. Because other children could not come near him, he felt sad and lonely.</a:t>
            </a:r>
            <a:endParaRPr lang="en-US" altLang="zh-CN" sz="2800"/>
          </a:p>
          <a:p>
            <a:pPr algn="just"/>
            <a:r>
              <a:rPr lang="en-US" altLang="zh-CN" sz="2800"/>
              <a:t>     There wasn’t much to do, so he just looked out the window. One day, he saw something strange outside the window. It was a penguin eating a sandwich. The penguin said “good afternoon” to Tony and then left.</a:t>
            </a:r>
            <a:endParaRPr lang="en-US" altLang="zh-CN" sz="2800"/>
          </a:p>
          <a:p>
            <a:pPr algn="just"/>
            <a:r>
              <a:rPr lang="en-US" altLang="zh-CN" sz="2800"/>
              <a:t>     Tony was very surprised. He tried to find out what was going on. Suddenly, he saw a monkey playing with a balloon outside his window. As he saw more and more strange animals, Tony burst out laughing and found it hard to stop.</a:t>
            </a:r>
            <a:endParaRPr lang="en-US" altLang="zh-CN" sz="2800"/>
          </a:p>
          <a:p>
            <a:pPr algn="just"/>
            <a:r>
              <a:rPr lang="en-US" altLang="zh-CN" sz="2800"/>
              <a:t>     </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63195" y="398145"/>
            <a:ext cx="11674475" cy="3538220"/>
          </a:xfrm>
          <a:prstGeom prst="rect">
            <a:avLst/>
          </a:prstGeom>
          <a:noFill/>
        </p:spPr>
        <p:txBody>
          <a:bodyPr wrap="square" rtlCol="0" anchor="t">
            <a:spAutoFit/>
          </a:bodyPr>
          <a:lstStyle/>
          <a:p>
            <a:pPr algn="just"/>
            <a:r>
              <a:rPr lang="en-US" altLang="zh-CN" sz="2800">
                <a:sym typeface="+mn-ea"/>
              </a:rPr>
              <a:t>     Before long, his health improved and he went back to school. He told his friend about all the strange things outside his window. While he was talking, he saw something in his friend’s schoolbag. Tony asked what it was and his friend showed him.</a:t>
            </a:r>
            <a:endParaRPr lang="en-US" altLang="zh-CN" sz="2800">
              <a:sym typeface="+mn-ea"/>
            </a:endParaRPr>
          </a:p>
          <a:p>
            <a:pPr algn="just"/>
            <a:r>
              <a:rPr lang="en-US" altLang="zh-CN" sz="2800">
                <a:sym typeface="+mn-ea"/>
              </a:rPr>
              <a:t>     Inside the bag were many clothes that looked like animals. His friend wore them to cheer Tony up while he was ill!</a:t>
            </a:r>
            <a:endParaRPr lang="en-US" altLang="zh-CN" sz="2800">
              <a:sym typeface="+mn-ea"/>
            </a:endParaRPr>
          </a:p>
          <a:p>
            <a:pPr algn="just"/>
            <a:r>
              <a:rPr lang="en-US" altLang="zh-CN" sz="2800">
                <a:sym typeface="+mn-ea"/>
              </a:rPr>
              <a:t>     From that day on, Tony always tried his best to make sure his friends never felt sad or lonely.</a:t>
            </a:r>
            <a:endParaRPr lang="en-US" altLang="zh-CN" sz="28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45745" y="720725"/>
            <a:ext cx="11946255" cy="5913120"/>
          </a:xfrm>
        </p:spPr>
        <p:txBody>
          <a:bodyPr>
            <a:normAutofit fontScale="92500" lnSpcReduction="10000"/>
          </a:bodyPr>
          <a:lstStyle/>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Why was Tony sad and lonely?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Because he liked to lie in bed.</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Because he was ill and could not play with others.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Because he was too young to go out by himself.</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Because nobody wanted to play with him.</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Tony laughed when __________.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he saw something funny outside his window</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he gave a sandwich to a penguin</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he played with a monkey outside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his parents bought some toys for him</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Tony found out that the penguin and monkey were actually __________.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real animals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his friend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his parents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his teacher</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7" name="文本框 6"/>
          <p:cNvSpPr txBox="1"/>
          <p:nvPr/>
        </p:nvSpPr>
        <p:spPr>
          <a:xfrm>
            <a:off x="5468620" y="720725"/>
            <a:ext cx="15011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3880074" y="2907030"/>
            <a:ext cx="7588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9460865" y="5075555"/>
            <a:ext cx="9582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a:hlinkClick r:id="rId2" action="ppaction://hlinksldjump"/>
          </p:cNvPr>
          <p:cNvSpPr txBox="1"/>
          <p:nvPr/>
        </p:nvSpPr>
        <p:spPr>
          <a:xfrm>
            <a:off x="5317490" y="3063576"/>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3" action="ppaction://hlinksldjump"/>
          </p:cNvPr>
          <p:cNvSpPr txBox="1"/>
          <p:nvPr/>
        </p:nvSpPr>
        <p:spPr>
          <a:xfrm>
            <a:off x="6077585" y="7207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2" name="文本框 11">
            <a:hlinkClick r:id="rId4" action="ppaction://hlinksldjump"/>
          </p:cNvPr>
          <p:cNvSpPr txBox="1"/>
          <p:nvPr/>
        </p:nvSpPr>
        <p:spPr>
          <a:xfrm>
            <a:off x="6847205" y="60169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pic>
        <p:nvPicPr>
          <p:cNvPr id="2" name="图片 1"/>
          <p:cNvPicPr>
            <a:picLocks noChangeAspect="1"/>
          </p:cNvPicPr>
          <p:nvPr>
            <p:custDataLst>
              <p:tags r:id="rId5"/>
            </p:custDataLst>
          </p:nvPr>
        </p:nvPicPr>
        <p:blipFill>
          <a:blip r:embed="rId6"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custDataLst>
              <p:tags r:id="rId1"/>
            </p:custDataLst>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细节理解题。根据第1段第1句话“Tony became ill”和第2句话“Because other children could not come near him, he felt sad and lonely”可知，故本题正确答案为B。</a:t>
            </a:r>
            <a:endParaRPr lang="en-US" sz="2800" b="1" dirty="0">
              <a:solidFill>
                <a:schemeClr val="tx1"/>
              </a:solidFill>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sz="2800" b="1" dirty="0">
                <a:latin typeface="微软雅黑" panose="020B0503020204020204" pitchFamily="34" charset="-122"/>
                <a:ea typeface="微软雅黑" panose="020B0503020204020204" pitchFamily="34" charset="-122"/>
              </a:rPr>
              <a:t> 细节理解题。根据第2段第2句话“One day, he saw something strange outside the window”和第3段第1句话“Tony was very surprised”可知，故本题正确答案为A。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细节理解题。根据第4段最后一句话“Tony asked what it was and his friend showed him”可知，故本题正确答案为B。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201295" y="4672330"/>
            <a:ext cx="11776710" cy="2185670"/>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201295" y="994410"/>
            <a:ext cx="11776710" cy="3415030"/>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（2018年广东高职高考阅读理解C篇）</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      The earth has warmed by about 1 ℉ ( 华氏度 ) over the past 100 years, but why and how? Well, scientists are not quite sure. Maybe the earth gets warmer and warmer on its own. But many scientists say that people are doing many things which make the earth warmer. </a:t>
            </a:r>
            <a:endParaRPr lang="en-US" altLang="zh-CN" sz="2400" b="1"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57. We can infer from the passage that the reasons for the warmer earth are __________. </a:t>
            </a:r>
            <a:endParaRPr lang="en-US" altLang="zh-CN" sz="2400"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A. not very clear               B. completely secret </a:t>
            </a:r>
            <a:endParaRPr lang="en-US" altLang="zh-CN" sz="2400"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C. well known                   D. not given yet</a:t>
            </a:r>
            <a:endParaRPr lang="en-US" altLang="zh-CN" sz="2400" dirty="0">
              <a:latin typeface="微软雅黑" panose="020B0503020204020204" pitchFamily="34" charset="-122"/>
              <a:ea typeface="微软雅黑" panose="020B0503020204020204" pitchFamily="34" charset="-122"/>
            </a:endParaRPr>
          </a:p>
        </p:txBody>
      </p:sp>
      <p:sp>
        <p:nvSpPr>
          <p:cNvPr id="9" name="文本框 8"/>
          <p:cNvSpPr txBox="1"/>
          <p:nvPr/>
        </p:nvSpPr>
        <p:spPr>
          <a:xfrm>
            <a:off x="259080" y="4880610"/>
            <a:ext cx="11661140" cy="119888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解析：本题为推理分析题。根据第二段所表述的内容“The earth has warmed by about 1℉ over the past 100 years, but why and how? Well, scientists are not quite sure”可见我们对地球变暖的原因还不是很清楚，故本题正确答案为</a:t>
            </a:r>
            <a:r>
              <a:rPr sz="2400" dirty="0">
                <a:solidFill>
                  <a:srgbClr val="FF0000"/>
                </a:solidFill>
                <a:latin typeface="微软雅黑" panose="020B0503020204020204" pitchFamily="34" charset="-122"/>
                <a:ea typeface="微软雅黑" panose="020B0503020204020204" pitchFamily="34" charset="-122"/>
              </a:rPr>
              <a:t>A</a:t>
            </a:r>
            <a:r>
              <a:rPr sz="2400" dirty="0">
                <a:latin typeface="微软雅黑" panose="020B0503020204020204" pitchFamily="34" charset="-122"/>
                <a:ea typeface="微软雅黑" panose="020B0503020204020204" pitchFamily="34" charset="-122"/>
              </a:rPr>
              <a:t>。</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201295" y="20955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9" grpId="0"/>
      <p:bldP spid="9" grpId="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a:bodyPr>
          <a:lstStyle/>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What did Tony learn from his experience?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One should be kind to his/her friends.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Animals can bring good luck.</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Making jokes can improve our friendships.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Getting sick helps you find real friends.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What do you think of </a:t>
            </a:r>
            <a:r>
              <a:rPr lang="zh-CN" altLang="en-US" sz="2400" b="1" dirty="0">
                <a:ea typeface="微软雅黑" panose="020B0503020204020204" pitchFamily="34" charset="-122"/>
                <a:cs typeface="+mn-lt"/>
              </a:rPr>
              <a:t>Tony</a:t>
            </a:r>
            <a:r>
              <a:rPr lang="en-US" altLang="zh-CN" sz="2400" b="1" dirty="0">
                <a:ea typeface="微软雅黑" panose="020B0503020204020204" pitchFamily="34" charset="-122"/>
                <a:cs typeface="+mn-lt"/>
              </a:rPr>
              <a:t>’</a:t>
            </a:r>
            <a:r>
              <a:rPr lang="zh-CN" altLang="en-US" sz="2400" b="1" dirty="0">
                <a:ea typeface="微软雅黑" panose="020B0503020204020204" pitchFamily="34" charset="-122"/>
                <a:cs typeface="+mn-lt"/>
              </a:rPr>
              <a:t>s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friend?</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Strict.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Responsible.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Careful.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Helpful.</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7077710" y="808355"/>
            <a:ext cx="659765"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6336478" y="3689985"/>
            <a:ext cx="17157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3" action="ppaction://hlinksldjump"/>
          </p:cNvPr>
          <p:cNvSpPr txBox="1"/>
          <p:nvPr/>
        </p:nvSpPr>
        <p:spPr>
          <a:xfrm>
            <a:off x="7824114" y="34055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4" action="ppaction://hlinksldjump"/>
          </p:cNvPr>
          <p:cNvSpPr txBox="1"/>
          <p:nvPr/>
        </p:nvSpPr>
        <p:spPr>
          <a:xfrm>
            <a:off x="7737475" y="8083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 推理判断题。根据最后一段“From that day on, Tony always tried his best to make sure his friends never felt sad or lonely”可知，故本题正确答案为A。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6674" y="61481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65076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主旨大意题。A项strict（严格的）、B项responsible（负责的）、C项careful（仔细的）和D项helpful（乐于助人的），故本题正确答案为D。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71755" y="453390"/>
            <a:ext cx="12049125" cy="6123940"/>
          </a:xfrm>
          <a:prstGeom prst="rect">
            <a:avLst/>
          </a:prstGeom>
          <a:noFill/>
        </p:spPr>
        <p:txBody>
          <a:bodyPr wrap="square" rtlCol="0" anchor="t">
            <a:spAutoFit/>
          </a:bodyPr>
          <a:lstStyle/>
          <a:p>
            <a:r>
              <a:rPr lang="en-US" altLang="zh-CN" sz="2800"/>
              <a:t>                                                               B（记叙文）</a:t>
            </a:r>
            <a:endParaRPr lang="en-US" altLang="zh-CN" sz="2800"/>
          </a:p>
          <a:p>
            <a:r>
              <a:rPr lang="en-US" altLang="zh-CN" sz="2800"/>
              <a:t>                                                                                   难度系数：★ 建议时长：4 分钟</a:t>
            </a:r>
            <a:endParaRPr lang="en-US" altLang="zh-CN" sz="2800"/>
          </a:p>
          <a:p>
            <a:r>
              <a:rPr lang="en-US" altLang="zh-CN" sz="2800" b="1"/>
              <a:t>Wang Xingyue, 14, from Shanghai</a:t>
            </a:r>
            <a:endParaRPr lang="en-US" altLang="zh-CN" sz="2800" b="1"/>
          </a:p>
          <a:p>
            <a:r>
              <a:rPr lang="en-US" altLang="zh-CN" sz="2800"/>
              <a:t>     I don’t think we should set off firecrackers during holidays. It is really noisy. Some people fire firecrackers during midnight. People around cannot sleep well. Besides, it brings air pollution and lots of rubbish. Most people do not clean the rubbish after they set off firecrackers. So I think there is no need to set them off anymore during holidays.</a:t>
            </a:r>
            <a:endParaRPr lang="en-US" altLang="zh-CN" sz="2800"/>
          </a:p>
          <a:p>
            <a:r>
              <a:rPr lang="en-US" altLang="zh-CN" sz="2800" b="1"/>
              <a:t>Liu Ran, 14, from Shandong</a:t>
            </a:r>
            <a:endParaRPr lang="en-US" altLang="zh-CN" sz="2800" b="1"/>
          </a:p>
          <a:p>
            <a:r>
              <a:rPr lang="en-US" altLang="zh-CN" sz="2800"/>
              <a:t>     Setting off firecrackers is a tradition during Chinese festivals. People set them off to celebrate or wish a happy new year. The ceremony is very important in Chinese people’s lives. And it also reminds us of one of the four great inventions of China—gunpowder. We cannot give it up. It is good to have this ceremony </a:t>
            </a:r>
            <a:endParaRPr lang="en-US" altLang="zh-CN" sz="2800"/>
          </a:p>
          <a:p>
            <a:r>
              <a:rPr lang="en-US" altLang="zh-CN" sz="2800"/>
              <a:t>during holidays. Do you agree with me?</a:t>
            </a:r>
            <a:r>
              <a:rPr lang="zh-CN" altLang="en-US" sz="2800"/>
              <a:t>    </a:t>
            </a:r>
            <a:endParaRPr lang="zh-CN" altLang="en-US"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5" name="文本框 4"/>
          <p:cNvSpPr txBox="1"/>
          <p:nvPr/>
        </p:nvSpPr>
        <p:spPr>
          <a:xfrm>
            <a:off x="71120" y="127635"/>
            <a:ext cx="12049125" cy="6554470"/>
          </a:xfrm>
          <a:prstGeom prst="rect">
            <a:avLst/>
          </a:prstGeom>
          <a:noFill/>
        </p:spPr>
        <p:txBody>
          <a:bodyPr wrap="square" rtlCol="0" anchor="t">
            <a:spAutoFit/>
          </a:bodyPr>
          <a:lstStyle/>
          <a:p>
            <a:pPr algn="just"/>
            <a:r>
              <a:rPr lang="en-US" altLang="zh-CN" sz="2800" b="1" dirty="0"/>
              <a:t>Lin </a:t>
            </a:r>
            <a:r>
              <a:rPr lang="en-US" altLang="zh-CN" sz="2800" b="1" dirty="0" err="1"/>
              <a:t>Yisong</a:t>
            </a:r>
            <a:r>
              <a:rPr lang="en-US" altLang="zh-CN" sz="2800" b="1" dirty="0"/>
              <a:t>, 15, from Zhejiang</a:t>
            </a:r>
            <a:endParaRPr lang="en-US" altLang="zh-CN" sz="2800" b="1" dirty="0"/>
          </a:p>
          <a:p>
            <a:pPr algn="just"/>
            <a:r>
              <a:rPr lang="en-US" altLang="zh-CN" sz="2800" dirty="0"/>
              <a:t>     I think we should control the setting off of firecrackers. During holidays, the government could get people together in a place. They can set off some firecrackers or fireworks and people can watch. It is safer to do this and people can also enjoy their holiday tradition.</a:t>
            </a:r>
            <a:endParaRPr lang="en-US" altLang="zh-CN" sz="2800" dirty="0"/>
          </a:p>
          <a:p>
            <a:pPr algn="just"/>
            <a:r>
              <a:rPr lang="en-US" altLang="zh-CN" sz="2800" b="1" dirty="0"/>
              <a:t>Zhang Qi, 14, from Guangxi</a:t>
            </a:r>
            <a:endParaRPr lang="en-US" altLang="zh-CN" sz="2800" b="1" dirty="0"/>
          </a:p>
          <a:p>
            <a:pPr algn="just"/>
            <a:r>
              <a:rPr lang="en-US" altLang="zh-CN" sz="2800" dirty="0"/>
              <a:t>     Firecrackers are dangerous and bad for the air. But setting off firecrackers is really an important tradition in China. So I think we can use something else to </a:t>
            </a:r>
            <a:r>
              <a:rPr lang="en-US" altLang="zh-CN" sz="2800" u="sng" dirty="0"/>
              <a:t>replace</a:t>
            </a:r>
            <a:r>
              <a:rPr lang="en-US" altLang="zh-CN" sz="2800" dirty="0"/>
              <a:t> them. For example, we can use LED fireworks instead. It is also beautiful and attractive. And it is much safer. Even kids can play with them.</a:t>
            </a:r>
            <a:endParaRPr lang="en-US" altLang="zh-CN" sz="2800" dirty="0"/>
          </a:p>
          <a:p>
            <a:pPr algn="just"/>
            <a:r>
              <a:rPr lang="en-US" altLang="zh-CN" sz="2800" b="1" dirty="0"/>
              <a:t>Li Qing, 14, from Jiangsu</a:t>
            </a:r>
            <a:endParaRPr lang="en-US" altLang="zh-CN" sz="2800" b="1" dirty="0"/>
          </a:p>
          <a:p>
            <a:pPr algn="just"/>
            <a:r>
              <a:rPr lang="en-US" altLang="zh-CN" sz="2800" dirty="0"/>
              <a:t>     I think we can improve the quality of firecrackers. The firecrackers we use now are dangerous. That’s why we cannot fire them anytime or anywhere we want. But if we can make them much safer and better for the air, we don’t have to give up the interesting tradition during Chinese festivals.</a:t>
            </a:r>
            <a:endParaRPr lang="en-US" altLang="zh-CN" sz="2800" dirty="0"/>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54305" y="944880"/>
            <a:ext cx="11969115" cy="5913120"/>
          </a:xfrm>
        </p:spPr>
        <p:txBody>
          <a:bodyPr>
            <a:normAutofit lnSpcReduction="20000"/>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Which of the following is not mentioned in the passage?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Setting off firecrackers is really noisy.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Setting off firecrackers brings air pollution and lots of rubbish.</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Setting off firecrackers is dangerous.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Setting off firecrackers wastes a lot of money.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7. According to ZhangQi, we can use _________ to take the place of firecrackers.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A. LED fireworks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gunpowder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C. sound of firecrackers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merry songs</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8. Which of the following is TRUE according to the passage?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Lin Yisong is against setting off firecrackers.</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Zhang Qi thinks we should control the setting off of firecrackers.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Liu Ran thinks we can use something else to take the place of firecrackers.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Li Qing thinks we can improve the quality of firecrackers.</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7026910" y="1263015"/>
            <a:ext cx="5321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6384290" y="2593340"/>
            <a:ext cx="160020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9669780" y="3900170"/>
            <a:ext cx="91186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a:hlinkClick r:id="rId3" action="ppaction://hlinksldjump"/>
          </p:cNvPr>
          <p:cNvSpPr txBox="1"/>
          <p:nvPr/>
        </p:nvSpPr>
        <p:spPr>
          <a:xfrm>
            <a:off x="8133080" y="3162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8639175" y="32302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2" name="文本框 11">
            <a:hlinkClick r:id="rId5" action="ppaction://hlinksldjump"/>
          </p:cNvPr>
          <p:cNvSpPr txBox="1"/>
          <p:nvPr/>
        </p:nvSpPr>
        <p:spPr>
          <a:xfrm>
            <a:off x="10525125" y="41065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5" grpId="0" bldLvl="0" animBg="1"/>
      <p:bldP spid="5" grpId="1" animBg="1"/>
      <p:bldP spid="10" grpId="0" bldLvl="0" animBg="1"/>
      <p:bldP spid="10" grpId="1" animBg="1"/>
      <p:bldP spid="12" grpId="0" bldLvl="0" animBg="1"/>
      <p:bldP spid="12" grpId="1" animBg="1"/>
    </p:bldLst>
  </p:timing>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细节理解题。根据第1段和最后一段“It is really noisy”“Besides, it brings air pollution and lots of rubbish”和“The firecrackers we use now are dangerous”可知，前3项是正确的，D项在文中没有提及，属于无中生有，故本题正确答案为D。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细节理解题。根据第4段第4句话“For example, we can use LED fireworks instead”可知，A项LED fireworks是正确答案，故本题正确答案为A。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sz="2800" b="1" dirty="0">
                <a:latin typeface="微软雅黑" panose="020B0503020204020204" pitchFamily="34" charset="-122"/>
                <a:ea typeface="微软雅黑" panose="020B0503020204020204" pitchFamily="34" charset="-122"/>
              </a:rPr>
              <a:t>细节理解题。选项中设有陷阱，文中几个人的观点故意被打乱，排除A、B、C项，只有D项与文中的表达是一致的，故本题正确答案为D。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54468" y="1517592"/>
            <a:ext cx="11651411" cy="5913404"/>
          </a:xfrm>
        </p:spPr>
        <p:txBody>
          <a:bodyPr>
            <a:normAutofit/>
          </a:bodyPr>
          <a:lstStyle/>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9. The underlined word “replace” in the passage means _________.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A. take the place of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happen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C. lay</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burst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10. What is the best title for the passage?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A. Reasons for Giving Up Setting Off Firecrackers</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B. Ways to Improve the Quality of Firecrackers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C. The Firecrackers in Teenagers’ Eyes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D. Setting Off Firecrackers—A Chinese Holiday Tradition</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685267" y="-9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9239250" y="1433830"/>
            <a:ext cx="4457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6868160" y="2623820"/>
            <a:ext cx="1270635"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a:hlinkClick r:id="rId3" action="ppaction://hlinksldjump"/>
          </p:cNvPr>
          <p:cNvSpPr txBox="1"/>
          <p:nvPr/>
        </p:nvSpPr>
        <p:spPr>
          <a:xfrm>
            <a:off x="8023225" y="29768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8023225" y="8394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1000"/>
                                        <p:tgtEl>
                                          <p:spTgt spid="8"/>
                                        </p:tgtEl>
                                      </p:cBhvr>
                                    </p:animEffect>
                                    <p:anim calcmode="lin" valueType="num">
                                      <p:cBhvr>
                                        <p:cTn id="27" dur="1000" fill="hold"/>
                                        <p:tgtEl>
                                          <p:spTgt spid="8"/>
                                        </p:tgtEl>
                                        <p:attrNameLst>
                                          <p:attrName>ppt_x</p:attrName>
                                        </p:attrNameLst>
                                      </p:cBhvr>
                                      <p:tavLst>
                                        <p:tav tm="0">
                                          <p:val>
                                            <p:strVal val="#ppt_x"/>
                                          </p:val>
                                        </p:tav>
                                        <p:tav tm="100000">
                                          <p:val>
                                            <p:strVal val="#ppt_x"/>
                                          </p:val>
                                        </p:tav>
                                      </p:tavLst>
                                    </p:anim>
                                    <p:anim calcmode="lin" valueType="num">
                                      <p:cBhvr>
                                        <p:cTn id="2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8" grpId="0" bldLvl="0" animBg="1"/>
      <p:bldP spid="8" grpId="1" animBg="1"/>
      <p:bldP spid="10" grpId="0" bldLvl="0" animBg="1"/>
      <p:bldP spid="10" grpId="1"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3535045"/>
            <a:ext cx="12191365" cy="320484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2" name="图示 1"/>
          <p:cNvGraphicFramePr/>
          <p:nvPr/>
        </p:nvGraphicFramePr>
        <p:xfrm>
          <a:off x="1162685" y="216535"/>
          <a:ext cx="9036050" cy="355473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4" name="文本框 3"/>
          <p:cNvSpPr txBox="1"/>
          <p:nvPr/>
        </p:nvSpPr>
        <p:spPr>
          <a:xfrm>
            <a:off x="-4665" y="1351280"/>
            <a:ext cx="12191365" cy="2185214"/>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【常见题型】</a:t>
            </a:r>
            <a:endParaRPr lang="en-US" altLang="zh-CN" sz="2400" b="1" dirty="0">
              <a:latin typeface="微软雅黑" panose="020B0503020204020204" pitchFamily="34" charset="-122"/>
              <a:ea typeface="微软雅黑" panose="020B0503020204020204" pitchFamily="34" charset="-122"/>
            </a:endParaRPr>
          </a:p>
          <a:p>
            <a:pPr algn="l"/>
            <a:r>
              <a:rPr lang="en-US" altLang="zh-CN" sz="2800" b="1" dirty="0">
                <a:latin typeface="微软雅黑" panose="020B0503020204020204" pitchFamily="34" charset="-122"/>
                <a:ea typeface="微软雅黑" panose="020B0503020204020204" pitchFamily="34" charset="-122"/>
              </a:rPr>
              <a:t>①</a:t>
            </a:r>
            <a:r>
              <a:rPr lang="en-US" altLang="zh-CN" sz="2400" b="1" dirty="0">
                <a:latin typeface="微软雅黑" panose="020B0503020204020204" pitchFamily="34" charset="-122"/>
                <a:ea typeface="微软雅黑" panose="020B0503020204020204" pitchFamily="34" charset="-122"/>
              </a:rPr>
              <a:t> Which of the following is NOT included/mentioned in the passage?</a:t>
            </a:r>
            <a:endParaRPr lang="en-US" altLang="zh-CN" sz="2400" b="1" dirty="0">
              <a:latin typeface="微软雅黑" panose="020B0503020204020204" pitchFamily="34" charset="-122"/>
              <a:ea typeface="微软雅黑" panose="020B0503020204020204" pitchFamily="34" charset="-122"/>
            </a:endParaRPr>
          </a:p>
          <a:p>
            <a:pPr algn="l"/>
            <a:r>
              <a:rPr lang="en-US" altLang="zh-CN" sz="2800" b="1" dirty="0">
                <a:latin typeface="微软雅黑" panose="020B0503020204020204" pitchFamily="34" charset="-122"/>
                <a:ea typeface="微软雅黑" panose="020B0503020204020204" pitchFamily="34" charset="-122"/>
              </a:rPr>
              <a:t>②</a:t>
            </a:r>
            <a:r>
              <a:rPr lang="en-US" altLang="zh-CN" sz="2400" b="1" dirty="0">
                <a:latin typeface="微软雅黑" panose="020B0503020204020204" pitchFamily="34" charset="-122"/>
                <a:ea typeface="微软雅黑" panose="020B0503020204020204" pitchFamily="34" charset="-122"/>
              </a:rPr>
              <a:t> Which of the following (sentences/statements) is NOT true?</a:t>
            </a:r>
            <a:endParaRPr lang="en-US" altLang="zh-CN" sz="2400" b="1" dirty="0">
              <a:latin typeface="微软雅黑" panose="020B0503020204020204" pitchFamily="34" charset="-122"/>
              <a:ea typeface="微软雅黑" panose="020B0503020204020204" pitchFamily="34" charset="-122"/>
            </a:endParaRPr>
          </a:p>
          <a:p>
            <a:r>
              <a:rPr lang="en-US" altLang="zh-CN" sz="2800" b="1" dirty="0">
                <a:latin typeface="微软雅黑" panose="020B0503020204020204" pitchFamily="34" charset="-122"/>
                <a:ea typeface="微软雅黑" panose="020B0503020204020204" pitchFamily="34" charset="-122"/>
              </a:rPr>
              <a:t>③</a:t>
            </a:r>
            <a:r>
              <a:rPr lang="en-US" altLang="zh-CN" sz="2400" b="1" dirty="0">
                <a:latin typeface="微软雅黑" panose="020B0503020204020204" pitchFamily="34" charset="-122"/>
                <a:ea typeface="微软雅黑" panose="020B0503020204020204" pitchFamily="34" charset="-122"/>
              </a:rPr>
              <a:t> According to the passage, all of the following are true except/but </a:t>
            </a:r>
            <a:r>
              <a:rPr lang="en-US" altLang="zh-CN" sz="2400" dirty="0">
                <a:latin typeface="微软雅黑" panose="020B0503020204020204" pitchFamily="34" charset="-122"/>
                <a:ea typeface="微软雅黑" panose="020B0503020204020204" pitchFamily="34" charset="-122"/>
              </a:rPr>
              <a:t>__________</a:t>
            </a:r>
            <a:r>
              <a:rPr lang="en-US" altLang="zh-CN" sz="2400" b="1" dirty="0">
                <a:latin typeface="微软雅黑" panose="020B0503020204020204" pitchFamily="34" charset="-122"/>
                <a:ea typeface="微软雅黑" panose="020B0503020204020204" pitchFamily="34" charset="-122"/>
              </a:rPr>
              <a:t>.</a:t>
            </a:r>
            <a:endParaRPr lang="en-US" altLang="zh-CN" sz="2400" b="1" dirty="0">
              <a:latin typeface="微软雅黑" panose="020B0503020204020204" pitchFamily="34" charset="-122"/>
              <a:ea typeface="微软雅黑" panose="020B0503020204020204" pitchFamily="34" charset="-122"/>
            </a:endParaRPr>
          </a:p>
          <a:p>
            <a:pPr algn="l"/>
            <a:r>
              <a:rPr lang="en-US" altLang="zh-CN" sz="2800" b="1" dirty="0">
                <a:latin typeface="微软雅黑" panose="020B0503020204020204" pitchFamily="34" charset="-122"/>
                <a:ea typeface="微软雅黑" panose="020B0503020204020204" pitchFamily="34" charset="-122"/>
              </a:rPr>
              <a:t>④</a:t>
            </a:r>
            <a:r>
              <a:rPr lang="en-US" altLang="zh-CN" sz="2400" b="1" dirty="0">
                <a:latin typeface="微软雅黑" panose="020B0503020204020204" pitchFamily="34" charset="-122"/>
                <a:ea typeface="微软雅黑" panose="020B0503020204020204" pitchFamily="34" charset="-122"/>
              </a:rPr>
              <a:t> Choose the right order of the events given in the passage.</a:t>
            </a:r>
            <a:endParaRPr lang="en-US" altLang="zh-CN" sz="2400" b="1" dirty="0">
              <a:latin typeface="微软雅黑" panose="020B0503020204020204" pitchFamily="34" charset="-122"/>
              <a:ea typeface="微软雅黑" panose="020B0503020204020204" pitchFamily="34" charset="-122"/>
            </a:endParaRPr>
          </a:p>
        </p:txBody>
      </p:sp>
      <p:sp>
        <p:nvSpPr>
          <p:cNvPr id="9" name="文本框 8"/>
          <p:cNvSpPr txBox="1"/>
          <p:nvPr/>
        </p:nvSpPr>
        <p:spPr>
          <a:xfrm>
            <a:off x="-18415" y="3439795"/>
            <a:ext cx="12191365" cy="3138170"/>
          </a:xfrm>
          <a:prstGeom prst="rect">
            <a:avLst/>
          </a:prstGeom>
          <a:noFill/>
        </p:spPr>
        <p:txBody>
          <a:bodyPr wrap="square" rtlCol="0">
            <a:spAutoFit/>
          </a:bodyPr>
          <a:lstStyle/>
          <a:p>
            <a:r>
              <a:rPr sz="2200" dirty="0">
                <a:latin typeface="微软雅黑" panose="020B0503020204020204" pitchFamily="34" charset="-122"/>
                <a:ea typeface="微软雅黑" panose="020B0503020204020204" pitchFamily="34" charset="-122"/>
              </a:rPr>
              <a:t>【解题技巧】</a:t>
            </a:r>
            <a:endParaRPr sz="2200" dirty="0">
              <a:latin typeface="微软雅黑" panose="020B0503020204020204" pitchFamily="34" charset="-122"/>
              <a:ea typeface="微软雅黑" panose="020B0503020204020204" pitchFamily="34" charset="-122"/>
            </a:endParaRPr>
          </a:p>
          <a:p>
            <a:r>
              <a:rPr sz="2200" dirty="0">
                <a:latin typeface="微软雅黑" panose="020B0503020204020204" pitchFamily="34" charset="-122"/>
                <a:ea typeface="微软雅黑" panose="020B0503020204020204" pitchFamily="34" charset="-122"/>
              </a:rPr>
              <a:t>这类题常常针对文章中某一个细节提问，问题主要包括询问人（who）、物（what）、时间（when）、地点（where）、原因（cause）、结果（effect）、数据（data）等信息。</a:t>
            </a:r>
            <a:endParaRPr sz="2200" dirty="0">
              <a:latin typeface="微软雅黑" panose="020B0503020204020204" pitchFamily="34" charset="-122"/>
              <a:ea typeface="微软雅黑" panose="020B0503020204020204" pitchFamily="34" charset="-122"/>
            </a:endParaRPr>
          </a:p>
          <a:p>
            <a:r>
              <a:rPr sz="2200" b="1" dirty="0">
                <a:latin typeface="微软雅黑" panose="020B0503020204020204" pitchFamily="34" charset="-122"/>
                <a:ea typeface="微软雅黑" panose="020B0503020204020204" pitchFamily="34" charset="-122"/>
              </a:rPr>
              <a:t>（1）迅速定位，缩小阅读范围。</a:t>
            </a:r>
            <a:r>
              <a:rPr sz="2200" dirty="0">
                <a:latin typeface="微软雅黑" panose="020B0503020204020204" pitchFamily="34" charset="-122"/>
                <a:ea typeface="微软雅黑" panose="020B0503020204020204" pitchFamily="34" charset="-122"/>
              </a:rPr>
              <a:t>通过在文中搜索题干中的关键词，迅速定位相关词句或信息点，缩小阅读范围。</a:t>
            </a:r>
            <a:endParaRPr sz="2200" dirty="0">
              <a:latin typeface="微软雅黑" panose="020B0503020204020204" pitchFamily="34" charset="-122"/>
              <a:ea typeface="微软雅黑" panose="020B0503020204020204" pitchFamily="34" charset="-122"/>
            </a:endParaRPr>
          </a:p>
          <a:p>
            <a:r>
              <a:rPr sz="2200" b="1" dirty="0">
                <a:latin typeface="微软雅黑" panose="020B0503020204020204" pitchFamily="34" charset="-122"/>
                <a:ea typeface="微软雅黑" panose="020B0503020204020204" pitchFamily="34" charset="-122"/>
              </a:rPr>
              <a:t>（2）理解题意，对照选项，排除干扰。</a:t>
            </a:r>
            <a:r>
              <a:rPr sz="2200" dirty="0">
                <a:latin typeface="微软雅黑" panose="020B0503020204020204" pitchFamily="34" charset="-122"/>
                <a:ea typeface="微软雅黑" panose="020B0503020204020204" pitchFamily="34" charset="-122"/>
              </a:rPr>
              <a:t>在锁定关键词句后，要认真理解，对照选项，排除干扰，选出正确答案。</a:t>
            </a:r>
            <a:endParaRPr sz="2200" dirty="0">
              <a:latin typeface="微软雅黑" panose="020B0503020204020204" pitchFamily="34" charset="-122"/>
              <a:ea typeface="微软雅黑" panose="020B0503020204020204" pitchFamily="34" charset="-122"/>
            </a:endParaRPr>
          </a:p>
          <a:p>
            <a:r>
              <a:rPr sz="2200" b="1" dirty="0">
                <a:latin typeface="微软雅黑" panose="020B0503020204020204" pitchFamily="34" charset="-122"/>
                <a:ea typeface="微软雅黑" panose="020B0503020204020204" pitchFamily="34" charset="-122"/>
              </a:rPr>
              <a:t>注意：</a:t>
            </a:r>
            <a:r>
              <a:rPr sz="2200" dirty="0">
                <a:latin typeface="微软雅黑" panose="020B0503020204020204" pitchFamily="34" charset="-122"/>
                <a:ea typeface="微软雅黑" panose="020B0503020204020204" pitchFamily="34" charset="-122"/>
              </a:rPr>
              <a:t>要留意题干中的含有否定意义的词，如 NOT、EXCEPT 等。在应对排序题时，可先定位首尾，缩小范围，精准作答。</a:t>
            </a:r>
            <a:endParaRPr sz="2200" dirty="0">
              <a:latin typeface="微软雅黑" panose="020B0503020204020204" pitchFamily="34" charset="-122"/>
              <a:ea typeface="微软雅黑" panose="020B0503020204020204" pitchFamily="34" charset="-122"/>
            </a:endParaRPr>
          </a:p>
        </p:txBody>
      </p:sp>
      <p:sp>
        <p:nvSpPr>
          <p:cNvPr id="5" name="左箭头 4">
            <a:hlinkClick r:id="rId6" action="ppaction://hlinksldjump"/>
          </p:cNvPr>
          <p:cNvSpPr/>
          <p:nvPr/>
        </p:nvSpPr>
        <p:spPr>
          <a:xfrm>
            <a:off x="11017346" y="312413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par>
                                <p:cTn id="14" presetID="2" presetClass="entr" presetSubtype="4"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Graphic spid="2" grpId="0">
        <p:bldAsOne/>
      </p:bldGraphic>
      <p:bldP spid="4" grpId="0"/>
      <p:bldP spid="9" grpId="0"/>
      <p:bldP spid="9" grpId="1"/>
    </p:bldLst>
  </p:timing>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sz="2800" b="1" dirty="0">
                <a:solidFill>
                  <a:schemeClr val="tx1"/>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词义猜测题。根据画线单词的下一句“For example, we can use LED fireworks instead”可知，LED烟花可以被用来替代传统烟花，可以猜测出replace的意思为“替代”，故本题正确答案为A。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主旨概括题。A、B项若作为标题，都以偏概全，D项属于泛泛而谈，只有C项最符合文章大意，故本题正确答案为C。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0505" y="4196715"/>
            <a:ext cx="11170920" cy="209359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Another tradition is to give cards and gifts. </a:t>
            </a:r>
            <a:endParaRPr lang="zh-CN" altLang="en-US" sz="2400" b="1"/>
          </a:p>
          <a:p>
            <a:pPr>
              <a:lnSpc>
                <a:spcPct val="100000"/>
              </a:lnSpc>
            </a:pPr>
            <a:r>
              <a:rPr lang="zh-CN" altLang="en-US" sz="2400" b="1"/>
              <a:t>B. These are days of fun and good feelings and memories. </a:t>
            </a:r>
            <a:endParaRPr lang="zh-CN" altLang="en-US" sz="2400" b="1"/>
          </a:p>
          <a:p>
            <a:pPr>
              <a:lnSpc>
                <a:spcPct val="100000"/>
              </a:lnSpc>
            </a:pPr>
            <a:r>
              <a:rPr lang="zh-CN" altLang="en-US" sz="2400" b="1"/>
              <a:t>C. These days are to show love and respect for parents.</a:t>
            </a:r>
            <a:endParaRPr lang="zh-CN" altLang="en-US" sz="2400" b="1"/>
          </a:p>
          <a:p>
            <a:pPr>
              <a:lnSpc>
                <a:spcPct val="100000"/>
              </a:lnSpc>
            </a:pPr>
            <a:r>
              <a:rPr lang="zh-CN" altLang="en-US" sz="2400" b="1"/>
              <a:t>D. These two special days are celebrated in many different ways. </a:t>
            </a:r>
            <a:endParaRPr lang="zh-CN" altLang="en-US" sz="2400" b="1"/>
          </a:p>
          <a:p>
            <a:pPr>
              <a:lnSpc>
                <a:spcPct val="100000"/>
              </a:lnSpc>
            </a:pPr>
            <a:r>
              <a:rPr lang="zh-CN" altLang="en-US" sz="2400" b="1"/>
              <a:t>E. They give love and care.</a:t>
            </a:r>
            <a:endParaRPr lang="zh-CN" altLang="en-US" sz="2400" b="1"/>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04800" y="217805"/>
            <a:ext cx="11582400" cy="4159885"/>
          </a:xfrm>
          <a:prstGeom prst="rect">
            <a:avLst/>
          </a:prstGeom>
          <a:noFill/>
        </p:spPr>
        <p:txBody>
          <a:bodyPr wrap="square" rtlCol="0" anchor="t">
            <a:noAutofit/>
          </a:bodyPr>
          <a:lstStyle/>
          <a:p>
            <a:pPr>
              <a:lnSpc>
                <a:spcPct val="100000"/>
              </a:lnSpc>
            </a:pPr>
            <a:r>
              <a:rPr lang="en-US" altLang="zh-CN" sz="2800"/>
              <a:t>                                      B）（说明文）</a:t>
            </a:r>
            <a:endParaRPr lang="en-US" altLang="zh-CN" sz="2800"/>
          </a:p>
          <a:p>
            <a:pPr algn="r">
              <a:lnSpc>
                <a:spcPct val="100000"/>
              </a:lnSpc>
            </a:pPr>
            <a:r>
              <a:rPr lang="en-US" altLang="zh-CN" sz="2800"/>
              <a:t>难度系数★★★ 建议时长：8 分钟</a:t>
            </a:r>
            <a:endParaRPr lang="en-US" altLang="zh-CN" sz="2800"/>
          </a:p>
          <a:p>
            <a:pPr algn="just">
              <a:lnSpc>
                <a:spcPct val="100000"/>
              </a:lnSpc>
            </a:pPr>
            <a:r>
              <a:rPr lang="en-US" altLang="zh-CN" sz="2800"/>
              <a:t>      People in the United States honor their parents with two special days: Mother’s Day on the second Sunday in May and Father’s Day on the third Sunday in June. 11______ They raise their children and educate them to be responsible citizens. 12 ______These two days offer an opportunity to think about the changing roles of mothers and fathers. More mothers now work outside the home and more fathers must help with childcare.  </a:t>
            </a:r>
            <a:endParaRPr lang="en-US" altLang="zh-CN" sz="2800"/>
          </a:p>
        </p:txBody>
      </p:sp>
      <p:sp>
        <p:nvSpPr>
          <p:cNvPr id="2" name="文本框 1"/>
          <p:cNvSpPr txBox="1"/>
          <p:nvPr>
            <p:custDataLst>
              <p:tags r:id="rId3"/>
            </p:custDataLst>
          </p:nvPr>
        </p:nvSpPr>
        <p:spPr>
          <a:xfrm>
            <a:off x="3355975" y="191198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3" name="文本框 2"/>
          <p:cNvSpPr txBox="1"/>
          <p:nvPr>
            <p:custDataLst>
              <p:tags r:id="rId6"/>
            </p:custDataLst>
          </p:nvPr>
        </p:nvSpPr>
        <p:spPr>
          <a:xfrm>
            <a:off x="4150677" y="233616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2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24592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该空格处很容易在C、E项中纠结，第2个空格后一句是“These two days …”，如果把C项放在第2个空格，语义重复，因此第2个空格排除C项，故本题正确答案为C。</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12.  该空格处后一句是“These two days …”，如果选B、C、D项，语义重复，因此答案在A、E项中选择，然而A项是讲另外一个传统是送卡片和礼物，和第1段大意不合，故本题正确答案为E。</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257540" y="6121400"/>
            <a:ext cx="148082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67360" y="3258185"/>
            <a:ext cx="10554335"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Another tradition is to give cards and gifts. </a:t>
            </a:r>
            <a:endParaRPr lang="zh-CN" altLang="en-US" sz="2400" b="1"/>
          </a:p>
          <a:p>
            <a:pPr>
              <a:lnSpc>
                <a:spcPct val="100000"/>
              </a:lnSpc>
            </a:pPr>
            <a:r>
              <a:rPr lang="zh-CN" altLang="en-US" sz="2400" b="1"/>
              <a:t>B. These are days of fun and good feelings and memories. </a:t>
            </a:r>
            <a:endParaRPr lang="zh-CN" altLang="en-US" sz="2400" b="1"/>
          </a:p>
          <a:p>
            <a:pPr>
              <a:lnSpc>
                <a:spcPct val="100000"/>
              </a:lnSpc>
            </a:pPr>
            <a:r>
              <a:rPr lang="zh-CN" altLang="en-US" sz="2400" b="1"/>
              <a:t>C. These days are to show love and respect for parents.</a:t>
            </a:r>
            <a:endParaRPr lang="zh-CN" altLang="en-US" sz="2400" b="1"/>
          </a:p>
          <a:p>
            <a:pPr>
              <a:lnSpc>
                <a:spcPct val="100000"/>
              </a:lnSpc>
            </a:pPr>
            <a:r>
              <a:rPr lang="zh-CN" altLang="en-US" sz="2400" b="1"/>
              <a:t>D. These two special days are celebrated in many different ways. </a:t>
            </a:r>
            <a:endParaRPr lang="zh-CN" altLang="en-US" sz="2400" b="1"/>
          </a:p>
          <a:p>
            <a:pPr>
              <a:lnSpc>
                <a:spcPct val="100000"/>
              </a:lnSpc>
            </a:pPr>
            <a:r>
              <a:rPr lang="zh-CN" altLang="en-US" sz="2400" b="1"/>
              <a:t>E. They give love and care.</a:t>
            </a:r>
            <a:endParaRPr lang="zh-CN" altLang="en-US" sz="2400" b="1"/>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467360" y="217805"/>
            <a:ext cx="11582400" cy="2676525"/>
          </a:xfrm>
          <a:prstGeom prst="rect">
            <a:avLst/>
          </a:prstGeom>
          <a:noFill/>
        </p:spPr>
        <p:txBody>
          <a:bodyPr wrap="square" rtlCol="0" anchor="t">
            <a:spAutoFit/>
          </a:bodyPr>
          <a:lstStyle/>
          <a:p>
            <a:pPr>
              <a:lnSpc>
                <a:spcPct val="100000"/>
              </a:lnSpc>
            </a:pPr>
            <a:r>
              <a:rPr lang="en-US" altLang="zh-CN" sz="2800"/>
              <a:t>      13 ______On Mother’s Day, people wear carnations. A red one symbolizes a living mother. A white one shows that the mother is dead. Many people attend religious services to honor parents. It’s also a day when people whose parents are dead visit the cemetery. On these days families get together at home as well as in restaurants. They often have outdoor barbecues for Father’s Day. 14_______</a:t>
            </a:r>
            <a:endParaRPr lang="en-US" altLang="zh-CN" sz="2800"/>
          </a:p>
        </p:txBody>
      </p:sp>
      <p:sp>
        <p:nvSpPr>
          <p:cNvPr id="2" name="文本框 1"/>
          <p:cNvSpPr txBox="1"/>
          <p:nvPr>
            <p:custDataLst>
              <p:tags r:id="rId3"/>
            </p:custDataLst>
          </p:nvPr>
        </p:nvSpPr>
        <p:spPr>
          <a:xfrm>
            <a:off x="1589405" y="2178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3" name="文本框 2"/>
          <p:cNvSpPr txBox="1"/>
          <p:nvPr>
            <p:custDataLst>
              <p:tags r:id="rId6"/>
            </p:custDataLst>
          </p:nvPr>
        </p:nvSpPr>
        <p:spPr>
          <a:xfrm>
            <a:off x="1716405" y="231076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2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空格位于句首，考虑是概括性或承上启下的语句。该空格是本段的概括句，这一段空格后面讲的是人们如何庆祝这两个节日，故本题正确答案为D。</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14. 这一段前面讲的是人们如何庆祝这两个节日，段尾总结节日给人们留下了快乐和美好的回忆，故本题正确答案为B。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529955" y="6121400"/>
            <a:ext cx="120840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88900" y="3846195"/>
            <a:ext cx="11016615" cy="2051050"/>
          </a:xfrm>
          <a:prstGeom prst="rect">
            <a:avLst/>
          </a:prstGeom>
          <a:solidFill>
            <a:schemeClr val="accent6">
              <a:lumMod val="20000"/>
              <a:lumOff val="80000"/>
            </a:schemeClr>
          </a:solidFill>
        </p:spPr>
        <p:txBody>
          <a:bodyPr wrap="square" rtlCol="0">
            <a:noAutofit/>
          </a:bodyPr>
          <a:lstStyle/>
          <a:p>
            <a:r>
              <a:rPr lang="zh-CN" altLang="en-US" sz="2400" b="1"/>
              <a:t>A. Another tradition is to give cards and gifts. </a:t>
            </a:r>
            <a:endParaRPr lang="zh-CN" altLang="en-US" sz="2400" b="1"/>
          </a:p>
          <a:p>
            <a:r>
              <a:rPr lang="zh-CN" altLang="en-US" sz="2400" b="1"/>
              <a:t>B. These are days of fun and good feelings and memories. </a:t>
            </a:r>
            <a:endParaRPr lang="zh-CN" altLang="en-US" sz="2400" b="1"/>
          </a:p>
          <a:p>
            <a:r>
              <a:rPr lang="zh-CN" altLang="en-US" sz="2400" b="1"/>
              <a:t>C. These days are to show love and respect for parents.</a:t>
            </a:r>
            <a:endParaRPr lang="zh-CN" altLang="en-US" sz="2400" b="1"/>
          </a:p>
          <a:p>
            <a:r>
              <a:rPr lang="zh-CN" altLang="en-US" sz="2400" b="1"/>
              <a:t>D. These two special days are celebrated in many different ways. </a:t>
            </a:r>
            <a:endParaRPr lang="zh-CN" altLang="en-US" sz="2400" b="1"/>
          </a:p>
          <a:p>
            <a:r>
              <a:rPr lang="zh-CN" altLang="en-US" sz="2400" b="1"/>
              <a:t>E. They give love and care.</a:t>
            </a:r>
            <a:endParaRPr lang="zh-CN" altLang="en-US" sz="2400" b="1"/>
          </a:p>
        </p:txBody>
      </p:sp>
      <p:sp>
        <p:nvSpPr>
          <p:cNvPr id="3" name="内容占位符 2"/>
          <p:cNvSpPr>
            <a:spLocks noGrp="1"/>
          </p:cNvSpPr>
          <p:nvPr>
            <p:ph idx="1"/>
          </p:nvPr>
        </p:nvSpPr>
        <p:spPr>
          <a:xfrm>
            <a:off x="311785" y="295275"/>
            <a:ext cx="11568430" cy="2279650"/>
          </a:xfrm>
        </p:spPr>
        <p:txBody>
          <a:bodyPr>
            <a:noAutofit/>
          </a:bodyPr>
          <a:lstStyle/>
          <a:p>
            <a:pPr marL="0" indent="0">
              <a:lnSpc>
                <a:spcPct val="100000"/>
              </a:lnSpc>
              <a:buNone/>
            </a:pPr>
            <a:r>
              <a:rPr lang="en-US" sz="28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800" dirty="0">
                <a:ea typeface="微软雅黑" panose="020B0503020204020204" pitchFamily="34" charset="-122"/>
                <a:cs typeface="+mn-lt"/>
                <a:sym typeface="+mn-ea"/>
              </a:rPr>
              <a:t>  15</a:t>
            </a:r>
            <a:r>
              <a:rPr lang="en-US" sz="2800" dirty="0">
                <a:ea typeface="微软雅黑" panose="020B0503020204020204" pitchFamily="34" charset="-122"/>
                <a:cs typeface="+mn-lt"/>
                <a:sym typeface="+mn-ea"/>
              </a:rPr>
              <a:t>_______</a:t>
            </a:r>
            <a:r>
              <a:rPr sz="2800" dirty="0">
                <a:ea typeface="微软雅黑" panose="020B0503020204020204" pitchFamily="34" charset="-122"/>
                <a:cs typeface="+mn-lt"/>
                <a:sym typeface="+mn-ea"/>
              </a:rPr>
              <a:t> Children make them in school. Many people make their own presents. These are more valued than those bought in stores. It’s not the value of the gift that is important, but the thought that counts. Greeting card stores, florists, candy makers, bakers, phone companies and other stores do lots of business during these holidays.</a:t>
            </a:r>
            <a:endParaRPr sz="2800" dirty="0">
              <a:ea typeface="微软雅黑" panose="020B0503020204020204" pitchFamily="34" charset="-122"/>
              <a:cs typeface="+mn-lt"/>
              <a:sym typeface="+mn-ea"/>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1025645"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1929130" y="295275"/>
            <a:ext cx="7423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a:hlinkClick r:id="rId3" action="ppaction://hlinksldjump"/>
          </p:cNvPr>
          <p:cNvSpPr txBox="1"/>
          <p:nvPr/>
        </p:nvSpPr>
        <p:spPr>
          <a:xfrm>
            <a:off x="4815205" y="57429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3" grpId="0" bldLvl="0" animBg="1"/>
      <p:bldP spid="13" grpId="1" animBg="1"/>
    </p:bldLst>
  </p:timing>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147826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15.	 这一句承上启下，故本题正确答案为A。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lonely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孤独的	 	strange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奇怪的 	penguin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企鹅</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burst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爆发出 		improve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提高</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As he saw more and more strange animals, Tony burst out laughing and found it hard to stop. 看到越来越多的奇怪的动物，Tony 发出了笑声，又很难停止。</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firecracker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爆竹 		ceremony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仪式 		gunpowder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火药</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tradition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传统</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88900" y="5414645"/>
            <a:ext cx="12102465" cy="141478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本题为细节理解题。根据第一段的第一句和第二句“这个老农民一生都在他的果园里辛勤地种植水果。他给他的妻子和儿子提供了很好的生活”，故本题正确答案为</a:t>
            </a:r>
            <a:r>
              <a:rPr lang="zh-CN" altLang="en-US"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635" y="521970"/>
            <a:ext cx="12190730" cy="4892675"/>
          </a:xfrm>
          <a:prstGeom prst="rect">
            <a:avLst/>
          </a:prstGeom>
          <a:noFill/>
        </p:spPr>
        <p:txBody>
          <a:bodyPr wrap="square" rtlCol="0">
            <a:spAutoFit/>
          </a:bodyPr>
          <a:lstStyle/>
          <a:p>
            <a:pPr algn="just"/>
            <a:r>
              <a:rPr lang="en-US" altLang="zh-CN" sz="2400" b="1" dirty="0">
                <a:latin typeface="微软雅黑" panose="020B0503020204020204" pitchFamily="34" charset="-122"/>
                <a:ea typeface="微软雅黑" panose="020B0503020204020204" pitchFamily="34" charset="-122"/>
              </a:rPr>
              <a:t>（2015年广东高职高考阅读理解A篇）</a:t>
            </a:r>
            <a:endParaRPr lang="en-US" altLang="zh-CN" sz="2400" b="1" dirty="0">
              <a:latin typeface="微软雅黑" panose="020B0503020204020204" pitchFamily="34" charset="-122"/>
              <a:ea typeface="微软雅黑" panose="020B0503020204020204" pitchFamily="34" charset="-122"/>
            </a:endParaRPr>
          </a:p>
          <a:p>
            <a:pPr algn="just"/>
            <a:r>
              <a:rPr lang="en-US" altLang="zh-CN" sz="2400" b="1" dirty="0">
                <a:latin typeface="微软雅黑" panose="020B0503020204020204" pitchFamily="34" charset="-122"/>
                <a:ea typeface="微软雅黑" panose="020B0503020204020204" pitchFamily="34" charset="-122"/>
              </a:rPr>
              <a:t>     There was an old farmer who worked hard all his life growing fruits in his garden. He gave a goodlife to his wife and three sons. When he got very ill and knew he would not live long, he wanted to teach his lazy sons how to be good farmers. He knew that his sons did not realize how important it was to work hard. He called them to him one evening and said, “My boys, I may not live long. Before I die, I want you to know that there is a great treasure in our garden. Promise me you will dig it up when I am gone.”</a:t>
            </a:r>
            <a:endParaRPr lang="en-US" altLang="zh-CN" sz="2400" b="1" dirty="0">
              <a:latin typeface="微软雅黑" panose="020B0503020204020204" pitchFamily="34" charset="-122"/>
              <a:ea typeface="微软雅黑" panose="020B0503020204020204" pitchFamily="34" charset="-122"/>
            </a:endParaRPr>
          </a:p>
          <a:p>
            <a:pPr algn="just"/>
            <a:r>
              <a:rPr lang="en-US" altLang="zh-CN" sz="2400" dirty="0">
                <a:latin typeface="微软雅黑" panose="020B0503020204020204" pitchFamily="34" charset="-122"/>
                <a:ea typeface="微软雅黑" panose="020B0503020204020204" pitchFamily="34" charset="-122"/>
              </a:rPr>
              <a:t>56. The family lived a good life because __________. </a:t>
            </a:r>
            <a:endParaRPr lang="en-US" altLang="zh-CN" sz="2400" dirty="0">
              <a:latin typeface="微软雅黑" panose="020B0503020204020204" pitchFamily="34" charset="-122"/>
              <a:ea typeface="微软雅黑" panose="020B0503020204020204" pitchFamily="34" charset="-122"/>
            </a:endParaRPr>
          </a:p>
          <a:p>
            <a:pPr algn="just"/>
            <a:r>
              <a:rPr lang="en-US" altLang="zh-CN" sz="2400" dirty="0">
                <a:latin typeface="微软雅黑" panose="020B0503020204020204" pitchFamily="34" charset="-122"/>
                <a:ea typeface="微软雅黑" panose="020B0503020204020204" pitchFamily="34" charset="-122"/>
              </a:rPr>
              <a:t>A. the sons had done well in farming </a:t>
            </a:r>
            <a:endParaRPr lang="en-US" altLang="zh-CN" sz="2400" dirty="0">
              <a:latin typeface="微软雅黑" panose="020B0503020204020204" pitchFamily="34" charset="-122"/>
              <a:ea typeface="微软雅黑" panose="020B0503020204020204" pitchFamily="34" charset="-122"/>
            </a:endParaRPr>
          </a:p>
          <a:p>
            <a:pPr algn="just"/>
            <a:r>
              <a:rPr lang="en-US" altLang="zh-CN" sz="2400" dirty="0">
                <a:latin typeface="微软雅黑" panose="020B0503020204020204" pitchFamily="34" charset="-122"/>
                <a:ea typeface="微软雅黑" panose="020B0503020204020204" pitchFamily="34" charset="-122"/>
              </a:rPr>
              <a:t>B. the wife had helped her husband a lot </a:t>
            </a:r>
            <a:endParaRPr lang="en-US" altLang="zh-CN" sz="2400" dirty="0">
              <a:latin typeface="微软雅黑" panose="020B0503020204020204" pitchFamily="34" charset="-122"/>
              <a:ea typeface="微软雅黑" panose="020B0503020204020204" pitchFamily="34" charset="-122"/>
            </a:endParaRPr>
          </a:p>
          <a:p>
            <a:pPr algn="just"/>
            <a:r>
              <a:rPr lang="en-US" altLang="zh-CN" sz="2400" dirty="0">
                <a:latin typeface="微软雅黑" panose="020B0503020204020204" pitchFamily="34" charset="-122"/>
                <a:ea typeface="微软雅黑" panose="020B0503020204020204" pitchFamily="34" charset="-122"/>
              </a:rPr>
              <a:t>C. the farmer had worked hard in the garden </a:t>
            </a:r>
            <a:endParaRPr lang="en-US" altLang="zh-CN" sz="2400" dirty="0">
              <a:latin typeface="微软雅黑" panose="020B0503020204020204" pitchFamily="34" charset="-122"/>
              <a:ea typeface="微软雅黑" panose="020B0503020204020204" pitchFamily="34" charset="-122"/>
            </a:endParaRPr>
          </a:p>
          <a:p>
            <a:pPr algn="just"/>
            <a:r>
              <a:rPr lang="en-US" altLang="zh-CN" sz="2400" dirty="0">
                <a:latin typeface="微软雅黑" panose="020B0503020204020204" pitchFamily="34" charset="-122"/>
                <a:ea typeface="微软雅黑" panose="020B0503020204020204" pitchFamily="34" charset="-122"/>
              </a:rPr>
              <a:t>D. the farmer had found treasure in the garden</a:t>
            </a:r>
            <a:endParaRPr lang="en-US" altLang="zh-CN" sz="2400" dirty="0">
              <a:latin typeface="微软雅黑" panose="020B0503020204020204" pitchFamily="34" charset="-122"/>
              <a:ea typeface="微软雅黑" panose="020B0503020204020204" pitchFamily="34" charset="-122"/>
            </a:endParaRPr>
          </a:p>
        </p:txBody>
      </p:sp>
      <p:sp>
        <p:nvSpPr>
          <p:cNvPr id="7" name="文本框 6"/>
          <p:cNvSpPr txBox="1"/>
          <p:nvPr/>
        </p:nvSpPr>
        <p:spPr>
          <a:xfrm>
            <a:off x="173990" y="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raise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抚养		 	educate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教育 		responsible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有责任的</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citizen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市民 		opportunity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机会 	childcare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育儿</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carnation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康乃馨 	symbolize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象征 		religious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宗教的</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cemetery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墓地 		barbecue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烧烤野餐	 florist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花商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42875" y="0"/>
            <a:ext cx="12049125" cy="6185535"/>
          </a:xfrm>
          <a:prstGeom prst="rect">
            <a:avLst/>
          </a:prstGeom>
          <a:noFill/>
        </p:spPr>
        <p:txBody>
          <a:bodyPr wrap="square" rtlCol="0" anchor="t">
            <a:spAutoFit/>
          </a:bodyPr>
          <a:lstStyle/>
          <a:p>
            <a:r>
              <a:rPr lang="en-US" altLang="zh-CN" sz="2800" dirty="0"/>
              <a:t>                        </a:t>
            </a:r>
            <a:r>
              <a:rPr lang="en-US" altLang="zh-CN" sz="3200" dirty="0"/>
              <a:t>   </a:t>
            </a:r>
            <a:r>
              <a:rPr lang="en-US" altLang="zh-CN" sz="3200" b="1" dirty="0" err="1">
                <a:solidFill>
                  <a:srgbClr val="002060"/>
                </a:solidFill>
                <a:latin typeface="微软雅黑" panose="020B0503020204020204" pitchFamily="34" charset="-122"/>
                <a:ea typeface="微软雅黑" panose="020B0503020204020204" pitchFamily="34" charset="-122"/>
                <a:cs typeface="微软雅黑" panose="020B0503020204020204" pitchFamily="34" charset="-122"/>
                <a:sym typeface="+mn-ea"/>
              </a:rPr>
              <a:t>自测题八</a:t>
            </a:r>
            <a:r>
              <a:rPr lang="en-US" altLang="zh-CN" sz="2800" dirty="0"/>
              <a:t>                     </a:t>
            </a:r>
            <a:endParaRPr lang="en-US" altLang="zh-CN" sz="2800" dirty="0"/>
          </a:p>
          <a:p>
            <a:pPr algn="ctr"/>
            <a:r>
              <a:rPr lang="en-US" altLang="zh-CN" sz="2800" dirty="0" err="1"/>
              <a:t>A（记叙文</a:t>
            </a:r>
            <a:r>
              <a:rPr lang="en-US" altLang="zh-CN" sz="2800" dirty="0"/>
              <a:t>）</a:t>
            </a:r>
            <a:endParaRPr lang="en-US" altLang="zh-CN" sz="2800" dirty="0"/>
          </a:p>
          <a:p>
            <a:pPr algn="r"/>
            <a:r>
              <a:rPr lang="en-US" altLang="zh-CN" sz="2800" dirty="0"/>
              <a:t>                                                                          </a:t>
            </a:r>
            <a:r>
              <a:rPr lang="en-US" altLang="zh-CN" sz="2800" dirty="0" err="1"/>
              <a:t>难度系数</a:t>
            </a:r>
            <a:r>
              <a:rPr lang="en-US" altLang="zh-CN" sz="2800" dirty="0"/>
              <a:t>★★ 建议时长：5 </a:t>
            </a:r>
            <a:r>
              <a:rPr lang="en-US" altLang="zh-CN" sz="2800" dirty="0" err="1"/>
              <a:t>分钟</a:t>
            </a:r>
            <a:endParaRPr lang="en-US" altLang="zh-CN" sz="2800" dirty="0"/>
          </a:p>
          <a:p>
            <a:pPr algn="just"/>
            <a:r>
              <a:rPr lang="en-US" altLang="zh-CN" sz="2800" dirty="0"/>
              <a:t>      When I was about twelve years old, a girl in my class liked to point out my shortcomings. She said I was very thin; I wasn’t good at math; I talked too much; I was too proud, and so on. At last, I became very angry. I ran to my father with tears in my eyes. He listened to me quietly, and asked, “Are those things true or not? Jane, didn’t you ever think about what you’re really like?” Then he added, “Well, you have known that girl’s opinions.” Make a list of everything she said and mark the points that are true.</a:t>
            </a:r>
            <a:endParaRPr lang="en-US" altLang="zh-CN" sz="2800" dirty="0"/>
          </a:p>
          <a:p>
            <a:pPr algn="just"/>
            <a:r>
              <a:rPr lang="en-US" altLang="zh-CN" sz="2800" dirty="0"/>
              <a:t>    I did as he told me. To my great surprise, I found out that about half the things were true.</a:t>
            </a:r>
            <a:endParaRPr lang="en-US" altLang="zh-CN" sz="2800" dirty="0"/>
          </a:p>
          <a:p>
            <a:pPr algn="just"/>
            <a:r>
              <a:rPr lang="en-US" altLang="zh-CN" sz="2800" dirty="0"/>
              <a:t>    I couldn’t change some of them, like being very thin. For the first time, I got a clear picture of myself.</a:t>
            </a:r>
            <a:endParaRPr lang="en-US" altLang="zh-CN"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96850" y="498475"/>
            <a:ext cx="12049125" cy="3538220"/>
          </a:xfrm>
          <a:prstGeom prst="rect">
            <a:avLst/>
          </a:prstGeom>
          <a:noFill/>
        </p:spPr>
        <p:txBody>
          <a:bodyPr wrap="square" rtlCol="0" anchor="t">
            <a:spAutoFit/>
          </a:bodyPr>
          <a:lstStyle/>
          <a:p>
            <a:r>
              <a:rPr lang="en-US" altLang="zh-CN" sz="2800"/>
              <a:t>     I brought the list back to Daddy, and he said, “Now you know better about yourself. But you have to learn to listen, not just close your ears angrily and feel hurt. When something said about you is true, you’ll find it will be of great help to you. Don’t shut your ears. Listen to the truth and do what you know is the right thing to do.”</a:t>
            </a:r>
            <a:endParaRPr lang="en-US" altLang="zh-CN" sz="2800"/>
          </a:p>
          <a:p>
            <a:r>
              <a:rPr lang="en-US" altLang="zh-CN" sz="2800"/>
              <a:t>    Daddy’s advice has returned to me at many important moments. In my life, I’ve never had a better piece of advice.</a:t>
            </a:r>
            <a:endParaRPr lang="en-US" altLang="zh-CN" sz="2800"/>
          </a:p>
          <a:p>
            <a:endParaRPr lang="en-US" altLang="zh-CN"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233680" y="797560"/>
            <a:ext cx="12049125" cy="4399915"/>
          </a:xfrm>
          <a:prstGeom prst="rect">
            <a:avLst/>
          </a:prstGeom>
          <a:noFill/>
        </p:spPr>
        <p:txBody>
          <a:bodyPr wrap="square" rtlCol="0" anchor="t">
            <a:spAutoFit/>
          </a:bodyPr>
          <a:lstStyle/>
          <a:p>
            <a:r>
              <a:rPr lang="en-US" altLang="zh-CN" sz="2800" b="1"/>
              <a:t>1. Why did the writer run to her father with tears?</a:t>
            </a:r>
            <a:endParaRPr lang="en-US" altLang="zh-CN" sz="2800" b="1"/>
          </a:p>
          <a:p>
            <a:r>
              <a:rPr lang="en-US" altLang="zh-CN" sz="2800" b="1"/>
              <a:t> A. Because she was thin.</a:t>
            </a:r>
            <a:endParaRPr lang="en-US" altLang="zh-CN" sz="2800" b="1"/>
          </a:p>
          <a:p>
            <a:r>
              <a:rPr lang="en-US" altLang="zh-CN" sz="2800" b="1"/>
              <a:t> B. Because she wasn’t good at math.</a:t>
            </a:r>
            <a:endParaRPr lang="en-US" altLang="zh-CN" sz="2800" b="1"/>
          </a:p>
          <a:p>
            <a:r>
              <a:rPr lang="en-US" altLang="zh-CN" sz="2800" b="1"/>
              <a:t> C. Because a girl pointed out her shortcomings.</a:t>
            </a:r>
            <a:endParaRPr lang="en-US" altLang="zh-CN" sz="2800" b="1"/>
          </a:p>
          <a:p>
            <a:r>
              <a:rPr lang="en-US" altLang="zh-CN" sz="2800" b="1"/>
              <a:t> D. Because she quarreled with others.</a:t>
            </a:r>
            <a:endParaRPr lang="en-US" altLang="zh-CN" sz="2800" b="1"/>
          </a:p>
          <a:p>
            <a:r>
              <a:rPr lang="en-US" altLang="zh-CN" sz="2800" b="1"/>
              <a:t>2. What did her father do after hearing what she said？</a:t>
            </a:r>
            <a:endParaRPr lang="en-US" altLang="zh-CN" sz="2800" b="1"/>
          </a:p>
          <a:p>
            <a:r>
              <a:rPr lang="en-US" altLang="zh-CN" sz="2800" b="1"/>
              <a:t> A. He asked her to talk with her classmate.</a:t>
            </a:r>
            <a:endParaRPr lang="en-US" altLang="zh-CN" sz="2800" b="1"/>
          </a:p>
          <a:p>
            <a:r>
              <a:rPr lang="en-US" altLang="zh-CN" sz="2800" b="1"/>
              <a:t> B. He asked her to make a list of everything that the girl said.</a:t>
            </a:r>
            <a:endParaRPr lang="en-US" altLang="zh-CN" sz="2800" b="1"/>
          </a:p>
          <a:p>
            <a:r>
              <a:rPr lang="en-US" altLang="zh-CN" sz="2800" b="1"/>
              <a:t> C. He criticized her daughter.</a:t>
            </a:r>
            <a:endParaRPr lang="en-US" altLang="zh-CN" sz="2800" b="1"/>
          </a:p>
          <a:p>
            <a:r>
              <a:rPr lang="en-US" altLang="zh-CN" sz="2800" b="1"/>
              <a:t> D. He pointed out her shortcomings.</a:t>
            </a:r>
            <a:endParaRPr lang="en-US" altLang="zh-CN" sz="2800" b="1"/>
          </a:p>
        </p:txBody>
      </p:sp>
      <p:sp>
        <p:nvSpPr>
          <p:cNvPr id="2" name="文本框 1"/>
          <p:cNvSpPr txBox="1"/>
          <p:nvPr/>
        </p:nvSpPr>
        <p:spPr>
          <a:xfrm>
            <a:off x="7967345" y="797560"/>
            <a:ext cx="1336675"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 name="文本框 2"/>
          <p:cNvSpPr txBox="1"/>
          <p:nvPr/>
        </p:nvSpPr>
        <p:spPr>
          <a:xfrm>
            <a:off x="8392160" y="3003550"/>
            <a:ext cx="13030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2" action="ppaction://hlinksldjump"/>
          </p:cNvPr>
          <p:cNvSpPr txBox="1"/>
          <p:nvPr/>
        </p:nvSpPr>
        <p:spPr>
          <a:xfrm>
            <a:off x="7310755" y="13760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3" action="ppaction://hlinksldjump"/>
          </p:cNvPr>
          <p:cNvSpPr txBox="1"/>
          <p:nvPr/>
        </p:nvSpPr>
        <p:spPr>
          <a:xfrm>
            <a:off x="9618980" y="30632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pic>
        <p:nvPicPr>
          <p:cNvPr id="6" name="图片 5"/>
          <p:cNvPicPr>
            <a:picLocks noChangeAspect="1"/>
          </p:cNvPicPr>
          <p:nvPr>
            <p:custDataLst>
              <p:tags r:id="rId4"/>
            </p:custDataLst>
          </p:nvPr>
        </p:nvPicPr>
        <p:blipFill>
          <a:blip r:embed="rId5"/>
          <a:stretch>
            <a:fillRect/>
          </a:stretch>
        </p:blipFill>
        <p:spPr>
          <a:xfrm>
            <a:off x="9751695" y="493395"/>
            <a:ext cx="2286000" cy="199771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细节理解题。根据第1段第1句话“When I was about twelve years old, a girl in my class liked to point out my shortcomings”可知，故本题正确答案为C。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402562"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细节理解题。根据第1段最后一句话“Make a list of everything she said and mark the points that are true”可知，故本题正确答案为B。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224790" y="384810"/>
            <a:ext cx="12049125" cy="4831080"/>
          </a:xfrm>
          <a:prstGeom prst="rect">
            <a:avLst/>
          </a:prstGeom>
          <a:noFill/>
        </p:spPr>
        <p:txBody>
          <a:bodyPr wrap="square" rtlCol="0" anchor="t">
            <a:spAutoFit/>
          </a:bodyPr>
          <a:lstStyle/>
          <a:p>
            <a:r>
              <a:rPr lang="en-US" altLang="zh-CN" sz="2800" b="1"/>
              <a:t>3. Which things did Jane think she couldn’t change？</a:t>
            </a:r>
            <a:endParaRPr lang="en-US" altLang="zh-CN" sz="2800" b="1"/>
          </a:p>
          <a:p>
            <a:r>
              <a:rPr lang="en-US" altLang="zh-CN" sz="2800" b="1"/>
              <a:t> A. She was very thin.		</a:t>
            </a:r>
            <a:endParaRPr lang="en-US" altLang="zh-CN" sz="2800" b="1"/>
          </a:p>
          <a:p>
            <a:r>
              <a:rPr lang="en-US" altLang="zh-CN" sz="2800" b="1"/>
              <a:t> B. She wasn’t good at math.</a:t>
            </a:r>
            <a:endParaRPr lang="en-US" altLang="zh-CN" sz="2800" b="1"/>
          </a:p>
          <a:p>
            <a:r>
              <a:rPr lang="en-US" altLang="zh-CN" sz="2800" b="1"/>
              <a:t> C. She talked too much.		</a:t>
            </a:r>
            <a:endParaRPr lang="en-US" altLang="zh-CN" sz="2800" b="1"/>
          </a:p>
          <a:p>
            <a:r>
              <a:rPr lang="en-US" altLang="zh-CN" sz="2800" b="1"/>
              <a:t> D. She was too proud.</a:t>
            </a:r>
            <a:endParaRPr lang="en-US" altLang="zh-CN" sz="2800" b="1"/>
          </a:p>
          <a:p>
            <a:r>
              <a:rPr lang="en-US" altLang="zh-CN" sz="2800" b="1"/>
              <a:t>4. Who helped the writer solve her problem?</a:t>
            </a:r>
            <a:endParaRPr lang="en-US" altLang="zh-CN" sz="2800" b="1"/>
          </a:p>
          <a:p>
            <a:r>
              <a:rPr lang="en-US" altLang="zh-CN" sz="2800" b="1"/>
              <a:t> A. Her father. 		 B. Her mother. </a:t>
            </a:r>
            <a:endParaRPr lang="en-US" altLang="zh-CN" sz="2800" b="1"/>
          </a:p>
          <a:p>
            <a:r>
              <a:rPr lang="en-US" altLang="zh-CN" sz="2800" b="1"/>
              <a:t> C. Her sister.		 D. Her teacher.</a:t>
            </a:r>
            <a:endParaRPr lang="en-US" altLang="zh-CN" sz="2800" b="1"/>
          </a:p>
          <a:p>
            <a:r>
              <a:rPr lang="en-US" altLang="zh-CN" sz="2800" b="1"/>
              <a:t>5. Which of the following is the best title for this passage?</a:t>
            </a:r>
            <a:endParaRPr lang="en-US" altLang="zh-CN" sz="2800" b="1"/>
          </a:p>
          <a:p>
            <a:r>
              <a:rPr lang="en-US" altLang="zh-CN" sz="2800" b="1"/>
              <a:t> A. My father 		B. The Best Advice </a:t>
            </a:r>
            <a:endParaRPr lang="en-US" altLang="zh-CN" sz="2800" b="1"/>
          </a:p>
          <a:p>
            <a:r>
              <a:rPr lang="en-US" altLang="zh-CN" sz="2800" b="1"/>
              <a:t> C. My life 			D. My shortcomings</a:t>
            </a:r>
            <a:endParaRPr lang="en-US" altLang="zh-CN" sz="2800" b="1"/>
          </a:p>
        </p:txBody>
      </p:sp>
      <p:pic>
        <p:nvPicPr>
          <p:cNvPr id="3" name="图片 2"/>
          <p:cNvPicPr>
            <a:picLocks noChangeAspect="1"/>
          </p:cNvPicPr>
          <p:nvPr/>
        </p:nvPicPr>
        <p:blipFill>
          <a:blip r:embed="rId2"/>
          <a:stretch>
            <a:fillRect/>
          </a:stretch>
        </p:blipFill>
        <p:spPr>
          <a:xfrm>
            <a:off x="9877425" y="167005"/>
            <a:ext cx="2286000" cy="1997710"/>
          </a:xfrm>
          <a:prstGeom prst="rect">
            <a:avLst/>
          </a:prstGeom>
        </p:spPr>
      </p:pic>
      <p:sp>
        <p:nvSpPr>
          <p:cNvPr id="6" name="文本框 5"/>
          <p:cNvSpPr txBox="1"/>
          <p:nvPr/>
        </p:nvSpPr>
        <p:spPr>
          <a:xfrm>
            <a:off x="7955280" y="384810"/>
            <a:ext cx="721360"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7093585" y="2539365"/>
            <a:ext cx="9734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9102090" y="3877945"/>
            <a:ext cx="7753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3" action="ppaction://hlinksldjump"/>
          </p:cNvPr>
          <p:cNvSpPr txBox="1"/>
          <p:nvPr/>
        </p:nvSpPr>
        <p:spPr>
          <a:xfrm>
            <a:off x="7666355" y="25393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1" name="文本框 10">
            <a:hlinkClick r:id="rId4" action="ppaction://hlinksldjump"/>
          </p:cNvPr>
          <p:cNvSpPr txBox="1"/>
          <p:nvPr/>
        </p:nvSpPr>
        <p:spPr>
          <a:xfrm>
            <a:off x="7666355" y="9645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3" name="文本框 12">
            <a:hlinkClick r:id="rId5" action="ppaction://hlinksldjump"/>
          </p:cNvPr>
          <p:cNvSpPr txBox="1"/>
          <p:nvPr/>
        </p:nvSpPr>
        <p:spPr>
          <a:xfrm>
            <a:off x="8947150" y="45662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9" grpId="0" bldLvl="0" animBg="1"/>
      <p:bldP spid="9" grpId="1" animBg="1"/>
      <p:bldP spid="11" grpId="0" bldLvl="0" animBg="1"/>
      <p:bldP spid="11" grpId="1" animBg="1"/>
      <p:bldP spid="13" grpId="0" bldLvl="0" animBg="1"/>
      <p:bldP spid="13" grpId="1" animBg="1"/>
    </p:bld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634406"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 </a:t>
            </a:r>
            <a:r>
              <a:rPr sz="2800" b="1" dirty="0">
                <a:latin typeface="微软雅黑" panose="020B0503020204020204" pitchFamily="34" charset="-122"/>
                <a:ea typeface="微软雅黑" panose="020B0503020204020204" pitchFamily="34" charset="-122"/>
              </a:rPr>
              <a:t>细节理解题。根据第3段第1句话“I couldn</a:t>
            </a:r>
            <a:r>
              <a:rPr sz="2800" b="1" dirty="0">
                <a:ea typeface="微软雅黑" panose="020B0503020204020204" pitchFamily="34" charset="-122"/>
                <a:cs typeface="+mn-lt"/>
              </a:rPr>
              <a:t>’</a:t>
            </a:r>
            <a:r>
              <a:rPr sz="2800" b="1" dirty="0">
                <a:latin typeface="微软雅黑" panose="020B0503020204020204" pitchFamily="34" charset="-122"/>
                <a:ea typeface="微软雅黑" panose="020B0503020204020204" pitchFamily="34" charset="-122"/>
              </a:rPr>
              <a:t>t change some of them, like being very thin”可知，故本题正确答案为A。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细节理解题。根据第1段第4句话“I ran to my father with tears in my eyes”可知，故本题正确答案为A。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454613"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主旨大意题。根据最后一段最后一句话“In my life, I’ve never had a better piece of advice”可知，故本题正确答案为B。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346075" y="4655185"/>
            <a:ext cx="11236325" cy="194310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本题为细节理解题。根据第一段的最后一句“在我死之前，我想让你们知道在我的果园里有很多的财宝。请答应我你们一定要在我死了之后去挖出来”，故本题正确答案为</a:t>
            </a:r>
            <a:r>
              <a:rPr lang="zh-CN" altLang="en-US"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531495" y="1162050"/>
            <a:ext cx="11581765" cy="1938020"/>
          </a:xfrm>
          <a:prstGeom prst="rect">
            <a:avLst/>
          </a:prstGeom>
          <a:noFill/>
        </p:spPr>
        <p:txBody>
          <a:bodyPr wrap="square" rtlCol="0">
            <a:spAutoFit/>
          </a:bodyPr>
          <a:lstStyle/>
          <a:p>
            <a:pPr algn="l"/>
            <a:r>
              <a:rPr lang="en-US" altLang="zh-CN" sz="2400" dirty="0">
                <a:latin typeface="微软雅黑" panose="020B0503020204020204" pitchFamily="34" charset="-122"/>
                <a:ea typeface="微软雅黑" panose="020B0503020204020204" pitchFamily="34" charset="-122"/>
              </a:rPr>
              <a:t>57. Before the farmer died, he told his sons to __________. </a:t>
            </a:r>
            <a:endParaRPr lang="en-US" altLang="zh-CN" sz="2400"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A. find the treasure in the garden </a:t>
            </a:r>
            <a:endParaRPr lang="en-US" altLang="zh-CN" sz="2400"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B. plant more trees in the garden </a:t>
            </a:r>
            <a:endParaRPr lang="en-US" altLang="zh-CN" sz="2400"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C. work hard in the garden </a:t>
            </a:r>
            <a:endParaRPr lang="en-US" altLang="zh-CN" sz="2400"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D. pick fruits in the garden</a:t>
            </a:r>
            <a:endParaRPr lang="en-US" altLang="zh-CN" sz="2400"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5" name="文本框 4"/>
          <p:cNvSpPr txBox="1"/>
          <p:nvPr/>
        </p:nvSpPr>
        <p:spPr>
          <a:xfrm>
            <a:off x="0" y="10063"/>
            <a:ext cx="12049125" cy="6985635"/>
          </a:xfrm>
          <a:prstGeom prst="rect">
            <a:avLst/>
          </a:prstGeom>
          <a:noFill/>
        </p:spPr>
        <p:txBody>
          <a:bodyPr wrap="square" rtlCol="0" anchor="t">
            <a:spAutoFit/>
          </a:bodyPr>
          <a:lstStyle/>
          <a:p>
            <a:pPr algn="just"/>
            <a:r>
              <a:rPr lang="en-US" altLang="zh-CN" sz="2800" dirty="0"/>
              <a:t>                                                </a:t>
            </a:r>
            <a:r>
              <a:rPr lang="en-US" altLang="zh-CN" sz="2800" dirty="0" err="1"/>
              <a:t>B（议论文</a:t>
            </a:r>
            <a:r>
              <a:rPr lang="en-US" altLang="zh-CN" sz="2800" dirty="0"/>
              <a:t>）</a:t>
            </a:r>
            <a:endParaRPr lang="en-US" altLang="zh-CN" sz="2800" dirty="0"/>
          </a:p>
          <a:p>
            <a:pPr algn="just"/>
            <a:r>
              <a:rPr lang="en-US" altLang="zh-CN" sz="2800" dirty="0"/>
              <a:t>                                                                          </a:t>
            </a:r>
            <a:r>
              <a:rPr lang="en-US" altLang="zh-CN" sz="2800" dirty="0" err="1"/>
              <a:t>难度系数</a:t>
            </a:r>
            <a:r>
              <a:rPr lang="en-US" altLang="zh-CN" sz="2800" dirty="0"/>
              <a:t>：★★ 建议时长：5 </a:t>
            </a:r>
            <a:r>
              <a:rPr lang="en-US" altLang="zh-CN" sz="2800" dirty="0" err="1"/>
              <a:t>分钟</a:t>
            </a:r>
            <a:endParaRPr lang="en-US" altLang="zh-CN" sz="2800" dirty="0"/>
          </a:p>
          <a:p>
            <a:pPr algn="just"/>
            <a:r>
              <a:rPr lang="en-US" altLang="zh-CN" sz="2800" dirty="0"/>
              <a:t>      Eating out is more popular in Britain today than it has ever been. It is reported that British people spend more eating out than cooking for themselves and eating at home. It seems that many British people are becoming more and more interested in how good their food tastes, and also how healthy it is. </a:t>
            </a:r>
            <a:endParaRPr lang="en-US" altLang="zh-CN" sz="2800" dirty="0"/>
          </a:p>
          <a:p>
            <a:pPr algn="just"/>
            <a:r>
              <a:rPr lang="en-US" altLang="zh-CN" sz="2800" dirty="0"/>
              <a:t>     However, eating out can also be expensive, so British people do not eat out every night. When having a date with friends, or having a birthday, many people like to go to a restaurant, and people often also eat in a restaurant before going to the cinema or the theater. </a:t>
            </a:r>
            <a:endParaRPr lang="en-US" altLang="zh-CN" sz="2800" dirty="0"/>
          </a:p>
          <a:p>
            <a:pPr algn="just"/>
            <a:r>
              <a:rPr lang="en-US" altLang="zh-CN" sz="2800" dirty="0"/>
              <a:t>      As in all cultures, there are many rules of manners about eating. For example, the knife and fork should be used in the correct way. Also, it is impolite to speak with your mouth full when you are eating.</a:t>
            </a:r>
            <a:endParaRPr lang="en-US" altLang="zh-CN" sz="2800" dirty="0"/>
          </a:p>
          <a:p>
            <a:pPr algn="just"/>
            <a:r>
              <a:rPr lang="en-US" altLang="zh-CN" sz="2800" dirty="0"/>
              <a:t>     Most British cities have a large collection of food as well as British food, from the very cheap to the very expensive—French, Italian, Indian, Chinese, Thai, Japanese and much, much more.</a:t>
            </a:r>
            <a:endParaRPr lang="en-US" altLang="zh-CN" sz="2800" dirty="0"/>
          </a:p>
        </p:txBody>
      </p:sp>
      <p:sp>
        <p:nvSpPr>
          <p:cNvPr id="26" name="左箭头 25">
            <a:hlinkClick r:id="rId1" action="ppaction://hlinksldjump"/>
          </p:cNvPr>
          <p:cNvSpPr/>
          <p:nvPr/>
        </p:nvSpPr>
        <p:spPr>
          <a:xfrm>
            <a:off x="10904706" y="6356353"/>
            <a:ext cx="998706" cy="49158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42875" y="0"/>
            <a:ext cx="12049125" cy="5692775"/>
          </a:xfrm>
          <a:prstGeom prst="rect">
            <a:avLst/>
          </a:prstGeom>
          <a:noFill/>
        </p:spPr>
        <p:txBody>
          <a:bodyPr wrap="square" rtlCol="0" anchor="t">
            <a:spAutoFit/>
          </a:bodyPr>
          <a:lstStyle/>
          <a:p>
            <a:r>
              <a:rPr lang="en-US" altLang="zh-CN" sz="2800" dirty="0"/>
              <a:t>     When people are too tired to cook after work, they often get a “takeaway”. This means that they order from a take-out restaurant by telephone, and then go to get it. Many take-out restaurants also send it to your house. All you have to do is to open the door, pay and eat!</a:t>
            </a:r>
            <a:endParaRPr lang="en-US" altLang="zh-CN" sz="2800" dirty="0"/>
          </a:p>
          <a:p>
            <a:endParaRPr lang="en-US" altLang="zh-CN" sz="2800" dirty="0"/>
          </a:p>
          <a:p>
            <a:r>
              <a:rPr lang="en-US" altLang="zh-CN" sz="2800" b="1" dirty="0"/>
              <a:t>6. British people often eat at a restaurant on many occasions except _________. </a:t>
            </a:r>
            <a:endParaRPr lang="en-US" altLang="zh-CN" sz="2800" b="1" dirty="0"/>
          </a:p>
          <a:p>
            <a:r>
              <a:rPr lang="en-US" altLang="zh-CN" sz="2800" b="1" dirty="0"/>
              <a:t>A. when having a date with friends           B. when having a birthday </a:t>
            </a:r>
            <a:endParaRPr lang="en-US" altLang="zh-CN" sz="2800" b="1" dirty="0"/>
          </a:p>
          <a:p>
            <a:r>
              <a:rPr lang="en-US" altLang="zh-CN" sz="2800" b="1" dirty="0"/>
              <a:t>C. before going to see the film or plays     D. when they feel tired</a:t>
            </a:r>
            <a:endParaRPr lang="en-US" altLang="zh-CN" sz="2800" b="1" dirty="0"/>
          </a:p>
          <a:p>
            <a:r>
              <a:rPr lang="en-US" altLang="zh-CN" sz="2800" b="1" dirty="0"/>
              <a:t>7. Why do British people prefer to eat out nowadays? </a:t>
            </a:r>
            <a:endParaRPr lang="en-US" altLang="zh-CN" sz="2800" b="1" dirty="0"/>
          </a:p>
          <a:p>
            <a:r>
              <a:rPr lang="en-US" altLang="zh-CN" sz="2800" b="1" dirty="0"/>
              <a:t>A. Because people like the manners in the restaurant. </a:t>
            </a:r>
            <a:endParaRPr lang="en-US" altLang="zh-CN" sz="2800" b="1" dirty="0"/>
          </a:p>
          <a:p>
            <a:r>
              <a:rPr lang="en-US" altLang="zh-CN" sz="2800" b="1" dirty="0"/>
              <a:t>B. Because people care more about their food than before. </a:t>
            </a:r>
            <a:endParaRPr lang="en-US" altLang="zh-CN" sz="2800" b="1" dirty="0"/>
          </a:p>
          <a:p>
            <a:r>
              <a:rPr lang="en-US" altLang="zh-CN" sz="2800" b="1" dirty="0"/>
              <a:t>C. Because eating out is cheaper than cooking at home.</a:t>
            </a:r>
            <a:endParaRPr lang="en-US" altLang="zh-CN" sz="2800" b="1" dirty="0"/>
          </a:p>
          <a:p>
            <a:r>
              <a:rPr lang="en-US" altLang="zh-CN" sz="2800" b="1" dirty="0"/>
              <a:t>D. Because there were not so many restaurants before.</a:t>
            </a:r>
            <a:endParaRPr lang="en-US" altLang="zh-CN" sz="2800" b="1" dirty="0"/>
          </a:p>
        </p:txBody>
      </p:sp>
      <p:sp>
        <p:nvSpPr>
          <p:cNvPr id="2" name="文本框 1"/>
          <p:cNvSpPr txBox="1"/>
          <p:nvPr/>
        </p:nvSpPr>
        <p:spPr>
          <a:xfrm>
            <a:off x="10413365" y="2106295"/>
            <a:ext cx="133667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 name="文本框 2"/>
          <p:cNvSpPr txBox="1"/>
          <p:nvPr/>
        </p:nvSpPr>
        <p:spPr>
          <a:xfrm>
            <a:off x="8265160" y="3525520"/>
            <a:ext cx="13030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2" action="ppaction://hlinksldjump"/>
          </p:cNvPr>
          <p:cNvSpPr txBox="1"/>
          <p:nvPr/>
        </p:nvSpPr>
        <p:spPr>
          <a:xfrm>
            <a:off x="10581640" y="15843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3" action="ppaction://hlinksldjump"/>
          </p:cNvPr>
          <p:cNvSpPr txBox="1"/>
          <p:nvPr/>
        </p:nvSpPr>
        <p:spPr>
          <a:xfrm>
            <a:off x="9519285" y="35255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细节理解题。根据第2段“When having a date with friends, or having a birthday, many people</a:t>
            </a:r>
            <a:r>
              <a:rPr lang="en-US" sz="2800" b="1" dirty="0">
                <a:latin typeface="微软雅黑" panose="020B0503020204020204" pitchFamily="34" charset="-122"/>
                <a:ea typeface="微软雅黑" panose="020B0503020204020204" pitchFamily="34" charset="-122"/>
              </a:rPr>
              <a:t> like to go to a restaurant, and people often also eat in a restaurant before going to the cinema or the theater”，可以确定A、B、C项不符合语境，故本题正确答案为D。</a:t>
            </a:r>
            <a:endParaRPr lang="en-US"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细节理解题。根据第1段第2—3句话“British people are becoming more and more interested in how good their food tastes and also how healthy it is”可知，故本题正确答案为B。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5" name="文本框 4"/>
          <p:cNvSpPr txBox="1"/>
          <p:nvPr/>
        </p:nvSpPr>
        <p:spPr>
          <a:xfrm>
            <a:off x="142875" y="167005"/>
            <a:ext cx="12049125" cy="6554470"/>
          </a:xfrm>
          <a:prstGeom prst="rect">
            <a:avLst/>
          </a:prstGeom>
          <a:noFill/>
        </p:spPr>
        <p:txBody>
          <a:bodyPr wrap="square" rtlCol="0" anchor="t">
            <a:spAutoFit/>
          </a:bodyPr>
          <a:lstStyle/>
          <a:p>
            <a:r>
              <a:rPr lang="en-US" altLang="zh-CN" sz="2800" b="1" dirty="0"/>
              <a:t>8. We can conclude that _________ from the fourth paragraph.</a:t>
            </a:r>
            <a:endParaRPr lang="en-US" altLang="zh-CN" sz="2800" b="1" dirty="0"/>
          </a:p>
          <a:p>
            <a:r>
              <a:rPr lang="en-US" altLang="zh-CN" sz="2800" b="1" dirty="0"/>
              <a:t> A. British people are too lazy to cook</a:t>
            </a:r>
            <a:endParaRPr lang="en-US" altLang="zh-CN" sz="2800" b="1" dirty="0"/>
          </a:p>
          <a:p>
            <a:r>
              <a:rPr lang="en-US" altLang="zh-CN" sz="2800" b="1" dirty="0"/>
              <a:t> B. British food is not delicious</a:t>
            </a:r>
            <a:endParaRPr lang="en-US" altLang="zh-CN" sz="2800" b="1" dirty="0"/>
          </a:p>
          <a:p>
            <a:r>
              <a:rPr lang="en-US" altLang="zh-CN" sz="2800" b="1" dirty="0"/>
              <a:t> C. foreign food is popular in Britain</a:t>
            </a:r>
            <a:endParaRPr lang="en-US" altLang="zh-CN" sz="2800" b="1" dirty="0"/>
          </a:p>
          <a:p>
            <a:r>
              <a:rPr lang="en-US" altLang="zh-CN" sz="2800" b="1" dirty="0"/>
              <a:t> D. British people like eating out</a:t>
            </a:r>
            <a:endParaRPr lang="en-US" altLang="zh-CN" sz="2800" b="1" dirty="0"/>
          </a:p>
          <a:p>
            <a:r>
              <a:rPr lang="en-US" altLang="zh-CN" sz="2800" b="1" dirty="0"/>
              <a:t>9. According to the last paragraph, which is TRUE?</a:t>
            </a:r>
            <a:endParaRPr lang="en-US" altLang="zh-CN" sz="2800" b="1" dirty="0"/>
          </a:p>
          <a:p>
            <a:r>
              <a:rPr lang="en-US" altLang="zh-CN" sz="2800" b="1" dirty="0"/>
              <a:t> A. The “takeaway” brings convenience to people.</a:t>
            </a:r>
            <a:endParaRPr lang="en-US" altLang="zh-CN" sz="2800" b="1" dirty="0"/>
          </a:p>
          <a:p>
            <a:r>
              <a:rPr lang="en-US" altLang="zh-CN" sz="2800" b="1" dirty="0"/>
              <a:t> B. The “takeaway” is the leftover when people eat out.</a:t>
            </a:r>
            <a:endParaRPr lang="en-US" altLang="zh-CN" sz="2800" b="1" dirty="0"/>
          </a:p>
          <a:p>
            <a:r>
              <a:rPr lang="en-US" altLang="zh-CN" sz="2800" b="1" dirty="0"/>
              <a:t> C. The “takeaway” is sold and ordered only on the phone.</a:t>
            </a:r>
            <a:endParaRPr lang="en-US" altLang="zh-CN" sz="2800" b="1" dirty="0"/>
          </a:p>
          <a:p>
            <a:r>
              <a:rPr lang="en-US" altLang="zh-CN" sz="2800" b="1" dirty="0"/>
              <a:t> D. The “takeaway” is the food people eat after work.</a:t>
            </a:r>
            <a:endParaRPr lang="en-US" altLang="zh-CN" sz="2800" b="1" dirty="0"/>
          </a:p>
          <a:p>
            <a:r>
              <a:rPr lang="en-US" altLang="zh-CN" sz="2800" b="1" dirty="0"/>
              <a:t>10. What is the best title for the passage?</a:t>
            </a:r>
            <a:endParaRPr lang="en-US" altLang="zh-CN" sz="2800" b="1" dirty="0"/>
          </a:p>
          <a:p>
            <a:r>
              <a:rPr lang="en-US" altLang="zh-CN" sz="2800" b="1" dirty="0"/>
              <a:t> A. British People Like Eating Out </a:t>
            </a:r>
            <a:endParaRPr lang="en-US" altLang="zh-CN" sz="2800" b="1" dirty="0"/>
          </a:p>
          <a:p>
            <a:r>
              <a:rPr lang="en-US" altLang="zh-CN" sz="2800" b="1" dirty="0"/>
              <a:t> B. British Table Manners</a:t>
            </a:r>
            <a:endParaRPr lang="en-US" altLang="zh-CN" sz="2800" b="1" dirty="0"/>
          </a:p>
          <a:p>
            <a:r>
              <a:rPr lang="en-US" altLang="zh-CN" sz="2800" b="1" dirty="0"/>
              <a:t> C. The Foreign Food in Britain </a:t>
            </a:r>
            <a:endParaRPr lang="en-US" altLang="zh-CN" sz="2800" b="1" dirty="0"/>
          </a:p>
          <a:p>
            <a:r>
              <a:rPr lang="en-US" altLang="zh-CN" sz="2800" b="1" dirty="0"/>
              <a:t> D. Best Food in Britain</a:t>
            </a:r>
            <a:endParaRPr lang="en-US" altLang="zh-CN" sz="2800" b="1" dirty="0"/>
          </a:p>
        </p:txBody>
      </p:sp>
      <p:pic>
        <p:nvPicPr>
          <p:cNvPr id="3" name="图片 2"/>
          <p:cNvPicPr>
            <a:picLocks noChangeAspect="1"/>
          </p:cNvPicPr>
          <p:nvPr/>
        </p:nvPicPr>
        <p:blipFill>
          <a:blip r:embed="rId1"/>
          <a:stretch>
            <a:fillRect/>
          </a:stretch>
        </p:blipFill>
        <p:spPr>
          <a:xfrm>
            <a:off x="9877425" y="167005"/>
            <a:ext cx="2286000" cy="1997710"/>
          </a:xfrm>
          <a:prstGeom prst="rect">
            <a:avLst/>
          </a:prstGeom>
        </p:spPr>
      </p:pic>
      <p:sp>
        <p:nvSpPr>
          <p:cNvPr id="6" name="文本框 5"/>
          <p:cNvSpPr txBox="1"/>
          <p:nvPr/>
        </p:nvSpPr>
        <p:spPr>
          <a:xfrm>
            <a:off x="4404360" y="152400"/>
            <a:ext cx="7213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8067040" y="2287905"/>
            <a:ext cx="9734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6862445" y="4466590"/>
            <a:ext cx="77533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2" action="ppaction://hlinksldjump"/>
          </p:cNvPr>
          <p:cNvSpPr txBox="1"/>
          <p:nvPr/>
        </p:nvSpPr>
        <p:spPr>
          <a:xfrm>
            <a:off x="8596630" y="24117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1" name="文本框 10">
            <a:hlinkClick r:id="rId3" action="ppaction://hlinksldjump"/>
          </p:cNvPr>
          <p:cNvSpPr txBox="1"/>
          <p:nvPr/>
        </p:nvSpPr>
        <p:spPr>
          <a:xfrm>
            <a:off x="6478270" y="6743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2" name="文本框 1">
            <a:hlinkClick r:id="rId4" action="ppaction://hlinksldjump"/>
          </p:cNvPr>
          <p:cNvSpPr txBox="1"/>
          <p:nvPr>
            <p:custDataLst>
              <p:tags r:id="rId5"/>
            </p:custDataLst>
          </p:nvPr>
        </p:nvSpPr>
        <p:spPr>
          <a:xfrm>
            <a:off x="7637780" y="453199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9" grpId="0" bldLvl="0" animBg="1"/>
      <p:bldP spid="9" grpId="1" animBg="1"/>
      <p:bldP spid="11" grpId="0" bldLvl="0" animBg="1"/>
      <p:bldP spid="11" grpId="1" animBg="1"/>
      <p:bldP spid="2" grpId="0" bldLvl="0" animBg="1"/>
      <p:bldP spid="2" grpId="1" animBg="1"/>
    </p:bldLst>
  </p:timing>
</p:sld>
</file>

<file path=ppt/slides/slide2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推理判断题。根据第4段可以看出英国有很多外国餐馆，可以推理出外国食物在英国很受欢迎，故本题正确答案为C。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014603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推理判断题。本题可以用排除法来确定答案，A项“The ‘takeaway’ brings convenience to people（外卖食物为人们带来了方便）”、B项“The ‘takeaway’ is the leftover when people eat out（外卖食物是人们在外面吃剩的食物）”、C项“The ‘takeaway’ is sold and ordered only on the phone（外卖只能从电话上销售和预订）”和D项“The ‘takeaway’ is the food people eat after work（外卖是下班后吃的东西）”。很明显可以排除后面3项，故本题正确答案为A。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10274076" y="4374403"/>
            <a:ext cx="2360295" cy="300355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248784"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主旨大意题。本题可以用排除法来确定答案，A项British People Like Eating Out（英国人喜欢在外面吃饭）、B项British Table Manners（英国的餐桌礼仪）、C项The Foreign Food in Britain（英国的外国食物）和D项Best Food in Britain（英国的最好食物）。B、C、D项都是以偏概全，只有A项是整篇文章的主旨，故本题正确答案为A。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265920" y="3560445"/>
            <a:ext cx="2832735" cy="3211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0" y="4013835"/>
            <a:ext cx="12115800" cy="234188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Roses have thorns, and they are difficult for a small child to pick.</a:t>
            </a:r>
            <a:endParaRPr lang="zh-CN" altLang="en-US" sz="2400" b="1"/>
          </a:p>
          <a:p>
            <a:pPr>
              <a:lnSpc>
                <a:spcPct val="100000"/>
              </a:lnSpc>
            </a:pPr>
            <a:r>
              <a:rPr lang="zh-CN" altLang="en-US" sz="2400" b="1"/>
              <a:t>B. Unlike the flowers in our gardens, they can’t be picked easily.</a:t>
            </a:r>
            <a:endParaRPr lang="zh-CN" altLang="en-US" sz="2400" b="1"/>
          </a:p>
          <a:p>
            <a:pPr>
              <a:lnSpc>
                <a:spcPct val="100000"/>
              </a:lnSpc>
            </a:pPr>
            <a:r>
              <a:rPr lang="zh-CN" altLang="en-US" sz="2400" b="1"/>
              <a:t>C. Even today, dandelions are still valued as medicine for their green leaves, yellow flowers and roots (根), which are often used to make tea.</a:t>
            </a:r>
            <a:endParaRPr lang="zh-CN" altLang="en-US" sz="2400" b="1"/>
          </a:p>
          <a:p>
            <a:pPr>
              <a:lnSpc>
                <a:spcPct val="100000"/>
              </a:lnSpc>
            </a:pPr>
            <a:r>
              <a:rPr lang="zh-CN" altLang="en-US" sz="2400" b="1"/>
              <a:t>D. When children bring you a handful of dandelions, they are sharing their happiness with you.</a:t>
            </a:r>
            <a:endParaRPr lang="zh-CN" altLang="en-US" sz="2400" b="1"/>
          </a:p>
          <a:p>
            <a:pPr>
              <a:lnSpc>
                <a:spcPct val="100000"/>
              </a:lnSpc>
            </a:pPr>
            <a:r>
              <a:rPr lang="zh-CN" altLang="en-US" sz="2400" b="1"/>
              <a:t>E. Scientists have long studied the effects of colors on human feelings.</a:t>
            </a:r>
            <a:endParaRPr lang="zh-CN" altLang="en-US" sz="2400" b="1"/>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04800" y="93345"/>
            <a:ext cx="11582400" cy="4159885"/>
          </a:xfrm>
          <a:prstGeom prst="rect">
            <a:avLst/>
          </a:prstGeom>
          <a:noFill/>
        </p:spPr>
        <p:txBody>
          <a:bodyPr wrap="square" rtlCol="0" anchor="t">
            <a:noAutofit/>
          </a:bodyPr>
          <a:lstStyle/>
          <a:p>
            <a:pPr>
              <a:lnSpc>
                <a:spcPct val="90000"/>
              </a:lnSpc>
            </a:pPr>
            <a:r>
              <a:rPr lang="en-US" altLang="zh-CN" sz="2800"/>
              <a:t>                                      B）（说明文）</a:t>
            </a:r>
            <a:endParaRPr lang="en-US" altLang="zh-CN" sz="2800"/>
          </a:p>
          <a:p>
            <a:pPr algn="r">
              <a:lnSpc>
                <a:spcPct val="90000"/>
              </a:lnSpc>
            </a:pPr>
            <a:r>
              <a:rPr lang="en-US" altLang="zh-CN" sz="2800"/>
              <a:t>难度系数★★ 建议时长：5 分钟</a:t>
            </a:r>
            <a:endParaRPr lang="en-US" altLang="zh-CN" sz="2800"/>
          </a:p>
          <a:p>
            <a:pPr algn="just">
              <a:lnSpc>
                <a:spcPct val="90000"/>
              </a:lnSpc>
            </a:pPr>
            <a:r>
              <a:rPr lang="en-US" altLang="zh-CN" sz="2800"/>
              <a:t>      As late as just dozens of years ago, dandelions were widely used as food. It is an inexpensive green plant which was easily got by anyone who liked to eat them. 11 _____</a:t>
            </a:r>
            <a:endParaRPr lang="en-US" altLang="zh-CN" sz="2800"/>
          </a:p>
          <a:p>
            <a:pPr indent="457200" algn="just">
              <a:lnSpc>
                <a:spcPct val="90000"/>
              </a:lnSpc>
            </a:pPr>
            <a:r>
              <a:rPr lang="en-US" altLang="zh-CN" sz="2800"/>
              <a:t>Children perhaps find the beauty in the bright yellow dandelion flowers and their magical seed heads that, when blown into the wind, can make wishes come true. One of the main reasons why children love dandelions is that they are so easy to love. 12 ______No gardener ever shouts at a child to stop picking the dandelions.</a:t>
            </a:r>
            <a:endParaRPr lang="en-US" altLang="zh-CN" sz="2800"/>
          </a:p>
        </p:txBody>
      </p:sp>
      <p:sp>
        <p:nvSpPr>
          <p:cNvPr id="2" name="文本框 1"/>
          <p:cNvSpPr txBox="1"/>
          <p:nvPr>
            <p:custDataLst>
              <p:tags r:id="rId3"/>
            </p:custDataLst>
          </p:nvPr>
        </p:nvSpPr>
        <p:spPr>
          <a:xfrm>
            <a:off x="1960245" y="154940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9363075" y="39535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3" name="文本框 2"/>
          <p:cNvSpPr txBox="1"/>
          <p:nvPr>
            <p:custDataLst>
              <p:tags r:id="rId6"/>
            </p:custDataLst>
          </p:nvPr>
        </p:nvSpPr>
        <p:spPr>
          <a:xfrm>
            <a:off x="4144010" y="309245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第1段前面2句讲的是蒲公英被广泛使用，它是一种很容易得到的很便宜的绿色植物。空格处继续陈述蒲公英的用途——有的拿来药用，有的拿来泡茶，故本题正确答案为C。</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12.  第2段第2句话提到孩子们喜欢蒲公英的原因之一是他们很容易去爱蒲公英。言外之意是其他的花要去爱上有一些难度，故本题正确答案为A。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439150" y="6121400"/>
            <a:ext cx="129921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nvGraphicFramePr>
        <p:xfrm>
          <a:off x="908050" y="171450"/>
          <a:ext cx="3084830" cy="101092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4" name="文本框 3"/>
          <p:cNvSpPr txBox="1"/>
          <p:nvPr/>
        </p:nvSpPr>
        <p:spPr>
          <a:xfrm>
            <a:off x="528320" y="1889760"/>
            <a:ext cx="10765790" cy="2932430"/>
          </a:xfrm>
          <a:prstGeom prst="rect">
            <a:avLst/>
          </a:prstGeom>
          <a:noFill/>
        </p:spPr>
        <p:txBody>
          <a:bodyPr wrap="square" rtlCol="0">
            <a:spAutoFit/>
          </a:bodyPr>
          <a:lstStyle/>
          <a:p>
            <a:pPr algn="l">
              <a:lnSpc>
                <a:spcPct val="110000"/>
              </a:lnSpc>
            </a:pPr>
            <a:r>
              <a:rPr lang="en-US" altLang="zh-CN" sz="2400" b="1" dirty="0">
                <a:latin typeface="微软雅黑" panose="020B0503020204020204" pitchFamily="34" charset="-122"/>
                <a:ea typeface="微软雅黑" panose="020B0503020204020204" pitchFamily="34" charset="-122"/>
              </a:rPr>
              <a:t>      阅读补全题型的命题形式是在一段约 300 词的短文中留出 5 个空格，要求学生从所给的 5 个选项中选出最佳选项，使补全后的短文内容通顺，前后连贯，结构完整。该题在高职高考中所占权重较大，设置 5 题共 15 分。主要考查学生对文章的整体内容、结构以及上下文逻辑意义的理解和掌握。阅读补全题要求学生重视语篇结构，重视语篇分析，从影响语篇走向的关键角度考查学生对语篇和上下文逻辑的理解。作为一个新题型，学生应熟悉题型特点，做到因题施策。</a:t>
            </a:r>
            <a:endParaRPr lang="en-US" altLang="zh-CN" sz="2400" b="1" dirty="0">
              <a:latin typeface="微软雅黑" panose="020B0503020204020204" pitchFamily="34" charset="-122"/>
              <a:ea typeface="微软雅黑" panose="020B0503020204020204" pitchFamily="34" charset="-122"/>
            </a:endParaRPr>
          </a:p>
        </p:txBody>
      </p:sp>
      <p:sp>
        <p:nvSpPr>
          <p:cNvPr id="5" name="左箭头 4">
            <a:hlinkClick r:id="rId6" action="ppaction://hlinksldjump"/>
          </p:cNvPr>
          <p:cNvSpPr/>
          <p:nvPr/>
        </p:nvSpPr>
        <p:spPr>
          <a:xfrm>
            <a:off x="10102311" y="610736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圆角矩形 5"/>
          <p:cNvSpPr/>
          <p:nvPr/>
        </p:nvSpPr>
        <p:spPr>
          <a:xfrm>
            <a:off x="2240915" y="347980"/>
            <a:ext cx="7861300" cy="1076960"/>
          </a:xfrm>
          <a:prstGeom prst="roundRect">
            <a:avLst/>
          </a:prstGeom>
          <a:solidFill>
            <a:schemeClr val="accent5">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sym typeface="+mn-ea"/>
              </a:rPr>
              <a:t>（五）阅读补全题</a:t>
            </a:r>
            <a:endParaRPr lang="zh-CN" altLang="en-US" sz="3200" b="1" dirty="0">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4"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58420" y="4078605"/>
            <a:ext cx="1213358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Roses have thorns, and they are difficult for a small child to pick.</a:t>
            </a:r>
            <a:endParaRPr lang="zh-CN" altLang="en-US" sz="2400" b="1"/>
          </a:p>
          <a:p>
            <a:pPr>
              <a:lnSpc>
                <a:spcPct val="100000"/>
              </a:lnSpc>
            </a:pPr>
            <a:r>
              <a:rPr lang="zh-CN" altLang="en-US" sz="2400" b="1"/>
              <a:t>B. Unlike the flowers in our gardens, they can’t be picked easily.</a:t>
            </a:r>
            <a:endParaRPr lang="zh-CN" altLang="en-US" sz="2400" b="1"/>
          </a:p>
          <a:p>
            <a:pPr>
              <a:lnSpc>
                <a:spcPct val="100000"/>
              </a:lnSpc>
            </a:pPr>
            <a:r>
              <a:rPr lang="zh-CN" altLang="en-US" sz="2400" b="1"/>
              <a:t>C. Even today, dandelions are still valued as medicine for their green leaves, yellow flowers and roots (根), which are often used to make tea.</a:t>
            </a:r>
            <a:endParaRPr lang="zh-CN" altLang="en-US" sz="2400" b="1"/>
          </a:p>
          <a:p>
            <a:pPr>
              <a:lnSpc>
                <a:spcPct val="100000"/>
              </a:lnSpc>
            </a:pPr>
            <a:r>
              <a:rPr lang="zh-CN" altLang="en-US" sz="2400" b="1"/>
              <a:t>D. When children bring you a handful of dandelions, they are sharing their happiness with you.</a:t>
            </a:r>
            <a:endParaRPr lang="zh-CN" altLang="en-US" sz="2400" b="1"/>
          </a:p>
          <a:p>
            <a:pPr>
              <a:lnSpc>
                <a:spcPct val="100000"/>
              </a:lnSpc>
            </a:pPr>
            <a:r>
              <a:rPr lang="zh-CN" altLang="en-US" sz="2400" b="1"/>
              <a:t>E. Scientists have long studied the effects of colors on human feelings.</a:t>
            </a:r>
            <a:endParaRPr lang="zh-CN" altLang="en-US" sz="2400" b="1"/>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77190" y="154305"/>
            <a:ext cx="11672570" cy="3576955"/>
          </a:xfrm>
          <a:prstGeom prst="rect">
            <a:avLst/>
          </a:prstGeom>
          <a:noFill/>
        </p:spPr>
        <p:txBody>
          <a:bodyPr wrap="square" rtlCol="0" anchor="t">
            <a:spAutoFit/>
          </a:bodyPr>
          <a:lstStyle/>
          <a:p>
            <a:pPr>
              <a:lnSpc>
                <a:spcPct val="90000"/>
              </a:lnSpc>
            </a:pPr>
            <a:r>
              <a:rPr lang="en-US" altLang="zh-CN" sz="2800"/>
              <a:t>       13 _______Dandelions, however, are easy to pick, with their soft stems and smooth leaves. There are no thorns to hurt little hands. And dandelions are always low to the ground within easy reach of a child’s hands.</a:t>
            </a:r>
            <a:endParaRPr lang="en-US" altLang="zh-CN" sz="2800"/>
          </a:p>
          <a:p>
            <a:pPr>
              <a:lnSpc>
                <a:spcPct val="90000"/>
              </a:lnSpc>
            </a:pPr>
            <a:r>
              <a:rPr lang="en-US" altLang="zh-CN" sz="2800"/>
              <a:t>      14______ Yellow is most commonly about happiness. Few things in nature, brighter and yellower than the flowers of the dandelion.</a:t>
            </a:r>
            <a:endParaRPr lang="en-US" altLang="zh-CN" sz="2800"/>
          </a:p>
          <a:p>
            <a:pPr>
              <a:lnSpc>
                <a:spcPct val="90000"/>
              </a:lnSpc>
            </a:pPr>
            <a:r>
              <a:rPr lang="en-US" altLang="zh-CN" sz="2800"/>
              <a:t>     15_______ Sure, they may be just weeds to adults, but to little children their picking a bright yellow flower is a kind of joy that they have found on their own and picked with their own hands. Like the old country song from Webb Pierce says, “Let the children pick the flowers. That’s their way of loving you.”</a:t>
            </a:r>
            <a:endParaRPr lang="en-US" altLang="zh-CN" sz="2800"/>
          </a:p>
        </p:txBody>
      </p:sp>
      <p:sp>
        <p:nvSpPr>
          <p:cNvPr id="2" name="文本框 1"/>
          <p:cNvSpPr txBox="1"/>
          <p:nvPr>
            <p:custDataLst>
              <p:tags r:id="rId3"/>
            </p:custDataLst>
          </p:nvPr>
        </p:nvSpPr>
        <p:spPr>
          <a:xfrm>
            <a:off x="1797685" y="1543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9371965" y="41427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3" name="文本框 2"/>
          <p:cNvSpPr txBox="1"/>
          <p:nvPr>
            <p:custDataLst>
              <p:tags r:id="rId6"/>
            </p:custDataLst>
          </p:nvPr>
        </p:nvSpPr>
        <p:spPr>
          <a:xfrm>
            <a:off x="1498600" y="123253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p:cNvSpPr txBox="1"/>
          <p:nvPr>
            <p:custDataLst>
              <p:tags r:id="rId7"/>
            </p:custDataLst>
          </p:nvPr>
        </p:nvSpPr>
        <p:spPr>
          <a:xfrm>
            <a:off x="1498600" y="202057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6" grpId="0"/>
      <p:bldP spid="6" grpId="1"/>
    </p:bldLst>
  </p:timing>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1196955"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空格处后面有转折“… however, are easy to</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pick …”，因此转折前面会讲到其他的花采摘有难度，故本题正确答案为B。</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14.  空格处后面讲了黄色让人开心，讲到的是色彩，5个项中只有E项是关于色彩的，故本题正确答案为E。</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15.  空格所在段落后面讲的是对于孩子们，采摘蒲公英是一种乐趣。D项有children，词汇重现，故本题正确答案为D。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338945" y="3687445"/>
            <a:ext cx="2759710" cy="3084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356600" y="6121400"/>
            <a:ext cx="1381760" cy="750570"/>
          </a:xfrm>
          <a:prstGeom prst="leftArrow">
            <a:avLst>
              <a:gd name="adj1" fmla="val 59747"/>
              <a:gd name="adj2" fmla="val 4873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shortcoming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缺点	 tear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眼泪 		quietly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安静地</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list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清单			 advice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建议 	moment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时刻</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In my life, I’ve never had a better piece of advice. 在我的生活中，我从来没有遇到比这更好的建议了。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culture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文化 		collection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收集 		takeaway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外卖食物</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 take-out restaurant 外卖餐馆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dandelion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蒲公英		 seed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种子 	stem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茎</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thorn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刺 				weed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野草</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0"/>
            <a:ext cx="12191365" cy="6185535"/>
          </a:xfrm>
          <a:prstGeom prst="rect">
            <a:avLst/>
          </a:prstGeom>
          <a:noFill/>
        </p:spPr>
        <p:txBody>
          <a:bodyPr wrap="square" rtlCol="0" anchor="t">
            <a:spAutoFit/>
          </a:bodyPr>
          <a:lstStyle/>
          <a:p>
            <a:r>
              <a:rPr lang="en-US" altLang="zh-CN" sz="2800"/>
              <a:t>                </a:t>
            </a:r>
            <a:r>
              <a:rPr lang="en-US" altLang="zh-CN" sz="24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自测题九</a:t>
            </a:r>
            <a:r>
              <a:rPr lang="en-US" altLang="zh-CN" sz="3200" b="1"/>
              <a:t> </a:t>
            </a:r>
            <a:r>
              <a:rPr lang="en-US" altLang="zh-CN" sz="2800"/>
              <a:t>  </a:t>
            </a:r>
            <a:endParaRPr lang="en-US" altLang="zh-CN" sz="2800"/>
          </a:p>
          <a:p>
            <a:r>
              <a:rPr lang="en-US" altLang="zh-CN" sz="2800"/>
              <a:t>                                             A（记叙文）</a:t>
            </a:r>
            <a:endParaRPr lang="en-US" altLang="zh-CN" sz="2800"/>
          </a:p>
          <a:p>
            <a:r>
              <a:rPr lang="en-US" altLang="zh-CN" sz="2800"/>
              <a:t>                                                                      难度系数：★★★★ 建议时长：7 分钟</a:t>
            </a:r>
            <a:endParaRPr lang="en-US" altLang="zh-CN" sz="2800"/>
          </a:p>
          <a:p>
            <a:pPr algn="just"/>
            <a:r>
              <a:rPr lang="en-US" altLang="zh-CN" sz="2800"/>
              <a:t>     Years ago a farmer owned the land along the Atlantic seacoast. He constantly advertised for farmhands, but no one was to come. Most people were unwilling to work on farms along the Atlantic. They feared the awful storms that raged across the Atlantic, which would ruin the buildings and crops. </a:t>
            </a:r>
            <a:endParaRPr lang="en-US" altLang="zh-CN" sz="2800"/>
          </a:p>
          <a:p>
            <a:pPr algn="just"/>
            <a:r>
              <a:rPr lang="en-US" altLang="zh-CN" sz="2800"/>
              <a:t>     Finally, a short, thin man approached the farmer. “Are you a good farmhand?” the farmer asked him. “Well, I can sleep when the wind blows,” answered the little man. Though puzzled by this answer, the farmer, dying for help, hired him. The little man worked well around the farm, busy all day long, and the farmer felt satisfied with the man’s work. Then one night the wind howled loudly in from offshore. Jumping out of bed, the farmer grabbed a lantern and rushed to the hired hand’s room. He shook the little man and </a:t>
            </a:r>
            <a:r>
              <a:rPr lang="en-US" altLang="zh-CN" sz="2800" u="sng"/>
              <a:t>yelled</a:t>
            </a:r>
            <a:r>
              <a:rPr lang="en-US" altLang="zh-CN" sz="2800"/>
              <a:t>, “Get up! A </a:t>
            </a:r>
            <a:r>
              <a:rPr lang="en-US" altLang="zh-CN" sz="2800">
                <a:sym typeface="+mn-ea"/>
              </a:rPr>
              <a:t>storm is coming! </a:t>
            </a:r>
            <a:r>
              <a:rPr lang="en-US" altLang="zh-CN" sz="2800"/>
              <a:t>      </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0"/>
            <a:ext cx="12191365" cy="4831080"/>
          </a:xfrm>
          <a:prstGeom prst="rect">
            <a:avLst/>
          </a:prstGeom>
          <a:noFill/>
        </p:spPr>
        <p:txBody>
          <a:bodyPr wrap="square" rtlCol="0" anchor="t">
            <a:spAutoFit/>
          </a:bodyPr>
          <a:lstStyle/>
          <a:p>
            <a:pPr algn="just"/>
            <a:r>
              <a:rPr lang="en-US" altLang="zh-CN" sz="2800">
                <a:sym typeface="+mn-ea"/>
              </a:rPr>
              <a:t>Tie things down before they are blown away!” The little man rolled over in bed and said firmly, “No sir. I told you I can sleep when the wind blows.”</a:t>
            </a:r>
            <a:endParaRPr lang="en-US" altLang="zh-CN" sz="2800">
              <a:sym typeface="+mn-ea"/>
            </a:endParaRPr>
          </a:p>
          <a:p>
            <a:pPr algn="just"/>
            <a:r>
              <a:rPr lang="en-US" altLang="zh-CN" sz="2800"/>
              <a:t>     Angered by the response, the farmer was tempted to fire him on the spot. Instead, he hurried outside to prepare for the storm. To his surprise, he discovered that all of the haystacks had been covered with tarpaulins ( 防水油布 ). The cows were in the barn, the chickens were in the coops, and the doors were barred. Everything was tied down. Nothing could be blown away. The farmer then understood what his hired hand meant, so he returned to his bed to sleep while the wind blew.</a:t>
            </a:r>
            <a:endParaRPr lang="en-US" altLang="zh-CN" sz="2800"/>
          </a:p>
          <a:p>
            <a:pPr algn="just"/>
            <a:r>
              <a:rPr lang="en-US" altLang="zh-CN" sz="2800"/>
              <a:t>     When you are prepared, spiritually, mentally and physically, you have nothing to fear.</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lnSpcReduction="20000"/>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Most people were unwilling to work on farms along the Atlantic because 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the salary was low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the farmer was not friendly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it was far from home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the awful storms would ruin the buildings and crops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The underlined word </a:t>
            </a:r>
            <a:r>
              <a:rPr lang="zh-CN" altLang="en-US" sz="2400" b="1" dirty="0">
                <a:latin typeface="Times New Roman" panose="02020603050405020304" pitchFamily="18" charset="0"/>
                <a:ea typeface="微软雅黑" panose="020B0503020204020204" pitchFamily="34" charset="-122"/>
                <a:cs typeface="Times New Roman" panose="02020603050405020304" pitchFamily="18" charset="0"/>
              </a:rPr>
              <a:t>“</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yell</a:t>
            </a:r>
            <a:r>
              <a:rPr lang="zh-CN" altLang="en-US" sz="2400" b="1" dirty="0">
                <a:latin typeface="Times New Roman" panose="02020603050405020304" pitchFamily="18" charset="0"/>
                <a:ea typeface="微软雅黑" panose="020B0503020204020204" pitchFamily="34" charset="-122"/>
                <a:cs typeface="Times New Roman" panose="02020603050405020304" pitchFamily="18" charset="0"/>
              </a:rPr>
              <a:t>”</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in Paragraph 2 means 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cry loudly                    B. laugh in tears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smile widely 	  	  D. shout angrily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Why could the little man sleep when the wind howled?</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Because he was very lazy.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Because he had slept like a log and couldn</a:t>
            </a:r>
            <a:r>
              <a:rPr lang="en-US" altLang="zh-CN" sz="2400" b="1" dirty="0">
                <a:latin typeface="Times New Roman" panose="02020603050405020304" pitchFamily="18" charset="0"/>
                <a:ea typeface="微软雅黑" panose="020B0503020204020204" pitchFamily="34" charset="-122"/>
                <a:cs typeface="Times New Roman" panose="02020603050405020304" pitchFamily="18" charset="0"/>
              </a:rPr>
              <a:t>’</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t</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even be wakened up by the thunder.</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Because he had prepared well for the worst.</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Because he was too tired to get up.</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7" name="文本框 6"/>
          <p:cNvSpPr txBox="1"/>
          <p:nvPr/>
        </p:nvSpPr>
        <p:spPr>
          <a:xfrm>
            <a:off x="3176905" y="1035050"/>
            <a:ext cx="150114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8800147" y="2962910"/>
            <a:ext cx="7588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9102398" y="4309644"/>
            <a:ext cx="140208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a:hlinkClick r:id="rId3" action="ppaction://hlinksldjump"/>
          </p:cNvPr>
          <p:cNvSpPr txBox="1"/>
          <p:nvPr/>
        </p:nvSpPr>
        <p:spPr>
          <a:xfrm>
            <a:off x="10129520" y="27019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5208270" y="12960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2" name="文本框 11">
            <a:hlinkClick r:id="rId5" action="ppaction://hlinksldjump"/>
          </p:cNvPr>
          <p:cNvSpPr txBox="1"/>
          <p:nvPr/>
        </p:nvSpPr>
        <p:spPr>
          <a:xfrm>
            <a:off x="9786822" y="4241732"/>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2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细节理解题。根据第1段第3—4句话“Most people were unwilling to work on farms along the Atlantic. They feared the awful storms that raged across the Atlantic, which would ruin the buildings and crops”可知，大多数人不愿去大西洋沿岸的农场工作的原因是他们害怕恶劣的风暴袭击损坏建筑物和庄稼，故本题正确答案为D。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词义猜测题。根据yell所在句子，前面讲到一天晚上风暴来了，农场主着急了，匆匆冲进雇农的房间。“He shook the little man and yelled（他摇晃着这个男人，对他喊叫想把他叫醒）”。A项cry loudly（大声地哭），B项laugh in tears（笑出眼泪），C项smile widely（开怀大笑），D项shout angrily（生气地叫嚷），故本题正确答案为D。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895350" y="1107440"/>
            <a:ext cx="10687050" cy="3415030"/>
          </a:xfrm>
          <a:prstGeom prst="rect">
            <a:avLst/>
          </a:prstGeom>
          <a:solidFill>
            <a:schemeClr val="accent5">
              <a:lumMod val="20000"/>
              <a:lumOff val="80000"/>
            </a:schemeClr>
          </a:solid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【解题步骤】</a:t>
            </a:r>
            <a:endParaRPr lang="en-US" altLang="zh-CN" sz="2400" b="1"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（1）先阅读首句或首段（第一个空格前的部分），掌握文章大意，以便与后面的选项内容对接。</a:t>
            </a:r>
            <a:endParaRPr lang="en-US" altLang="zh-CN" sz="2400"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（2）再快速阅读 A、B、C、D、E 五个选项句子的主要意思，做到心中有数。</a:t>
            </a:r>
            <a:endParaRPr lang="en-US" altLang="zh-CN" sz="2400"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（3）注意空格的位置，可以根据设空处是段首、段中和段尾进行判断。设空处位于段首、段尾一般为综述、概括性的语句，设空处为段中需要分析上下文的逻辑关系。</a:t>
            </a:r>
            <a:endParaRPr lang="en-US" altLang="zh-CN" sz="2400"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（4）根据词汇线索解题。</a:t>
            </a:r>
            <a:endParaRPr lang="en-US" altLang="zh-CN" sz="2400" dirty="0">
              <a:latin typeface="微软雅黑" panose="020B0503020204020204" pitchFamily="34" charset="-122"/>
              <a:ea typeface="微软雅黑" panose="020B0503020204020204" pitchFamily="34" charset="-122"/>
            </a:endParaRPr>
          </a:p>
          <a:p>
            <a:pPr algn="l"/>
            <a:r>
              <a:rPr lang="en-US" altLang="zh-CN" sz="2400" dirty="0">
                <a:latin typeface="微软雅黑" panose="020B0503020204020204" pitchFamily="34" charset="-122"/>
                <a:ea typeface="微软雅黑" panose="020B0503020204020204" pitchFamily="34" charset="-122"/>
              </a:rPr>
              <a:t>（5）根据逻辑关系解题。</a:t>
            </a:r>
            <a:endParaRPr lang="en-US" altLang="zh-CN" sz="2400"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Lst>
  </p:timing>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 </a:t>
            </a:r>
            <a:r>
              <a:rPr sz="2800" b="1" dirty="0">
                <a:latin typeface="微软雅黑" panose="020B0503020204020204" pitchFamily="34" charset="-122"/>
                <a:ea typeface="微软雅黑" panose="020B0503020204020204" pitchFamily="34" charset="-122"/>
              </a:rPr>
              <a:t>细节理解题。根据第3段第3—6句话“To his surprise, he discovered … Everything was tied down. Nothing could be blown away”可知，这个男人已经为应对风暴做好了防护措施，因此才能安然入眠，故本题正确答案为C。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Why was the little man hired by the boss?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Because he was a short, thin man.</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Because he could sleep well.</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Because the short man was strong.</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Because no other farmer was willing to come to work.</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After reading the passage, we can conclude that 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it’s important to hire a short, thin man</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it’s important to work for a lucky farmer</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it’s important to be well-prepared ahead of time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it’s important to prepare everything before going to bed</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7341235" y="854710"/>
            <a:ext cx="659765"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8251825" y="2975068"/>
            <a:ext cx="17157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3" action="ppaction://hlinksldjump"/>
          </p:cNvPr>
          <p:cNvSpPr txBox="1"/>
          <p:nvPr/>
        </p:nvSpPr>
        <p:spPr>
          <a:xfrm>
            <a:off x="9793979" y="2975291"/>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4" action="ppaction://hlinksldjump"/>
          </p:cNvPr>
          <p:cNvSpPr txBox="1"/>
          <p:nvPr/>
        </p:nvSpPr>
        <p:spPr>
          <a:xfrm>
            <a:off x="8251825" y="8083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2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细节理解题。根据第2段第4句话“Though puzzled by this answer, the farmer, dying for help, hired him”可知，农场主对雇农的答案存有疑惑，但是苦于需要帮助，他还是雇用了他，故本题正确答案为D。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推理判断题。本篇文章讲的是大西洋沿岸的一个农场主雇了一个矮个子男人，这个男人即使在暴风雨天气照样能睡着，主要原因在于他每天都能把一切工作做好，防患于未然。依据这个主题，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42875" y="0"/>
            <a:ext cx="12049125" cy="6616065"/>
          </a:xfrm>
          <a:prstGeom prst="rect">
            <a:avLst/>
          </a:prstGeom>
          <a:noFill/>
        </p:spPr>
        <p:txBody>
          <a:bodyPr wrap="square" rtlCol="0" anchor="t">
            <a:spAutoFit/>
          </a:bodyPr>
          <a:lstStyle/>
          <a:p>
            <a:pPr algn="just"/>
            <a:r>
              <a:rPr lang="en-US" altLang="zh-CN" sz="2800" dirty="0"/>
              <a:t>                       </a:t>
            </a:r>
            <a:r>
              <a:rPr lang="en-US" altLang="zh-CN" sz="3200"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endParaRPr lang="en-US" altLang="zh-CN" sz="2800" dirty="0"/>
          </a:p>
          <a:p>
            <a:pPr algn="just"/>
            <a:r>
              <a:rPr lang="en-US" altLang="zh-CN" sz="2800" dirty="0"/>
              <a:t>                                            </a:t>
            </a:r>
            <a:r>
              <a:rPr lang="en-US" altLang="zh-CN" sz="2800" dirty="0" err="1"/>
              <a:t>B（说明文</a:t>
            </a:r>
            <a:r>
              <a:rPr lang="en-US" altLang="zh-CN" sz="2800" dirty="0"/>
              <a:t>）</a:t>
            </a:r>
            <a:endParaRPr lang="en-US" altLang="zh-CN" sz="2800" dirty="0"/>
          </a:p>
          <a:p>
            <a:pPr algn="just"/>
            <a:r>
              <a:rPr lang="en-US" altLang="zh-CN" sz="2800" dirty="0"/>
              <a:t>                                                                           </a:t>
            </a:r>
            <a:r>
              <a:rPr lang="en-US" altLang="zh-CN" sz="2800" dirty="0" err="1"/>
              <a:t>难度系数</a:t>
            </a:r>
            <a:r>
              <a:rPr lang="en-US" altLang="zh-CN" sz="2800" dirty="0"/>
              <a:t>：★★★ 建议时长：5 </a:t>
            </a:r>
            <a:r>
              <a:rPr lang="en-US" altLang="zh-CN" sz="2800" dirty="0" err="1"/>
              <a:t>分钟</a:t>
            </a:r>
            <a:endParaRPr lang="en-US" altLang="zh-CN" sz="2800" dirty="0"/>
          </a:p>
          <a:p>
            <a:pPr algn="just"/>
            <a:r>
              <a:rPr lang="en-US" altLang="zh-CN" sz="2800" dirty="0"/>
              <a:t>     Do you know why different animals or pests have their special colors? Colors in them seem to be used mainly to protect themselves.</a:t>
            </a:r>
            <a:endParaRPr lang="en-US" altLang="zh-CN" sz="2800" dirty="0"/>
          </a:p>
          <a:p>
            <a:pPr algn="just"/>
            <a:r>
              <a:rPr lang="en-US" altLang="zh-CN" sz="2800" dirty="0"/>
              <a:t>     Some birds like eating locusts, but birds cannot easily catch them. Why? It is because locusts change their colors with the change of the colors of crops. When crops are green, locusts look green. But as the harvest time comes, locusts change into the same brown color as crops have. Some other pests whose colors are different from plants can be easily found and eaten by others. So they have to hide themselves and appear only at night.</a:t>
            </a:r>
            <a:endParaRPr lang="en-US" altLang="zh-CN" sz="2800" dirty="0"/>
          </a:p>
          <a:p>
            <a:pPr algn="just"/>
            <a:r>
              <a:rPr lang="en-US" altLang="zh-CN" sz="2800" dirty="0"/>
              <a:t>     If you study the animal’s life, you’ll find the main use of colors is to protect themselves. Bears, lions and other animals move quietly through forests. They cannot be seen easily by hunters because their colors are much like the trees.</a:t>
            </a:r>
            <a:endParaRPr lang="en-US" altLang="zh-CN" sz="2800" dirty="0"/>
          </a:p>
          <a:p>
            <a:pPr algn="just"/>
            <a:r>
              <a:rPr lang="en-US" altLang="zh-CN" sz="2800" dirty="0"/>
              <a:t>     </a:t>
            </a:r>
            <a:endParaRPr lang="en-US" altLang="zh-CN"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42875" y="0"/>
            <a:ext cx="12049125" cy="6554470"/>
          </a:xfrm>
          <a:prstGeom prst="rect">
            <a:avLst/>
          </a:prstGeom>
          <a:noFill/>
        </p:spPr>
        <p:txBody>
          <a:bodyPr wrap="square" rtlCol="0" anchor="t">
            <a:spAutoFit/>
          </a:bodyPr>
          <a:lstStyle/>
          <a:p>
            <a:pPr algn="just"/>
            <a:r>
              <a:rPr lang="en-US" altLang="zh-CN" sz="2800" dirty="0"/>
              <a:t>     Colors are useful not only on the land, but also in the sea. A kind of fish in the sea can give out a kind of black liquid when they face danger. The liquid spreads over quickly, so they cannot be found by their enemies and can quickly swim away. That is why they live safely though they are not strong at all.</a:t>
            </a:r>
            <a:endParaRPr lang="en-US" altLang="zh-CN" sz="2800" dirty="0"/>
          </a:p>
          <a:p>
            <a:pPr algn="just"/>
            <a:endParaRPr lang="en-US" altLang="zh-CN" sz="2800" dirty="0"/>
          </a:p>
          <a:p>
            <a:pPr algn="just"/>
            <a:r>
              <a:rPr lang="en-US" altLang="zh-CN" sz="2800" b="1" dirty="0"/>
              <a:t>6. Which of the following is true? </a:t>
            </a:r>
            <a:endParaRPr lang="en-US" altLang="zh-CN" sz="2800" b="1" dirty="0"/>
          </a:p>
          <a:p>
            <a:pPr algn="just"/>
            <a:r>
              <a:rPr lang="en-US" altLang="zh-CN" sz="2800" b="1" dirty="0"/>
              <a:t>A. Birds can easily catch the locusts.</a:t>
            </a:r>
            <a:endParaRPr lang="en-US" altLang="zh-CN" sz="2800" b="1" dirty="0"/>
          </a:p>
          <a:p>
            <a:pPr algn="just"/>
            <a:r>
              <a:rPr lang="en-US" altLang="zh-CN" sz="2800" b="1" dirty="0"/>
              <a:t>B. Locusts are dangerous to their enemies. </a:t>
            </a:r>
            <a:endParaRPr lang="en-US" altLang="zh-CN" sz="2800" b="1" dirty="0"/>
          </a:p>
          <a:p>
            <a:pPr algn="just"/>
            <a:r>
              <a:rPr lang="en-US" altLang="zh-CN" sz="2800" b="1" dirty="0"/>
              <a:t>C. Locusts change their colors to protect themselves. </a:t>
            </a:r>
            <a:endParaRPr lang="en-US" altLang="zh-CN" sz="2800" b="1" dirty="0"/>
          </a:p>
          <a:p>
            <a:pPr algn="just"/>
            <a:r>
              <a:rPr lang="en-US" altLang="zh-CN" sz="2800" b="1" dirty="0"/>
              <a:t>D. Locusts can change to the same color as the birds have. </a:t>
            </a:r>
            <a:endParaRPr lang="en-US" altLang="zh-CN" sz="2800" b="1" dirty="0"/>
          </a:p>
          <a:p>
            <a:pPr algn="just"/>
            <a:r>
              <a:rPr lang="en-US" altLang="zh-CN" sz="2800" b="1" dirty="0"/>
              <a:t>7. Bears and lions can keep safe because they _________. </a:t>
            </a:r>
            <a:endParaRPr lang="en-US" altLang="zh-CN" sz="2800" b="1" dirty="0"/>
          </a:p>
          <a:p>
            <a:pPr algn="just"/>
            <a:r>
              <a:rPr lang="en-US" altLang="zh-CN" sz="2800" b="1" dirty="0"/>
              <a:t>A. have the colors much like the trees </a:t>
            </a:r>
            <a:endParaRPr lang="en-US" altLang="zh-CN" sz="2800" b="1" dirty="0"/>
          </a:p>
          <a:p>
            <a:pPr algn="just"/>
            <a:r>
              <a:rPr lang="en-US" altLang="zh-CN" sz="2800" b="1" dirty="0"/>
              <a:t>B. run away quickly </a:t>
            </a:r>
            <a:endParaRPr lang="en-US" altLang="zh-CN" sz="2800" b="1" dirty="0"/>
          </a:p>
          <a:p>
            <a:pPr algn="just"/>
            <a:r>
              <a:rPr lang="en-US" altLang="zh-CN" sz="2800" b="1" dirty="0"/>
              <a:t>C. know how to hide themselves in the forest </a:t>
            </a:r>
            <a:endParaRPr lang="en-US" altLang="zh-CN" sz="2800" b="1" dirty="0"/>
          </a:p>
          <a:p>
            <a:pPr algn="just"/>
            <a:r>
              <a:rPr lang="en-US" altLang="zh-CN" sz="2800" b="1" dirty="0"/>
              <a:t>D. don’t appear in the day</a:t>
            </a:r>
            <a:endParaRPr lang="en-US" altLang="zh-CN" sz="2800" b="1" dirty="0"/>
          </a:p>
        </p:txBody>
      </p:sp>
      <p:sp>
        <p:nvSpPr>
          <p:cNvPr id="2" name="文本框 1"/>
          <p:cNvSpPr txBox="1"/>
          <p:nvPr/>
        </p:nvSpPr>
        <p:spPr>
          <a:xfrm>
            <a:off x="5452745" y="2029460"/>
            <a:ext cx="272224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 name="文本框 2"/>
          <p:cNvSpPr txBox="1"/>
          <p:nvPr/>
        </p:nvSpPr>
        <p:spPr>
          <a:xfrm>
            <a:off x="7606030" y="4318000"/>
            <a:ext cx="143510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2" action="ppaction://hlinksldjump"/>
          </p:cNvPr>
          <p:cNvSpPr txBox="1"/>
          <p:nvPr/>
        </p:nvSpPr>
        <p:spPr>
          <a:xfrm>
            <a:off x="7456805" y="21228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1" name="文本框 10">
            <a:hlinkClick r:id="rId3" action="ppaction://hlinksldjump"/>
          </p:cNvPr>
          <p:cNvSpPr txBox="1"/>
          <p:nvPr/>
        </p:nvSpPr>
        <p:spPr>
          <a:xfrm>
            <a:off x="9519920" y="4318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11" grpId="0" bldLvl="0" animBg="1"/>
      <p:bldP spid="11" grpId="1" animBg="1"/>
    </p:bldLst>
  </p:timing>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40232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2段可知，“蝗虫可以根据庄稼的颜色来改变自己的颜色，当庄稼是绿色时，它就变成绿色，当丰收到来时，它就变成跟庄稼一样的棕色”。蝗虫通过变色来保护自己，A项与文中意思相反，B项与本文无关，D项文中未提及，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230995" y="3569335"/>
            <a:ext cx="2867660" cy="32029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751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062"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细节理解题。根据第3段最后一句话“They cannot be seen easily by hunters because their colors are much like the trees”可知，因为bears和lions的颜色跟树木很像，所以它们不会很容易就被猎人发现，故本题正确答案为A。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0751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660221" y="860290"/>
            <a:ext cx="11651411" cy="5913404"/>
          </a:xfrm>
        </p:spPr>
        <p:txBody>
          <a:bodyPr>
            <a:normAutofit lnSpcReduction="20000"/>
          </a:bodyPr>
          <a:lstStyle/>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8. The kind of fish can live up to now because _________.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they are very strong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the liquid they give out is poisonous</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the liquid they give out helps them escape from their enemies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they change their color into black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9. We can infer from the passage that _________.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all the animals and pests can change their colors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it’s impossible for the birds to catch a locust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bears and lions can easily see the hunters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some other pests have their own way to protect themselves</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10. What is the best title for the passage?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Animals Can Change their Colors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Pests Can Live Up to Now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Animals Can’t Be Seen by Their Enemies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The Main Use of Colors for Animals and Pests</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dirty="0"/>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7901940" y="709295"/>
            <a:ext cx="10560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6833870" y="2588895"/>
            <a:ext cx="18313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160931" y="4396329"/>
            <a:ext cx="10394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a:hlinkClick r:id="rId3" action="ppaction://hlinksldjump"/>
          </p:cNvPr>
          <p:cNvSpPr txBox="1"/>
          <p:nvPr/>
        </p:nvSpPr>
        <p:spPr>
          <a:xfrm>
            <a:off x="7901940" y="14427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8898255" y="26549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3" name="文本框 12">
            <a:hlinkClick r:id="rId5" action="ppaction://hlinksldjump"/>
          </p:cNvPr>
          <p:cNvSpPr txBox="1"/>
          <p:nvPr/>
        </p:nvSpPr>
        <p:spPr>
          <a:xfrm>
            <a:off x="8542337" y="4730339"/>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9" grpId="0"/>
      <p:bldP spid="9" grpId="1"/>
      <p:bldP spid="5" grpId="0" bldLvl="0" animBg="1"/>
      <p:bldP spid="5" grpId="1" animBg="1"/>
      <p:bldP spid="10" grpId="0" bldLvl="0" animBg="1"/>
      <p:bldP spid="10" grpId="1" animBg="1"/>
      <p:bldP spid="13" grpId="0" bldLvl="0" animBg="1"/>
      <p:bldP spid="13" grpId="1" animBg="1"/>
    </p:bldLst>
  </p:timing>
</p:sld>
</file>

<file path=ppt/slides/slide2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 </a:t>
            </a:r>
            <a:r>
              <a:rPr sz="2800" b="1" dirty="0">
                <a:latin typeface="微软雅黑" panose="020B0503020204020204" pitchFamily="34" charset="-122"/>
                <a:ea typeface="微软雅黑" panose="020B0503020204020204" pitchFamily="34" charset="-122"/>
              </a:rPr>
              <a:t>细节理解题。根据最后一段可知，海里有一种鱼一点也不强壮，但是能够存活到现在是因为它们在面临危险时会喷出黑色的液体，这种液体迅速蔓延，可以使得它们的敌人无法发现它们，从而可以保护自己，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矩形 5"/>
          <p:cNvSpPr/>
          <p:nvPr>
            <p:custDataLst>
              <p:tags r:id="rId2"/>
            </p:custDataLst>
          </p:nvPr>
        </p:nvSpPr>
        <p:spPr>
          <a:xfrm>
            <a:off x="518795" y="1459865"/>
            <a:ext cx="11211560" cy="32600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【解题技巧】</a:t>
            </a:r>
            <a:endParaRPr lang="zh-CN" altLang="en-US" sz="24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l"/>
            <a:endParaRPr lang="zh-CN" altLang="en-US" sz="24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根据设空处位置解题</a:t>
            </a:r>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endParaRPr lang="zh-CN" altLang="en-US" sz="2400" b="1">
              <a:solidFill>
                <a:schemeClr val="accent5">
                  <a:lumMod val="7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设空处在段首</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空格位于段首一般是综述、概括性的语句，是该段的主旨句。解题时需要认真研读该段内容，然后从选项中查找与上下文有关的内容，从而确定答案。</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2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89069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推理判断题。根据第2段最后两句“Some other pests whose colors are different from plants</a:t>
            </a:r>
            <a:r>
              <a:rPr lang="en-US" sz="2800" b="1" dirty="0">
                <a:latin typeface="微软雅黑" panose="020B0503020204020204" pitchFamily="34" charset="-122"/>
                <a:ea typeface="微软雅黑" panose="020B0503020204020204" pitchFamily="34" charset="-122"/>
              </a:rPr>
              <a:t> can be easily found and eaten by others. So they have to hide themselves and appear only at night”可知，其他一些跟植物不同颜色的害虫，为了不被发现和被吃掉，它们也有保护自己的手段，比如只是在夜间出现，故本题正确答案为D。</a:t>
            </a:r>
            <a:endParaRPr lang="en-US"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677275"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主旨大意题。根据第1段第2句话“Colors in them seem to be used mainly to protect themselves（动物和害虫身上的颜色主要是用来保护他们自己的）”和第3段第1句话“If you study the animal’s life, you’ll find the main use of colors is to protect themselves（如果你研究动物的生活，你会发现动物身上的颜色的主要用途是保护他们自己）”可知，动物和害虫通过改变身上的颜色来保护自己，故本题正确答案为D。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5" name="文本框 4"/>
          <p:cNvSpPr txBox="1"/>
          <p:nvPr/>
        </p:nvSpPr>
        <p:spPr>
          <a:xfrm>
            <a:off x="9062720" y="6096635"/>
            <a:ext cx="4064000" cy="368300"/>
          </a:xfrm>
          <a:prstGeom prst="rect">
            <a:avLst/>
          </a:prstGeom>
          <a:noFill/>
        </p:spPr>
        <p:txBody>
          <a:bodyPr wrap="square" rtlCol="0">
            <a:spAutoFit/>
          </a:bodyPr>
          <a:lstStyle/>
          <a:p>
            <a:endParaRPr lang="zh-CN" alt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custDataLst>
              <p:tags r:id="rId1"/>
            </p:custDataLst>
          </p:nvPr>
        </p:nvSpPr>
        <p:spPr>
          <a:xfrm>
            <a:off x="260350" y="4078605"/>
            <a:ext cx="1162685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dirty="0"/>
              <a:t>A. They spend a lot of time and money supporting their imagination.</a:t>
            </a:r>
            <a:endParaRPr lang="zh-CN" altLang="en-US" sz="2400" b="1" dirty="0"/>
          </a:p>
          <a:p>
            <a:pPr>
              <a:lnSpc>
                <a:spcPct val="100000"/>
              </a:lnSpc>
            </a:pPr>
            <a:r>
              <a:rPr lang="zh-CN" altLang="en-US" sz="2400" b="1" dirty="0"/>
              <a:t>B. Some games bring the attractive plots and build dreams for these young people.</a:t>
            </a:r>
            <a:endParaRPr lang="zh-CN" altLang="en-US" sz="2400" b="1" dirty="0"/>
          </a:p>
          <a:p>
            <a:pPr>
              <a:lnSpc>
                <a:spcPct val="100000"/>
              </a:lnSpc>
            </a:pPr>
            <a:r>
              <a:rPr lang="zh-CN" altLang="en-US" sz="2400" b="1" dirty="0"/>
              <a:t>C. To accept imperfection is part of our lives.</a:t>
            </a:r>
            <a:endParaRPr lang="zh-CN" altLang="en-US" sz="2400" b="1" dirty="0"/>
          </a:p>
          <a:p>
            <a:pPr>
              <a:lnSpc>
                <a:spcPct val="100000"/>
              </a:lnSpc>
            </a:pPr>
            <a:r>
              <a:rPr lang="zh-CN" altLang="en-US" sz="2400" b="1" dirty="0"/>
              <a:t>D. As the saying goes, “No one is perfect.”</a:t>
            </a:r>
            <a:endParaRPr lang="zh-CN" altLang="en-US" sz="2400" b="1" dirty="0"/>
          </a:p>
          <a:p>
            <a:pPr>
              <a:lnSpc>
                <a:spcPct val="100000"/>
              </a:lnSpc>
            </a:pPr>
            <a:r>
              <a:rPr lang="zh-CN" altLang="en-US" sz="2400" b="1" dirty="0"/>
              <a:t>E. so they find the comfort in the virtual world</a:t>
            </a:r>
            <a:endParaRPr lang="zh-CN" altLang="en-US" sz="2400" b="1" dirty="0"/>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98780" y="102870"/>
            <a:ext cx="11582400" cy="4159885"/>
          </a:xfrm>
          <a:prstGeom prst="rect">
            <a:avLst/>
          </a:prstGeom>
          <a:noFill/>
        </p:spPr>
        <p:txBody>
          <a:bodyPr wrap="square" rtlCol="0" anchor="t">
            <a:noAutofit/>
          </a:bodyPr>
          <a:lstStyle/>
          <a:p>
            <a:pPr>
              <a:lnSpc>
                <a:spcPct val="90000"/>
              </a:lnSpc>
            </a:pPr>
            <a:r>
              <a:rPr lang="en-US" altLang="zh-CN" sz="2800"/>
              <a:t>                                      B）（科普文）</a:t>
            </a:r>
            <a:endParaRPr lang="en-US" altLang="zh-CN" sz="2800"/>
          </a:p>
          <a:p>
            <a:pPr algn="r">
              <a:lnSpc>
                <a:spcPct val="90000"/>
              </a:lnSpc>
            </a:pPr>
            <a:r>
              <a:rPr lang="en-US" altLang="zh-CN" sz="2800"/>
              <a:t>难度系数★★ 建议时长：5 分钟</a:t>
            </a:r>
            <a:endParaRPr lang="en-US" altLang="zh-CN" sz="2800"/>
          </a:p>
          <a:p>
            <a:pPr algn="just">
              <a:lnSpc>
                <a:spcPct val="90000"/>
              </a:lnSpc>
            </a:pPr>
            <a:r>
              <a:rPr lang="en-US" altLang="zh-CN" sz="2800"/>
              <a:t>      Online games are very popular among teenagers.</a:t>
            </a:r>
            <a:r>
              <a:rPr lang="en-US" altLang="zh-CN" sz="2800" u="sng"/>
              <a:t> 11       </a:t>
            </a:r>
            <a:r>
              <a:rPr lang="en-US" altLang="zh-CN" sz="2800"/>
              <a:t> As a result, some people are crazy about these virtual characters and treat them as the real persons. </a:t>
            </a:r>
            <a:r>
              <a:rPr lang="en-US" altLang="zh-CN" sz="2800" u="sng"/>
              <a:t>12_____</a:t>
            </a:r>
            <a:r>
              <a:rPr lang="en-US" altLang="zh-CN" sz="2800"/>
              <a:t> </a:t>
            </a:r>
            <a:endParaRPr lang="en-US" altLang="zh-CN" sz="2800"/>
          </a:p>
          <a:p>
            <a:pPr algn="just">
              <a:lnSpc>
                <a:spcPct val="90000"/>
              </a:lnSpc>
            </a:pPr>
            <a:r>
              <a:rPr lang="en-US" altLang="zh-CN" sz="2800"/>
              <a:t>     Why people choose to make friends with the virtual characters? Maybe just because they live an unhappy life. They don’t have good communication with people around them or feel unsatisfied with life, </a:t>
            </a:r>
            <a:r>
              <a:rPr lang="en-US" altLang="zh-CN" sz="2800" u="sng"/>
              <a:t>13         </a:t>
            </a:r>
            <a:r>
              <a:rPr lang="en-US" altLang="zh-CN" sz="2800"/>
              <a:t>where they can choose the one they like as their friend and don’t have to make any effort to keep communicating.</a:t>
            </a:r>
            <a:endParaRPr lang="en-US" altLang="zh-CN" sz="2800"/>
          </a:p>
        </p:txBody>
      </p:sp>
      <p:sp>
        <p:nvSpPr>
          <p:cNvPr id="2" name="文本框 1"/>
          <p:cNvSpPr txBox="1"/>
          <p:nvPr>
            <p:custDataLst>
              <p:tags r:id="rId3"/>
            </p:custDataLst>
          </p:nvPr>
        </p:nvSpPr>
        <p:spPr>
          <a:xfrm>
            <a:off x="8737600" y="845502"/>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8843010" y="51981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3" name="文本框 2"/>
          <p:cNvSpPr txBox="1"/>
          <p:nvPr>
            <p:custDataLst>
              <p:tags r:id="rId6"/>
            </p:custDataLst>
          </p:nvPr>
        </p:nvSpPr>
        <p:spPr>
          <a:xfrm>
            <a:off x="2205990" y="1553527"/>
            <a:ext cx="1105535" cy="521970"/>
          </a:xfrm>
          <a:prstGeom prst="rect">
            <a:avLst/>
          </a:prstGeom>
          <a:noFill/>
        </p:spPr>
        <p:txBody>
          <a:bodyPr wrap="square" rtlCol="0">
            <a:spAutoFit/>
          </a:bodyPr>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custDataLst>
              <p:tags r:id="rId7"/>
            </p:custDataLst>
          </p:nvPr>
        </p:nvSpPr>
        <p:spPr>
          <a:xfrm>
            <a:off x="8586470" y="2706052"/>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7" grpId="0"/>
      <p:bldP spid="7" grpId="1"/>
    </p:bldLst>
  </p:timing>
</p:sld>
</file>

<file path=ppt/slides/slide2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200515"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空格后面的as a result提醒前后句是因果关系，网络游戏情节引人入胜，满足年轻人的梦想，所以年轻人沉迷于网络游戏。故本题正确答案为 B。</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12.  be crazy about 说明年轻人沉迷于网络游戏，所以年轻人为了满足自己的想象而付出大量的时间和金钱。故本题正确答案为 A。</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13.  空格的前一句阐述“他们与周围的人没有良好的沟通或对生活感到不满意”，所以他们在虚拟世界里寻求安慰。空格处的句子与前一句是因果关系。故本题正确答案为 E。</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611235" y="6121400"/>
            <a:ext cx="112712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wipe(up)">
                                      <p:cBhvr>
                                        <p:cTn id="21"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custDataLst>
              <p:tags r:id="rId1"/>
            </p:custDataLst>
          </p:nvPr>
        </p:nvSpPr>
        <p:spPr>
          <a:xfrm>
            <a:off x="440055" y="3429000"/>
            <a:ext cx="1162685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dirty="0"/>
              <a:t>A. They spend a lot of time and money supporting their imagination.</a:t>
            </a:r>
            <a:endParaRPr lang="zh-CN" altLang="en-US" sz="2400" b="1" dirty="0"/>
          </a:p>
          <a:p>
            <a:pPr>
              <a:lnSpc>
                <a:spcPct val="100000"/>
              </a:lnSpc>
            </a:pPr>
            <a:r>
              <a:rPr lang="zh-CN" altLang="en-US" sz="2400" b="1" dirty="0"/>
              <a:t>B. Some games bring the attractive plots and build dreams for these young people.</a:t>
            </a:r>
            <a:endParaRPr lang="zh-CN" altLang="en-US" sz="2400" b="1" dirty="0"/>
          </a:p>
          <a:p>
            <a:pPr>
              <a:lnSpc>
                <a:spcPct val="100000"/>
              </a:lnSpc>
            </a:pPr>
            <a:r>
              <a:rPr lang="zh-CN" altLang="en-US" sz="2400" b="1" dirty="0"/>
              <a:t>C. To accept imperfection is part of our lives.</a:t>
            </a:r>
            <a:endParaRPr lang="zh-CN" altLang="en-US" sz="2400" b="1" dirty="0"/>
          </a:p>
          <a:p>
            <a:pPr>
              <a:lnSpc>
                <a:spcPct val="100000"/>
              </a:lnSpc>
            </a:pPr>
            <a:r>
              <a:rPr lang="zh-CN" altLang="en-US" sz="2400" b="1" dirty="0"/>
              <a:t>D. As the saying goes, </a:t>
            </a:r>
            <a:r>
              <a:rPr lang="en-US" altLang="zh-CN" sz="2400" b="1" dirty="0"/>
              <a:t>“</a:t>
            </a:r>
            <a:r>
              <a:rPr lang="zh-CN" altLang="en-US" sz="2400" b="1" dirty="0"/>
              <a:t>No one is perfect.</a:t>
            </a:r>
            <a:r>
              <a:rPr lang="en-US" altLang="zh-CN" sz="2400" b="1" dirty="0"/>
              <a:t>” </a:t>
            </a:r>
            <a:endParaRPr lang="zh-CN" altLang="en-US" sz="2400" b="1" dirty="0"/>
          </a:p>
          <a:p>
            <a:pPr>
              <a:lnSpc>
                <a:spcPct val="100000"/>
              </a:lnSpc>
            </a:pPr>
            <a:r>
              <a:rPr lang="zh-CN" altLang="en-US" sz="2400" b="1" dirty="0"/>
              <a:t>E. so they find the comfort in the virtual world</a:t>
            </a:r>
            <a:endParaRPr lang="zh-CN" altLang="en-US" sz="2400" b="1" dirty="0"/>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77190" y="154305"/>
            <a:ext cx="11672570" cy="2027555"/>
          </a:xfrm>
          <a:prstGeom prst="rect">
            <a:avLst/>
          </a:prstGeom>
          <a:noFill/>
        </p:spPr>
        <p:txBody>
          <a:bodyPr wrap="square" rtlCol="0" anchor="t">
            <a:spAutoFit/>
          </a:bodyPr>
          <a:lstStyle/>
          <a:p>
            <a:pPr algn="just">
              <a:lnSpc>
                <a:spcPct val="90000"/>
              </a:lnSpc>
            </a:pPr>
            <a:r>
              <a:rPr lang="en-US" altLang="zh-CN" sz="2800"/>
              <a:t>         </a:t>
            </a:r>
            <a:r>
              <a:rPr lang="en-US" altLang="zh-CN" sz="2800" u="sng"/>
              <a:t>14             </a:t>
            </a:r>
            <a:r>
              <a:rPr lang="en-US" altLang="zh-CN" sz="2800"/>
              <a:t> Many people are picky about others, so they want to find the perfect one in the online games. They treat these online characters as the real persons; some crazy fans even spend a lot of money celebrating their birthdays. </a:t>
            </a:r>
            <a:r>
              <a:rPr lang="en-US" altLang="zh-CN" sz="2800" u="sng"/>
              <a:t>15           </a:t>
            </a:r>
            <a:r>
              <a:rPr lang="en-US" altLang="zh-CN" sz="2800"/>
              <a:t> and the over-involvement of the online games will do nothing good for us.</a:t>
            </a:r>
            <a:endParaRPr lang="en-US" altLang="zh-CN" sz="2800"/>
          </a:p>
        </p:txBody>
      </p:sp>
      <p:sp>
        <p:nvSpPr>
          <p:cNvPr id="2" name="文本框 1"/>
          <p:cNvSpPr txBox="1"/>
          <p:nvPr>
            <p:custDataLst>
              <p:tags r:id="rId3"/>
            </p:custDataLst>
          </p:nvPr>
        </p:nvSpPr>
        <p:spPr>
          <a:xfrm>
            <a:off x="1753870" y="1543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9090660" y="43929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3" name="文本框 2"/>
          <p:cNvSpPr txBox="1"/>
          <p:nvPr>
            <p:custDataLst>
              <p:tags r:id="rId6"/>
            </p:custDataLst>
          </p:nvPr>
        </p:nvSpPr>
        <p:spPr>
          <a:xfrm>
            <a:off x="955040" y="123253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2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lnSpcReduction="20000"/>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14. 空格的后一句提出“许多人对别人是挑剔的，所以他们想要在网络游戏中找到完美的目</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标”，所以空格的前一句按照逻辑思维应该先提出相关的观点。故本题正确答案为 D。</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15. 空格的前一句描写粉丝的狂热行为，后一句作者的观点是“过度参与网络游戏对我们是</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不利的”，所以空格处的句子应该是学会接受人生中的不完美。故本题正确答案为 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338945" y="3687445"/>
            <a:ext cx="2759710" cy="3084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629650" y="6121400"/>
            <a:ext cx="110871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wipe(up)">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wipe(up)">
                                      <p:cBhvr>
                                        <p:cTn id="22" dur="5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wipe(up)">
                                      <p:cBhvr>
                                        <p:cTn id="2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rage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猛烈地继续下去 		offshore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近海的 	haystack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干草堆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tarpaulin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防水油布</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locust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蝗虫		 liquid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液体</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virtual character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虚拟人物 			communication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沟通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unsatisfied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不满意的				effort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努力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picky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挑剔的 					perfect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完美的</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celebrate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庆祝			 		involvement</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 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沉迷</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0"/>
            <a:ext cx="12191365" cy="6185535"/>
          </a:xfrm>
          <a:prstGeom prst="rect">
            <a:avLst/>
          </a:prstGeom>
          <a:noFill/>
        </p:spPr>
        <p:txBody>
          <a:bodyPr wrap="square" rtlCol="0" anchor="t">
            <a:spAutoFit/>
          </a:bodyPr>
          <a:lstStyle/>
          <a:p>
            <a:r>
              <a:rPr lang="en-US" altLang="zh-CN" sz="2800"/>
              <a:t>           </a:t>
            </a:r>
            <a:r>
              <a:rPr lang="zh-CN" altLang="en-US" sz="3200" b="1" dirty="0">
                <a:solidFill>
                  <a:srgbClr val="002060"/>
                </a:solidFill>
                <a:latin typeface="微软雅黑" panose="020B0503020204020204" pitchFamily="34" charset="-122"/>
                <a:ea typeface="微软雅黑" panose="020B0503020204020204" pitchFamily="34" charset="-122"/>
                <a:sym typeface="+mn-ea"/>
              </a:rPr>
              <a:t>自测题十</a:t>
            </a:r>
            <a:r>
              <a:rPr lang="en-US" altLang="zh-CN" sz="2800"/>
              <a:t>                                           </a:t>
            </a:r>
            <a:endParaRPr lang="en-US" altLang="zh-CN" sz="2800"/>
          </a:p>
          <a:p>
            <a:r>
              <a:rPr lang="en-US" altLang="zh-CN" sz="2800"/>
              <a:t>                                             A（说明文）</a:t>
            </a:r>
            <a:endParaRPr lang="en-US" altLang="zh-CN" sz="2800"/>
          </a:p>
          <a:p>
            <a:r>
              <a:rPr lang="en-US" altLang="zh-CN" sz="2800"/>
              <a:t>                                                                                难度系数：★★ 建议时长：5 分钟</a:t>
            </a:r>
            <a:endParaRPr lang="en-US" altLang="zh-CN" sz="2800"/>
          </a:p>
          <a:p>
            <a:pPr algn="just"/>
            <a:r>
              <a:rPr lang="en-US" altLang="zh-CN" sz="2800"/>
              <a:t>      Gulangyu, a beautiful island, was successfully listed in the UNESCO World Heritage on July 8th, 2017. It’s not only the pride of my hometown, but the pride of the whole nation.</a:t>
            </a:r>
            <a:endParaRPr lang="en-US" altLang="zh-CN" sz="2800"/>
          </a:p>
          <a:p>
            <a:pPr algn="just"/>
            <a:r>
              <a:rPr lang="en-US" altLang="zh-CN" sz="2800"/>
              <a:t>     Gulangyu is separated from Xiamen by the 500-metre-wide Egret River, with an area of 1.88 square kilometers. It’s like a garden on the water. You can go there only by ships, cars, buses or bikes are not allowed to run on the island. It is so quiet that wherever you go, you can hear the sound of playing the piano. As a result of this, it is called “the island of music”.</a:t>
            </a:r>
            <a:endParaRPr lang="en-US" altLang="zh-CN" sz="2800"/>
          </a:p>
          <a:p>
            <a:pPr algn="just"/>
            <a:r>
              <a:rPr lang="en-US" altLang="zh-CN" sz="2800"/>
              <a:t>     The first name of the island was Yuan Zhou Zi. In Ming Dynasty it was changed as Gulangyu, meaning “drum waves”. Because the holes in the southwestern </a:t>
            </a:r>
            <a:r>
              <a:rPr lang="en-US" altLang="zh-CN" sz="2800" u="sng"/>
              <a:t>reefs </a:t>
            </a:r>
            <a:r>
              <a:rPr lang="en-US" altLang="zh-CN" sz="2800"/>
              <a:t>hit by the waves make sounds like the drum beating.</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301625" y="5035550"/>
            <a:ext cx="11527790" cy="141478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该空处位于段首，需要填入概括性和总结性的语句，本题为主旨大义题。本题解释了因特网上邀请朋友的多种方式，包括邀请函、图片、视频、电子邮件等，故本题正确答案为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301625" y="1863725"/>
            <a:ext cx="11461750" cy="1938020"/>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______ You can buy some online invitations, put pictures and videos in the online invitations, and then e-mail them to your friends.</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A. Here are some ways of inviting friends to your party.</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B. The most traditional way to invite your friends is to e-mail invitations.</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C. You can also invite friends to a party through the Internet.</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473075" y="87439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0"/>
            <a:ext cx="12191365" cy="6123940"/>
          </a:xfrm>
          <a:prstGeom prst="rect">
            <a:avLst/>
          </a:prstGeom>
          <a:noFill/>
        </p:spPr>
        <p:txBody>
          <a:bodyPr wrap="square" rtlCol="0" anchor="t">
            <a:spAutoFit/>
          </a:bodyPr>
          <a:lstStyle/>
          <a:p>
            <a:r>
              <a:rPr lang="en-US" altLang="zh-CN" sz="2800"/>
              <a:t>      Today, Gulangyu is listed as one of the nation’s major travelling places. The main places of interest here include the Sunlight Rock, Shuzhuang Park, Gangzihou Bathing Beach and Memorial Hall to Zheng Chenggong which are visited by millions of people from all parts of the country and the world. What’s more, the buildings and food are popular with visitors.</a:t>
            </a:r>
            <a:endParaRPr lang="en-US" altLang="zh-CN" sz="2800"/>
          </a:p>
          <a:p>
            <a:r>
              <a:rPr lang="en-US" altLang="zh-CN" sz="2800"/>
              <a:t>     Therefore, I hope our government can protect the fairyland well, especially the environment.</a:t>
            </a:r>
            <a:endParaRPr lang="en-US" altLang="zh-CN" sz="2800"/>
          </a:p>
          <a:p>
            <a:r>
              <a:rPr lang="en-US" altLang="zh-CN" sz="2800" b="1"/>
              <a:t>1. We can visit the places of interest except _________ on Gulangyu island. </a:t>
            </a:r>
            <a:endParaRPr lang="en-US" altLang="zh-CN" sz="2800" b="1"/>
          </a:p>
          <a:p>
            <a:r>
              <a:rPr lang="en-US" altLang="zh-CN" sz="2800" b="1"/>
              <a:t> A. the Sunlight Rock </a:t>
            </a:r>
            <a:endParaRPr lang="en-US" altLang="zh-CN" sz="2800" b="1"/>
          </a:p>
          <a:p>
            <a:r>
              <a:rPr lang="en-US" altLang="zh-CN" sz="2800" b="1"/>
              <a:t> B. Shuzhuang Park </a:t>
            </a:r>
            <a:endParaRPr lang="en-US" altLang="zh-CN" sz="2800" b="1"/>
          </a:p>
          <a:p>
            <a:r>
              <a:rPr lang="en-US" altLang="zh-CN" sz="2800" b="1"/>
              <a:t> C. Gangzihou Bathing Beach </a:t>
            </a:r>
            <a:endParaRPr lang="en-US" altLang="zh-CN" sz="2800" b="1"/>
          </a:p>
          <a:p>
            <a:r>
              <a:rPr lang="en-US" altLang="zh-CN" sz="2800" b="1"/>
              <a:t> D. Xiamen University </a:t>
            </a:r>
            <a:endParaRPr lang="en-US" altLang="zh-CN" sz="2800" b="1"/>
          </a:p>
          <a:p>
            <a:r>
              <a:rPr lang="en-US" altLang="zh-CN" sz="2800" b="1"/>
              <a:t>2. By which river is Gulangyu separated from Xiamen? </a:t>
            </a:r>
            <a:endParaRPr lang="en-US" altLang="zh-CN" sz="2800" b="1"/>
          </a:p>
          <a:p>
            <a:r>
              <a:rPr lang="en-US" altLang="zh-CN" sz="2800" b="1"/>
              <a:t> A. Minjiang. 	B. Pearl River. 	C. Egret River. 	D. Not mentioned.</a:t>
            </a:r>
            <a:endParaRPr lang="en-US" altLang="zh-CN" sz="2800" b="1"/>
          </a:p>
        </p:txBody>
      </p:sp>
      <p:sp>
        <p:nvSpPr>
          <p:cNvPr id="2" name="文本框 1"/>
          <p:cNvSpPr txBox="1"/>
          <p:nvPr/>
        </p:nvSpPr>
        <p:spPr>
          <a:xfrm>
            <a:off x="6852285" y="2970530"/>
            <a:ext cx="141859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 name="文本框 2"/>
          <p:cNvSpPr txBox="1"/>
          <p:nvPr/>
        </p:nvSpPr>
        <p:spPr>
          <a:xfrm>
            <a:off x="8167370" y="5023485"/>
            <a:ext cx="4946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2" action="ppaction://hlinksldjump"/>
          </p:cNvPr>
          <p:cNvSpPr txBox="1"/>
          <p:nvPr/>
        </p:nvSpPr>
        <p:spPr>
          <a:xfrm>
            <a:off x="7456805" y="35591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3" action="ppaction://hlinksldjump"/>
          </p:cNvPr>
          <p:cNvSpPr txBox="1"/>
          <p:nvPr/>
        </p:nvSpPr>
        <p:spPr>
          <a:xfrm>
            <a:off x="8662035" y="50234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2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06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  细节理解题。根据第4段“The main places of interest here include the Sunlight Rock, Shuzhuang Park, Gangzihou Bathing Beach and Memorial Hall to Zheng Chenggong …”可知，这儿的主要景点包括日光岩、菽庄花园、港仔后海滨浴场、郑成功纪念馆等，没有厦门大学，故本题正确答案为D。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2. 细节理解题。根据第2段第1句话“Gulangyu is separated from Xiamen by the 500-metre-wide Egret River …”可知，鼓浪屿和厦门被500米宽的鹭江分隔开，故本题正确答案为C。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96520" y="332105"/>
            <a:ext cx="9798050" cy="4831080"/>
          </a:xfrm>
          <a:prstGeom prst="rect">
            <a:avLst/>
          </a:prstGeom>
          <a:noFill/>
        </p:spPr>
        <p:txBody>
          <a:bodyPr wrap="square" rtlCol="0" anchor="t">
            <a:spAutoFit/>
          </a:bodyPr>
          <a:lstStyle/>
          <a:p>
            <a:r>
              <a:rPr lang="en-US" altLang="zh-CN" sz="2800" b="1"/>
              <a:t>3. Which is NOT true according to the passage? </a:t>
            </a:r>
            <a:endParaRPr lang="en-US" altLang="zh-CN" sz="2800" b="1"/>
          </a:p>
          <a:p>
            <a:r>
              <a:rPr lang="en-US" altLang="zh-CN" sz="2800" b="1"/>
              <a:t> A. Gulangyu is an island with an area of 188 square kilometers. </a:t>
            </a:r>
            <a:endParaRPr lang="en-US" altLang="zh-CN" sz="2800" b="1"/>
          </a:p>
          <a:p>
            <a:r>
              <a:rPr lang="en-US" altLang="zh-CN" sz="2800" b="1"/>
              <a:t> B. Gulangyu is honored as “the island of music” and “a garden on the water”. </a:t>
            </a:r>
            <a:endParaRPr lang="en-US" altLang="zh-CN" sz="2800" b="1"/>
          </a:p>
          <a:p>
            <a:r>
              <a:rPr lang="en-US" altLang="zh-CN" sz="2800" b="1"/>
              <a:t> C. Gulangyu got its name in Ming Dynasty. </a:t>
            </a:r>
            <a:endParaRPr lang="en-US" altLang="zh-CN" sz="2800" b="1"/>
          </a:p>
          <a:p>
            <a:r>
              <a:rPr lang="en-US" altLang="zh-CN" sz="2800" b="1"/>
              <a:t> D. Gulangyu is on the UNESCO World Heritage list now. </a:t>
            </a:r>
            <a:endParaRPr lang="en-US" altLang="zh-CN" sz="2800" b="1"/>
          </a:p>
          <a:p>
            <a:r>
              <a:rPr lang="en-US" altLang="zh-CN" sz="2800" b="1"/>
              <a:t>4. What does the underlined word “</a:t>
            </a:r>
            <a:r>
              <a:rPr lang="en-US" altLang="zh-CN" sz="2800" b="1" u="sng"/>
              <a:t>reefs</a:t>
            </a:r>
            <a:r>
              <a:rPr lang="en-US" altLang="zh-CN" sz="2800" b="1"/>
              <a:t>” in Paragraph 3 probably mean in Chinese? </a:t>
            </a:r>
            <a:endParaRPr lang="en-US" altLang="zh-CN" sz="2800" b="1"/>
          </a:p>
          <a:p>
            <a:r>
              <a:rPr lang="en-US" altLang="zh-CN" sz="2800" b="1"/>
              <a:t> A. 沙滩 		B. 礁石 	C. 牛肉 	D. 珊瑚 </a:t>
            </a:r>
            <a:endParaRPr lang="en-US" altLang="zh-CN" sz="2800" b="1"/>
          </a:p>
          <a:p>
            <a:r>
              <a:rPr lang="en-US" altLang="zh-CN" sz="2800" b="1"/>
              <a:t>5. Where can we possibly read the passage? </a:t>
            </a:r>
            <a:endParaRPr lang="en-US" altLang="zh-CN" sz="2800" b="1"/>
          </a:p>
          <a:p>
            <a:r>
              <a:rPr lang="en-US" altLang="zh-CN" sz="2800" b="1"/>
              <a:t> A. A guide book. 		B. A novel. 	C. A newspaper. 	D. A blog.</a:t>
            </a:r>
            <a:endParaRPr lang="en-US" altLang="zh-CN" sz="2800" b="1"/>
          </a:p>
        </p:txBody>
      </p:sp>
      <p:pic>
        <p:nvPicPr>
          <p:cNvPr id="2" name="图片 1"/>
          <p:cNvPicPr>
            <a:picLocks noChangeAspect="1"/>
          </p:cNvPicPr>
          <p:nvPr/>
        </p:nvPicPr>
        <p:blipFill>
          <a:blip r:embed="rId2"/>
          <a:stretch>
            <a:fillRect/>
          </a:stretch>
        </p:blipFill>
        <p:spPr>
          <a:xfrm>
            <a:off x="10048240" y="132715"/>
            <a:ext cx="2143760" cy="2187575"/>
          </a:xfrm>
          <a:prstGeom prst="rect">
            <a:avLst/>
          </a:prstGeom>
        </p:spPr>
      </p:pic>
      <p:sp>
        <p:nvSpPr>
          <p:cNvPr id="3" name="文本框 2"/>
          <p:cNvSpPr txBox="1"/>
          <p:nvPr/>
        </p:nvSpPr>
        <p:spPr>
          <a:xfrm>
            <a:off x="7168515" y="332105"/>
            <a:ext cx="4972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p:cNvSpPr txBox="1"/>
          <p:nvPr/>
        </p:nvSpPr>
        <p:spPr>
          <a:xfrm>
            <a:off x="8601710" y="2907030"/>
            <a:ext cx="13690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6927850" y="4218940"/>
            <a:ext cx="180975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3" action="ppaction://hlinksldjump"/>
          </p:cNvPr>
          <p:cNvSpPr txBox="1"/>
          <p:nvPr/>
        </p:nvSpPr>
        <p:spPr>
          <a:xfrm>
            <a:off x="7611745" y="3321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1" name="文本框 10">
            <a:hlinkClick r:id="rId4" action="ppaction://hlinksldjump"/>
          </p:cNvPr>
          <p:cNvSpPr txBox="1"/>
          <p:nvPr/>
        </p:nvSpPr>
        <p:spPr>
          <a:xfrm>
            <a:off x="9130665"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3" name="文本框 12">
            <a:hlinkClick r:id="rId5" action="ppaction://hlinksldjump"/>
          </p:cNvPr>
          <p:cNvSpPr txBox="1"/>
          <p:nvPr/>
        </p:nvSpPr>
        <p:spPr>
          <a:xfrm>
            <a:off x="7974965" y="42189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p:bldP spid="6" grpId="1"/>
      <p:bldP spid="7" grpId="0"/>
      <p:bldP spid="7" grpId="1"/>
      <p:bldP spid="9" grpId="0" bldLvl="0" animBg="1"/>
      <p:bldP spid="9" grpId="1" animBg="1"/>
      <p:bldP spid="11" grpId="0" bldLvl="0" animBg="1"/>
      <p:bldP spid="11" grpId="1" animBg="1"/>
      <p:bldP spid="13" grpId="0" bldLvl="0" animBg="1"/>
      <p:bldP spid="13" grpId="1" animBg="1"/>
    </p:bldLst>
  </p:timing>
</p:sld>
</file>

<file path=ppt/slides/slide2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 细节理解题。根据第2段第1句话“Gulangyu is … with an area of 1.88 square kilometers”可知，数字1.88被换成了188，故本题正确答案为A。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词义猜测题。根据第3段第3句话“Because the holes in the southwestern reefs hit by the waves make sounds like the drum beating”可知，波浪击打在西南边礁石上的洞孔产生的声音像敲鼓的声音，可以排除沙滩、牛肉和珊瑚，故本题正确答案为B。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5.  推理判断题。这是一篇介绍旅游地的文章，通常会出现在旅游指南书上，故本题正确答案为A。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0"/>
            <a:ext cx="12191365" cy="6554470"/>
          </a:xfrm>
          <a:prstGeom prst="rect">
            <a:avLst/>
          </a:prstGeom>
          <a:noFill/>
        </p:spPr>
        <p:txBody>
          <a:bodyPr wrap="square" rtlCol="0" anchor="t">
            <a:spAutoFit/>
          </a:bodyPr>
          <a:lstStyle/>
          <a:p>
            <a:r>
              <a:rPr lang="en-US" altLang="zh-CN" sz="2800"/>
              <a:t>                                                       B（议论文）</a:t>
            </a:r>
            <a:endParaRPr lang="en-US" altLang="zh-CN" sz="2800"/>
          </a:p>
          <a:p>
            <a:r>
              <a:rPr lang="en-US" altLang="zh-CN" sz="2800"/>
              <a:t>                                                                                   难度系数：★★ 建议时长：5分钟</a:t>
            </a:r>
            <a:endParaRPr lang="en-US" altLang="zh-CN" sz="2800"/>
          </a:p>
          <a:p>
            <a:pPr algn="just"/>
            <a:r>
              <a:rPr lang="en-US" altLang="zh-CN" sz="2800"/>
              <a:t>      What comes to a foreigner’s mind when speaking of China? Not martial arts or Peking opera, but Traditional Chinese Medicine (TCM).</a:t>
            </a:r>
            <a:endParaRPr lang="en-US" altLang="zh-CN" sz="2800"/>
          </a:p>
          <a:p>
            <a:pPr algn="just"/>
            <a:r>
              <a:rPr lang="en-US" altLang="zh-CN" sz="2800"/>
              <a:t>     Chinese Foreign Languages Publishing Administration conducted a survey in 2015, asking 9,500 foreigners in G20 countries about China’s national image. Half of them chose TCM.</a:t>
            </a:r>
            <a:endParaRPr lang="en-US" altLang="zh-CN" sz="2800"/>
          </a:p>
          <a:p>
            <a:pPr algn="just"/>
            <a:r>
              <a:rPr lang="en-US" altLang="zh-CN" sz="2800"/>
              <a:t>     TCM has a 3,000-year history in China. It is based on the Chinese culture of Yin and Yang. It looks humans and nature as a unity. So to keep healthy, we should follow the laws of nature. For example, it is time to sleep at 11 p.m., because Yin power starts to </a:t>
            </a:r>
            <a:r>
              <a:rPr lang="en-US" altLang="zh-CN" sz="2800" u="sng"/>
              <a:t>recover</a:t>
            </a:r>
            <a:r>
              <a:rPr lang="en-US" altLang="zh-CN" sz="2800"/>
              <a:t> by then. If you often stay up late, your body will lose balance and get ill.</a:t>
            </a:r>
            <a:endParaRPr lang="en-US" altLang="zh-CN" sz="2800"/>
          </a:p>
          <a:p>
            <a:pPr algn="just"/>
            <a:r>
              <a:rPr lang="en-US" altLang="zh-CN" sz="2800"/>
              <a:t>     TCM and the Chinese culture about humans and nature have gone global in recent years. People in 183 countries and regions are now using TCM therapies, according to China’s first white paper on TCM.     </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0"/>
            <a:ext cx="12191365" cy="5692775"/>
          </a:xfrm>
          <a:prstGeom prst="rect">
            <a:avLst/>
          </a:prstGeom>
          <a:noFill/>
        </p:spPr>
        <p:txBody>
          <a:bodyPr wrap="square" rtlCol="0" anchor="t">
            <a:spAutoFit/>
          </a:bodyPr>
          <a:lstStyle/>
          <a:p>
            <a:r>
              <a:rPr lang="en-US" altLang="zh-CN" sz="2800"/>
              <a:t>      You may have noticed the round, purple marks on the shoulders of US swimmer Michael Phelps in the 2016 Rio Olympics. He was using the TCM cupping therapy. It made headlines across the world.</a:t>
            </a:r>
            <a:endParaRPr lang="en-US" altLang="zh-CN" sz="2800"/>
          </a:p>
          <a:p>
            <a:r>
              <a:rPr lang="en-US" altLang="zh-CN" sz="2800"/>
              <a:t>     One of the reasons behind the growing popularity of TCM is the increase of scientific research into it. In 2015, Chinese scientist Tu Youyou won the Nobel Prize for discovering an anti-malaria drug. She adopted a plant which had been used for a long time in traditional medicine.</a:t>
            </a:r>
            <a:endParaRPr lang="en-US" altLang="zh-CN" sz="2800"/>
          </a:p>
          <a:p>
            <a:endParaRPr lang="en-US" altLang="zh-CN" sz="2800"/>
          </a:p>
          <a:p>
            <a:r>
              <a:rPr lang="en-US" altLang="zh-CN" sz="2800" b="1"/>
              <a:t>6. Speaking of China, what do foreigners first think of?</a:t>
            </a:r>
            <a:endParaRPr lang="en-US" altLang="zh-CN" sz="2800" b="1"/>
          </a:p>
          <a:p>
            <a:r>
              <a:rPr lang="en-US" altLang="zh-CN" sz="2800" b="1"/>
              <a:t> A. Peking opera.        B. Martial arts.        C. Chinese tea.            D. TCM.</a:t>
            </a:r>
            <a:endParaRPr lang="en-US" altLang="zh-CN" sz="2800" b="1"/>
          </a:p>
          <a:p>
            <a:r>
              <a:rPr lang="en-US" altLang="zh-CN" sz="2800" b="1"/>
              <a:t> 7. In Chinese culture of Yin and Yang, which is the suggested time to go </a:t>
            </a:r>
            <a:endParaRPr lang="en-US" altLang="zh-CN" sz="2800" b="1"/>
          </a:p>
          <a:p>
            <a:r>
              <a:rPr lang="en-US" altLang="zh-CN" sz="2800" b="1"/>
              <a:t>to sleep? </a:t>
            </a:r>
            <a:endParaRPr lang="en-US" altLang="zh-CN" sz="2800" b="1"/>
          </a:p>
          <a:p>
            <a:r>
              <a:rPr lang="en-US" altLang="zh-CN" sz="2800" b="1"/>
              <a:t> A. 11 a.m.                    B. 10 a.m .                C. 10 p.m.                 D. 11 p.m.</a:t>
            </a:r>
            <a:endParaRPr lang="en-US" altLang="zh-CN" sz="2800" b="1"/>
          </a:p>
        </p:txBody>
      </p:sp>
      <p:sp>
        <p:nvSpPr>
          <p:cNvPr id="2" name="文本框 1"/>
          <p:cNvSpPr txBox="1"/>
          <p:nvPr/>
        </p:nvSpPr>
        <p:spPr>
          <a:xfrm>
            <a:off x="8147367" y="3439479"/>
            <a:ext cx="141859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 name="文本框 2"/>
          <p:cNvSpPr txBox="1"/>
          <p:nvPr/>
        </p:nvSpPr>
        <p:spPr>
          <a:xfrm>
            <a:off x="1583690" y="4779010"/>
            <a:ext cx="4946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2" action="ppaction://hlinksldjump"/>
          </p:cNvPr>
          <p:cNvSpPr txBox="1"/>
          <p:nvPr/>
        </p:nvSpPr>
        <p:spPr>
          <a:xfrm>
            <a:off x="8925560" y="33686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a:hlinkClick r:id="rId3" action="ppaction://hlinksldjump"/>
          </p:cNvPr>
          <p:cNvSpPr txBox="1"/>
          <p:nvPr/>
        </p:nvSpPr>
        <p:spPr>
          <a:xfrm>
            <a:off x="4482465" y="47790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2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细节理解题。根据第1段可知，当谈到中国，外国人首先想到的不是“martial arts or Peking opera”而是“Traditional Chinese Medicine (TCM)”，故本题正确答案为D。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10226082" y="-407839"/>
            <a:ext cx="2649028" cy="2886671"/>
          </a:xfrm>
          <a:prstGeom prst="rect">
            <a:avLst/>
          </a:prstGeom>
        </p:spPr>
      </p:pic>
      <p:grpSp>
        <p:nvGrpSpPr>
          <p:cNvPr id="24" name="组合 23"/>
          <p:cNvGrpSpPr/>
          <p:nvPr/>
        </p:nvGrpSpPr>
        <p:grpSpPr>
          <a:xfrm>
            <a:off x="4587306" y="92523"/>
            <a:ext cx="4616648" cy="2181841"/>
            <a:chOff x="-418541" y="3066142"/>
            <a:chExt cx="4616648" cy="2181841"/>
          </a:xfrm>
        </p:grpSpPr>
        <p:sp>
          <p:nvSpPr>
            <p:cNvPr id="25"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27" name="TextBox 8"/>
            <p:cNvSpPr txBox="1"/>
            <p:nvPr/>
          </p:nvSpPr>
          <p:spPr>
            <a:xfrm flipH="1">
              <a:off x="-418541" y="4016877"/>
              <a:ext cx="4616648"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2" action="ppaction://hlinksldjump"/>
                </a:rPr>
                <a:t>一、大纲要求及解读</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a:p>
              <a:pPr algn="ct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8" name="TextBox 9">
              <a:hlinkClick r:id="rId2" action="ppaction://hlinksldjump"/>
            </p:cNvPr>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2" name="组合 1"/>
          <p:cNvGrpSpPr/>
          <p:nvPr/>
        </p:nvGrpSpPr>
        <p:grpSpPr>
          <a:xfrm>
            <a:off x="-942302" y="-901699"/>
            <a:ext cx="6304204" cy="6680198"/>
            <a:chOff x="-942302" y="-901699"/>
            <a:chExt cx="6304204" cy="6680198"/>
          </a:xfrm>
        </p:grpSpPr>
        <p:pic>
          <p:nvPicPr>
            <p:cNvPr id="4" name="图片 3"/>
            <p:cNvPicPr>
              <a:picLocks noChangeAspect="1"/>
            </p:cNvPicPr>
            <p:nvPr/>
          </p:nvPicPr>
          <p:blipFill>
            <a:blip r:embed="rId3">
              <a:grayscl/>
            </a:blip>
            <a:stretch>
              <a:fillRect/>
            </a:stretch>
          </p:blipFill>
          <p:spPr>
            <a:xfrm>
              <a:off x="-942302" y="-901699"/>
              <a:ext cx="6304204" cy="6680198"/>
            </a:xfrm>
            <a:prstGeom prst="rect">
              <a:avLst/>
            </a:prstGeom>
          </p:spPr>
        </p:pic>
        <p:sp>
          <p:nvSpPr>
            <p:cNvPr id="8" name="TextBox 14"/>
            <p:cNvSpPr txBox="1"/>
            <p:nvPr/>
          </p:nvSpPr>
          <p:spPr>
            <a:xfrm rot="20454621">
              <a:off x="446900" y="502484"/>
              <a:ext cx="2868094" cy="923330"/>
            </a:xfrm>
            <a:prstGeom prst="rect">
              <a:avLst/>
            </a:prstGeom>
            <a:noFill/>
          </p:spPr>
          <p:txBody>
            <a:bodyPr wrap="none" rtlCol="0">
              <a:spAutoFit/>
            </a:bodyPr>
            <a:lstStyle/>
            <a:p>
              <a:pPr algn="ctr"/>
              <a:r>
                <a:rPr lang="zh-CN" altLang="en-US" sz="5400" b="1" spc="300"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目 录 页</a:t>
              </a:r>
              <a:endParaRPr lang="zh-CN" altLang="en-US" sz="5400" b="1" spc="300"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9" name="TextBox 14"/>
            <p:cNvSpPr txBox="1"/>
            <p:nvPr/>
          </p:nvSpPr>
          <p:spPr>
            <a:xfrm rot="20454621">
              <a:off x="940661" y="3346760"/>
              <a:ext cx="3940373" cy="830997"/>
            </a:xfrm>
            <a:prstGeom prst="rect">
              <a:avLst/>
            </a:prstGeom>
            <a:noFill/>
          </p:spPr>
          <p:txBody>
            <a:bodyPr wrap="none" rtlCol="0">
              <a:spAutoFit/>
            </a:bodyPr>
            <a:lstStyle/>
            <a:p>
              <a:pPr algn="ctr"/>
              <a:r>
                <a:rPr lang="en-US" altLang="zh-CN" sz="4800" b="1" spc="300" dirty="0">
                  <a:solidFill>
                    <a:schemeClr val="accent4">
                      <a:lumMod val="75000"/>
                    </a:schemeClr>
                  </a:solidFill>
                  <a:latin typeface="微软雅黑" panose="020B0503020204020204" pitchFamily="34" charset="-122"/>
                  <a:ea typeface="微软雅黑" panose="020B0503020204020204" pitchFamily="34" charset="-122"/>
                </a:rPr>
                <a:t>CON</a:t>
              </a:r>
              <a:r>
                <a:rPr lang="en-US" altLang="zh-CN" sz="4800" b="1" spc="300" dirty="0">
                  <a:solidFill>
                    <a:schemeClr val="accent1"/>
                  </a:solidFill>
                  <a:latin typeface="微软雅黑" panose="020B0503020204020204" pitchFamily="34" charset="-122"/>
                  <a:ea typeface="微软雅黑" panose="020B0503020204020204" pitchFamily="34" charset="-122"/>
                </a:rPr>
                <a:t>TENTS</a:t>
              </a:r>
              <a:endParaRPr lang="zh-CN" altLang="en-US" sz="4800" b="1" spc="300" dirty="0">
                <a:solidFill>
                  <a:schemeClr val="accent1"/>
                </a:solidFill>
                <a:latin typeface="微软雅黑" panose="020B0503020204020204" pitchFamily="34" charset="-122"/>
                <a:ea typeface="微软雅黑" panose="020B0503020204020204" pitchFamily="34" charset="-122"/>
              </a:endParaRPr>
            </a:p>
          </p:txBody>
        </p:sp>
      </p:grpSp>
      <p:grpSp>
        <p:nvGrpSpPr>
          <p:cNvPr id="35" name="组合 34"/>
          <p:cNvGrpSpPr/>
          <p:nvPr/>
        </p:nvGrpSpPr>
        <p:grpSpPr>
          <a:xfrm>
            <a:off x="7959878" y="991626"/>
            <a:ext cx="3590727" cy="2200949"/>
            <a:chOff x="326147" y="3066142"/>
            <a:chExt cx="3590727" cy="2200949"/>
          </a:xfrm>
        </p:grpSpPr>
        <p:sp>
          <p:nvSpPr>
            <p:cNvPr id="36"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38" name="TextBox 8"/>
            <p:cNvSpPr txBox="1"/>
            <p:nvPr/>
          </p:nvSpPr>
          <p:spPr>
            <a:xfrm flipH="1">
              <a:off x="326147" y="4035985"/>
              <a:ext cx="3590727"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4" action="ppaction://hlinksldjump"/>
                </a:rPr>
                <a:t>二、名师支招，</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4"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4"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4" action="ppaction://hlinksldjump"/>
                </a:rPr>
                <a:t>让你秒懂</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9"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40" name="组合 39"/>
          <p:cNvGrpSpPr/>
          <p:nvPr/>
        </p:nvGrpSpPr>
        <p:grpSpPr>
          <a:xfrm>
            <a:off x="5249691" y="2354515"/>
            <a:ext cx="3743011" cy="2200949"/>
            <a:chOff x="250004" y="3066142"/>
            <a:chExt cx="3743011" cy="2200949"/>
          </a:xfrm>
        </p:grpSpPr>
        <p:sp>
          <p:nvSpPr>
            <p:cNvPr id="41"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43" name="TextBox 8"/>
            <p:cNvSpPr txBox="1"/>
            <p:nvPr/>
          </p:nvSpPr>
          <p:spPr>
            <a:xfrm flipH="1">
              <a:off x="250004" y="4035985"/>
              <a:ext cx="3743011"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5" action="ppaction://hlinksldjump"/>
                </a:rPr>
                <a:t>三、 牛刀小试，</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5"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5"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5" action="ppaction://hlinksldjump"/>
                </a:rPr>
                <a:t>初显身手</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44"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45" name="组合 44"/>
          <p:cNvGrpSpPr/>
          <p:nvPr/>
        </p:nvGrpSpPr>
        <p:grpSpPr>
          <a:xfrm>
            <a:off x="6297264" y="5111314"/>
            <a:ext cx="1665060" cy="1487206"/>
            <a:chOff x="1288976" y="3066142"/>
            <a:chExt cx="1665060" cy="1487206"/>
          </a:xfrm>
        </p:grpSpPr>
        <p:sp>
          <p:nvSpPr>
            <p:cNvPr id="46"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49"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r>
                <a:rPr lang="en-US" sz="1200" dirty="0">
                  <a:solidFill>
                    <a:schemeClr val="bg1">
                      <a:lumMod val="50000"/>
                    </a:schemeClr>
                  </a:solidFill>
                </a:rPr>
                <a:t>.</a:t>
              </a:r>
              <a:endParaRPr lang="en-US" sz="1200" dirty="0">
                <a:solidFill>
                  <a:schemeClr val="bg1">
                    <a:lumMod val="50000"/>
                  </a:schemeClr>
                </a:solidFill>
                <a:cs typeface="Lato Light"/>
              </a:endParaRPr>
            </a:p>
          </p:txBody>
        </p:sp>
      </p:grpSp>
      <p:grpSp>
        <p:nvGrpSpPr>
          <p:cNvPr id="50" name="组合 49"/>
          <p:cNvGrpSpPr/>
          <p:nvPr/>
        </p:nvGrpSpPr>
        <p:grpSpPr>
          <a:xfrm>
            <a:off x="7828382" y="3844030"/>
            <a:ext cx="3743011" cy="2200949"/>
            <a:chOff x="250005" y="3066142"/>
            <a:chExt cx="3743011" cy="2200949"/>
          </a:xfrm>
        </p:grpSpPr>
        <p:sp>
          <p:nvSpPr>
            <p:cNvPr id="51"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53" name="TextBox 8"/>
            <p:cNvSpPr txBox="1"/>
            <p:nvPr/>
          </p:nvSpPr>
          <p:spPr>
            <a:xfrm flipH="1">
              <a:off x="250005" y="4035985"/>
              <a:ext cx="3743011"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四、 真题回放，</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一比高低</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54"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spTree>
  </p:cSld>
  <p:clrMapOvr>
    <a:masterClrMapping/>
  </p:clrMapOvr>
  <mc:AlternateContent xmlns:mc="http://schemas.openxmlformats.org/markup-compatibility/2006">
    <mc:Choice xmlns:p14="http://schemas.microsoft.com/office/powerpoint/2010/main" Requires="p14">
      <p:transition spd="slow" p14:dur="2500" advTm="3000"/>
    </mc:Choice>
    <mc:Fallback>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par>
                          <p:cTn id="15" fill="hold">
                            <p:stCondLst>
                              <p:cond delay="1500"/>
                            </p:stCondLst>
                            <p:childTnLst>
                              <p:par>
                                <p:cTn id="16" presetID="42" presetClass="entr" presetSubtype="0"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anim calcmode="lin" valueType="num">
                                      <p:cBhvr>
                                        <p:cTn id="19" dur="500" fill="hold"/>
                                        <p:tgtEl>
                                          <p:spTgt spid="24"/>
                                        </p:tgtEl>
                                        <p:attrNameLst>
                                          <p:attrName>ppt_x</p:attrName>
                                        </p:attrNameLst>
                                      </p:cBhvr>
                                      <p:tavLst>
                                        <p:tav tm="0">
                                          <p:val>
                                            <p:strVal val="#ppt_x"/>
                                          </p:val>
                                        </p:tav>
                                        <p:tav tm="100000">
                                          <p:val>
                                            <p:strVal val="#ppt_x"/>
                                          </p:val>
                                        </p:tav>
                                      </p:tavLst>
                                    </p:anim>
                                    <p:anim calcmode="lin" valueType="num">
                                      <p:cBhvr>
                                        <p:cTn id="20" dur="500" fill="hold"/>
                                        <p:tgtEl>
                                          <p:spTgt spid="2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6" presetClass="entr" presetSubtype="21" fill="hold" nodeType="after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barn(inVertical)">
                                      <p:cBhvr>
                                        <p:cTn id="24" dur="500"/>
                                        <p:tgtEl>
                                          <p:spTgt spid="35"/>
                                        </p:tgtEl>
                                      </p:cBhvr>
                                    </p:animEffect>
                                  </p:childTnLst>
                                </p:cTn>
                              </p:par>
                            </p:childTnLst>
                          </p:cTn>
                        </p:par>
                        <p:par>
                          <p:cTn id="25" fill="hold">
                            <p:stCondLst>
                              <p:cond delay="2500"/>
                            </p:stCondLst>
                            <p:childTnLst>
                              <p:par>
                                <p:cTn id="26" presetID="6" presetClass="entr" presetSubtype="16" fill="hold" nodeType="after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circle(in)">
                                      <p:cBhvr>
                                        <p:cTn id="28" dur="500"/>
                                        <p:tgtEl>
                                          <p:spTgt spid="45"/>
                                        </p:tgtEl>
                                      </p:cBhvr>
                                    </p:animEffect>
                                  </p:childTnLst>
                                </p:cTn>
                              </p:par>
                            </p:childTnLst>
                          </p:cTn>
                        </p:par>
                        <p:par>
                          <p:cTn id="29" fill="hold">
                            <p:stCondLst>
                              <p:cond delay="3000"/>
                            </p:stCondLst>
                            <p:childTnLst>
                              <p:par>
                                <p:cTn id="30" presetID="21" presetClass="entr" presetSubtype="1"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wheel(1)">
                                      <p:cBhvr>
                                        <p:cTn id="32" dur="500"/>
                                        <p:tgtEl>
                                          <p:spTgt spid="50"/>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1"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矩形 5"/>
          <p:cNvSpPr/>
          <p:nvPr>
            <p:custDataLst>
              <p:tags r:id="rId2"/>
            </p:custDataLst>
          </p:nvPr>
        </p:nvSpPr>
        <p:spPr>
          <a:xfrm>
            <a:off x="508000" y="1019175"/>
            <a:ext cx="11040745" cy="375031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根据设空处位置解题</a:t>
            </a:r>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gn="l"/>
            <a:endParaRPr lang="zh-CN" altLang="en-US" sz="280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设空处在段中</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要注意分析设空处前后的逻辑关系。设空处有可能是承上启下的过渡句，也有可能是对前文进行补充、解释和举例说明的句子。在确定选项的过程中，要在段落和选项中找准关键词，在段落中重现次数最多并代表该自然段主要内容的词或句，就是关键词或关键句，再从 5 个选项中找出含有同义的词或句的选项，它就是正确答案。</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细节理解题。根据第3段第5句话“For example, it is time to sleep at 11p.m., because Yin power starts to recover by then”可知，晚上11点是建议睡觉的时间，故本题正确答案为D。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41910" y="132715"/>
            <a:ext cx="10006330" cy="6554470"/>
          </a:xfrm>
          <a:prstGeom prst="rect">
            <a:avLst/>
          </a:prstGeom>
          <a:noFill/>
        </p:spPr>
        <p:txBody>
          <a:bodyPr wrap="square" rtlCol="0" anchor="t">
            <a:spAutoFit/>
          </a:bodyPr>
          <a:lstStyle/>
          <a:p>
            <a:r>
              <a:rPr lang="en-US" altLang="zh-CN" sz="2800" dirty="0"/>
              <a:t> </a:t>
            </a:r>
            <a:r>
              <a:rPr lang="en-US" altLang="zh-CN" sz="2800" b="1" dirty="0"/>
              <a:t>8. Which of the following is NOT true according to the passage? </a:t>
            </a:r>
            <a:endParaRPr lang="en-US" altLang="zh-CN" sz="2800" b="1" dirty="0"/>
          </a:p>
          <a:p>
            <a:r>
              <a:rPr lang="en-US" altLang="zh-CN" sz="2800" b="1" dirty="0"/>
              <a:t>  A. TCM is based on the Chinese culture of Yin and Yang. </a:t>
            </a:r>
            <a:endParaRPr lang="en-US" altLang="zh-CN" sz="2800" b="1" dirty="0"/>
          </a:p>
          <a:p>
            <a:r>
              <a:rPr lang="en-US" altLang="zh-CN" sz="2800" b="1" dirty="0"/>
              <a:t>  B. If you often stay up late, your body will lose balance and get ill.</a:t>
            </a:r>
            <a:endParaRPr lang="en-US" altLang="zh-CN" sz="2800" b="1" dirty="0"/>
          </a:p>
          <a:p>
            <a:r>
              <a:rPr lang="en-US" altLang="zh-CN" sz="2800" b="1" dirty="0"/>
              <a:t>  C. The TCM cupping therapy has been accepted by some foreigners.</a:t>
            </a:r>
            <a:endParaRPr lang="en-US" altLang="zh-CN" sz="2800" b="1" dirty="0"/>
          </a:p>
          <a:p>
            <a:r>
              <a:rPr lang="en-US" altLang="zh-CN" sz="2800" b="1" dirty="0"/>
              <a:t>  D. Tu </a:t>
            </a:r>
            <a:r>
              <a:rPr lang="en-US" altLang="zh-CN" sz="2800" b="1" dirty="0" err="1"/>
              <a:t>Youyou</a:t>
            </a:r>
            <a:r>
              <a:rPr lang="en-US" altLang="zh-CN" sz="2800" b="1" dirty="0"/>
              <a:t> won the Nobel Prize for using an anti-malaria drug. </a:t>
            </a:r>
            <a:endParaRPr lang="en-US" altLang="zh-CN" sz="2800" b="1" dirty="0"/>
          </a:p>
          <a:p>
            <a:r>
              <a:rPr lang="en-US" altLang="zh-CN" sz="2800" b="1" dirty="0"/>
              <a:t>9. What does the underlined word “</a:t>
            </a:r>
            <a:r>
              <a:rPr lang="en-US" altLang="zh-CN" sz="2800" b="1" u="sng" dirty="0"/>
              <a:t>recover</a:t>
            </a:r>
            <a:r>
              <a:rPr lang="en-US" altLang="zh-CN" sz="2800" b="1" dirty="0"/>
              <a:t>” mean?</a:t>
            </a:r>
            <a:endParaRPr lang="en-US" altLang="zh-CN" sz="2800" b="1" dirty="0"/>
          </a:p>
          <a:p>
            <a:r>
              <a:rPr lang="en-US" altLang="zh-CN" sz="2800" b="1" dirty="0"/>
              <a:t>  A. </a:t>
            </a:r>
            <a:r>
              <a:rPr lang="en-US" altLang="zh-CN" sz="2800" b="1" dirty="0" err="1"/>
              <a:t>再覆盖</a:t>
            </a:r>
            <a:r>
              <a:rPr lang="en-US" altLang="zh-CN" sz="2800" b="1" dirty="0"/>
              <a:t>                     B. </a:t>
            </a:r>
            <a:r>
              <a:rPr lang="en-US" altLang="zh-CN" sz="2800" b="1" dirty="0" err="1"/>
              <a:t>恢复</a:t>
            </a:r>
            <a:r>
              <a:rPr lang="en-US" altLang="zh-CN" sz="2800" b="1" dirty="0"/>
              <a:t> </a:t>
            </a:r>
            <a:endParaRPr lang="en-US" altLang="zh-CN" sz="2800" b="1" dirty="0"/>
          </a:p>
          <a:p>
            <a:r>
              <a:rPr lang="en-US" altLang="zh-CN" sz="2800" b="1" dirty="0"/>
              <a:t>  C. </a:t>
            </a:r>
            <a:r>
              <a:rPr lang="en-US" altLang="zh-CN" sz="2800" b="1" dirty="0" err="1"/>
              <a:t>封面</a:t>
            </a:r>
            <a:r>
              <a:rPr lang="en-US" altLang="zh-CN" sz="2800" b="1" dirty="0"/>
              <a:t>                          D. </a:t>
            </a:r>
            <a:r>
              <a:rPr lang="en-US" altLang="zh-CN" sz="2800" b="1" dirty="0" err="1"/>
              <a:t>揭露</a:t>
            </a:r>
            <a:r>
              <a:rPr lang="en-US" altLang="zh-CN" sz="2800" b="1" dirty="0"/>
              <a:t> </a:t>
            </a:r>
            <a:endParaRPr lang="en-US" altLang="zh-CN" sz="2800" b="1" dirty="0"/>
          </a:p>
          <a:p>
            <a:r>
              <a:rPr lang="en-US" altLang="zh-CN" sz="2800" b="1" dirty="0"/>
              <a:t>10. In the 2016 Rio Olympics, who made TCM known around the world?</a:t>
            </a:r>
            <a:endParaRPr lang="en-US" altLang="zh-CN" sz="2800" b="1" dirty="0"/>
          </a:p>
          <a:p>
            <a:r>
              <a:rPr lang="en-US" altLang="zh-CN" sz="2800" b="1" dirty="0"/>
              <a:t> A. People using TCM therapies now. </a:t>
            </a:r>
            <a:endParaRPr lang="en-US" altLang="zh-CN" sz="2800" b="1" dirty="0"/>
          </a:p>
          <a:p>
            <a:r>
              <a:rPr lang="en-US" altLang="zh-CN" sz="2800" b="1" dirty="0"/>
              <a:t> B. US swimmer Michael Phelps. </a:t>
            </a:r>
            <a:endParaRPr lang="en-US" altLang="zh-CN" sz="2800" b="1" dirty="0"/>
          </a:p>
          <a:p>
            <a:r>
              <a:rPr lang="en-US" altLang="zh-CN" sz="2800" b="1" dirty="0"/>
              <a:t> C. 9,500 foreigners in G20 countries. </a:t>
            </a:r>
            <a:endParaRPr lang="en-US" altLang="zh-CN" sz="2800" b="1" dirty="0"/>
          </a:p>
          <a:p>
            <a:r>
              <a:rPr lang="en-US" altLang="zh-CN" sz="2800" b="1" dirty="0"/>
              <a:t> D. Tu </a:t>
            </a:r>
            <a:r>
              <a:rPr lang="en-US" altLang="zh-CN" sz="2800" b="1" dirty="0" err="1"/>
              <a:t>Youyou</a:t>
            </a:r>
            <a:r>
              <a:rPr lang="en-US" altLang="zh-CN" sz="2800" b="1" dirty="0"/>
              <a:t>.</a:t>
            </a:r>
            <a:endParaRPr lang="en-US" altLang="zh-CN" sz="2800" b="1" dirty="0"/>
          </a:p>
        </p:txBody>
      </p:sp>
      <p:pic>
        <p:nvPicPr>
          <p:cNvPr id="2" name="图片 1"/>
          <p:cNvPicPr>
            <a:picLocks noChangeAspect="1"/>
          </p:cNvPicPr>
          <p:nvPr/>
        </p:nvPicPr>
        <p:blipFill>
          <a:blip r:embed="rId2"/>
          <a:stretch>
            <a:fillRect/>
          </a:stretch>
        </p:blipFill>
        <p:spPr>
          <a:xfrm>
            <a:off x="10048240" y="132715"/>
            <a:ext cx="2143760" cy="2187575"/>
          </a:xfrm>
          <a:prstGeom prst="rect">
            <a:avLst/>
          </a:prstGeom>
        </p:spPr>
      </p:pic>
      <p:sp>
        <p:nvSpPr>
          <p:cNvPr id="3" name="文本框 2"/>
          <p:cNvSpPr txBox="1"/>
          <p:nvPr/>
        </p:nvSpPr>
        <p:spPr>
          <a:xfrm>
            <a:off x="9551670" y="275590"/>
            <a:ext cx="49720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p:cNvSpPr txBox="1"/>
          <p:nvPr/>
        </p:nvSpPr>
        <p:spPr>
          <a:xfrm>
            <a:off x="7885430" y="2734310"/>
            <a:ext cx="13690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1517015" y="4466590"/>
            <a:ext cx="25736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3" action="ppaction://hlinksldjump"/>
          </p:cNvPr>
          <p:cNvSpPr txBox="1"/>
          <p:nvPr/>
        </p:nvSpPr>
        <p:spPr>
          <a:xfrm>
            <a:off x="10048875" y="2755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1" name="文本框 10">
            <a:hlinkClick r:id="rId4" action="ppaction://hlinksldjump"/>
          </p:cNvPr>
          <p:cNvSpPr txBox="1"/>
          <p:nvPr/>
        </p:nvSpPr>
        <p:spPr>
          <a:xfrm>
            <a:off x="8463280" y="27343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3" name="文本框 12">
            <a:hlinkClick r:id="rId5" action="ppaction://hlinksldjump"/>
          </p:cNvPr>
          <p:cNvSpPr txBox="1"/>
          <p:nvPr/>
        </p:nvSpPr>
        <p:spPr>
          <a:xfrm>
            <a:off x="5356860" y="44665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p:bldP spid="6" grpId="1"/>
      <p:bldP spid="7" grpId="0"/>
      <p:bldP spid="7" grpId="1"/>
      <p:bldP spid="9" grpId="0" bldLvl="0" animBg="1"/>
      <p:bldP spid="9" grpId="1" animBg="1"/>
      <p:bldP spid="11" grpId="0" bldLvl="0" animBg="1"/>
      <p:bldP spid="11" grpId="1" animBg="1"/>
      <p:bldP spid="13" grpId="0" bldLvl="0" animBg="1"/>
      <p:bldP spid="13" grpId="1" animBg="1"/>
    </p:bldLst>
  </p:timing>
</p:sld>
</file>

<file path=ppt/slides/slide3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9859133"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3段的内容，可以确定A、B项是对的。根据第5段可以确定C项是正确的。从最后一段的倒数两句可以找到D项的相关信息，需要注意的是D项中有一个陷阱，文中的discovering被改成了using，因此是不正确的，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09195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词义猜测题。cover意为“覆盖、封面”，discover意为“揭露”，根据定位recover所在句子“For example, it is time to sleep at 11p.m., because Yin power starts to recover by then”可知，因为晚上11点是阴气开始恢复的时间，所以需要睡觉休息了，故本题正确答案为B。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细节理解题。根据第5段“He was using the TCM cupping therapy. It made headlines across the world”可知，美国游泳名将迈克尔·菲尔普斯肩部拔罐的印记让中医治疗受到全世界的关注，故本题正确答案为B。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377190" y="3754755"/>
            <a:ext cx="11204575" cy="2458085"/>
          </a:xfrm>
          <a:prstGeom prst="rect">
            <a:avLst/>
          </a:prstGeom>
          <a:solidFill>
            <a:schemeClr val="accent6">
              <a:lumMod val="20000"/>
              <a:lumOff val="80000"/>
            </a:schemeClr>
          </a:solidFill>
        </p:spPr>
        <p:txBody>
          <a:bodyPr wrap="square" rtlCol="0">
            <a:noAutofit/>
          </a:bodyPr>
          <a:lstStyle/>
          <a:p>
            <a:pPr>
              <a:lnSpc>
                <a:spcPct val="90000"/>
              </a:lnSpc>
            </a:pPr>
            <a:r>
              <a:rPr lang="zh-CN" altLang="en-US" sz="2400" b="1" dirty="0"/>
              <a:t>A. while those online several times per week to two hours per day were considered as “regular” users.</a:t>
            </a:r>
            <a:endParaRPr lang="zh-CN" altLang="en-US" sz="2400" b="1" dirty="0"/>
          </a:p>
          <a:p>
            <a:pPr>
              <a:lnSpc>
                <a:spcPct val="90000"/>
              </a:lnSpc>
            </a:pPr>
            <a:r>
              <a:rPr lang="zh-CN" altLang="en-US" sz="2400" b="1" dirty="0"/>
              <a:t>B. kids who were heavy users or non-users were more likely to be depressed.</a:t>
            </a:r>
            <a:endParaRPr lang="zh-CN" altLang="en-US" sz="2400" b="1" dirty="0"/>
          </a:p>
          <a:p>
            <a:pPr>
              <a:lnSpc>
                <a:spcPct val="90000"/>
              </a:lnSpc>
            </a:pPr>
            <a:r>
              <a:rPr lang="zh-CN" altLang="en-US" sz="2400" b="1" dirty="0"/>
              <a:t>C. For the study, Dr. Pierre-Andre surveyed 7,200 individuals aged 16 to 20 about their Internet use.</a:t>
            </a:r>
            <a:endParaRPr lang="zh-CN" altLang="en-US" sz="2400" b="1" dirty="0"/>
          </a:p>
          <a:p>
            <a:pPr>
              <a:lnSpc>
                <a:spcPct val="90000"/>
              </a:lnSpc>
            </a:pPr>
            <a:r>
              <a:rPr lang="zh-CN" altLang="en-US" sz="2400" b="1" dirty="0"/>
              <a:t>D. Among girls, heavy Internet users had an 86 percent greater chance of depression. </a:t>
            </a:r>
            <a:endParaRPr lang="zh-CN" altLang="en-US" sz="2400" b="1" dirty="0"/>
          </a:p>
          <a:p>
            <a:pPr>
              <a:lnSpc>
                <a:spcPct val="90000"/>
              </a:lnSpc>
            </a:pPr>
            <a:r>
              <a:rPr lang="zh-CN" altLang="en-US" sz="2400" b="1" dirty="0"/>
              <a:t>E. for that matter—might be related to depression.</a:t>
            </a:r>
            <a:endParaRPr lang="zh-CN" altLang="en-US" sz="2400" b="1" dirty="0"/>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04800" y="130810"/>
            <a:ext cx="11582400" cy="3495040"/>
          </a:xfrm>
          <a:prstGeom prst="rect">
            <a:avLst/>
          </a:prstGeom>
          <a:noFill/>
        </p:spPr>
        <p:txBody>
          <a:bodyPr wrap="square" rtlCol="0" anchor="t">
            <a:noAutofit/>
          </a:bodyPr>
          <a:lstStyle/>
          <a:p>
            <a:pPr>
              <a:lnSpc>
                <a:spcPct val="90000"/>
              </a:lnSpc>
            </a:pPr>
            <a:r>
              <a:rPr lang="en-US" altLang="zh-CN" sz="2800"/>
              <a:t>                                      B）（科普文）</a:t>
            </a:r>
            <a:endParaRPr lang="en-US" altLang="zh-CN" sz="2800"/>
          </a:p>
          <a:p>
            <a:pPr algn="r">
              <a:lnSpc>
                <a:spcPct val="90000"/>
              </a:lnSpc>
            </a:pPr>
            <a:r>
              <a:rPr lang="en-US" altLang="zh-CN" sz="2800"/>
              <a:t>难度系数★★★ 建议时长：8 分钟</a:t>
            </a:r>
            <a:endParaRPr lang="en-US" altLang="zh-CN" sz="2800"/>
          </a:p>
          <a:p>
            <a:pPr algn="just">
              <a:lnSpc>
                <a:spcPct val="90000"/>
              </a:lnSpc>
            </a:pPr>
            <a:r>
              <a:rPr lang="en-US" altLang="zh-CN" sz="2800"/>
              <a:t>      Spending time online is normal behavior for teenagers. But too much Internet use by teens or too little, </a:t>
            </a:r>
            <a:r>
              <a:rPr lang="en-US" altLang="zh-CN" sz="2800" u="sng"/>
              <a:t>11         </a:t>
            </a:r>
            <a:r>
              <a:rPr lang="en-US" altLang="zh-CN" sz="2800"/>
              <a:t> , a new study finds. </a:t>
            </a:r>
            <a:endParaRPr lang="en-US" altLang="zh-CN" sz="2800"/>
          </a:p>
          <a:p>
            <a:pPr algn="just">
              <a:lnSpc>
                <a:spcPct val="90000"/>
              </a:lnSpc>
            </a:pPr>
            <a:r>
              <a:rPr lang="en-US" altLang="zh-CN" sz="2800"/>
              <a:t>    In the study the teenagers who spent no time online were also at increased risk of depression symptoms. The researchers say that both heavy Internet use and non-use could serve as signals that a teenager is having a hard time. </a:t>
            </a:r>
            <a:r>
              <a:rPr lang="en-US" altLang="zh-CN" sz="2800" u="sng"/>
              <a:t>12______</a:t>
            </a:r>
            <a:r>
              <a:rPr lang="en-US" altLang="zh-CN" sz="2800"/>
              <a:t> Those who were online more than two hours per day were considered “heavy” Internet users,</a:t>
            </a:r>
            <a:r>
              <a:rPr lang="en-US" altLang="zh-CN" sz="2800" u="sng"/>
              <a:t> 13________</a:t>
            </a:r>
            <a:endParaRPr lang="en-US" altLang="zh-CN" sz="2800" u="sng"/>
          </a:p>
        </p:txBody>
      </p:sp>
      <p:sp>
        <p:nvSpPr>
          <p:cNvPr id="2" name="文本框 1"/>
          <p:cNvSpPr txBox="1"/>
          <p:nvPr>
            <p:custDataLst>
              <p:tags r:id="rId3"/>
            </p:custDataLst>
          </p:nvPr>
        </p:nvSpPr>
        <p:spPr>
          <a:xfrm>
            <a:off x="5771515" y="124587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7575550" y="59029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3" name="文本框 2"/>
          <p:cNvSpPr txBox="1"/>
          <p:nvPr>
            <p:custDataLst>
              <p:tags r:id="rId6"/>
            </p:custDataLst>
          </p:nvPr>
        </p:nvSpPr>
        <p:spPr>
          <a:xfrm>
            <a:off x="1036320" y="2722245"/>
            <a:ext cx="1105535" cy="521970"/>
          </a:xfrm>
          <a:prstGeom prst="rect">
            <a:avLst/>
          </a:prstGeom>
          <a:noFill/>
        </p:spPr>
        <p:txBody>
          <a:bodyPr wrap="square" rtlCol="0">
            <a:spAutoFit/>
          </a:bodyPr>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p:cNvSpPr txBox="1"/>
          <p:nvPr>
            <p:custDataLst>
              <p:tags r:id="rId7"/>
            </p:custDataLst>
          </p:nvPr>
        </p:nvSpPr>
        <p:spPr>
          <a:xfrm>
            <a:off x="6160770" y="316801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6" grpId="0"/>
      <p:bldP spid="6" grpId="1"/>
    </p:bldLst>
  </p:timing>
</p:sld>
</file>

<file path=ppt/slides/slide3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09320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首句指出青少年花费适当时间上网是正常的行为，下一句的 but 引导的是不同的观点或者导致的问题。故本题正确答案为 E。</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12.  第 2 段开头提出了研究结果，接着论证其观点，所以需要阐述某专家学者对青少年群体的调查实践才能支撑其研究成果。故本题正确答案为 C。</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13.  空格的前一句是对重度网络使用者的定义，因此下一句是其他类型的定义，其中 while 作为转折词也有提示作用。故本题正确答案为 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547100" y="6121400"/>
            <a:ext cx="119126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wipe(up)">
                                      <p:cBhvr>
                                        <p:cTn id="21"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43230" y="4233545"/>
            <a:ext cx="10938510" cy="2277745"/>
          </a:xfrm>
          <a:prstGeom prst="rect">
            <a:avLst/>
          </a:prstGeom>
          <a:solidFill>
            <a:schemeClr val="accent6">
              <a:lumMod val="20000"/>
              <a:lumOff val="80000"/>
            </a:schemeClr>
          </a:solidFill>
        </p:spPr>
        <p:txBody>
          <a:bodyPr wrap="square" rtlCol="0">
            <a:noAutofit/>
          </a:bodyPr>
          <a:lstStyle/>
          <a:p>
            <a:pPr>
              <a:lnSpc>
                <a:spcPct val="90000"/>
              </a:lnSpc>
            </a:pPr>
            <a:r>
              <a:rPr lang="zh-CN" altLang="en-US" sz="2400" b="1" dirty="0">
                <a:sym typeface="+mn-ea"/>
              </a:rPr>
              <a:t>A. while those online several times per week to two hours per day were considered as “regular” users.</a:t>
            </a:r>
            <a:endParaRPr lang="zh-CN" altLang="en-US" sz="2400" b="1" dirty="0"/>
          </a:p>
          <a:p>
            <a:pPr>
              <a:lnSpc>
                <a:spcPct val="90000"/>
              </a:lnSpc>
            </a:pPr>
            <a:r>
              <a:rPr lang="zh-CN" altLang="en-US" sz="2400" b="1" dirty="0">
                <a:sym typeface="+mn-ea"/>
              </a:rPr>
              <a:t>B. kids who were heavy users or non-users were more likely to be depressed.</a:t>
            </a:r>
            <a:endParaRPr lang="zh-CN" altLang="en-US" sz="2400" b="1" dirty="0"/>
          </a:p>
          <a:p>
            <a:pPr>
              <a:lnSpc>
                <a:spcPct val="90000"/>
              </a:lnSpc>
            </a:pPr>
            <a:r>
              <a:rPr lang="zh-CN" altLang="en-US" sz="2400" b="1" dirty="0">
                <a:sym typeface="+mn-ea"/>
              </a:rPr>
              <a:t>C. For the study, Dr. Pierre-Andre surveyed 7,200 individuals aged 16 to 20 about their Internet use.</a:t>
            </a:r>
            <a:endParaRPr lang="zh-CN" altLang="en-US" sz="2400" b="1" dirty="0"/>
          </a:p>
          <a:p>
            <a:pPr>
              <a:lnSpc>
                <a:spcPct val="90000"/>
              </a:lnSpc>
            </a:pPr>
            <a:r>
              <a:rPr lang="zh-CN" altLang="en-US" sz="2400" b="1" dirty="0">
                <a:sym typeface="+mn-ea"/>
              </a:rPr>
              <a:t>D. Among girls, heavy Internet users had an 86 percent greater chance of depression. </a:t>
            </a:r>
            <a:endParaRPr lang="zh-CN" altLang="en-US" sz="2400" b="1" dirty="0"/>
          </a:p>
          <a:p>
            <a:pPr>
              <a:lnSpc>
                <a:spcPct val="90000"/>
              </a:lnSpc>
            </a:pPr>
            <a:r>
              <a:rPr lang="zh-CN" altLang="en-US" sz="2400" b="1" dirty="0">
                <a:sym typeface="+mn-ea"/>
              </a:rPr>
              <a:t>E. for that matter—might be related to depression.</a:t>
            </a:r>
            <a:endParaRPr lang="zh-CN" altLang="en-US" sz="2400" b="1" dirty="0"/>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77190" y="154305"/>
            <a:ext cx="11672570" cy="3576955"/>
          </a:xfrm>
          <a:prstGeom prst="rect">
            <a:avLst/>
          </a:prstGeom>
          <a:noFill/>
        </p:spPr>
        <p:txBody>
          <a:bodyPr wrap="square" rtlCol="0" anchor="t">
            <a:spAutoFit/>
          </a:bodyPr>
          <a:lstStyle/>
          <a:p>
            <a:pPr algn="just">
              <a:lnSpc>
                <a:spcPct val="90000"/>
              </a:lnSpc>
            </a:pPr>
            <a:r>
              <a:rPr lang="en-US" altLang="zh-CN" sz="2800"/>
              <a:t>        The teenagers also answered a number of health-related questions as well as some questions about “depressive tendencies” that show how often a person feels sad or hopeless. Compared with regular Internet users, the study found, </a:t>
            </a:r>
            <a:r>
              <a:rPr lang="en-US" altLang="zh-CN" sz="2800" u="sng"/>
              <a:t>14___________</a:t>
            </a:r>
            <a:r>
              <a:rPr lang="en-US" altLang="zh-CN" sz="2800"/>
              <a:t> .</a:t>
            </a:r>
            <a:endParaRPr lang="en-US" altLang="zh-CN" sz="2800"/>
          </a:p>
          <a:p>
            <a:pPr algn="just">
              <a:lnSpc>
                <a:spcPct val="90000"/>
              </a:lnSpc>
            </a:pPr>
            <a:r>
              <a:rPr lang="en-US" altLang="zh-CN" sz="2800"/>
              <a:t>       Among male teens, heavy users and non-users were both around one-third more likely to have a high depression score, compared to “regular” users. </a:t>
            </a:r>
            <a:r>
              <a:rPr lang="en-US" altLang="zh-CN" sz="2800" u="sng"/>
              <a:t>15___    _</a:t>
            </a:r>
            <a:r>
              <a:rPr lang="en-US" altLang="zh-CN" sz="2800"/>
              <a:t> While non-users had a 46 percent greater chance compared to “regular” users. The researchers also think that those who never go online may have more social problems.</a:t>
            </a:r>
            <a:endParaRPr lang="en-US" altLang="zh-CN" sz="2800"/>
          </a:p>
        </p:txBody>
      </p:sp>
      <p:sp>
        <p:nvSpPr>
          <p:cNvPr id="2" name="文本框 1"/>
          <p:cNvSpPr txBox="1"/>
          <p:nvPr>
            <p:custDataLst>
              <p:tags r:id="rId3"/>
            </p:custDataLst>
          </p:nvPr>
        </p:nvSpPr>
        <p:spPr>
          <a:xfrm>
            <a:off x="2510155" y="128587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8020685" y="35255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6" name="文本框 5"/>
          <p:cNvSpPr txBox="1"/>
          <p:nvPr>
            <p:custDataLst>
              <p:tags r:id="rId6"/>
            </p:custDataLst>
          </p:nvPr>
        </p:nvSpPr>
        <p:spPr>
          <a:xfrm>
            <a:off x="1104265" y="232219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6" grpId="0"/>
      <p:bldP spid="6" grpId="1"/>
    </p:bldLst>
  </p:timing>
</p:sld>
</file>

<file path=ppt/slides/slide3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958580"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14.  前面提出网络使用时间过长或者不上网的青少年抑郁倾向更加严重，所以本题再次重申观点。故本题正确答案为 B。</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15.  空格前面的内容描述男孩子，不难判断，空格处的内容应该描写女孩子。故本题正确答案为 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338945" y="3687445"/>
            <a:ext cx="2759710" cy="3084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502650" y="6121400"/>
            <a:ext cx="123571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the UNESCO World Heritage 联合国教科文组织世界遗产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Egret River 鹭江</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0815" y="4809490"/>
            <a:ext cx="12102465" cy="141478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本题为段中题。设置空格处是对前一句的补充，前面的句子中有提到关键词 music，因此根据前面关键词的暗示，后面一句紧跟着对音乐进行补充说明，A 项为最佳选项，故本题正确答案为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左箭头 4">
            <a:hlinkClick r:id="rId1"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255270" y="1659890"/>
            <a:ext cx="12190730" cy="230695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Different people like different things. Some people like loud music. Other people don’t. ______ Many people like sports but they don’t all like the same sports. </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A. They like soft music.</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B. Not everyone likes the same color.</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C. Millions of people watch the games on the TV.</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336550" y="44894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martial arts 武术					 cupping 拔火罐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an anti-malaria drug 抗疟疾药物</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teenager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青少年 	depression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抑郁		 researchers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研究者</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related</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 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相关的 		depressive tendencies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抑郁倾向</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score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得分 		social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社会的 		consider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考虑</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245773" y="2813755"/>
            <a:ext cx="6047864" cy="661035"/>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四、 真题回放，一比高低</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pic>
        <p:nvPicPr>
          <p:cNvPr id="83" name="图片 8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635" y="663575"/>
            <a:ext cx="12191365" cy="5262245"/>
          </a:xfrm>
          <a:prstGeom prst="rect">
            <a:avLst/>
          </a:prstGeom>
          <a:noFill/>
        </p:spPr>
        <p:txBody>
          <a:bodyPr wrap="square" rtlCol="0" anchor="t">
            <a:spAutoFit/>
          </a:bodyPr>
          <a:lstStyle/>
          <a:p>
            <a:r>
              <a:rPr lang="en-US" altLang="zh-CN" sz="2800"/>
              <a:t> 2024 年广东高职高考阅读真题</a:t>
            </a:r>
            <a:endParaRPr lang="en-US" altLang="zh-CN" sz="2800"/>
          </a:p>
          <a:p>
            <a:r>
              <a:rPr lang="en-US" altLang="zh-CN" sz="2800"/>
              <a:t>                                                         A（记叙文）</a:t>
            </a:r>
            <a:endParaRPr lang="en-US" altLang="zh-CN" sz="2800"/>
          </a:p>
          <a:p>
            <a:r>
              <a:rPr lang="en-US" altLang="zh-CN" sz="2800"/>
              <a:t>      </a:t>
            </a:r>
            <a:endParaRPr lang="en-US" altLang="zh-CN" sz="2800"/>
          </a:p>
          <a:p>
            <a:pPr algn="just"/>
            <a:r>
              <a:rPr lang="en-US" altLang="zh-CN" sz="2800"/>
              <a:t>      As a fifth grade math teacher, Jenny met a problem in teaching. She noticed that some students entered her classroom at the second grade level, some were already at the eighth grade level, and then there were others in between. That is why Jenny began to take a more individualized teaching approach (方法)—</a:t>
            </a:r>
            <a:endParaRPr lang="en-US" altLang="zh-CN" sz="2800"/>
          </a:p>
          <a:p>
            <a:pPr algn="just"/>
            <a:r>
              <a:rPr lang="en-US" altLang="zh-CN" sz="2800"/>
              <a:t>mixed age classrooms. </a:t>
            </a:r>
            <a:endParaRPr lang="en-US" altLang="zh-CN" sz="2800"/>
          </a:p>
          <a:p>
            <a:pPr algn="just"/>
            <a:r>
              <a:rPr lang="en-US" altLang="zh-CN" sz="2800"/>
              <a:t>     Often found in non-traditional schools, mixed age classrooms were popular until the mid-19th century, when they were replaced by an age-centered, single-grade system. However, many schools turned to mixed age education again in the 1990s, arguing that it was more child-centered and suited students’ development.</a:t>
            </a:r>
            <a:endParaRPr lang="en-US" altLang="zh-CN" sz="2800"/>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endParaRPr lang="zh-CN" altLang="en-US" sz="3200" b="1">
              <a:solidFill>
                <a:schemeClr val="bg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303530"/>
            <a:ext cx="11957685" cy="5262245"/>
          </a:xfrm>
          <a:prstGeom prst="rect">
            <a:avLst/>
          </a:prstGeom>
          <a:noFill/>
        </p:spPr>
        <p:txBody>
          <a:bodyPr wrap="square" rtlCol="0" anchor="t">
            <a:spAutoFit/>
          </a:bodyPr>
          <a:lstStyle/>
          <a:p>
            <a:pPr algn="just"/>
            <a:r>
              <a:rPr lang="en-US" altLang="zh-CN" sz="2800"/>
              <a:t>      In mixed age classrooms, students of different ages may be in a single class together, but they are grouped by ability in different subjects. In this way, students receive education based on what they know and what they’re ready to learn next. Every child moves forward at their own pace and is not limited by their age. For example, 9-to-11-year-old children who are very good at math are given the chance to learn algebra (代数), a subject which is not taught until the eighth grade, when students are 12 or 13. </a:t>
            </a:r>
            <a:endParaRPr lang="en-US" altLang="zh-CN" sz="2800"/>
          </a:p>
          <a:p>
            <a:pPr indent="457200" algn="just"/>
            <a:r>
              <a:rPr lang="en-US" altLang="zh-CN" sz="2800"/>
              <a:t>Studies have shown that mixed age classroom are as effective as single-grade schooling in terms of learning achievement but better in terms of social skills. That is because students are learning how to work and play with others of different ages. Older children often take on a leadership role and help guide their classmates. That can be beneficial to their social skills.</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60020" y="481330"/>
            <a:ext cx="11657330" cy="2245360"/>
          </a:xfrm>
          <a:prstGeom prst="rect">
            <a:avLst/>
          </a:prstGeom>
          <a:noFill/>
        </p:spPr>
        <p:txBody>
          <a:bodyPr wrap="square" rtlCol="0" anchor="t">
            <a:spAutoFit/>
          </a:bodyPr>
          <a:lstStyle/>
          <a:p>
            <a:pPr algn="just"/>
            <a:r>
              <a:rPr lang="en-US" altLang="zh-CN" sz="2800"/>
              <a:t>      However, mixed age education also brings some challenges, especially to teachers. Teaching can be more difficult because mixed age classes tend to be larger and teachers are required to make sure that students are in right groups. Applying such an approach to standardizing learning can be difficult, though not impossible.</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31. Jenny’s problem in teaching was that her students 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came from different grades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were at different learning levels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often went to wrong classrooms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preferred to be in the eighth grade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32. In the 1990s, many schools returned to mixed age education to 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gain popularity among students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follow education policies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meet students’ development needs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include more students in a class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33. Students in mixed age classrooms are divided according to their 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interest		B. age		C. subjects		D. abilities</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9260205" y="784225"/>
            <a:ext cx="433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10406380" y="2907030"/>
            <a:ext cx="625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10714355" y="518287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9433560" y="38430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8806180" y="14693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10714355" y="56375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细节理解题。题干意为“Jenny的教学难题是她的学生________”。根据第1段第2句话“some students entered her classroom at the second grade level, some were already at the eighth grade level, and then there were others in between（有些学生是二年级水平，一些学生已经是八年级水平，还有一些处于两者之间）”，故本题正确答案为 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32. </a:t>
            </a:r>
            <a:r>
              <a:rPr sz="2800" b="1" dirty="0">
                <a:latin typeface="微软雅黑" panose="020B0503020204020204" pitchFamily="34" charset="-122"/>
                <a:ea typeface="微软雅黑" panose="020B0503020204020204" pitchFamily="34" charset="-122"/>
              </a:rPr>
              <a:t>细节理解题。题干意为“在 20 世纪 90 年代，许多学校回归到混龄教育，目的是________”。根据第 2 段第 2 句话“many schools turned to mixed age education again in the 1990s, arguing that it was more child-centered and suited students’ development（在 20 世纪 90年代，许多学校再次转向混龄教育，认为这种教育更加以儿童为中心，适合学生的发展）”，而 C 项意为“满足学生的发展需要”，故本题正确答案为 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901555" y="4076065"/>
            <a:ext cx="2197100" cy="269621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细节理解题。题干意为“在混龄班中根据 ________ 对学生进行分组”。根据第 3 段第1 句话“but they are grouped by ability（他们被按照能力分组）”，故本题正确答案为 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6674" y="61227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1"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矩形 5"/>
          <p:cNvSpPr/>
          <p:nvPr>
            <p:custDataLst>
              <p:tags r:id="rId2"/>
            </p:custDataLst>
          </p:nvPr>
        </p:nvSpPr>
        <p:spPr>
          <a:xfrm>
            <a:off x="367665" y="1174750"/>
            <a:ext cx="10894695" cy="314261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根据设空处位置解题</a:t>
            </a:r>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gn="l"/>
            <a:endParaRPr lang="zh-CN" altLang="en-US" sz="280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 设空处在段尾</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设空处在段尾多为承上启下句、总结句、首尾呼应句，也有可能是下一段的起衔接作用的开头句，还有可能是对本文进行总结的概括句。需要特别注意的是，设空句有时与文章标题、开头相呼应，成为主旨句。</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34. Paragraph 4 mainly tells us that children in mixed age classrooms 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acquire social skills better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achieve better learning results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spend more time studying</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receive more mental guidance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35. What is discussed about mixed age education in the last paragraph?</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Its future.		B. Its history.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 C. Its difficulties.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Its standards.</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10812145" y="594995"/>
            <a:ext cx="77025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10301605" y="3350895"/>
            <a:ext cx="130175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041255" y="39573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10301605" y="13087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514985" y="-119380"/>
            <a:ext cx="5470525"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细节理解题。题干意为“第 4 段主要告诉我们混龄班的孩子 ________”。根据第 4 段第 1 句话“mixed age classroom are as effective as single-grade schooling in terms of learning achievements but better in terms of social skills（在教学效果方面，混龄班和同龄班一样好，但是混龄班在提高社交技能方面效果更好）”，而 A 项意为“获得更好的社交能力”，故本题正确答案为 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738360" y="3926205"/>
            <a:ext cx="2360295" cy="284607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35. </a:t>
            </a:r>
            <a:r>
              <a:rPr sz="2800" b="1" dirty="0">
                <a:latin typeface="微软雅黑" panose="020B0503020204020204" pitchFamily="34" charset="-122"/>
                <a:ea typeface="微软雅黑" panose="020B0503020204020204" pitchFamily="34" charset="-122"/>
              </a:rPr>
              <a:t>	 主旨大意题。题干意为“最后一段讨论了关于混龄教育的什么内容”。根据第 5 段第 1 句话“mixed age education also brings some challenges（混龄教育也带来了一些挑战）”，即混龄教育的困难，故本题正确答案为 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600" y="6104255"/>
            <a:ext cx="1000760"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0" y="232410"/>
            <a:ext cx="12191365" cy="5262245"/>
          </a:xfrm>
          <a:prstGeom prst="rect">
            <a:avLst/>
          </a:prstGeom>
          <a:noFill/>
        </p:spPr>
        <p:txBody>
          <a:bodyPr wrap="square" rtlCol="0" anchor="t">
            <a:spAutoFit/>
          </a:bodyPr>
          <a:lstStyle/>
          <a:p>
            <a:r>
              <a:rPr lang="en-US" altLang="zh-CN" sz="2800"/>
              <a:t>                                                          B（记叙文）</a:t>
            </a:r>
            <a:endParaRPr lang="en-US" altLang="zh-CN" sz="2800"/>
          </a:p>
          <a:p>
            <a:r>
              <a:rPr lang="en-US" altLang="zh-CN" sz="2800"/>
              <a:t>      </a:t>
            </a:r>
            <a:endParaRPr lang="en-US" altLang="zh-CN" sz="2800"/>
          </a:p>
          <a:p>
            <a:pPr algn="just"/>
            <a:r>
              <a:rPr lang="en-US" altLang="zh-CN" sz="2800"/>
              <a:t>      A man who lived a long time ago believed that he could read the future in the stars. He called himself an astrologer (占星师). He spent his time at night watching the sky and was always busy worrying about the future. Some villagers often came to him, hoping to know what might happen to them in the future. </a:t>
            </a:r>
            <a:endParaRPr lang="en-US" altLang="zh-CN" sz="2800"/>
          </a:p>
          <a:p>
            <a:pPr algn="just"/>
            <a:r>
              <a:rPr lang="en-US" altLang="zh-CN" sz="2800"/>
              <a:t>     One evening he was walking along the open road outside the village. His eyes were fixed on the stars. He thought he saw the end of the world was near. He was lost in thought. As he was looking at the stars, he kept walking without looking down. Suddenly, he fell into a pond. </a:t>
            </a:r>
            <a:endParaRPr lang="en-US" altLang="zh-CN" sz="2800"/>
          </a:p>
          <a:p>
            <a:pPr algn="just"/>
            <a:r>
              <a:rPr lang="en-US" altLang="zh-CN" sz="2800"/>
              <a:t>     He was struggling in the water, unable to climb out. He cried for help. Hearing his cries, the villagers came up to help.</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303530"/>
            <a:ext cx="11647805" cy="4399915"/>
          </a:xfrm>
          <a:prstGeom prst="rect">
            <a:avLst/>
          </a:prstGeom>
          <a:noFill/>
        </p:spPr>
        <p:txBody>
          <a:bodyPr wrap="square" rtlCol="0" anchor="t">
            <a:spAutoFit/>
          </a:bodyPr>
          <a:lstStyle/>
          <a:p>
            <a:pPr algn="just"/>
            <a:r>
              <a:rPr lang="en-US" altLang="zh-CN" sz="2800"/>
              <a:t>      As they pulled him out of the water, one of them said, “You think you can read the future in the stars, and yet you fail to see what is at your feet. This may reach you to pay more attention to what is right in front of you, and let the future take care of itself.”</a:t>
            </a:r>
            <a:endParaRPr lang="en-US" altLang="zh-CN" sz="2800"/>
          </a:p>
          <a:p>
            <a:pPr algn="just"/>
            <a:r>
              <a:rPr lang="en-US" altLang="zh-CN" sz="2800"/>
              <a:t>     “What use is it to read the stars when you can’t see what’s right here on the earth?” said another. </a:t>
            </a:r>
            <a:endParaRPr lang="en-US" altLang="zh-CN" sz="2800"/>
          </a:p>
          <a:p>
            <a:pPr algn="just"/>
            <a:r>
              <a:rPr lang="en-US" altLang="zh-CN" sz="2800"/>
              <a:t>     We all want our future to be bright and happy, but time doesn’t stop for anyone. Each tomorrow turns into today, and your present is also a part of your future. There is always a tomorrow to look forward to. You can’t go back to yesterday. So, live your present life well while you work for a better tomorrow.</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lnSpc>
                <a:spcPct val="80000"/>
              </a:lnSpc>
              <a:buNone/>
            </a:pPr>
            <a:r>
              <a:rPr sz="2400" b="1" dirty="0">
                <a:latin typeface="微软雅黑" panose="020B0503020204020204" pitchFamily="34" charset="-122"/>
                <a:ea typeface="微软雅黑" panose="020B0503020204020204" pitchFamily="34" charset="-122"/>
              </a:rPr>
              <a:t>36. According to Paragraph 1, the man thought that he ________.</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A. could change the villager’s future</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B. was able to create his future</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C. could see the future in the stars</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D. came from the stars</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37. Some villagers often visited the man to _________. </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A. ask about their future</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B. get some protection from him</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C. watch the stars with him</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D. build a good relationship with him</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38. The man fell into the pond because ________. </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A. he knew a disaster was coming</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B. he couldn’t see the road clearly</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C. he was too worried about his future</a:t>
            </a:r>
            <a:endParaRPr sz="2400" b="1" dirty="0">
              <a:latin typeface="微软雅黑" panose="020B0503020204020204" pitchFamily="34" charset="-122"/>
              <a:ea typeface="微软雅黑" panose="020B0503020204020204" pitchFamily="34" charset="-122"/>
            </a:endParaRPr>
          </a:p>
          <a:p>
            <a:pPr marL="0" indent="0">
              <a:lnSpc>
                <a:spcPct val="80000"/>
              </a:lnSpc>
              <a:buNone/>
            </a:pPr>
            <a:r>
              <a:rPr sz="2400" b="1" dirty="0">
                <a:latin typeface="微软雅黑" panose="020B0503020204020204" pitchFamily="34" charset="-122"/>
                <a:ea typeface="微软雅黑" panose="020B0503020204020204" pitchFamily="34" charset="-122"/>
              </a:rPr>
              <a:t>D. he fixed too much attention on the stars</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8867775" y="784225"/>
            <a:ext cx="433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7245350" y="2540000"/>
            <a:ext cx="625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6378575" y="4478655"/>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8444230" y="26149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9183370" y="16522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7804150" y="45783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36.  细节理解题。题干意为“根据第 1 段，那个人认为他 ________”。根据第 1 段第 1 句话“a man … believe that he could read the future in the stars（一个人认为他能观星预测未来）”，故本题正确答案为 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37.  细节理解题。题干意为“一些村民经常拜访这个人，目的是 ________”。根据第 1 段最后一句话“hoping to know what might happen to them in the future（希望了解未来什么事情会发生在自己身上）”，即询问自己的未来，故本题正确答案为 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custDataLst>
              <p:tags r:id="rId2"/>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38.	 细节理解题。题干意为“那个人掉进池塘，因为 ________”。根据第 2 段第 5 句话“he was looking at the star, he kept waling without looking down（他正在看星星，继续往前走，没有注意脚下）”，D 项意为“他太过关注星星”，故本题正确答案为 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custDataLst>
              <p:tags r:id="rId2"/>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39. Some villagers suggested that the man ________.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should not walk in the dark</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should ask for help from others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should not think he knew everything</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should focus more on the present</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40. What is the author’s view on the future?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The future can be read in the stars.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The future is built on the present.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It is necessary to study the future.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The future is the most important.</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6863080" y="691515"/>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7334885" y="2842260"/>
            <a:ext cx="14027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8737600" y="3168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7710805" y="711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514985" y="-119380"/>
            <a:ext cx="558165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89535" y="4960620"/>
            <a:ext cx="12102465" cy="141478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本题为段尾题。设空处前一句提到“如果你不得不为了学习而大量阅读，你将会明白能够读快的好处”，这是一个承上启下的转折句，在探讨快速阅读的好处。而 D 项既是对前面的总结，同时也开启下文的叙述，故本题正确答案为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D</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左箭头 4">
            <a:hlinkClick r:id="rId1"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262255" y="1750060"/>
            <a:ext cx="11781790" cy="267652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If the only reading you ever do is the novel or magazine, the speed at which you read probably does not matter very much. But if you have to read a great deal for study, you will appreciate the benefits of being able to read more quickly. ______ </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B. Spend a few minutes looking through the book.</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C. This depends on the type of book you are reading.</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D. Here are some tips to help improve your reading speed.</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62255" y="33147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39.  细节理解题。题干意为“一些村民建议这个人 ________”。根据第 4 段第 2 句话“to pay more attention to what is right in front of you（多关注你眼前的事）”，再根据第 5 段“当你不能看到地球上的东西，去解读星辰有什么用处呢”，而 D 项意为“多关注当下的事”，故本题正确答案为 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40.  主旨大意题。题干意为“作者对于未来的观点是什么”，根据最后一段最后一句话“So, live your present well while you work for a better tomorrow（过好当下，同时为了更好的明天而努力）”，即要兼顾现在和未来，而 B 项意为“未来建立在现在的基础之上”，故本题正确答案为 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2410" y="4441825"/>
            <a:ext cx="10938510" cy="191516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Pay attention to the world around you. </a:t>
            </a:r>
            <a:endParaRPr lang="zh-CN" altLang="en-US" sz="2400" b="1"/>
          </a:p>
          <a:p>
            <a:pPr>
              <a:lnSpc>
                <a:spcPct val="100000"/>
              </a:lnSpc>
            </a:pPr>
            <a:r>
              <a:rPr lang="zh-CN" altLang="en-US" sz="2400" b="1"/>
              <a:t>B. He is really nice or waits an extra minute for you. </a:t>
            </a:r>
            <a:endParaRPr lang="zh-CN" altLang="en-US" sz="2400" b="1"/>
          </a:p>
          <a:p>
            <a:pPr>
              <a:lnSpc>
                <a:spcPct val="100000"/>
              </a:lnSpc>
            </a:pPr>
            <a:r>
              <a:rPr lang="zh-CN" altLang="en-US" sz="2400" b="1"/>
              <a:t>C. How do you express gratefulness in you daily life?</a:t>
            </a:r>
            <a:endParaRPr lang="zh-CN" altLang="en-US" sz="2400" b="1"/>
          </a:p>
          <a:p>
            <a:pPr>
              <a:lnSpc>
                <a:spcPct val="100000"/>
              </a:lnSpc>
            </a:pPr>
            <a:r>
              <a:rPr lang="zh-CN" altLang="en-US" sz="2400" b="1"/>
              <a:t>D. Even better, deliver it in person and read it to them. </a:t>
            </a:r>
            <a:endParaRPr lang="zh-CN" altLang="en-US" sz="2400" b="1"/>
          </a:p>
          <a:p>
            <a:pPr>
              <a:lnSpc>
                <a:spcPct val="100000"/>
              </a:lnSpc>
            </a:pPr>
            <a:r>
              <a:rPr lang="zh-CN" altLang="en-US" sz="2400" b="1"/>
              <a:t>E. You can write it in your notebook or do it on your phone.</a:t>
            </a:r>
            <a:endParaRPr lang="zh-CN" altLang="en-US" sz="2400" b="1"/>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04800" y="93345"/>
            <a:ext cx="11582400" cy="4159885"/>
          </a:xfrm>
          <a:prstGeom prst="rect">
            <a:avLst/>
          </a:prstGeom>
          <a:noFill/>
        </p:spPr>
        <p:txBody>
          <a:bodyPr wrap="square" rtlCol="0" anchor="t">
            <a:noAutofit/>
          </a:bodyPr>
          <a:lstStyle/>
          <a:p>
            <a:pPr>
              <a:lnSpc>
                <a:spcPct val="90000"/>
              </a:lnSpc>
            </a:pPr>
            <a:r>
              <a:rPr lang="en-US" altLang="zh-CN" sz="2800"/>
              <a:t>                                      B）（说明文）</a:t>
            </a:r>
            <a:endParaRPr lang="en-US" altLang="zh-CN" sz="2800"/>
          </a:p>
          <a:p>
            <a:pPr algn="just">
              <a:lnSpc>
                <a:spcPct val="90000"/>
              </a:lnSpc>
            </a:pPr>
            <a:endParaRPr lang="en-US" altLang="zh-CN" sz="2800"/>
          </a:p>
          <a:p>
            <a:pPr algn="just">
              <a:lnSpc>
                <a:spcPct val="90000"/>
              </a:lnSpc>
            </a:pPr>
            <a:r>
              <a:rPr lang="en-US" altLang="zh-CN" sz="2800"/>
              <a:t>      Being grateful has positive effects on both physical and mental health. Studies have found that giving thanks can help people sleep better, reduce stress and improve interpersonal relationships. </a:t>
            </a:r>
            <a:r>
              <a:rPr lang="en-US" altLang="zh-CN" sz="2800" u="sng"/>
              <a:t>41        </a:t>
            </a:r>
            <a:r>
              <a:rPr lang="en-US" altLang="zh-CN" sz="2800"/>
              <a:t> Here are some tips for you. </a:t>
            </a:r>
            <a:endParaRPr lang="en-US" altLang="zh-CN" sz="2800"/>
          </a:p>
          <a:p>
            <a:pPr algn="just">
              <a:lnSpc>
                <a:spcPct val="90000"/>
              </a:lnSpc>
            </a:pPr>
            <a:r>
              <a:rPr lang="en-US" altLang="zh-CN" sz="2800"/>
              <a:t>     Start a thank-you journal. Make it a habit to write down the things that you’re grateful for. </a:t>
            </a:r>
            <a:r>
              <a:rPr lang="en-US" altLang="zh-CN" sz="2800" u="sng"/>
              <a:t>42            </a:t>
            </a:r>
            <a:r>
              <a:rPr lang="en-US" altLang="zh-CN" sz="2800"/>
              <a:t> Make it as easy as possible. </a:t>
            </a:r>
            <a:endParaRPr lang="en-US" altLang="zh-CN" sz="2800"/>
          </a:p>
          <a:p>
            <a:pPr algn="just">
              <a:lnSpc>
                <a:spcPct val="90000"/>
              </a:lnSpc>
            </a:pPr>
            <a:r>
              <a:rPr lang="en-US" altLang="zh-CN" sz="2800"/>
              <a:t>     Write a letter. Some people may have helped you on some occasions, but you didn’t have a chance to thank them in time. Think of them and send them a letter. </a:t>
            </a:r>
            <a:r>
              <a:rPr lang="en-US" altLang="zh-CN" sz="2800" u="sng"/>
              <a:t>43________ </a:t>
            </a:r>
            <a:endParaRPr lang="en-US" altLang="zh-CN" sz="2800" u="sng"/>
          </a:p>
        </p:txBody>
      </p:sp>
      <p:sp>
        <p:nvSpPr>
          <p:cNvPr id="2" name="文本框 1"/>
          <p:cNvSpPr txBox="1"/>
          <p:nvPr>
            <p:custDataLst>
              <p:tags r:id="rId3"/>
            </p:custDataLst>
          </p:nvPr>
        </p:nvSpPr>
        <p:spPr>
          <a:xfrm>
            <a:off x="7817485" y="161417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7575550" y="48006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6" name="文本框 5"/>
          <p:cNvSpPr txBox="1"/>
          <p:nvPr>
            <p:custDataLst>
              <p:tags r:id="rId6"/>
            </p:custDataLst>
          </p:nvPr>
        </p:nvSpPr>
        <p:spPr>
          <a:xfrm>
            <a:off x="3690620" y="2743835"/>
            <a:ext cx="1105535" cy="521970"/>
          </a:xfrm>
          <a:prstGeom prst="rect">
            <a:avLst/>
          </a:prstGeom>
          <a:noFill/>
        </p:spPr>
        <p:txBody>
          <a:bodyPr wrap="square" rtlCol="0">
            <a:spAutoFit/>
          </a:bodyPr>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custDataLst>
              <p:tags r:id="rId7"/>
            </p:custDataLst>
          </p:nvPr>
        </p:nvSpPr>
        <p:spPr>
          <a:xfrm>
            <a:off x="2294890" y="383667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6" grpId="0"/>
      <p:bldP spid="6" grpId="1"/>
      <p:bldP spid="7" grpId="0"/>
      <p:bldP spid="7" grpId="1"/>
    </p:bldLst>
  </p:timing>
</p:sld>
</file>

<file path=ppt/slides/slide3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347200" cy="6417945"/>
          </a:xfrm>
        </p:spPr>
        <p:txBody>
          <a:bodyPr>
            <a:normAutofit/>
          </a:bodyPr>
          <a:lstStyle/>
          <a:p>
            <a:pPr marL="0" indent="0" algn="just">
              <a:lnSpc>
                <a:spcPct val="150000"/>
              </a:lnSpc>
              <a:buNone/>
            </a:pPr>
            <a:r>
              <a:rPr sz="2400" b="1" dirty="0">
                <a:solidFill>
                  <a:schemeClr val="accent4"/>
                </a:solidFill>
                <a:latin typeface="微软雅黑" panose="020B0503020204020204" pitchFamily="34" charset="-122"/>
                <a:ea typeface="微软雅黑" panose="020B0503020204020204" pitchFamily="34" charset="-122"/>
              </a:rPr>
              <a:t>解析：</a:t>
            </a:r>
            <a:r>
              <a:rPr sz="2400" b="1" dirty="0">
                <a:latin typeface="微软雅黑" panose="020B0503020204020204" pitchFamily="34" charset="-122"/>
                <a:ea typeface="微软雅黑" panose="020B0503020204020204" pitchFamily="34" charset="-122"/>
              </a:rPr>
              <a:t> 41. 本题用一个问句“日常生活中如何表达感恩呢”，与下文“以下有几条建议”自然衔接，故本题正确答案为 C。</a:t>
            </a:r>
            <a:endParaRPr sz="2400" b="1" dirty="0">
              <a:latin typeface="微软雅黑" panose="020B0503020204020204" pitchFamily="34" charset="-122"/>
              <a:ea typeface="微软雅黑" panose="020B0503020204020204" pitchFamily="34" charset="-122"/>
            </a:endParaRPr>
          </a:p>
          <a:p>
            <a:pPr marL="0" indent="0" algn="just">
              <a:lnSpc>
                <a:spcPct val="150000"/>
              </a:lnSpc>
              <a:buNone/>
            </a:pPr>
            <a:r>
              <a:rPr sz="2400" b="1" dirty="0">
                <a:latin typeface="微软雅黑" panose="020B0503020204020204" pitchFamily="34" charset="-122"/>
                <a:ea typeface="微软雅黑" panose="020B0503020204020204" pitchFamily="34" charset="-122"/>
              </a:rPr>
              <a:t>42.  空格的前一句意为“写下你感恩的事物并养成这种习惯”，接下来说“你可以写在笔记本里或者在手机上写下来”，故本题正确答案为 E。</a:t>
            </a:r>
            <a:endParaRPr sz="2400" b="1" dirty="0">
              <a:latin typeface="微软雅黑" panose="020B0503020204020204" pitchFamily="34" charset="-122"/>
              <a:ea typeface="微软雅黑" panose="020B0503020204020204" pitchFamily="34" charset="-122"/>
            </a:endParaRPr>
          </a:p>
          <a:p>
            <a:pPr marL="0" indent="0" algn="just">
              <a:lnSpc>
                <a:spcPct val="150000"/>
              </a:lnSpc>
              <a:buNone/>
            </a:pPr>
            <a:r>
              <a:rPr sz="2400" b="1" dirty="0">
                <a:latin typeface="微软雅黑" panose="020B0503020204020204" pitchFamily="34" charset="-122"/>
                <a:ea typeface="微软雅黑" panose="020B0503020204020204" pitchFamily="34" charset="-122"/>
              </a:rPr>
              <a:t>43.  第 3 段主旨是“写信表达感恩”，根据空格的前一句“想着他们，给他们寄一封信”，下文同样应该跟信有关，而 D 项意为“更好的做法是亲自投递，并且把信读给他们听”，故本题正确答案为 D。</a:t>
            </a:r>
            <a:endParaRPr sz="24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885680" y="3984625"/>
            <a:ext cx="2212975" cy="278765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600" y="6121400"/>
            <a:ext cx="114871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wipe(up)">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wipe(up)">
                                      <p:cBhvr>
                                        <p:cTn id="22"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377190" y="4646930"/>
            <a:ext cx="10938510" cy="189484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Pay attention to the world around you. </a:t>
            </a:r>
            <a:endParaRPr lang="zh-CN" altLang="en-US" sz="2400" b="1"/>
          </a:p>
          <a:p>
            <a:pPr>
              <a:lnSpc>
                <a:spcPct val="100000"/>
              </a:lnSpc>
            </a:pPr>
            <a:r>
              <a:rPr lang="zh-CN" altLang="en-US" sz="2400" b="1"/>
              <a:t>B. He is really nice or waits an extra minute for you. </a:t>
            </a:r>
            <a:endParaRPr lang="zh-CN" altLang="en-US" sz="2400" b="1"/>
          </a:p>
          <a:p>
            <a:pPr>
              <a:lnSpc>
                <a:spcPct val="100000"/>
              </a:lnSpc>
            </a:pPr>
            <a:r>
              <a:rPr lang="zh-CN" altLang="en-US" sz="2400" b="1"/>
              <a:t>C. How do you express gratefulness in you daily life?</a:t>
            </a:r>
            <a:endParaRPr lang="zh-CN" altLang="en-US" sz="2400" b="1"/>
          </a:p>
          <a:p>
            <a:pPr>
              <a:lnSpc>
                <a:spcPct val="100000"/>
              </a:lnSpc>
            </a:pPr>
            <a:r>
              <a:rPr lang="zh-CN" altLang="en-US" sz="2400" b="1"/>
              <a:t>D. Even better, deliver it in person and read it to them. </a:t>
            </a:r>
            <a:endParaRPr lang="zh-CN" altLang="en-US" sz="2400" b="1"/>
          </a:p>
          <a:p>
            <a:pPr>
              <a:lnSpc>
                <a:spcPct val="100000"/>
              </a:lnSpc>
            </a:pPr>
            <a:r>
              <a:rPr lang="zh-CN" altLang="en-US" sz="2400" b="1"/>
              <a:t>E. You can write it in your notebook or do it on your phone.</a:t>
            </a:r>
            <a:endParaRPr lang="zh-CN" altLang="en-US" sz="2400" b="1"/>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77190" y="154305"/>
            <a:ext cx="11672570" cy="2802255"/>
          </a:xfrm>
          <a:prstGeom prst="rect">
            <a:avLst/>
          </a:prstGeom>
          <a:noFill/>
        </p:spPr>
        <p:txBody>
          <a:bodyPr wrap="square" rtlCol="0" anchor="t">
            <a:spAutoFit/>
          </a:bodyPr>
          <a:lstStyle/>
          <a:p>
            <a:pPr algn="just">
              <a:lnSpc>
                <a:spcPct val="90000"/>
              </a:lnSpc>
            </a:pPr>
            <a:r>
              <a:rPr lang="en-US" altLang="zh-CN" sz="2800"/>
              <a:t>        Think small. The smaller you start, the more you will be able to see things you’re grateful for. For example, a bus driver picks you up. </a:t>
            </a:r>
            <a:r>
              <a:rPr lang="en-US" altLang="zh-CN" sz="2800" u="sng"/>
              <a:t>44          </a:t>
            </a:r>
            <a:r>
              <a:rPr lang="en-US" altLang="zh-CN" sz="2800"/>
              <a:t> You may think, “I’m going to write about this later in my journal. I’m so grateful for this.” </a:t>
            </a:r>
            <a:endParaRPr lang="en-US" altLang="zh-CN" sz="2800"/>
          </a:p>
          <a:p>
            <a:pPr algn="just">
              <a:lnSpc>
                <a:spcPct val="90000"/>
              </a:lnSpc>
            </a:pPr>
            <a:r>
              <a:rPr lang="en-US" altLang="zh-CN" sz="2800"/>
              <a:t>      </a:t>
            </a:r>
            <a:r>
              <a:rPr lang="en-US" altLang="zh-CN" sz="2800" u="sng"/>
              <a:t>45          </a:t>
            </a:r>
            <a:r>
              <a:rPr lang="en-US" altLang="zh-CN" sz="2800"/>
              <a:t> Take notice of everything that makes up your environment. Think of the sky, the cold air, and the warmth of your sweater. The act of simply noticing and naming things is a great way to express gratefulness. Being grateful reminds you of your connection with the world around you.</a:t>
            </a:r>
            <a:endParaRPr lang="en-US" altLang="zh-CN" sz="2800"/>
          </a:p>
        </p:txBody>
      </p:sp>
      <p:sp>
        <p:nvSpPr>
          <p:cNvPr id="2" name="文本框 1"/>
          <p:cNvSpPr txBox="1"/>
          <p:nvPr>
            <p:custDataLst>
              <p:tags r:id="rId3"/>
            </p:custDataLst>
          </p:nvPr>
        </p:nvSpPr>
        <p:spPr>
          <a:xfrm>
            <a:off x="9756775" y="48514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7882890" y="4064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3" name="文本框 2"/>
          <p:cNvSpPr txBox="1"/>
          <p:nvPr>
            <p:custDataLst>
              <p:tags r:id="rId6"/>
            </p:custDataLst>
          </p:nvPr>
        </p:nvSpPr>
        <p:spPr>
          <a:xfrm>
            <a:off x="1367155" y="123063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3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lnSpcReduction="20000"/>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44.  第 4 段主旨是第 1 句“从小处着眼”。根据空格的前一句“一个公车司机搭载了你”，那么下文继续讲述司机，而 B 项意为“他很善良，或者多等了你一会儿”，故本题正确答案为 B。</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45.  空格的后一句意为“注意构成你的周围环境的一切事物”，而 A 项意为“注意你周围的世界”，前后意思呼应，故本题正确答案为 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10437177" y="5510212"/>
            <a:ext cx="2560955" cy="269557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602345" y="6121400"/>
            <a:ext cx="113601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wipe(up)">
                                      <p:cBhvr>
                                        <p:cTn id="17"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635" y="663575"/>
            <a:ext cx="12191365" cy="6123940"/>
          </a:xfrm>
          <a:prstGeom prst="rect">
            <a:avLst/>
          </a:prstGeom>
          <a:noFill/>
        </p:spPr>
        <p:txBody>
          <a:bodyPr wrap="square" rtlCol="0" anchor="t">
            <a:spAutoFit/>
          </a:bodyPr>
          <a:lstStyle/>
          <a:p>
            <a:r>
              <a:rPr lang="en-US" altLang="zh-CN" sz="2800"/>
              <a:t> 2023 年广东高职高考阅读真题</a:t>
            </a:r>
            <a:endParaRPr lang="en-US" altLang="zh-CN" sz="2800"/>
          </a:p>
          <a:p>
            <a:r>
              <a:rPr lang="en-US" altLang="zh-CN" sz="2800"/>
              <a:t>                                                         A（记叙文）</a:t>
            </a:r>
            <a:endParaRPr lang="en-US" altLang="zh-CN" sz="2800"/>
          </a:p>
          <a:p>
            <a:r>
              <a:rPr lang="en-US" altLang="zh-CN" sz="2800"/>
              <a:t>      </a:t>
            </a:r>
            <a:endParaRPr lang="en-US" altLang="zh-CN" sz="2800"/>
          </a:p>
          <a:p>
            <a:pPr algn="just"/>
            <a:r>
              <a:rPr lang="en-US" altLang="zh-CN" sz="2800"/>
              <a:t>      One day, Topher White went to a protected area for wildlife in Indonesia. He and his friends were walking through the rainforest when they came across a man cutting down a huge tree. This kind of illegal (非法的) activity is a big problem in rainforest around the world. It causes climate change and destroys the natural living environments of animals and plants. White reported this to forest guards, but the tree cutter had run away from the scene already when the guard arrived. This experience made him worried.</a:t>
            </a:r>
            <a:endParaRPr lang="en-US" altLang="zh-CN" sz="2800"/>
          </a:p>
          <a:p>
            <a:pPr algn="just"/>
            <a:r>
              <a:rPr lang="en-US" altLang="zh-CN" sz="2800"/>
              <a:t>      White, a trained engineer, thought technology could be part of the solution in the fight against illegal tree cutting. “The rainforest is a noisy place, but it’s also a noisy thing to cut a tree down,” he later told a newspaper reporter. “It struck me that there had to be a way to hear this.”</a:t>
            </a:r>
            <a:endParaRPr lang="en-US" altLang="zh-CN" sz="2800"/>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endParaRPr lang="zh-CN" altLang="en-US" sz="3200" b="1">
              <a:solidFill>
                <a:schemeClr val="bg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303530"/>
            <a:ext cx="12191365" cy="3969385"/>
          </a:xfrm>
          <a:prstGeom prst="rect">
            <a:avLst/>
          </a:prstGeom>
          <a:noFill/>
        </p:spPr>
        <p:txBody>
          <a:bodyPr wrap="square" rtlCol="0" anchor="t">
            <a:spAutoFit/>
          </a:bodyPr>
          <a:lstStyle/>
          <a:p>
            <a:pPr algn="just"/>
            <a:r>
              <a:rPr lang="en-US" altLang="zh-CN" sz="2800"/>
              <a:t>      Over the next few months, White created a piece of warning equipment called Guardian. Fixed on treetops, Guardians can pick up the sound of a cutting machine from as far as two-thirds of a mile away. When a Guardian catches a sound of cutting trees, it sends an alarm to forest guards, indicating where the sound is coming from. The guards then set off to stop the illegal activity. “If you respond in time, there’s a chance that you can stop much of the tree cutting.” White said.</a:t>
            </a:r>
            <a:endParaRPr lang="en-US" altLang="zh-CN" sz="2800"/>
          </a:p>
          <a:p>
            <a:pPr algn="just"/>
            <a:r>
              <a:rPr lang="en-US" altLang="zh-CN" sz="2800"/>
              <a:t>      White set the first Guardians in a wildlife protection area in Indonesia. They worked well. After that, he started a non-profit group called Rainforest Connection to set Guardians all over the world.</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31. According to Paragraph 1, illegal cutting of forest trees leads to 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the disappearance of rainfalls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the increase of forest guards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the decrease of human activities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the destruction of animal homes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32. White got the idea of creating Guardians from 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the noise of tree cutting</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the news about tree cutting</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the complaints from forest guards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the encouragement from his friends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33. Guardians can help forest guards to 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alarm tree cutters</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scare off wild animals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catch tree cutters in time</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protect exploring tourists</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10845165" y="784225"/>
            <a:ext cx="433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7979410" y="2950210"/>
            <a:ext cx="625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6623685" y="511556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9260205" y="29502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9519285" y="130619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7525385" y="50996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细节理解题。根据第1段第4句话“It causes climate change and destroys the natural living environments of animals and plants”可知，非法砍树会导致气候变化和破坏动植物的生存环境，故本题正确答案为D。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矩形 5"/>
          <p:cNvSpPr/>
          <p:nvPr>
            <p:custDataLst>
              <p:tags r:id="rId2"/>
            </p:custDataLst>
          </p:nvPr>
        </p:nvSpPr>
        <p:spPr>
          <a:xfrm>
            <a:off x="346075" y="1129030"/>
            <a:ext cx="11519535" cy="354584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根据词汇线索解题</a:t>
            </a:r>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“找词汇”选项</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找词汇”主要是指在语段中查找词汇线索，既快又准地从语段中找到答案，而选项中常常会出现原文中的词汇，或是该词的同义词、近义词、同语义场的词，词汇复现经常出现在考查文章前后衔接的试题中，即作者在文章的不同位置对同一概念进行重复描述。复现关系主要是指原词复现、同义词复现、近义词复现、反义词复现等，这些也应该是学生的关注点。</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32. </a:t>
            </a:r>
            <a:r>
              <a:rPr sz="2800" b="1" dirty="0">
                <a:latin typeface="微软雅黑" panose="020B0503020204020204" pitchFamily="34" charset="-122"/>
                <a:ea typeface="微软雅黑" panose="020B0503020204020204" pitchFamily="34" charset="-122"/>
              </a:rPr>
              <a:t>细节理解题。根据第2段第2—3句话“‘The rainforest is a noisy place, but it’s also a noisy thing to cut a tree down,’ he later told a newspaper reporter. ‘It struck me that there had to be a way to hear this.’”可知，这个伐树的噪声触动了我，让我想到必须找出一个听到伐木声的方法，故本题正确答案为A。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custDataLst>
              <p:tags r:id="rId2"/>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细节理解题。根据第3段最后一句话“‘If you respond in time, there’s a chance that you can stop much of the tree cutting.’ White said”可知，如果你反应及时，就有机会阻止砍树，故本题正确答案为C。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custDataLst>
              <p:tags r:id="rId2"/>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34. What can be inferred about Guardians?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They can locate the tree cutting site.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They help White make much money.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They produce noise to stop tree cutting.</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They drive away wildlife from treetops.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35. What is the purpose of the passage?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To describe a forest guard’s job.</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To share an adventure in the rainforest.</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To explain the importance of forest protection.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To introduce an invention for forest protection.</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6863080" y="691515"/>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6631305" y="290703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7122160"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7710805" y="711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推理判断题。根据第3段第3句话“When a Guardian catches a sound of cutting trees, it sends an alarm to forest guards, indicating where the sound is coming from”可知，从文中可以推理出“They can locate the tree cutting site（他们能够确定砍树的地点）”，故本题正确答案为A。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35. </a:t>
            </a:r>
            <a:r>
              <a:rPr sz="2800" b="1" dirty="0">
                <a:latin typeface="微软雅黑" panose="020B0503020204020204" pitchFamily="34" charset="-122"/>
                <a:ea typeface="微软雅黑" panose="020B0503020204020204" pitchFamily="34" charset="-122"/>
              </a:rPr>
              <a:t>	 主旨大意题。根据“This kind of illegal activity is a big problem in rainforest around the world”“It struck me that there had to be a way to hear this”“White created a piece of warning equipment called Guardian”，可以总结出本文围绕一种invention called Guardian来介绍，故本题正确答案为D。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600" y="6104255"/>
            <a:ext cx="1000760"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0" y="232410"/>
            <a:ext cx="12191365" cy="6123940"/>
          </a:xfrm>
          <a:prstGeom prst="rect">
            <a:avLst/>
          </a:prstGeom>
          <a:noFill/>
        </p:spPr>
        <p:txBody>
          <a:bodyPr wrap="square" rtlCol="0" anchor="t">
            <a:spAutoFit/>
          </a:bodyPr>
          <a:lstStyle/>
          <a:p>
            <a:r>
              <a:rPr lang="en-US" altLang="zh-CN" sz="2800"/>
              <a:t>                                                          B（记叙文）</a:t>
            </a:r>
            <a:endParaRPr lang="en-US" altLang="zh-CN" sz="2800"/>
          </a:p>
          <a:p>
            <a:r>
              <a:rPr lang="en-US" altLang="zh-CN" sz="2800"/>
              <a:t>      </a:t>
            </a:r>
            <a:endParaRPr lang="en-US" altLang="zh-CN" sz="2800"/>
          </a:p>
          <a:p>
            <a:pPr algn="just"/>
            <a:r>
              <a:rPr lang="en-US" altLang="zh-CN" sz="2800"/>
              <a:t>      It was a warm fall day as I pulled open my front door, hurrying to pick up someone from somewhere, which is my daily existence as a mother of four kids. As I rushed toward my car, there was a car parked in front of my house and a woman was pulling a book from my Little Free Library, a sort of public bookcase in my front yard.</a:t>
            </a:r>
            <a:endParaRPr lang="en-US" altLang="zh-CN" sz="2800"/>
          </a:p>
          <a:p>
            <a:pPr algn="just"/>
            <a:r>
              <a:rPr lang="en-US" altLang="zh-CN" sz="2800"/>
              <a:t>     Not wanting to scare her off, I didn’t move. She looked up and </a:t>
            </a:r>
            <a:r>
              <a:rPr lang="en-US" altLang="zh-CN" sz="2800" u="sng"/>
              <a:t>spotted</a:t>
            </a:r>
            <a:r>
              <a:rPr lang="en-US" altLang="zh-CN" sz="2800"/>
              <a:t> me. “I just love your library,” she said. It’s like a stranger telling you how lovely your kid is. A big smile spread across my face. “Take as many as you want,” I replied.</a:t>
            </a:r>
            <a:endParaRPr lang="en-US" altLang="zh-CN" sz="2800"/>
          </a:p>
          <a:p>
            <a:pPr algn="just"/>
            <a:r>
              <a:rPr lang="en-US" altLang="zh-CN" sz="2800"/>
              <a:t>     I’ve always loved to read. When I was a little girl, my parents wrote to all my favorite writers to tell them what a fan I was and they sent back thank-you cards and signed books. I’ve been a member of a book club for at least 14 years, and heavy boxes of books have followed me on every move.</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303530"/>
            <a:ext cx="12191365" cy="3969385"/>
          </a:xfrm>
          <a:prstGeom prst="rect">
            <a:avLst/>
          </a:prstGeom>
          <a:noFill/>
        </p:spPr>
        <p:txBody>
          <a:bodyPr wrap="square" rtlCol="0" anchor="t">
            <a:spAutoFit/>
          </a:bodyPr>
          <a:lstStyle/>
          <a:p>
            <a:pPr algn="just"/>
            <a:r>
              <a:rPr lang="en-US" altLang="zh-CN" sz="2800"/>
              <a:t>      This library was a special gift for me. Last February, my family members “surprised me” with a Little Free Library for my birthday. It is actually a book sharing shelf, where visitors can take a book and don’t have to return it or leave anything in exchange.</a:t>
            </a:r>
            <a:endParaRPr lang="en-US" altLang="zh-CN" sz="2800"/>
          </a:p>
          <a:p>
            <a:pPr algn="just"/>
            <a:r>
              <a:rPr lang="en-US" altLang="zh-CN" sz="2800"/>
              <a:t>     The library, standing between my mailbox and my neighbor’s, officially opened on April 26, 2021. On that day a lot of my neighbors came, excited and supportive. Encouraged by this, I wanted it to attract more attention. I took pictures of the library, posted them online, and mentioned it to everyone I came across, basically hoping for more and more visitors to come and have fun in reading.</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36. What can we learn from Paragraph 1?</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A woman stole a book.</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A woman was driving away.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The author was a busy mother.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The author worked in a library.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37. What does the underlined word “</a:t>
            </a:r>
            <a:r>
              <a:rPr sz="2400" b="1" u="sng" dirty="0">
                <a:latin typeface="微软雅黑" panose="020B0503020204020204" pitchFamily="34" charset="-122"/>
                <a:ea typeface="微软雅黑" panose="020B0503020204020204" pitchFamily="34" charset="-122"/>
              </a:rPr>
              <a:t>spotted</a:t>
            </a:r>
            <a:r>
              <a:rPr sz="2400" b="1" dirty="0">
                <a:latin typeface="微软雅黑" panose="020B0503020204020204" pitchFamily="34" charset="-122"/>
                <a:ea typeface="微软雅黑" panose="020B0503020204020204" pitchFamily="34" charset="-122"/>
              </a:rPr>
              <a:t>” in Paragraph 2 mean?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Noticed.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Met.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C. Joined.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Recognized.</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38. Whenever the author moves, she will surely 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write to her family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join the local book club</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take her books with her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send cards to new neighbors</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6623685" y="784225"/>
            <a:ext cx="433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10982325" y="2907030"/>
            <a:ext cx="625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7525385" y="384302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541000" y="34721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7122160" y="8426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7525385" y="45777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36.  推理判断题。根据第1段“hurrying to pick up someone from somewhere, which is my daily existence as a mother of four kids. As I rushed toward my car …”，可以推理出“The author was a busy mother”，故本题正确答案为C。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37.  猜测词义题。根据第2段第2句话“She looked up and spotted me”，可以猜测出spotted和looked up并列，其他3项的意思分别为B项met（遇见）、C项joined（加入）和D项recognized（认出），都不适合，故本题正确答案为A。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4208780"/>
            <a:ext cx="11870690" cy="254762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本题为词汇复现题。解析本题可利用词汇复现法。B 项中的“continue to burn calories throughout the day（整整一天持续燃烧卡路里）”与设空处后一句中的“will be getting the calorie burning benefits for the whole day（整整一天都会受益于卡路里的燃烧）”意义一致，其中 calorie（卡路里）属于原词复现，throughout the day 与原文中的 the whole day 表意相同，属于同义词复现，故本题正确答案为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B</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73990" y="1305560"/>
            <a:ext cx="11752580" cy="267652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Your metabolism ( 新陈代谢 ) gets a head start. ______ If you work out in the mornings, then you will be getting the calorie ( 卡路里 ) burning benefits for the whole day, even in your sleep.</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A. You can keep your head clear for 4—10 hours after exercise.</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B. After you exercise, you continue to burn calories throughout the day.</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C. If you are planning to do exercise regularly or you’re doing it now, and then listen up!</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173990" y="28448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38.  细节理解题。根据第3段第3句话“I’ve been a member of a book club for at least 14 years, and heavy boxes of books have followed me on every move”，可以抓住关键语句“heavy boxes of books have followed me on every move”，故本题正确答案为C。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custDataLst>
              <p:tags r:id="rId2"/>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39. What do we know about the bookcase?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It was a present to the author.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It was made by the author herself.</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It was a surprise from a book club.</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It was bought from a famous writer.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40. The author ran the library to 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sell old books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make new friends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share reading pleasure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earn respect from neighbors</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6863080" y="691515"/>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5417820" y="284226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7122160"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7710805" y="711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39.  细节理解题。根据第4段“This library was a special gift for me. Last February, my family members ‘surprised me’ with a Little Free Library for my birthday. It is actually a book sharing shelf …”可知，原文gift对应选项中的present，故本题正确答案为A。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40.  推理判断题。根据最后一段最后一句话“I took pictures of the library, posted them online, and mentioned it to everyone I came across, basically hoping for more and more visitors to come and have fun in reading”可知，作者经营图书馆是为了分享读书的乐趣，故本题正确答案为C。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2410" y="4441825"/>
            <a:ext cx="10938510" cy="191516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Cowboys are working men.</a:t>
            </a:r>
            <a:endParaRPr lang="zh-CN" altLang="en-US" sz="2400" b="1"/>
          </a:p>
          <a:p>
            <a:pPr>
              <a:lnSpc>
                <a:spcPct val="100000"/>
              </a:lnSpc>
            </a:pPr>
            <a:r>
              <a:rPr lang="zh-CN" altLang="en-US" sz="2400" b="1"/>
              <a:t>B. Besides, it is not well paid.</a:t>
            </a:r>
            <a:endParaRPr lang="zh-CN" altLang="en-US" sz="2400" b="1"/>
          </a:p>
          <a:p>
            <a:pPr>
              <a:lnSpc>
                <a:spcPct val="100000"/>
              </a:lnSpc>
            </a:pPr>
            <a:r>
              <a:rPr lang="zh-CN" altLang="en-US" sz="2400" b="1"/>
              <a:t>C. It is not possible to use a car, not even motorcycle.</a:t>
            </a:r>
            <a:endParaRPr lang="zh-CN" altLang="en-US" sz="2400" b="1"/>
          </a:p>
          <a:p>
            <a:pPr>
              <a:lnSpc>
                <a:spcPct val="100000"/>
              </a:lnSpc>
            </a:pPr>
            <a:r>
              <a:rPr lang="zh-CN" altLang="en-US" sz="2400" b="1"/>
              <a:t>D. Yet, the difference may not be as big as people think.</a:t>
            </a:r>
            <a:endParaRPr lang="zh-CN" altLang="en-US" sz="2400" b="1"/>
          </a:p>
          <a:p>
            <a:pPr>
              <a:lnSpc>
                <a:spcPct val="100000"/>
              </a:lnSpc>
            </a:pPr>
            <a:r>
              <a:rPr lang="zh-CN" altLang="en-US" sz="2400" b="1"/>
              <a:t>E. Nevertheless, it is useful to have a gun, just in case.</a:t>
            </a:r>
            <a:endParaRPr lang="zh-CN" altLang="en-US" sz="2400" b="1"/>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04800" y="93345"/>
            <a:ext cx="11582400" cy="4159885"/>
          </a:xfrm>
          <a:prstGeom prst="rect">
            <a:avLst/>
          </a:prstGeom>
          <a:noFill/>
        </p:spPr>
        <p:txBody>
          <a:bodyPr wrap="square" rtlCol="0" anchor="t">
            <a:noAutofit/>
          </a:bodyPr>
          <a:lstStyle/>
          <a:p>
            <a:pPr>
              <a:lnSpc>
                <a:spcPct val="90000"/>
              </a:lnSpc>
            </a:pPr>
            <a:r>
              <a:rPr lang="en-US" altLang="zh-CN" sz="2800"/>
              <a:t>                                      B）（记叙文）</a:t>
            </a:r>
            <a:endParaRPr lang="en-US" altLang="zh-CN" sz="2800"/>
          </a:p>
          <a:p>
            <a:pPr algn="just">
              <a:lnSpc>
                <a:spcPct val="90000"/>
              </a:lnSpc>
            </a:pPr>
            <a:endParaRPr lang="en-US" altLang="zh-CN" sz="2800"/>
          </a:p>
          <a:p>
            <a:pPr algn="just">
              <a:lnSpc>
                <a:spcPct val="90000"/>
              </a:lnSpc>
            </a:pPr>
            <a:r>
              <a:rPr lang="en-US" altLang="zh-CN" sz="2800"/>
              <a:t>      Nowadays, there are still thousands of cowboys in the American West. People may think cowboys in the modern age are completely different from what they used to be. 41 _____</a:t>
            </a:r>
            <a:endParaRPr lang="en-US" altLang="zh-CN" sz="2800"/>
          </a:p>
          <a:p>
            <a:pPr algn="just">
              <a:lnSpc>
                <a:spcPct val="90000"/>
              </a:lnSpc>
            </a:pPr>
            <a:r>
              <a:rPr lang="en-US" altLang="zh-CN" sz="2800"/>
              <a:t>     Although cowboys often travel on four wheels now, they still have to be expert horsemen. They ride horses very regularly. Cowboys work on farms to look after farm cattle. The farm cattle are often free to move over large areas. In many parts of those areas, there are steep hills, rivers and streams, forests and rocks. 42 ______The only way to travel the long distance in such areas are on horseback, or on foot; and you can’t chase cattle on foot!</a:t>
            </a:r>
            <a:endParaRPr lang="en-US" altLang="zh-CN" sz="2800"/>
          </a:p>
        </p:txBody>
      </p:sp>
      <p:sp>
        <p:nvSpPr>
          <p:cNvPr id="2" name="文本框 1"/>
          <p:cNvSpPr txBox="1"/>
          <p:nvPr>
            <p:custDataLst>
              <p:tags r:id="rId3"/>
            </p:custDataLst>
          </p:nvPr>
        </p:nvSpPr>
        <p:spPr>
          <a:xfrm>
            <a:off x="4088765" y="162369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7575550" y="48006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3" name="文本框 2"/>
          <p:cNvSpPr txBox="1"/>
          <p:nvPr>
            <p:custDataLst>
              <p:tags r:id="rId6"/>
            </p:custDataLst>
          </p:nvPr>
        </p:nvSpPr>
        <p:spPr>
          <a:xfrm>
            <a:off x="2449830" y="348996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3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347200" cy="6417945"/>
          </a:xfrm>
        </p:spPr>
        <p:txBody>
          <a:bodyPr/>
          <a:lstStyle/>
          <a:p>
            <a:pPr marL="0" indent="0" algn="just">
              <a:lnSpc>
                <a:spcPct val="150000"/>
              </a:lnSpc>
              <a:buNone/>
            </a:pPr>
            <a:r>
              <a:rPr sz="2400" b="1" dirty="0">
                <a:solidFill>
                  <a:schemeClr val="accent4"/>
                </a:solidFill>
                <a:latin typeface="微软雅黑" panose="020B0503020204020204" pitchFamily="34" charset="-122"/>
                <a:ea typeface="微软雅黑" panose="020B0503020204020204" pitchFamily="34" charset="-122"/>
              </a:rPr>
              <a:t>解析：</a:t>
            </a:r>
            <a:r>
              <a:rPr sz="2400" b="1" dirty="0">
                <a:latin typeface="微软雅黑" panose="020B0503020204020204" pitchFamily="34" charset="-122"/>
                <a:ea typeface="微软雅黑" panose="020B0503020204020204" pitchFamily="34" charset="-122"/>
              </a:rPr>
              <a:t> 41.  根据上句“People may think cowboys in the modern age are completely different from what they used to be”中的关键句“People may think … completely different”暗示下句中的difference，用yet表示转折，故本题正确答案为D。</a:t>
            </a:r>
            <a:endParaRPr sz="2400" b="1" dirty="0">
              <a:latin typeface="微软雅黑" panose="020B0503020204020204" pitchFamily="34" charset="-122"/>
              <a:ea typeface="微软雅黑" panose="020B0503020204020204" pitchFamily="34" charset="-122"/>
            </a:endParaRPr>
          </a:p>
          <a:p>
            <a:pPr marL="0" indent="0" algn="just">
              <a:lnSpc>
                <a:spcPct val="150000"/>
              </a:lnSpc>
              <a:buNone/>
            </a:pPr>
            <a:r>
              <a:rPr sz="2400" b="1" dirty="0">
                <a:latin typeface="微软雅黑" panose="020B0503020204020204" pitchFamily="34" charset="-122"/>
                <a:ea typeface="微软雅黑" panose="020B0503020204020204" pitchFamily="34" charset="-122"/>
              </a:rPr>
              <a:t>42.  根据空格处下一句“The only way to travel the long distance in such areas are on horseback, or on foot; and you can’t chase cattle on foot”可知，此处介绍了出行方式，而C项介绍了car、motorcycle等交通工具，故本题正确答案为C。</a:t>
            </a:r>
            <a:endParaRPr sz="24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420860" y="3601720"/>
            <a:ext cx="2677795" cy="317055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600" y="6121400"/>
            <a:ext cx="114871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377190" y="4646930"/>
            <a:ext cx="10938510" cy="189484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Cowboys are working men.</a:t>
            </a:r>
            <a:endParaRPr lang="zh-CN" altLang="en-US" sz="2400" b="1"/>
          </a:p>
          <a:p>
            <a:pPr>
              <a:lnSpc>
                <a:spcPct val="100000"/>
              </a:lnSpc>
            </a:pPr>
            <a:r>
              <a:rPr lang="zh-CN" altLang="en-US" sz="2400" b="1"/>
              <a:t>B. Besides, it is not well paid.</a:t>
            </a:r>
            <a:endParaRPr lang="zh-CN" altLang="en-US" sz="2400" b="1"/>
          </a:p>
          <a:p>
            <a:pPr>
              <a:lnSpc>
                <a:spcPct val="100000"/>
              </a:lnSpc>
            </a:pPr>
            <a:r>
              <a:rPr lang="zh-CN" altLang="en-US" sz="2400" b="1"/>
              <a:t>C. It is not possible to use a car, not even motorcycle.</a:t>
            </a:r>
            <a:endParaRPr lang="zh-CN" altLang="en-US" sz="2400" b="1"/>
          </a:p>
          <a:p>
            <a:pPr>
              <a:lnSpc>
                <a:spcPct val="100000"/>
              </a:lnSpc>
            </a:pPr>
            <a:r>
              <a:rPr lang="zh-CN" altLang="en-US" sz="2400" b="1"/>
              <a:t>D. Yet, the difference may not be as big as people think.</a:t>
            </a:r>
            <a:endParaRPr lang="zh-CN" altLang="en-US" sz="2400" b="1"/>
          </a:p>
          <a:p>
            <a:pPr>
              <a:lnSpc>
                <a:spcPct val="100000"/>
              </a:lnSpc>
            </a:pPr>
            <a:r>
              <a:rPr lang="zh-CN" altLang="en-US" sz="2400" b="1"/>
              <a:t>E. Nevertheless, it is useful to have a gun, just in case.</a:t>
            </a:r>
            <a:endParaRPr lang="zh-CN" altLang="en-US" sz="2400" b="1"/>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77190" y="154305"/>
            <a:ext cx="11672570" cy="3964305"/>
          </a:xfrm>
          <a:prstGeom prst="rect">
            <a:avLst/>
          </a:prstGeom>
          <a:noFill/>
        </p:spPr>
        <p:txBody>
          <a:bodyPr wrap="square" rtlCol="0" anchor="t">
            <a:spAutoFit/>
          </a:bodyPr>
          <a:lstStyle/>
          <a:p>
            <a:pPr>
              <a:lnSpc>
                <a:spcPct val="90000"/>
              </a:lnSpc>
            </a:pPr>
            <a:r>
              <a:rPr lang="en-US" altLang="zh-CN" sz="2800"/>
              <a:t>        43 _______They have lots of jobs to do: They have to mark cattle so that they can be identified; they have to move cattle from place to place; they have to check that they are healthy. They also have to examine miles and miles of fences. </a:t>
            </a:r>
            <a:endParaRPr lang="en-US" altLang="zh-CN" sz="2800"/>
          </a:p>
          <a:p>
            <a:pPr>
              <a:lnSpc>
                <a:spcPct val="90000"/>
              </a:lnSpc>
            </a:pPr>
            <a:r>
              <a:rPr lang="en-US" altLang="zh-CN" sz="2800"/>
              <a:t>     There is no shortage of people who want to be cowboys. The job has a very special reputation (名声); it is different from other jobs, but it can be hard work. 44______</a:t>
            </a:r>
            <a:endParaRPr lang="en-US" altLang="zh-CN" sz="2800"/>
          </a:p>
          <a:p>
            <a:pPr>
              <a:lnSpc>
                <a:spcPct val="90000"/>
              </a:lnSpc>
            </a:pPr>
            <a:r>
              <a:rPr lang="en-US" altLang="zh-CN" sz="2800"/>
              <a:t>     Cowboys’ job can also be very dangerous, so they need to carry guns. They may come across dangerous wild animals, such as wolves. There are bears too, but they do not usually attack humans. 45_______</a:t>
            </a:r>
            <a:endParaRPr lang="en-US" altLang="zh-CN" sz="2800"/>
          </a:p>
        </p:txBody>
      </p:sp>
      <p:sp>
        <p:nvSpPr>
          <p:cNvPr id="2" name="文本框 1"/>
          <p:cNvSpPr txBox="1"/>
          <p:nvPr>
            <p:custDataLst>
              <p:tags r:id="rId3"/>
            </p:custDataLst>
          </p:nvPr>
        </p:nvSpPr>
        <p:spPr>
          <a:xfrm>
            <a:off x="1743710" y="10033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4" action="ppaction://hlinksldjump"/>
          </p:cNvPr>
          <p:cNvSpPr txBox="1"/>
          <p:nvPr>
            <p:custDataLst>
              <p:tags r:id="rId5"/>
            </p:custDataLst>
          </p:nvPr>
        </p:nvSpPr>
        <p:spPr>
          <a:xfrm>
            <a:off x="7882890" y="4064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3" name="文本框 2"/>
          <p:cNvSpPr txBox="1"/>
          <p:nvPr>
            <p:custDataLst>
              <p:tags r:id="rId6"/>
            </p:custDataLst>
          </p:nvPr>
        </p:nvSpPr>
        <p:spPr>
          <a:xfrm>
            <a:off x="982980" y="237363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p:cNvSpPr txBox="1"/>
          <p:nvPr>
            <p:custDataLst>
              <p:tags r:id="rId7"/>
            </p:custDataLst>
          </p:nvPr>
        </p:nvSpPr>
        <p:spPr>
          <a:xfrm>
            <a:off x="6777355" y="356933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6" grpId="0"/>
      <p:bldP spid="6" grpId="1"/>
    </p:bldLst>
  </p:timing>
</p:sld>
</file>

<file path=ppt/slides/slide3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fontScale="87500" lnSpcReduction="10000"/>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43.  这一段缺少中心句，根据空格处下一句“They have lots of jobs to do: …”，它解释了中心句“Cowboys are working men”，故本题正确答案为A。</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44.  第4段介绍了cowboys的工作special reputation，different，hard work，最后用一个连词besides顺承说明“it is not well paid”，故本题正确答案为B。</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45. 最后一段“Cowboys’ job can also be very dangerous, so they need to carry guns”中有关键词gun。空格前一句是说“这里也有熊，但它们通常不攻击人类”。E项中Nevertheless表转折，句意为“然而，以防万一，有把枪还是有用的”。E项中既有关键词gun，又承接前一句的句意，故本题正确答案为E。</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10437177" y="5510212"/>
            <a:ext cx="2560955" cy="269557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602345" y="6121400"/>
            <a:ext cx="113601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par>
                          <p:cTn id="17" fill="hold">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663575"/>
            <a:ext cx="12191365" cy="5692775"/>
          </a:xfrm>
          <a:prstGeom prst="rect">
            <a:avLst/>
          </a:prstGeom>
          <a:noFill/>
        </p:spPr>
        <p:txBody>
          <a:bodyPr wrap="square" rtlCol="0" anchor="t">
            <a:spAutoFit/>
          </a:bodyPr>
          <a:lstStyle/>
          <a:p>
            <a:r>
              <a:rPr lang="en-US" altLang="zh-CN" sz="2800"/>
              <a:t> 2022年广东高职高考阅读真题</a:t>
            </a:r>
            <a:endParaRPr lang="en-US" altLang="zh-CN" sz="2800"/>
          </a:p>
          <a:p>
            <a:r>
              <a:rPr lang="en-US" altLang="zh-CN" sz="2800"/>
              <a:t>                                                         A（记叙文）</a:t>
            </a:r>
            <a:endParaRPr lang="en-US" altLang="zh-CN" sz="2800"/>
          </a:p>
          <a:p>
            <a:r>
              <a:rPr lang="en-US" altLang="zh-CN" sz="2800"/>
              <a:t>      </a:t>
            </a:r>
            <a:endParaRPr lang="en-US" altLang="zh-CN" sz="2800"/>
          </a:p>
          <a:p>
            <a:pPr algn="just"/>
            <a:r>
              <a:rPr lang="en-US" altLang="zh-CN" sz="2800"/>
              <a:t>         The Browns have never been rich enough to spend their summer holidays in a comfortable and expensive place. But they had always dreamed of such a holiday. This year Mr. Brown made a lot of money and his wife said that she would like to go to Rome for a change. Mr. Brown thought it was a good idea. He said they should stay at a really good hotel during their stay in this famous city. They went to </a:t>
            </a:r>
            <a:endParaRPr lang="en-US" altLang="zh-CN" sz="2800"/>
          </a:p>
          <a:p>
            <a:pPr algn="just"/>
            <a:r>
              <a:rPr lang="en-US" altLang="zh-CN" sz="2800"/>
              <a:t>Rome by plane, and arrived at their hotel late in the evening. They expected that they would have to go to bed hungrily because no meals were served in cheap hotels where they used to stay. They were therefore surprised when the waiter asked whether they would be taking dinner there at night.</a:t>
            </a:r>
            <a:endParaRPr lang="en-US" altLang="zh-CN" sz="2800"/>
          </a:p>
          <a:p>
            <a:pPr algn="just"/>
            <a:r>
              <a:rPr lang="en-US" altLang="zh-CN" sz="2800">
                <a:sym typeface="+mn-ea"/>
              </a:rPr>
              <a:t>         </a:t>
            </a:r>
            <a:r>
              <a:rPr lang="en-US" altLang="zh-CN" sz="2800"/>
              <a:t>“Are you still serving dinner now?” asked Mrs. Brown.</a:t>
            </a:r>
            <a:endParaRPr lang="en-US" altLang="zh-CN" sz="2800"/>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endParaRPr lang="zh-CN" altLang="en-US" sz="3200" b="1">
              <a:solidFill>
                <a:schemeClr val="bg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303530"/>
            <a:ext cx="12191365" cy="2676525"/>
          </a:xfrm>
          <a:prstGeom prst="rect">
            <a:avLst/>
          </a:prstGeom>
          <a:noFill/>
        </p:spPr>
        <p:txBody>
          <a:bodyPr wrap="square" rtlCol="0" anchor="t">
            <a:spAutoFit/>
          </a:bodyPr>
          <a:lstStyle/>
          <a:p>
            <a:pPr algn="just"/>
            <a:r>
              <a:rPr lang="en-US" altLang="zh-CN" sz="2800"/>
              <a:t>      “Yes, certainly, madam,” answered the waiter. “We serve it until half past nine.” </a:t>
            </a:r>
            <a:endParaRPr lang="en-US" altLang="zh-CN" sz="2800"/>
          </a:p>
          <a:p>
            <a:pPr algn="just"/>
            <a:r>
              <a:rPr lang="en-US" altLang="zh-CN" sz="2800">
                <a:sym typeface="+mn-ea"/>
              </a:rPr>
              <a:t>      </a:t>
            </a:r>
            <a:r>
              <a:rPr lang="en-US" altLang="zh-CN" sz="2800"/>
              <a:t>“What are the times of a meals then?” asked Mrs. Brown.</a:t>
            </a:r>
            <a:endParaRPr lang="en-US" altLang="zh-CN" sz="2800"/>
          </a:p>
          <a:p>
            <a:pPr algn="just"/>
            <a:r>
              <a:rPr lang="en-US" altLang="zh-CN" sz="2800">
                <a:sym typeface="+mn-ea"/>
              </a:rPr>
              <a:t>      </a:t>
            </a:r>
            <a:r>
              <a:rPr lang="en-US" altLang="zh-CN" sz="2800"/>
              <a:t>“We serve breakfast from seven to half past eleven in the morning, lunch from twelve to three, tea from four to five and dinner from six to half past nine.”</a:t>
            </a:r>
            <a:endParaRPr lang="en-US" altLang="zh-CN" sz="2800"/>
          </a:p>
          <a:p>
            <a:pPr algn="just"/>
            <a:r>
              <a:rPr lang="en-US" altLang="zh-CN" sz="2800">
                <a:sym typeface="+mn-ea"/>
              </a:rPr>
              <a:t>      </a:t>
            </a:r>
            <a:r>
              <a:rPr lang="en-US" altLang="zh-CN" sz="2800"/>
              <a:t>“But that hardly leaves any time for us to see the sights of Rome!” said Mrs. Brown in a disappointed voice.</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矩形 5"/>
          <p:cNvSpPr/>
          <p:nvPr>
            <p:custDataLst>
              <p:tags r:id="rId2"/>
            </p:custDataLst>
          </p:nvPr>
        </p:nvSpPr>
        <p:spPr>
          <a:xfrm>
            <a:off x="715645" y="1490980"/>
            <a:ext cx="10878185" cy="256413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根据词汇线索解题</a:t>
            </a:r>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代词线索</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使用代词主要是为避免重复，多用于指代前面提到的人或物，有时也用于前面提到的概念，巧用这样的指代关系可以有效地帮助我们做出正确的选择。</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41. The Browns _______ to spend their summer holidays in a comfortable and expensive place.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didn’t have enough money</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had enough money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were rich enough</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were poor enough</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42. They had an expensive trip because Mr. Brown 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got a part-time job</a:t>
            </a:r>
            <a:r>
              <a:rPr lang="en-US" sz="2400" b="1" dirty="0">
                <a:latin typeface="微软雅黑" panose="020B0503020204020204" pitchFamily="34" charset="-122"/>
                <a:ea typeface="微软雅黑" panose="020B0503020204020204" pitchFamily="34" charset="-122"/>
              </a:rPr>
              <a:t>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earned a lot of money this year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borrowed money from his parents</a:t>
            </a:r>
            <a:r>
              <a:rPr lang="en-US" sz="2400" b="1" dirty="0">
                <a:latin typeface="微软雅黑" panose="020B0503020204020204" pitchFamily="34" charset="-122"/>
                <a:ea typeface="微软雅黑" panose="020B0503020204020204" pitchFamily="34" charset="-122"/>
              </a:rPr>
              <a:t>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borrowed money from his friend</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43. Mrs. Brown would like to 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choose Rome for a visit</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set up home in Rome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go to Rome to learn Italian</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fly to Rome to see her friends</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2715895" y="691515"/>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7979410" y="254762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4844415" y="459359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677525" y="27559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9260205" y="13849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7979410" y="45935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41. </a:t>
            </a:r>
            <a:r>
              <a:rPr sz="2800" b="1" dirty="0">
                <a:latin typeface="微软雅黑" panose="020B0503020204020204" pitchFamily="34" charset="-122"/>
                <a:ea typeface="微软雅黑" panose="020B0503020204020204" pitchFamily="34" charset="-122"/>
              </a:rPr>
              <a:t>细节理解题。根据第1段第1句话“The Browns have never been rich enough to spend their</a:t>
            </a:r>
            <a:r>
              <a:rPr lang="en-US" sz="2800" b="1" dirty="0">
                <a:latin typeface="微软雅黑" panose="020B0503020204020204" pitchFamily="34" charset="-122"/>
                <a:ea typeface="微软雅黑" panose="020B0503020204020204" pitchFamily="34" charset="-122"/>
              </a:rPr>
              <a:t> summer holidays in a comfortable and expensive place”，可以看出布朗一家人不富有，从来没有舒舒服服在一个昂贵的地方度假，故本题正确答案为A。</a:t>
            </a:r>
            <a:endParaRPr lang="en-US"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细节理解题。根据第1段第3句话“This year Mr. Brown made a lot of money and his wife said that she would like to go to Rome for a change”，可以看出今年布朗先生赚了很多钱，因此他的妻子想去罗马去旅游，故本题正确答案为B。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细节理解题。根据第1段第3句话“… she would like to go to Rome for a change”，可以看出布朗女士想去罗马旅游，这里for a change的意思是“改变一下原来的旅游方式”，故本题正确答案为A。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44. On the first evening in Rome they didn’t expect that 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they had to suffer from hunger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they had a bad plan for the night</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the hotel would serve dinner at night</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the hotel was comfortable and expensive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45. Mrs. Brown felt disappointed because she thought they would 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have little time to visit cheap hotels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have too much time for shopping</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have no time to see their friends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have little time for sightseeing</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9095740" y="50165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10541479" y="27444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421620" y="3632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8991600" y="12134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推理判断题。根据第1段第7句“They expected that they would have to go to bed hungrily because no meals were served in cheap hotels where they used to stay”，可以看出他们猜想自己将不得不饿着肚子睡觉，根据以往经验，他们过去住的便宜酒店没有晚餐。本题需要推理，因此答案是他们没有预料到酒店在晚上能够提供晚餐，故本题正确答案为C。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细节理解题。根据最后一句话“But that hardly leaves any time for us to see the sights of Rome”，可以看出布朗女士认为几乎没有留下任何时间给他们去看罗马的风景，故本题正确答案为D。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167005"/>
            <a:ext cx="12191365" cy="6123940"/>
          </a:xfrm>
          <a:prstGeom prst="rect">
            <a:avLst/>
          </a:prstGeom>
          <a:noFill/>
        </p:spPr>
        <p:txBody>
          <a:bodyPr wrap="square" rtlCol="0" anchor="t">
            <a:spAutoFit/>
          </a:bodyPr>
          <a:lstStyle/>
          <a:p>
            <a:r>
              <a:rPr lang="en-US" altLang="zh-CN" sz="2800"/>
              <a:t>                                                      B（说明文）</a:t>
            </a:r>
            <a:endParaRPr lang="en-US" altLang="zh-CN" sz="2800"/>
          </a:p>
          <a:p>
            <a:pPr algn="just"/>
            <a:r>
              <a:rPr lang="en-US" altLang="zh-CN" sz="2800"/>
              <a:t>       </a:t>
            </a:r>
            <a:r>
              <a:rPr lang="en-US" altLang="zh-CN" sz="2800">
                <a:sym typeface="+mn-ea"/>
              </a:rPr>
              <a:t>Eating is usually a group activity. Different groups develop their own food preferences (偏好). We can even tell which group of people a person belongs to from his food choice. And these food choices are passed on from parents to their children. When the children grow up, they feel most comfortable with the food they have in their own homes.</a:t>
            </a:r>
            <a:endParaRPr lang="en-US" altLang="zh-CN" sz="2800">
              <a:sym typeface="+mn-ea"/>
            </a:endParaRPr>
          </a:p>
          <a:p>
            <a:pPr algn="just"/>
            <a:r>
              <a:rPr lang="en-US" altLang="zh-CN" sz="2800">
                <a:sym typeface="+mn-ea"/>
              </a:rPr>
              <a:t>       Food choices have little to do with hunger. You may eat what your friends eat. You may use food to identify yourself as a member of a group. Some people order the most expensive dishes on a menu, just to show that they can afford them. Expensive food, like an expensive car, can help to make some people feel important. Low-cost menu choices may be just as good dishes. Your feelings and your appetite work together. You may overeat when you are worried or lonely. People sometimes eat when they feel unsafe or think that no one likes them or they may eat to calm themselves. Feeling sad may also cause under-eating.</a:t>
            </a:r>
            <a:endParaRPr lang="en-US" altLang="zh-CN" sz="28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167005"/>
            <a:ext cx="12191365" cy="2245360"/>
          </a:xfrm>
          <a:prstGeom prst="rect">
            <a:avLst/>
          </a:prstGeom>
          <a:noFill/>
        </p:spPr>
        <p:txBody>
          <a:bodyPr wrap="square" rtlCol="0" anchor="t">
            <a:spAutoFit/>
          </a:bodyPr>
          <a:lstStyle/>
          <a:p>
            <a:r>
              <a:rPr lang="en-US" altLang="zh-CN" sz="2800" dirty="0"/>
              <a:t>                                                      </a:t>
            </a:r>
            <a:r>
              <a:rPr lang="en-US" altLang="zh-CN" sz="2800" dirty="0" err="1"/>
              <a:t>B（说明文</a:t>
            </a:r>
            <a:r>
              <a:rPr lang="en-US" altLang="zh-CN" sz="2800" dirty="0"/>
              <a:t>）</a:t>
            </a:r>
            <a:endParaRPr lang="en-US" altLang="zh-CN" sz="2800" dirty="0"/>
          </a:p>
          <a:p>
            <a:pPr algn="just"/>
            <a:r>
              <a:rPr lang="en-US" altLang="zh-CN" sz="2800" dirty="0">
                <a:sym typeface="+mn-ea"/>
              </a:rPr>
              <a:t>People who feel sad may eat very little. They regard themselves as heavier than they really are or they think being thin is beautiful. People may worry so much about being too heavy that they don’t eat enough. They may become weak or even sick from not having enough food.</a:t>
            </a:r>
            <a:endParaRPr lang="en-US" altLang="zh-CN" sz="2800" dirty="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46. We can know from Paragraph 1 that 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people play games while eating</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eating is a kind of game played in a group</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members of a certain group like similar foods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members of a certain group always eat together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47. Some people order the most expensive dishes on a menu because 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there are no cheap ones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expensive dishes are popular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they want to show they are rich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they want to treat their friends better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48. People may eat little when they feel 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unsafe 			B. lonely 		C. nervous		D. unh</a:t>
            </a:r>
            <a:r>
              <a:rPr lang="en-US" sz="2400" b="1" dirty="0">
                <a:latin typeface="微软雅黑" panose="020B0503020204020204" pitchFamily="34" charset="-122"/>
                <a:ea typeface="微软雅黑" panose="020B0503020204020204" pitchFamily="34" charset="-122"/>
              </a:rPr>
              <a:t>appy</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63931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11042015" y="28714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6393180" y="511556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715625" y="36703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7539990" y="621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7539990" y="50996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4871085"/>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本题为代词线索题。前一句提到“Children loved their lovely friend”，小孩们都喜欢他们的可爱的朋友，在 C 项中“it brought joy and pleasure to them”，其中 them 就代指前面提到的小孩，利用前面的指代关系可以推断出答案，故本题正确答案为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F</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292100" y="1767205"/>
            <a:ext cx="11752580" cy="230695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Soon Mickey became very popular with both old and young people. Children loved their lovely friend. ______ Perhaps this is why people love Mickey Mouse though they don’t like real mice.</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A. But one mouse has been one of the most famous film stars in the world.</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B. This little mouse gave him some ideas for his drawing.</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C. Because it brought joy and pleasure to them.</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346075" y="44831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89998" y="85680"/>
            <a:ext cx="1133911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推理判断题。根据文章第1段第2—3句话“Different groups develop their own food preferences. We can even tell which group of people a person belongs to from his food choice”，可以看出不同的群体有他们自己的食物偏好。我们甚至能从一个人的食物中分辨他属于哪个群体，因此可以确定答案C。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47. </a:t>
            </a:r>
            <a:r>
              <a:rPr sz="2800" b="1" dirty="0">
                <a:latin typeface="微软雅黑" panose="020B0503020204020204" pitchFamily="34" charset="-122"/>
                <a:ea typeface="微软雅黑" panose="020B0503020204020204" pitchFamily="34" charset="-122"/>
              </a:rPr>
              <a:t>细节理解题。根据文章第2段第4句话“Some people order the most expensive dishes on a menu, just to show that they can afford them”，可以看出一些人点菜单上最贵的食物仅仅是为了显示他们能支付得起，故本题正确答案为C。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细节理解题。根据文章第2段倒数第4句话“People who feel sad may eat very little”，可以看出人们感到难过、不开心的时候吃得很少，故本题正确答案为D。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49. What can we learn from the passage?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Different people have different food choices.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Most people have similar food choices.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People like those who overeat.</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We should eat less to be thin.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50. In which section of a newspaper may this passage appear?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Technology.		B. Life.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Entertainment.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Science.</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63931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9784715" y="29476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041255" y="40894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7825740" y="11353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633730" y="-16002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49.</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主旨大意题。根据“Different people have different food choices”，可以看出不同的人会选择不同的食物，故本题正确答案为A。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50. </a:t>
            </a:r>
            <a:r>
              <a:rPr sz="2800" b="1" dirty="0">
                <a:latin typeface="微软雅黑" panose="020B0503020204020204" pitchFamily="34" charset="-122"/>
                <a:ea typeface="微软雅黑" panose="020B0503020204020204" pitchFamily="34" charset="-122"/>
              </a:rPr>
              <a:t>推理判断题。本文主旨是food choices，与生活相关。A项意为“科技”，C项意为“娱乐”，D项意为“科学”，不符合文章主旨，故本题正确答案为B。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167005"/>
            <a:ext cx="12191365" cy="6123940"/>
          </a:xfrm>
          <a:prstGeom prst="rect">
            <a:avLst/>
          </a:prstGeom>
          <a:noFill/>
        </p:spPr>
        <p:txBody>
          <a:bodyPr wrap="square" rtlCol="0" anchor="t">
            <a:spAutoFit/>
          </a:bodyPr>
          <a:lstStyle/>
          <a:p>
            <a:r>
              <a:rPr lang="en-US" altLang="zh-CN" sz="2800"/>
              <a:t>                                                      C（说明文）</a:t>
            </a:r>
            <a:endParaRPr lang="en-US" altLang="zh-CN" sz="2800"/>
          </a:p>
          <a:p>
            <a:pPr algn="just"/>
            <a:r>
              <a:rPr lang="en-US" altLang="zh-CN" sz="2800"/>
              <a:t>       </a:t>
            </a:r>
            <a:r>
              <a:rPr lang="en-US" altLang="zh-CN" sz="2800">
                <a:sym typeface="+mn-ea"/>
              </a:rPr>
              <a:t>Animals, including insects, do not have a language like ours. They do not talk to each other in words or sentences. But if we watch them, we can see that they do have ways of communicating with each other.</a:t>
            </a:r>
            <a:endParaRPr lang="en-US" altLang="zh-CN" sz="2800">
              <a:sym typeface="+mn-ea"/>
            </a:endParaRPr>
          </a:p>
          <a:p>
            <a:pPr algn="just"/>
            <a:r>
              <a:rPr lang="en-US" altLang="zh-CN" sz="2800">
                <a:sym typeface="+mn-ea"/>
              </a:rPr>
              <a:t>       Have you ever seen a rabbit’s tail? When a rabbit see something dangerous, it runs away. Its tail, which is white, moving up and down as it runs. When other rabbits see this white tail moving up and down, they run, too. They know that there is danger. The rabbit has told them something without making a sound. It has done this by using its body language.</a:t>
            </a:r>
            <a:endParaRPr lang="en-US" altLang="zh-CN" sz="2800">
              <a:sym typeface="+mn-ea"/>
            </a:endParaRPr>
          </a:p>
          <a:p>
            <a:pPr algn="just"/>
            <a:r>
              <a:rPr lang="en-US" altLang="zh-CN" sz="2800">
                <a:sym typeface="+mn-ea"/>
              </a:rPr>
              <a:t>       Many other animals use this kind of language. When a cobra is angry, it raises its head and makes  itself look fierce. This warns other animals. When a bee has found some food, it goes back to its home. It cannot tell other bees where the food is by speaking to them, but it does a little dance in the air. This tells the bees where the food is.</a:t>
            </a:r>
            <a:endParaRPr lang="en-US" altLang="zh-CN" sz="28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167005"/>
            <a:ext cx="12191365" cy="4399915"/>
          </a:xfrm>
          <a:prstGeom prst="rect">
            <a:avLst/>
          </a:prstGeom>
          <a:noFill/>
        </p:spPr>
        <p:txBody>
          <a:bodyPr wrap="square" rtlCol="0" anchor="t">
            <a:spAutoFit/>
          </a:bodyPr>
          <a:lstStyle/>
          <a:p>
            <a:r>
              <a:rPr lang="en-US" altLang="zh-CN" sz="2800"/>
              <a:t>                                                      C（说明文）</a:t>
            </a:r>
            <a:endParaRPr lang="en-US" altLang="zh-CN" sz="2800"/>
          </a:p>
          <a:p>
            <a:pPr algn="just"/>
            <a:r>
              <a:rPr lang="en-US" altLang="zh-CN" sz="2800"/>
              <a:t>       </a:t>
            </a:r>
            <a:r>
              <a:rPr lang="en-US" altLang="zh-CN" sz="2800">
                <a:sym typeface="+mn-ea"/>
              </a:rPr>
              <a:t>Some animals say things by making sounds. A dog barks, for example, when a stranger comes near. A cat purrs when pleased. Some birds make several different sounds, each with its own meaning. Sometimes we human beings speak in the same way. We make sounds like “Oh” or “Ah!” when we are frightened or pleased or when we drop something on our toes.</a:t>
            </a:r>
            <a:endParaRPr lang="en-US" altLang="zh-CN" sz="2800">
              <a:sym typeface="+mn-ea"/>
            </a:endParaRPr>
          </a:p>
          <a:p>
            <a:pPr algn="just"/>
            <a:r>
              <a:rPr lang="en-US" altLang="zh-CN" sz="2800">
                <a:sym typeface="+mn-ea"/>
              </a:rPr>
              <a:t>       But we have something that no animals have—a large number of words that have the meanings of things, actions, feelings or ideas. We are able to give each other all kinds of different information in words and sentences, which no other animals can do. No other animals have so wonderful a language as we have.</a:t>
            </a:r>
            <a:endParaRPr lang="en-US" altLang="zh-CN" sz="28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51. What can we learn from Paragraph 1?</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Animals are able to communicate.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Animals understand people’s work.</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Animals make different sounds.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Animals can speak a language.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52. If a rabbit is moving its tail up and down, other rabbits will 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lie down 				B. shout loudly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move on				D. escape quickly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53. When a snake rises, it wants to 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tell where the safe place is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give other animals a warning</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fight against other animals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run away from the dangerous place</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66090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9899015" y="2928620"/>
            <a:ext cx="2292985" cy="521970"/>
          </a:xfrm>
          <a:prstGeom prst="rect">
            <a:avLst/>
          </a:prstGeom>
          <a:noFill/>
        </p:spPr>
        <p:txBody>
          <a:bodyPr wrap="square" rtlCol="0">
            <a:spAutoFit/>
          </a:bodyPr>
          <a:lstStyle/>
          <a:p>
            <a:r>
              <a:rPr lang="zh-CN" altLang="en-US" sz="2800" b="1" dirty="0">
                <a:solidFill>
                  <a:srgbClr val="FF0000"/>
                </a:solidFill>
              </a:rPr>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5584825" y="425069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9900920" y="35750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8402955" y="6915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5836285" y="48933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51. </a:t>
            </a:r>
            <a:r>
              <a:rPr sz="2800" b="1" dirty="0">
                <a:latin typeface="微软雅黑" panose="020B0503020204020204" pitchFamily="34" charset="-122"/>
                <a:ea typeface="微软雅黑" panose="020B0503020204020204" pitchFamily="34" charset="-122"/>
              </a:rPr>
              <a:t>推理判断题。根据文章第1段最后一句话“But if we watch them, we can see that they do have ways of communicating with each other”，可以看出动物之间有彼此交流的方式，故本题正确答案为A。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矩形 5"/>
          <p:cNvSpPr/>
          <p:nvPr>
            <p:custDataLst>
              <p:tags r:id="rId2"/>
            </p:custDataLst>
          </p:nvPr>
        </p:nvSpPr>
        <p:spPr>
          <a:xfrm>
            <a:off x="353060" y="676910"/>
            <a:ext cx="11691620" cy="451993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endParaRPr lang="zh-CN" altLang="en-US" sz="24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en-US" altLang="zh-CN"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一篇文章往往是一个有机的整体，各部分之间存在着一定的联系，无论是利用词汇线索，还是借助代词去寻找答案，学生都要判断句与段，段与选项之间的联系，思考它们之间的关系。从逻辑意义上来看，句子与句子之间常常有并列、递进、转折、因果、例证、对比、顺承、总分、解释、过渡等关系。</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l"/>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并列关系</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并列关系是指如果在同一类概念中存在同层次的概念，则这些概念之间是并列关系。并列关系分为相容和不相容两种。表示并列关系的标志词语有 and，first(ly) … second(ly)，first … then/next，to begin with，some … others …，for one thing … for another thing，then/next，finally/last 等。</a:t>
            </a:r>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细节理解题。根据文章第2段第4—5句话“When other rabbits see this white tail moving up and down, they run, too. They know that there is danger”，可以看出当其他兔子看到同伴的尾巴上下摆动时，它们也会跑，因为他们知道有危险，故本题正确答案为D。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53. </a:t>
            </a:r>
            <a:r>
              <a:rPr sz="2800" b="1" dirty="0">
                <a:latin typeface="微软雅黑" panose="020B0503020204020204" pitchFamily="34" charset="-122"/>
                <a:ea typeface="微软雅黑" panose="020B0503020204020204" pitchFamily="34" charset="-122"/>
              </a:rPr>
              <a:t>细节理解题。根据文章第3段第2—3句话“When a cobra is angry, it raises its head and makes itself look fierce. This warns other animals”，可以看出当眼镜蛇生气时，它会抬起头，让自己看起来很凶猛。这是对其他动物的警告，故本题正确答案为B。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54. Which of the following is NOT true according to the passage?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Animals don’t have a language like ours.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A cobra shows its anger by body language.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Some animals can make sounds.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Man is unlucky because of their language.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55. What is the best title for the passage?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Sounds of Different Animals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Animals and Their Languages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Human Beings and Their Languages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Similarities Between Human Beings and Animal</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102666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6731635" y="3168015"/>
            <a:ext cx="2292985" cy="521970"/>
          </a:xfrm>
          <a:prstGeom prst="rect">
            <a:avLst/>
          </a:prstGeom>
          <a:noFill/>
        </p:spPr>
        <p:txBody>
          <a:bodyPr wrap="square" rtlCol="0">
            <a:spAutoFit/>
          </a:bodyPr>
          <a:lstStyle/>
          <a:p>
            <a:r>
              <a:rPr lang="zh-CN" altLang="en-US" sz="2800" b="1" dirty="0">
                <a:solidFill>
                  <a:srgbClr val="FF0000"/>
                </a:solidFill>
              </a:rPr>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7743825" y="38430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8402955" y="17392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54. 推理判断题。根据文章第5段第1句话“But we have something that no animals have—a large number of words that have the meanings of things, actions, feelings or ideas”，可以看出人类有动物没有的东西，那就是语言。人类的语言有丰富的词汇可以表达思想、行动、感觉或想法。因此推出人类是幸运的，故本题正确答案为D。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55. </a:t>
            </a:r>
            <a:r>
              <a:rPr sz="2800" b="1" dirty="0">
                <a:latin typeface="微软雅黑" panose="020B0503020204020204" pitchFamily="34" charset="-122"/>
                <a:ea typeface="微软雅黑" panose="020B0503020204020204" pitchFamily="34" charset="-122"/>
              </a:rPr>
              <a:t>主旨大意题。文中分别阐述了“body language, sounds and the language of humans”，故本题正确答案为B。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5" name="文本框 4"/>
          <p:cNvSpPr txBox="1"/>
          <p:nvPr/>
        </p:nvSpPr>
        <p:spPr>
          <a:xfrm>
            <a:off x="635" y="663575"/>
            <a:ext cx="12191365" cy="6123940"/>
          </a:xfrm>
          <a:prstGeom prst="rect">
            <a:avLst/>
          </a:prstGeom>
          <a:noFill/>
        </p:spPr>
        <p:txBody>
          <a:bodyPr wrap="square" rtlCol="0" anchor="t">
            <a:spAutoFit/>
          </a:bodyPr>
          <a:lstStyle/>
          <a:p>
            <a:r>
              <a:rPr lang="en-US" altLang="zh-CN" sz="2800"/>
              <a:t> 2021年广东高职高考阅读真题</a:t>
            </a:r>
            <a:endParaRPr lang="en-US" altLang="zh-CN" sz="2800"/>
          </a:p>
          <a:p>
            <a:r>
              <a:rPr lang="en-US" altLang="zh-CN" sz="2800"/>
              <a:t>                                                         A（记叙文）</a:t>
            </a:r>
            <a:endParaRPr lang="en-US" altLang="zh-CN" sz="2800"/>
          </a:p>
          <a:p>
            <a:r>
              <a:rPr lang="en-US" altLang="zh-CN" sz="2800"/>
              <a:t>      </a:t>
            </a:r>
            <a:endParaRPr lang="en-US" altLang="zh-CN" sz="2800"/>
          </a:p>
          <a:p>
            <a:pPr algn="just"/>
            <a:r>
              <a:rPr lang="en-US" altLang="zh-CN" sz="2800"/>
              <a:t>         I have been working at a public high school for over ten years. Though I always teach students of the seventh grade, I never feel tired of that. Over the first few weeks of every school year, my most important job is getting to know well about those little strangers in my class—discovering their personal wishes and learning about their former study and life experiences. For me this getting-to-know-you process is very important part of my teaching, and I have developed many ways to “research” my students, including parent questionnaires ( 问卷 ) and students’ letters of self-introduction.</a:t>
            </a:r>
            <a:endParaRPr lang="en-US" altLang="zh-CN" sz="2800"/>
          </a:p>
          <a:p>
            <a:pPr algn="just"/>
            <a:r>
              <a:rPr lang="en-US" altLang="zh-CN" sz="2800">
                <a:sym typeface="+mn-ea"/>
              </a:rPr>
              <a:t>         </a:t>
            </a:r>
            <a:r>
              <a:rPr lang="en-US" altLang="zh-CN" sz="2800"/>
              <a:t>I like to give out parent questionnaires. These questionnaires are useful for me to learn about my students’ lives at home. From these questionnaires, I learn much about my students as well as their parents.</a:t>
            </a:r>
            <a:endParaRPr lang="en-US" altLang="zh-CN" sz="2800"/>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endParaRPr lang="zh-CN" altLang="en-US" sz="3200" b="1">
              <a:solidFill>
                <a:schemeClr val="bg1"/>
              </a:solidFill>
            </a:endParaRPr>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303530"/>
            <a:ext cx="12191365" cy="3969385"/>
          </a:xfrm>
          <a:prstGeom prst="rect">
            <a:avLst/>
          </a:prstGeom>
          <a:noFill/>
        </p:spPr>
        <p:txBody>
          <a:bodyPr wrap="square" rtlCol="0" anchor="t">
            <a:spAutoFit/>
          </a:bodyPr>
          <a:lstStyle/>
          <a:p>
            <a:pPr algn="just"/>
            <a:r>
              <a:rPr lang="en-US" altLang="zh-CN" sz="2800"/>
              <a:t>      Another way to “research” my students is to read their letters of self-introduction. I always ask each student to write me a letter as the first piece of homework. They need to tell me all about themselves. I share with them my letter of self-introduction as an example. And I make sure my students know that I really want to learn about them so that I can help them in the best way.</a:t>
            </a:r>
            <a:endParaRPr lang="en-US" altLang="zh-CN" sz="2800"/>
          </a:p>
          <a:p>
            <a:pPr algn="just"/>
            <a:r>
              <a:rPr lang="en-US" altLang="zh-CN" sz="2800">
                <a:sym typeface="+mn-ea"/>
              </a:rPr>
              <a:t>      </a:t>
            </a:r>
            <a:r>
              <a:rPr lang="en-US" altLang="zh-CN" sz="2800"/>
              <a:t>These getting-to-know-you activities, which last a whole year, are just the beginning of a long process for me to know about my students. I never take the first impressions as the final ones. Instead, I keep “researching” my students during the rest of the year in all possible ways.</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41. We can learn from Paragraph 1 that the author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loves to learn about his students</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works at a primary school</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feels tired of teaching students</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chooses to teach seventh-graders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42. The author thinks that the parent questionnaire helps to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get students’ home addresses</a:t>
            </a:r>
            <a:r>
              <a:rPr lang="en-US" sz="2400" b="1" dirty="0">
                <a:latin typeface="微软雅黑" panose="020B0503020204020204" pitchFamily="34" charset="-122"/>
                <a:ea typeface="微软雅黑" panose="020B0503020204020204" pitchFamily="34" charset="-122"/>
              </a:rPr>
              <a:t>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give students parent tests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understand students’ learning styles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learn about students’ family life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43. Which of the following is true about the students’ letter of self-introduction?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It should be completed in class.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It tells mainly about the students’ parents.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It’s the students’ first piece of homework.</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It helps the students learn about the teacher</a:t>
            </a:r>
            <a:r>
              <a:rPr lang="en-US" sz="2400" b="1" dirty="0">
                <a:latin typeface="微软雅黑" panose="020B0503020204020204" pitchFamily="34" charset="-122"/>
                <a:ea typeface="微软雅黑" panose="020B0503020204020204" pitchFamily="34" charset="-122"/>
              </a:rPr>
              <a:t>.</a:t>
            </a:r>
            <a:endParaRPr 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812673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9409430" y="201422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2672715" y="4631690"/>
            <a:ext cx="11468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421620" y="28714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10255250" y="621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7855585" y="50368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41. </a:t>
            </a:r>
            <a:r>
              <a:rPr sz="2800" b="1" dirty="0">
                <a:latin typeface="微软雅黑" panose="020B0503020204020204" pitchFamily="34" charset="-122"/>
                <a:ea typeface="微软雅黑" panose="020B0503020204020204" pitchFamily="34" charset="-122"/>
              </a:rPr>
              <a:t>	 主旨大意题。本题考查第1段的主旨大意。第1段第3句话提到“Over the first few weeks of every school year, my most important job is getting to know well about those little strangers in my class—discovering their …”，由此可知作者想了解学生，其余选项可以通过排除来否定，故本题正确答案为A。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42. </a:t>
            </a:r>
            <a:r>
              <a:rPr sz="2800" b="1" dirty="0">
                <a:latin typeface="微软雅黑" panose="020B0503020204020204" pitchFamily="34" charset="-122"/>
                <a:ea typeface="微软雅黑" panose="020B0503020204020204" pitchFamily="34" charset="-122"/>
              </a:rPr>
              <a:t>细节理解题。文章第2段告诉我们通过问卷可以了解学生的家庭生活，故本题正确答案为D。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246380" y="476123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这段话中出现了并列连词 or 和 And，因此可以推测设空处应该和上一句是承接关系，且上一句中的关键词语 song 对应 A 项中的 music，这两句话的逻辑关系贴切，故本题正确答案为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247015" y="1360170"/>
            <a:ext cx="11679555" cy="230695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Set a starting time. Maybe you say “go”, or turn on a certain song, or whatever. ______ And don’t forget to put out some cookies and fruits. Remember, it’s a party!</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A. Just keep music playing throughout.</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B. Donate whatever clothes are left over.</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C. Doing outside activities is good for your health.</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46380" y="40259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43. </a:t>
            </a:r>
            <a:r>
              <a:rPr sz="2800" b="1" dirty="0">
                <a:latin typeface="微软雅黑" panose="020B0503020204020204" pitchFamily="34" charset="-122"/>
                <a:ea typeface="微软雅黑" panose="020B0503020204020204" pitchFamily="34" charset="-122"/>
              </a:rPr>
              <a:t>细节理解题。根据倒数第2段第2句话“I always ask each students to write me a letter as the first piece of homework”可知，故本题正确答案为C。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44. According to the last paragraph, the getting-to-know-you activities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stop after the first few weeks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last for twelve months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leave students with good impressions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help students do research</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45. What is the best title for the passage?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Working at a Public School</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Getting to Know My Students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How to Design Parent Questionnaires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How to Write a Self-introduction Letter</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316230" y="114300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6843395" y="3227705"/>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7369175" y="3168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3302000" y="1143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细节理解题。根据最后一段第1句话“These getting-to-know activities, which last a whole year …”可知，故本题正确答案为B。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45. </a:t>
            </a:r>
            <a:r>
              <a:rPr sz="2800" b="1" dirty="0">
                <a:latin typeface="微软雅黑" panose="020B0503020204020204" pitchFamily="34" charset="-122"/>
                <a:ea typeface="微软雅黑" panose="020B0503020204020204" pitchFamily="34" charset="-122"/>
              </a:rPr>
              <a:t>主旨大意题。整篇文章主要讲作者通过调查问卷和写自我介绍等手段对刚接收的7年级学生进行为期一年的了解，故本题正确答案为B。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167005"/>
            <a:ext cx="12191365" cy="4831080"/>
          </a:xfrm>
          <a:prstGeom prst="rect">
            <a:avLst/>
          </a:prstGeom>
          <a:noFill/>
        </p:spPr>
        <p:txBody>
          <a:bodyPr wrap="square" rtlCol="0" anchor="t">
            <a:spAutoFit/>
          </a:bodyPr>
          <a:lstStyle/>
          <a:p>
            <a:r>
              <a:rPr lang="en-US" altLang="zh-CN" sz="2800"/>
              <a:t>                                                      B（记叙文）</a:t>
            </a:r>
            <a:endParaRPr lang="en-US" altLang="zh-CN" sz="2800"/>
          </a:p>
          <a:p>
            <a:pPr algn="just"/>
            <a:r>
              <a:rPr lang="en-US" altLang="zh-CN" sz="2800"/>
              <a:t>       </a:t>
            </a:r>
            <a:r>
              <a:rPr lang="en-US" altLang="zh-CN" sz="2800">
                <a:sym typeface="+mn-ea"/>
              </a:rPr>
              <a:t>Galileo Galilei was born in 1564. He was born in the town of Pisa, in what is now Italy. When he was 20 years old, he was studying in Pisa. Galileo was bored with school. The only subject he really liked was math. Because he was doing well in math, the court mathematician offered to teach him privately. He said Galileo could become an excellent mathematician. However, Galileo’s father wanted him to be a doctor.</a:t>
            </a:r>
            <a:endParaRPr lang="en-US" altLang="zh-CN" sz="2800">
              <a:sym typeface="+mn-ea"/>
            </a:endParaRPr>
          </a:p>
          <a:p>
            <a:pPr algn="just"/>
            <a:r>
              <a:rPr lang="en-US" altLang="zh-CN" sz="2800">
                <a:sym typeface="+mn-ea"/>
              </a:rPr>
              <a:t>       Because he needed to earn money after leaving school, Galileo began experimenting with different things. He tried to come up with an invention he could sell for money. He had some success with one invention. It was a device that could be used to measure land.</a:t>
            </a:r>
            <a:endParaRPr lang="en-US" altLang="zh-CN" sz="28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167005"/>
            <a:ext cx="12191365" cy="4399915"/>
          </a:xfrm>
          <a:prstGeom prst="rect">
            <a:avLst/>
          </a:prstGeom>
          <a:noFill/>
        </p:spPr>
        <p:txBody>
          <a:bodyPr wrap="square" rtlCol="0" anchor="t">
            <a:spAutoFit/>
          </a:bodyPr>
          <a:lstStyle/>
          <a:p>
            <a:r>
              <a:rPr lang="en-US" altLang="zh-CN" sz="2800"/>
              <a:t>                                                      </a:t>
            </a:r>
            <a:endParaRPr lang="en-US" altLang="zh-CN" sz="2800"/>
          </a:p>
          <a:p>
            <a:pPr algn="just"/>
            <a:r>
              <a:rPr lang="en-US" altLang="zh-CN" sz="2800"/>
              <a:t>       </a:t>
            </a:r>
            <a:r>
              <a:rPr lang="en-US" altLang="zh-CN" sz="2800">
                <a:sym typeface="+mn-ea"/>
              </a:rPr>
              <a:t>He learned that Dutch inventor had invented something called spyglass ( 小望远镜 ). Galileo decided to work out one of his own. Within 24 hours, he invented telescope. It could make things appear ten times larger. One night, he pointed his telescope toward the sky. He made his first of many space observations. Everyone thought the moon was smooth. Galileo saw that it wasn’t. The moon was covered in hills and large holes.</a:t>
            </a:r>
            <a:endParaRPr lang="en-US" altLang="zh-CN" sz="2800">
              <a:sym typeface="+mn-ea"/>
            </a:endParaRPr>
          </a:p>
          <a:p>
            <a:pPr algn="just"/>
            <a:r>
              <a:rPr lang="en-US" altLang="zh-CN" sz="2800">
                <a:sym typeface="+mn-ea"/>
              </a:rPr>
              <a:t>       As technology improved, Galileo and many others made improvements on the telescope. Today, the telescope is a wonderful device that lets us see objects far, far away.</a:t>
            </a:r>
            <a:endParaRPr lang="en-US" altLang="zh-CN" sz="28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46. According to Paragraph 1, Galileo was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interested in math</a:t>
            </a:r>
            <a:r>
              <a:rPr lang="en-US" sz="2400" b="1" dirty="0">
                <a:latin typeface="微软雅黑" panose="020B0503020204020204" pitchFamily="34" charset="-122"/>
                <a:ea typeface="微软雅黑" panose="020B0503020204020204" pitchFamily="34" charset="-122"/>
              </a:rPr>
              <a:t>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interested in medicine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born in an inventor’s family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born in a mathematician’s family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47. What did the father expect Galileo to be?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A doctor.</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A teacher.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An inventor.</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A mathematician.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48. Galileo invented device to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test others’ inventions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make his father happy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do experiments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measure land</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993065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7007860" y="62103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7288530" y="290703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4931410" y="421894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7629525" y="33515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8649970" y="621030"/>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6369685" y="43649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46. </a:t>
            </a:r>
            <a:r>
              <a:rPr sz="2800" b="1" dirty="0">
                <a:latin typeface="微软雅黑" panose="020B0503020204020204" pitchFamily="34" charset="-122"/>
                <a:ea typeface="微软雅黑" panose="020B0503020204020204" pitchFamily="34" charset="-122"/>
              </a:rPr>
              <a:t>细节理解题。根据第1段可知，我们可以知道伽利略对数学感兴趣。B项“对医学感兴趣”，C项意为“出生于一个发明家家庭”，D项意为“出生于一个数学家家庭”，很明显都不正确，故本题正确答案为A。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47. </a:t>
            </a:r>
            <a:r>
              <a:rPr sz="2800" b="1" dirty="0">
                <a:latin typeface="微软雅黑" panose="020B0503020204020204" pitchFamily="34" charset="-122"/>
                <a:ea typeface="微软雅黑" panose="020B0503020204020204" pitchFamily="34" charset="-122"/>
              </a:rPr>
              <a:t>细节理解题。根据第1段最后一句话“Galileo’s father wanted him to be a doctor”可知，故本题正确答案为A。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06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48. </a:t>
            </a:r>
            <a:r>
              <a:rPr sz="2800" b="1" dirty="0">
                <a:latin typeface="微软雅黑" panose="020B0503020204020204" pitchFamily="34" charset="-122"/>
                <a:ea typeface="微软雅黑" panose="020B0503020204020204" pitchFamily="34" charset="-122"/>
              </a:rPr>
              <a:t>细节理解题。根据文章第2段最后一句话“It was a device that could be used to measure land”可知，故本题正确答案为D。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t="-26000" b="-26000"/>
          </a:stretch>
        </a:blipFill>
        <a:effectLst/>
      </p:bgPr>
    </p:bg>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787886" y="2813755"/>
            <a:ext cx="4899163"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一、大纲要求及解读</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pic>
        <p:nvPicPr>
          <p:cNvPr id="83" name="图片 8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矩形 5"/>
          <p:cNvSpPr/>
          <p:nvPr>
            <p:custDataLst>
              <p:tags r:id="rId2"/>
            </p:custDataLst>
          </p:nvPr>
        </p:nvSpPr>
        <p:spPr>
          <a:xfrm>
            <a:off x="353060" y="812165"/>
            <a:ext cx="11691620" cy="448627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递进关系</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递进关系是指能够表示在意义上进一层关系的，且有一定逻辑的词语。后面的分句比前面的分句向更重或更大、更深、更难的方向推进一层，分句间的关系是递进的。若空格前后两句之间是逻辑上的递进关系，则空格处很有可能是</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sym typeface="+mn-ea"/>
              </a:rPr>
              <a:t>一</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个表示递进的句子。表示递进关系的标志词语有 too，also，besides，further，furthermore，moreover，likewise，similarly，what’s more，what’s worse，in addition，as well，to make matters worse，not … but …，not only … but also 等。</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49. What made Galileo want to invent his own telescope?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His father’s expectation.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His desire to be famous</a:t>
            </a:r>
            <a:r>
              <a:rPr lang="en-US" sz="2400" b="1" dirty="0">
                <a:latin typeface="微软雅黑" panose="020B0503020204020204" pitchFamily="34" charset="-122"/>
                <a:ea typeface="微软雅黑" panose="020B0503020204020204" pitchFamily="34" charset="-122"/>
              </a:rPr>
              <a:t>.</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The invention of spyglass.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The encouragement from his teacher.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50. What can we learn about Galileo’s telescope according to the passage?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It helped people to work out many other devices.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It changed Galileo’s understanding of the moon.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It was invented with the help of others.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It was improved by his math teacher</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9136380" y="62103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10819130" y="2646045"/>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041255" y="37998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10041255" y="1492250"/>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4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49. </a:t>
            </a:r>
            <a:r>
              <a:rPr sz="2800" b="1" dirty="0">
                <a:latin typeface="微软雅黑" panose="020B0503020204020204" pitchFamily="34" charset="-122"/>
                <a:ea typeface="微软雅黑" panose="020B0503020204020204" pitchFamily="34" charset="-122"/>
              </a:rPr>
              <a:t>细节理解题。根据文章第3段前2句“He learned that Dutch inventor had invented something called spyglass. Galileo decided to work out one of his own”可知，故本题正确答案为C。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50.</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细节理解题。根据文章第3段“Within 24 hours, he invented telescope. … Everyone thought the moon was smooth. Galileo saw that it wasn’t. The moon was covered in hills and large holes”可知，故本题正确答案为B。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167005"/>
            <a:ext cx="12191365" cy="5692775"/>
          </a:xfrm>
          <a:prstGeom prst="rect">
            <a:avLst/>
          </a:prstGeom>
          <a:noFill/>
        </p:spPr>
        <p:txBody>
          <a:bodyPr wrap="square" rtlCol="0" anchor="t">
            <a:spAutoFit/>
          </a:bodyPr>
          <a:lstStyle/>
          <a:p>
            <a:r>
              <a:rPr lang="en-US" altLang="zh-CN" sz="2800"/>
              <a:t>                                                      C（议论文）</a:t>
            </a:r>
            <a:endParaRPr lang="en-US" altLang="zh-CN" sz="2800"/>
          </a:p>
          <a:p>
            <a:pPr algn="just"/>
            <a:r>
              <a:rPr lang="en-US" altLang="zh-CN" sz="2800"/>
              <a:t>       </a:t>
            </a:r>
            <a:r>
              <a:rPr lang="en-US" altLang="zh-CN" sz="2800">
                <a:sym typeface="+mn-ea"/>
              </a:rPr>
              <a:t>Gardening is popular in many parts of the world. This outdoor activity gives us sweet flowers, fresh fruits and vegetables. And it also gives us many health benefits.</a:t>
            </a:r>
            <a:endParaRPr lang="en-US" altLang="zh-CN" sz="2800">
              <a:sym typeface="+mn-ea"/>
            </a:endParaRPr>
          </a:p>
          <a:p>
            <a:pPr algn="just"/>
            <a:r>
              <a:rPr lang="en-US" altLang="zh-CN" sz="2800">
                <a:sym typeface="+mn-ea"/>
              </a:rPr>
              <a:t>       Gardening helps reduce loneliness. When you are gardening, you are outdoors. So you can spend some time with your neighbors. Most people love to talk about their hobbies, and gardeners are no different. They usually enjoy showing people what they are growing and sharing stories about their gardens.</a:t>
            </a:r>
            <a:endParaRPr lang="en-US" altLang="zh-CN" sz="2800">
              <a:sym typeface="+mn-ea"/>
            </a:endParaRPr>
          </a:p>
          <a:p>
            <a:pPr algn="just"/>
            <a:r>
              <a:rPr lang="en-US" altLang="zh-CN" sz="2800">
                <a:sym typeface="+mn-ea"/>
              </a:rPr>
              <a:t>       Gardening is a healthy activity for children. It gets families outdoors and off computers, televisions and other electronics. Children can learn about nature and wildlife. Gardening can teach children how to eat healthily and where food comes from. It can also help them understand the limits of natural resources and the importance of using them carefully.</a:t>
            </a:r>
            <a:endParaRPr lang="en-US" altLang="zh-CN" sz="28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167005"/>
            <a:ext cx="12191365" cy="4831080"/>
          </a:xfrm>
          <a:prstGeom prst="rect">
            <a:avLst/>
          </a:prstGeom>
          <a:noFill/>
        </p:spPr>
        <p:txBody>
          <a:bodyPr wrap="square" rtlCol="0" anchor="t">
            <a:spAutoFit/>
          </a:bodyPr>
          <a:lstStyle/>
          <a:p>
            <a:r>
              <a:rPr lang="en-US" altLang="zh-CN" sz="2800"/>
              <a:t>                                                      </a:t>
            </a:r>
            <a:endParaRPr lang="en-US" altLang="zh-CN" sz="2800"/>
          </a:p>
          <a:p>
            <a:pPr algn="just"/>
            <a:r>
              <a:rPr lang="en-US" altLang="zh-CN" sz="2800"/>
              <a:t>       </a:t>
            </a:r>
            <a:r>
              <a:rPr lang="en-US" altLang="zh-CN" sz="2800">
                <a:sym typeface="+mn-ea"/>
              </a:rPr>
              <a:t>Also, when you garden, you must move around. All the different movements needed for gardening—bending, stretching ( 伸展 ) and lifting—have the effect of doing exercise. So you can easily get a good workout.</a:t>
            </a:r>
            <a:endParaRPr lang="en-US" altLang="zh-CN" sz="2800">
              <a:sym typeface="+mn-ea"/>
            </a:endParaRPr>
          </a:p>
          <a:p>
            <a:pPr algn="just"/>
            <a:r>
              <a:rPr lang="en-US" altLang="zh-CN" sz="2800">
                <a:sym typeface="+mn-ea"/>
              </a:rPr>
              <a:t>       Studies found that the elderly could benefit most from gardening because they may have a much lower chance of getting brain disease. Activities such as gardening use many repeated actions. These actions have a calming effect on the brain. The brain is still active but not in the same way as when we use computers.</a:t>
            </a:r>
            <a:endParaRPr lang="en-US" altLang="zh-CN" sz="2800">
              <a:sym typeface="+mn-ea"/>
            </a:endParaRPr>
          </a:p>
          <a:p>
            <a:pPr algn="just"/>
            <a:r>
              <a:rPr lang="en-US" altLang="zh-CN" sz="2800">
                <a:sym typeface="+mn-ea"/>
              </a:rPr>
              <a:t>       In our technology-filled lives, gardening offers a chance to relax. Growing flowers, even in a couple of pots at your city home, connects you to nature and pleases all of your senses.</a:t>
            </a:r>
            <a:endParaRPr lang="en-US" altLang="zh-CN" sz="28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51. When gardening, people can reduce their loneliness by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showing off their skills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thinking about stories of gardens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helping others give up bad hobbies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spending time with their neighbors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52. Gardening can help children to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play with wild animals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live outdoors with their family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get away from electronic devices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learn various ways of cooking</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53. What does the underlined word “workout” in Paragraph 4 probably mean?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Rest.			B. Physical exercise.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Job.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Gardening skill</a:t>
            </a:r>
            <a:r>
              <a:rPr lang="en-US" sz="2400" b="1" dirty="0">
                <a:latin typeface="微软雅黑" panose="020B0503020204020204" pitchFamily="34" charset="-122"/>
                <a:ea typeface="微软雅黑" panose="020B0503020204020204" pitchFamily="34" charset="-122"/>
              </a:rPr>
              <a:t>.</a:t>
            </a:r>
            <a:endParaRPr 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993065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9366885" y="7899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5599430" y="282956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1434465" y="558546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7650480" y="28295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9136380" y="1571625"/>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2432050" y="55854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266700" y="-27432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4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细节理解题。根据文章第2段前3句“Gardening helps reduce loneliness … you can spend some time with your neighbors”可知，故本题正确答案为D。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细节理解题。根据文章第3段第2句话“It gets families outdoors and off computers, televisions and other electronics …”可知，故本题正确答案为C。B项live outdoors with their family，跟课文中gets families outdoors还是有区别的。</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70883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词义猜测题。从第4段最后一句话可以找到workout这个词，整句的意思为“通过园艺你可以很容易地得到……”。A项意为“休息”，C项意为“工作”，D项意为“园艺技能”，均不符合句意，很显然本题正确答案为B，意为“体力劳动”。</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54. From Paragraph 5, we know that gardening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helps the brain calm down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needs few repeated actions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connects the elderly with nature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makes the brain work as computers do</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55. In which section of a magazine can we probably find this passage?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Technology.		B. Education.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Health.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Economy</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993065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7661910" y="7899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10931525" y="29476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9790430" y="41516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9791065" y="789940"/>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400050" y="-23622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前面一段总启句“Objects under water will appear larger than they would on the surface, too”，物体在水下将会比在表面呈现的大一些。在第二段的开头用 What’s more 这个短语表示递进，进一步说明在深水里，颜色也似乎没有那么明亮，故本题正确答案为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292100" y="1450340"/>
            <a:ext cx="11752580" cy="304609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Objects under water will appear larger than they would on the surface, too. Be careful not to tell any stories about the big fish that got away. That fish might not be so big after all! It’s just because sometimes things can seem to be as much as about 33 percent bigger in water.</a:t>
            </a:r>
            <a:endParaRPr lang="en-US" altLang="zh-CN" sz="2400" b="1" dirty="0">
              <a:latin typeface="微软雅黑" panose="020B0503020204020204" pitchFamily="34" charset="-122"/>
              <a:ea typeface="微软雅黑" panose="020B0503020204020204" pitchFamily="34" charset="-122"/>
            </a:endParaRPr>
          </a:p>
          <a:p>
            <a:pPr indent="457200" algn="l"/>
            <a:r>
              <a:rPr lang="en-US" altLang="zh-CN" sz="2400" b="1" dirty="0">
                <a:latin typeface="微软雅黑" panose="020B0503020204020204" pitchFamily="34" charset="-122"/>
                <a:ea typeface="微软雅黑" panose="020B0503020204020204" pitchFamily="34" charset="-122"/>
              </a:rPr>
              <a:t>______ In fact, it looks as if some colors are missing.</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A. And light is taken in as it moves down through the water.</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B. Swimmers wear wet suits to keep warm underwater.</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C. What’s more, in deep water, colors just don’t seem as bright.</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细节理解题。根据文章第5段“Studies found that the elderly could benefit most from gardening because … These actions have a calming effect on the brain …”可知，本题正确答案为A，园艺可以帮助人们使大脑清醒，从而帮助老人。</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推理猜测题。文章围绕主题gardening来写，阐述了园艺可以帮助人们更健康，故本题正确</a:t>
            </a:r>
            <a:r>
              <a:rPr lang="en-US" sz="2800" b="1" dirty="0">
                <a:latin typeface="微软雅黑" panose="020B0503020204020204" pitchFamily="34" charset="-122"/>
                <a:ea typeface="微软雅黑" panose="020B0503020204020204" pitchFamily="34" charset="-122"/>
              </a:rPr>
              <a:t> 答案为C。</a:t>
            </a:r>
            <a:endParaRPr lang="en-US"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663575"/>
            <a:ext cx="12191365" cy="5692775"/>
          </a:xfrm>
          <a:prstGeom prst="rect">
            <a:avLst/>
          </a:prstGeom>
          <a:noFill/>
        </p:spPr>
        <p:txBody>
          <a:bodyPr wrap="square" rtlCol="0" anchor="t">
            <a:spAutoFit/>
          </a:bodyPr>
          <a:lstStyle/>
          <a:p>
            <a:r>
              <a:rPr lang="en-US" altLang="zh-CN" sz="2800"/>
              <a:t> 2020年广东高职高考阅读真题</a:t>
            </a:r>
            <a:endParaRPr lang="en-US" altLang="zh-CN" sz="2800"/>
          </a:p>
          <a:p>
            <a:r>
              <a:rPr lang="en-US" altLang="zh-CN" sz="2800"/>
              <a:t>                                                         A（记叙文）</a:t>
            </a:r>
            <a:endParaRPr lang="en-US" altLang="zh-CN" sz="2800"/>
          </a:p>
          <a:p>
            <a:r>
              <a:rPr lang="en-US" altLang="zh-CN" sz="2800"/>
              <a:t>      </a:t>
            </a:r>
            <a:endParaRPr lang="en-US" altLang="zh-CN" sz="2800"/>
          </a:p>
          <a:p>
            <a:pPr algn="just"/>
            <a:r>
              <a:rPr lang="en-US" altLang="zh-CN" sz="2800"/>
              <a:t>         A few years ago, my husband got a job offer from an American company, so I had to give up everything I had in Greece and moved to the United States with him. Starting a new life as a housewife isn’t easy for me, but I manage to get by with all with much to offer. But I have to admit that I’m a little afraid of looking in the eyes of the people I meet. It is a doubtful look which suggests that I am not an able woman. After a long time of receiving this look, I start to doubt if I can really handle my life here.</a:t>
            </a:r>
            <a:endParaRPr lang="en-US" altLang="zh-CN" sz="2800"/>
          </a:p>
          <a:p>
            <a:pPr algn="just"/>
            <a:r>
              <a:rPr lang="en-US" altLang="zh-CN" sz="2800"/>
              <a:t>      One day, my boy brought home a piece of paper from school. I worried it would be something bad. After reading this paper many times, I thought it said that my son was not going to be allowed to stay in the school.</a:t>
            </a:r>
            <a:endParaRPr lang="en-US" altLang="zh-CN" sz="2800"/>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endParaRPr lang="zh-CN" altLang="en-US" sz="3200" b="1">
              <a:solidFill>
                <a:schemeClr val="bg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303530"/>
            <a:ext cx="12191365" cy="4831080"/>
          </a:xfrm>
          <a:prstGeom prst="rect">
            <a:avLst/>
          </a:prstGeom>
          <a:noFill/>
        </p:spPr>
        <p:txBody>
          <a:bodyPr wrap="square" rtlCol="0" anchor="t">
            <a:spAutoFit/>
          </a:bodyPr>
          <a:lstStyle/>
          <a:p>
            <a:pPr algn="just"/>
            <a:r>
              <a:rPr lang="en-US" altLang="zh-CN" sz="2800"/>
              <a:t>      </a:t>
            </a:r>
            <a:r>
              <a:rPr lang="en-US" altLang="zh-CN" sz="2800" u="sng"/>
              <a:t>Something inside me broke up.</a:t>
            </a:r>
            <a:r>
              <a:rPr lang="en-US" altLang="zh-CN" sz="2800"/>
              <a:t> Maybe it was the pain of leaving my parents and friends in Greece. Maybe it was all the worries about our life and work here. I don’t know what it was, but I went crying like a crazy woman out of the house to the school to tell them that my son was a good boy, and that he had to learn many things.</a:t>
            </a:r>
            <a:endParaRPr lang="en-US" altLang="zh-CN" sz="2800"/>
          </a:p>
          <a:p>
            <a:pPr algn="just"/>
            <a:r>
              <a:rPr lang="en-US" altLang="zh-CN" sz="2800"/>
              <a:t>      Somebody took me to the schoolmaster’s office. He had no idea what I was saying. Perhaps I was speaking Greek then. I don’t remember. Maybe he was worried I was sick. They called my husband at work. He was very worried when he came and then he became very angry. Actually they did not want to throw my son out of the school. The piece of paper said that they were putting him in a higher class.</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a:t>
            </a:r>
            <a:r>
              <a:rPr lang="en-US" sz="2400" b="1" dirty="0">
                <a:latin typeface="微软雅黑" panose="020B0503020204020204" pitchFamily="34" charset="-122"/>
                <a:ea typeface="微软雅黑" panose="020B0503020204020204" pitchFamily="34" charset="-122"/>
              </a:rPr>
              <a:t>1</a:t>
            </a:r>
            <a:r>
              <a:rPr sz="2400" b="1" dirty="0">
                <a:latin typeface="微软雅黑" panose="020B0503020204020204" pitchFamily="34" charset="-122"/>
                <a:ea typeface="微软雅黑" panose="020B0503020204020204" pitchFamily="34" charset="-122"/>
              </a:rPr>
              <a:t>. What’s the author’s opinion about herself?</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She is nice to look at. 		B. She is a woman of abilities.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She is a patient housewife. 		D. She is proud of her son.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42. The author is afraid of looking in the eyes of the people because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they don’t see her as an able woman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life in Greece was too difficult for her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she doesn’t have all the necessary skills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she is a housewife depending on her husband</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43. The underlined sentence in Paragraph 3 indicates that the author had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difficulties with her job 		B. the fear of leaving her parents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worries about her situation 	D. the need to move to a new house</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995804" y="6199956"/>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7777480" y="866140"/>
            <a:ext cx="21285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10591165" y="2071370"/>
            <a:ext cx="229298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425133" y="5154295"/>
            <a:ext cx="11468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677525" y="27749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8402955" y="6915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4384003" y="5152876"/>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4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细节判断题。根据第1段第2—4句话“Starting a new life as a housewife isn’t easy for me, but I manage to get by with all my skills. I feel proud of myself. I feel I am a good person with much to offer”可知，作者能运用自身的技能设法对付新的生活，并为自己感到很自豪，认为自己是个能够付出很多的好人，故本题正确答案为B。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a:t>
            </a:r>
            <a:r>
              <a:rPr sz="2800" b="1" dirty="0">
                <a:solidFill>
                  <a:schemeClr val="tx1"/>
                </a:solidFill>
                <a:latin typeface="微软雅黑" panose="020B0503020204020204" pitchFamily="34" charset="-122"/>
                <a:ea typeface="微软雅黑" panose="020B0503020204020204" pitchFamily="34" charset="-122"/>
              </a:rPr>
              <a:t>42. </a:t>
            </a:r>
            <a:r>
              <a:rPr sz="2800" b="1" dirty="0">
                <a:latin typeface="微软雅黑" panose="020B0503020204020204" pitchFamily="34" charset="-122"/>
                <a:ea typeface="微软雅黑" panose="020B0503020204020204" pitchFamily="34" charset="-122"/>
              </a:rPr>
              <a:t>细节判断题。根据第1段倒数第2句话“It is a doubtful look which suggests that I am not an able woman”可知，周围人的眼神对她的能力表示怀疑，故本题正确答案为A。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a:t>
            </a:r>
            <a:r>
              <a:rPr sz="2800" b="1" dirty="0">
                <a:solidFill>
                  <a:schemeClr val="tx1"/>
                </a:solidFill>
                <a:latin typeface="微软雅黑" panose="020B0503020204020204" pitchFamily="34" charset="-122"/>
                <a:ea typeface="微软雅黑" panose="020B0503020204020204" pitchFamily="34" charset="-122"/>
              </a:rPr>
              <a:t>43.</a:t>
            </a:r>
            <a:r>
              <a:rPr lang="en-US" sz="2800" b="1" dirty="0">
                <a:solidFill>
                  <a:schemeClr val="tx1"/>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推理判断题。根据第3段第3句话“Maybe it was all the worries about our life and work here”可知，她对自己的生活和工作充满了焦虑，故本题正确答案为C。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271780" y="840105"/>
            <a:ext cx="11310620" cy="6017895"/>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44. What happened after the author went to the schoolmaster’s office?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She had a quarrel with the schoolmaster.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Her husband was called to the school.</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She made the schoolmaster angry.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She got another paper for her son.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45. We can learn from the last paragraph that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the father was very angry with the school</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the son was studying in a higher class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the son was asked to leave the school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the author misunderstood the paper</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11377930" y="840105"/>
            <a:ext cx="13036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7621270" y="2812415"/>
            <a:ext cx="9899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707370" y="15551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9227185" y="33343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4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solidFill>
                  <a:schemeClr val="tx1"/>
                </a:solidFill>
                <a:latin typeface="微软雅黑" panose="020B0503020204020204" pitchFamily="34" charset="-122"/>
                <a:ea typeface="微软雅黑" panose="020B0503020204020204" pitchFamily="34" charset="-122"/>
              </a:rPr>
              <a:t>44.</a:t>
            </a:r>
            <a:r>
              <a:rPr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细节判断题。根据第3段第6句话“They called my husband at work”可知，学校打电话叫来了作者的老公，故本题正确答案为B。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矩形 5"/>
          <p:cNvSpPr/>
          <p:nvPr>
            <p:custDataLst>
              <p:tags r:id="rId2"/>
            </p:custDataLst>
          </p:nvPr>
        </p:nvSpPr>
        <p:spPr>
          <a:xfrm>
            <a:off x="353060" y="812165"/>
            <a:ext cx="11691620" cy="386207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 转折关系</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段落行文中后句与前句构成逻辑上的转折关系或前句与后句构成逻辑上的让步关系。常见的标志性词汇有 but，however，instead，nevertheless，or/otherwise，whereas，while，yet，at any rate，in any case，on the contrary，although/though/as，in spite of 等。</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推理判断题。根据最后一段倒数第1—2句话“Actually they did not want to throw my son out of the school. The piece of paper said that they were putting him in a higher class”可知，事实上他们并不是想让我儿子离开学校，这张纸说的是要让他跳级，因此作者误解了这张纸的内容，故本题正确答案为D。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167005"/>
            <a:ext cx="12191365" cy="6123940"/>
          </a:xfrm>
          <a:prstGeom prst="rect">
            <a:avLst/>
          </a:prstGeom>
          <a:noFill/>
        </p:spPr>
        <p:txBody>
          <a:bodyPr wrap="square" rtlCol="0" anchor="t">
            <a:spAutoFit/>
          </a:bodyPr>
          <a:lstStyle/>
          <a:p>
            <a:r>
              <a:rPr lang="en-US" altLang="zh-CN" sz="2800"/>
              <a:t>                                                      B（议论文）</a:t>
            </a:r>
            <a:endParaRPr lang="en-US" altLang="zh-CN" sz="2800"/>
          </a:p>
          <a:p>
            <a:pPr algn="just"/>
            <a:r>
              <a:rPr lang="en-US" altLang="zh-CN" sz="2800"/>
              <a:t>       Most children want a bigger allowance ( 零花钱 ) than they receive. In order to get more money, they tell their parents that their friends get more than they do. But they aren’t usually telling the truth. A research shows that most children in Canada receive very small amounts of money. And parents often tell their children how to spend their allowances.</a:t>
            </a:r>
            <a:endParaRPr lang="en-US" altLang="zh-CN" sz="2800"/>
          </a:p>
          <a:p>
            <a:pPr algn="just"/>
            <a:r>
              <a:rPr lang="en-US" altLang="zh-CN" sz="2800"/>
              <a:t>      According to the research, boys under the age of eight receive more money than girls of the same age. Maybe this is because they shout louder than girls. But 8-to-12-year-old girls get more money than boys of the same age, perhaps because they are more mature ( 成熟 ). Rich parents usually give their children bigger allowances than other parents.</a:t>
            </a:r>
            <a:endParaRPr lang="en-US" altLang="zh-CN" sz="2800"/>
          </a:p>
          <a:p>
            <a:pPr algn="just"/>
            <a:r>
              <a:rPr lang="en-US" altLang="zh-CN" sz="2800"/>
              <a:t>      Surprisingly, an only child does not receive more than a child of similar age in a larger family. Children who receive the biggest allowances for their age are younger brothers and sisters. They receive more money than children of the same age who </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303530"/>
            <a:ext cx="12191365" cy="6123940"/>
          </a:xfrm>
          <a:prstGeom prst="rect">
            <a:avLst/>
          </a:prstGeom>
          <a:noFill/>
        </p:spPr>
        <p:txBody>
          <a:bodyPr wrap="square" rtlCol="0" anchor="t">
            <a:spAutoFit/>
          </a:bodyPr>
          <a:lstStyle/>
          <a:p>
            <a:pPr algn="just"/>
            <a:r>
              <a:rPr lang="en-US" altLang="zh-CN" sz="2800" dirty="0"/>
              <a:t> </a:t>
            </a:r>
            <a:r>
              <a:rPr lang="en-US" altLang="zh-CN" sz="2800" dirty="0">
                <a:sym typeface="+mn-ea"/>
              </a:rPr>
              <a:t>are either the only children or the oldest in the family. </a:t>
            </a:r>
            <a:r>
              <a:rPr lang="en-US" altLang="zh-CN" sz="2800" dirty="0" err="1">
                <a:sym typeface="+mn-ea"/>
              </a:rPr>
              <a:t>Thisis</a:t>
            </a:r>
            <a:r>
              <a:rPr lang="en-US" altLang="zh-CN" sz="2800" dirty="0">
                <a:sym typeface="+mn-ea"/>
              </a:rPr>
              <a:t> probably because they are always comparing their allowances to what their older brothers and sisters get.</a:t>
            </a:r>
            <a:endParaRPr lang="en-US" altLang="zh-CN" sz="2800" dirty="0">
              <a:sym typeface="+mn-ea"/>
            </a:endParaRPr>
          </a:p>
          <a:p>
            <a:pPr algn="just"/>
            <a:r>
              <a:rPr lang="en-US" altLang="zh-CN" sz="2800" dirty="0">
                <a:sym typeface="+mn-ea"/>
              </a:rPr>
              <a:t>       Children still receive money for housework. The most common jobs are cleaning their rooms and washing the dishes. Other common jobs are taking out the rubbish, setting the table, and feeding the cat. One mother said her 10-year-old son received $10 a week, but she gave him an extra $5 if he woke up and </a:t>
            </a:r>
            <a:endParaRPr lang="en-US" altLang="zh-CN" sz="2800" dirty="0">
              <a:sym typeface="+mn-ea"/>
            </a:endParaRPr>
          </a:p>
          <a:p>
            <a:pPr algn="just"/>
            <a:r>
              <a:rPr lang="en-US" altLang="zh-CN" sz="2800" dirty="0">
                <a:sym typeface="+mn-ea"/>
              </a:rPr>
              <a:t>went to school in a good state of feeling. She said it was very successful.</a:t>
            </a:r>
            <a:endParaRPr lang="en-US" altLang="zh-CN" sz="2800" dirty="0">
              <a:sym typeface="+mn-ea"/>
            </a:endParaRPr>
          </a:p>
          <a:p>
            <a:pPr algn="just"/>
            <a:r>
              <a:rPr lang="en-US" altLang="zh-CN" sz="2800" dirty="0">
                <a:sym typeface="+mn-ea"/>
              </a:rPr>
              <a:t>      Many parents worry about their children’s spending. One mother gives her 10-year-old son only $4 a week because he spends all his money on candy. A father says he gives his 15-year-old daughter only $2 a week because he is afraid that she would buy unhealthy food. But generally, parents have very few rules for the spending of 12-to-15-year-olds and no rules for over-l5-year-olds. They should be old enough to decide for themselves what to spend their money on.</a:t>
            </a:r>
            <a:endParaRPr lang="en-US" altLang="zh-CN" sz="2800" dirty="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193675" y="918210"/>
            <a:ext cx="11788140" cy="5803265"/>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46. According to the passage, children sometimes lie to their parents in order to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get more pocket money 		B. make more friends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learn how to spend money 		D. learn about parents’ love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47. According to the research, parents in larger families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often shout loud to their daughters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care more about children under eight</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wish their children to be more mature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give their children different allowances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48. Who probably gets a bigger allowance from parents?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The older brother. 		B. The only child.</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The younger sister. 		D. The older sister.</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1682115" y="1143000"/>
            <a:ext cx="201231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8896350" y="2562225"/>
            <a:ext cx="221234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文本框 12"/>
          <p:cNvSpPr txBox="1"/>
          <p:nvPr/>
        </p:nvSpPr>
        <p:spPr>
          <a:xfrm>
            <a:off x="9023985" y="4989830"/>
            <a:ext cx="12204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408285" y="3168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4515485" y="13843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9761220" y="49898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1000"/>
                                        <p:tgtEl>
                                          <p:spTgt spid="6"/>
                                        </p:tgtEl>
                                      </p:cBhvr>
                                    </p:animEffect>
                                    <p:anim calcmode="lin" valueType="num">
                                      <p:cBhvr>
                                        <p:cTn id="25" dur="1000" fill="hold"/>
                                        <p:tgtEl>
                                          <p:spTgt spid="6"/>
                                        </p:tgtEl>
                                        <p:attrNameLst>
                                          <p:attrName>ppt_x</p:attrName>
                                        </p:attrNameLst>
                                      </p:cBhvr>
                                      <p:tavLst>
                                        <p:tav tm="0">
                                          <p:val>
                                            <p:strVal val="#ppt_x"/>
                                          </p:val>
                                        </p:tav>
                                        <p:tav tm="100000">
                                          <p:val>
                                            <p:strVal val="#ppt_x"/>
                                          </p:val>
                                        </p:tav>
                                      </p:tavLst>
                                    </p:anim>
                                    <p:anim calcmode="lin" valueType="num">
                                      <p:cBhvr>
                                        <p:cTn id="2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1000"/>
                                        <p:tgtEl>
                                          <p:spTgt spid="13"/>
                                        </p:tgtEl>
                                      </p:cBhvr>
                                    </p:animEffect>
                                    <p:anim calcmode="lin" valueType="num">
                                      <p:cBhvr>
                                        <p:cTn id="32" dur="1000" fill="hold"/>
                                        <p:tgtEl>
                                          <p:spTgt spid="13"/>
                                        </p:tgtEl>
                                        <p:attrNameLst>
                                          <p:attrName>ppt_x</p:attrName>
                                        </p:attrNameLst>
                                      </p:cBhvr>
                                      <p:tavLst>
                                        <p:tav tm="0">
                                          <p:val>
                                            <p:strVal val="#ppt_x"/>
                                          </p:val>
                                        </p:tav>
                                        <p:tav tm="100000">
                                          <p:val>
                                            <p:strVal val="#ppt_x"/>
                                          </p:val>
                                        </p:tav>
                                      </p:tavLst>
                                    </p:anim>
                                    <p:anim calcmode="lin" valueType="num">
                                      <p:cBhvr>
                                        <p:cTn id="33" dur="1000" fill="hold"/>
                                        <p:tgtEl>
                                          <p:spTgt spid="1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4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tx1"/>
                </a:solidFill>
                <a:latin typeface="微软雅黑" panose="020B0503020204020204" pitchFamily="34" charset="-122"/>
                <a:ea typeface="微软雅黑" panose="020B0503020204020204" pitchFamily="34" charset="-122"/>
              </a:rPr>
              <a:t>46. </a:t>
            </a:r>
            <a:r>
              <a:rPr sz="2800" b="1" dirty="0">
                <a:latin typeface="微软雅黑" panose="020B0503020204020204" pitchFamily="34" charset="-122"/>
                <a:ea typeface="微软雅黑" panose="020B0503020204020204" pitchFamily="34" charset="-122"/>
              </a:rPr>
              <a:t>细节判断题。根据第1段第2—3句话“In order to get more money, they tell their parents that their friends get more than they do. But they aren’t usually telling the truth”可知，小孩和父母撒谎，是为了得到更多的零花钱，故本题正确答案为A。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1825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043974"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tx1"/>
                </a:solidFill>
                <a:latin typeface="微软雅黑" panose="020B0503020204020204" pitchFamily="34" charset="-122"/>
                <a:ea typeface="微软雅黑" panose="020B0503020204020204" pitchFamily="34" charset="-122"/>
              </a:rPr>
              <a:t>47.</a:t>
            </a:r>
            <a:r>
              <a:rPr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短文第3段第1—2句话提到，令人惊讶的是，独生子女不会收到多于在大家庭中同等年龄小孩的零花钱。年幼的弟弟或妹妹会收到最多的零花钱。第3段最后一句话提到，这大概是因为他们会和哥哥姐姐们比较谁的零花钱多。由此可知，在大家庭中父母会给小孩不同数量的零花钱，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189781"/>
            <a:ext cx="7529514"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推理判断题。根据第3段第1—2句话“Surprisingly, an only child does not receive more than a child of similar age in a larger family. Children who receive the biggest allowances for their age are younger brothers and sisters”可知，年幼的弟弟妹妹会得到更多的零花钱，故本题正确答案为C。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193675" y="918210"/>
            <a:ext cx="11788140" cy="5803265"/>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49. What can we learn from Paragraph 4?</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Children do housework only for money.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Children do various kinds of housework.</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Children are happy with their housework.</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Children get a big allowance by doing housework.</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50. Children over 12 don’t have many rules for spending their allowances because they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don’t like candy any more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see some food as unhealthy</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know the value of health</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can make their own decisions</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6784340" y="918207"/>
            <a:ext cx="6597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2655570" y="3559175"/>
            <a:ext cx="6597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0" name="文本框 9">
            <a:hlinkClick r:id="rId3" action="ppaction://hlinksldjump"/>
          </p:cNvPr>
          <p:cNvSpPr txBox="1"/>
          <p:nvPr/>
        </p:nvSpPr>
        <p:spPr>
          <a:xfrm>
            <a:off x="7444105" y="1143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2" name="文本框 11">
            <a:hlinkClick r:id="rId4" action="ppaction://hlinksldjump"/>
          </p:cNvPr>
          <p:cNvSpPr txBox="1"/>
          <p:nvPr/>
        </p:nvSpPr>
        <p:spPr>
          <a:xfrm>
            <a:off x="5447030" y="35591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p:bldP spid="9" grpId="1"/>
      <p:bldP spid="10" grpId="0" bldLvl="0" animBg="1"/>
      <p:bldP spid="10" grpId="1" animBg="1"/>
      <p:bldP spid="12" grpId="0" bldLvl="0" animBg="1"/>
      <p:bldP spid="12" grpId="1" animBg="1"/>
    </p:bldLst>
  </p:timing>
</p:sld>
</file>

<file path=ppt/slides/slide4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663609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solidFill>
                  <a:schemeClr val="tx1"/>
                </a:solidFill>
                <a:latin typeface="微软雅黑" panose="020B0503020204020204" pitchFamily="34" charset="-122"/>
                <a:ea typeface="微软雅黑" panose="020B0503020204020204" pitchFamily="34" charset="-122"/>
              </a:rPr>
              <a:t> 49.</a:t>
            </a:r>
            <a:r>
              <a:rPr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推理判断题。根据第4段第1句话“Children still receive money for housework”可知，“Children do various kinds of housework（小孩做各种各样的家务）”。D项比较易混，主要在于get a big allowance不够合理，故本题正确答案为B。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199245"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tx1"/>
                </a:solidFill>
                <a:latin typeface="微软雅黑" panose="020B0503020204020204" pitchFamily="34" charset="-122"/>
                <a:ea typeface="微软雅黑" panose="020B0503020204020204" pitchFamily="34" charset="-122"/>
              </a:rPr>
              <a:t>50. </a:t>
            </a:r>
            <a:r>
              <a:rPr sz="2800" b="1" dirty="0">
                <a:latin typeface="微软雅黑" panose="020B0503020204020204" pitchFamily="34" charset="-122"/>
                <a:ea typeface="微软雅黑" panose="020B0503020204020204" pitchFamily="34" charset="-122"/>
              </a:rPr>
              <a:t>细节判断题。根据最后一段倒数第1—2句话“But generally, parents have very few rules for the spending of 12-to-15-year-olds and no rules for over-l5-year-olds. They should be old enough to decide for themselves what to spend their money on”可知，父母对12至15岁儿童的支出规定很少，对超过15岁的儿童则没有规定。他们的年纪足够大，可以自己决定把钱花在什么地方，故本题正确答案为D。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738360" y="4253865"/>
            <a:ext cx="2399665" cy="252285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前面一句提到狗能帮助残疾人做各种各样的工作，从空格处了解，对于绝大多数人来说，对于家庭中的老年人或者青年人来说，狗仅仅是宠物或者老朋友。这里用了 however 表示转折，普通人区别于残疾人的不同，故本题正确答案为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292100" y="1450340"/>
            <a:ext cx="11752580" cy="304609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Nowadays, dogs can be taught to turn on lights, open fridges and dial the telephones for their disable owners. For most people, ______ If you have a dog, please treat it well.</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A. however, dogs are simply pets and friends for both young and old members of the family.</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B. people often say that a dog is a man’s best friend.</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C. for example, sheep dogs are famous for their ability to control hundreds of sheep.</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303530"/>
            <a:ext cx="12191365" cy="5692775"/>
          </a:xfrm>
          <a:prstGeom prst="rect">
            <a:avLst/>
          </a:prstGeom>
          <a:noFill/>
        </p:spPr>
        <p:txBody>
          <a:bodyPr wrap="square" rtlCol="0" anchor="t">
            <a:spAutoFit/>
          </a:bodyPr>
          <a:lstStyle/>
          <a:p>
            <a:r>
              <a:rPr lang="en-US" altLang="zh-CN" sz="2800"/>
              <a:t>                                                        C（说明文）</a:t>
            </a:r>
            <a:endParaRPr lang="en-US" altLang="zh-CN" sz="2800"/>
          </a:p>
          <a:p>
            <a:r>
              <a:rPr lang="en-US" altLang="zh-CN" sz="2800"/>
              <a:t>        Nowadays more and more people stop using plastic straws (吸管). The waste created by plastic straws is unbelievable. In the United States alone, 500 million straws are thrown away every day. That’s enough straws to wrap around the earth 2.5 times each day.</a:t>
            </a:r>
            <a:endParaRPr lang="en-US" altLang="zh-CN" sz="2800"/>
          </a:p>
          <a:p>
            <a:r>
              <a:rPr lang="en-US" altLang="zh-CN" sz="2800"/>
              <a:t>        Realizing the serious pollution caused by plastic straws, people are beginning to tell restaurant servers not to bring straws. Starting this summer, Seattle will stop using plastic straws in all businesses that sell food and drinks. Scotland plans to be plastic-straw-free by the end of 2019.</a:t>
            </a:r>
            <a:endParaRPr lang="en-US" altLang="zh-CN" sz="2800"/>
          </a:p>
          <a:p>
            <a:r>
              <a:rPr lang="en-US" altLang="zh-CN" sz="2800"/>
              <a:t>      In response (响应), McDonald’s is providing paper straws in its 1,300 stores in the UK, but customers have to ask for them. </a:t>
            </a:r>
            <a:r>
              <a:rPr lang="en-US" altLang="zh-CN" sz="2800" u="sng"/>
              <a:t>They</a:t>
            </a:r>
            <a:r>
              <a:rPr lang="en-US" altLang="zh-CN" sz="2800"/>
              <a:t> won’t go with each drink. The change from plastic to paper is a test to see how people respond to the change. If it’s successful in the UK, McDonald’s may do the same in other countries as well.</a:t>
            </a:r>
            <a:endParaRPr lang="en-US" altLang="zh-CN"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635" y="303530"/>
            <a:ext cx="12191365" cy="3107690"/>
          </a:xfrm>
          <a:prstGeom prst="rect">
            <a:avLst/>
          </a:prstGeom>
          <a:noFill/>
        </p:spPr>
        <p:txBody>
          <a:bodyPr wrap="square" rtlCol="0" anchor="t">
            <a:spAutoFit/>
          </a:bodyPr>
          <a:lstStyle/>
          <a:p>
            <a:pPr algn="just"/>
            <a:r>
              <a:rPr lang="en-US" altLang="zh-CN" sz="2800" dirty="0"/>
              <a:t>         </a:t>
            </a:r>
            <a:r>
              <a:rPr lang="en-US" altLang="zh-CN" sz="2800" dirty="0">
                <a:sym typeface="+mn-ea"/>
              </a:rPr>
              <a:t>Used plastic straws are usually thrown away along the side of roads and in our oceans. They aren’t the biggest polluter of our waterways, but they can be deadly to fish and birds. Their size makes them easy for lives in the sea to eat.</a:t>
            </a:r>
            <a:endParaRPr lang="en-US" altLang="zh-CN" sz="2800" dirty="0">
              <a:sym typeface="+mn-ea"/>
            </a:endParaRPr>
          </a:p>
          <a:p>
            <a:pPr algn="just"/>
            <a:r>
              <a:rPr lang="en-US" altLang="zh-CN" sz="2800" dirty="0">
                <a:sym typeface="+mn-ea"/>
              </a:rPr>
              <a:t>        The paper straw is not the only choice, but it’s certainly a good solution. However, if you like to use straws, you can avoid those for one-time use with a little planning. Bamboo, glass and metal are also used to make reusable straws. You can carry it with you for those times when you want to use a drinking straw.</a:t>
            </a:r>
            <a:endParaRPr lang="en-US" altLang="zh-CN" sz="2800" dirty="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10292080" y="-453604"/>
            <a:ext cx="4648200" cy="5065188"/>
          </a:xfrm>
          <a:prstGeom prst="rect">
            <a:avLst/>
          </a:prstGeom>
        </p:spPr>
      </p:pic>
      <p:sp>
        <p:nvSpPr>
          <p:cNvPr id="3" name="内容占位符 2"/>
          <p:cNvSpPr>
            <a:spLocks noGrp="1"/>
          </p:cNvSpPr>
          <p:nvPr>
            <p:ph idx="1"/>
          </p:nvPr>
        </p:nvSpPr>
        <p:spPr>
          <a:xfrm>
            <a:off x="457200" y="1212532"/>
            <a:ext cx="11277600" cy="5803409"/>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51. From Paragraph 1, we know that the author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expects Americans to stop using plastic straws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wants to show how serious the problem is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plans to wrap the earth with straws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cares little about plastic pollution</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52. What does the underlined word  “They” in Paragraph 3 refer to?</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Restaurant servers.                 B. Customers.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Paper straws.                           D. Stores.</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文本框 10"/>
          <p:cNvSpPr txBox="1"/>
          <p:nvPr/>
        </p:nvSpPr>
        <p:spPr>
          <a:xfrm>
            <a:off x="8127365" y="1029281"/>
            <a:ext cx="12204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8343676" y="3774743"/>
            <a:ext cx="11379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10444480" y="42595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文本框 9">
            <a:hlinkClick r:id="rId4" action="ppaction://hlinksldjump"/>
          </p:cNvPr>
          <p:cNvSpPr txBox="1"/>
          <p:nvPr/>
        </p:nvSpPr>
        <p:spPr>
          <a:xfrm>
            <a:off x="9761220" y="13449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4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87530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51. </a:t>
            </a:r>
            <a:r>
              <a:rPr sz="2800" b="1">
                <a:latin typeface="微软雅黑" panose="020B0503020204020204" pitchFamily="34" charset="-122"/>
                <a:ea typeface="微软雅黑" panose="020B0503020204020204" pitchFamily="34" charset="-122"/>
              </a:rPr>
              <a:t>推理判断题。作者在第1段列举事实“The waste created by plastic straws is unbelievable. In the United States alone, 500 million straws are thrown away every day. That’s enough straws to wrap around the earth 2.5 times each day（塑料吸管产生的废物令人难以置信。仅在美国，每天就有5亿根吸管被扔掉。这些吸管足够每天环绕地球2.5圈）”，以此说明问题的严重性，故本题正确答案为B。</a:t>
            </a:r>
            <a:endParaRPr sz="2800" b="1">
              <a:latin typeface="微软雅黑" panose="020B0503020204020204" pitchFamily="34" charset="-122"/>
              <a:ea typeface="微软雅黑" panose="020B0503020204020204" pitchFamily="34" charset="-122"/>
            </a:endParaRPr>
          </a:p>
        </p:txBody>
      </p:sp>
      <p:grpSp>
        <p:nvGrpSpPr>
          <p:cNvPr id="69" name="Group 4"/>
          <p:cNvGrpSpPr/>
          <p:nvPr/>
        </p:nvGrpSpPr>
        <p:grpSpPr>
          <a:xfrm>
            <a:off x="9992995" y="4180840"/>
            <a:ext cx="2215515" cy="264922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79696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solidFill>
                  <a:schemeClr val="tx1"/>
                </a:solidFill>
                <a:latin typeface="微软雅黑" panose="020B0503020204020204" pitchFamily="34" charset="-122"/>
                <a:ea typeface="微软雅黑" panose="020B0503020204020204" pitchFamily="34" charset="-122"/>
              </a:rPr>
              <a:t> 52.</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猜测词义题。根据第3段第1句话后半部分“but customers have to ask for them”可知，they</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和前一句话的宾格them指代同一事物，此时都是代指paper straws，故本题正确答案为C。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457200" y="1212532"/>
            <a:ext cx="11277600" cy="5803409"/>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53. If British people accept paper straws, McDonald’s may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reuse more plastic straws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B. carry out a test on the change</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provide paper straws in its UK stores	</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D. promote paper straws in other countries</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54. The plastic straw can do great harm to sea life because of its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size            B. shape		   C. color 		D. number</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55. The passage is probably taken from a magazine about __________.</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A. culture         B. health		C. environment            D. technology</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9830435" y="1103630"/>
            <a:ext cx="105600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p:cNvSpPr txBox="1"/>
          <p:nvPr/>
        </p:nvSpPr>
        <p:spPr>
          <a:xfrm>
            <a:off x="648970" y="3705860"/>
            <a:ext cx="13696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9502775" y="4609465"/>
            <a:ext cx="9239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1" name="文本框 10">
            <a:hlinkClick r:id="rId3" action="ppaction://hlinksldjump"/>
          </p:cNvPr>
          <p:cNvSpPr txBox="1"/>
          <p:nvPr/>
        </p:nvSpPr>
        <p:spPr>
          <a:xfrm>
            <a:off x="10408285" y="17849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3" name="文本框 12">
            <a:hlinkClick r:id="rId4" action="ppaction://hlinksldjump"/>
          </p:cNvPr>
          <p:cNvSpPr txBox="1"/>
          <p:nvPr/>
        </p:nvSpPr>
        <p:spPr>
          <a:xfrm>
            <a:off x="4036695" y="3886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5" name="文本框 14">
            <a:hlinkClick r:id="rId5" action="ppaction://hlinksldjump"/>
          </p:cNvPr>
          <p:cNvSpPr txBox="1"/>
          <p:nvPr/>
        </p:nvSpPr>
        <p:spPr>
          <a:xfrm>
            <a:off x="10886440" y="51314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10"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1000"/>
                                        <p:tgtEl>
                                          <p:spTgt spid="13"/>
                                        </p:tgtEl>
                                      </p:cBhvr>
                                    </p:animEffect>
                                    <p:anim calcmode="lin" valueType="num">
                                      <p:cBhvr>
                                        <p:cTn id="25" dur="1000" fill="hold"/>
                                        <p:tgtEl>
                                          <p:spTgt spid="13"/>
                                        </p:tgtEl>
                                        <p:attrNameLst>
                                          <p:attrName>ppt_x</p:attrName>
                                        </p:attrNameLst>
                                      </p:cBhvr>
                                      <p:tavLst>
                                        <p:tav tm="0">
                                          <p:val>
                                            <p:strVal val="#ppt_x"/>
                                          </p:val>
                                        </p:tav>
                                        <p:tav tm="100000">
                                          <p:val>
                                            <p:strVal val="#ppt_x"/>
                                          </p:val>
                                        </p:tav>
                                      </p:tavLst>
                                    </p:anim>
                                    <p:anim calcmode="lin" valueType="num">
                                      <p:cBhvr>
                                        <p:cTn id="2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p:bldP spid="6" grpId="1"/>
      <p:bldP spid="9" grpId="0"/>
      <p:bldP spid="9" grpId="1"/>
      <p:bldP spid="11" grpId="0" bldLvl="0" animBg="1"/>
      <p:bldP spid="11" grpId="1" animBg="1"/>
      <p:bldP spid="13" grpId="0" bldLvl="0" animBg="1"/>
      <p:bldP spid="13" grpId="1" animBg="1"/>
      <p:bldP spid="15" grpId="0" bldLvl="0" animBg="1"/>
      <p:bldP spid="15" grpId="1" animBg="1"/>
    </p:bldLst>
  </p:timing>
</p:sld>
</file>

<file path=ppt/slides/slide4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细节判断题。根据第3段最后一句话“If it’s successful in the UK, McDonald’s may do the same in other countries as well”可知，如果此项措施在英国获得成功，麦当劳会将其推广到其他国家，故本题正确答案为D。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54. </a:t>
            </a:r>
            <a:r>
              <a:rPr sz="2800" b="1" dirty="0">
                <a:latin typeface="微软雅黑" panose="020B0503020204020204" pitchFamily="34" charset="-122"/>
                <a:ea typeface="微软雅黑" panose="020B0503020204020204" pitchFamily="34" charset="-122"/>
              </a:rPr>
              <a:t>细节判断题。根据第4段最后一句话“Their size makes them easy for lives in the sea to eat”可知，塑料吸管的尺寸太小，很容易被海里的生物吃掉，对鱼类造成致命的危险，故本题正确答案为A。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主旨大意题。这篇文章主要阐述塑料吸管对环境的污染，因此最有可能来自与环境相关的杂志，故本题正确答案为C。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图片 9"/>
          <p:cNvPicPr>
            <a:picLocks noChangeAspect="1"/>
          </p:cNvPicPr>
          <p:nvPr/>
        </p:nvPicPr>
        <p:blipFill>
          <a:blip r:embed="rId1"/>
          <a:stretch>
            <a:fillRect/>
          </a:stretch>
        </p:blipFill>
        <p:spPr>
          <a:xfrm>
            <a:off x="407988" y="2708275"/>
            <a:ext cx="11360150" cy="6411913"/>
          </a:xfrm>
          <a:prstGeom prst="rect">
            <a:avLst/>
          </a:prstGeom>
          <a:noFill/>
          <a:ln w="9525">
            <a:noFill/>
          </a:ln>
        </p:spPr>
      </p:pic>
      <p:sp>
        <p:nvSpPr>
          <p:cNvPr id="11" name="Title 3"/>
          <p:cNvSpPr txBox="1"/>
          <p:nvPr/>
        </p:nvSpPr>
        <p:spPr>
          <a:xfrm>
            <a:off x="2669540" y="1898650"/>
            <a:ext cx="6696075" cy="1247775"/>
          </a:xfrm>
          <a:prstGeom prst="rect">
            <a:avLst/>
          </a:prstGeom>
        </p:spPr>
        <p:txBody>
          <a:bodyPr lIns="45720" tIns="22860" rIns="45720" bIns="22860" anchor="ctr"/>
          <a:lstStyle/>
          <a:p>
            <a:pPr algn="ctr" defTabSz="1827530">
              <a:lnSpc>
                <a:spcPct val="90000"/>
              </a:lnSpc>
            </a:pPr>
            <a:r>
              <a:rPr lang="zh-CN" altLang="en-US" sz="6000" b="1" dirty="0">
                <a:solidFill>
                  <a:srgbClr val="0099FF"/>
                </a:solidFill>
                <a:latin typeface="微软雅黑" panose="020B0503020204020204" pitchFamily="34" charset="-122"/>
                <a:ea typeface="微软雅黑" panose="020B0503020204020204" pitchFamily="34" charset="-122"/>
              </a:rPr>
              <a:t>谢谢观看！</a:t>
            </a:r>
            <a:endParaRPr lang="zh-CN" altLang="en-US" sz="6000" b="1" dirty="0">
              <a:solidFill>
                <a:srgbClr val="0099FF"/>
              </a:solidFill>
              <a:latin typeface="微软雅黑" panose="020B0503020204020204" pitchFamily="34" charset="-122"/>
              <a:ea typeface="微软雅黑" panose="020B0503020204020204" pitchFamily="34" charset="-122"/>
            </a:endParaRPr>
          </a:p>
        </p:txBody>
      </p:sp>
      <p:pic>
        <p:nvPicPr>
          <p:cNvPr id="158724" name="图片 16"/>
          <p:cNvPicPr>
            <a:picLocks noChangeAspect="1"/>
          </p:cNvPicPr>
          <p:nvPr/>
        </p:nvPicPr>
        <p:blipFill>
          <a:blip r:embed="rId2"/>
          <a:stretch>
            <a:fillRect/>
          </a:stretch>
        </p:blipFill>
        <p:spPr>
          <a:xfrm rot="1503710">
            <a:off x="9744075" y="-609600"/>
            <a:ext cx="1328738" cy="2081213"/>
          </a:xfrm>
          <a:prstGeom prst="rect">
            <a:avLst/>
          </a:prstGeom>
          <a:noFill/>
          <a:ln w="9525">
            <a:noFill/>
          </a:ln>
        </p:spPr>
      </p:pic>
      <p:sp>
        <p:nvSpPr>
          <p:cNvPr id="158725" name="左箭头 158724">
            <a:hlinkClick r:id="rId3" action="ppaction://hlinksldjump"/>
          </p:cNvPr>
          <p:cNvSpPr/>
          <p:nvPr/>
        </p:nvSpPr>
        <p:spPr>
          <a:xfrm>
            <a:off x="9696450" y="6310313"/>
            <a:ext cx="936625" cy="547687"/>
          </a:xfrm>
          <a:prstGeom prst="leftArrow">
            <a:avLst>
              <a:gd name="adj1" fmla="val 50000"/>
              <a:gd name="adj2" fmla="val 42753"/>
            </a:avLst>
          </a:prstGeom>
          <a:solidFill>
            <a:schemeClr val="accent1"/>
          </a:solidFill>
          <a:ln w="9525" cap="flat" cmpd="sng">
            <a:solidFill>
              <a:schemeClr val="tx1"/>
            </a:solidFill>
            <a:prstDash val="solid"/>
            <a:miter/>
            <a:headEnd type="none" w="med" len="med"/>
            <a:tailEnd type="none" w="med" len="med"/>
          </a:ln>
        </p:spPr>
        <p:txBody>
          <a:bodyPr wrap="none" anchor="ctr"/>
          <a:lstStyle/>
          <a:p>
            <a:pPr algn="ctr"/>
            <a:r>
              <a:rPr lang="zh-CN" altLang="en-US" dirty="0">
                <a:latin typeface="Arial" panose="020B0604020202020204" pitchFamily="34" charset="0"/>
              </a:rPr>
              <a:t>目录</a:t>
            </a:r>
            <a:endParaRPr lang="zh-CN" altLang="en-US" dirty="0">
              <a:latin typeface="Arial" panose="020B0604020202020204" pitchFamily="34" charset="0"/>
            </a:endParaRPr>
          </a:p>
        </p:txBody>
      </p:sp>
    </p:spTree>
  </p:cSld>
  <p:clrMapOvr>
    <a:masterClrMapping/>
  </p:clrMapOvr>
  <p:transition spd="slow"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矩形 5"/>
          <p:cNvSpPr/>
          <p:nvPr>
            <p:custDataLst>
              <p:tags r:id="rId2"/>
            </p:custDataLst>
          </p:nvPr>
        </p:nvSpPr>
        <p:spPr>
          <a:xfrm>
            <a:off x="353060" y="812165"/>
            <a:ext cx="11691620" cy="386207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 因果关系</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因果关系是指一个事件和另一个事件之间的作用关系。前句与后句之间构成前因后果或者前果后因的关系。常见的标志性词汇有：accordingly，consequently，hence，so/therefore/thus，as a result of，due to，now that，such/so … that …，thanks to 等。</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文中最后一句有提到 food safety，向前推测，这里构成的前因后果的逻辑关系是，因为它的美味，所以它自从宋朝就开始流行。后面提到伟大的诗人苏轼就是粉丝之一，而且苏轼生活的朝代是宋朝，故本题正确答案为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B</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292100" y="1450340"/>
            <a:ext cx="11752580" cy="2676525"/>
          </a:xfrm>
          <a:prstGeom prst="rect">
            <a:avLst/>
          </a:prstGeom>
          <a:noFill/>
        </p:spPr>
        <p:txBody>
          <a:bodyPr wrap="square" rtlCol="0">
            <a:spAutoFit/>
          </a:bodyPr>
          <a:lstStyle/>
          <a:p>
            <a:pPr algn="just"/>
            <a:r>
              <a:rPr lang="en-US" altLang="zh-CN" sz="2400" b="1" dirty="0">
                <a:latin typeface="微软雅黑" panose="020B0503020204020204" pitchFamily="34" charset="-122"/>
                <a:ea typeface="微软雅黑" panose="020B0503020204020204" pitchFamily="34" charset="-122"/>
              </a:rPr>
              <a:t>      ______ Our great poet Su Shi was one of its fans. However, we should always remember that food safety comes first!</a:t>
            </a:r>
            <a:endParaRPr lang="en-US" altLang="zh-CN" sz="2400" b="1" dirty="0">
              <a:latin typeface="微软雅黑" panose="020B0503020204020204" pitchFamily="34" charset="-122"/>
              <a:ea typeface="微软雅黑" panose="020B0503020204020204" pitchFamily="34" charset="-122"/>
            </a:endParaRPr>
          </a:p>
          <a:p>
            <a:pPr algn="just"/>
            <a:r>
              <a:rPr lang="en-US" altLang="zh-CN" sz="2400" b="1" dirty="0">
                <a:latin typeface="微软雅黑" panose="020B0503020204020204" pitchFamily="34" charset="-122"/>
                <a:ea typeface="微软雅黑" panose="020B0503020204020204" pitchFamily="34" charset="-122"/>
              </a:rPr>
              <a:t>A. Some food is so delicious that many foodies may risk their lives to just have a bite of it.</a:t>
            </a:r>
            <a:endParaRPr lang="en-US" altLang="zh-CN" sz="2400" b="1" dirty="0">
              <a:latin typeface="微软雅黑" panose="020B0503020204020204" pitchFamily="34" charset="-122"/>
              <a:ea typeface="微软雅黑" panose="020B0503020204020204" pitchFamily="34" charset="-122"/>
            </a:endParaRPr>
          </a:p>
          <a:p>
            <a:pPr algn="just"/>
            <a:r>
              <a:rPr lang="en-US" altLang="zh-CN" sz="2400" b="1" dirty="0">
                <a:latin typeface="微软雅黑" panose="020B0503020204020204" pitchFamily="34" charset="-122"/>
                <a:ea typeface="微软雅黑" panose="020B0503020204020204" pitchFamily="34" charset="-122"/>
              </a:rPr>
              <a:t>B. In fact, because of its good taste, it has been popular since the Song Dynasty.</a:t>
            </a:r>
            <a:endParaRPr lang="en-US" altLang="zh-CN" sz="2400" b="1" dirty="0">
              <a:latin typeface="微软雅黑" panose="020B0503020204020204" pitchFamily="34" charset="-122"/>
              <a:ea typeface="微软雅黑" panose="020B0503020204020204" pitchFamily="34" charset="-122"/>
            </a:endParaRPr>
          </a:p>
          <a:p>
            <a:pPr algn="just"/>
            <a:r>
              <a:rPr lang="en-US" altLang="zh-CN" sz="2400" b="1" dirty="0">
                <a:latin typeface="微软雅黑" panose="020B0503020204020204" pitchFamily="34" charset="-122"/>
                <a:ea typeface="微软雅黑" panose="020B0503020204020204" pitchFamily="34" charset="-122"/>
              </a:rPr>
              <a:t>C. Fugu ( 河豚 ) is one of the strangest fish in the ocean.</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矩形 5"/>
          <p:cNvSpPr/>
          <p:nvPr>
            <p:custDataLst>
              <p:tags r:id="rId2"/>
            </p:custDataLst>
          </p:nvPr>
        </p:nvSpPr>
        <p:spPr>
          <a:xfrm>
            <a:off x="353060" y="812165"/>
            <a:ext cx="11691620" cy="386207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 例证关系</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借助“解释例证”解题，段落后文对前文进行解释说明或举例佐证。常见的标志性词汇有actually，as a matter of，in fact，in other words，that is to say，for example，for instance 等。</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这里是对前一句“There are many ways for you to avoid looking at the camera”进行解释，有很多种方法可以避开摄像头，比如你可以向上看天空和让摄像头抓住你的侧脸。C 项用了表示例证的词 for example 对前面进一步解释说明，故本题正确答案为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292100" y="1450340"/>
            <a:ext cx="11752580" cy="3046095"/>
          </a:xfrm>
          <a:prstGeom prst="rect">
            <a:avLst/>
          </a:prstGeom>
          <a:noFill/>
        </p:spPr>
        <p:txBody>
          <a:bodyPr wrap="square" rtlCol="0">
            <a:spAutoFit/>
          </a:bodyPr>
          <a:lstStyle/>
          <a:p>
            <a:pPr algn="just"/>
            <a:r>
              <a:rPr lang="en-US" altLang="zh-CN" sz="2400" b="1" dirty="0">
                <a:latin typeface="微软雅黑" panose="020B0503020204020204" pitchFamily="34" charset="-122"/>
                <a:ea typeface="微软雅黑" panose="020B0503020204020204" pitchFamily="34" charset="-122"/>
              </a:rPr>
              <a:t>      There are many ways for you to avoid looking at the camera. ______ Looking down into the distance or looking out of the window is a good option. If there is nothing to see, you can also choose to close your eyes and enjoy this moment of quietness.</a:t>
            </a:r>
            <a:endParaRPr lang="en-US" altLang="zh-CN" sz="2400" b="1" dirty="0">
              <a:latin typeface="微软雅黑" panose="020B0503020204020204" pitchFamily="34" charset="-122"/>
              <a:ea typeface="微软雅黑" panose="020B0503020204020204" pitchFamily="34" charset="-122"/>
            </a:endParaRPr>
          </a:p>
          <a:p>
            <a:pPr algn="just"/>
            <a:r>
              <a:rPr lang="en-US" altLang="zh-CN" sz="2400" b="1" dirty="0">
                <a:latin typeface="微软雅黑" panose="020B0503020204020204" pitchFamily="34" charset="-122"/>
                <a:ea typeface="微软雅黑" panose="020B0503020204020204" pitchFamily="34" charset="-122"/>
              </a:rPr>
              <a:t>A. Take a back view photo.</a:t>
            </a:r>
            <a:endParaRPr lang="en-US" altLang="zh-CN" sz="2400" b="1" dirty="0">
              <a:latin typeface="微软雅黑" panose="020B0503020204020204" pitchFamily="34" charset="-122"/>
              <a:ea typeface="微软雅黑" panose="020B0503020204020204" pitchFamily="34" charset="-122"/>
            </a:endParaRPr>
          </a:p>
          <a:p>
            <a:pPr algn="just"/>
            <a:r>
              <a:rPr lang="en-US" altLang="zh-CN" sz="2400" b="1" dirty="0">
                <a:latin typeface="微软雅黑" panose="020B0503020204020204" pitchFamily="34" charset="-122"/>
                <a:ea typeface="微软雅黑" panose="020B0503020204020204" pitchFamily="34" charset="-122"/>
              </a:rPr>
              <a:t>B. But how do you choose and share your photographs properly?</a:t>
            </a:r>
            <a:endParaRPr lang="en-US" altLang="zh-CN" sz="2400" b="1" dirty="0">
              <a:latin typeface="微软雅黑" panose="020B0503020204020204" pitchFamily="34" charset="-122"/>
              <a:ea typeface="微软雅黑" panose="020B0503020204020204" pitchFamily="34" charset="-122"/>
            </a:endParaRPr>
          </a:p>
          <a:p>
            <a:pPr algn="just"/>
            <a:r>
              <a:rPr lang="en-US" altLang="zh-CN" sz="2400" b="1" dirty="0">
                <a:latin typeface="微软雅黑" panose="020B0503020204020204" pitchFamily="34" charset="-122"/>
                <a:ea typeface="微软雅黑" panose="020B0503020204020204" pitchFamily="34" charset="-122"/>
              </a:rPr>
              <a:t>C. For example, you can look up into the sky and let the camera catch your side face.</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矩形 5"/>
          <p:cNvSpPr/>
          <p:nvPr>
            <p:custDataLst>
              <p:tags r:id="rId2"/>
            </p:custDataLst>
          </p:nvPr>
        </p:nvSpPr>
        <p:spPr>
          <a:xfrm>
            <a:off x="353060" y="1246505"/>
            <a:ext cx="11691620" cy="342773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 对比关系</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表对比关系的词暗示空白处与其后有相反的意义。表示对比关系的词语有 while，if not，some … others。</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空格处前一句解释了现在的青少年，如果在生活中碰到问题，都会上网，然后把问题写在博客里，最后一句又提出博客与日记有什么区别。所以，文中空格处应该是与过去几年前的对比。在过去，如果这些青少年碰到相同的问题，他们就会把这些问题写在日记里，故本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左箭头 4">
            <a:hlinkClick r:id="rId1"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292100" y="1450340"/>
            <a:ext cx="11752580" cy="304609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People of all ages have their own blogs. For young people, they are a way to show their writing and other forms of self-expression. Now, if a teenager had some problems in his or her life, he or she might go onto the Internet and write about the problems in a blog. ______ So, what makes a blog different from a diary?</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A. While years ago, a teenager with the same problems might write in his or her diary. </a:t>
            </a:r>
            <a:endParaRPr lang="en-US" altLang="zh-CN" sz="2400" b="1" dirty="0">
              <a:latin typeface="微软雅黑" panose="020B0503020204020204" pitchFamily="34" charset="-122"/>
              <a:ea typeface="微软雅黑" panose="020B0503020204020204" pitchFamily="34" charset="-122"/>
            </a:endParaRPr>
          </a:p>
          <a:p>
            <a:pPr algn="l"/>
            <a:r>
              <a:rPr lang="en-US" altLang="zh-CN" sz="2400" b="1" dirty="0">
                <a:latin typeface="微软雅黑" panose="020B0503020204020204" pitchFamily="34" charset="-122"/>
                <a:ea typeface="微软雅黑" panose="020B0503020204020204" pitchFamily="34" charset="-122"/>
              </a:rPr>
              <a:t>B. The blog is one form of communication that enjoys growing popularity.</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161955" y="176950"/>
            <a:ext cx="4801314" cy="707886"/>
          </a:xfrm>
          <a:prstGeom prst="rect">
            <a:avLst/>
          </a:prstGeom>
          <a:noFill/>
        </p:spPr>
        <p:txBody>
          <a:bodyPr wrap="none"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一、大纲要求及解读</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73" name="左箭头 72">
            <a:hlinkClick r:id="rId1"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grpSp>
        <p:nvGrpSpPr>
          <p:cNvPr id="285" name="Group 4"/>
          <p:cNvGrpSpPr/>
          <p:nvPr/>
        </p:nvGrpSpPr>
        <p:grpSpPr>
          <a:xfrm>
            <a:off x="0" y="4658264"/>
            <a:ext cx="12192000" cy="2164551"/>
            <a:chOff x="-23122" y="1601043"/>
            <a:chExt cx="12215122" cy="2893343"/>
          </a:xfrm>
        </p:grpSpPr>
        <p:sp>
          <p:nvSpPr>
            <p:cNvPr id="286" name="Freeform 22"/>
            <p:cNvSpPr/>
            <p:nvPr/>
          </p:nvSpPr>
          <p:spPr bwMode="auto">
            <a:xfrm>
              <a:off x="5291191" y="3382883"/>
              <a:ext cx="757642" cy="415155"/>
            </a:xfrm>
            <a:custGeom>
              <a:avLst/>
              <a:gdLst>
                <a:gd name="T0" fmla="*/ 734 w 734"/>
                <a:gd name="T1" fmla="*/ 22 h 402"/>
                <a:gd name="T2" fmla="*/ 333 w 734"/>
                <a:gd name="T3" fmla="*/ 2 h 402"/>
                <a:gd name="T4" fmla="*/ 197 w 734"/>
                <a:gd name="T5" fmla="*/ 54 h 402"/>
                <a:gd name="T6" fmla="*/ 44 w 734"/>
                <a:gd name="T7" fmla="*/ 205 h 402"/>
                <a:gd name="T8" fmla="*/ 41 w 734"/>
                <a:gd name="T9" fmla="*/ 356 h 402"/>
                <a:gd name="T10" fmla="*/ 43 w 734"/>
                <a:gd name="T11" fmla="*/ 358 h 402"/>
                <a:gd name="T12" fmla="*/ 194 w 734"/>
                <a:gd name="T13" fmla="*/ 361 h 402"/>
                <a:gd name="T14" fmla="*/ 364 w 734"/>
                <a:gd name="T15" fmla="*/ 193 h 402"/>
                <a:gd name="T16" fmla="*/ 720 w 734"/>
                <a:gd name="T17" fmla="*/ 244 h 402"/>
                <a:gd name="T18" fmla="*/ 734 w 734"/>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402">
                  <a:moveTo>
                    <a:pt x="734" y="22"/>
                  </a:moveTo>
                  <a:cubicBezTo>
                    <a:pt x="333" y="2"/>
                    <a:pt x="333" y="2"/>
                    <a:pt x="333" y="2"/>
                  </a:cubicBezTo>
                  <a:cubicBezTo>
                    <a:pt x="283" y="0"/>
                    <a:pt x="233" y="18"/>
                    <a:pt x="197" y="54"/>
                  </a:cubicBezTo>
                  <a:cubicBezTo>
                    <a:pt x="44" y="205"/>
                    <a:pt x="44" y="205"/>
                    <a:pt x="44" y="205"/>
                  </a:cubicBezTo>
                  <a:cubicBezTo>
                    <a:pt x="2" y="246"/>
                    <a:pt x="0" y="314"/>
                    <a:pt x="41" y="356"/>
                  </a:cubicBezTo>
                  <a:cubicBezTo>
                    <a:pt x="43" y="358"/>
                    <a:pt x="43" y="358"/>
                    <a:pt x="43" y="358"/>
                  </a:cubicBezTo>
                  <a:cubicBezTo>
                    <a:pt x="83" y="401"/>
                    <a:pt x="151" y="402"/>
                    <a:pt x="194" y="361"/>
                  </a:cubicBezTo>
                  <a:cubicBezTo>
                    <a:pt x="364" y="193"/>
                    <a:pt x="364" y="193"/>
                    <a:pt x="364" y="193"/>
                  </a:cubicBezTo>
                  <a:cubicBezTo>
                    <a:pt x="720" y="244"/>
                    <a:pt x="720" y="244"/>
                    <a:pt x="720" y="244"/>
                  </a:cubicBezTo>
                  <a:cubicBezTo>
                    <a:pt x="734" y="22"/>
                    <a:pt x="734" y="22"/>
                    <a:pt x="734"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3"/>
            <p:cNvSpPr/>
            <p:nvPr/>
          </p:nvSpPr>
          <p:spPr bwMode="auto">
            <a:xfrm>
              <a:off x="5338583" y="3382883"/>
              <a:ext cx="757010" cy="415155"/>
            </a:xfrm>
            <a:custGeom>
              <a:avLst/>
              <a:gdLst>
                <a:gd name="T0" fmla="*/ 733 w 733"/>
                <a:gd name="T1" fmla="*/ 22 h 402"/>
                <a:gd name="T2" fmla="*/ 333 w 733"/>
                <a:gd name="T3" fmla="*/ 2 h 402"/>
                <a:gd name="T4" fmla="*/ 197 w 733"/>
                <a:gd name="T5" fmla="*/ 54 h 402"/>
                <a:gd name="T6" fmla="*/ 44 w 733"/>
                <a:gd name="T7" fmla="*/ 205 h 402"/>
                <a:gd name="T8" fmla="*/ 40 w 733"/>
                <a:gd name="T9" fmla="*/ 356 h 402"/>
                <a:gd name="T10" fmla="*/ 42 w 733"/>
                <a:gd name="T11" fmla="*/ 358 h 402"/>
                <a:gd name="T12" fmla="*/ 193 w 733"/>
                <a:gd name="T13" fmla="*/ 361 h 402"/>
                <a:gd name="T14" fmla="*/ 364 w 733"/>
                <a:gd name="T15" fmla="*/ 193 h 402"/>
                <a:gd name="T16" fmla="*/ 720 w 733"/>
                <a:gd name="T17" fmla="*/ 244 h 402"/>
                <a:gd name="T18" fmla="*/ 733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733" y="22"/>
                  </a:moveTo>
                  <a:cubicBezTo>
                    <a:pt x="333" y="2"/>
                    <a:pt x="333" y="2"/>
                    <a:pt x="333" y="2"/>
                  </a:cubicBezTo>
                  <a:cubicBezTo>
                    <a:pt x="282" y="0"/>
                    <a:pt x="233" y="18"/>
                    <a:pt x="197" y="54"/>
                  </a:cubicBezTo>
                  <a:cubicBezTo>
                    <a:pt x="44" y="205"/>
                    <a:pt x="44" y="205"/>
                    <a:pt x="44" y="205"/>
                  </a:cubicBezTo>
                  <a:cubicBezTo>
                    <a:pt x="1" y="246"/>
                    <a:pt x="0" y="314"/>
                    <a:pt x="40" y="356"/>
                  </a:cubicBezTo>
                  <a:cubicBezTo>
                    <a:pt x="42" y="358"/>
                    <a:pt x="42" y="358"/>
                    <a:pt x="42" y="358"/>
                  </a:cubicBezTo>
                  <a:cubicBezTo>
                    <a:pt x="83" y="401"/>
                    <a:pt x="151" y="402"/>
                    <a:pt x="193" y="361"/>
                  </a:cubicBezTo>
                  <a:cubicBezTo>
                    <a:pt x="364" y="193"/>
                    <a:pt x="364" y="193"/>
                    <a:pt x="364" y="193"/>
                  </a:cubicBezTo>
                  <a:cubicBezTo>
                    <a:pt x="720" y="244"/>
                    <a:pt x="720" y="244"/>
                    <a:pt x="720" y="244"/>
                  </a:cubicBezTo>
                  <a:cubicBezTo>
                    <a:pt x="733" y="22"/>
                    <a:pt x="733" y="22"/>
                    <a:pt x="733"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8" name="Freeform 24"/>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5"/>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26"/>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7"/>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2" name="Freeform 28"/>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4" name="Freeform 30"/>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5" name="Freeform 31"/>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6" name="Freeform 36"/>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7" name="Freeform 37"/>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42"/>
            <p:cNvSpPr/>
            <p:nvPr/>
          </p:nvSpPr>
          <p:spPr bwMode="auto">
            <a:xfrm>
              <a:off x="4985986" y="3686824"/>
              <a:ext cx="527000" cy="390511"/>
            </a:xfrm>
            <a:custGeom>
              <a:avLst/>
              <a:gdLst>
                <a:gd name="T0" fmla="*/ 149 w 511"/>
                <a:gd name="T1" fmla="*/ 354 h 378"/>
                <a:gd name="T2" fmla="*/ 452 w 511"/>
                <a:gd name="T3" fmla="*/ 183 h 378"/>
                <a:gd name="T4" fmla="*/ 487 w 511"/>
                <a:gd name="T5" fmla="*/ 60 h 378"/>
                <a:gd name="T6" fmla="*/ 486 w 511"/>
                <a:gd name="T7" fmla="*/ 58 h 378"/>
                <a:gd name="T8" fmla="*/ 363 w 511"/>
                <a:gd name="T9" fmla="*/ 24 h 378"/>
                <a:gd name="T10" fmla="*/ 59 w 511"/>
                <a:gd name="T11" fmla="*/ 195 h 378"/>
                <a:gd name="T12" fmla="*/ 25 w 511"/>
                <a:gd name="T13" fmla="*/ 318 h 378"/>
                <a:gd name="T14" fmla="*/ 26 w 511"/>
                <a:gd name="T15" fmla="*/ 320 h 378"/>
                <a:gd name="T16" fmla="*/ 149 w 511"/>
                <a:gd name="T17" fmla="*/ 3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8">
                  <a:moveTo>
                    <a:pt x="149" y="354"/>
                  </a:moveTo>
                  <a:cubicBezTo>
                    <a:pt x="452" y="183"/>
                    <a:pt x="452" y="183"/>
                    <a:pt x="452" y="183"/>
                  </a:cubicBezTo>
                  <a:cubicBezTo>
                    <a:pt x="496" y="159"/>
                    <a:pt x="511" y="103"/>
                    <a:pt x="487" y="60"/>
                  </a:cubicBezTo>
                  <a:cubicBezTo>
                    <a:pt x="486" y="58"/>
                    <a:pt x="486" y="58"/>
                    <a:pt x="486" y="58"/>
                  </a:cubicBezTo>
                  <a:cubicBezTo>
                    <a:pt x="461" y="15"/>
                    <a:pt x="406" y="0"/>
                    <a:pt x="363" y="24"/>
                  </a:cubicBezTo>
                  <a:cubicBezTo>
                    <a:pt x="59" y="195"/>
                    <a:pt x="59" y="195"/>
                    <a:pt x="59" y="195"/>
                  </a:cubicBezTo>
                  <a:cubicBezTo>
                    <a:pt x="16" y="219"/>
                    <a:pt x="0" y="275"/>
                    <a:pt x="25" y="318"/>
                  </a:cubicBezTo>
                  <a:cubicBezTo>
                    <a:pt x="26" y="320"/>
                    <a:pt x="26" y="320"/>
                    <a:pt x="26" y="320"/>
                  </a:cubicBezTo>
                  <a:cubicBezTo>
                    <a:pt x="50" y="363"/>
                    <a:pt x="105" y="378"/>
                    <a:pt x="149"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43"/>
            <p:cNvSpPr/>
            <p:nvPr/>
          </p:nvSpPr>
          <p:spPr bwMode="auto">
            <a:xfrm>
              <a:off x="5039697" y="3861227"/>
              <a:ext cx="526369" cy="391775"/>
            </a:xfrm>
            <a:custGeom>
              <a:avLst/>
              <a:gdLst>
                <a:gd name="T0" fmla="*/ 148 w 510"/>
                <a:gd name="T1" fmla="*/ 354 h 379"/>
                <a:gd name="T2" fmla="*/ 452 w 510"/>
                <a:gd name="T3" fmla="*/ 183 h 379"/>
                <a:gd name="T4" fmla="*/ 486 w 510"/>
                <a:gd name="T5" fmla="*/ 60 h 379"/>
                <a:gd name="T6" fmla="*/ 485 w 510"/>
                <a:gd name="T7" fmla="*/ 59 h 379"/>
                <a:gd name="T8" fmla="*/ 362 w 510"/>
                <a:gd name="T9" fmla="*/ 25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2" y="183"/>
                    <a:pt x="452" y="183"/>
                    <a:pt x="452" y="183"/>
                  </a:cubicBezTo>
                  <a:cubicBezTo>
                    <a:pt x="495" y="159"/>
                    <a:pt x="510" y="104"/>
                    <a:pt x="486" y="60"/>
                  </a:cubicBezTo>
                  <a:cubicBezTo>
                    <a:pt x="485" y="59"/>
                    <a:pt x="485" y="59"/>
                    <a:pt x="485" y="59"/>
                  </a:cubicBezTo>
                  <a:cubicBezTo>
                    <a:pt x="461" y="15"/>
                    <a:pt x="405" y="0"/>
                    <a:pt x="362" y="25"/>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0" name="Freeform 44"/>
            <p:cNvSpPr/>
            <p:nvPr/>
          </p:nvSpPr>
          <p:spPr bwMode="auto">
            <a:xfrm>
              <a:off x="5222314" y="3963594"/>
              <a:ext cx="526369" cy="391143"/>
            </a:xfrm>
            <a:custGeom>
              <a:avLst/>
              <a:gdLst>
                <a:gd name="T0" fmla="*/ 148 w 510"/>
                <a:gd name="T1" fmla="*/ 354 h 379"/>
                <a:gd name="T2" fmla="*/ 451 w 510"/>
                <a:gd name="T3" fmla="*/ 183 h 379"/>
                <a:gd name="T4" fmla="*/ 486 w 510"/>
                <a:gd name="T5" fmla="*/ 60 h 379"/>
                <a:gd name="T6" fmla="*/ 485 w 510"/>
                <a:gd name="T7" fmla="*/ 59 h 379"/>
                <a:gd name="T8" fmla="*/ 362 w 510"/>
                <a:gd name="T9" fmla="*/ 24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1" y="183"/>
                    <a:pt x="451" y="183"/>
                    <a:pt x="451" y="183"/>
                  </a:cubicBezTo>
                  <a:cubicBezTo>
                    <a:pt x="495" y="159"/>
                    <a:pt x="510" y="104"/>
                    <a:pt x="486" y="60"/>
                  </a:cubicBezTo>
                  <a:cubicBezTo>
                    <a:pt x="485" y="59"/>
                    <a:pt x="485" y="59"/>
                    <a:pt x="485" y="59"/>
                  </a:cubicBezTo>
                  <a:cubicBezTo>
                    <a:pt x="461" y="15"/>
                    <a:pt x="405" y="0"/>
                    <a:pt x="362" y="24"/>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45"/>
            <p:cNvSpPr/>
            <p:nvPr/>
          </p:nvSpPr>
          <p:spPr bwMode="auto">
            <a:xfrm>
              <a:off x="5395454" y="4069752"/>
              <a:ext cx="527632" cy="391775"/>
            </a:xfrm>
            <a:custGeom>
              <a:avLst/>
              <a:gdLst>
                <a:gd name="T0" fmla="*/ 149 w 511"/>
                <a:gd name="T1" fmla="*/ 354 h 379"/>
                <a:gd name="T2" fmla="*/ 452 w 511"/>
                <a:gd name="T3" fmla="*/ 184 h 379"/>
                <a:gd name="T4" fmla="*/ 486 w 511"/>
                <a:gd name="T5" fmla="*/ 61 h 379"/>
                <a:gd name="T6" fmla="*/ 486 w 511"/>
                <a:gd name="T7" fmla="*/ 59 h 379"/>
                <a:gd name="T8" fmla="*/ 363 w 511"/>
                <a:gd name="T9" fmla="*/ 25 h 379"/>
                <a:gd name="T10" fmla="*/ 59 w 511"/>
                <a:gd name="T11" fmla="*/ 196 h 379"/>
                <a:gd name="T12" fmla="*/ 25 w 511"/>
                <a:gd name="T13" fmla="*/ 319 h 379"/>
                <a:gd name="T14" fmla="*/ 26 w 511"/>
                <a:gd name="T15" fmla="*/ 320 h 379"/>
                <a:gd name="T16" fmla="*/ 149 w 511"/>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9">
                  <a:moveTo>
                    <a:pt x="149" y="354"/>
                  </a:moveTo>
                  <a:cubicBezTo>
                    <a:pt x="452" y="184"/>
                    <a:pt x="452" y="184"/>
                    <a:pt x="452" y="184"/>
                  </a:cubicBezTo>
                  <a:cubicBezTo>
                    <a:pt x="496" y="159"/>
                    <a:pt x="511" y="104"/>
                    <a:pt x="486" y="61"/>
                  </a:cubicBezTo>
                  <a:cubicBezTo>
                    <a:pt x="486" y="59"/>
                    <a:pt x="486" y="59"/>
                    <a:pt x="486" y="59"/>
                  </a:cubicBezTo>
                  <a:cubicBezTo>
                    <a:pt x="461" y="16"/>
                    <a:pt x="406" y="0"/>
                    <a:pt x="363" y="25"/>
                  </a:cubicBezTo>
                  <a:cubicBezTo>
                    <a:pt x="59" y="196"/>
                    <a:pt x="59" y="196"/>
                    <a:pt x="59" y="196"/>
                  </a:cubicBezTo>
                  <a:cubicBezTo>
                    <a:pt x="16" y="220"/>
                    <a:pt x="0" y="275"/>
                    <a:pt x="25" y="319"/>
                  </a:cubicBezTo>
                  <a:cubicBezTo>
                    <a:pt x="26" y="320"/>
                    <a:pt x="26" y="320"/>
                    <a:pt x="26" y="320"/>
                  </a:cubicBezTo>
                  <a:cubicBezTo>
                    <a:pt x="50" y="364"/>
                    <a:pt x="105" y="379"/>
                    <a:pt x="149" y="354"/>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2" name="Freeform 46"/>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3" name="Freeform 47"/>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4" name="Freeform 48"/>
            <p:cNvSpPr/>
            <p:nvPr/>
          </p:nvSpPr>
          <p:spPr bwMode="auto">
            <a:xfrm>
              <a:off x="5839676" y="3952220"/>
              <a:ext cx="346910" cy="232537"/>
            </a:xfrm>
            <a:custGeom>
              <a:avLst/>
              <a:gdLst>
                <a:gd name="T0" fmla="*/ 269 w 336"/>
                <a:gd name="T1" fmla="*/ 0 h 225"/>
                <a:gd name="T2" fmla="*/ 203 w 336"/>
                <a:gd name="T3" fmla="*/ 27 h 225"/>
                <a:gd name="T4" fmla="*/ 202 w 336"/>
                <a:gd name="T5" fmla="*/ 29 h 225"/>
                <a:gd name="T6" fmla="*/ 180 w 336"/>
                <a:gd name="T7" fmla="*/ 114 h 225"/>
                <a:gd name="T8" fmla="*/ 152 w 336"/>
                <a:gd name="T9" fmla="*/ 86 h 225"/>
                <a:gd name="T10" fmla="*/ 89 w 336"/>
                <a:gd name="T11" fmla="*/ 61 h 225"/>
                <a:gd name="T12" fmla="*/ 24 w 336"/>
                <a:gd name="T13" fmla="*/ 88 h 225"/>
                <a:gd name="T14" fmla="*/ 23 w 336"/>
                <a:gd name="T15" fmla="*/ 90 h 225"/>
                <a:gd name="T16" fmla="*/ 0 w 336"/>
                <a:gd name="T17" fmla="*/ 130 h 225"/>
                <a:gd name="T18" fmla="*/ 56 w 336"/>
                <a:gd name="T19" fmla="*/ 173 h 225"/>
                <a:gd name="T20" fmla="*/ 56 w 336"/>
                <a:gd name="T21" fmla="*/ 175 h 225"/>
                <a:gd name="T22" fmla="*/ 68 w 336"/>
                <a:gd name="T23" fmla="*/ 225 h 225"/>
                <a:gd name="T24" fmla="*/ 336 w 336"/>
                <a:gd name="T25" fmla="*/ 29 h 225"/>
                <a:gd name="T26" fmla="*/ 331 w 336"/>
                <a:gd name="T27" fmla="*/ 25 h 225"/>
                <a:gd name="T28" fmla="*/ 269 w 336"/>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225">
                  <a:moveTo>
                    <a:pt x="269" y="0"/>
                  </a:moveTo>
                  <a:cubicBezTo>
                    <a:pt x="245" y="0"/>
                    <a:pt x="221" y="9"/>
                    <a:pt x="203" y="27"/>
                  </a:cubicBezTo>
                  <a:cubicBezTo>
                    <a:pt x="202" y="29"/>
                    <a:pt x="202" y="29"/>
                    <a:pt x="202" y="29"/>
                  </a:cubicBezTo>
                  <a:cubicBezTo>
                    <a:pt x="180" y="52"/>
                    <a:pt x="172" y="84"/>
                    <a:pt x="180" y="114"/>
                  </a:cubicBezTo>
                  <a:cubicBezTo>
                    <a:pt x="152" y="86"/>
                    <a:pt x="152" y="86"/>
                    <a:pt x="152" y="86"/>
                  </a:cubicBezTo>
                  <a:cubicBezTo>
                    <a:pt x="134" y="69"/>
                    <a:pt x="112" y="61"/>
                    <a:pt x="89" y="61"/>
                  </a:cubicBezTo>
                  <a:cubicBezTo>
                    <a:pt x="65" y="61"/>
                    <a:pt x="42" y="70"/>
                    <a:pt x="24" y="88"/>
                  </a:cubicBezTo>
                  <a:cubicBezTo>
                    <a:pt x="23" y="90"/>
                    <a:pt x="23" y="90"/>
                    <a:pt x="23" y="90"/>
                  </a:cubicBezTo>
                  <a:cubicBezTo>
                    <a:pt x="11" y="101"/>
                    <a:pt x="4" y="115"/>
                    <a:pt x="0" y="130"/>
                  </a:cubicBezTo>
                  <a:cubicBezTo>
                    <a:pt x="23" y="136"/>
                    <a:pt x="43" y="151"/>
                    <a:pt x="56" y="173"/>
                  </a:cubicBezTo>
                  <a:cubicBezTo>
                    <a:pt x="56" y="175"/>
                    <a:pt x="56" y="175"/>
                    <a:pt x="56" y="175"/>
                  </a:cubicBezTo>
                  <a:cubicBezTo>
                    <a:pt x="65" y="190"/>
                    <a:pt x="69" y="208"/>
                    <a:pt x="68" y="225"/>
                  </a:cubicBezTo>
                  <a:cubicBezTo>
                    <a:pt x="336" y="29"/>
                    <a:pt x="336" y="29"/>
                    <a:pt x="336" y="29"/>
                  </a:cubicBezTo>
                  <a:cubicBezTo>
                    <a:pt x="331" y="25"/>
                    <a:pt x="331" y="25"/>
                    <a:pt x="331" y="25"/>
                  </a:cubicBezTo>
                  <a:cubicBezTo>
                    <a:pt x="314" y="8"/>
                    <a:pt x="291" y="0"/>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5" name="Freeform 49"/>
            <p:cNvSpPr>
              <a:spLocks noEditPoints="1"/>
            </p:cNvSpPr>
            <p:nvPr/>
          </p:nvSpPr>
          <p:spPr bwMode="auto">
            <a:xfrm>
              <a:off x="5589445" y="4258689"/>
              <a:ext cx="273611" cy="155446"/>
            </a:xfrm>
            <a:custGeom>
              <a:avLst/>
              <a:gdLst>
                <a:gd name="T0" fmla="*/ 264 w 265"/>
                <a:gd name="T1" fmla="*/ 1 h 150"/>
                <a:gd name="T2" fmla="*/ 0 w 265"/>
                <a:gd name="T3" fmla="*/ 150 h 150"/>
                <a:gd name="T4" fmla="*/ 0 w 265"/>
                <a:gd name="T5" fmla="*/ 150 h 150"/>
                <a:gd name="T6" fmla="*/ 264 w 265"/>
                <a:gd name="T7" fmla="*/ 1 h 150"/>
                <a:gd name="T8" fmla="*/ 264 w 265"/>
                <a:gd name="T9" fmla="*/ 0 h 150"/>
                <a:gd name="T10" fmla="*/ 264 w 265"/>
                <a:gd name="T11" fmla="*/ 1 h 150"/>
                <a:gd name="T12" fmla="*/ 264 w 265"/>
                <a:gd name="T13" fmla="*/ 0 h 150"/>
                <a:gd name="T14" fmla="*/ 265 w 265"/>
                <a:gd name="T15" fmla="*/ 0 h 150"/>
                <a:gd name="T16" fmla="*/ 264 w 265"/>
                <a:gd name="T17" fmla="*/ 0 h 150"/>
                <a:gd name="T18" fmla="*/ 265 w 265"/>
                <a:gd name="T19" fmla="*/ 0 h 150"/>
                <a:gd name="T20" fmla="*/ 265 w 265"/>
                <a:gd name="T21" fmla="*/ 0 h 150"/>
                <a:gd name="T22" fmla="*/ 265 w 265"/>
                <a:gd name="T23" fmla="*/ 0 h 150"/>
                <a:gd name="T24" fmla="*/ 265 w 265"/>
                <a:gd name="T25" fmla="*/ 0 h 150"/>
                <a:gd name="T26" fmla="*/ 265 w 265"/>
                <a:gd name="T27" fmla="*/ 0 h 150"/>
                <a:gd name="T28" fmla="*/ 265 w 265"/>
                <a:gd name="T29" fmla="*/ 0 h 150"/>
                <a:gd name="T30" fmla="*/ 265 w 265"/>
                <a:gd name="T3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50">
                  <a:moveTo>
                    <a:pt x="264" y="1"/>
                  </a:moveTo>
                  <a:cubicBezTo>
                    <a:pt x="0" y="150"/>
                    <a:pt x="0" y="150"/>
                    <a:pt x="0" y="150"/>
                  </a:cubicBezTo>
                  <a:cubicBezTo>
                    <a:pt x="0" y="150"/>
                    <a:pt x="0" y="150"/>
                    <a:pt x="0" y="150"/>
                  </a:cubicBezTo>
                  <a:cubicBezTo>
                    <a:pt x="264" y="1"/>
                    <a:pt x="264" y="1"/>
                    <a:pt x="264" y="1"/>
                  </a:cubicBezTo>
                  <a:moveTo>
                    <a:pt x="264" y="0"/>
                  </a:moveTo>
                  <a:cubicBezTo>
                    <a:pt x="264" y="1"/>
                    <a:pt x="264" y="1"/>
                    <a:pt x="264" y="1"/>
                  </a:cubicBezTo>
                  <a:cubicBezTo>
                    <a:pt x="264" y="1"/>
                    <a:pt x="264" y="0"/>
                    <a:pt x="264" y="0"/>
                  </a:cubicBezTo>
                  <a:moveTo>
                    <a:pt x="265" y="0"/>
                  </a:moveTo>
                  <a:cubicBezTo>
                    <a:pt x="264" y="0"/>
                    <a:pt x="264" y="0"/>
                    <a:pt x="264" y="0"/>
                  </a:cubicBezTo>
                  <a:cubicBezTo>
                    <a:pt x="264" y="0"/>
                    <a:pt x="264" y="0"/>
                    <a:pt x="265" y="0"/>
                  </a:cubicBezTo>
                  <a:moveTo>
                    <a:pt x="265" y="0"/>
                  </a:moveTo>
                  <a:cubicBezTo>
                    <a:pt x="265" y="0"/>
                    <a:pt x="265" y="0"/>
                    <a:pt x="265" y="0"/>
                  </a:cubicBezTo>
                  <a:cubicBezTo>
                    <a:pt x="265" y="0"/>
                    <a:pt x="265" y="0"/>
                    <a:pt x="265" y="0"/>
                  </a:cubicBezTo>
                  <a:moveTo>
                    <a:pt x="265" y="0"/>
                  </a:moveTo>
                  <a:cubicBezTo>
                    <a:pt x="265" y="0"/>
                    <a:pt x="265" y="0"/>
                    <a:pt x="265" y="0"/>
                  </a:cubicBezTo>
                  <a:cubicBezTo>
                    <a:pt x="265" y="0"/>
                    <a:pt x="265" y="0"/>
                    <a:pt x="265"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6" name="Freeform 50"/>
            <p:cNvSpPr/>
            <p:nvPr/>
          </p:nvSpPr>
          <p:spPr bwMode="auto">
            <a:xfrm>
              <a:off x="5561642" y="4086182"/>
              <a:ext cx="348806" cy="327954"/>
            </a:xfrm>
            <a:custGeom>
              <a:avLst/>
              <a:gdLst>
                <a:gd name="T0" fmla="*/ 269 w 338"/>
                <a:gd name="T1" fmla="*/ 0 h 317"/>
                <a:gd name="T2" fmla="*/ 283 w 338"/>
                <a:gd name="T3" fmla="*/ 75 h 317"/>
                <a:gd name="T4" fmla="*/ 269 w 338"/>
                <a:gd name="T5" fmla="*/ 62 h 317"/>
                <a:gd name="T6" fmla="*/ 207 w 338"/>
                <a:gd name="T7" fmla="*/ 37 h 317"/>
                <a:gd name="T8" fmla="*/ 142 w 338"/>
                <a:gd name="T9" fmla="*/ 64 h 317"/>
                <a:gd name="T10" fmla="*/ 140 w 338"/>
                <a:gd name="T11" fmla="*/ 66 h 317"/>
                <a:gd name="T12" fmla="*/ 128 w 338"/>
                <a:gd name="T13" fmla="*/ 175 h 317"/>
                <a:gd name="T14" fmla="*/ 99 w 338"/>
                <a:gd name="T15" fmla="*/ 170 h 317"/>
                <a:gd name="T16" fmla="*/ 34 w 338"/>
                <a:gd name="T17" fmla="*/ 198 h 317"/>
                <a:gd name="T18" fmla="*/ 33 w 338"/>
                <a:gd name="T19" fmla="*/ 199 h 317"/>
                <a:gd name="T20" fmla="*/ 27 w 338"/>
                <a:gd name="T21" fmla="*/ 317 h 317"/>
                <a:gd name="T22" fmla="*/ 291 w 338"/>
                <a:gd name="T23" fmla="*/ 168 h 317"/>
                <a:gd name="T24" fmla="*/ 291 w 338"/>
                <a:gd name="T25" fmla="*/ 168 h 317"/>
                <a:gd name="T26" fmla="*/ 291 w 338"/>
                <a:gd name="T27" fmla="*/ 167 h 317"/>
                <a:gd name="T28" fmla="*/ 291 w 338"/>
                <a:gd name="T29" fmla="*/ 167 h 317"/>
                <a:gd name="T30" fmla="*/ 292 w 338"/>
                <a:gd name="T31" fmla="*/ 167 h 317"/>
                <a:gd name="T32" fmla="*/ 292 w 338"/>
                <a:gd name="T33" fmla="*/ 167 h 317"/>
                <a:gd name="T34" fmla="*/ 292 w 338"/>
                <a:gd name="T35" fmla="*/ 167 h 317"/>
                <a:gd name="T36" fmla="*/ 292 w 338"/>
                <a:gd name="T37" fmla="*/ 167 h 317"/>
                <a:gd name="T38" fmla="*/ 292 w 338"/>
                <a:gd name="T39" fmla="*/ 167 h 317"/>
                <a:gd name="T40" fmla="*/ 337 w 338"/>
                <a:gd name="T41" fmla="*/ 95 h 317"/>
                <a:gd name="T42" fmla="*/ 337 w 338"/>
                <a:gd name="T43" fmla="*/ 95 h 317"/>
                <a:gd name="T44" fmla="*/ 337 w 338"/>
                <a:gd name="T45" fmla="*/ 95 h 317"/>
                <a:gd name="T46" fmla="*/ 325 w 338"/>
                <a:gd name="T47" fmla="*/ 45 h 317"/>
                <a:gd name="T48" fmla="*/ 325 w 338"/>
                <a:gd name="T49" fmla="*/ 43 h 317"/>
                <a:gd name="T50" fmla="*/ 269 w 338"/>
                <a:gd name="T5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17">
                  <a:moveTo>
                    <a:pt x="269" y="0"/>
                  </a:moveTo>
                  <a:cubicBezTo>
                    <a:pt x="263" y="25"/>
                    <a:pt x="268" y="53"/>
                    <a:pt x="283" y="75"/>
                  </a:cubicBezTo>
                  <a:cubicBezTo>
                    <a:pt x="269" y="62"/>
                    <a:pt x="269" y="62"/>
                    <a:pt x="269" y="62"/>
                  </a:cubicBezTo>
                  <a:cubicBezTo>
                    <a:pt x="252" y="45"/>
                    <a:pt x="229" y="37"/>
                    <a:pt x="207" y="37"/>
                  </a:cubicBezTo>
                  <a:cubicBezTo>
                    <a:pt x="183" y="37"/>
                    <a:pt x="159" y="46"/>
                    <a:pt x="142" y="64"/>
                  </a:cubicBezTo>
                  <a:cubicBezTo>
                    <a:pt x="140" y="66"/>
                    <a:pt x="140" y="66"/>
                    <a:pt x="140" y="66"/>
                  </a:cubicBezTo>
                  <a:cubicBezTo>
                    <a:pt x="111" y="96"/>
                    <a:pt x="108" y="141"/>
                    <a:pt x="128" y="175"/>
                  </a:cubicBezTo>
                  <a:cubicBezTo>
                    <a:pt x="119" y="172"/>
                    <a:pt x="109" y="170"/>
                    <a:pt x="99" y="170"/>
                  </a:cubicBezTo>
                  <a:cubicBezTo>
                    <a:pt x="76" y="170"/>
                    <a:pt x="52" y="180"/>
                    <a:pt x="34" y="198"/>
                  </a:cubicBezTo>
                  <a:cubicBezTo>
                    <a:pt x="33" y="199"/>
                    <a:pt x="33" y="199"/>
                    <a:pt x="33" y="199"/>
                  </a:cubicBezTo>
                  <a:cubicBezTo>
                    <a:pt x="2" y="232"/>
                    <a:pt x="0" y="282"/>
                    <a:pt x="27" y="317"/>
                  </a:cubicBezTo>
                  <a:cubicBezTo>
                    <a:pt x="291" y="168"/>
                    <a:pt x="291" y="168"/>
                    <a:pt x="291" y="168"/>
                  </a:cubicBezTo>
                  <a:cubicBezTo>
                    <a:pt x="291" y="168"/>
                    <a:pt x="291" y="168"/>
                    <a:pt x="291" y="168"/>
                  </a:cubicBezTo>
                  <a:cubicBezTo>
                    <a:pt x="291" y="168"/>
                    <a:pt x="291" y="168"/>
                    <a:pt x="291" y="167"/>
                  </a:cubicBezTo>
                  <a:cubicBezTo>
                    <a:pt x="291" y="167"/>
                    <a:pt x="291" y="167"/>
                    <a:pt x="291" y="167"/>
                  </a:cubicBezTo>
                  <a:cubicBezTo>
                    <a:pt x="291" y="167"/>
                    <a:pt x="291" y="167"/>
                    <a:pt x="292"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319" y="151"/>
                    <a:pt x="335" y="124"/>
                    <a:pt x="337" y="95"/>
                  </a:cubicBezTo>
                  <a:cubicBezTo>
                    <a:pt x="337" y="95"/>
                    <a:pt x="337" y="95"/>
                    <a:pt x="337" y="95"/>
                  </a:cubicBezTo>
                  <a:cubicBezTo>
                    <a:pt x="337" y="95"/>
                    <a:pt x="337" y="95"/>
                    <a:pt x="337" y="95"/>
                  </a:cubicBezTo>
                  <a:cubicBezTo>
                    <a:pt x="338" y="78"/>
                    <a:pt x="334" y="60"/>
                    <a:pt x="325" y="45"/>
                  </a:cubicBezTo>
                  <a:cubicBezTo>
                    <a:pt x="325" y="43"/>
                    <a:pt x="325" y="43"/>
                    <a:pt x="325" y="43"/>
                  </a:cubicBezTo>
                  <a:cubicBezTo>
                    <a:pt x="312" y="21"/>
                    <a:pt x="292" y="6"/>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7" name="Freeform 51"/>
            <p:cNvSpPr/>
            <p:nvPr/>
          </p:nvSpPr>
          <p:spPr bwMode="auto">
            <a:xfrm>
              <a:off x="6037459" y="3929472"/>
              <a:ext cx="299518" cy="295095"/>
            </a:xfrm>
            <a:custGeom>
              <a:avLst/>
              <a:gdLst>
                <a:gd name="T0" fmla="*/ 126 w 290"/>
                <a:gd name="T1" fmla="*/ 251 h 286"/>
                <a:gd name="T2" fmla="*/ 37 w 290"/>
                <a:gd name="T3" fmla="*/ 166 h 286"/>
                <a:gd name="T4" fmla="*/ 34 w 290"/>
                <a:gd name="T5" fmla="*/ 39 h 286"/>
                <a:gd name="T6" fmla="*/ 35 w 290"/>
                <a:gd name="T7" fmla="*/ 37 h 286"/>
                <a:gd name="T8" fmla="*/ 163 w 290"/>
                <a:gd name="T9" fmla="*/ 35 h 286"/>
                <a:gd name="T10" fmla="*/ 253 w 290"/>
                <a:gd name="T11" fmla="*/ 119 h 286"/>
                <a:gd name="T12" fmla="*/ 255 w 290"/>
                <a:gd name="T13" fmla="*/ 247 h 286"/>
                <a:gd name="T14" fmla="*/ 254 w 290"/>
                <a:gd name="T15" fmla="*/ 248 h 286"/>
                <a:gd name="T16" fmla="*/ 126 w 290"/>
                <a:gd name="T17" fmla="*/ 25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286">
                  <a:moveTo>
                    <a:pt x="126" y="251"/>
                  </a:moveTo>
                  <a:cubicBezTo>
                    <a:pt x="37" y="166"/>
                    <a:pt x="37" y="166"/>
                    <a:pt x="37" y="166"/>
                  </a:cubicBezTo>
                  <a:cubicBezTo>
                    <a:pt x="1" y="132"/>
                    <a:pt x="0" y="75"/>
                    <a:pt x="34" y="39"/>
                  </a:cubicBezTo>
                  <a:cubicBezTo>
                    <a:pt x="35" y="37"/>
                    <a:pt x="35" y="37"/>
                    <a:pt x="35" y="37"/>
                  </a:cubicBezTo>
                  <a:cubicBezTo>
                    <a:pt x="70" y="1"/>
                    <a:pt x="127" y="0"/>
                    <a:pt x="163" y="35"/>
                  </a:cubicBezTo>
                  <a:cubicBezTo>
                    <a:pt x="253" y="119"/>
                    <a:pt x="253" y="119"/>
                    <a:pt x="253" y="119"/>
                  </a:cubicBezTo>
                  <a:cubicBezTo>
                    <a:pt x="289" y="154"/>
                    <a:pt x="290" y="211"/>
                    <a:pt x="255" y="247"/>
                  </a:cubicBezTo>
                  <a:cubicBezTo>
                    <a:pt x="254" y="248"/>
                    <a:pt x="254" y="248"/>
                    <a:pt x="254" y="248"/>
                  </a:cubicBezTo>
                  <a:cubicBezTo>
                    <a:pt x="219" y="284"/>
                    <a:pt x="162" y="286"/>
                    <a:pt x="126" y="25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8" name="Freeform 52"/>
            <p:cNvSpPr/>
            <p:nvPr/>
          </p:nvSpPr>
          <p:spPr bwMode="auto">
            <a:xfrm>
              <a:off x="5851682" y="3992661"/>
              <a:ext cx="390511" cy="387984"/>
            </a:xfrm>
            <a:custGeom>
              <a:avLst/>
              <a:gdLst>
                <a:gd name="T0" fmla="*/ 214 w 378"/>
                <a:gd name="T1" fmla="*/ 341 h 376"/>
                <a:gd name="T2" fmla="*/ 37 w 378"/>
                <a:gd name="T3" fmla="*/ 166 h 376"/>
                <a:gd name="T4" fmla="*/ 35 w 378"/>
                <a:gd name="T5" fmla="*/ 39 h 376"/>
                <a:gd name="T6" fmla="*/ 36 w 378"/>
                <a:gd name="T7" fmla="*/ 37 h 376"/>
                <a:gd name="T8" fmla="*/ 164 w 378"/>
                <a:gd name="T9" fmla="*/ 35 h 376"/>
                <a:gd name="T10" fmla="*/ 341 w 378"/>
                <a:gd name="T11" fmla="*/ 210 h 376"/>
                <a:gd name="T12" fmla="*/ 343 w 378"/>
                <a:gd name="T13" fmla="*/ 337 h 376"/>
                <a:gd name="T14" fmla="*/ 342 w 378"/>
                <a:gd name="T15" fmla="*/ 339 h 376"/>
                <a:gd name="T16" fmla="*/ 214 w 378"/>
                <a:gd name="T17" fmla="*/ 34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376">
                  <a:moveTo>
                    <a:pt x="214" y="341"/>
                  </a:moveTo>
                  <a:cubicBezTo>
                    <a:pt x="37" y="166"/>
                    <a:pt x="37" y="166"/>
                    <a:pt x="37" y="166"/>
                  </a:cubicBezTo>
                  <a:cubicBezTo>
                    <a:pt x="1" y="132"/>
                    <a:pt x="0" y="75"/>
                    <a:pt x="35" y="39"/>
                  </a:cubicBezTo>
                  <a:cubicBezTo>
                    <a:pt x="36" y="37"/>
                    <a:pt x="36" y="37"/>
                    <a:pt x="36" y="37"/>
                  </a:cubicBezTo>
                  <a:cubicBezTo>
                    <a:pt x="70" y="1"/>
                    <a:pt x="128" y="0"/>
                    <a:pt x="164" y="35"/>
                  </a:cubicBezTo>
                  <a:cubicBezTo>
                    <a:pt x="341" y="210"/>
                    <a:pt x="341" y="210"/>
                    <a:pt x="341" y="210"/>
                  </a:cubicBezTo>
                  <a:cubicBezTo>
                    <a:pt x="377" y="244"/>
                    <a:pt x="378" y="301"/>
                    <a:pt x="343" y="337"/>
                  </a:cubicBezTo>
                  <a:cubicBezTo>
                    <a:pt x="342" y="339"/>
                    <a:pt x="342" y="339"/>
                    <a:pt x="342" y="339"/>
                  </a:cubicBezTo>
                  <a:cubicBezTo>
                    <a:pt x="308" y="375"/>
                    <a:pt x="250" y="376"/>
                    <a:pt x="214" y="34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9" name="Freeform 53"/>
            <p:cNvSpPr/>
            <p:nvPr/>
          </p:nvSpPr>
          <p:spPr bwMode="auto">
            <a:xfrm>
              <a:off x="5696236" y="4101979"/>
              <a:ext cx="343751" cy="331745"/>
            </a:xfrm>
            <a:custGeom>
              <a:avLst/>
              <a:gdLst>
                <a:gd name="T0" fmla="*/ 170 w 333"/>
                <a:gd name="T1" fmla="*/ 287 h 321"/>
                <a:gd name="T2" fmla="*/ 37 w 333"/>
                <a:gd name="T3" fmla="*/ 166 h 321"/>
                <a:gd name="T4" fmla="*/ 34 w 333"/>
                <a:gd name="T5" fmla="*/ 39 h 321"/>
                <a:gd name="T6" fmla="*/ 36 w 333"/>
                <a:gd name="T7" fmla="*/ 37 h 321"/>
                <a:gd name="T8" fmla="*/ 163 w 333"/>
                <a:gd name="T9" fmla="*/ 35 h 321"/>
                <a:gd name="T10" fmla="*/ 296 w 333"/>
                <a:gd name="T11" fmla="*/ 155 h 321"/>
                <a:gd name="T12" fmla="*/ 298 w 333"/>
                <a:gd name="T13" fmla="*/ 283 h 321"/>
                <a:gd name="T14" fmla="*/ 297 w 333"/>
                <a:gd name="T15" fmla="*/ 284 h 321"/>
                <a:gd name="T16" fmla="*/ 170 w 333"/>
                <a:gd name="T17" fmla="*/ 28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21">
                  <a:moveTo>
                    <a:pt x="170" y="287"/>
                  </a:moveTo>
                  <a:cubicBezTo>
                    <a:pt x="37" y="166"/>
                    <a:pt x="37" y="166"/>
                    <a:pt x="37" y="166"/>
                  </a:cubicBezTo>
                  <a:cubicBezTo>
                    <a:pt x="1" y="132"/>
                    <a:pt x="0" y="75"/>
                    <a:pt x="34" y="39"/>
                  </a:cubicBezTo>
                  <a:cubicBezTo>
                    <a:pt x="36" y="37"/>
                    <a:pt x="36" y="37"/>
                    <a:pt x="36" y="37"/>
                  </a:cubicBezTo>
                  <a:cubicBezTo>
                    <a:pt x="70" y="1"/>
                    <a:pt x="127" y="0"/>
                    <a:pt x="163" y="35"/>
                  </a:cubicBezTo>
                  <a:cubicBezTo>
                    <a:pt x="296" y="155"/>
                    <a:pt x="296" y="155"/>
                    <a:pt x="296" y="155"/>
                  </a:cubicBezTo>
                  <a:cubicBezTo>
                    <a:pt x="332" y="190"/>
                    <a:pt x="333" y="247"/>
                    <a:pt x="298" y="283"/>
                  </a:cubicBezTo>
                  <a:cubicBezTo>
                    <a:pt x="297" y="284"/>
                    <a:pt x="297" y="284"/>
                    <a:pt x="297" y="284"/>
                  </a:cubicBezTo>
                  <a:cubicBezTo>
                    <a:pt x="263" y="320"/>
                    <a:pt x="206" y="321"/>
                    <a:pt x="170" y="28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0" name="Freeform 54"/>
            <p:cNvSpPr/>
            <p:nvPr/>
          </p:nvSpPr>
          <p:spPr bwMode="auto">
            <a:xfrm>
              <a:off x="5585654" y="4240364"/>
              <a:ext cx="259077" cy="254022"/>
            </a:xfrm>
            <a:custGeom>
              <a:avLst/>
              <a:gdLst>
                <a:gd name="T0" fmla="*/ 87 w 251"/>
                <a:gd name="T1" fmla="*/ 211 h 246"/>
                <a:gd name="T2" fmla="*/ 37 w 251"/>
                <a:gd name="T3" fmla="*/ 166 h 246"/>
                <a:gd name="T4" fmla="*/ 34 w 251"/>
                <a:gd name="T5" fmla="*/ 38 h 246"/>
                <a:gd name="T6" fmla="*/ 35 w 251"/>
                <a:gd name="T7" fmla="*/ 37 h 246"/>
                <a:gd name="T8" fmla="*/ 163 w 251"/>
                <a:gd name="T9" fmla="*/ 34 h 246"/>
                <a:gd name="T10" fmla="*/ 214 w 251"/>
                <a:gd name="T11" fmla="*/ 79 h 246"/>
                <a:gd name="T12" fmla="*/ 216 w 251"/>
                <a:gd name="T13" fmla="*/ 207 h 246"/>
                <a:gd name="T14" fmla="*/ 215 w 251"/>
                <a:gd name="T15" fmla="*/ 208 h 246"/>
                <a:gd name="T16" fmla="*/ 87 w 251"/>
                <a:gd name="T17" fmla="*/ 21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246">
                  <a:moveTo>
                    <a:pt x="87" y="211"/>
                  </a:moveTo>
                  <a:cubicBezTo>
                    <a:pt x="37" y="166"/>
                    <a:pt x="37" y="166"/>
                    <a:pt x="37" y="166"/>
                  </a:cubicBezTo>
                  <a:cubicBezTo>
                    <a:pt x="1" y="131"/>
                    <a:pt x="0" y="74"/>
                    <a:pt x="34" y="38"/>
                  </a:cubicBezTo>
                  <a:cubicBezTo>
                    <a:pt x="35" y="37"/>
                    <a:pt x="35" y="37"/>
                    <a:pt x="35" y="37"/>
                  </a:cubicBezTo>
                  <a:cubicBezTo>
                    <a:pt x="70" y="1"/>
                    <a:pt x="127" y="0"/>
                    <a:pt x="163" y="34"/>
                  </a:cubicBezTo>
                  <a:cubicBezTo>
                    <a:pt x="214" y="79"/>
                    <a:pt x="214" y="79"/>
                    <a:pt x="214" y="79"/>
                  </a:cubicBezTo>
                  <a:cubicBezTo>
                    <a:pt x="250" y="114"/>
                    <a:pt x="251" y="171"/>
                    <a:pt x="216" y="207"/>
                  </a:cubicBezTo>
                  <a:cubicBezTo>
                    <a:pt x="215" y="208"/>
                    <a:pt x="215" y="208"/>
                    <a:pt x="215" y="208"/>
                  </a:cubicBezTo>
                  <a:cubicBezTo>
                    <a:pt x="181" y="244"/>
                    <a:pt x="123" y="246"/>
                    <a:pt x="87" y="21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1" name="Freeform 55"/>
            <p:cNvSpPr/>
            <p:nvPr/>
          </p:nvSpPr>
          <p:spPr bwMode="auto">
            <a:xfrm>
              <a:off x="5171763" y="3382883"/>
              <a:ext cx="756378" cy="415155"/>
            </a:xfrm>
            <a:custGeom>
              <a:avLst/>
              <a:gdLst>
                <a:gd name="T0" fmla="*/ 0 w 733"/>
                <a:gd name="T1" fmla="*/ 22 h 402"/>
                <a:gd name="T2" fmla="*/ 401 w 733"/>
                <a:gd name="T3" fmla="*/ 2 h 402"/>
                <a:gd name="T4" fmla="*/ 536 w 733"/>
                <a:gd name="T5" fmla="*/ 54 h 402"/>
                <a:gd name="T6" fmla="*/ 689 w 733"/>
                <a:gd name="T7" fmla="*/ 205 h 402"/>
                <a:gd name="T8" fmla="*/ 693 w 733"/>
                <a:gd name="T9" fmla="*/ 356 h 402"/>
                <a:gd name="T10" fmla="*/ 691 w 733"/>
                <a:gd name="T11" fmla="*/ 358 h 402"/>
                <a:gd name="T12" fmla="*/ 540 w 733"/>
                <a:gd name="T13" fmla="*/ 361 h 402"/>
                <a:gd name="T14" fmla="*/ 370 w 733"/>
                <a:gd name="T15" fmla="*/ 193 h 402"/>
                <a:gd name="T16" fmla="*/ 13 w 733"/>
                <a:gd name="T17" fmla="*/ 244 h 402"/>
                <a:gd name="T18" fmla="*/ 0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0" y="22"/>
                  </a:moveTo>
                  <a:cubicBezTo>
                    <a:pt x="401" y="2"/>
                    <a:pt x="401" y="2"/>
                    <a:pt x="401" y="2"/>
                  </a:cubicBezTo>
                  <a:cubicBezTo>
                    <a:pt x="451" y="0"/>
                    <a:pt x="500" y="18"/>
                    <a:pt x="536" y="54"/>
                  </a:cubicBezTo>
                  <a:cubicBezTo>
                    <a:pt x="689" y="205"/>
                    <a:pt x="689" y="205"/>
                    <a:pt x="689" y="205"/>
                  </a:cubicBezTo>
                  <a:cubicBezTo>
                    <a:pt x="732" y="246"/>
                    <a:pt x="733" y="314"/>
                    <a:pt x="693" y="356"/>
                  </a:cubicBezTo>
                  <a:cubicBezTo>
                    <a:pt x="691" y="358"/>
                    <a:pt x="691" y="358"/>
                    <a:pt x="691" y="358"/>
                  </a:cubicBezTo>
                  <a:cubicBezTo>
                    <a:pt x="650" y="401"/>
                    <a:pt x="583" y="402"/>
                    <a:pt x="540" y="361"/>
                  </a:cubicBezTo>
                  <a:cubicBezTo>
                    <a:pt x="370" y="193"/>
                    <a:pt x="370" y="193"/>
                    <a:pt x="370" y="193"/>
                  </a:cubicBezTo>
                  <a:cubicBezTo>
                    <a:pt x="13" y="244"/>
                    <a:pt x="13" y="244"/>
                    <a:pt x="13" y="244"/>
                  </a:cubicBezTo>
                  <a:cubicBezTo>
                    <a:pt x="0" y="22"/>
                    <a:pt x="0" y="22"/>
                    <a:pt x="0" y="22"/>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2" name="Freeform 56"/>
            <p:cNvSpPr/>
            <p:nvPr/>
          </p:nvSpPr>
          <p:spPr bwMode="auto">
            <a:xfrm>
              <a:off x="5553427" y="3582561"/>
              <a:ext cx="345647" cy="236329"/>
            </a:xfrm>
            <a:custGeom>
              <a:avLst/>
              <a:gdLst>
                <a:gd name="T0" fmla="*/ 0 w 335"/>
                <a:gd name="T1" fmla="*/ 0 h 229"/>
                <a:gd name="T2" fmla="*/ 147 w 335"/>
                <a:gd name="T3" fmla="*/ 189 h 229"/>
                <a:gd name="T4" fmla="*/ 230 w 335"/>
                <a:gd name="T5" fmla="*/ 229 h 229"/>
                <a:gd name="T6" fmla="*/ 297 w 335"/>
                <a:gd name="T7" fmla="*/ 205 h 229"/>
                <a:gd name="T8" fmla="*/ 299 w 335"/>
                <a:gd name="T9" fmla="*/ 204 h 229"/>
                <a:gd name="T10" fmla="*/ 335 w 335"/>
                <a:gd name="T11" fmla="*/ 148 h 229"/>
                <a:gd name="T12" fmla="*/ 323 w 335"/>
                <a:gd name="T13" fmla="*/ 163 h 229"/>
                <a:gd name="T14" fmla="*/ 323 w 335"/>
                <a:gd name="T15" fmla="*/ 163 h 229"/>
                <a:gd name="T16" fmla="*/ 323 w 335"/>
                <a:gd name="T17" fmla="*/ 163 h 229"/>
                <a:gd name="T18" fmla="*/ 321 w 335"/>
                <a:gd name="T19" fmla="*/ 165 h 229"/>
                <a:gd name="T20" fmla="*/ 244 w 335"/>
                <a:gd name="T21" fmla="*/ 198 h 229"/>
                <a:gd name="T22" fmla="*/ 170 w 335"/>
                <a:gd name="T23" fmla="*/ 168 h 229"/>
                <a:gd name="T24" fmla="*/ 0 w 335"/>
                <a:gd name="T2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229">
                  <a:moveTo>
                    <a:pt x="0" y="0"/>
                  </a:moveTo>
                  <a:cubicBezTo>
                    <a:pt x="147" y="189"/>
                    <a:pt x="147" y="189"/>
                    <a:pt x="147" y="189"/>
                  </a:cubicBezTo>
                  <a:cubicBezTo>
                    <a:pt x="168" y="215"/>
                    <a:pt x="199" y="229"/>
                    <a:pt x="230" y="229"/>
                  </a:cubicBezTo>
                  <a:cubicBezTo>
                    <a:pt x="254" y="229"/>
                    <a:pt x="277" y="221"/>
                    <a:pt x="297" y="205"/>
                  </a:cubicBezTo>
                  <a:cubicBezTo>
                    <a:pt x="299" y="204"/>
                    <a:pt x="299" y="204"/>
                    <a:pt x="299" y="204"/>
                  </a:cubicBezTo>
                  <a:cubicBezTo>
                    <a:pt x="317" y="189"/>
                    <a:pt x="329" y="169"/>
                    <a:pt x="335" y="148"/>
                  </a:cubicBezTo>
                  <a:cubicBezTo>
                    <a:pt x="332" y="153"/>
                    <a:pt x="327" y="158"/>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3" name="Freeform 57"/>
            <p:cNvSpPr>
              <a:spLocks noEditPoints="1"/>
            </p:cNvSpPr>
            <p:nvPr/>
          </p:nvSpPr>
          <p:spPr bwMode="auto">
            <a:xfrm>
              <a:off x="5553427" y="3582561"/>
              <a:ext cx="345647" cy="204102"/>
            </a:xfrm>
            <a:custGeom>
              <a:avLst/>
              <a:gdLst>
                <a:gd name="T0" fmla="*/ 335 w 335"/>
                <a:gd name="T1" fmla="*/ 148 h 198"/>
                <a:gd name="T2" fmla="*/ 323 w 335"/>
                <a:gd name="T3" fmla="*/ 163 h 198"/>
                <a:gd name="T4" fmla="*/ 335 w 335"/>
                <a:gd name="T5" fmla="*/ 148 h 198"/>
                <a:gd name="T6" fmla="*/ 335 w 335"/>
                <a:gd name="T7" fmla="*/ 148 h 198"/>
                <a:gd name="T8" fmla="*/ 0 w 335"/>
                <a:gd name="T9" fmla="*/ 0 h 198"/>
                <a:gd name="T10" fmla="*/ 0 w 335"/>
                <a:gd name="T11" fmla="*/ 0 h 198"/>
                <a:gd name="T12" fmla="*/ 170 w 335"/>
                <a:gd name="T13" fmla="*/ 168 h 198"/>
                <a:gd name="T14" fmla="*/ 244 w 335"/>
                <a:gd name="T15" fmla="*/ 198 h 198"/>
                <a:gd name="T16" fmla="*/ 321 w 335"/>
                <a:gd name="T17" fmla="*/ 165 h 198"/>
                <a:gd name="T18" fmla="*/ 323 w 335"/>
                <a:gd name="T19" fmla="*/ 163 h 198"/>
                <a:gd name="T20" fmla="*/ 323 w 335"/>
                <a:gd name="T21" fmla="*/ 163 h 198"/>
                <a:gd name="T22" fmla="*/ 323 w 335"/>
                <a:gd name="T23" fmla="*/ 163 h 198"/>
                <a:gd name="T24" fmla="*/ 321 w 335"/>
                <a:gd name="T25" fmla="*/ 165 h 198"/>
                <a:gd name="T26" fmla="*/ 244 w 335"/>
                <a:gd name="T27" fmla="*/ 198 h 198"/>
                <a:gd name="T28" fmla="*/ 170 w 335"/>
                <a:gd name="T29" fmla="*/ 168 h 198"/>
                <a:gd name="T30" fmla="*/ 0 w 335"/>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5" h="198">
                  <a:moveTo>
                    <a:pt x="335" y="148"/>
                  </a:moveTo>
                  <a:cubicBezTo>
                    <a:pt x="332" y="153"/>
                    <a:pt x="327" y="158"/>
                    <a:pt x="323" y="163"/>
                  </a:cubicBezTo>
                  <a:cubicBezTo>
                    <a:pt x="327" y="158"/>
                    <a:pt x="332" y="153"/>
                    <a:pt x="335" y="148"/>
                  </a:cubicBezTo>
                  <a:cubicBezTo>
                    <a:pt x="335" y="148"/>
                    <a:pt x="335" y="148"/>
                    <a:pt x="335" y="148"/>
                  </a:cubicBezTo>
                  <a:moveTo>
                    <a:pt x="0" y="0"/>
                  </a:moveTo>
                  <a:cubicBezTo>
                    <a:pt x="0" y="0"/>
                    <a:pt x="0" y="0"/>
                    <a:pt x="0" y="0"/>
                  </a:cubicBezTo>
                  <a:cubicBezTo>
                    <a:pt x="170" y="168"/>
                    <a:pt x="170" y="168"/>
                    <a:pt x="170" y="168"/>
                  </a:cubicBezTo>
                  <a:cubicBezTo>
                    <a:pt x="191" y="188"/>
                    <a:pt x="217" y="198"/>
                    <a:pt x="244" y="198"/>
                  </a:cubicBezTo>
                  <a:cubicBezTo>
                    <a:pt x="272" y="198"/>
                    <a:pt x="300" y="187"/>
                    <a:pt x="321" y="165"/>
                  </a:cubicBezTo>
                  <a:cubicBezTo>
                    <a:pt x="323" y="163"/>
                    <a:pt x="323" y="163"/>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4" name="Freeform 60"/>
            <p:cNvSpPr/>
            <p:nvPr/>
          </p:nvSpPr>
          <p:spPr bwMode="auto">
            <a:xfrm>
              <a:off x="4900048" y="3380987"/>
              <a:ext cx="120060" cy="470130"/>
            </a:xfrm>
            <a:custGeom>
              <a:avLst/>
              <a:gdLst>
                <a:gd name="T0" fmla="*/ 190 w 190"/>
                <a:gd name="T1" fmla="*/ 0 h 744"/>
                <a:gd name="T2" fmla="*/ 0 w 190"/>
                <a:gd name="T3" fmla="*/ 734 h 744"/>
                <a:gd name="T4" fmla="*/ 82 w 190"/>
                <a:gd name="T5" fmla="*/ 744 h 744"/>
                <a:gd name="T6" fmla="*/ 190 w 190"/>
                <a:gd name="T7" fmla="*/ 0 h 744"/>
              </a:gdLst>
              <a:ahLst/>
              <a:cxnLst>
                <a:cxn ang="0">
                  <a:pos x="T0" y="T1"/>
                </a:cxn>
                <a:cxn ang="0">
                  <a:pos x="T2" y="T3"/>
                </a:cxn>
                <a:cxn ang="0">
                  <a:pos x="T4" y="T5"/>
                </a:cxn>
                <a:cxn ang="0">
                  <a:pos x="T6" y="T7"/>
                </a:cxn>
              </a:cxnLst>
              <a:rect l="0" t="0" r="r" b="b"/>
              <a:pathLst>
                <a:path w="190" h="744">
                  <a:moveTo>
                    <a:pt x="190" y="0"/>
                  </a:moveTo>
                  <a:lnTo>
                    <a:pt x="0" y="734"/>
                  </a:lnTo>
                  <a:lnTo>
                    <a:pt x="82" y="744"/>
                  </a:lnTo>
                  <a:lnTo>
                    <a:pt x="190" y="0"/>
                  </a:lnTo>
                  <a:close/>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5" name="Freeform 64"/>
            <p:cNvSpPr/>
            <p:nvPr/>
          </p:nvSpPr>
          <p:spPr bwMode="auto">
            <a:xfrm>
              <a:off x="6268732" y="3368349"/>
              <a:ext cx="134594" cy="541534"/>
            </a:xfrm>
            <a:custGeom>
              <a:avLst/>
              <a:gdLst>
                <a:gd name="T0" fmla="*/ 0 w 213"/>
                <a:gd name="T1" fmla="*/ 0 h 857"/>
                <a:gd name="T2" fmla="*/ 76 w 213"/>
                <a:gd name="T3" fmla="*/ 857 h 857"/>
                <a:gd name="T4" fmla="*/ 213 w 213"/>
                <a:gd name="T5" fmla="*/ 819 h 857"/>
                <a:gd name="T6" fmla="*/ 0 w 213"/>
                <a:gd name="T7" fmla="*/ 0 h 857"/>
              </a:gdLst>
              <a:ahLst/>
              <a:cxnLst>
                <a:cxn ang="0">
                  <a:pos x="T0" y="T1"/>
                </a:cxn>
                <a:cxn ang="0">
                  <a:pos x="T2" y="T3"/>
                </a:cxn>
                <a:cxn ang="0">
                  <a:pos x="T4" y="T5"/>
                </a:cxn>
                <a:cxn ang="0">
                  <a:pos x="T6" y="T7"/>
                </a:cxn>
              </a:cxnLst>
              <a:rect l="0" t="0" r="r" b="b"/>
              <a:pathLst>
                <a:path w="213" h="857">
                  <a:moveTo>
                    <a:pt x="0" y="0"/>
                  </a:moveTo>
                  <a:lnTo>
                    <a:pt x="76" y="857"/>
                  </a:lnTo>
                  <a:lnTo>
                    <a:pt x="213" y="819"/>
                  </a:lnTo>
                  <a:lnTo>
                    <a:pt x="0" y="0"/>
                  </a:lnTo>
                  <a:close/>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6" name="Freeform 32"/>
            <p:cNvSpPr/>
            <p:nvPr/>
          </p:nvSpPr>
          <p:spPr bwMode="auto">
            <a:xfrm>
              <a:off x="6346838" y="1601043"/>
              <a:ext cx="5845162" cy="2362551"/>
            </a:xfrm>
            <a:custGeom>
              <a:avLst/>
              <a:gdLst>
                <a:gd name="T0" fmla="*/ 0 w 2791"/>
                <a:gd name="T1" fmla="*/ 816 h 1851"/>
                <a:gd name="T2" fmla="*/ 250 w 2791"/>
                <a:gd name="T3" fmla="*/ 1851 h 1851"/>
                <a:gd name="T4" fmla="*/ 2791 w 2791"/>
                <a:gd name="T5" fmla="*/ 1365 h 1851"/>
                <a:gd name="T6" fmla="*/ 2791 w 2791"/>
                <a:gd name="T7" fmla="*/ 0 h 1851"/>
                <a:gd name="T8" fmla="*/ 0 w 2791"/>
                <a:gd name="T9" fmla="*/ 816 h 1851"/>
                <a:gd name="connsiteX0" fmla="*/ 0 w 32507"/>
                <a:gd name="connsiteY0" fmla="*/ 14287 h 19879"/>
                <a:gd name="connsiteX1" fmla="*/ 896 w 32507"/>
                <a:gd name="connsiteY1" fmla="*/ 19879 h 19879"/>
                <a:gd name="connsiteX2" fmla="*/ 10000 w 32507"/>
                <a:gd name="connsiteY2" fmla="*/ 17253 h 19879"/>
                <a:gd name="connsiteX3" fmla="*/ 32507 w 32507"/>
                <a:gd name="connsiteY3" fmla="*/ 0 h 19879"/>
                <a:gd name="connsiteX4" fmla="*/ 0 w 32507"/>
                <a:gd name="connsiteY4" fmla="*/ 14287 h 19879"/>
                <a:gd name="connsiteX0-1" fmla="*/ 0 w 33261"/>
                <a:gd name="connsiteY0-2" fmla="*/ 14536 h 20128"/>
                <a:gd name="connsiteX1-3" fmla="*/ 896 w 33261"/>
                <a:gd name="connsiteY1-4" fmla="*/ 20128 h 20128"/>
                <a:gd name="connsiteX2-5" fmla="*/ 10000 w 33261"/>
                <a:gd name="connsiteY2-6" fmla="*/ 17502 h 20128"/>
                <a:gd name="connsiteX3-7" fmla="*/ 33261 w 33261"/>
                <a:gd name="connsiteY3-8" fmla="*/ 0 h 20128"/>
                <a:gd name="connsiteX4-9" fmla="*/ 0 w 33261"/>
                <a:gd name="connsiteY4-10" fmla="*/ 14536 h 20128"/>
                <a:gd name="connsiteX0-11" fmla="*/ 0 w 33261"/>
                <a:gd name="connsiteY0-12" fmla="*/ 14536 h 20128"/>
                <a:gd name="connsiteX1-13" fmla="*/ 896 w 33261"/>
                <a:gd name="connsiteY1-14" fmla="*/ 20128 h 20128"/>
                <a:gd name="connsiteX2-15" fmla="*/ 33119 w 33261"/>
                <a:gd name="connsiteY2-16" fmla="*/ 10715 h 20128"/>
                <a:gd name="connsiteX3-17" fmla="*/ 33261 w 33261"/>
                <a:gd name="connsiteY3-18" fmla="*/ 0 h 20128"/>
                <a:gd name="connsiteX4-19" fmla="*/ 0 w 33261"/>
                <a:gd name="connsiteY4-20" fmla="*/ 14536 h 20128"/>
                <a:gd name="connsiteX0-21" fmla="*/ 0 w 33143"/>
                <a:gd name="connsiteY0-22" fmla="*/ 14607 h 20199"/>
                <a:gd name="connsiteX1-23" fmla="*/ 896 w 33143"/>
                <a:gd name="connsiteY1-24" fmla="*/ 20199 h 20199"/>
                <a:gd name="connsiteX2-25" fmla="*/ 33119 w 33143"/>
                <a:gd name="connsiteY2-26" fmla="*/ 10786 h 20199"/>
                <a:gd name="connsiteX3-27" fmla="*/ 33143 w 33143"/>
                <a:gd name="connsiteY3-28" fmla="*/ 0 h 20199"/>
                <a:gd name="connsiteX4-29" fmla="*/ 0 w 33143"/>
                <a:gd name="connsiteY4-30" fmla="*/ 14607 h 2019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143" h="20199">
                  <a:moveTo>
                    <a:pt x="0" y="14607"/>
                  </a:moveTo>
                  <a:lnTo>
                    <a:pt x="896" y="20199"/>
                  </a:lnTo>
                  <a:lnTo>
                    <a:pt x="33119" y="10786"/>
                  </a:lnTo>
                  <a:cubicBezTo>
                    <a:pt x="33166" y="7214"/>
                    <a:pt x="33096" y="3572"/>
                    <a:pt x="33143" y="0"/>
                  </a:cubicBezTo>
                  <a:lnTo>
                    <a:pt x="0" y="14607"/>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317" name="Freeform 38"/>
            <p:cNvSpPr/>
            <p:nvPr/>
          </p:nvSpPr>
          <p:spPr bwMode="auto">
            <a:xfrm>
              <a:off x="-23122" y="1824921"/>
              <a:ext cx="4959188" cy="2110870"/>
            </a:xfrm>
            <a:custGeom>
              <a:avLst/>
              <a:gdLst>
                <a:gd name="T0" fmla="*/ 2803 w 2803"/>
                <a:gd name="T1" fmla="*/ 819 h 1854"/>
                <a:gd name="T2" fmla="*/ 2553 w 2803"/>
                <a:gd name="T3" fmla="*/ 1854 h 1854"/>
                <a:gd name="T4" fmla="*/ 0 w 2803"/>
                <a:gd name="T5" fmla="*/ 1363 h 1854"/>
                <a:gd name="T6" fmla="*/ 0 w 2803"/>
                <a:gd name="T7" fmla="*/ 0 h 1854"/>
                <a:gd name="T8" fmla="*/ 2803 w 2803"/>
                <a:gd name="T9" fmla="*/ 819 h 1854"/>
                <a:gd name="connsiteX0" fmla="*/ 28445 w 28445"/>
                <a:gd name="connsiteY0" fmla="*/ 12577 h 18160"/>
                <a:gd name="connsiteX1" fmla="*/ 27553 w 28445"/>
                <a:gd name="connsiteY1" fmla="*/ 18160 h 18160"/>
                <a:gd name="connsiteX2" fmla="*/ 18445 w 28445"/>
                <a:gd name="connsiteY2" fmla="*/ 15512 h 18160"/>
                <a:gd name="connsiteX3" fmla="*/ 0 w 28445"/>
                <a:gd name="connsiteY3" fmla="*/ 0 h 18160"/>
                <a:gd name="connsiteX4" fmla="*/ 28445 w 28445"/>
                <a:gd name="connsiteY4" fmla="*/ 12577 h 18160"/>
                <a:gd name="connsiteX0-1" fmla="*/ 28445 w 28445"/>
                <a:gd name="connsiteY0-2" fmla="*/ 12577 h 18160"/>
                <a:gd name="connsiteX1-3" fmla="*/ 27553 w 28445"/>
                <a:gd name="connsiteY1-4" fmla="*/ 18160 h 18160"/>
                <a:gd name="connsiteX2-5" fmla="*/ 517 w 28445"/>
                <a:gd name="connsiteY2-6" fmla="*/ 10119 h 18160"/>
                <a:gd name="connsiteX3-7" fmla="*/ 0 w 28445"/>
                <a:gd name="connsiteY3-8" fmla="*/ 0 h 18160"/>
                <a:gd name="connsiteX4-9" fmla="*/ 28445 w 28445"/>
                <a:gd name="connsiteY4-10" fmla="*/ 12577 h 18160"/>
                <a:gd name="connsiteX0-11" fmla="*/ 27999 w 27999"/>
                <a:gd name="connsiteY0-12" fmla="*/ 12435 h 18018"/>
                <a:gd name="connsiteX1-13" fmla="*/ 27107 w 27999"/>
                <a:gd name="connsiteY1-14" fmla="*/ 18018 h 18018"/>
                <a:gd name="connsiteX2-15" fmla="*/ 71 w 27999"/>
                <a:gd name="connsiteY2-16" fmla="*/ 9977 h 18018"/>
                <a:gd name="connsiteX3-17" fmla="*/ 0 w 27999"/>
                <a:gd name="connsiteY3-18" fmla="*/ 0 h 18018"/>
                <a:gd name="connsiteX4-19" fmla="*/ 27999 w 27999"/>
                <a:gd name="connsiteY4-20" fmla="*/ 12435 h 1801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7999" h="18018">
                  <a:moveTo>
                    <a:pt x="27999" y="12435"/>
                  </a:moveTo>
                  <a:lnTo>
                    <a:pt x="27107" y="18018"/>
                  </a:lnTo>
                  <a:lnTo>
                    <a:pt x="71" y="9977"/>
                  </a:lnTo>
                  <a:cubicBezTo>
                    <a:pt x="-101" y="6604"/>
                    <a:pt x="172" y="3373"/>
                    <a:pt x="0" y="0"/>
                  </a:cubicBezTo>
                  <a:lnTo>
                    <a:pt x="27999" y="12435"/>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p>
          </p:txBody>
        </p:sp>
        <p:sp>
          <p:nvSpPr>
            <p:cNvPr id="318" name="Freeform 33"/>
            <p:cNvSpPr/>
            <p:nvPr/>
          </p:nvSpPr>
          <p:spPr bwMode="auto">
            <a:xfrm>
              <a:off x="6558772" y="3735480"/>
              <a:ext cx="132698" cy="133962"/>
            </a:xfrm>
            <a:custGeom>
              <a:avLst/>
              <a:gdLst>
                <a:gd name="T0" fmla="*/ 128 w 128"/>
                <a:gd name="T1" fmla="*/ 65 h 130"/>
                <a:gd name="T2" fmla="*/ 63 w 128"/>
                <a:gd name="T3" fmla="*/ 130 h 130"/>
                <a:gd name="T4" fmla="*/ 0 w 128"/>
                <a:gd name="T5" fmla="*/ 65 h 130"/>
                <a:gd name="T6" fmla="*/ 67 w 128"/>
                <a:gd name="T7" fmla="*/ 2 h 130"/>
                <a:gd name="T8" fmla="*/ 128 w 128"/>
                <a:gd name="T9" fmla="*/ 65 h 130"/>
              </a:gdLst>
              <a:ahLst/>
              <a:cxnLst>
                <a:cxn ang="0">
                  <a:pos x="T0" y="T1"/>
                </a:cxn>
                <a:cxn ang="0">
                  <a:pos x="T2" y="T3"/>
                </a:cxn>
                <a:cxn ang="0">
                  <a:pos x="T4" y="T5"/>
                </a:cxn>
                <a:cxn ang="0">
                  <a:pos x="T6" y="T7"/>
                </a:cxn>
                <a:cxn ang="0">
                  <a:pos x="T8" y="T9"/>
                </a:cxn>
              </a:cxnLst>
              <a:rect l="0" t="0" r="r" b="b"/>
              <a:pathLst>
                <a:path w="128" h="130">
                  <a:moveTo>
                    <a:pt x="128" y="65"/>
                  </a:moveTo>
                  <a:cubicBezTo>
                    <a:pt x="128" y="101"/>
                    <a:pt x="99" y="130"/>
                    <a:pt x="63" y="130"/>
                  </a:cubicBezTo>
                  <a:cubicBezTo>
                    <a:pt x="28" y="129"/>
                    <a:pt x="0" y="100"/>
                    <a:pt x="0" y="65"/>
                  </a:cubicBezTo>
                  <a:cubicBezTo>
                    <a:pt x="1" y="29"/>
                    <a:pt x="31" y="0"/>
                    <a:pt x="67" y="2"/>
                  </a:cubicBezTo>
                  <a:cubicBezTo>
                    <a:pt x="100" y="3"/>
                    <a:pt x="127" y="31"/>
                    <a:pt x="128"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19" name="Freeform 34"/>
            <p:cNvSpPr/>
            <p:nvPr/>
          </p:nvSpPr>
          <p:spPr bwMode="auto">
            <a:xfrm>
              <a:off x="6759083" y="3695039"/>
              <a:ext cx="144704" cy="145336"/>
            </a:xfrm>
            <a:custGeom>
              <a:avLst/>
              <a:gdLst>
                <a:gd name="T0" fmla="*/ 133 w 140"/>
                <a:gd name="T1" fmla="*/ 60 h 141"/>
                <a:gd name="T2" fmla="*/ 59 w 140"/>
                <a:gd name="T3" fmla="*/ 133 h 141"/>
                <a:gd name="T4" fmla="*/ 7 w 140"/>
                <a:gd name="T5" fmla="*/ 80 h 141"/>
                <a:gd name="T6" fmla="*/ 82 w 140"/>
                <a:gd name="T7" fmla="*/ 7 h 141"/>
                <a:gd name="T8" fmla="*/ 133 w 140"/>
                <a:gd name="T9" fmla="*/ 60 h 141"/>
              </a:gdLst>
              <a:ahLst/>
              <a:cxnLst>
                <a:cxn ang="0">
                  <a:pos x="T0" y="T1"/>
                </a:cxn>
                <a:cxn ang="0">
                  <a:pos x="T2" y="T3"/>
                </a:cxn>
                <a:cxn ang="0">
                  <a:pos x="T4" y="T5"/>
                </a:cxn>
                <a:cxn ang="0">
                  <a:pos x="T6" y="T7"/>
                </a:cxn>
                <a:cxn ang="0">
                  <a:pos x="T8" y="T9"/>
                </a:cxn>
              </a:cxnLst>
              <a:rect l="0" t="0" r="r" b="b"/>
              <a:pathLst>
                <a:path w="140" h="141">
                  <a:moveTo>
                    <a:pt x="133" y="60"/>
                  </a:moveTo>
                  <a:cubicBezTo>
                    <a:pt x="140" y="104"/>
                    <a:pt x="102" y="141"/>
                    <a:pt x="59" y="133"/>
                  </a:cubicBezTo>
                  <a:cubicBezTo>
                    <a:pt x="32" y="129"/>
                    <a:pt x="11" y="107"/>
                    <a:pt x="7" y="80"/>
                  </a:cubicBezTo>
                  <a:cubicBezTo>
                    <a:pt x="0" y="36"/>
                    <a:pt x="38" y="0"/>
                    <a:pt x="82" y="7"/>
                  </a:cubicBezTo>
                  <a:cubicBezTo>
                    <a:pt x="108" y="12"/>
                    <a:pt x="129" y="34"/>
                    <a:pt x="133"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0" name="Freeform 35"/>
            <p:cNvSpPr/>
            <p:nvPr/>
          </p:nvSpPr>
          <p:spPr bwMode="auto">
            <a:xfrm>
              <a:off x="6966977" y="3659021"/>
              <a:ext cx="143440" cy="146600"/>
            </a:xfrm>
            <a:custGeom>
              <a:avLst/>
              <a:gdLst>
                <a:gd name="T0" fmla="*/ 133 w 139"/>
                <a:gd name="T1" fmla="*/ 61 h 142"/>
                <a:gd name="T2" fmla="*/ 58 w 139"/>
                <a:gd name="T3" fmla="*/ 134 h 142"/>
                <a:gd name="T4" fmla="*/ 6 w 139"/>
                <a:gd name="T5" fmla="*/ 81 h 142"/>
                <a:gd name="T6" fmla="*/ 81 w 139"/>
                <a:gd name="T7" fmla="*/ 8 h 142"/>
                <a:gd name="T8" fmla="*/ 133 w 139"/>
                <a:gd name="T9" fmla="*/ 61 h 142"/>
              </a:gdLst>
              <a:ahLst/>
              <a:cxnLst>
                <a:cxn ang="0">
                  <a:pos x="T0" y="T1"/>
                </a:cxn>
                <a:cxn ang="0">
                  <a:pos x="T2" y="T3"/>
                </a:cxn>
                <a:cxn ang="0">
                  <a:pos x="T4" y="T5"/>
                </a:cxn>
                <a:cxn ang="0">
                  <a:pos x="T6" y="T7"/>
                </a:cxn>
                <a:cxn ang="0">
                  <a:pos x="T8" y="T9"/>
                </a:cxn>
              </a:cxnLst>
              <a:rect l="0" t="0" r="r" b="b"/>
              <a:pathLst>
                <a:path w="139" h="142">
                  <a:moveTo>
                    <a:pt x="133" y="61"/>
                  </a:moveTo>
                  <a:cubicBezTo>
                    <a:pt x="139" y="105"/>
                    <a:pt x="101" y="142"/>
                    <a:pt x="58" y="134"/>
                  </a:cubicBezTo>
                  <a:cubicBezTo>
                    <a:pt x="31" y="129"/>
                    <a:pt x="10" y="108"/>
                    <a:pt x="6" y="81"/>
                  </a:cubicBezTo>
                  <a:cubicBezTo>
                    <a:pt x="0" y="37"/>
                    <a:pt x="37" y="0"/>
                    <a:pt x="81" y="8"/>
                  </a:cubicBezTo>
                  <a:cubicBezTo>
                    <a:pt x="107" y="13"/>
                    <a:pt x="129" y="34"/>
                    <a:pt x="133"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1" name="Freeform 39"/>
            <p:cNvSpPr/>
            <p:nvPr/>
          </p:nvSpPr>
          <p:spPr bwMode="auto">
            <a:xfrm>
              <a:off x="4630861" y="3735480"/>
              <a:ext cx="132698" cy="133962"/>
            </a:xfrm>
            <a:custGeom>
              <a:avLst/>
              <a:gdLst>
                <a:gd name="T0" fmla="*/ 0 w 129"/>
                <a:gd name="T1" fmla="*/ 65 h 130"/>
                <a:gd name="T2" fmla="*/ 65 w 129"/>
                <a:gd name="T3" fmla="*/ 130 h 130"/>
                <a:gd name="T4" fmla="*/ 128 w 129"/>
                <a:gd name="T5" fmla="*/ 65 h 130"/>
                <a:gd name="T6" fmla="*/ 62 w 129"/>
                <a:gd name="T7" fmla="*/ 2 h 130"/>
                <a:gd name="T8" fmla="*/ 0 w 129"/>
                <a:gd name="T9" fmla="*/ 65 h 130"/>
              </a:gdLst>
              <a:ahLst/>
              <a:cxnLst>
                <a:cxn ang="0">
                  <a:pos x="T0" y="T1"/>
                </a:cxn>
                <a:cxn ang="0">
                  <a:pos x="T2" y="T3"/>
                </a:cxn>
                <a:cxn ang="0">
                  <a:pos x="T4" y="T5"/>
                </a:cxn>
                <a:cxn ang="0">
                  <a:pos x="T6" y="T7"/>
                </a:cxn>
                <a:cxn ang="0">
                  <a:pos x="T8" y="T9"/>
                </a:cxn>
              </a:cxnLst>
              <a:rect l="0" t="0" r="r" b="b"/>
              <a:pathLst>
                <a:path w="129" h="130">
                  <a:moveTo>
                    <a:pt x="0" y="65"/>
                  </a:moveTo>
                  <a:cubicBezTo>
                    <a:pt x="0" y="101"/>
                    <a:pt x="29" y="130"/>
                    <a:pt x="65" y="130"/>
                  </a:cubicBezTo>
                  <a:cubicBezTo>
                    <a:pt x="101" y="129"/>
                    <a:pt x="129" y="100"/>
                    <a:pt x="128" y="65"/>
                  </a:cubicBezTo>
                  <a:cubicBezTo>
                    <a:pt x="128" y="29"/>
                    <a:pt x="98" y="0"/>
                    <a:pt x="62" y="2"/>
                  </a:cubicBezTo>
                  <a:cubicBezTo>
                    <a:pt x="28" y="3"/>
                    <a:pt x="1" y="31"/>
                    <a:pt x="0"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2" name="Freeform 40"/>
            <p:cNvSpPr/>
            <p:nvPr/>
          </p:nvSpPr>
          <p:spPr bwMode="auto">
            <a:xfrm>
              <a:off x="4417912" y="3695039"/>
              <a:ext cx="144704" cy="145336"/>
            </a:xfrm>
            <a:custGeom>
              <a:avLst/>
              <a:gdLst>
                <a:gd name="T0" fmla="*/ 7 w 140"/>
                <a:gd name="T1" fmla="*/ 60 h 141"/>
                <a:gd name="T2" fmla="*/ 82 w 140"/>
                <a:gd name="T3" fmla="*/ 133 h 141"/>
                <a:gd name="T4" fmla="*/ 133 w 140"/>
                <a:gd name="T5" fmla="*/ 80 h 141"/>
                <a:gd name="T6" fmla="*/ 58 w 140"/>
                <a:gd name="T7" fmla="*/ 7 h 141"/>
                <a:gd name="T8" fmla="*/ 7 w 140"/>
                <a:gd name="T9" fmla="*/ 60 h 141"/>
              </a:gdLst>
              <a:ahLst/>
              <a:cxnLst>
                <a:cxn ang="0">
                  <a:pos x="T0" y="T1"/>
                </a:cxn>
                <a:cxn ang="0">
                  <a:pos x="T2" y="T3"/>
                </a:cxn>
                <a:cxn ang="0">
                  <a:pos x="T4" y="T5"/>
                </a:cxn>
                <a:cxn ang="0">
                  <a:pos x="T6" y="T7"/>
                </a:cxn>
                <a:cxn ang="0">
                  <a:pos x="T8" y="T9"/>
                </a:cxn>
              </a:cxnLst>
              <a:rect l="0" t="0" r="r" b="b"/>
              <a:pathLst>
                <a:path w="140" h="141">
                  <a:moveTo>
                    <a:pt x="7" y="60"/>
                  </a:moveTo>
                  <a:cubicBezTo>
                    <a:pt x="0" y="104"/>
                    <a:pt x="38" y="141"/>
                    <a:pt x="82" y="133"/>
                  </a:cubicBezTo>
                  <a:cubicBezTo>
                    <a:pt x="108" y="129"/>
                    <a:pt x="129" y="107"/>
                    <a:pt x="133" y="80"/>
                  </a:cubicBezTo>
                  <a:cubicBezTo>
                    <a:pt x="140" y="36"/>
                    <a:pt x="102" y="0"/>
                    <a:pt x="58" y="7"/>
                  </a:cubicBezTo>
                  <a:cubicBezTo>
                    <a:pt x="32" y="12"/>
                    <a:pt x="11" y="34"/>
                    <a:pt x="7"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3" name="Freeform 41"/>
            <p:cNvSpPr/>
            <p:nvPr/>
          </p:nvSpPr>
          <p:spPr bwMode="auto">
            <a:xfrm>
              <a:off x="4211282" y="3659021"/>
              <a:ext cx="144704" cy="146600"/>
            </a:xfrm>
            <a:custGeom>
              <a:avLst/>
              <a:gdLst>
                <a:gd name="T0" fmla="*/ 7 w 140"/>
                <a:gd name="T1" fmla="*/ 61 h 142"/>
                <a:gd name="T2" fmla="*/ 82 w 140"/>
                <a:gd name="T3" fmla="*/ 134 h 142"/>
                <a:gd name="T4" fmla="*/ 133 w 140"/>
                <a:gd name="T5" fmla="*/ 81 h 142"/>
                <a:gd name="T6" fmla="*/ 58 w 140"/>
                <a:gd name="T7" fmla="*/ 8 h 142"/>
                <a:gd name="T8" fmla="*/ 7 w 140"/>
                <a:gd name="T9" fmla="*/ 61 h 142"/>
              </a:gdLst>
              <a:ahLst/>
              <a:cxnLst>
                <a:cxn ang="0">
                  <a:pos x="T0" y="T1"/>
                </a:cxn>
                <a:cxn ang="0">
                  <a:pos x="T2" y="T3"/>
                </a:cxn>
                <a:cxn ang="0">
                  <a:pos x="T4" y="T5"/>
                </a:cxn>
                <a:cxn ang="0">
                  <a:pos x="T6" y="T7"/>
                </a:cxn>
                <a:cxn ang="0">
                  <a:pos x="T8" y="T9"/>
                </a:cxn>
              </a:cxnLst>
              <a:rect l="0" t="0" r="r" b="b"/>
              <a:pathLst>
                <a:path w="140" h="142">
                  <a:moveTo>
                    <a:pt x="7" y="61"/>
                  </a:moveTo>
                  <a:cubicBezTo>
                    <a:pt x="0" y="105"/>
                    <a:pt x="38" y="142"/>
                    <a:pt x="82" y="134"/>
                  </a:cubicBezTo>
                  <a:cubicBezTo>
                    <a:pt x="108" y="129"/>
                    <a:pt x="129" y="108"/>
                    <a:pt x="133" y="81"/>
                  </a:cubicBezTo>
                  <a:cubicBezTo>
                    <a:pt x="140" y="37"/>
                    <a:pt x="102" y="0"/>
                    <a:pt x="58" y="8"/>
                  </a:cubicBezTo>
                  <a:cubicBezTo>
                    <a:pt x="32" y="13"/>
                    <a:pt x="11" y="34"/>
                    <a:pt x="7"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grpSp>
      <p:grpSp>
        <p:nvGrpSpPr>
          <p:cNvPr id="324" name="Group 88"/>
          <p:cNvGrpSpPr/>
          <p:nvPr/>
        </p:nvGrpSpPr>
        <p:grpSpPr>
          <a:xfrm>
            <a:off x="7886861" y="4642299"/>
            <a:ext cx="2015114" cy="1694742"/>
            <a:chOff x="4963869" y="1554810"/>
            <a:chExt cx="2015114" cy="1694742"/>
          </a:xfrm>
        </p:grpSpPr>
        <p:sp>
          <p:nvSpPr>
            <p:cNvPr id="325" name="Freeform 5"/>
            <p:cNvSpPr>
              <a:spLocks noEditPoints="1"/>
            </p:cNvSpPr>
            <p:nvPr/>
          </p:nvSpPr>
          <p:spPr bwMode="auto">
            <a:xfrm>
              <a:off x="4963869" y="2527928"/>
              <a:ext cx="496670" cy="593981"/>
            </a:xfrm>
            <a:custGeom>
              <a:avLst/>
              <a:gdLst>
                <a:gd name="T0" fmla="*/ 688 w 786"/>
                <a:gd name="T1" fmla="*/ 534 h 940"/>
                <a:gd name="T2" fmla="*/ 786 w 786"/>
                <a:gd name="T3" fmla="*/ 507 h 940"/>
                <a:gd name="T4" fmla="*/ 693 w 786"/>
                <a:gd name="T5" fmla="*/ 232 h 940"/>
                <a:gd name="T6" fmla="*/ 610 w 786"/>
                <a:gd name="T7" fmla="*/ 268 h 940"/>
                <a:gd name="T8" fmla="*/ 533 w 786"/>
                <a:gd name="T9" fmla="*/ 0 h 940"/>
                <a:gd name="T10" fmla="*/ 0 w 786"/>
                <a:gd name="T11" fmla="*/ 168 h 940"/>
                <a:gd name="T12" fmla="*/ 224 w 786"/>
                <a:gd name="T13" fmla="*/ 940 h 940"/>
                <a:gd name="T14" fmla="*/ 768 w 786"/>
                <a:gd name="T15" fmla="*/ 809 h 940"/>
                <a:gd name="T16" fmla="*/ 688 w 786"/>
                <a:gd name="T17" fmla="*/ 534 h 940"/>
                <a:gd name="T18" fmla="*/ 669 w 786"/>
                <a:gd name="T19" fmla="*/ 292 h 940"/>
                <a:gd name="T20" fmla="*/ 726 w 786"/>
                <a:gd name="T21" fmla="*/ 485 h 940"/>
                <a:gd name="T22" fmla="*/ 677 w 786"/>
                <a:gd name="T23" fmla="*/ 498 h 940"/>
                <a:gd name="T24" fmla="*/ 621 w 786"/>
                <a:gd name="T25" fmla="*/ 304 h 940"/>
                <a:gd name="T26" fmla="*/ 669 w 786"/>
                <a:gd name="T27" fmla="*/ 29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940">
                  <a:moveTo>
                    <a:pt x="688" y="534"/>
                  </a:moveTo>
                  <a:lnTo>
                    <a:pt x="786" y="507"/>
                  </a:lnTo>
                  <a:lnTo>
                    <a:pt x="693" y="232"/>
                  </a:lnTo>
                  <a:lnTo>
                    <a:pt x="610" y="268"/>
                  </a:lnTo>
                  <a:lnTo>
                    <a:pt x="533" y="0"/>
                  </a:lnTo>
                  <a:lnTo>
                    <a:pt x="0" y="168"/>
                  </a:lnTo>
                  <a:lnTo>
                    <a:pt x="224" y="940"/>
                  </a:lnTo>
                  <a:lnTo>
                    <a:pt x="768" y="809"/>
                  </a:lnTo>
                  <a:lnTo>
                    <a:pt x="688" y="534"/>
                  </a:lnTo>
                  <a:close/>
                  <a:moveTo>
                    <a:pt x="669" y="292"/>
                  </a:moveTo>
                  <a:lnTo>
                    <a:pt x="726" y="485"/>
                  </a:lnTo>
                  <a:lnTo>
                    <a:pt x="677" y="498"/>
                  </a:lnTo>
                  <a:lnTo>
                    <a:pt x="621" y="304"/>
                  </a:lnTo>
                  <a:lnTo>
                    <a:pt x="669" y="292"/>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26" name="Freeform 6"/>
            <p:cNvSpPr/>
            <p:nvPr/>
          </p:nvSpPr>
          <p:spPr bwMode="auto">
            <a:xfrm>
              <a:off x="5382184" y="2588590"/>
              <a:ext cx="531424" cy="226218"/>
            </a:xfrm>
            <a:custGeom>
              <a:avLst/>
              <a:gdLst>
                <a:gd name="T0" fmla="*/ 2 w 515"/>
                <a:gd name="T1" fmla="*/ 147 h 219"/>
                <a:gd name="T2" fmla="*/ 17 w 515"/>
                <a:gd name="T3" fmla="*/ 153 h 219"/>
                <a:gd name="T4" fmla="*/ 4 w 515"/>
                <a:gd name="T5" fmla="*/ 166 h 219"/>
                <a:gd name="T6" fmla="*/ 24 w 515"/>
                <a:gd name="T7" fmla="*/ 176 h 219"/>
                <a:gd name="T8" fmla="*/ 24 w 515"/>
                <a:gd name="T9" fmla="*/ 176 h 219"/>
                <a:gd name="T10" fmla="*/ 10 w 515"/>
                <a:gd name="T11" fmla="*/ 189 h 219"/>
                <a:gd name="T12" fmla="*/ 29 w 515"/>
                <a:gd name="T13" fmla="*/ 195 h 219"/>
                <a:gd name="T14" fmla="*/ 13 w 515"/>
                <a:gd name="T15" fmla="*/ 211 h 219"/>
                <a:gd name="T16" fmla="*/ 32 w 515"/>
                <a:gd name="T17" fmla="*/ 213 h 219"/>
                <a:gd name="T18" fmla="*/ 515 w 515"/>
                <a:gd name="T19" fmla="*/ 74 h 219"/>
                <a:gd name="T20" fmla="*/ 483 w 515"/>
                <a:gd name="T21" fmla="*/ 0 h 219"/>
                <a:gd name="T22" fmla="*/ 17 w 515"/>
                <a:gd name="T23" fmla="*/ 135 h 219"/>
                <a:gd name="T24" fmla="*/ 2 w 515"/>
                <a:gd name="T25"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19">
                  <a:moveTo>
                    <a:pt x="2" y="147"/>
                  </a:moveTo>
                  <a:cubicBezTo>
                    <a:pt x="3" y="154"/>
                    <a:pt x="12" y="155"/>
                    <a:pt x="17" y="153"/>
                  </a:cubicBezTo>
                  <a:cubicBezTo>
                    <a:pt x="12" y="154"/>
                    <a:pt x="3" y="157"/>
                    <a:pt x="4" y="166"/>
                  </a:cubicBezTo>
                  <a:cubicBezTo>
                    <a:pt x="6" y="176"/>
                    <a:pt x="20" y="176"/>
                    <a:pt x="24" y="176"/>
                  </a:cubicBezTo>
                  <a:cubicBezTo>
                    <a:pt x="24" y="176"/>
                    <a:pt x="24" y="176"/>
                    <a:pt x="24" y="176"/>
                  </a:cubicBezTo>
                  <a:cubicBezTo>
                    <a:pt x="20" y="177"/>
                    <a:pt x="9" y="180"/>
                    <a:pt x="10" y="189"/>
                  </a:cubicBezTo>
                  <a:cubicBezTo>
                    <a:pt x="12" y="197"/>
                    <a:pt x="24" y="196"/>
                    <a:pt x="29" y="195"/>
                  </a:cubicBezTo>
                  <a:cubicBezTo>
                    <a:pt x="24" y="196"/>
                    <a:pt x="11" y="200"/>
                    <a:pt x="13" y="211"/>
                  </a:cubicBezTo>
                  <a:cubicBezTo>
                    <a:pt x="15" y="219"/>
                    <a:pt x="32" y="213"/>
                    <a:pt x="32" y="213"/>
                  </a:cubicBezTo>
                  <a:cubicBezTo>
                    <a:pt x="350" y="91"/>
                    <a:pt x="515" y="74"/>
                    <a:pt x="515" y="74"/>
                  </a:cubicBezTo>
                  <a:cubicBezTo>
                    <a:pt x="483" y="0"/>
                    <a:pt x="483" y="0"/>
                    <a:pt x="483" y="0"/>
                  </a:cubicBezTo>
                  <a:cubicBezTo>
                    <a:pt x="145" y="77"/>
                    <a:pt x="49" y="126"/>
                    <a:pt x="17" y="135"/>
                  </a:cubicBezTo>
                  <a:cubicBezTo>
                    <a:pt x="17" y="135"/>
                    <a:pt x="0" y="140"/>
                    <a:pt x="2" y="14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7" name="Freeform 7"/>
            <p:cNvSpPr/>
            <p:nvPr/>
          </p:nvSpPr>
          <p:spPr bwMode="auto">
            <a:xfrm>
              <a:off x="6604269" y="2090657"/>
              <a:ext cx="374714" cy="384192"/>
            </a:xfrm>
            <a:custGeom>
              <a:avLst/>
              <a:gdLst>
                <a:gd name="T0" fmla="*/ 151 w 363"/>
                <a:gd name="T1" fmla="*/ 4 h 372"/>
                <a:gd name="T2" fmla="*/ 147 w 363"/>
                <a:gd name="T3" fmla="*/ 20 h 372"/>
                <a:gd name="T4" fmla="*/ 133 w 363"/>
                <a:gd name="T5" fmla="*/ 9 h 372"/>
                <a:gd name="T6" fmla="*/ 126 w 363"/>
                <a:gd name="T7" fmla="*/ 30 h 372"/>
                <a:gd name="T8" fmla="*/ 126 w 363"/>
                <a:gd name="T9" fmla="*/ 30 h 372"/>
                <a:gd name="T10" fmla="*/ 111 w 363"/>
                <a:gd name="T11" fmla="*/ 18 h 372"/>
                <a:gd name="T12" fmla="*/ 107 w 363"/>
                <a:gd name="T13" fmla="*/ 37 h 372"/>
                <a:gd name="T14" fmla="*/ 89 w 363"/>
                <a:gd name="T15" fmla="*/ 24 h 372"/>
                <a:gd name="T16" fmla="*/ 90 w 363"/>
                <a:gd name="T17" fmla="*/ 43 h 372"/>
                <a:gd name="T18" fmla="*/ 0 w 363"/>
                <a:gd name="T19" fmla="*/ 293 h 372"/>
                <a:gd name="T20" fmla="*/ 16 w 363"/>
                <a:gd name="T21" fmla="*/ 372 h 372"/>
                <a:gd name="T22" fmla="*/ 165 w 363"/>
                <a:gd name="T23" fmla="*/ 17 h 372"/>
                <a:gd name="T24" fmla="*/ 151 w 363"/>
                <a:gd name="T25" fmla="*/ 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372">
                  <a:moveTo>
                    <a:pt x="151" y="4"/>
                  </a:moveTo>
                  <a:cubicBezTo>
                    <a:pt x="144" y="7"/>
                    <a:pt x="146" y="14"/>
                    <a:pt x="147" y="20"/>
                  </a:cubicBezTo>
                  <a:cubicBezTo>
                    <a:pt x="145" y="14"/>
                    <a:pt x="141" y="6"/>
                    <a:pt x="133" y="9"/>
                  </a:cubicBezTo>
                  <a:cubicBezTo>
                    <a:pt x="123" y="12"/>
                    <a:pt x="125" y="25"/>
                    <a:pt x="126" y="30"/>
                  </a:cubicBezTo>
                  <a:cubicBezTo>
                    <a:pt x="126" y="30"/>
                    <a:pt x="126" y="30"/>
                    <a:pt x="126" y="30"/>
                  </a:cubicBezTo>
                  <a:cubicBezTo>
                    <a:pt x="124" y="26"/>
                    <a:pt x="119" y="15"/>
                    <a:pt x="111" y="18"/>
                  </a:cubicBezTo>
                  <a:cubicBezTo>
                    <a:pt x="103" y="20"/>
                    <a:pt x="106" y="32"/>
                    <a:pt x="107" y="37"/>
                  </a:cubicBezTo>
                  <a:cubicBezTo>
                    <a:pt x="105" y="32"/>
                    <a:pt x="99" y="19"/>
                    <a:pt x="89" y="24"/>
                  </a:cubicBezTo>
                  <a:cubicBezTo>
                    <a:pt x="82" y="27"/>
                    <a:pt x="90" y="43"/>
                    <a:pt x="90" y="43"/>
                  </a:cubicBezTo>
                  <a:cubicBezTo>
                    <a:pt x="257" y="339"/>
                    <a:pt x="0" y="293"/>
                    <a:pt x="0" y="293"/>
                  </a:cubicBezTo>
                  <a:cubicBezTo>
                    <a:pt x="16" y="372"/>
                    <a:pt x="16" y="372"/>
                    <a:pt x="16" y="372"/>
                  </a:cubicBezTo>
                  <a:cubicBezTo>
                    <a:pt x="363" y="364"/>
                    <a:pt x="178" y="47"/>
                    <a:pt x="165" y="17"/>
                  </a:cubicBezTo>
                  <a:cubicBezTo>
                    <a:pt x="165" y="17"/>
                    <a:pt x="158" y="0"/>
                    <a:pt x="151" y="4"/>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8" name="Freeform 8"/>
            <p:cNvSpPr/>
            <p:nvPr/>
          </p:nvSpPr>
          <p:spPr bwMode="auto">
            <a:xfrm>
              <a:off x="6604269" y="2393335"/>
              <a:ext cx="58134" cy="81514"/>
            </a:xfrm>
            <a:custGeom>
              <a:avLst/>
              <a:gdLst>
                <a:gd name="T0" fmla="*/ 0 w 56"/>
                <a:gd name="T1" fmla="*/ 0 h 79"/>
                <a:gd name="T2" fmla="*/ 16 w 56"/>
                <a:gd name="T3" fmla="*/ 79 h 79"/>
                <a:gd name="T4" fmla="*/ 56 w 56"/>
                <a:gd name="T5" fmla="*/ 76 h 79"/>
                <a:gd name="T6" fmla="*/ 48 w 56"/>
                <a:gd name="T7" fmla="*/ 2 h 79"/>
                <a:gd name="T8" fmla="*/ 0 w 56"/>
                <a:gd name="T9" fmla="*/ 0 h 79"/>
              </a:gdLst>
              <a:ahLst/>
              <a:cxnLst>
                <a:cxn ang="0">
                  <a:pos x="T0" y="T1"/>
                </a:cxn>
                <a:cxn ang="0">
                  <a:pos x="T2" y="T3"/>
                </a:cxn>
                <a:cxn ang="0">
                  <a:pos x="T4" y="T5"/>
                </a:cxn>
                <a:cxn ang="0">
                  <a:pos x="T6" y="T7"/>
                </a:cxn>
                <a:cxn ang="0">
                  <a:pos x="T8" y="T9"/>
                </a:cxn>
              </a:cxnLst>
              <a:rect l="0" t="0" r="r" b="b"/>
              <a:pathLst>
                <a:path w="56" h="79">
                  <a:moveTo>
                    <a:pt x="0" y="0"/>
                  </a:moveTo>
                  <a:cubicBezTo>
                    <a:pt x="16" y="79"/>
                    <a:pt x="16" y="79"/>
                    <a:pt x="16" y="79"/>
                  </a:cubicBezTo>
                  <a:cubicBezTo>
                    <a:pt x="30" y="78"/>
                    <a:pt x="44" y="77"/>
                    <a:pt x="56" y="76"/>
                  </a:cubicBezTo>
                  <a:cubicBezTo>
                    <a:pt x="48" y="2"/>
                    <a:pt x="48" y="2"/>
                    <a:pt x="48" y="2"/>
                  </a:cubicBezTo>
                  <a:cubicBezTo>
                    <a:pt x="21" y="4"/>
                    <a:pt x="0" y="0"/>
                    <a:pt x="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29" name="Freeform 9"/>
            <p:cNvSpPr/>
            <p:nvPr/>
          </p:nvSpPr>
          <p:spPr bwMode="auto">
            <a:xfrm>
              <a:off x="5967319" y="2770576"/>
              <a:ext cx="980701" cy="478976"/>
            </a:xfrm>
            <a:custGeom>
              <a:avLst/>
              <a:gdLst>
                <a:gd name="T0" fmla="*/ 924 w 950"/>
                <a:gd name="T1" fmla="*/ 108 h 464"/>
                <a:gd name="T2" fmla="*/ 829 w 950"/>
                <a:gd name="T3" fmla="*/ 158 h 464"/>
                <a:gd name="T4" fmla="*/ 817 w 950"/>
                <a:gd name="T5" fmla="*/ 29 h 464"/>
                <a:gd name="T6" fmla="*/ 720 w 950"/>
                <a:gd name="T7" fmla="*/ 58 h 464"/>
                <a:gd name="T8" fmla="*/ 89 w 950"/>
                <a:gd name="T9" fmla="*/ 242 h 464"/>
                <a:gd name="T10" fmla="*/ 121 w 950"/>
                <a:gd name="T11" fmla="*/ 343 h 464"/>
                <a:gd name="T12" fmla="*/ 47 w 950"/>
                <a:gd name="T13" fmla="*/ 340 h 464"/>
                <a:gd name="T14" fmla="*/ 58 w 950"/>
                <a:gd name="T15" fmla="*/ 461 h 464"/>
                <a:gd name="T16" fmla="*/ 72 w 950"/>
                <a:gd name="T17" fmla="*/ 383 h 464"/>
                <a:gd name="T18" fmla="*/ 167 w 950"/>
                <a:gd name="T19" fmla="*/ 395 h 464"/>
                <a:gd name="T20" fmla="*/ 161 w 950"/>
                <a:gd name="T21" fmla="*/ 270 h 464"/>
                <a:gd name="T22" fmla="*/ 774 w 950"/>
                <a:gd name="T23" fmla="*/ 84 h 464"/>
                <a:gd name="T24" fmla="*/ 806 w 950"/>
                <a:gd name="T25" fmla="*/ 237 h 464"/>
                <a:gd name="T26" fmla="*/ 924 w 950"/>
                <a:gd name="T27" fmla="*/ 10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0" h="464">
                  <a:moveTo>
                    <a:pt x="924" y="108"/>
                  </a:moveTo>
                  <a:cubicBezTo>
                    <a:pt x="897" y="38"/>
                    <a:pt x="829" y="158"/>
                    <a:pt x="829" y="158"/>
                  </a:cubicBezTo>
                  <a:cubicBezTo>
                    <a:pt x="829" y="158"/>
                    <a:pt x="844" y="60"/>
                    <a:pt x="817" y="29"/>
                  </a:cubicBezTo>
                  <a:cubicBezTo>
                    <a:pt x="791" y="0"/>
                    <a:pt x="735" y="46"/>
                    <a:pt x="720" y="58"/>
                  </a:cubicBezTo>
                  <a:cubicBezTo>
                    <a:pt x="89" y="242"/>
                    <a:pt x="89" y="242"/>
                    <a:pt x="89" y="242"/>
                  </a:cubicBezTo>
                  <a:cubicBezTo>
                    <a:pt x="121" y="343"/>
                    <a:pt x="121" y="343"/>
                    <a:pt x="121" y="343"/>
                  </a:cubicBezTo>
                  <a:cubicBezTo>
                    <a:pt x="47" y="340"/>
                    <a:pt x="47" y="340"/>
                    <a:pt x="47" y="340"/>
                  </a:cubicBezTo>
                  <a:cubicBezTo>
                    <a:pt x="47" y="340"/>
                    <a:pt x="0" y="457"/>
                    <a:pt x="58" y="461"/>
                  </a:cubicBezTo>
                  <a:cubicBezTo>
                    <a:pt x="116" y="464"/>
                    <a:pt x="72" y="383"/>
                    <a:pt x="72" y="383"/>
                  </a:cubicBezTo>
                  <a:cubicBezTo>
                    <a:pt x="72" y="383"/>
                    <a:pt x="129" y="410"/>
                    <a:pt x="167" y="395"/>
                  </a:cubicBezTo>
                  <a:cubicBezTo>
                    <a:pt x="197" y="384"/>
                    <a:pt x="167" y="297"/>
                    <a:pt x="161" y="270"/>
                  </a:cubicBezTo>
                  <a:cubicBezTo>
                    <a:pt x="580" y="216"/>
                    <a:pt x="768" y="88"/>
                    <a:pt x="774" y="84"/>
                  </a:cubicBezTo>
                  <a:cubicBezTo>
                    <a:pt x="774" y="84"/>
                    <a:pt x="792" y="186"/>
                    <a:pt x="806" y="237"/>
                  </a:cubicBezTo>
                  <a:cubicBezTo>
                    <a:pt x="806" y="237"/>
                    <a:pt x="950" y="178"/>
                    <a:pt x="924" y="108"/>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0" name="Freeform 10"/>
            <p:cNvSpPr/>
            <p:nvPr/>
          </p:nvSpPr>
          <p:spPr bwMode="auto">
            <a:xfrm>
              <a:off x="6605533" y="2393335"/>
              <a:ext cx="126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1" name="Freeform 12"/>
            <p:cNvSpPr/>
            <p:nvPr/>
          </p:nvSpPr>
          <p:spPr bwMode="auto">
            <a:xfrm>
              <a:off x="5784069" y="1592092"/>
              <a:ext cx="819568" cy="996499"/>
            </a:xfrm>
            <a:custGeom>
              <a:avLst/>
              <a:gdLst>
                <a:gd name="T0" fmla="*/ 794 w 794"/>
                <a:gd name="T1" fmla="*/ 771 h 965"/>
                <a:gd name="T2" fmla="*/ 152 w 794"/>
                <a:gd name="T3" fmla="*/ 398 h 965"/>
                <a:gd name="T4" fmla="*/ 94 w 794"/>
                <a:gd name="T5" fmla="*/ 965 h 965"/>
                <a:gd name="T6" fmla="*/ 794 w 794"/>
                <a:gd name="T7" fmla="*/ 771 h 965"/>
              </a:gdLst>
              <a:ahLst/>
              <a:cxnLst>
                <a:cxn ang="0">
                  <a:pos x="T0" y="T1"/>
                </a:cxn>
                <a:cxn ang="0">
                  <a:pos x="T2" y="T3"/>
                </a:cxn>
                <a:cxn ang="0">
                  <a:pos x="T4" y="T5"/>
                </a:cxn>
                <a:cxn ang="0">
                  <a:pos x="T6" y="T7"/>
                </a:cxn>
              </a:cxnLst>
              <a:rect l="0" t="0" r="r" b="b"/>
              <a:pathLst>
                <a:path w="794" h="965">
                  <a:moveTo>
                    <a:pt x="794" y="771"/>
                  </a:moveTo>
                  <a:cubicBezTo>
                    <a:pt x="794" y="771"/>
                    <a:pt x="679" y="0"/>
                    <a:pt x="152" y="398"/>
                  </a:cubicBezTo>
                  <a:cubicBezTo>
                    <a:pt x="152" y="398"/>
                    <a:pt x="0" y="581"/>
                    <a:pt x="94" y="965"/>
                  </a:cubicBezTo>
                  <a:cubicBezTo>
                    <a:pt x="698" y="934"/>
                    <a:pt x="794" y="771"/>
                    <a:pt x="794" y="77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2" name="Freeform 13"/>
            <p:cNvSpPr/>
            <p:nvPr/>
          </p:nvSpPr>
          <p:spPr bwMode="auto">
            <a:xfrm>
              <a:off x="5473809" y="1554810"/>
              <a:ext cx="1217662" cy="1033780"/>
            </a:xfrm>
            <a:custGeom>
              <a:avLst/>
              <a:gdLst>
                <a:gd name="T0" fmla="*/ 951 w 1179"/>
                <a:gd name="T1" fmla="*/ 33 h 1001"/>
                <a:gd name="T2" fmla="*/ 504 w 1179"/>
                <a:gd name="T3" fmla="*/ 500 h 1001"/>
                <a:gd name="T4" fmla="*/ 502 w 1179"/>
                <a:gd name="T5" fmla="*/ 685 h 1001"/>
                <a:gd name="T6" fmla="*/ 421 w 1179"/>
                <a:gd name="T7" fmla="*/ 710 h 1001"/>
                <a:gd name="T8" fmla="*/ 498 w 1179"/>
                <a:gd name="T9" fmla="*/ 738 h 1001"/>
                <a:gd name="T10" fmla="*/ 394 w 1179"/>
                <a:gd name="T11" fmla="*/ 1001 h 1001"/>
                <a:gd name="T12" fmla="*/ 340 w 1179"/>
                <a:gd name="T13" fmla="*/ 331 h 1001"/>
                <a:gd name="T14" fmla="*/ 479 w 1179"/>
                <a:gd name="T15" fmla="*/ 115 h 1001"/>
                <a:gd name="T16" fmla="*/ 951 w 1179"/>
                <a:gd name="T17" fmla="*/ 3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9" h="1001">
                  <a:moveTo>
                    <a:pt x="951" y="33"/>
                  </a:moveTo>
                  <a:cubicBezTo>
                    <a:pt x="951" y="33"/>
                    <a:pt x="1179" y="438"/>
                    <a:pt x="504" y="500"/>
                  </a:cubicBezTo>
                  <a:cubicBezTo>
                    <a:pt x="502" y="685"/>
                    <a:pt x="502" y="685"/>
                    <a:pt x="502" y="685"/>
                  </a:cubicBezTo>
                  <a:cubicBezTo>
                    <a:pt x="502" y="685"/>
                    <a:pt x="423" y="637"/>
                    <a:pt x="421" y="710"/>
                  </a:cubicBezTo>
                  <a:cubicBezTo>
                    <a:pt x="419" y="783"/>
                    <a:pt x="498" y="738"/>
                    <a:pt x="498" y="738"/>
                  </a:cubicBezTo>
                  <a:cubicBezTo>
                    <a:pt x="498" y="738"/>
                    <a:pt x="468" y="934"/>
                    <a:pt x="394" y="1001"/>
                  </a:cubicBezTo>
                  <a:cubicBezTo>
                    <a:pt x="394" y="1001"/>
                    <a:pt x="0" y="320"/>
                    <a:pt x="340" y="331"/>
                  </a:cubicBezTo>
                  <a:cubicBezTo>
                    <a:pt x="340" y="331"/>
                    <a:pt x="303" y="208"/>
                    <a:pt x="479" y="115"/>
                  </a:cubicBezTo>
                  <a:cubicBezTo>
                    <a:pt x="697" y="0"/>
                    <a:pt x="908" y="240"/>
                    <a:pt x="951" y="33"/>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3" name="Freeform 14"/>
            <p:cNvSpPr/>
            <p:nvPr/>
          </p:nvSpPr>
          <p:spPr bwMode="auto">
            <a:xfrm>
              <a:off x="5880749" y="2388280"/>
              <a:ext cx="830310" cy="631895"/>
            </a:xfrm>
            <a:custGeom>
              <a:avLst/>
              <a:gdLst>
                <a:gd name="T0" fmla="*/ 700 w 804"/>
                <a:gd name="T1" fmla="*/ 0 h 612"/>
                <a:gd name="T2" fmla="*/ 804 w 804"/>
                <a:gd name="T3" fmla="*/ 428 h 612"/>
                <a:gd name="T4" fmla="*/ 173 w 804"/>
                <a:gd name="T5" fmla="*/ 612 h 612"/>
                <a:gd name="T6" fmla="*/ 0 w 804"/>
                <a:gd name="T7" fmla="*/ 194 h 612"/>
                <a:gd name="T8" fmla="*/ 700 w 804"/>
                <a:gd name="T9" fmla="*/ 0 h 612"/>
              </a:gdLst>
              <a:ahLst/>
              <a:cxnLst>
                <a:cxn ang="0">
                  <a:pos x="T0" y="T1"/>
                </a:cxn>
                <a:cxn ang="0">
                  <a:pos x="T2" y="T3"/>
                </a:cxn>
                <a:cxn ang="0">
                  <a:pos x="T4" y="T5"/>
                </a:cxn>
                <a:cxn ang="0">
                  <a:pos x="T6" y="T7"/>
                </a:cxn>
                <a:cxn ang="0">
                  <a:pos x="T8" y="T9"/>
                </a:cxn>
              </a:cxnLst>
              <a:rect l="0" t="0" r="r" b="b"/>
              <a:pathLst>
                <a:path w="804" h="612">
                  <a:moveTo>
                    <a:pt x="700" y="0"/>
                  </a:moveTo>
                  <a:cubicBezTo>
                    <a:pt x="804" y="428"/>
                    <a:pt x="804" y="428"/>
                    <a:pt x="804" y="428"/>
                  </a:cubicBezTo>
                  <a:cubicBezTo>
                    <a:pt x="804" y="428"/>
                    <a:pt x="555" y="554"/>
                    <a:pt x="173" y="612"/>
                  </a:cubicBezTo>
                  <a:cubicBezTo>
                    <a:pt x="0" y="194"/>
                    <a:pt x="0" y="194"/>
                    <a:pt x="0" y="194"/>
                  </a:cubicBezTo>
                  <a:cubicBezTo>
                    <a:pt x="0" y="194"/>
                    <a:pt x="485" y="140"/>
                    <a:pt x="70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4" name="Freeform 16"/>
            <p:cNvSpPr/>
            <p:nvPr/>
          </p:nvSpPr>
          <p:spPr bwMode="auto">
            <a:xfrm>
              <a:off x="6152464" y="2488751"/>
              <a:ext cx="341855" cy="321003"/>
            </a:xfrm>
            <a:custGeom>
              <a:avLst/>
              <a:gdLst>
                <a:gd name="T0" fmla="*/ 300 w 331"/>
                <a:gd name="T1" fmla="*/ 0 h 311"/>
                <a:gd name="T2" fmla="*/ 322 w 331"/>
                <a:gd name="T3" fmla="*/ 24 h 311"/>
                <a:gd name="T4" fmla="*/ 310 w 331"/>
                <a:gd name="T5" fmla="*/ 61 h 311"/>
                <a:gd name="T6" fmla="*/ 76 w 331"/>
                <a:gd name="T7" fmla="*/ 311 h 311"/>
                <a:gd name="T8" fmla="*/ 0 w 331"/>
                <a:gd name="T9" fmla="*/ 253 h 311"/>
                <a:gd name="T10" fmla="*/ 60 w 331"/>
                <a:gd name="T11" fmla="*/ 186 h 311"/>
                <a:gd name="T12" fmla="*/ 270 w 331"/>
                <a:gd name="T13" fmla="*/ 75 h 311"/>
                <a:gd name="T14" fmla="*/ 237 w 331"/>
                <a:gd name="T15" fmla="*/ 48 h 311"/>
                <a:gd name="T16" fmla="*/ 244 w 331"/>
                <a:gd name="T17" fmla="*/ 22 h 311"/>
                <a:gd name="T18" fmla="*/ 300 w 331"/>
                <a:gd name="T1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11">
                  <a:moveTo>
                    <a:pt x="300" y="0"/>
                  </a:moveTo>
                  <a:cubicBezTo>
                    <a:pt x="322" y="24"/>
                    <a:pt x="322" y="24"/>
                    <a:pt x="322" y="24"/>
                  </a:cubicBezTo>
                  <a:cubicBezTo>
                    <a:pt x="310" y="61"/>
                    <a:pt x="310" y="61"/>
                    <a:pt x="310" y="61"/>
                  </a:cubicBezTo>
                  <a:cubicBezTo>
                    <a:pt x="310" y="61"/>
                    <a:pt x="331" y="257"/>
                    <a:pt x="76" y="311"/>
                  </a:cubicBezTo>
                  <a:cubicBezTo>
                    <a:pt x="0" y="253"/>
                    <a:pt x="0" y="253"/>
                    <a:pt x="0" y="253"/>
                  </a:cubicBezTo>
                  <a:cubicBezTo>
                    <a:pt x="60" y="186"/>
                    <a:pt x="60" y="186"/>
                    <a:pt x="60" y="186"/>
                  </a:cubicBezTo>
                  <a:cubicBezTo>
                    <a:pt x="275" y="190"/>
                    <a:pt x="270" y="75"/>
                    <a:pt x="270" y="75"/>
                  </a:cubicBezTo>
                  <a:cubicBezTo>
                    <a:pt x="237" y="48"/>
                    <a:pt x="237" y="48"/>
                    <a:pt x="237" y="48"/>
                  </a:cubicBezTo>
                  <a:cubicBezTo>
                    <a:pt x="244" y="22"/>
                    <a:pt x="244" y="22"/>
                    <a:pt x="244" y="22"/>
                  </a:cubicBezTo>
                  <a:lnTo>
                    <a:pt x="300" y="0"/>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5" name="Freeform 17"/>
            <p:cNvSpPr/>
            <p:nvPr/>
          </p:nvSpPr>
          <p:spPr bwMode="auto">
            <a:xfrm>
              <a:off x="5397349" y="2746564"/>
              <a:ext cx="2528" cy="126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6" name="Freeform 18"/>
            <p:cNvSpPr/>
            <p:nvPr/>
          </p:nvSpPr>
          <p:spPr bwMode="auto">
            <a:xfrm>
              <a:off x="5828302" y="2588590"/>
              <a:ext cx="85306" cy="87202"/>
            </a:xfrm>
            <a:custGeom>
              <a:avLst/>
              <a:gdLst>
                <a:gd name="T0" fmla="*/ 51 w 83"/>
                <a:gd name="T1" fmla="*/ 0 h 84"/>
                <a:gd name="T2" fmla="*/ 0 w 83"/>
                <a:gd name="T3" fmla="*/ 12 h 84"/>
                <a:gd name="T4" fmla="*/ 25 w 83"/>
                <a:gd name="T5" fmla="*/ 84 h 84"/>
                <a:gd name="T6" fmla="*/ 83 w 83"/>
                <a:gd name="T7" fmla="*/ 74 h 84"/>
                <a:gd name="T8" fmla="*/ 51 w 83"/>
                <a:gd name="T9" fmla="*/ 0 h 84"/>
              </a:gdLst>
              <a:ahLst/>
              <a:cxnLst>
                <a:cxn ang="0">
                  <a:pos x="T0" y="T1"/>
                </a:cxn>
                <a:cxn ang="0">
                  <a:pos x="T2" y="T3"/>
                </a:cxn>
                <a:cxn ang="0">
                  <a:pos x="T4" y="T5"/>
                </a:cxn>
                <a:cxn ang="0">
                  <a:pos x="T6" y="T7"/>
                </a:cxn>
                <a:cxn ang="0">
                  <a:pos x="T8" y="T9"/>
                </a:cxn>
              </a:cxnLst>
              <a:rect l="0" t="0" r="r" b="b"/>
              <a:pathLst>
                <a:path w="83" h="84">
                  <a:moveTo>
                    <a:pt x="51" y="0"/>
                  </a:moveTo>
                  <a:cubicBezTo>
                    <a:pt x="34" y="4"/>
                    <a:pt x="17" y="8"/>
                    <a:pt x="0" y="12"/>
                  </a:cubicBezTo>
                  <a:cubicBezTo>
                    <a:pt x="25" y="84"/>
                    <a:pt x="25" y="84"/>
                    <a:pt x="25" y="84"/>
                  </a:cubicBezTo>
                  <a:cubicBezTo>
                    <a:pt x="64" y="76"/>
                    <a:pt x="83" y="74"/>
                    <a:pt x="83" y="74"/>
                  </a:cubicBezTo>
                  <a:lnTo>
                    <a:pt x="51" y="0"/>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7" name="Freeform 19"/>
            <p:cNvSpPr/>
            <p:nvPr/>
          </p:nvSpPr>
          <p:spPr bwMode="auto">
            <a:xfrm>
              <a:off x="6247248" y="2266324"/>
              <a:ext cx="245807" cy="157974"/>
            </a:xfrm>
            <a:custGeom>
              <a:avLst/>
              <a:gdLst>
                <a:gd name="T0" fmla="*/ 0 w 238"/>
                <a:gd name="T1" fmla="*/ 65 h 153"/>
                <a:gd name="T2" fmla="*/ 137 w 238"/>
                <a:gd name="T3" fmla="*/ 125 h 153"/>
                <a:gd name="T4" fmla="*/ 199 w 238"/>
                <a:gd name="T5" fmla="*/ 0 h 153"/>
                <a:gd name="T6" fmla="*/ 0 w 238"/>
                <a:gd name="T7" fmla="*/ 65 h 153"/>
              </a:gdLst>
              <a:ahLst/>
              <a:cxnLst>
                <a:cxn ang="0">
                  <a:pos x="T0" y="T1"/>
                </a:cxn>
                <a:cxn ang="0">
                  <a:pos x="T2" y="T3"/>
                </a:cxn>
                <a:cxn ang="0">
                  <a:pos x="T4" y="T5"/>
                </a:cxn>
                <a:cxn ang="0">
                  <a:pos x="T6" y="T7"/>
                </a:cxn>
              </a:cxnLst>
              <a:rect l="0" t="0" r="r" b="b"/>
              <a:pathLst>
                <a:path w="238" h="153">
                  <a:moveTo>
                    <a:pt x="0" y="65"/>
                  </a:moveTo>
                  <a:cubicBezTo>
                    <a:pt x="12" y="99"/>
                    <a:pt x="39" y="153"/>
                    <a:pt x="137" y="125"/>
                  </a:cubicBezTo>
                  <a:cubicBezTo>
                    <a:pt x="238" y="96"/>
                    <a:pt x="199" y="0"/>
                    <a:pt x="199" y="0"/>
                  </a:cubicBezTo>
                  <a:cubicBezTo>
                    <a:pt x="199" y="0"/>
                    <a:pt x="85" y="3"/>
                    <a:pt x="0" y="65"/>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8" name="Freeform 20"/>
            <p:cNvSpPr/>
            <p:nvPr/>
          </p:nvSpPr>
          <p:spPr bwMode="auto">
            <a:xfrm>
              <a:off x="6137930" y="2189233"/>
              <a:ext cx="54343" cy="94784"/>
            </a:xfrm>
            <a:custGeom>
              <a:avLst/>
              <a:gdLst>
                <a:gd name="T0" fmla="*/ 46 w 53"/>
                <a:gd name="T1" fmla="*/ 40 h 92"/>
                <a:gd name="T2" fmla="*/ 40 w 53"/>
                <a:gd name="T3" fmla="*/ 89 h 92"/>
                <a:gd name="T4" fmla="*/ 8 w 53"/>
                <a:gd name="T5" fmla="*/ 52 h 92"/>
                <a:gd name="T6" fmla="*/ 13 w 53"/>
                <a:gd name="T7" fmla="*/ 3 h 92"/>
                <a:gd name="T8" fmla="*/ 46 w 53"/>
                <a:gd name="T9" fmla="*/ 40 h 92"/>
              </a:gdLst>
              <a:ahLst/>
              <a:cxnLst>
                <a:cxn ang="0">
                  <a:pos x="T0" y="T1"/>
                </a:cxn>
                <a:cxn ang="0">
                  <a:pos x="T2" y="T3"/>
                </a:cxn>
                <a:cxn ang="0">
                  <a:pos x="T4" y="T5"/>
                </a:cxn>
                <a:cxn ang="0">
                  <a:pos x="T6" y="T7"/>
                </a:cxn>
                <a:cxn ang="0">
                  <a:pos x="T8" y="T9"/>
                </a:cxn>
              </a:cxnLst>
              <a:rect l="0" t="0" r="r" b="b"/>
              <a:pathLst>
                <a:path w="53" h="92">
                  <a:moveTo>
                    <a:pt x="46" y="40"/>
                  </a:moveTo>
                  <a:cubicBezTo>
                    <a:pt x="53" y="64"/>
                    <a:pt x="50" y="86"/>
                    <a:pt x="40" y="89"/>
                  </a:cubicBezTo>
                  <a:cubicBezTo>
                    <a:pt x="30" y="92"/>
                    <a:pt x="15" y="76"/>
                    <a:pt x="8" y="52"/>
                  </a:cubicBezTo>
                  <a:cubicBezTo>
                    <a:pt x="0" y="28"/>
                    <a:pt x="3" y="6"/>
                    <a:pt x="13" y="3"/>
                  </a:cubicBezTo>
                  <a:cubicBezTo>
                    <a:pt x="24" y="0"/>
                    <a:pt x="38" y="16"/>
                    <a:pt x="46" y="40"/>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9" name="Freeform 21"/>
            <p:cNvSpPr/>
            <p:nvPr/>
          </p:nvSpPr>
          <p:spPr bwMode="auto">
            <a:xfrm>
              <a:off x="6427970" y="2098240"/>
              <a:ext cx="54975" cy="96048"/>
            </a:xfrm>
            <a:custGeom>
              <a:avLst/>
              <a:gdLst>
                <a:gd name="T0" fmla="*/ 45 w 53"/>
                <a:gd name="T1" fmla="*/ 41 h 93"/>
                <a:gd name="T2" fmla="*/ 40 w 53"/>
                <a:gd name="T3" fmla="*/ 90 h 93"/>
                <a:gd name="T4" fmla="*/ 8 w 53"/>
                <a:gd name="T5" fmla="*/ 53 h 93"/>
                <a:gd name="T6" fmla="*/ 13 w 53"/>
                <a:gd name="T7" fmla="*/ 4 h 93"/>
                <a:gd name="T8" fmla="*/ 45 w 53"/>
                <a:gd name="T9" fmla="*/ 41 h 93"/>
              </a:gdLst>
              <a:ahLst/>
              <a:cxnLst>
                <a:cxn ang="0">
                  <a:pos x="T0" y="T1"/>
                </a:cxn>
                <a:cxn ang="0">
                  <a:pos x="T2" y="T3"/>
                </a:cxn>
                <a:cxn ang="0">
                  <a:pos x="T4" y="T5"/>
                </a:cxn>
                <a:cxn ang="0">
                  <a:pos x="T6" y="T7"/>
                </a:cxn>
                <a:cxn ang="0">
                  <a:pos x="T8" y="T9"/>
                </a:cxn>
              </a:cxnLst>
              <a:rect l="0" t="0" r="r" b="b"/>
              <a:pathLst>
                <a:path w="53" h="93">
                  <a:moveTo>
                    <a:pt x="45" y="41"/>
                  </a:moveTo>
                  <a:cubicBezTo>
                    <a:pt x="53" y="65"/>
                    <a:pt x="50" y="87"/>
                    <a:pt x="40" y="90"/>
                  </a:cubicBezTo>
                  <a:cubicBezTo>
                    <a:pt x="29" y="93"/>
                    <a:pt x="15" y="76"/>
                    <a:pt x="8" y="53"/>
                  </a:cubicBezTo>
                  <a:cubicBezTo>
                    <a:pt x="0" y="29"/>
                    <a:pt x="3" y="7"/>
                    <a:pt x="13" y="4"/>
                  </a:cubicBezTo>
                  <a:cubicBezTo>
                    <a:pt x="24" y="0"/>
                    <a:pt x="38" y="17"/>
                    <a:pt x="45" y="41"/>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grpSp>
      <p:sp>
        <p:nvSpPr>
          <p:cNvPr id="2" name="文本框 1"/>
          <p:cNvSpPr txBox="1"/>
          <p:nvPr/>
        </p:nvSpPr>
        <p:spPr>
          <a:xfrm>
            <a:off x="320040" y="1214755"/>
            <a:ext cx="12054840" cy="4523105"/>
          </a:xfrm>
          <a:prstGeom prst="rect">
            <a:avLst/>
          </a:prstGeom>
          <a:solidFill>
            <a:srgbClr val="FFFFFF">
              <a:alpha val="58000"/>
            </a:srgbClr>
          </a:solidFill>
        </p:spPr>
        <p:txBody>
          <a:bodyPr wrap="square" rtlCol="0">
            <a:spAutoFit/>
          </a:bodyPr>
          <a:lstStyle/>
          <a:p>
            <a:r>
              <a:rPr lang="zh-CN" altLang="en-US" sz="2400" dirty="0"/>
              <a:t>        </a:t>
            </a:r>
            <a:r>
              <a:rPr sz="2400" b="1" dirty="0">
                <a:latin typeface="微软雅黑" panose="020B0503020204020204" pitchFamily="34" charset="-122"/>
                <a:ea typeface="微软雅黑" panose="020B0503020204020204" pitchFamily="34" charset="-122"/>
              </a:rPr>
              <a:t>考试大纲规定阅读理解考查 3 篇短文，每篇短文后有 5 个选择题，前 2 篇为阅读理解，后面1 篇为阅读选择题，共 15 小题，45 分，每小题 3 分（补充：从 2023 年开始，新增阅读选择题。2020 年、2021 年和 2022 年，共 15 小题，每小题 2 分，共 30 分；2023 年和 2024 年，共 15 小题，每小题 3 分，共 45 分）。学生应具备以下能力：</a:t>
            </a:r>
            <a:endParaRPr sz="2400" b="1" dirty="0">
              <a:latin typeface="微软雅黑" panose="020B0503020204020204" pitchFamily="34" charset="-122"/>
              <a:ea typeface="微软雅黑" panose="020B0503020204020204" pitchFamily="34" charset="-122"/>
            </a:endParaRPr>
          </a:p>
          <a:p>
            <a:pPr indent="457200"/>
            <a:r>
              <a:rPr sz="2400" b="1" dirty="0">
                <a:latin typeface="微软雅黑" panose="020B0503020204020204" pitchFamily="34" charset="-122"/>
                <a:ea typeface="微软雅黑" panose="020B0503020204020204" pitchFamily="34" charset="-122"/>
              </a:rPr>
              <a:t>1. 根据上下文猜测某个单词或词组的意思；</a:t>
            </a:r>
            <a:endParaRPr sz="2400" b="1" dirty="0">
              <a:latin typeface="微软雅黑" panose="020B0503020204020204" pitchFamily="34" charset="-122"/>
              <a:ea typeface="微软雅黑" panose="020B0503020204020204" pitchFamily="34" charset="-122"/>
            </a:endParaRPr>
          </a:p>
          <a:p>
            <a:pPr indent="457200"/>
            <a:r>
              <a:rPr sz="2400" b="1" dirty="0">
                <a:latin typeface="微软雅黑" panose="020B0503020204020204" pitchFamily="34" charset="-122"/>
                <a:ea typeface="微软雅黑" panose="020B0503020204020204" pitchFamily="34" charset="-122"/>
              </a:rPr>
              <a:t>2. 迅速查找文中的具体信息；</a:t>
            </a:r>
            <a:endParaRPr sz="2400" b="1" dirty="0">
              <a:latin typeface="微软雅黑" panose="020B0503020204020204" pitchFamily="34" charset="-122"/>
              <a:ea typeface="微软雅黑" panose="020B0503020204020204" pitchFamily="34" charset="-122"/>
            </a:endParaRPr>
          </a:p>
          <a:p>
            <a:pPr indent="457200"/>
            <a:r>
              <a:rPr sz="2400" b="1" dirty="0">
                <a:latin typeface="微软雅黑" panose="020B0503020204020204" pitchFamily="34" charset="-122"/>
                <a:ea typeface="微软雅黑" panose="020B0503020204020204" pitchFamily="34" charset="-122"/>
              </a:rPr>
              <a:t>3. 对文中信息的真伪做出判断和推理；</a:t>
            </a:r>
            <a:endParaRPr sz="2400" b="1" dirty="0">
              <a:latin typeface="微软雅黑" panose="020B0503020204020204" pitchFamily="34" charset="-122"/>
              <a:ea typeface="微软雅黑" panose="020B0503020204020204" pitchFamily="34" charset="-122"/>
            </a:endParaRPr>
          </a:p>
          <a:p>
            <a:pPr indent="457200"/>
            <a:r>
              <a:rPr sz="2400" b="1" dirty="0">
                <a:latin typeface="微软雅黑" panose="020B0503020204020204" pitchFamily="34" charset="-122"/>
                <a:ea typeface="微软雅黑" panose="020B0503020204020204" pitchFamily="34" charset="-122"/>
              </a:rPr>
              <a:t>4. 理解作者的观点、态度和写作意图。</a:t>
            </a:r>
            <a:endParaRPr sz="2400" b="1" dirty="0">
              <a:latin typeface="微软雅黑" panose="020B0503020204020204" pitchFamily="34" charset="-122"/>
              <a:ea typeface="微软雅黑" panose="020B0503020204020204" pitchFamily="34" charset="-122"/>
            </a:endParaRPr>
          </a:p>
          <a:p>
            <a:pPr indent="457200"/>
            <a:r>
              <a:rPr sz="2400" b="1" dirty="0">
                <a:latin typeface="微软雅黑" panose="020B0503020204020204" pitchFamily="34" charset="-122"/>
                <a:ea typeface="微软雅黑" panose="020B0503020204020204" pitchFamily="34" charset="-122"/>
              </a:rPr>
              <a:t>5. 根据逻辑关系，找出一一对应答案。</a:t>
            </a:r>
            <a:endParaRPr sz="2400" b="1" dirty="0">
              <a:latin typeface="微软雅黑" panose="020B0503020204020204" pitchFamily="34" charset="-122"/>
              <a:ea typeface="微软雅黑" panose="020B0503020204020204" pitchFamily="34" charset="-122"/>
            </a:endParaRPr>
          </a:p>
          <a:p>
            <a:pPr indent="457200"/>
            <a:r>
              <a:rPr sz="2400" b="1" dirty="0">
                <a:latin typeface="微软雅黑" panose="020B0503020204020204" pitchFamily="34" charset="-122"/>
                <a:ea typeface="微软雅黑" panose="020B0503020204020204" pitchFamily="34" charset="-122"/>
              </a:rPr>
              <a:t>高职高考的总阅读量不少于 1000 个单词（不含所附回答问题部分），题材涉及日常生活、文学、社会、文化、地理、历史、教育、艺术、科技、政治、经济等领域，体裁包括记叙文、说明文、议论文、应用文、新闻报道、小说（片段）等。</a:t>
            </a:r>
            <a:endParaRPr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advTm="3000"/>
    </mc:Choice>
    <mc:Fallback>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barn(inVertical)">
                                      <p:cBhvr>
                                        <p:cTn id="7" dur="500"/>
                                        <p:tgtEl>
                                          <p:spTgt spid="28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500" fill="hold"/>
                                        <p:tgtEl>
                                          <p:spTgt spid="324"/>
                                        </p:tgtEl>
                                        <p:attrNameLst>
                                          <p:attrName>ppt_x</p:attrName>
                                        </p:attrNameLst>
                                      </p:cBhvr>
                                      <p:tavLst>
                                        <p:tav tm="0">
                                          <p:val>
                                            <p:strVal val="#ppt_x"/>
                                          </p:val>
                                        </p:tav>
                                        <p:tav tm="100000">
                                          <p:val>
                                            <p:strVal val="#ppt_x"/>
                                          </p:val>
                                        </p:tav>
                                      </p:tavLst>
                                    </p:anim>
                                    <p:anim calcmode="lin" valueType="num">
                                      <p:cBhvr additive="base">
                                        <p:cTn id="12" dur="5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500"/>
                            </p:stCondLst>
                            <p:childTnLst>
                              <p:par>
                                <p:cTn id="19" presetID="18" presetClass="entr" presetSubtype="6"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trips(downRigh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bldLvl="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4108450" y="890270"/>
            <a:ext cx="6717665" cy="661035"/>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三、 牛刀小试，初显身手</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pic>
        <p:nvPicPr>
          <p:cNvPr id="83" name="图片 8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188639" y="2928377"/>
            <a:ext cx="2583295" cy="2617956"/>
          </a:xfrm>
          <a:prstGeom prst="rect">
            <a:avLst/>
          </a:prstGeom>
        </p:spPr>
      </p:pic>
      <p:sp>
        <p:nvSpPr>
          <p:cNvPr id="6" name="左箭头 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6" name="TextBox 280">
            <a:hlinkClick r:id="rId3" action="ppaction://hlinksldjump"/>
          </p:cNvPr>
          <p:cNvSpPr txBox="1"/>
          <p:nvPr>
            <p:custDataLst>
              <p:tags r:id="rId4"/>
            </p:custDataLst>
          </p:nvPr>
        </p:nvSpPr>
        <p:spPr>
          <a:xfrm>
            <a:off x="5164148" y="264454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一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7" name="TextBox 280">
            <a:hlinkClick r:id="rId5" action="ppaction://hlinksldjump"/>
          </p:cNvPr>
          <p:cNvSpPr txBox="1"/>
          <p:nvPr>
            <p:custDataLst>
              <p:tags r:id="rId6"/>
            </p:custDataLst>
          </p:nvPr>
        </p:nvSpPr>
        <p:spPr>
          <a:xfrm>
            <a:off x="5164147" y="334711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二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8" name="TextBox 280">
            <a:hlinkClick r:id="rId7" action="ppaction://hlinksldjump"/>
          </p:cNvPr>
          <p:cNvSpPr txBox="1"/>
          <p:nvPr>
            <p:custDataLst>
              <p:tags r:id="rId8"/>
            </p:custDataLst>
          </p:nvPr>
        </p:nvSpPr>
        <p:spPr>
          <a:xfrm>
            <a:off x="5162546" y="404968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三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9" name="TextBox 280">
            <a:hlinkClick r:id="rId9" action="ppaction://hlinksldjump"/>
          </p:cNvPr>
          <p:cNvSpPr txBox="1"/>
          <p:nvPr>
            <p:custDataLst>
              <p:tags r:id="rId10"/>
            </p:custDataLst>
          </p:nvPr>
        </p:nvSpPr>
        <p:spPr>
          <a:xfrm>
            <a:off x="5162546" y="475225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四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0" name="TextBox 280">
            <a:hlinkClick r:id="rId11" action="ppaction://hlinksldjump"/>
          </p:cNvPr>
          <p:cNvSpPr txBox="1"/>
          <p:nvPr>
            <p:custDataLst>
              <p:tags r:id="rId12"/>
            </p:custDataLst>
          </p:nvPr>
        </p:nvSpPr>
        <p:spPr>
          <a:xfrm>
            <a:off x="5162546" y="541862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五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1" name="TextBox 280">
            <a:hlinkClick r:id="rId13" action="ppaction://hlinksldjump"/>
          </p:cNvPr>
          <p:cNvSpPr txBox="1"/>
          <p:nvPr>
            <p:custDataLst>
              <p:tags r:id="rId14"/>
            </p:custDataLst>
          </p:nvPr>
        </p:nvSpPr>
        <p:spPr>
          <a:xfrm>
            <a:off x="8188831" y="260834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六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2" name="TextBox 280">
            <a:hlinkClick r:id="rId15" action="ppaction://hlinksldjump"/>
          </p:cNvPr>
          <p:cNvSpPr txBox="1"/>
          <p:nvPr>
            <p:custDataLst>
              <p:tags r:id="rId16"/>
            </p:custDataLst>
          </p:nvPr>
        </p:nvSpPr>
        <p:spPr>
          <a:xfrm>
            <a:off x="8188831" y="3318724"/>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七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3" name="TextBox 280">
            <a:hlinkClick r:id="rId17" action="ppaction://hlinksldjump"/>
          </p:cNvPr>
          <p:cNvSpPr txBox="1"/>
          <p:nvPr>
            <p:custDataLst>
              <p:tags r:id="rId18"/>
            </p:custDataLst>
          </p:nvPr>
        </p:nvSpPr>
        <p:spPr>
          <a:xfrm>
            <a:off x="8188960" y="4010660"/>
            <a:ext cx="2712085" cy="661035"/>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八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4" name="TextBox 280">
            <a:hlinkClick r:id="rId19" action="ppaction://hlinksldjump"/>
          </p:cNvPr>
          <p:cNvSpPr txBox="1"/>
          <p:nvPr>
            <p:custDataLst>
              <p:tags r:id="rId20"/>
            </p:custDataLst>
          </p:nvPr>
        </p:nvSpPr>
        <p:spPr>
          <a:xfrm>
            <a:off x="8188831" y="4719344"/>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九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5" name="TextBox 280">
            <a:hlinkClick r:id="rId21" action="ppaction://hlinksldjump"/>
          </p:cNvPr>
          <p:cNvSpPr txBox="1"/>
          <p:nvPr>
            <p:custDataLst>
              <p:tags r:id="rId22"/>
            </p:custDataLst>
          </p:nvPr>
        </p:nvSpPr>
        <p:spPr>
          <a:xfrm>
            <a:off x="8188830" y="5377803"/>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十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anim calcmode="lin" valueType="num">
                                      <p:cBhvr>
                                        <p:cTn id="23" dur="500" fill="hold"/>
                                        <p:tgtEl>
                                          <p:spTgt spid="26"/>
                                        </p:tgtEl>
                                        <p:attrNameLst>
                                          <p:attrName>ppt_x</p:attrName>
                                        </p:attrNameLst>
                                      </p:cBhvr>
                                      <p:tavLst>
                                        <p:tav tm="0">
                                          <p:val>
                                            <p:strVal val="#ppt_x"/>
                                          </p:val>
                                        </p:tav>
                                        <p:tav tm="100000">
                                          <p:val>
                                            <p:strVal val="#ppt_x"/>
                                          </p:val>
                                        </p:tav>
                                      </p:tavLst>
                                    </p:anim>
                                    <p:anim calcmode="lin" valueType="num">
                                      <p:cBhvr>
                                        <p:cTn id="24" dur="500" fill="hold"/>
                                        <p:tgtEl>
                                          <p:spTgt spid="26"/>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anim calcmode="lin" valueType="num">
                                      <p:cBhvr>
                                        <p:cTn id="28" dur="500" fill="hold"/>
                                        <p:tgtEl>
                                          <p:spTgt spid="27"/>
                                        </p:tgtEl>
                                        <p:attrNameLst>
                                          <p:attrName>ppt_x</p:attrName>
                                        </p:attrNameLst>
                                      </p:cBhvr>
                                      <p:tavLst>
                                        <p:tav tm="0">
                                          <p:val>
                                            <p:strVal val="#ppt_x"/>
                                          </p:val>
                                        </p:tav>
                                        <p:tav tm="100000">
                                          <p:val>
                                            <p:strVal val="#ppt_x"/>
                                          </p:val>
                                        </p:tav>
                                      </p:tavLst>
                                    </p:anim>
                                    <p:anim calcmode="lin" valueType="num">
                                      <p:cBhvr>
                                        <p:cTn id="29" dur="500" fill="hold"/>
                                        <p:tgtEl>
                                          <p:spTgt spid="27"/>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fade">
                                      <p:cBhvr>
                                        <p:cTn id="32" dur="500"/>
                                        <p:tgtEl>
                                          <p:spTgt spid="28"/>
                                        </p:tgtEl>
                                      </p:cBhvr>
                                    </p:animEffect>
                                    <p:anim calcmode="lin" valueType="num">
                                      <p:cBhvr>
                                        <p:cTn id="33" dur="500" fill="hold"/>
                                        <p:tgtEl>
                                          <p:spTgt spid="28"/>
                                        </p:tgtEl>
                                        <p:attrNameLst>
                                          <p:attrName>ppt_x</p:attrName>
                                        </p:attrNameLst>
                                      </p:cBhvr>
                                      <p:tavLst>
                                        <p:tav tm="0">
                                          <p:val>
                                            <p:strVal val="#ppt_x"/>
                                          </p:val>
                                        </p:tav>
                                        <p:tav tm="100000">
                                          <p:val>
                                            <p:strVal val="#ppt_x"/>
                                          </p:val>
                                        </p:tav>
                                      </p:tavLst>
                                    </p:anim>
                                    <p:anim calcmode="lin" valueType="num">
                                      <p:cBhvr>
                                        <p:cTn id="34" dur="500" fill="hold"/>
                                        <p:tgtEl>
                                          <p:spTgt spid="2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anim calcmode="lin" valueType="num">
                                      <p:cBhvr>
                                        <p:cTn id="38" dur="500" fill="hold"/>
                                        <p:tgtEl>
                                          <p:spTgt spid="29"/>
                                        </p:tgtEl>
                                        <p:attrNameLst>
                                          <p:attrName>ppt_x</p:attrName>
                                        </p:attrNameLst>
                                      </p:cBhvr>
                                      <p:tavLst>
                                        <p:tav tm="0">
                                          <p:val>
                                            <p:strVal val="#ppt_x"/>
                                          </p:val>
                                        </p:tav>
                                        <p:tav tm="100000">
                                          <p:val>
                                            <p:strVal val="#ppt_x"/>
                                          </p:val>
                                        </p:tav>
                                      </p:tavLst>
                                    </p:anim>
                                    <p:anim calcmode="lin" valueType="num">
                                      <p:cBhvr>
                                        <p:cTn id="39" dur="500" fill="hold"/>
                                        <p:tgtEl>
                                          <p:spTgt spid="2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fade">
                                      <p:cBhvr>
                                        <p:cTn id="42" dur="500"/>
                                        <p:tgtEl>
                                          <p:spTgt spid="30"/>
                                        </p:tgtEl>
                                      </p:cBhvr>
                                    </p:animEffect>
                                    <p:anim calcmode="lin" valueType="num">
                                      <p:cBhvr>
                                        <p:cTn id="43" dur="500" fill="hold"/>
                                        <p:tgtEl>
                                          <p:spTgt spid="30"/>
                                        </p:tgtEl>
                                        <p:attrNameLst>
                                          <p:attrName>ppt_x</p:attrName>
                                        </p:attrNameLst>
                                      </p:cBhvr>
                                      <p:tavLst>
                                        <p:tav tm="0">
                                          <p:val>
                                            <p:strVal val="#ppt_x"/>
                                          </p:val>
                                        </p:tav>
                                        <p:tav tm="100000">
                                          <p:val>
                                            <p:strVal val="#ppt_x"/>
                                          </p:val>
                                        </p:tav>
                                      </p:tavLst>
                                    </p:anim>
                                    <p:anim calcmode="lin" valueType="num">
                                      <p:cBhvr>
                                        <p:cTn id="44" dur="500" fill="hold"/>
                                        <p:tgtEl>
                                          <p:spTgt spid="30"/>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500"/>
                                        <p:tgtEl>
                                          <p:spTgt spid="31"/>
                                        </p:tgtEl>
                                      </p:cBhvr>
                                    </p:animEffect>
                                    <p:anim calcmode="lin" valueType="num">
                                      <p:cBhvr>
                                        <p:cTn id="48" dur="500" fill="hold"/>
                                        <p:tgtEl>
                                          <p:spTgt spid="31"/>
                                        </p:tgtEl>
                                        <p:attrNameLst>
                                          <p:attrName>ppt_x</p:attrName>
                                        </p:attrNameLst>
                                      </p:cBhvr>
                                      <p:tavLst>
                                        <p:tav tm="0">
                                          <p:val>
                                            <p:strVal val="#ppt_x"/>
                                          </p:val>
                                        </p:tav>
                                        <p:tav tm="100000">
                                          <p:val>
                                            <p:strVal val="#ppt_x"/>
                                          </p:val>
                                        </p:tav>
                                      </p:tavLst>
                                    </p:anim>
                                    <p:anim calcmode="lin" valueType="num">
                                      <p:cBhvr>
                                        <p:cTn id="49" dur="500" fill="hold"/>
                                        <p:tgtEl>
                                          <p:spTgt spid="31"/>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500"/>
                                        <p:tgtEl>
                                          <p:spTgt spid="32"/>
                                        </p:tgtEl>
                                      </p:cBhvr>
                                    </p:animEffect>
                                    <p:anim calcmode="lin" valueType="num">
                                      <p:cBhvr>
                                        <p:cTn id="53" dur="500" fill="hold"/>
                                        <p:tgtEl>
                                          <p:spTgt spid="32"/>
                                        </p:tgtEl>
                                        <p:attrNameLst>
                                          <p:attrName>ppt_x</p:attrName>
                                        </p:attrNameLst>
                                      </p:cBhvr>
                                      <p:tavLst>
                                        <p:tav tm="0">
                                          <p:val>
                                            <p:strVal val="#ppt_x"/>
                                          </p:val>
                                        </p:tav>
                                        <p:tav tm="100000">
                                          <p:val>
                                            <p:strVal val="#ppt_x"/>
                                          </p:val>
                                        </p:tav>
                                      </p:tavLst>
                                    </p:anim>
                                    <p:anim calcmode="lin" valueType="num">
                                      <p:cBhvr>
                                        <p:cTn id="54" dur="500" fill="hold"/>
                                        <p:tgtEl>
                                          <p:spTgt spid="32"/>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fade">
                                      <p:cBhvr>
                                        <p:cTn id="57" dur="500"/>
                                        <p:tgtEl>
                                          <p:spTgt spid="33"/>
                                        </p:tgtEl>
                                      </p:cBhvr>
                                    </p:animEffect>
                                    <p:anim calcmode="lin" valueType="num">
                                      <p:cBhvr>
                                        <p:cTn id="58" dur="500" fill="hold"/>
                                        <p:tgtEl>
                                          <p:spTgt spid="33"/>
                                        </p:tgtEl>
                                        <p:attrNameLst>
                                          <p:attrName>ppt_x</p:attrName>
                                        </p:attrNameLst>
                                      </p:cBhvr>
                                      <p:tavLst>
                                        <p:tav tm="0">
                                          <p:val>
                                            <p:strVal val="#ppt_x"/>
                                          </p:val>
                                        </p:tav>
                                        <p:tav tm="100000">
                                          <p:val>
                                            <p:strVal val="#ppt_x"/>
                                          </p:val>
                                        </p:tav>
                                      </p:tavLst>
                                    </p:anim>
                                    <p:anim calcmode="lin" valueType="num">
                                      <p:cBhvr>
                                        <p:cTn id="59" dur="500" fill="hold"/>
                                        <p:tgtEl>
                                          <p:spTgt spid="33"/>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500"/>
                                        <p:tgtEl>
                                          <p:spTgt spid="34"/>
                                        </p:tgtEl>
                                      </p:cBhvr>
                                    </p:animEffect>
                                    <p:anim calcmode="lin" valueType="num">
                                      <p:cBhvr>
                                        <p:cTn id="63" dur="500" fill="hold"/>
                                        <p:tgtEl>
                                          <p:spTgt spid="34"/>
                                        </p:tgtEl>
                                        <p:attrNameLst>
                                          <p:attrName>ppt_x</p:attrName>
                                        </p:attrNameLst>
                                      </p:cBhvr>
                                      <p:tavLst>
                                        <p:tav tm="0">
                                          <p:val>
                                            <p:strVal val="#ppt_x"/>
                                          </p:val>
                                        </p:tav>
                                        <p:tav tm="100000">
                                          <p:val>
                                            <p:strVal val="#ppt_x"/>
                                          </p:val>
                                        </p:tav>
                                      </p:tavLst>
                                    </p:anim>
                                    <p:anim calcmode="lin" valueType="num">
                                      <p:cBhvr>
                                        <p:cTn id="64" dur="500" fill="hold"/>
                                        <p:tgtEl>
                                          <p:spTgt spid="34"/>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500"/>
                                        <p:tgtEl>
                                          <p:spTgt spid="35"/>
                                        </p:tgtEl>
                                      </p:cBhvr>
                                    </p:animEffect>
                                    <p:anim calcmode="lin" valueType="num">
                                      <p:cBhvr>
                                        <p:cTn id="68" dur="500" fill="hold"/>
                                        <p:tgtEl>
                                          <p:spTgt spid="35"/>
                                        </p:tgtEl>
                                        <p:attrNameLst>
                                          <p:attrName>ppt_x</p:attrName>
                                        </p:attrNameLst>
                                      </p:cBhvr>
                                      <p:tavLst>
                                        <p:tav tm="0">
                                          <p:val>
                                            <p:strVal val="#ppt_x"/>
                                          </p:val>
                                        </p:tav>
                                        <p:tav tm="100000">
                                          <p:val>
                                            <p:strVal val="#ppt_x"/>
                                          </p:val>
                                        </p:tav>
                                      </p:tavLst>
                                    </p:anim>
                                    <p:anim calcmode="lin" valueType="num">
                                      <p:cBhvr>
                                        <p:cTn id="69" dur="5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26" grpId="0"/>
      <p:bldP spid="27" grpId="0"/>
      <p:bldP spid="28" grpId="0"/>
      <p:bldP spid="29" grpId="0"/>
      <p:bldP spid="30" grpId="0"/>
      <p:bldP spid="31" grpId="0"/>
      <p:bldP spid="32" grpId="0"/>
      <p:bldP spid="33" grpId="0"/>
      <p:bldP spid="34" grpId="0"/>
      <p:bldP spid="3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2668905" y="78740"/>
            <a:ext cx="4323080" cy="709295"/>
          </a:xfrm>
        </p:spPr>
        <p:txBody>
          <a:bodyPr>
            <a:noAutofit/>
          </a:bodyPr>
          <a:lstStyle/>
          <a:p>
            <a:pPr algn="l"/>
            <a:r>
              <a:rPr lang="zh-CN" altLang="en-US" sz="40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（一）文段练习</a:t>
            </a:r>
            <a:endParaRPr lang="zh-CN" altLang="en-US" sz="40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 name="内容占位符 2"/>
          <p:cNvSpPr>
            <a:spLocks noGrp="1"/>
          </p:cNvSpPr>
          <p:nvPr>
            <p:ph idx="1"/>
          </p:nvPr>
        </p:nvSpPr>
        <p:spPr>
          <a:xfrm>
            <a:off x="326390" y="869315"/>
            <a:ext cx="10577830" cy="5913120"/>
          </a:xfrm>
        </p:spPr>
        <p:txBody>
          <a:bodyPr>
            <a:normAutofit lnSpcReduction="10000"/>
          </a:bodyPr>
          <a:lstStyle/>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1. Are you truly happy? Do you ever know what it means to be happy and what it takes to achieve happiness? ______ Here are some tips that I follow to create happiness in my life.</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A. These are important questions for anyone who is in pursuit of happiness to ask themselves.</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B. There are some tips in life that make you truly happy.</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2. ______ Whether you have a nice lunch, take a long and relaxing bath, simply spend another a few minutes on your appearance or take an outside activity, you will be in a state of better mood.</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A. Spend a few minutes each day thinking about the things that make you happy and cheerful.</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B. It’s also important to take some time every day to do something nice for yourself.</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3" name="TextBox 22"/>
          <p:cNvSpPr txBox="1"/>
          <p:nvPr/>
        </p:nvSpPr>
        <p:spPr>
          <a:xfrm>
            <a:off x="7745095" y="119316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772775" y="-29210"/>
            <a:ext cx="1438910" cy="1440180"/>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fld>
            <a:endParaRPr lang="en-US">
              <a:latin typeface="微软雅黑" panose="020B0503020204020204" pitchFamily="34" charset="-122"/>
              <a:ea typeface="微软雅黑" panose="020B0503020204020204" pitchFamily="34" charset="-122"/>
            </a:endParaRPr>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endParaRPr lang="zh-CN" altLang="en-US" sz="2400" b="1" dirty="0">
              <a:solidFill>
                <a:schemeClr val="tx1"/>
              </a:solidFill>
              <a:latin typeface="微软雅黑" panose="020B0503020204020204" pitchFamily="34" charset="-122"/>
              <a:ea typeface="微软雅黑" panose="020B0503020204020204" pitchFamily="34" charset="-122"/>
            </a:endParaRPr>
          </a:p>
        </p:txBody>
      </p:sp>
      <p:sp>
        <p:nvSpPr>
          <p:cNvPr id="16" name="TextBox 22"/>
          <p:cNvSpPr txBox="1"/>
          <p:nvPr/>
        </p:nvSpPr>
        <p:spPr>
          <a:xfrm>
            <a:off x="861060" y="3673475"/>
            <a:ext cx="916305"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a:hlinkClick r:id="rId3" action="ppaction://hlinksldjump"/>
          </p:cNvPr>
          <p:cNvSpPr txBox="1"/>
          <p:nvPr/>
        </p:nvSpPr>
        <p:spPr>
          <a:xfrm>
            <a:off x="9306770" y="254815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0" name="文本框 9">
            <a:hlinkClick r:id="rId4" action="ppaction://hlinksldjump"/>
          </p:cNvPr>
          <p:cNvSpPr txBox="1"/>
          <p:nvPr/>
        </p:nvSpPr>
        <p:spPr>
          <a:xfrm>
            <a:off x="5535505" y="617957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4" end="4"/>
                                            </p:txEl>
                                          </p:spTgt>
                                        </p:tgtEl>
                                        <p:attrNameLst>
                                          <p:attrName>style.visibility</p:attrName>
                                        </p:attrNameLst>
                                      </p:cBhvr>
                                      <p:to>
                                        <p:strVal val="visible"/>
                                      </p:to>
                                    </p:set>
                                    <p:animEffect transition="in" filter="wipe(up)">
                                      <p:cBhvr>
                                        <p:cTn id="16" dur="500"/>
                                        <p:tgtEl>
                                          <p:spTgt spid="3">
                                            <p:txEl>
                                              <p:pRg st="4" end="4"/>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Effect transition="in" filter="wipe(up)">
                                      <p:cBhvr>
                                        <p:cTn id="19" dur="500"/>
                                        <p:tgtEl>
                                          <p:spTgt spid="3">
                                            <p:txEl>
                                              <p:pRg st="5" end="5"/>
                                            </p:txEl>
                                          </p:spTgt>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wipe(up)">
                                      <p:cBhvr>
                                        <p:cTn id="22" dur="500"/>
                                        <p:tgtEl>
                                          <p:spTgt spid="3">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barn(inVertical)">
                                      <p:cBhvr>
                                        <p:cTn id="27" dur="500"/>
                                        <p:tgtEl>
                                          <p:spTgt spid="23"/>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barn(outVertical)">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barn(inVertical)">
                                      <p:cBhvr>
                                        <p:cTn id="36" dur="500"/>
                                        <p:tgtEl>
                                          <p:spTgt spid="16"/>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barn(outVertical)">
                                      <p:cBhvr>
                                        <p:cTn id="4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bldLvl="0" animBg="1"/>
      <p:bldP spid="10" grpId="0" bldLvl="0" animBg="1"/>
    </p:bld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729121" cy="6418053"/>
          </a:xfrm>
        </p:spPr>
        <p:txBody>
          <a:bodyPr>
            <a:normAutofit/>
          </a:bodyPr>
          <a:lstStyle/>
          <a:p>
            <a:pPr marL="0" indent="0" algn="just">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a:latin typeface="微软雅黑" panose="020B0503020204020204" pitchFamily="34" charset="-122"/>
                <a:ea typeface="微软雅黑" panose="020B0503020204020204" pitchFamily="34" charset="-122"/>
              </a:rPr>
              <a:t>本题为段中题。设空处是对前一句的补充，前面的句子是疑问句，关键词为these，指代了前两个疑问句“Are you … happy”“Do you … happiness”。设空处的后一句“下面是我在生活中创造幸福的几条建设”与B项“下面是几条能让你在生活中真正快乐的建议”语义重复，而A项承上启下，为最佳项，故本题正确答案为A。</a:t>
            </a:r>
            <a:endParaRPr sz="2800" b="1">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43997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2.</a:t>
            </a:r>
            <a:r>
              <a:rPr sz="2800" b="1" dirty="0">
                <a:latin typeface="微软雅黑" panose="020B0503020204020204" pitchFamily="34" charset="-122"/>
                <a:ea typeface="微软雅黑" panose="020B0503020204020204" pitchFamily="34" charset="-122"/>
              </a:rPr>
              <a:t>该设空处位于段首，需要填入具有总结性的语句，为主旨大意题。本题接着列举了可以让自己开心的办法。由此可推知B项符合题意，故本题正确答案为B。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040620" y="-29210"/>
            <a:ext cx="2171065" cy="2172970"/>
          </a:xfrm>
          <a:prstGeom prst="rect">
            <a:avLst/>
          </a:prstGeom>
        </p:spPr>
      </p:pic>
      <p:sp>
        <p:nvSpPr>
          <p:cNvPr id="3" name="内容占位符 2"/>
          <p:cNvSpPr>
            <a:spLocks noGrp="1"/>
          </p:cNvSpPr>
          <p:nvPr>
            <p:ph idx="1"/>
          </p:nvPr>
        </p:nvSpPr>
        <p:spPr>
          <a:xfrm>
            <a:off x="318135" y="1615440"/>
            <a:ext cx="11073765" cy="5913120"/>
          </a:xfrm>
        </p:spPr>
        <p:txBody>
          <a:bodyPr>
            <a:normAutofit/>
          </a:bodyPr>
          <a:lstStyle/>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3. Two months ago, I had a heart attack. At first I just couldn’t believe it. “I’m too young,” I said. Luckily it wasn’t very serious. I stayed in hospital for a few days and they did a lot of tests. </a:t>
            </a:r>
            <a:r>
              <a:rPr lang="zh-CN" altLang="en-US" sz="2400" b="1" u="sng" dirty="0">
                <a:latin typeface="微软雅黑" panose="020B0503020204020204" pitchFamily="34" charset="-122"/>
                <a:ea typeface="微软雅黑" panose="020B0503020204020204" pitchFamily="34" charset="-122"/>
                <a:cs typeface="微软雅黑" panose="020B0503020204020204" pitchFamily="34" charset="-122"/>
              </a:rPr>
              <a:t>(1)</a:t>
            </a:r>
            <a:r>
              <a:rPr lang="en-US" altLang="zh-CN" sz="2400" b="1" u="sng" dirty="0">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 He also advised me to spend less time on work and get more exercise. But I just haven’t any time! </a:t>
            </a:r>
            <a:r>
              <a:rPr lang="zh-CN" altLang="en-US" sz="2400" b="1" u="sng" dirty="0">
                <a:latin typeface="微软雅黑" panose="020B0503020204020204" pitchFamily="34" charset="-122"/>
                <a:ea typeface="微软雅黑" panose="020B0503020204020204" pitchFamily="34" charset="-122"/>
                <a:cs typeface="微软雅黑" panose="020B0503020204020204" pitchFamily="34" charset="-122"/>
              </a:rPr>
              <a:t>(2)</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rPr>
              <a:t>______ </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A. Then, about eight years ago, I got a much better job. </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B. My job takes up most of my time.</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C. Firstly, the doctor advised me to give up smoking and to eat less.</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D. I like drinking in the past and it became a part of my life. </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E. I started smoking a lot, too.</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3" name="TextBox 22"/>
          <p:cNvSpPr txBox="1"/>
          <p:nvPr/>
        </p:nvSpPr>
        <p:spPr>
          <a:xfrm>
            <a:off x="10041255" y="231584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fld>
            <a:endParaRPr lang="en-US">
              <a:latin typeface="微软雅黑" panose="020B0503020204020204" pitchFamily="34" charset="-122"/>
              <a:ea typeface="微软雅黑" panose="020B0503020204020204" pitchFamily="34" charset="-122"/>
            </a:endParaRPr>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endParaRPr lang="zh-CN" altLang="en-US" sz="2400" b="1" dirty="0">
              <a:solidFill>
                <a:schemeClr val="tx1"/>
              </a:solidFill>
              <a:latin typeface="微软雅黑" panose="020B0503020204020204" pitchFamily="34" charset="-122"/>
              <a:ea typeface="微软雅黑" panose="020B0503020204020204" pitchFamily="34" charset="-122"/>
            </a:endParaRPr>
          </a:p>
        </p:txBody>
      </p:sp>
      <p:sp>
        <p:nvSpPr>
          <p:cNvPr id="9" name="文本框 8">
            <a:hlinkClick r:id="rId3"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TextBox 22"/>
          <p:cNvSpPr txBox="1"/>
          <p:nvPr>
            <p:custDataLst>
              <p:tags r:id="rId4"/>
            </p:custDataLst>
          </p:nvPr>
        </p:nvSpPr>
        <p:spPr>
          <a:xfrm>
            <a:off x="4741060" y="3131503"/>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wipe(up)">
                                      <p:cBhvr>
                                        <p:cTn id="19" dur="500"/>
                                        <p:tgtEl>
                                          <p:spTgt spid="3">
                                            <p:txEl>
                                              <p:pRg st="4" end="4"/>
                                            </p:txEl>
                                          </p:spTgt>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wipe(up)">
                                      <p:cBhvr>
                                        <p:cTn id="22" dur="500"/>
                                        <p:tgtEl>
                                          <p:spTgt spid="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barn(inVertical)">
                                      <p:cBhvr>
                                        <p:cTn id="27" dur="500"/>
                                        <p:tgtEl>
                                          <p:spTgt spid="23"/>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barn(inVertical)">
                                      <p:cBhvr>
                                        <p:cTn id="30" dur="500"/>
                                        <p:tgtEl>
                                          <p:spTgt spid="6"/>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barn(outVertical)">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3" grpId="0"/>
      <p:bldP spid="9" grpId="0" bldLvl="0" animBg="1"/>
      <p:bldP spid="6" grpId="0"/>
    </p:bld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3.</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dirty="0">
                <a:latin typeface="微软雅黑" panose="020B0503020204020204" pitchFamily="34" charset="-122"/>
                <a:ea typeface="微软雅黑" panose="020B0503020204020204" pitchFamily="34" charset="-122"/>
              </a:rPr>
              <a:t>本题为段中题。设空处是对前一句的补充，后面的句子中有提到关键词also advised，根据后面关键词的暗示，因此C项为最佳项，故本题正确答案为C。</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（2）本题为段尾题。设空处前一句说：“但是我真的没有时间”。因此该设空处需要填入一个递进句。B项，既是对前面的总结，又是对开启下文的叙述，故本题正确答案为B。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846310" y="53975"/>
            <a:ext cx="2345690" cy="2348230"/>
          </a:xfrm>
          <a:prstGeom prst="rect">
            <a:avLst/>
          </a:prstGeom>
        </p:spPr>
      </p:pic>
      <p:sp>
        <p:nvSpPr>
          <p:cNvPr id="3" name="内容占位符 2"/>
          <p:cNvSpPr>
            <a:spLocks noGrp="1"/>
          </p:cNvSpPr>
          <p:nvPr>
            <p:ph idx="1"/>
          </p:nvPr>
        </p:nvSpPr>
        <p:spPr>
          <a:xfrm>
            <a:off x="263525" y="944880"/>
            <a:ext cx="9778365" cy="5913120"/>
          </a:xfrm>
        </p:spPr>
        <p:txBody>
          <a:bodyPr>
            <a:norm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4. ______ Stress and worry can lead to depression. Talk to a teacher or friends if exams or classes seem overwhelming (不可抵抗的). Besides, if you have a health problem you feel you can’t talk to your parents about, it’s better to see a doctor. A health professional can teach you the ways how to talk with your parents easily and guide you toward proper treatment. If you’re dealing with relationship, friendship, or family problems, you can talk to an adult you trust.</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Ask for help if you feel stressed.</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Even going our for a walk can be beneficial.</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Turn to your parents for help when you are worried …</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fld>
            <a:endParaRPr lang="en-US">
              <a:latin typeface="微软雅黑" panose="020B0503020204020204" pitchFamily="34" charset="-122"/>
              <a:ea typeface="微软雅黑" panose="020B0503020204020204" pitchFamily="34" charset="-122"/>
            </a:endParaRPr>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endParaRPr lang="zh-CN" altLang="en-US" sz="2400" b="1" dirty="0">
              <a:solidFill>
                <a:schemeClr val="tx1"/>
              </a:solidFill>
              <a:latin typeface="微软雅黑" panose="020B0503020204020204" pitchFamily="34" charset="-122"/>
              <a:ea typeface="微软雅黑" panose="020B0503020204020204" pitchFamily="34" charset="-122"/>
            </a:endParaRPr>
          </a:p>
        </p:txBody>
      </p:sp>
      <p:sp>
        <p:nvSpPr>
          <p:cNvPr id="9" name="文本框 8">
            <a:hlinkClick r:id="rId3"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TextBox 22"/>
          <p:cNvSpPr txBox="1"/>
          <p:nvPr>
            <p:custDataLst>
              <p:tags r:id="rId4"/>
            </p:custDataLst>
          </p:nvPr>
        </p:nvSpPr>
        <p:spPr>
          <a:xfrm>
            <a:off x="818515" y="87439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out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该设空处位于段首，需要填入具有总结性的语句，为主旨大意题。本题解释了遇到压力时，需要寻求帮助，列举了可以解决的办法。由此可推知A项符合题意，故本题正确答案为A。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846310" y="53975"/>
            <a:ext cx="2345690" cy="2348230"/>
          </a:xfrm>
          <a:prstGeom prst="rect">
            <a:avLst/>
          </a:prstGeom>
        </p:spPr>
      </p:pic>
      <p:sp>
        <p:nvSpPr>
          <p:cNvPr id="3" name="内容占位符 2"/>
          <p:cNvSpPr>
            <a:spLocks noGrp="1"/>
          </p:cNvSpPr>
          <p:nvPr>
            <p:ph idx="1"/>
          </p:nvPr>
        </p:nvSpPr>
        <p:spPr>
          <a:xfrm>
            <a:off x="263525" y="944880"/>
            <a:ext cx="9778365" cy="5913120"/>
          </a:xfrm>
        </p:spPr>
        <p:txBody>
          <a:bodyPr>
            <a:norm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5. How to work productively (有成果地) at home? The chance to work at home can be a dream coming true: No sitting in traffic on one’s way to work, the comfortable work place and the flexibility (灵活性) to work wherever you go and maybe even whenever you want. ______ The following tips have proven effective to help people who choose to work at home. Then you can work productively at home.</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Have a separate place for work to help you focus on it.</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However, some people find it difficult to keep a high level of productivity. </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Believe in yourself all the time.</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fld>
            <a:endParaRPr lang="en-US">
              <a:latin typeface="微软雅黑" panose="020B0503020204020204" pitchFamily="34" charset="-122"/>
              <a:ea typeface="微软雅黑" panose="020B0503020204020204" pitchFamily="34" charset="-122"/>
            </a:endParaRPr>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endParaRPr lang="zh-CN" altLang="en-US" sz="2400" b="1" dirty="0">
              <a:solidFill>
                <a:schemeClr val="tx1"/>
              </a:solidFill>
              <a:latin typeface="微软雅黑" panose="020B0503020204020204" pitchFamily="34" charset="-122"/>
              <a:ea typeface="微软雅黑" panose="020B0503020204020204" pitchFamily="34" charset="-122"/>
            </a:endParaRPr>
          </a:p>
        </p:txBody>
      </p:sp>
      <p:sp>
        <p:nvSpPr>
          <p:cNvPr id="9" name="文本框 8">
            <a:hlinkClick r:id="rId3"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TextBox 22"/>
          <p:cNvSpPr txBox="1"/>
          <p:nvPr>
            <p:custDataLst>
              <p:tags r:id="rId4"/>
            </p:custDataLst>
          </p:nvPr>
        </p:nvSpPr>
        <p:spPr>
          <a:xfrm>
            <a:off x="4946225" y="250944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out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890836" cy="6418053"/>
          </a:xfrm>
        </p:spPr>
        <p:txBody>
          <a:bodyPr>
            <a:normAutofit/>
          </a:bodyPr>
          <a:lstStyle/>
          <a:p>
            <a:pPr marL="0" indent="0" algn="just">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本题为段中题。设空处是对前一句的转折，提出在家办公的缺点：效率不高。后面的句子中有提到关键词tips和work productively，因此根据后面关键词的暗示，故本题正确答案为B。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 name="Group 414"/>
          <p:cNvGrpSpPr>
            <a:grpSpLocks noChangeAspect="1"/>
          </p:cNvGrpSpPr>
          <p:nvPr/>
        </p:nvGrpSpPr>
        <p:grpSpPr bwMode="auto">
          <a:xfrm>
            <a:off x="9654736" y="1678814"/>
            <a:ext cx="1773485" cy="3154094"/>
            <a:chOff x="3008" y="145"/>
            <a:chExt cx="1597" cy="4032"/>
          </a:xfrm>
        </p:grpSpPr>
        <p:sp>
          <p:nvSpPr>
            <p:cNvPr id="95" name="Freeform 415"/>
            <p:cNvSpPr/>
            <p:nvPr/>
          </p:nvSpPr>
          <p:spPr bwMode="auto">
            <a:xfrm>
              <a:off x="3152" y="1859"/>
              <a:ext cx="1427" cy="2318"/>
            </a:xfrm>
            <a:custGeom>
              <a:avLst/>
              <a:gdLst>
                <a:gd name="T0" fmla="*/ 871 w 871"/>
                <a:gd name="T1" fmla="*/ 1386 h 1418"/>
                <a:gd name="T2" fmla="*/ 840 w 871"/>
                <a:gd name="T3" fmla="*/ 1418 h 1418"/>
                <a:gd name="T4" fmla="*/ 31 w 871"/>
                <a:gd name="T5" fmla="*/ 1418 h 1418"/>
                <a:gd name="T6" fmla="*/ 0 w 871"/>
                <a:gd name="T7" fmla="*/ 1386 h 1418"/>
                <a:gd name="T8" fmla="*/ 0 w 871"/>
                <a:gd name="T9" fmla="*/ 32 h 1418"/>
                <a:gd name="T10" fmla="*/ 31 w 871"/>
                <a:gd name="T11" fmla="*/ 0 h 1418"/>
                <a:gd name="T12" fmla="*/ 840 w 871"/>
                <a:gd name="T13" fmla="*/ 0 h 1418"/>
                <a:gd name="T14" fmla="*/ 871 w 871"/>
                <a:gd name="T15" fmla="*/ 32 h 1418"/>
                <a:gd name="T16" fmla="*/ 871 w 871"/>
                <a:gd name="T17" fmla="*/ 1386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1" h="1418">
                  <a:moveTo>
                    <a:pt x="871" y="1386"/>
                  </a:moveTo>
                  <a:cubicBezTo>
                    <a:pt x="871" y="1404"/>
                    <a:pt x="857" y="1418"/>
                    <a:pt x="840" y="1418"/>
                  </a:cubicBezTo>
                  <a:cubicBezTo>
                    <a:pt x="31" y="1418"/>
                    <a:pt x="31" y="1418"/>
                    <a:pt x="31" y="1418"/>
                  </a:cubicBezTo>
                  <a:cubicBezTo>
                    <a:pt x="14" y="1418"/>
                    <a:pt x="0" y="1404"/>
                    <a:pt x="0" y="1386"/>
                  </a:cubicBezTo>
                  <a:cubicBezTo>
                    <a:pt x="0" y="32"/>
                    <a:pt x="0" y="32"/>
                    <a:pt x="0" y="32"/>
                  </a:cubicBezTo>
                  <a:cubicBezTo>
                    <a:pt x="0" y="14"/>
                    <a:pt x="14" y="0"/>
                    <a:pt x="31" y="0"/>
                  </a:cubicBezTo>
                  <a:cubicBezTo>
                    <a:pt x="840" y="0"/>
                    <a:pt x="840" y="0"/>
                    <a:pt x="840" y="0"/>
                  </a:cubicBezTo>
                  <a:cubicBezTo>
                    <a:pt x="857" y="0"/>
                    <a:pt x="871" y="14"/>
                    <a:pt x="871" y="32"/>
                  </a:cubicBezTo>
                  <a:cubicBezTo>
                    <a:pt x="871" y="1386"/>
                    <a:pt x="871" y="1386"/>
                    <a:pt x="871" y="1386"/>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416"/>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417"/>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418"/>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419"/>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420"/>
            <p:cNvSpPr/>
            <p:nvPr/>
          </p:nvSpPr>
          <p:spPr bwMode="auto">
            <a:xfrm>
              <a:off x="3801" y="3946"/>
              <a:ext cx="150" cy="152"/>
            </a:xfrm>
            <a:custGeom>
              <a:avLst/>
              <a:gdLst>
                <a:gd name="T0" fmla="*/ 0 w 92"/>
                <a:gd name="T1" fmla="*/ 47 h 93"/>
                <a:gd name="T2" fmla="*/ 46 w 92"/>
                <a:gd name="T3" fmla="*/ 93 h 93"/>
                <a:gd name="T4" fmla="*/ 92 w 92"/>
                <a:gd name="T5" fmla="*/ 47 h 93"/>
                <a:gd name="T6" fmla="*/ 46 w 92"/>
                <a:gd name="T7" fmla="*/ 0 h 93"/>
                <a:gd name="T8" fmla="*/ 0 w 92"/>
                <a:gd name="T9" fmla="*/ 47 h 93"/>
              </a:gdLst>
              <a:ahLst/>
              <a:cxnLst>
                <a:cxn ang="0">
                  <a:pos x="T0" y="T1"/>
                </a:cxn>
                <a:cxn ang="0">
                  <a:pos x="T2" y="T3"/>
                </a:cxn>
                <a:cxn ang="0">
                  <a:pos x="T4" y="T5"/>
                </a:cxn>
                <a:cxn ang="0">
                  <a:pos x="T6" y="T7"/>
                </a:cxn>
                <a:cxn ang="0">
                  <a:pos x="T8" y="T9"/>
                </a:cxn>
              </a:cxnLst>
              <a:rect l="0" t="0" r="r" b="b"/>
              <a:pathLst>
                <a:path w="92" h="93">
                  <a:moveTo>
                    <a:pt x="0" y="47"/>
                  </a:moveTo>
                  <a:cubicBezTo>
                    <a:pt x="0" y="72"/>
                    <a:pt x="20" y="93"/>
                    <a:pt x="46" y="93"/>
                  </a:cubicBezTo>
                  <a:cubicBezTo>
                    <a:pt x="71" y="93"/>
                    <a:pt x="92" y="72"/>
                    <a:pt x="92" y="47"/>
                  </a:cubicBezTo>
                  <a:cubicBezTo>
                    <a:pt x="92" y="21"/>
                    <a:pt x="72" y="0"/>
                    <a:pt x="46" y="0"/>
                  </a:cubicBezTo>
                  <a:cubicBezTo>
                    <a:pt x="20" y="0"/>
                    <a:pt x="0" y="21"/>
                    <a:pt x="0" y="47"/>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421"/>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close/>
                  <a:moveTo>
                    <a:pt x="3" y="0"/>
                  </a:moveTo>
                  <a:lnTo>
                    <a:pt x="3" y="0"/>
                  </a:lnTo>
                  <a:lnTo>
                    <a:pt x="126" y="0"/>
                  </a:lnTo>
                  <a:lnTo>
                    <a:pt x="126" y="0"/>
                  </a:lnTo>
                  <a:lnTo>
                    <a:pt x="3"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422"/>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moveTo>
                    <a:pt x="3" y="0"/>
                  </a:moveTo>
                  <a:lnTo>
                    <a:pt x="3" y="0"/>
                  </a:lnTo>
                  <a:lnTo>
                    <a:pt x="126" y="0"/>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423"/>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424"/>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425"/>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close/>
                  <a:moveTo>
                    <a:pt x="0" y="0"/>
                  </a:moveTo>
                  <a:lnTo>
                    <a:pt x="0" y="2"/>
                  </a:lnTo>
                  <a:lnTo>
                    <a:pt x="47" y="2"/>
                  </a:lnTo>
                  <a:lnTo>
                    <a:pt x="47" y="2"/>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426"/>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moveTo>
                    <a:pt x="0" y="0"/>
                  </a:moveTo>
                  <a:lnTo>
                    <a:pt x="0" y="2"/>
                  </a:lnTo>
                  <a:lnTo>
                    <a:pt x="47" y="2"/>
                  </a:lnTo>
                  <a:lnTo>
                    <a:pt x="47"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427"/>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428"/>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429"/>
            <p:cNvSpPr/>
            <p:nvPr/>
          </p:nvSpPr>
          <p:spPr bwMode="auto">
            <a:xfrm>
              <a:off x="3814" y="3961"/>
              <a:ext cx="124" cy="124"/>
            </a:xfrm>
            <a:custGeom>
              <a:avLst/>
              <a:gdLst>
                <a:gd name="T0" fmla="*/ 0 w 76"/>
                <a:gd name="T1" fmla="*/ 38 h 76"/>
                <a:gd name="T2" fmla="*/ 38 w 76"/>
                <a:gd name="T3" fmla="*/ 75 h 76"/>
                <a:gd name="T4" fmla="*/ 76 w 76"/>
                <a:gd name="T5" fmla="*/ 38 h 76"/>
                <a:gd name="T6" fmla="*/ 38 w 76"/>
                <a:gd name="T7" fmla="*/ 0 h 76"/>
                <a:gd name="T8" fmla="*/ 0 w 76"/>
                <a:gd name="T9" fmla="*/ 38 h 76"/>
              </a:gdLst>
              <a:ahLst/>
              <a:cxnLst>
                <a:cxn ang="0">
                  <a:pos x="T0" y="T1"/>
                </a:cxn>
                <a:cxn ang="0">
                  <a:pos x="T2" y="T3"/>
                </a:cxn>
                <a:cxn ang="0">
                  <a:pos x="T4" y="T5"/>
                </a:cxn>
                <a:cxn ang="0">
                  <a:pos x="T6" y="T7"/>
                </a:cxn>
                <a:cxn ang="0">
                  <a:pos x="T8" y="T9"/>
                </a:cxn>
              </a:cxnLst>
              <a:rect l="0" t="0" r="r" b="b"/>
              <a:pathLst>
                <a:path w="76" h="76">
                  <a:moveTo>
                    <a:pt x="0" y="38"/>
                  </a:moveTo>
                  <a:cubicBezTo>
                    <a:pt x="0" y="59"/>
                    <a:pt x="17" y="75"/>
                    <a:pt x="38" y="75"/>
                  </a:cubicBezTo>
                  <a:cubicBezTo>
                    <a:pt x="59" y="76"/>
                    <a:pt x="76" y="59"/>
                    <a:pt x="76" y="38"/>
                  </a:cubicBezTo>
                  <a:cubicBezTo>
                    <a:pt x="76" y="17"/>
                    <a:pt x="59" y="0"/>
                    <a:pt x="38" y="0"/>
                  </a:cubicBezTo>
                  <a:cubicBezTo>
                    <a:pt x="17" y="0"/>
                    <a:pt x="0" y="17"/>
                    <a:pt x="0" y="38"/>
                  </a:cubicBez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430"/>
            <p:cNvSpPr/>
            <p:nvPr/>
          </p:nvSpPr>
          <p:spPr bwMode="auto">
            <a:xfrm>
              <a:off x="3648" y="1913"/>
              <a:ext cx="433" cy="25"/>
            </a:xfrm>
            <a:custGeom>
              <a:avLst/>
              <a:gdLst>
                <a:gd name="T0" fmla="*/ 264 w 264"/>
                <a:gd name="T1" fmla="*/ 8 h 15"/>
                <a:gd name="T2" fmla="*/ 257 w 264"/>
                <a:gd name="T3" fmla="*/ 15 h 15"/>
                <a:gd name="T4" fmla="*/ 8 w 264"/>
                <a:gd name="T5" fmla="*/ 15 h 15"/>
                <a:gd name="T6" fmla="*/ 0 w 264"/>
                <a:gd name="T7" fmla="*/ 8 h 15"/>
                <a:gd name="T8" fmla="*/ 8 w 264"/>
                <a:gd name="T9" fmla="*/ 0 h 15"/>
                <a:gd name="T10" fmla="*/ 257 w 264"/>
                <a:gd name="T11" fmla="*/ 0 h 15"/>
                <a:gd name="T12" fmla="*/ 264 w 264"/>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264" h="15">
                  <a:moveTo>
                    <a:pt x="264" y="8"/>
                  </a:moveTo>
                  <a:cubicBezTo>
                    <a:pt x="264" y="12"/>
                    <a:pt x="261" y="15"/>
                    <a:pt x="257" y="15"/>
                  </a:cubicBezTo>
                  <a:cubicBezTo>
                    <a:pt x="8" y="15"/>
                    <a:pt x="8" y="15"/>
                    <a:pt x="8" y="15"/>
                  </a:cubicBezTo>
                  <a:cubicBezTo>
                    <a:pt x="4" y="15"/>
                    <a:pt x="0" y="12"/>
                    <a:pt x="0" y="8"/>
                  </a:cubicBezTo>
                  <a:cubicBezTo>
                    <a:pt x="0" y="4"/>
                    <a:pt x="4" y="0"/>
                    <a:pt x="8" y="0"/>
                  </a:cubicBezTo>
                  <a:cubicBezTo>
                    <a:pt x="257" y="0"/>
                    <a:pt x="257" y="0"/>
                    <a:pt x="257" y="0"/>
                  </a:cubicBezTo>
                  <a:cubicBezTo>
                    <a:pt x="261" y="0"/>
                    <a:pt x="264" y="4"/>
                    <a:pt x="264" y="8"/>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431"/>
            <p:cNvSpPr/>
            <p:nvPr/>
          </p:nvSpPr>
          <p:spPr bwMode="auto">
            <a:xfrm>
              <a:off x="3008" y="3476"/>
              <a:ext cx="629" cy="402"/>
            </a:xfrm>
            <a:custGeom>
              <a:avLst/>
              <a:gdLst>
                <a:gd name="T0" fmla="*/ 384 w 384"/>
                <a:gd name="T1" fmla="*/ 246 h 246"/>
                <a:gd name="T2" fmla="*/ 204 w 384"/>
                <a:gd name="T3" fmla="*/ 66 h 246"/>
                <a:gd name="T4" fmla="*/ 155 w 384"/>
                <a:gd name="T5" fmla="*/ 246 h 246"/>
                <a:gd name="T6" fmla="*/ 384 w 384"/>
                <a:gd name="T7" fmla="*/ 246 h 246"/>
              </a:gdLst>
              <a:ahLst/>
              <a:cxnLst>
                <a:cxn ang="0">
                  <a:pos x="T0" y="T1"/>
                </a:cxn>
                <a:cxn ang="0">
                  <a:pos x="T2" y="T3"/>
                </a:cxn>
                <a:cxn ang="0">
                  <a:pos x="T4" y="T5"/>
                </a:cxn>
                <a:cxn ang="0">
                  <a:pos x="T6" y="T7"/>
                </a:cxn>
              </a:cxnLst>
              <a:rect l="0" t="0" r="r" b="b"/>
              <a:pathLst>
                <a:path w="384" h="246">
                  <a:moveTo>
                    <a:pt x="384" y="246"/>
                  </a:moveTo>
                  <a:cubicBezTo>
                    <a:pt x="204" y="66"/>
                    <a:pt x="204" y="66"/>
                    <a:pt x="204" y="66"/>
                  </a:cubicBezTo>
                  <a:cubicBezTo>
                    <a:pt x="46" y="0"/>
                    <a:pt x="0" y="234"/>
                    <a:pt x="155" y="246"/>
                  </a:cubicBezTo>
                  <a:lnTo>
                    <a:pt x="384" y="2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432"/>
            <p:cNvSpPr/>
            <p:nvPr/>
          </p:nvSpPr>
          <p:spPr bwMode="auto">
            <a:xfrm>
              <a:off x="4079" y="3386"/>
              <a:ext cx="526" cy="519"/>
            </a:xfrm>
            <a:custGeom>
              <a:avLst/>
              <a:gdLst>
                <a:gd name="T0" fmla="*/ 237 w 321"/>
                <a:gd name="T1" fmla="*/ 301 h 318"/>
                <a:gd name="T2" fmla="*/ 236 w 321"/>
                <a:gd name="T3" fmla="*/ 187 h 318"/>
                <a:gd name="T4" fmla="*/ 295 w 321"/>
                <a:gd name="T5" fmla="*/ 71 h 318"/>
                <a:gd name="T6" fmla="*/ 156 w 321"/>
                <a:gd name="T7" fmla="*/ 44 h 318"/>
                <a:gd name="T8" fmla="*/ 0 w 321"/>
                <a:gd name="T9" fmla="*/ 301 h 318"/>
                <a:gd name="T10" fmla="*/ 237 w 321"/>
                <a:gd name="T11" fmla="*/ 301 h 318"/>
              </a:gdLst>
              <a:ahLst/>
              <a:cxnLst>
                <a:cxn ang="0">
                  <a:pos x="T0" y="T1"/>
                </a:cxn>
                <a:cxn ang="0">
                  <a:pos x="T2" y="T3"/>
                </a:cxn>
                <a:cxn ang="0">
                  <a:pos x="T4" y="T5"/>
                </a:cxn>
                <a:cxn ang="0">
                  <a:pos x="T6" y="T7"/>
                </a:cxn>
                <a:cxn ang="0">
                  <a:pos x="T8" y="T9"/>
                </a:cxn>
                <a:cxn ang="0">
                  <a:pos x="T10" y="T11"/>
                </a:cxn>
              </a:cxnLst>
              <a:rect l="0" t="0" r="r" b="b"/>
              <a:pathLst>
                <a:path w="321" h="318">
                  <a:moveTo>
                    <a:pt x="237" y="301"/>
                  </a:moveTo>
                  <a:cubicBezTo>
                    <a:pt x="294" y="318"/>
                    <a:pt x="308" y="212"/>
                    <a:pt x="236" y="187"/>
                  </a:cubicBezTo>
                  <a:cubicBezTo>
                    <a:pt x="281" y="173"/>
                    <a:pt x="321" y="129"/>
                    <a:pt x="295" y="71"/>
                  </a:cubicBezTo>
                  <a:cubicBezTo>
                    <a:pt x="264" y="0"/>
                    <a:pt x="202" y="33"/>
                    <a:pt x="156" y="44"/>
                  </a:cubicBezTo>
                  <a:cubicBezTo>
                    <a:pt x="0" y="301"/>
                    <a:pt x="0" y="301"/>
                    <a:pt x="0" y="301"/>
                  </a:cubicBezTo>
                  <a:lnTo>
                    <a:pt x="237" y="30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433"/>
            <p:cNvSpPr/>
            <p:nvPr/>
          </p:nvSpPr>
          <p:spPr bwMode="auto">
            <a:xfrm>
              <a:off x="3791" y="3521"/>
              <a:ext cx="612" cy="357"/>
            </a:xfrm>
            <a:custGeom>
              <a:avLst/>
              <a:gdLst>
                <a:gd name="T0" fmla="*/ 254 w 374"/>
                <a:gd name="T1" fmla="*/ 218 h 218"/>
                <a:gd name="T2" fmla="*/ 237 w 374"/>
                <a:gd name="T3" fmla="*/ 182 h 218"/>
                <a:gd name="T4" fmla="*/ 349 w 374"/>
                <a:gd name="T5" fmla="*/ 163 h 218"/>
                <a:gd name="T6" fmla="*/ 317 w 374"/>
                <a:gd name="T7" fmla="*/ 46 h 218"/>
                <a:gd name="T8" fmla="*/ 117 w 374"/>
                <a:gd name="T9" fmla="*/ 7 h 218"/>
                <a:gd name="T10" fmla="*/ 0 w 374"/>
                <a:gd name="T11" fmla="*/ 218 h 218"/>
                <a:gd name="T12" fmla="*/ 254 w 374"/>
                <a:gd name="T13" fmla="*/ 218 h 218"/>
              </a:gdLst>
              <a:ahLst/>
              <a:cxnLst>
                <a:cxn ang="0">
                  <a:pos x="T0" y="T1"/>
                </a:cxn>
                <a:cxn ang="0">
                  <a:pos x="T2" y="T3"/>
                </a:cxn>
                <a:cxn ang="0">
                  <a:pos x="T4" y="T5"/>
                </a:cxn>
                <a:cxn ang="0">
                  <a:pos x="T6" y="T7"/>
                </a:cxn>
                <a:cxn ang="0">
                  <a:pos x="T8" y="T9"/>
                </a:cxn>
                <a:cxn ang="0">
                  <a:pos x="T10" y="T11"/>
                </a:cxn>
                <a:cxn ang="0">
                  <a:pos x="T12" y="T13"/>
                </a:cxn>
              </a:cxnLst>
              <a:rect l="0" t="0" r="r" b="b"/>
              <a:pathLst>
                <a:path w="374" h="218">
                  <a:moveTo>
                    <a:pt x="254" y="218"/>
                  </a:moveTo>
                  <a:cubicBezTo>
                    <a:pt x="250" y="205"/>
                    <a:pt x="244" y="192"/>
                    <a:pt x="237" y="182"/>
                  </a:cubicBezTo>
                  <a:cubicBezTo>
                    <a:pt x="268" y="204"/>
                    <a:pt x="328" y="198"/>
                    <a:pt x="349" y="163"/>
                  </a:cubicBezTo>
                  <a:cubicBezTo>
                    <a:pt x="374" y="123"/>
                    <a:pt x="345" y="72"/>
                    <a:pt x="317" y="46"/>
                  </a:cubicBezTo>
                  <a:cubicBezTo>
                    <a:pt x="317" y="46"/>
                    <a:pt x="165" y="0"/>
                    <a:pt x="117" y="7"/>
                  </a:cubicBezTo>
                  <a:cubicBezTo>
                    <a:pt x="69" y="13"/>
                    <a:pt x="1" y="134"/>
                    <a:pt x="0" y="218"/>
                  </a:cubicBezTo>
                  <a:lnTo>
                    <a:pt x="254" y="218"/>
                  </a:ln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434"/>
            <p:cNvSpPr/>
            <p:nvPr/>
          </p:nvSpPr>
          <p:spPr bwMode="auto">
            <a:xfrm>
              <a:off x="3519" y="2748"/>
              <a:ext cx="907" cy="1071"/>
            </a:xfrm>
            <a:custGeom>
              <a:avLst/>
              <a:gdLst>
                <a:gd name="T0" fmla="*/ 20 w 554"/>
                <a:gd name="T1" fmla="*/ 218 h 655"/>
                <a:gd name="T2" fmla="*/ 128 w 554"/>
                <a:gd name="T3" fmla="*/ 166 h 655"/>
                <a:gd name="T4" fmla="*/ 136 w 554"/>
                <a:gd name="T5" fmla="*/ 40 h 655"/>
                <a:gd name="T6" fmla="*/ 230 w 554"/>
                <a:gd name="T7" fmla="*/ 37 h 655"/>
                <a:gd name="T8" fmla="*/ 230 w 554"/>
                <a:gd name="T9" fmla="*/ 26 h 655"/>
                <a:gd name="T10" fmla="*/ 333 w 554"/>
                <a:gd name="T11" fmla="*/ 81 h 655"/>
                <a:gd name="T12" fmla="*/ 305 w 554"/>
                <a:gd name="T13" fmla="*/ 166 h 655"/>
                <a:gd name="T14" fmla="*/ 442 w 554"/>
                <a:gd name="T15" fmla="*/ 312 h 655"/>
                <a:gd name="T16" fmla="*/ 538 w 554"/>
                <a:gd name="T17" fmla="*/ 374 h 655"/>
                <a:gd name="T18" fmla="*/ 512 w 554"/>
                <a:gd name="T19" fmla="*/ 524 h 655"/>
                <a:gd name="T20" fmla="*/ 345 w 554"/>
                <a:gd name="T21" fmla="*/ 510 h 655"/>
                <a:gd name="T22" fmla="*/ 163 w 554"/>
                <a:gd name="T23" fmla="*/ 486 h 655"/>
                <a:gd name="T24" fmla="*/ 43 w 554"/>
                <a:gd name="T25" fmla="*/ 445 h 655"/>
                <a:gd name="T26" fmla="*/ 95 w 554"/>
                <a:gd name="T27" fmla="*/ 338 h 655"/>
                <a:gd name="T28" fmla="*/ 20 w 554"/>
                <a:gd name="T29" fmla="*/ 218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4" h="655">
                  <a:moveTo>
                    <a:pt x="20" y="218"/>
                  </a:moveTo>
                  <a:cubicBezTo>
                    <a:pt x="38" y="157"/>
                    <a:pt x="91" y="150"/>
                    <a:pt x="128" y="166"/>
                  </a:cubicBezTo>
                  <a:cubicBezTo>
                    <a:pt x="90" y="141"/>
                    <a:pt x="102" y="66"/>
                    <a:pt x="136" y="40"/>
                  </a:cubicBezTo>
                  <a:cubicBezTo>
                    <a:pt x="164" y="19"/>
                    <a:pt x="204" y="27"/>
                    <a:pt x="230" y="37"/>
                  </a:cubicBezTo>
                  <a:cubicBezTo>
                    <a:pt x="230" y="26"/>
                    <a:pt x="230" y="26"/>
                    <a:pt x="230" y="26"/>
                  </a:cubicBezTo>
                  <a:cubicBezTo>
                    <a:pt x="261" y="0"/>
                    <a:pt x="325" y="48"/>
                    <a:pt x="333" y="81"/>
                  </a:cubicBezTo>
                  <a:cubicBezTo>
                    <a:pt x="342" y="113"/>
                    <a:pt x="325" y="146"/>
                    <a:pt x="305" y="166"/>
                  </a:cubicBezTo>
                  <a:cubicBezTo>
                    <a:pt x="414" y="87"/>
                    <a:pt x="516" y="210"/>
                    <a:pt x="442" y="312"/>
                  </a:cubicBezTo>
                  <a:cubicBezTo>
                    <a:pt x="478" y="294"/>
                    <a:pt x="527" y="338"/>
                    <a:pt x="538" y="374"/>
                  </a:cubicBezTo>
                  <a:cubicBezTo>
                    <a:pt x="554" y="423"/>
                    <a:pt x="547" y="486"/>
                    <a:pt x="512" y="524"/>
                  </a:cubicBezTo>
                  <a:cubicBezTo>
                    <a:pt x="470" y="569"/>
                    <a:pt x="380" y="574"/>
                    <a:pt x="345" y="510"/>
                  </a:cubicBezTo>
                  <a:cubicBezTo>
                    <a:pt x="333" y="655"/>
                    <a:pt x="115" y="610"/>
                    <a:pt x="163" y="486"/>
                  </a:cubicBezTo>
                  <a:cubicBezTo>
                    <a:pt x="107" y="532"/>
                    <a:pt x="59" y="491"/>
                    <a:pt x="43" y="445"/>
                  </a:cubicBezTo>
                  <a:cubicBezTo>
                    <a:pt x="27" y="402"/>
                    <a:pt x="50" y="339"/>
                    <a:pt x="95" y="338"/>
                  </a:cubicBezTo>
                  <a:cubicBezTo>
                    <a:pt x="38" y="329"/>
                    <a:pt x="0" y="284"/>
                    <a:pt x="20" y="2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435"/>
            <p:cNvSpPr/>
            <p:nvPr/>
          </p:nvSpPr>
          <p:spPr bwMode="auto">
            <a:xfrm>
              <a:off x="3201" y="3165"/>
              <a:ext cx="934" cy="750"/>
            </a:xfrm>
            <a:custGeom>
              <a:avLst/>
              <a:gdLst>
                <a:gd name="T0" fmla="*/ 112 w 570"/>
                <a:gd name="T1" fmla="*/ 379 h 459"/>
                <a:gd name="T2" fmla="*/ 84 w 570"/>
                <a:gd name="T3" fmla="*/ 436 h 459"/>
                <a:gd name="T4" fmla="*/ 416 w 570"/>
                <a:gd name="T5" fmla="*/ 436 h 459"/>
                <a:gd name="T6" fmla="*/ 405 w 570"/>
                <a:gd name="T7" fmla="*/ 384 h 459"/>
                <a:gd name="T8" fmla="*/ 522 w 570"/>
                <a:gd name="T9" fmla="*/ 288 h 459"/>
                <a:gd name="T10" fmla="*/ 302 w 570"/>
                <a:gd name="T11" fmla="*/ 56 h 459"/>
                <a:gd name="T12" fmla="*/ 168 w 570"/>
                <a:gd name="T13" fmla="*/ 25 h 459"/>
                <a:gd name="T14" fmla="*/ 147 w 570"/>
                <a:gd name="T15" fmla="*/ 181 h 459"/>
                <a:gd name="T16" fmla="*/ 15 w 570"/>
                <a:gd name="T17" fmla="*/ 250 h 459"/>
                <a:gd name="T18" fmla="*/ 112 w 570"/>
                <a:gd name="T19" fmla="*/ 37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0" h="459">
                  <a:moveTo>
                    <a:pt x="112" y="379"/>
                  </a:moveTo>
                  <a:cubicBezTo>
                    <a:pt x="94" y="398"/>
                    <a:pt x="86" y="418"/>
                    <a:pt x="84" y="436"/>
                  </a:cubicBezTo>
                  <a:cubicBezTo>
                    <a:pt x="416" y="436"/>
                    <a:pt x="416" y="436"/>
                    <a:pt x="416" y="436"/>
                  </a:cubicBezTo>
                  <a:cubicBezTo>
                    <a:pt x="416" y="420"/>
                    <a:pt x="413" y="403"/>
                    <a:pt x="405" y="384"/>
                  </a:cubicBezTo>
                  <a:cubicBezTo>
                    <a:pt x="454" y="459"/>
                    <a:pt x="570" y="390"/>
                    <a:pt x="522" y="288"/>
                  </a:cubicBezTo>
                  <a:cubicBezTo>
                    <a:pt x="518" y="289"/>
                    <a:pt x="302" y="56"/>
                    <a:pt x="302" y="56"/>
                  </a:cubicBezTo>
                  <a:cubicBezTo>
                    <a:pt x="278" y="17"/>
                    <a:pt x="207" y="0"/>
                    <a:pt x="168" y="25"/>
                  </a:cubicBezTo>
                  <a:cubicBezTo>
                    <a:pt x="120" y="55"/>
                    <a:pt x="129" y="135"/>
                    <a:pt x="147" y="181"/>
                  </a:cubicBezTo>
                  <a:cubicBezTo>
                    <a:pt x="91" y="145"/>
                    <a:pt x="28" y="189"/>
                    <a:pt x="15" y="250"/>
                  </a:cubicBezTo>
                  <a:cubicBezTo>
                    <a:pt x="0" y="319"/>
                    <a:pt x="52" y="376"/>
                    <a:pt x="112" y="37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5" name="Freeform 436"/>
            <p:cNvSpPr/>
            <p:nvPr/>
          </p:nvSpPr>
          <p:spPr bwMode="auto">
            <a:xfrm>
              <a:off x="3519" y="3007"/>
              <a:ext cx="907" cy="812"/>
            </a:xfrm>
            <a:custGeom>
              <a:avLst/>
              <a:gdLst>
                <a:gd name="T0" fmla="*/ 538 w 554"/>
                <a:gd name="T1" fmla="*/ 216 h 497"/>
                <a:gd name="T2" fmla="*/ 512 w 554"/>
                <a:gd name="T3" fmla="*/ 366 h 497"/>
                <a:gd name="T4" fmla="*/ 345 w 554"/>
                <a:gd name="T5" fmla="*/ 352 h 497"/>
                <a:gd name="T6" fmla="*/ 163 w 554"/>
                <a:gd name="T7" fmla="*/ 328 h 497"/>
                <a:gd name="T8" fmla="*/ 43 w 554"/>
                <a:gd name="T9" fmla="*/ 287 h 497"/>
                <a:gd name="T10" fmla="*/ 95 w 554"/>
                <a:gd name="T11" fmla="*/ 180 h 497"/>
                <a:gd name="T12" fmla="*/ 20 w 554"/>
                <a:gd name="T13" fmla="*/ 60 h 497"/>
                <a:gd name="T14" fmla="*/ 92 w 554"/>
                <a:gd name="T15" fmla="*/ 0 h 497"/>
                <a:gd name="T16" fmla="*/ 172 w 554"/>
                <a:gd name="T17" fmla="*/ 135 h 497"/>
                <a:gd name="T18" fmla="*/ 223 w 554"/>
                <a:gd name="T19" fmla="*/ 211 h 497"/>
                <a:gd name="T20" fmla="*/ 270 w 554"/>
                <a:gd name="T21" fmla="*/ 366 h 497"/>
                <a:gd name="T22" fmla="*/ 366 w 554"/>
                <a:gd name="T23" fmla="*/ 244 h 497"/>
                <a:gd name="T24" fmla="*/ 475 w 554"/>
                <a:gd name="T25" fmla="*/ 327 h 497"/>
                <a:gd name="T26" fmla="*/ 443 w 554"/>
                <a:gd name="T27" fmla="*/ 154 h 497"/>
                <a:gd name="T28" fmla="*/ 449 w 554"/>
                <a:gd name="T29" fmla="*/ 151 h 497"/>
                <a:gd name="T30" fmla="*/ 538 w 554"/>
                <a:gd name="T31" fmla="*/ 21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4" h="497">
                  <a:moveTo>
                    <a:pt x="538" y="216"/>
                  </a:moveTo>
                  <a:cubicBezTo>
                    <a:pt x="554" y="265"/>
                    <a:pt x="547" y="328"/>
                    <a:pt x="512" y="366"/>
                  </a:cubicBezTo>
                  <a:cubicBezTo>
                    <a:pt x="470" y="411"/>
                    <a:pt x="380" y="416"/>
                    <a:pt x="345" y="352"/>
                  </a:cubicBezTo>
                  <a:cubicBezTo>
                    <a:pt x="333" y="497"/>
                    <a:pt x="115" y="452"/>
                    <a:pt x="163" y="328"/>
                  </a:cubicBezTo>
                  <a:cubicBezTo>
                    <a:pt x="107" y="374"/>
                    <a:pt x="59" y="333"/>
                    <a:pt x="43" y="287"/>
                  </a:cubicBezTo>
                  <a:cubicBezTo>
                    <a:pt x="27" y="244"/>
                    <a:pt x="50" y="181"/>
                    <a:pt x="95" y="180"/>
                  </a:cubicBezTo>
                  <a:cubicBezTo>
                    <a:pt x="38" y="171"/>
                    <a:pt x="0" y="126"/>
                    <a:pt x="20" y="60"/>
                  </a:cubicBezTo>
                  <a:cubicBezTo>
                    <a:pt x="33" y="17"/>
                    <a:pt x="63" y="1"/>
                    <a:pt x="92" y="0"/>
                  </a:cubicBezTo>
                  <a:cubicBezTo>
                    <a:pt x="77" y="59"/>
                    <a:pt x="104" y="143"/>
                    <a:pt x="172" y="135"/>
                  </a:cubicBezTo>
                  <a:cubicBezTo>
                    <a:pt x="101" y="160"/>
                    <a:pt x="179" y="231"/>
                    <a:pt x="223" y="211"/>
                  </a:cubicBezTo>
                  <a:cubicBezTo>
                    <a:pt x="187" y="254"/>
                    <a:pt x="178" y="352"/>
                    <a:pt x="270" y="366"/>
                  </a:cubicBezTo>
                  <a:cubicBezTo>
                    <a:pt x="330" y="375"/>
                    <a:pt x="359" y="290"/>
                    <a:pt x="366" y="244"/>
                  </a:cubicBezTo>
                  <a:cubicBezTo>
                    <a:pt x="367" y="313"/>
                    <a:pt x="427" y="361"/>
                    <a:pt x="475" y="327"/>
                  </a:cubicBezTo>
                  <a:cubicBezTo>
                    <a:pt x="535" y="285"/>
                    <a:pt x="549" y="187"/>
                    <a:pt x="443" y="154"/>
                  </a:cubicBezTo>
                  <a:cubicBezTo>
                    <a:pt x="449" y="151"/>
                    <a:pt x="449" y="151"/>
                    <a:pt x="449" y="151"/>
                  </a:cubicBezTo>
                  <a:cubicBezTo>
                    <a:pt x="485" y="142"/>
                    <a:pt x="528" y="183"/>
                    <a:pt x="538" y="216"/>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437"/>
            <p:cNvSpPr/>
            <p:nvPr/>
          </p:nvSpPr>
          <p:spPr bwMode="auto">
            <a:xfrm>
              <a:off x="3594" y="3757"/>
              <a:ext cx="92" cy="121"/>
            </a:xfrm>
            <a:custGeom>
              <a:avLst/>
              <a:gdLst>
                <a:gd name="T0" fmla="*/ 0 w 56"/>
                <a:gd name="T1" fmla="*/ 74 h 74"/>
                <a:gd name="T2" fmla="*/ 53 w 56"/>
                <a:gd name="T3" fmla="*/ 74 h 74"/>
                <a:gd name="T4" fmla="*/ 56 w 56"/>
                <a:gd name="T5" fmla="*/ 0 h 74"/>
                <a:gd name="T6" fmla="*/ 0 w 56"/>
                <a:gd name="T7" fmla="*/ 74 h 74"/>
              </a:gdLst>
              <a:ahLst/>
              <a:cxnLst>
                <a:cxn ang="0">
                  <a:pos x="T0" y="T1"/>
                </a:cxn>
                <a:cxn ang="0">
                  <a:pos x="T2" y="T3"/>
                </a:cxn>
                <a:cxn ang="0">
                  <a:pos x="T4" y="T5"/>
                </a:cxn>
                <a:cxn ang="0">
                  <a:pos x="T6" y="T7"/>
                </a:cxn>
              </a:cxnLst>
              <a:rect l="0" t="0" r="r" b="b"/>
              <a:pathLst>
                <a:path w="56" h="74">
                  <a:moveTo>
                    <a:pt x="0" y="74"/>
                  </a:moveTo>
                  <a:cubicBezTo>
                    <a:pt x="53" y="74"/>
                    <a:pt x="53" y="74"/>
                    <a:pt x="53" y="74"/>
                  </a:cubicBezTo>
                  <a:cubicBezTo>
                    <a:pt x="48" y="55"/>
                    <a:pt x="48" y="30"/>
                    <a:pt x="56" y="0"/>
                  </a:cubicBezTo>
                  <a:cubicBezTo>
                    <a:pt x="38" y="24"/>
                    <a:pt x="19" y="53"/>
                    <a:pt x="0" y="74"/>
                  </a:cubicBezTo>
                  <a:close/>
                </a:path>
              </a:pathLst>
            </a:custGeom>
            <a:solidFill>
              <a:srgbClr val="E0E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438"/>
            <p:cNvSpPr/>
            <p:nvPr/>
          </p:nvSpPr>
          <p:spPr bwMode="auto">
            <a:xfrm>
              <a:off x="3190" y="3381"/>
              <a:ext cx="290" cy="497"/>
            </a:xfrm>
            <a:custGeom>
              <a:avLst/>
              <a:gdLst>
                <a:gd name="T0" fmla="*/ 122 w 177"/>
                <a:gd name="T1" fmla="*/ 245 h 304"/>
                <a:gd name="T2" fmla="*/ 91 w 177"/>
                <a:gd name="T3" fmla="*/ 304 h 304"/>
                <a:gd name="T4" fmla="*/ 139 w 177"/>
                <a:gd name="T5" fmla="*/ 304 h 304"/>
                <a:gd name="T6" fmla="*/ 177 w 177"/>
                <a:gd name="T7" fmla="*/ 216 h 304"/>
                <a:gd name="T8" fmla="*/ 77 w 177"/>
                <a:gd name="T9" fmla="*/ 125 h 304"/>
                <a:gd name="T10" fmla="*/ 168 w 177"/>
                <a:gd name="T11" fmla="*/ 40 h 304"/>
                <a:gd name="T12" fmla="*/ 158 w 177"/>
                <a:gd name="T13" fmla="*/ 29 h 304"/>
                <a:gd name="T14" fmla="*/ 161 w 177"/>
                <a:gd name="T15" fmla="*/ 37 h 304"/>
                <a:gd name="T16" fmla="*/ 16 w 177"/>
                <a:gd name="T17" fmla="*/ 111 h 304"/>
                <a:gd name="T18" fmla="*/ 122 w 177"/>
                <a:gd name="T19" fmla="*/ 24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304">
                  <a:moveTo>
                    <a:pt x="122" y="245"/>
                  </a:moveTo>
                  <a:cubicBezTo>
                    <a:pt x="103" y="265"/>
                    <a:pt x="93" y="285"/>
                    <a:pt x="91" y="304"/>
                  </a:cubicBezTo>
                  <a:cubicBezTo>
                    <a:pt x="139" y="304"/>
                    <a:pt x="139" y="304"/>
                    <a:pt x="139" y="304"/>
                  </a:cubicBezTo>
                  <a:cubicBezTo>
                    <a:pt x="119" y="273"/>
                    <a:pt x="141" y="239"/>
                    <a:pt x="177" y="216"/>
                  </a:cubicBezTo>
                  <a:cubicBezTo>
                    <a:pt x="128" y="213"/>
                    <a:pt x="78" y="180"/>
                    <a:pt x="77" y="125"/>
                  </a:cubicBezTo>
                  <a:cubicBezTo>
                    <a:pt x="75" y="73"/>
                    <a:pt x="125" y="47"/>
                    <a:pt x="168" y="40"/>
                  </a:cubicBezTo>
                  <a:cubicBezTo>
                    <a:pt x="165" y="36"/>
                    <a:pt x="161" y="33"/>
                    <a:pt x="158" y="29"/>
                  </a:cubicBezTo>
                  <a:cubicBezTo>
                    <a:pt x="159" y="32"/>
                    <a:pt x="160" y="35"/>
                    <a:pt x="161" y="37"/>
                  </a:cubicBezTo>
                  <a:cubicBezTo>
                    <a:pt x="99" y="0"/>
                    <a:pt x="31" y="46"/>
                    <a:pt x="16" y="111"/>
                  </a:cubicBezTo>
                  <a:cubicBezTo>
                    <a:pt x="0" y="182"/>
                    <a:pt x="56" y="242"/>
                    <a:pt x="122" y="245"/>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Rectangle 439"/>
            <p:cNvSpPr>
              <a:spLocks noChangeArrowheads="1"/>
            </p:cNvSpPr>
            <p:nvPr/>
          </p:nvSpPr>
          <p:spPr bwMode="auto">
            <a:xfrm>
              <a:off x="3773" y="2015"/>
              <a:ext cx="190" cy="11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9" name="Freeform 440"/>
            <p:cNvSpPr/>
            <p:nvPr/>
          </p:nvSpPr>
          <p:spPr bwMode="auto">
            <a:xfrm>
              <a:off x="3694" y="1237"/>
              <a:ext cx="770" cy="704"/>
            </a:xfrm>
            <a:custGeom>
              <a:avLst/>
              <a:gdLst>
                <a:gd name="T0" fmla="*/ 242 w 470"/>
                <a:gd name="T1" fmla="*/ 64 h 431"/>
                <a:gd name="T2" fmla="*/ 364 w 470"/>
                <a:gd name="T3" fmla="*/ 431 h 431"/>
                <a:gd name="T4" fmla="*/ 178 w 470"/>
                <a:gd name="T5" fmla="*/ 312 h 431"/>
                <a:gd name="T6" fmla="*/ 242 w 470"/>
                <a:gd name="T7" fmla="*/ 64 h 431"/>
              </a:gdLst>
              <a:ahLst/>
              <a:cxnLst>
                <a:cxn ang="0">
                  <a:pos x="T0" y="T1"/>
                </a:cxn>
                <a:cxn ang="0">
                  <a:pos x="T2" y="T3"/>
                </a:cxn>
                <a:cxn ang="0">
                  <a:pos x="T4" y="T5"/>
                </a:cxn>
                <a:cxn ang="0">
                  <a:pos x="T6" y="T7"/>
                </a:cxn>
              </a:cxnLst>
              <a:rect l="0" t="0" r="r" b="b"/>
              <a:pathLst>
                <a:path w="470" h="431">
                  <a:moveTo>
                    <a:pt x="242" y="64"/>
                  </a:moveTo>
                  <a:cubicBezTo>
                    <a:pt x="242" y="64"/>
                    <a:pt x="470" y="0"/>
                    <a:pt x="364" y="431"/>
                  </a:cubicBezTo>
                  <a:cubicBezTo>
                    <a:pt x="364" y="431"/>
                    <a:pt x="355" y="312"/>
                    <a:pt x="178" y="312"/>
                  </a:cubicBezTo>
                  <a:cubicBezTo>
                    <a:pt x="0" y="312"/>
                    <a:pt x="242" y="64"/>
                    <a:pt x="242"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441"/>
            <p:cNvSpPr/>
            <p:nvPr/>
          </p:nvSpPr>
          <p:spPr bwMode="auto">
            <a:xfrm>
              <a:off x="3267" y="1237"/>
              <a:ext cx="769" cy="704"/>
            </a:xfrm>
            <a:custGeom>
              <a:avLst/>
              <a:gdLst>
                <a:gd name="T0" fmla="*/ 228 w 470"/>
                <a:gd name="T1" fmla="*/ 64 h 431"/>
                <a:gd name="T2" fmla="*/ 106 w 470"/>
                <a:gd name="T3" fmla="*/ 431 h 431"/>
                <a:gd name="T4" fmla="*/ 292 w 470"/>
                <a:gd name="T5" fmla="*/ 312 h 431"/>
                <a:gd name="T6" fmla="*/ 228 w 470"/>
                <a:gd name="T7" fmla="*/ 64 h 431"/>
              </a:gdLst>
              <a:ahLst/>
              <a:cxnLst>
                <a:cxn ang="0">
                  <a:pos x="T0" y="T1"/>
                </a:cxn>
                <a:cxn ang="0">
                  <a:pos x="T2" y="T3"/>
                </a:cxn>
                <a:cxn ang="0">
                  <a:pos x="T4" y="T5"/>
                </a:cxn>
                <a:cxn ang="0">
                  <a:pos x="T6" y="T7"/>
                </a:cxn>
              </a:cxnLst>
              <a:rect l="0" t="0" r="r" b="b"/>
              <a:pathLst>
                <a:path w="470" h="431">
                  <a:moveTo>
                    <a:pt x="228" y="64"/>
                  </a:moveTo>
                  <a:cubicBezTo>
                    <a:pt x="228" y="64"/>
                    <a:pt x="0" y="0"/>
                    <a:pt x="106" y="431"/>
                  </a:cubicBezTo>
                  <a:cubicBezTo>
                    <a:pt x="106" y="431"/>
                    <a:pt x="114" y="312"/>
                    <a:pt x="292" y="312"/>
                  </a:cubicBezTo>
                  <a:cubicBezTo>
                    <a:pt x="470" y="312"/>
                    <a:pt x="228" y="64"/>
                    <a:pt x="228"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442"/>
            <p:cNvSpPr/>
            <p:nvPr/>
          </p:nvSpPr>
          <p:spPr bwMode="auto">
            <a:xfrm>
              <a:off x="3638" y="1876"/>
              <a:ext cx="461" cy="400"/>
            </a:xfrm>
            <a:custGeom>
              <a:avLst/>
              <a:gdLst>
                <a:gd name="T0" fmla="*/ 141 w 281"/>
                <a:gd name="T1" fmla="*/ 244 h 245"/>
                <a:gd name="T2" fmla="*/ 193 w 281"/>
                <a:gd name="T3" fmla="*/ 0 h 245"/>
                <a:gd name="T4" fmla="*/ 141 w 281"/>
                <a:gd name="T5" fmla="*/ 0 h 245"/>
                <a:gd name="T6" fmla="*/ 140 w 281"/>
                <a:gd name="T7" fmla="*/ 0 h 245"/>
                <a:gd name="T8" fmla="*/ 88 w 281"/>
                <a:gd name="T9" fmla="*/ 0 h 245"/>
                <a:gd name="T10" fmla="*/ 140 w 281"/>
                <a:gd name="T11" fmla="*/ 244 h 245"/>
                <a:gd name="T12" fmla="*/ 140 w 281"/>
                <a:gd name="T13" fmla="*/ 245 h 245"/>
                <a:gd name="T14" fmla="*/ 141 w 281"/>
                <a:gd name="T15" fmla="*/ 244 h 245"/>
                <a:gd name="T16" fmla="*/ 141 w 281"/>
                <a:gd name="T17" fmla="*/ 245 h 245"/>
                <a:gd name="T18" fmla="*/ 141 w 281"/>
                <a:gd name="T19"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45">
                  <a:moveTo>
                    <a:pt x="141" y="244"/>
                  </a:moveTo>
                  <a:cubicBezTo>
                    <a:pt x="281" y="74"/>
                    <a:pt x="193" y="0"/>
                    <a:pt x="193" y="0"/>
                  </a:cubicBezTo>
                  <a:cubicBezTo>
                    <a:pt x="141" y="0"/>
                    <a:pt x="141" y="0"/>
                    <a:pt x="141" y="0"/>
                  </a:cubicBezTo>
                  <a:cubicBezTo>
                    <a:pt x="140" y="0"/>
                    <a:pt x="140" y="0"/>
                    <a:pt x="140" y="0"/>
                  </a:cubicBezTo>
                  <a:cubicBezTo>
                    <a:pt x="88" y="0"/>
                    <a:pt x="88" y="0"/>
                    <a:pt x="88" y="0"/>
                  </a:cubicBezTo>
                  <a:cubicBezTo>
                    <a:pt x="88" y="0"/>
                    <a:pt x="0" y="74"/>
                    <a:pt x="140" y="244"/>
                  </a:cubicBezTo>
                  <a:cubicBezTo>
                    <a:pt x="140" y="245"/>
                    <a:pt x="140" y="245"/>
                    <a:pt x="140" y="245"/>
                  </a:cubicBezTo>
                  <a:cubicBezTo>
                    <a:pt x="141" y="244"/>
                    <a:pt x="141" y="244"/>
                    <a:pt x="141" y="244"/>
                  </a:cubicBezTo>
                  <a:cubicBezTo>
                    <a:pt x="141" y="245"/>
                    <a:pt x="141" y="245"/>
                    <a:pt x="141" y="245"/>
                  </a:cubicBezTo>
                  <a:lnTo>
                    <a:pt x="141" y="24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443"/>
            <p:cNvSpPr/>
            <p:nvPr/>
          </p:nvSpPr>
          <p:spPr bwMode="auto">
            <a:xfrm>
              <a:off x="3693" y="1876"/>
              <a:ext cx="352" cy="307"/>
            </a:xfrm>
            <a:custGeom>
              <a:avLst/>
              <a:gdLst>
                <a:gd name="T0" fmla="*/ 108 w 215"/>
                <a:gd name="T1" fmla="*/ 187 h 188"/>
                <a:gd name="T2" fmla="*/ 148 w 215"/>
                <a:gd name="T3" fmla="*/ 0 h 188"/>
                <a:gd name="T4" fmla="*/ 108 w 215"/>
                <a:gd name="T5" fmla="*/ 0 h 188"/>
                <a:gd name="T6" fmla="*/ 107 w 215"/>
                <a:gd name="T7" fmla="*/ 0 h 188"/>
                <a:gd name="T8" fmla="*/ 68 w 215"/>
                <a:gd name="T9" fmla="*/ 0 h 188"/>
                <a:gd name="T10" fmla="*/ 107 w 215"/>
                <a:gd name="T11" fmla="*/ 187 h 188"/>
                <a:gd name="T12" fmla="*/ 107 w 215"/>
                <a:gd name="T13" fmla="*/ 188 h 188"/>
                <a:gd name="T14" fmla="*/ 108 w 215"/>
                <a:gd name="T15" fmla="*/ 187 h 188"/>
                <a:gd name="T16" fmla="*/ 108 w 215"/>
                <a:gd name="T17" fmla="*/ 188 h 188"/>
                <a:gd name="T18" fmla="*/ 108 w 215"/>
                <a:gd name="T19" fmla="*/ 18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88">
                  <a:moveTo>
                    <a:pt x="108" y="187"/>
                  </a:moveTo>
                  <a:cubicBezTo>
                    <a:pt x="215" y="57"/>
                    <a:pt x="148" y="0"/>
                    <a:pt x="148" y="0"/>
                  </a:cubicBezTo>
                  <a:cubicBezTo>
                    <a:pt x="108" y="0"/>
                    <a:pt x="108" y="0"/>
                    <a:pt x="108" y="0"/>
                  </a:cubicBezTo>
                  <a:cubicBezTo>
                    <a:pt x="107" y="0"/>
                    <a:pt x="107" y="0"/>
                    <a:pt x="107" y="0"/>
                  </a:cubicBezTo>
                  <a:cubicBezTo>
                    <a:pt x="68" y="0"/>
                    <a:pt x="68" y="0"/>
                    <a:pt x="68" y="0"/>
                  </a:cubicBezTo>
                  <a:cubicBezTo>
                    <a:pt x="68" y="0"/>
                    <a:pt x="0" y="57"/>
                    <a:pt x="107" y="187"/>
                  </a:cubicBezTo>
                  <a:cubicBezTo>
                    <a:pt x="107" y="188"/>
                    <a:pt x="107" y="188"/>
                    <a:pt x="107" y="188"/>
                  </a:cubicBezTo>
                  <a:cubicBezTo>
                    <a:pt x="108" y="187"/>
                    <a:pt x="108" y="187"/>
                    <a:pt x="108" y="187"/>
                  </a:cubicBezTo>
                  <a:cubicBezTo>
                    <a:pt x="108" y="188"/>
                    <a:pt x="108" y="188"/>
                    <a:pt x="108" y="188"/>
                  </a:cubicBezTo>
                  <a:lnTo>
                    <a:pt x="108" y="187"/>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Freeform 444"/>
            <p:cNvSpPr/>
            <p:nvPr/>
          </p:nvSpPr>
          <p:spPr bwMode="auto">
            <a:xfrm>
              <a:off x="3745" y="1876"/>
              <a:ext cx="247" cy="215"/>
            </a:xfrm>
            <a:custGeom>
              <a:avLst/>
              <a:gdLst>
                <a:gd name="T0" fmla="*/ 76 w 151"/>
                <a:gd name="T1" fmla="*/ 131 h 132"/>
                <a:gd name="T2" fmla="*/ 104 w 151"/>
                <a:gd name="T3" fmla="*/ 0 h 132"/>
                <a:gd name="T4" fmla="*/ 76 w 151"/>
                <a:gd name="T5" fmla="*/ 0 h 132"/>
                <a:gd name="T6" fmla="*/ 75 w 151"/>
                <a:gd name="T7" fmla="*/ 0 h 132"/>
                <a:gd name="T8" fmla="*/ 47 w 151"/>
                <a:gd name="T9" fmla="*/ 0 h 132"/>
                <a:gd name="T10" fmla="*/ 75 w 151"/>
                <a:gd name="T11" fmla="*/ 131 h 132"/>
                <a:gd name="T12" fmla="*/ 75 w 151"/>
                <a:gd name="T13" fmla="*/ 132 h 132"/>
                <a:gd name="T14" fmla="*/ 76 w 151"/>
                <a:gd name="T15" fmla="*/ 131 h 132"/>
                <a:gd name="T16" fmla="*/ 76 w 151"/>
                <a:gd name="T17" fmla="*/ 132 h 132"/>
                <a:gd name="T18" fmla="*/ 76 w 151"/>
                <a:gd name="T19"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132">
                  <a:moveTo>
                    <a:pt x="76" y="131"/>
                  </a:moveTo>
                  <a:cubicBezTo>
                    <a:pt x="151" y="40"/>
                    <a:pt x="104" y="0"/>
                    <a:pt x="104" y="0"/>
                  </a:cubicBezTo>
                  <a:cubicBezTo>
                    <a:pt x="76" y="0"/>
                    <a:pt x="76" y="0"/>
                    <a:pt x="76" y="0"/>
                  </a:cubicBezTo>
                  <a:cubicBezTo>
                    <a:pt x="75" y="0"/>
                    <a:pt x="75" y="0"/>
                    <a:pt x="75" y="0"/>
                  </a:cubicBezTo>
                  <a:cubicBezTo>
                    <a:pt x="47" y="0"/>
                    <a:pt x="47" y="0"/>
                    <a:pt x="47" y="0"/>
                  </a:cubicBezTo>
                  <a:cubicBezTo>
                    <a:pt x="47" y="0"/>
                    <a:pt x="0" y="40"/>
                    <a:pt x="75" y="131"/>
                  </a:cubicBezTo>
                  <a:cubicBezTo>
                    <a:pt x="75" y="132"/>
                    <a:pt x="75" y="132"/>
                    <a:pt x="75" y="132"/>
                  </a:cubicBezTo>
                  <a:cubicBezTo>
                    <a:pt x="76" y="131"/>
                    <a:pt x="76" y="131"/>
                    <a:pt x="76" y="131"/>
                  </a:cubicBezTo>
                  <a:cubicBezTo>
                    <a:pt x="76" y="132"/>
                    <a:pt x="76" y="132"/>
                    <a:pt x="76" y="132"/>
                  </a:cubicBezTo>
                  <a:lnTo>
                    <a:pt x="76" y="13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445"/>
            <p:cNvSpPr/>
            <p:nvPr/>
          </p:nvSpPr>
          <p:spPr bwMode="auto">
            <a:xfrm>
              <a:off x="3724" y="1632"/>
              <a:ext cx="283" cy="271"/>
            </a:xfrm>
            <a:custGeom>
              <a:avLst/>
              <a:gdLst>
                <a:gd name="T0" fmla="*/ 283 w 283"/>
                <a:gd name="T1" fmla="*/ 271 h 271"/>
                <a:gd name="T2" fmla="*/ 0 w 283"/>
                <a:gd name="T3" fmla="*/ 271 h 271"/>
                <a:gd name="T4" fmla="*/ 44 w 283"/>
                <a:gd name="T5" fmla="*/ 0 h 271"/>
                <a:gd name="T6" fmla="*/ 239 w 283"/>
                <a:gd name="T7" fmla="*/ 0 h 271"/>
                <a:gd name="T8" fmla="*/ 283 w 283"/>
                <a:gd name="T9" fmla="*/ 271 h 271"/>
              </a:gdLst>
              <a:ahLst/>
              <a:cxnLst>
                <a:cxn ang="0">
                  <a:pos x="T0" y="T1"/>
                </a:cxn>
                <a:cxn ang="0">
                  <a:pos x="T2" y="T3"/>
                </a:cxn>
                <a:cxn ang="0">
                  <a:pos x="T4" y="T5"/>
                </a:cxn>
                <a:cxn ang="0">
                  <a:pos x="T6" y="T7"/>
                </a:cxn>
                <a:cxn ang="0">
                  <a:pos x="T8" y="T9"/>
                </a:cxn>
              </a:cxnLst>
              <a:rect l="0" t="0" r="r" b="b"/>
              <a:pathLst>
                <a:path w="283" h="271">
                  <a:moveTo>
                    <a:pt x="283" y="271"/>
                  </a:moveTo>
                  <a:lnTo>
                    <a:pt x="0" y="271"/>
                  </a:lnTo>
                  <a:lnTo>
                    <a:pt x="44" y="0"/>
                  </a:lnTo>
                  <a:lnTo>
                    <a:pt x="239" y="0"/>
                  </a:lnTo>
                  <a:lnTo>
                    <a:pt x="283" y="271"/>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5" name="Freeform 446"/>
            <p:cNvSpPr/>
            <p:nvPr/>
          </p:nvSpPr>
          <p:spPr bwMode="auto">
            <a:xfrm>
              <a:off x="3607" y="145"/>
              <a:ext cx="516" cy="1623"/>
            </a:xfrm>
            <a:custGeom>
              <a:avLst/>
              <a:gdLst>
                <a:gd name="T0" fmla="*/ 262 w 315"/>
                <a:gd name="T1" fmla="*/ 993 h 993"/>
                <a:gd name="T2" fmla="*/ 315 w 315"/>
                <a:gd name="T3" fmla="*/ 568 h 993"/>
                <a:gd name="T4" fmla="*/ 157 w 315"/>
                <a:gd name="T5" fmla="*/ 0 h 993"/>
                <a:gd name="T6" fmla="*/ 0 w 315"/>
                <a:gd name="T7" fmla="*/ 568 h 993"/>
                <a:gd name="T8" fmla="*/ 53 w 315"/>
                <a:gd name="T9" fmla="*/ 993 h 993"/>
                <a:gd name="T10" fmla="*/ 262 w 315"/>
                <a:gd name="T11" fmla="*/ 993 h 993"/>
              </a:gdLst>
              <a:ahLst/>
              <a:cxnLst>
                <a:cxn ang="0">
                  <a:pos x="T0" y="T1"/>
                </a:cxn>
                <a:cxn ang="0">
                  <a:pos x="T2" y="T3"/>
                </a:cxn>
                <a:cxn ang="0">
                  <a:pos x="T4" y="T5"/>
                </a:cxn>
                <a:cxn ang="0">
                  <a:pos x="T6" y="T7"/>
                </a:cxn>
                <a:cxn ang="0">
                  <a:pos x="T8" y="T9"/>
                </a:cxn>
                <a:cxn ang="0">
                  <a:pos x="T10" y="T11"/>
                </a:cxn>
              </a:cxnLst>
              <a:rect l="0" t="0" r="r" b="b"/>
              <a:pathLst>
                <a:path w="315" h="993">
                  <a:moveTo>
                    <a:pt x="262" y="993"/>
                  </a:moveTo>
                  <a:cubicBezTo>
                    <a:pt x="294" y="889"/>
                    <a:pt x="315" y="737"/>
                    <a:pt x="315" y="568"/>
                  </a:cubicBezTo>
                  <a:cubicBezTo>
                    <a:pt x="315" y="254"/>
                    <a:pt x="157" y="0"/>
                    <a:pt x="157" y="0"/>
                  </a:cubicBezTo>
                  <a:cubicBezTo>
                    <a:pt x="157" y="0"/>
                    <a:pt x="0" y="254"/>
                    <a:pt x="0" y="568"/>
                  </a:cubicBezTo>
                  <a:cubicBezTo>
                    <a:pt x="0" y="737"/>
                    <a:pt x="21" y="889"/>
                    <a:pt x="53" y="993"/>
                  </a:cubicBezTo>
                  <a:cubicBezTo>
                    <a:pt x="262" y="993"/>
                    <a:pt x="262" y="993"/>
                    <a:pt x="262" y="993"/>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Freeform 447"/>
            <p:cNvSpPr/>
            <p:nvPr/>
          </p:nvSpPr>
          <p:spPr bwMode="auto">
            <a:xfrm>
              <a:off x="3724" y="145"/>
              <a:ext cx="283" cy="306"/>
            </a:xfrm>
            <a:custGeom>
              <a:avLst/>
              <a:gdLst>
                <a:gd name="T0" fmla="*/ 173 w 173"/>
                <a:gd name="T1" fmla="*/ 187 h 187"/>
                <a:gd name="T2" fmla="*/ 86 w 173"/>
                <a:gd name="T3" fmla="*/ 0 h 187"/>
                <a:gd name="T4" fmla="*/ 0 w 173"/>
                <a:gd name="T5" fmla="*/ 187 h 187"/>
                <a:gd name="T6" fmla="*/ 173 w 173"/>
                <a:gd name="T7" fmla="*/ 187 h 187"/>
              </a:gdLst>
              <a:ahLst/>
              <a:cxnLst>
                <a:cxn ang="0">
                  <a:pos x="T0" y="T1"/>
                </a:cxn>
                <a:cxn ang="0">
                  <a:pos x="T2" y="T3"/>
                </a:cxn>
                <a:cxn ang="0">
                  <a:pos x="T4" y="T5"/>
                </a:cxn>
                <a:cxn ang="0">
                  <a:pos x="T6" y="T7"/>
                </a:cxn>
              </a:cxnLst>
              <a:rect l="0" t="0" r="r" b="b"/>
              <a:pathLst>
                <a:path w="173" h="187">
                  <a:moveTo>
                    <a:pt x="173" y="187"/>
                  </a:moveTo>
                  <a:cubicBezTo>
                    <a:pt x="131" y="72"/>
                    <a:pt x="86" y="0"/>
                    <a:pt x="86" y="0"/>
                  </a:cubicBezTo>
                  <a:cubicBezTo>
                    <a:pt x="86" y="0"/>
                    <a:pt x="42" y="72"/>
                    <a:pt x="0" y="187"/>
                  </a:cubicBezTo>
                  <a:cubicBezTo>
                    <a:pt x="173" y="187"/>
                    <a:pt x="173" y="187"/>
                    <a:pt x="173" y="187"/>
                  </a:cubicBezTo>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7" name="Freeform 448"/>
            <p:cNvSpPr/>
            <p:nvPr/>
          </p:nvSpPr>
          <p:spPr bwMode="auto">
            <a:xfrm>
              <a:off x="3738" y="145"/>
              <a:ext cx="253" cy="265"/>
            </a:xfrm>
            <a:custGeom>
              <a:avLst/>
              <a:gdLst>
                <a:gd name="T0" fmla="*/ 154 w 154"/>
                <a:gd name="T1" fmla="*/ 162 h 162"/>
                <a:gd name="T2" fmla="*/ 77 w 154"/>
                <a:gd name="T3" fmla="*/ 0 h 162"/>
                <a:gd name="T4" fmla="*/ 0 w 154"/>
                <a:gd name="T5" fmla="*/ 162 h 162"/>
                <a:gd name="T6" fmla="*/ 154 w 154"/>
                <a:gd name="T7" fmla="*/ 162 h 162"/>
              </a:gdLst>
              <a:ahLst/>
              <a:cxnLst>
                <a:cxn ang="0">
                  <a:pos x="T0" y="T1"/>
                </a:cxn>
                <a:cxn ang="0">
                  <a:pos x="T2" y="T3"/>
                </a:cxn>
                <a:cxn ang="0">
                  <a:pos x="T4" y="T5"/>
                </a:cxn>
                <a:cxn ang="0">
                  <a:pos x="T6" y="T7"/>
                </a:cxn>
              </a:cxnLst>
              <a:rect l="0" t="0" r="r" b="b"/>
              <a:pathLst>
                <a:path w="154" h="162">
                  <a:moveTo>
                    <a:pt x="154" y="162"/>
                  </a:moveTo>
                  <a:cubicBezTo>
                    <a:pt x="115" y="62"/>
                    <a:pt x="77" y="0"/>
                    <a:pt x="77" y="0"/>
                  </a:cubicBezTo>
                  <a:cubicBezTo>
                    <a:pt x="77" y="0"/>
                    <a:pt x="39" y="62"/>
                    <a:pt x="0" y="162"/>
                  </a:cubicBezTo>
                  <a:cubicBezTo>
                    <a:pt x="154" y="162"/>
                    <a:pt x="154" y="162"/>
                    <a:pt x="154" y="162"/>
                  </a:cubicBezTo>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Rectangle 449"/>
            <p:cNvSpPr>
              <a:spLocks noChangeArrowheads="1"/>
            </p:cNvSpPr>
            <p:nvPr/>
          </p:nvSpPr>
          <p:spPr bwMode="auto">
            <a:xfrm>
              <a:off x="3712" y="1895"/>
              <a:ext cx="306" cy="46"/>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9" name="Oval 450"/>
            <p:cNvSpPr>
              <a:spLocks noChangeArrowheads="1"/>
            </p:cNvSpPr>
            <p:nvPr/>
          </p:nvSpPr>
          <p:spPr bwMode="auto">
            <a:xfrm>
              <a:off x="3737" y="795"/>
              <a:ext cx="257" cy="257"/>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Oval 451"/>
            <p:cNvSpPr>
              <a:spLocks noChangeArrowheads="1"/>
            </p:cNvSpPr>
            <p:nvPr/>
          </p:nvSpPr>
          <p:spPr bwMode="auto">
            <a:xfrm>
              <a:off x="3778" y="836"/>
              <a:ext cx="175" cy="1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452"/>
            <p:cNvSpPr/>
            <p:nvPr/>
          </p:nvSpPr>
          <p:spPr bwMode="auto">
            <a:xfrm>
              <a:off x="3920" y="250"/>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1"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453"/>
            <p:cNvSpPr/>
            <p:nvPr/>
          </p:nvSpPr>
          <p:spPr bwMode="auto">
            <a:xfrm>
              <a:off x="3922" y="250"/>
              <a:ext cx="1" cy="5"/>
            </a:xfrm>
            <a:custGeom>
              <a:avLst/>
              <a:gdLst>
                <a:gd name="T0" fmla="*/ 0 w 1"/>
                <a:gd name="T1" fmla="*/ 0 h 3"/>
                <a:gd name="T2" fmla="*/ 0 w 1"/>
                <a:gd name="T3" fmla="*/ 1 h 3"/>
                <a:gd name="T4" fmla="*/ 1 w 1"/>
                <a:gd name="T5" fmla="*/ 3 h 3"/>
                <a:gd name="T6" fmla="*/ 1 w 1"/>
                <a:gd name="T7" fmla="*/ 3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0" y="1"/>
                    <a:pt x="0" y="1"/>
                  </a:cubicBezTo>
                  <a:cubicBezTo>
                    <a:pt x="0" y="2"/>
                    <a:pt x="1" y="2"/>
                    <a:pt x="1" y="3"/>
                  </a:cubicBezTo>
                  <a:cubicBezTo>
                    <a:pt x="1" y="3"/>
                    <a:pt x="1" y="3"/>
                    <a:pt x="1" y="3"/>
                  </a:cubicBezTo>
                  <a:cubicBezTo>
                    <a:pt x="1" y="2"/>
                    <a:pt x="0" y="2"/>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454"/>
            <p:cNvSpPr/>
            <p:nvPr/>
          </p:nvSpPr>
          <p:spPr bwMode="auto">
            <a:xfrm>
              <a:off x="3922" y="251"/>
              <a:ext cx="1" cy="4"/>
            </a:xfrm>
            <a:custGeom>
              <a:avLst/>
              <a:gdLst>
                <a:gd name="T0" fmla="*/ 0 w 1"/>
                <a:gd name="T1" fmla="*/ 0 h 2"/>
                <a:gd name="T2" fmla="*/ 1 w 1"/>
                <a:gd name="T3" fmla="*/ 1 h 2"/>
                <a:gd name="T4" fmla="*/ 1 w 1"/>
                <a:gd name="T5" fmla="*/ 1 h 2"/>
                <a:gd name="T6" fmla="*/ 1 w 1"/>
                <a:gd name="T7" fmla="*/ 1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1" y="1"/>
                    <a:pt x="1" y="1"/>
                  </a:cubicBezTo>
                  <a:cubicBezTo>
                    <a:pt x="1" y="1"/>
                    <a:pt x="1" y="1"/>
                    <a:pt x="1" y="1"/>
                  </a:cubicBezTo>
                  <a:cubicBezTo>
                    <a:pt x="1" y="1"/>
                    <a:pt x="1" y="1"/>
                    <a:pt x="1" y="1"/>
                  </a:cubicBezTo>
                  <a:cubicBezTo>
                    <a:pt x="1" y="2"/>
                    <a:pt x="1" y="2"/>
                    <a:pt x="1" y="2"/>
                  </a:cubicBezTo>
                  <a:cubicBezTo>
                    <a:pt x="1"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455"/>
            <p:cNvSpPr/>
            <p:nvPr/>
          </p:nvSpPr>
          <p:spPr bwMode="auto">
            <a:xfrm>
              <a:off x="3923" y="255"/>
              <a:ext cx="0" cy="1"/>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456"/>
            <p:cNvSpPr/>
            <p:nvPr/>
          </p:nvSpPr>
          <p:spPr bwMode="auto">
            <a:xfrm>
              <a:off x="3892" y="192"/>
              <a:ext cx="5" cy="10"/>
            </a:xfrm>
            <a:custGeom>
              <a:avLst/>
              <a:gdLst>
                <a:gd name="T0" fmla="*/ 0 w 3"/>
                <a:gd name="T1" fmla="*/ 0 h 6"/>
                <a:gd name="T2" fmla="*/ 1 w 3"/>
                <a:gd name="T3" fmla="*/ 3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cubicBezTo>
                    <a:pt x="0" y="1"/>
                    <a:pt x="1" y="2"/>
                    <a:pt x="1" y="3"/>
                  </a:cubicBezTo>
                  <a:cubicBezTo>
                    <a:pt x="2" y="4"/>
                    <a:pt x="2" y="5"/>
                    <a:pt x="3" y="6"/>
                  </a:cubicBezTo>
                  <a:cubicBezTo>
                    <a:pt x="2" y="4"/>
                    <a:pt x="1" y="2"/>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457"/>
            <p:cNvSpPr/>
            <p:nvPr/>
          </p:nvSpPr>
          <p:spPr bwMode="auto">
            <a:xfrm>
              <a:off x="3894" y="197"/>
              <a:ext cx="8" cy="13"/>
            </a:xfrm>
            <a:custGeom>
              <a:avLst/>
              <a:gdLst>
                <a:gd name="T0" fmla="*/ 0 w 5"/>
                <a:gd name="T1" fmla="*/ 0 h 8"/>
                <a:gd name="T2" fmla="*/ 1 w 5"/>
                <a:gd name="T3" fmla="*/ 2 h 8"/>
                <a:gd name="T4" fmla="*/ 5 w 5"/>
                <a:gd name="T5" fmla="*/ 8 h 8"/>
                <a:gd name="T6" fmla="*/ 2 w 5"/>
                <a:gd name="T7" fmla="*/ 3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cubicBezTo>
                    <a:pt x="1" y="1"/>
                    <a:pt x="1" y="2"/>
                    <a:pt x="1" y="2"/>
                  </a:cubicBezTo>
                  <a:cubicBezTo>
                    <a:pt x="2" y="4"/>
                    <a:pt x="4" y="6"/>
                    <a:pt x="5" y="8"/>
                  </a:cubicBezTo>
                  <a:cubicBezTo>
                    <a:pt x="4" y="7"/>
                    <a:pt x="3" y="5"/>
                    <a:pt x="2" y="3"/>
                  </a:cubicBezTo>
                  <a:cubicBezTo>
                    <a:pt x="1" y="2"/>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7" name="Freeform 458"/>
            <p:cNvSpPr/>
            <p:nvPr/>
          </p:nvSpPr>
          <p:spPr bwMode="auto">
            <a:xfrm>
              <a:off x="3896" y="201"/>
              <a:ext cx="13" cy="24"/>
            </a:xfrm>
            <a:custGeom>
              <a:avLst/>
              <a:gdLst>
                <a:gd name="T0" fmla="*/ 0 w 8"/>
                <a:gd name="T1" fmla="*/ 0 h 15"/>
                <a:gd name="T2" fmla="*/ 2 w 8"/>
                <a:gd name="T3" fmla="*/ 4 h 15"/>
                <a:gd name="T4" fmla="*/ 8 w 8"/>
                <a:gd name="T5" fmla="*/ 15 h 15"/>
                <a:gd name="T6" fmla="*/ 8 w 8"/>
                <a:gd name="T7" fmla="*/ 15 h 15"/>
                <a:gd name="T8" fmla="*/ 8 w 8"/>
                <a:gd name="T9" fmla="*/ 15 h 15"/>
                <a:gd name="T10" fmla="*/ 8 w 8"/>
                <a:gd name="T11" fmla="*/ 15 h 15"/>
                <a:gd name="T12" fmla="*/ 8 w 8"/>
                <a:gd name="T13" fmla="*/ 15 h 15"/>
                <a:gd name="T14" fmla="*/ 4 w 8"/>
                <a:gd name="T15" fmla="*/ 6 h 15"/>
                <a:gd name="T16" fmla="*/ 0 w 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5">
                  <a:moveTo>
                    <a:pt x="0" y="0"/>
                  </a:moveTo>
                  <a:cubicBezTo>
                    <a:pt x="1" y="1"/>
                    <a:pt x="2" y="3"/>
                    <a:pt x="2" y="4"/>
                  </a:cubicBezTo>
                  <a:cubicBezTo>
                    <a:pt x="4" y="7"/>
                    <a:pt x="6" y="11"/>
                    <a:pt x="8" y="15"/>
                  </a:cubicBezTo>
                  <a:cubicBezTo>
                    <a:pt x="8" y="15"/>
                    <a:pt x="8" y="15"/>
                    <a:pt x="8" y="15"/>
                  </a:cubicBezTo>
                  <a:cubicBezTo>
                    <a:pt x="8" y="15"/>
                    <a:pt x="8" y="15"/>
                    <a:pt x="8" y="15"/>
                  </a:cubicBezTo>
                  <a:cubicBezTo>
                    <a:pt x="8" y="15"/>
                    <a:pt x="8" y="15"/>
                    <a:pt x="8" y="15"/>
                  </a:cubicBezTo>
                  <a:cubicBezTo>
                    <a:pt x="8" y="15"/>
                    <a:pt x="8" y="15"/>
                    <a:pt x="8" y="15"/>
                  </a:cubicBezTo>
                  <a:cubicBezTo>
                    <a:pt x="7" y="12"/>
                    <a:pt x="5" y="9"/>
                    <a:pt x="4" y="6"/>
                  </a:cubicBezTo>
                  <a:cubicBezTo>
                    <a:pt x="3" y="4"/>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459"/>
            <p:cNvSpPr/>
            <p:nvPr/>
          </p:nvSpPr>
          <p:spPr bwMode="auto">
            <a:xfrm>
              <a:off x="3899" y="207"/>
              <a:ext cx="10" cy="18"/>
            </a:xfrm>
            <a:custGeom>
              <a:avLst/>
              <a:gdLst>
                <a:gd name="T0" fmla="*/ 0 w 6"/>
                <a:gd name="T1" fmla="*/ 0 h 11"/>
                <a:gd name="T2" fmla="*/ 3 w 6"/>
                <a:gd name="T3" fmla="*/ 6 h 11"/>
                <a:gd name="T4" fmla="*/ 6 w 6"/>
                <a:gd name="T5" fmla="*/ 11 h 11"/>
                <a:gd name="T6" fmla="*/ 3 w 6"/>
                <a:gd name="T7" fmla="*/ 6 h 11"/>
                <a:gd name="T8" fmla="*/ 3 w 6"/>
                <a:gd name="T9" fmla="*/ 6 h 11"/>
                <a:gd name="T10" fmla="*/ 6 w 6"/>
                <a:gd name="T11" fmla="*/ 11 h 11"/>
                <a:gd name="T12" fmla="*/ 6 w 6"/>
                <a:gd name="T13" fmla="*/ 11 h 11"/>
                <a:gd name="T14" fmla="*/ 0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0" y="0"/>
                  </a:moveTo>
                  <a:cubicBezTo>
                    <a:pt x="1" y="2"/>
                    <a:pt x="2" y="4"/>
                    <a:pt x="3" y="6"/>
                  </a:cubicBezTo>
                  <a:cubicBezTo>
                    <a:pt x="4" y="7"/>
                    <a:pt x="5" y="9"/>
                    <a:pt x="6" y="11"/>
                  </a:cubicBezTo>
                  <a:cubicBezTo>
                    <a:pt x="5" y="9"/>
                    <a:pt x="4" y="7"/>
                    <a:pt x="3" y="6"/>
                  </a:cubicBezTo>
                  <a:cubicBezTo>
                    <a:pt x="3" y="6"/>
                    <a:pt x="3" y="6"/>
                    <a:pt x="3" y="6"/>
                  </a:cubicBezTo>
                  <a:cubicBezTo>
                    <a:pt x="4" y="7"/>
                    <a:pt x="5" y="9"/>
                    <a:pt x="6" y="11"/>
                  </a:cubicBezTo>
                  <a:cubicBezTo>
                    <a:pt x="6" y="11"/>
                    <a:pt x="6" y="11"/>
                    <a:pt x="6" y="11"/>
                  </a:cubicBezTo>
                  <a:cubicBezTo>
                    <a:pt x="4" y="7"/>
                    <a:pt x="2" y="3"/>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9" name="Freeform 460"/>
            <p:cNvSpPr/>
            <p:nvPr/>
          </p:nvSpPr>
          <p:spPr bwMode="auto">
            <a:xfrm>
              <a:off x="3910" y="230"/>
              <a:ext cx="10" cy="18"/>
            </a:xfrm>
            <a:custGeom>
              <a:avLst/>
              <a:gdLst>
                <a:gd name="T0" fmla="*/ 0 w 6"/>
                <a:gd name="T1" fmla="*/ 0 h 11"/>
                <a:gd name="T2" fmla="*/ 1 w 6"/>
                <a:gd name="T3" fmla="*/ 0 h 11"/>
                <a:gd name="T4" fmla="*/ 4 w 6"/>
                <a:gd name="T5" fmla="*/ 6 h 11"/>
                <a:gd name="T6" fmla="*/ 5 w 6"/>
                <a:gd name="T7" fmla="*/ 8 h 11"/>
                <a:gd name="T8" fmla="*/ 4 w 6"/>
                <a:gd name="T9" fmla="*/ 7 h 11"/>
                <a:gd name="T10" fmla="*/ 4 w 6"/>
                <a:gd name="T11" fmla="*/ 7 h 11"/>
                <a:gd name="T12" fmla="*/ 5 w 6"/>
                <a:gd name="T13" fmla="*/ 8 h 11"/>
                <a:gd name="T14" fmla="*/ 5 w 6"/>
                <a:gd name="T15" fmla="*/ 9 h 11"/>
                <a:gd name="T16" fmla="*/ 5 w 6"/>
                <a:gd name="T17" fmla="*/ 9 h 11"/>
                <a:gd name="T18" fmla="*/ 5 w 6"/>
                <a:gd name="T19" fmla="*/ 9 h 11"/>
                <a:gd name="T20" fmla="*/ 5 w 6"/>
                <a:gd name="T21" fmla="*/ 9 h 11"/>
                <a:gd name="T22" fmla="*/ 5 w 6"/>
                <a:gd name="T23" fmla="*/ 9 h 11"/>
                <a:gd name="T24" fmla="*/ 6 w 6"/>
                <a:gd name="T25" fmla="*/ 11 h 11"/>
                <a:gd name="T26" fmla="*/ 0 w 6"/>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0" y="0"/>
                  </a:moveTo>
                  <a:cubicBezTo>
                    <a:pt x="1" y="0"/>
                    <a:pt x="1" y="0"/>
                    <a:pt x="1" y="0"/>
                  </a:cubicBezTo>
                  <a:cubicBezTo>
                    <a:pt x="2" y="2"/>
                    <a:pt x="3" y="4"/>
                    <a:pt x="4" y="6"/>
                  </a:cubicBezTo>
                  <a:cubicBezTo>
                    <a:pt x="4" y="7"/>
                    <a:pt x="4" y="8"/>
                    <a:pt x="5" y="8"/>
                  </a:cubicBezTo>
                  <a:cubicBezTo>
                    <a:pt x="4" y="8"/>
                    <a:pt x="4" y="7"/>
                    <a:pt x="4" y="7"/>
                  </a:cubicBezTo>
                  <a:cubicBezTo>
                    <a:pt x="4" y="7"/>
                    <a:pt x="4" y="7"/>
                    <a:pt x="4" y="7"/>
                  </a:cubicBezTo>
                  <a:cubicBezTo>
                    <a:pt x="4" y="7"/>
                    <a:pt x="4"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6" y="10"/>
                    <a:pt x="6" y="11"/>
                  </a:cubicBezTo>
                  <a:cubicBezTo>
                    <a:pt x="4" y="7"/>
                    <a:pt x="2" y="3"/>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461"/>
            <p:cNvSpPr/>
            <p:nvPr/>
          </p:nvSpPr>
          <p:spPr bwMode="auto">
            <a:xfrm>
              <a:off x="3912" y="230"/>
              <a:ext cx="5" cy="11"/>
            </a:xfrm>
            <a:custGeom>
              <a:avLst/>
              <a:gdLst>
                <a:gd name="T0" fmla="*/ 0 w 3"/>
                <a:gd name="T1" fmla="*/ 0 h 7"/>
                <a:gd name="T2" fmla="*/ 1 w 3"/>
                <a:gd name="T3" fmla="*/ 2 h 7"/>
                <a:gd name="T4" fmla="*/ 1 w 3"/>
                <a:gd name="T5" fmla="*/ 2 h 7"/>
                <a:gd name="T6" fmla="*/ 1 w 3"/>
                <a:gd name="T7" fmla="*/ 2 h 7"/>
                <a:gd name="T8" fmla="*/ 1 w 3"/>
                <a:gd name="T9" fmla="*/ 3 h 7"/>
                <a:gd name="T10" fmla="*/ 3 w 3"/>
                <a:gd name="T11" fmla="*/ 7 h 7"/>
                <a:gd name="T12" fmla="*/ 3 w 3"/>
                <a:gd name="T13" fmla="*/ 7 h 7"/>
                <a:gd name="T14" fmla="*/ 1 w 3"/>
                <a:gd name="T15" fmla="*/ 3 h 7"/>
                <a:gd name="T16" fmla="*/ 3 w 3"/>
                <a:gd name="T17" fmla="*/ 6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cubicBezTo>
                    <a:pt x="0" y="1"/>
                    <a:pt x="0" y="2"/>
                    <a:pt x="1" y="2"/>
                  </a:cubicBezTo>
                  <a:cubicBezTo>
                    <a:pt x="1" y="2"/>
                    <a:pt x="1" y="2"/>
                    <a:pt x="1" y="2"/>
                  </a:cubicBezTo>
                  <a:cubicBezTo>
                    <a:pt x="1" y="2"/>
                    <a:pt x="1" y="2"/>
                    <a:pt x="1" y="2"/>
                  </a:cubicBezTo>
                  <a:cubicBezTo>
                    <a:pt x="1" y="3"/>
                    <a:pt x="1" y="3"/>
                    <a:pt x="1" y="3"/>
                  </a:cubicBezTo>
                  <a:cubicBezTo>
                    <a:pt x="2" y="4"/>
                    <a:pt x="2" y="5"/>
                    <a:pt x="3" y="7"/>
                  </a:cubicBezTo>
                  <a:cubicBezTo>
                    <a:pt x="3" y="7"/>
                    <a:pt x="3" y="7"/>
                    <a:pt x="3" y="7"/>
                  </a:cubicBezTo>
                  <a:cubicBezTo>
                    <a:pt x="2" y="5"/>
                    <a:pt x="2" y="4"/>
                    <a:pt x="1" y="3"/>
                  </a:cubicBezTo>
                  <a:cubicBezTo>
                    <a:pt x="2" y="4"/>
                    <a:pt x="2" y="5"/>
                    <a:pt x="3" y="6"/>
                  </a:cubicBezTo>
                  <a:cubicBezTo>
                    <a:pt x="2" y="4"/>
                    <a:pt x="1" y="2"/>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1" name="Oval 462"/>
            <p:cNvSpPr>
              <a:spLocks noChangeArrowheads="1"/>
            </p:cNvSpPr>
            <p:nvPr/>
          </p:nvSpPr>
          <p:spPr bwMode="auto">
            <a:xfrm>
              <a:off x="3866" y="147"/>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Oval 463"/>
            <p:cNvSpPr>
              <a:spLocks noChangeArrowheads="1"/>
            </p:cNvSpPr>
            <p:nvPr/>
          </p:nvSpPr>
          <p:spPr bwMode="auto">
            <a:xfrm>
              <a:off x="3866" y="147"/>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3" name="Oval 464"/>
            <p:cNvSpPr>
              <a:spLocks noChangeArrowheads="1"/>
            </p:cNvSpPr>
            <p:nvPr/>
          </p:nvSpPr>
          <p:spPr bwMode="auto">
            <a:xfrm>
              <a:off x="3866" y="147"/>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465"/>
            <p:cNvSpPr/>
            <p:nvPr/>
          </p:nvSpPr>
          <p:spPr bwMode="auto">
            <a:xfrm>
              <a:off x="3866" y="1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466"/>
            <p:cNvSpPr/>
            <p:nvPr/>
          </p:nvSpPr>
          <p:spPr bwMode="auto">
            <a:xfrm>
              <a:off x="3858" y="150"/>
              <a:ext cx="5" cy="6"/>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2"/>
                    <a:pt x="0" y="4"/>
                  </a:cubicBezTo>
                  <a:cubicBezTo>
                    <a:pt x="0" y="4"/>
                    <a:pt x="0" y="4"/>
                    <a:pt x="0" y="4"/>
                  </a:cubicBezTo>
                  <a:cubicBezTo>
                    <a:pt x="1" y="2"/>
                    <a:pt x="2" y="1"/>
                    <a:pt x="3"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467"/>
            <p:cNvSpPr/>
            <p:nvPr/>
          </p:nvSpPr>
          <p:spPr bwMode="auto">
            <a:xfrm>
              <a:off x="3932" y="273"/>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7" name="Freeform 468"/>
            <p:cNvSpPr/>
            <p:nvPr/>
          </p:nvSpPr>
          <p:spPr bwMode="auto">
            <a:xfrm>
              <a:off x="3932" y="273"/>
              <a:ext cx="3" cy="6"/>
            </a:xfrm>
            <a:custGeom>
              <a:avLst/>
              <a:gdLst>
                <a:gd name="T0" fmla="*/ 0 w 2"/>
                <a:gd name="T1" fmla="*/ 0 h 4"/>
                <a:gd name="T2" fmla="*/ 1 w 2"/>
                <a:gd name="T3" fmla="*/ 1 h 4"/>
                <a:gd name="T4" fmla="*/ 2 w 2"/>
                <a:gd name="T5" fmla="*/ 4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1" y="1"/>
                    <a:pt x="1" y="1"/>
                  </a:cubicBezTo>
                  <a:cubicBezTo>
                    <a:pt x="1" y="2"/>
                    <a:pt x="2" y="3"/>
                    <a:pt x="2" y="4"/>
                  </a:cubicBezTo>
                  <a:cubicBezTo>
                    <a:pt x="2" y="3"/>
                    <a:pt x="1" y="2"/>
                    <a:pt x="1" y="1"/>
                  </a:cubicBezTo>
                  <a:cubicBezTo>
                    <a:pt x="1" y="1"/>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469"/>
            <p:cNvSpPr/>
            <p:nvPr/>
          </p:nvSpPr>
          <p:spPr bwMode="auto">
            <a:xfrm>
              <a:off x="3933" y="274"/>
              <a:ext cx="2" cy="5"/>
            </a:xfrm>
            <a:custGeom>
              <a:avLst/>
              <a:gdLst>
                <a:gd name="T0" fmla="*/ 0 w 1"/>
                <a:gd name="T1" fmla="*/ 0 h 3"/>
                <a:gd name="T2" fmla="*/ 0 w 1"/>
                <a:gd name="T3" fmla="*/ 1 h 3"/>
                <a:gd name="T4" fmla="*/ 0 w 1"/>
                <a:gd name="T5" fmla="*/ 1 h 3"/>
                <a:gd name="T6" fmla="*/ 0 w 1"/>
                <a:gd name="T7" fmla="*/ 1 h 3"/>
                <a:gd name="T8" fmla="*/ 0 w 1"/>
                <a:gd name="T9" fmla="*/ 1 h 3"/>
                <a:gd name="T10" fmla="*/ 1 w 1"/>
                <a:gd name="T11" fmla="*/ 2 h 3"/>
                <a:gd name="T12" fmla="*/ 1 w 1"/>
                <a:gd name="T13" fmla="*/ 2 h 3"/>
                <a:gd name="T14" fmla="*/ 0 w 1"/>
                <a:gd name="T15" fmla="*/ 1 h 3"/>
                <a:gd name="T16" fmla="*/ 1 w 1"/>
                <a:gd name="T17" fmla="*/ 2 h 3"/>
                <a:gd name="T18" fmla="*/ 1 w 1"/>
                <a:gd name="T19" fmla="*/ 3 h 3"/>
                <a:gd name="T20" fmla="*/ 1 w 1"/>
                <a:gd name="T21" fmla="*/ 3 h 3"/>
                <a:gd name="T22" fmla="*/ 0 w 1"/>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0"/>
                  </a:moveTo>
                  <a:cubicBezTo>
                    <a:pt x="0" y="0"/>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0" y="2"/>
                    <a:pt x="0" y="1"/>
                    <a:pt x="0" y="1"/>
                  </a:cubicBezTo>
                  <a:cubicBezTo>
                    <a:pt x="0" y="1"/>
                    <a:pt x="0" y="2"/>
                    <a:pt x="1" y="2"/>
                  </a:cubicBezTo>
                  <a:cubicBezTo>
                    <a:pt x="1" y="2"/>
                    <a:pt x="1" y="3"/>
                    <a:pt x="1" y="3"/>
                  </a:cubicBezTo>
                  <a:cubicBezTo>
                    <a:pt x="1" y="3"/>
                    <a:pt x="1" y="3"/>
                    <a:pt x="1" y="3"/>
                  </a:cubicBezTo>
                  <a:cubicBezTo>
                    <a:pt x="1" y="2"/>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9" name="Freeform 470"/>
            <p:cNvSpPr/>
            <p:nvPr/>
          </p:nvSpPr>
          <p:spPr bwMode="auto">
            <a:xfrm>
              <a:off x="3868" y="148"/>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Oval 471"/>
            <p:cNvSpPr>
              <a:spLocks noChangeArrowheads="1"/>
            </p:cNvSpPr>
            <p:nvPr/>
          </p:nvSpPr>
          <p:spPr bwMode="auto">
            <a:xfrm>
              <a:off x="3868" y="150"/>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Oval 472"/>
            <p:cNvSpPr>
              <a:spLocks noChangeArrowheads="1"/>
            </p:cNvSpPr>
            <p:nvPr/>
          </p:nvSpPr>
          <p:spPr bwMode="auto">
            <a:xfrm>
              <a:off x="3868" y="150"/>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473"/>
            <p:cNvSpPr/>
            <p:nvPr/>
          </p:nvSpPr>
          <p:spPr bwMode="auto">
            <a:xfrm>
              <a:off x="3868" y="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Oval 474"/>
            <p:cNvSpPr>
              <a:spLocks noChangeArrowheads="1"/>
            </p:cNvSpPr>
            <p:nvPr/>
          </p:nvSpPr>
          <p:spPr bwMode="auto">
            <a:xfrm>
              <a:off x="3868" y="150"/>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475"/>
            <p:cNvSpPr>
              <a:spLocks noEditPoints="1"/>
            </p:cNvSpPr>
            <p:nvPr/>
          </p:nvSpPr>
          <p:spPr bwMode="auto">
            <a:xfrm>
              <a:off x="3869" y="152"/>
              <a:ext cx="0" cy="1"/>
            </a:xfrm>
            <a:custGeom>
              <a:avLst/>
              <a:gdLst>
                <a:gd name="T0" fmla="*/ 1 h 1"/>
                <a:gd name="T1" fmla="*/ 1 h 1"/>
                <a:gd name="T2" fmla="*/ 1 h 1"/>
                <a:gd name="T3" fmla="*/ 1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5" name="Freeform 476"/>
            <p:cNvSpPr>
              <a:spLocks noEditPoints="1"/>
            </p:cNvSpPr>
            <p:nvPr/>
          </p:nvSpPr>
          <p:spPr bwMode="auto">
            <a:xfrm>
              <a:off x="3878" y="168"/>
              <a:ext cx="1" cy="2"/>
            </a:xfrm>
            <a:custGeom>
              <a:avLst/>
              <a:gdLst>
                <a:gd name="T0" fmla="*/ 1 w 1"/>
                <a:gd name="T1" fmla="*/ 0 h 1"/>
                <a:gd name="T2" fmla="*/ 1 w 1"/>
                <a:gd name="T3" fmla="*/ 1 h 1"/>
                <a:gd name="T4" fmla="*/ 1 w 1"/>
                <a:gd name="T5" fmla="*/ 1 h 1"/>
                <a:gd name="T6" fmla="*/ 1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1"/>
                    <a:pt x="1" y="1"/>
                  </a:cubicBezTo>
                  <a:cubicBezTo>
                    <a:pt x="1" y="1"/>
                    <a:pt x="1" y="1"/>
                    <a:pt x="1" y="1"/>
                  </a:cubicBezTo>
                  <a:cubicBezTo>
                    <a:pt x="1" y="0"/>
                    <a:pt x="1" y="0"/>
                    <a:pt x="1" y="0"/>
                  </a:cubicBezTo>
                  <a:moveTo>
                    <a:pt x="0" y="0"/>
                  </a:moveTo>
                  <a:cubicBezTo>
                    <a:pt x="1" y="0"/>
                    <a:pt x="1" y="0"/>
                    <a:pt x="1" y="0"/>
                  </a:cubicBezTo>
                  <a:cubicBezTo>
                    <a:pt x="1" y="0"/>
                    <a:pt x="1" y="0"/>
                    <a:pt x="1" y="0"/>
                  </a:cubicBezTo>
                  <a:cubicBezTo>
                    <a:pt x="1" y="0"/>
                    <a:pt x="1" y="0"/>
                    <a:pt x="1"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6" name="Freeform 477"/>
            <p:cNvSpPr/>
            <p:nvPr/>
          </p:nvSpPr>
          <p:spPr bwMode="auto">
            <a:xfrm>
              <a:off x="3879" y="170"/>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478"/>
            <p:cNvSpPr/>
            <p:nvPr/>
          </p:nvSpPr>
          <p:spPr bwMode="auto">
            <a:xfrm>
              <a:off x="3879" y="170"/>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479"/>
            <p:cNvSpPr/>
            <p:nvPr/>
          </p:nvSpPr>
          <p:spPr bwMode="auto">
            <a:xfrm>
              <a:off x="3927" y="261"/>
              <a:ext cx="3" cy="7"/>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0" y="0"/>
                    <a:pt x="0" y="0"/>
                    <a:pt x="0" y="0"/>
                  </a:cubicBezTo>
                  <a:cubicBezTo>
                    <a:pt x="1" y="2"/>
                    <a:pt x="1" y="3"/>
                    <a:pt x="2" y="4"/>
                  </a:cubicBezTo>
                  <a:cubicBezTo>
                    <a:pt x="1" y="3"/>
                    <a:pt x="1" y="2"/>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480"/>
            <p:cNvSpPr/>
            <p:nvPr/>
          </p:nvSpPr>
          <p:spPr bwMode="auto">
            <a:xfrm>
              <a:off x="3927" y="261"/>
              <a:ext cx="5" cy="10"/>
            </a:xfrm>
            <a:custGeom>
              <a:avLst/>
              <a:gdLst>
                <a:gd name="T0" fmla="*/ 0 w 3"/>
                <a:gd name="T1" fmla="*/ 0 h 6"/>
                <a:gd name="T2" fmla="*/ 1 w 3"/>
                <a:gd name="T3" fmla="*/ 1 h 6"/>
                <a:gd name="T4" fmla="*/ 1 w 3"/>
                <a:gd name="T5" fmla="*/ 3 h 6"/>
                <a:gd name="T6" fmla="*/ 2 w 3"/>
                <a:gd name="T7" fmla="*/ 5 h 6"/>
                <a:gd name="T8" fmla="*/ 3 w 3"/>
                <a:gd name="T9" fmla="*/ 6 h 6"/>
                <a:gd name="T10" fmla="*/ 2 w 3"/>
                <a:gd name="T11" fmla="*/ 4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cubicBezTo>
                    <a:pt x="0" y="1"/>
                    <a:pt x="0" y="1"/>
                    <a:pt x="1" y="1"/>
                  </a:cubicBezTo>
                  <a:cubicBezTo>
                    <a:pt x="1" y="2"/>
                    <a:pt x="1" y="2"/>
                    <a:pt x="1" y="3"/>
                  </a:cubicBezTo>
                  <a:cubicBezTo>
                    <a:pt x="2" y="4"/>
                    <a:pt x="2" y="4"/>
                    <a:pt x="2" y="5"/>
                  </a:cubicBezTo>
                  <a:cubicBezTo>
                    <a:pt x="2" y="5"/>
                    <a:pt x="3" y="6"/>
                    <a:pt x="3" y="6"/>
                  </a:cubicBezTo>
                  <a:cubicBezTo>
                    <a:pt x="3" y="6"/>
                    <a:pt x="2" y="5"/>
                    <a:pt x="2" y="4"/>
                  </a:cubicBezTo>
                  <a:cubicBezTo>
                    <a:pt x="1" y="3"/>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0" name="Freeform 481"/>
            <p:cNvSpPr/>
            <p:nvPr/>
          </p:nvSpPr>
          <p:spPr bwMode="auto">
            <a:xfrm>
              <a:off x="3928" y="263"/>
              <a:ext cx="2" cy="6"/>
            </a:xfrm>
            <a:custGeom>
              <a:avLst/>
              <a:gdLst>
                <a:gd name="T0" fmla="*/ 0 w 1"/>
                <a:gd name="T1" fmla="*/ 0 h 4"/>
                <a:gd name="T2" fmla="*/ 0 w 1"/>
                <a:gd name="T3" fmla="*/ 1 h 4"/>
                <a:gd name="T4" fmla="*/ 0 w 1"/>
                <a:gd name="T5" fmla="*/ 1 h 4"/>
                <a:gd name="T6" fmla="*/ 0 w 1"/>
                <a:gd name="T7" fmla="*/ 1 h 4"/>
                <a:gd name="T8" fmla="*/ 0 w 1"/>
                <a:gd name="T9" fmla="*/ 2 h 4"/>
                <a:gd name="T10" fmla="*/ 1 w 1"/>
                <a:gd name="T11" fmla="*/ 4 h 4"/>
                <a:gd name="T12" fmla="*/ 1 w 1"/>
                <a:gd name="T13" fmla="*/ 4 h 4"/>
                <a:gd name="T14" fmla="*/ 0 w 1"/>
                <a:gd name="T15" fmla="*/ 2 h 4"/>
                <a:gd name="T16" fmla="*/ 0 w 1"/>
                <a:gd name="T17" fmla="*/ 2 h 4"/>
                <a:gd name="T18" fmla="*/ 0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0" y="0"/>
                  </a:moveTo>
                  <a:cubicBezTo>
                    <a:pt x="0" y="1"/>
                    <a:pt x="0" y="1"/>
                    <a:pt x="0" y="1"/>
                  </a:cubicBezTo>
                  <a:cubicBezTo>
                    <a:pt x="0" y="1"/>
                    <a:pt x="0" y="1"/>
                    <a:pt x="0" y="1"/>
                  </a:cubicBezTo>
                  <a:cubicBezTo>
                    <a:pt x="0" y="1"/>
                    <a:pt x="0" y="1"/>
                    <a:pt x="0" y="1"/>
                  </a:cubicBezTo>
                  <a:cubicBezTo>
                    <a:pt x="0" y="2"/>
                    <a:pt x="0" y="2"/>
                    <a:pt x="0" y="2"/>
                  </a:cubicBezTo>
                  <a:cubicBezTo>
                    <a:pt x="1" y="2"/>
                    <a:pt x="1" y="3"/>
                    <a:pt x="1" y="4"/>
                  </a:cubicBezTo>
                  <a:cubicBezTo>
                    <a:pt x="1" y="4"/>
                    <a:pt x="1" y="4"/>
                    <a:pt x="1" y="4"/>
                  </a:cubicBezTo>
                  <a:cubicBezTo>
                    <a:pt x="1" y="3"/>
                    <a:pt x="1" y="2"/>
                    <a:pt x="0" y="2"/>
                  </a:cubicBezTo>
                  <a:cubicBezTo>
                    <a:pt x="0" y="2"/>
                    <a:pt x="0" y="2"/>
                    <a:pt x="0" y="2"/>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482"/>
            <p:cNvSpPr/>
            <p:nvPr/>
          </p:nvSpPr>
          <p:spPr bwMode="auto">
            <a:xfrm>
              <a:off x="3881" y="173"/>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483"/>
            <p:cNvSpPr/>
            <p:nvPr/>
          </p:nvSpPr>
          <p:spPr bwMode="auto">
            <a:xfrm>
              <a:off x="3881" y="173"/>
              <a:ext cx="3" cy="5"/>
            </a:xfrm>
            <a:custGeom>
              <a:avLst/>
              <a:gdLst>
                <a:gd name="T0" fmla="*/ 0 w 2"/>
                <a:gd name="T1" fmla="*/ 0 h 3"/>
                <a:gd name="T2" fmla="*/ 2 w 2"/>
                <a:gd name="T3" fmla="*/ 3 h 3"/>
                <a:gd name="T4" fmla="*/ 2 w 2"/>
                <a:gd name="T5" fmla="*/ 3 h 3"/>
                <a:gd name="T6" fmla="*/ 1 w 2"/>
                <a:gd name="T7" fmla="*/ 2 h 3"/>
                <a:gd name="T8" fmla="*/ 0 w 2"/>
                <a:gd name="T9" fmla="*/ 1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1" y="1"/>
                    <a:pt x="1" y="2"/>
                    <a:pt x="2" y="3"/>
                  </a:cubicBezTo>
                  <a:cubicBezTo>
                    <a:pt x="2" y="3"/>
                    <a:pt x="2" y="3"/>
                    <a:pt x="2" y="3"/>
                  </a:cubicBezTo>
                  <a:cubicBezTo>
                    <a:pt x="2" y="3"/>
                    <a:pt x="1" y="2"/>
                    <a:pt x="1" y="2"/>
                  </a:cubicBezTo>
                  <a:cubicBezTo>
                    <a:pt x="1" y="2"/>
                    <a:pt x="1" y="1"/>
                    <a:pt x="0" y="1"/>
                  </a:cubicBezTo>
                  <a:cubicBezTo>
                    <a:pt x="0" y="1"/>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5" name="Freeform 484"/>
            <p:cNvSpPr/>
            <p:nvPr/>
          </p:nvSpPr>
          <p:spPr bwMode="auto">
            <a:xfrm>
              <a:off x="3881" y="173"/>
              <a:ext cx="3" cy="5"/>
            </a:xfrm>
            <a:custGeom>
              <a:avLst/>
              <a:gdLst>
                <a:gd name="T0" fmla="*/ 0 w 2"/>
                <a:gd name="T1" fmla="*/ 0 h 3"/>
                <a:gd name="T2" fmla="*/ 0 w 2"/>
                <a:gd name="T3" fmla="*/ 1 h 3"/>
                <a:gd name="T4" fmla="*/ 1 w 2"/>
                <a:gd name="T5" fmla="*/ 1 h 3"/>
                <a:gd name="T6" fmla="*/ 1 w 2"/>
                <a:gd name="T7" fmla="*/ 2 h 3"/>
                <a:gd name="T8" fmla="*/ 2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1"/>
                  </a:cubicBezTo>
                  <a:cubicBezTo>
                    <a:pt x="1" y="1"/>
                    <a:pt x="1" y="1"/>
                    <a:pt x="1" y="1"/>
                  </a:cubicBezTo>
                  <a:cubicBezTo>
                    <a:pt x="1" y="1"/>
                    <a:pt x="1" y="2"/>
                    <a:pt x="1" y="2"/>
                  </a:cubicBezTo>
                  <a:cubicBezTo>
                    <a:pt x="1" y="2"/>
                    <a:pt x="1" y="3"/>
                    <a:pt x="2" y="3"/>
                  </a:cubicBezTo>
                  <a:cubicBezTo>
                    <a:pt x="1" y="2"/>
                    <a:pt x="1" y="1"/>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6" name="Freeform 485"/>
            <p:cNvSpPr>
              <a:spLocks noEditPoints="1"/>
            </p:cNvSpPr>
            <p:nvPr/>
          </p:nvSpPr>
          <p:spPr bwMode="auto">
            <a:xfrm>
              <a:off x="3881" y="173"/>
              <a:ext cx="2" cy="3"/>
            </a:xfrm>
            <a:custGeom>
              <a:avLst/>
              <a:gdLst>
                <a:gd name="T0" fmla="*/ 1 w 1"/>
                <a:gd name="T1" fmla="*/ 1 h 2"/>
                <a:gd name="T2" fmla="*/ 1 w 1"/>
                <a:gd name="T3" fmla="*/ 2 h 2"/>
                <a:gd name="T4" fmla="*/ 1 w 1"/>
                <a:gd name="T5" fmla="*/ 1 h 2"/>
                <a:gd name="T6" fmla="*/ 0 w 1"/>
                <a:gd name="T7" fmla="*/ 0 h 2"/>
                <a:gd name="T8" fmla="*/ 0 w 1"/>
                <a:gd name="T9" fmla="*/ 1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1" y="2"/>
                  </a:cubicBezTo>
                  <a:cubicBezTo>
                    <a:pt x="1" y="2"/>
                    <a:pt x="1" y="1"/>
                    <a:pt x="1" y="1"/>
                  </a:cubicBezTo>
                  <a:moveTo>
                    <a:pt x="0" y="0"/>
                  </a:moveTo>
                  <a:cubicBezTo>
                    <a:pt x="0" y="0"/>
                    <a:pt x="0" y="0"/>
                    <a:pt x="0" y="1"/>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486"/>
            <p:cNvSpPr/>
            <p:nvPr/>
          </p:nvSpPr>
          <p:spPr bwMode="auto">
            <a:xfrm>
              <a:off x="3873" y="15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487"/>
            <p:cNvSpPr/>
            <p:nvPr/>
          </p:nvSpPr>
          <p:spPr bwMode="auto">
            <a:xfrm>
              <a:off x="3874" y="1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9" name="Freeform 488"/>
            <p:cNvSpPr/>
            <p:nvPr/>
          </p:nvSpPr>
          <p:spPr bwMode="auto">
            <a:xfrm>
              <a:off x="3874" y="160"/>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0" name="Freeform 489"/>
            <p:cNvSpPr/>
            <p:nvPr/>
          </p:nvSpPr>
          <p:spPr bwMode="auto">
            <a:xfrm>
              <a:off x="3874" y="160"/>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1" name="Freeform 490"/>
            <p:cNvSpPr/>
            <p:nvPr/>
          </p:nvSpPr>
          <p:spPr bwMode="auto">
            <a:xfrm>
              <a:off x="3873" y="160"/>
              <a:ext cx="1"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2" name="Freeform 491"/>
            <p:cNvSpPr/>
            <p:nvPr/>
          </p:nvSpPr>
          <p:spPr bwMode="auto">
            <a:xfrm>
              <a:off x="3871" y="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3" name="Freeform 492"/>
            <p:cNvSpPr>
              <a:spLocks noEditPoints="1"/>
            </p:cNvSpPr>
            <p:nvPr/>
          </p:nvSpPr>
          <p:spPr bwMode="auto">
            <a:xfrm>
              <a:off x="3871" y="155"/>
              <a:ext cx="0" cy="1"/>
            </a:xfrm>
            <a:custGeom>
              <a:avLst/>
              <a:gdLst>
                <a:gd name="T0" fmla="*/ 0 h 1"/>
                <a:gd name="T1" fmla="*/ 1 h 1"/>
                <a:gd name="T2" fmla="*/ 0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1"/>
                    <a:pt x="0" y="1"/>
                  </a:cubicBezTo>
                  <a:cubicBezTo>
                    <a:pt x="0" y="1"/>
                    <a:pt x="0" y="0"/>
                    <a:pt x="0" y="0"/>
                  </a:cubicBezTo>
                  <a:moveTo>
                    <a:pt x="0" y="0"/>
                  </a:move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4" name="Freeform 493"/>
            <p:cNvSpPr/>
            <p:nvPr/>
          </p:nvSpPr>
          <p:spPr bwMode="auto">
            <a:xfrm>
              <a:off x="3871" y="155"/>
              <a:ext cx="2" cy="1"/>
            </a:xfrm>
            <a:custGeom>
              <a:avLst/>
              <a:gdLst>
                <a:gd name="T0" fmla="*/ 0 w 1"/>
                <a:gd name="T1" fmla="*/ 0 h 1"/>
                <a:gd name="T2" fmla="*/ 0 w 1"/>
                <a:gd name="T3" fmla="*/ 0 h 1"/>
                <a:gd name="T4" fmla="*/ 0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1"/>
                    <a:pt x="0" y="1"/>
                    <a:pt x="0"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Freeform 494"/>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6" name="Freeform 495"/>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7" name="Freeform 496"/>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497"/>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498"/>
            <p:cNvSpPr/>
            <p:nvPr/>
          </p:nvSpPr>
          <p:spPr bwMode="auto">
            <a:xfrm>
              <a:off x="3974" y="369"/>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0" name="Freeform 499"/>
            <p:cNvSpPr/>
            <p:nvPr/>
          </p:nvSpPr>
          <p:spPr bwMode="auto">
            <a:xfrm>
              <a:off x="3974" y="369"/>
              <a:ext cx="5" cy="11"/>
            </a:xfrm>
            <a:custGeom>
              <a:avLst/>
              <a:gdLst>
                <a:gd name="T0" fmla="*/ 0 w 3"/>
                <a:gd name="T1" fmla="*/ 0 h 7"/>
                <a:gd name="T2" fmla="*/ 1 w 3"/>
                <a:gd name="T3" fmla="*/ 2 h 7"/>
                <a:gd name="T4" fmla="*/ 3 w 3"/>
                <a:gd name="T5" fmla="*/ 7 h 7"/>
                <a:gd name="T6" fmla="*/ 1 w 3"/>
                <a:gd name="T7" fmla="*/ 1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1" y="1"/>
                    <a:pt x="1" y="1"/>
                    <a:pt x="1" y="2"/>
                  </a:cubicBezTo>
                  <a:cubicBezTo>
                    <a:pt x="2" y="3"/>
                    <a:pt x="2" y="5"/>
                    <a:pt x="3" y="7"/>
                  </a:cubicBezTo>
                  <a:cubicBezTo>
                    <a:pt x="2" y="5"/>
                    <a:pt x="1" y="3"/>
                    <a:pt x="1" y="1"/>
                  </a:cubicBezTo>
                  <a:cubicBezTo>
                    <a:pt x="1"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500"/>
            <p:cNvSpPr/>
            <p:nvPr/>
          </p:nvSpPr>
          <p:spPr bwMode="auto">
            <a:xfrm>
              <a:off x="3976" y="372"/>
              <a:ext cx="5" cy="10"/>
            </a:xfrm>
            <a:custGeom>
              <a:avLst/>
              <a:gdLst>
                <a:gd name="T0" fmla="*/ 0 w 3"/>
                <a:gd name="T1" fmla="*/ 0 h 6"/>
                <a:gd name="T2" fmla="*/ 0 w 3"/>
                <a:gd name="T3" fmla="*/ 1 h 6"/>
                <a:gd name="T4" fmla="*/ 2 w 3"/>
                <a:gd name="T5" fmla="*/ 6 h 6"/>
                <a:gd name="T6" fmla="*/ 3 w 3"/>
                <a:gd name="T7" fmla="*/ 6 h 6"/>
                <a:gd name="T8" fmla="*/ 2 w 3"/>
                <a:gd name="T9" fmla="*/ 5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cubicBezTo>
                    <a:pt x="0" y="0"/>
                    <a:pt x="0" y="0"/>
                    <a:pt x="0" y="1"/>
                  </a:cubicBezTo>
                  <a:cubicBezTo>
                    <a:pt x="1" y="2"/>
                    <a:pt x="2" y="4"/>
                    <a:pt x="2" y="6"/>
                  </a:cubicBezTo>
                  <a:cubicBezTo>
                    <a:pt x="2" y="6"/>
                    <a:pt x="3" y="6"/>
                    <a:pt x="3" y="6"/>
                  </a:cubicBezTo>
                  <a:cubicBezTo>
                    <a:pt x="2" y="6"/>
                    <a:pt x="2" y="5"/>
                    <a:pt x="2" y="5"/>
                  </a:cubicBezTo>
                  <a:cubicBezTo>
                    <a:pt x="1" y="3"/>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501"/>
            <p:cNvSpPr/>
            <p:nvPr/>
          </p:nvSpPr>
          <p:spPr bwMode="auto">
            <a:xfrm>
              <a:off x="3976" y="374"/>
              <a:ext cx="3" cy="8"/>
            </a:xfrm>
            <a:custGeom>
              <a:avLst/>
              <a:gdLst>
                <a:gd name="T0" fmla="*/ 0 w 2"/>
                <a:gd name="T1" fmla="*/ 0 h 5"/>
                <a:gd name="T2" fmla="*/ 1 w 2"/>
                <a:gd name="T3" fmla="*/ 1 h 5"/>
                <a:gd name="T4" fmla="*/ 2 w 2"/>
                <a:gd name="T5" fmla="*/ 3 h 5"/>
                <a:gd name="T6" fmla="*/ 1 w 2"/>
                <a:gd name="T7" fmla="*/ 1 h 5"/>
                <a:gd name="T8" fmla="*/ 1 w 2"/>
                <a:gd name="T9" fmla="*/ 1 h 5"/>
                <a:gd name="T10" fmla="*/ 2 w 2"/>
                <a:gd name="T11" fmla="*/ 3 h 5"/>
                <a:gd name="T12" fmla="*/ 2 w 2"/>
                <a:gd name="T13" fmla="*/ 4 h 5"/>
                <a:gd name="T14" fmla="*/ 2 w 2"/>
                <a:gd name="T15" fmla="*/ 4 h 5"/>
                <a:gd name="T16" fmla="*/ 2 w 2"/>
                <a:gd name="T17" fmla="*/ 4 h 5"/>
                <a:gd name="T18" fmla="*/ 2 w 2"/>
                <a:gd name="T19" fmla="*/ 5 h 5"/>
                <a:gd name="T20" fmla="*/ 0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0"/>
                  </a:moveTo>
                  <a:cubicBezTo>
                    <a:pt x="1" y="0"/>
                    <a:pt x="1" y="1"/>
                    <a:pt x="1" y="1"/>
                  </a:cubicBezTo>
                  <a:cubicBezTo>
                    <a:pt x="1" y="2"/>
                    <a:pt x="1" y="2"/>
                    <a:pt x="2" y="3"/>
                  </a:cubicBezTo>
                  <a:cubicBezTo>
                    <a:pt x="1" y="2"/>
                    <a:pt x="1" y="2"/>
                    <a:pt x="1" y="1"/>
                  </a:cubicBezTo>
                  <a:cubicBezTo>
                    <a:pt x="1" y="1"/>
                    <a:pt x="1" y="1"/>
                    <a:pt x="1" y="1"/>
                  </a:cubicBezTo>
                  <a:cubicBezTo>
                    <a:pt x="1" y="2"/>
                    <a:pt x="1" y="2"/>
                    <a:pt x="2" y="3"/>
                  </a:cubicBezTo>
                  <a:cubicBezTo>
                    <a:pt x="2" y="4"/>
                    <a:pt x="2" y="4"/>
                    <a:pt x="2" y="4"/>
                  </a:cubicBezTo>
                  <a:cubicBezTo>
                    <a:pt x="2" y="4"/>
                    <a:pt x="2" y="4"/>
                    <a:pt x="2" y="4"/>
                  </a:cubicBezTo>
                  <a:cubicBezTo>
                    <a:pt x="2" y="4"/>
                    <a:pt x="2" y="4"/>
                    <a:pt x="2" y="4"/>
                  </a:cubicBezTo>
                  <a:cubicBezTo>
                    <a:pt x="2" y="4"/>
                    <a:pt x="2" y="4"/>
                    <a:pt x="2" y="5"/>
                  </a:cubicBezTo>
                  <a:cubicBezTo>
                    <a:pt x="2" y="3"/>
                    <a:pt x="1"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502"/>
            <p:cNvSpPr/>
            <p:nvPr/>
          </p:nvSpPr>
          <p:spPr bwMode="auto">
            <a:xfrm>
              <a:off x="3876" y="1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4" name="Freeform 503"/>
            <p:cNvSpPr/>
            <p:nvPr/>
          </p:nvSpPr>
          <p:spPr bwMode="auto">
            <a:xfrm>
              <a:off x="3876" y="163"/>
              <a:ext cx="2" cy="2"/>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1"/>
                    <a:pt x="1" y="1"/>
                  </a:cubicBezTo>
                  <a:cubicBezTo>
                    <a:pt x="0" y="1"/>
                    <a:pt x="0" y="1"/>
                    <a:pt x="0" y="1"/>
                  </a:cubicBezTo>
                  <a:cubicBezTo>
                    <a:pt x="0"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504"/>
            <p:cNvSpPr/>
            <p:nvPr/>
          </p:nvSpPr>
          <p:spPr bwMode="auto">
            <a:xfrm>
              <a:off x="3876" y="163"/>
              <a:ext cx="2" cy="3"/>
            </a:xfrm>
            <a:custGeom>
              <a:avLst/>
              <a:gdLst>
                <a:gd name="T0" fmla="*/ 0 w 1"/>
                <a:gd name="T1" fmla="*/ 0 h 2"/>
                <a:gd name="T2" fmla="*/ 0 w 1"/>
                <a:gd name="T3" fmla="*/ 0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1" y="2"/>
                  </a:cubicBezTo>
                  <a:cubicBezTo>
                    <a:pt x="1" y="2"/>
                    <a:pt x="1" y="2"/>
                    <a:pt x="1" y="1"/>
                  </a:cubicBezTo>
                  <a:cubicBezTo>
                    <a:pt x="0" y="1"/>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505"/>
            <p:cNvSpPr/>
            <p:nvPr/>
          </p:nvSpPr>
          <p:spPr bwMode="auto">
            <a:xfrm>
              <a:off x="3876" y="163"/>
              <a:ext cx="2" cy="3"/>
            </a:xfrm>
            <a:custGeom>
              <a:avLst/>
              <a:gdLst>
                <a:gd name="T0" fmla="*/ 0 w 1"/>
                <a:gd name="T1" fmla="*/ 0 h 2"/>
                <a:gd name="T2" fmla="*/ 0 w 1"/>
                <a:gd name="T3" fmla="*/ 0 h 2"/>
                <a:gd name="T4" fmla="*/ 0 w 1"/>
                <a:gd name="T5" fmla="*/ 0 h 2"/>
                <a:gd name="T6" fmla="*/ 0 w 1"/>
                <a:gd name="T7" fmla="*/ 1 h 2"/>
                <a:gd name="T8" fmla="*/ 1 w 1"/>
                <a:gd name="T9" fmla="*/ 2 h 2"/>
                <a:gd name="T10" fmla="*/ 1 w 1"/>
                <a:gd name="T11" fmla="*/ 2 h 2"/>
                <a:gd name="T12" fmla="*/ 0 w 1"/>
                <a:gd name="T13" fmla="*/ 1 h 2"/>
                <a:gd name="T14" fmla="*/ 1 w 1"/>
                <a:gd name="T15" fmla="*/ 2 h 2"/>
                <a:gd name="T16" fmla="*/ 1 w 1"/>
                <a:gd name="T17" fmla="*/ 2 h 2"/>
                <a:gd name="T18" fmla="*/ 1 w 1"/>
                <a:gd name="T19" fmla="*/ 2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cubicBezTo>
                    <a:pt x="0" y="0"/>
                    <a:pt x="0" y="0"/>
                    <a:pt x="0" y="0"/>
                  </a:cubicBezTo>
                  <a:cubicBezTo>
                    <a:pt x="0" y="0"/>
                    <a:pt x="0" y="0"/>
                    <a:pt x="0" y="0"/>
                  </a:cubicBezTo>
                  <a:cubicBezTo>
                    <a:pt x="0" y="1"/>
                    <a:pt x="0" y="1"/>
                    <a:pt x="0" y="1"/>
                  </a:cubicBezTo>
                  <a:cubicBezTo>
                    <a:pt x="1" y="2"/>
                    <a:pt x="1" y="2"/>
                    <a:pt x="1" y="2"/>
                  </a:cubicBezTo>
                  <a:cubicBezTo>
                    <a:pt x="1" y="2"/>
                    <a:pt x="1" y="2"/>
                    <a:pt x="1" y="2"/>
                  </a:cubicBezTo>
                  <a:cubicBezTo>
                    <a:pt x="0" y="1"/>
                    <a:pt x="0" y="1"/>
                    <a:pt x="0" y="1"/>
                  </a:cubicBezTo>
                  <a:cubicBezTo>
                    <a:pt x="0" y="1"/>
                    <a:pt x="1" y="1"/>
                    <a:pt x="1" y="2"/>
                  </a:cubicBezTo>
                  <a:cubicBezTo>
                    <a:pt x="1" y="2"/>
                    <a:pt x="1" y="2"/>
                    <a:pt x="1" y="2"/>
                  </a:cubicBezTo>
                  <a:cubicBezTo>
                    <a:pt x="1" y="2"/>
                    <a:pt x="1" y="2"/>
                    <a:pt x="1" y="2"/>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506"/>
            <p:cNvSpPr/>
            <p:nvPr/>
          </p:nvSpPr>
          <p:spPr bwMode="auto">
            <a:xfrm>
              <a:off x="3886" y="183"/>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8" name="Freeform 507"/>
            <p:cNvSpPr/>
            <p:nvPr/>
          </p:nvSpPr>
          <p:spPr bwMode="auto">
            <a:xfrm>
              <a:off x="3886" y="183"/>
              <a:ext cx="1" cy="1"/>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1"/>
                    <a:pt x="1" y="1"/>
                    <a:pt x="1" y="1"/>
                  </a:cubicBezTo>
                  <a:cubicBezTo>
                    <a:pt x="1" y="1"/>
                    <a:pt x="1" y="0"/>
                    <a:pt x="1"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508"/>
            <p:cNvSpPr/>
            <p:nvPr/>
          </p:nvSpPr>
          <p:spPr bwMode="auto">
            <a:xfrm>
              <a:off x="3887" y="183"/>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509"/>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510"/>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511"/>
            <p:cNvSpPr/>
            <p:nvPr/>
          </p:nvSpPr>
          <p:spPr bwMode="auto">
            <a:xfrm>
              <a:off x="3866" y="148"/>
              <a:ext cx="2" cy="2"/>
            </a:xfrm>
            <a:custGeom>
              <a:avLst/>
              <a:gdLst>
                <a:gd name="T0" fmla="*/ 0 w 1"/>
                <a:gd name="T1" fmla="*/ 0 h 1"/>
                <a:gd name="T2" fmla="*/ 1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0"/>
                    <a:pt x="1" y="0"/>
                    <a:pt x="1"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512"/>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4" name="Freeform 513"/>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514"/>
            <p:cNvSpPr/>
            <p:nvPr/>
          </p:nvSpPr>
          <p:spPr bwMode="auto">
            <a:xfrm>
              <a:off x="3866" y="148"/>
              <a:ext cx="2" cy="2"/>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1" y="1"/>
                    <a:pt x="1" y="1"/>
                    <a:pt x="1" y="1"/>
                  </a:cubicBezTo>
                  <a:cubicBezTo>
                    <a:pt x="1" y="1"/>
                    <a:pt x="1" y="1"/>
                    <a:pt x="1" y="1"/>
                  </a:cubicBezTo>
                  <a:cubicBezTo>
                    <a:pt x="1" y="0"/>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515"/>
            <p:cNvSpPr/>
            <p:nvPr/>
          </p:nvSpPr>
          <p:spPr bwMode="auto">
            <a:xfrm>
              <a:off x="3919" y="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516"/>
            <p:cNvSpPr/>
            <p:nvPr/>
          </p:nvSpPr>
          <p:spPr bwMode="auto">
            <a:xfrm>
              <a:off x="3919" y="246"/>
              <a:ext cx="4" cy="7"/>
            </a:xfrm>
            <a:custGeom>
              <a:avLst/>
              <a:gdLst>
                <a:gd name="T0" fmla="*/ 0 w 3"/>
                <a:gd name="T1" fmla="*/ 0 h 4"/>
                <a:gd name="T2" fmla="*/ 3 w 3"/>
                <a:gd name="T3" fmla="*/ 4 h 4"/>
                <a:gd name="T4" fmla="*/ 3 w 3"/>
                <a:gd name="T5" fmla="*/ 4 h 4"/>
                <a:gd name="T6" fmla="*/ 2 w 3"/>
                <a:gd name="T7" fmla="*/ 3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3" y="4"/>
                    <a:pt x="2" y="4"/>
                    <a:pt x="2" y="3"/>
                  </a:cubicBezTo>
                  <a:cubicBezTo>
                    <a:pt x="2"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8" name="Freeform 517"/>
            <p:cNvSpPr/>
            <p:nvPr/>
          </p:nvSpPr>
          <p:spPr bwMode="auto">
            <a:xfrm>
              <a:off x="3920" y="248"/>
              <a:ext cx="2" cy="2"/>
            </a:xfrm>
            <a:custGeom>
              <a:avLst/>
              <a:gdLst>
                <a:gd name="T0" fmla="*/ 0 w 1"/>
                <a:gd name="T1" fmla="*/ 0 h 1"/>
                <a:gd name="T2" fmla="*/ 1 w 1"/>
                <a:gd name="T3" fmla="*/ 1 h 1"/>
                <a:gd name="T4" fmla="*/ 0 w 1"/>
                <a:gd name="T5" fmla="*/ 1 h 1"/>
                <a:gd name="T6" fmla="*/ 0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1" y="1"/>
                  </a:cubicBezTo>
                  <a:cubicBezTo>
                    <a:pt x="1" y="1"/>
                    <a:pt x="0" y="1"/>
                    <a:pt x="0" y="1"/>
                  </a:cubicBezTo>
                  <a:cubicBezTo>
                    <a:pt x="0" y="1"/>
                    <a:pt x="0" y="1"/>
                    <a:pt x="0"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518"/>
            <p:cNvSpPr/>
            <p:nvPr/>
          </p:nvSpPr>
          <p:spPr bwMode="auto">
            <a:xfrm>
              <a:off x="3919" y="245"/>
              <a:ext cx="3" cy="6"/>
            </a:xfrm>
            <a:custGeom>
              <a:avLst/>
              <a:gdLst>
                <a:gd name="T0" fmla="*/ 0 w 2"/>
                <a:gd name="T1" fmla="*/ 0 h 4"/>
                <a:gd name="T2" fmla="*/ 0 w 2"/>
                <a:gd name="T3" fmla="*/ 0 h 4"/>
                <a:gd name="T4" fmla="*/ 0 w 2"/>
                <a:gd name="T5" fmla="*/ 1 h 4"/>
                <a:gd name="T6" fmla="*/ 2 w 2"/>
                <a:gd name="T7" fmla="*/ 4 h 4"/>
                <a:gd name="T8" fmla="*/ 2 w 2"/>
                <a:gd name="T9" fmla="*/ 3 h 4"/>
                <a:gd name="T10" fmla="*/ 1 w 2"/>
                <a:gd name="T11" fmla="*/ 2 h 4"/>
                <a:gd name="T12" fmla="*/ 1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0" y="0"/>
                    <a:pt x="0" y="0"/>
                    <a:pt x="0" y="1"/>
                  </a:cubicBezTo>
                  <a:cubicBezTo>
                    <a:pt x="1" y="2"/>
                    <a:pt x="2" y="3"/>
                    <a:pt x="2" y="4"/>
                  </a:cubicBezTo>
                  <a:cubicBezTo>
                    <a:pt x="2" y="4"/>
                    <a:pt x="2" y="4"/>
                    <a:pt x="2" y="3"/>
                  </a:cubicBezTo>
                  <a:cubicBezTo>
                    <a:pt x="1" y="3"/>
                    <a:pt x="1" y="2"/>
                    <a:pt x="1" y="2"/>
                  </a:cubicBezTo>
                  <a:cubicBezTo>
                    <a:pt x="1" y="2"/>
                    <a:pt x="1" y="2"/>
                    <a:pt x="1" y="2"/>
                  </a:cubicBezTo>
                  <a:cubicBezTo>
                    <a:pt x="1" y="1"/>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Oval 519"/>
            <p:cNvSpPr>
              <a:spLocks noChangeArrowheads="1"/>
            </p:cNvSpPr>
            <p:nvPr/>
          </p:nvSpPr>
          <p:spPr bwMode="auto">
            <a:xfrm>
              <a:off x="3866" y="147"/>
              <a:ext cx="1" cy="1"/>
            </a:xfrm>
            <a:prstGeom prst="ellipse">
              <a:avLst/>
            </a:pr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Oval 520"/>
            <p:cNvSpPr>
              <a:spLocks noChangeArrowheads="1"/>
            </p:cNvSpPr>
            <p:nvPr/>
          </p:nvSpPr>
          <p:spPr bwMode="auto">
            <a:xfrm>
              <a:off x="3866" y="147"/>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Oval 521"/>
            <p:cNvSpPr>
              <a:spLocks noChangeArrowheads="1"/>
            </p:cNvSpPr>
            <p:nvPr/>
          </p:nvSpPr>
          <p:spPr bwMode="auto">
            <a:xfrm>
              <a:off x="3866" y="147"/>
              <a:ext cx="1" cy="1"/>
            </a:xfrm>
            <a:prstGeom prst="ellipse">
              <a:avLst/>
            </a:pr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522"/>
            <p:cNvSpPr/>
            <p:nvPr/>
          </p:nvSpPr>
          <p:spPr bwMode="auto">
            <a:xfrm>
              <a:off x="3866" y="14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523"/>
            <p:cNvSpPr/>
            <p:nvPr/>
          </p:nvSpPr>
          <p:spPr bwMode="auto">
            <a:xfrm>
              <a:off x="3917" y="240"/>
              <a:ext cx="2" cy="3"/>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0" y="2"/>
                    <a:pt x="1" y="2"/>
                  </a:cubicBezTo>
                  <a:cubicBezTo>
                    <a:pt x="0" y="2"/>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524"/>
            <p:cNvSpPr/>
            <p:nvPr/>
          </p:nvSpPr>
          <p:spPr bwMode="auto">
            <a:xfrm>
              <a:off x="3914" y="235"/>
              <a:ext cx="3" cy="6"/>
            </a:xfrm>
            <a:custGeom>
              <a:avLst/>
              <a:gdLst>
                <a:gd name="T0" fmla="*/ 0 w 2"/>
                <a:gd name="T1" fmla="*/ 0 h 4"/>
                <a:gd name="T2" fmla="*/ 2 w 2"/>
                <a:gd name="T3" fmla="*/ 4 h 4"/>
                <a:gd name="T4" fmla="*/ 2 w 2"/>
                <a:gd name="T5" fmla="*/ 3 h 4"/>
                <a:gd name="T6" fmla="*/ 0 w 2"/>
                <a:gd name="T7" fmla="*/ 0 h 4"/>
              </a:gdLst>
              <a:ahLst/>
              <a:cxnLst>
                <a:cxn ang="0">
                  <a:pos x="T0" y="T1"/>
                </a:cxn>
                <a:cxn ang="0">
                  <a:pos x="T2" y="T3"/>
                </a:cxn>
                <a:cxn ang="0">
                  <a:pos x="T4" y="T5"/>
                </a:cxn>
                <a:cxn ang="0">
                  <a:pos x="T6" y="T7"/>
                </a:cxn>
              </a:cxnLst>
              <a:rect l="0" t="0" r="r" b="b"/>
              <a:pathLst>
                <a:path w="2" h="4">
                  <a:moveTo>
                    <a:pt x="0" y="0"/>
                  </a:moveTo>
                  <a:cubicBezTo>
                    <a:pt x="1" y="1"/>
                    <a:pt x="1" y="2"/>
                    <a:pt x="2" y="4"/>
                  </a:cubicBezTo>
                  <a:cubicBezTo>
                    <a:pt x="2" y="4"/>
                    <a:pt x="2" y="3"/>
                    <a:pt x="2" y="3"/>
                  </a:cubicBezTo>
                  <a:cubicBezTo>
                    <a:pt x="1"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6" name="Freeform 525"/>
            <p:cNvSpPr/>
            <p:nvPr/>
          </p:nvSpPr>
          <p:spPr bwMode="auto">
            <a:xfrm>
              <a:off x="3933" y="27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526"/>
            <p:cNvSpPr/>
            <p:nvPr/>
          </p:nvSpPr>
          <p:spPr bwMode="auto">
            <a:xfrm>
              <a:off x="3935" y="28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527"/>
            <p:cNvSpPr/>
            <p:nvPr/>
          </p:nvSpPr>
          <p:spPr bwMode="auto">
            <a:xfrm>
              <a:off x="3943" y="2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528"/>
            <p:cNvSpPr>
              <a:spLocks noEditPoints="1"/>
            </p:cNvSpPr>
            <p:nvPr/>
          </p:nvSpPr>
          <p:spPr bwMode="auto">
            <a:xfrm>
              <a:off x="3941" y="294"/>
              <a:ext cx="5" cy="10"/>
            </a:xfrm>
            <a:custGeom>
              <a:avLst/>
              <a:gdLst>
                <a:gd name="T0" fmla="*/ 2 w 3"/>
                <a:gd name="T1" fmla="*/ 3 h 6"/>
                <a:gd name="T2" fmla="*/ 3 w 3"/>
                <a:gd name="T3" fmla="*/ 6 h 6"/>
                <a:gd name="T4" fmla="*/ 2 w 3"/>
                <a:gd name="T5" fmla="*/ 3 h 6"/>
                <a:gd name="T6" fmla="*/ 0 w 3"/>
                <a:gd name="T7" fmla="*/ 0 h 6"/>
                <a:gd name="T8" fmla="*/ 1 w 3"/>
                <a:gd name="T9" fmla="*/ 2 h 6"/>
                <a:gd name="T10" fmla="*/ 1 w 3"/>
                <a:gd name="T11" fmla="*/ 1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2" y="3"/>
                  </a:moveTo>
                  <a:cubicBezTo>
                    <a:pt x="2" y="4"/>
                    <a:pt x="2" y="5"/>
                    <a:pt x="3" y="6"/>
                  </a:cubicBezTo>
                  <a:cubicBezTo>
                    <a:pt x="2" y="5"/>
                    <a:pt x="2" y="4"/>
                    <a:pt x="2" y="3"/>
                  </a:cubicBezTo>
                  <a:moveTo>
                    <a:pt x="0" y="0"/>
                  </a:moveTo>
                  <a:cubicBezTo>
                    <a:pt x="1" y="1"/>
                    <a:pt x="1" y="1"/>
                    <a:pt x="1" y="2"/>
                  </a:cubicBezTo>
                  <a:cubicBezTo>
                    <a:pt x="1" y="2"/>
                    <a:pt x="1" y="1"/>
                    <a:pt x="1" y="1"/>
                  </a:cubicBezTo>
                  <a:cubicBezTo>
                    <a:pt x="1" y="1"/>
                    <a:pt x="1" y="1"/>
                    <a:pt x="1" y="1"/>
                  </a:cubicBezTo>
                  <a:cubicBezTo>
                    <a:pt x="1" y="1"/>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0" name="Freeform 529"/>
            <p:cNvSpPr/>
            <p:nvPr/>
          </p:nvSpPr>
          <p:spPr bwMode="auto">
            <a:xfrm>
              <a:off x="3938" y="286"/>
              <a:ext cx="10" cy="21"/>
            </a:xfrm>
            <a:custGeom>
              <a:avLst/>
              <a:gdLst>
                <a:gd name="T0" fmla="*/ 0 w 6"/>
                <a:gd name="T1" fmla="*/ 0 h 13"/>
                <a:gd name="T2" fmla="*/ 6 w 6"/>
                <a:gd name="T3" fmla="*/ 13 h 13"/>
                <a:gd name="T4" fmla="*/ 5 w 6"/>
                <a:gd name="T5" fmla="*/ 11 h 13"/>
                <a:gd name="T6" fmla="*/ 4 w 6"/>
                <a:gd name="T7" fmla="*/ 8 h 13"/>
                <a:gd name="T8" fmla="*/ 4 w 6"/>
                <a:gd name="T9" fmla="*/ 8 h 13"/>
                <a:gd name="T10" fmla="*/ 3 w 6"/>
                <a:gd name="T11" fmla="*/ 7 h 13"/>
                <a:gd name="T12" fmla="*/ 2 w 6"/>
                <a:gd name="T13" fmla="*/ 5 h 13"/>
                <a:gd name="T14" fmla="*/ 0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0" y="0"/>
                  </a:moveTo>
                  <a:cubicBezTo>
                    <a:pt x="2" y="4"/>
                    <a:pt x="4" y="9"/>
                    <a:pt x="6" y="13"/>
                  </a:cubicBezTo>
                  <a:cubicBezTo>
                    <a:pt x="6" y="12"/>
                    <a:pt x="5" y="11"/>
                    <a:pt x="5" y="11"/>
                  </a:cubicBezTo>
                  <a:cubicBezTo>
                    <a:pt x="4" y="10"/>
                    <a:pt x="4" y="9"/>
                    <a:pt x="4" y="8"/>
                  </a:cubicBezTo>
                  <a:cubicBezTo>
                    <a:pt x="4" y="8"/>
                    <a:pt x="4" y="8"/>
                    <a:pt x="4" y="8"/>
                  </a:cubicBezTo>
                  <a:cubicBezTo>
                    <a:pt x="3" y="7"/>
                    <a:pt x="3" y="7"/>
                    <a:pt x="3" y="7"/>
                  </a:cubicBezTo>
                  <a:cubicBezTo>
                    <a:pt x="3" y="6"/>
                    <a:pt x="3" y="6"/>
                    <a:pt x="2" y="5"/>
                  </a:cubicBezTo>
                  <a:cubicBezTo>
                    <a:pt x="2" y="4"/>
                    <a:pt x="1" y="2"/>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530"/>
            <p:cNvSpPr/>
            <p:nvPr/>
          </p:nvSpPr>
          <p:spPr bwMode="auto">
            <a:xfrm>
              <a:off x="3950" y="31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Freeform 531"/>
            <p:cNvSpPr/>
            <p:nvPr/>
          </p:nvSpPr>
          <p:spPr bwMode="auto">
            <a:xfrm>
              <a:off x="3950" y="310"/>
              <a:ext cx="5" cy="13"/>
            </a:xfrm>
            <a:custGeom>
              <a:avLst/>
              <a:gdLst>
                <a:gd name="T0" fmla="*/ 0 w 3"/>
                <a:gd name="T1" fmla="*/ 0 h 8"/>
                <a:gd name="T2" fmla="*/ 3 w 3"/>
                <a:gd name="T3" fmla="*/ 8 h 8"/>
                <a:gd name="T4" fmla="*/ 3 w 3"/>
                <a:gd name="T5" fmla="*/ 8 h 8"/>
                <a:gd name="T6" fmla="*/ 1 w 3"/>
                <a:gd name="T7" fmla="*/ 2 h 8"/>
                <a:gd name="T8" fmla="*/ 0 w 3"/>
                <a:gd name="T9" fmla="*/ 1 h 8"/>
                <a:gd name="T10" fmla="*/ 0 w 3"/>
                <a:gd name="T11" fmla="*/ 0 h 8"/>
              </a:gdLst>
              <a:ahLst/>
              <a:cxnLst>
                <a:cxn ang="0">
                  <a:pos x="T0" y="T1"/>
                </a:cxn>
                <a:cxn ang="0">
                  <a:pos x="T2" y="T3"/>
                </a:cxn>
                <a:cxn ang="0">
                  <a:pos x="T4" y="T5"/>
                </a:cxn>
                <a:cxn ang="0">
                  <a:pos x="T6" y="T7"/>
                </a:cxn>
                <a:cxn ang="0">
                  <a:pos x="T8" y="T9"/>
                </a:cxn>
                <a:cxn ang="0">
                  <a:pos x="T10" y="T11"/>
                </a:cxn>
              </a:cxnLst>
              <a:rect l="0" t="0" r="r" b="b"/>
              <a:pathLst>
                <a:path w="3" h="8">
                  <a:moveTo>
                    <a:pt x="0" y="0"/>
                  </a:moveTo>
                  <a:cubicBezTo>
                    <a:pt x="1" y="2"/>
                    <a:pt x="2" y="5"/>
                    <a:pt x="3" y="8"/>
                  </a:cubicBezTo>
                  <a:cubicBezTo>
                    <a:pt x="3" y="8"/>
                    <a:pt x="3" y="8"/>
                    <a:pt x="3" y="8"/>
                  </a:cubicBezTo>
                  <a:cubicBezTo>
                    <a:pt x="2" y="6"/>
                    <a:pt x="2" y="4"/>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532"/>
            <p:cNvSpPr/>
            <p:nvPr/>
          </p:nvSpPr>
          <p:spPr bwMode="auto">
            <a:xfrm>
              <a:off x="3956" y="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533"/>
            <p:cNvSpPr/>
            <p:nvPr/>
          </p:nvSpPr>
          <p:spPr bwMode="auto">
            <a:xfrm>
              <a:off x="3956" y="325"/>
              <a:ext cx="10" cy="23"/>
            </a:xfrm>
            <a:custGeom>
              <a:avLst/>
              <a:gdLst>
                <a:gd name="T0" fmla="*/ 0 w 6"/>
                <a:gd name="T1" fmla="*/ 0 h 14"/>
                <a:gd name="T2" fmla="*/ 6 w 6"/>
                <a:gd name="T3" fmla="*/ 14 h 14"/>
                <a:gd name="T4" fmla="*/ 4 w 6"/>
                <a:gd name="T5" fmla="*/ 9 h 14"/>
                <a:gd name="T6" fmla="*/ 3 w 6"/>
                <a:gd name="T7" fmla="*/ 7 h 14"/>
                <a:gd name="T8" fmla="*/ 0 w 6"/>
                <a:gd name="T9" fmla="*/ 0 h 14"/>
                <a:gd name="T10" fmla="*/ 0 w 6"/>
                <a:gd name="T11" fmla="*/ 0 h 14"/>
                <a:gd name="T12" fmla="*/ 0 w 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0"/>
                  </a:moveTo>
                  <a:cubicBezTo>
                    <a:pt x="2" y="4"/>
                    <a:pt x="4" y="9"/>
                    <a:pt x="6" y="14"/>
                  </a:cubicBezTo>
                  <a:cubicBezTo>
                    <a:pt x="5" y="12"/>
                    <a:pt x="4" y="11"/>
                    <a:pt x="4" y="9"/>
                  </a:cubicBezTo>
                  <a:cubicBezTo>
                    <a:pt x="3" y="8"/>
                    <a:pt x="3" y="8"/>
                    <a:pt x="3" y="7"/>
                  </a:cubicBezTo>
                  <a:cubicBezTo>
                    <a:pt x="2" y="5"/>
                    <a:pt x="1" y="3"/>
                    <a:pt x="0" y="0"/>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534"/>
            <p:cNvSpPr>
              <a:spLocks noEditPoints="1"/>
            </p:cNvSpPr>
            <p:nvPr/>
          </p:nvSpPr>
          <p:spPr bwMode="auto">
            <a:xfrm>
              <a:off x="3968" y="354"/>
              <a:ext cx="6" cy="15"/>
            </a:xfrm>
            <a:custGeom>
              <a:avLst/>
              <a:gdLst>
                <a:gd name="T0" fmla="*/ 4 w 4"/>
                <a:gd name="T1" fmla="*/ 9 h 9"/>
                <a:gd name="T2" fmla="*/ 4 w 4"/>
                <a:gd name="T3" fmla="*/ 9 h 9"/>
                <a:gd name="T4" fmla="*/ 4 w 4"/>
                <a:gd name="T5" fmla="*/ 9 h 9"/>
                <a:gd name="T6" fmla="*/ 4 w 4"/>
                <a:gd name="T7" fmla="*/ 9 h 9"/>
                <a:gd name="T8" fmla="*/ 4 w 4"/>
                <a:gd name="T9" fmla="*/ 9 h 9"/>
                <a:gd name="T10" fmla="*/ 0 w 4"/>
                <a:gd name="T11" fmla="*/ 0 h 9"/>
                <a:gd name="T12" fmla="*/ 1 w 4"/>
                <a:gd name="T13" fmla="*/ 0 h 9"/>
                <a:gd name="T14" fmla="*/ 0 w 4"/>
                <a:gd name="T15" fmla="*/ 0 h 9"/>
                <a:gd name="T16" fmla="*/ 0 w 4"/>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4" y="9"/>
                  </a:moveTo>
                  <a:cubicBezTo>
                    <a:pt x="4" y="9"/>
                    <a:pt x="4" y="9"/>
                    <a:pt x="4" y="9"/>
                  </a:cubicBezTo>
                  <a:cubicBezTo>
                    <a:pt x="4" y="9"/>
                    <a:pt x="4" y="9"/>
                    <a:pt x="4" y="9"/>
                  </a:cubicBezTo>
                  <a:cubicBezTo>
                    <a:pt x="4" y="9"/>
                    <a:pt x="4" y="9"/>
                    <a:pt x="4" y="9"/>
                  </a:cubicBezTo>
                  <a:cubicBezTo>
                    <a:pt x="4" y="9"/>
                    <a:pt x="4" y="9"/>
                    <a:pt x="4" y="9"/>
                  </a:cubicBezTo>
                  <a:moveTo>
                    <a:pt x="0" y="0"/>
                  </a:moveTo>
                  <a:cubicBezTo>
                    <a:pt x="1" y="0"/>
                    <a:pt x="1" y="0"/>
                    <a:pt x="1" y="0"/>
                  </a:cubicBezTo>
                  <a:cubicBezTo>
                    <a:pt x="1" y="0"/>
                    <a:pt x="1"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6" name="Freeform 535"/>
            <p:cNvSpPr>
              <a:spLocks noEditPoints="1"/>
            </p:cNvSpPr>
            <p:nvPr/>
          </p:nvSpPr>
          <p:spPr bwMode="auto">
            <a:xfrm>
              <a:off x="3968" y="353"/>
              <a:ext cx="8" cy="19"/>
            </a:xfrm>
            <a:custGeom>
              <a:avLst/>
              <a:gdLst>
                <a:gd name="T0" fmla="*/ 4 w 5"/>
                <a:gd name="T1" fmla="*/ 9 h 12"/>
                <a:gd name="T2" fmla="*/ 5 w 5"/>
                <a:gd name="T3" fmla="*/ 12 h 12"/>
                <a:gd name="T4" fmla="*/ 4 w 5"/>
                <a:gd name="T5" fmla="*/ 10 h 12"/>
                <a:gd name="T6" fmla="*/ 4 w 5"/>
                <a:gd name="T7" fmla="*/ 10 h 12"/>
                <a:gd name="T8" fmla="*/ 4 w 5"/>
                <a:gd name="T9" fmla="*/ 9 h 12"/>
                <a:gd name="T10" fmla="*/ 0 w 5"/>
                <a:gd name="T11" fmla="*/ 0 h 12"/>
                <a:gd name="T12" fmla="*/ 2 w 5"/>
                <a:gd name="T13" fmla="*/ 4 h 12"/>
                <a:gd name="T14" fmla="*/ 1 w 5"/>
                <a:gd name="T15" fmla="*/ 1 h 12"/>
                <a:gd name="T16" fmla="*/ 0 w 5"/>
                <a:gd name="T17" fmla="*/ 1 h 12"/>
                <a:gd name="T18" fmla="*/ 0 w 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2">
                  <a:moveTo>
                    <a:pt x="4" y="9"/>
                  </a:moveTo>
                  <a:cubicBezTo>
                    <a:pt x="4" y="10"/>
                    <a:pt x="5" y="11"/>
                    <a:pt x="5" y="12"/>
                  </a:cubicBezTo>
                  <a:cubicBezTo>
                    <a:pt x="5" y="11"/>
                    <a:pt x="5" y="11"/>
                    <a:pt x="4" y="10"/>
                  </a:cubicBezTo>
                  <a:cubicBezTo>
                    <a:pt x="4" y="10"/>
                    <a:pt x="4" y="10"/>
                    <a:pt x="4" y="10"/>
                  </a:cubicBezTo>
                  <a:cubicBezTo>
                    <a:pt x="4" y="9"/>
                    <a:pt x="4" y="9"/>
                    <a:pt x="4" y="9"/>
                  </a:cubicBezTo>
                  <a:moveTo>
                    <a:pt x="0" y="0"/>
                  </a:moveTo>
                  <a:cubicBezTo>
                    <a:pt x="1" y="1"/>
                    <a:pt x="1" y="2"/>
                    <a:pt x="2" y="4"/>
                  </a:cubicBezTo>
                  <a:cubicBezTo>
                    <a:pt x="1" y="3"/>
                    <a:pt x="1" y="2"/>
                    <a:pt x="1" y="1"/>
                  </a:cubicBezTo>
                  <a:cubicBezTo>
                    <a:pt x="1" y="1"/>
                    <a:pt x="1" y="1"/>
                    <a:pt x="0" y="1"/>
                  </a:cubicBezTo>
                  <a:cubicBezTo>
                    <a:pt x="0" y="1"/>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7" name="Freeform 536"/>
            <p:cNvSpPr/>
            <p:nvPr/>
          </p:nvSpPr>
          <p:spPr bwMode="auto">
            <a:xfrm>
              <a:off x="3968" y="353"/>
              <a:ext cx="8" cy="21"/>
            </a:xfrm>
            <a:custGeom>
              <a:avLst/>
              <a:gdLst>
                <a:gd name="T0" fmla="*/ 0 w 5"/>
                <a:gd name="T1" fmla="*/ 0 h 13"/>
                <a:gd name="T2" fmla="*/ 5 w 5"/>
                <a:gd name="T3" fmla="*/ 13 h 13"/>
                <a:gd name="T4" fmla="*/ 5 w 5"/>
                <a:gd name="T5" fmla="*/ 12 h 13"/>
                <a:gd name="T6" fmla="*/ 4 w 5"/>
                <a:gd name="T7" fmla="*/ 9 h 13"/>
                <a:gd name="T8" fmla="*/ 4 w 5"/>
                <a:gd name="T9" fmla="*/ 9 h 13"/>
                <a:gd name="T10" fmla="*/ 2 w 5"/>
                <a:gd name="T11" fmla="*/ 4 h 13"/>
                <a:gd name="T12" fmla="*/ 0 w 5"/>
                <a:gd name="T13" fmla="*/ 0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2" y="4"/>
                    <a:pt x="4" y="8"/>
                    <a:pt x="5" y="13"/>
                  </a:cubicBezTo>
                  <a:cubicBezTo>
                    <a:pt x="5" y="12"/>
                    <a:pt x="5" y="12"/>
                    <a:pt x="5" y="12"/>
                  </a:cubicBezTo>
                  <a:cubicBezTo>
                    <a:pt x="5" y="11"/>
                    <a:pt x="4" y="10"/>
                    <a:pt x="4" y="9"/>
                  </a:cubicBezTo>
                  <a:cubicBezTo>
                    <a:pt x="4" y="9"/>
                    <a:pt x="4" y="9"/>
                    <a:pt x="4" y="9"/>
                  </a:cubicBezTo>
                  <a:cubicBezTo>
                    <a:pt x="3" y="7"/>
                    <a:pt x="2" y="5"/>
                    <a:pt x="2" y="4"/>
                  </a:cubicBezTo>
                  <a:cubicBezTo>
                    <a:pt x="1" y="2"/>
                    <a:pt x="1"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8" name="Freeform 537"/>
            <p:cNvSpPr>
              <a:spLocks noEditPoints="1"/>
            </p:cNvSpPr>
            <p:nvPr/>
          </p:nvSpPr>
          <p:spPr bwMode="auto">
            <a:xfrm>
              <a:off x="3935" y="277"/>
              <a:ext cx="44" cy="102"/>
            </a:xfrm>
            <a:custGeom>
              <a:avLst/>
              <a:gdLst>
                <a:gd name="T0" fmla="*/ 26 w 27"/>
                <a:gd name="T1" fmla="*/ 60 h 62"/>
                <a:gd name="T2" fmla="*/ 27 w 27"/>
                <a:gd name="T3" fmla="*/ 62 h 62"/>
                <a:gd name="T4" fmla="*/ 26 w 27"/>
                <a:gd name="T5" fmla="*/ 60 h 62"/>
                <a:gd name="T6" fmla="*/ 0 w 27"/>
                <a:gd name="T7" fmla="*/ 0 h 62"/>
                <a:gd name="T8" fmla="*/ 0 w 27"/>
                <a:gd name="T9" fmla="*/ 0 h 62"/>
                <a:gd name="T10" fmla="*/ 26 w 27"/>
                <a:gd name="T11" fmla="*/ 60 h 62"/>
                <a:gd name="T12" fmla="*/ 26 w 27"/>
                <a:gd name="T13" fmla="*/ 60 h 62"/>
                <a:gd name="T14" fmla="*/ 25 w 27"/>
                <a:gd name="T15" fmla="*/ 59 h 62"/>
                <a:gd name="T16" fmla="*/ 20 w 27"/>
                <a:gd name="T17" fmla="*/ 46 h 62"/>
                <a:gd name="T18" fmla="*/ 20 w 27"/>
                <a:gd name="T19" fmla="*/ 45 h 62"/>
                <a:gd name="T20" fmla="*/ 19 w 27"/>
                <a:gd name="T21" fmla="*/ 43 h 62"/>
                <a:gd name="T22" fmla="*/ 13 w 27"/>
                <a:gd name="T23" fmla="*/ 29 h 62"/>
                <a:gd name="T24" fmla="*/ 12 w 27"/>
                <a:gd name="T25" fmla="*/ 28 h 62"/>
                <a:gd name="T26" fmla="*/ 9 w 27"/>
                <a:gd name="T27" fmla="*/ 20 h 62"/>
                <a:gd name="T28" fmla="*/ 9 w 27"/>
                <a:gd name="T29" fmla="*/ 19 h 62"/>
                <a:gd name="T30" fmla="*/ 8 w 27"/>
                <a:gd name="T31" fmla="*/ 18 h 62"/>
                <a:gd name="T32" fmla="*/ 2 w 27"/>
                <a:gd name="T33" fmla="*/ 5 h 62"/>
                <a:gd name="T34" fmla="*/ 2 w 27"/>
                <a:gd name="T35" fmla="*/ 5 h 62"/>
                <a:gd name="T36" fmla="*/ 1 w 27"/>
                <a:gd name="T37" fmla="*/ 4 h 62"/>
                <a:gd name="T38" fmla="*/ 1 w 27"/>
                <a:gd name="T39" fmla="*/ 3 h 62"/>
                <a:gd name="T40" fmla="*/ 0 w 27"/>
                <a:gd name="T41" fmla="*/ 2 h 62"/>
                <a:gd name="T42" fmla="*/ 0 w 27"/>
                <a:gd name="T43" fmla="*/ 1 h 62"/>
                <a:gd name="T44" fmla="*/ 0 w 27"/>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62">
                  <a:moveTo>
                    <a:pt x="26" y="60"/>
                  </a:moveTo>
                  <a:cubicBezTo>
                    <a:pt x="26" y="61"/>
                    <a:pt x="26" y="61"/>
                    <a:pt x="27" y="62"/>
                  </a:cubicBezTo>
                  <a:cubicBezTo>
                    <a:pt x="26" y="61"/>
                    <a:pt x="26" y="61"/>
                    <a:pt x="26" y="60"/>
                  </a:cubicBezTo>
                  <a:moveTo>
                    <a:pt x="0" y="0"/>
                  </a:moveTo>
                  <a:cubicBezTo>
                    <a:pt x="0" y="0"/>
                    <a:pt x="0" y="0"/>
                    <a:pt x="0" y="0"/>
                  </a:cubicBezTo>
                  <a:cubicBezTo>
                    <a:pt x="8" y="17"/>
                    <a:pt x="17" y="38"/>
                    <a:pt x="26" y="60"/>
                  </a:cubicBezTo>
                  <a:cubicBezTo>
                    <a:pt x="26" y="60"/>
                    <a:pt x="26" y="60"/>
                    <a:pt x="26" y="60"/>
                  </a:cubicBezTo>
                  <a:cubicBezTo>
                    <a:pt x="26" y="60"/>
                    <a:pt x="26" y="59"/>
                    <a:pt x="25" y="59"/>
                  </a:cubicBezTo>
                  <a:cubicBezTo>
                    <a:pt x="24" y="54"/>
                    <a:pt x="22" y="50"/>
                    <a:pt x="20" y="46"/>
                  </a:cubicBezTo>
                  <a:cubicBezTo>
                    <a:pt x="20" y="46"/>
                    <a:pt x="20" y="46"/>
                    <a:pt x="20" y="45"/>
                  </a:cubicBezTo>
                  <a:cubicBezTo>
                    <a:pt x="20" y="45"/>
                    <a:pt x="19" y="44"/>
                    <a:pt x="19" y="43"/>
                  </a:cubicBezTo>
                  <a:cubicBezTo>
                    <a:pt x="17" y="38"/>
                    <a:pt x="15" y="33"/>
                    <a:pt x="13" y="29"/>
                  </a:cubicBezTo>
                  <a:cubicBezTo>
                    <a:pt x="13" y="29"/>
                    <a:pt x="12" y="28"/>
                    <a:pt x="12" y="28"/>
                  </a:cubicBezTo>
                  <a:cubicBezTo>
                    <a:pt x="11" y="25"/>
                    <a:pt x="10" y="22"/>
                    <a:pt x="9" y="20"/>
                  </a:cubicBezTo>
                  <a:cubicBezTo>
                    <a:pt x="9" y="19"/>
                    <a:pt x="9" y="19"/>
                    <a:pt x="9" y="19"/>
                  </a:cubicBezTo>
                  <a:cubicBezTo>
                    <a:pt x="8" y="19"/>
                    <a:pt x="8" y="18"/>
                    <a:pt x="8" y="18"/>
                  </a:cubicBezTo>
                  <a:cubicBezTo>
                    <a:pt x="6" y="14"/>
                    <a:pt x="4" y="9"/>
                    <a:pt x="2" y="5"/>
                  </a:cubicBezTo>
                  <a:cubicBezTo>
                    <a:pt x="2" y="5"/>
                    <a:pt x="2" y="5"/>
                    <a:pt x="2" y="5"/>
                  </a:cubicBezTo>
                  <a:cubicBezTo>
                    <a:pt x="2" y="5"/>
                    <a:pt x="2" y="4"/>
                    <a:pt x="1" y="4"/>
                  </a:cubicBezTo>
                  <a:cubicBezTo>
                    <a:pt x="1" y="3"/>
                    <a:pt x="1" y="3"/>
                    <a:pt x="1" y="3"/>
                  </a:cubicBezTo>
                  <a:cubicBezTo>
                    <a:pt x="1" y="3"/>
                    <a:pt x="1" y="2"/>
                    <a:pt x="0" y="2"/>
                  </a:cubicBezTo>
                  <a:cubicBezTo>
                    <a:pt x="0" y="2"/>
                    <a:pt x="0" y="1"/>
                    <a:pt x="0"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9" name="Freeform 538"/>
            <p:cNvSpPr/>
            <p:nvPr/>
          </p:nvSpPr>
          <p:spPr bwMode="auto">
            <a:xfrm>
              <a:off x="3981" y="384"/>
              <a:ext cx="1" cy="3"/>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0"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0" name="Freeform 539"/>
            <p:cNvSpPr>
              <a:spLocks noEditPoints="1"/>
            </p:cNvSpPr>
            <p:nvPr/>
          </p:nvSpPr>
          <p:spPr bwMode="auto">
            <a:xfrm>
              <a:off x="3979" y="382"/>
              <a:ext cx="3" cy="7"/>
            </a:xfrm>
            <a:custGeom>
              <a:avLst/>
              <a:gdLst>
                <a:gd name="T0" fmla="*/ 1 w 2"/>
                <a:gd name="T1" fmla="*/ 1 h 4"/>
                <a:gd name="T2" fmla="*/ 2 w 2"/>
                <a:gd name="T3" fmla="*/ 4 h 4"/>
                <a:gd name="T4" fmla="*/ 2 w 2"/>
                <a:gd name="T5" fmla="*/ 3 h 4"/>
                <a:gd name="T6" fmla="*/ 1 w 2"/>
                <a:gd name="T7" fmla="*/ 1 h 4"/>
                <a:gd name="T8" fmla="*/ 1 w 2"/>
                <a:gd name="T9" fmla="*/ 1 h 4"/>
                <a:gd name="T10" fmla="*/ 0 w 2"/>
                <a:gd name="T11" fmla="*/ 0 h 4"/>
                <a:gd name="T12" fmla="*/ 1 w 2"/>
                <a:gd name="T13" fmla="*/ 1 h 4"/>
                <a:gd name="T14" fmla="*/ 1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2"/>
                    <a:pt x="2" y="3"/>
                    <a:pt x="2" y="4"/>
                  </a:cubicBezTo>
                  <a:cubicBezTo>
                    <a:pt x="2" y="4"/>
                    <a:pt x="2" y="4"/>
                    <a:pt x="2" y="3"/>
                  </a:cubicBezTo>
                  <a:cubicBezTo>
                    <a:pt x="2" y="3"/>
                    <a:pt x="1" y="2"/>
                    <a:pt x="1" y="1"/>
                  </a:cubicBezTo>
                  <a:cubicBezTo>
                    <a:pt x="1" y="1"/>
                    <a:pt x="1" y="1"/>
                    <a:pt x="1" y="1"/>
                  </a:cubicBezTo>
                  <a:moveTo>
                    <a:pt x="0" y="0"/>
                  </a:moveTo>
                  <a:cubicBezTo>
                    <a:pt x="1" y="0"/>
                    <a:pt x="1" y="1"/>
                    <a:pt x="1" y="1"/>
                  </a:cubicBezTo>
                  <a:cubicBezTo>
                    <a:pt x="1" y="1"/>
                    <a:pt x="1" y="0"/>
                    <a:pt x="1" y="0"/>
                  </a:cubicBezTo>
                  <a:cubicBezTo>
                    <a:pt x="1"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1" name="Freeform 540"/>
            <p:cNvSpPr/>
            <p:nvPr/>
          </p:nvSpPr>
          <p:spPr bwMode="auto">
            <a:xfrm>
              <a:off x="3979" y="380"/>
              <a:ext cx="5" cy="12"/>
            </a:xfrm>
            <a:custGeom>
              <a:avLst/>
              <a:gdLst>
                <a:gd name="T0" fmla="*/ 0 w 3"/>
                <a:gd name="T1" fmla="*/ 0 h 7"/>
                <a:gd name="T2" fmla="*/ 0 w 3"/>
                <a:gd name="T3" fmla="*/ 0 h 7"/>
                <a:gd name="T4" fmla="*/ 3 w 3"/>
                <a:gd name="T5" fmla="*/ 7 h 7"/>
                <a:gd name="T6" fmla="*/ 2 w 3"/>
                <a:gd name="T7" fmla="*/ 5 h 7"/>
                <a:gd name="T8" fmla="*/ 1 w 3"/>
                <a:gd name="T9" fmla="*/ 2 h 7"/>
                <a:gd name="T10" fmla="*/ 1 w 3"/>
                <a:gd name="T11" fmla="*/ 2 h 7"/>
                <a:gd name="T12" fmla="*/ 1 w 3"/>
                <a:gd name="T13" fmla="*/ 2 h 7"/>
                <a:gd name="T14" fmla="*/ 0 w 3"/>
                <a:gd name="T15" fmla="*/ 1 h 7"/>
                <a:gd name="T16" fmla="*/ 0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0"/>
                  </a:moveTo>
                  <a:cubicBezTo>
                    <a:pt x="0" y="0"/>
                    <a:pt x="0" y="0"/>
                    <a:pt x="0" y="0"/>
                  </a:cubicBezTo>
                  <a:cubicBezTo>
                    <a:pt x="1" y="2"/>
                    <a:pt x="2" y="5"/>
                    <a:pt x="3" y="7"/>
                  </a:cubicBezTo>
                  <a:cubicBezTo>
                    <a:pt x="3" y="7"/>
                    <a:pt x="3" y="6"/>
                    <a:pt x="2" y="5"/>
                  </a:cubicBezTo>
                  <a:cubicBezTo>
                    <a:pt x="2" y="4"/>
                    <a:pt x="1" y="3"/>
                    <a:pt x="1" y="2"/>
                  </a:cubicBezTo>
                  <a:cubicBezTo>
                    <a:pt x="1" y="2"/>
                    <a:pt x="1" y="2"/>
                    <a:pt x="1" y="2"/>
                  </a:cubicBezTo>
                  <a:cubicBezTo>
                    <a:pt x="1" y="2"/>
                    <a:pt x="1" y="2"/>
                    <a:pt x="1" y="2"/>
                  </a:cubicBezTo>
                  <a:cubicBezTo>
                    <a:pt x="1" y="2"/>
                    <a:pt x="1" y="1"/>
                    <a:pt x="0"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2" name="Oval 541"/>
            <p:cNvSpPr>
              <a:spLocks noChangeArrowheads="1"/>
            </p:cNvSpPr>
            <p:nvPr/>
          </p:nvSpPr>
          <p:spPr bwMode="auto">
            <a:xfrm>
              <a:off x="3927" y="261"/>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3" name="Freeform 542"/>
            <p:cNvSpPr/>
            <p:nvPr/>
          </p:nvSpPr>
          <p:spPr bwMode="auto">
            <a:xfrm>
              <a:off x="3923" y="255"/>
              <a:ext cx="5" cy="8"/>
            </a:xfrm>
            <a:custGeom>
              <a:avLst/>
              <a:gdLst>
                <a:gd name="T0" fmla="*/ 0 w 3"/>
                <a:gd name="T1" fmla="*/ 0 h 5"/>
                <a:gd name="T2" fmla="*/ 0 w 3"/>
                <a:gd name="T3" fmla="*/ 0 h 5"/>
                <a:gd name="T4" fmla="*/ 0 w 3"/>
                <a:gd name="T5" fmla="*/ 1 h 5"/>
                <a:gd name="T6" fmla="*/ 1 w 3"/>
                <a:gd name="T7" fmla="*/ 1 h 5"/>
                <a:gd name="T8" fmla="*/ 3 w 3"/>
                <a:gd name="T9" fmla="*/ 5 h 5"/>
                <a:gd name="T10" fmla="*/ 2 w 3"/>
                <a:gd name="T11" fmla="*/ 4 h 5"/>
                <a:gd name="T12" fmla="*/ 2 w 3"/>
                <a:gd name="T13" fmla="*/ 4 h 5"/>
                <a:gd name="T14" fmla="*/ 2 w 3"/>
                <a:gd name="T15" fmla="*/ 3 h 5"/>
                <a:gd name="T16" fmla="*/ 0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0"/>
                  </a:moveTo>
                  <a:cubicBezTo>
                    <a:pt x="0" y="0"/>
                    <a:pt x="0" y="0"/>
                    <a:pt x="0" y="0"/>
                  </a:cubicBezTo>
                  <a:cubicBezTo>
                    <a:pt x="0" y="0"/>
                    <a:pt x="0" y="0"/>
                    <a:pt x="0" y="1"/>
                  </a:cubicBezTo>
                  <a:cubicBezTo>
                    <a:pt x="0" y="1"/>
                    <a:pt x="1" y="1"/>
                    <a:pt x="1" y="1"/>
                  </a:cubicBezTo>
                  <a:cubicBezTo>
                    <a:pt x="1" y="3"/>
                    <a:pt x="2" y="4"/>
                    <a:pt x="3" y="5"/>
                  </a:cubicBezTo>
                  <a:cubicBezTo>
                    <a:pt x="2" y="5"/>
                    <a:pt x="2" y="5"/>
                    <a:pt x="2" y="4"/>
                  </a:cubicBezTo>
                  <a:cubicBezTo>
                    <a:pt x="2" y="4"/>
                    <a:pt x="2" y="4"/>
                    <a:pt x="2" y="4"/>
                  </a:cubicBezTo>
                  <a:cubicBezTo>
                    <a:pt x="2" y="3"/>
                    <a:pt x="2" y="3"/>
                    <a:pt x="2" y="3"/>
                  </a:cubicBezTo>
                  <a:cubicBezTo>
                    <a:pt x="1" y="2"/>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4" name="Freeform 543"/>
            <p:cNvSpPr/>
            <p:nvPr/>
          </p:nvSpPr>
          <p:spPr bwMode="auto">
            <a:xfrm>
              <a:off x="3925" y="256"/>
              <a:ext cx="3" cy="8"/>
            </a:xfrm>
            <a:custGeom>
              <a:avLst/>
              <a:gdLst>
                <a:gd name="T0" fmla="*/ 0 w 2"/>
                <a:gd name="T1" fmla="*/ 0 h 5"/>
                <a:gd name="T2" fmla="*/ 2 w 2"/>
                <a:gd name="T3" fmla="*/ 5 h 5"/>
                <a:gd name="T4" fmla="*/ 2 w 2"/>
                <a:gd name="T5" fmla="*/ 5 h 5"/>
                <a:gd name="T6" fmla="*/ 2 w 2"/>
                <a:gd name="T7" fmla="*/ 4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2"/>
                    <a:pt x="1" y="3"/>
                    <a:pt x="2" y="5"/>
                  </a:cubicBezTo>
                  <a:cubicBezTo>
                    <a:pt x="2" y="5"/>
                    <a:pt x="2" y="5"/>
                    <a:pt x="2" y="5"/>
                  </a:cubicBezTo>
                  <a:cubicBezTo>
                    <a:pt x="2" y="5"/>
                    <a:pt x="2" y="5"/>
                    <a:pt x="2" y="4"/>
                  </a:cubicBezTo>
                  <a:cubicBezTo>
                    <a:pt x="1" y="3"/>
                    <a:pt x="0"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5" name="Freeform 544"/>
            <p:cNvSpPr/>
            <p:nvPr/>
          </p:nvSpPr>
          <p:spPr bwMode="auto">
            <a:xfrm>
              <a:off x="3986" y="395"/>
              <a:ext cx="5" cy="13"/>
            </a:xfrm>
            <a:custGeom>
              <a:avLst/>
              <a:gdLst>
                <a:gd name="T0" fmla="*/ 0 w 3"/>
                <a:gd name="T1" fmla="*/ 0 h 8"/>
                <a:gd name="T2" fmla="*/ 3 w 3"/>
                <a:gd name="T3" fmla="*/ 8 h 8"/>
                <a:gd name="T4" fmla="*/ 0 w 3"/>
                <a:gd name="T5" fmla="*/ 0 h 8"/>
              </a:gdLst>
              <a:ahLst/>
              <a:cxnLst>
                <a:cxn ang="0">
                  <a:pos x="T0" y="T1"/>
                </a:cxn>
                <a:cxn ang="0">
                  <a:pos x="T2" y="T3"/>
                </a:cxn>
                <a:cxn ang="0">
                  <a:pos x="T4" y="T5"/>
                </a:cxn>
              </a:cxnLst>
              <a:rect l="0" t="0" r="r" b="b"/>
              <a:pathLst>
                <a:path w="3" h="8">
                  <a:moveTo>
                    <a:pt x="0" y="0"/>
                  </a:moveTo>
                  <a:cubicBezTo>
                    <a:pt x="1" y="3"/>
                    <a:pt x="2" y="5"/>
                    <a:pt x="3" y="8"/>
                  </a:cubicBezTo>
                  <a:cubicBezTo>
                    <a:pt x="2" y="5"/>
                    <a:pt x="1" y="3"/>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6" name="Freeform 545"/>
            <p:cNvSpPr/>
            <p:nvPr/>
          </p:nvSpPr>
          <p:spPr bwMode="auto">
            <a:xfrm>
              <a:off x="3928" y="266"/>
              <a:ext cx="2" cy="3"/>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1"/>
                    <a:pt x="1" y="2"/>
                  </a:cubicBezTo>
                  <a:cubicBezTo>
                    <a:pt x="1" y="2"/>
                    <a:pt x="1" y="2"/>
                    <a:pt x="1" y="2"/>
                  </a:cubicBezTo>
                  <a:cubicBezTo>
                    <a:pt x="1" y="1"/>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7" name="Freeform 546"/>
            <p:cNvSpPr>
              <a:spLocks noEditPoints="1"/>
            </p:cNvSpPr>
            <p:nvPr/>
          </p:nvSpPr>
          <p:spPr bwMode="auto">
            <a:xfrm>
              <a:off x="3928" y="266"/>
              <a:ext cx="5" cy="10"/>
            </a:xfrm>
            <a:custGeom>
              <a:avLst/>
              <a:gdLst>
                <a:gd name="T0" fmla="*/ 1 w 3"/>
                <a:gd name="T1" fmla="*/ 2 h 6"/>
                <a:gd name="T2" fmla="*/ 3 w 3"/>
                <a:gd name="T3" fmla="*/ 6 h 6"/>
                <a:gd name="T4" fmla="*/ 3 w 3"/>
                <a:gd name="T5" fmla="*/ 6 h 6"/>
                <a:gd name="T6" fmla="*/ 3 w 3"/>
                <a:gd name="T7" fmla="*/ 5 h 6"/>
                <a:gd name="T8" fmla="*/ 1 w 3"/>
                <a:gd name="T9" fmla="*/ 2 h 6"/>
                <a:gd name="T10" fmla="*/ 0 w 3"/>
                <a:gd name="T11" fmla="*/ 0 h 6"/>
                <a:gd name="T12" fmla="*/ 1 w 3"/>
                <a:gd name="T13" fmla="*/ 2 h 6"/>
                <a:gd name="T14" fmla="*/ 0 w 3"/>
                <a:gd name="T15" fmla="*/ 0 h 6"/>
                <a:gd name="T16" fmla="*/ 0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2"/>
                  </a:moveTo>
                  <a:cubicBezTo>
                    <a:pt x="2" y="3"/>
                    <a:pt x="3" y="5"/>
                    <a:pt x="3" y="6"/>
                  </a:cubicBezTo>
                  <a:cubicBezTo>
                    <a:pt x="3" y="6"/>
                    <a:pt x="3" y="6"/>
                    <a:pt x="3" y="6"/>
                  </a:cubicBezTo>
                  <a:cubicBezTo>
                    <a:pt x="3" y="6"/>
                    <a:pt x="3" y="5"/>
                    <a:pt x="3" y="5"/>
                  </a:cubicBezTo>
                  <a:cubicBezTo>
                    <a:pt x="2" y="4"/>
                    <a:pt x="2" y="3"/>
                    <a:pt x="1" y="2"/>
                  </a:cubicBezTo>
                  <a:moveTo>
                    <a:pt x="0" y="0"/>
                  </a:moveTo>
                  <a:cubicBezTo>
                    <a:pt x="1" y="0"/>
                    <a:pt x="1" y="1"/>
                    <a:pt x="1" y="2"/>
                  </a:cubicBezTo>
                  <a:cubicBezTo>
                    <a:pt x="1" y="1"/>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8" name="Oval 547"/>
            <p:cNvSpPr>
              <a:spLocks noChangeArrowheads="1"/>
            </p:cNvSpPr>
            <p:nvPr/>
          </p:nvSpPr>
          <p:spPr bwMode="auto">
            <a:xfrm>
              <a:off x="3932" y="273"/>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9" name="Freeform 548"/>
            <p:cNvSpPr/>
            <p:nvPr/>
          </p:nvSpPr>
          <p:spPr bwMode="auto">
            <a:xfrm>
              <a:off x="3930" y="269"/>
              <a:ext cx="3" cy="5"/>
            </a:xfrm>
            <a:custGeom>
              <a:avLst/>
              <a:gdLst>
                <a:gd name="T0" fmla="*/ 0 w 2"/>
                <a:gd name="T1" fmla="*/ 0 h 3"/>
                <a:gd name="T2" fmla="*/ 0 w 2"/>
                <a:gd name="T3" fmla="*/ 0 h 3"/>
                <a:gd name="T4" fmla="*/ 0 w 2"/>
                <a:gd name="T5" fmla="*/ 0 h 3"/>
                <a:gd name="T6" fmla="*/ 2 w 2"/>
                <a:gd name="T7" fmla="*/ 3 h 3"/>
                <a:gd name="T8" fmla="*/ 1 w 2"/>
                <a:gd name="T9" fmla="*/ 2 h 3"/>
                <a:gd name="T10" fmla="*/ 1 w 2"/>
                <a:gd name="T11" fmla="*/ 2 h 3"/>
                <a:gd name="T12" fmla="*/ 1 w 2"/>
                <a:gd name="T13" fmla="*/ 1 h 3"/>
                <a:gd name="T14" fmla="*/ 1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cubicBezTo>
                    <a:pt x="0" y="0"/>
                    <a:pt x="0" y="0"/>
                    <a:pt x="0" y="0"/>
                  </a:cubicBezTo>
                  <a:cubicBezTo>
                    <a:pt x="0" y="0"/>
                    <a:pt x="0" y="0"/>
                    <a:pt x="0" y="0"/>
                  </a:cubicBezTo>
                  <a:cubicBezTo>
                    <a:pt x="1" y="1"/>
                    <a:pt x="1" y="2"/>
                    <a:pt x="2" y="3"/>
                  </a:cubicBezTo>
                  <a:cubicBezTo>
                    <a:pt x="2" y="3"/>
                    <a:pt x="2" y="3"/>
                    <a:pt x="1" y="2"/>
                  </a:cubicBezTo>
                  <a:cubicBezTo>
                    <a:pt x="1" y="2"/>
                    <a:pt x="1" y="2"/>
                    <a:pt x="1" y="2"/>
                  </a:cubicBezTo>
                  <a:cubicBezTo>
                    <a:pt x="1" y="2"/>
                    <a:pt x="1" y="2"/>
                    <a:pt x="1" y="1"/>
                  </a:cubicBezTo>
                  <a:cubicBezTo>
                    <a:pt x="1" y="1"/>
                    <a:pt x="1" y="1"/>
                    <a:pt x="1" y="1"/>
                  </a:cubicBezTo>
                  <a:cubicBezTo>
                    <a:pt x="1"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0" name="Freeform 549"/>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1" name="Freeform 550"/>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2" name="Freeform 551"/>
            <p:cNvSpPr/>
            <p:nvPr/>
          </p:nvSpPr>
          <p:spPr bwMode="auto">
            <a:xfrm>
              <a:off x="3874" y="160"/>
              <a:ext cx="2" cy="3"/>
            </a:xfrm>
            <a:custGeom>
              <a:avLst/>
              <a:gdLst>
                <a:gd name="T0" fmla="*/ 0 w 1"/>
                <a:gd name="T1" fmla="*/ 0 h 2"/>
                <a:gd name="T2" fmla="*/ 1 w 1"/>
                <a:gd name="T3" fmla="*/ 2 h 2"/>
                <a:gd name="T4" fmla="*/ 1 w 1"/>
                <a:gd name="T5" fmla="*/ 2 h 2"/>
                <a:gd name="T6" fmla="*/ 0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1" y="2"/>
                  </a:cubicBezTo>
                  <a:cubicBezTo>
                    <a:pt x="1" y="2"/>
                    <a:pt x="1" y="2"/>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3" name="Freeform 552"/>
            <p:cNvSpPr/>
            <p:nvPr/>
          </p:nvSpPr>
          <p:spPr bwMode="auto">
            <a:xfrm>
              <a:off x="3874" y="160"/>
              <a:ext cx="2" cy="3"/>
            </a:xfrm>
            <a:custGeom>
              <a:avLst/>
              <a:gdLst>
                <a:gd name="T0" fmla="*/ 0 w 1"/>
                <a:gd name="T1" fmla="*/ 0 h 2"/>
                <a:gd name="T2" fmla="*/ 0 w 1"/>
                <a:gd name="T3" fmla="*/ 0 h 2"/>
                <a:gd name="T4" fmla="*/ 1 w 1"/>
                <a:gd name="T5" fmla="*/ 2 h 2"/>
                <a:gd name="T6" fmla="*/ 1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1" y="2"/>
                  </a:cubicBezTo>
                  <a:cubicBezTo>
                    <a:pt x="1" y="2"/>
                    <a:pt x="1" y="2"/>
                    <a:pt x="1" y="2"/>
                  </a:cubicBezTo>
                  <a:cubicBezTo>
                    <a:pt x="1" y="2"/>
                    <a:pt x="1" y="2"/>
                    <a:pt x="1" y="2"/>
                  </a:cubicBezTo>
                  <a:cubicBezTo>
                    <a:pt x="0" y="1"/>
                    <a:pt x="0" y="1"/>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4" name="Freeform 553"/>
            <p:cNvSpPr/>
            <p:nvPr/>
          </p:nvSpPr>
          <p:spPr bwMode="auto">
            <a:xfrm>
              <a:off x="3873" y="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5" name="Freeform 554"/>
            <p:cNvSpPr/>
            <p:nvPr/>
          </p:nvSpPr>
          <p:spPr bwMode="auto">
            <a:xfrm>
              <a:off x="3873" y="156"/>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6" name="Freeform 555"/>
            <p:cNvSpPr/>
            <p:nvPr/>
          </p:nvSpPr>
          <p:spPr bwMode="auto">
            <a:xfrm>
              <a:off x="3873" y="15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7" name="Freeform 556"/>
            <p:cNvSpPr/>
            <p:nvPr/>
          </p:nvSpPr>
          <p:spPr bwMode="auto">
            <a:xfrm>
              <a:off x="3871" y="156"/>
              <a:ext cx="2" cy="4"/>
            </a:xfrm>
            <a:custGeom>
              <a:avLst/>
              <a:gdLst>
                <a:gd name="T0" fmla="*/ 0 w 1"/>
                <a:gd name="T1" fmla="*/ 0 h 2"/>
                <a:gd name="T2" fmla="*/ 1 w 1"/>
                <a:gd name="T3" fmla="*/ 0 h 2"/>
                <a:gd name="T4" fmla="*/ 1 w 1"/>
                <a:gd name="T5" fmla="*/ 1 h 2"/>
                <a:gd name="T6" fmla="*/ 1 w 1"/>
                <a:gd name="T7" fmla="*/ 2 h 2"/>
                <a:gd name="T8" fmla="*/ 1 w 1"/>
                <a:gd name="T9" fmla="*/ 1 h 2"/>
                <a:gd name="T10" fmla="*/ 1 w 1"/>
                <a:gd name="T11" fmla="*/ 0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1" y="0"/>
                    <a:pt x="1" y="0"/>
                    <a:pt x="1" y="0"/>
                  </a:cubicBezTo>
                  <a:cubicBezTo>
                    <a:pt x="1" y="1"/>
                    <a:pt x="1" y="1"/>
                    <a:pt x="1" y="1"/>
                  </a:cubicBezTo>
                  <a:cubicBezTo>
                    <a:pt x="1" y="2"/>
                    <a:pt x="1" y="2"/>
                    <a:pt x="1" y="2"/>
                  </a:cubicBezTo>
                  <a:cubicBezTo>
                    <a:pt x="1" y="2"/>
                    <a:pt x="1" y="1"/>
                    <a:pt x="1" y="1"/>
                  </a:cubicBezTo>
                  <a:cubicBezTo>
                    <a:pt x="1" y="1"/>
                    <a:pt x="1" y="1"/>
                    <a:pt x="1"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8" name="Freeform 557"/>
            <p:cNvSpPr/>
            <p:nvPr/>
          </p:nvSpPr>
          <p:spPr bwMode="auto">
            <a:xfrm>
              <a:off x="3876" y="16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9" name="Freeform 558"/>
            <p:cNvSpPr/>
            <p:nvPr/>
          </p:nvSpPr>
          <p:spPr bwMode="auto">
            <a:xfrm>
              <a:off x="3878" y="166"/>
              <a:ext cx="1" cy="2"/>
            </a:xfrm>
            <a:custGeom>
              <a:avLst/>
              <a:gdLst>
                <a:gd name="T0" fmla="*/ 0 w 1"/>
                <a:gd name="T1" fmla="*/ 0 h 1"/>
                <a:gd name="T2" fmla="*/ 0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1" y="1"/>
                  </a:cubicBezTo>
                  <a:cubicBezTo>
                    <a:pt x="1" y="1"/>
                    <a:pt x="1" y="1"/>
                    <a:pt x="1" y="1"/>
                  </a:cubicBezTo>
                  <a:cubicBezTo>
                    <a:pt x="0" y="1"/>
                    <a:pt x="0" y="1"/>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0" name="Freeform 559"/>
            <p:cNvSpPr/>
            <p:nvPr/>
          </p:nvSpPr>
          <p:spPr bwMode="auto">
            <a:xfrm>
              <a:off x="3878" y="16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1" name="Freeform 560"/>
            <p:cNvSpPr/>
            <p:nvPr/>
          </p:nvSpPr>
          <p:spPr bwMode="auto">
            <a:xfrm>
              <a:off x="3878" y="166"/>
              <a:ext cx="0" cy="2"/>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2" name="Freeform 561"/>
            <p:cNvSpPr/>
            <p:nvPr/>
          </p:nvSpPr>
          <p:spPr bwMode="auto">
            <a:xfrm>
              <a:off x="3878" y="16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562"/>
            <p:cNvSpPr>
              <a:spLocks noEditPoints="1"/>
            </p:cNvSpPr>
            <p:nvPr/>
          </p:nvSpPr>
          <p:spPr bwMode="auto">
            <a:xfrm>
              <a:off x="3879" y="170"/>
              <a:ext cx="2" cy="4"/>
            </a:xfrm>
            <a:custGeom>
              <a:avLst/>
              <a:gdLst>
                <a:gd name="T0" fmla="*/ 1 w 1"/>
                <a:gd name="T1" fmla="*/ 2 h 3"/>
                <a:gd name="T2" fmla="*/ 1 w 1"/>
                <a:gd name="T3" fmla="*/ 2 h 3"/>
                <a:gd name="T4" fmla="*/ 1 w 1"/>
                <a:gd name="T5" fmla="*/ 3 h 3"/>
                <a:gd name="T6" fmla="*/ 1 w 1"/>
                <a:gd name="T7" fmla="*/ 2 h 3"/>
                <a:gd name="T8" fmla="*/ 0 w 1"/>
                <a:gd name="T9" fmla="*/ 0 h 3"/>
                <a:gd name="T10" fmla="*/ 0 w 1"/>
                <a:gd name="T11" fmla="*/ 0 h 3"/>
                <a:gd name="T12" fmla="*/ 0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2"/>
                  </a:moveTo>
                  <a:cubicBezTo>
                    <a:pt x="1" y="2"/>
                    <a:pt x="1" y="2"/>
                    <a:pt x="1" y="2"/>
                  </a:cubicBezTo>
                  <a:cubicBezTo>
                    <a:pt x="1" y="3"/>
                    <a:pt x="1" y="3"/>
                    <a:pt x="1" y="3"/>
                  </a:cubicBezTo>
                  <a:cubicBezTo>
                    <a:pt x="1" y="2"/>
                    <a:pt x="1" y="2"/>
                    <a:pt x="1" y="2"/>
                  </a:cubicBezTo>
                  <a:moveTo>
                    <a:pt x="0" y="0"/>
                  </a:moveTo>
                  <a:cubicBezTo>
                    <a:pt x="0" y="0"/>
                    <a:pt x="0" y="0"/>
                    <a:pt x="0" y="0"/>
                  </a:cubicBezTo>
                  <a:cubicBezTo>
                    <a:pt x="0" y="0"/>
                    <a:pt x="0" y="0"/>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4" name="Freeform 563"/>
            <p:cNvSpPr>
              <a:spLocks noEditPoints="1"/>
            </p:cNvSpPr>
            <p:nvPr/>
          </p:nvSpPr>
          <p:spPr bwMode="auto">
            <a:xfrm>
              <a:off x="3879" y="170"/>
              <a:ext cx="2" cy="3"/>
            </a:xfrm>
            <a:custGeom>
              <a:avLst/>
              <a:gdLst>
                <a:gd name="T0" fmla="*/ 1 w 1"/>
                <a:gd name="T1" fmla="*/ 2 h 2"/>
                <a:gd name="T2" fmla="*/ 1 w 1"/>
                <a:gd name="T3" fmla="*/ 2 h 2"/>
                <a:gd name="T4" fmla="*/ 1 w 1"/>
                <a:gd name="T5" fmla="*/ 2 h 2"/>
                <a:gd name="T6" fmla="*/ 1 w 1"/>
                <a:gd name="T7" fmla="*/ 2 h 2"/>
                <a:gd name="T8" fmla="*/ 1 w 1"/>
                <a:gd name="T9" fmla="*/ 2 h 2"/>
                <a:gd name="T10" fmla="*/ 0 w 1"/>
                <a:gd name="T11" fmla="*/ 0 h 2"/>
                <a:gd name="T12" fmla="*/ 0 w 1"/>
                <a:gd name="T13" fmla="*/ 0 h 2"/>
                <a:gd name="T14" fmla="*/ 1 w 1"/>
                <a:gd name="T15" fmla="*/ 1 h 2"/>
                <a:gd name="T16" fmla="*/ 0 w 1"/>
                <a:gd name="T17" fmla="*/ 1 h 2"/>
                <a:gd name="T18" fmla="*/ 0 w 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2"/>
                  </a:moveTo>
                  <a:cubicBezTo>
                    <a:pt x="1" y="2"/>
                    <a:pt x="1" y="2"/>
                    <a:pt x="1" y="2"/>
                  </a:cubicBezTo>
                  <a:cubicBezTo>
                    <a:pt x="1" y="2"/>
                    <a:pt x="1" y="2"/>
                    <a:pt x="1" y="2"/>
                  </a:cubicBezTo>
                  <a:cubicBezTo>
                    <a:pt x="1" y="2"/>
                    <a:pt x="1" y="2"/>
                    <a:pt x="1" y="2"/>
                  </a:cubicBezTo>
                  <a:cubicBezTo>
                    <a:pt x="1" y="2"/>
                    <a:pt x="1" y="2"/>
                    <a:pt x="1" y="2"/>
                  </a:cubicBezTo>
                  <a:moveTo>
                    <a:pt x="0" y="0"/>
                  </a:moveTo>
                  <a:cubicBezTo>
                    <a:pt x="0" y="0"/>
                    <a:pt x="0" y="0"/>
                    <a:pt x="0" y="0"/>
                  </a:cubicBezTo>
                  <a:cubicBezTo>
                    <a:pt x="0" y="0"/>
                    <a:pt x="0" y="1"/>
                    <a:pt x="1" y="1"/>
                  </a:cubicBezTo>
                  <a:cubicBezTo>
                    <a:pt x="1" y="1"/>
                    <a:pt x="0" y="1"/>
                    <a:pt x="0"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564"/>
            <p:cNvSpPr/>
            <p:nvPr/>
          </p:nvSpPr>
          <p:spPr bwMode="auto">
            <a:xfrm>
              <a:off x="3879" y="170"/>
              <a:ext cx="2" cy="3"/>
            </a:xfrm>
            <a:custGeom>
              <a:avLst/>
              <a:gdLst>
                <a:gd name="T0" fmla="*/ 0 w 1"/>
                <a:gd name="T1" fmla="*/ 0 h 2"/>
                <a:gd name="T2" fmla="*/ 0 w 1"/>
                <a:gd name="T3" fmla="*/ 1 h 2"/>
                <a:gd name="T4" fmla="*/ 1 w 1"/>
                <a:gd name="T5" fmla="*/ 2 h 2"/>
                <a:gd name="T6" fmla="*/ 1 w 1"/>
                <a:gd name="T7" fmla="*/ 2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1"/>
                  </a:cubicBezTo>
                  <a:cubicBezTo>
                    <a:pt x="1" y="1"/>
                    <a:pt x="1" y="2"/>
                    <a:pt x="1" y="2"/>
                  </a:cubicBezTo>
                  <a:cubicBezTo>
                    <a:pt x="1" y="2"/>
                    <a:pt x="1" y="2"/>
                    <a:pt x="1" y="2"/>
                  </a:cubicBezTo>
                  <a:cubicBezTo>
                    <a:pt x="1" y="2"/>
                    <a:pt x="1" y="2"/>
                    <a:pt x="1" y="2"/>
                  </a:cubicBezTo>
                  <a:cubicBezTo>
                    <a:pt x="1" y="2"/>
                    <a:pt x="1" y="1"/>
                    <a:pt x="1"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6" name="Freeform 565"/>
            <p:cNvSpPr/>
            <p:nvPr/>
          </p:nvSpPr>
          <p:spPr bwMode="auto">
            <a:xfrm>
              <a:off x="3879" y="171"/>
              <a:ext cx="2" cy="2"/>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1" y="1"/>
                  </a:cubicBezTo>
                  <a:cubicBezTo>
                    <a:pt x="1" y="1"/>
                    <a:pt x="1" y="1"/>
                    <a:pt x="1" y="1"/>
                  </a:cubicBezTo>
                  <a:cubicBezTo>
                    <a:pt x="1" y="1"/>
                    <a:pt x="1"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7" name="Freeform 566"/>
            <p:cNvSpPr/>
            <p:nvPr/>
          </p:nvSpPr>
          <p:spPr bwMode="auto">
            <a:xfrm>
              <a:off x="3881" y="17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8" name="Freeform 567"/>
            <p:cNvSpPr/>
            <p:nvPr/>
          </p:nvSpPr>
          <p:spPr bwMode="auto">
            <a:xfrm>
              <a:off x="3881" y="17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9" name="Freeform 568"/>
            <p:cNvSpPr/>
            <p:nvPr/>
          </p:nvSpPr>
          <p:spPr bwMode="auto">
            <a:xfrm>
              <a:off x="3883" y="176"/>
              <a:ext cx="3" cy="7"/>
            </a:xfrm>
            <a:custGeom>
              <a:avLst/>
              <a:gdLst>
                <a:gd name="T0" fmla="*/ 0 w 2"/>
                <a:gd name="T1" fmla="*/ 0 h 4"/>
                <a:gd name="T2" fmla="*/ 2 w 2"/>
                <a:gd name="T3" fmla="*/ 4 h 4"/>
                <a:gd name="T4" fmla="*/ 1 w 2"/>
                <a:gd name="T5" fmla="*/ 2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2" y="3"/>
                    <a:pt x="2" y="4"/>
                  </a:cubicBezTo>
                  <a:cubicBezTo>
                    <a:pt x="2" y="3"/>
                    <a:pt x="2" y="2"/>
                    <a:pt x="1" y="2"/>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0" name="Freeform 569"/>
            <p:cNvSpPr>
              <a:spLocks noEditPoints="1"/>
            </p:cNvSpPr>
            <p:nvPr/>
          </p:nvSpPr>
          <p:spPr bwMode="auto">
            <a:xfrm>
              <a:off x="3883" y="176"/>
              <a:ext cx="4" cy="8"/>
            </a:xfrm>
            <a:custGeom>
              <a:avLst/>
              <a:gdLst>
                <a:gd name="T0" fmla="*/ 2 w 3"/>
                <a:gd name="T1" fmla="*/ 4 h 5"/>
                <a:gd name="T2" fmla="*/ 3 w 3"/>
                <a:gd name="T3" fmla="*/ 4 h 5"/>
                <a:gd name="T4" fmla="*/ 3 w 3"/>
                <a:gd name="T5" fmla="*/ 5 h 5"/>
                <a:gd name="T6" fmla="*/ 2 w 3"/>
                <a:gd name="T7" fmla="*/ 4 h 5"/>
                <a:gd name="T8" fmla="*/ 0 w 3"/>
                <a:gd name="T9" fmla="*/ 0 h 5"/>
                <a:gd name="T10" fmla="*/ 0 w 3"/>
                <a:gd name="T11" fmla="*/ 0 h 5"/>
                <a:gd name="T12" fmla="*/ 1 w 3"/>
                <a:gd name="T13" fmla="*/ 1 h 5"/>
                <a:gd name="T14" fmla="*/ 2 w 3"/>
                <a:gd name="T15" fmla="*/ 4 h 5"/>
                <a:gd name="T16" fmla="*/ 2 w 3"/>
                <a:gd name="T17" fmla="*/ 4 h 5"/>
                <a:gd name="T18" fmla="*/ 2 w 3"/>
                <a:gd name="T19" fmla="*/ 4 h 5"/>
                <a:gd name="T20" fmla="*/ 2 w 3"/>
                <a:gd name="T21" fmla="*/ 4 h 5"/>
                <a:gd name="T22" fmla="*/ 0 w 3"/>
                <a:gd name="T23" fmla="*/ 0 h 5"/>
                <a:gd name="T24" fmla="*/ 0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4"/>
                  </a:moveTo>
                  <a:cubicBezTo>
                    <a:pt x="2" y="4"/>
                    <a:pt x="3" y="4"/>
                    <a:pt x="3" y="4"/>
                  </a:cubicBezTo>
                  <a:cubicBezTo>
                    <a:pt x="3" y="4"/>
                    <a:pt x="3" y="5"/>
                    <a:pt x="3" y="5"/>
                  </a:cubicBezTo>
                  <a:cubicBezTo>
                    <a:pt x="3" y="5"/>
                    <a:pt x="3" y="4"/>
                    <a:pt x="2" y="4"/>
                  </a:cubicBezTo>
                  <a:moveTo>
                    <a:pt x="0" y="0"/>
                  </a:moveTo>
                  <a:cubicBezTo>
                    <a:pt x="0" y="0"/>
                    <a:pt x="0" y="0"/>
                    <a:pt x="0" y="0"/>
                  </a:cubicBezTo>
                  <a:cubicBezTo>
                    <a:pt x="0" y="0"/>
                    <a:pt x="1" y="1"/>
                    <a:pt x="1" y="1"/>
                  </a:cubicBezTo>
                  <a:cubicBezTo>
                    <a:pt x="1" y="2"/>
                    <a:pt x="2" y="3"/>
                    <a:pt x="2" y="4"/>
                  </a:cubicBezTo>
                  <a:cubicBezTo>
                    <a:pt x="2" y="4"/>
                    <a:pt x="2" y="4"/>
                    <a:pt x="2" y="4"/>
                  </a:cubicBezTo>
                  <a:cubicBezTo>
                    <a:pt x="2" y="4"/>
                    <a:pt x="2" y="4"/>
                    <a:pt x="2" y="4"/>
                  </a:cubicBezTo>
                  <a:cubicBezTo>
                    <a:pt x="2" y="4"/>
                    <a:pt x="2" y="4"/>
                    <a:pt x="2" y="4"/>
                  </a:cubicBezTo>
                  <a:cubicBezTo>
                    <a:pt x="2" y="3"/>
                    <a:pt x="1"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1" name="Freeform 570"/>
            <p:cNvSpPr/>
            <p:nvPr/>
          </p:nvSpPr>
          <p:spPr bwMode="auto">
            <a:xfrm>
              <a:off x="3887" y="183"/>
              <a:ext cx="0" cy="3"/>
            </a:xfrm>
            <a:custGeom>
              <a:avLst/>
              <a:gdLst>
                <a:gd name="T0" fmla="*/ 0 h 2"/>
                <a:gd name="T1" fmla="*/ 1 h 2"/>
                <a:gd name="T2" fmla="*/ 1 h 2"/>
                <a:gd name="T3" fmla="*/ 2 h 2"/>
                <a:gd name="T4" fmla="*/ 1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0"/>
                    <a:pt x="0" y="1"/>
                    <a:pt x="0" y="1"/>
                  </a:cubicBezTo>
                  <a:cubicBezTo>
                    <a:pt x="0" y="1"/>
                    <a:pt x="0" y="1"/>
                    <a:pt x="0" y="1"/>
                  </a:cubicBezTo>
                  <a:cubicBezTo>
                    <a:pt x="0" y="2"/>
                    <a:pt x="0" y="2"/>
                    <a:pt x="0" y="2"/>
                  </a:cubicBezTo>
                  <a:cubicBezTo>
                    <a:pt x="0" y="1"/>
                    <a:pt x="0" y="1"/>
                    <a:pt x="0"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2" name="Freeform 571"/>
            <p:cNvSpPr/>
            <p:nvPr/>
          </p:nvSpPr>
          <p:spPr bwMode="auto">
            <a:xfrm>
              <a:off x="3887" y="1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3" name="Freeform 572"/>
            <p:cNvSpPr/>
            <p:nvPr/>
          </p:nvSpPr>
          <p:spPr bwMode="auto">
            <a:xfrm>
              <a:off x="3892" y="192"/>
              <a:ext cx="2" cy="5"/>
            </a:xfrm>
            <a:custGeom>
              <a:avLst/>
              <a:gdLst>
                <a:gd name="T0" fmla="*/ 0 w 1"/>
                <a:gd name="T1" fmla="*/ 0 h 3"/>
                <a:gd name="T2" fmla="*/ 1 w 1"/>
                <a:gd name="T3" fmla="*/ 3 h 3"/>
                <a:gd name="T4" fmla="*/ 0 w 1"/>
                <a:gd name="T5" fmla="*/ 0 h 3"/>
                <a:gd name="T6" fmla="*/ 0 w 1"/>
                <a:gd name="T7" fmla="*/ 0 h 3"/>
                <a:gd name="T8" fmla="*/ 0 w 1"/>
                <a:gd name="T9" fmla="*/ 0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2"/>
                    <a:pt x="1" y="3"/>
                  </a:cubicBezTo>
                  <a:cubicBezTo>
                    <a:pt x="1" y="2"/>
                    <a:pt x="0" y="1"/>
                    <a:pt x="0" y="0"/>
                  </a:cubicBez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4" name="Freeform 573"/>
            <p:cNvSpPr>
              <a:spLocks noEditPoints="1"/>
            </p:cNvSpPr>
            <p:nvPr/>
          </p:nvSpPr>
          <p:spPr bwMode="auto">
            <a:xfrm>
              <a:off x="3887" y="186"/>
              <a:ext cx="9" cy="15"/>
            </a:xfrm>
            <a:custGeom>
              <a:avLst/>
              <a:gdLst>
                <a:gd name="T0" fmla="*/ 2 w 5"/>
                <a:gd name="T1" fmla="*/ 3 h 9"/>
                <a:gd name="T2" fmla="*/ 5 w 5"/>
                <a:gd name="T3" fmla="*/ 9 h 9"/>
                <a:gd name="T4" fmla="*/ 4 w 5"/>
                <a:gd name="T5" fmla="*/ 7 h 9"/>
                <a:gd name="T6" fmla="*/ 3 w 5"/>
                <a:gd name="T7" fmla="*/ 4 h 9"/>
                <a:gd name="T8" fmla="*/ 2 w 5"/>
                <a:gd name="T9" fmla="*/ 3 h 9"/>
                <a:gd name="T10" fmla="*/ 0 w 5"/>
                <a:gd name="T11" fmla="*/ 0 h 9"/>
                <a:gd name="T12" fmla="*/ 1 w 5"/>
                <a:gd name="T13" fmla="*/ 1 h 9"/>
                <a:gd name="T14" fmla="*/ 0 w 5"/>
                <a:gd name="T15" fmla="*/ 0 h 9"/>
                <a:gd name="T16" fmla="*/ 0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3"/>
                  </a:moveTo>
                  <a:cubicBezTo>
                    <a:pt x="3" y="5"/>
                    <a:pt x="4" y="7"/>
                    <a:pt x="5" y="9"/>
                  </a:cubicBezTo>
                  <a:cubicBezTo>
                    <a:pt x="5" y="9"/>
                    <a:pt x="5" y="8"/>
                    <a:pt x="4" y="7"/>
                  </a:cubicBezTo>
                  <a:cubicBezTo>
                    <a:pt x="4" y="6"/>
                    <a:pt x="3" y="5"/>
                    <a:pt x="3" y="4"/>
                  </a:cubicBezTo>
                  <a:cubicBezTo>
                    <a:pt x="2" y="3"/>
                    <a:pt x="2" y="3"/>
                    <a:pt x="2" y="3"/>
                  </a:cubicBezTo>
                  <a:moveTo>
                    <a:pt x="0" y="0"/>
                  </a:moveTo>
                  <a:cubicBezTo>
                    <a:pt x="1" y="0"/>
                    <a:pt x="1" y="1"/>
                    <a:pt x="1" y="1"/>
                  </a:cubicBezTo>
                  <a:cubicBezTo>
                    <a:pt x="1" y="1"/>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5" name="Freeform 574"/>
            <p:cNvSpPr/>
            <p:nvPr/>
          </p:nvSpPr>
          <p:spPr bwMode="auto">
            <a:xfrm>
              <a:off x="3887" y="186"/>
              <a:ext cx="12" cy="21"/>
            </a:xfrm>
            <a:custGeom>
              <a:avLst/>
              <a:gdLst>
                <a:gd name="T0" fmla="*/ 0 w 7"/>
                <a:gd name="T1" fmla="*/ 0 h 13"/>
                <a:gd name="T2" fmla="*/ 4 w 7"/>
                <a:gd name="T3" fmla="*/ 7 h 13"/>
                <a:gd name="T4" fmla="*/ 7 w 7"/>
                <a:gd name="T5" fmla="*/ 13 h 13"/>
                <a:gd name="T6" fmla="*/ 5 w 7"/>
                <a:gd name="T7" fmla="*/ 9 h 13"/>
                <a:gd name="T8" fmla="*/ 2 w 7"/>
                <a:gd name="T9" fmla="*/ 3 h 13"/>
                <a:gd name="T10" fmla="*/ 1 w 7"/>
                <a:gd name="T11" fmla="*/ 1 h 13"/>
                <a:gd name="T12" fmla="*/ 0 w 7"/>
                <a:gd name="T13" fmla="*/ 0 h 13"/>
                <a:gd name="T14" fmla="*/ 0 w 7"/>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0" y="0"/>
                  </a:moveTo>
                  <a:cubicBezTo>
                    <a:pt x="2" y="2"/>
                    <a:pt x="3" y="5"/>
                    <a:pt x="4" y="7"/>
                  </a:cubicBezTo>
                  <a:cubicBezTo>
                    <a:pt x="5" y="9"/>
                    <a:pt x="6" y="11"/>
                    <a:pt x="7" y="13"/>
                  </a:cubicBezTo>
                  <a:cubicBezTo>
                    <a:pt x="7" y="12"/>
                    <a:pt x="6" y="10"/>
                    <a:pt x="5" y="9"/>
                  </a:cubicBezTo>
                  <a:cubicBezTo>
                    <a:pt x="4" y="7"/>
                    <a:pt x="3" y="5"/>
                    <a:pt x="2" y="3"/>
                  </a:cubicBezTo>
                  <a:cubicBezTo>
                    <a:pt x="2" y="2"/>
                    <a:pt x="1" y="2"/>
                    <a:pt x="1" y="1"/>
                  </a:cubicBezTo>
                  <a:cubicBezTo>
                    <a:pt x="1" y="1"/>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6" name="Freeform 575"/>
            <p:cNvSpPr>
              <a:spLocks noEditPoints="1"/>
            </p:cNvSpPr>
            <p:nvPr/>
          </p:nvSpPr>
          <p:spPr bwMode="auto">
            <a:xfrm>
              <a:off x="3894" y="197"/>
              <a:ext cx="15" cy="28"/>
            </a:xfrm>
            <a:custGeom>
              <a:avLst/>
              <a:gdLst>
                <a:gd name="T0" fmla="*/ 6 w 9"/>
                <a:gd name="T1" fmla="*/ 12 h 17"/>
                <a:gd name="T2" fmla="*/ 9 w 9"/>
                <a:gd name="T3" fmla="*/ 17 h 17"/>
                <a:gd name="T4" fmla="*/ 6 w 9"/>
                <a:gd name="T5" fmla="*/ 12 h 17"/>
                <a:gd name="T6" fmla="*/ 0 w 9"/>
                <a:gd name="T7" fmla="*/ 0 h 17"/>
                <a:gd name="T8" fmla="*/ 6 w 9"/>
                <a:gd name="T9" fmla="*/ 12 h 17"/>
                <a:gd name="T10" fmla="*/ 6 w 9"/>
                <a:gd name="T11" fmla="*/ 12 h 17"/>
                <a:gd name="T12" fmla="*/ 3 w 9"/>
                <a:gd name="T13" fmla="*/ 6 h 17"/>
                <a:gd name="T14" fmla="*/ 0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6" y="12"/>
                  </a:moveTo>
                  <a:cubicBezTo>
                    <a:pt x="7" y="13"/>
                    <a:pt x="8" y="15"/>
                    <a:pt x="9" y="17"/>
                  </a:cubicBezTo>
                  <a:cubicBezTo>
                    <a:pt x="8" y="15"/>
                    <a:pt x="7" y="13"/>
                    <a:pt x="6" y="12"/>
                  </a:cubicBezTo>
                  <a:moveTo>
                    <a:pt x="0" y="0"/>
                  </a:moveTo>
                  <a:cubicBezTo>
                    <a:pt x="2" y="4"/>
                    <a:pt x="4" y="8"/>
                    <a:pt x="6" y="12"/>
                  </a:cubicBezTo>
                  <a:cubicBezTo>
                    <a:pt x="6" y="12"/>
                    <a:pt x="6" y="12"/>
                    <a:pt x="6" y="12"/>
                  </a:cubicBezTo>
                  <a:cubicBezTo>
                    <a:pt x="5" y="10"/>
                    <a:pt x="4" y="8"/>
                    <a:pt x="3" y="6"/>
                  </a:cubicBezTo>
                  <a:cubicBezTo>
                    <a:pt x="2" y="4"/>
                    <a:pt x="1"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7" name="Freeform 576"/>
            <p:cNvSpPr/>
            <p:nvPr/>
          </p:nvSpPr>
          <p:spPr bwMode="auto">
            <a:xfrm>
              <a:off x="3868" y="150"/>
              <a:ext cx="1" cy="2"/>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1"/>
                    <a:pt x="1" y="1"/>
                    <a:pt x="1" y="1"/>
                  </a:cubicBezTo>
                  <a:cubicBezTo>
                    <a:pt x="1" y="1"/>
                    <a:pt x="1" y="1"/>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8" name="Freeform 577"/>
            <p:cNvSpPr/>
            <p:nvPr/>
          </p:nvSpPr>
          <p:spPr bwMode="auto">
            <a:xfrm>
              <a:off x="3909" y="227"/>
              <a:ext cx="5" cy="6"/>
            </a:xfrm>
            <a:custGeom>
              <a:avLst/>
              <a:gdLst>
                <a:gd name="T0" fmla="*/ 0 w 3"/>
                <a:gd name="T1" fmla="*/ 0 h 4"/>
                <a:gd name="T2" fmla="*/ 3 w 3"/>
                <a:gd name="T3" fmla="*/ 4 h 4"/>
                <a:gd name="T4" fmla="*/ 3 w 3"/>
                <a:gd name="T5" fmla="*/ 4 h 4"/>
                <a:gd name="T6" fmla="*/ 2 w 3"/>
                <a:gd name="T7" fmla="*/ 2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2" y="4"/>
                    <a:pt x="2" y="3"/>
                    <a:pt x="2" y="2"/>
                  </a:cubicBezTo>
                  <a:cubicBezTo>
                    <a:pt x="1" y="1"/>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9" name="Freeform 578"/>
            <p:cNvSpPr/>
            <p:nvPr/>
          </p:nvSpPr>
          <p:spPr bwMode="auto">
            <a:xfrm>
              <a:off x="3909" y="225"/>
              <a:ext cx="3" cy="5"/>
            </a:xfrm>
            <a:custGeom>
              <a:avLst/>
              <a:gdLst>
                <a:gd name="T0" fmla="*/ 0 w 2"/>
                <a:gd name="T1" fmla="*/ 0 h 3"/>
                <a:gd name="T2" fmla="*/ 0 w 2"/>
                <a:gd name="T3" fmla="*/ 0 h 3"/>
                <a:gd name="T4" fmla="*/ 0 w 2"/>
                <a:gd name="T5" fmla="*/ 1 h 3"/>
                <a:gd name="T6" fmla="*/ 2 w 2"/>
                <a:gd name="T7" fmla="*/ 3 h 3"/>
                <a:gd name="T8" fmla="*/ 1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0"/>
                  </a:cubicBezTo>
                  <a:cubicBezTo>
                    <a:pt x="0" y="0"/>
                    <a:pt x="0" y="0"/>
                    <a:pt x="0" y="1"/>
                  </a:cubicBezTo>
                  <a:cubicBezTo>
                    <a:pt x="1" y="2"/>
                    <a:pt x="1" y="2"/>
                    <a:pt x="2" y="3"/>
                  </a:cubicBezTo>
                  <a:cubicBezTo>
                    <a:pt x="2" y="3"/>
                    <a:pt x="2" y="3"/>
                    <a:pt x="1" y="3"/>
                  </a:cubicBezTo>
                  <a:cubicBezTo>
                    <a:pt x="1" y="2"/>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0" name="Freeform 579"/>
            <p:cNvSpPr/>
            <p:nvPr/>
          </p:nvSpPr>
          <p:spPr bwMode="auto">
            <a:xfrm>
              <a:off x="3869" y="153"/>
              <a:ext cx="2" cy="2"/>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1" y="1"/>
                  </a:cubicBezTo>
                  <a:cubicBezTo>
                    <a:pt x="1" y="1"/>
                    <a:pt x="1" y="1"/>
                    <a:pt x="1" y="1"/>
                  </a:cubicBezTo>
                  <a:cubicBezTo>
                    <a:pt x="1" y="1"/>
                    <a:pt x="1" y="1"/>
                    <a:pt x="1" y="1"/>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1" name="Freeform 580"/>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0 h 1"/>
                <a:gd name="T12" fmla="*/ 0 w 1"/>
                <a:gd name="T13" fmla="*/ 0 h 1"/>
                <a:gd name="T14" fmla="*/ 1 w 1"/>
                <a:gd name="T15" fmla="*/ 1 h 1"/>
                <a:gd name="T16" fmla="*/ 1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2" name="Freeform 581"/>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w 1"/>
                <a:gd name="T13" fmla="*/ 0 h 1"/>
                <a:gd name="T14" fmla="*/ 0 w 1"/>
                <a:gd name="T15" fmla="*/ 0 h 1"/>
                <a:gd name="T16" fmla="*/ 1 w 1"/>
                <a:gd name="T17" fmla="*/ 1 h 1"/>
                <a:gd name="T18" fmla="*/ 1 w 1"/>
                <a:gd name="T19" fmla="*/ 1 h 1"/>
                <a:gd name="T20" fmla="*/ 0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3" name="Freeform 582"/>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1" y="1"/>
                    <a:pt x="1" y="1"/>
                  </a:cubicBezTo>
                  <a:moveTo>
                    <a:pt x="0" y="0"/>
                  </a:moveTo>
                  <a:cubicBezTo>
                    <a:pt x="0" y="0"/>
                    <a:pt x="0" y="0"/>
                    <a:pt x="0" y="0"/>
                  </a:cubicBezTo>
                  <a:cubicBezTo>
                    <a:pt x="1" y="1"/>
                    <a:pt x="1" y="1"/>
                    <a:pt x="1"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4" name="Oval 583"/>
            <p:cNvSpPr>
              <a:spLocks noChangeArrowheads="1"/>
            </p:cNvSpPr>
            <p:nvPr/>
          </p:nvSpPr>
          <p:spPr bwMode="auto">
            <a:xfrm>
              <a:off x="3827" y="1296"/>
              <a:ext cx="83" cy="688"/>
            </a:xfrm>
            <a:prstGeom prst="ellipse">
              <a:avLst/>
            </a:pr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3" name="左箭头 72">
            <a:hlinkClick r:id="rId1"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553453" y="478887"/>
            <a:ext cx="11085094" cy="521970"/>
          </a:xfrm>
          <a:prstGeom prst="rect">
            <a:avLst/>
          </a:prstGeom>
          <a:noFill/>
        </p:spPr>
        <p:txBody>
          <a:bodyPr wrap="square" rtlCol="0">
            <a:spAutoFit/>
          </a:bodyPr>
          <a:lstStyle/>
          <a:p>
            <a:r>
              <a:rPr sz="2800" b="1" dirty="0">
                <a:latin typeface="微软雅黑" panose="020B0503020204020204" pitchFamily="34" charset="-122"/>
                <a:ea typeface="微软雅黑" panose="020B0503020204020204" pitchFamily="34" charset="-122"/>
              </a:rPr>
              <a:t>近5年广东省高职高考英语试题阅读理解部分考情分析如下：</a:t>
            </a:r>
            <a:endParaRPr sz="2800" b="1" dirty="0">
              <a:latin typeface="微软雅黑" panose="020B0503020204020204" pitchFamily="34" charset="-122"/>
              <a:ea typeface="微软雅黑" panose="020B0503020204020204" pitchFamily="34" charset="-122"/>
            </a:endParaRPr>
          </a:p>
        </p:txBody>
      </p:sp>
      <p:pic>
        <p:nvPicPr>
          <p:cNvPr id="3" name="图片 2"/>
          <p:cNvPicPr>
            <a:picLocks noChangeAspect="1"/>
          </p:cNvPicPr>
          <p:nvPr/>
        </p:nvPicPr>
        <p:blipFill>
          <a:blip r:embed="rId2"/>
          <a:stretch>
            <a:fillRect/>
          </a:stretch>
        </p:blipFill>
        <p:spPr>
          <a:xfrm>
            <a:off x="106680" y="1268730"/>
            <a:ext cx="12085320" cy="48387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500" advTm="3000"/>
    </mc:Choice>
    <mc:Fallback>
      <p:transition spd="slow" advTm="3000"/>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0000">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14:bounceEnd="50000">
                                          <p:cBhvr additive="base">
                                            <p:cTn id="7" dur="1000" fill="hold"/>
                                            <p:tgtEl>
                                              <p:spTgt spid="94"/>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down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linds(horizontal)">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1000" fill="hold"/>
                                            <p:tgtEl>
                                              <p:spTgt spid="94"/>
                                            </p:tgtEl>
                                            <p:attrNameLst>
                                              <p:attrName>ppt_x</p:attrName>
                                            </p:attrNameLst>
                                          </p:cBhvr>
                                          <p:tavLst>
                                            <p:tav tm="0">
                                              <p:val>
                                                <p:strVal val="#ppt_x"/>
                                              </p:val>
                                            </p:tav>
                                            <p:tav tm="100000">
                                              <p:val>
                                                <p:strVal val="#ppt_x"/>
                                              </p:val>
                                            </p:tav>
                                          </p:tavLst>
                                        </p:anim>
                                        <p:anim calcmode="lin" valueType="num">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down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linds(horizontal)">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909810" y="53975"/>
            <a:ext cx="2345690" cy="2348230"/>
          </a:xfrm>
          <a:prstGeom prst="rect">
            <a:avLst/>
          </a:prstGeom>
        </p:spPr>
      </p:pic>
      <p:sp>
        <p:nvSpPr>
          <p:cNvPr id="3" name="内容占位符 2"/>
          <p:cNvSpPr>
            <a:spLocks noGrp="1"/>
          </p:cNvSpPr>
          <p:nvPr>
            <p:ph idx="1"/>
          </p:nvPr>
        </p:nvSpPr>
        <p:spPr>
          <a:xfrm>
            <a:off x="263525" y="944880"/>
            <a:ext cx="9778365" cy="4201795"/>
          </a:xfrm>
        </p:spPr>
        <p:txBody>
          <a:bodyPr>
            <a:norm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6. (1)</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__________</a:t>
            </a:r>
            <a:r>
              <a:rPr sz="2400" b="1" dirty="0">
                <a:latin typeface="微软雅黑" panose="020B0503020204020204" pitchFamily="34" charset="-122"/>
                <a:ea typeface="微软雅黑" panose="020B0503020204020204" pitchFamily="34" charset="-122"/>
                <a:cs typeface="微软雅黑" panose="020B0503020204020204" pitchFamily="34" charset="-122"/>
              </a:rPr>
              <a:t> These sites include “MySpace”, which is popular among the teenagers and young adults. MySpace is an online community where people can share messages and pictures with an increasing number of friends. (2)</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________</a:t>
            </a:r>
            <a:r>
              <a:rPr sz="2400" b="1" dirty="0">
                <a:latin typeface="微软雅黑" panose="020B0503020204020204" pitchFamily="34" charset="-122"/>
                <a:ea typeface="微软雅黑" panose="020B0503020204020204" pitchFamily="34" charset="-122"/>
                <a:cs typeface="微软雅黑" panose="020B0503020204020204" pitchFamily="34" charset="-122"/>
              </a:rPr>
              <a:t> </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People of all ages use computers to chat with friends and find some information from the Internet.</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It is the most popular social networking site on the website.</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Many websites offer free services to create personal website pages and fill them with writing sites on the website.</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fld>
            <a:endParaRPr lang="en-US">
              <a:latin typeface="微软雅黑" panose="020B0503020204020204" pitchFamily="34" charset="-122"/>
              <a:ea typeface="微软雅黑" panose="020B0503020204020204" pitchFamily="34" charset="-122"/>
            </a:endParaRPr>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endParaRPr lang="zh-CN" altLang="en-US" sz="2400" b="1" dirty="0">
              <a:solidFill>
                <a:schemeClr val="tx1"/>
              </a:solidFill>
              <a:latin typeface="微软雅黑" panose="020B0503020204020204" pitchFamily="34" charset="-122"/>
              <a:ea typeface="微软雅黑" panose="020B0503020204020204" pitchFamily="34" charset="-122"/>
            </a:endParaRPr>
          </a:p>
        </p:txBody>
      </p:sp>
      <p:sp>
        <p:nvSpPr>
          <p:cNvPr id="9" name="文本框 8">
            <a:hlinkClick r:id="rId3"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TextBox 22"/>
          <p:cNvSpPr txBox="1"/>
          <p:nvPr>
            <p:custDataLst>
              <p:tags r:id="rId4"/>
            </p:custDataLst>
          </p:nvPr>
        </p:nvSpPr>
        <p:spPr>
          <a:xfrm>
            <a:off x="1298575" y="88900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 name="TextBox 22"/>
          <p:cNvSpPr txBox="1"/>
          <p:nvPr>
            <p:custDataLst>
              <p:tags r:id="rId5"/>
            </p:custDataLst>
          </p:nvPr>
        </p:nvSpPr>
        <p:spPr>
          <a:xfrm>
            <a:off x="8114030" y="203200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inVertical)">
                                      <p:cBhvr>
                                        <p:cTn id="24" dur="500"/>
                                        <p:tgtEl>
                                          <p:spTgt spid="2"/>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outVertical)">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P spid="2" grpId="0"/>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885474"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6.</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dirty="0">
                <a:latin typeface="微软雅黑" panose="020B0503020204020204" pitchFamily="34" charset="-122"/>
                <a:ea typeface="微软雅黑" panose="020B0503020204020204" pitchFamily="34" charset="-122"/>
              </a:rPr>
              <a:t>该设空处位于段首，需要填入具有总结性的语句，本题为主旨大意题。后面的句子中有提到关键词sites，并解释了网站的情况。由此可推知，根据词汇复现关键词site，B项符合题意，故本题正确答案为C。</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（2）</a:t>
            </a:r>
            <a:r>
              <a:rPr lang="en-US" sz="2800" b="1" dirty="0">
                <a:latin typeface="微软雅黑" panose="020B0503020204020204" pitchFamily="34" charset="-122"/>
                <a:ea typeface="微软雅黑" panose="020B0503020204020204" pitchFamily="34" charset="-122"/>
              </a:rPr>
              <a:t>本题为段尾题。设空处前一句说：“人们会和很多朋友分享信息和图片”。由此可推测这是最受欢迎的社交网站，故本题正确答案为B。</a:t>
            </a:r>
            <a:endParaRPr lang="en-US"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185275" y="4331335"/>
            <a:ext cx="2669540" cy="24409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909810" y="53975"/>
            <a:ext cx="2345690" cy="2348230"/>
          </a:xfrm>
          <a:prstGeom prst="rect">
            <a:avLst/>
          </a:prstGeom>
        </p:spPr>
      </p:pic>
      <p:sp>
        <p:nvSpPr>
          <p:cNvPr id="3" name="内容占位符 2"/>
          <p:cNvSpPr>
            <a:spLocks noGrp="1"/>
          </p:cNvSpPr>
          <p:nvPr>
            <p:ph idx="1"/>
          </p:nvPr>
        </p:nvSpPr>
        <p:spPr>
          <a:xfrm>
            <a:off x="263525" y="944880"/>
            <a:ext cx="9778365" cy="4201795"/>
          </a:xfrm>
        </p:spPr>
        <p:txBody>
          <a:bodyPr>
            <a:no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7. Firstly, Use short, direct sentences. (1) </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a:t>
            </a:r>
            <a:r>
              <a:rPr sz="2400" b="1" dirty="0">
                <a:latin typeface="微软雅黑" panose="020B0503020204020204" pitchFamily="34" charset="-122"/>
                <a:ea typeface="微软雅黑" panose="020B0503020204020204" pitchFamily="34" charset="-122"/>
                <a:cs typeface="微软雅黑" panose="020B0503020204020204" pitchFamily="34" charset="-122"/>
              </a:rPr>
              <a:t>Talk as if the reader were right there with you. Above all, don’t use an introduction.Secondly, (2) </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________</a:t>
            </a:r>
            <a:r>
              <a:rPr sz="2400" b="1" dirty="0">
                <a:latin typeface="微软雅黑" panose="020B0503020204020204" pitchFamily="34" charset="-122"/>
                <a:ea typeface="微软雅黑" panose="020B0503020204020204" pitchFamily="34" charset="-122"/>
                <a:cs typeface="微软雅黑" panose="020B0503020204020204" pitchFamily="34" charset="-122"/>
              </a:rPr>
              <a:t>Don’t guess, even for spelling. Refer to your dictionary. If you need to check a reference book too, use them as much as you need to. Only in this way can you share your thoughts with the readers.</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Make sure what you say is correct.</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Think of the reader’s point of view as you write.</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Make them easy to understand or they can’t get what you said.</a:t>
            </a:r>
            <a:endParaRPr sz="24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fld>
            <a:endParaRPr lang="en-US">
              <a:latin typeface="微软雅黑" panose="020B0503020204020204" pitchFamily="34" charset="-122"/>
              <a:ea typeface="微软雅黑" panose="020B0503020204020204" pitchFamily="34" charset="-122"/>
            </a:endParaRPr>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endParaRPr lang="zh-CN" altLang="en-US" sz="2400" b="1" dirty="0">
              <a:solidFill>
                <a:schemeClr val="tx1"/>
              </a:solidFill>
              <a:latin typeface="微软雅黑" panose="020B0503020204020204" pitchFamily="34" charset="-122"/>
              <a:ea typeface="微软雅黑" panose="020B0503020204020204" pitchFamily="34" charset="-122"/>
            </a:endParaRPr>
          </a:p>
        </p:txBody>
      </p:sp>
      <p:sp>
        <p:nvSpPr>
          <p:cNvPr id="9" name="文本框 8">
            <a:hlinkClick r:id="rId3"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TextBox 22"/>
          <p:cNvSpPr txBox="1"/>
          <p:nvPr>
            <p:custDataLst>
              <p:tags r:id="rId4"/>
            </p:custDataLst>
          </p:nvPr>
        </p:nvSpPr>
        <p:spPr>
          <a:xfrm>
            <a:off x="6933565" y="88900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 name="TextBox 22"/>
          <p:cNvSpPr txBox="1"/>
          <p:nvPr>
            <p:custDataLst>
              <p:tags r:id="rId5"/>
            </p:custDataLst>
          </p:nvPr>
        </p:nvSpPr>
        <p:spPr>
          <a:xfrm>
            <a:off x="4946015" y="174244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inVertical)">
                                      <p:cBhvr>
                                        <p:cTn id="24" dur="500"/>
                                        <p:tgtEl>
                                          <p:spTgt spid="2"/>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outVertical)">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7.</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dirty="0">
                <a:latin typeface="微软雅黑" panose="020B0503020204020204" pitchFamily="34" charset="-122"/>
                <a:ea typeface="微软雅黑" panose="020B0503020204020204" pitchFamily="34" charset="-122"/>
              </a:rPr>
              <a:t>本题为段中题。设空处是对前一句的补充说明，前面的句子中有提到关键词short和direct，根据前面关键词的暗示，要让他们简单易懂，故本题正确答案为C。</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（2）</a:t>
            </a:r>
            <a:r>
              <a:rPr lang="en-US" sz="2800" b="1" dirty="0">
                <a:latin typeface="微软雅黑" panose="020B0503020204020204" pitchFamily="34" charset="-122"/>
                <a:ea typeface="微软雅黑" panose="020B0503020204020204" pitchFamily="34" charset="-122"/>
              </a:rPr>
              <a:t>该设空处位于段首，需要填入具有总结性的语句，为主旨大意题。后面的句子提到不要猜测，要查阅字典、参考书，只有这样才能将你的思想与读者分享。由此可推知，本段主旨是确保所说的内容正确无误，根据后面关键词的暗示，与B项中的write相呼应，故本题正确答案为A。</a:t>
            </a:r>
            <a:endParaRPr lang="en-US"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522460" y="4901014"/>
            <a:ext cx="2669540" cy="24409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20980" y="1602740"/>
            <a:ext cx="11750040" cy="6767830"/>
          </a:xfrm>
        </p:spPr>
        <p:txBody>
          <a:bodyPr>
            <a:noAutofit/>
          </a:bodyPr>
          <a:lstStyle/>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A（记叙文）</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难度系数：★★★ 建议时长：7 分钟</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My mother only had one eye. And because of this, I never wished her to show up in my school, being afraid that my classmates would find out I had an ugly mother. One day during elementary school, I was terribly ill. My mother came. “Your mom only has one eye?!” asked some of my classmates. I was so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embarrassed.</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I wished my mother would just disappear from this world. “If you make me </a:t>
            </a:r>
            <a:r>
              <a:rPr lang="en-US" altLang="zh-CN" sz="2400" u="sng" dirty="0">
                <a:latin typeface="微软雅黑" panose="020B0503020204020204" pitchFamily="34" charset="-122"/>
                <a:ea typeface="微软雅黑" panose="020B0503020204020204" pitchFamily="34" charset="-122"/>
                <a:cs typeface="Times New Roman" panose="02020603050405020304" pitchFamily="18" charset="0"/>
              </a:rPr>
              <a:t>teased</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why don’t you just die?” I shouted at her, taking no notice of the sad look on her face. My mother just handed me some medicine and left without saying anything.</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custDataLst>
              <p:tags r:id="rId1"/>
            </p:custDataLst>
          </p:nvPr>
        </p:nvSpPr>
        <p:spPr>
          <a:xfrm>
            <a:off x="348615" y="858520"/>
            <a:ext cx="2539365" cy="799465"/>
          </a:xfrm>
        </p:spPr>
        <p:txBody>
          <a:bodyPr>
            <a:normAutofit/>
          </a:bodyPr>
          <a:lstStyle/>
          <a:p>
            <a:pPr algn="l"/>
            <a:r>
              <a:rPr lang="en-US" altLang="zh-CN" sz="3200" b="1" dirty="0">
                <a:solidFill>
                  <a:srgbClr val="002060"/>
                </a:solidFill>
                <a:latin typeface="微软雅黑" panose="020B0503020204020204" pitchFamily="34" charset="-122"/>
                <a:ea typeface="微软雅黑" panose="020B0503020204020204" pitchFamily="34" charset="-122"/>
              </a:rPr>
              <a:t> </a:t>
            </a:r>
            <a:r>
              <a:rPr lang="zh-CN" altLang="en-US" sz="3200" b="1" dirty="0">
                <a:solidFill>
                  <a:srgbClr val="002060"/>
                </a:solidFill>
                <a:latin typeface="微软雅黑" panose="020B0503020204020204" pitchFamily="34" charset="-122"/>
                <a:ea typeface="微软雅黑" panose="020B0503020204020204" pitchFamily="34" charset="-122"/>
              </a:rPr>
              <a:t>自 测 题 一 </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78" name="TextBox 280"/>
          <p:cNvSpPr txBox="1"/>
          <p:nvPr>
            <p:custDataLst>
              <p:tags r:id="rId2"/>
            </p:custDataLst>
          </p:nvPr>
        </p:nvSpPr>
        <p:spPr>
          <a:xfrm>
            <a:off x="3460115" y="0"/>
            <a:ext cx="4037330" cy="661035"/>
          </a:xfrm>
          <a:prstGeom prst="rect">
            <a:avLst/>
          </a:prstGeom>
          <a:noFill/>
          <a:ln>
            <a:noFill/>
          </a:ln>
        </p:spPr>
        <p:txBody>
          <a:bodyPr wrap="square" lIns="45720" tIns="22860" rIns="45720" bIns="22860" rtlCol="0">
            <a:spAutoFit/>
          </a:bodyPr>
          <a:lstStyle/>
          <a:p>
            <a:pPr algn="ctr"/>
            <a:r>
              <a:rPr lang="zh-CN" altLang="en-US" sz="4000" b="1" dirty="0">
                <a:latin typeface="微软雅黑" panose="020B0503020204020204" pitchFamily="34" charset="-122"/>
                <a:ea typeface="微软雅黑" panose="020B0503020204020204" pitchFamily="34" charset="-122"/>
                <a:sym typeface="+mn-ea"/>
              </a:rPr>
              <a:t>（二）综合练习</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6" name="左箭头 25">
            <a:hlinkClick r:id="rId3" action="ppaction://hlinksldjump"/>
          </p:cNvPr>
          <p:cNvSpPr/>
          <p:nvPr>
            <p:custDataLst>
              <p:tags r:id="rId4"/>
            </p:custDataLst>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灯片编号占位符 3"/>
          <p:cNvSpPr>
            <a:spLocks noGrp="1"/>
          </p:cNvSpPr>
          <p:nvPr>
            <p:ph type="sldNum" sz="quarter" idx="12"/>
            <p:custDataLst>
              <p:tags r:id="rId5"/>
            </p:custDataLst>
          </p:nvPr>
        </p:nvSpPr>
        <p:spPr>
          <a:xfrm>
            <a:off x="9009380" y="6356988"/>
            <a:ext cx="2844800" cy="365125"/>
          </a:xfrm>
        </p:spPr>
        <p:txBody>
          <a:bodyPr/>
          <a:lstStyle/>
          <a:p>
            <a:fld id="{879EF9BB-81F1-401D-AA19-680A8E0D7F6D}" type="slidenum">
              <a:rPr lang="en-US" smtClean="0"/>
            </a:fld>
            <a:endParaRPr lang="en-US"/>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500"/>
                                        <p:tgtEl>
                                          <p:spTgt spid="78"/>
                                        </p:tgtEl>
                                      </p:cBhvr>
                                    </p:animEffect>
                                    <p:anim calcmode="lin" valueType="num">
                                      <p:cBhvr>
                                        <p:cTn id="8" dur="500" fill="hold"/>
                                        <p:tgtEl>
                                          <p:spTgt spid="78"/>
                                        </p:tgtEl>
                                        <p:attrNameLst>
                                          <p:attrName>ppt_x</p:attrName>
                                        </p:attrNameLst>
                                      </p:cBhvr>
                                      <p:tavLst>
                                        <p:tav tm="0">
                                          <p:val>
                                            <p:strVal val="#ppt_x"/>
                                          </p:val>
                                        </p:tav>
                                        <p:tav tm="100000">
                                          <p:val>
                                            <p:strVal val="#ppt_x"/>
                                          </p:val>
                                        </p:tav>
                                      </p:tavLst>
                                    </p:anim>
                                    <p:anim calcmode="lin" valueType="num">
                                      <p:cBhvr>
                                        <p:cTn id="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399415" y="680720"/>
            <a:ext cx="11644630" cy="694944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rPr>
              <a:t>At that time, I felt good to say what I always wanted to say, and I didn’t think I had hurt her feelings very much. That night I saw my mom crying in her room, so quietly, as if she was afraid that she might wake me. Even so, I hated her tears from one eye. I made a decision I must study hard and leave my mother.</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Years later my dream came true. I was quite successful and lived happily. I never thought of going back to see my “ugly” mother until one day I got a letter, which said, “My son ... I’m sorry I only have one eye. When you were little, you got into an accident and lost your eye. As a mom, I couldn’t stand watching you live with only one eye. So I gave you mine. I was never angry with you and I never regretted what I did because I love you.” I cried out aloud. Only then did I realize how beautiful my mother was!</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6" name="左箭头 25">
            <a:hlinkClick r:id="rId1" action="ppaction://hlinksldjump"/>
          </p:cNvPr>
          <p:cNvSpPr/>
          <p:nvPr>
            <p:custDataLst>
              <p:tags r:id="rId2"/>
            </p:custDataLst>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灯片编号占位符 3"/>
          <p:cNvSpPr>
            <a:spLocks noGrp="1"/>
          </p:cNvSpPr>
          <p:nvPr>
            <p:ph type="sldNum" sz="quarter" idx="12"/>
            <p:custDataLst>
              <p:tags r:id="rId3"/>
            </p:custDataLst>
          </p:nvPr>
        </p:nvSpPr>
        <p:spPr>
          <a:xfrm>
            <a:off x="9009380" y="6356988"/>
            <a:ext cx="2844800" cy="365125"/>
          </a:xfrm>
        </p:spPr>
        <p:txBody>
          <a:bodyPr/>
          <a:lstStyle/>
          <a:p>
            <a:fld id="{879EF9BB-81F1-401D-AA19-680A8E0D7F6D}" type="slidenum">
              <a:rPr lang="en-US" smtClean="0"/>
            </a:fld>
            <a:endParaRPr lang="en-US"/>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33045" y="581660"/>
            <a:ext cx="10972165" cy="5913120"/>
          </a:xfrm>
        </p:spPr>
        <p:txBody>
          <a:bodyPr>
            <a:normAutofit fontScale="92500" lnSpcReduction="10000"/>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1. Why did he never wish his mother to show up in his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school?</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Because his mother was blind.</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Because he didn’t love his mother.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Because his mother had only one eye.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Because he was poor at his study.</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2. What does the underlined word “</a:t>
            </a:r>
            <a:r>
              <a:rPr lang="en-US" altLang="zh-CN" sz="2400" b="1" u="sng" dirty="0">
                <a:latin typeface="微软雅黑" panose="020B0503020204020204" pitchFamily="34" charset="-122"/>
                <a:ea typeface="微软雅黑" panose="020B0503020204020204" pitchFamily="34" charset="-122"/>
                <a:cs typeface="Times New Roman" panose="02020603050405020304" pitchFamily="18" charset="0"/>
                <a:sym typeface="+mn-ea"/>
              </a:rPr>
              <a:t>teased</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in Paragraph 2 mean？</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Laughed at.                 	B. Shouted.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Praised. 		   	D. Regretted.</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3. What idea came up into the writer’s mind when he saw his mother crying in her room?</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He decided to study hard and leave his mother.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He decided to live with his classmates.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He warned his mother not to appear his school.</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He didn’t do anything except complaint.</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2177415" y="815340"/>
            <a:ext cx="1369060" cy="521970"/>
          </a:xfrm>
          <a:prstGeom prst="rect">
            <a:avLst/>
          </a:prstGeom>
          <a:noFill/>
        </p:spPr>
        <p:txBody>
          <a:bodyPr wrap="square" rtlCol="0">
            <a:spAutoFit/>
          </a:bodyPr>
          <a:lstStyle/>
          <a:p>
            <a:pPr algn="ct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9704952" y="2720337"/>
            <a:ext cx="986155"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p:cNvSpPr txBox="1"/>
          <p:nvPr/>
        </p:nvSpPr>
        <p:spPr>
          <a:xfrm>
            <a:off x="5009515" y="4137660"/>
            <a:ext cx="1419225" cy="521970"/>
          </a:xfrm>
          <a:prstGeom prst="rect">
            <a:avLst/>
          </a:prstGeom>
          <a:noFill/>
        </p:spPr>
        <p:txBody>
          <a:bodyPr wrap="square" rtlCol="0">
            <a:spAutoFit/>
          </a:bodyPr>
          <a:lstStyle/>
          <a:p>
            <a:pPr algn="ct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3" action="ppaction://hlinksldjump"/>
          </p:cNvPr>
          <p:cNvSpPr txBox="1"/>
          <p:nvPr/>
        </p:nvSpPr>
        <p:spPr>
          <a:xfrm>
            <a:off x="6428740" y="963930"/>
            <a:ext cx="136906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8" name="文本框 7">
            <a:hlinkClick r:id="rId4" action="ppaction://hlinksldjump"/>
          </p:cNvPr>
          <p:cNvSpPr txBox="1"/>
          <p:nvPr/>
        </p:nvSpPr>
        <p:spPr>
          <a:xfrm>
            <a:off x="10585450" y="2788598"/>
            <a:ext cx="137350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p>
        </p:txBody>
      </p:sp>
      <p:sp>
        <p:nvSpPr>
          <p:cNvPr id="9" name="文本框 8">
            <a:hlinkClick r:id="rId5" action="ppaction://hlinksldjump"/>
          </p:cNvPr>
          <p:cNvSpPr txBox="1"/>
          <p:nvPr/>
        </p:nvSpPr>
        <p:spPr>
          <a:xfrm>
            <a:off x="8347075" y="4451350"/>
            <a:ext cx="123698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1000"/>
                                        <p:tgtEl>
                                          <p:spTgt spid="8"/>
                                        </p:tgtEl>
                                      </p:cBhvr>
                                    </p:animEffect>
                                    <p:anim calcmode="lin" valueType="num">
                                      <p:cBhvr>
                                        <p:cTn id="27" dur="1000" fill="hold"/>
                                        <p:tgtEl>
                                          <p:spTgt spid="8"/>
                                        </p:tgtEl>
                                        <p:attrNameLst>
                                          <p:attrName>ppt_x</p:attrName>
                                        </p:attrNameLst>
                                      </p:cBhvr>
                                      <p:tavLst>
                                        <p:tav tm="0">
                                          <p:val>
                                            <p:strVal val="#ppt_x"/>
                                          </p:val>
                                        </p:tav>
                                        <p:tav tm="100000">
                                          <p:val>
                                            <p:strVal val="#ppt_x"/>
                                          </p:val>
                                        </p:tav>
                                      </p:tavLst>
                                    </p:anim>
                                    <p:anim calcmode="lin" valueType="num">
                                      <p:cBhvr>
                                        <p:cTn id="2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1000" fill="hold"/>
                                        <p:tgtEl>
                                          <p:spTgt spid="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1000"/>
                                        <p:tgtEl>
                                          <p:spTgt spid="9"/>
                                        </p:tgtEl>
                                      </p:cBhvr>
                                    </p:animEffect>
                                    <p:anim calcmode="lin" valueType="num">
                                      <p:cBhvr>
                                        <p:cTn id="39" dur="1000" fill="hold"/>
                                        <p:tgtEl>
                                          <p:spTgt spid="9"/>
                                        </p:tgtEl>
                                        <p:attrNameLst>
                                          <p:attrName>ppt_x</p:attrName>
                                        </p:attrNameLst>
                                      </p:cBhvr>
                                      <p:tavLst>
                                        <p:tav tm="0">
                                          <p:val>
                                            <p:strVal val="#ppt_x"/>
                                          </p:val>
                                        </p:tav>
                                        <p:tav tm="100000">
                                          <p:val>
                                            <p:strVal val="#ppt_x"/>
                                          </p:val>
                                        </p:tav>
                                      </p:tavLst>
                                    </p:anim>
                                    <p:anim calcmode="lin" valueType="num">
                                      <p:cBhvr>
                                        <p:cTn id="4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p:bldP spid="6" grpId="1"/>
      <p:bldP spid="7" grpId="0" bldLvl="0" animBg="1"/>
      <p:bldP spid="7" grpId="1" animBg="1"/>
      <p:bldP spid="8" grpId="0" bldLvl="0" animBg="1"/>
      <p:bldP spid="8" grpId="1" animBg="1"/>
      <p:bldP spid="9" grpId="0" bldLvl="0" animBg="1"/>
      <p:bldP spid="9" grpId="1" animBg="1"/>
    </p:bld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细节理解题。根据第1段第1—2句话“My mother only had one eye. And because of this, I never wished her to show up in my school, being afraid that my classmates would find out I had an ugly mother”可知，我的妈妈仅仅只有一只眼睛，因为这样，我从来不希望她出现在我的学校，害怕我的同学们会发现我的母亲很丑，故本题正确答案为C。</a:t>
            </a:r>
            <a:endParaRPr sz="28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 grpId="1" build="p"/>
    </p:bld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2. </a:t>
            </a:r>
            <a:r>
              <a:rPr sz="2800" b="1" dirty="0">
                <a:latin typeface="微软雅黑" panose="020B0503020204020204" pitchFamily="34" charset="-122"/>
                <a:ea typeface="微软雅黑" panose="020B0503020204020204" pitchFamily="34" charset="-122"/>
              </a:rPr>
              <a:t>词义猜测题。根据第1段最后一句话“‘Your mom only has one eye?!’ asked some of my classmates. I was so embarrassed”和第2段第1句话“I wished my mother would just disappear from this world”可知，A项“嘲笑”更接近原文的意思，B项“大叫”、C项“赞扬”和D项“后悔”均不符合文意，故本题正确答案为A。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 </a:t>
            </a:r>
            <a:r>
              <a:rPr sz="2800" b="1" dirty="0">
                <a:solidFill>
                  <a:schemeClr val="tx1"/>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细节理解题。根据第3段最后一句话“I made a decision I must study hard and leave my mother”可知，看见妈妈流泪“我”并没有感受到自己做错了，反而下定决心要离开她，故本题正确答案为A。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 name="Group 414"/>
          <p:cNvGrpSpPr>
            <a:grpSpLocks noChangeAspect="1"/>
          </p:cNvGrpSpPr>
          <p:nvPr/>
        </p:nvGrpSpPr>
        <p:grpSpPr bwMode="auto">
          <a:xfrm>
            <a:off x="9654736" y="1678814"/>
            <a:ext cx="1773485" cy="3154094"/>
            <a:chOff x="3008" y="145"/>
            <a:chExt cx="1597" cy="4032"/>
          </a:xfrm>
        </p:grpSpPr>
        <p:sp>
          <p:nvSpPr>
            <p:cNvPr id="95" name="Freeform 415"/>
            <p:cNvSpPr/>
            <p:nvPr/>
          </p:nvSpPr>
          <p:spPr bwMode="auto">
            <a:xfrm>
              <a:off x="3152" y="1859"/>
              <a:ext cx="1427" cy="2318"/>
            </a:xfrm>
            <a:custGeom>
              <a:avLst/>
              <a:gdLst>
                <a:gd name="T0" fmla="*/ 871 w 871"/>
                <a:gd name="T1" fmla="*/ 1386 h 1418"/>
                <a:gd name="T2" fmla="*/ 840 w 871"/>
                <a:gd name="T3" fmla="*/ 1418 h 1418"/>
                <a:gd name="T4" fmla="*/ 31 w 871"/>
                <a:gd name="T5" fmla="*/ 1418 h 1418"/>
                <a:gd name="T6" fmla="*/ 0 w 871"/>
                <a:gd name="T7" fmla="*/ 1386 h 1418"/>
                <a:gd name="T8" fmla="*/ 0 w 871"/>
                <a:gd name="T9" fmla="*/ 32 h 1418"/>
                <a:gd name="T10" fmla="*/ 31 w 871"/>
                <a:gd name="T11" fmla="*/ 0 h 1418"/>
                <a:gd name="T12" fmla="*/ 840 w 871"/>
                <a:gd name="T13" fmla="*/ 0 h 1418"/>
                <a:gd name="T14" fmla="*/ 871 w 871"/>
                <a:gd name="T15" fmla="*/ 32 h 1418"/>
                <a:gd name="T16" fmla="*/ 871 w 871"/>
                <a:gd name="T17" fmla="*/ 1386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1" h="1418">
                  <a:moveTo>
                    <a:pt x="871" y="1386"/>
                  </a:moveTo>
                  <a:cubicBezTo>
                    <a:pt x="871" y="1404"/>
                    <a:pt x="857" y="1418"/>
                    <a:pt x="840" y="1418"/>
                  </a:cubicBezTo>
                  <a:cubicBezTo>
                    <a:pt x="31" y="1418"/>
                    <a:pt x="31" y="1418"/>
                    <a:pt x="31" y="1418"/>
                  </a:cubicBezTo>
                  <a:cubicBezTo>
                    <a:pt x="14" y="1418"/>
                    <a:pt x="0" y="1404"/>
                    <a:pt x="0" y="1386"/>
                  </a:cubicBezTo>
                  <a:cubicBezTo>
                    <a:pt x="0" y="32"/>
                    <a:pt x="0" y="32"/>
                    <a:pt x="0" y="32"/>
                  </a:cubicBezTo>
                  <a:cubicBezTo>
                    <a:pt x="0" y="14"/>
                    <a:pt x="14" y="0"/>
                    <a:pt x="31" y="0"/>
                  </a:cubicBezTo>
                  <a:cubicBezTo>
                    <a:pt x="840" y="0"/>
                    <a:pt x="840" y="0"/>
                    <a:pt x="840" y="0"/>
                  </a:cubicBezTo>
                  <a:cubicBezTo>
                    <a:pt x="857" y="0"/>
                    <a:pt x="871" y="14"/>
                    <a:pt x="871" y="32"/>
                  </a:cubicBezTo>
                  <a:cubicBezTo>
                    <a:pt x="871" y="1386"/>
                    <a:pt x="871" y="1386"/>
                    <a:pt x="871" y="1386"/>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416"/>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417"/>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418"/>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419"/>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420"/>
            <p:cNvSpPr/>
            <p:nvPr/>
          </p:nvSpPr>
          <p:spPr bwMode="auto">
            <a:xfrm>
              <a:off x="3801" y="3946"/>
              <a:ext cx="150" cy="152"/>
            </a:xfrm>
            <a:custGeom>
              <a:avLst/>
              <a:gdLst>
                <a:gd name="T0" fmla="*/ 0 w 92"/>
                <a:gd name="T1" fmla="*/ 47 h 93"/>
                <a:gd name="T2" fmla="*/ 46 w 92"/>
                <a:gd name="T3" fmla="*/ 93 h 93"/>
                <a:gd name="T4" fmla="*/ 92 w 92"/>
                <a:gd name="T5" fmla="*/ 47 h 93"/>
                <a:gd name="T6" fmla="*/ 46 w 92"/>
                <a:gd name="T7" fmla="*/ 0 h 93"/>
                <a:gd name="T8" fmla="*/ 0 w 92"/>
                <a:gd name="T9" fmla="*/ 47 h 93"/>
              </a:gdLst>
              <a:ahLst/>
              <a:cxnLst>
                <a:cxn ang="0">
                  <a:pos x="T0" y="T1"/>
                </a:cxn>
                <a:cxn ang="0">
                  <a:pos x="T2" y="T3"/>
                </a:cxn>
                <a:cxn ang="0">
                  <a:pos x="T4" y="T5"/>
                </a:cxn>
                <a:cxn ang="0">
                  <a:pos x="T6" y="T7"/>
                </a:cxn>
                <a:cxn ang="0">
                  <a:pos x="T8" y="T9"/>
                </a:cxn>
              </a:cxnLst>
              <a:rect l="0" t="0" r="r" b="b"/>
              <a:pathLst>
                <a:path w="92" h="93">
                  <a:moveTo>
                    <a:pt x="0" y="47"/>
                  </a:moveTo>
                  <a:cubicBezTo>
                    <a:pt x="0" y="72"/>
                    <a:pt x="20" y="93"/>
                    <a:pt x="46" y="93"/>
                  </a:cubicBezTo>
                  <a:cubicBezTo>
                    <a:pt x="71" y="93"/>
                    <a:pt x="92" y="72"/>
                    <a:pt x="92" y="47"/>
                  </a:cubicBezTo>
                  <a:cubicBezTo>
                    <a:pt x="92" y="21"/>
                    <a:pt x="72" y="0"/>
                    <a:pt x="46" y="0"/>
                  </a:cubicBezTo>
                  <a:cubicBezTo>
                    <a:pt x="20" y="0"/>
                    <a:pt x="0" y="21"/>
                    <a:pt x="0" y="47"/>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421"/>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close/>
                  <a:moveTo>
                    <a:pt x="3" y="0"/>
                  </a:moveTo>
                  <a:lnTo>
                    <a:pt x="3" y="0"/>
                  </a:lnTo>
                  <a:lnTo>
                    <a:pt x="126" y="0"/>
                  </a:lnTo>
                  <a:lnTo>
                    <a:pt x="126" y="0"/>
                  </a:lnTo>
                  <a:lnTo>
                    <a:pt x="3"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422"/>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moveTo>
                    <a:pt x="3" y="0"/>
                  </a:moveTo>
                  <a:lnTo>
                    <a:pt x="3" y="0"/>
                  </a:lnTo>
                  <a:lnTo>
                    <a:pt x="126" y="0"/>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423"/>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424"/>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425"/>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close/>
                  <a:moveTo>
                    <a:pt x="0" y="0"/>
                  </a:moveTo>
                  <a:lnTo>
                    <a:pt x="0" y="2"/>
                  </a:lnTo>
                  <a:lnTo>
                    <a:pt x="47" y="2"/>
                  </a:lnTo>
                  <a:lnTo>
                    <a:pt x="47" y="2"/>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426"/>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moveTo>
                    <a:pt x="0" y="0"/>
                  </a:moveTo>
                  <a:lnTo>
                    <a:pt x="0" y="2"/>
                  </a:lnTo>
                  <a:lnTo>
                    <a:pt x="47" y="2"/>
                  </a:lnTo>
                  <a:lnTo>
                    <a:pt x="47"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427"/>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428"/>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429"/>
            <p:cNvSpPr/>
            <p:nvPr/>
          </p:nvSpPr>
          <p:spPr bwMode="auto">
            <a:xfrm>
              <a:off x="3814" y="3961"/>
              <a:ext cx="124" cy="124"/>
            </a:xfrm>
            <a:custGeom>
              <a:avLst/>
              <a:gdLst>
                <a:gd name="T0" fmla="*/ 0 w 76"/>
                <a:gd name="T1" fmla="*/ 38 h 76"/>
                <a:gd name="T2" fmla="*/ 38 w 76"/>
                <a:gd name="T3" fmla="*/ 75 h 76"/>
                <a:gd name="T4" fmla="*/ 76 w 76"/>
                <a:gd name="T5" fmla="*/ 38 h 76"/>
                <a:gd name="T6" fmla="*/ 38 w 76"/>
                <a:gd name="T7" fmla="*/ 0 h 76"/>
                <a:gd name="T8" fmla="*/ 0 w 76"/>
                <a:gd name="T9" fmla="*/ 38 h 76"/>
              </a:gdLst>
              <a:ahLst/>
              <a:cxnLst>
                <a:cxn ang="0">
                  <a:pos x="T0" y="T1"/>
                </a:cxn>
                <a:cxn ang="0">
                  <a:pos x="T2" y="T3"/>
                </a:cxn>
                <a:cxn ang="0">
                  <a:pos x="T4" y="T5"/>
                </a:cxn>
                <a:cxn ang="0">
                  <a:pos x="T6" y="T7"/>
                </a:cxn>
                <a:cxn ang="0">
                  <a:pos x="T8" y="T9"/>
                </a:cxn>
              </a:cxnLst>
              <a:rect l="0" t="0" r="r" b="b"/>
              <a:pathLst>
                <a:path w="76" h="76">
                  <a:moveTo>
                    <a:pt x="0" y="38"/>
                  </a:moveTo>
                  <a:cubicBezTo>
                    <a:pt x="0" y="59"/>
                    <a:pt x="17" y="75"/>
                    <a:pt x="38" y="75"/>
                  </a:cubicBezTo>
                  <a:cubicBezTo>
                    <a:pt x="59" y="76"/>
                    <a:pt x="76" y="59"/>
                    <a:pt x="76" y="38"/>
                  </a:cubicBezTo>
                  <a:cubicBezTo>
                    <a:pt x="76" y="17"/>
                    <a:pt x="59" y="0"/>
                    <a:pt x="38" y="0"/>
                  </a:cubicBezTo>
                  <a:cubicBezTo>
                    <a:pt x="17" y="0"/>
                    <a:pt x="0" y="17"/>
                    <a:pt x="0" y="38"/>
                  </a:cubicBez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430"/>
            <p:cNvSpPr/>
            <p:nvPr/>
          </p:nvSpPr>
          <p:spPr bwMode="auto">
            <a:xfrm>
              <a:off x="3648" y="1913"/>
              <a:ext cx="433" cy="25"/>
            </a:xfrm>
            <a:custGeom>
              <a:avLst/>
              <a:gdLst>
                <a:gd name="T0" fmla="*/ 264 w 264"/>
                <a:gd name="T1" fmla="*/ 8 h 15"/>
                <a:gd name="T2" fmla="*/ 257 w 264"/>
                <a:gd name="T3" fmla="*/ 15 h 15"/>
                <a:gd name="T4" fmla="*/ 8 w 264"/>
                <a:gd name="T5" fmla="*/ 15 h 15"/>
                <a:gd name="T6" fmla="*/ 0 w 264"/>
                <a:gd name="T7" fmla="*/ 8 h 15"/>
                <a:gd name="T8" fmla="*/ 8 w 264"/>
                <a:gd name="T9" fmla="*/ 0 h 15"/>
                <a:gd name="T10" fmla="*/ 257 w 264"/>
                <a:gd name="T11" fmla="*/ 0 h 15"/>
                <a:gd name="T12" fmla="*/ 264 w 264"/>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264" h="15">
                  <a:moveTo>
                    <a:pt x="264" y="8"/>
                  </a:moveTo>
                  <a:cubicBezTo>
                    <a:pt x="264" y="12"/>
                    <a:pt x="261" y="15"/>
                    <a:pt x="257" y="15"/>
                  </a:cubicBezTo>
                  <a:cubicBezTo>
                    <a:pt x="8" y="15"/>
                    <a:pt x="8" y="15"/>
                    <a:pt x="8" y="15"/>
                  </a:cubicBezTo>
                  <a:cubicBezTo>
                    <a:pt x="4" y="15"/>
                    <a:pt x="0" y="12"/>
                    <a:pt x="0" y="8"/>
                  </a:cubicBezTo>
                  <a:cubicBezTo>
                    <a:pt x="0" y="4"/>
                    <a:pt x="4" y="0"/>
                    <a:pt x="8" y="0"/>
                  </a:cubicBezTo>
                  <a:cubicBezTo>
                    <a:pt x="257" y="0"/>
                    <a:pt x="257" y="0"/>
                    <a:pt x="257" y="0"/>
                  </a:cubicBezTo>
                  <a:cubicBezTo>
                    <a:pt x="261" y="0"/>
                    <a:pt x="264" y="4"/>
                    <a:pt x="264" y="8"/>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431"/>
            <p:cNvSpPr/>
            <p:nvPr/>
          </p:nvSpPr>
          <p:spPr bwMode="auto">
            <a:xfrm>
              <a:off x="3008" y="3476"/>
              <a:ext cx="629" cy="402"/>
            </a:xfrm>
            <a:custGeom>
              <a:avLst/>
              <a:gdLst>
                <a:gd name="T0" fmla="*/ 384 w 384"/>
                <a:gd name="T1" fmla="*/ 246 h 246"/>
                <a:gd name="T2" fmla="*/ 204 w 384"/>
                <a:gd name="T3" fmla="*/ 66 h 246"/>
                <a:gd name="T4" fmla="*/ 155 w 384"/>
                <a:gd name="T5" fmla="*/ 246 h 246"/>
                <a:gd name="T6" fmla="*/ 384 w 384"/>
                <a:gd name="T7" fmla="*/ 246 h 246"/>
              </a:gdLst>
              <a:ahLst/>
              <a:cxnLst>
                <a:cxn ang="0">
                  <a:pos x="T0" y="T1"/>
                </a:cxn>
                <a:cxn ang="0">
                  <a:pos x="T2" y="T3"/>
                </a:cxn>
                <a:cxn ang="0">
                  <a:pos x="T4" y="T5"/>
                </a:cxn>
                <a:cxn ang="0">
                  <a:pos x="T6" y="T7"/>
                </a:cxn>
              </a:cxnLst>
              <a:rect l="0" t="0" r="r" b="b"/>
              <a:pathLst>
                <a:path w="384" h="246">
                  <a:moveTo>
                    <a:pt x="384" y="246"/>
                  </a:moveTo>
                  <a:cubicBezTo>
                    <a:pt x="204" y="66"/>
                    <a:pt x="204" y="66"/>
                    <a:pt x="204" y="66"/>
                  </a:cubicBezTo>
                  <a:cubicBezTo>
                    <a:pt x="46" y="0"/>
                    <a:pt x="0" y="234"/>
                    <a:pt x="155" y="246"/>
                  </a:cubicBezTo>
                  <a:lnTo>
                    <a:pt x="384" y="2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432"/>
            <p:cNvSpPr/>
            <p:nvPr/>
          </p:nvSpPr>
          <p:spPr bwMode="auto">
            <a:xfrm>
              <a:off x="4079" y="3386"/>
              <a:ext cx="526" cy="519"/>
            </a:xfrm>
            <a:custGeom>
              <a:avLst/>
              <a:gdLst>
                <a:gd name="T0" fmla="*/ 237 w 321"/>
                <a:gd name="T1" fmla="*/ 301 h 318"/>
                <a:gd name="T2" fmla="*/ 236 w 321"/>
                <a:gd name="T3" fmla="*/ 187 h 318"/>
                <a:gd name="T4" fmla="*/ 295 w 321"/>
                <a:gd name="T5" fmla="*/ 71 h 318"/>
                <a:gd name="T6" fmla="*/ 156 w 321"/>
                <a:gd name="T7" fmla="*/ 44 h 318"/>
                <a:gd name="T8" fmla="*/ 0 w 321"/>
                <a:gd name="T9" fmla="*/ 301 h 318"/>
                <a:gd name="T10" fmla="*/ 237 w 321"/>
                <a:gd name="T11" fmla="*/ 301 h 318"/>
              </a:gdLst>
              <a:ahLst/>
              <a:cxnLst>
                <a:cxn ang="0">
                  <a:pos x="T0" y="T1"/>
                </a:cxn>
                <a:cxn ang="0">
                  <a:pos x="T2" y="T3"/>
                </a:cxn>
                <a:cxn ang="0">
                  <a:pos x="T4" y="T5"/>
                </a:cxn>
                <a:cxn ang="0">
                  <a:pos x="T6" y="T7"/>
                </a:cxn>
                <a:cxn ang="0">
                  <a:pos x="T8" y="T9"/>
                </a:cxn>
                <a:cxn ang="0">
                  <a:pos x="T10" y="T11"/>
                </a:cxn>
              </a:cxnLst>
              <a:rect l="0" t="0" r="r" b="b"/>
              <a:pathLst>
                <a:path w="321" h="318">
                  <a:moveTo>
                    <a:pt x="237" y="301"/>
                  </a:moveTo>
                  <a:cubicBezTo>
                    <a:pt x="294" y="318"/>
                    <a:pt x="308" y="212"/>
                    <a:pt x="236" y="187"/>
                  </a:cubicBezTo>
                  <a:cubicBezTo>
                    <a:pt x="281" y="173"/>
                    <a:pt x="321" y="129"/>
                    <a:pt x="295" y="71"/>
                  </a:cubicBezTo>
                  <a:cubicBezTo>
                    <a:pt x="264" y="0"/>
                    <a:pt x="202" y="33"/>
                    <a:pt x="156" y="44"/>
                  </a:cubicBezTo>
                  <a:cubicBezTo>
                    <a:pt x="0" y="301"/>
                    <a:pt x="0" y="301"/>
                    <a:pt x="0" y="301"/>
                  </a:cubicBezTo>
                  <a:lnTo>
                    <a:pt x="237" y="30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433"/>
            <p:cNvSpPr/>
            <p:nvPr/>
          </p:nvSpPr>
          <p:spPr bwMode="auto">
            <a:xfrm>
              <a:off x="3791" y="3521"/>
              <a:ext cx="612" cy="357"/>
            </a:xfrm>
            <a:custGeom>
              <a:avLst/>
              <a:gdLst>
                <a:gd name="T0" fmla="*/ 254 w 374"/>
                <a:gd name="T1" fmla="*/ 218 h 218"/>
                <a:gd name="T2" fmla="*/ 237 w 374"/>
                <a:gd name="T3" fmla="*/ 182 h 218"/>
                <a:gd name="T4" fmla="*/ 349 w 374"/>
                <a:gd name="T5" fmla="*/ 163 h 218"/>
                <a:gd name="T6" fmla="*/ 317 w 374"/>
                <a:gd name="T7" fmla="*/ 46 h 218"/>
                <a:gd name="T8" fmla="*/ 117 w 374"/>
                <a:gd name="T9" fmla="*/ 7 h 218"/>
                <a:gd name="T10" fmla="*/ 0 w 374"/>
                <a:gd name="T11" fmla="*/ 218 h 218"/>
                <a:gd name="T12" fmla="*/ 254 w 374"/>
                <a:gd name="T13" fmla="*/ 218 h 218"/>
              </a:gdLst>
              <a:ahLst/>
              <a:cxnLst>
                <a:cxn ang="0">
                  <a:pos x="T0" y="T1"/>
                </a:cxn>
                <a:cxn ang="0">
                  <a:pos x="T2" y="T3"/>
                </a:cxn>
                <a:cxn ang="0">
                  <a:pos x="T4" y="T5"/>
                </a:cxn>
                <a:cxn ang="0">
                  <a:pos x="T6" y="T7"/>
                </a:cxn>
                <a:cxn ang="0">
                  <a:pos x="T8" y="T9"/>
                </a:cxn>
                <a:cxn ang="0">
                  <a:pos x="T10" y="T11"/>
                </a:cxn>
                <a:cxn ang="0">
                  <a:pos x="T12" y="T13"/>
                </a:cxn>
              </a:cxnLst>
              <a:rect l="0" t="0" r="r" b="b"/>
              <a:pathLst>
                <a:path w="374" h="218">
                  <a:moveTo>
                    <a:pt x="254" y="218"/>
                  </a:moveTo>
                  <a:cubicBezTo>
                    <a:pt x="250" y="205"/>
                    <a:pt x="244" y="192"/>
                    <a:pt x="237" y="182"/>
                  </a:cubicBezTo>
                  <a:cubicBezTo>
                    <a:pt x="268" y="204"/>
                    <a:pt x="328" y="198"/>
                    <a:pt x="349" y="163"/>
                  </a:cubicBezTo>
                  <a:cubicBezTo>
                    <a:pt x="374" y="123"/>
                    <a:pt x="345" y="72"/>
                    <a:pt x="317" y="46"/>
                  </a:cubicBezTo>
                  <a:cubicBezTo>
                    <a:pt x="317" y="46"/>
                    <a:pt x="165" y="0"/>
                    <a:pt x="117" y="7"/>
                  </a:cubicBezTo>
                  <a:cubicBezTo>
                    <a:pt x="69" y="13"/>
                    <a:pt x="1" y="134"/>
                    <a:pt x="0" y="218"/>
                  </a:cubicBezTo>
                  <a:lnTo>
                    <a:pt x="254" y="218"/>
                  </a:ln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434"/>
            <p:cNvSpPr/>
            <p:nvPr/>
          </p:nvSpPr>
          <p:spPr bwMode="auto">
            <a:xfrm>
              <a:off x="3519" y="2748"/>
              <a:ext cx="907" cy="1071"/>
            </a:xfrm>
            <a:custGeom>
              <a:avLst/>
              <a:gdLst>
                <a:gd name="T0" fmla="*/ 20 w 554"/>
                <a:gd name="T1" fmla="*/ 218 h 655"/>
                <a:gd name="T2" fmla="*/ 128 w 554"/>
                <a:gd name="T3" fmla="*/ 166 h 655"/>
                <a:gd name="T4" fmla="*/ 136 w 554"/>
                <a:gd name="T5" fmla="*/ 40 h 655"/>
                <a:gd name="T6" fmla="*/ 230 w 554"/>
                <a:gd name="T7" fmla="*/ 37 h 655"/>
                <a:gd name="T8" fmla="*/ 230 w 554"/>
                <a:gd name="T9" fmla="*/ 26 h 655"/>
                <a:gd name="T10" fmla="*/ 333 w 554"/>
                <a:gd name="T11" fmla="*/ 81 h 655"/>
                <a:gd name="T12" fmla="*/ 305 w 554"/>
                <a:gd name="T13" fmla="*/ 166 h 655"/>
                <a:gd name="T14" fmla="*/ 442 w 554"/>
                <a:gd name="T15" fmla="*/ 312 h 655"/>
                <a:gd name="T16" fmla="*/ 538 w 554"/>
                <a:gd name="T17" fmla="*/ 374 h 655"/>
                <a:gd name="T18" fmla="*/ 512 w 554"/>
                <a:gd name="T19" fmla="*/ 524 h 655"/>
                <a:gd name="T20" fmla="*/ 345 w 554"/>
                <a:gd name="T21" fmla="*/ 510 h 655"/>
                <a:gd name="T22" fmla="*/ 163 w 554"/>
                <a:gd name="T23" fmla="*/ 486 h 655"/>
                <a:gd name="T24" fmla="*/ 43 w 554"/>
                <a:gd name="T25" fmla="*/ 445 h 655"/>
                <a:gd name="T26" fmla="*/ 95 w 554"/>
                <a:gd name="T27" fmla="*/ 338 h 655"/>
                <a:gd name="T28" fmla="*/ 20 w 554"/>
                <a:gd name="T29" fmla="*/ 218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4" h="655">
                  <a:moveTo>
                    <a:pt x="20" y="218"/>
                  </a:moveTo>
                  <a:cubicBezTo>
                    <a:pt x="38" y="157"/>
                    <a:pt x="91" y="150"/>
                    <a:pt x="128" y="166"/>
                  </a:cubicBezTo>
                  <a:cubicBezTo>
                    <a:pt x="90" y="141"/>
                    <a:pt x="102" y="66"/>
                    <a:pt x="136" y="40"/>
                  </a:cubicBezTo>
                  <a:cubicBezTo>
                    <a:pt x="164" y="19"/>
                    <a:pt x="204" y="27"/>
                    <a:pt x="230" y="37"/>
                  </a:cubicBezTo>
                  <a:cubicBezTo>
                    <a:pt x="230" y="26"/>
                    <a:pt x="230" y="26"/>
                    <a:pt x="230" y="26"/>
                  </a:cubicBezTo>
                  <a:cubicBezTo>
                    <a:pt x="261" y="0"/>
                    <a:pt x="325" y="48"/>
                    <a:pt x="333" y="81"/>
                  </a:cubicBezTo>
                  <a:cubicBezTo>
                    <a:pt x="342" y="113"/>
                    <a:pt x="325" y="146"/>
                    <a:pt x="305" y="166"/>
                  </a:cubicBezTo>
                  <a:cubicBezTo>
                    <a:pt x="414" y="87"/>
                    <a:pt x="516" y="210"/>
                    <a:pt x="442" y="312"/>
                  </a:cubicBezTo>
                  <a:cubicBezTo>
                    <a:pt x="478" y="294"/>
                    <a:pt x="527" y="338"/>
                    <a:pt x="538" y="374"/>
                  </a:cubicBezTo>
                  <a:cubicBezTo>
                    <a:pt x="554" y="423"/>
                    <a:pt x="547" y="486"/>
                    <a:pt x="512" y="524"/>
                  </a:cubicBezTo>
                  <a:cubicBezTo>
                    <a:pt x="470" y="569"/>
                    <a:pt x="380" y="574"/>
                    <a:pt x="345" y="510"/>
                  </a:cubicBezTo>
                  <a:cubicBezTo>
                    <a:pt x="333" y="655"/>
                    <a:pt x="115" y="610"/>
                    <a:pt x="163" y="486"/>
                  </a:cubicBezTo>
                  <a:cubicBezTo>
                    <a:pt x="107" y="532"/>
                    <a:pt x="59" y="491"/>
                    <a:pt x="43" y="445"/>
                  </a:cubicBezTo>
                  <a:cubicBezTo>
                    <a:pt x="27" y="402"/>
                    <a:pt x="50" y="339"/>
                    <a:pt x="95" y="338"/>
                  </a:cubicBezTo>
                  <a:cubicBezTo>
                    <a:pt x="38" y="329"/>
                    <a:pt x="0" y="284"/>
                    <a:pt x="20" y="2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435"/>
            <p:cNvSpPr/>
            <p:nvPr/>
          </p:nvSpPr>
          <p:spPr bwMode="auto">
            <a:xfrm>
              <a:off x="3201" y="3165"/>
              <a:ext cx="934" cy="750"/>
            </a:xfrm>
            <a:custGeom>
              <a:avLst/>
              <a:gdLst>
                <a:gd name="T0" fmla="*/ 112 w 570"/>
                <a:gd name="T1" fmla="*/ 379 h 459"/>
                <a:gd name="T2" fmla="*/ 84 w 570"/>
                <a:gd name="T3" fmla="*/ 436 h 459"/>
                <a:gd name="T4" fmla="*/ 416 w 570"/>
                <a:gd name="T5" fmla="*/ 436 h 459"/>
                <a:gd name="T6" fmla="*/ 405 w 570"/>
                <a:gd name="T7" fmla="*/ 384 h 459"/>
                <a:gd name="T8" fmla="*/ 522 w 570"/>
                <a:gd name="T9" fmla="*/ 288 h 459"/>
                <a:gd name="T10" fmla="*/ 302 w 570"/>
                <a:gd name="T11" fmla="*/ 56 h 459"/>
                <a:gd name="T12" fmla="*/ 168 w 570"/>
                <a:gd name="T13" fmla="*/ 25 h 459"/>
                <a:gd name="T14" fmla="*/ 147 w 570"/>
                <a:gd name="T15" fmla="*/ 181 h 459"/>
                <a:gd name="T16" fmla="*/ 15 w 570"/>
                <a:gd name="T17" fmla="*/ 250 h 459"/>
                <a:gd name="T18" fmla="*/ 112 w 570"/>
                <a:gd name="T19" fmla="*/ 37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0" h="459">
                  <a:moveTo>
                    <a:pt x="112" y="379"/>
                  </a:moveTo>
                  <a:cubicBezTo>
                    <a:pt x="94" y="398"/>
                    <a:pt x="86" y="418"/>
                    <a:pt x="84" y="436"/>
                  </a:cubicBezTo>
                  <a:cubicBezTo>
                    <a:pt x="416" y="436"/>
                    <a:pt x="416" y="436"/>
                    <a:pt x="416" y="436"/>
                  </a:cubicBezTo>
                  <a:cubicBezTo>
                    <a:pt x="416" y="420"/>
                    <a:pt x="413" y="403"/>
                    <a:pt x="405" y="384"/>
                  </a:cubicBezTo>
                  <a:cubicBezTo>
                    <a:pt x="454" y="459"/>
                    <a:pt x="570" y="390"/>
                    <a:pt x="522" y="288"/>
                  </a:cubicBezTo>
                  <a:cubicBezTo>
                    <a:pt x="518" y="289"/>
                    <a:pt x="302" y="56"/>
                    <a:pt x="302" y="56"/>
                  </a:cubicBezTo>
                  <a:cubicBezTo>
                    <a:pt x="278" y="17"/>
                    <a:pt x="207" y="0"/>
                    <a:pt x="168" y="25"/>
                  </a:cubicBezTo>
                  <a:cubicBezTo>
                    <a:pt x="120" y="55"/>
                    <a:pt x="129" y="135"/>
                    <a:pt x="147" y="181"/>
                  </a:cubicBezTo>
                  <a:cubicBezTo>
                    <a:pt x="91" y="145"/>
                    <a:pt x="28" y="189"/>
                    <a:pt x="15" y="250"/>
                  </a:cubicBezTo>
                  <a:cubicBezTo>
                    <a:pt x="0" y="319"/>
                    <a:pt x="52" y="376"/>
                    <a:pt x="112" y="37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5" name="Freeform 436"/>
            <p:cNvSpPr/>
            <p:nvPr/>
          </p:nvSpPr>
          <p:spPr bwMode="auto">
            <a:xfrm>
              <a:off x="3519" y="3007"/>
              <a:ext cx="907" cy="812"/>
            </a:xfrm>
            <a:custGeom>
              <a:avLst/>
              <a:gdLst>
                <a:gd name="T0" fmla="*/ 538 w 554"/>
                <a:gd name="T1" fmla="*/ 216 h 497"/>
                <a:gd name="T2" fmla="*/ 512 w 554"/>
                <a:gd name="T3" fmla="*/ 366 h 497"/>
                <a:gd name="T4" fmla="*/ 345 w 554"/>
                <a:gd name="T5" fmla="*/ 352 h 497"/>
                <a:gd name="T6" fmla="*/ 163 w 554"/>
                <a:gd name="T7" fmla="*/ 328 h 497"/>
                <a:gd name="T8" fmla="*/ 43 w 554"/>
                <a:gd name="T9" fmla="*/ 287 h 497"/>
                <a:gd name="T10" fmla="*/ 95 w 554"/>
                <a:gd name="T11" fmla="*/ 180 h 497"/>
                <a:gd name="T12" fmla="*/ 20 w 554"/>
                <a:gd name="T13" fmla="*/ 60 h 497"/>
                <a:gd name="T14" fmla="*/ 92 w 554"/>
                <a:gd name="T15" fmla="*/ 0 h 497"/>
                <a:gd name="T16" fmla="*/ 172 w 554"/>
                <a:gd name="T17" fmla="*/ 135 h 497"/>
                <a:gd name="T18" fmla="*/ 223 w 554"/>
                <a:gd name="T19" fmla="*/ 211 h 497"/>
                <a:gd name="T20" fmla="*/ 270 w 554"/>
                <a:gd name="T21" fmla="*/ 366 h 497"/>
                <a:gd name="T22" fmla="*/ 366 w 554"/>
                <a:gd name="T23" fmla="*/ 244 h 497"/>
                <a:gd name="T24" fmla="*/ 475 w 554"/>
                <a:gd name="T25" fmla="*/ 327 h 497"/>
                <a:gd name="T26" fmla="*/ 443 w 554"/>
                <a:gd name="T27" fmla="*/ 154 h 497"/>
                <a:gd name="T28" fmla="*/ 449 w 554"/>
                <a:gd name="T29" fmla="*/ 151 h 497"/>
                <a:gd name="T30" fmla="*/ 538 w 554"/>
                <a:gd name="T31" fmla="*/ 21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4" h="497">
                  <a:moveTo>
                    <a:pt x="538" y="216"/>
                  </a:moveTo>
                  <a:cubicBezTo>
                    <a:pt x="554" y="265"/>
                    <a:pt x="547" y="328"/>
                    <a:pt x="512" y="366"/>
                  </a:cubicBezTo>
                  <a:cubicBezTo>
                    <a:pt x="470" y="411"/>
                    <a:pt x="380" y="416"/>
                    <a:pt x="345" y="352"/>
                  </a:cubicBezTo>
                  <a:cubicBezTo>
                    <a:pt x="333" y="497"/>
                    <a:pt x="115" y="452"/>
                    <a:pt x="163" y="328"/>
                  </a:cubicBezTo>
                  <a:cubicBezTo>
                    <a:pt x="107" y="374"/>
                    <a:pt x="59" y="333"/>
                    <a:pt x="43" y="287"/>
                  </a:cubicBezTo>
                  <a:cubicBezTo>
                    <a:pt x="27" y="244"/>
                    <a:pt x="50" y="181"/>
                    <a:pt x="95" y="180"/>
                  </a:cubicBezTo>
                  <a:cubicBezTo>
                    <a:pt x="38" y="171"/>
                    <a:pt x="0" y="126"/>
                    <a:pt x="20" y="60"/>
                  </a:cubicBezTo>
                  <a:cubicBezTo>
                    <a:pt x="33" y="17"/>
                    <a:pt x="63" y="1"/>
                    <a:pt x="92" y="0"/>
                  </a:cubicBezTo>
                  <a:cubicBezTo>
                    <a:pt x="77" y="59"/>
                    <a:pt x="104" y="143"/>
                    <a:pt x="172" y="135"/>
                  </a:cubicBezTo>
                  <a:cubicBezTo>
                    <a:pt x="101" y="160"/>
                    <a:pt x="179" y="231"/>
                    <a:pt x="223" y="211"/>
                  </a:cubicBezTo>
                  <a:cubicBezTo>
                    <a:pt x="187" y="254"/>
                    <a:pt x="178" y="352"/>
                    <a:pt x="270" y="366"/>
                  </a:cubicBezTo>
                  <a:cubicBezTo>
                    <a:pt x="330" y="375"/>
                    <a:pt x="359" y="290"/>
                    <a:pt x="366" y="244"/>
                  </a:cubicBezTo>
                  <a:cubicBezTo>
                    <a:pt x="367" y="313"/>
                    <a:pt x="427" y="361"/>
                    <a:pt x="475" y="327"/>
                  </a:cubicBezTo>
                  <a:cubicBezTo>
                    <a:pt x="535" y="285"/>
                    <a:pt x="549" y="187"/>
                    <a:pt x="443" y="154"/>
                  </a:cubicBezTo>
                  <a:cubicBezTo>
                    <a:pt x="449" y="151"/>
                    <a:pt x="449" y="151"/>
                    <a:pt x="449" y="151"/>
                  </a:cubicBezTo>
                  <a:cubicBezTo>
                    <a:pt x="485" y="142"/>
                    <a:pt x="528" y="183"/>
                    <a:pt x="538" y="216"/>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437"/>
            <p:cNvSpPr/>
            <p:nvPr/>
          </p:nvSpPr>
          <p:spPr bwMode="auto">
            <a:xfrm>
              <a:off x="3594" y="3757"/>
              <a:ext cx="92" cy="121"/>
            </a:xfrm>
            <a:custGeom>
              <a:avLst/>
              <a:gdLst>
                <a:gd name="T0" fmla="*/ 0 w 56"/>
                <a:gd name="T1" fmla="*/ 74 h 74"/>
                <a:gd name="T2" fmla="*/ 53 w 56"/>
                <a:gd name="T3" fmla="*/ 74 h 74"/>
                <a:gd name="T4" fmla="*/ 56 w 56"/>
                <a:gd name="T5" fmla="*/ 0 h 74"/>
                <a:gd name="T6" fmla="*/ 0 w 56"/>
                <a:gd name="T7" fmla="*/ 74 h 74"/>
              </a:gdLst>
              <a:ahLst/>
              <a:cxnLst>
                <a:cxn ang="0">
                  <a:pos x="T0" y="T1"/>
                </a:cxn>
                <a:cxn ang="0">
                  <a:pos x="T2" y="T3"/>
                </a:cxn>
                <a:cxn ang="0">
                  <a:pos x="T4" y="T5"/>
                </a:cxn>
                <a:cxn ang="0">
                  <a:pos x="T6" y="T7"/>
                </a:cxn>
              </a:cxnLst>
              <a:rect l="0" t="0" r="r" b="b"/>
              <a:pathLst>
                <a:path w="56" h="74">
                  <a:moveTo>
                    <a:pt x="0" y="74"/>
                  </a:moveTo>
                  <a:cubicBezTo>
                    <a:pt x="53" y="74"/>
                    <a:pt x="53" y="74"/>
                    <a:pt x="53" y="74"/>
                  </a:cubicBezTo>
                  <a:cubicBezTo>
                    <a:pt x="48" y="55"/>
                    <a:pt x="48" y="30"/>
                    <a:pt x="56" y="0"/>
                  </a:cubicBezTo>
                  <a:cubicBezTo>
                    <a:pt x="38" y="24"/>
                    <a:pt x="19" y="53"/>
                    <a:pt x="0" y="74"/>
                  </a:cubicBezTo>
                  <a:close/>
                </a:path>
              </a:pathLst>
            </a:custGeom>
            <a:solidFill>
              <a:srgbClr val="E0E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438"/>
            <p:cNvSpPr/>
            <p:nvPr/>
          </p:nvSpPr>
          <p:spPr bwMode="auto">
            <a:xfrm>
              <a:off x="3190" y="3381"/>
              <a:ext cx="290" cy="497"/>
            </a:xfrm>
            <a:custGeom>
              <a:avLst/>
              <a:gdLst>
                <a:gd name="T0" fmla="*/ 122 w 177"/>
                <a:gd name="T1" fmla="*/ 245 h 304"/>
                <a:gd name="T2" fmla="*/ 91 w 177"/>
                <a:gd name="T3" fmla="*/ 304 h 304"/>
                <a:gd name="T4" fmla="*/ 139 w 177"/>
                <a:gd name="T5" fmla="*/ 304 h 304"/>
                <a:gd name="T6" fmla="*/ 177 w 177"/>
                <a:gd name="T7" fmla="*/ 216 h 304"/>
                <a:gd name="T8" fmla="*/ 77 w 177"/>
                <a:gd name="T9" fmla="*/ 125 h 304"/>
                <a:gd name="T10" fmla="*/ 168 w 177"/>
                <a:gd name="T11" fmla="*/ 40 h 304"/>
                <a:gd name="T12" fmla="*/ 158 w 177"/>
                <a:gd name="T13" fmla="*/ 29 h 304"/>
                <a:gd name="T14" fmla="*/ 161 w 177"/>
                <a:gd name="T15" fmla="*/ 37 h 304"/>
                <a:gd name="T16" fmla="*/ 16 w 177"/>
                <a:gd name="T17" fmla="*/ 111 h 304"/>
                <a:gd name="T18" fmla="*/ 122 w 177"/>
                <a:gd name="T19" fmla="*/ 24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304">
                  <a:moveTo>
                    <a:pt x="122" y="245"/>
                  </a:moveTo>
                  <a:cubicBezTo>
                    <a:pt x="103" y="265"/>
                    <a:pt x="93" y="285"/>
                    <a:pt x="91" y="304"/>
                  </a:cubicBezTo>
                  <a:cubicBezTo>
                    <a:pt x="139" y="304"/>
                    <a:pt x="139" y="304"/>
                    <a:pt x="139" y="304"/>
                  </a:cubicBezTo>
                  <a:cubicBezTo>
                    <a:pt x="119" y="273"/>
                    <a:pt x="141" y="239"/>
                    <a:pt x="177" y="216"/>
                  </a:cubicBezTo>
                  <a:cubicBezTo>
                    <a:pt x="128" y="213"/>
                    <a:pt x="78" y="180"/>
                    <a:pt x="77" y="125"/>
                  </a:cubicBezTo>
                  <a:cubicBezTo>
                    <a:pt x="75" y="73"/>
                    <a:pt x="125" y="47"/>
                    <a:pt x="168" y="40"/>
                  </a:cubicBezTo>
                  <a:cubicBezTo>
                    <a:pt x="165" y="36"/>
                    <a:pt x="161" y="33"/>
                    <a:pt x="158" y="29"/>
                  </a:cubicBezTo>
                  <a:cubicBezTo>
                    <a:pt x="159" y="32"/>
                    <a:pt x="160" y="35"/>
                    <a:pt x="161" y="37"/>
                  </a:cubicBezTo>
                  <a:cubicBezTo>
                    <a:pt x="99" y="0"/>
                    <a:pt x="31" y="46"/>
                    <a:pt x="16" y="111"/>
                  </a:cubicBezTo>
                  <a:cubicBezTo>
                    <a:pt x="0" y="182"/>
                    <a:pt x="56" y="242"/>
                    <a:pt x="122" y="245"/>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Rectangle 439"/>
            <p:cNvSpPr>
              <a:spLocks noChangeArrowheads="1"/>
            </p:cNvSpPr>
            <p:nvPr/>
          </p:nvSpPr>
          <p:spPr bwMode="auto">
            <a:xfrm>
              <a:off x="3773" y="2015"/>
              <a:ext cx="190" cy="11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9" name="Freeform 440"/>
            <p:cNvSpPr/>
            <p:nvPr/>
          </p:nvSpPr>
          <p:spPr bwMode="auto">
            <a:xfrm>
              <a:off x="3694" y="1237"/>
              <a:ext cx="770" cy="704"/>
            </a:xfrm>
            <a:custGeom>
              <a:avLst/>
              <a:gdLst>
                <a:gd name="T0" fmla="*/ 242 w 470"/>
                <a:gd name="T1" fmla="*/ 64 h 431"/>
                <a:gd name="T2" fmla="*/ 364 w 470"/>
                <a:gd name="T3" fmla="*/ 431 h 431"/>
                <a:gd name="T4" fmla="*/ 178 w 470"/>
                <a:gd name="T5" fmla="*/ 312 h 431"/>
                <a:gd name="T6" fmla="*/ 242 w 470"/>
                <a:gd name="T7" fmla="*/ 64 h 431"/>
              </a:gdLst>
              <a:ahLst/>
              <a:cxnLst>
                <a:cxn ang="0">
                  <a:pos x="T0" y="T1"/>
                </a:cxn>
                <a:cxn ang="0">
                  <a:pos x="T2" y="T3"/>
                </a:cxn>
                <a:cxn ang="0">
                  <a:pos x="T4" y="T5"/>
                </a:cxn>
                <a:cxn ang="0">
                  <a:pos x="T6" y="T7"/>
                </a:cxn>
              </a:cxnLst>
              <a:rect l="0" t="0" r="r" b="b"/>
              <a:pathLst>
                <a:path w="470" h="431">
                  <a:moveTo>
                    <a:pt x="242" y="64"/>
                  </a:moveTo>
                  <a:cubicBezTo>
                    <a:pt x="242" y="64"/>
                    <a:pt x="470" y="0"/>
                    <a:pt x="364" y="431"/>
                  </a:cubicBezTo>
                  <a:cubicBezTo>
                    <a:pt x="364" y="431"/>
                    <a:pt x="355" y="312"/>
                    <a:pt x="178" y="312"/>
                  </a:cubicBezTo>
                  <a:cubicBezTo>
                    <a:pt x="0" y="312"/>
                    <a:pt x="242" y="64"/>
                    <a:pt x="242"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441"/>
            <p:cNvSpPr/>
            <p:nvPr/>
          </p:nvSpPr>
          <p:spPr bwMode="auto">
            <a:xfrm>
              <a:off x="3267" y="1237"/>
              <a:ext cx="769" cy="704"/>
            </a:xfrm>
            <a:custGeom>
              <a:avLst/>
              <a:gdLst>
                <a:gd name="T0" fmla="*/ 228 w 470"/>
                <a:gd name="T1" fmla="*/ 64 h 431"/>
                <a:gd name="T2" fmla="*/ 106 w 470"/>
                <a:gd name="T3" fmla="*/ 431 h 431"/>
                <a:gd name="T4" fmla="*/ 292 w 470"/>
                <a:gd name="T5" fmla="*/ 312 h 431"/>
                <a:gd name="T6" fmla="*/ 228 w 470"/>
                <a:gd name="T7" fmla="*/ 64 h 431"/>
              </a:gdLst>
              <a:ahLst/>
              <a:cxnLst>
                <a:cxn ang="0">
                  <a:pos x="T0" y="T1"/>
                </a:cxn>
                <a:cxn ang="0">
                  <a:pos x="T2" y="T3"/>
                </a:cxn>
                <a:cxn ang="0">
                  <a:pos x="T4" y="T5"/>
                </a:cxn>
                <a:cxn ang="0">
                  <a:pos x="T6" y="T7"/>
                </a:cxn>
              </a:cxnLst>
              <a:rect l="0" t="0" r="r" b="b"/>
              <a:pathLst>
                <a:path w="470" h="431">
                  <a:moveTo>
                    <a:pt x="228" y="64"/>
                  </a:moveTo>
                  <a:cubicBezTo>
                    <a:pt x="228" y="64"/>
                    <a:pt x="0" y="0"/>
                    <a:pt x="106" y="431"/>
                  </a:cubicBezTo>
                  <a:cubicBezTo>
                    <a:pt x="106" y="431"/>
                    <a:pt x="114" y="312"/>
                    <a:pt x="292" y="312"/>
                  </a:cubicBezTo>
                  <a:cubicBezTo>
                    <a:pt x="470" y="312"/>
                    <a:pt x="228" y="64"/>
                    <a:pt x="228"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442"/>
            <p:cNvSpPr/>
            <p:nvPr/>
          </p:nvSpPr>
          <p:spPr bwMode="auto">
            <a:xfrm>
              <a:off x="3638" y="1876"/>
              <a:ext cx="461" cy="400"/>
            </a:xfrm>
            <a:custGeom>
              <a:avLst/>
              <a:gdLst>
                <a:gd name="T0" fmla="*/ 141 w 281"/>
                <a:gd name="T1" fmla="*/ 244 h 245"/>
                <a:gd name="T2" fmla="*/ 193 w 281"/>
                <a:gd name="T3" fmla="*/ 0 h 245"/>
                <a:gd name="T4" fmla="*/ 141 w 281"/>
                <a:gd name="T5" fmla="*/ 0 h 245"/>
                <a:gd name="T6" fmla="*/ 140 w 281"/>
                <a:gd name="T7" fmla="*/ 0 h 245"/>
                <a:gd name="T8" fmla="*/ 88 w 281"/>
                <a:gd name="T9" fmla="*/ 0 h 245"/>
                <a:gd name="T10" fmla="*/ 140 w 281"/>
                <a:gd name="T11" fmla="*/ 244 h 245"/>
                <a:gd name="T12" fmla="*/ 140 w 281"/>
                <a:gd name="T13" fmla="*/ 245 h 245"/>
                <a:gd name="T14" fmla="*/ 141 w 281"/>
                <a:gd name="T15" fmla="*/ 244 h 245"/>
                <a:gd name="T16" fmla="*/ 141 w 281"/>
                <a:gd name="T17" fmla="*/ 245 h 245"/>
                <a:gd name="T18" fmla="*/ 141 w 281"/>
                <a:gd name="T19"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45">
                  <a:moveTo>
                    <a:pt x="141" y="244"/>
                  </a:moveTo>
                  <a:cubicBezTo>
                    <a:pt x="281" y="74"/>
                    <a:pt x="193" y="0"/>
                    <a:pt x="193" y="0"/>
                  </a:cubicBezTo>
                  <a:cubicBezTo>
                    <a:pt x="141" y="0"/>
                    <a:pt x="141" y="0"/>
                    <a:pt x="141" y="0"/>
                  </a:cubicBezTo>
                  <a:cubicBezTo>
                    <a:pt x="140" y="0"/>
                    <a:pt x="140" y="0"/>
                    <a:pt x="140" y="0"/>
                  </a:cubicBezTo>
                  <a:cubicBezTo>
                    <a:pt x="88" y="0"/>
                    <a:pt x="88" y="0"/>
                    <a:pt x="88" y="0"/>
                  </a:cubicBezTo>
                  <a:cubicBezTo>
                    <a:pt x="88" y="0"/>
                    <a:pt x="0" y="74"/>
                    <a:pt x="140" y="244"/>
                  </a:cubicBezTo>
                  <a:cubicBezTo>
                    <a:pt x="140" y="245"/>
                    <a:pt x="140" y="245"/>
                    <a:pt x="140" y="245"/>
                  </a:cubicBezTo>
                  <a:cubicBezTo>
                    <a:pt x="141" y="244"/>
                    <a:pt x="141" y="244"/>
                    <a:pt x="141" y="244"/>
                  </a:cubicBezTo>
                  <a:cubicBezTo>
                    <a:pt x="141" y="245"/>
                    <a:pt x="141" y="245"/>
                    <a:pt x="141" y="245"/>
                  </a:cubicBezTo>
                  <a:lnTo>
                    <a:pt x="141" y="24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443"/>
            <p:cNvSpPr/>
            <p:nvPr/>
          </p:nvSpPr>
          <p:spPr bwMode="auto">
            <a:xfrm>
              <a:off x="3693" y="1876"/>
              <a:ext cx="352" cy="307"/>
            </a:xfrm>
            <a:custGeom>
              <a:avLst/>
              <a:gdLst>
                <a:gd name="T0" fmla="*/ 108 w 215"/>
                <a:gd name="T1" fmla="*/ 187 h 188"/>
                <a:gd name="T2" fmla="*/ 148 w 215"/>
                <a:gd name="T3" fmla="*/ 0 h 188"/>
                <a:gd name="T4" fmla="*/ 108 w 215"/>
                <a:gd name="T5" fmla="*/ 0 h 188"/>
                <a:gd name="T6" fmla="*/ 107 w 215"/>
                <a:gd name="T7" fmla="*/ 0 h 188"/>
                <a:gd name="T8" fmla="*/ 68 w 215"/>
                <a:gd name="T9" fmla="*/ 0 h 188"/>
                <a:gd name="T10" fmla="*/ 107 w 215"/>
                <a:gd name="T11" fmla="*/ 187 h 188"/>
                <a:gd name="T12" fmla="*/ 107 w 215"/>
                <a:gd name="T13" fmla="*/ 188 h 188"/>
                <a:gd name="T14" fmla="*/ 108 w 215"/>
                <a:gd name="T15" fmla="*/ 187 h 188"/>
                <a:gd name="T16" fmla="*/ 108 w 215"/>
                <a:gd name="T17" fmla="*/ 188 h 188"/>
                <a:gd name="T18" fmla="*/ 108 w 215"/>
                <a:gd name="T19" fmla="*/ 18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88">
                  <a:moveTo>
                    <a:pt x="108" y="187"/>
                  </a:moveTo>
                  <a:cubicBezTo>
                    <a:pt x="215" y="57"/>
                    <a:pt x="148" y="0"/>
                    <a:pt x="148" y="0"/>
                  </a:cubicBezTo>
                  <a:cubicBezTo>
                    <a:pt x="108" y="0"/>
                    <a:pt x="108" y="0"/>
                    <a:pt x="108" y="0"/>
                  </a:cubicBezTo>
                  <a:cubicBezTo>
                    <a:pt x="107" y="0"/>
                    <a:pt x="107" y="0"/>
                    <a:pt x="107" y="0"/>
                  </a:cubicBezTo>
                  <a:cubicBezTo>
                    <a:pt x="68" y="0"/>
                    <a:pt x="68" y="0"/>
                    <a:pt x="68" y="0"/>
                  </a:cubicBezTo>
                  <a:cubicBezTo>
                    <a:pt x="68" y="0"/>
                    <a:pt x="0" y="57"/>
                    <a:pt x="107" y="187"/>
                  </a:cubicBezTo>
                  <a:cubicBezTo>
                    <a:pt x="107" y="188"/>
                    <a:pt x="107" y="188"/>
                    <a:pt x="107" y="188"/>
                  </a:cubicBezTo>
                  <a:cubicBezTo>
                    <a:pt x="108" y="187"/>
                    <a:pt x="108" y="187"/>
                    <a:pt x="108" y="187"/>
                  </a:cubicBezTo>
                  <a:cubicBezTo>
                    <a:pt x="108" y="188"/>
                    <a:pt x="108" y="188"/>
                    <a:pt x="108" y="188"/>
                  </a:cubicBezTo>
                  <a:lnTo>
                    <a:pt x="108" y="187"/>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Freeform 444"/>
            <p:cNvSpPr/>
            <p:nvPr/>
          </p:nvSpPr>
          <p:spPr bwMode="auto">
            <a:xfrm>
              <a:off x="3745" y="1876"/>
              <a:ext cx="247" cy="215"/>
            </a:xfrm>
            <a:custGeom>
              <a:avLst/>
              <a:gdLst>
                <a:gd name="T0" fmla="*/ 76 w 151"/>
                <a:gd name="T1" fmla="*/ 131 h 132"/>
                <a:gd name="T2" fmla="*/ 104 w 151"/>
                <a:gd name="T3" fmla="*/ 0 h 132"/>
                <a:gd name="T4" fmla="*/ 76 w 151"/>
                <a:gd name="T5" fmla="*/ 0 h 132"/>
                <a:gd name="T6" fmla="*/ 75 w 151"/>
                <a:gd name="T7" fmla="*/ 0 h 132"/>
                <a:gd name="T8" fmla="*/ 47 w 151"/>
                <a:gd name="T9" fmla="*/ 0 h 132"/>
                <a:gd name="T10" fmla="*/ 75 w 151"/>
                <a:gd name="T11" fmla="*/ 131 h 132"/>
                <a:gd name="T12" fmla="*/ 75 w 151"/>
                <a:gd name="T13" fmla="*/ 132 h 132"/>
                <a:gd name="T14" fmla="*/ 76 w 151"/>
                <a:gd name="T15" fmla="*/ 131 h 132"/>
                <a:gd name="T16" fmla="*/ 76 w 151"/>
                <a:gd name="T17" fmla="*/ 132 h 132"/>
                <a:gd name="T18" fmla="*/ 76 w 151"/>
                <a:gd name="T19"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132">
                  <a:moveTo>
                    <a:pt x="76" y="131"/>
                  </a:moveTo>
                  <a:cubicBezTo>
                    <a:pt x="151" y="40"/>
                    <a:pt x="104" y="0"/>
                    <a:pt x="104" y="0"/>
                  </a:cubicBezTo>
                  <a:cubicBezTo>
                    <a:pt x="76" y="0"/>
                    <a:pt x="76" y="0"/>
                    <a:pt x="76" y="0"/>
                  </a:cubicBezTo>
                  <a:cubicBezTo>
                    <a:pt x="75" y="0"/>
                    <a:pt x="75" y="0"/>
                    <a:pt x="75" y="0"/>
                  </a:cubicBezTo>
                  <a:cubicBezTo>
                    <a:pt x="47" y="0"/>
                    <a:pt x="47" y="0"/>
                    <a:pt x="47" y="0"/>
                  </a:cubicBezTo>
                  <a:cubicBezTo>
                    <a:pt x="47" y="0"/>
                    <a:pt x="0" y="40"/>
                    <a:pt x="75" y="131"/>
                  </a:cubicBezTo>
                  <a:cubicBezTo>
                    <a:pt x="75" y="132"/>
                    <a:pt x="75" y="132"/>
                    <a:pt x="75" y="132"/>
                  </a:cubicBezTo>
                  <a:cubicBezTo>
                    <a:pt x="76" y="131"/>
                    <a:pt x="76" y="131"/>
                    <a:pt x="76" y="131"/>
                  </a:cubicBezTo>
                  <a:cubicBezTo>
                    <a:pt x="76" y="132"/>
                    <a:pt x="76" y="132"/>
                    <a:pt x="76" y="132"/>
                  </a:cubicBezTo>
                  <a:lnTo>
                    <a:pt x="76" y="13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445"/>
            <p:cNvSpPr/>
            <p:nvPr/>
          </p:nvSpPr>
          <p:spPr bwMode="auto">
            <a:xfrm>
              <a:off x="3724" y="1632"/>
              <a:ext cx="283" cy="271"/>
            </a:xfrm>
            <a:custGeom>
              <a:avLst/>
              <a:gdLst>
                <a:gd name="T0" fmla="*/ 283 w 283"/>
                <a:gd name="T1" fmla="*/ 271 h 271"/>
                <a:gd name="T2" fmla="*/ 0 w 283"/>
                <a:gd name="T3" fmla="*/ 271 h 271"/>
                <a:gd name="T4" fmla="*/ 44 w 283"/>
                <a:gd name="T5" fmla="*/ 0 h 271"/>
                <a:gd name="T6" fmla="*/ 239 w 283"/>
                <a:gd name="T7" fmla="*/ 0 h 271"/>
                <a:gd name="T8" fmla="*/ 283 w 283"/>
                <a:gd name="T9" fmla="*/ 271 h 271"/>
              </a:gdLst>
              <a:ahLst/>
              <a:cxnLst>
                <a:cxn ang="0">
                  <a:pos x="T0" y="T1"/>
                </a:cxn>
                <a:cxn ang="0">
                  <a:pos x="T2" y="T3"/>
                </a:cxn>
                <a:cxn ang="0">
                  <a:pos x="T4" y="T5"/>
                </a:cxn>
                <a:cxn ang="0">
                  <a:pos x="T6" y="T7"/>
                </a:cxn>
                <a:cxn ang="0">
                  <a:pos x="T8" y="T9"/>
                </a:cxn>
              </a:cxnLst>
              <a:rect l="0" t="0" r="r" b="b"/>
              <a:pathLst>
                <a:path w="283" h="271">
                  <a:moveTo>
                    <a:pt x="283" y="271"/>
                  </a:moveTo>
                  <a:lnTo>
                    <a:pt x="0" y="271"/>
                  </a:lnTo>
                  <a:lnTo>
                    <a:pt x="44" y="0"/>
                  </a:lnTo>
                  <a:lnTo>
                    <a:pt x="239" y="0"/>
                  </a:lnTo>
                  <a:lnTo>
                    <a:pt x="283" y="271"/>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5" name="Freeform 446"/>
            <p:cNvSpPr/>
            <p:nvPr/>
          </p:nvSpPr>
          <p:spPr bwMode="auto">
            <a:xfrm>
              <a:off x="3607" y="145"/>
              <a:ext cx="516" cy="1623"/>
            </a:xfrm>
            <a:custGeom>
              <a:avLst/>
              <a:gdLst>
                <a:gd name="T0" fmla="*/ 262 w 315"/>
                <a:gd name="T1" fmla="*/ 993 h 993"/>
                <a:gd name="T2" fmla="*/ 315 w 315"/>
                <a:gd name="T3" fmla="*/ 568 h 993"/>
                <a:gd name="T4" fmla="*/ 157 w 315"/>
                <a:gd name="T5" fmla="*/ 0 h 993"/>
                <a:gd name="T6" fmla="*/ 0 w 315"/>
                <a:gd name="T7" fmla="*/ 568 h 993"/>
                <a:gd name="T8" fmla="*/ 53 w 315"/>
                <a:gd name="T9" fmla="*/ 993 h 993"/>
                <a:gd name="T10" fmla="*/ 262 w 315"/>
                <a:gd name="T11" fmla="*/ 993 h 993"/>
              </a:gdLst>
              <a:ahLst/>
              <a:cxnLst>
                <a:cxn ang="0">
                  <a:pos x="T0" y="T1"/>
                </a:cxn>
                <a:cxn ang="0">
                  <a:pos x="T2" y="T3"/>
                </a:cxn>
                <a:cxn ang="0">
                  <a:pos x="T4" y="T5"/>
                </a:cxn>
                <a:cxn ang="0">
                  <a:pos x="T6" y="T7"/>
                </a:cxn>
                <a:cxn ang="0">
                  <a:pos x="T8" y="T9"/>
                </a:cxn>
                <a:cxn ang="0">
                  <a:pos x="T10" y="T11"/>
                </a:cxn>
              </a:cxnLst>
              <a:rect l="0" t="0" r="r" b="b"/>
              <a:pathLst>
                <a:path w="315" h="993">
                  <a:moveTo>
                    <a:pt x="262" y="993"/>
                  </a:moveTo>
                  <a:cubicBezTo>
                    <a:pt x="294" y="889"/>
                    <a:pt x="315" y="737"/>
                    <a:pt x="315" y="568"/>
                  </a:cubicBezTo>
                  <a:cubicBezTo>
                    <a:pt x="315" y="254"/>
                    <a:pt x="157" y="0"/>
                    <a:pt x="157" y="0"/>
                  </a:cubicBezTo>
                  <a:cubicBezTo>
                    <a:pt x="157" y="0"/>
                    <a:pt x="0" y="254"/>
                    <a:pt x="0" y="568"/>
                  </a:cubicBezTo>
                  <a:cubicBezTo>
                    <a:pt x="0" y="737"/>
                    <a:pt x="21" y="889"/>
                    <a:pt x="53" y="993"/>
                  </a:cubicBezTo>
                  <a:cubicBezTo>
                    <a:pt x="262" y="993"/>
                    <a:pt x="262" y="993"/>
                    <a:pt x="262" y="993"/>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Freeform 447"/>
            <p:cNvSpPr/>
            <p:nvPr/>
          </p:nvSpPr>
          <p:spPr bwMode="auto">
            <a:xfrm>
              <a:off x="3724" y="145"/>
              <a:ext cx="283" cy="306"/>
            </a:xfrm>
            <a:custGeom>
              <a:avLst/>
              <a:gdLst>
                <a:gd name="T0" fmla="*/ 173 w 173"/>
                <a:gd name="T1" fmla="*/ 187 h 187"/>
                <a:gd name="T2" fmla="*/ 86 w 173"/>
                <a:gd name="T3" fmla="*/ 0 h 187"/>
                <a:gd name="T4" fmla="*/ 0 w 173"/>
                <a:gd name="T5" fmla="*/ 187 h 187"/>
                <a:gd name="T6" fmla="*/ 173 w 173"/>
                <a:gd name="T7" fmla="*/ 187 h 187"/>
              </a:gdLst>
              <a:ahLst/>
              <a:cxnLst>
                <a:cxn ang="0">
                  <a:pos x="T0" y="T1"/>
                </a:cxn>
                <a:cxn ang="0">
                  <a:pos x="T2" y="T3"/>
                </a:cxn>
                <a:cxn ang="0">
                  <a:pos x="T4" y="T5"/>
                </a:cxn>
                <a:cxn ang="0">
                  <a:pos x="T6" y="T7"/>
                </a:cxn>
              </a:cxnLst>
              <a:rect l="0" t="0" r="r" b="b"/>
              <a:pathLst>
                <a:path w="173" h="187">
                  <a:moveTo>
                    <a:pt x="173" y="187"/>
                  </a:moveTo>
                  <a:cubicBezTo>
                    <a:pt x="131" y="72"/>
                    <a:pt x="86" y="0"/>
                    <a:pt x="86" y="0"/>
                  </a:cubicBezTo>
                  <a:cubicBezTo>
                    <a:pt x="86" y="0"/>
                    <a:pt x="42" y="72"/>
                    <a:pt x="0" y="187"/>
                  </a:cubicBezTo>
                  <a:cubicBezTo>
                    <a:pt x="173" y="187"/>
                    <a:pt x="173" y="187"/>
                    <a:pt x="173" y="187"/>
                  </a:cubicBezTo>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7" name="Freeform 448"/>
            <p:cNvSpPr/>
            <p:nvPr/>
          </p:nvSpPr>
          <p:spPr bwMode="auto">
            <a:xfrm>
              <a:off x="3738" y="145"/>
              <a:ext cx="253" cy="265"/>
            </a:xfrm>
            <a:custGeom>
              <a:avLst/>
              <a:gdLst>
                <a:gd name="T0" fmla="*/ 154 w 154"/>
                <a:gd name="T1" fmla="*/ 162 h 162"/>
                <a:gd name="T2" fmla="*/ 77 w 154"/>
                <a:gd name="T3" fmla="*/ 0 h 162"/>
                <a:gd name="T4" fmla="*/ 0 w 154"/>
                <a:gd name="T5" fmla="*/ 162 h 162"/>
                <a:gd name="T6" fmla="*/ 154 w 154"/>
                <a:gd name="T7" fmla="*/ 162 h 162"/>
              </a:gdLst>
              <a:ahLst/>
              <a:cxnLst>
                <a:cxn ang="0">
                  <a:pos x="T0" y="T1"/>
                </a:cxn>
                <a:cxn ang="0">
                  <a:pos x="T2" y="T3"/>
                </a:cxn>
                <a:cxn ang="0">
                  <a:pos x="T4" y="T5"/>
                </a:cxn>
                <a:cxn ang="0">
                  <a:pos x="T6" y="T7"/>
                </a:cxn>
              </a:cxnLst>
              <a:rect l="0" t="0" r="r" b="b"/>
              <a:pathLst>
                <a:path w="154" h="162">
                  <a:moveTo>
                    <a:pt x="154" y="162"/>
                  </a:moveTo>
                  <a:cubicBezTo>
                    <a:pt x="115" y="62"/>
                    <a:pt x="77" y="0"/>
                    <a:pt x="77" y="0"/>
                  </a:cubicBezTo>
                  <a:cubicBezTo>
                    <a:pt x="77" y="0"/>
                    <a:pt x="39" y="62"/>
                    <a:pt x="0" y="162"/>
                  </a:cubicBezTo>
                  <a:cubicBezTo>
                    <a:pt x="154" y="162"/>
                    <a:pt x="154" y="162"/>
                    <a:pt x="154" y="162"/>
                  </a:cubicBezTo>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Rectangle 449"/>
            <p:cNvSpPr>
              <a:spLocks noChangeArrowheads="1"/>
            </p:cNvSpPr>
            <p:nvPr/>
          </p:nvSpPr>
          <p:spPr bwMode="auto">
            <a:xfrm>
              <a:off x="3712" y="1895"/>
              <a:ext cx="306" cy="46"/>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9" name="Oval 450"/>
            <p:cNvSpPr>
              <a:spLocks noChangeArrowheads="1"/>
            </p:cNvSpPr>
            <p:nvPr/>
          </p:nvSpPr>
          <p:spPr bwMode="auto">
            <a:xfrm>
              <a:off x="3737" y="795"/>
              <a:ext cx="257" cy="257"/>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Oval 451"/>
            <p:cNvSpPr>
              <a:spLocks noChangeArrowheads="1"/>
            </p:cNvSpPr>
            <p:nvPr/>
          </p:nvSpPr>
          <p:spPr bwMode="auto">
            <a:xfrm>
              <a:off x="3778" y="836"/>
              <a:ext cx="175" cy="1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452"/>
            <p:cNvSpPr/>
            <p:nvPr/>
          </p:nvSpPr>
          <p:spPr bwMode="auto">
            <a:xfrm>
              <a:off x="3920" y="250"/>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1"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453"/>
            <p:cNvSpPr/>
            <p:nvPr/>
          </p:nvSpPr>
          <p:spPr bwMode="auto">
            <a:xfrm>
              <a:off x="3922" y="250"/>
              <a:ext cx="1" cy="5"/>
            </a:xfrm>
            <a:custGeom>
              <a:avLst/>
              <a:gdLst>
                <a:gd name="T0" fmla="*/ 0 w 1"/>
                <a:gd name="T1" fmla="*/ 0 h 3"/>
                <a:gd name="T2" fmla="*/ 0 w 1"/>
                <a:gd name="T3" fmla="*/ 1 h 3"/>
                <a:gd name="T4" fmla="*/ 1 w 1"/>
                <a:gd name="T5" fmla="*/ 3 h 3"/>
                <a:gd name="T6" fmla="*/ 1 w 1"/>
                <a:gd name="T7" fmla="*/ 3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0" y="1"/>
                    <a:pt x="0" y="1"/>
                  </a:cubicBezTo>
                  <a:cubicBezTo>
                    <a:pt x="0" y="2"/>
                    <a:pt x="1" y="2"/>
                    <a:pt x="1" y="3"/>
                  </a:cubicBezTo>
                  <a:cubicBezTo>
                    <a:pt x="1" y="3"/>
                    <a:pt x="1" y="3"/>
                    <a:pt x="1" y="3"/>
                  </a:cubicBezTo>
                  <a:cubicBezTo>
                    <a:pt x="1" y="2"/>
                    <a:pt x="0" y="2"/>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454"/>
            <p:cNvSpPr/>
            <p:nvPr/>
          </p:nvSpPr>
          <p:spPr bwMode="auto">
            <a:xfrm>
              <a:off x="3922" y="251"/>
              <a:ext cx="1" cy="4"/>
            </a:xfrm>
            <a:custGeom>
              <a:avLst/>
              <a:gdLst>
                <a:gd name="T0" fmla="*/ 0 w 1"/>
                <a:gd name="T1" fmla="*/ 0 h 2"/>
                <a:gd name="T2" fmla="*/ 1 w 1"/>
                <a:gd name="T3" fmla="*/ 1 h 2"/>
                <a:gd name="T4" fmla="*/ 1 w 1"/>
                <a:gd name="T5" fmla="*/ 1 h 2"/>
                <a:gd name="T6" fmla="*/ 1 w 1"/>
                <a:gd name="T7" fmla="*/ 1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1" y="1"/>
                    <a:pt x="1" y="1"/>
                  </a:cubicBezTo>
                  <a:cubicBezTo>
                    <a:pt x="1" y="1"/>
                    <a:pt x="1" y="1"/>
                    <a:pt x="1" y="1"/>
                  </a:cubicBezTo>
                  <a:cubicBezTo>
                    <a:pt x="1" y="1"/>
                    <a:pt x="1" y="1"/>
                    <a:pt x="1" y="1"/>
                  </a:cubicBezTo>
                  <a:cubicBezTo>
                    <a:pt x="1" y="2"/>
                    <a:pt x="1" y="2"/>
                    <a:pt x="1" y="2"/>
                  </a:cubicBezTo>
                  <a:cubicBezTo>
                    <a:pt x="1"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455"/>
            <p:cNvSpPr/>
            <p:nvPr/>
          </p:nvSpPr>
          <p:spPr bwMode="auto">
            <a:xfrm>
              <a:off x="3923" y="255"/>
              <a:ext cx="0" cy="1"/>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456"/>
            <p:cNvSpPr/>
            <p:nvPr/>
          </p:nvSpPr>
          <p:spPr bwMode="auto">
            <a:xfrm>
              <a:off x="3892" y="192"/>
              <a:ext cx="5" cy="10"/>
            </a:xfrm>
            <a:custGeom>
              <a:avLst/>
              <a:gdLst>
                <a:gd name="T0" fmla="*/ 0 w 3"/>
                <a:gd name="T1" fmla="*/ 0 h 6"/>
                <a:gd name="T2" fmla="*/ 1 w 3"/>
                <a:gd name="T3" fmla="*/ 3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cubicBezTo>
                    <a:pt x="0" y="1"/>
                    <a:pt x="1" y="2"/>
                    <a:pt x="1" y="3"/>
                  </a:cubicBezTo>
                  <a:cubicBezTo>
                    <a:pt x="2" y="4"/>
                    <a:pt x="2" y="5"/>
                    <a:pt x="3" y="6"/>
                  </a:cubicBezTo>
                  <a:cubicBezTo>
                    <a:pt x="2" y="4"/>
                    <a:pt x="1" y="2"/>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457"/>
            <p:cNvSpPr/>
            <p:nvPr/>
          </p:nvSpPr>
          <p:spPr bwMode="auto">
            <a:xfrm>
              <a:off x="3894" y="197"/>
              <a:ext cx="8" cy="13"/>
            </a:xfrm>
            <a:custGeom>
              <a:avLst/>
              <a:gdLst>
                <a:gd name="T0" fmla="*/ 0 w 5"/>
                <a:gd name="T1" fmla="*/ 0 h 8"/>
                <a:gd name="T2" fmla="*/ 1 w 5"/>
                <a:gd name="T3" fmla="*/ 2 h 8"/>
                <a:gd name="T4" fmla="*/ 5 w 5"/>
                <a:gd name="T5" fmla="*/ 8 h 8"/>
                <a:gd name="T6" fmla="*/ 2 w 5"/>
                <a:gd name="T7" fmla="*/ 3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cubicBezTo>
                    <a:pt x="1" y="1"/>
                    <a:pt x="1" y="2"/>
                    <a:pt x="1" y="2"/>
                  </a:cubicBezTo>
                  <a:cubicBezTo>
                    <a:pt x="2" y="4"/>
                    <a:pt x="4" y="6"/>
                    <a:pt x="5" y="8"/>
                  </a:cubicBezTo>
                  <a:cubicBezTo>
                    <a:pt x="4" y="7"/>
                    <a:pt x="3" y="5"/>
                    <a:pt x="2" y="3"/>
                  </a:cubicBezTo>
                  <a:cubicBezTo>
                    <a:pt x="1" y="2"/>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7" name="Freeform 458"/>
            <p:cNvSpPr/>
            <p:nvPr/>
          </p:nvSpPr>
          <p:spPr bwMode="auto">
            <a:xfrm>
              <a:off x="3896" y="201"/>
              <a:ext cx="13" cy="24"/>
            </a:xfrm>
            <a:custGeom>
              <a:avLst/>
              <a:gdLst>
                <a:gd name="T0" fmla="*/ 0 w 8"/>
                <a:gd name="T1" fmla="*/ 0 h 15"/>
                <a:gd name="T2" fmla="*/ 2 w 8"/>
                <a:gd name="T3" fmla="*/ 4 h 15"/>
                <a:gd name="T4" fmla="*/ 8 w 8"/>
                <a:gd name="T5" fmla="*/ 15 h 15"/>
                <a:gd name="T6" fmla="*/ 8 w 8"/>
                <a:gd name="T7" fmla="*/ 15 h 15"/>
                <a:gd name="T8" fmla="*/ 8 w 8"/>
                <a:gd name="T9" fmla="*/ 15 h 15"/>
                <a:gd name="T10" fmla="*/ 8 w 8"/>
                <a:gd name="T11" fmla="*/ 15 h 15"/>
                <a:gd name="T12" fmla="*/ 8 w 8"/>
                <a:gd name="T13" fmla="*/ 15 h 15"/>
                <a:gd name="T14" fmla="*/ 4 w 8"/>
                <a:gd name="T15" fmla="*/ 6 h 15"/>
                <a:gd name="T16" fmla="*/ 0 w 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5">
                  <a:moveTo>
                    <a:pt x="0" y="0"/>
                  </a:moveTo>
                  <a:cubicBezTo>
                    <a:pt x="1" y="1"/>
                    <a:pt x="2" y="3"/>
                    <a:pt x="2" y="4"/>
                  </a:cubicBezTo>
                  <a:cubicBezTo>
                    <a:pt x="4" y="7"/>
                    <a:pt x="6" y="11"/>
                    <a:pt x="8" y="15"/>
                  </a:cubicBezTo>
                  <a:cubicBezTo>
                    <a:pt x="8" y="15"/>
                    <a:pt x="8" y="15"/>
                    <a:pt x="8" y="15"/>
                  </a:cubicBezTo>
                  <a:cubicBezTo>
                    <a:pt x="8" y="15"/>
                    <a:pt x="8" y="15"/>
                    <a:pt x="8" y="15"/>
                  </a:cubicBezTo>
                  <a:cubicBezTo>
                    <a:pt x="8" y="15"/>
                    <a:pt x="8" y="15"/>
                    <a:pt x="8" y="15"/>
                  </a:cubicBezTo>
                  <a:cubicBezTo>
                    <a:pt x="8" y="15"/>
                    <a:pt x="8" y="15"/>
                    <a:pt x="8" y="15"/>
                  </a:cubicBezTo>
                  <a:cubicBezTo>
                    <a:pt x="7" y="12"/>
                    <a:pt x="5" y="9"/>
                    <a:pt x="4" y="6"/>
                  </a:cubicBezTo>
                  <a:cubicBezTo>
                    <a:pt x="3" y="4"/>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459"/>
            <p:cNvSpPr/>
            <p:nvPr/>
          </p:nvSpPr>
          <p:spPr bwMode="auto">
            <a:xfrm>
              <a:off x="3899" y="207"/>
              <a:ext cx="10" cy="18"/>
            </a:xfrm>
            <a:custGeom>
              <a:avLst/>
              <a:gdLst>
                <a:gd name="T0" fmla="*/ 0 w 6"/>
                <a:gd name="T1" fmla="*/ 0 h 11"/>
                <a:gd name="T2" fmla="*/ 3 w 6"/>
                <a:gd name="T3" fmla="*/ 6 h 11"/>
                <a:gd name="T4" fmla="*/ 6 w 6"/>
                <a:gd name="T5" fmla="*/ 11 h 11"/>
                <a:gd name="T6" fmla="*/ 3 w 6"/>
                <a:gd name="T7" fmla="*/ 6 h 11"/>
                <a:gd name="T8" fmla="*/ 3 w 6"/>
                <a:gd name="T9" fmla="*/ 6 h 11"/>
                <a:gd name="T10" fmla="*/ 6 w 6"/>
                <a:gd name="T11" fmla="*/ 11 h 11"/>
                <a:gd name="T12" fmla="*/ 6 w 6"/>
                <a:gd name="T13" fmla="*/ 11 h 11"/>
                <a:gd name="T14" fmla="*/ 0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0" y="0"/>
                  </a:moveTo>
                  <a:cubicBezTo>
                    <a:pt x="1" y="2"/>
                    <a:pt x="2" y="4"/>
                    <a:pt x="3" y="6"/>
                  </a:cubicBezTo>
                  <a:cubicBezTo>
                    <a:pt x="4" y="7"/>
                    <a:pt x="5" y="9"/>
                    <a:pt x="6" y="11"/>
                  </a:cubicBezTo>
                  <a:cubicBezTo>
                    <a:pt x="5" y="9"/>
                    <a:pt x="4" y="7"/>
                    <a:pt x="3" y="6"/>
                  </a:cubicBezTo>
                  <a:cubicBezTo>
                    <a:pt x="3" y="6"/>
                    <a:pt x="3" y="6"/>
                    <a:pt x="3" y="6"/>
                  </a:cubicBezTo>
                  <a:cubicBezTo>
                    <a:pt x="4" y="7"/>
                    <a:pt x="5" y="9"/>
                    <a:pt x="6" y="11"/>
                  </a:cubicBezTo>
                  <a:cubicBezTo>
                    <a:pt x="6" y="11"/>
                    <a:pt x="6" y="11"/>
                    <a:pt x="6" y="11"/>
                  </a:cubicBezTo>
                  <a:cubicBezTo>
                    <a:pt x="4" y="7"/>
                    <a:pt x="2" y="3"/>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9" name="Freeform 460"/>
            <p:cNvSpPr/>
            <p:nvPr/>
          </p:nvSpPr>
          <p:spPr bwMode="auto">
            <a:xfrm>
              <a:off x="3910" y="230"/>
              <a:ext cx="10" cy="18"/>
            </a:xfrm>
            <a:custGeom>
              <a:avLst/>
              <a:gdLst>
                <a:gd name="T0" fmla="*/ 0 w 6"/>
                <a:gd name="T1" fmla="*/ 0 h 11"/>
                <a:gd name="T2" fmla="*/ 1 w 6"/>
                <a:gd name="T3" fmla="*/ 0 h 11"/>
                <a:gd name="T4" fmla="*/ 4 w 6"/>
                <a:gd name="T5" fmla="*/ 6 h 11"/>
                <a:gd name="T6" fmla="*/ 5 w 6"/>
                <a:gd name="T7" fmla="*/ 8 h 11"/>
                <a:gd name="T8" fmla="*/ 4 w 6"/>
                <a:gd name="T9" fmla="*/ 7 h 11"/>
                <a:gd name="T10" fmla="*/ 4 w 6"/>
                <a:gd name="T11" fmla="*/ 7 h 11"/>
                <a:gd name="T12" fmla="*/ 5 w 6"/>
                <a:gd name="T13" fmla="*/ 8 h 11"/>
                <a:gd name="T14" fmla="*/ 5 w 6"/>
                <a:gd name="T15" fmla="*/ 9 h 11"/>
                <a:gd name="T16" fmla="*/ 5 w 6"/>
                <a:gd name="T17" fmla="*/ 9 h 11"/>
                <a:gd name="T18" fmla="*/ 5 w 6"/>
                <a:gd name="T19" fmla="*/ 9 h 11"/>
                <a:gd name="T20" fmla="*/ 5 w 6"/>
                <a:gd name="T21" fmla="*/ 9 h 11"/>
                <a:gd name="T22" fmla="*/ 5 w 6"/>
                <a:gd name="T23" fmla="*/ 9 h 11"/>
                <a:gd name="T24" fmla="*/ 6 w 6"/>
                <a:gd name="T25" fmla="*/ 11 h 11"/>
                <a:gd name="T26" fmla="*/ 0 w 6"/>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0" y="0"/>
                  </a:moveTo>
                  <a:cubicBezTo>
                    <a:pt x="1" y="0"/>
                    <a:pt x="1" y="0"/>
                    <a:pt x="1" y="0"/>
                  </a:cubicBezTo>
                  <a:cubicBezTo>
                    <a:pt x="2" y="2"/>
                    <a:pt x="3" y="4"/>
                    <a:pt x="4" y="6"/>
                  </a:cubicBezTo>
                  <a:cubicBezTo>
                    <a:pt x="4" y="7"/>
                    <a:pt x="4" y="8"/>
                    <a:pt x="5" y="8"/>
                  </a:cubicBezTo>
                  <a:cubicBezTo>
                    <a:pt x="4" y="8"/>
                    <a:pt x="4" y="7"/>
                    <a:pt x="4" y="7"/>
                  </a:cubicBezTo>
                  <a:cubicBezTo>
                    <a:pt x="4" y="7"/>
                    <a:pt x="4" y="7"/>
                    <a:pt x="4" y="7"/>
                  </a:cubicBezTo>
                  <a:cubicBezTo>
                    <a:pt x="4" y="7"/>
                    <a:pt x="4"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6" y="10"/>
                    <a:pt x="6" y="11"/>
                  </a:cubicBezTo>
                  <a:cubicBezTo>
                    <a:pt x="4" y="7"/>
                    <a:pt x="2" y="3"/>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461"/>
            <p:cNvSpPr/>
            <p:nvPr/>
          </p:nvSpPr>
          <p:spPr bwMode="auto">
            <a:xfrm>
              <a:off x="3912" y="230"/>
              <a:ext cx="5" cy="11"/>
            </a:xfrm>
            <a:custGeom>
              <a:avLst/>
              <a:gdLst>
                <a:gd name="T0" fmla="*/ 0 w 3"/>
                <a:gd name="T1" fmla="*/ 0 h 7"/>
                <a:gd name="T2" fmla="*/ 1 w 3"/>
                <a:gd name="T3" fmla="*/ 2 h 7"/>
                <a:gd name="T4" fmla="*/ 1 w 3"/>
                <a:gd name="T5" fmla="*/ 2 h 7"/>
                <a:gd name="T6" fmla="*/ 1 w 3"/>
                <a:gd name="T7" fmla="*/ 2 h 7"/>
                <a:gd name="T8" fmla="*/ 1 w 3"/>
                <a:gd name="T9" fmla="*/ 3 h 7"/>
                <a:gd name="T10" fmla="*/ 3 w 3"/>
                <a:gd name="T11" fmla="*/ 7 h 7"/>
                <a:gd name="T12" fmla="*/ 3 w 3"/>
                <a:gd name="T13" fmla="*/ 7 h 7"/>
                <a:gd name="T14" fmla="*/ 1 w 3"/>
                <a:gd name="T15" fmla="*/ 3 h 7"/>
                <a:gd name="T16" fmla="*/ 3 w 3"/>
                <a:gd name="T17" fmla="*/ 6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cubicBezTo>
                    <a:pt x="0" y="1"/>
                    <a:pt x="0" y="2"/>
                    <a:pt x="1" y="2"/>
                  </a:cubicBezTo>
                  <a:cubicBezTo>
                    <a:pt x="1" y="2"/>
                    <a:pt x="1" y="2"/>
                    <a:pt x="1" y="2"/>
                  </a:cubicBezTo>
                  <a:cubicBezTo>
                    <a:pt x="1" y="2"/>
                    <a:pt x="1" y="2"/>
                    <a:pt x="1" y="2"/>
                  </a:cubicBezTo>
                  <a:cubicBezTo>
                    <a:pt x="1" y="3"/>
                    <a:pt x="1" y="3"/>
                    <a:pt x="1" y="3"/>
                  </a:cubicBezTo>
                  <a:cubicBezTo>
                    <a:pt x="2" y="4"/>
                    <a:pt x="2" y="5"/>
                    <a:pt x="3" y="7"/>
                  </a:cubicBezTo>
                  <a:cubicBezTo>
                    <a:pt x="3" y="7"/>
                    <a:pt x="3" y="7"/>
                    <a:pt x="3" y="7"/>
                  </a:cubicBezTo>
                  <a:cubicBezTo>
                    <a:pt x="2" y="5"/>
                    <a:pt x="2" y="4"/>
                    <a:pt x="1" y="3"/>
                  </a:cubicBezTo>
                  <a:cubicBezTo>
                    <a:pt x="2" y="4"/>
                    <a:pt x="2" y="5"/>
                    <a:pt x="3" y="6"/>
                  </a:cubicBezTo>
                  <a:cubicBezTo>
                    <a:pt x="2" y="4"/>
                    <a:pt x="1" y="2"/>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1" name="Oval 462"/>
            <p:cNvSpPr>
              <a:spLocks noChangeArrowheads="1"/>
            </p:cNvSpPr>
            <p:nvPr/>
          </p:nvSpPr>
          <p:spPr bwMode="auto">
            <a:xfrm>
              <a:off x="3866" y="147"/>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Oval 463"/>
            <p:cNvSpPr>
              <a:spLocks noChangeArrowheads="1"/>
            </p:cNvSpPr>
            <p:nvPr/>
          </p:nvSpPr>
          <p:spPr bwMode="auto">
            <a:xfrm>
              <a:off x="3866" y="147"/>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3" name="Oval 464"/>
            <p:cNvSpPr>
              <a:spLocks noChangeArrowheads="1"/>
            </p:cNvSpPr>
            <p:nvPr/>
          </p:nvSpPr>
          <p:spPr bwMode="auto">
            <a:xfrm>
              <a:off x="3866" y="147"/>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465"/>
            <p:cNvSpPr/>
            <p:nvPr/>
          </p:nvSpPr>
          <p:spPr bwMode="auto">
            <a:xfrm>
              <a:off x="3866" y="1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466"/>
            <p:cNvSpPr/>
            <p:nvPr/>
          </p:nvSpPr>
          <p:spPr bwMode="auto">
            <a:xfrm>
              <a:off x="3858" y="150"/>
              <a:ext cx="5" cy="6"/>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2"/>
                    <a:pt x="0" y="4"/>
                  </a:cubicBezTo>
                  <a:cubicBezTo>
                    <a:pt x="0" y="4"/>
                    <a:pt x="0" y="4"/>
                    <a:pt x="0" y="4"/>
                  </a:cubicBezTo>
                  <a:cubicBezTo>
                    <a:pt x="1" y="2"/>
                    <a:pt x="2" y="1"/>
                    <a:pt x="3"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467"/>
            <p:cNvSpPr/>
            <p:nvPr/>
          </p:nvSpPr>
          <p:spPr bwMode="auto">
            <a:xfrm>
              <a:off x="3932" y="273"/>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7" name="Freeform 468"/>
            <p:cNvSpPr/>
            <p:nvPr/>
          </p:nvSpPr>
          <p:spPr bwMode="auto">
            <a:xfrm>
              <a:off x="3932" y="273"/>
              <a:ext cx="3" cy="6"/>
            </a:xfrm>
            <a:custGeom>
              <a:avLst/>
              <a:gdLst>
                <a:gd name="T0" fmla="*/ 0 w 2"/>
                <a:gd name="T1" fmla="*/ 0 h 4"/>
                <a:gd name="T2" fmla="*/ 1 w 2"/>
                <a:gd name="T3" fmla="*/ 1 h 4"/>
                <a:gd name="T4" fmla="*/ 2 w 2"/>
                <a:gd name="T5" fmla="*/ 4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1" y="1"/>
                    <a:pt x="1" y="1"/>
                  </a:cubicBezTo>
                  <a:cubicBezTo>
                    <a:pt x="1" y="2"/>
                    <a:pt x="2" y="3"/>
                    <a:pt x="2" y="4"/>
                  </a:cubicBezTo>
                  <a:cubicBezTo>
                    <a:pt x="2" y="3"/>
                    <a:pt x="1" y="2"/>
                    <a:pt x="1" y="1"/>
                  </a:cubicBezTo>
                  <a:cubicBezTo>
                    <a:pt x="1" y="1"/>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469"/>
            <p:cNvSpPr/>
            <p:nvPr/>
          </p:nvSpPr>
          <p:spPr bwMode="auto">
            <a:xfrm>
              <a:off x="3933" y="274"/>
              <a:ext cx="2" cy="5"/>
            </a:xfrm>
            <a:custGeom>
              <a:avLst/>
              <a:gdLst>
                <a:gd name="T0" fmla="*/ 0 w 1"/>
                <a:gd name="T1" fmla="*/ 0 h 3"/>
                <a:gd name="T2" fmla="*/ 0 w 1"/>
                <a:gd name="T3" fmla="*/ 1 h 3"/>
                <a:gd name="T4" fmla="*/ 0 w 1"/>
                <a:gd name="T5" fmla="*/ 1 h 3"/>
                <a:gd name="T6" fmla="*/ 0 w 1"/>
                <a:gd name="T7" fmla="*/ 1 h 3"/>
                <a:gd name="T8" fmla="*/ 0 w 1"/>
                <a:gd name="T9" fmla="*/ 1 h 3"/>
                <a:gd name="T10" fmla="*/ 1 w 1"/>
                <a:gd name="T11" fmla="*/ 2 h 3"/>
                <a:gd name="T12" fmla="*/ 1 w 1"/>
                <a:gd name="T13" fmla="*/ 2 h 3"/>
                <a:gd name="T14" fmla="*/ 0 w 1"/>
                <a:gd name="T15" fmla="*/ 1 h 3"/>
                <a:gd name="T16" fmla="*/ 1 w 1"/>
                <a:gd name="T17" fmla="*/ 2 h 3"/>
                <a:gd name="T18" fmla="*/ 1 w 1"/>
                <a:gd name="T19" fmla="*/ 3 h 3"/>
                <a:gd name="T20" fmla="*/ 1 w 1"/>
                <a:gd name="T21" fmla="*/ 3 h 3"/>
                <a:gd name="T22" fmla="*/ 0 w 1"/>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0"/>
                  </a:moveTo>
                  <a:cubicBezTo>
                    <a:pt x="0" y="0"/>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0" y="2"/>
                    <a:pt x="0" y="1"/>
                    <a:pt x="0" y="1"/>
                  </a:cubicBezTo>
                  <a:cubicBezTo>
                    <a:pt x="0" y="1"/>
                    <a:pt x="0" y="2"/>
                    <a:pt x="1" y="2"/>
                  </a:cubicBezTo>
                  <a:cubicBezTo>
                    <a:pt x="1" y="2"/>
                    <a:pt x="1" y="3"/>
                    <a:pt x="1" y="3"/>
                  </a:cubicBezTo>
                  <a:cubicBezTo>
                    <a:pt x="1" y="3"/>
                    <a:pt x="1" y="3"/>
                    <a:pt x="1" y="3"/>
                  </a:cubicBezTo>
                  <a:cubicBezTo>
                    <a:pt x="1" y="2"/>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9" name="Freeform 470"/>
            <p:cNvSpPr/>
            <p:nvPr/>
          </p:nvSpPr>
          <p:spPr bwMode="auto">
            <a:xfrm>
              <a:off x="3868" y="148"/>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Oval 471"/>
            <p:cNvSpPr>
              <a:spLocks noChangeArrowheads="1"/>
            </p:cNvSpPr>
            <p:nvPr/>
          </p:nvSpPr>
          <p:spPr bwMode="auto">
            <a:xfrm>
              <a:off x="3868" y="150"/>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Oval 472"/>
            <p:cNvSpPr>
              <a:spLocks noChangeArrowheads="1"/>
            </p:cNvSpPr>
            <p:nvPr/>
          </p:nvSpPr>
          <p:spPr bwMode="auto">
            <a:xfrm>
              <a:off x="3868" y="150"/>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473"/>
            <p:cNvSpPr/>
            <p:nvPr/>
          </p:nvSpPr>
          <p:spPr bwMode="auto">
            <a:xfrm>
              <a:off x="3868" y="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Oval 474"/>
            <p:cNvSpPr>
              <a:spLocks noChangeArrowheads="1"/>
            </p:cNvSpPr>
            <p:nvPr/>
          </p:nvSpPr>
          <p:spPr bwMode="auto">
            <a:xfrm>
              <a:off x="3868" y="150"/>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475"/>
            <p:cNvSpPr>
              <a:spLocks noEditPoints="1"/>
            </p:cNvSpPr>
            <p:nvPr/>
          </p:nvSpPr>
          <p:spPr bwMode="auto">
            <a:xfrm>
              <a:off x="3869" y="152"/>
              <a:ext cx="0" cy="1"/>
            </a:xfrm>
            <a:custGeom>
              <a:avLst/>
              <a:gdLst>
                <a:gd name="T0" fmla="*/ 1 h 1"/>
                <a:gd name="T1" fmla="*/ 1 h 1"/>
                <a:gd name="T2" fmla="*/ 1 h 1"/>
                <a:gd name="T3" fmla="*/ 1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5" name="Freeform 476"/>
            <p:cNvSpPr>
              <a:spLocks noEditPoints="1"/>
            </p:cNvSpPr>
            <p:nvPr/>
          </p:nvSpPr>
          <p:spPr bwMode="auto">
            <a:xfrm>
              <a:off x="3878" y="168"/>
              <a:ext cx="1" cy="2"/>
            </a:xfrm>
            <a:custGeom>
              <a:avLst/>
              <a:gdLst>
                <a:gd name="T0" fmla="*/ 1 w 1"/>
                <a:gd name="T1" fmla="*/ 0 h 1"/>
                <a:gd name="T2" fmla="*/ 1 w 1"/>
                <a:gd name="T3" fmla="*/ 1 h 1"/>
                <a:gd name="T4" fmla="*/ 1 w 1"/>
                <a:gd name="T5" fmla="*/ 1 h 1"/>
                <a:gd name="T6" fmla="*/ 1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1"/>
                    <a:pt x="1" y="1"/>
                  </a:cubicBezTo>
                  <a:cubicBezTo>
                    <a:pt x="1" y="1"/>
                    <a:pt x="1" y="1"/>
                    <a:pt x="1" y="1"/>
                  </a:cubicBezTo>
                  <a:cubicBezTo>
                    <a:pt x="1" y="0"/>
                    <a:pt x="1" y="0"/>
                    <a:pt x="1" y="0"/>
                  </a:cubicBezTo>
                  <a:moveTo>
                    <a:pt x="0" y="0"/>
                  </a:moveTo>
                  <a:cubicBezTo>
                    <a:pt x="1" y="0"/>
                    <a:pt x="1" y="0"/>
                    <a:pt x="1" y="0"/>
                  </a:cubicBezTo>
                  <a:cubicBezTo>
                    <a:pt x="1" y="0"/>
                    <a:pt x="1" y="0"/>
                    <a:pt x="1" y="0"/>
                  </a:cubicBezTo>
                  <a:cubicBezTo>
                    <a:pt x="1" y="0"/>
                    <a:pt x="1" y="0"/>
                    <a:pt x="1"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6" name="Freeform 477"/>
            <p:cNvSpPr/>
            <p:nvPr/>
          </p:nvSpPr>
          <p:spPr bwMode="auto">
            <a:xfrm>
              <a:off x="3879" y="170"/>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478"/>
            <p:cNvSpPr/>
            <p:nvPr/>
          </p:nvSpPr>
          <p:spPr bwMode="auto">
            <a:xfrm>
              <a:off x="3879" y="170"/>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479"/>
            <p:cNvSpPr/>
            <p:nvPr/>
          </p:nvSpPr>
          <p:spPr bwMode="auto">
            <a:xfrm>
              <a:off x="3927" y="261"/>
              <a:ext cx="3" cy="7"/>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0" y="0"/>
                    <a:pt x="0" y="0"/>
                    <a:pt x="0" y="0"/>
                  </a:cubicBezTo>
                  <a:cubicBezTo>
                    <a:pt x="1" y="2"/>
                    <a:pt x="1" y="3"/>
                    <a:pt x="2" y="4"/>
                  </a:cubicBezTo>
                  <a:cubicBezTo>
                    <a:pt x="1" y="3"/>
                    <a:pt x="1" y="2"/>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480"/>
            <p:cNvSpPr/>
            <p:nvPr/>
          </p:nvSpPr>
          <p:spPr bwMode="auto">
            <a:xfrm>
              <a:off x="3927" y="261"/>
              <a:ext cx="5" cy="10"/>
            </a:xfrm>
            <a:custGeom>
              <a:avLst/>
              <a:gdLst>
                <a:gd name="T0" fmla="*/ 0 w 3"/>
                <a:gd name="T1" fmla="*/ 0 h 6"/>
                <a:gd name="T2" fmla="*/ 1 w 3"/>
                <a:gd name="T3" fmla="*/ 1 h 6"/>
                <a:gd name="T4" fmla="*/ 1 w 3"/>
                <a:gd name="T5" fmla="*/ 3 h 6"/>
                <a:gd name="T6" fmla="*/ 2 w 3"/>
                <a:gd name="T7" fmla="*/ 5 h 6"/>
                <a:gd name="T8" fmla="*/ 3 w 3"/>
                <a:gd name="T9" fmla="*/ 6 h 6"/>
                <a:gd name="T10" fmla="*/ 2 w 3"/>
                <a:gd name="T11" fmla="*/ 4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cubicBezTo>
                    <a:pt x="0" y="1"/>
                    <a:pt x="0" y="1"/>
                    <a:pt x="1" y="1"/>
                  </a:cubicBezTo>
                  <a:cubicBezTo>
                    <a:pt x="1" y="2"/>
                    <a:pt x="1" y="2"/>
                    <a:pt x="1" y="3"/>
                  </a:cubicBezTo>
                  <a:cubicBezTo>
                    <a:pt x="2" y="4"/>
                    <a:pt x="2" y="4"/>
                    <a:pt x="2" y="5"/>
                  </a:cubicBezTo>
                  <a:cubicBezTo>
                    <a:pt x="2" y="5"/>
                    <a:pt x="3" y="6"/>
                    <a:pt x="3" y="6"/>
                  </a:cubicBezTo>
                  <a:cubicBezTo>
                    <a:pt x="3" y="6"/>
                    <a:pt x="2" y="5"/>
                    <a:pt x="2" y="4"/>
                  </a:cubicBezTo>
                  <a:cubicBezTo>
                    <a:pt x="1" y="3"/>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0" name="Freeform 481"/>
            <p:cNvSpPr/>
            <p:nvPr/>
          </p:nvSpPr>
          <p:spPr bwMode="auto">
            <a:xfrm>
              <a:off x="3928" y="263"/>
              <a:ext cx="2" cy="6"/>
            </a:xfrm>
            <a:custGeom>
              <a:avLst/>
              <a:gdLst>
                <a:gd name="T0" fmla="*/ 0 w 1"/>
                <a:gd name="T1" fmla="*/ 0 h 4"/>
                <a:gd name="T2" fmla="*/ 0 w 1"/>
                <a:gd name="T3" fmla="*/ 1 h 4"/>
                <a:gd name="T4" fmla="*/ 0 w 1"/>
                <a:gd name="T5" fmla="*/ 1 h 4"/>
                <a:gd name="T6" fmla="*/ 0 w 1"/>
                <a:gd name="T7" fmla="*/ 1 h 4"/>
                <a:gd name="T8" fmla="*/ 0 w 1"/>
                <a:gd name="T9" fmla="*/ 2 h 4"/>
                <a:gd name="T10" fmla="*/ 1 w 1"/>
                <a:gd name="T11" fmla="*/ 4 h 4"/>
                <a:gd name="T12" fmla="*/ 1 w 1"/>
                <a:gd name="T13" fmla="*/ 4 h 4"/>
                <a:gd name="T14" fmla="*/ 0 w 1"/>
                <a:gd name="T15" fmla="*/ 2 h 4"/>
                <a:gd name="T16" fmla="*/ 0 w 1"/>
                <a:gd name="T17" fmla="*/ 2 h 4"/>
                <a:gd name="T18" fmla="*/ 0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0" y="0"/>
                  </a:moveTo>
                  <a:cubicBezTo>
                    <a:pt x="0" y="1"/>
                    <a:pt x="0" y="1"/>
                    <a:pt x="0" y="1"/>
                  </a:cubicBezTo>
                  <a:cubicBezTo>
                    <a:pt x="0" y="1"/>
                    <a:pt x="0" y="1"/>
                    <a:pt x="0" y="1"/>
                  </a:cubicBezTo>
                  <a:cubicBezTo>
                    <a:pt x="0" y="1"/>
                    <a:pt x="0" y="1"/>
                    <a:pt x="0" y="1"/>
                  </a:cubicBezTo>
                  <a:cubicBezTo>
                    <a:pt x="0" y="2"/>
                    <a:pt x="0" y="2"/>
                    <a:pt x="0" y="2"/>
                  </a:cubicBezTo>
                  <a:cubicBezTo>
                    <a:pt x="1" y="2"/>
                    <a:pt x="1" y="3"/>
                    <a:pt x="1" y="4"/>
                  </a:cubicBezTo>
                  <a:cubicBezTo>
                    <a:pt x="1" y="4"/>
                    <a:pt x="1" y="4"/>
                    <a:pt x="1" y="4"/>
                  </a:cubicBezTo>
                  <a:cubicBezTo>
                    <a:pt x="1" y="3"/>
                    <a:pt x="1" y="2"/>
                    <a:pt x="0" y="2"/>
                  </a:cubicBezTo>
                  <a:cubicBezTo>
                    <a:pt x="0" y="2"/>
                    <a:pt x="0" y="2"/>
                    <a:pt x="0" y="2"/>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482"/>
            <p:cNvSpPr/>
            <p:nvPr/>
          </p:nvSpPr>
          <p:spPr bwMode="auto">
            <a:xfrm>
              <a:off x="3881" y="173"/>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483"/>
            <p:cNvSpPr/>
            <p:nvPr/>
          </p:nvSpPr>
          <p:spPr bwMode="auto">
            <a:xfrm>
              <a:off x="3881" y="173"/>
              <a:ext cx="3" cy="5"/>
            </a:xfrm>
            <a:custGeom>
              <a:avLst/>
              <a:gdLst>
                <a:gd name="T0" fmla="*/ 0 w 2"/>
                <a:gd name="T1" fmla="*/ 0 h 3"/>
                <a:gd name="T2" fmla="*/ 2 w 2"/>
                <a:gd name="T3" fmla="*/ 3 h 3"/>
                <a:gd name="T4" fmla="*/ 2 w 2"/>
                <a:gd name="T5" fmla="*/ 3 h 3"/>
                <a:gd name="T6" fmla="*/ 1 w 2"/>
                <a:gd name="T7" fmla="*/ 2 h 3"/>
                <a:gd name="T8" fmla="*/ 0 w 2"/>
                <a:gd name="T9" fmla="*/ 1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1" y="1"/>
                    <a:pt x="1" y="2"/>
                    <a:pt x="2" y="3"/>
                  </a:cubicBezTo>
                  <a:cubicBezTo>
                    <a:pt x="2" y="3"/>
                    <a:pt x="2" y="3"/>
                    <a:pt x="2" y="3"/>
                  </a:cubicBezTo>
                  <a:cubicBezTo>
                    <a:pt x="2" y="3"/>
                    <a:pt x="1" y="2"/>
                    <a:pt x="1" y="2"/>
                  </a:cubicBezTo>
                  <a:cubicBezTo>
                    <a:pt x="1" y="2"/>
                    <a:pt x="1" y="1"/>
                    <a:pt x="0" y="1"/>
                  </a:cubicBezTo>
                  <a:cubicBezTo>
                    <a:pt x="0" y="1"/>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5" name="Freeform 484"/>
            <p:cNvSpPr/>
            <p:nvPr/>
          </p:nvSpPr>
          <p:spPr bwMode="auto">
            <a:xfrm>
              <a:off x="3881" y="173"/>
              <a:ext cx="3" cy="5"/>
            </a:xfrm>
            <a:custGeom>
              <a:avLst/>
              <a:gdLst>
                <a:gd name="T0" fmla="*/ 0 w 2"/>
                <a:gd name="T1" fmla="*/ 0 h 3"/>
                <a:gd name="T2" fmla="*/ 0 w 2"/>
                <a:gd name="T3" fmla="*/ 1 h 3"/>
                <a:gd name="T4" fmla="*/ 1 w 2"/>
                <a:gd name="T5" fmla="*/ 1 h 3"/>
                <a:gd name="T6" fmla="*/ 1 w 2"/>
                <a:gd name="T7" fmla="*/ 2 h 3"/>
                <a:gd name="T8" fmla="*/ 2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1"/>
                  </a:cubicBezTo>
                  <a:cubicBezTo>
                    <a:pt x="1" y="1"/>
                    <a:pt x="1" y="1"/>
                    <a:pt x="1" y="1"/>
                  </a:cubicBezTo>
                  <a:cubicBezTo>
                    <a:pt x="1" y="1"/>
                    <a:pt x="1" y="2"/>
                    <a:pt x="1" y="2"/>
                  </a:cubicBezTo>
                  <a:cubicBezTo>
                    <a:pt x="1" y="2"/>
                    <a:pt x="1" y="3"/>
                    <a:pt x="2" y="3"/>
                  </a:cubicBezTo>
                  <a:cubicBezTo>
                    <a:pt x="1" y="2"/>
                    <a:pt x="1" y="1"/>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6" name="Freeform 485"/>
            <p:cNvSpPr>
              <a:spLocks noEditPoints="1"/>
            </p:cNvSpPr>
            <p:nvPr/>
          </p:nvSpPr>
          <p:spPr bwMode="auto">
            <a:xfrm>
              <a:off x="3881" y="173"/>
              <a:ext cx="2" cy="3"/>
            </a:xfrm>
            <a:custGeom>
              <a:avLst/>
              <a:gdLst>
                <a:gd name="T0" fmla="*/ 1 w 1"/>
                <a:gd name="T1" fmla="*/ 1 h 2"/>
                <a:gd name="T2" fmla="*/ 1 w 1"/>
                <a:gd name="T3" fmla="*/ 2 h 2"/>
                <a:gd name="T4" fmla="*/ 1 w 1"/>
                <a:gd name="T5" fmla="*/ 1 h 2"/>
                <a:gd name="T6" fmla="*/ 0 w 1"/>
                <a:gd name="T7" fmla="*/ 0 h 2"/>
                <a:gd name="T8" fmla="*/ 0 w 1"/>
                <a:gd name="T9" fmla="*/ 1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1" y="2"/>
                  </a:cubicBezTo>
                  <a:cubicBezTo>
                    <a:pt x="1" y="2"/>
                    <a:pt x="1" y="1"/>
                    <a:pt x="1" y="1"/>
                  </a:cubicBezTo>
                  <a:moveTo>
                    <a:pt x="0" y="0"/>
                  </a:moveTo>
                  <a:cubicBezTo>
                    <a:pt x="0" y="0"/>
                    <a:pt x="0" y="0"/>
                    <a:pt x="0" y="1"/>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486"/>
            <p:cNvSpPr/>
            <p:nvPr/>
          </p:nvSpPr>
          <p:spPr bwMode="auto">
            <a:xfrm>
              <a:off x="3873" y="15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487"/>
            <p:cNvSpPr/>
            <p:nvPr/>
          </p:nvSpPr>
          <p:spPr bwMode="auto">
            <a:xfrm>
              <a:off x="3874" y="1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9" name="Freeform 488"/>
            <p:cNvSpPr/>
            <p:nvPr/>
          </p:nvSpPr>
          <p:spPr bwMode="auto">
            <a:xfrm>
              <a:off x="3874" y="160"/>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0" name="Freeform 489"/>
            <p:cNvSpPr/>
            <p:nvPr/>
          </p:nvSpPr>
          <p:spPr bwMode="auto">
            <a:xfrm>
              <a:off x="3874" y="160"/>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1" name="Freeform 490"/>
            <p:cNvSpPr/>
            <p:nvPr/>
          </p:nvSpPr>
          <p:spPr bwMode="auto">
            <a:xfrm>
              <a:off x="3873" y="160"/>
              <a:ext cx="1"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2" name="Freeform 491"/>
            <p:cNvSpPr/>
            <p:nvPr/>
          </p:nvSpPr>
          <p:spPr bwMode="auto">
            <a:xfrm>
              <a:off x="3871" y="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3" name="Freeform 492"/>
            <p:cNvSpPr>
              <a:spLocks noEditPoints="1"/>
            </p:cNvSpPr>
            <p:nvPr/>
          </p:nvSpPr>
          <p:spPr bwMode="auto">
            <a:xfrm>
              <a:off x="3871" y="155"/>
              <a:ext cx="0" cy="1"/>
            </a:xfrm>
            <a:custGeom>
              <a:avLst/>
              <a:gdLst>
                <a:gd name="T0" fmla="*/ 0 h 1"/>
                <a:gd name="T1" fmla="*/ 1 h 1"/>
                <a:gd name="T2" fmla="*/ 0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1"/>
                    <a:pt x="0" y="1"/>
                  </a:cubicBezTo>
                  <a:cubicBezTo>
                    <a:pt x="0" y="1"/>
                    <a:pt x="0" y="0"/>
                    <a:pt x="0" y="0"/>
                  </a:cubicBezTo>
                  <a:moveTo>
                    <a:pt x="0" y="0"/>
                  </a:move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4" name="Freeform 493"/>
            <p:cNvSpPr/>
            <p:nvPr/>
          </p:nvSpPr>
          <p:spPr bwMode="auto">
            <a:xfrm>
              <a:off x="3871" y="155"/>
              <a:ext cx="2" cy="1"/>
            </a:xfrm>
            <a:custGeom>
              <a:avLst/>
              <a:gdLst>
                <a:gd name="T0" fmla="*/ 0 w 1"/>
                <a:gd name="T1" fmla="*/ 0 h 1"/>
                <a:gd name="T2" fmla="*/ 0 w 1"/>
                <a:gd name="T3" fmla="*/ 0 h 1"/>
                <a:gd name="T4" fmla="*/ 0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1"/>
                    <a:pt x="0" y="1"/>
                    <a:pt x="0"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Freeform 494"/>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6" name="Freeform 495"/>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7" name="Freeform 496"/>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497"/>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498"/>
            <p:cNvSpPr/>
            <p:nvPr/>
          </p:nvSpPr>
          <p:spPr bwMode="auto">
            <a:xfrm>
              <a:off x="3974" y="369"/>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0" name="Freeform 499"/>
            <p:cNvSpPr/>
            <p:nvPr/>
          </p:nvSpPr>
          <p:spPr bwMode="auto">
            <a:xfrm>
              <a:off x="3974" y="369"/>
              <a:ext cx="5" cy="11"/>
            </a:xfrm>
            <a:custGeom>
              <a:avLst/>
              <a:gdLst>
                <a:gd name="T0" fmla="*/ 0 w 3"/>
                <a:gd name="T1" fmla="*/ 0 h 7"/>
                <a:gd name="T2" fmla="*/ 1 w 3"/>
                <a:gd name="T3" fmla="*/ 2 h 7"/>
                <a:gd name="T4" fmla="*/ 3 w 3"/>
                <a:gd name="T5" fmla="*/ 7 h 7"/>
                <a:gd name="T6" fmla="*/ 1 w 3"/>
                <a:gd name="T7" fmla="*/ 1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1" y="1"/>
                    <a:pt x="1" y="1"/>
                    <a:pt x="1" y="2"/>
                  </a:cubicBezTo>
                  <a:cubicBezTo>
                    <a:pt x="2" y="3"/>
                    <a:pt x="2" y="5"/>
                    <a:pt x="3" y="7"/>
                  </a:cubicBezTo>
                  <a:cubicBezTo>
                    <a:pt x="2" y="5"/>
                    <a:pt x="1" y="3"/>
                    <a:pt x="1" y="1"/>
                  </a:cubicBezTo>
                  <a:cubicBezTo>
                    <a:pt x="1"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500"/>
            <p:cNvSpPr/>
            <p:nvPr/>
          </p:nvSpPr>
          <p:spPr bwMode="auto">
            <a:xfrm>
              <a:off x="3976" y="372"/>
              <a:ext cx="5" cy="10"/>
            </a:xfrm>
            <a:custGeom>
              <a:avLst/>
              <a:gdLst>
                <a:gd name="T0" fmla="*/ 0 w 3"/>
                <a:gd name="T1" fmla="*/ 0 h 6"/>
                <a:gd name="T2" fmla="*/ 0 w 3"/>
                <a:gd name="T3" fmla="*/ 1 h 6"/>
                <a:gd name="T4" fmla="*/ 2 w 3"/>
                <a:gd name="T5" fmla="*/ 6 h 6"/>
                <a:gd name="T6" fmla="*/ 3 w 3"/>
                <a:gd name="T7" fmla="*/ 6 h 6"/>
                <a:gd name="T8" fmla="*/ 2 w 3"/>
                <a:gd name="T9" fmla="*/ 5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cubicBezTo>
                    <a:pt x="0" y="0"/>
                    <a:pt x="0" y="0"/>
                    <a:pt x="0" y="1"/>
                  </a:cubicBezTo>
                  <a:cubicBezTo>
                    <a:pt x="1" y="2"/>
                    <a:pt x="2" y="4"/>
                    <a:pt x="2" y="6"/>
                  </a:cubicBezTo>
                  <a:cubicBezTo>
                    <a:pt x="2" y="6"/>
                    <a:pt x="3" y="6"/>
                    <a:pt x="3" y="6"/>
                  </a:cubicBezTo>
                  <a:cubicBezTo>
                    <a:pt x="2" y="6"/>
                    <a:pt x="2" y="5"/>
                    <a:pt x="2" y="5"/>
                  </a:cubicBezTo>
                  <a:cubicBezTo>
                    <a:pt x="1" y="3"/>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501"/>
            <p:cNvSpPr/>
            <p:nvPr/>
          </p:nvSpPr>
          <p:spPr bwMode="auto">
            <a:xfrm>
              <a:off x="3976" y="374"/>
              <a:ext cx="3" cy="8"/>
            </a:xfrm>
            <a:custGeom>
              <a:avLst/>
              <a:gdLst>
                <a:gd name="T0" fmla="*/ 0 w 2"/>
                <a:gd name="T1" fmla="*/ 0 h 5"/>
                <a:gd name="T2" fmla="*/ 1 w 2"/>
                <a:gd name="T3" fmla="*/ 1 h 5"/>
                <a:gd name="T4" fmla="*/ 2 w 2"/>
                <a:gd name="T5" fmla="*/ 3 h 5"/>
                <a:gd name="T6" fmla="*/ 1 w 2"/>
                <a:gd name="T7" fmla="*/ 1 h 5"/>
                <a:gd name="T8" fmla="*/ 1 w 2"/>
                <a:gd name="T9" fmla="*/ 1 h 5"/>
                <a:gd name="T10" fmla="*/ 2 w 2"/>
                <a:gd name="T11" fmla="*/ 3 h 5"/>
                <a:gd name="T12" fmla="*/ 2 w 2"/>
                <a:gd name="T13" fmla="*/ 4 h 5"/>
                <a:gd name="T14" fmla="*/ 2 w 2"/>
                <a:gd name="T15" fmla="*/ 4 h 5"/>
                <a:gd name="T16" fmla="*/ 2 w 2"/>
                <a:gd name="T17" fmla="*/ 4 h 5"/>
                <a:gd name="T18" fmla="*/ 2 w 2"/>
                <a:gd name="T19" fmla="*/ 5 h 5"/>
                <a:gd name="T20" fmla="*/ 0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0"/>
                  </a:moveTo>
                  <a:cubicBezTo>
                    <a:pt x="1" y="0"/>
                    <a:pt x="1" y="1"/>
                    <a:pt x="1" y="1"/>
                  </a:cubicBezTo>
                  <a:cubicBezTo>
                    <a:pt x="1" y="2"/>
                    <a:pt x="1" y="2"/>
                    <a:pt x="2" y="3"/>
                  </a:cubicBezTo>
                  <a:cubicBezTo>
                    <a:pt x="1" y="2"/>
                    <a:pt x="1" y="2"/>
                    <a:pt x="1" y="1"/>
                  </a:cubicBezTo>
                  <a:cubicBezTo>
                    <a:pt x="1" y="1"/>
                    <a:pt x="1" y="1"/>
                    <a:pt x="1" y="1"/>
                  </a:cubicBezTo>
                  <a:cubicBezTo>
                    <a:pt x="1" y="2"/>
                    <a:pt x="1" y="2"/>
                    <a:pt x="2" y="3"/>
                  </a:cubicBezTo>
                  <a:cubicBezTo>
                    <a:pt x="2" y="4"/>
                    <a:pt x="2" y="4"/>
                    <a:pt x="2" y="4"/>
                  </a:cubicBezTo>
                  <a:cubicBezTo>
                    <a:pt x="2" y="4"/>
                    <a:pt x="2" y="4"/>
                    <a:pt x="2" y="4"/>
                  </a:cubicBezTo>
                  <a:cubicBezTo>
                    <a:pt x="2" y="4"/>
                    <a:pt x="2" y="4"/>
                    <a:pt x="2" y="4"/>
                  </a:cubicBezTo>
                  <a:cubicBezTo>
                    <a:pt x="2" y="4"/>
                    <a:pt x="2" y="4"/>
                    <a:pt x="2" y="5"/>
                  </a:cubicBezTo>
                  <a:cubicBezTo>
                    <a:pt x="2" y="3"/>
                    <a:pt x="1"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502"/>
            <p:cNvSpPr/>
            <p:nvPr/>
          </p:nvSpPr>
          <p:spPr bwMode="auto">
            <a:xfrm>
              <a:off x="3876" y="1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4" name="Freeform 503"/>
            <p:cNvSpPr/>
            <p:nvPr/>
          </p:nvSpPr>
          <p:spPr bwMode="auto">
            <a:xfrm>
              <a:off x="3876" y="163"/>
              <a:ext cx="2" cy="2"/>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1"/>
                    <a:pt x="1" y="1"/>
                  </a:cubicBezTo>
                  <a:cubicBezTo>
                    <a:pt x="0" y="1"/>
                    <a:pt x="0" y="1"/>
                    <a:pt x="0" y="1"/>
                  </a:cubicBezTo>
                  <a:cubicBezTo>
                    <a:pt x="0"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504"/>
            <p:cNvSpPr/>
            <p:nvPr/>
          </p:nvSpPr>
          <p:spPr bwMode="auto">
            <a:xfrm>
              <a:off x="3876" y="163"/>
              <a:ext cx="2" cy="3"/>
            </a:xfrm>
            <a:custGeom>
              <a:avLst/>
              <a:gdLst>
                <a:gd name="T0" fmla="*/ 0 w 1"/>
                <a:gd name="T1" fmla="*/ 0 h 2"/>
                <a:gd name="T2" fmla="*/ 0 w 1"/>
                <a:gd name="T3" fmla="*/ 0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1" y="2"/>
                  </a:cubicBezTo>
                  <a:cubicBezTo>
                    <a:pt x="1" y="2"/>
                    <a:pt x="1" y="2"/>
                    <a:pt x="1" y="1"/>
                  </a:cubicBezTo>
                  <a:cubicBezTo>
                    <a:pt x="0" y="1"/>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505"/>
            <p:cNvSpPr/>
            <p:nvPr/>
          </p:nvSpPr>
          <p:spPr bwMode="auto">
            <a:xfrm>
              <a:off x="3876" y="163"/>
              <a:ext cx="2" cy="3"/>
            </a:xfrm>
            <a:custGeom>
              <a:avLst/>
              <a:gdLst>
                <a:gd name="T0" fmla="*/ 0 w 1"/>
                <a:gd name="T1" fmla="*/ 0 h 2"/>
                <a:gd name="T2" fmla="*/ 0 w 1"/>
                <a:gd name="T3" fmla="*/ 0 h 2"/>
                <a:gd name="T4" fmla="*/ 0 w 1"/>
                <a:gd name="T5" fmla="*/ 0 h 2"/>
                <a:gd name="T6" fmla="*/ 0 w 1"/>
                <a:gd name="T7" fmla="*/ 1 h 2"/>
                <a:gd name="T8" fmla="*/ 1 w 1"/>
                <a:gd name="T9" fmla="*/ 2 h 2"/>
                <a:gd name="T10" fmla="*/ 1 w 1"/>
                <a:gd name="T11" fmla="*/ 2 h 2"/>
                <a:gd name="T12" fmla="*/ 0 w 1"/>
                <a:gd name="T13" fmla="*/ 1 h 2"/>
                <a:gd name="T14" fmla="*/ 1 w 1"/>
                <a:gd name="T15" fmla="*/ 2 h 2"/>
                <a:gd name="T16" fmla="*/ 1 w 1"/>
                <a:gd name="T17" fmla="*/ 2 h 2"/>
                <a:gd name="T18" fmla="*/ 1 w 1"/>
                <a:gd name="T19" fmla="*/ 2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cubicBezTo>
                    <a:pt x="0" y="0"/>
                    <a:pt x="0" y="0"/>
                    <a:pt x="0" y="0"/>
                  </a:cubicBezTo>
                  <a:cubicBezTo>
                    <a:pt x="0" y="0"/>
                    <a:pt x="0" y="0"/>
                    <a:pt x="0" y="0"/>
                  </a:cubicBezTo>
                  <a:cubicBezTo>
                    <a:pt x="0" y="1"/>
                    <a:pt x="0" y="1"/>
                    <a:pt x="0" y="1"/>
                  </a:cubicBezTo>
                  <a:cubicBezTo>
                    <a:pt x="1" y="2"/>
                    <a:pt x="1" y="2"/>
                    <a:pt x="1" y="2"/>
                  </a:cubicBezTo>
                  <a:cubicBezTo>
                    <a:pt x="1" y="2"/>
                    <a:pt x="1" y="2"/>
                    <a:pt x="1" y="2"/>
                  </a:cubicBezTo>
                  <a:cubicBezTo>
                    <a:pt x="0" y="1"/>
                    <a:pt x="0" y="1"/>
                    <a:pt x="0" y="1"/>
                  </a:cubicBezTo>
                  <a:cubicBezTo>
                    <a:pt x="0" y="1"/>
                    <a:pt x="1" y="1"/>
                    <a:pt x="1" y="2"/>
                  </a:cubicBezTo>
                  <a:cubicBezTo>
                    <a:pt x="1" y="2"/>
                    <a:pt x="1" y="2"/>
                    <a:pt x="1" y="2"/>
                  </a:cubicBezTo>
                  <a:cubicBezTo>
                    <a:pt x="1" y="2"/>
                    <a:pt x="1" y="2"/>
                    <a:pt x="1" y="2"/>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506"/>
            <p:cNvSpPr/>
            <p:nvPr/>
          </p:nvSpPr>
          <p:spPr bwMode="auto">
            <a:xfrm>
              <a:off x="3886" y="183"/>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8" name="Freeform 507"/>
            <p:cNvSpPr/>
            <p:nvPr/>
          </p:nvSpPr>
          <p:spPr bwMode="auto">
            <a:xfrm>
              <a:off x="3886" y="183"/>
              <a:ext cx="1" cy="1"/>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1"/>
                    <a:pt x="1" y="1"/>
                    <a:pt x="1" y="1"/>
                  </a:cubicBezTo>
                  <a:cubicBezTo>
                    <a:pt x="1" y="1"/>
                    <a:pt x="1" y="0"/>
                    <a:pt x="1"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508"/>
            <p:cNvSpPr/>
            <p:nvPr/>
          </p:nvSpPr>
          <p:spPr bwMode="auto">
            <a:xfrm>
              <a:off x="3887" y="183"/>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509"/>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510"/>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511"/>
            <p:cNvSpPr/>
            <p:nvPr/>
          </p:nvSpPr>
          <p:spPr bwMode="auto">
            <a:xfrm>
              <a:off x="3866" y="148"/>
              <a:ext cx="2" cy="2"/>
            </a:xfrm>
            <a:custGeom>
              <a:avLst/>
              <a:gdLst>
                <a:gd name="T0" fmla="*/ 0 w 1"/>
                <a:gd name="T1" fmla="*/ 0 h 1"/>
                <a:gd name="T2" fmla="*/ 1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0"/>
                    <a:pt x="1" y="0"/>
                    <a:pt x="1"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512"/>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4" name="Freeform 513"/>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514"/>
            <p:cNvSpPr/>
            <p:nvPr/>
          </p:nvSpPr>
          <p:spPr bwMode="auto">
            <a:xfrm>
              <a:off x="3866" y="148"/>
              <a:ext cx="2" cy="2"/>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1" y="1"/>
                    <a:pt x="1" y="1"/>
                    <a:pt x="1" y="1"/>
                  </a:cubicBezTo>
                  <a:cubicBezTo>
                    <a:pt x="1" y="1"/>
                    <a:pt x="1" y="1"/>
                    <a:pt x="1" y="1"/>
                  </a:cubicBezTo>
                  <a:cubicBezTo>
                    <a:pt x="1" y="0"/>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515"/>
            <p:cNvSpPr/>
            <p:nvPr/>
          </p:nvSpPr>
          <p:spPr bwMode="auto">
            <a:xfrm>
              <a:off x="3919" y="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516"/>
            <p:cNvSpPr/>
            <p:nvPr/>
          </p:nvSpPr>
          <p:spPr bwMode="auto">
            <a:xfrm>
              <a:off x="3919" y="246"/>
              <a:ext cx="4" cy="7"/>
            </a:xfrm>
            <a:custGeom>
              <a:avLst/>
              <a:gdLst>
                <a:gd name="T0" fmla="*/ 0 w 3"/>
                <a:gd name="T1" fmla="*/ 0 h 4"/>
                <a:gd name="T2" fmla="*/ 3 w 3"/>
                <a:gd name="T3" fmla="*/ 4 h 4"/>
                <a:gd name="T4" fmla="*/ 3 w 3"/>
                <a:gd name="T5" fmla="*/ 4 h 4"/>
                <a:gd name="T6" fmla="*/ 2 w 3"/>
                <a:gd name="T7" fmla="*/ 3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3" y="4"/>
                    <a:pt x="2" y="4"/>
                    <a:pt x="2" y="3"/>
                  </a:cubicBezTo>
                  <a:cubicBezTo>
                    <a:pt x="2"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8" name="Freeform 517"/>
            <p:cNvSpPr/>
            <p:nvPr/>
          </p:nvSpPr>
          <p:spPr bwMode="auto">
            <a:xfrm>
              <a:off x="3920" y="248"/>
              <a:ext cx="2" cy="2"/>
            </a:xfrm>
            <a:custGeom>
              <a:avLst/>
              <a:gdLst>
                <a:gd name="T0" fmla="*/ 0 w 1"/>
                <a:gd name="T1" fmla="*/ 0 h 1"/>
                <a:gd name="T2" fmla="*/ 1 w 1"/>
                <a:gd name="T3" fmla="*/ 1 h 1"/>
                <a:gd name="T4" fmla="*/ 0 w 1"/>
                <a:gd name="T5" fmla="*/ 1 h 1"/>
                <a:gd name="T6" fmla="*/ 0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1" y="1"/>
                  </a:cubicBezTo>
                  <a:cubicBezTo>
                    <a:pt x="1" y="1"/>
                    <a:pt x="0" y="1"/>
                    <a:pt x="0" y="1"/>
                  </a:cubicBezTo>
                  <a:cubicBezTo>
                    <a:pt x="0" y="1"/>
                    <a:pt x="0" y="1"/>
                    <a:pt x="0"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518"/>
            <p:cNvSpPr/>
            <p:nvPr/>
          </p:nvSpPr>
          <p:spPr bwMode="auto">
            <a:xfrm>
              <a:off x="3919" y="245"/>
              <a:ext cx="3" cy="6"/>
            </a:xfrm>
            <a:custGeom>
              <a:avLst/>
              <a:gdLst>
                <a:gd name="T0" fmla="*/ 0 w 2"/>
                <a:gd name="T1" fmla="*/ 0 h 4"/>
                <a:gd name="T2" fmla="*/ 0 w 2"/>
                <a:gd name="T3" fmla="*/ 0 h 4"/>
                <a:gd name="T4" fmla="*/ 0 w 2"/>
                <a:gd name="T5" fmla="*/ 1 h 4"/>
                <a:gd name="T6" fmla="*/ 2 w 2"/>
                <a:gd name="T7" fmla="*/ 4 h 4"/>
                <a:gd name="T8" fmla="*/ 2 w 2"/>
                <a:gd name="T9" fmla="*/ 3 h 4"/>
                <a:gd name="T10" fmla="*/ 1 w 2"/>
                <a:gd name="T11" fmla="*/ 2 h 4"/>
                <a:gd name="T12" fmla="*/ 1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0" y="0"/>
                    <a:pt x="0" y="0"/>
                    <a:pt x="0" y="1"/>
                  </a:cubicBezTo>
                  <a:cubicBezTo>
                    <a:pt x="1" y="2"/>
                    <a:pt x="2" y="3"/>
                    <a:pt x="2" y="4"/>
                  </a:cubicBezTo>
                  <a:cubicBezTo>
                    <a:pt x="2" y="4"/>
                    <a:pt x="2" y="4"/>
                    <a:pt x="2" y="3"/>
                  </a:cubicBezTo>
                  <a:cubicBezTo>
                    <a:pt x="1" y="3"/>
                    <a:pt x="1" y="2"/>
                    <a:pt x="1" y="2"/>
                  </a:cubicBezTo>
                  <a:cubicBezTo>
                    <a:pt x="1" y="2"/>
                    <a:pt x="1" y="2"/>
                    <a:pt x="1" y="2"/>
                  </a:cubicBezTo>
                  <a:cubicBezTo>
                    <a:pt x="1" y="1"/>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Oval 519"/>
            <p:cNvSpPr>
              <a:spLocks noChangeArrowheads="1"/>
            </p:cNvSpPr>
            <p:nvPr/>
          </p:nvSpPr>
          <p:spPr bwMode="auto">
            <a:xfrm>
              <a:off x="3866" y="147"/>
              <a:ext cx="1" cy="1"/>
            </a:xfrm>
            <a:prstGeom prst="ellipse">
              <a:avLst/>
            </a:pr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Oval 520"/>
            <p:cNvSpPr>
              <a:spLocks noChangeArrowheads="1"/>
            </p:cNvSpPr>
            <p:nvPr/>
          </p:nvSpPr>
          <p:spPr bwMode="auto">
            <a:xfrm>
              <a:off x="3866" y="147"/>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Oval 521"/>
            <p:cNvSpPr>
              <a:spLocks noChangeArrowheads="1"/>
            </p:cNvSpPr>
            <p:nvPr/>
          </p:nvSpPr>
          <p:spPr bwMode="auto">
            <a:xfrm>
              <a:off x="3866" y="147"/>
              <a:ext cx="1" cy="1"/>
            </a:xfrm>
            <a:prstGeom prst="ellipse">
              <a:avLst/>
            </a:pr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522"/>
            <p:cNvSpPr/>
            <p:nvPr/>
          </p:nvSpPr>
          <p:spPr bwMode="auto">
            <a:xfrm>
              <a:off x="3866" y="14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523"/>
            <p:cNvSpPr/>
            <p:nvPr/>
          </p:nvSpPr>
          <p:spPr bwMode="auto">
            <a:xfrm>
              <a:off x="3917" y="240"/>
              <a:ext cx="2" cy="3"/>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0" y="2"/>
                    <a:pt x="1" y="2"/>
                  </a:cubicBezTo>
                  <a:cubicBezTo>
                    <a:pt x="0" y="2"/>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524"/>
            <p:cNvSpPr/>
            <p:nvPr/>
          </p:nvSpPr>
          <p:spPr bwMode="auto">
            <a:xfrm>
              <a:off x="3914" y="235"/>
              <a:ext cx="3" cy="6"/>
            </a:xfrm>
            <a:custGeom>
              <a:avLst/>
              <a:gdLst>
                <a:gd name="T0" fmla="*/ 0 w 2"/>
                <a:gd name="T1" fmla="*/ 0 h 4"/>
                <a:gd name="T2" fmla="*/ 2 w 2"/>
                <a:gd name="T3" fmla="*/ 4 h 4"/>
                <a:gd name="T4" fmla="*/ 2 w 2"/>
                <a:gd name="T5" fmla="*/ 3 h 4"/>
                <a:gd name="T6" fmla="*/ 0 w 2"/>
                <a:gd name="T7" fmla="*/ 0 h 4"/>
              </a:gdLst>
              <a:ahLst/>
              <a:cxnLst>
                <a:cxn ang="0">
                  <a:pos x="T0" y="T1"/>
                </a:cxn>
                <a:cxn ang="0">
                  <a:pos x="T2" y="T3"/>
                </a:cxn>
                <a:cxn ang="0">
                  <a:pos x="T4" y="T5"/>
                </a:cxn>
                <a:cxn ang="0">
                  <a:pos x="T6" y="T7"/>
                </a:cxn>
              </a:cxnLst>
              <a:rect l="0" t="0" r="r" b="b"/>
              <a:pathLst>
                <a:path w="2" h="4">
                  <a:moveTo>
                    <a:pt x="0" y="0"/>
                  </a:moveTo>
                  <a:cubicBezTo>
                    <a:pt x="1" y="1"/>
                    <a:pt x="1" y="2"/>
                    <a:pt x="2" y="4"/>
                  </a:cubicBezTo>
                  <a:cubicBezTo>
                    <a:pt x="2" y="4"/>
                    <a:pt x="2" y="3"/>
                    <a:pt x="2" y="3"/>
                  </a:cubicBezTo>
                  <a:cubicBezTo>
                    <a:pt x="1"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6" name="Freeform 525"/>
            <p:cNvSpPr/>
            <p:nvPr/>
          </p:nvSpPr>
          <p:spPr bwMode="auto">
            <a:xfrm>
              <a:off x="3933" y="27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526"/>
            <p:cNvSpPr/>
            <p:nvPr/>
          </p:nvSpPr>
          <p:spPr bwMode="auto">
            <a:xfrm>
              <a:off x="3935" y="28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527"/>
            <p:cNvSpPr/>
            <p:nvPr/>
          </p:nvSpPr>
          <p:spPr bwMode="auto">
            <a:xfrm>
              <a:off x="3943" y="2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528"/>
            <p:cNvSpPr>
              <a:spLocks noEditPoints="1"/>
            </p:cNvSpPr>
            <p:nvPr/>
          </p:nvSpPr>
          <p:spPr bwMode="auto">
            <a:xfrm>
              <a:off x="3941" y="294"/>
              <a:ext cx="5" cy="10"/>
            </a:xfrm>
            <a:custGeom>
              <a:avLst/>
              <a:gdLst>
                <a:gd name="T0" fmla="*/ 2 w 3"/>
                <a:gd name="T1" fmla="*/ 3 h 6"/>
                <a:gd name="T2" fmla="*/ 3 w 3"/>
                <a:gd name="T3" fmla="*/ 6 h 6"/>
                <a:gd name="T4" fmla="*/ 2 w 3"/>
                <a:gd name="T5" fmla="*/ 3 h 6"/>
                <a:gd name="T6" fmla="*/ 0 w 3"/>
                <a:gd name="T7" fmla="*/ 0 h 6"/>
                <a:gd name="T8" fmla="*/ 1 w 3"/>
                <a:gd name="T9" fmla="*/ 2 h 6"/>
                <a:gd name="T10" fmla="*/ 1 w 3"/>
                <a:gd name="T11" fmla="*/ 1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2" y="3"/>
                  </a:moveTo>
                  <a:cubicBezTo>
                    <a:pt x="2" y="4"/>
                    <a:pt x="2" y="5"/>
                    <a:pt x="3" y="6"/>
                  </a:cubicBezTo>
                  <a:cubicBezTo>
                    <a:pt x="2" y="5"/>
                    <a:pt x="2" y="4"/>
                    <a:pt x="2" y="3"/>
                  </a:cubicBezTo>
                  <a:moveTo>
                    <a:pt x="0" y="0"/>
                  </a:moveTo>
                  <a:cubicBezTo>
                    <a:pt x="1" y="1"/>
                    <a:pt x="1" y="1"/>
                    <a:pt x="1" y="2"/>
                  </a:cubicBezTo>
                  <a:cubicBezTo>
                    <a:pt x="1" y="2"/>
                    <a:pt x="1" y="1"/>
                    <a:pt x="1" y="1"/>
                  </a:cubicBezTo>
                  <a:cubicBezTo>
                    <a:pt x="1" y="1"/>
                    <a:pt x="1" y="1"/>
                    <a:pt x="1" y="1"/>
                  </a:cubicBezTo>
                  <a:cubicBezTo>
                    <a:pt x="1" y="1"/>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0" name="Freeform 529"/>
            <p:cNvSpPr/>
            <p:nvPr/>
          </p:nvSpPr>
          <p:spPr bwMode="auto">
            <a:xfrm>
              <a:off x="3938" y="286"/>
              <a:ext cx="10" cy="21"/>
            </a:xfrm>
            <a:custGeom>
              <a:avLst/>
              <a:gdLst>
                <a:gd name="T0" fmla="*/ 0 w 6"/>
                <a:gd name="T1" fmla="*/ 0 h 13"/>
                <a:gd name="T2" fmla="*/ 6 w 6"/>
                <a:gd name="T3" fmla="*/ 13 h 13"/>
                <a:gd name="T4" fmla="*/ 5 w 6"/>
                <a:gd name="T5" fmla="*/ 11 h 13"/>
                <a:gd name="T6" fmla="*/ 4 w 6"/>
                <a:gd name="T7" fmla="*/ 8 h 13"/>
                <a:gd name="T8" fmla="*/ 4 w 6"/>
                <a:gd name="T9" fmla="*/ 8 h 13"/>
                <a:gd name="T10" fmla="*/ 3 w 6"/>
                <a:gd name="T11" fmla="*/ 7 h 13"/>
                <a:gd name="T12" fmla="*/ 2 w 6"/>
                <a:gd name="T13" fmla="*/ 5 h 13"/>
                <a:gd name="T14" fmla="*/ 0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0" y="0"/>
                  </a:moveTo>
                  <a:cubicBezTo>
                    <a:pt x="2" y="4"/>
                    <a:pt x="4" y="9"/>
                    <a:pt x="6" y="13"/>
                  </a:cubicBezTo>
                  <a:cubicBezTo>
                    <a:pt x="6" y="12"/>
                    <a:pt x="5" y="11"/>
                    <a:pt x="5" y="11"/>
                  </a:cubicBezTo>
                  <a:cubicBezTo>
                    <a:pt x="4" y="10"/>
                    <a:pt x="4" y="9"/>
                    <a:pt x="4" y="8"/>
                  </a:cubicBezTo>
                  <a:cubicBezTo>
                    <a:pt x="4" y="8"/>
                    <a:pt x="4" y="8"/>
                    <a:pt x="4" y="8"/>
                  </a:cubicBezTo>
                  <a:cubicBezTo>
                    <a:pt x="3" y="7"/>
                    <a:pt x="3" y="7"/>
                    <a:pt x="3" y="7"/>
                  </a:cubicBezTo>
                  <a:cubicBezTo>
                    <a:pt x="3" y="6"/>
                    <a:pt x="3" y="6"/>
                    <a:pt x="2" y="5"/>
                  </a:cubicBezTo>
                  <a:cubicBezTo>
                    <a:pt x="2" y="4"/>
                    <a:pt x="1" y="2"/>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530"/>
            <p:cNvSpPr/>
            <p:nvPr/>
          </p:nvSpPr>
          <p:spPr bwMode="auto">
            <a:xfrm>
              <a:off x="3950" y="31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Freeform 531"/>
            <p:cNvSpPr/>
            <p:nvPr/>
          </p:nvSpPr>
          <p:spPr bwMode="auto">
            <a:xfrm>
              <a:off x="3950" y="310"/>
              <a:ext cx="5" cy="13"/>
            </a:xfrm>
            <a:custGeom>
              <a:avLst/>
              <a:gdLst>
                <a:gd name="T0" fmla="*/ 0 w 3"/>
                <a:gd name="T1" fmla="*/ 0 h 8"/>
                <a:gd name="T2" fmla="*/ 3 w 3"/>
                <a:gd name="T3" fmla="*/ 8 h 8"/>
                <a:gd name="T4" fmla="*/ 3 w 3"/>
                <a:gd name="T5" fmla="*/ 8 h 8"/>
                <a:gd name="T6" fmla="*/ 1 w 3"/>
                <a:gd name="T7" fmla="*/ 2 h 8"/>
                <a:gd name="T8" fmla="*/ 0 w 3"/>
                <a:gd name="T9" fmla="*/ 1 h 8"/>
                <a:gd name="T10" fmla="*/ 0 w 3"/>
                <a:gd name="T11" fmla="*/ 0 h 8"/>
              </a:gdLst>
              <a:ahLst/>
              <a:cxnLst>
                <a:cxn ang="0">
                  <a:pos x="T0" y="T1"/>
                </a:cxn>
                <a:cxn ang="0">
                  <a:pos x="T2" y="T3"/>
                </a:cxn>
                <a:cxn ang="0">
                  <a:pos x="T4" y="T5"/>
                </a:cxn>
                <a:cxn ang="0">
                  <a:pos x="T6" y="T7"/>
                </a:cxn>
                <a:cxn ang="0">
                  <a:pos x="T8" y="T9"/>
                </a:cxn>
                <a:cxn ang="0">
                  <a:pos x="T10" y="T11"/>
                </a:cxn>
              </a:cxnLst>
              <a:rect l="0" t="0" r="r" b="b"/>
              <a:pathLst>
                <a:path w="3" h="8">
                  <a:moveTo>
                    <a:pt x="0" y="0"/>
                  </a:moveTo>
                  <a:cubicBezTo>
                    <a:pt x="1" y="2"/>
                    <a:pt x="2" y="5"/>
                    <a:pt x="3" y="8"/>
                  </a:cubicBezTo>
                  <a:cubicBezTo>
                    <a:pt x="3" y="8"/>
                    <a:pt x="3" y="8"/>
                    <a:pt x="3" y="8"/>
                  </a:cubicBezTo>
                  <a:cubicBezTo>
                    <a:pt x="2" y="6"/>
                    <a:pt x="2" y="4"/>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532"/>
            <p:cNvSpPr/>
            <p:nvPr/>
          </p:nvSpPr>
          <p:spPr bwMode="auto">
            <a:xfrm>
              <a:off x="3956" y="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533"/>
            <p:cNvSpPr/>
            <p:nvPr/>
          </p:nvSpPr>
          <p:spPr bwMode="auto">
            <a:xfrm>
              <a:off x="3956" y="325"/>
              <a:ext cx="10" cy="23"/>
            </a:xfrm>
            <a:custGeom>
              <a:avLst/>
              <a:gdLst>
                <a:gd name="T0" fmla="*/ 0 w 6"/>
                <a:gd name="T1" fmla="*/ 0 h 14"/>
                <a:gd name="T2" fmla="*/ 6 w 6"/>
                <a:gd name="T3" fmla="*/ 14 h 14"/>
                <a:gd name="T4" fmla="*/ 4 w 6"/>
                <a:gd name="T5" fmla="*/ 9 h 14"/>
                <a:gd name="T6" fmla="*/ 3 w 6"/>
                <a:gd name="T7" fmla="*/ 7 h 14"/>
                <a:gd name="T8" fmla="*/ 0 w 6"/>
                <a:gd name="T9" fmla="*/ 0 h 14"/>
                <a:gd name="T10" fmla="*/ 0 w 6"/>
                <a:gd name="T11" fmla="*/ 0 h 14"/>
                <a:gd name="T12" fmla="*/ 0 w 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0"/>
                  </a:moveTo>
                  <a:cubicBezTo>
                    <a:pt x="2" y="4"/>
                    <a:pt x="4" y="9"/>
                    <a:pt x="6" y="14"/>
                  </a:cubicBezTo>
                  <a:cubicBezTo>
                    <a:pt x="5" y="12"/>
                    <a:pt x="4" y="11"/>
                    <a:pt x="4" y="9"/>
                  </a:cubicBezTo>
                  <a:cubicBezTo>
                    <a:pt x="3" y="8"/>
                    <a:pt x="3" y="8"/>
                    <a:pt x="3" y="7"/>
                  </a:cubicBezTo>
                  <a:cubicBezTo>
                    <a:pt x="2" y="5"/>
                    <a:pt x="1" y="3"/>
                    <a:pt x="0" y="0"/>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534"/>
            <p:cNvSpPr>
              <a:spLocks noEditPoints="1"/>
            </p:cNvSpPr>
            <p:nvPr/>
          </p:nvSpPr>
          <p:spPr bwMode="auto">
            <a:xfrm>
              <a:off x="3968" y="354"/>
              <a:ext cx="6" cy="15"/>
            </a:xfrm>
            <a:custGeom>
              <a:avLst/>
              <a:gdLst>
                <a:gd name="T0" fmla="*/ 4 w 4"/>
                <a:gd name="T1" fmla="*/ 9 h 9"/>
                <a:gd name="T2" fmla="*/ 4 w 4"/>
                <a:gd name="T3" fmla="*/ 9 h 9"/>
                <a:gd name="T4" fmla="*/ 4 w 4"/>
                <a:gd name="T5" fmla="*/ 9 h 9"/>
                <a:gd name="T6" fmla="*/ 4 w 4"/>
                <a:gd name="T7" fmla="*/ 9 h 9"/>
                <a:gd name="T8" fmla="*/ 4 w 4"/>
                <a:gd name="T9" fmla="*/ 9 h 9"/>
                <a:gd name="T10" fmla="*/ 0 w 4"/>
                <a:gd name="T11" fmla="*/ 0 h 9"/>
                <a:gd name="T12" fmla="*/ 1 w 4"/>
                <a:gd name="T13" fmla="*/ 0 h 9"/>
                <a:gd name="T14" fmla="*/ 0 w 4"/>
                <a:gd name="T15" fmla="*/ 0 h 9"/>
                <a:gd name="T16" fmla="*/ 0 w 4"/>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4" y="9"/>
                  </a:moveTo>
                  <a:cubicBezTo>
                    <a:pt x="4" y="9"/>
                    <a:pt x="4" y="9"/>
                    <a:pt x="4" y="9"/>
                  </a:cubicBezTo>
                  <a:cubicBezTo>
                    <a:pt x="4" y="9"/>
                    <a:pt x="4" y="9"/>
                    <a:pt x="4" y="9"/>
                  </a:cubicBezTo>
                  <a:cubicBezTo>
                    <a:pt x="4" y="9"/>
                    <a:pt x="4" y="9"/>
                    <a:pt x="4" y="9"/>
                  </a:cubicBezTo>
                  <a:cubicBezTo>
                    <a:pt x="4" y="9"/>
                    <a:pt x="4" y="9"/>
                    <a:pt x="4" y="9"/>
                  </a:cubicBezTo>
                  <a:moveTo>
                    <a:pt x="0" y="0"/>
                  </a:moveTo>
                  <a:cubicBezTo>
                    <a:pt x="1" y="0"/>
                    <a:pt x="1" y="0"/>
                    <a:pt x="1" y="0"/>
                  </a:cubicBezTo>
                  <a:cubicBezTo>
                    <a:pt x="1" y="0"/>
                    <a:pt x="1"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6" name="Freeform 535"/>
            <p:cNvSpPr>
              <a:spLocks noEditPoints="1"/>
            </p:cNvSpPr>
            <p:nvPr/>
          </p:nvSpPr>
          <p:spPr bwMode="auto">
            <a:xfrm>
              <a:off x="3968" y="353"/>
              <a:ext cx="8" cy="19"/>
            </a:xfrm>
            <a:custGeom>
              <a:avLst/>
              <a:gdLst>
                <a:gd name="T0" fmla="*/ 4 w 5"/>
                <a:gd name="T1" fmla="*/ 9 h 12"/>
                <a:gd name="T2" fmla="*/ 5 w 5"/>
                <a:gd name="T3" fmla="*/ 12 h 12"/>
                <a:gd name="T4" fmla="*/ 4 w 5"/>
                <a:gd name="T5" fmla="*/ 10 h 12"/>
                <a:gd name="T6" fmla="*/ 4 w 5"/>
                <a:gd name="T7" fmla="*/ 10 h 12"/>
                <a:gd name="T8" fmla="*/ 4 w 5"/>
                <a:gd name="T9" fmla="*/ 9 h 12"/>
                <a:gd name="T10" fmla="*/ 0 w 5"/>
                <a:gd name="T11" fmla="*/ 0 h 12"/>
                <a:gd name="T12" fmla="*/ 2 w 5"/>
                <a:gd name="T13" fmla="*/ 4 h 12"/>
                <a:gd name="T14" fmla="*/ 1 w 5"/>
                <a:gd name="T15" fmla="*/ 1 h 12"/>
                <a:gd name="T16" fmla="*/ 0 w 5"/>
                <a:gd name="T17" fmla="*/ 1 h 12"/>
                <a:gd name="T18" fmla="*/ 0 w 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2">
                  <a:moveTo>
                    <a:pt x="4" y="9"/>
                  </a:moveTo>
                  <a:cubicBezTo>
                    <a:pt x="4" y="10"/>
                    <a:pt x="5" y="11"/>
                    <a:pt x="5" y="12"/>
                  </a:cubicBezTo>
                  <a:cubicBezTo>
                    <a:pt x="5" y="11"/>
                    <a:pt x="5" y="11"/>
                    <a:pt x="4" y="10"/>
                  </a:cubicBezTo>
                  <a:cubicBezTo>
                    <a:pt x="4" y="10"/>
                    <a:pt x="4" y="10"/>
                    <a:pt x="4" y="10"/>
                  </a:cubicBezTo>
                  <a:cubicBezTo>
                    <a:pt x="4" y="9"/>
                    <a:pt x="4" y="9"/>
                    <a:pt x="4" y="9"/>
                  </a:cubicBezTo>
                  <a:moveTo>
                    <a:pt x="0" y="0"/>
                  </a:moveTo>
                  <a:cubicBezTo>
                    <a:pt x="1" y="1"/>
                    <a:pt x="1" y="2"/>
                    <a:pt x="2" y="4"/>
                  </a:cubicBezTo>
                  <a:cubicBezTo>
                    <a:pt x="1" y="3"/>
                    <a:pt x="1" y="2"/>
                    <a:pt x="1" y="1"/>
                  </a:cubicBezTo>
                  <a:cubicBezTo>
                    <a:pt x="1" y="1"/>
                    <a:pt x="1" y="1"/>
                    <a:pt x="0" y="1"/>
                  </a:cubicBezTo>
                  <a:cubicBezTo>
                    <a:pt x="0" y="1"/>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7" name="Freeform 536"/>
            <p:cNvSpPr/>
            <p:nvPr/>
          </p:nvSpPr>
          <p:spPr bwMode="auto">
            <a:xfrm>
              <a:off x="3968" y="353"/>
              <a:ext cx="8" cy="21"/>
            </a:xfrm>
            <a:custGeom>
              <a:avLst/>
              <a:gdLst>
                <a:gd name="T0" fmla="*/ 0 w 5"/>
                <a:gd name="T1" fmla="*/ 0 h 13"/>
                <a:gd name="T2" fmla="*/ 5 w 5"/>
                <a:gd name="T3" fmla="*/ 13 h 13"/>
                <a:gd name="T4" fmla="*/ 5 w 5"/>
                <a:gd name="T5" fmla="*/ 12 h 13"/>
                <a:gd name="T6" fmla="*/ 4 w 5"/>
                <a:gd name="T7" fmla="*/ 9 h 13"/>
                <a:gd name="T8" fmla="*/ 4 w 5"/>
                <a:gd name="T9" fmla="*/ 9 h 13"/>
                <a:gd name="T10" fmla="*/ 2 w 5"/>
                <a:gd name="T11" fmla="*/ 4 h 13"/>
                <a:gd name="T12" fmla="*/ 0 w 5"/>
                <a:gd name="T13" fmla="*/ 0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2" y="4"/>
                    <a:pt x="4" y="8"/>
                    <a:pt x="5" y="13"/>
                  </a:cubicBezTo>
                  <a:cubicBezTo>
                    <a:pt x="5" y="12"/>
                    <a:pt x="5" y="12"/>
                    <a:pt x="5" y="12"/>
                  </a:cubicBezTo>
                  <a:cubicBezTo>
                    <a:pt x="5" y="11"/>
                    <a:pt x="4" y="10"/>
                    <a:pt x="4" y="9"/>
                  </a:cubicBezTo>
                  <a:cubicBezTo>
                    <a:pt x="4" y="9"/>
                    <a:pt x="4" y="9"/>
                    <a:pt x="4" y="9"/>
                  </a:cubicBezTo>
                  <a:cubicBezTo>
                    <a:pt x="3" y="7"/>
                    <a:pt x="2" y="5"/>
                    <a:pt x="2" y="4"/>
                  </a:cubicBezTo>
                  <a:cubicBezTo>
                    <a:pt x="1" y="2"/>
                    <a:pt x="1"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8" name="Freeform 537"/>
            <p:cNvSpPr>
              <a:spLocks noEditPoints="1"/>
            </p:cNvSpPr>
            <p:nvPr/>
          </p:nvSpPr>
          <p:spPr bwMode="auto">
            <a:xfrm>
              <a:off x="3935" y="277"/>
              <a:ext cx="44" cy="102"/>
            </a:xfrm>
            <a:custGeom>
              <a:avLst/>
              <a:gdLst>
                <a:gd name="T0" fmla="*/ 26 w 27"/>
                <a:gd name="T1" fmla="*/ 60 h 62"/>
                <a:gd name="T2" fmla="*/ 27 w 27"/>
                <a:gd name="T3" fmla="*/ 62 h 62"/>
                <a:gd name="T4" fmla="*/ 26 w 27"/>
                <a:gd name="T5" fmla="*/ 60 h 62"/>
                <a:gd name="T6" fmla="*/ 0 w 27"/>
                <a:gd name="T7" fmla="*/ 0 h 62"/>
                <a:gd name="T8" fmla="*/ 0 w 27"/>
                <a:gd name="T9" fmla="*/ 0 h 62"/>
                <a:gd name="T10" fmla="*/ 26 w 27"/>
                <a:gd name="T11" fmla="*/ 60 h 62"/>
                <a:gd name="T12" fmla="*/ 26 w 27"/>
                <a:gd name="T13" fmla="*/ 60 h 62"/>
                <a:gd name="T14" fmla="*/ 25 w 27"/>
                <a:gd name="T15" fmla="*/ 59 h 62"/>
                <a:gd name="T16" fmla="*/ 20 w 27"/>
                <a:gd name="T17" fmla="*/ 46 h 62"/>
                <a:gd name="T18" fmla="*/ 20 w 27"/>
                <a:gd name="T19" fmla="*/ 45 h 62"/>
                <a:gd name="T20" fmla="*/ 19 w 27"/>
                <a:gd name="T21" fmla="*/ 43 h 62"/>
                <a:gd name="T22" fmla="*/ 13 w 27"/>
                <a:gd name="T23" fmla="*/ 29 h 62"/>
                <a:gd name="T24" fmla="*/ 12 w 27"/>
                <a:gd name="T25" fmla="*/ 28 h 62"/>
                <a:gd name="T26" fmla="*/ 9 w 27"/>
                <a:gd name="T27" fmla="*/ 20 h 62"/>
                <a:gd name="T28" fmla="*/ 9 w 27"/>
                <a:gd name="T29" fmla="*/ 19 h 62"/>
                <a:gd name="T30" fmla="*/ 8 w 27"/>
                <a:gd name="T31" fmla="*/ 18 h 62"/>
                <a:gd name="T32" fmla="*/ 2 w 27"/>
                <a:gd name="T33" fmla="*/ 5 h 62"/>
                <a:gd name="T34" fmla="*/ 2 w 27"/>
                <a:gd name="T35" fmla="*/ 5 h 62"/>
                <a:gd name="T36" fmla="*/ 1 w 27"/>
                <a:gd name="T37" fmla="*/ 4 h 62"/>
                <a:gd name="T38" fmla="*/ 1 w 27"/>
                <a:gd name="T39" fmla="*/ 3 h 62"/>
                <a:gd name="T40" fmla="*/ 0 w 27"/>
                <a:gd name="T41" fmla="*/ 2 h 62"/>
                <a:gd name="T42" fmla="*/ 0 w 27"/>
                <a:gd name="T43" fmla="*/ 1 h 62"/>
                <a:gd name="T44" fmla="*/ 0 w 27"/>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62">
                  <a:moveTo>
                    <a:pt x="26" y="60"/>
                  </a:moveTo>
                  <a:cubicBezTo>
                    <a:pt x="26" y="61"/>
                    <a:pt x="26" y="61"/>
                    <a:pt x="27" y="62"/>
                  </a:cubicBezTo>
                  <a:cubicBezTo>
                    <a:pt x="26" y="61"/>
                    <a:pt x="26" y="61"/>
                    <a:pt x="26" y="60"/>
                  </a:cubicBezTo>
                  <a:moveTo>
                    <a:pt x="0" y="0"/>
                  </a:moveTo>
                  <a:cubicBezTo>
                    <a:pt x="0" y="0"/>
                    <a:pt x="0" y="0"/>
                    <a:pt x="0" y="0"/>
                  </a:cubicBezTo>
                  <a:cubicBezTo>
                    <a:pt x="8" y="17"/>
                    <a:pt x="17" y="38"/>
                    <a:pt x="26" y="60"/>
                  </a:cubicBezTo>
                  <a:cubicBezTo>
                    <a:pt x="26" y="60"/>
                    <a:pt x="26" y="60"/>
                    <a:pt x="26" y="60"/>
                  </a:cubicBezTo>
                  <a:cubicBezTo>
                    <a:pt x="26" y="60"/>
                    <a:pt x="26" y="59"/>
                    <a:pt x="25" y="59"/>
                  </a:cubicBezTo>
                  <a:cubicBezTo>
                    <a:pt x="24" y="54"/>
                    <a:pt x="22" y="50"/>
                    <a:pt x="20" y="46"/>
                  </a:cubicBezTo>
                  <a:cubicBezTo>
                    <a:pt x="20" y="46"/>
                    <a:pt x="20" y="46"/>
                    <a:pt x="20" y="45"/>
                  </a:cubicBezTo>
                  <a:cubicBezTo>
                    <a:pt x="20" y="45"/>
                    <a:pt x="19" y="44"/>
                    <a:pt x="19" y="43"/>
                  </a:cubicBezTo>
                  <a:cubicBezTo>
                    <a:pt x="17" y="38"/>
                    <a:pt x="15" y="33"/>
                    <a:pt x="13" y="29"/>
                  </a:cubicBezTo>
                  <a:cubicBezTo>
                    <a:pt x="13" y="29"/>
                    <a:pt x="12" y="28"/>
                    <a:pt x="12" y="28"/>
                  </a:cubicBezTo>
                  <a:cubicBezTo>
                    <a:pt x="11" y="25"/>
                    <a:pt x="10" y="22"/>
                    <a:pt x="9" y="20"/>
                  </a:cubicBezTo>
                  <a:cubicBezTo>
                    <a:pt x="9" y="19"/>
                    <a:pt x="9" y="19"/>
                    <a:pt x="9" y="19"/>
                  </a:cubicBezTo>
                  <a:cubicBezTo>
                    <a:pt x="8" y="19"/>
                    <a:pt x="8" y="18"/>
                    <a:pt x="8" y="18"/>
                  </a:cubicBezTo>
                  <a:cubicBezTo>
                    <a:pt x="6" y="14"/>
                    <a:pt x="4" y="9"/>
                    <a:pt x="2" y="5"/>
                  </a:cubicBezTo>
                  <a:cubicBezTo>
                    <a:pt x="2" y="5"/>
                    <a:pt x="2" y="5"/>
                    <a:pt x="2" y="5"/>
                  </a:cubicBezTo>
                  <a:cubicBezTo>
                    <a:pt x="2" y="5"/>
                    <a:pt x="2" y="4"/>
                    <a:pt x="1" y="4"/>
                  </a:cubicBezTo>
                  <a:cubicBezTo>
                    <a:pt x="1" y="3"/>
                    <a:pt x="1" y="3"/>
                    <a:pt x="1" y="3"/>
                  </a:cubicBezTo>
                  <a:cubicBezTo>
                    <a:pt x="1" y="3"/>
                    <a:pt x="1" y="2"/>
                    <a:pt x="0" y="2"/>
                  </a:cubicBezTo>
                  <a:cubicBezTo>
                    <a:pt x="0" y="2"/>
                    <a:pt x="0" y="1"/>
                    <a:pt x="0"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9" name="Freeform 538"/>
            <p:cNvSpPr/>
            <p:nvPr/>
          </p:nvSpPr>
          <p:spPr bwMode="auto">
            <a:xfrm>
              <a:off x="3981" y="384"/>
              <a:ext cx="1" cy="3"/>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0"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0" name="Freeform 539"/>
            <p:cNvSpPr>
              <a:spLocks noEditPoints="1"/>
            </p:cNvSpPr>
            <p:nvPr/>
          </p:nvSpPr>
          <p:spPr bwMode="auto">
            <a:xfrm>
              <a:off x="3979" y="382"/>
              <a:ext cx="3" cy="7"/>
            </a:xfrm>
            <a:custGeom>
              <a:avLst/>
              <a:gdLst>
                <a:gd name="T0" fmla="*/ 1 w 2"/>
                <a:gd name="T1" fmla="*/ 1 h 4"/>
                <a:gd name="T2" fmla="*/ 2 w 2"/>
                <a:gd name="T3" fmla="*/ 4 h 4"/>
                <a:gd name="T4" fmla="*/ 2 w 2"/>
                <a:gd name="T5" fmla="*/ 3 h 4"/>
                <a:gd name="T6" fmla="*/ 1 w 2"/>
                <a:gd name="T7" fmla="*/ 1 h 4"/>
                <a:gd name="T8" fmla="*/ 1 w 2"/>
                <a:gd name="T9" fmla="*/ 1 h 4"/>
                <a:gd name="T10" fmla="*/ 0 w 2"/>
                <a:gd name="T11" fmla="*/ 0 h 4"/>
                <a:gd name="T12" fmla="*/ 1 w 2"/>
                <a:gd name="T13" fmla="*/ 1 h 4"/>
                <a:gd name="T14" fmla="*/ 1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2"/>
                    <a:pt x="2" y="3"/>
                    <a:pt x="2" y="4"/>
                  </a:cubicBezTo>
                  <a:cubicBezTo>
                    <a:pt x="2" y="4"/>
                    <a:pt x="2" y="4"/>
                    <a:pt x="2" y="3"/>
                  </a:cubicBezTo>
                  <a:cubicBezTo>
                    <a:pt x="2" y="3"/>
                    <a:pt x="1" y="2"/>
                    <a:pt x="1" y="1"/>
                  </a:cubicBezTo>
                  <a:cubicBezTo>
                    <a:pt x="1" y="1"/>
                    <a:pt x="1" y="1"/>
                    <a:pt x="1" y="1"/>
                  </a:cubicBezTo>
                  <a:moveTo>
                    <a:pt x="0" y="0"/>
                  </a:moveTo>
                  <a:cubicBezTo>
                    <a:pt x="1" y="0"/>
                    <a:pt x="1" y="1"/>
                    <a:pt x="1" y="1"/>
                  </a:cubicBezTo>
                  <a:cubicBezTo>
                    <a:pt x="1" y="1"/>
                    <a:pt x="1" y="0"/>
                    <a:pt x="1" y="0"/>
                  </a:cubicBezTo>
                  <a:cubicBezTo>
                    <a:pt x="1"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1" name="Freeform 540"/>
            <p:cNvSpPr/>
            <p:nvPr/>
          </p:nvSpPr>
          <p:spPr bwMode="auto">
            <a:xfrm>
              <a:off x="3979" y="380"/>
              <a:ext cx="5" cy="12"/>
            </a:xfrm>
            <a:custGeom>
              <a:avLst/>
              <a:gdLst>
                <a:gd name="T0" fmla="*/ 0 w 3"/>
                <a:gd name="T1" fmla="*/ 0 h 7"/>
                <a:gd name="T2" fmla="*/ 0 w 3"/>
                <a:gd name="T3" fmla="*/ 0 h 7"/>
                <a:gd name="T4" fmla="*/ 3 w 3"/>
                <a:gd name="T5" fmla="*/ 7 h 7"/>
                <a:gd name="T6" fmla="*/ 2 w 3"/>
                <a:gd name="T7" fmla="*/ 5 h 7"/>
                <a:gd name="T8" fmla="*/ 1 w 3"/>
                <a:gd name="T9" fmla="*/ 2 h 7"/>
                <a:gd name="T10" fmla="*/ 1 w 3"/>
                <a:gd name="T11" fmla="*/ 2 h 7"/>
                <a:gd name="T12" fmla="*/ 1 w 3"/>
                <a:gd name="T13" fmla="*/ 2 h 7"/>
                <a:gd name="T14" fmla="*/ 0 w 3"/>
                <a:gd name="T15" fmla="*/ 1 h 7"/>
                <a:gd name="T16" fmla="*/ 0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0"/>
                  </a:moveTo>
                  <a:cubicBezTo>
                    <a:pt x="0" y="0"/>
                    <a:pt x="0" y="0"/>
                    <a:pt x="0" y="0"/>
                  </a:cubicBezTo>
                  <a:cubicBezTo>
                    <a:pt x="1" y="2"/>
                    <a:pt x="2" y="5"/>
                    <a:pt x="3" y="7"/>
                  </a:cubicBezTo>
                  <a:cubicBezTo>
                    <a:pt x="3" y="7"/>
                    <a:pt x="3" y="6"/>
                    <a:pt x="2" y="5"/>
                  </a:cubicBezTo>
                  <a:cubicBezTo>
                    <a:pt x="2" y="4"/>
                    <a:pt x="1" y="3"/>
                    <a:pt x="1" y="2"/>
                  </a:cubicBezTo>
                  <a:cubicBezTo>
                    <a:pt x="1" y="2"/>
                    <a:pt x="1" y="2"/>
                    <a:pt x="1" y="2"/>
                  </a:cubicBezTo>
                  <a:cubicBezTo>
                    <a:pt x="1" y="2"/>
                    <a:pt x="1" y="2"/>
                    <a:pt x="1" y="2"/>
                  </a:cubicBezTo>
                  <a:cubicBezTo>
                    <a:pt x="1" y="2"/>
                    <a:pt x="1" y="1"/>
                    <a:pt x="0"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2" name="Oval 541"/>
            <p:cNvSpPr>
              <a:spLocks noChangeArrowheads="1"/>
            </p:cNvSpPr>
            <p:nvPr/>
          </p:nvSpPr>
          <p:spPr bwMode="auto">
            <a:xfrm>
              <a:off x="3927" y="261"/>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3" name="Freeform 542"/>
            <p:cNvSpPr/>
            <p:nvPr/>
          </p:nvSpPr>
          <p:spPr bwMode="auto">
            <a:xfrm>
              <a:off x="3923" y="255"/>
              <a:ext cx="5" cy="8"/>
            </a:xfrm>
            <a:custGeom>
              <a:avLst/>
              <a:gdLst>
                <a:gd name="T0" fmla="*/ 0 w 3"/>
                <a:gd name="T1" fmla="*/ 0 h 5"/>
                <a:gd name="T2" fmla="*/ 0 w 3"/>
                <a:gd name="T3" fmla="*/ 0 h 5"/>
                <a:gd name="T4" fmla="*/ 0 w 3"/>
                <a:gd name="T5" fmla="*/ 1 h 5"/>
                <a:gd name="T6" fmla="*/ 1 w 3"/>
                <a:gd name="T7" fmla="*/ 1 h 5"/>
                <a:gd name="T8" fmla="*/ 3 w 3"/>
                <a:gd name="T9" fmla="*/ 5 h 5"/>
                <a:gd name="T10" fmla="*/ 2 w 3"/>
                <a:gd name="T11" fmla="*/ 4 h 5"/>
                <a:gd name="T12" fmla="*/ 2 w 3"/>
                <a:gd name="T13" fmla="*/ 4 h 5"/>
                <a:gd name="T14" fmla="*/ 2 w 3"/>
                <a:gd name="T15" fmla="*/ 3 h 5"/>
                <a:gd name="T16" fmla="*/ 0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0"/>
                  </a:moveTo>
                  <a:cubicBezTo>
                    <a:pt x="0" y="0"/>
                    <a:pt x="0" y="0"/>
                    <a:pt x="0" y="0"/>
                  </a:cubicBezTo>
                  <a:cubicBezTo>
                    <a:pt x="0" y="0"/>
                    <a:pt x="0" y="0"/>
                    <a:pt x="0" y="1"/>
                  </a:cubicBezTo>
                  <a:cubicBezTo>
                    <a:pt x="0" y="1"/>
                    <a:pt x="1" y="1"/>
                    <a:pt x="1" y="1"/>
                  </a:cubicBezTo>
                  <a:cubicBezTo>
                    <a:pt x="1" y="3"/>
                    <a:pt x="2" y="4"/>
                    <a:pt x="3" y="5"/>
                  </a:cubicBezTo>
                  <a:cubicBezTo>
                    <a:pt x="2" y="5"/>
                    <a:pt x="2" y="5"/>
                    <a:pt x="2" y="4"/>
                  </a:cubicBezTo>
                  <a:cubicBezTo>
                    <a:pt x="2" y="4"/>
                    <a:pt x="2" y="4"/>
                    <a:pt x="2" y="4"/>
                  </a:cubicBezTo>
                  <a:cubicBezTo>
                    <a:pt x="2" y="3"/>
                    <a:pt x="2" y="3"/>
                    <a:pt x="2" y="3"/>
                  </a:cubicBezTo>
                  <a:cubicBezTo>
                    <a:pt x="1" y="2"/>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4" name="Freeform 543"/>
            <p:cNvSpPr/>
            <p:nvPr/>
          </p:nvSpPr>
          <p:spPr bwMode="auto">
            <a:xfrm>
              <a:off x="3925" y="256"/>
              <a:ext cx="3" cy="8"/>
            </a:xfrm>
            <a:custGeom>
              <a:avLst/>
              <a:gdLst>
                <a:gd name="T0" fmla="*/ 0 w 2"/>
                <a:gd name="T1" fmla="*/ 0 h 5"/>
                <a:gd name="T2" fmla="*/ 2 w 2"/>
                <a:gd name="T3" fmla="*/ 5 h 5"/>
                <a:gd name="T4" fmla="*/ 2 w 2"/>
                <a:gd name="T5" fmla="*/ 5 h 5"/>
                <a:gd name="T6" fmla="*/ 2 w 2"/>
                <a:gd name="T7" fmla="*/ 4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2"/>
                    <a:pt x="1" y="3"/>
                    <a:pt x="2" y="5"/>
                  </a:cubicBezTo>
                  <a:cubicBezTo>
                    <a:pt x="2" y="5"/>
                    <a:pt x="2" y="5"/>
                    <a:pt x="2" y="5"/>
                  </a:cubicBezTo>
                  <a:cubicBezTo>
                    <a:pt x="2" y="5"/>
                    <a:pt x="2" y="5"/>
                    <a:pt x="2" y="4"/>
                  </a:cubicBezTo>
                  <a:cubicBezTo>
                    <a:pt x="1" y="3"/>
                    <a:pt x="0"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5" name="Freeform 544"/>
            <p:cNvSpPr/>
            <p:nvPr/>
          </p:nvSpPr>
          <p:spPr bwMode="auto">
            <a:xfrm>
              <a:off x="3986" y="395"/>
              <a:ext cx="5" cy="13"/>
            </a:xfrm>
            <a:custGeom>
              <a:avLst/>
              <a:gdLst>
                <a:gd name="T0" fmla="*/ 0 w 3"/>
                <a:gd name="T1" fmla="*/ 0 h 8"/>
                <a:gd name="T2" fmla="*/ 3 w 3"/>
                <a:gd name="T3" fmla="*/ 8 h 8"/>
                <a:gd name="T4" fmla="*/ 0 w 3"/>
                <a:gd name="T5" fmla="*/ 0 h 8"/>
              </a:gdLst>
              <a:ahLst/>
              <a:cxnLst>
                <a:cxn ang="0">
                  <a:pos x="T0" y="T1"/>
                </a:cxn>
                <a:cxn ang="0">
                  <a:pos x="T2" y="T3"/>
                </a:cxn>
                <a:cxn ang="0">
                  <a:pos x="T4" y="T5"/>
                </a:cxn>
              </a:cxnLst>
              <a:rect l="0" t="0" r="r" b="b"/>
              <a:pathLst>
                <a:path w="3" h="8">
                  <a:moveTo>
                    <a:pt x="0" y="0"/>
                  </a:moveTo>
                  <a:cubicBezTo>
                    <a:pt x="1" y="3"/>
                    <a:pt x="2" y="5"/>
                    <a:pt x="3" y="8"/>
                  </a:cubicBezTo>
                  <a:cubicBezTo>
                    <a:pt x="2" y="5"/>
                    <a:pt x="1" y="3"/>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6" name="Freeform 545"/>
            <p:cNvSpPr/>
            <p:nvPr/>
          </p:nvSpPr>
          <p:spPr bwMode="auto">
            <a:xfrm>
              <a:off x="3928" y="266"/>
              <a:ext cx="2" cy="3"/>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1"/>
                    <a:pt x="1" y="2"/>
                  </a:cubicBezTo>
                  <a:cubicBezTo>
                    <a:pt x="1" y="2"/>
                    <a:pt x="1" y="2"/>
                    <a:pt x="1" y="2"/>
                  </a:cubicBezTo>
                  <a:cubicBezTo>
                    <a:pt x="1" y="1"/>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7" name="Freeform 546"/>
            <p:cNvSpPr>
              <a:spLocks noEditPoints="1"/>
            </p:cNvSpPr>
            <p:nvPr/>
          </p:nvSpPr>
          <p:spPr bwMode="auto">
            <a:xfrm>
              <a:off x="3928" y="266"/>
              <a:ext cx="5" cy="10"/>
            </a:xfrm>
            <a:custGeom>
              <a:avLst/>
              <a:gdLst>
                <a:gd name="T0" fmla="*/ 1 w 3"/>
                <a:gd name="T1" fmla="*/ 2 h 6"/>
                <a:gd name="T2" fmla="*/ 3 w 3"/>
                <a:gd name="T3" fmla="*/ 6 h 6"/>
                <a:gd name="T4" fmla="*/ 3 w 3"/>
                <a:gd name="T5" fmla="*/ 6 h 6"/>
                <a:gd name="T6" fmla="*/ 3 w 3"/>
                <a:gd name="T7" fmla="*/ 5 h 6"/>
                <a:gd name="T8" fmla="*/ 1 w 3"/>
                <a:gd name="T9" fmla="*/ 2 h 6"/>
                <a:gd name="T10" fmla="*/ 0 w 3"/>
                <a:gd name="T11" fmla="*/ 0 h 6"/>
                <a:gd name="T12" fmla="*/ 1 w 3"/>
                <a:gd name="T13" fmla="*/ 2 h 6"/>
                <a:gd name="T14" fmla="*/ 0 w 3"/>
                <a:gd name="T15" fmla="*/ 0 h 6"/>
                <a:gd name="T16" fmla="*/ 0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2"/>
                  </a:moveTo>
                  <a:cubicBezTo>
                    <a:pt x="2" y="3"/>
                    <a:pt x="3" y="5"/>
                    <a:pt x="3" y="6"/>
                  </a:cubicBezTo>
                  <a:cubicBezTo>
                    <a:pt x="3" y="6"/>
                    <a:pt x="3" y="6"/>
                    <a:pt x="3" y="6"/>
                  </a:cubicBezTo>
                  <a:cubicBezTo>
                    <a:pt x="3" y="6"/>
                    <a:pt x="3" y="5"/>
                    <a:pt x="3" y="5"/>
                  </a:cubicBezTo>
                  <a:cubicBezTo>
                    <a:pt x="2" y="4"/>
                    <a:pt x="2" y="3"/>
                    <a:pt x="1" y="2"/>
                  </a:cubicBezTo>
                  <a:moveTo>
                    <a:pt x="0" y="0"/>
                  </a:moveTo>
                  <a:cubicBezTo>
                    <a:pt x="1" y="0"/>
                    <a:pt x="1" y="1"/>
                    <a:pt x="1" y="2"/>
                  </a:cubicBezTo>
                  <a:cubicBezTo>
                    <a:pt x="1" y="1"/>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8" name="Oval 547"/>
            <p:cNvSpPr>
              <a:spLocks noChangeArrowheads="1"/>
            </p:cNvSpPr>
            <p:nvPr/>
          </p:nvSpPr>
          <p:spPr bwMode="auto">
            <a:xfrm>
              <a:off x="3932" y="273"/>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9" name="Freeform 548"/>
            <p:cNvSpPr/>
            <p:nvPr/>
          </p:nvSpPr>
          <p:spPr bwMode="auto">
            <a:xfrm>
              <a:off x="3930" y="269"/>
              <a:ext cx="3" cy="5"/>
            </a:xfrm>
            <a:custGeom>
              <a:avLst/>
              <a:gdLst>
                <a:gd name="T0" fmla="*/ 0 w 2"/>
                <a:gd name="T1" fmla="*/ 0 h 3"/>
                <a:gd name="T2" fmla="*/ 0 w 2"/>
                <a:gd name="T3" fmla="*/ 0 h 3"/>
                <a:gd name="T4" fmla="*/ 0 w 2"/>
                <a:gd name="T5" fmla="*/ 0 h 3"/>
                <a:gd name="T6" fmla="*/ 2 w 2"/>
                <a:gd name="T7" fmla="*/ 3 h 3"/>
                <a:gd name="T8" fmla="*/ 1 w 2"/>
                <a:gd name="T9" fmla="*/ 2 h 3"/>
                <a:gd name="T10" fmla="*/ 1 w 2"/>
                <a:gd name="T11" fmla="*/ 2 h 3"/>
                <a:gd name="T12" fmla="*/ 1 w 2"/>
                <a:gd name="T13" fmla="*/ 1 h 3"/>
                <a:gd name="T14" fmla="*/ 1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cubicBezTo>
                    <a:pt x="0" y="0"/>
                    <a:pt x="0" y="0"/>
                    <a:pt x="0" y="0"/>
                  </a:cubicBezTo>
                  <a:cubicBezTo>
                    <a:pt x="0" y="0"/>
                    <a:pt x="0" y="0"/>
                    <a:pt x="0" y="0"/>
                  </a:cubicBezTo>
                  <a:cubicBezTo>
                    <a:pt x="1" y="1"/>
                    <a:pt x="1" y="2"/>
                    <a:pt x="2" y="3"/>
                  </a:cubicBezTo>
                  <a:cubicBezTo>
                    <a:pt x="2" y="3"/>
                    <a:pt x="2" y="3"/>
                    <a:pt x="1" y="2"/>
                  </a:cubicBezTo>
                  <a:cubicBezTo>
                    <a:pt x="1" y="2"/>
                    <a:pt x="1" y="2"/>
                    <a:pt x="1" y="2"/>
                  </a:cubicBezTo>
                  <a:cubicBezTo>
                    <a:pt x="1" y="2"/>
                    <a:pt x="1" y="2"/>
                    <a:pt x="1" y="1"/>
                  </a:cubicBezTo>
                  <a:cubicBezTo>
                    <a:pt x="1" y="1"/>
                    <a:pt x="1" y="1"/>
                    <a:pt x="1" y="1"/>
                  </a:cubicBezTo>
                  <a:cubicBezTo>
                    <a:pt x="1"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0" name="Freeform 549"/>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1" name="Freeform 550"/>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2" name="Freeform 551"/>
            <p:cNvSpPr/>
            <p:nvPr/>
          </p:nvSpPr>
          <p:spPr bwMode="auto">
            <a:xfrm>
              <a:off x="3874" y="160"/>
              <a:ext cx="2" cy="3"/>
            </a:xfrm>
            <a:custGeom>
              <a:avLst/>
              <a:gdLst>
                <a:gd name="T0" fmla="*/ 0 w 1"/>
                <a:gd name="T1" fmla="*/ 0 h 2"/>
                <a:gd name="T2" fmla="*/ 1 w 1"/>
                <a:gd name="T3" fmla="*/ 2 h 2"/>
                <a:gd name="T4" fmla="*/ 1 w 1"/>
                <a:gd name="T5" fmla="*/ 2 h 2"/>
                <a:gd name="T6" fmla="*/ 0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1" y="2"/>
                  </a:cubicBezTo>
                  <a:cubicBezTo>
                    <a:pt x="1" y="2"/>
                    <a:pt x="1" y="2"/>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3" name="Freeform 552"/>
            <p:cNvSpPr/>
            <p:nvPr/>
          </p:nvSpPr>
          <p:spPr bwMode="auto">
            <a:xfrm>
              <a:off x="3874" y="160"/>
              <a:ext cx="2" cy="3"/>
            </a:xfrm>
            <a:custGeom>
              <a:avLst/>
              <a:gdLst>
                <a:gd name="T0" fmla="*/ 0 w 1"/>
                <a:gd name="T1" fmla="*/ 0 h 2"/>
                <a:gd name="T2" fmla="*/ 0 w 1"/>
                <a:gd name="T3" fmla="*/ 0 h 2"/>
                <a:gd name="T4" fmla="*/ 1 w 1"/>
                <a:gd name="T5" fmla="*/ 2 h 2"/>
                <a:gd name="T6" fmla="*/ 1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1" y="2"/>
                  </a:cubicBezTo>
                  <a:cubicBezTo>
                    <a:pt x="1" y="2"/>
                    <a:pt x="1" y="2"/>
                    <a:pt x="1" y="2"/>
                  </a:cubicBezTo>
                  <a:cubicBezTo>
                    <a:pt x="1" y="2"/>
                    <a:pt x="1" y="2"/>
                    <a:pt x="1" y="2"/>
                  </a:cubicBezTo>
                  <a:cubicBezTo>
                    <a:pt x="0" y="1"/>
                    <a:pt x="0" y="1"/>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4" name="Freeform 553"/>
            <p:cNvSpPr/>
            <p:nvPr/>
          </p:nvSpPr>
          <p:spPr bwMode="auto">
            <a:xfrm>
              <a:off x="3873" y="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5" name="Freeform 554"/>
            <p:cNvSpPr/>
            <p:nvPr/>
          </p:nvSpPr>
          <p:spPr bwMode="auto">
            <a:xfrm>
              <a:off x="3873" y="156"/>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6" name="Freeform 555"/>
            <p:cNvSpPr/>
            <p:nvPr/>
          </p:nvSpPr>
          <p:spPr bwMode="auto">
            <a:xfrm>
              <a:off x="3873" y="15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7" name="Freeform 556"/>
            <p:cNvSpPr/>
            <p:nvPr/>
          </p:nvSpPr>
          <p:spPr bwMode="auto">
            <a:xfrm>
              <a:off x="3871" y="156"/>
              <a:ext cx="2" cy="4"/>
            </a:xfrm>
            <a:custGeom>
              <a:avLst/>
              <a:gdLst>
                <a:gd name="T0" fmla="*/ 0 w 1"/>
                <a:gd name="T1" fmla="*/ 0 h 2"/>
                <a:gd name="T2" fmla="*/ 1 w 1"/>
                <a:gd name="T3" fmla="*/ 0 h 2"/>
                <a:gd name="T4" fmla="*/ 1 w 1"/>
                <a:gd name="T5" fmla="*/ 1 h 2"/>
                <a:gd name="T6" fmla="*/ 1 w 1"/>
                <a:gd name="T7" fmla="*/ 2 h 2"/>
                <a:gd name="T8" fmla="*/ 1 w 1"/>
                <a:gd name="T9" fmla="*/ 1 h 2"/>
                <a:gd name="T10" fmla="*/ 1 w 1"/>
                <a:gd name="T11" fmla="*/ 0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1" y="0"/>
                    <a:pt x="1" y="0"/>
                    <a:pt x="1" y="0"/>
                  </a:cubicBezTo>
                  <a:cubicBezTo>
                    <a:pt x="1" y="1"/>
                    <a:pt x="1" y="1"/>
                    <a:pt x="1" y="1"/>
                  </a:cubicBezTo>
                  <a:cubicBezTo>
                    <a:pt x="1" y="2"/>
                    <a:pt x="1" y="2"/>
                    <a:pt x="1" y="2"/>
                  </a:cubicBezTo>
                  <a:cubicBezTo>
                    <a:pt x="1" y="2"/>
                    <a:pt x="1" y="1"/>
                    <a:pt x="1" y="1"/>
                  </a:cubicBezTo>
                  <a:cubicBezTo>
                    <a:pt x="1" y="1"/>
                    <a:pt x="1" y="1"/>
                    <a:pt x="1"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8" name="Freeform 557"/>
            <p:cNvSpPr/>
            <p:nvPr/>
          </p:nvSpPr>
          <p:spPr bwMode="auto">
            <a:xfrm>
              <a:off x="3876" y="16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9" name="Freeform 558"/>
            <p:cNvSpPr/>
            <p:nvPr/>
          </p:nvSpPr>
          <p:spPr bwMode="auto">
            <a:xfrm>
              <a:off x="3878" y="166"/>
              <a:ext cx="1" cy="2"/>
            </a:xfrm>
            <a:custGeom>
              <a:avLst/>
              <a:gdLst>
                <a:gd name="T0" fmla="*/ 0 w 1"/>
                <a:gd name="T1" fmla="*/ 0 h 1"/>
                <a:gd name="T2" fmla="*/ 0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1" y="1"/>
                  </a:cubicBezTo>
                  <a:cubicBezTo>
                    <a:pt x="1" y="1"/>
                    <a:pt x="1" y="1"/>
                    <a:pt x="1" y="1"/>
                  </a:cubicBezTo>
                  <a:cubicBezTo>
                    <a:pt x="0" y="1"/>
                    <a:pt x="0" y="1"/>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0" name="Freeform 559"/>
            <p:cNvSpPr/>
            <p:nvPr/>
          </p:nvSpPr>
          <p:spPr bwMode="auto">
            <a:xfrm>
              <a:off x="3878" y="16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1" name="Freeform 560"/>
            <p:cNvSpPr/>
            <p:nvPr/>
          </p:nvSpPr>
          <p:spPr bwMode="auto">
            <a:xfrm>
              <a:off x="3878" y="166"/>
              <a:ext cx="0" cy="2"/>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2" name="Freeform 561"/>
            <p:cNvSpPr/>
            <p:nvPr/>
          </p:nvSpPr>
          <p:spPr bwMode="auto">
            <a:xfrm>
              <a:off x="3878" y="16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562"/>
            <p:cNvSpPr>
              <a:spLocks noEditPoints="1"/>
            </p:cNvSpPr>
            <p:nvPr/>
          </p:nvSpPr>
          <p:spPr bwMode="auto">
            <a:xfrm>
              <a:off x="3879" y="170"/>
              <a:ext cx="2" cy="4"/>
            </a:xfrm>
            <a:custGeom>
              <a:avLst/>
              <a:gdLst>
                <a:gd name="T0" fmla="*/ 1 w 1"/>
                <a:gd name="T1" fmla="*/ 2 h 3"/>
                <a:gd name="T2" fmla="*/ 1 w 1"/>
                <a:gd name="T3" fmla="*/ 2 h 3"/>
                <a:gd name="T4" fmla="*/ 1 w 1"/>
                <a:gd name="T5" fmla="*/ 3 h 3"/>
                <a:gd name="T6" fmla="*/ 1 w 1"/>
                <a:gd name="T7" fmla="*/ 2 h 3"/>
                <a:gd name="T8" fmla="*/ 0 w 1"/>
                <a:gd name="T9" fmla="*/ 0 h 3"/>
                <a:gd name="T10" fmla="*/ 0 w 1"/>
                <a:gd name="T11" fmla="*/ 0 h 3"/>
                <a:gd name="T12" fmla="*/ 0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2"/>
                  </a:moveTo>
                  <a:cubicBezTo>
                    <a:pt x="1" y="2"/>
                    <a:pt x="1" y="2"/>
                    <a:pt x="1" y="2"/>
                  </a:cubicBezTo>
                  <a:cubicBezTo>
                    <a:pt x="1" y="3"/>
                    <a:pt x="1" y="3"/>
                    <a:pt x="1" y="3"/>
                  </a:cubicBezTo>
                  <a:cubicBezTo>
                    <a:pt x="1" y="2"/>
                    <a:pt x="1" y="2"/>
                    <a:pt x="1" y="2"/>
                  </a:cubicBezTo>
                  <a:moveTo>
                    <a:pt x="0" y="0"/>
                  </a:moveTo>
                  <a:cubicBezTo>
                    <a:pt x="0" y="0"/>
                    <a:pt x="0" y="0"/>
                    <a:pt x="0" y="0"/>
                  </a:cubicBezTo>
                  <a:cubicBezTo>
                    <a:pt x="0" y="0"/>
                    <a:pt x="0" y="0"/>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4" name="Freeform 563"/>
            <p:cNvSpPr>
              <a:spLocks noEditPoints="1"/>
            </p:cNvSpPr>
            <p:nvPr/>
          </p:nvSpPr>
          <p:spPr bwMode="auto">
            <a:xfrm>
              <a:off x="3879" y="170"/>
              <a:ext cx="2" cy="3"/>
            </a:xfrm>
            <a:custGeom>
              <a:avLst/>
              <a:gdLst>
                <a:gd name="T0" fmla="*/ 1 w 1"/>
                <a:gd name="T1" fmla="*/ 2 h 2"/>
                <a:gd name="T2" fmla="*/ 1 w 1"/>
                <a:gd name="T3" fmla="*/ 2 h 2"/>
                <a:gd name="T4" fmla="*/ 1 w 1"/>
                <a:gd name="T5" fmla="*/ 2 h 2"/>
                <a:gd name="T6" fmla="*/ 1 w 1"/>
                <a:gd name="T7" fmla="*/ 2 h 2"/>
                <a:gd name="T8" fmla="*/ 1 w 1"/>
                <a:gd name="T9" fmla="*/ 2 h 2"/>
                <a:gd name="T10" fmla="*/ 0 w 1"/>
                <a:gd name="T11" fmla="*/ 0 h 2"/>
                <a:gd name="T12" fmla="*/ 0 w 1"/>
                <a:gd name="T13" fmla="*/ 0 h 2"/>
                <a:gd name="T14" fmla="*/ 1 w 1"/>
                <a:gd name="T15" fmla="*/ 1 h 2"/>
                <a:gd name="T16" fmla="*/ 0 w 1"/>
                <a:gd name="T17" fmla="*/ 1 h 2"/>
                <a:gd name="T18" fmla="*/ 0 w 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2"/>
                  </a:moveTo>
                  <a:cubicBezTo>
                    <a:pt x="1" y="2"/>
                    <a:pt x="1" y="2"/>
                    <a:pt x="1" y="2"/>
                  </a:cubicBezTo>
                  <a:cubicBezTo>
                    <a:pt x="1" y="2"/>
                    <a:pt x="1" y="2"/>
                    <a:pt x="1" y="2"/>
                  </a:cubicBezTo>
                  <a:cubicBezTo>
                    <a:pt x="1" y="2"/>
                    <a:pt x="1" y="2"/>
                    <a:pt x="1" y="2"/>
                  </a:cubicBezTo>
                  <a:cubicBezTo>
                    <a:pt x="1" y="2"/>
                    <a:pt x="1" y="2"/>
                    <a:pt x="1" y="2"/>
                  </a:cubicBezTo>
                  <a:moveTo>
                    <a:pt x="0" y="0"/>
                  </a:moveTo>
                  <a:cubicBezTo>
                    <a:pt x="0" y="0"/>
                    <a:pt x="0" y="0"/>
                    <a:pt x="0" y="0"/>
                  </a:cubicBezTo>
                  <a:cubicBezTo>
                    <a:pt x="0" y="0"/>
                    <a:pt x="0" y="1"/>
                    <a:pt x="1" y="1"/>
                  </a:cubicBezTo>
                  <a:cubicBezTo>
                    <a:pt x="1" y="1"/>
                    <a:pt x="0" y="1"/>
                    <a:pt x="0"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564"/>
            <p:cNvSpPr/>
            <p:nvPr/>
          </p:nvSpPr>
          <p:spPr bwMode="auto">
            <a:xfrm>
              <a:off x="3879" y="170"/>
              <a:ext cx="2" cy="3"/>
            </a:xfrm>
            <a:custGeom>
              <a:avLst/>
              <a:gdLst>
                <a:gd name="T0" fmla="*/ 0 w 1"/>
                <a:gd name="T1" fmla="*/ 0 h 2"/>
                <a:gd name="T2" fmla="*/ 0 w 1"/>
                <a:gd name="T3" fmla="*/ 1 h 2"/>
                <a:gd name="T4" fmla="*/ 1 w 1"/>
                <a:gd name="T5" fmla="*/ 2 h 2"/>
                <a:gd name="T6" fmla="*/ 1 w 1"/>
                <a:gd name="T7" fmla="*/ 2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1"/>
                  </a:cubicBezTo>
                  <a:cubicBezTo>
                    <a:pt x="1" y="1"/>
                    <a:pt x="1" y="2"/>
                    <a:pt x="1" y="2"/>
                  </a:cubicBezTo>
                  <a:cubicBezTo>
                    <a:pt x="1" y="2"/>
                    <a:pt x="1" y="2"/>
                    <a:pt x="1" y="2"/>
                  </a:cubicBezTo>
                  <a:cubicBezTo>
                    <a:pt x="1" y="2"/>
                    <a:pt x="1" y="2"/>
                    <a:pt x="1" y="2"/>
                  </a:cubicBezTo>
                  <a:cubicBezTo>
                    <a:pt x="1" y="2"/>
                    <a:pt x="1" y="1"/>
                    <a:pt x="1"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6" name="Freeform 565"/>
            <p:cNvSpPr/>
            <p:nvPr/>
          </p:nvSpPr>
          <p:spPr bwMode="auto">
            <a:xfrm>
              <a:off x="3879" y="171"/>
              <a:ext cx="2" cy="2"/>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1" y="1"/>
                  </a:cubicBezTo>
                  <a:cubicBezTo>
                    <a:pt x="1" y="1"/>
                    <a:pt x="1" y="1"/>
                    <a:pt x="1" y="1"/>
                  </a:cubicBezTo>
                  <a:cubicBezTo>
                    <a:pt x="1" y="1"/>
                    <a:pt x="1"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7" name="Freeform 566"/>
            <p:cNvSpPr/>
            <p:nvPr/>
          </p:nvSpPr>
          <p:spPr bwMode="auto">
            <a:xfrm>
              <a:off x="3881" y="17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8" name="Freeform 567"/>
            <p:cNvSpPr/>
            <p:nvPr/>
          </p:nvSpPr>
          <p:spPr bwMode="auto">
            <a:xfrm>
              <a:off x="3881" y="17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9" name="Freeform 568"/>
            <p:cNvSpPr/>
            <p:nvPr/>
          </p:nvSpPr>
          <p:spPr bwMode="auto">
            <a:xfrm>
              <a:off x="3883" y="176"/>
              <a:ext cx="3" cy="7"/>
            </a:xfrm>
            <a:custGeom>
              <a:avLst/>
              <a:gdLst>
                <a:gd name="T0" fmla="*/ 0 w 2"/>
                <a:gd name="T1" fmla="*/ 0 h 4"/>
                <a:gd name="T2" fmla="*/ 2 w 2"/>
                <a:gd name="T3" fmla="*/ 4 h 4"/>
                <a:gd name="T4" fmla="*/ 1 w 2"/>
                <a:gd name="T5" fmla="*/ 2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2" y="3"/>
                    <a:pt x="2" y="4"/>
                  </a:cubicBezTo>
                  <a:cubicBezTo>
                    <a:pt x="2" y="3"/>
                    <a:pt x="2" y="2"/>
                    <a:pt x="1" y="2"/>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0" name="Freeform 569"/>
            <p:cNvSpPr>
              <a:spLocks noEditPoints="1"/>
            </p:cNvSpPr>
            <p:nvPr/>
          </p:nvSpPr>
          <p:spPr bwMode="auto">
            <a:xfrm>
              <a:off x="3883" y="176"/>
              <a:ext cx="4" cy="8"/>
            </a:xfrm>
            <a:custGeom>
              <a:avLst/>
              <a:gdLst>
                <a:gd name="T0" fmla="*/ 2 w 3"/>
                <a:gd name="T1" fmla="*/ 4 h 5"/>
                <a:gd name="T2" fmla="*/ 3 w 3"/>
                <a:gd name="T3" fmla="*/ 4 h 5"/>
                <a:gd name="T4" fmla="*/ 3 w 3"/>
                <a:gd name="T5" fmla="*/ 5 h 5"/>
                <a:gd name="T6" fmla="*/ 2 w 3"/>
                <a:gd name="T7" fmla="*/ 4 h 5"/>
                <a:gd name="T8" fmla="*/ 0 w 3"/>
                <a:gd name="T9" fmla="*/ 0 h 5"/>
                <a:gd name="T10" fmla="*/ 0 w 3"/>
                <a:gd name="T11" fmla="*/ 0 h 5"/>
                <a:gd name="T12" fmla="*/ 1 w 3"/>
                <a:gd name="T13" fmla="*/ 1 h 5"/>
                <a:gd name="T14" fmla="*/ 2 w 3"/>
                <a:gd name="T15" fmla="*/ 4 h 5"/>
                <a:gd name="T16" fmla="*/ 2 w 3"/>
                <a:gd name="T17" fmla="*/ 4 h 5"/>
                <a:gd name="T18" fmla="*/ 2 w 3"/>
                <a:gd name="T19" fmla="*/ 4 h 5"/>
                <a:gd name="T20" fmla="*/ 2 w 3"/>
                <a:gd name="T21" fmla="*/ 4 h 5"/>
                <a:gd name="T22" fmla="*/ 0 w 3"/>
                <a:gd name="T23" fmla="*/ 0 h 5"/>
                <a:gd name="T24" fmla="*/ 0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4"/>
                  </a:moveTo>
                  <a:cubicBezTo>
                    <a:pt x="2" y="4"/>
                    <a:pt x="3" y="4"/>
                    <a:pt x="3" y="4"/>
                  </a:cubicBezTo>
                  <a:cubicBezTo>
                    <a:pt x="3" y="4"/>
                    <a:pt x="3" y="5"/>
                    <a:pt x="3" y="5"/>
                  </a:cubicBezTo>
                  <a:cubicBezTo>
                    <a:pt x="3" y="5"/>
                    <a:pt x="3" y="4"/>
                    <a:pt x="2" y="4"/>
                  </a:cubicBezTo>
                  <a:moveTo>
                    <a:pt x="0" y="0"/>
                  </a:moveTo>
                  <a:cubicBezTo>
                    <a:pt x="0" y="0"/>
                    <a:pt x="0" y="0"/>
                    <a:pt x="0" y="0"/>
                  </a:cubicBezTo>
                  <a:cubicBezTo>
                    <a:pt x="0" y="0"/>
                    <a:pt x="1" y="1"/>
                    <a:pt x="1" y="1"/>
                  </a:cubicBezTo>
                  <a:cubicBezTo>
                    <a:pt x="1" y="2"/>
                    <a:pt x="2" y="3"/>
                    <a:pt x="2" y="4"/>
                  </a:cubicBezTo>
                  <a:cubicBezTo>
                    <a:pt x="2" y="4"/>
                    <a:pt x="2" y="4"/>
                    <a:pt x="2" y="4"/>
                  </a:cubicBezTo>
                  <a:cubicBezTo>
                    <a:pt x="2" y="4"/>
                    <a:pt x="2" y="4"/>
                    <a:pt x="2" y="4"/>
                  </a:cubicBezTo>
                  <a:cubicBezTo>
                    <a:pt x="2" y="4"/>
                    <a:pt x="2" y="4"/>
                    <a:pt x="2" y="4"/>
                  </a:cubicBezTo>
                  <a:cubicBezTo>
                    <a:pt x="2" y="3"/>
                    <a:pt x="1"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1" name="Freeform 570"/>
            <p:cNvSpPr/>
            <p:nvPr/>
          </p:nvSpPr>
          <p:spPr bwMode="auto">
            <a:xfrm>
              <a:off x="3887" y="183"/>
              <a:ext cx="0" cy="3"/>
            </a:xfrm>
            <a:custGeom>
              <a:avLst/>
              <a:gdLst>
                <a:gd name="T0" fmla="*/ 0 h 2"/>
                <a:gd name="T1" fmla="*/ 1 h 2"/>
                <a:gd name="T2" fmla="*/ 1 h 2"/>
                <a:gd name="T3" fmla="*/ 2 h 2"/>
                <a:gd name="T4" fmla="*/ 1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0"/>
                    <a:pt x="0" y="1"/>
                    <a:pt x="0" y="1"/>
                  </a:cubicBezTo>
                  <a:cubicBezTo>
                    <a:pt x="0" y="1"/>
                    <a:pt x="0" y="1"/>
                    <a:pt x="0" y="1"/>
                  </a:cubicBezTo>
                  <a:cubicBezTo>
                    <a:pt x="0" y="2"/>
                    <a:pt x="0" y="2"/>
                    <a:pt x="0" y="2"/>
                  </a:cubicBezTo>
                  <a:cubicBezTo>
                    <a:pt x="0" y="1"/>
                    <a:pt x="0" y="1"/>
                    <a:pt x="0"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2" name="Freeform 571"/>
            <p:cNvSpPr/>
            <p:nvPr/>
          </p:nvSpPr>
          <p:spPr bwMode="auto">
            <a:xfrm>
              <a:off x="3887" y="1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3" name="Freeform 572"/>
            <p:cNvSpPr/>
            <p:nvPr/>
          </p:nvSpPr>
          <p:spPr bwMode="auto">
            <a:xfrm>
              <a:off x="3892" y="192"/>
              <a:ext cx="2" cy="5"/>
            </a:xfrm>
            <a:custGeom>
              <a:avLst/>
              <a:gdLst>
                <a:gd name="T0" fmla="*/ 0 w 1"/>
                <a:gd name="T1" fmla="*/ 0 h 3"/>
                <a:gd name="T2" fmla="*/ 1 w 1"/>
                <a:gd name="T3" fmla="*/ 3 h 3"/>
                <a:gd name="T4" fmla="*/ 0 w 1"/>
                <a:gd name="T5" fmla="*/ 0 h 3"/>
                <a:gd name="T6" fmla="*/ 0 w 1"/>
                <a:gd name="T7" fmla="*/ 0 h 3"/>
                <a:gd name="T8" fmla="*/ 0 w 1"/>
                <a:gd name="T9" fmla="*/ 0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2"/>
                    <a:pt x="1" y="3"/>
                  </a:cubicBezTo>
                  <a:cubicBezTo>
                    <a:pt x="1" y="2"/>
                    <a:pt x="0" y="1"/>
                    <a:pt x="0" y="0"/>
                  </a:cubicBez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4" name="Freeform 573"/>
            <p:cNvSpPr>
              <a:spLocks noEditPoints="1"/>
            </p:cNvSpPr>
            <p:nvPr/>
          </p:nvSpPr>
          <p:spPr bwMode="auto">
            <a:xfrm>
              <a:off x="3887" y="186"/>
              <a:ext cx="9" cy="15"/>
            </a:xfrm>
            <a:custGeom>
              <a:avLst/>
              <a:gdLst>
                <a:gd name="T0" fmla="*/ 2 w 5"/>
                <a:gd name="T1" fmla="*/ 3 h 9"/>
                <a:gd name="T2" fmla="*/ 5 w 5"/>
                <a:gd name="T3" fmla="*/ 9 h 9"/>
                <a:gd name="T4" fmla="*/ 4 w 5"/>
                <a:gd name="T5" fmla="*/ 7 h 9"/>
                <a:gd name="T6" fmla="*/ 3 w 5"/>
                <a:gd name="T7" fmla="*/ 4 h 9"/>
                <a:gd name="T8" fmla="*/ 2 w 5"/>
                <a:gd name="T9" fmla="*/ 3 h 9"/>
                <a:gd name="T10" fmla="*/ 0 w 5"/>
                <a:gd name="T11" fmla="*/ 0 h 9"/>
                <a:gd name="T12" fmla="*/ 1 w 5"/>
                <a:gd name="T13" fmla="*/ 1 h 9"/>
                <a:gd name="T14" fmla="*/ 0 w 5"/>
                <a:gd name="T15" fmla="*/ 0 h 9"/>
                <a:gd name="T16" fmla="*/ 0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3"/>
                  </a:moveTo>
                  <a:cubicBezTo>
                    <a:pt x="3" y="5"/>
                    <a:pt x="4" y="7"/>
                    <a:pt x="5" y="9"/>
                  </a:cubicBezTo>
                  <a:cubicBezTo>
                    <a:pt x="5" y="9"/>
                    <a:pt x="5" y="8"/>
                    <a:pt x="4" y="7"/>
                  </a:cubicBezTo>
                  <a:cubicBezTo>
                    <a:pt x="4" y="6"/>
                    <a:pt x="3" y="5"/>
                    <a:pt x="3" y="4"/>
                  </a:cubicBezTo>
                  <a:cubicBezTo>
                    <a:pt x="2" y="3"/>
                    <a:pt x="2" y="3"/>
                    <a:pt x="2" y="3"/>
                  </a:cubicBezTo>
                  <a:moveTo>
                    <a:pt x="0" y="0"/>
                  </a:moveTo>
                  <a:cubicBezTo>
                    <a:pt x="1" y="0"/>
                    <a:pt x="1" y="1"/>
                    <a:pt x="1" y="1"/>
                  </a:cubicBezTo>
                  <a:cubicBezTo>
                    <a:pt x="1" y="1"/>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5" name="Freeform 574"/>
            <p:cNvSpPr/>
            <p:nvPr/>
          </p:nvSpPr>
          <p:spPr bwMode="auto">
            <a:xfrm>
              <a:off x="3887" y="186"/>
              <a:ext cx="12" cy="21"/>
            </a:xfrm>
            <a:custGeom>
              <a:avLst/>
              <a:gdLst>
                <a:gd name="T0" fmla="*/ 0 w 7"/>
                <a:gd name="T1" fmla="*/ 0 h 13"/>
                <a:gd name="T2" fmla="*/ 4 w 7"/>
                <a:gd name="T3" fmla="*/ 7 h 13"/>
                <a:gd name="T4" fmla="*/ 7 w 7"/>
                <a:gd name="T5" fmla="*/ 13 h 13"/>
                <a:gd name="T6" fmla="*/ 5 w 7"/>
                <a:gd name="T7" fmla="*/ 9 h 13"/>
                <a:gd name="T8" fmla="*/ 2 w 7"/>
                <a:gd name="T9" fmla="*/ 3 h 13"/>
                <a:gd name="T10" fmla="*/ 1 w 7"/>
                <a:gd name="T11" fmla="*/ 1 h 13"/>
                <a:gd name="T12" fmla="*/ 0 w 7"/>
                <a:gd name="T13" fmla="*/ 0 h 13"/>
                <a:gd name="T14" fmla="*/ 0 w 7"/>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0" y="0"/>
                  </a:moveTo>
                  <a:cubicBezTo>
                    <a:pt x="2" y="2"/>
                    <a:pt x="3" y="5"/>
                    <a:pt x="4" y="7"/>
                  </a:cubicBezTo>
                  <a:cubicBezTo>
                    <a:pt x="5" y="9"/>
                    <a:pt x="6" y="11"/>
                    <a:pt x="7" y="13"/>
                  </a:cubicBezTo>
                  <a:cubicBezTo>
                    <a:pt x="7" y="12"/>
                    <a:pt x="6" y="10"/>
                    <a:pt x="5" y="9"/>
                  </a:cubicBezTo>
                  <a:cubicBezTo>
                    <a:pt x="4" y="7"/>
                    <a:pt x="3" y="5"/>
                    <a:pt x="2" y="3"/>
                  </a:cubicBezTo>
                  <a:cubicBezTo>
                    <a:pt x="2" y="2"/>
                    <a:pt x="1" y="2"/>
                    <a:pt x="1" y="1"/>
                  </a:cubicBezTo>
                  <a:cubicBezTo>
                    <a:pt x="1" y="1"/>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6" name="Freeform 575"/>
            <p:cNvSpPr>
              <a:spLocks noEditPoints="1"/>
            </p:cNvSpPr>
            <p:nvPr/>
          </p:nvSpPr>
          <p:spPr bwMode="auto">
            <a:xfrm>
              <a:off x="3894" y="197"/>
              <a:ext cx="15" cy="28"/>
            </a:xfrm>
            <a:custGeom>
              <a:avLst/>
              <a:gdLst>
                <a:gd name="T0" fmla="*/ 6 w 9"/>
                <a:gd name="T1" fmla="*/ 12 h 17"/>
                <a:gd name="T2" fmla="*/ 9 w 9"/>
                <a:gd name="T3" fmla="*/ 17 h 17"/>
                <a:gd name="T4" fmla="*/ 6 w 9"/>
                <a:gd name="T5" fmla="*/ 12 h 17"/>
                <a:gd name="T6" fmla="*/ 0 w 9"/>
                <a:gd name="T7" fmla="*/ 0 h 17"/>
                <a:gd name="T8" fmla="*/ 6 w 9"/>
                <a:gd name="T9" fmla="*/ 12 h 17"/>
                <a:gd name="T10" fmla="*/ 6 w 9"/>
                <a:gd name="T11" fmla="*/ 12 h 17"/>
                <a:gd name="T12" fmla="*/ 3 w 9"/>
                <a:gd name="T13" fmla="*/ 6 h 17"/>
                <a:gd name="T14" fmla="*/ 0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6" y="12"/>
                  </a:moveTo>
                  <a:cubicBezTo>
                    <a:pt x="7" y="13"/>
                    <a:pt x="8" y="15"/>
                    <a:pt x="9" y="17"/>
                  </a:cubicBezTo>
                  <a:cubicBezTo>
                    <a:pt x="8" y="15"/>
                    <a:pt x="7" y="13"/>
                    <a:pt x="6" y="12"/>
                  </a:cubicBezTo>
                  <a:moveTo>
                    <a:pt x="0" y="0"/>
                  </a:moveTo>
                  <a:cubicBezTo>
                    <a:pt x="2" y="4"/>
                    <a:pt x="4" y="8"/>
                    <a:pt x="6" y="12"/>
                  </a:cubicBezTo>
                  <a:cubicBezTo>
                    <a:pt x="6" y="12"/>
                    <a:pt x="6" y="12"/>
                    <a:pt x="6" y="12"/>
                  </a:cubicBezTo>
                  <a:cubicBezTo>
                    <a:pt x="5" y="10"/>
                    <a:pt x="4" y="8"/>
                    <a:pt x="3" y="6"/>
                  </a:cubicBezTo>
                  <a:cubicBezTo>
                    <a:pt x="2" y="4"/>
                    <a:pt x="1"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7" name="Freeform 576"/>
            <p:cNvSpPr/>
            <p:nvPr/>
          </p:nvSpPr>
          <p:spPr bwMode="auto">
            <a:xfrm>
              <a:off x="3868" y="150"/>
              <a:ext cx="1" cy="2"/>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1"/>
                    <a:pt x="1" y="1"/>
                    <a:pt x="1" y="1"/>
                  </a:cubicBezTo>
                  <a:cubicBezTo>
                    <a:pt x="1" y="1"/>
                    <a:pt x="1" y="1"/>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8" name="Freeform 577"/>
            <p:cNvSpPr/>
            <p:nvPr/>
          </p:nvSpPr>
          <p:spPr bwMode="auto">
            <a:xfrm>
              <a:off x="3909" y="227"/>
              <a:ext cx="5" cy="6"/>
            </a:xfrm>
            <a:custGeom>
              <a:avLst/>
              <a:gdLst>
                <a:gd name="T0" fmla="*/ 0 w 3"/>
                <a:gd name="T1" fmla="*/ 0 h 4"/>
                <a:gd name="T2" fmla="*/ 3 w 3"/>
                <a:gd name="T3" fmla="*/ 4 h 4"/>
                <a:gd name="T4" fmla="*/ 3 w 3"/>
                <a:gd name="T5" fmla="*/ 4 h 4"/>
                <a:gd name="T6" fmla="*/ 2 w 3"/>
                <a:gd name="T7" fmla="*/ 2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2" y="4"/>
                    <a:pt x="2" y="3"/>
                    <a:pt x="2" y="2"/>
                  </a:cubicBezTo>
                  <a:cubicBezTo>
                    <a:pt x="1" y="1"/>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9" name="Freeform 578"/>
            <p:cNvSpPr/>
            <p:nvPr/>
          </p:nvSpPr>
          <p:spPr bwMode="auto">
            <a:xfrm>
              <a:off x="3909" y="225"/>
              <a:ext cx="3" cy="5"/>
            </a:xfrm>
            <a:custGeom>
              <a:avLst/>
              <a:gdLst>
                <a:gd name="T0" fmla="*/ 0 w 2"/>
                <a:gd name="T1" fmla="*/ 0 h 3"/>
                <a:gd name="T2" fmla="*/ 0 w 2"/>
                <a:gd name="T3" fmla="*/ 0 h 3"/>
                <a:gd name="T4" fmla="*/ 0 w 2"/>
                <a:gd name="T5" fmla="*/ 1 h 3"/>
                <a:gd name="T6" fmla="*/ 2 w 2"/>
                <a:gd name="T7" fmla="*/ 3 h 3"/>
                <a:gd name="T8" fmla="*/ 1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0"/>
                  </a:cubicBezTo>
                  <a:cubicBezTo>
                    <a:pt x="0" y="0"/>
                    <a:pt x="0" y="0"/>
                    <a:pt x="0" y="1"/>
                  </a:cubicBezTo>
                  <a:cubicBezTo>
                    <a:pt x="1" y="2"/>
                    <a:pt x="1" y="2"/>
                    <a:pt x="2" y="3"/>
                  </a:cubicBezTo>
                  <a:cubicBezTo>
                    <a:pt x="2" y="3"/>
                    <a:pt x="2" y="3"/>
                    <a:pt x="1" y="3"/>
                  </a:cubicBezTo>
                  <a:cubicBezTo>
                    <a:pt x="1" y="2"/>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0" name="Freeform 579"/>
            <p:cNvSpPr/>
            <p:nvPr/>
          </p:nvSpPr>
          <p:spPr bwMode="auto">
            <a:xfrm>
              <a:off x="3869" y="153"/>
              <a:ext cx="2" cy="2"/>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1" y="1"/>
                  </a:cubicBezTo>
                  <a:cubicBezTo>
                    <a:pt x="1" y="1"/>
                    <a:pt x="1" y="1"/>
                    <a:pt x="1" y="1"/>
                  </a:cubicBezTo>
                  <a:cubicBezTo>
                    <a:pt x="1" y="1"/>
                    <a:pt x="1" y="1"/>
                    <a:pt x="1" y="1"/>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1" name="Freeform 580"/>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0 h 1"/>
                <a:gd name="T12" fmla="*/ 0 w 1"/>
                <a:gd name="T13" fmla="*/ 0 h 1"/>
                <a:gd name="T14" fmla="*/ 1 w 1"/>
                <a:gd name="T15" fmla="*/ 1 h 1"/>
                <a:gd name="T16" fmla="*/ 1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2" name="Freeform 581"/>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w 1"/>
                <a:gd name="T13" fmla="*/ 0 h 1"/>
                <a:gd name="T14" fmla="*/ 0 w 1"/>
                <a:gd name="T15" fmla="*/ 0 h 1"/>
                <a:gd name="T16" fmla="*/ 1 w 1"/>
                <a:gd name="T17" fmla="*/ 1 h 1"/>
                <a:gd name="T18" fmla="*/ 1 w 1"/>
                <a:gd name="T19" fmla="*/ 1 h 1"/>
                <a:gd name="T20" fmla="*/ 0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3" name="Freeform 582"/>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1" y="1"/>
                    <a:pt x="1" y="1"/>
                  </a:cubicBezTo>
                  <a:moveTo>
                    <a:pt x="0" y="0"/>
                  </a:moveTo>
                  <a:cubicBezTo>
                    <a:pt x="0" y="0"/>
                    <a:pt x="0" y="0"/>
                    <a:pt x="0" y="0"/>
                  </a:cubicBezTo>
                  <a:cubicBezTo>
                    <a:pt x="1" y="1"/>
                    <a:pt x="1" y="1"/>
                    <a:pt x="1"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4" name="Oval 583"/>
            <p:cNvSpPr>
              <a:spLocks noChangeArrowheads="1"/>
            </p:cNvSpPr>
            <p:nvPr/>
          </p:nvSpPr>
          <p:spPr bwMode="auto">
            <a:xfrm>
              <a:off x="3827" y="1296"/>
              <a:ext cx="83" cy="688"/>
            </a:xfrm>
            <a:prstGeom prst="ellipse">
              <a:avLst/>
            </a:pr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 name="矩形 5"/>
          <p:cNvSpPr/>
          <p:nvPr/>
        </p:nvSpPr>
        <p:spPr>
          <a:xfrm>
            <a:off x="389255" y="630555"/>
            <a:ext cx="11638280" cy="2318385"/>
          </a:xfrm>
          <a:prstGeom prst="rect">
            <a:avLst/>
          </a:prstGeom>
          <a:solidFill>
            <a:schemeClr val="accent1">
              <a:alpha val="72000"/>
            </a:schemeClr>
          </a:solidFill>
          <a:ln>
            <a:noFill/>
          </a:ln>
          <a:effectLst>
            <a:outerShdw blurRad="50800" dist="152400" dir="13620000" algn="ctr" rotWithShape="0">
              <a:srgbClr val="000000">
                <a:alpha val="43137"/>
              </a:srgbClr>
            </a:out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左箭头 72">
            <a:hlinkClick r:id="rId1"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81" name="文本框 180"/>
          <p:cNvSpPr txBox="1"/>
          <p:nvPr/>
        </p:nvSpPr>
        <p:spPr>
          <a:xfrm>
            <a:off x="486410" y="803910"/>
            <a:ext cx="11208385" cy="1999615"/>
          </a:xfrm>
          <a:prstGeom prst="rect">
            <a:avLst/>
          </a:prstGeom>
          <a:no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rPr>
              <a:t>     </a:t>
            </a:r>
            <a:r>
              <a:rPr sz="2400" b="1" dirty="0">
                <a:solidFill>
                  <a:schemeClr val="bg1"/>
                </a:solidFill>
                <a:latin typeface="微软雅黑" panose="020B0503020204020204" pitchFamily="34" charset="-122"/>
                <a:ea typeface="微软雅黑" panose="020B0503020204020204" pitchFamily="34" charset="-122"/>
              </a:rPr>
              <a:t>由以上表格可以看出，2020 年考查 3 篇文章，记叙文、说明文、议论文各 1 篇，2021 年记叙文 2 篇、议论文 1 篇，2022 年记叙文 1 篇、说明文 2 篇，2023 年记叙文 3 篇，2024 年记叙文 2 篇、说明文 1 篇，最近两年考查记叙文的频率比较高，同时自从 2023 年将 C 篇（B) 篇）变成阅读选择题，阅读理解的分值由每题 2 分增加到每题 3 分，题型越来越倾向于阅读能力的培养。</a:t>
            </a:r>
            <a:endParaRPr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advTm="3000"/>
    </mc:Choice>
    <mc:Fallback>
      <p:transition spd="slow" advTm="3000"/>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0000">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14:bounceEnd="50000">
                                          <p:cBhvr additive="base">
                                            <p:cTn id="7" dur="1000" fill="hold"/>
                                            <p:tgtEl>
                                              <p:spTgt spid="94"/>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81"/>
                                            </p:tgtEl>
                                            <p:attrNameLst>
                                              <p:attrName>style.visibility</p:attrName>
                                            </p:attrNameLst>
                                          </p:cBhvr>
                                          <p:to>
                                            <p:strVal val="visible"/>
                                          </p:to>
                                        </p:set>
                                        <p:animEffect transition="in" filter="wipe(left)">
                                          <p:cBhvr>
                                            <p:cTn id="13" dur="500"/>
                                            <p:tgtEl>
                                              <p:spTgt spid="181"/>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181"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1000" fill="hold"/>
                                            <p:tgtEl>
                                              <p:spTgt spid="94"/>
                                            </p:tgtEl>
                                            <p:attrNameLst>
                                              <p:attrName>ppt_x</p:attrName>
                                            </p:attrNameLst>
                                          </p:cBhvr>
                                          <p:tavLst>
                                            <p:tav tm="0">
                                              <p:val>
                                                <p:strVal val="#ppt_x"/>
                                              </p:val>
                                            </p:tav>
                                            <p:tav tm="100000">
                                              <p:val>
                                                <p:strVal val="#ppt_x"/>
                                              </p:val>
                                            </p:tav>
                                          </p:tavLst>
                                        </p:anim>
                                        <p:anim calcmode="lin" valueType="num">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81"/>
                                            </p:tgtEl>
                                            <p:attrNameLst>
                                              <p:attrName>style.visibility</p:attrName>
                                            </p:attrNameLst>
                                          </p:cBhvr>
                                          <p:to>
                                            <p:strVal val="visible"/>
                                          </p:to>
                                        </p:set>
                                        <p:animEffect transition="in" filter="wipe(left)">
                                          <p:cBhvr>
                                            <p:cTn id="13" dur="500"/>
                                            <p:tgtEl>
                                              <p:spTgt spid="181"/>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181" grpId="0"/>
        </p:bldLst>
      </p:timing>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33045" y="581660"/>
            <a:ext cx="10460990" cy="5913120"/>
          </a:xfrm>
        </p:spPr>
        <p:txBody>
          <a:bodyPr>
            <a:norm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4. Why did his mother have only one eye?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Because she was born with one eye.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Because she got into an accident and lost one eye.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Because her son got into an accident and lost one eye,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and she gave him hers.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Because her eyes got hurt by accident.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5. What’s the best title for the passage?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My Letter to Mother		B. Mother’s Love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Mother and Children	D. Talks Between Mother and Me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7071360" y="716280"/>
            <a:ext cx="166624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7242175" y="3168015"/>
            <a:ext cx="9239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 name="文本框 5">
            <a:hlinkClick r:id="rId3" action="ppaction://hlinksldjump"/>
          </p:cNvPr>
          <p:cNvSpPr txBox="1"/>
          <p:nvPr/>
        </p:nvSpPr>
        <p:spPr>
          <a:xfrm>
            <a:off x="7605395" y="716280"/>
            <a:ext cx="143573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
        <p:nvSpPr>
          <p:cNvPr id="7" name="文本框 6">
            <a:hlinkClick r:id="rId4" action="ppaction://hlinksldjump"/>
          </p:cNvPr>
          <p:cNvSpPr txBox="1"/>
          <p:nvPr/>
        </p:nvSpPr>
        <p:spPr>
          <a:xfrm>
            <a:off x="8601710" y="3168015"/>
            <a:ext cx="143954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bldLvl="0" animBg="1"/>
      <p:bldP spid="6" grpId="1" animBg="1"/>
      <p:bldP spid="7" grpId="0" bldLvl="0" animBg="1"/>
      <p:bldP spid="7" grpId="1" animBg="1"/>
    </p:bld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细节理解题。根据第4段第4句话“When you were little, you got into an accident and lost your eye. As a mom, I couldn’t stand watching you live with only one eye”可知，“妈妈”因为不忍心看着儿子只有一只眼睛生存，所以把自己的眼睛给了他，故本题正确答案为C。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主旨大意题。本文的故事告诉我们妈妈的爱是无私的、伟大的，因此B项中“妈妈的爱”，最符合文意，故本题正确答案为B。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591820"/>
            <a:ext cx="12172315" cy="6266180"/>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B（议论文）</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难度系数：★ 建议时长：4 分钟</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The more books you read, the better your life will be. If you don’t believe me, please consider these five reasons to read more books.</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You will make your brain power better.</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This shouldn’t come as a shock, but studies suggest reading makes you smart. Unlike watching television, which requires no thought process, reading is an active learning experience that will keep your mind sharp.</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2. You will increase your chances of success.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The more books you read, the more knowledge you will have, the more ways and resources your brain will store, and the more likely you will succeed.</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3. You will have things to talk about at parties.</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Reading more books will enable you to say the sentence, “Did you know ...?” more often, making it easier to start conversations with strangers.</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266180"/>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4. You will </a:t>
            </a:r>
            <a:r>
              <a:rPr sz="2400" b="1" u="sng" dirty="0">
                <a:latin typeface="微软雅黑" panose="020B0503020204020204" pitchFamily="34" charset="-122"/>
                <a:ea typeface="微软雅黑" panose="020B0503020204020204" pitchFamily="34" charset="-122"/>
                <a:cs typeface="Times New Roman" panose="02020603050405020304" pitchFamily="18" charset="0"/>
              </a:rPr>
              <a:t>enlarge</a:t>
            </a:r>
            <a:r>
              <a:rPr sz="2400" b="1" dirty="0">
                <a:latin typeface="微软雅黑" panose="020B0503020204020204" pitchFamily="34" charset="-122"/>
                <a:ea typeface="微软雅黑" panose="020B0503020204020204" pitchFamily="34" charset="-122"/>
                <a:cs typeface="Times New Roman" panose="02020603050405020304" pitchFamily="18" charset="0"/>
              </a:rPr>
              <a:t> your vocabulary.</a:t>
            </a:r>
            <a:endParaRPr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dirty="0">
                <a:latin typeface="微软雅黑" panose="020B0503020204020204" pitchFamily="34" charset="-122"/>
                <a:ea typeface="微软雅黑" panose="020B0503020204020204" pitchFamily="34" charset="-122"/>
                <a:cs typeface="Times New Roman" panose="02020603050405020304" pitchFamily="18" charset="0"/>
              </a:rPr>
              <a:t>     The more words you’re able to use, the better you will become at expressing your thoughts and feelings. I couldn’t imagine how I would write articles like this if I didn’t actively aim to enlarge my vocabulary, because using the same few words to express myself would get boring.</a:t>
            </a:r>
            <a:endParaRPr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5. You will enjoy a good night’s sleep.</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dirty="0">
                <a:latin typeface="微软雅黑" panose="020B0503020204020204" pitchFamily="34" charset="-122"/>
                <a:ea typeface="微软雅黑" panose="020B0503020204020204" pitchFamily="34" charset="-122"/>
                <a:cs typeface="Times New Roman" panose="02020603050405020304" pitchFamily="18" charset="0"/>
              </a:rPr>
              <a:t>     Your mobile phone or TV can make it difficult for you to get a good night’s sleep, if you do so late at night. You would be wise to cut off all electronics at least an hour before bed, and replace that with a good book, which is a much better choice.</a:t>
            </a:r>
            <a:endParaRPr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dirty="0">
                <a:latin typeface="微软雅黑" panose="020B0503020204020204" pitchFamily="34" charset="-122"/>
                <a:ea typeface="微软雅黑" panose="020B0503020204020204" pitchFamily="34" charset="-122"/>
                <a:cs typeface="Times New Roman" panose="02020603050405020304" pitchFamily="18" charset="0"/>
              </a:rPr>
              <a:t> </a:t>
            </a:r>
            <a:r>
              <a:rPr 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sz="2400" dirty="0">
                <a:latin typeface="微软雅黑" panose="020B0503020204020204" pitchFamily="34" charset="-122"/>
                <a:ea typeface="微软雅黑" panose="020B0503020204020204" pitchFamily="34" charset="-122"/>
                <a:cs typeface="Times New Roman" panose="02020603050405020304" pitchFamily="18" charset="0"/>
              </a:rPr>
              <a:t>The books can change your life. I firmly believe that if it wasn’t for books, I wouldn’t have achieved in my life; nor would I have the knowledge, imagination ( 想象力 ) or creativity ( 创造力 ). I hope these reasons to read more books encourage you to unlock your power of reading.</a:t>
            </a:r>
            <a:endParaRPr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60350" y="944880"/>
            <a:ext cx="9444355" cy="5913120"/>
          </a:xfrm>
        </p:spPr>
        <p:txBody>
          <a:bodyPr>
            <a:normAutofit/>
          </a:bodyPr>
          <a:lstStyle/>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6</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How many reasons to read more books are mentioned in the passage?</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Three.           B. Four.              C. Five.             D. Six.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7</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Reading more books will make it __________ to start conversations with strangers.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more difficult              B. more challenging       </a:t>
            </a:r>
            <a:endParaRPr sz="2400" b="1"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harder                          D. easier</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8</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Nowadays, what prevents you from getting a good night</a:t>
            </a: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s sleep according to the passage?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Playing mobile phone or watching TV.      </a:t>
            </a:r>
            <a:endParaRPr sz="2400" b="1"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Reading books.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Doing some exercise.                                    </a:t>
            </a:r>
            <a:endParaRPr sz="2400" b="1"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Finishing your homework.</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2804160" y="1233805"/>
            <a:ext cx="12045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6235700" y="1957070"/>
            <a:ext cx="100647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6920547" y="4117976"/>
            <a:ext cx="6432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1" name="文本框 10">
            <a:hlinkClick r:id="rId3" action="ppaction://hlinksldjump"/>
          </p:cNvPr>
          <p:cNvSpPr txBox="1"/>
          <p:nvPr/>
        </p:nvSpPr>
        <p:spPr>
          <a:xfrm>
            <a:off x="5378450" y="1295400"/>
            <a:ext cx="974090" cy="460375"/>
          </a:xfrm>
          <a:prstGeom prst="rect">
            <a:avLst/>
          </a:prstGeom>
          <a:solidFill>
            <a:schemeClr val="accent1"/>
          </a:solidFill>
        </p:spPr>
        <p:txBody>
          <a:bodyPr wrap="none" rtlCol="0">
            <a:spAutoFit/>
          </a:bodyPr>
          <a:lstStyle/>
          <a:p>
            <a:pPr algn="l"/>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400" b="1" dirty="0">
              <a:solidFill>
                <a:schemeClr val="bg1"/>
              </a:solidFill>
              <a:latin typeface="微软雅黑" panose="020B0503020204020204" pitchFamily="34" charset="-122"/>
              <a:ea typeface="微软雅黑" panose="020B0503020204020204" pitchFamily="34" charset="-122"/>
              <a:sym typeface="+mn-ea"/>
            </a:endParaRPr>
          </a:p>
        </p:txBody>
      </p:sp>
      <p:sp>
        <p:nvSpPr>
          <p:cNvPr id="12" name="文本框 11">
            <a:hlinkClick r:id="rId4" action="ppaction://hlinksldjump"/>
          </p:cNvPr>
          <p:cNvSpPr txBox="1"/>
          <p:nvPr/>
        </p:nvSpPr>
        <p:spPr>
          <a:xfrm>
            <a:off x="8579485" y="2018665"/>
            <a:ext cx="1236980" cy="460375"/>
          </a:xfrm>
          <a:prstGeom prst="rect">
            <a:avLst/>
          </a:prstGeom>
          <a:solidFill>
            <a:schemeClr val="accent1"/>
          </a:solidFill>
        </p:spPr>
        <p:txBody>
          <a:bodyPr wrap="square" rtlCol="0">
            <a:spAutoFit/>
          </a:bodyPr>
          <a:lstStyle/>
          <a:p>
            <a:pPr algn="l"/>
            <a:r>
              <a:rPr lang="zh-CN" altLang="en-US" sz="2400" b="1" dirty="0">
                <a:solidFill>
                  <a:schemeClr val="bg1"/>
                </a:solidFill>
                <a:latin typeface="微软雅黑" panose="020B0503020204020204" pitchFamily="34" charset="-122"/>
                <a:ea typeface="微软雅黑" panose="020B0503020204020204" pitchFamily="34" charset="-122"/>
                <a:sym typeface="+mn-ea"/>
              </a:rPr>
              <a:t>解 </a:t>
            </a:r>
            <a:r>
              <a:rPr lang="zh-CN" altLang="en-US" b="1" dirty="0">
                <a:solidFill>
                  <a:schemeClr val="bg1"/>
                </a:solidFill>
                <a:latin typeface="微软雅黑" panose="020B0503020204020204" pitchFamily="34" charset="-122"/>
                <a:ea typeface="微软雅黑" panose="020B0503020204020204" pitchFamily="34" charset="-122"/>
                <a:sym typeface="+mn-ea"/>
              </a:rPr>
              <a:t> </a:t>
            </a:r>
            <a:r>
              <a:rPr lang="zh-CN" altLang="en-US" sz="2400" b="1" dirty="0">
                <a:solidFill>
                  <a:schemeClr val="bg1"/>
                </a:solidFill>
                <a:latin typeface="微软雅黑" panose="020B0503020204020204" pitchFamily="34" charset="-122"/>
                <a:ea typeface="微软雅黑" panose="020B0503020204020204" pitchFamily="34" charset="-122"/>
                <a:sym typeface="+mn-ea"/>
              </a:rPr>
              <a:t>析</a:t>
            </a:r>
            <a:endParaRPr lang="zh-CN" altLang="en-US"/>
          </a:p>
        </p:txBody>
      </p:sp>
      <p:sp>
        <p:nvSpPr>
          <p:cNvPr id="13" name="文本框 12">
            <a:hlinkClick r:id="rId5" action="ppaction://hlinksldjump"/>
          </p:cNvPr>
          <p:cNvSpPr txBox="1"/>
          <p:nvPr/>
        </p:nvSpPr>
        <p:spPr>
          <a:xfrm>
            <a:off x="8151812" y="4435475"/>
            <a:ext cx="1171575" cy="46037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p:bldP spid="6" grpId="1"/>
      <p:bldP spid="7" grpId="0"/>
      <p:bldP spid="7" grpId="1"/>
      <p:bldP spid="8" grpId="0"/>
      <p:bldP spid="11" grpId="0" bldLvl="0" animBg="1"/>
      <p:bldP spid="11" grpId="1" animBg="1"/>
      <p:bldP spid="12" grpId="0" bldLvl="0" animBg="1"/>
      <p:bldP spid="12" grpId="1" animBg="1"/>
      <p:bldP spid="13" grpId="0" bldLvl="0" animBg="1"/>
      <p:bldP spid="13" grpId="1" animBg="1"/>
    </p:bld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201456" cy="6418053"/>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sz="2800" b="1" dirty="0">
                <a:latin typeface="微软雅黑" panose="020B0503020204020204" pitchFamily="34" charset="-122"/>
                <a:ea typeface="微软雅黑" panose="020B0503020204020204" pitchFamily="34" charset="-122"/>
              </a:rPr>
              <a:t> 细节理解题。根据第1段第2句话“If you don’t believe me, please consider these five reasons to read more books”可知，如果你不相信我，请考虑这些多读书的5个原因，故本题正确答案为C。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9572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细节理解题。根据第3个原因“making it easier to start conversations with strangers”可知，多读书使得与陌生人谈话更容易些。其他3项的意思分别为A项more difficult（更困难些）、B项more challenging（更有挑战的）和C项harder（更难些），都不符合意思，故本题正确答案为D。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9572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rgbClr val="7030A0"/>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细节理解题。根据第5个原因“Your mobile phone or TV can make it difficult for you to get a good night’s sleep, if you do so late at night”可知，如果你玩手机或看电视到很晚，对于你来说保持一个好的睡眠会很难，故本题正确答案为A。</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9572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60350" y="944880"/>
            <a:ext cx="9444355" cy="5913120"/>
          </a:xfrm>
        </p:spPr>
        <p:txBody>
          <a:bodyPr>
            <a:normAutofit/>
          </a:bodyPr>
          <a:lstStyle/>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9</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According to the passage, what does the underlined word “</a:t>
            </a:r>
            <a:r>
              <a:rPr sz="2400" b="1" u="sng" dirty="0">
                <a:latin typeface="微软雅黑" panose="020B0503020204020204" pitchFamily="34" charset="-122"/>
                <a:ea typeface="微软雅黑" panose="020B0503020204020204" pitchFamily="34" charset="-122"/>
                <a:cs typeface="Times New Roman" panose="02020603050405020304" pitchFamily="18" charset="0"/>
                <a:sym typeface="+mn-ea"/>
              </a:rPr>
              <a:t>enlarge</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mean?</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Reduce.                B. Increase.           </a:t>
            </a:r>
            <a:endParaRPr sz="2400" b="1"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Express.                </a:t>
            </a: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D</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Replace.</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10</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What can we learn from the passage?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Reading helps people to make progress.      </a:t>
            </a:r>
            <a:endParaRPr sz="2400" b="1"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No pains, no gains.</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Practice makes perfect.             </a:t>
            </a:r>
            <a:endParaRPr sz="2400" b="1"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Where there is a will, there is a way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3579495" y="1167765"/>
            <a:ext cx="423514" cy="523220"/>
          </a:xfrm>
          <a:prstGeom prst="rect">
            <a:avLst/>
          </a:prstGeom>
          <a:noFill/>
        </p:spPr>
        <p:txBody>
          <a:bodyPr wrap="non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6651812" y="2539458"/>
            <a:ext cx="100774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3" action="ppaction://hlinksldjump"/>
          </p:cNvPr>
          <p:cNvSpPr txBox="1"/>
          <p:nvPr/>
        </p:nvSpPr>
        <p:spPr>
          <a:xfrm>
            <a:off x="6247765" y="1365885"/>
            <a:ext cx="1170940" cy="46037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8" name="文本框 7">
            <a:hlinkClick r:id="rId4" action="ppaction://hlinksldjump"/>
          </p:cNvPr>
          <p:cNvSpPr txBox="1"/>
          <p:nvPr/>
        </p:nvSpPr>
        <p:spPr>
          <a:xfrm>
            <a:off x="7155684" y="2601053"/>
            <a:ext cx="974090" cy="460375"/>
          </a:xfrm>
          <a:prstGeom prst="rect">
            <a:avLst/>
          </a:prstGeom>
          <a:solidFill>
            <a:schemeClr val="accent1"/>
          </a:solidFill>
        </p:spPr>
        <p:txBody>
          <a:bodyPr wrap="none" rtlCol="0">
            <a:spAutoFit/>
          </a:bodyPr>
          <a:lstStyle/>
          <a:p>
            <a:pPr algn="l"/>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42"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8" grpId="0" bldLvl="0" animBg="1"/>
      <p:bldP spid="8"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534529" y="2813755"/>
            <a:ext cx="5759107"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二、名师支招，让你秒懂</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pic>
        <p:nvPicPr>
          <p:cNvPr id="83" name="图片 8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79" y="189865"/>
            <a:ext cx="11155603" cy="6417945"/>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rgbClr val="7030A0"/>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推理判断题。根据第4个原因“The more words you’re able to use, the better you will become at expressing your thoughts and feelings”可知，你能用的词汇越多，你就能更好地表达你的思想和情感。enlarge的意思是“扩大”，最接近的意思是B项increase（增加），</a:t>
            </a:r>
            <a:r>
              <a:rPr sz="2800" b="1" dirty="0" err="1">
                <a:latin typeface="微软雅黑" panose="020B0503020204020204" pitchFamily="34" charset="-122"/>
                <a:ea typeface="微软雅黑" panose="020B0503020204020204" pitchFamily="34" charset="-122"/>
              </a:rPr>
              <a:t>A项reduce（减少</a:t>
            </a:r>
            <a:r>
              <a:rPr sz="2800" b="1" dirty="0">
                <a:latin typeface="微软雅黑" panose="020B0503020204020204" pitchFamily="34" charset="-122"/>
                <a:ea typeface="微软雅黑" panose="020B0503020204020204" pitchFamily="34" charset="-122"/>
              </a:rPr>
              <a:t>）、</a:t>
            </a:r>
            <a:r>
              <a:rPr sz="2800" b="1" dirty="0" err="1">
                <a:latin typeface="微软雅黑" panose="020B0503020204020204" pitchFamily="34" charset="-122"/>
                <a:ea typeface="微软雅黑" panose="020B0503020204020204" pitchFamily="34" charset="-122"/>
              </a:rPr>
              <a:t>C项express（表达）和D项replace（取代</a:t>
            </a:r>
            <a:r>
              <a:rPr sz="2800" b="1" dirty="0">
                <a:latin typeface="微软雅黑" panose="020B0503020204020204" pitchFamily="34" charset="-122"/>
                <a:ea typeface="微软雅黑" panose="020B0503020204020204" pitchFamily="34" charset="-122"/>
              </a:rPr>
              <a:t>），</a:t>
            </a:r>
            <a:r>
              <a:rPr sz="2800" b="1" dirty="0" err="1">
                <a:latin typeface="微软雅黑" panose="020B0503020204020204" pitchFamily="34" charset="-122"/>
                <a:ea typeface="微软雅黑" panose="020B0503020204020204" pitchFamily="34" charset="-122"/>
              </a:rPr>
              <a:t>故本题正确答案为B</a:t>
            </a:r>
            <a:r>
              <a:rPr sz="2800" b="1" dirty="0">
                <a:latin typeface="微软雅黑" panose="020B0503020204020204" pitchFamily="34" charset="-122"/>
                <a:ea typeface="微软雅黑" panose="020B0503020204020204" pitchFamily="34" charset="-122"/>
              </a:rPr>
              <a:t>。</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592310" y="4158615"/>
            <a:ext cx="2506345" cy="261366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0415356" cy="6417945"/>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a:latin typeface="微软雅黑" panose="020B0503020204020204" pitchFamily="34" charset="-122"/>
                <a:ea typeface="微软雅黑" panose="020B0503020204020204" pitchFamily="34" charset="-122"/>
              </a:rPr>
              <a:t>主旨大意题。通览全文，“阅读使人进步”最符合文章主题，其他3项的意思分别为B项“No pains, no gains（不劳无获）”、C项“Practice makes perfect（熟能生巧）”和D项“Where there is a will, there is a way（有志者事竟成）”都不符合句意，故本题正确答案为A。</a:t>
            </a:r>
            <a:endParaRPr sz="2800" b="1">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304165" y="307340"/>
            <a:ext cx="11737975" cy="3815080"/>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B)（说明文）</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难度系数：★★ 建议时长：5 钟</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During their six-month stay in the Tiangong Space Station, the Chinese astronauts have over 120 different kinds of food to choose from. 11________ The astronauts can also have some drinks like tea and juice. They hardly need to eat the same thing twice in one week. 12_________</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464820" y="3007360"/>
            <a:ext cx="11416030" cy="2562860"/>
          </a:xfrm>
          <a:prstGeom prst="rect">
            <a:avLst/>
          </a:prstGeom>
          <a:solidFill>
            <a:schemeClr val="accent6">
              <a:lumMod val="20000"/>
              <a:lumOff val="80000"/>
            </a:schemeClr>
          </a:solidFill>
        </p:spPr>
        <p:txBody>
          <a:bodyPr wrap="square" rtlCol="0">
            <a:noAutofit/>
          </a:bodyPr>
          <a:lstStyle/>
          <a:p>
            <a:r>
              <a:rPr lang="zh-CN" altLang="en-US" sz="2400" b="1"/>
              <a:t>A. Life in the Tiangong Space Station is much better than that in the earlier Chinese spaceship. </a:t>
            </a:r>
            <a:endParaRPr lang="zh-CN" altLang="en-US" sz="2400" b="1"/>
          </a:p>
          <a:p>
            <a:r>
              <a:rPr lang="zh-CN" altLang="en-US" sz="2400" b="1"/>
              <a:t>B. So apples are better food than oranges in space.</a:t>
            </a:r>
            <a:endParaRPr lang="zh-CN" altLang="en-US" sz="2400" b="1"/>
          </a:p>
          <a:p>
            <a:r>
              <a:rPr lang="zh-CN" altLang="en-US" sz="2400" b="1"/>
              <a:t>C. The rubbish usually goes into special bags in the space station and ends up burning up in the air.</a:t>
            </a:r>
            <a:endParaRPr lang="zh-CN" altLang="en-US" sz="2400" b="1"/>
          </a:p>
          <a:p>
            <a:r>
              <a:rPr lang="zh-CN" altLang="en-US" sz="2400" b="1"/>
              <a:t>D. There is Kung Pao Chicken, fresh fruit and vegetables, and even ice cream. </a:t>
            </a:r>
            <a:endParaRPr lang="zh-CN" altLang="en-US" sz="2400" b="1"/>
          </a:p>
          <a:p>
            <a:r>
              <a:rPr lang="zh-CN" altLang="en-US" sz="2400" b="1"/>
              <a:t>E. Cooks made the food to meet the astronauts’ tastes before they went into space.</a:t>
            </a:r>
            <a:endParaRPr lang="zh-CN" altLang="en-US" sz="2400" b="1"/>
          </a:p>
        </p:txBody>
      </p:sp>
      <p:sp>
        <p:nvSpPr>
          <p:cNvPr id="5" name="文本框 4"/>
          <p:cNvSpPr txBox="1"/>
          <p:nvPr>
            <p:custDataLst>
              <p:tags r:id="rId1"/>
            </p:custDataLst>
          </p:nvPr>
        </p:nvSpPr>
        <p:spPr>
          <a:xfrm>
            <a:off x="10758805" y="1501775"/>
            <a:ext cx="112204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4" name="文本框 3"/>
          <p:cNvSpPr txBox="1"/>
          <p:nvPr>
            <p:custDataLst>
              <p:tags r:id="rId2"/>
            </p:custDataLst>
          </p:nvPr>
        </p:nvSpPr>
        <p:spPr>
          <a:xfrm>
            <a:off x="6790690" y="2235835"/>
            <a:ext cx="112204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3" action="ppaction://hlinksldjump"/>
          </p:cNvPr>
          <p:cNvSpPr txBox="1"/>
          <p:nvPr>
            <p:custDataLst>
              <p:tags r:id="rId4"/>
            </p:custDataLst>
          </p:nvPr>
        </p:nvSpPr>
        <p:spPr>
          <a:xfrm>
            <a:off x="4288155" y="5732145"/>
            <a:ext cx="1125220" cy="521970"/>
          </a:xfrm>
          <a:prstGeom prst="rect">
            <a:avLst/>
          </a:prstGeom>
          <a:solidFill>
            <a:schemeClr val="tx2">
              <a:lumMod val="60000"/>
              <a:lumOff val="40000"/>
            </a:schemeClr>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4" grpId="0"/>
      <p:bldP spid="4" grpId="1"/>
      <p:bldP spid="7" grpId="0" bldLvl="0" animBg="1"/>
      <p:bldP spid="7" grpId="1" animBg="1"/>
    </p:bld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latin typeface="微软雅黑" panose="020B0503020204020204" pitchFamily="34" charset="-122"/>
                <a:ea typeface="微软雅黑" panose="020B0503020204020204" pitchFamily="34" charset="-122"/>
              </a:rPr>
              <a:t> </a:t>
            </a: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11.</a:t>
            </a:r>
            <a:r>
              <a:rPr lang="en-US" sz="2800" b="1" dirty="0">
                <a:solidFill>
                  <a:srgbClr val="7030A0"/>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前文谈及宇航员的120种食物，这里是列举相应的食物种类，故本题正确答案为D。</a:t>
            </a:r>
            <a:endParaRPr sz="2800" b="1" dirty="0">
              <a:latin typeface="微软雅黑" panose="020B0503020204020204" pitchFamily="34" charset="-122"/>
              <a:ea typeface="微软雅黑" panose="020B0503020204020204" pitchFamily="34" charset="-122"/>
            </a:endParaRPr>
          </a:p>
          <a:p>
            <a:pPr marL="0" indent="0">
              <a:lnSpc>
                <a:spcPct val="150000"/>
              </a:lnSpc>
              <a:buNone/>
            </a:pPr>
            <a:r>
              <a:rPr sz="2800" b="1" dirty="0">
                <a:latin typeface="微软雅黑" panose="020B0503020204020204" pitchFamily="34" charset="-122"/>
                <a:ea typeface="微软雅黑" panose="020B0503020204020204" pitchFamily="34" charset="-122"/>
              </a:rPr>
              <a:t>12.</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第1段讲述宇航员的食物种类多，一周内不重复，因此厨师们必须提前做好准备，故本题正确答案为E。</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306705" y="194310"/>
            <a:ext cx="11493500" cy="2494915"/>
          </a:xfrm>
        </p:spPr>
        <p:txBody>
          <a:bodyPr>
            <a:normAutofit lnSpcReduction="10000"/>
          </a:bodyPr>
          <a:lstStyle/>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rPr>
              <a:t>     In the space station, there is a food icebox to put fruit and vegetables in, and the astronauts can also heat their food. The astronauts’ food needs to be healthy and at the same time, it should be easy to eat and make little rubbish. 13 ________Apples are nutritionally rich and can keep fresh for a long time, and they are also convenient to eat. 14________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rPr>
              <a:t>      15_________ The astronauts are now able to enjoy fresh food even in space.</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2239010" y="1253490"/>
            <a:ext cx="7404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p:cNvSpPr txBox="1"/>
          <p:nvPr/>
        </p:nvSpPr>
        <p:spPr>
          <a:xfrm>
            <a:off x="1431925" y="2012315"/>
            <a:ext cx="8070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a:hlinkClick r:id="rId2" action="ppaction://hlinksldjump"/>
          </p:cNvPr>
          <p:cNvSpPr txBox="1"/>
          <p:nvPr/>
        </p:nvSpPr>
        <p:spPr>
          <a:xfrm>
            <a:off x="8737600" y="2900045"/>
            <a:ext cx="151765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8" name="文本框 7"/>
          <p:cNvSpPr txBox="1"/>
          <p:nvPr>
            <p:custDataLst>
              <p:tags r:id="rId3"/>
            </p:custDataLst>
          </p:nvPr>
        </p:nvSpPr>
        <p:spPr>
          <a:xfrm>
            <a:off x="464820" y="3483610"/>
            <a:ext cx="11416030" cy="2562860"/>
          </a:xfrm>
          <a:prstGeom prst="rect">
            <a:avLst/>
          </a:prstGeom>
          <a:solidFill>
            <a:schemeClr val="accent6">
              <a:lumMod val="20000"/>
              <a:lumOff val="80000"/>
            </a:schemeClr>
          </a:solidFill>
        </p:spPr>
        <p:txBody>
          <a:bodyPr wrap="square" rtlCol="0">
            <a:noAutofit/>
          </a:bodyPr>
          <a:lstStyle/>
          <a:p>
            <a:r>
              <a:rPr lang="zh-CN" altLang="en-US" sz="2400" b="1"/>
              <a:t>A. Life in the Tiangong Space Station is much better than that in the earlier Chinese spaceship. </a:t>
            </a:r>
            <a:endParaRPr lang="zh-CN" altLang="en-US" sz="2400" b="1"/>
          </a:p>
          <a:p>
            <a:r>
              <a:rPr lang="zh-CN" altLang="en-US" sz="2400" b="1"/>
              <a:t>B. So apples are better food than oranges in space.</a:t>
            </a:r>
            <a:endParaRPr lang="zh-CN" altLang="en-US" sz="2400" b="1"/>
          </a:p>
          <a:p>
            <a:r>
              <a:rPr lang="zh-CN" altLang="en-US" sz="2400" b="1"/>
              <a:t>C. The rubbish usually goes into special bags in the space station and ends up burning up in the air.</a:t>
            </a:r>
            <a:endParaRPr lang="zh-CN" altLang="en-US" sz="2400" b="1"/>
          </a:p>
          <a:p>
            <a:r>
              <a:rPr lang="zh-CN" altLang="en-US" sz="2400" b="1"/>
              <a:t>D. There is Kung Pao Chicken, fresh fruit and vegetables, and even ice cream. </a:t>
            </a:r>
            <a:endParaRPr lang="zh-CN" altLang="en-US" sz="2400" b="1"/>
          </a:p>
          <a:p>
            <a:r>
              <a:rPr lang="zh-CN" altLang="en-US" sz="2400" b="1"/>
              <a:t>E. Cooks made the food to meet the astronauts’ tastes before they went into space.</a:t>
            </a:r>
            <a:endParaRPr lang="zh-CN" altLang="en-US" sz="2400" b="1"/>
          </a:p>
        </p:txBody>
      </p:sp>
      <p:sp>
        <p:nvSpPr>
          <p:cNvPr id="9" name="文本框 8"/>
          <p:cNvSpPr txBox="1"/>
          <p:nvPr>
            <p:custDataLst>
              <p:tags r:id="rId4"/>
            </p:custDataLst>
          </p:nvPr>
        </p:nvSpPr>
        <p:spPr>
          <a:xfrm>
            <a:off x="6986270" y="1514475"/>
            <a:ext cx="8070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p:bldP spid="9" grpId="1"/>
    </p:bld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 name="内容占位符 2"/>
          <p:cNvSpPr>
            <a:spLocks noGrp="1"/>
          </p:cNvSpPr>
          <p:nvPr>
            <p:ph idx="1"/>
          </p:nvPr>
        </p:nvSpPr>
        <p:spPr>
          <a:xfrm>
            <a:off x="538480" y="189865"/>
            <a:ext cx="10972800" cy="4926330"/>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13. </a:t>
            </a:r>
            <a:r>
              <a:rPr sz="2800" b="1" dirty="0">
                <a:latin typeface="微软雅黑" panose="020B0503020204020204" pitchFamily="34" charset="-122"/>
                <a:ea typeface="微软雅黑" panose="020B0503020204020204" pitchFamily="34" charset="-122"/>
              </a:rPr>
              <a:t>第2段告诉我们太空中对食物的要求，并对比了苹果跟橙子的优缺点，故本题正确答案为B。</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14.</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第2段涉及食品选择的问题，文段最后作者讲述宇航员的食物残渣如何处理，故本题正确答案为C。</a:t>
            </a:r>
            <a:endParaRPr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a:latin typeface="微软雅黑" panose="020B0503020204020204" pitchFamily="34" charset="-122"/>
                <a:ea typeface="微软雅黑" panose="020B0503020204020204" pitchFamily="34" charset="-122"/>
              </a:rPr>
              <a:t>15.</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文章的最后一句话提到现在的宇航员在太空中能享受到新鲜的食物。该段的主题句突出美好生活，故本题正确答案为A。</a:t>
            </a:r>
            <a:endParaRPr sz="28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80975" y="737235"/>
            <a:ext cx="12172315" cy="2691765"/>
          </a:xfrm>
          <a:ln>
            <a:noFill/>
          </a:ln>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本自测我学会了：</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elementary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初级的 	  embarrass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使困窘 	  disappear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消失</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regret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后悔 		  realize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实现，认识到	  take no notice of 没注意到</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make a decision 做出决定			</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488950" y="3503930"/>
            <a:ext cx="11098530" cy="180467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767830"/>
          </a:xfrm>
        </p:spPr>
        <p:txBody>
          <a:bodyPr>
            <a:noAutofit/>
          </a:bodyPr>
          <a:lstStyle/>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shock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震惊	 	process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过程 		increase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增加</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resource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资源 		enlarge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扩大 		electronics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电子产品</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replace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代替，取代</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You would be wise to cut off all electronics at least an hour before bed, and replace that with a good book, which is a much better choice. 明智的选择是：至少在睡觉前一个小时，切断所有电子设备，换成一本好书，这是一种更好的选择。</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 couldn’t imagine how I would write articles like this if I didn’t actively aim to enlarge my vocabulary, because using the same few words to express myself would get boring. 如果我没有积极地扩充我的词汇量，我无法想象将怎样写出像这样的文章，因为总用那几句话来表达自己，势必会了无新意，非常枯燥乏味。</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266065" y="487299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01600" y="615315"/>
            <a:ext cx="12172315" cy="3338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icebox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冰箱，冷藏库	 heat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热，加热 		nutritional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营养的</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taste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味道，品尝 	at the same time 同时 	make rubbish 生产垃圾</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enjoy fresh food 享受新鲜的食物 			in space 在太空中</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410845" y="388620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71120" y="886460"/>
            <a:ext cx="12049125" cy="5692775"/>
          </a:xfrm>
          <a:prstGeom prst="rect">
            <a:avLst/>
          </a:prstGeom>
          <a:noFill/>
        </p:spPr>
        <p:txBody>
          <a:bodyPr wrap="square" rtlCol="0" anchor="t">
            <a:spAutoFit/>
          </a:bodyPr>
          <a:lstStyle/>
          <a:p>
            <a:pPr algn="just"/>
            <a:r>
              <a:rPr lang="en-US" altLang="zh-CN" sz="2800" dirty="0"/>
              <a:t>                                      </a:t>
            </a:r>
            <a:r>
              <a:rPr lang="zh-CN" altLang="en-US" sz="2800" dirty="0"/>
              <a:t>A （记叙文）              </a:t>
            </a:r>
            <a:endParaRPr lang="zh-CN" altLang="en-US" sz="2800" dirty="0"/>
          </a:p>
          <a:p>
            <a:pPr algn="just"/>
            <a:r>
              <a:rPr lang="zh-CN" altLang="en-US" sz="2800" dirty="0"/>
              <a:t>                                                                           难度系数：★★ 建议时长：5 分钟</a:t>
            </a:r>
            <a:endParaRPr lang="zh-CN" altLang="en-US" sz="2800" dirty="0"/>
          </a:p>
          <a:p>
            <a:pPr algn="just"/>
            <a:r>
              <a:rPr lang="zh-CN" altLang="en-US" sz="2800" dirty="0"/>
              <a:t>        When Dean Arnold got his first job, he was miserable. Each time he went to work, he coughed and he couldn</a:t>
            </a:r>
            <a:r>
              <a:rPr lang="en-US" altLang="zh-CN" sz="2800" dirty="0"/>
              <a:t>’</a:t>
            </a:r>
            <a:r>
              <a:rPr lang="zh-CN" altLang="en-US" sz="2800" dirty="0"/>
              <a:t>t breathe. Working in a bakery when you are allergic to flour can be painful.</a:t>
            </a:r>
            <a:endParaRPr lang="zh-CN" altLang="en-US" sz="2800" dirty="0"/>
          </a:p>
          <a:p>
            <a:pPr algn="just"/>
            <a:r>
              <a:rPr lang="zh-CN" altLang="en-US" sz="2800" dirty="0"/>
              <a:t>       But Arnold stayed with the National Biscuit Company for ten years. He was a businessman and he helped them improve production. At last his health problems became too serious. He left and formed his own company.</a:t>
            </a:r>
            <a:endParaRPr lang="zh-CN" altLang="en-US" sz="2800" dirty="0"/>
          </a:p>
          <a:p>
            <a:pPr algn="just"/>
            <a:r>
              <a:rPr lang="zh-CN" altLang="en-US" sz="2800" dirty="0"/>
              <a:t>      With his wife and mother, he founded Arnold Bakery. They tried new recipes, changing the kind and amount of flour used. This enabled Arnold to work there without feeling too much pain. The bread, made from unbleached ( 未漂白的 ) flour, was baked in a brick oven.</a:t>
            </a:r>
            <a:endParaRPr lang="zh-CN" altLang="en-US" sz="2800" dirty="0"/>
          </a:p>
          <a:p>
            <a:pPr algn="just"/>
            <a:r>
              <a:rPr lang="zh-CN" altLang="en-US" sz="2800" dirty="0"/>
              <a:t>      </a:t>
            </a:r>
            <a:endParaRPr lang="zh-CN" altLang="en-US" sz="2800" dirty="0"/>
          </a:p>
        </p:txBody>
      </p:sp>
      <p:sp>
        <p:nvSpPr>
          <p:cNvPr id="2" name="标题 1"/>
          <p:cNvSpPr>
            <a:spLocks noGrp="1"/>
          </p:cNvSpPr>
          <p:nvPr>
            <p:ph type="title"/>
          </p:nvPr>
        </p:nvSpPr>
        <p:spPr>
          <a:xfrm>
            <a:off x="609804" y="-120"/>
            <a:ext cx="10972800" cy="1143000"/>
          </a:xfrm>
        </p:spPr>
        <p:txBody>
          <a:bodyPr>
            <a:normAutofit/>
          </a:bodyPr>
          <a:lstStyle/>
          <a:p>
            <a:pPr algn="l"/>
            <a:r>
              <a:rPr lang="en-US" altLang="zh-CN" sz="3200" b="1" dirty="0">
                <a:solidFill>
                  <a:srgbClr val="002060"/>
                </a:solidFill>
                <a:latin typeface="微软雅黑" panose="020B0503020204020204" pitchFamily="34" charset="-122"/>
                <a:ea typeface="微软雅黑" panose="020B0503020204020204" pitchFamily="34" charset="-122"/>
              </a:rPr>
              <a:t>                     </a:t>
            </a:r>
            <a:r>
              <a:rPr lang="zh-CN" altLang="en-US" sz="3200" b="1" dirty="0">
                <a:solidFill>
                  <a:srgbClr val="002060"/>
                </a:solidFill>
                <a:latin typeface="微软雅黑" panose="020B0503020204020204" pitchFamily="34" charset="-122"/>
                <a:ea typeface="微软雅黑" panose="020B0503020204020204" pitchFamily="34" charset="-122"/>
              </a:rPr>
              <a:t>自 测 题 二</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180791" y="384595"/>
            <a:ext cx="5830443" cy="707886"/>
          </a:xfrm>
          <a:prstGeom prst="rect">
            <a:avLst/>
          </a:prstGeom>
          <a:noFill/>
        </p:spPr>
        <p:txBody>
          <a:bodyPr wrap="none"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二、名师支招，让你秒懂</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73" name="左箭头 72">
            <a:hlinkClick r:id="rId1"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798927" y="1428452"/>
            <a:ext cx="10242884" cy="953135"/>
          </a:xfrm>
          <a:prstGeom prst="rect">
            <a:avLst/>
          </a:prstGeom>
          <a:noFill/>
        </p:spPr>
        <p:txBody>
          <a:bodyPr wrap="square" rtlCol="0">
            <a:spAutoFit/>
          </a:bodyPr>
          <a:lstStyle/>
          <a:p>
            <a:r>
              <a:rPr lang="zh-CN" alt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阅读理解在高职高考中所占权重较大。学生在积累了一定词汇量的基础上，还必须掌握一定的阅读技巧。</a:t>
            </a:r>
            <a:endParaRPr sz="2800" b="1" dirty="0">
              <a:latin typeface="微软雅黑" panose="020B0503020204020204" pitchFamily="34" charset="-122"/>
              <a:ea typeface="微软雅黑" panose="020B0503020204020204" pitchFamily="34" charset="-122"/>
            </a:endParaRPr>
          </a:p>
        </p:txBody>
      </p:sp>
      <p:grpSp>
        <p:nvGrpSpPr>
          <p:cNvPr id="285" name="Group 4"/>
          <p:cNvGrpSpPr/>
          <p:nvPr/>
        </p:nvGrpSpPr>
        <p:grpSpPr>
          <a:xfrm>
            <a:off x="0" y="4658264"/>
            <a:ext cx="12192000" cy="2164551"/>
            <a:chOff x="-23122" y="1601043"/>
            <a:chExt cx="12215122" cy="2893343"/>
          </a:xfrm>
        </p:grpSpPr>
        <p:sp>
          <p:nvSpPr>
            <p:cNvPr id="286" name="Freeform 22"/>
            <p:cNvSpPr/>
            <p:nvPr/>
          </p:nvSpPr>
          <p:spPr bwMode="auto">
            <a:xfrm>
              <a:off x="5291191" y="3382883"/>
              <a:ext cx="757642" cy="415155"/>
            </a:xfrm>
            <a:custGeom>
              <a:avLst/>
              <a:gdLst>
                <a:gd name="T0" fmla="*/ 734 w 734"/>
                <a:gd name="T1" fmla="*/ 22 h 402"/>
                <a:gd name="T2" fmla="*/ 333 w 734"/>
                <a:gd name="T3" fmla="*/ 2 h 402"/>
                <a:gd name="T4" fmla="*/ 197 w 734"/>
                <a:gd name="T5" fmla="*/ 54 h 402"/>
                <a:gd name="T6" fmla="*/ 44 w 734"/>
                <a:gd name="T7" fmla="*/ 205 h 402"/>
                <a:gd name="T8" fmla="*/ 41 w 734"/>
                <a:gd name="T9" fmla="*/ 356 h 402"/>
                <a:gd name="T10" fmla="*/ 43 w 734"/>
                <a:gd name="T11" fmla="*/ 358 h 402"/>
                <a:gd name="T12" fmla="*/ 194 w 734"/>
                <a:gd name="T13" fmla="*/ 361 h 402"/>
                <a:gd name="T14" fmla="*/ 364 w 734"/>
                <a:gd name="T15" fmla="*/ 193 h 402"/>
                <a:gd name="T16" fmla="*/ 720 w 734"/>
                <a:gd name="T17" fmla="*/ 244 h 402"/>
                <a:gd name="T18" fmla="*/ 734 w 734"/>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402">
                  <a:moveTo>
                    <a:pt x="734" y="22"/>
                  </a:moveTo>
                  <a:cubicBezTo>
                    <a:pt x="333" y="2"/>
                    <a:pt x="333" y="2"/>
                    <a:pt x="333" y="2"/>
                  </a:cubicBezTo>
                  <a:cubicBezTo>
                    <a:pt x="283" y="0"/>
                    <a:pt x="233" y="18"/>
                    <a:pt x="197" y="54"/>
                  </a:cubicBezTo>
                  <a:cubicBezTo>
                    <a:pt x="44" y="205"/>
                    <a:pt x="44" y="205"/>
                    <a:pt x="44" y="205"/>
                  </a:cubicBezTo>
                  <a:cubicBezTo>
                    <a:pt x="2" y="246"/>
                    <a:pt x="0" y="314"/>
                    <a:pt x="41" y="356"/>
                  </a:cubicBezTo>
                  <a:cubicBezTo>
                    <a:pt x="43" y="358"/>
                    <a:pt x="43" y="358"/>
                    <a:pt x="43" y="358"/>
                  </a:cubicBezTo>
                  <a:cubicBezTo>
                    <a:pt x="83" y="401"/>
                    <a:pt x="151" y="402"/>
                    <a:pt x="194" y="361"/>
                  </a:cubicBezTo>
                  <a:cubicBezTo>
                    <a:pt x="364" y="193"/>
                    <a:pt x="364" y="193"/>
                    <a:pt x="364" y="193"/>
                  </a:cubicBezTo>
                  <a:cubicBezTo>
                    <a:pt x="720" y="244"/>
                    <a:pt x="720" y="244"/>
                    <a:pt x="720" y="244"/>
                  </a:cubicBezTo>
                  <a:cubicBezTo>
                    <a:pt x="734" y="22"/>
                    <a:pt x="734" y="22"/>
                    <a:pt x="734"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3"/>
            <p:cNvSpPr/>
            <p:nvPr/>
          </p:nvSpPr>
          <p:spPr bwMode="auto">
            <a:xfrm>
              <a:off x="5338583" y="3382883"/>
              <a:ext cx="757010" cy="415155"/>
            </a:xfrm>
            <a:custGeom>
              <a:avLst/>
              <a:gdLst>
                <a:gd name="T0" fmla="*/ 733 w 733"/>
                <a:gd name="T1" fmla="*/ 22 h 402"/>
                <a:gd name="T2" fmla="*/ 333 w 733"/>
                <a:gd name="T3" fmla="*/ 2 h 402"/>
                <a:gd name="T4" fmla="*/ 197 w 733"/>
                <a:gd name="T5" fmla="*/ 54 h 402"/>
                <a:gd name="T6" fmla="*/ 44 w 733"/>
                <a:gd name="T7" fmla="*/ 205 h 402"/>
                <a:gd name="T8" fmla="*/ 40 w 733"/>
                <a:gd name="T9" fmla="*/ 356 h 402"/>
                <a:gd name="T10" fmla="*/ 42 w 733"/>
                <a:gd name="T11" fmla="*/ 358 h 402"/>
                <a:gd name="T12" fmla="*/ 193 w 733"/>
                <a:gd name="T13" fmla="*/ 361 h 402"/>
                <a:gd name="T14" fmla="*/ 364 w 733"/>
                <a:gd name="T15" fmla="*/ 193 h 402"/>
                <a:gd name="T16" fmla="*/ 720 w 733"/>
                <a:gd name="T17" fmla="*/ 244 h 402"/>
                <a:gd name="T18" fmla="*/ 733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733" y="22"/>
                  </a:moveTo>
                  <a:cubicBezTo>
                    <a:pt x="333" y="2"/>
                    <a:pt x="333" y="2"/>
                    <a:pt x="333" y="2"/>
                  </a:cubicBezTo>
                  <a:cubicBezTo>
                    <a:pt x="282" y="0"/>
                    <a:pt x="233" y="18"/>
                    <a:pt x="197" y="54"/>
                  </a:cubicBezTo>
                  <a:cubicBezTo>
                    <a:pt x="44" y="205"/>
                    <a:pt x="44" y="205"/>
                    <a:pt x="44" y="205"/>
                  </a:cubicBezTo>
                  <a:cubicBezTo>
                    <a:pt x="1" y="246"/>
                    <a:pt x="0" y="314"/>
                    <a:pt x="40" y="356"/>
                  </a:cubicBezTo>
                  <a:cubicBezTo>
                    <a:pt x="42" y="358"/>
                    <a:pt x="42" y="358"/>
                    <a:pt x="42" y="358"/>
                  </a:cubicBezTo>
                  <a:cubicBezTo>
                    <a:pt x="83" y="401"/>
                    <a:pt x="151" y="402"/>
                    <a:pt x="193" y="361"/>
                  </a:cubicBezTo>
                  <a:cubicBezTo>
                    <a:pt x="364" y="193"/>
                    <a:pt x="364" y="193"/>
                    <a:pt x="364" y="193"/>
                  </a:cubicBezTo>
                  <a:cubicBezTo>
                    <a:pt x="720" y="244"/>
                    <a:pt x="720" y="244"/>
                    <a:pt x="720" y="244"/>
                  </a:cubicBezTo>
                  <a:cubicBezTo>
                    <a:pt x="733" y="22"/>
                    <a:pt x="733" y="22"/>
                    <a:pt x="733"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8" name="Freeform 24"/>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5"/>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26"/>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7"/>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2" name="Freeform 28"/>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4" name="Freeform 30"/>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5" name="Freeform 31"/>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6" name="Freeform 36"/>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7" name="Freeform 37"/>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42"/>
            <p:cNvSpPr/>
            <p:nvPr/>
          </p:nvSpPr>
          <p:spPr bwMode="auto">
            <a:xfrm>
              <a:off x="4985986" y="3686824"/>
              <a:ext cx="527000" cy="390511"/>
            </a:xfrm>
            <a:custGeom>
              <a:avLst/>
              <a:gdLst>
                <a:gd name="T0" fmla="*/ 149 w 511"/>
                <a:gd name="T1" fmla="*/ 354 h 378"/>
                <a:gd name="T2" fmla="*/ 452 w 511"/>
                <a:gd name="T3" fmla="*/ 183 h 378"/>
                <a:gd name="T4" fmla="*/ 487 w 511"/>
                <a:gd name="T5" fmla="*/ 60 h 378"/>
                <a:gd name="T6" fmla="*/ 486 w 511"/>
                <a:gd name="T7" fmla="*/ 58 h 378"/>
                <a:gd name="T8" fmla="*/ 363 w 511"/>
                <a:gd name="T9" fmla="*/ 24 h 378"/>
                <a:gd name="T10" fmla="*/ 59 w 511"/>
                <a:gd name="T11" fmla="*/ 195 h 378"/>
                <a:gd name="T12" fmla="*/ 25 w 511"/>
                <a:gd name="T13" fmla="*/ 318 h 378"/>
                <a:gd name="T14" fmla="*/ 26 w 511"/>
                <a:gd name="T15" fmla="*/ 320 h 378"/>
                <a:gd name="T16" fmla="*/ 149 w 511"/>
                <a:gd name="T17" fmla="*/ 3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8">
                  <a:moveTo>
                    <a:pt x="149" y="354"/>
                  </a:moveTo>
                  <a:cubicBezTo>
                    <a:pt x="452" y="183"/>
                    <a:pt x="452" y="183"/>
                    <a:pt x="452" y="183"/>
                  </a:cubicBezTo>
                  <a:cubicBezTo>
                    <a:pt x="496" y="159"/>
                    <a:pt x="511" y="103"/>
                    <a:pt x="487" y="60"/>
                  </a:cubicBezTo>
                  <a:cubicBezTo>
                    <a:pt x="486" y="58"/>
                    <a:pt x="486" y="58"/>
                    <a:pt x="486" y="58"/>
                  </a:cubicBezTo>
                  <a:cubicBezTo>
                    <a:pt x="461" y="15"/>
                    <a:pt x="406" y="0"/>
                    <a:pt x="363" y="24"/>
                  </a:cubicBezTo>
                  <a:cubicBezTo>
                    <a:pt x="59" y="195"/>
                    <a:pt x="59" y="195"/>
                    <a:pt x="59" y="195"/>
                  </a:cubicBezTo>
                  <a:cubicBezTo>
                    <a:pt x="16" y="219"/>
                    <a:pt x="0" y="275"/>
                    <a:pt x="25" y="318"/>
                  </a:cubicBezTo>
                  <a:cubicBezTo>
                    <a:pt x="26" y="320"/>
                    <a:pt x="26" y="320"/>
                    <a:pt x="26" y="320"/>
                  </a:cubicBezTo>
                  <a:cubicBezTo>
                    <a:pt x="50" y="363"/>
                    <a:pt x="105" y="378"/>
                    <a:pt x="149"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43"/>
            <p:cNvSpPr/>
            <p:nvPr/>
          </p:nvSpPr>
          <p:spPr bwMode="auto">
            <a:xfrm>
              <a:off x="5039697" y="3861227"/>
              <a:ext cx="526369" cy="391775"/>
            </a:xfrm>
            <a:custGeom>
              <a:avLst/>
              <a:gdLst>
                <a:gd name="T0" fmla="*/ 148 w 510"/>
                <a:gd name="T1" fmla="*/ 354 h 379"/>
                <a:gd name="T2" fmla="*/ 452 w 510"/>
                <a:gd name="T3" fmla="*/ 183 h 379"/>
                <a:gd name="T4" fmla="*/ 486 w 510"/>
                <a:gd name="T5" fmla="*/ 60 h 379"/>
                <a:gd name="T6" fmla="*/ 485 w 510"/>
                <a:gd name="T7" fmla="*/ 59 h 379"/>
                <a:gd name="T8" fmla="*/ 362 w 510"/>
                <a:gd name="T9" fmla="*/ 25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2" y="183"/>
                    <a:pt x="452" y="183"/>
                    <a:pt x="452" y="183"/>
                  </a:cubicBezTo>
                  <a:cubicBezTo>
                    <a:pt x="495" y="159"/>
                    <a:pt x="510" y="104"/>
                    <a:pt x="486" y="60"/>
                  </a:cubicBezTo>
                  <a:cubicBezTo>
                    <a:pt x="485" y="59"/>
                    <a:pt x="485" y="59"/>
                    <a:pt x="485" y="59"/>
                  </a:cubicBezTo>
                  <a:cubicBezTo>
                    <a:pt x="461" y="15"/>
                    <a:pt x="405" y="0"/>
                    <a:pt x="362" y="25"/>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0" name="Freeform 44"/>
            <p:cNvSpPr/>
            <p:nvPr/>
          </p:nvSpPr>
          <p:spPr bwMode="auto">
            <a:xfrm>
              <a:off x="5222314" y="3963594"/>
              <a:ext cx="526369" cy="391143"/>
            </a:xfrm>
            <a:custGeom>
              <a:avLst/>
              <a:gdLst>
                <a:gd name="T0" fmla="*/ 148 w 510"/>
                <a:gd name="T1" fmla="*/ 354 h 379"/>
                <a:gd name="T2" fmla="*/ 451 w 510"/>
                <a:gd name="T3" fmla="*/ 183 h 379"/>
                <a:gd name="T4" fmla="*/ 486 w 510"/>
                <a:gd name="T5" fmla="*/ 60 h 379"/>
                <a:gd name="T6" fmla="*/ 485 w 510"/>
                <a:gd name="T7" fmla="*/ 59 h 379"/>
                <a:gd name="T8" fmla="*/ 362 w 510"/>
                <a:gd name="T9" fmla="*/ 24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1" y="183"/>
                    <a:pt x="451" y="183"/>
                    <a:pt x="451" y="183"/>
                  </a:cubicBezTo>
                  <a:cubicBezTo>
                    <a:pt x="495" y="159"/>
                    <a:pt x="510" y="104"/>
                    <a:pt x="486" y="60"/>
                  </a:cubicBezTo>
                  <a:cubicBezTo>
                    <a:pt x="485" y="59"/>
                    <a:pt x="485" y="59"/>
                    <a:pt x="485" y="59"/>
                  </a:cubicBezTo>
                  <a:cubicBezTo>
                    <a:pt x="461" y="15"/>
                    <a:pt x="405" y="0"/>
                    <a:pt x="362" y="24"/>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45"/>
            <p:cNvSpPr/>
            <p:nvPr/>
          </p:nvSpPr>
          <p:spPr bwMode="auto">
            <a:xfrm>
              <a:off x="5395454" y="4069752"/>
              <a:ext cx="527632" cy="391775"/>
            </a:xfrm>
            <a:custGeom>
              <a:avLst/>
              <a:gdLst>
                <a:gd name="T0" fmla="*/ 149 w 511"/>
                <a:gd name="T1" fmla="*/ 354 h 379"/>
                <a:gd name="T2" fmla="*/ 452 w 511"/>
                <a:gd name="T3" fmla="*/ 184 h 379"/>
                <a:gd name="T4" fmla="*/ 486 w 511"/>
                <a:gd name="T5" fmla="*/ 61 h 379"/>
                <a:gd name="T6" fmla="*/ 486 w 511"/>
                <a:gd name="T7" fmla="*/ 59 h 379"/>
                <a:gd name="T8" fmla="*/ 363 w 511"/>
                <a:gd name="T9" fmla="*/ 25 h 379"/>
                <a:gd name="T10" fmla="*/ 59 w 511"/>
                <a:gd name="T11" fmla="*/ 196 h 379"/>
                <a:gd name="T12" fmla="*/ 25 w 511"/>
                <a:gd name="T13" fmla="*/ 319 h 379"/>
                <a:gd name="T14" fmla="*/ 26 w 511"/>
                <a:gd name="T15" fmla="*/ 320 h 379"/>
                <a:gd name="T16" fmla="*/ 149 w 511"/>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9">
                  <a:moveTo>
                    <a:pt x="149" y="354"/>
                  </a:moveTo>
                  <a:cubicBezTo>
                    <a:pt x="452" y="184"/>
                    <a:pt x="452" y="184"/>
                    <a:pt x="452" y="184"/>
                  </a:cubicBezTo>
                  <a:cubicBezTo>
                    <a:pt x="496" y="159"/>
                    <a:pt x="511" y="104"/>
                    <a:pt x="486" y="61"/>
                  </a:cubicBezTo>
                  <a:cubicBezTo>
                    <a:pt x="486" y="59"/>
                    <a:pt x="486" y="59"/>
                    <a:pt x="486" y="59"/>
                  </a:cubicBezTo>
                  <a:cubicBezTo>
                    <a:pt x="461" y="16"/>
                    <a:pt x="406" y="0"/>
                    <a:pt x="363" y="25"/>
                  </a:cubicBezTo>
                  <a:cubicBezTo>
                    <a:pt x="59" y="196"/>
                    <a:pt x="59" y="196"/>
                    <a:pt x="59" y="196"/>
                  </a:cubicBezTo>
                  <a:cubicBezTo>
                    <a:pt x="16" y="220"/>
                    <a:pt x="0" y="275"/>
                    <a:pt x="25" y="319"/>
                  </a:cubicBezTo>
                  <a:cubicBezTo>
                    <a:pt x="26" y="320"/>
                    <a:pt x="26" y="320"/>
                    <a:pt x="26" y="320"/>
                  </a:cubicBezTo>
                  <a:cubicBezTo>
                    <a:pt x="50" y="364"/>
                    <a:pt x="105" y="379"/>
                    <a:pt x="149" y="354"/>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2" name="Freeform 46"/>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3" name="Freeform 47"/>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4" name="Freeform 48"/>
            <p:cNvSpPr/>
            <p:nvPr/>
          </p:nvSpPr>
          <p:spPr bwMode="auto">
            <a:xfrm>
              <a:off x="5839676" y="3952220"/>
              <a:ext cx="346910" cy="232537"/>
            </a:xfrm>
            <a:custGeom>
              <a:avLst/>
              <a:gdLst>
                <a:gd name="T0" fmla="*/ 269 w 336"/>
                <a:gd name="T1" fmla="*/ 0 h 225"/>
                <a:gd name="T2" fmla="*/ 203 w 336"/>
                <a:gd name="T3" fmla="*/ 27 h 225"/>
                <a:gd name="T4" fmla="*/ 202 w 336"/>
                <a:gd name="T5" fmla="*/ 29 h 225"/>
                <a:gd name="T6" fmla="*/ 180 w 336"/>
                <a:gd name="T7" fmla="*/ 114 h 225"/>
                <a:gd name="T8" fmla="*/ 152 w 336"/>
                <a:gd name="T9" fmla="*/ 86 h 225"/>
                <a:gd name="T10" fmla="*/ 89 w 336"/>
                <a:gd name="T11" fmla="*/ 61 h 225"/>
                <a:gd name="T12" fmla="*/ 24 w 336"/>
                <a:gd name="T13" fmla="*/ 88 h 225"/>
                <a:gd name="T14" fmla="*/ 23 w 336"/>
                <a:gd name="T15" fmla="*/ 90 h 225"/>
                <a:gd name="T16" fmla="*/ 0 w 336"/>
                <a:gd name="T17" fmla="*/ 130 h 225"/>
                <a:gd name="T18" fmla="*/ 56 w 336"/>
                <a:gd name="T19" fmla="*/ 173 h 225"/>
                <a:gd name="T20" fmla="*/ 56 w 336"/>
                <a:gd name="T21" fmla="*/ 175 h 225"/>
                <a:gd name="T22" fmla="*/ 68 w 336"/>
                <a:gd name="T23" fmla="*/ 225 h 225"/>
                <a:gd name="T24" fmla="*/ 336 w 336"/>
                <a:gd name="T25" fmla="*/ 29 h 225"/>
                <a:gd name="T26" fmla="*/ 331 w 336"/>
                <a:gd name="T27" fmla="*/ 25 h 225"/>
                <a:gd name="T28" fmla="*/ 269 w 336"/>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225">
                  <a:moveTo>
                    <a:pt x="269" y="0"/>
                  </a:moveTo>
                  <a:cubicBezTo>
                    <a:pt x="245" y="0"/>
                    <a:pt x="221" y="9"/>
                    <a:pt x="203" y="27"/>
                  </a:cubicBezTo>
                  <a:cubicBezTo>
                    <a:pt x="202" y="29"/>
                    <a:pt x="202" y="29"/>
                    <a:pt x="202" y="29"/>
                  </a:cubicBezTo>
                  <a:cubicBezTo>
                    <a:pt x="180" y="52"/>
                    <a:pt x="172" y="84"/>
                    <a:pt x="180" y="114"/>
                  </a:cubicBezTo>
                  <a:cubicBezTo>
                    <a:pt x="152" y="86"/>
                    <a:pt x="152" y="86"/>
                    <a:pt x="152" y="86"/>
                  </a:cubicBezTo>
                  <a:cubicBezTo>
                    <a:pt x="134" y="69"/>
                    <a:pt x="112" y="61"/>
                    <a:pt x="89" y="61"/>
                  </a:cubicBezTo>
                  <a:cubicBezTo>
                    <a:pt x="65" y="61"/>
                    <a:pt x="42" y="70"/>
                    <a:pt x="24" y="88"/>
                  </a:cubicBezTo>
                  <a:cubicBezTo>
                    <a:pt x="23" y="90"/>
                    <a:pt x="23" y="90"/>
                    <a:pt x="23" y="90"/>
                  </a:cubicBezTo>
                  <a:cubicBezTo>
                    <a:pt x="11" y="101"/>
                    <a:pt x="4" y="115"/>
                    <a:pt x="0" y="130"/>
                  </a:cubicBezTo>
                  <a:cubicBezTo>
                    <a:pt x="23" y="136"/>
                    <a:pt x="43" y="151"/>
                    <a:pt x="56" y="173"/>
                  </a:cubicBezTo>
                  <a:cubicBezTo>
                    <a:pt x="56" y="175"/>
                    <a:pt x="56" y="175"/>
                    <a:pt x="56" y="175"/>
                  </a:cubicBezTo>
                  <a:cubicBezTo>
                    <a:pt x="65" y="190"/>
                    <a:pt x="69" y="208"/>
                    <a:pt x="68" y="225"/>
                  </a:cubicBezTo>
                  <a:cubicBezTo>
                    <a:pt x="336" y="29"/>
                    <a:pt x="336" y="29"/>
                    <a:pt x="336" y="29"/>
                  </a:cubicBezTo>
                  <a:cubicBezTo>
                    <a:pt x="331" y="25"/>
                    <a:pt x="331" y="25"/>
                    <a:pt x="331" y="25"/>
                  </a:cubicBezTo>
                  <a:cubicBezTo>
                    <a:pt x="314" y="8"/>
                    <a:pt x="291" y="0"/>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5" name="Freeform 49"/>
            <p:cNvSpPr>
              <a:spLocks noEditPoints="1"/>
            </p:cNvSpPr>
            <p:nvPr/>
          </p:nvSpPr>
          <p:spPr bwMode="auto">
            <a:xfrm>
              <a:off x="5589445" y="4258689"/>
              <a:ext cx="273611" cy="155446"/>
            </a:xfrm>
            <a:custGeom>
              <a:avLst/>
              <a:gdLst>
                <a:gd name="T0" fmla="*/ 264 w 265"/>
                <a:gd name="T1" fmla="*/ 1 h 150"/>
                <a:gd name="T2" fmla="*/ 0 w 265"/>
                <a:gd name="T3" fmla="*/ 150 h 150"/>
                <a:gd name="T4" fmla="*/ 0 w 265"/>
                <a:gd name="T5" fmla="*/ 150 h 150"/>
                <a:gd name="T6" fmla="*/ 264 w 265"/>
                <a:gd name="T7" fmla="*/ 1 h 150"/>
                <a:gd name="T8" fmla="*/ 264 w 265"/>
                <a:gd name="T9" fmla="*/ 0 h 150"/>
                <a:gd name="T10" fmla="*/ 264 w 265"/>
                <a:gd name="T11" fmla="*/ 1 h 150"/>
                <a:gd name="T12" fmla="*/ 264 w 265"/>
                <a:gd name="T13" fmla="*/ 0 h 150"/>
                <a:gd name="T14" fmla="*/ 265 w 265"/>
                <a:gd name="T15" fmla="*/ 0 h 150"/>
                <a:gd name="T16" fmla="*/ 264 w 265"/>
                <a:gd name="T17" fmla="*/ 0 h 150"/>
                <a:gd name="T18" fmla="*/ 265 w 265"/>
                <a:gd name="T19" fmla="*/ 0 h 150"/>
                <a:gd name="T20" fmla="*/ 265 w 265"/>
                <a:gd name="T21" fmla="*/ 0 h 150"/>
                <a:gd name="T22" fmla="*/ 265 w 265"/>
                <a:gd name="T23" fmla="*/ 0 h 150"/>
                <a:gd name="T24" fmla="*/ 265 w 265"/>
                <a:gd name="T25" fmla="*/ 0 h 150"/>
                <a:gd name="T26" fmla="*/ 265 w 265"/>
                <a:gd name="T27" fmla="*/ 0 h 150"/>
                <a:gd name="T28" fmla="*/ 265 w 265"/>
                <a:gd name="T29" fmla="*/ 0 h 150"/>
                <a:gd name="T30" fmla="*/ 265 w 265"/>
                <a:gd name="T3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50">
                  <a:moveTo>
                    <a:pt x="264" y="1"/>
                  </a:moveTo>
                  <a:cubicBezTo>
                    <a:pt x="0" y="150"/>
                    <a:pt x="0" y="150"/>
                    <a:pt x="0" y="150"/>
                  </a:cubicBezTo>
                  <a:cubicBezTo>
                    <a:pt x="0" y="150"/>
                    <a:pt x="0" y="150"/>
                    <a:pt x="0" y="150"/>
                  </a:cubicBezTo>
                  <a:cubicBezTo>
                    <a:pt x="264" y="1"/>
                    <a:pt x="264" y="1"/>
                    <a:pt x="264" y="1"/>
                  </a:cubicBezTo>
                  <a:moveTo>
                    <a:pt x="264" y="0"/>
                  </a:moveTo>
                  <a:cubicBezTo>
                    <a:pt x="264" y="1"/>
                    <a:pt x="264" y="1"/>
                    <a:pt x="264" y="1"/>
                  </a:cubicBezTo>
                  <a:cubicBezTo>
                    <a:pt x="264" y="1"/>
                    <a:pt x="264" y="0"/>
                    <a:pt x="264" y="0"/>
                  </a:cubicBezTo>
                  <a:moveTo>
                    <a:pt x="265" y="0"/>
                  </a:moveTo>
                  <a:cubicBezTo>
                    <a:pt x="264" y="0"/>
                    <a:pt x="264" y="0"/>
                    <a:pt x="264" y="0"/>
                  </a:cubicBezTo>
                  <a:cubicBezTo>
                    <a:pt x="264" y="0"/>
                    <a:pt x="264" y="0"/>
                    <a:pt x="265" y="0"/>
                  </a:cubicBezTo>
                  <a:moveTo>
                    <a:pt x="265" y="0"/>
                  </a:moveTo>
                  <a:cubicBezTo>
                    <a:pt x="265" y="0"/>
                    <a:pt x="265" y="0"/>
                    <a:pt x="265" y="0"/>
                  </a:cubicBezTo>
                  <a:cubicBezTo>
                    <a:pt x="265" y="0"/>
                    <a:pt x="265" y="0"/>
                    <a:pt x="265" y="0"/>
                  </a:cubicBezTo>
                  <a:moveTo>
                    <a:pt x="265" y="0"/>
                  </a:moveTo>
                  <a:cubicBezTo>
                    <a:pt x="265" y="0"/>
                    <a:pt x="265" y="0"/>
                    <a:pt x="265" y="0"/>
                  </a:cubicBezTo>
                  <a:cubicBezTo>
                    <a:pt x="265" y="0"/>
                    <a:pt x="265" y="0"/>
                    <a:pt x="265"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6" name="Freeform 50"/>
            <p:cNvSpPr/>
            <p:nvPr/>
          </p:nvSpPr>
          <p:spPr bwMode="auto">
            <a:xfrm>
              <a:off x="5561642" y="4086182"/>
              <a:ext cx="348806" cy="327954"/>
            </a:xfrm>
            <a:custGeom>
              <a:avLst/>
              <a:gdLst>
                <a:gd name="T0" fmla="*/ 269 w 338"/>
                <a:gd name="T1" fmla="*/ 0 h 317"/>
                <a:gd name="T2" fmla="*/ 283 w 338"/>
                <a:gd name="T3" fmla="*/ 75 h 317"/>
                <a:gd name="T4" fmla="*/ 269 w 338"/>
                <a:gd name="T5" fmla="*/ 62 h 317"/>
                <a:gd name="T6" fmla="*/ 207 w 338"/>
                <a:gd name="T7" fmla="*/ 37 h 317"/>
                <a:gd name="T8" fmla="*/ 142 w 338"/>
                <a:gd name="T9" fmla="*/ 64 h 317"/>
                <a:gd name="T10" fmla="*/ 140 w 338"/>
                <a:gd name="T11" fmla="*/ 66 h 317"/>
                <a:gd name="T12" fmla="*/ 128 w 338"/>
                <a:gd name="T13" fmla="*/ 175 h 317"/>
                <a:gd name="T14" fmla="*/ 99 w 338"/>
                <a:gd name="T15" fmla="*/ 170 h 317"/>
                <a:gd name="T16" fmla="*/ 34 w 338"/>
                <a:gd name="T17" fmla="*/ 198 h 317"/>
                <a:gd name="T18" fmla="*/ 33 w 338"/>
                <a:gd name="T19" fmla="*/ 199 h 317"/>
                <a:gd name="T20" fmla="*/ 27 w 338"/>
                <a:gd name="T21" fmla="*/ 317 h 317"/>
                <a:gd name="T22" fmla="*/ 291 w 338"/>
                <a:gd name="T23" fmla="*/ 168 h 317"/>
                <a:gd name="T24" fmla="*/ 291 w 338"/>
                <a:gd name="T25" fmla="*/ 168 h 317"/>
                <a:gd name="T26" fmla="*/ 291 w 338"/>
                <a:gd name="T27" fmla="*/ 167 h 317"/>
                <a:gd name="T28" fmla="*/ 291 w 338"/>
                <a:gd name="T29" fmla="*/ 167 h 317"/>
                <a:gd name="T30" fmla="*/ 292 w 338"/>
                <a:gd name="T31" fmla="*/ 167 h 317"/>
                <a:gd name="T32" fmla="*/ 292 w 338"/>
                <a:gd name="T33" fmla="*/ 167 h 317"/>
                <a:gd name="T34" fmla="*/ 292 w 338"/>
                <a:gd name="T35" fmla="*/ 167 h 317"/>
                <a:gd name="T36" fmla="*/ 292 w 338"/>
                <a:gd name="T37" fmla="*/ 167 h 317"/>
                <a:gd name="T38" fmla="*/ 292 w 338"/>
                <a:gd name="T39" fmla="*/ 167 h 317"/>
                <a:gd name="T40" fmla="*/ 337 w 338"/>
                <a:gd name="T41" fmla="*/ 95 h 317"/>
                <a:gd name="T42" fmla="*/ 337 w 338"/>
                <a:gd name="T43" fmla="*/ 95 h 317"/>
                <a:gd name="T44" fmla="*/ 337 w 338"/>
                <a:gd name="T45" fmla="*/ 95 h 317"/>
                <a:gd name="T46" fmla="*/ 325 w 338"/>
                <a:gd name="T47" fmla="*/ 45 h 317"/>
                <a:gd name="T48" fmla="*/ 325 w 338"/>
                <a:gd name="T49" fmla="*/ 43 h 317"/>
                <a:gd name="T50" fmla="*/ 269 w 338"/>
                <a:gd name="T5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17">
                  <a:moveTo>
                    <a:pt x="269" y="0"/>
                  </a:moveTo>
                  <a:cubicBezTo>
                    <a:pt x="263" y="25"/>
                    <a:pt x="268" y="53"/>
                    <a:pt x="283" y="75"/>
                  </a:cubicBezTo>
                  <a:cubicBezTo>
                    <a:pt x="269" y="62"/>
                    <a:pt x="269" y="62"/>
                    <a:pt x="269" y="62"/>
                  </a:cubicBezTo>
                  <a:cubicBezTo>
                    <a:pt x="252" y="45"/>
                    <a:pt x="229" y="37"/>
                    <a:pt x="207" y="37"/>
                  </a:cubicBezTo>
                  <a:cubicBezTo>
                    <a:pt x="183" y="37"/>
                    <a:pt x="159" y="46"/>
                    <a:pt x="142" y="64"/>
                  </a:cubicBezTo>
                  <a:cubicBezTo>
                    <a:pt x="140" y="66"/>
                    <a:pt x="140" y="66"/>
                    <a:pt x="140" y="66"/>
                  </a:cubicBezTo>
                  <a:cubicBezTo>
                    <a:pt x="111" y="96"/>
                    <a:pt x="108" y="141"/>
                    <a:pt x="128" y="175"/>
                  </a:cubicBezTo>
                  <a:cubicBezTo>
                    <a:pt x="119" y="172"/>
                    <a:pt x="109" y="170"/>
                    <a:pt x="99" y="170"/>
                  </a:cubicBezTo>
                  <a:cubicBezTo>
                    <a:pt x="76" y="170"/>
                    <a:pt x="52" y="180"/>
                    <a:pt x="34" y="198"/>
                  </a:cubicBezTo>
                  <a:cubicBezTo>
                    <a:pt x="33" y="199"/>
                    <a:pt x="33" y="199"/>
                    <a:pt x="33" y="199"/>
                  </a:cubicBezTo>
                  <a:cubicBezTo>
                    <a:pt x="2" y="232"/>
                    <a:pt x="0" y="282"/>
                    <a:pt x="27" y="317"/>
                  </a:cubicBezTo>
                  <a:cubicBezTo>
                    <a:pt x="291" y="168"/>
                    <a:pt x="291" y="168"/>
                    <a:pt x="291" y="168"/>
                  </a:cubicBezTo>
                  <a:cubicBezTo>
                    <a:pt x="291" y="168"/>
                    <a:pt x="291" y="168"/>
                    <a:pt x="291" y="168"/>
                  </a:cubicBezTo>
                  <a:cubicBezTo>
                    <a:pt x="291" y="168"/>
                    <a:pt x="291" y="168"/>
                    <a:pt x="291" y="167"/>
                  </a:cubicBezTo>
                  <a:cubicBezTo>
                    <a:pt x="291" y="167"/>
                    <a:pt x="291" y="167"/>
                    <a:pt x="291" y="167"/>
                  </a:cubicBezTo>
                  <a:cubicBezTo>
                    <a:pt x="291" y="167"/>
                    <a:pt x="291" y="167"/>
                    <a:pt x="292"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319" y="151"/>
                    <a:pt x="335" y="124"/>
                    <a:pt x="337" y="95"/>
                  </a:cubicBezTo>
                  <a:cubicBezTo>
                    <a:pt x="337" y="95"/>
                    <a:pt x="337" y="95"/>
                    <a:pt x="337" y="95"/>
                  </a:cubicBezTo>
                  <a:cubicBezTo>
                    <a:pt x="337" y="95"/>
                    <a:pt x="337" y="95"/>
                    <a:pt x="337" y="95"/>
                  </a:cubicBezTo>
                  <a:cubicBezTo>
                    <a:pt x="338" y="78"/>
                    <a:pt x="334" y="60"/>
                    <a:pt x="325" y="45"/>
                  </a:cubicBezTo>
                  <a:cubicBezTo>
                    <a:pt x="325" y="43"/>
                    <a:pt x="325" y="43"/>
                    <a:pt x="325" y="43"/>
                  </a:cubicBezTo>
                  <a:cubicBezTo>
                    <a:pt x="312" y="21"/>
                    <a:pt x="292" y="6"/>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7" name="Freeform 51"/>
            <p:cNvSpPr/>
            <p:nvPr/>
          </p:nvSpPr>
          <p:spPr bwMode="auto">
            <a:xfrm>
              <a:off x="6037459" y="3929472"/>
              <a:ext cx="299518" cy="295095"/>
            </a:xfrm>
            <a:custGeom>
              <a:avLst/>
              <a:gdLst>
                <a:gd name="T0" fmla="*/ 126 w 290"/>
                <a:gd name="T1" fmla="*/ 251 h 286"/>
                <a:gd name="T2" fmla="*/ 37 w 290"/>
                <a:gd name="T3" fmla="*/ 166 h 286"/>
                <a:gd name="T4" fmla="*/ 34 w 290"/>
                <a:gd name="T5" fmla="*/ 39 h 286"/>
                <a:gd name="T6" fmla="*/ 35 w 290"/>
                <a:gd name="T7" fmla="*/ 37 h 286"/>
                <a:gd name="T8" fmla="*/ 163 w 290"/>
                <a:gd name="T9" fmla="*/ 35 h 286"/>
                <a:gd name="T10" fmla="*/ 253 w 290"/>
                <a:gd name="T11" fmla="*/ 119 h 286"/>
                <a:gd name="T12" fmla="*/ 255 w 290"/>
                <a:gd name="T13" fmla="*/ 247 h 286"/>
                <a:gd name="T14" fmla="*/ 254 w 290"/>
                <a:gd name="T15" fmla="*/ 248 h 286"/>
                <a:gd name="T16" fmla="*/ 126 w 290"/>
                <a:gd name="T17" fmla="*/ 25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286">
                  <a:moveTo>
                    <a:pt x="126" y="251"/>
                  </a:moveTo>
                  <a:cubicBezTo>
                    <a:pt x="37" y="166"/>
                    <a:pt x="37" y="166"/>
                    <a:pt x="37" y="166"/>
                  </a:cubicBezTo>
                  <a:cubicBezTo>
                    <a:pt x="1" y="132"/>
                    <a:pt x="0" y="75"/>
                    <a:pt x="34" y="39"/>
                  </a:cubicBezTo>
                  <a:cubicBezTo>
                    <a:pt x="35" y="37"/>
                    <a:pt x="35" y="37"/>
                    <a:pt x="35" y="37"/>
                  </a:cubicBezTo>
                  <a:cubicBezTo>
                    <a:pt x="70" y="1"/>
                    <a:pt x="127" y="0"/>
                    <a:pt x="163" y="35"/>
                  </a:cubicBezTo>
                  <a:cubicBezTo>
                    <a:pt x="253" y="119"/>
                    <a:pt x="253" y="119"/>
                    <a:pt x="253" y="119"/>
                  </a:cubicBezTo>
                  <a:cubicBezTo>
                    <a:pt x="289" y="154"/>
                    <a:pt x="290" y="211"/>
                    <a:pt x="255" y="247"/>
                  </a:cubicBezTo>
                  <a:cubicBezTo>
                    <a:pt x="254" y="248"/>
                    <a:pt x="254" y="248"/>
                    <a:pt x="254" y="248"/>
                  </a:cubicBezTo>
                  <a:cubicBezTo>
                    <a:pt x="219" y="284"/>
                    <a:pt x="162" y="286"/>
                    <a:pt x="126" y="25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8" name="Freeform 52"/>
            <p:cNvSpPr/>
            <p:nvPr/>
          </p:nvSpPr>
          <p:spPr bwMode="auto">
            <a:xfrm>
              <a:off x="5851682" y="3992661"/>
              <a:ext cx="390511" cy="387984"/>
            </a:xfrm>
            <a:custGeom>
              <a:avLst/>
              <a:gdLst>
                <a:gd name="T0" fmla="*/ 214 w 378"/>
                <a:gd name="T1" fmla="*/ 341 h 376"/>
                <a:gd name="T2" fmla="*/ 37 w 378"/>
                <a:gd name="T3" fmla="*/ 166 h 376"/>
                <a:gd name="T4" fmla="*/ 35 w 378"/>
                <a:gd name="T5" fmla="*/ 39 h 376"/>
                <a:gd name="T6" fmla="*/ 36 w 378"/>
                <a:gd name="T7" fmla="*/ 37 h 376"/>
                <a:gd name="T8" fmla="*/ 164 w 378"/>
                <a:gd name="T9" fmla="*/ 35 h 376"/>
                <a:gd name="T10" fmla="*/ 341 w 378"/>
                <a:gd name="T11" fmla="*/ 210 h 376"/>
                <a:gd name="T12" fmla="*/ 343 w 378"/>
                <a:gd name="T13" fmla="*/ 337 h 376"/>
                <a:gd name="T14" fmla="*/ 342 w 378"/>
                <a:gd name="T15" fmla="*/ 339 h 376"/>
                <a:gd name="T16" fmla="*/ 214 w 378"/>
                <a:gd name="T17" fmla="*/ 34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376">
                  <a:moveTo>
                    <a:pt x="214" y="341"/>
                  </a:moveTo>
                  <a:cubicBezTo>
                    <a:pt x="37" y="166"/>
                    <a:pt x="37" y="166"/>
                    <a:pt x="37" y="166"/>
                  </a:cubicBezTo>
                  <a:cubicBezTo>
                    <a:pt x="1" y="132"/>
                    <a:pt x="0" y="75"/>
                    <a:pt x="35" y="39"/>
                  </a:cubicBezTo>
                  <a:cubicBezTo>
                    <a:pt x="36" y="37"/>
                    <a:pt x="36" y="37"/>
                    <a:pt x="36" y="37"/>
                  </a:cubicBezTo>
                  <a:cubicBezTo>
                    <a:pt x="70" y="1"/>
                    <a:pt x="128" y="0"/>
                    <a:pt x="164" y="35"/>
                  </a:cubicBezTo>
                  <a:cubicBezTo>
                    <a:pt x="341" y="210"/>
                    <a:pt x="341" y="210"/>
                    <a:pt x="341" y="210"/>
                  </a:cubicBezTo>
                  <a:cubicBezTo>
                    <a:pt x="377" y="244"/>
                    <a:pt x="378" y="301"/>
                    <a:pt x="343" y="337"/>
                  </a:cubicBezTo>
                  <a:cubicBezTo>
                    <a:pt x="342" y="339"/>
                    <a:pt x="342" y="339"/>
                    <a:pt x="342" y="339"/>
                  </a:cubicBezTo>
                  <a:cubicBezTo>
                    <a:pt x="308" y="375"/>
                    <a:pt x="250" y="376"/>
                    <a:pt x="214" y="34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9" name="Freeform 53"/>
            <p:cNvSpPr/>
            <p:nvPr/>
          </p:nvSpPr>
          <p:spPr bwMode="auto">
            <a:xfrm>
              <a:off x="5696236" y="4101979"/>
              <a:ext cx="343751" cy="331745"/>
            </a:xfrm>
            <a:custGeom>
              <a:avLst/>
              <a:gdLst>
                <a:gd name="T0" fmla="*/ 170 w 333"/>
                <a:gd name="T1" fmla="*/ 287 h 321"/>
                <a:gd name="T2" fmla="*/ 37 w 333"/>
                <a:gd name="T3" fmla="*/ 166 h 321"/>
                <a:gd name="T4" fmla="*/ 34 w 333"/>
                <a:gd name="T5" fmla="*/ 39 h 321"/>
                <a:gd name="T6" fmla="*/ 36 w 333"/>
                <a:gd name="T7" fmla="*/ 37 h 321"/>
                <a:gd name="T8" fmla="*/ 163 w 333"/>
                <a:gd name="T9" fmla="*/ 35 h 321"/>
                <a:gd name="T10" fmla="*/ 296 w 333"/>
                <a:gd name="T11" fmla="*/ 155 h 321"/>
                <a:gd name="T12" fmla="*/ 298 w 333"/>
                <a:gd name="T13" fmla="*/ 283 h 321"/>
                <a:gd name="T14" fmla="*/ 297 w 333"/>
                <a:gd name="T15" fmla="*/ 284 h 321"/>
                <a:gd name="T16" fmla="*/ 170 w 333"/>
                <a:gd name="T17" fmla="*/ 28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21">
                  <a:moveTo>
                    <a:pt x="170" y="287"/>
                  </a:moveTo>
                  <a:cubicBezTo>
                    <a:pt x="37" y="166"/>
                    <a:pt x="37" y="166"/>
                    <a:pt x="37" y="166"/>
                  </a:cubicBezTo>
                  <a:cubicBezTo>
                    <a:pt x="1" y="132"/>
                    <a:pt x="0" y="75"/>
                    <a:pt x="34" y="39"/>
                  </a:cubicBezTo>
                  <a:cubicBezTo>
                    <a:pt x="36" y="37"/>
                    <a:pt x="36" y="37"/>
                    <a:pt x="36" y="37"/>
                  </a:cubicBezTo>
                  <a:cubicBezTo>
                    <a:pt x="70" y="1"/>
                    <a:pt x="127" y="0"/>
                    <a:pt x="163" y="35"/>
                  </a:cubicBezTo>
                  <a:cubicBezTo>
                    <a:pt x="296" y="155"/>
                    <a:pt x="296" y="155"/>
                    <a:pt x="296" y="155"/>
                  </a:cubicBezTo>
                  <a:cubicBezTo>
                    <a:pt x="332" y="190"/>
                    <a:pt x="333" y="247"/>
                    <a:pt x="298" y="283"/>
                  </a:cubicBezTo>
                  <a:cubicBezTo>
                    <a:pt x="297" y="284"/>
                    <a:pt x="297" y="284"/>
                    <a:pt x="297" y="284"/>
                  </a:cubicBezTo>
                  <a:cubicBezTo>
                    <a:pt x="263" y="320"/>
                    <a:pt x="206" y="321"/>
                    <a:pt x="170" y="28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0" name="Freeform 54"/>
            <p:cNvSpPr/>
            <p:nvPr/>
          </p:nvSpPr>
          <p:spPr bwMode="auto">
            <a:xfrm>
              <a:off x="5585654" y="4240364"/>
              <a:ext cx="259077" cy="254022"/>
            </a:xfrm>
            <a:custGeom>
              <a:avLst/>
              <a:gdLst>
                <a:gd name="T0" fmla="*/ 87 w 251"/>
                <a:gd name="T1" fmla="*/ 211 h 246"/>
                <a:gd name="T2" fmla="*/ 37 w 251"/>
                <a:gd name="T3" fmla="*/ 166 h 246"/>
                <a:gd name="T4" fmla="*/ 34 w 251"/>
                <a:gd name="T5" fmla="*/ 38 h 246"/>
                <a:gd name="T6" fmla="*/ 35 w 251"/>
                <a:gd name="T7" fmla="*/ 37 h 246"/>
                <a:gd name="T8" fmla="*/ 163 w 251"/>
                <a:gd name="T9" fmla="*/ 34 h 246"/>
                <a:gd name="T10" fmla="*/ 214 w 251"/>
                <a:gd name="T11" fmla="*/ 79 h 246"/>
                <a:gd name="T12" fmla="*/ 216 w 251"/>
                <a:gd name="T13" fmla="*/ 207 h 246"/>
                <a:gd name="T14" fmla="*/ 215 w 251"/>
                <a:gd name="T15" fmla="*/ 208 h 246"/>
                <a:gd name="T16" fmla="*/ 87 w 251"/>
                <a:gd name="T17" fmla="*/ 21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246">
                  <a:moveTo>
                    <a:pt x="87" y="211"/>
                  </a:moveTo>
                  <a:cubicBezTo>
                    <a:pt x="37" y="166"/>
                    <a:pt x="37" y="166"/>
                    <a:pt x="37" y="166"/>
                  </a:cubicBezTo>
                  <a:cubicBezTo>
                    <a:pt x="1" y="131"/>
                    <a:pt x="0" y="74"/>
                    <a:pt x="34" y="38"/>
                  </a:cubicBezTo>
                  <a:cubicBezTo>
                    <a:pt x="35" y="37"/>
                    <a:pt x="35" y="37"/>
                    <a:pt x="35" y="37"/>
                  </a:cubicBezTo>
                  <a:cubicBezTo>
                    <a:pt x="70" y="1"/>
                    <a:pt x="127" y="0"/>
                    <a:pt x="163" y="34"/>
                  </a:cubicBezTo>
                  <a:cubicBezTo>
                    <a:pt x="214" y="79"/>
                    <a:pt x="214" y="79"/>
                    <a:pt x="214" y="79"/>
                  </a:cubicBezTo>
                  <a:cubicBezTo>
                    <a:pt x="250" y="114"/>
                    <a:pt x="251" y="171"/>
                    <a:pt x="216" y="207"/>
                  </a:cubicBezTo>
                  <a:cubicBezTo>
                    <a:pt x="215" y="208"/>
                    <a:pt x="215" y="208"/>
                    <a:pt x="215" y="208"/>
                  </a:cubicBezTo>
                  <a:cubicBezTo>
                    <a:pt x="181" y="244"/>
                    <a:pt x="123" y="246"/>
                    <a:pt x="87" y="21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1" name="Freeform 55"/>
            <p:cNvSpPr/>
            <p:nvPr/>
          </p:nvSpPr>
          <p:spPr bwMode="auto">
            <a:xfrm>
              <a:off x="5171763" y="3382883"/>
              <a:ext cx="756378" cy="415155"/>
            </a:xfrm>
            <a:custGeom>
              <a:avLst/>
              <a:gdLst>
                <a:gd name="T0" fmla="*/ 0 w 733"/>
                <a:gd name="T1" fmla="*/ 22 h 402"/>
                <a:gd name="T2" fmla="*/ 401 w 733"/>
                <a:gd name="T3" fmla="*/ 2 h 402"/>
                <a:gd name="T4" fmla="*/ 536 w 733"/>
                <a:gd name="T5" fmla="*/ 54 h 402"/>
                <a:gd name="T6" fmla="*/ 689 w 733"/>
                <a:gd name="T7" fmla="*/ 205 h 402"/>
                <a:gd name="T8" fmla="*/ 693 w 733"/>
                <a:gd name="T9" fmla="*/ 356 h 402"/>
                <a:gd name="T10" fmla="*/ 691 w 733"/>
                <a:gd name="T11" fmla="*/ 358 h 402"/>
                <a:gd name="T12" fmla="*/ 540 w 733"/>
                <a:gd name="T13" fmla="*/ 361 h 402"/>
                <a:gd name="T14" fmla="*/ 370 w 733"/>
                <a:gd name="T15" fmla="*/ 193 h 402"/>
                <a:gd name="T16" fmla="*/ 13 w 733"/>
                <a:gd name="T17" fmla="*/ 244 h 402"/>
                <a:gd name="T18" fmla="*/ 0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0" y="22"/>
                  </a:moveTo>
                  <a:cubicBezTo>
                    <a:pt x="401" y="2"/>
                    <a:pt x="401" y="2"/>
                    <a:pt x="401" y="2"/>
                  </a:cubicBezTo>
                  <a:cubicBezTo>
                    <a:pt x="451" y="0"/>
                    <a:pt x="500" y="18"/>
                    <a:pt x="536" y="54"/>
                  </a:cubicBezTo>
                  <a:cubicBezTo>
                    <a:pt x="689" y="205"/>
                    <a:pt x="689" y="205"/>
                    <a:pt x="689" y="205"/>
                  </a:cubicBezTo>
                  <a:cubicBezTo>
                    <a:pt x="732" y="246"/>
                    <a:pt x="733" y="314"/>
                    <a:pt x="693" y="356"/>
                  </a:cubicBezTo>
                  <a:cubicBezTo>
                    <a:pt x="691" y="358"/>
                    <a:pt x="691" y="358"/>
                    <a:pt x="691" y="358"/>
                  </a:cubicBezTo>
                  <a:cubicBezTo>
                    <a:pt x="650" y="401"/>
                    <a:pt x="583" y="402"/>
                    <a:pt x="540" y="361"/>
                  </a:cubicBezTo>
                  <a:cubicBezTo>
                    <a:pt x="370" y="193"/>
                    <a:pt x="370" y="193"/>
                    <a:pt x="370" y="193"/>
                  </a:cubicBezTo>
                  <a:cubicBezTo>
                    <a:pt x="13" y="244"/>
                    <a:pt x="13" y="244"/>
                    <a:pt x="13" y="244"/>
                  </a:cubicBezTo>
                  <a:cubicBezTo>
                    <a:pt x="0" y="22"/>
                    <a:pt x="0" y="22"/>
                    <a:pt x="0" y="22"/>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2" name="Freeform 56"/>
            <p:cNvSpPr/>
            <p:nvPr/>
          </p:nvSpPr>
          <p:spPr bwMode="auto">
            <a:xfrm>
              <a:off x="5553427" y="3582561"/>
              <a:ext cx="345647" cy="236329"/>
            </a:xfrm>
            <a:custGeom>
              <a:avLst/>
              <a:gdLst>
                <a:gd name="T0" fmla="*/ 0 w 335"/>
                <a:gd name="T1" fmla="*/ 0 h 229"/>
                <a:gd name="T2" fmla="*/ 147 w 335"/>
                <a:gd name="T3" fmla="*/ 189 h 229"/>
                <a:gd name="T4" fmla="*/ 230 w 335"/>
                <a:gd name="T5" fmla="*/ 229 h 229"/>
                <a:gd name="T6" fmla="*/ 297 w 335"/>
                <a:gd name="T7" fmla="*/ 205 h 229"/>
                <a:gd name="T8" fmla="*/ 299 w 335"/>
                <a:gd name="T9" fmla="*/ 204 h 229"/>
                <a:gd name="T10" fmla="*/ 335 w 335"/>
                <a:gd name="T11" fmla="*/ 148 h 229"/>
                <a:gd name="T12" fmla="*/ 323 w 335"/>
                <a:gd name="T13" fmla="*/ 163 h 229"/>
                <a:gd name="T14" fmla="*/ 323 w 335"/>
                <a:gd name="T15" fmla="*/ 163 h 229"/>
                <a:gd name="T16" fmla="*/ 323 w 335"/>
                <a:gd name="T17" fmla="*/ 163 h 229"/>
                <a:gd name="T18" fmla="*/ 321 w 335"/>
                <a:gd name="T19" fmla="*/ 165 h 229"/>
                <a:gd name="T20" fmla="*/ 244 w 335"/>
                <a:gd name="T21" fmla="*/ 198 h 229"/>
                <a:gd name="T22" fmla="*/ 170 w 335"/>
                <a:gd name="T23" fmla="*/ 168 h 229"/>
                <a:gd name="T24" fmla="*/ 0 w 335"/>
                <a:gd name="T2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229">
                  <a:moveTo>
                    <a:pt x="0" y="0"/>
                  </a:moveTo>
                  <a:cubicBezTo>
                    <a:pt x="147" y="189"/>
                    <a:pt x="147" y="189"/>
                    <a:pt x="147" y="189"/>
                  </a:cubicBezTo>
                  <a:cubicBezTo>
                    <a:pt x="168" y="215"/>
                    <a:pt x="199" y="229"/>
                    <a:pt x="230" y="229"/>
                  </a:cubicBezTo>
                  <a:cubicBezTo>
                    <a:pt x="254" y="229"/>
                    <a:pt x="277" y="221"/>
                    <a:pt x="297" y="205"/>
                  </a:cubicBezTo>
                  <a:cubicBezTo>
                    <a:pt x="299" y="204"/>
                    <a:pt x="299" y="204"/>
                    <a:pt x="299" y="204"/>
                  </a:cubicBezTo>
                  <a:cubicBezTo>
                    <a:pt x="317" y="189"/>
                    <a:pt x="329" y="169"/>
                    <a:pt x="335" y="148"/>
                  </a:cubicBezTo>
                  <a:cubicBezTo>
                    <a:pt x="332" y="153"/>
                    <a:pt x="327" y="158"/>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3" name="Freeform 57"/>
            <p:cNvSpPr>
              <a:spLocks noEditPoints="1"/>
            </p:cNvSpPr>
            <p:nvPr/>
          </p:nvSpPr>
          <p:spPr bwMode="auto">
            <a:xfrm>
              <a:off x="5553427" y="3582561"/>
              <a:ext cx="345647" cy="204102"/>
            </a:xfrm>
            <a:custGeom>
              <a:avLst/>
              <a:gdLst>
                <a:gd name="T0" fmla="*/ 335 w 335"/>
                <a:gd name="T1" fmla="*/ 148 h 198"/>
                <a:gd name="T2" fmla="*/ 323 w 335"/>
                <a:gd name="T3" fmla="*/ 163 h 198"/>
                <a:gd name="T4" fmla="*/ 335 w 335"/>
                <a:gd name="T5" fmla="*/ 148 h 198"/>
                <a:gd name="T6" fmla="*/ 335 w 335"/>
                <a:gd name="T7" fmla="*/ 148 h 198"/>
                <a:gd name="T8" fmla="*/ 0 w 335"/>
                <a:gd name="T9" fmla="*/ 0 h 198"/>
                <a:gd name="T10" fmla="*/ 0 w 335"/>
                <a:gd name="T11" fmla="*/ 0 h 198"/>
                <a:gd name="T12" fmla="*/ 170 w 335"/>
                <a:gd name="T13" fmla="*/ 168 h 198"/>
                <a:gd name="T14" fmla="*/ 244 w 335"/>
                <a:gd name="T15" fmla="*/ 198 h 198"/>
                <a:gd name="T16" fmla="*/ 321 w 335"/>
                <a:gd name="T17" fmla="*/ 165 h 198"/>
                <a:gd name="T18" fmla="*/ 323 w 335"/>
                <a:gd name="T19" fmla="*/ 163 h 198"/>
                <a:gd name="T20" fmla="*/ 323 w 335"/>
                <a:gd name="T21" fmla="*/ 163 h 198"/>
                <a:gd name="T22" fmla="*/ 323 w 335"/>
                <a:gd name="T23" fmla="*/ 163 h 198"/>
                <a:gd name="T24" fmla="*/ 321 w 335"/>
                <a:gd name="T25" fmla="*/ 165 h 198"/>
                <a:gd name="T26" fmla="*/ 244 w 335"/>
                <a:gd name="T27" fmla="*/ 198 h 198"/>
                <a:gd name="T28" fmla="*/ 170 w 335"/>
                <a:gd name="T29" fmla="*/ 168 h 198"/>
                <a:gd name="T30" fmla="*/ 0 w 335"/>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5" h="198">
                  <a:moveTo>
                    <a:pt x="335" y="148"/>
                  </a:moveTo>
                  <a:cubicBezTo>
                    <a:pt x="332" y="153"/>
                    <a:pt x="327" y="158"/>
                    <a:pt x="323" y="163"/>
                  </a:cubicBezTo>
                  <a:cubicBezTo>
                    <a:pt x="327" y="158"/>
                    <a:pt x="332" y="153"/>
                    <a:pt x="335" y="148"/>
                  </a:cubicBezTo>
                  <a:cubicBezTo>
                    <a:pt x="335" y="148"/>
                    <a:pt x="335" y="148"/>
                    <a:pt x="335" y="148"/>
                  </a:cubicBezTo>
                  <a:moveTo>
                    <a:pt x="0" y="0"/>
                  </a:moveTo>
                  <a:cubicBezTo>
                    <a:pt x="0" y="0"/>
                    <a:pt x="0" y="0"/>
                    <a:pt x="0" y="0"/>
                  </a:cubicBezTo>
                  <a:cubicBezTo>
                    <a:pt x="170" y="168"/>
                    <a:pt x="170" y="168"/>
                    <a:pt x="170" y="168"/>
                  </a:cubicBezTo>
                  <a:cubicBezTo>
                    <a:pt x="191" y="188"/>
                    <a:pt x="217" y="198"/>
                    <a:pt x="244" y="198"/>
                  </a:cubicBezTo>
                  <a:cubicBezTo>
                    <a:pt x="272" y="198"/>
                    <a:pt x="300" y="187"/>
                    <a:pt x="321" y="165"/>
                  </a:cubicBezTo>
                  <a:cubicBezTo>
                    <a:pt x="323" y="163"/>
                    <a:pt x="323" y="163"/>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4" name="Freeform 60"/>
            <p:cNvSpPr/>
            <p:nvPr/>
          </p:nvSpPr>
          <p:spPr bwMode="auto">
            <a:xfrm>
              <a:off x="4900048" y="3380987"/>
              <a:ext cx="120060" cy="470130"/>
            </a:xfrm>
            <a:custGeom>
              <a:avLst/>
              <a:gdLst>
                <a:gd name="T0" fmla="*/ 190 w 190"/>
                <a:gd name="T1" fmla="*/ 0 h 744"/>
                <a:gd name="T2" fmla="*/ 0 w 190"/>
                <a:gd name="T3" fmla="*/ 734 h 744"/>
                <a:gd name="T4" fmla="*/ 82 w 190"/>
                <a:gd name="T5" fmla="*/ 744 h 744"/>
                <a:gd name="T6" fmla="*/ 190 w 190"/>
                <a:gd name="T7" fmla="*/ 0 h 744"/>
              </a:gdLst>
              <a:ahLst/>
              <a:cxnLst>
                <a:cxn ang="0">
                  <a:pos x="T0" y="T1"/>
                </a:cxn>
                <a:cxn ang="0">
                  <a:pos x="T2" y="T3"/>
                </a:cxn>
                <a:cxn ang="0">
                  <a:pos x="T4" y="T5"/>
                </a:cxn>
                <a:cxn ang="0">
                  <a:pos x="T6" y="T7"/>
                </a:cxn>
              </a:cxnLst>
              <a:rect l="0" t="0" r="r" b="b"/>
              <a:pathLst>
                <a:path w="190" h="744">
                  <a:moveTo>
                    <a:pt x="190" y="0"/>
                  </a:moveTo>
                  <a:lnTo>
                    <a:pt x="0" y="734"/>
                  </a:lnTo>
                  <a:lnTo>
                    <a:pt x="82" y="744"/>
                  </a:lnTo>
                  <a:lnTo>
                    <a:pt x="190" y="0"/>
                  </a:lnTo>
                  <a:close/>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5" name="Freeform 64"/>
            <p:cNvSpPr/>
            <p:nvPr/>
          </p:nvSpPr>
          <p:spPr bwMode="auto">
            <a:xfrm>
              <a:off x="6268732" y="3368349"/>
              <a:ext cx="134594" cy="541534"/>
            </a:xfrm>
            <a:custGeom>
              <a:avLst/>
              <a:gdLst>
                <a:gd name="T0" fmla="*/ 0 w 213"/>
                <a:gd name="T1" fmla="*/ 0 h 857"/>
                <a:gd name="T2" fmla="*/ 76 w 213"/>
                <a:gd name="T3" fmla="*/ 857 h 857"/>
                <a:gd name="T4" fmla="*/ 213 w 213"/>
                <a:gd name="T5" fmla="*/ 819 h 857"/>
                <a:gd name="T6" fmla="*/ 0 w 213"/>
                <a:gd name="T7" fmla="*/ 0 h 857"/>
              </a:gdLst>
              <a:ahLst/>
              <a:cxnLst>
                <a:cxn ang="0">
                  <a:pos x="T0" y="T1"/>
                </a:cxn>
                <a:cxn ang="0">
                  <a:pos x="T2" y="T3"/>
                </a:cxn>
                <a:cxn ang="0">
                  <a:pos x="T4" y="T5"/>
                </a:cxn>
                <a:cxn ang="0">
                  <a:pos x="T6" y="T7"/>
                </a:cxn>
              </a:cxnLst>
              <a:rect l="0" t="0" r="r" b="b"/>
              <a:pathLst>
                <a:path w="213" h="857">
                  <a:moveTo>
                    <a:pt x="0" y="0"/>
                  </a:moveTo>
                  <a:lnTo>
                    <a:pt x="76" y="857"/>
                  </a:lnTo>
                  <a:lnTo>
                    <a:pt x="213" y="819"/>
                  </a:lnTo>
                  <a:lnTo>
                    <a:pt x="0" y="0"/>
                  </a:lnTo>
                  <a:close/>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6" name="Freeform 32"/>
            <p:cNvSpPr/>
            <p:nvPr/>
          </p:nvSpPr>
          <p:spPr bwMode="auto">
            <a:xfrm>
              <a:off x="6346838" y="1601043"/>
              <a:ext cx="5845162" cy="2362551"/>
            </a:xfrm>
            <a:custGeom>
              <a:avLst/>
              <a:gdLst>
                <a:gd name="T0" fmla="*/ 0 w 2791"/>
                <a:gd name="T1" fmla="*/ 816 h 1851"/>
                <a:gd name="T2" fmla="*/ 250 w 2791"/>
                <a:gd name="T3" fmla="*/ 1851 h 1851"/>
                <a:gd name="T4" fmla="*/ 2791 w 2791"/>
                <a:gd name="T5" fmla="*/ 1365 h 1851"/>
                <a:gd name="T6" fmla="*/ 2791 w 2791"/>
                <a:gd name="T7" fmla="*/ 0 h 1851"/>
                <a:gd name="T8" fmla="*/ 0 w 2791"/>
                <a:gd name="T9" fmla="*/ 816 h 1851"/>
                <a:gd name="connsiteX0" fmla="*/ 0 w 32507"/>
                <a:gd name="connsiteY0" fmla="*/ 14287 h 19879"/>
                <a:gd name="connsiteX1" fmla="*/ 896 w 32507"/>
                <a:gd name="connsiteY1" fmla="*/ 19879 h 19879"/>
                <a:gd name="connsiteX2" fmla="*/ 10000 w 32507"/>
                <a:gd name="connsiteY2" fmla="*/ 17253 h 19879"/>
                <a:gd name="connsiteX3" fmla="*/ 32507 w 32507"/>
                <a:gd name="connsiteY3" fmla="*/ 0 h 19879"/>
                <a:gd name="connsiteX4" fmla="*/ 0 w 32507"/>
                <a:gd name="connsiteY4" fmla="*/ 14287 h 19879"/>
                <a:gd name="connsiteX0-1" fmla="*/ 0 w 33261"/>
                <a:gd name="connsiteY0-2" fmla="*/ 14536 h 20128"/>
                <a:gd name="connsiteX1-3" fmla="*/ 896 w 33261"/>
                <a:gd name="connsiteY1-4" fmla="*/ 20128 h 20128"/>
                <a:gd name="connsiteX2-5" fmla="*/ 10000 w 33261"/>
                <a:gd name="connsiteY2-6" fmla="*/ 17502 h 20128"/>
                <a:gd name="connsiteX3-7" fmla="*/ 33261 w 33261"/>
                <a:gd name="connsiteY3-8" fmla="*/ 0 h 20128"/>
                <a:gd name="connsiteX4-9" fmla="*/ 0 w 33261"/>
                <a:gd name="connsiteY4-10" fmla="*/ 14536 h 20128"/>
                <a:gd name="connsiteX0-11" fmla="*/ 0 w 33261"/>
                <a:gd name="connsiteY0-12" fmla="*/ 14536 h 20128"/>
                <a:gd name="connsiteX1-13" fmla="*/ 896 w 33261"/>
                <a:gd name="connsiteY1-14" fmla="*/ 20128 h 20128"/>
                <a:gd name="connsiteX2-15" fmla="*/ 33119 w 33261"/>
                <a:gd name="connsiteY2-16" fmla="*/ 10715 h 20128"/>
                <a:gd name="connsiteX3-17" fmla="*/ 33261 w 33261"/>
                <a:gd name="connsiteY3-18" fmla="*/ 0 h 20128"/>
                <a:gd name="connsiteX4-19" fmla="*/ 0 w 33261"/>
                <a:gd name="connsiteY4-20" fmla="*/ 14536 h 20128"/>
                <a:gd name="connsiteX0-21" fmla="*/ 0 w 33143"/>
                <a:gd name="connsiteY0-22" fmla="*/ 14607 h 20199"/>
                <a:gd name="connsiteX1-23" fmla="*/ 896 w 33143"/>
                <a:gd name="connsiteY1-24" fmla="*/ 20199 h 20199"/>
                <a:gd name="connsiteX2-25" fmla="*/ 33119 w 33143"/>
                <a:gd name="connsiteY2-26" fmla="*/ 10786 h 20199"/>
                <a:gd name="connsiteX3-27" fmla="*/ 33143 w 33143"/>
                <a:gd name="connsiteY3-28" fmla="*/ 0 h 20199"/>
                <a:gd name="connsiteX4-29" fmla="*/ 0 w 33143"/>
                <a:gd name="connsiteY4-30" fmla="*/ 14607 h 2019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143" h="20199">
                  <a:moveTo>
                    <a:pt x="0" y="14607"/>
                  </a:moveTo>
                  <a:lnTo>
                    <a:pt x="896" y="20199"/>
                  </a:lnTo>
                  <a:lnTo>
                    <a:pt x="33119" y="10786"/>
                  </a:lnTo>
                  <a:cubicBezTo>
                    <a:pt x="33166" y="7214"/>
                    <a:pt x="33096" y="3572"/>
                    <a:pt x="33143" y="0"/>
                  </a:cubicBezTo>
                  <a:lnTo>
                    <a:pt x="0" y="14607"/>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317" name="Freeform 38"/>
            <p:cNvSpPr/>
            <p:nvPr/>
          </p:nvSpPr>
          <p:spPr bwMode="auto">
            <a:xfrm>
              <a:off x="-23122" y="1824921"/>
              <a:ext cx="4959188" cy="2110870"/>
            </a:xfrm>
            <a:custGeom>
              <a:avLst/>
              <a:gdLst>
                <a:gd name="T0" fmla="*/ 2803 w 2803"/>
                <a:gd name="T1" fmla="*/ 819 h 1854"/>
                <a:gd name="T2" fmla="*/ 2553 w 2803"/>
                <a:gd name="T3" fmla="*/ 1854 h 1854"/>
                <a:gd name="T4" fmla="*/ 0 w 2803"/>
                <a:gd name="T5" fmla="*/ 1363 h 1854"/>
                <a:gd name="T6" fmla="*/ 0 w 2803"/>
                <a:gd name="T7" fmla="*/ 0 h 1854"/>
                <a:gd name="T8" fmla="*/ 2803 w 2803"/>
                <a:gd name="T9" fmla="*/ 819 h 1854"/>
                <a:gd name="connsiteX0" fmla="*/ 28445 w 28445"/>
                <a:gd name="connsiteY0" fmla="*/ 12577 h 18160"/>
                <a:gd name="connsiteX1" fmla="*/ 27553 w 28445"/>
                <a:gd name="connsiteY1" fmla="*/ 18160 h 18160"/>
                <a:gd name="connsiteX2" fmla="*/ 18445 w 28445"/>
                <a:gd name="connsiteY2" fmla="*/ 15512 h 18160"/>
                <a:gd name="connsiteX3" fmla="*/ 0 w 28445"/>
                <a:gd name="connsiteY3" fmla="*/ 0 h 18160"/>
                <a:gd name="connsiteX4" fmla="*/ 28445 w 28445"/>
                <a:gd name="connsiteY4" fmla="*/ 12577 h 18160"/>
                <a:gd name="connsiteX0-1" fmla="*/ 28445 w 28445"/>
                <a:gd name="connsiteY0-2" fmla="*/ 12577 h 18160"/>
                <a:gd name="connsiteX1-3" fmla="*/ 27553 w 28445"/>
                <a:gd name="connsiteY1-4" fmla="*/ 18160 h 18160"/>
                <a:gd name="connsiteX2-5" fmla="*/ 517 w 28445"/>
                <a:gd name="connsiteY2-6" fmla="*/ 10119 h 18160"/>
                <a:gd name="connsiteX3-7" fmla="*/ 0 w 28445"/>
                <a:gd name="connsiteY3-8" fmla="*/ 0 h 18160"/>
                <a:gd name="connsiteX4-9" fmla="*/ 28445 w 28445"/>
                <a:gd name="connsiteY4-10" fmla="*/ 12577 h 18160"/>
                <a:gd name="connsiteX0-11" fmla="*/ 27999 w 27999"/>
                <a:gd name="connsiteY0-12" fmla="*/ 12435 h 18018"/>
                <a:gd name="connsiteX1-13" fmla="*/ 27107 w 27999"/>
                <a:gd name="connsiteY1-14" fmla="*/ 18018 h 18018"/>
                <a:gd name="connsiteX2-15" fmla="*/ 71 w 27999"/>
                <a:gd name="connsiteY2-16" fmla="*/ 9977 h 18018"/>
                <a:gd name="connsiteX3-17" fmla="*/ 0 w 27999"/>
                <a:gd name="connsiteY3-18" fmla="*/ 0 h 18018"/>
                <a:gd name="connsiteX4-19" fmla="*/ 27999 w 27999"/>
                <a:gd name="connsiteY4-20" fmla="*/ 12435 h 1801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7999" h="18018">
                  <a:moveTo>
                    <a:pt x="27999" y="12435"/>
                  </a:moveTo>
                  <a:lnTo>
                    <a:pt x="27107" y="18018"/>
                  </a:lnTo>
                  <a:lnTo>
                    <a:pt x="71" y="9977"/>
                  </a:lnTo>
                  <a:cubicBezTo>
                    <a:pt x="-101" y="6604"/>
                    <a:pt x="172" y="3373"/>
                    <a:pt x="0" y="0"/>
                  </a:cubicBezTo>
                  <a:lnTo>
                    <a:pt x="27999" y="12435"/>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p>
          </p:txBody>
        </p:sp>
        <p:sp>
          <p:nvSpPr>
            <p:cNvPr id="318" name="Freeform 33"/>
            <p:cNvSpPr/>
            <p:nvPr/>
          </p:nvSpPr>
          <p:spPr bwMode="auto">
            <a:xfrm>
              <a:off x="6558772" y="3735480"/>
              <a:ext cx="132698" cy="133962"/>
            </a:xfrm>
            <a:custGeom>
              <a:avLst/>
              <a:gdLst>
                <a:gd name="T0" fmla="*/ 128 w 128"/>
                <a:gd name="T1" fmla="*/ 65 h 130"/>
                <a:gd name="T2" fmla="*/ 63 w 128"/>
                <a:gd name="T3" fmla="*/ 130 h 130"/>
                <a:gd name="T4" fmla="*/ 0 w 128"/>
                <a:gd name="T5" fmla="*/ 65 h 130"/>
                <a:gd name="T6" fmla="*/ 67 w 128"/>
                <a:gd name="T7" fmla="*/ 2 h 130"/>
                <a:gd name="T8" fmla="*/ 128 w 128"/>
                <a:gd name="T9" fmla="*/ 65 h 130"/>
              </a:gdLst>
              <a:ahLst/>
              <a:cxnLst>
                <a:cxn ang="0">
                  <a:pos x="T0" y="T1"/>
                </a:cxn>
                <a:cxn ang="0">
                  <a:pos x="T2" y="T3"/>
                </a:cxn>
                <a:cxn ang="0">
                  <a:pos x="T4" y="T5"/>
                </a:cxn>
                <a:cxn ang="0">
                  <a:pos x="T6" y="T7"/>
                </a:cxn>
                <a:cxn ang="0">
                  <a:pos x="T8" y="T9"/>
                </a:cxn>
              </a:cxnLst>
              <a:rect l="0" t="0" r="r" b="b"/>
              <a:pathLst>
                <a:path w="128" h="130">
                  <a:moveTo>
                    <a:pt x="128" y="65"/>
                  </a:moveTo>
                  <a:cubicBezTo>
                    <a:pt x="128" y="101"/>
                    <a:pt x="99" y="130"/>
                    <a:pt x="63" y="130"/>
                  </a:cubicBezTo>
                  <a:cubicBezTo>
                    <a:pt x="28" y="129"/>
                    <a:pt x="0" y="100"/>
                    <a:pt x="0" y="65"/>
                  </a:cubicBezTo>
                  <a:cubicBezTo>
                    <a:pt x="1" y="29"/>
                    <a:pt x="31" y="0"/>
                    <a:pt x="67" y="2"/>
                  </a:cubicBezTo>
                  <a:cubicBezTo>
                    <a:pt x="100" y="3"/>
                    <a:pt x="127" y="31"/>
                    <a:pt x="128"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19" name="Freeform 34"/>
            <p:cNvSpPr/>
            <p:nvPr/>
          </p:nvSpPr>
          <p:spPr bwMode="auto">
            <a:xfrm>
              <a:off x="6759083" y="3695039"/>
              <a:ext cx="144704" cy="145336"/>
            </a:xfrm>
            <a:custGeom>
              <a:avLst/>
              <a:gdLst>
                <a:gd name="T0" fmla="*/ 133 w 140"/>
                <a:gd name="T1" fmla="*/ 60 h 141"/>
                <a:gd name="T2" fmla="*/ 59 w 140"/>
                <a:gd name="T3" fmla="*/ 133 h 141"/>
                <a:gd name="T4" fmla="*/ 7 w 140"/>
                <a:gd name="T5" fmla="*/ 80 h 141"/>
                <a:gd name="T6" fmla="*/ 82 w 140"/>
                <a:gd name="T7" fmla="*/ 7 h 141"/>
                <a:gd name="T8" fmla="*/ 133 w 140"/>
                <a:gd name="T9" fmla="*/ 60 h 141"/>
              </a:gdLst>
              <a:ahLst/>
              <a:cxnLst>
                <a:cxn ang="0">
                  <a:pos x="T0" y="T1"/>
                </a:cxn>
                <a:cxn ang="0">
                  <a:pos x="T2" y="T3"/>
                </a:cxn>
                <a:cxn ang="0">
                  <a:pos x="T4" y="T5"/>
                </a:cxn>
                <a:cxn ang="0">
                  <a:pos x="T6" y="T7"/>
                </a:cxn>
                <a:cxn ang="0">
                  <a:pos x="T8" y="T9"/>
                </a:cxn>
              </a:cxnLst>
              <a:rect l="0" t="0" r="r" b="b"/>
              <a:pathLst>
                <a:path w="140" h="141">
                  <a:moveTo>
                    <a:pt x="133" y="60"/>
                  </a:moveTo>
                  <a:cubicBezTo>
                    <a:pt x="140" y="104"/>
                    <a:pt x="102" y="141"/>
                    <a:pt x="59" y="133"/>
                  </a:cubicBezTo>
                  <a:cubicBezTo>
                    <a:pt x="32" y="129"/>
                    <a:pt x="11" y="107"/>
                    <a:pt x="7" y="80"/>
                  </a:cubicBezTo>
                  <a:cubicBezTo>
                    <a:pt x="0" y="36"/>
                    <a:pt x="38" y="0"/>
                    <a:pt x="82" y="7"/>
                  </a:cubicBezTo>
                  <a:cubicBezTo>
                    <a:pt x="108" y="12"/>
                    <a:pt x="129" y="34"/>
                    <a:pt x="133"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0" name="Freeform 35"/>
            <p:cNvSpPr/>
            <p:nvPr/>
          </p:nvSpPr>
          <p:spPr bwMode="auto">
            <a:xfrm>
              <a:off x="6966977" y="3659021"/>
              <a:ext cx="143440" cy="146600"/>
            </a:xfrm>
            <a:custGeom>
              <a:avLst/>
              <a:gdLst>
                <a:gd name="T0" fmla="*/ 133 w 139"/>
                <a:gd name="T1" fmla="*/ 61 h 142"/>
                <a:gd name="T2" fmla="*/ 58 w 139"/>
                <a:gd name="T3" fmla="*/ 134 h 142"/>
                <a:gd name="T4" fmla="*/ 6 w 139"/>
                <a:gd name="T5" fmla="*/ 81 h 142"/>
                <a:gd name="T6" fmla="*/ 81 w 139"/>
                <a:gd name="T7" fmla="*/ 8 h 142"/>
                <a:gd name="T8" fmla="*/ 133 w 139"/>
                <a:gd name="T9" fmla="*/ 61 h 142"/>
              </a:gdLst>
              <a:ahLst/>
              <a:cxnLst>
                <a:cxn ang="0">
                  <a:pos x="T0" y="T1"/>
                </a:cxn>
                <a:cxn ang="0">
                  <a:pos x="T2" y="T3"/>
                </a:cxn>
                <a:cxn ang="0">
                  <a:pos x="T4" y="T5"/>
                </a:cxn>
                <a:cxn ang="0">
                  <a:pos x="T6" y="T7"/>
                </a:cxn>
                <a:cxn ang="0">
                  <a:pos x="T8" y="T9"/>
                </a:cxn>
              </a:cxnLst>
              <a:rect l="0" t="0" r="r" b="b"/>
              <a:pathLst>
                <a:path w="139" h="142">
                  <a:moveTo>
                    <a:pt x="133" y="61"/>
                  </a:moveTo>
                  <a:cubicBezTo>
                    <a:pt x="139" y="105"/>
                    <a:pt x="101" y="142"/>
                    <a:pt x="58" y="134"/>
                  </a:cubicBezTo>
                  <a:cubicBezTo>
                    <a:pt x="31" y="129"/>
                    <a:pt x="10" y="108"/>
                    <a:pt x="6" y="81"/>
                  </a:cubicBezTo>
                  <a:cubicBezTo>
                    <a:pt x="0" y="37"/>
                    <a:pt x="37" y="0"/>
                    <a:pt x="81" y="8"/>
                  </a:cubicBezTo>
                  <a:cubicBezTo>
                    <a:pt x="107" y="13"/>
                    <a:pt x="129" y="34"/>
                    <a:pt x="133"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1" name="Freeform 39"/>
            <p:cNvSpPr/>
            <p:nvPr/>
          </p:nvSpPr>
          <p:spPr bwMode="auto">
            <a:xfrm>
              <a:off x="4630861" y="3735480"/>
              <a:ext cx="132698" cy="133962"/>
            </a:xfrm>
            <a:custGeom>
              <a:avLst/>
              <a:gdLst>
                <a:gd name="T0" fmla="*/ 0 w 129"/>
                <a:gd name="T1" fmla="*/ 65 h 130"/>
                <a:gd name="T2" fmla="*/ 65 w 129"/>
                <a:gd name="T3" fmla="*/ 130 h 130"/>
                <a:gd name="T4" fmla="*/ 128 w 129"/>
                <a:gd name="T5" fmla="*/ 65 h 130"/>
                <a:gd name="T6" fmla="*/ 62 w 129"/>
                <a:gd name="T7" fmla="*/ 2 h 130"/>
                <a:gd name="T8" fmla="*/ 0 w 129"/>
                <a:gd name="T9" fmla="*/ 65 h 130"/>
              </a:gdLst>
              <a:ahLst/>
              <a:cxnLst>
                <a:cxn ang="0">
                  <a:pos x="T0" y="T1"/>
                </a:cxn>
                <a:cxn ang="0">
                  <a:pos x="T2" y="T3"/>
                </a:cxn>
                <a:cxn ang="0">
                  <a:pos x="T4" y="T5"/>
                </a:cxn>
                <a:cxn ang="0">
                  <a:pos x="T6" y="T7"/>
                </a:cxn>
                <a:cxn ang="0">
                  <a:pos x="T8" y="T9"/>
                </a:cxn>
              </a:cxnLst>
              <a:rect l="0" t="0" r="r" b="b"/>
              <a:pathLst>
                <a:path w="129" h="130">
                  <a:moveTo>
                    <a:pt x="0" y="65"/>
                  </a:moveTo>
                  <a:cubicBezTo>
                    <a:pt x="0" y="101"/>
                    <a:pt x="29" y="130"/>
                    <a:pt x="65" y="130"/>
                  </a:cubicBezTo>
                  <a:cubicBezTo>
                    <a:pt x="101" y="129"/>
                    <a:pt x="129" y="100"/>
                    <a:pt x="128" y="65"/>
                  </a:cubicBezTo>
                  <a:cubicBezTo>
                    <a:pt x="128" y="29"/>
                    <a:pt x="98" y="0"/>
                    <a:pt x="62" y="2"/>
                  </a:cubicBezTo>
                  <a:cubicBezTo>
                    <a:pt x="28" y="3"/>
                    <a:pt x="1" y="31"/>
                    <a:pt x="0"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2" name="Freeform 40"/>
            <p:cNvSpPr/>
            <p:nvPr/>
          </p:nvSpPr>
          <p:spPr bwMode="auto">
            <a:xfrm>
              <a:off x="4417912" y="3695039"/>
              <a:ext cx="144704" cy="145336"/>
            </a:xfrm>
            <a:custGeom>
              <a:avLst/>
              <a:gdLst>
                <a:gd name="T0" fmla="*/ 7 w 140"/>
                <a:gd name="T1" fmla="*/ 60 h 141"/>
                <a:gd name="T2" fmla="*/ 82 w 140"/>
                <a:gd name="T3" fmla="*/ 133 h 141"/>
                <a:gd name="T4" fmla="*/ 133 w 140"/>
                <a:gd name="T5" fmla="*/ 80 h 141"/>
                <a:gd name="T6" fmla="*/ 58 w 140"/>
                <a:gd name="T7" fmla="*/ 7 h 141"/>
                <a:gd name="T8" fmla="*/ 7 w 140"/>
                <a:gd name="T9" fmla="*/ 60 h 141"/>
              </a:gdLst>
              <a:ahLst/>
              <a:cxnLst>
                <a:cxn ang="0">
                  <a:pos x="T0" y="T1"/>
                </a:cxn>
                <a:cxn ang="0">
                  <a:pos x="T2" y="T3"/>
                </a:cxn>
                <a:cxn ang="0">
                  <a:pos x="T4" y="T5"/>
                </a:cxn>
                <a:cxn ang="0">
                  <a:pos x="T6" y="T7"/>
                </a:cxn>
                <a:cxn ang="0">
                  <a:pos x="T8" y="T9"/>
                </a:cxn>
              </a:cxnLst>
              <a:rect l="0" t="0" r="r" b="b"/>
              <a:pathLst>
                <a:path w="140" h="141">
                  <a:moveTo>
                    <a:pt x="7" y="60"/>
                  </a:moveTo>
                  <a:cubicBezTo>
                    <a:pt x="0" y="104"/>
                    <a:pt x="38" y="141"/>
                    <a:pt x="82" y="133"/>
                  </a:cubicBezTo>
                  <a:cubicBezTo>
                    <a:pt x="108" y="129"/>
                    <a:pt x="129" y="107"/>
                    <a:pt x="133" y="80"/>
                  </a:cubicBezTo>
                  <a:cubicBezTo>
                    <a:pt x="140" y="36"/>
                    <a:pt x="102" y="0"/>
                    <a:pt x="58" y="7"/>
                  </a:cubicBezTo>
                  <a:cubicBezTo>
                    <a:pt x="32" y="12"/>
                    <a:pt x="11" y="34"/>
                    <a:pt x="7"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3" name="Freeform 41"/>
            <p:cNvSpPr/>
            <p:nvPr/>
          </p:nvSpPr>
          <p:spPr bwMode="auto">
            <a:xfrm>
              <a:off x="4211282" y="3659021"/>
              <a:ext cx="144704" cy="146600"/>
            </a:xfrm>
            <a:custGeom>
              <a:avLst/>
              <a:gdLst>
                <a:gd name="T0" fmla="*/ 7 w 140"/>
                <a:gd name="T1" fmla="*/ 61 h 142"/>
                <a:gd name="T2" fmla="*/ 82 w 140"/>
                <a:gd name="T3" fmla="*/ 134 h 142"/>
                <a:gd name="T4" fmla="*/ 133 w 140"/>
                <a:gd name="T5" fmla="*/ 81 h 142"/>
                <a:gd name="T6" fmla="*/ 58 w 140"/>
                <a:gd name="T7" fmla="*/ 8 h 142"/>
                <a:gd name="T8" fmla="*/ 7 w 140"/>
                <a:gd name="T9" fmla="*/ 61 h 142"/>
              </a:gdLst>
              <a:ahLst/>
              <a:cxnLst>
                <a:cxn ang="0">
                  <a:pos x="T0" y="T1"/>
                </a:cxn>
                <a:cxn ang="0">
                  <a:pos x="T2" y="T3"/>
                </a:cxn>
                <a:cxn ang="0">
                  <a:pos x="T4" y="T5"/>
                </a:cxn>
                <a:cxn ang="0">
                  <a:pos x="T6" y="T7"/>
                </a:cxn>
                <a:cxn ang="0">
                  <a:pos x="T8" y="T9"/>
                </a:cxn>
              </a:cxnLst>
              <a:rect l="0" t="0" r="r" b="b"/>
              <a:pathLst>
                <a:path w="140" h="142">
                  <a:moveTo>
                    <a:pt x="7" y="61"/>
                  </a:moveTo>
                  <a:cubicBezTo>
                    <a:pt x="0" y="105"/>
                    <a:pt x="38" y="142"/>
                    <a:pt x="82" y="134"/>
                  </a:cubicBezTo>
                  <a:cubicBezTo>
                    <a:pt x="108" y="129"/>
                    <a:pt x="129" y="108"/>
                    <a:pt x="133" y="81"/>
                  </a:cubicBezTo>
                  <a:cubicBezTo>
                    <a:pt x="140" y="37"/>
                    <a:pt x="102" y="0"/>
                    <a:pt x="58" y="8"/>
                  </a:cubicBezTo>
                  <a:cubicBezTo>
                    <a:pt x="32" y="13"/>
                    <a:pt x="11" y="34"/>
                    <a:pt x="7"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grpSp>
      <p:grpSp>
        <p:nvGrpSpPr>
          <p:cNvPr id="324" name="Group 88"/>
          <p:cNvGrpSpPr/>
          <p:nvPr/>
        </p:nvGrpSpPr>
        <p:grpSpPr>
          <a:xfrm>
            <a:off x="4594386" y="4200974"/>
            <a:ext cx="2015114" cy="1694742"/>
            <a:chOff x="4963869" y="1554810"/>
            <a:chExt cx="2015114" cy="1694742"/>
          </a:xfrm>
        </p:grpSpPr>
        <p:sp>
          <p:nvSpPr>
            <p:cNvPr id="325" name="Freeform 5"/>
            <p:cNvSpPr>
              <a:spLocks noEditPoints="1"/>
            </p:cNvSpPr>
            <p:nvPr/>
          </p:nvSpPr>
          <p:spPr bwMode="auto">
            <a:xfrm>
              <a:off x="4963869" y="2527928"/>
              <a:ext cx="496670" cy="593981"/>
            </a:xfrm>
            <a:custGeom>
              <a:avLst/>
              <a:gdLst>
                <a:gd name="T0" fmla="*/ 688 w 786"/>
                <a:gd name="T1" fmla="*/ 534 h 940"/>
                <a:gd name="T2" fmla="*/ 786 w 786"/>
                <a:gd name="T3" fmla="*/ 507 h 940"/>
                <a:gd name="T4" fmla="*/ 693 w 786"/>
                <a:gd name="T5" fmla="*/ 232 h 940"/>
                <a:gd name="T6" fmla="*/ 610 w 786"/>
                <a:gd name="T7" fmla="*/ 268 h 940"/>
                <a:gd name="T8" fmla="*/ 533 w 786"/>
                <a:gd name="T9" fmla="*/ 0 h 940"/>
                <a:gd name="T10" fmla="*/ 0 w 786"/>
                <a:gd name="T11" fmla="*/ 168 h 940"/>
                <a:gd name="T12" fmla="*/ 224 w 786"/>
                <a:gd name="T13" fmla="*/ 940 h 940"/>
                <a:gd name="T14" fmla="*/ 768 w 786"/>
                <a:gd name="T15" fmla="*/ 809 h 940"/>
                <a:gd name="T16" fmla="*/ 688 w 786"/>
                <a:gd name="T17" fmla="*/ 534 h 940"/>
                <a:gd name="T18" fmla="*/ 669 w 786"/>
                <a:gd name="T19" fmla="*/ 292 h 940"/>
                <a:gd name="T20" fmla="*/ 726 w 786"/>
                <a:gd name="T21" fmla="*/ 485 h 940"/>
                <a:gd name="T22" fmla="*/ 677 w 786"/>
                <a:gd name="T23" fmla="*/ 498 h 940"/>
                <a:gd name="T24" fmla="*/ 621 w 786"/>
                <a:gd name="T25" fmla="*/ 304 h 940"/>
                <a:gd name="T26" fmla="*/ 669 w 786"/>
                <a:gd name="T27" fmla="*/ 29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940">
                  <a:moveTo>
                    <a:pt x="688" y="534"/>
                  </a:moveTo>
                  <a:lnTo>
                    <a:pt x="786" y="507"/>
                  </a:lnTo>
                  <a:lnTo>
                    <a:pt x="693" y="232"/>
                  </a:lnTo>
                  <a:lnTo>
                    <a:pt x="610" y="268"/>
                  </a:lnTo>
                  <a:lnTo>
                    <a:pt x="533" y="0"/>
                  </a:lnTo>
                  <a:lnTo>
                    <a:pt x="0" y="168"/>
                  </a:lnTo>
                  <a:lnTo>
                    <a:pt x="224" y="940"/>
                  </a:lnTo>
                  <a:lnTo>
                    <a:pt x="768" y="809"/>
                  </a:lnTo>
                  <a:lnTo>
                    <a:pt x="688" y="534"/>
                  </a:lnTo>
                  <a:close/>
                  <a:moveTo>
                    <a:pt x="669" y="292"/>
                  </a:moveTo>
                  <a:lnTo>
                    <a:pt x="726" y="485"/>
                  </a:lnTo>
                  <a:lnTo>
                    <a:pt x="677" y="498"/>
                  </a:lnTo>
                  <a:lnTo>
                    <a:pt x="621" y="304"/>
                  </a:lnTo>
                  <a:lnTo>
                    <a:pt x="669" y="292"/>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26" name="Freeform 6"/>
            <p:cNvSpPr/>
            <p:nvPr/>
          </p:nvSpPr>
          <p:spPr bwMode="auto">
            <a:xfrm>
              <a:off x="5382184" y="2588590"/>
              <a:ext cx="531424" cy="226218"/>
            </a:xfrm>
            <a:custGeom>
              <a:avLst/>
              <a:gdLst>
                <a:gd name="T0" fmla="*/ 2 w 515"/>
                <a:gd name="T1" fmla="*/ 147 h 219"/>
                <a:gd name="T2" fmla="*/ 17 w 515"/>
                <a:gd name="T3" fmla="*/ 153 h 219"/>
                <a:gd name="T4" fmla="*/ 4 w 515"/>
                <a:gd name="T5" fmla="*/ 166 h 219"/>
                <a:gd name="T6" fmla="*/ 24 w 515"/>
                <a:gd name="T7" fmla="*/ 176 h 219"/>
                <a:gd name="T8" fmla="*/ 24 w 515"/>
                <a:gd name="T9" fmla="*/ 176 h 219"/>
                <a:gd name="T10" fmla="*/ 10 w 515"/>
                <a:gd name="T11" fmla="*/ 189 h 219"/>
                <a:gd name="T12" fmla="*/ 29 w 515"/>
                <a:gd name="T13" fmla="*/ 195 h 219"/>
                <a:gd name="T14" fmla="*/ 13 w 515"/>
                <a:gd name="T15" fmla="*/ 211 h 219"/>
                <a:gd name="T16" fmla="*/ 32 w 515"/>
                <a:gd name="T17" fmla="*/ 213 h 219"/>
                <a:gd name="T18" fmla="*/ 515 w 515"/>
                <a:gd name="T19" fmla="*/ 74 h 219"/>
                <a:gd name="T20" fmla="*/ 483 w 515"/>
                <a:gd name="T21" fmla="*/ 0 h 219"/>
                <a:gd name="T22" fmla="*/ 17 w 515"/>
                <a:gd name="T23" fmla="*/ 135 h 219"/>
                <a:gd name="T24" fmla="*/ 2 w 515"/>
                <a:gd name="T25"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19">
                  <a:moveTo>
                    <a:pt x="2" y="147"/>
                  </a:moveTo>
                  <a:cubicBezTo>
                    <a:pt x="3" y="154"/>
                    <a:pt x="12" y="155"/>
                    <a:pt x="17" y="153"/>
                  </a:cubicBezTo>
                  <a:cubicBezTo>
                    <a:pt x="12" y="154"/>
                    <a:pt x="3" y="157"/>
                    <a:pt x="4" y="166"/>
                  </a:cubicBezTo>
                  <a:cubicBezTo>
                    <a:pt x="6" y="176"/>
                    <a:pt x="20" y="176"/>
                    <a:pt x="24" y="176"/>
                  </a:cubicBezTo>
                  <a:cubicBezTo>
                    <a:pt x="24" y="176"/>
                    <a:pt x="24" y="176"/>
                    <a:pt x="24" y="176"/>
                  </a:cubicBezTo>
                  <a:cubicBezTo>
                    <a:pt x="20" y="177"/>
                    <a:pt x="9" y="180"/>
                    <a:pt x="10" y="189"/>
                  </a:cubicBezTo>
                  <a:cubicBezTo>
                    <a:pt x="12" y="197"/>
                    <a:pt x="24" y="196"/>
                    <a:pt x="29" y="195"/>
                  </a:cubicBezTo>
                  <a:cubicBezTo>
                    <a:pt x="24" y="196"/>
                    <a:pt x="11" y="200"/>
                    <a:pt x="13" y="211"/>
                  </a:cubicBezTo>
                  <a:cubicBezTo>
                    <a:pt x="15" y="219"/>
                    <a:pt x="32" y="213"/>
                    <a:pt x="32" y="213"/>
                  </a:cubicBezTo>
                  <a:cubicBezTo>
                    <a:pt x="350" y="91"/>
                    <a:pt x="515" y="74"/>
                    <a:pt x="515" y="74"/>
                  </a:cubicBezTo>
                  <a:cubicBezTo>
                    <a:pt x="483" y="0"/>
                    <a:pt x="483" y="0"/>
                    <a:pt x="483" y="0"/>
                  </a:cubicBezTo>
                  <a:cubicBezTo>
                    <a:pt x="145" y="77"/>
                    <a:pt x="49" y="126"/>
                    <a:pt x="17" y="135"/>
                  </a:cubicBezTo>
                  <a:cubicBezTo>
                    <a:pt x="17" y="135"/>
                    <a:pt x="0" y="140"/>
                    <a:pt x="2" y="14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7" name="Freeform 7"/>
            <p:cNvSpPr/>
            <p:nvPr/>
          </p:nvSpPr>
          <p:spPr bwMode="auto">
            <a:xfrm>
              <a:off x="6604269" y="2090657"/>
              <a:ext cx="374714" cy="384192"/>
            </a:xfrm>
            <a:custGeom>
              <a:avLst/>
              <a:gdLst>
                <a:gd name="T0" fmla="*/ 151 w 363"/>
                <a:gd name="T1" fmla="*/ 4 h 372"/>
                <a:gd name="T2" fmla="*/ 147 w 363"/>
                <a:gd name="T3" fmla="*/ 20 h 372"/>
                <a:gd name="T4" fmla="*/ 133 w 363"/>
                <a:gd name="T5" fmla="*/ 9 h 372"/>
                <a:gd name="T6" fmla="*/ 126 w 363"/>
                <a:gd name="T7" fmla="*/ 30 h 372"/>
                <a:gd name="T8" fmla="*/ 126 w 363"/>
                <a:gd name="T9" fmla="*/ 30 h 372"/>
                <a:gd name="T10" fmla="*/ 111 w 363"/>
                <a:gd name="T11" fmla="*/ 18 h 372"/>
                <a:gd name="T12" fmla="*/ 107 w 363"/>
                <a:gd name="T13" fmla="*/ 37 h 372"/>
                <a:gd name="T14" fmla="*/ 89 w 363"/>
                <a:gd name="T15" fmla="*/ 24 h 372"/>
                <a:gd name="T16" fmla="*/ 90 w 363"/>
                <a:gd name="T17" fmla="*/ 43 h 372"/>
                <a:gd name="T18" fmla="*/ 0 w 363"/>
                <a:gd name="T19" fmla="*/ 293 h 372"/>
                <a:gd name="T20" fmla="*/ 16 w 363"/>
                <a:gd name="T21" fmla="*/ 372 h 372"/>
                <a:gd name="T22" fmla="*/ 165 w 363"/>
                <a:gd name="T23" fmla="*/ 17 h 372"/>
                <a:gd name="T24" fmla="*/ 151 w 363"/>
                <a:gd name="T25" fmla="*/ 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372">
                  <a:moveTo>
                    <a:pt x="151" y="4"/>
                  </a:moveTo>
                  <a:cubicBezTo>
                    <a:pt x="144" y="7"/>
                    <a:pt x="146" y="14"/>
                    <a:pt x="147" y="20"/>
                  </a:cubicBezTo>
                  <a:cubicBezTo>
                    <a:pt x="145" y="14"/>
                    <a:pt x="141" y="6"/>
                    <a:pt x="133" y="9"/>
                  </a:cubicBezTo>
                  <a:cubicBezTo>
                    <a:pt x="123" y="12"/>
                    <a:pt x="125" y="25"/>
                    <a:pt x="126" y="30"/>
                  </a:cubicBezTo>
                  <a:cubicBezTo>
                    <a:pt x="126" y="30"/>
                    <a:pt x="126" y="30"/>
                    <a:pt x="126" y="30"/>
                  </a:cubicBezTo>
                  <a:cubicBezTo>
                    <a:pt x="124" y="26"/>
                    <a:pt x="119" y="15"/>
                    <a:pt x="111" y="18"/>
                  </a:cubicBezTo>
                  <a:cubicBezTo>
                    <a:pt x="103" y="20"/>
                    <a:pt x="106" y="32"/>
                    <a:pt x="107" y="37"/>
                  </a:cubicBezTo>
                  <a:cubicBezTo>
                    <a:pt x="105" y="32"/>
                    <a:pt x="99" y="19"/>
                    <a:pt x="89" y="24"/>
                  </a:cubicBezTo>
                  <a:cubicBezTo>
                    <a:pt x="82" y="27"/>
                    <a:pt x="90" y="43"/>
                    <a:pt x="90" y="43"/>
                  </a:cubicBezTo>
                  <a:cubicBezTo>
                    <a:pt x="257" y="339"/>
                    <a:pt x="0" y="293"/>
                    <a:pt x="0" y="293"/>
                  </a:cubicBezTo>
                  <a:cubicBezTo>
                    <a:pt x="16" y="372"/>
                    <a:pt x="16" y="372"/>
                    <a:pt x="16" y="372"/>
                  </a:cubicBezTo>
                  <a:cubicBezTo>
                    <a:pt x="363" y="364"/>
                    <a:pt x="178" y="47"/>
                    <a:pt x="165" y="17"/>
                  </a:cubicBezTo>
                  <a:cubicBezTo>
                    <a:pt x="165" y="17"/>
                    <a:pt x="158" y="0"/>
                    <a:pt x="151" y="4"/>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8" name="Freeform 8"/>
            <p:cNvSpPr/>
            <p:nvPr/>
          </p:nvSpPr>
          <p:spPr bwMode="auto">
            <a:xfrm>
              <a:off x="6604269" y="2393335"/>
              <a:ext cx="58134" cy="81514"/>
            </a:xfrm>
            <a:custGeom>
              <a:avLst/>
              <a:gdLst>
                <a:gd name="T0" fmla="*/ 0 w 56"/>
                <a:gd name="T1" fmla="*/ 0 h 79"/>
                <a:gd name="T2" fmla="*/ 16 w 56"/>
                <a:gd name="T3" fmla="*/ 79 h 79"/>
                <a:gd name="T4" fmla="*/ 56 w 56"/>
                <a:gd name="T5" fmla="*/ 76 h 79"/>
                <a:gd name="T6" fmla="*/ 48 w 56"/>
                <a:gd name="T7" fmla="*/ 2 h 79"/>
                <a:gd name="T8" fmla="*/ 0 w 56"/>
                <a:gd name="T9" fmla="*/ 0 h 79"/>
              </a:gdLst>
              <a:ahLst/>
              <a:cxnLst>
                <a:cxn ang="0">
                  <a:pos x="T0" y="T1"/>
                </a:cxn>
                <a:cxn ang="0">
                  <a:pos x="T2" y="T3"/>
                </a:cxn>
                <a:cxn ang="0">
                  <a:pos x="T4" y="T5"/>
                </a:cxn>
                <a:cxn ang="0">
                  <a:pos x="T6" y="T7"/>
                </a:cxn>
                <a:cxn ang="0">
                  <a:pos x="T8" y="T9"/>
                </a:cxn>
              </a:cxnLst>
              <a:rect l="0" t="0" r="r" b="b"/>
              <a:pathLst>
                <a:path w="56" h="79">
                  <a:moveTo>
                    <a:pt x="0" y="0"/>
                  </a:moveTo>
                  <a:cubicBezTo>
                    <a:pt x="16" y="79"/>
                    <a:pt x="16" y="79"/>
                    <a:pt x="16" y="79"/>
                  </a:cubicBezTo>
                  <a:cubicBezTo>
                    <a:pt x="30" y="78"/>
                    <a:pt x="44" y="77"/>
                    <a:pt x="56" y="76"/>
                  </a:cubicBezTo>
                  <a:cubicBezTo>
                    <a:pt x="48" y="2"/>
                    <a:pt x="48" y="2"/>
                    <a:pt x="48" y="2"/>
                  </a:cubicBezTo>
                  <a:cubicBezTo>
                    <a:pt x="21" y="4"/>
                    <a:pt x="0" y="0"/>
                    <a:pt x="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29" name="Freeform 9"/>
            <p:cNvSpPr/>
            <p:nvPr/>
          </p:nvSpPr>
          <p:spPr bwMode="auto">
            <a:xfrm>
              <a:off x="5967319" y="2770576"/>
              <a:ext cx="980701" cy="478976"/>
            </a:xfrm>
            <a:custGeom>
              <a:avLst/>
              <a:gdLst>
                <a:gd name="T0" fmla="*/ 924 w 950"/>
                <a:gd name="T1" fmla="*/ 108 h 464"/>
                <a:gd name="T2" fmla="*/ 829 w 950"/>
                <a:gd name="T3" fmla="*/ 158 h 464"/>
                <a:gd name="T4" fmla="*/ 817 w 950"/>
                <a:gd name="T5" fmla="*/ 29 h 464"/>
                <a:gd name="T6" fmla="*/ 720 w 950"/>
                <a:gd name="T7" fmla="*/ 58 h 464"/>
                <a:gd name="T8" fmla="*/ 89 w 950"/>
                <a:gd name="T9" fmla="*/ 242 h 464"/>
                <a:gd name="T10" fmla="*/ 121 w 950"/>
                <a:gd name="T11" fmla="*/ 343 h 464"/>
                <a:gd name="T12" fmla="*/ 47 w 950"/>
                <a:gd name="T13" fmla="*/ 340 h 464"/>
                <a:gd name="T14" fmla="*/ 58 w 950"/>
                <a:gd name="T15" fmla="*/ 461 h 464"/>
                <a:gd name="T16" fmla="*/ 72 w 950"/>
                <a:gd name="T17" fmla="*/ 383 h 464"/>
                <a:gd name="T18" fmla="*/ 167 w 950"/>
                <a:gd name="T19" fmla="*/ 395 h 464"/>
                <a:gd name="T20" fmla="*/ 161 w 950"/>
                <a:gd name="T21" fmla="*/ 270 h 464"/>
                <a:gd name="T22" fmla="*/ 774 w 950"/>
                <a:gd name="T23" fmla="*/ 84 h 464"/>
                <a:gd name="T24" fmla="*/ 806 w 950"/>
                <a:gd name="T25" fmla="*/ 237 h 464"/>
                <a:gd name="T26" fmla="*/ 924 w 950"/>
                <a:gd name="T27" fmla="*/ 10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0" h="464">
                  <a:moveTo>
                    <a:pt x="924" y="108"/>
                  </a:moveTo>
                  <a:cubicBezTo>
                    <a:pt x="897" y="38"/>
                    <a:pt x="829" y="158"/>
                    <a:pt x="829" y="158"/>
                  </a:cubicBezTo>
                  <a:cubicBezTo>
                    <a:pt x="829" y="158"/>
                    <a:pt x="844" y="60"/>
                    <a:pt x="817" y="29"/>
                  </a:cubicBezTo>
                  <a:cubicBezTo>
                    <a:pt x="791" y="0"/>
                    <a:pt x="735" y="46"/>
                    <a:pt x="720" y="58"/>
                  </a:cubicBezTo>
                  <a:cubicBezTo>
                    <a:pt x="89" y="242"/>
                    <a:pt x="89" y="242"/>
                    <a:pt x="89" y="242"/>
                  </a:cubicBezTo>
                  <a:cubicBezTo>
                    <a:pt x="121" y="343"/>
                    <a:pt x="121" y="343"/>
                    <a:pt x="121" y="343"/>
                  </a:cubicBezTo>
                  <a:cubicBezTo>
                    <a:pt x="47" y="340"/>
                    <a:pt x="47" y="340"/>
                    <a:pt x="47" y="340"/>
                  </a:cubicBezTo>
                  <a:cubicBezTo>
                    <a:pt x="47" y="340"/>
                    <a:pt x="0" y="457"/>
                    <a:pt x="58" y="461"/>
                  </a:cubicBezTo>
                  <a:cubicBezTo>
                    <a:pt x="116" y="464"/>
                    <a:pt x="72" y="383"/>
                    <a:pt x="72" y="383"/>
                  </a:cubicBezTo>
                  <a:cubicBezTo>
                    <a:pt x="72" y="383"/>
                    <a:pt x="129" y="410"/>
                    <a:pt x="167" y="395"/>
                  </a:cubicBezTo>
                  <a:cubicBezTo>
                    <a:pt x="197" y="384"/>
                    <a:pt x="167" y="297"/>
                    <a:pt x="161" y="270"/>
                  </a:cubicBezTo>
                  <a:cubicBezTo>
                    <a:pt x="580" y="216"/>
                    <a:pt x="768" y="88"/>
                    <a:pt x="774" y="84"/>
                  </a:cubicBezTo>
                  <a:cubicBezTo>
                    <a:pt x="774" y="84"/>
                    <a:pt x="792" y="186"/>
                    <a:pt x="806" y="237"/>
                  </a:cubicBezTo>
                  <a:cubicBezTo>
                    <a:pt x="806" y="237"/>
                    <a:pt x="950" y="178"/>
                    <a:pt x="924" y="108"/>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0" name="Freeform 10"/>
            <p:cNvSpPr/>
            <p:nvPr/>
          </p:nvSpPr>
          <p:spPr bwMode="auto">
            <a:xfrm>
              <a:off x="6605533" y="2393335"/>
              <a:ext cx="126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1" name="Freeform 12"/>
            <p:cNvSpPr/>
            <p:nvPr/>
          </p:nvSpPr>
          <p:spPr bwMode="auto">
            <a:xfrm>
              <a:off x="5784069" y="1592092"/>
              <a:ext cx="819568" cy="996499"/>
            </a:xfrm>
            <a:custGeom>
              <a:avLst/>
              <a:gdLst>
                <a:gd name="T0" fmla="*/ 794 w 794"/>
                <a:gd name="T1" fmla="*/ 771 h 965"/>
                <a:gd name="T2" fmla="*/ 152 w 794"/>
                <a:gd name="T3" fmla="*/ 398 h 965"/>
                <a:gd name="T4" fmla="*/ 94 w 794"/>
                <a:gd name="T5" fmla="*/ 965 h 965"/>
                <a:gd name="T6" fmla="*/ 794 w 794"/>
                <a:gd name="T7" fmla="*/ 771 h 965"/>
              </a:gdLst>
              <a:ahLst/>
              <a:cxnLst>
                <a:cxn ang="0">
                  <a:pos x="T0" y="T1"/>
                </a:cxn>
                <a:cxn ang="0">
                  <a:pos x="T2" y="T3"/>
                </a:cxn>
                <a:cxn ang="0">
                  <a:pos x="T4" y="T5"/>
                </a:cxn>
                <a:cxn ang="0">
                  <a:pos x="T6" y="T7"/>
                </a:cxn>
              </a:cxnLst>
              <a:rect l="0" t="0" r="r" b="b"/>
              <a:pathLst>
                <a:path w="794" h="965">
                  <a:moveTo>
                    <a:pt x="794" y="771"/>
                  </a:moveTo>
                  <a:cubicBezTo>
                    <a:pt x="794" y="771"/>
                    <a:pt x="679" y="0"/>
                    <a:pt x="152" y="398"/>
                  </a:cubicBezTo>
                  <a:cubicBezTo>
                    <a:pt x="152" y="398"/>
                    <a:pt x="0" y="581"/>
                    <a:pt x="94" y="965"/>
                  </a:cubicBezTo>
                  <a:cubicBezTo>
                    <a:pt x="698" y="934"/>
                    <a:pt x="794" y="771"/>
                    <a:pt x="794" y="77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2" name="Freeform 13"/>
            <p:cNvSpPr/>
            <p:nvPr/>
          </p:nvSpPr>
          <p:spPr bwMode="auto">
            <a:xfrm>
              <a:off x="5473809" y="1554810"/>
              <a:ext cx="1217662" cy="1033780"/>
            </a:xfrm>
            <a:custGeom>
              <a:avLst/>
              <a:gdLst>
                <a:gd name="T0" fmla="*/ 951 w 1179"/>
                <a:gd name="T1" fmla="*/ 33 h 1001"/>
                <a:gd name="T2" fmla="*/ 504 w 1179"/>
                <a:gd name="T3" fmla="*/ 500 h 1001"/>
                <a:gd name="T4" fmla="*/ 502 w 1179"/>
                <a:gd name="T5" fmla="*/ 685 h 1001"/>
                <a:gd name="T6" fmla="*/ 421 w 1179"/>
                <a:gd name="T7" fmla="*/ 710 h 1001"/>
                <a:gd name="T8" fmla="*/ 498 w 1179"/>
                <a:gd name="T9" fmla="*/ 738 h 1001"/>
                <a:gd name="T10" fmla="*/ 394 w 1179"/>
                <a:gd name="T11" fmla="*/ 1001 h 1001"/>
                <a:gd name="T12" fmla="*/ 340 w 1179"/>
                <a:gd name="T13" fmla="*/ 331 h 1001"/>
                <a:gd name="T14" fmla="*/ 479 w 1179"/>
                <a:gd name="T15" fmla="*/ 115 h 1001"/>
                <a:gd name="T16" fmla="*/ 951 w 1179"/>
                <a:gd name="T17" fmla="*/ 3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9" h="1001">
                  <a:moveTo>
                    <a:pt x="951" y="33"/>
                  </a:moveTo>
                  <a:cubicBezTo>
                    <a:pt x="951" y="33"/>
                    <a:pt x="1179" y="438"/>
                    <a:pt x="504" y="500"/>
                  </a:cubicBezTo>
                  <a:cubicBezTo>
                    <a:pt x="502" y="685"/>
                    <a:pt x="502" y="685"/>
                    <a:pt x="502" y="685"/>
                  </a:cubicBezTo>
                  <a:cubicBezTo>
                    <a:pt x="502" y="685"/>
                    <a:pt x="423" y="637"/>
                    <a:pt x="421" y="710"/>
                  </a:cubicBezTo>
                  <a:cubicBezTo>
                    <a:pt x="419" y="783"/>
                    <a:pt x="498" y="738"/>
                    <a:pt x="498" y="738"/>
                  </a:cubicBezTo>
                  <a:cubicBezTo>
                    <a:pt x="498" y="738"/>
                    <a:pt x="468" y="934"/>
                    <a:pt x="394" y="1001"/>
                  </a:cubicBezTo>
                  <a:cubicBezTo>
                    <a:pt x="394" y="1001"/>
                    <a:pt x="0" y="320"/>
                    <a:pt x="340" y="331"/>
                  </a:cubicBezTo>
                  <a:cubicBezTo>
                    <a:pt x="340" y="331"/>
                    <a:pt x="303" y="208"/>
                    <a:pt x="479" y="115"/>
                  </a:cubicBezTo>
                  <a:cubicBezTo>
                    <a:pt x="697" y="0"/>
                    <a:pt x="908" y="240"/>
                    <a:pt x="951" y="33"/>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3" name="Freeform 14"/>
            <p:cNvSpPr/>
            <p:nvPr/>
          </p:nvSpPr>
          <p:spPr bwMode="auto">
            <a:xfrm>
              <a:off x="5880749" y="2388280"/>
              <a:ext cx="830310" cy="631895"/>
            </a:xfrm>
            <a:custGeom>
              <a:avLst/>
              <a:gdLst>
                <a:gd name="T0" fmla="*/ 700 w 804"/>
                <a:gd name="T1" fmla="*/ 0 h 612"/>
                <a:gd name="T2" fmla="*/ 804 w 804"/>
                <a:gd name="T3" fmla="*/ 428 h 612"/>
                <a:gd name="T4" fmla="*/ 173 w 804"/>
                <a:gd name="T5" fmla="*/ 612 h 612"/>
                <a:gd name="T6" fmla="*/ 0 w 804"/>
                <a:gd name="T7" fmla="*/ 194 h 612"/>
                <a:gd name="T8" fmla="*/ 700 w 804"/>
                <a:gd name="T9" fmla="*/ 0 h 612"/>
              </a:gdLst>
              <a:ahLst/>
              <a:cxnLst>
                <a:cxn ang="0">
                  <a:pos x="T0" y="T1"/>
                </a:cxn>
                <a:cxn ang="0">
                  <a:pos x="T2" y="T3"/>
                </a:cxn>
                <a:cxn ang="0">
                  <a:pos x="T4" y="T5"/>
                </a:cxn>
                <a:cxn ang="0">
                  <a:pos x="T6" y="T7"/>
                </a:cxn>
                <a:cxn ang="0">
                  <a:pos x="T8" y="T9"/>
                </a:cxn>
              </a:cxnLst>
              <a:rect l="0" t="0" r="r" b="b"/>
              <a:pathLst>
                <a:path w="804" h="612">
                  <a:moveTo>
                    <a:pt x="700" y="0"/>
                  </a:moveTo>
                  <a:cubicBezTo>
                    <a:pt x="804" y="428"/>
                    <a:pt x="804" y="428"/>
                    <a:pt x="804" y="428"/>
                  </a:cubicBezTo>
                  <a:cubicBezTo>
                    <a:pt x="804" y="428"/>
                    <a:pt x="555" y="554"/>
                    <a:pt x="173" y="612"/>
                  </a:cubicBezTo>
                  <a:cubicBezTo>
                    <a:pt x="0" y="194"/>
                    <a:pt x="0" y="194"/>
                    <a:pt x="0" y="194"/>
                  </a:cubicBezTo>
                  <a:cubicBezTo>
                    <a:pt x="0" y="194"/>
                    <a:pt x="485" y="140"/>
                    <a:pt x="70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4" name="Freeform 16"/>
            <p:cNvSpPr/>
            <p:nvPr/>
          </p:nvSpPr>
          <p:spPr bwMode="auto">
            <a:xfrm>
              <a:off x="6152464" y="2488751"/>
              <a:ext cx="341855" cy="321003"/>
            </a:xfrm>
            <a:custGeom>
              <a:avLst/>
              <a:gdLst>
                <a:gd name="T0" fmla="*/ 300 w 331"/>
                <a:gd name="T1" fmla="*/ 0 h 311"/>
                <a:gd name="T2" fmla="*/ 322 w 331"/>
                <a:gd name="T3" fmla="*/ 24 h 311"/>
                <a:gd name="T4" fmla="*/ 310 w 331"/>
                <a:gd name="T5" fmla="*/ 61 h 311"/>
                <a:gd name="T6" fmla="*/ 76 w 331"/>
                <a:gd name="T7" fmla="*/ 311 h 311"/>
                <a:gd name="T8" fmla="*/ 0 w 331"/>
                <a:gd name="T9" fmla="*/ 253 h 311"/>
                <a:gd name="T10" fmla="*/ 60 w 331"/>
                <a:gd name="T11" fmla="*/ 186 h 311"/>
                <a:gd name="T12" fmla="*/ 270 w 331"/>
                <a:gd name="T13" fmla="*/ 75 h 311"/>
                <a:gd name="T14" fmla="*/ 237 w 331"/>
                <a:gd name="T15" fmla="*/ 48 h 311"/>
                <a:gd name="T16" fmla="*/ 244 w 331"/>
                <a:gd name="T17" fmla="*/ 22 h 311"/>
                <a:gd name="T18" fmla="*/ 300 w 331"/>
                <a:gd name="T1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11">
                  <a:moveTo>
                    <a:pt x="300" y="0"/>
                  </a:moveTo>
                  <a:cubicBezTo>
                    <a:pt x="322" y="24"/>
                    <a:pt x="322" y="24"/>
                    <a:pt x="322" y="24"/>
                  </a:cubicBezTo>
                  <a:cubicBezTo>
                    <a:pt x="310" y="61"/>
                    <a:pt x="310" y="61"/>
                    <a:pt x="310" y="61"/>
                  </a:cubicBezTo>
                  <a:cubicBezTo>
                    <a:pt x="310" y="61"/>
                    <a:pt x="331" y="257"/>
                    <a:pt x="76" y="311"/>
                  </a:cubicBezTo>
                  <a:cubicBezTo>
                    <a:pt x="0" y="253"/>
                    <a:pt x="0" y="253"/>
                    <a:pt x="0" y="253"/>
                  </a:cubicBezTo>
                  <a:cubicBezTo>
                    <a:pt x="60" y="186"/>
                    <a:pt x="60" y="186"/>
                    <a:pt x="60" y="186"/>
                  </a:cubicBezTo>
                  <a:cubicBezTo>
                    <a:pt x="275" y="190"/>
                    <a:pt x="270" y="75"/>
                    <a:pt x="270" y="75"/>
                  </a:cubicBezTo>
                  <a:cubicBezTo>
                    <a:pt x="237" y="48"/>
                    <a:pt x="237" y="48"/>
                    <a:pt x="237" y="48"/>
                  </a:cubicBezTo>
                  <a:cubicBezTo>
                    <a:pt x="244" y="22"/>
                    <a:pt x="244" y="22"/>
                    <a:pt x="244" y="22"/>
                  </a:cubicBezTo>
                  <a:lnTo>
                    <a:pt x="300" y="0"/>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5" name="Freeform 17"/>
            <p:cNvSpPr/>
            <p:nvPr/>
          </p:nvSpPr>
          <p:spPr bwMode="auto">
            <a:xfrm>
              <a:off x="5397349" y="2746564"/>
              <a:ext cx="2528" cy="126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6" name="Freeform 18"/>
            <p:cNvSpPr/>
            <p:nvPr/>
          </p:nvSpPr>
          <p:spPr bwMode="auto">
            <a:xfrm>
              <a:off x="5828302" y="2588590"/>
              <a:ext cx="85306" cy="87202"/>
            </a:xfrm>
            <a:custGeom>
              <a:avLst/>
              <a:gdLst>
                <a:gd name="T0" fmla="*/ 51 w 83"/>
                <a:gd name="T1" fmla="*/ 0 h 84"/>
                <a:gd name="T2" fmla="*/ 0 w 83"/>
                <a:gd name="T3" fmla="*/ 12 h 84"/>
                <a:gd name="T4" fmla="*/ 25 w 83"/>
                <a:gd name="T5" fmla="*/ 84 h 84"/>
                <a:gd name="T6" fmla="*/ 83 w 83"/>
                <a:gd name="T7" fmla="*/ 74 h 84"/>
                <a:gd name="T8" fmla="*/ 51 w 83"/>
                <a:gd name="T9" fmla="*/ 0 h 84"/>
              </a:gdLst>
              <a:ahLst/>
              <a:cxnLst>
                <a:cxn ang="0">
                  <a:pos x="T0" y="T1"/>
                </a:cxn>
                <a:cxn ang="0">
                  <a:pos x="T2" y="T3"/>
                </a:cxn>
                <a:cxn ang="0">
                  <a:pos x="T4" y="T5"/>
                </a:cxn>
                <a:cxn ang="0">
                  <a:pos x="T6" y="T7"/>
                </a:cxn>
                <a:cxn ang="0">
                  <a:pos x="T8" y="T9"/>
                </a:cxn>
              </a:cxnLst>
              <a:rect l="0" t="0" r="r" b="b"/>
              <a:pathLst>
                <a:path w="83" h="84">
                  <a:moveTo>
                    <a:pt x="51" y="0"/>
                  </a:moveTo>
                  <a:cubicBezTo>
                    <a:pt x="34" y="4"/>
                    <a:pt x="17" y="8"/>
                    <a:pt x="0" y="12"/>
                  </a:cubicBezTo>
                  <a:cubicBezTo>
                    <a:pt x="25" y="84"/>
                    <a:pt x="25" y="84"/>
                    <a:pt x="25" y="84"/>
                  </a:cubicBezTo>
                  <a:cubicBezTo>
                    <a:pt x="64" y="76"/>
                    <a:pt x="83" y="74"/>
                    <a:pt x="83" y="74"/>
                  </a:cubicBezTo>
                  <a:lnTo>
                    <a:pt x="51" y="0"/>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7" name="Freeform 19"/>
            <p:cNvSpPr/>
            <p:nvPr/>
          </p:nvSpPr>
          <p:spPr bwMode="auto">
            <a:xfrm>
              <a:off x="6247248" y="2266324"/>
              <a:ext cx="245807" cy="157974"/>
            </a:xfrm>
            <a:custGeom>
              <a:avLst/>
              <a:gdLst>
                <a:gd name="T0" fmla="*/ 0 w 238"/>
                <a:gd name="T1" fmla="*/ 65 h 153"/>
                <a:gd name="T2" fmla="*/ 137 w 238"/>
                <a:gd name="T3" fmla="*/ 125 h 153"/>
                <a:gd name="T4" fmla="*/ 199 w 238"/>
                <a:gd name="T5" fmla="*/ 0 h 153"/>
                <a:gd name="T6" fmla="*/ 0 w 238"/>
                <a:gd name="T7" fmla="*/ 65 h 153"/>
              </a:gdLst>
              <a:ahLst/>
              <a:cxnLst>
                <a:cxn ang="0">
                  <a:pos x="T0" y="T1"/>
                </a:cxn>
                <a:cxn ang="0">
                  <a:pos x="T2" y="T3"/>
                </a:cxn>
                <a:cxn ang="0">
                  <a:pos x="T4" y="T5"/>
                </a:cxn>
                <a:cxn ang="0">
                  <a:pos x="T6" y="T7"/>
                </a:cxn>
              </a:cxnLst>
              <a:rect l="0" t="0" r="r" b="b"/>
              <a:pathLst>
                <a:path w="238" h="153">
                  <a:moveTo>
                    <a:pt x="0" y="65"/>
                  </a:moveTo>
                  <a:cubicBezTo>
                    <a:pt x="12" y="99"/>
                    <a:pt x="39" y="153"/>
                    <a:pt x="137" y="125"/>
                  </a:cubicBezTo>
                  <a:cubicBezTo>
                    <a:pt x="238" y="96"/>
                    <a:pt x="199" y="0"/>
                    <a:pt x="199" y="0"/>
                  </a:cubicBezTo>
                  <a:cubicBezTo>
                    <a:pt x="199" y="0"/>
                    <a:pt x="85" y="3"/>
                    <a:pt x="0" y="65"/>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8" name="Freeform 20"/>
            <p:cNvSpPr/>
            <p:nvPr/>
          </p:nvSpPr>
          <p:spPr bwMode="auto">
            <a:xfrm>
              <a:off x="6137930" y="2189233"/>
              <a:ext cx="54343" cy="94784"/>
            </a:xfrm>
            <a:custGeom>
              <a:avLst/>
              <a:gdLst>
                <a:gd name="T0" fmla="*/ 46 w 53"/>
                <a:gd name="T1" fmla="*/ 40 h 92"/>
                <a:gd name="T2" fmla="*/ 40 w 53"/>
                <a:gd name="T3" fmla="*/ 89 h 92"/>
                <a:gd name="T4" fmla="*/ 8 w 53"/>
                <a:gd name="T5" fmla="*/ 52 h 92"/>
                <a:gd name="T6" fmla="*/ 13 w 53"/>
                <a:gd name="T7" fmla="*/ 3 h 92"/>
                <a:gd name="T8" fmla="*/ 46 w 53"/>
                <a:gd name="T9" fmla="*/ 40 h 92"/>
              </a:gdLst>
              <a:ahLst/>
              <a:cxnLst>
                <a:cxn ang="0">
                  <a:pos x="T0" y="T1"/>
                </a:cxn>
                <a:cxn ang="0">
                  <a:pos x="T2" y="T3"/>
                </a:cxn>
                <a:cxn ang="0">
                  <a:pos x="T4" y="T5"/>
                </a:cxn>
                <a:cxn ang="0">
                  <a:pos x="T6" y="T7"/>
                </a:cxn>
                <a:cxn ang="0">
                  <a:pos x="T8" y="T9"/>
                </a:cxn>
              </a:cxnLst>
              <a:rect l="0" t="0" r="r" b="b"/>
              <a:pathLst>
                <a:path w="53" h="92">
                  <a:moveTo>
                    <a:pt x="46" y="40"/>
                  </a:moveTo>
                  <a:cubicBezTo>
                    <a:pt x="53" y="64"/>
                    <a:pt x="50" y="86"/>
                    <a:pt x="40" y="89"/>
                  </a:cubicBezTo>
                  <a:cubicBezTo>
                    <a:pt x="30" y="92"/>
                    <a:pt x="15" y="76"/>
                    <a:pt x="8" y="52"/>
                  </a:cubicBezTo>
                  <a:cubicBezTo>
                    <a:pt x="0" y="28"/>
                    <a:pt x="3" y="6"/>
                    <a:pt x="13" y="3"/>
                  </a:cubicBezTo>
                  <a:cubicBezTo>
                    <a:pt x="24" y="0"/>
                    <a:pt x="38" y="16"/>
                    <a:pt x="46" y="40"/>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9" name="Freeform 21"/>
            <p:cNvSpPr/>
            <p:nvPr/>
          </p:nvSpPr>
          <p:spPr bwMode="auto">
            <a:xfrm>
              <a:off x="6427970" y="2098240"/>
              <a:ext cx="54975" cy="96048"/>
            </a:xfrm>
            <a:custGeom>
              <a:avLst/>
              <a:gdLst>
                <a:gd name="T0" fmla="*/ 45 w 53"/>
                <a:gd name="T1" fmla="*/ 41 h 93"/>
                <a:gd name="T2" fmla="*/ 40 w 53"/>
                <a:gd name="T3" fmla="*/ 90 h 93"/>
                <a:gd name="T4" fmla="*/ 8 w 53"/>
                <a:gd name="T5" fmla="*/ 53 h 93"/>
                <a:gd name="T6" fmla="*/ 13 w 53"/>
                <a:gd name="T7" fmla="*/ 4 h 93"/>
                <a:gd name="T8" fmla="*/ 45 w 53"/>
                <a:gd name="T9" fmla="*/ 41 h 93"/>
              </a:gdLst>
              <a:ahLst/>
              <a:cxnLst>
                <a:cxn ang="0">
                  <a:pos x="T0" y="T1"/>
                </a:cxn>
                <a:cxn ang="0">
                  <a:pos x="T2" y="T3"/>
                </a:cxn>
                <a:cxn ang="0">
                  <a:pos x="T4" y="T5"/>
                </a:cxn>
                <a:cxn ang="0">
                  <a:pos x="T6" y="T7"/>
                </a:cxn>
                <a:cxn ang="0">
                  <a:pos x="T8" y="T9"/>
                </a:cxn>
              </a:cxnLst>
              <a:rect l="0" t="0" r="r" b="b"/>
              <a:pathLst>
                <a:path w="53" h="93">
                  <a:moveTo>
                    <a:pt x="45" y="41"/>
                  </a:moveTo>
                  <a:cubicBezTo>
                    <a:pt x="53" y="65"/>
                    <a:pt x="50" y="87"/>
                    <a:pt x="40" y="90"/>
                  </a:cubicBezTo>
                  <a:cubicBezTo>
                    <a:pt x="29" y="93"/>
                    <a:pt x="15" y="76"/>
                    <a:pt x="8" y="53"/>
                  </a:cubicBezTo>
                  <a:cubicBezTo>
                    <a:pt x="0" y="29"/>
                    <a:pt x="3" y="7"/>
                    <a:pt x="13" y="4"/>
                  </a:cubicBezTo>
                  <a:cubicBezTo>
                    <a:pt x="24" y="0"/>
                    <a:pt x="38" y="17"/>
                    <a:pt x="45" y="41"/>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2500" advTm="3000"/>
    </mc:Choice>
    <mc:Fallback>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barn(inVertical)">
                                      <p:cBhvr>
                                        <p:cTn id="7" dur="500"/>
                                        <p:tgtEl>
                                          <p:spTgt spid="28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500" fill="hold"/>
                                        <p:tgtEl>
                                          <p:spTgt spid="324"/>
                                        </p:tgtEl>
                                        <p:attrNameLst>
                                          <p:attrName>ppt_x</p:attrName>
                                        </p:attrNameLst>
                                      </p:cBhvr>
                                      <p:tavLst>
                                        <p:tav tm="0">
                                          <p:val>
                                            <p:strVal val="#ppt_x"/>
                                          </p:val>
                                        </p:tav>
                                        <p:tav tm="100000">
                                          <p:val>
                                            <p:strVal val="#ppt_x"/>
                                          </p:val>
                                        </p:tav>
                                      </p:tavLst>
                                    </p:anim>
                                    <p:anim calcmode="lin" valueType="num">
                                      <p:cBhvr additive="base">
                                        <p:cTn id="12" dur="5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500"/>
                            </p:stCondLst>
                            <p:childTnLst>
                              <p:par>
                                <p:cTn id="19" presetID="18" presetClass="entr" presetSubtype="6"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trips(downRigh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142875" y="292100"/>
            <a:ext cx="12049125" cy="6554470"/>
          </a:xfrm>
          <a:prstGeom prst="rect">
            <a:avLst/>
          </a:prstGeom>
          <a:noFill/>
        </p:spPr>
        <p:txBody>
          <a:bodyPr wrap="square" rtlCol="0" anchor="t">
            <a:spAutoFit/>
          </a:bodyPr>
          <a:lstStyle/>
          <a:p>
            <a:r>
              <a:rPr lang="en-US" altLang="zh-CN" sz="2800" dirty="0"/>
              <a:t>      </a:t>
            </a:r>
            <a:r>
              <a:rPr lang="zh-CN" altLang="en-US" sz="2800" dirty="0">
                <a:sym typeface="+mn-ea"/>
              </a:rPr>
              <a:t>  They began by baking two dozen loaves. The bread was sold door to door for fifteen cents a loaf. Winning customers to his unusual, old-fashioned bread took time. But Arnold, struggling against his allergy, built his bakery into one of the largest in the United States.</a:t>
            </a:r>
            <a:endParaRPr lang="zh-CN" altLang="en-US" sz="2800" dirty="0">
              <a:sym typeface="+mn-ea"/>
            </a:endParaRPr>
          </a:p>
          <a:p>
            <a:endParaRPr lang="zh-CN" altLang="en-US" sz="2800" dirty="0">
              <a:sym typeface="+mn-ea"/>
            </a:endParaRPr>
          </a:p>
          <a:p>
            <a:r>
              <a:rPr lang="zh-CN" altLang="en-US" sz="2800" b="1" dirty="0">
                <a:sym typeface="+mn-ea"/>
              </a:rPr>
              <a:t>1. When Dean Arnold got his first job, he was miserable because _________.</a:t>
            </a:r>
            <a:endParaRPr lang="zh-CN" altLang="en-US" sz="2800" b="1" dirty="0">
              <a:sym typeface="+mn-ea"/>
            </a:endParaRPr>
          </a:p>
          <a:p>
            <a:r>
              <a:rPr lang="zh-CN" altLang="en-US" sz="2800" b="1" dirty="0">
                <a:sym typeface="+mn-ea"/>
              </a:rPr>
              <a:t> A. he didn</a:t>
            </a:r>
            <a:r>
              <a:rPr lang="en-US" altLang="zh-CN" sz="2800" b="1" dirty="0">
                <a:sym typeface="+mn-ea"/>
              </a:rPr>
              <a:t>’</a:t>
            </a:r>
            <a:r>
              <a:rPr lang="zh-CN" altLang="en-US" sz="2800" b="1" dirty="0">
                <a:sym typeface="+mn-ea"/>
              </a:rPr>
              <a:t>t like the work </a:t>
            </a:r>
            <a:endParaRPr lang="zh-CN" altLang="en-US" sz="2800" b="1" dirty="0">
              <a:sym typeface="+mn-ea"/>
            </a:endParaRPr>
          </a:p>
          <a:p>
            <a:r>
              <a:rPr lang="zh-CN" altLang="en-US" sz="2800" b="1" dirty="0">
                <a:sym typeface="+mn-ea"/>
              </a:rPr>
              <a:t> B. he was ill and kept coughing</a:t>
            </a:r>
            <a:endParaRPr lang="zh-CN" altLang="en-US" sz="2800" b="1" dirty="0">
              <a:sym typeface="+mn-ea"/>
            </a:endParaRPr>
          </a:p>
          <a:p>
            <a:r>
              <a:rPr lang="zh-CN" altLang="en-US" sz="2800" b="1" dirty="0">
                <a:sym typeface="+mn-ea"/>
              </a:rPr>
              <a:t> C. he was allergic to flour and couldn</a:t>
            </a:r>
            <a:r>
              <a:rPr lang="en-US" altLang="zh-CN" sz="2800" b="1" dirty="0">
                <a:sym typeface="+mn-ea"/>
              </a:rPr>
              <a:t>’</a:t>
            </a:r>
            <a:r>
              <a:rPr lang="zh-CN" altLang="en-US" sz="2800" b="1" dirty="0">
                <a:sym typeface="+mn-ea"/>
              </a:rPr>
              <a:t>t breathe</a:t>
            </a:r>
            <a:endParaRPr lang="zh-CN" altLang="en-US" sz="2800" b="1" dirty="0">
              <a:sym typeface="+mn-ea"/>
            </a:endParaRPr>
          </a:p>
          <a:p>
            <a:r>
              <a:rPr lang="zh-CN" altLang="en-US" sz="2800" b="1" dirty="0">
                <a:sym typeface="+mn-ea"/>
              </a:rPr>
              <a:t> D. he wanted to form his own company</a:t>
            </a:r>
            <a:endParaRPr lang="zh-CN" altLang="en-US" sz="2800" b="1" dirty="0">
              <a:sym typeface="+mn-ea"/>
            </a:endParaRPr>
          </a:p>
          <a:p>
            <a:r>
              <a:rPr lang="zh-CN" altLang="en-US" sz="2800" b="1" dirty="0">
                <a:sym typeface="+mn-ea"/>
              </a:rPr>
              <a:t>2. Why did Dean Arnold leave the National Biscuit Company?</a:t>
            </a:r>
            <a:endParaRPr lang="zh-CN" altLang="en-US" sz="2800" b="1" dirty="0">
              <a:sym typeface="+mn-ea"/>
            </a:endParaRPr>
          </a:p>
          <a:p>
            <a:r>
              <a:rPr lang="zh-CN" altLang="en-US" sz="2800" b="1" dirty="0">
                <a:sym typeface="+mn-ea"/>
              </a:rPr>
              <a:t> A. Because he worked there too long.</a:t>
            </a:r>
            <a:endParaRPr lang="zh-CN" altLang="en-US" sz="2800" b="1" dirty="0">
              <a:sym typeface="+mn-ea"/>
            </a:endParaRPr>
          </a:p>
          <a:p>
            <a:r>
              <a:rPr lang="zh-CN" altLang="en-US" sz="2800" b="1" dirty="0">
                <a:sym typeface="+mn-ea"/>
              </a:rPr>
              <a:t> B. Because his health problems became serious.</a:t>
            </a:r>
            <a:endParaRPr lang="zh-CN" altLang="en-US" sz="2800" b="1" dirty="0">
              <a:sym typeface="+mn-ea"/>
            </a:endParaRPr>
          </a:p>
          <a:p>
            <a:r>
              <a:rPr lang="zh-CN" altLang="en-US" sz="2800" b="1" dirty="0">
                <a:sym typeface="+mn-ea"/>
              </a:rPr>
              <a:t> C. Because he improved production.</a:t>
            </a:r>
            <a:endParaRPr lang="zh-CN" altLang="en-US" sz="2800" b="1" dirty="0">
              <a:sym typeface="+mn-ea"/>
            </a:endParaRPr>
          </a:p>
          <a:p>
            <a:r>
              <a:rPr lang="zh-CN" altLang="en-US" sz="2800" b="1" dirty="0">
                <a:sym typeface="+mn-ea"/>
              </a:rPr>
              <a:t> D. Because his boss wasn</a:t>
            </a:r>
            <a:r>
              <a:rPr lang="en-US" altLang="zh-CN" sz="2800" b="1" dirty="0">
                <a:sym typeface="+mn-ea"/>
              </a:rPr>
              <a:t>’</a:t>
            </a:r>
            <a:r>
              <a:rPr lang="zh-CN" altLang="en-US" sz="2800" b="1" dirty="0">
                <a:sym typeface="+mn-ea"/>
              </a:rPr>
              <a:t>t satisfied with what he did.</a:t>
            </a:r>
            <a:endParaRPr lang="zh-CN" altLang="en-US" sz="2800" b="1" dirty="0">
              <a:sym typeface="+mn-ea"/>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10092055" y="2304415"/>
            <a:ext cx="19799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9522460" y="4548505"/>
            <a:ext cx="23596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 name="文本框 1">
            <a:hlinkClick r:id="rId2" action="ppaction://hlinksldjump"/>
          </p:cNvPr>
          <p:cNvSpPr txBox="1"/>
          <p:nvPr/>
        </p:nvSpPr>
        <p:spPr>
          <a:xfrm>
            <a:off x="10488295" y="2949575"/>
            <a:ext cx="118745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
        <p:nvSpPr>
          <p:cNvPr id="3" name="文本框 2">
            <a:hlinkClick r:id="rId3" action="ppaction://hlinksldjump"/>
          </p:cNvPr>
          <p:cNvSpPr txBox="1"/>
          <p:nvPr/>
        </p:nvSpPr>
        <p:spPr>
          <a:xfrm>
            <a:off x="10092055" y="4548505"/>
            <a:ext cx="122110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2" grpId="0" bldLvl="0" animBg="1"/>
      <p:bldP spid="2" grpId="1" animBg="1"/>
      <p:bldP spid="3" grpId="0" bldLvl="0" animBg="1"/>
      <p:bldP spid="3" grpId="1" animBg="1"/>
    </p:bld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细节理解题。根据第1段“When Dean Arnold got his first job, he was miserable. Each time he went to work, he coughed and he couldn’t breathe. Working in a bakery when you are allergic to flour can be painful”可知，迪安·阿诺德在面包店工作很痛苦的原因是他对面粉过敏，每次去上班，都会咳嗽，无法呼吸，故本题正确答案为C。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细节理解题。根据第2段倒数第1—2句话“At last his health problems became too serious. He left and formed his own company”可知，迪安·阿诺德由于身体的原因离开了公司并成立了自己的公司，故本题正确答案为B。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40640" y="706120"/>
            <a:ext cx="12171045" cy="5913120"/>
          </a:xfrm>
        </p:spPr>
        <p:txBody>
          <a:bodyPr>
            <a:no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Which of the following statements is WRONG according</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to the passage?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They tried new recipes.</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They used the same kind and amount of flour as before.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 bread was made from unbleached flour.</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The bread was baked in a brick oven.</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In the last paragraph, “Winning customers to his unusual, old-fashioned bread took time.” It means that “_________”.</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He was very successful when he started his company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It took him some time to make his unusual, old-fashioned bread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Arnold’s bread was of poor quality because it was unusual and old-fashioned</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It took some time for customers to accept his unusual, old-fashioned bread</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6" name="文本框 5"/>
          <p:cNvSpPr txBox="1"/>
          <p:nvPr/>
        </p:nvSpPr>
        <p:spPr>
          <a:xfrm>
            <a:off x="2952750" y="1193800"/>
            <a:ext cx="35471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5691505" y="3646170"/>
            <a:ext cx="123698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 name="文本框 1">
            <a:hlinkClick r:id="rId3" action="ppaction://hlinksldjump"/>
          </p:cNvPr>
          <p:cNvSpPr txBox="1"/>
          <p:nvPr/>
        </p:nvSpPr>
        <p:spPr>
          <a:xfrm>
            <a:off x="4387850" y="1193800"/>
            <a:ext cx="150114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
        <p:nvSpPr>
          <p:cNvPr id="5" name="文本框 4">
            <a:hlinkClick r:id="rId4" action="ppaction://hlinksldjump"/>
          </p:cNvPr>
          <p:cNvSpPr txBox="1"/>
          <p:nvPr/>
        </p:nvSpPr>
        <p:spPr>
          <a:xfrm>
            <a:off x="9199245" y="3774440"/>
            <a:ext cx="1501775" cy="706755"/>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a:t>
            </a:r>
            <a:r>
              <a:rPr lang="zh-CN" altLang="en-US" sz="4000" b="1" dirty="0">
                <a:solidFill>
                  <a:schemeClr val="bg1"/>
                </a:solidFill>
                <a:latin typeface="微软雅黑" panose="020B0503020204020204" pitchFamily="34" charset="-122"/>
                <a:ea typeface="微软雅黑" panose="020B0503020204020204" pitchFamily="34" charset="-122"/>
                <a:sym typeface="+mn-ea"/>
              </a:rPr>
              <a:t> </a:t>
            </a:r>
            <a:r>
              <a:rPr lang="zh-CN" altLang="en-US" sz="2800" b="1" dirty="0">
                <a:solidFill>
                  <a:schemeClr val="bg1"/>
                </a:solidFill>
                <a:latin typeface="微软雅黑" panose="020B0503020204020204" pitchFamily="34" charset="-122"/>
                <a:ea typeface="微软雅黑" panose="020B0503020204020204" pitchFamily="34" charset="-122"/>
                <a:sym typeface="+mn-ea"/>
              </a:rPr>
              <a:t>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2" grpId="0" bldLvl="0" animBg="1"/>
      <p:bldP spid="2" grpId="1" animBg="1"/>
      <p:bldP spid="5" grpId="0" bldLvl="0" animBg="1"/>
      <p:bldP spid="5" grpId="1" animBg="1"/>
    </p:bld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65076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细节理解题。根据第3段第2句话“They tried new recipes, changing the kind and amount of flour used”可知，他们改变了使用面粉的种类和数量，而不是the same，故本题正确答案为B。</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细节理解题。根据最后一段第3句话“Winning customers to his unusual, old-fashioned bread took time”可知，对于消费者来说接受这种不寻常的、老式面包需要花费一段时间。D项正是此意。其中B项为易混淆项，翻译为“这花费了他很长时间来制作这种不寻常的、老式的面包”，故本题正确答案为D。</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32080" y="808355"/>
            <a:ext cx="9779635" cy="5913120"/>
          </a:xfrm>
        </p:spPr>
        <p:txBody>
          <a:bodyPr>
            <a:no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According to the passage, Dean Arnold is a/an _________ man.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humorous and brave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quiet and creative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innovative and insistent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rich and diligent</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685267" y="960662"/>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8011795" y="699677"/>
            <a:ext cx="14516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5" name="文本框 4">
            <a:hlinkClick r:id="rId3" action="ppaction://hlinksldjump"/>
          </p:cNvPr>
          <p:cNvSpPr txBox="1"/>
          <p:nvPr/>
        </p:nvSpPr>
        <p:spPr>
          <a:xfrm>
            <a:off x="7868920" y="1471295"/>
            <a:ext cx="155067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bldLvl="0" animBg="1"/>
      <p:bldP spid="5" grpId="1" animBg="1"/>
    </p:bld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主旨大意题。根据这篇文章，可以总结出Dean Arnold具有改革创新与坚持的品质，其他3项的意思分别为A项humorous and brave（幽默与勇敢）、B项quiet and creative（安静与创新）和D项rich and diligent（富有与勤奋），故本题正确答案为C。</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142875" y="353060"/>
            <a:ext cx="11968480" cy="5262245"/>
          </a:xfrm>
          <a:prstGeom prst="rect">
            <a:avLst/>
          </a:prstGeom>
          <a:noFill/>
        </p:spPr>
        <p:txBody>
          <a:bodyPr wrap="square" rtlCol="0" anchor="t">
            <a:spAutoFit/>
          </a:bodyPr>
          <a:lstStyle/>
          <a:p>
            <a:pPr algn="ctr"/>
            <a:r>
              <a:rPr lang="en-US" altLang="zh-CN" sz="2800" dirty="0"/>
              <a:t>  </a:t>
            </a:r>
            <a:r>
              <a:rPr sz="2800" dirty="0" err="1"/>
              <a:t>B（说明文</a:t>
            </a:r>
            <a:r>
              <a:rPr sz="2800" dirty="0"/>
              <a:t>）</a:t>
            </a:r>
            <a:endParaRPr sz="2800" dirty="0"/>
          </a:p>
          <a:p>
            <a:pPr algn="just"/>
            <a:r>
              <a:rPr sz="2800" dirty="0"/>
              <a:t>                                                                              </a:t>
            </a:r>
            <a:r>
              <a:rPr sz="2800" dirty="0" err="1"/>
              <a:t>难度系数</a:t>
            </a:r>
            <a:r>
              <a:rPr sz="2800" dirty="0"/>
              <a:t>：★★ 建议时长：5 </a:t>
            </a:r>
            <a:r>
              <a:rPr sz="2800" dirty="0" err="1"/>
              <a:t>分钟</a:t>
            </a:r>
            <a:endParaRPr sz="2800" dirty="0"/>
          </a:p>
          <a:p>
            <a:pPr algn="just"/>
            <a:r>
              <a:rPr sz="2800" dirty="0"/>
              <a:t>     </a:t>
            </a:r>
            <a:r>
              <a:rPr lang="en-US" sz="2800" dirty="0"/>
              <a:t>The </a:t>
            </a:r>
            <a:r>
              <a:rPr lang="en-US" sz="2800" dirty="0" err="1"/>
              <a:t>FlyZoo</a:t>
            </a:r>
            <a:r>
              <a:rPr lang="en-US" sz="2800" dirty="0"/>
              <a:t> Hotel, which was opened in Hangzhou, Zhejiang Province in December 18, 2018, is known as “future hotel”. It is loaded with artificial intelligence (AI) and robots, automating a series of procedures like check-in, lights’ control and room service.</a:t>
            </a:r>
            <a:endParaRPr lang="en-US" sz="2800" dirty="0"/>
          </a:p>
          <a:p>
            <a:pPr algn="just"/>
            <a:r>
              <a:rPr lang="en-US" sz="2800" dirty="0"/>
              <a:t>     Customers can check into the hotel by simply scanning their faces. The facial </a:t>
            </a:r>
            <a:r>
              <a:rPr lang="en-US" sz="2800" u="sng" dirty="0"/>
              <a:t>recognition</a:t>
            </a:r>
            <a:r>
              <a:rPr lang="en-US" sz="2800" dirty="0"/>
              <a:t> system installed in the hotel also enables customers to use their faces as key cards to open doors and access other hotel services. </a:t>
            </a:r>
            <a:endParaRPr lang="en-US" sz="2800" dirty="0"/>
          </a:p>
          <a:p>
            <a:pPr algn="just"/>
            <a:r>
              <a:rPr lang="en-US" sz="2800" dirty="0"/>
              <a:t>     Users can also control the lights, television and curtains in the room via voice-activated digital assistant, while robots are deployed to serve dishes, cocktails and coffee.</a:t>
            </a:r>
            <a:endParaRPr lang="en-US" sz="2800" dirty="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1"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5" name="文本框 4"/>
          <p:cNvSpPr txBox="1"/>
          <p:nvPr/>
        </p:nvSpPr>
        <p:spPr>
          <a:xfrm>
            <a:off x="323850" y="854075"/>
            <a:ext cx="11605895" cy="2245360"/>
          </a:xfrm>
          <a:prstGeom prst="rect">
            <a:avLst/>
          </a:prstGeom>
          <a:noFill/>
        </p:spPr>
        <p:txBody>
          <a:bodyPr wrap="square" rtlCol="0" anchor="t">
            <a:spAutoFit/>
          </a:bodyPr>
          <a:lstStyle/>
          <a:p>
            <a:r>
              <a:rPr lang="en-US" altLang="zh-CN" sz="2800"/>
              <a:t>       </a:t>
            </a:r>
            <a:r>
              <a:rPr sz="2800"/>
              <a:t>“The AI-based solution can help customers save time and relieve hotel employees from repetitive work,” said Wang Qun, CEO of FlyZoo Hotel.</a:t>
            </a:r>
            <a:endParaRPr sz="2800"/>
          </a:p>
          <a:p>
            <a:r>
              <a:rPr lang="en-US" sz="2800"/>
              <a:t>       </a:t>
            </a:r>
            <a:r>
              <a:rPr sz="2800"/>
              <a:t>“In the future, we will continue to make hotels smarter and more automated, as well as create more customized experiences for consumers.” Wang said.</a:t>
            </a:r>
            <a:endParaRPr sz="2800"/>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sld>
</file>

<file path=ppt/tags/tag1.xml><?xml version="1.0" encoding="utf-8"?>
<p:tagLst xmlns:p="http://schemas.openxmlformats.org/presentationml/2006/main">
  <p:tag name="KSO_WM_BEAUTIFY_FLAG" val=""/>
</p:tagLst>
</file>

<file path=ppt/tags/tag10.xml><?xml version="1.0" encoding="utf-8"?>
<p:tagLst xmlns:p="http://schemas.openxmlformats.org/presentationml/2006/main">
  <p:tag name="KSO_WM_BEAUTIFY_FLAG" val=""/>
</p:tagLst>
</file>

<file path=ppt/tags/tag100.xml><?xml version="1.0" encoding="utf-8"?>
<p:tagLst xmlns:p="http://schemas.openxmlformats.org/presentationml/2006/main">
  <p:tag name="KSO_WM_BEAUTIFY_FLAG" val=""/>
</p:tagLst>
</file>

<file path=ppt/tags/tag101.xml><?xml version="1.0" encoding="utf-8"?>
<p:tagLst xmlns:p="http://schemas.openxmlformats.org/presentationml/2006/main">
  <p:tag name="KSO_WM_BEAUTIFY_FLAG" val=""/>
</p:tagLst>
</file>

<file path=ppt/tags/tag102.xml><?xml version="1.0" encoding="utf-8"?>
<p:tagLst xmlns:p="http://schemas.openxmlformats.org/presentationml/2006/main">
  <p:tag name="KSO_WM_BEAUTIFY_FLAG" val=""/>
</p:tagLst>
</file>

<file path=ppt/tags/tag103.xml><?xml version="1.0" encoding="utf-8"?>
<p:tagLst xmlns:p="http://schemas.openxmlformats.org/presentationml/2006/main">
  <p:tag name="KSO_WM_BEAUTIFY_FLAG" val=""/>
</p:tagLst>
</file>

<file path=ppt/tags/tag104.xml><?xml version="1.0" encoding="utf-8"?>
<p:tagLst xmlns:p="http://schemas.openxmlformats.org/presentationml/2006/main">
  <p:tag name="KSO_WM_BEAUTIFY_FLAG" val=""/>
</p:tagLst>
</file>

<file path=ppt/tags/tag105.xml><?xml version="1.0" encoding="utf-8"?>
<p:tagLst xmlns:p="http://schemas.openxmlformats.org/presentationml/2006/main">
  <p:tag name="KSO_WM_BEAUTIFY_FLAG" val=""/>
</p:tagLst>
</file>

<file path=ppt/tags/tag106.xml><?xml version="1.0" encoding="utf-8"?>
<p:tagLst xmlns:p="http://schemas.openxmlformats.org/presentationml/2006/main">
  <p:tag name="KSO_WM_BEAUTIFY_FLAG" val=""/>
</p:tagLst>
</file>

<file path=ppt/tags/tag107.xml><?xml version="1.0" encoding="utf-8"?>
<p:tagLst xmlns:p="http://schemas.openxmlformats.org/presentationml/2006/main">
  <p:tag name="KSO_WM_BEAUTIFY_FLAG" val=""/>
</p:tagLst>
</file>

<file path=ppt/tags/tag108.xml><?xml version="1.0" encoding="utf-8"?>
<p:tagLst xmlns:p="http://schemas.openxmlformats.org/presentationml/2006/main">
  <p:tag name="KSO_WM_BEAUTIFY_FLAG" val=""/>
</p:tagLst>
</file>

<file path=ppt/tags/tag109.xml><?xml version="1.0" encoding="utf-8"?>
<p:tagLst xmlns:p="http://schemas.openxmlformats.org/presentationml/2006/main">
  <p:tag name="KSO_WM_BEAUTIFY_FLAG" val=""/>
</p:tagLst>
</file>

<file path=ppt/tags/tag11.xml><?xml version="1.0" encoding="utf-8"?>
<p:tagLst xmlns:p="http://schemas.openxmlformats.org/presentationml/2006/main">
  <p:tag name="KSO_WM_BEAUTIFY_FLAG" val=""/>
</p:tagLst>
</file>

<file path=ppt/tags/tag110.xml><?xml version="1.0" encoding="utf-8"?>
<p:tagLst xmlns:p="http://schemas.openxmlformats.org/presentationml/2006/main">
  <p:tag name="KSO_WM_BEAUTIFY_FLAG" val=""/>
</p:tagLst>
</file>

<file path=ppt/tags/tag111.xml><?xml version="1.0" encoding="utf-8"?>
<p:tagLst xmlns:p="http://schemas.openxmlformats.org/presentationml/2006/main">
  <p:tag name="KSO_WM_BEAUTIFY_FLAG" val=""/>
</p:tagLst>
</file>

<file path=ppt/tags/tag112.xml><?xml version="1.0" encoding="utf-8"?>
<p:tagLst xmlns:p="http://schemas.openxmlformats.org/presentationml/2006/main">
  <p:tag name="KSO_WM_BEAUTIFY_FLAG" val=""/>
</p:tagLst>
</file>

<file path=ppt/tags/tag113.xml><?xml version="1.0" encoding="utf-8"?>
<p:tagLst xmlns:p="http://schemas.openxmlformats.org/presentationml/2006/main">
  <p:tag name="KSO_WM_BEAUTIFY_FLAG" val=""/>
</p:tagLst>
</file>

<file path=ppt/tags/tag114.xml><?xml version="1.0" encoding="utf-8"?>
<p:tagLst xmlns:p="http://schemas.openxmlformats.org/presentationml/2006/main">
  <p:tag name="KSO_WM_BEAUTIFY_FLAG" val=""/>
</p:tagLst>
</file>

<file path=ppt/tags/tag115.xml><?xml version="1.0" encoding="utf-8"?>
<p:tagLst xmlns:p="http://schemas.openxmlformats.org/presentationml/2006/main">
  <p:tag name="KSO_WM_BEAUTIFY_FLAG" val=""/>
</p:tagLst>
</file>

<file path=ppt/tags/tag116.xml><?xml version="1.0" encoding="utf-8"?>
<p:tagLst xmlns:p="http://schemas.openxmlformats.org/presentationml/2006/main">
  <p:tag name="KSO_WM_BEAUTIFY_FLAG" val=""/>
</p:tagLst>
</file>

<file path=ppt/tags/tag117.xml><?xml version="1.0" encoding="utf-8"?>
<p:tagLst xmlns:p="http://schemas.openxmlformats.org/presentationml/2006/main">
  <p:tag name="KSO_WM_BEAUTIFY_FLAG" val=""/>
</p:tagLst>
</file>

<file path=ppt/tags/tag118.xml><?xml version="1.0" encoding="utf-8"?>
<p:tagLst xmlns:p="http://schemas.openxmlformats.org/presentationml/2006/main">
  <p:tag name="KSO_WM_BEAUTIFY_FLAG" val=""/>
</p:tagLst>
</file>

<file path=ppt/tags/tag119.xml><?xml version="1.0" encoding="utf-8"?>
<p:tagLst xmlns:p="http://schemas.openxmlformats.org/presentationml/2006/main">
  <p:tag name="KSO_WM_BEAUTIFY_FLAG" val=""/>
</p:tagLst>
</file>

<file path=ppt/tags/tag12.xml><?xml version="1.0" encoding="utf-8"?>
<p:tagLst xmlns:p="http://schemas.openxmlformats.org/presentationml/2006/main">
  <p:tag name="KSO_WM_BEAUTIFY_FLAG" val=""/>
</p:tagLst>
</file>

<file path=ppt/tags/tag120.xml><?xml version="1.0" encoding="utf-8"?>
<p:tagLst xmlns:p="http://schemas.openxmlformats.org/presentationml/2006/main">
  <p:tag name="KSO_WM_BEAUTIFY_FLAG" val=""/>
</p:tagLst>
</file>

<file path=ppt/tags/tag121.xml><?xml version="1.0" encoding="utf-8"?>
<p:tagLst xmlns:p="http://schemas.openxmlformats.org/presentationml/2006/main">
  <p:tag name="KSO_WM_BEAUTIFY_FLAG" val=""/>
</p:tagLst>
</file>

<file path=ppt/tags/tag122.xml><?xml version="1.0" encoding="utf-8"?>
<p:tagLst xmlns:p="http://schemas.openxmlformats.org/presentationml/2006/main">
  <p:tag name="KSO_WM_BEAUTIFY_FLAG" val=""/>
</p:tagLst>
</file>

<file path=ppt/tags/tag123.xml><?xml version="1.0" encoding="utf-8"?>
<p:tagLst xmlns:p="http://schemas.openxmlformats.org/presentationml/2006/main">
  <p:tag name="KSO_WM_BEAUTIFY_FLAG" val=""/>
</p:tagLst>
</file>

<file path=ppt/tags/tag124.xml><?xml version="1.0" encoding="utf-8"?>
<p:tagLst xmlns:p="http://schemas.openxmlformats.org/presentationml/2006/main">
  <p:tag name="KSO_WM_BEAUTIFY_FLAG" val=""/>
</p:tagLst>
</file>

<file path=ppt/tags/tag125.xml><?xml version="1.0" encoding="utf-8"?>
<p:tagLst xmlns:p="http://schemas.openxmlformats.org/presentationml/2006/main">
  <p:tag name="KSO_WM_BEAUTIFY_FLAG" val=""/>
</p:tagLst>
</file>

<file path=ppt/tags/tag126.xml><?xml version="1.0" encoding="utf-8"?>
<p:tagLst xmlns:p="http://schemas.openxmlformats.org/presentationml/2006/main">
  <p:tag name="KSO_WM_BEAUTIFY_FLAG" val=""/>
</p:tagLst>
</file>

<file path=ppt/tags/tag127.xml><?xml version="1.0" encoding="utf-8"?>
<p:tagLst xmlns:p="http://schemas.openxmlformats.org/presentationml/2006/main">
  <p:tag name="KSO_WM_BEAUTIFY_FLAG" val=""/>
</p:tagLst>
</file>

<file path=ppt/tags/tag128.xml><?xml version="1.0" encoding="utf-8"?>
<p:tagLst xmlns:p="http://schemas.openxmlformats.org/presentationml/2006/main">
  <p:tag name="KSO_WM_BEAUTIFY_FLAG" val=""/>
</p:tagLst>
</file>

<file path=ppt/tags/tag129.xml><?xml version="1.0" encoding="utf-8"?>
<p:tagLst xmlns:p="http://schemas.openxmlformats.org/presentationml/2006/main">
  <p:tag name="KSO_WM_BEAUTIFY_FLAG" val=""/>
</p:tagLst>
</file>

<file path=ppt/tags/tag13.xml><?xml version="1.0" encoding="utf-8"?>
<p:tagLst xmlns:p="http://schemas.openxmlformats.org/presentationml/2006/main">
  <p:tag name="KSO_WM_BEAUTIFY_FLAG" val=""/>
</p:tagLst>
</file>

<file path=ppt/tags/tag130.xml><?xml version="1.0" encoding="utf-8"?>
<p:tagLst xmlns:p="http://schemas.openxmlformats.org/presentationml/2006/main">
  <p:tag name="KSO_WM_BEAUTIFY_FLAG" val=""/>
</p:tagLst>
</file>

<file path=ppt/tags/tag131.xml><?xml version="1.0" encoding="utf-8"?>
<p:tagLst xmlns:p="http://schemas.openxmlformats.org/presentationml/2006/main">
  <p:tag name="KSO_WM_BEAUTIFY_FLAG" val=""/>
</p:tagLst>
</file>

<file path=ppt/tags/tag132.xml><?xml version="1.0" encoding="utf-8"?>
<p:tagLst xmlns:p="http://schemas.openxmlformats.org/presentationml/2006/main">
  <p:tag name="KSO_WM_BEAUTIFY_FLAG" val=""/>
</p:tagLst>
</file>

<file path=ppt/tags/tag133.xml><?xml version="1.0" encoding="utf-8"?>
<p:tagLst xmlns:p="http://schemas.openxmlformats.org/presentationml/2006/main">
  <p:tag name="KSO_WM_BEAUTIFY_FLAG" val=""/>
</p:tagLst>
</file>

<file path=ppt/tags/tag134.xml><?xml version="1.0" encoding="utf-8"?>
<p:tagLst xmlns:p="http://schemas.openxmlformats.org/presentationml/2006/main">
  <p:tag name="KSO_WM_BEAUTIFY_FLAG" val=""/>
</p:tagLst>
</file>

<file path=ppt/tags/tag135.xml><?xml version="1.0" encoding="utf-8"?>
<p:tagLst xmlns:p="http://schemas.openxmlformats.org/presentationml/2006/main">
  <p:tag name="KSO_WM_BEAUTIFY_FLAG" val=""/>
</p:tagLst>
</file>

<file path=ppt/tags/tag136.xml><?xml version="1.0" encoding="utf-8"?>
<p:tagLst xmlns:p="http://schemas.openxmlformats.org/presentationml/2006/main">
  <p:tag name="KSO_WM_BEAUTIFY_FLAG" val=""/>
</p:tagLst>
</file>

<file path=ppt/tags/tag137.xml><?xml version="1.0" encoding="utf-8"?>
<p:tagLst xmlns:p="http://schemas.openxmlformats.org/presentationml/2006/main">
  <p:tag name="KSO_WM_BEAUTIFY_FLAG" val=""/>
</p:tagLst>
</file>

<file path=ppt/tags/tag138.xml><?xml version="1.0" encoding="utf-8"?>
<p:tagLst xmlns:p="http://schemas.openxmlformats.org/presentationml/2006/main">
  <p:tag name="KSO_WM_BEAUTIFY_FLAG" val=""/>
</p:tagLst>
</file>

<file path=ppt/tags/tag139.xml><?xml version="1.0" encoding="utf-8"?>
<p:tagLst xmlns:p="http://schemas.openxmlformats.org/presentationml/2006/main">
  <p:tag name="KSO_WM_BEAUTIFY_FLAG" val=""/>
</p:tagLst>
</file>

<file path=ppt/tags/tag14.xml><?xml version="1.0" encoding="utf-8"?>
<p:tagLst xmlns:p="http://schemas.openxmlformats.org/presentationml/2006/main">
  <p:tag name="KSO_WM_BEAUTIFY_FLAG" val=""/>
</p:tagLst>
</file>

<file path=ppt/tags/tag140.xml><?xml version="1.0" encoding="utf-8"?>
<p:tagLst xmlns:p="http://schemas.openxmlformats.org/presentationml/2006/main">
  <p:tag name="KSO_WM_BEAUTIFY_FLAG" val=""/>
</p:tagLst>
</file>

<file path=ppt/tags/tag141.xml><?xml version="1.0" encoding="utf-8"?>
<p:tagLst xmlns:p="http://schemas.openxmlformats.org/presentationml/2006/main">
  <p:tag name="KSO_WM_BEAUTIFY_FLAG" val=""/>
</p:tagLst>
</file>

<file path=ppt/tags/tag142.xml><?xml version="1.0" encoding="utf-8"?>
<p:tagLst xmlns:p="http://schemas.openxmlformats.org/presentationml/2006/main">
  <p:tag name="KSO_WM_BEAUTIFY_FLAG" val=""/>
</p:tagLst>
</file>

<file path=ppt/tags/tag143.xml><?xml version="1.0" encoding="utf-8"?>
<p:tagLst xmlns:p="http://schemas.openxmlformats.org/presentationml/2006/main">
  <p:tag name="KSO_WM_BEAUTIFY_FLAG" val=""/>
</p:tagLst>
</file>

<file path=ppt/tags/tag144.xml><?xml version="1.0" encoding="utf-8"?>
<p:tagLst xmlns:p="http://schemas.openxmlformats.org/presentationml/2006/main">
  <p:tag name="KSO_WM_BEAUTIFY_FLAG" val=""/>
</p:tagLst>
</file>

<file path=ppt/tags/tag145.xml><?xml version="1.0" encoding="utf-8"?>
<p:tagLst xmlns:p="http://schemas.openxmlformats.org/presentationml/2006/main">
  <p:tag name="KSO_WM_BEAUTIFY_FLAG" val=""/>
</p:tagLst>
</file>

<file path=ppt/tags/tag146.xml><?xml version="1.0" encoding="utf-8"?>
<p:tagLst xmlns:p="http://schemas.openxmlformats.org/presentationml/2006/main">
  <p:tag name="KSO_WM_BEAUTIFY_FLAG" val=""/>
</p:tagLst>
</file>

<file path=ppt/tags/tag147.xml><?xml version="1.0" encoding="utf-8"?>
<p:tagLst xmlns:p="http://schemas.openxmlformats.org/presentationml/2006/main">
  <p:tag name="KSO_WM_BEAUTIFY_FLAG" val=""/>
</p:tagLst>
</file>

<file path=ppt/tags/tag148.xml><?xml version="1.0" encoding="utf-8"?>
<p:tagLst xmlns:p="http://schemas.openxmlformats.org/presentationml/2006/main">
  <p:tag name="KSO_WM_BEAUTIFY_FLAG" val=""/>
</p:tagLst>
</file>

<file path=ppt/tags/tag149.xml><?xml version="1.0" encoding="utf-8"?>
<p:tagLst xmlns:p="http://schemas.openxmlformats.org/presentationml/2006/main">
  <p:tag name="KSO_WM_BEAUTIFY_FLAG" val=""/>
</p:tagLst>
</file>

<file path=ppt/tags/tag15.xml><?xml version="1.0" encoding="utf-8"?>
<p:tagLst xmlns:p="http://schemas.openxmlformats.org/presentationml/2006/main">
  <p:tag name="KSO_WM_BEAUTIFY_FLAG" val=""/>
</p:tagLst>
</file>

<file path=ppt/tags/tag150.xml><?xml version="1.0" encoding="utf-8"?>
<p:tagLst xmlns:p="http://schemas.openxmlformats.org/presentationml/2006/main">
  <p:tag name="KSO_WM_BEAUTIFY_FLAG" val=""/>
</p:tagLst>
</file>

<file path=ppt/tags/tag151.xml><?xml version="1.0" encoding="utf-8"?>
<p:tagLst xmlns:p="http://schemas.openxmlformats.org/presentationml/2006/main">
  <p:tag name="KSO_WM_BEAUTIFY_FLAG" val=""/>
</p:tagLst>
</file>

<file path=ppt/tags/tag152.xml><?xml version="1.0" encoding="utf-8"?>
<p:tagLst xmlns:p="http://schemas.openxmlformats.org/presentationml/2006/main">
  <p:tag name="KSO_WM_BEAUTIFY_FLAG" val=""/>
</p:tagLst>
</file>

<file path=ppt/tags/tag153.xml><?xml version="1.0" encoding="utf-8"?>
<p:tagLst xmlns:p="http://schemas.openxmlformats.org/presentationml/2006/main">
  <p:tag name="KSO_WM_BEAUTIFY_FLAG" val=""/>
</p:tagLst>
</file>

<file path=ppt/tags/tag154.xml><?xml version="1.0" encoding="utf-8"?>
<p:tagLst xmlns:p="http://schemas.openxmlformats.org/presentationml/2006/main">
  <p:tag name="KSO_WM_BEAUTIFY_FLAG" val=""/>
</p:tagLst>
</file>

<file path=ppt/tags/tag155.xml><?xml version="1.0" encoding="utf-8"?>
<p:tagLst xmlns:p="http://schemas.openxmlformats.org/presentationml/2006/main">
  <p:tag name="KSO_WM_BEAUTIFY_FLAG" val=""/>
</p:tagLst>
</file>

<file path=ppt/tags/tag156.xml><?xml version="1.0" encoding="utf-8"?>
<p:tagLst xmlns:p="http://schemas.openxmlformats.org/presentationml/2006/main">
  <p:tag name="KSO_WM_BEAUTIFY_FLAG" val=""/>
</p:tagLst>
</file>

<file path=ppt/tags/tag157.xml><?xml version="1.0" encoding="utf-8"?>
<p:tagLst xmlns:p="http://schemas.openxmlformats.org/presentationml/2006/main">
  <p:tag name="KSO_WM_BEAUTIFY_FLAG" val=""/>
</p:tagLst>
</file>

<file path=ppt/tags/tag158.xml><?xml version="1.0" encoding="utf-8"?>
<p:tagLst xmlns:p="http://schemas.openxmlformats.org/presentationml/2006/main">
  <p:tag name="KSO_WM_BEAUTIFY_FLAG" val=""/>
</p:tagLst>
</file>

<file path=ppt/tags/tag159.xml><?xml version="1.0" encoding="utf-8"?>
<p:tagLst xmlns:p="http://schemas.openxmlformats.org/presentationml/2006/main">
  <p:tag name="KSO_WM_BEAUTIFY_FLAG" val=""/>
</p:tagLst>
</file>

<file path=ppt/tags/tag16.xml><?xml version="1.0" encoding="utf-8"?>
<p:tagLst xmlns:p="http://schemas.openxmlformats.org/presentationml/2006/main">
  <p:tag name="KSO_WM_BEAUTIFY_FLAG" val=""/>
</p:tagLst>
</file>

<file path=ppt/tags/tag160.xml><?xml version="1.0" encoding="utf-8"?>
<p:tagLst xmlns:p="http://schemas.openxmlformats.org/presentationml/2006/main">
  <p:tag name="KSO_WM_BEAUTIFY_FLAG" val=""/>
</p:tagLst>
</file>

<file path=ppt/tags/tag161.xml><?xml version="1.0" encoding="utf-8"?>
<p:tagLst xmlns:p="http://schemas.openxmlformats.org/presentationml/2006/main">
  <p:tag name="KSO_WM_BEAUTIFY_FLAG" val=""/>
</p:tagLst>
</file>

<file path=ppt/tags/tag162.xml><?xml version="1.0" encoding="utf-8"?>
<p:tagLst xmlns:p="http://schemas.openxmlformats.org/presentationml/2006/main">
  <p:tag name="ISPRING_ULTRA_SCORM_COURSE_ID" val="9EC399C7-26C4-439D-AD76-D9E6D725E172"/>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SCORM_ENDPOINT" val="&lt;endpoint&gt;&lt;enable&gt;0&lt;/enable&gt;&lt;lrs&gt;http://&lt;/lrs&gt;&lt;auth&gt;0&lt;/auth&gt;&lt;login&gt;&lt;/login&gt;&lt;password&gt;&lt;/password&gt;&lt;key&gt;&lt;/key&gt;&lt;name&gt;&lt;/name&gt;&lt;email&gt;&lt;/email&gt;&lt;/endpoint&gt;&#10;"/>
  <p:tag name="ISPRING_PRESENTATION_TITLE" val="扁平化创意教师说课教育培训课件PPT模板"/>
  <p:tag name="COMMONDATA" val="eyJoZGlkIjoiMjhjNGUxNWFjMjhlNDdjNWVkN2JmMzA2Y2JjZmYzMTUifQ=="/>
  <p:tag name="KSO_WPP_MARK_KEY" val="aa1a7bb3-81a8-4b35-a547-d8f5bc64f26e"/>
  <p:tag name="commondata" val="eyJoZGlkIjoiZDA1Yjk0MjM1Yjg1MzI1YTQzNzk5OTA3OGMzYTFkNTQifQ=="/>
</p:tagLst>
</file>

<file path=ppt/tags/tag17.xml><?xml version="1.0" encoding="utf-8"?>
<p:tagLst xmlns:p="http://schemas.openxmlformats.org/presentationml/2006/main">
  <p:tag name="KSO_WM_BEAUTIFY_FLAG" val=""/>
</p:tagLst>
</file>

<file path=ppt/tags/tag18.xml><?xml version="1.0" encoding="utf-8"?>
<p:tagLst xmlns:p="http://schemas.openxmlformats.org/presentationml/2006/main">
  <p:tag name="KSO_WM_BEAUTIFY_FLAG" val=""/>
</p:tagLst>
</file>

<file path=ppt/tags/tag19.xml><?xml version="1.0" encoding="utf-8"?>
<p:tagLst xmlns:p="http://schemas.openxmlformats.org/presentationml/2006/main">
  <p:tag name="KSO_WM_BEAUTIFY_FLAG" val=""/>
</p:tagLst>
</file>

<file path=ppt/tags/tag2.xml><?xml version="1.0" encoding="utf-8"?>
<p:tagLst xmlns:p="http://schemas.openxmlformats.org/presentationml/2006/main">
  <p:tag name="KSO_WM_BEAUTIFY_FLAG" val=""/>
</p:tagLst>
</file>

<file path=ppt/tags/tag20.xml><?xml version="1.0" encoding="utf-8"?>
<p:tagLst xmlns:p="http://schemas.openxmlformats.org/presentationml/2006/main">
  <p:tag name="KSO_WM_BEAUTIFY_FLAG" val=""/>
</p:tagLst>
</file>

<file path=ppt/tags/tag21.xml><?xml version="1.0" encoding="utf-8"?>
<p:tagLst xmlns:p="http://schemas.openxmlformats.org/presentationml/2006/main">
  <p:tag name="KSO_WM_BEAUTIFY_FLAG" val=""/>
</p:tagLst>
</file>

<file path=ppt/tags/tag22.xml><?xml version="1.0" encoding="utf-8"?>
<p:tagLst xmlns:p="http://schemas.openxmlformats.org/presentationml/2006/main">
  <p:tag name="KSO_WM_BEAUTIFY_FLAG" val=""/>
</p:tagLst>
</file>

<file path=ppt/tags/tag23.xml><?xml version="1.0" encoding="utf-8"?>
<p:tagLst xmlns:p="http://schemas.openxmlformats.org/presentationml/2006/main">
  <p:tag name="KSO_WM_BEAUTIFY_FLAG" val=""/>
</p:tagLst>
</file>

<file path=ppt/tags/tag24.xml><?xml version="1.0" encoding="utf-8"?>
<p:tagLst xmlns:p="http://schemas.openxmlformats.org/presentationml/2006/main">
  <p:tag name="KSO_WM_BEAUTIFY_FLAG" val=""/>
</p:tagLst>
</file>

<file path=ppt/tags/tag25.xml><?xml version="1.0" encoding="utf-8"?>
<p:tagLst xmlns:p="http://schemas.openxmlformats.org/presentationml/2006/main">
  <p:tag name="KSO_WM_BEAUTIFY_FLAG" val=""/>
</p:tagLst>
</file>

<file path=ppt/tags/tag26.xml><?xml version="1.0" encoding="utf-8"?>
<p:tagLst xmlns:p="http://schemas.openxmlformats.org/presentationml/2006/main">
  <p:tag name="KSO_WM_BEAUTIFY_FLAG" val=""/>
</p:tagLst>
</file>

<file path=ppt/tags/tag27.xml><?xml version="1.0" encoding="utf-8"?>
<p:tagLst xmlns:p="http://schemas.openxmlformats.org/presentationml/2006/main">
  <p:tag name="KSO_WM_BEAUTIFY_FLAG" val=""/>
</p:tagLst>
</file>

<file path=ppt/tags/tag28.xml><?xml version="1.0" encoding="utf-8"?>
<p:tagLst xmlns:p="http://schemas.openxmlformats.org/presentationml/2006/main">
  <p:tag name="KSO_WM_BEAUTIFY_FLAG" val=""/>
</p:tagLst>
</file>

<file path=ppt/tags/tag29.xml><?xml version="1.0" encoding="utf-8"?>
<p:tagLst xmlns:p="http://schemas.openxmlformats.org/presentationml/2006/main">
  <p:tag name="KSO_WM_BEAUTIFY_FLAG" val=""/>
</p:tagLst>
</file>

<file path=ppt/tags/tag3.xml><?xml version="1.0" encoding="utf-8"?>
<p:tagLst xmlns:p="http://schemas.openxmlformats.org/presentationml/2006/main">
  <p:tag name="KSO_WM_BEAUTIFY_FLAG" val=""/>
</p:tagLst>
</file>

<file path=ppt/tags/tag30.xml><?xml version="1.0" encoding="utf-8"?>
<p:tagLst xmlns:p="http://schemas.openxmlformats.org/presentationml/2006/main">
  <p:tag name="KSO_WM_BEAUTIFY_FLAG" val=""/>
</p:tagLst>
</file>

<file path=ppt/tags/tag31.xml><?xml version="1.0" encoding="utf-8"?>
<p:tagLst xmlns:p="http://schemas.openxmlformats.org/presentationml/2006/main">
  <p:tag name="KSO_WM_BEAUTIFY_FLAG" val=""/>
</p:tagLst>
</file>

<file path=ppt/tags/tag32.xml><?xml version="1.0" encoding="utf-8"?>
<p:tagLst xmlns:p="http://schemas.openxmlformats.org/presentationml/2006/main">
  <p:tag name="KSO_WM_BEAUTIFY_FLAG" val=""/>
</p:tagLst>
</file>

<file path=ppt/tags/tag33.xml><?xml version="1.0" encoding="utf-8"?>
<p:tagLst xmlns:p="http://schemas.openxmlformats.org/presentationml/2006/main">
  <p:tag name="KSO_WM_BEAUTIFY_FLAG" val=""/>
</p:tagLst>
</file>

<file path=ppt/tags/tag34.xml><?xml version="1.0" encoding="utf-8"?>
<p:tagLst xmlns:p="http://schemas.openxmlformats.org/presentationml/2006/main">
  <p:tag name="KSO_WM_BEAUTIFY_FLAG" val=""/>
</p:tagLst>
</file>

<file path=ppt/tags/tag35.xml><?xml version="1.0" encoding="utf-8"?>
<p:tagLst xmlns:p="http://schemas.openxmlformats.org/presentationml/2006/main">
  <p:tag name="KSO_WM_BEAUTIFY_FLAG" val=""/>
</p:tagLst>
</file>

<file path=ppt/tags/tag36.xml><?xml version="1.0" encoding="utf-8"?>
<p:tagLst xmlns:p="http://schemas.openxmlformats.org/presentationml/2006/main">
  <p:tag name="KSO_WM_BEAUTIFY_FLAG" val=""/>
</p:tagLst>
</file>

<file path=ppt/tags/tag37.xml><?xml version="1.0" encoding="utf-8"?>
<p:tagLst xmlns:p="http://schemas.openxmlformats.org/presentationml/2006/main">
  <p:tag name="KSO_WM_BEAUTIFY_FLAG" val=""/>
</p:tagLst>
</file>

<file path=ppt/tags/tag38.xml><?xml version="1.0" encoding="utf-8"?>
<p:tagLst xmlns:p="http://schemas.openxmlformats.org/presentationml/2006/main">
  <p:tag name="KSO_WM_BEAUTIFY_FLAG" val=""/>
</p:tagLst>
</file>

<file path=ppt/tags/tag39.xml><?xml version="1.0" encoding="utf-8"?>
<p:tagLst xmlns:p="http://schemas.openxmlformats.org/presentationml/2006/main">
  <p:tag name="KSO_WM_BEAUTIFY_FLAG" val=""/>
</p:tagLst>
</file>

<file path=ppt/tags/tag4.xml><?xml version="1.0" encoding="utf-8"?>
<p:tagLst xmlns:p="http://schemas.openxmlformats.org/presentationml/2006/main">
  <p:tag name="KSO_WM_BEAUTIFY_FLAG" val=""/>
</p:tagLst>
</file>

<file path=ppt/tags/tag40.xml><?xml version="1.0" encoding="utf-8"?>
<p:tagLst xmlns:p="http://schemas.openxmlformats.org/presentationml/2006/main">
  <p:tag name="KSO_WM_BEAUTIFY_FLAG" val=""/>
</p:tagLst>
</file>

<file path=ppt/tags/tag41.xml><?xml version="1.0" encoding="utf-8"?>
<p:tagLst xmlns:p="http://schemas.openxmlformats.org/presentationml/2006/main">
  <p:tag name="KSO_WM_BEAUTIFY_FLAG" val=""/>
</p:tagLst>
</file>

<file path=ppt/tags/tag42.xml><?xml version="1.0" encoding="utf-8"?>
<p:tagLst xmlns:p="http://schemas.openxmlformats.org/presentationml/2006/main">
  <p:tag name="KSO_WM_BEAUTIFY_FLAG" val=""/>
</p:tagLst>
</file>

<file path=ppt/tags/tag43.xml><?xml version="1.0" encoding="utf-8"?>
<p:tagLst xmlns:p="http://schemas.openxmlformats.org/presentationml/2006/main">
  <p:tag name="KSO_WM_BEAUTIFY_FLAG" val=""/>
</p:tagLst>
</file>

<file path=ppt/tags/tag44.xml><?xml version="1.0" encoding="utf-8"?>
<p:tagLst xmlns:p="http://schemas.openxmlformats.org/presentationml/2006/main">
  <p:tag name="KSO_WM_BEAUTIFY_FLAG" val=""/>
</p:tagLst>
</file>

<file path=ppt/tags/tag45.xml><?xml version="1.0" encoding="utf-8"?>
<p:tagLst xmlns:p="http://schemas.openxmlformats.org/presentationml/2006/main">
  <p:tag name="KSO_WM_BEAUTIFY_FLAG" val=""/>
</p:tagLst>
</file>

<file path=ppt/tags/tag46.xml><?xml version="1.0" encoding="utf-8"?>
<p:tagLst xmlns:p="http://schemas.openxmlformats.org/presentationml/2006/main">
  <p:tag name="KSO_WM_BEAUTIFY_FLAG" val=""/>
</p:tagLst>
</file>

<file path=ppt/tags/tag47.xml><?xml version="1.0" encoding="utf-8"?>
<p:tagLst xmlns:p="http://schemas.openxmlformats.org/presentationml/2006/main">
  <p:tag name="KSO_WM_BEAUTIFY_FLAG" val=""/>
</p:tagLst>
</file>

<file path=ppt/tags/tag48.xml><?xml version="1.0" encoding="utf-8"?>
<p:tagLst xmlns:p="http://schemas.openxmlformats.org/presentationml/2006/main">
  <p:tag name="KSO_WM_BEAUTIFY_FLAG" val=""/>
</p:tagLst>
</file>

<file path=ppt/tags/tag49.xml><?xml version="1.0" encoding="utf-8"?>
<p:tagLst xmlns:p="http://schemas.openxmlformats.org/presentationml/2006/main">
  <p:tag name="KSO_WM_BEAUTIFY_FLAG" val=""/>
</p:tagLst>
</file>

<file path=ppt/tags/tag5.xml><?xml version="1.0" encoding="utf-8"?>
<p:tagLst xmlns:p="http://schemas.openxmlformats.org/presentationml/2006/main">
  <p:tag name="KSO_WM_BEAUTIFY_FLAG" val=""/>
</p:tagLst>
</file>

<file path=ppt/tags/tag50.xml><?xml version="1.0" encoding="utf-8"?>
<p:tagLst xmlns:p="http://schemas.openxmlformats.org/presentationml/2006/main">
  <p:tag name="KSO_WM_BEAUTIFY_FLAG" val=""/>
</p:tagLst>
</file>

<file path=ppt/tags/tag51.xml><?xml version="1.0" encoding="utf-8"?>
<p:tagLst xmlns:p="http://schemas.openxmlformats.org/presentationml/2006/main">
  <p:tag name="KSO_WM_BEAUTIFY_FLAG" val=""/>
</p:tagLst>
</file>

<file path=ppt/tags/tag52.xml><?xml version="1.0" encoding="utf-8"?>
<p:tagLst xmlns:p="http://schemas.openxmlformats.org/presentationml/2006/main">
  <p:tag name="KSO_WM_BEAUTIFY_FLAG" val=""/>
</p:tagLst>
</file>

<file path=ppt/tags/tag53.xml><?xml version="1.0" encoding="utf-8"?>
<p:tagLst xmlns:p="http://schemas.openxmlformats.org/presentationml/2006/main">
  <p:tag name="KSO_WM_BEAUTIFY_FLAG" val=""/>
</p:tagLst>
</file>

<file path=ppt/tags/tag54.xml><?xml version="1.0" encoding="utf-8"?>
<p:tagLst xmlns:p="http://schemas.openxmlformats.org/presentationml/2006/main">
  <p:tag name="KSO_WM_BEAUTIFY_FLAG" val=""/>
</p:tagLst>
</file>

<file path=ppt/tags/tag55.xml><?xml version="1.0" encoding="utf-8"?>
<p:tagLst xmlns:p="http://schemas.openxmlformats.org/presentationml/2006/main">
  <p:tag name="KSO_WM_BEAUTIFY_FLAG" val=""/>
</p:tagLst>
</file>

<file path=ppt/tags/tag56.xml><?xml version="1.0" encoding="utf-8"?>
<p:tagLst xmlns:p="http://schemas.openxmlformats.org/presentationml/2006/main">
  <p:tag name="KSO_WM_BEAUTIFY_FLAG" val=""/>
</p:tagLst>
</file>

<file path=ppt/tags/tag57.xml><?xml version="1.0" encoding="utf-8"?>
<p:tagLst xmlns:p="http://schemas.openxmlformats.org/presentationml/2006/main">
  <p:tag name="KSO_WM_BEAUTIFY_FLAG" val=""/>
</p:tagLst>
</file>

<file path=ppt/tags/tag58.xml><?xml version="1.0" encoding="utf-8"?>
<p:tagLst xmlns:p="http://schemas.openxmlformats.org/presentationml/2006/main">
  <p:tag name="KSO_WM_BEAUTIFY_FLAG" val=""/>
</p:tagLst>
</file>

<file path=ppt/tags/tag59.xml><?xml version="1.0" encoding="utf-8"?>
<p:tagLst xmlns:p="http://schemas.openxmlformats.org/presentationml/2006/main">
  <p:tag name="KSO_WM_BEAUTIFY_FLAG" val=""/>
</p:tagLst>
</file>

<file path=ppt/tags/tag6.xml><?xml version="1.0" encoding="utf-8"?>
<p:tagLst xmlns:p="http://schemas.openxmlformats.org/presentationml/2006/main">
  <p:tag name="KSO_WM_BEAUTIFY_FLAG" val=""/>
</p:tagLst>
</file>

<file path=ppt/tags/tag60.xml><?xml version="1.0" encoding="utf-8"?>
<p:tagLst xmlns:p="http://schemas.openxmlformats.org/presentationml/2006/main">
  <p:tag name="KSO_WM_BEAUTIFY_FLAG" val=""/>
</p:tagLst>
</file>

<file path=ppt/tags/tag61.xml><?xml version="1.0" encoding="utf-8"?>
<p:tagLst xmlns:p="http://schemas.openxmlformats.org/presentationml/2006/main">
  <p:tag name="KSO_WM_BEAUTIFY_FLAG" val=""/>
</p:tagLst>
</file>

<file path=ppt/tags/tag62.xml><?xml version="1.0" encoding="utf-8"?>
<p:tagLst xmlns:p="http://schemas.openxmlformats.org/presentationml/2006/main">
  <p:tag name="KSO_WM_BEAUTIFY_FLAG" val=""/>
</p:tagLst>
</file>

<file path=ppt/tags/tag63.xml><?xml version="1.0" encoding="utf-8"?>
<p:tagLst xmlns:p="http://schemas.openxmlformats.org/presentationml/2006/main">
  <p:tag name="KSO_WM_BEAUTIFY_FLAG" val=""/>
</p:tagLst>
</file>

<file path=ppt/tags/tag64.xml><?xml version="1.0" encoding="utf-8"?>
<p:tagLst xmlns:p="http://schemas.openxmlformats.org/presentationml/2006/main">
  <p:tag name="KSO_WM_BEAUTIFY_FLAG" val=""/>
</p:tagLst>
</file>

<file path=ppt/tags/tag65.xml><?xml version="1.0" encoding="utf-8"?>
<p:tagLst xmlns:p="http://schemas.openxmlformats.org/presentationml/2006/main">
  <p:tag name="KSO_WM_BEAUTIFY_FLAG" val=""/>
</p:tagLst>
</file>

<file path=ppt/tags/tag66.xml><?xml version="1.0" encoding="utf-8"?>
<p:tagLst xmlns:p="http://schemas.openxmlformats.org/presentationml/2006/main">
  <p:tag name="KSO_WM_BEAUTIFY_FLAG" val=""/>
</p:tagLst>
</file>

<file path=ppt/tags/tag67.xml><?xml version="1.0" encoding="utf-8"?>
<p:tagLst xmlns:p="http://schemas.openxmlformats.org/presentationml/2006/main">
  <p:tag name="KSO_WM_BEAUTIFY_FLAG" val=""/>
</p:tagLst>
</file>

<file path=ppt/tags/tag68.xml><?xml version="1.0" encoding="utf-8"?>
<p:tagLst xmlns:p="http://schemas.openxmlformats.org/presentationml/2006/main">
  <p:tag name="KSO_WM_BEAUTIFY_FLAG" val=""/>
</p:tagLst>
</file>

<file path=ppt/tags/tag69.xml><?xml version="1.0" encoding="utf-8"?>
<p:tagLst xmlns:p="http://schemas.openxmlformats.org/presentationml/2006/main">
  <p:tag name="KSO_WM_BEAUTIFY_FLAG" val=""/>
</p:tagLst>
</file>

<file path=ppt/tags/tag7.xml><?xml version="1.0" encoding="utf-8"?>
<p:tagLst xmlns:p="http://schemas.openxmlformats.org/presentationml/2006/main">
  <p:tag name="KSO_WM_BEAUTIFY_FLAG" val=""/>
</p:tagLst>
</file>

<file path=ppt/tags/tag70.xml><?xml version="1.0" encoding="utf-8"?>
<p:tagLst xmlns:p="http://schemas.openxmlformats.org/presentationml/2006/main">
  <p:tag name="KSO_WM_BEAUTIFY_FLAG" val=""/>
</p:tagLst>
</file>

<file path=ppt/tags/tag71.xml><?xml version="1.0" encoding="utf-8"?>
<p:tagLst xmlns:p="http://schemas.openxmlformats.org/presentationml/2006/main">
  <p:tag name="KSO_WM_BEAUTIFY_FLAG" val=""/>
</p:tagLst>
</file>

<file path=ppt/tags/tag72.xml><?xml version="1.0" encoding="utf-8"?>
<p:tagLst xmlns:p="http://schemas.openxmlformats.org/presentationml/2006/main">
  <p:tag name="KSO_WM_BEAUTIFY_FLAG" val=""/>
</p:tagLst>
</file>

<file path=ppt/tags/tag73.xml><?xml version="1.0" encoding="utf-8"?>
<p:tagLst xmlns:p="http://schemas.openxmlformats.org/presentationml/2006/main">
  <p:tag name="KSO_WM_BEAUTIFY_FLAG" val=""/>
</p:tagLst>
</file>

<file path=ppt/tags/tag74.xml><?xml version="1.0" encoding="utf-8"?>
<p:tagLst xmlns:p="http://schemas.openxmlformats.org/presentationml/2006/main">
  <p:tag name="KSO_WM_BEAUTIFY_FLAG" val=""/>
</p:tagLst>
</file>

<file path=ppt/tags/tag75.xml><?xml version="1.0" encoding="utf-8"?>
<p:tagLst xmlns:p="http://schemas.openxmlformats.org/presentationml/2006/main">
  <p:tag name="KSO_WM_BEAUTIFY_FLAG" val=""/>
</p:tagLst>
</file>

<file path=ppt/tags/tag76.xml><?xml version="1.0" encoding="utf-8"?>
<p:tagLst xmlns:p="http://schemas.openxmlformats.org/presentationml/2006/main">
  <p:tag name="KSO_WM_BEAUTIFY_FLAG" val=""/>
</p:tagLst>
</file>

<file path=ppt/tags/tag77.xml><?xml version="1.0" encoding="utf-8"?>
<p:tagLst xmlns:p="http://schemas.openxmlformats.org/presentationml/2006/main">
  <p:tag name="KSO_WM_BEAUTIFY_FLAG" val=""/>
</p:tagLst>
</file>

<file path=ppt/tags/tag78.xml><?xml version="1.0" encoding="utf-8"?>
<p:tagLst xmlns:p="http://schemas.openxmlformats.org/presentationml/2006/main">
  <p:tag name="KSO_WM_BEAUTIFY_FLAG" val=""/>
</p:tagLst>
</file>

<file path=ppt/tags/tag79.xml><?xml version="1.0" encoding="utf-8"?>
<p:tagLst xmlns:p="http://schemas.openxmlformats.org/presentationml/2006/main">
  <p:tag name="KSO_WM_BEAUTIFY_FLAG" val=""/>
</p:tagLst>
</file>

<file path=ppt/tags/tag8.xml><?xml version="1.0" encoding="utf-8"?>
<p:tagLst xmlns:p="http://schemas.openxmlformats.org/presentationml/2006/main">
  <p:tag name="KSO_WM_BEAUTIFY_FLAG" val=""/>
</p:tagLst>
</file>

<file path=ppt/tags/tag80.xml><?xml version="1.0" encoding="utf-8"?>
<p:tagLst xmlns:p="http://schemas.openxmlformats.org/presentationml/2006/main">
  <p:tag name="KSO_WM_BEAUTIFY_FLAG" val=""/>
</p:tagLst>
</file>

<file path=ppt/tags/tag81.xml><?xml version="1.0" encoding="utf-8"?>
<p:tagLst xmlns:p="http://schemas.openxmlformats.org/presentationml/2006/main">
  <p:tag name="KSO_WM_BEAUTIFY_FLAG" val=""/>
</p:tagLst>
</file>

<file path=ppt/tags/tag82.xml><?xml version="1.0" encoding="utf-8"?>
<p:tagLst xmlns:p="http://schemas.openxmlformats.org/presentationml/2006/main">
  <p:tag name="KSO_WM_BEAUTIFY_FLAG" val=""/>
</p:tagLst>
</file>

<file path=ppt/tags/tag83.xml><?xml version="1.0" encoding="utf-8"?>
<p:tagLst xmlns:p="http://schemas.openxmlformats.org/presentationml/2006/main">
  <p:tag name="KSO_WM_BEAUTIFY_FLAG" val=""/>
</p:tagLst>
</file>

<file path=ppt/tags/tag84.xml><?xml version="1.0" encoding="utf-8"?>
<p:tagLst xmlns:p="http://schemas.openxmlformats.org/presentationml/2006/main">
  <p:tag name="KSO_WM_BEAUTIFY_FLAG" val=""/>
</p:tagLst>
</file>

<file path=ppt/tags/tag85.xml><?xml version="1.0" encoding="utf-8"?>
<p:tagLst xmlns:p="http://schemas.openxmlformats.org/presentationml/2006/main">
  <p:tag name="KSO_WM_BEAUTIFY_FLAG" val=""/>
</p:tagLst>
</file>

<file path=ppt/tags/tag86.xml><?xml version="1.0" encoding="utf-8"?>
<p:tagLst xmlns:p="http://schemas.openxmlformats.org/presentationml/2006/main">
  <p:tag name="KSO_WM_BEAUTIFY_FLAG" val=""/>
</p:tagLst>
</file>

<file path=ppt/tags/tag87.xml><?xml version="1.0" encoding="utf-8"?>
<p:tagLst xmlns:p="http://schemas.openxmlformats.org/presentationml/2006/main">
  <p:tag name="KSO_WM_BEAUTIFY_FLAG" val=""/>
</p:tagLst>
</file>

<file path=ppt/tags/tag88.xml><?xml version="1.0" encoding="utf-8"?>
<p:tagLst xmlns:p="http://schemas.openxmlformats.org/presentationml/2006/main">
  <p:tag name="KSO_WM_BEAUTIFY_FLAG" val=""/>
</p:tagLst>
</file>

<file path=ppt/tags/tag89.xml><?xml version="1.0" encoding="utf-8"?>
<p:tagLst xmlns:p="http://schemas.openxmlformats.org/presentationml/2006/main">
  <p:tag name="KSO_WM_BEAUTIFY_FLAG" val=""/>
</p:tagLst>
</file>

<file path=ppt/tags/tag9.xml><?xml version="1.0" encoding="utf-8"?>
<p:tagLst xmlns:p="http://schemas.openxmlformats.org/presentationml/2006/main">
  <p:tag name="KSO_WM_BEAUTIFY_FLAG" val=""/>
</p:tagLst>
</file>

<file path=ppt/tags/tag90.xml><?xml version="1.0" encoding="utf-8"?>
<p:tagLst xmlns:p="http://schemas.openxmlformats.org/presentationml/2006/main">
  <p:tag name="KSO_WM_BEAUTIFY_FLAG" val=""/>
</p:tagLst>
</file>

<file path=ppt/tags/tag91.xml><?xml version="1.0" encoding="utf-8"?>
<p:tagLst xmlns:p="http://schemas.openxmlformats.org/presentationml/2006/main">
  <p:tag name="KSO_WM_BEAUTIFY_FLAG" val=""/>
</p:tagLst>
</file>

<file path=ppt/tags/tag92.xml><?xml version="1.0" encoding="utf-8"?>
<p:tagLst xmlns:p="http://schemas.openxmlformats.org/presentationml/2006/main">
  <p:tag name="KSO_WM_BEAUTIFY_FLAG" val=""/>
</p:tagLst>
</file>

<file path=ppt/tags/tag93.xml><?xml version="1.0" encoding="utf-8"?>
<p:tagLst xmlns:p="http://schemas.openxmlformats.org/presentationml/2006/main">
  <p:tag name="KSO_WM_BEAUTIFY_FLAG" val=""/>
</p:tagLst>
</file>

<file path=ppt/tags/tag94.xml><?xml version="1.0" encoding="utf-8"?>
<p:tagLst xmlns:p="http://schemas.openxmlformats.org/presentationml/2006/main">
  <p:tag name="KSO_WM_BEAUTIFY_FLAG" val=""/>
</p:tagLst>
</file>

<file path=ppt/tags/tag95.xml><?xml version="1.0" encoding="utf-8"?>
<p:tagLst xmlns:p="http://schemas.openxmlformats.org/presentationml/2006/main">
  <p:tag name="KSO_WM_BEAUTIFY_FLAG" val=""/>
</p:tagLst>
</file>

<file path=ppt/tags/tag96.xml><?xml version="1.0" encoding="utf-8"?>
<p:tagLst xmlns:p="http://schemas.openxmlformats.org/presentationml/2006/main">
  <p:tag name="KSO_WM_BEAUTIFY_FLAG" val=""/>
</p:tagLst>
</file>

<file path=ppt/tags/tag97.xml><?xml version="1.0" encoding="utf-8"?>
<p:tagLst xmlns:p="http://schemas.openxmlformats.org/presentationml/2006/main">
  <p:tag name="KSO_WM_BEAUTIFY_FLAG" val=""/>
</p:tagLst>
</file>

<file path=ppt/tags/tag98.xml><?xml version="1.0" encoding="utf-8"?>
<p:tagLst xmlns:p="http://schemas.openxmlformats.org/presentationml/2006/main">
  <p:tag name="KSO_WM_BEAUTIFY_FLAG" val=""/>
</p:tagLst>
</file>

<file path=ppt/tags/tag99.xml><?xml version="1.0" encoding="utf-8"?>
<p:tagLst xmlns:p="http://schemas.openxmlformats.org/presentationml/2006/main">
  <p:tag name="KSO_WM_BEAUTIFY_FLAG" val=""/>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166439</Words>
  <Application>WPS 演示</Application>
  <PresentationFormat>宽屏</PresentationFormat>
  <Paragraphs>5108</Paragraphs>
  <Slides>439</Slides>
  <Notes>11</Notes>
  <HiddenSlides>203</HiddenSlides>
  <MMClips>0</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439</vt:i4>
      </vt:variant>
    </vt:vector>
  </HeadingPairs>
  <TitlesOfParts>
    <vt:vector size="453" baseType="lpstr">
      <vt:lpstr>Arial</vt:lpstr>
      <vt:lpstr>宋体</vt:lpstr>
      <vt:lpstr>Wingdings</vt:lpstr>
      <vt:lpstr>Raleway Light</vt:lpstr>
      <vt:lpstr>微软雅黑</vt:lpstr>
      <vt:lpstr>Times New Roman</vt:lpstr>
      <vt:lpstr>Calibri</vt:lpstr>
      <vt:lpstr>Lato Regular</vt:lpstr>
      <vt:lpstr>Segoe Print</vt:lpstr>
      <vt:lpstr>Lato Light</vt:lpstr>
      <vt:lpstr>Arial Unicode MS</vt:lpstr>
      <vt:lpstr>等线</vt:lpstr>
      <vt:lpstr>黑体</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（一）文段练习</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自 测 题 一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自 测 题 二</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自测题三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自测题四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扁平化创意教师说课教育培训课件PPT模板</dc:title>
  <dc:creator>dell</dc:creator>
  <cp:lastModifiedBy>Yuffie</cp:lastModifiedBy>
  <cp:revision>1054</cp:revision>
  <dcterms:created xsi:type="dcterms:W3CDTF">2016-10-04T09:02:00Z</dcterms:created>
  <dcterms:modified xsi:type="dcterms:W3CDTF">2024-06-17T01:52:43Z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2052-12.1.0.16929</vt:lpwstr>
  </property>
  <property fmtid="{D5CDD505-2E9C-101B-9397-08002B2CF9AE}" pid="3" name="ICV">
    <vt:lpwstr>BAD73D0EE2A147B2BDF92CF3544FD262</vt:lpwstr>
  </property>
</Properties>
</file>