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3"/>
    <p:sldId id="257" r:id="rId4"/>
    <p:sldId id="258" r:id="rId5"/>
    <p:sldId id="261" r:id="rId6"/>
    <p:sldId id="316" r:id="rId7"/>
    <p:sldId id="260" r:id="rId8"/>
    <p:sldId id="262" r:id="rId9"/>
    <p:sldId id="555" r:id="rId10"/>
    <p:sldId id="556" r:id="rId11"/>
    <p:sldId id="557" r:id="rId12"/>
    <p:sldId id="370" r:id="rId13"/>
    <p:sldId id="371" r:id="rId14"/>
    <p:sldId id="264" r:id="rId15"/>
    <p:sldId id="266" r:id="rId16"/>
    <p:sldId id="423" r:id="rId17"/>
    <p:sldId id="558" r:id="rId18"/>
    <p:sldId id="559" r:id="rId19"/>
    <p:sldId id="560" r:id="rId20"/>
    <p:sldId id="276" r:id="rId21"/>
    <p:sldId id="561" r:id="rId22"/>
    <p:sldId id="562" r:id="rId23"/>
    <p:sldId id="279" r:id="rId24"/>
    <p:sldId id="488" r:id="rId25"/>
    <p:sldId id="489" r:id="rId26"/>
    <p:sldId id="490" r:id="rId27"/>
    <p:sldId id="491" r:id="rId28"/>
    <p:sldId id="563" r:id="rId29"/>
    <p:sldId id="492" r:id="rId30"/>
    <p:sldId id="493" r:id="rId31"/>
    <p:sldId id="522" r:id="rId32"/>
    <p:sldId id="564" r:id="rId33"/>
    <p:sldId id="523" r:id="rId34"/>
    <p:sldId id="554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72"/>
      </p:cViewPr>
      <p:guideLst>
        <p:guide orient="horz" pos="2168"/>
        <p:guide pos="2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notesMaster" Target="notesMasters/notesMaster1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6404E-27D4-47CF-8D3C-39CEEDF71BA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AB56-13A6-4C0A-A3EA-C879207B3FD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AB4E56-CC24-413C-BD45-F65F0E7245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2DFB69C-1381-4568-BF5D-03A42C1DD23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latin typeface="+mj-ea"/>
              </a:rPr>
              <a:t>      </a:t>
            </a:r>
            <a:endParaRPr lang="zh-CN" altLang="en-US" sz="3600" b="1" dirty="0">
              <a:latin typeface="+mj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汽车维修业务接待</a:t>
            </a:r>
            <a:br>
              <a:rPr lang="en-US" altLang="zh-CN" b="1" dirty="0" smtClean="0"/>
            </a:br>
            <a:r>
              <a:rPr lang="en-US" altLang="zh-CN" sz="3200" dirty="0" smtClean="0"/>
              <a:t> Automobile Maintenance Reception</a:t>
            </a:r>
            <a:endParaRPr lang="zh-CN" altLang="en-US" sz="32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3887" y="3284984"/>
            <a:ext cx="1707031" cy="11521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标题 1"/>
          <p:cNvSpPr txBox="1"/>
          <p:nvPr/>
        </p:nvSpPr>
        <p:spPr>
          <a:xfrm>
            <a:off x="755576" y="419122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CN" altLang="en-US" sz="2000" b="1" spc="30" dirty="0">
                <a:latin typeface="+mj-ea"/>
                <a:ea typeface="+mn-ea"/>
                <a:cs typeface="+mn-cs"/>
              </a:rPr>
              <a:t>主编</a:t>
            </a:r>
            <a:r>
              <a:rPr lang="zh-CN" altLang="en-US" sz="2000" b="1" spc="30" dirty="0" smtClean="0">
                <a:latin typeface="+mj-ea"/>
                <a:ea typeface="+mn-ea"/>
                <a:cs typeface="+mn-cs"/>
              </a:rPr>
              <a:t>：</a:t>
            </a:r>
            <a:r>
              <a:rPr lang="zh-CN" altLang="en-US" sz="2000" b="1" spc="30" dirty="0">
                <a:latin typeface="+mj-ea"/>
                <a:ea typeface="+mn-ea"/>
                <a:cs typeface="+mn-cs"/>
              </a:rPr>
              <a:t>滕仙娟</a:t>
            </a:r>
            <a:endParaRPr lang="en-US" altLang="zh-CN" sz="2000" b="1" spc="30" dirty="0" smtClean="0">
              <a:latin typeface="+mj-ea"/>
              <a:ea typeface="+mn-ea"/>
              <a:cs typeface="+mn-cs"/>
            </a:endParaRPr>
          </a:p>
          <a:p>
            <a:endParaRPr lang="en-US" altLang="zh-CN" sz="2000" b="1" spc="30" dirty="0">
              <a:latin typeface="+mj-ea"/>
              <a:ea typeface="+mn-ea"/>
              <a:cs typeface="+mn-cs"/>
            </a:endParaRPr>
          </a:p>
          <a:p>
            <a:r>
              <a:rPr lang="zh-CN" altLang="en-US" sz="2000" b="1" spc="30" dirty="0" smtClean="0">
                <a:latin typeface="+mj-ea"/>
                <a:ea typeface="+mn-ea"/>
                <a:cs typeface="+mn-cs"/>
              </a:rPr>
              <a:t>华东师范大学出版社</a:t>
            </a:r>
            <a:endParaRPr lang="zh-CN" altLang="en-US" sz="2000" b="1" spc="30" dirty="0">
              <a:latin typeface="+mj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768350"/>
            <a:ext cx="7772400" cy="5251450"/>
          </a:xfrm>
        </p:spPr>
        <p:txBody>
          <a:bodyPr>
            <a:normAutofit lnSpcReduction="10000"/>
          </a:bodyPr>
          <a:p>
            <a:r>
              <a:rPr lang="zh-CN" altLang="en-US" sz="1600">
                <a:latin typeface="微软雅黑" charset="0"/>
                <a:ea typeface="微软雅黑" charset="0"/>
              </a:rPr>
              <a:t>3. 安排客户休息或送别客户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维修委托书签字生效后，服务顾问应询问客户等待方式，并做好离店客户或在店等待客户的安排工作。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（1）客户要求离店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如果客户要求离店，服务顾问要为客户离店提供便利，并与客户约定维修作业完成后的联系方式。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客户离店时，服务顾问可以为客户提供便利的方式有以下几种：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①如果客户活动区域在市区内，则征求客户意见后为其联系出租车。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②如果客户远道而来，要询问客户是否需要代为预定旅店。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③如果客户提出离店后不方便再次来店，可建议客户接受取送车业务，并填写取送车业务登记表。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④如果客户表示不需要其他帮助，则应恭送客户离店，并目送客户离去。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（2）客户在店等候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如果客户提出在店等候，服务顾问要根据客户需要等待的时间安排如下：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①将客户引导至休息室，向客户介绍休息室的功能布置，并请休息室服务生提供便利。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②若恰逢午餐时间，应根据企业的实际情况，征求客户意见后代为安排午餐。</a:t>
            </a:r>
            <a:endParaRPr lang="zh-CN" altLang="en-US" sz="1600">
              <a:latin typeface="微软雅黑" charset="0"/>
              <a:ea typeface="微软雅黑" charset="0"/>
            </a:endParaRPr>
          </a:p>
          <a:p>
            <a:r>
              <a:rPr lang="zh-CN" altLang="en-US" sz="1600">
                <a:latin typeface="微软雅黑" charset="0"/>
                <a:ea typeface="微软雅黑" charset="0"/>
              </a:rPr>
              <a:t>③若客户等待时间过长，当日不能完成，应建议客户离店，并为客户提供离店的便利。</a:t>
            </a:r>
            <a:endParaRPr lang="zh-CN" altLang="en-US" sz="16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二、服务派工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55650" y="1556385"/>
            <a:ext cx="7894320" cy="4572000"/>
          </a:xfrm>
        </p:spPr>
        <p:txBody>
          <a:bodyPr>
            <a:normAutofit fontScale="80000"/>
          </a:bodyPr>
          <a:p>
            <a:r>
              <a:rPr sz="2200">
                <a:latin typeface="微软雅黑" charset="0"/>
                <a:ea typeface="微软雅黑" charset="0"/>
              </a:rPr>
              <a:t>在实际工作中，服务派工不是服务顾问的主要工作，而通常由车间主管或车间调度来完成。但由于服务顾问需要在车辆进行维修作业时跟进维修进度，必要时需根据维修变化重新调整进度，从而控制维修质量，因此服务顾问必须对派工的全过程十分熟悉。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1. 派工作业的内容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（1）根据维修委托书中的服务内容及每项工作所需的作业时间，确定维修类别，初步判定工作的难易度。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（2）判断是否属于优先作业，如预约车辆将进行优先作业。非优先作业的，则按照与客户商定的时间安排工作。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（3）根据客户对时间的要求，把工作安排给有能力承接的维修班组，并将安排的维修班组记录在维修委托书上，交给承担车辆维修作业的班组。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（4）车间主管或维修班组长根据作业项目，填写领料单，由该维修班组负责领料。</a:t>
            </a:r>
            <a:endParaRPr sz="2200">
              <a:latin typeface="微软雅黑" charset="0"/>
              <a:ea typeface="微软雅黑" charset="0"/>
            </a:endParaRPr>
          </a:p>
          <a:p>
            <a:r>
              <a:rPr sz="2200">
                <a:latin typeface="微软雅黑" charset="0"/>
                <a:ea typeface="微软雅黑" charset="0"/>
              </a:rPr>
              <a:t>（5）完成派工后，将维修车辆分配状况显示在“维修车辆进度看板”中。</a:t>
            </a:r>
            <a:endParaRPr sz="22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692785"/>
            <a:ext cx="7560310" cy="591185"/>
          </a:xfrm>
        </p:spPr>
        <p:txBody>
          <a:bodyPr>
            <a:normAutofit/>
          </a:bodyPr>
          <a:p>
            <a:r>
              <a:rPr sz="2200">
                <a:latin typeface="微软雅黑" charset="0"/>
                <a:ea typeface="微软雅黑" charset="0"/>
              </a:rPr>
              <a:t>2. 派工作业的流程</a:t>
            </a:r>
            <a:endParaRPr sz="2200">
              <a:latin typeface="微软雅黑" charset="0"/>
              <a:ea typeface="微软雅黑" charset="0"/>
            </a:endParaRPr>
          </a:p>
        </p:txBody>
      </p:sp>
      <p:pic>
        <p:nvPicPr>
          <p:cNvPr id="4" name="图片 3" descr="5555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780155" y="548640"/>
            <a:ext cx="4742815" cy="56476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三、派工后的质量控制</a:t>
            </a:r>
            <a:endParaRPr lang="zh-CN" altLang="en-US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12775" y="1701165"/>
            <a:ext cx="8035925" cy="37115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800" dirty="0" smtClean="0">
                <a:latin typeface="微软雅黑" pitchFamily="34" charset="-122"/>
                <a:ea typeface="微软雅黑" pitchFamily="34" charset="-122"/>
              </a:rPr>
              <a:t>在车辆维修作业过程中，有效地进行维修作业监控，及时与维修小组沟通，传递维修技师或客户的意图，是服务顾问的主要职责之一。派工后进行质量控制也是确保维修质量、提高顾客满意度的重要环节。</a:t>
            </a:r>
            <a:endParaRPr lang="zh-CN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27405" y="908685"/>
            <a:ext cx="7705090" cy="4773930"/>
          </a:xfrm>
        </p:spPr>
        <p:txBody>
          <a:bodyPr>
            <a:normAutofit fontScale="6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endParaRPr lang="zh-CN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1. 与服务顾问有关的控制指标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服务顾问是客户与企业沟通的重要桥梁，是最重要的岗位之一，因此有许多关键的指标与服务顾问密切相关。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（1）平均日维修台次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指企业平均每个工作日到达车间维修的所有车辆数，计算公式为：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日平均维修台次=月维修台次总数÷每月天数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平均维修台次与时间安排、设备生产率、技师维修技术水平有关，如台次太少，说明维修能力不能充分应用；台次太多，则可能导致维修质量得不到保证。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（2）平均发票金额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指在任何一个时间段内销售毛收入除以维修台次的结果，计算公式为：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平均发票金额=销售毛收入÷维修台次</a:t>
            </a:r>
            <a:endParaRPr dirty="0">
              <a:latin typeface="微软雅黑" charset="0"/>
              <a:ea typeface="微软雅黑" charset="0"/>
            </a:endParaRPr>
          </a:p>
          <a:p>
            <a:r>
              <a:rPr dirty="0">
                <a:latin typeface="微软雅黑" charset="0"/>
                <a:ea typeface="微软雅黑" charset="0"/>
              </a:rPr>
              <a:t>平均发票金额高，则意味着高生产率和高利润，通常对车辆的检修也较全面；低发票金额则可能存在较高的返修率，从而影响生产率。</a:t>
            </a:r>
            <a:endParaRPr dirty="0">
              <a:latin typeface="微软雅黑" charset="0"/>
              <a:ea typeface="微软雅黑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548005"/>
            <a:ext cx="7461250" cy="5711825"/>
          </a:xfrm>
        </p:spPr>
        <p:txBody>
          <a:bodyPr>
            <a:normAutofit/>
          </a:bodyPr>
          <a:p>
            <a:r>
              <a:rPr lang="zh-CN" altLang="en-US" sz="1400">
                <a:latin typeface="微软雅黑" charset="0"/>
                <a:ea typeface="微软雅黑" charset="0"/>
              </a:rPr>
              <a:t>（3）技师效率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指已经销售或分配给技师完成一项具体维修服务的时间，与技师完成该项工作的实际使用时间之间的关系，计算公式为：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技师效率=销售工时÷实际工时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完善的管理水平和工作态度与技师效率有着密切的关系，技师效率越高，企业的利润水平也就越高。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（4）维修车间生产率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指计价工时与可销售工时（技师在现场并可以工作的时间）之间的比例。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生产率=计价工时÷可用于工作的时间×100%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生产率和技师的能力水平有关，将直接影响公司的盈利水平。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（5）返修率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指单位时间内竣工车辆返修台次与总维修台次之比，计算公式为：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返修率=竣工车辆返修台次÷总维修台次×100%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返修率与维修技师的技术服务水平直接相关，返修率越高说明企业的技术服务水平越低，反之，则说明企业的技术服务水平越高。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（6）客户满意度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是指单位时间内客户投诉次数与总维修台次之比。计算公式为：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客户满意度=客户投诉次数÷总维修台次×100%</a:t>
            </a:r>
            <a:endParaRPr lang="zh-CN" altLang="en-US" sz="1400">
              <a:latin typeface="微软雅黑" charset="0"/>
              <a:ea typeface="微软雅黑" charset="0"/>
            </a:endParaRPr>
          </a:p>
          <a:p>
            <a:r>
              <a:rPr lang="zh-CN" altLang="en-US" sz="1400">
                <a:latin typeface="微软雅黑" charset="0"/>
                <a:ea typeface="微软雅黑" charset="0"/>
              </a:rPr>
              <a:t>客户满意度与企业的总体服务水平有关，客户满意度越高，说明企业的服务能力越强，反之，则说明企业的服务能力较弱。</a:t>
            </a:r>
            <a:endParaRPr lang="zh-CN" altLang="en-US" sz="14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768985"/>
            <a:ext cx="7772400" cy="5429885"/>
          </a:xfrm>
        </p:spPr>
        <p:txBody>
          <a:bodyPr>
            <a:normAutofit/>
          </a:bodyPr>
          <a:p>
            <a:r>
              <a:rPr lang="zh-CN" altLang="en-US" sz="2000">
                <a:latin typeface="微软雅黑" charset="0"/>
                <a:ea typeface="微软雅黑" charset="0"/>
              </a:rPr>
              <a:t>2. 工作进度监控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（1）工作进度监控的目的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①通过对维修保养作业进度的监控，可以保证车辆规范、有序、可控地完成维修作业；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②服务顾问对作业情况的掌控可以帮助他与客户进行有效沟通，充分体现服务顾问对客户需求的关注，提升客户满意度；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③提高一次性修复率，尽量避免返修，并在承诺的时间内交付车辆。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（2）维修作业进度监控的考虑要素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①掌控车辆维修的进度；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②掌控维修作业中增加的项目；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③对于等待过程中的客户，应适时进行情感营销与关怀。</a:t>
            </a:r>
            <a:endParaRPr lang="zh-CN" altLang="en-US" sz="20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764540"/>
            <a:ext cx="7772400" cy="1155700"/>
          </a:xfrm>
        </p:spPr>
        <p:txBody>
          <a:bodyPr/>
          <a:p>
            <a:r>
              <a:rPr lang="zh-CN" altLang="en-US" sz="2000">
                <a:latin typeface="微软雅黑" charset="0"/>
                <a:ea typeface="微软雅黑" charset="0"/>
              </a:rPr>
              <a:t>（3）维修进度监控主要工作内容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①熟悉维修/保养作业的流程</a:t>
            </a:r>
            <a:endParaRPr lang="zh-CN" altLang="en-US" sz="2000">
              <a:latin typeface="微软雅黑" charset="0"/>
              <a:ea typeface="微软雅黑" charset="0"/>
            </a:endParaRPr>
          </a:p>
        </p:txBody>
      </p:sp>
      <p:pic>
        <p:nvPicPr>
          <p:cNvPr id="4" name="图片 3" descr="333333333333333333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404620" y="1844675"/>
            <a:ext cx="5631815" cy="42989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054100"/>
            <a:ext cx="7815580" cy="4966335"/>
          </a:xfrm>
        </p:spPr>
        <p:txBody>
          <a:bodyPr>
            <a:normAutofit/>
          </a:bodyPr>
          <a:p>
            <a:r>
              <a:rPr lang="zh-CN" altLang="en-US" sz="2000">
                <a:latin typeface="微软雅黑" charset="0"/>
                <a:ea typeface="微软雅黑" charset="0"/>
              </a:rPr>
              <a:t>②有效利用维修进度管理看板进行管理监控。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维修进度管理看板是企业现场管理的重要手段之一。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③定时巡查，及时与车间、车主沟通。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服务顾问通过巡查的形式了解作业进度，并主动与车间工作人员沟通，将作业进度信息告知客户。通常服务顾问每30分钟到车间巡查一次，获取作业进度信息，获取的信息包括：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a. 如车辆仍在排队等待维修，需与车间主管或车间调度沟通，了解排队客户的派工情况。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b. 如车辆已经开始作业，需了解作业进度，并与维修技师沟通，了解是否有增加的服务项目。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</a:rPr>
              <a:t>c. 如客户需要增加服务项目，需及时告知车间主管和维修技师，以免发生服务漏项。</a:t>
            </a:r>
            <a:endParaRPr lang="zh-CN" altLang="en-US" sz="20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任务实施</a:t>
            </a:r>
            <a:endParaRPr alt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1557020"/>
            <a:ext cx="7772400" cy="4206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一、任务分析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对任务描述进行分析，根据服务接待标准工作流程以及客户车辆服务相关信息，服务顾问完成制作并打印维修委托书、根据委托书内容进行维修保养项目的解释说明和确认、安排客户休息或送别客户、服务派工、质量监控及进度跟踪等工作。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3600" b="1" dirty="0" smtClean="0"/>
              <a:t>项目四    维修协调</a:t>
            </a:r>
            <a:endParaRPr lang="zh-CN" altLang="en-US" sz="3600" b="1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3501008"/>
            <a:ext cx="3528392" cy="23814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862330"/>
            <a:ext cx="7772400" cy="5157470"/>
          </a:xfrm>
        </p:spPr>
        <p:txBody>
          <a:bodyPr>
            <a:normAutofit/>
          </a:bodyPr>
          <a:p>
            <a:r>
              <a:rPr lang="zh-CN" altLang="en-US" sz="2000">
                <a:latin typeface="微软雅黑" charset="0"/>
                <a:ea typeface="微软雅黑" charset="0"/>
              </a:rPr>
              <a:t>二、应对措施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1. 任务实施流程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张华根据标准工作流程，应该完成下列工作：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（1）制作并打印维修委托书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（2）根据委托书内容进行维修保养项目的解释说明和确认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①再次确认客户信息、车辆基本信息；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②再次确认此次车辆服务的具体项目；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③请客户查看维修委托书；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④解释维修委托书中的内容；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⑤确认客户的支付方式；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⑥询问客户是否需要洗车服务；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⑦确认客户的等待方式；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⑧在委托书上确认签字；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⑨给予取车凭证。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（3）安排客户休息或送别客户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（4）服务派工</a:t>
            </a:r>
            <a:endParaRPr lang="zh-CN" altLang="en-US" sz="1300">
              <a:latin typeface="微软雅黑" charset="0"/>
              <a:ea typeface="微软雅黑" charset="0"/>
            </a:endParaRPr>
          </a:p>
          <a:p>
            <a:r>
              <a:rPr lang="zh-CN" altLang="en-US" sz="1300">
                <a:latin typeface="微软雅黑" charset="0"/>
                <a:ea typeface="微软雅黑" charset="0"/>
              </a:rPr>
              <a:t>（5）质量监控及进度跟踪，及时查看维修管理看板</a:t>
            </a:r>
            <a:endParaRPr lang="zh-CN" altLang="en-US" sz="13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985520"/>
            <a:ext cx="7772400" cy="5034915"/>
          </a:xfrm>
        </p:spPr>
        <p:txBody>
          <a:bodyPr>
            <a:normAutofit fontScale="70000"/>
          </a:bodyPr>
          <a:p>
            <a:r>
              <a:rPr lang="zh-CN" altLang="en-US">
                <a:latin typeface="微软雅黑" charset="0"/>
                <a:ea typeface="微软雅黑" charset="0"/>
              </a:rPr>
              <a:t>2. 任务实施核心话术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季先生，为了信息的准确性，我需要再次核对您的信息资料，您的全名是季××，联系方式是×××××××，对吗？您的爱车已经行驶了9800km，存油还有1/2。接下来我将再次与您确认此次保养的项目及费用。季先生，此次您要做10000km保养，需要更换机油、机油滤清器、空气滤清器、汽油滤清器，清洗节气门和进气道，需要×个工时，每工时×元，材料费×元。目前的保养费用预计为×元；同时您说发动机有异响，我们的技师会做进一步的检查，您看还有什么问题吗？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“季先生，您的旧件是否需要带走？请问您的支付方式是刷卡还是付现金？”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“季先生，您现在是在店内等候还是外出办事呢？”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“季先生，我将随时关注您的爱车的维修进度，有任何情况我将第一时间与您沟通。”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3. 任务实施场景：见书上</a:t>
            </a:r>
            <a:endParaRPr lang="zh-CN" altLang="en-US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任务评价</a:t>
            </a:r>
            <a:endParaRPr alt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448435"/>
            <a:ext cx="7772400" cy="74612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按照维修派工评价表对任务完成情况进行评价。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99795" y="2636203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知识拓展</a:t>
            </a:r>
            <a:endParaRPr 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972185" y="3933190"/>
            <a:ext cx="7772400" cy="746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营销沟通技巧——富兰克林成交法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sz="3600" b="1" dirty="0"/>
              <a:t>任务二    增项处理</a:t>
            </a:r>
            <a:endParaRPr lang="zh-CN" altLang="zh-CN" sz="36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3501008"/>
            <a:ext cx="3528392" cy="23814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550" y="841375"/>
            <a:ext cx="7772400" cy="528828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任务描述：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服务顾问张华忙完了手头的工作后，再次进入了维修车间，查看季先生的爱车的保养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进度。这时维修技师老王告诉张华：“小张，刚才我在检查前大灯的时候，发现左前雾灯不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亮，需要更换左前雾灯，你去与车主确认一下，看看是否要做更换。”张华连忙点头，快步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向客户休息室走去。接下来的增项处理，张华又该如何完成呢？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任务目标：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400" dirty="0" smtClean="0">
                <a:latin typeface="微软雅黑" pitchFamily="34" charset="-122"/>
                <a:ea typeface="微软雅黑" pitchFamily="34" charset="-122"/>
              </a:rPr>
              <a:t>1. 能够有效处理可能产生的维修服务增项。</a:t>
            </a:r>
            <a:endParaRPr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400" dirty="0" smtClean="0">
                <a:latin typeface="微软雅黑" pitchFamily="34" charset="-122"/>
                <a:ea typeface="微软雅黑" pitchFamily="34" charset="-122"/>
              </a:rPr>
              <a:t>2. 能够根据标准流程完成增项服务处理。</a:t>
            </a:r>
            <a:endParaRPr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知识准备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/>
          <p:nvPr>
            <p:ph sz="quarter" idx="1"/>
          </p:nvPr>
        </p:nvSpPr>
        <p:spPr>
          <a:xfrm>
            <a:off x="914400" y="1898650"/>
            <a:ext cx="7772400" cy="4121785"/>
          </a:xfrm>
        </p:spPr>
        <p:txBody>
          <a:bodyPr/>
          <a:p>
            <a:r>
              <a:rPr lang="zh-CN" altLang="en-US" sz="2800">
                <a:latin typeface="+mj-ea"/>
                <a:ea typeface="+mj-ea"/>
              </a:rPr>
              <a:t>一、增项处理的技巧</a:t>
            </a:r>
            <a:endParaRPr lang="zh-CN" altLang="en-US" sz="2800">
              <a:latin typeface="+mj-ea"/>
              <a:ea typeface="+mj-ea"/>
            </a:endParaRPr>
          </a:p>
          <a:p>
            <a:pPr marL="0" indent="0">
              <a:buNone/>
            </a:pPr>
            <a:endParaRPr lang="zh-CN" altLang="en-US" sz="2800">
              <a:latin typeface="+mj-ea"/>
              <a:ea typeface="+mj-ea"/>
            </a:endParaRPr>
          </a:p>
          <a:p>
            <a:r>
              <a:rPr lang="zh-CN" altLang="en-US" sz="2800">
                <a:latin typeface="+mj-ea"/>
                <a:ea typeface="+mj-ea"/>
              </a:rPr>
              <a:t>二、增项处理的流程</a:t>
            </a:r>
            <a:endParaRPr lang="zh-CN" altLang="en-US" sz="2800">
              <a:latin typeface="+mj-ea"/>
              <a:ea typeface="+mj-ea"/>
            </a:endParaRPr>
          </a:p>
          <a:p>
            <a:pPr marL="0" indent="0">
              <a:buNone/>
            </a:pPr>
            <a:endParaRPr lang="zh-CN" altLang="en-US" sz="280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sym typeface="+mn-ea"/>
              </a:rPr>
              <a:t>一、增项处理的技巧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1477010"/>
            <a:ext cx="7772400" cy="42564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1. 增项沟通前的准备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服务顾问在与客户联系之前，需要从车间了解以下信息：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（1）了解增加项目的名称以及产生的原因。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（2）了解增项未处理将产生的不良后果和处理建议。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（3）增加项目所涉及的零件名称，备件的库存情况，材料费用。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  <a:sym typeface="+mn-ea"/>
              </a:rPr>
              <a:t>（4）增加项目所涉及的工时总数和工时费，以及根据现有的车间产能，了解新的交车时间。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892175"/>
            <a:ext cx="7772400" cy="5235575"/>
          </a:xfrm>
        </p:spPr>
        <p:txBody>
          <a:bodyPr>
            <a:normAutofit/>
          </a:bodyPr>
          <a:p>
            <a:r>
              <a:rPr lang="zh-CN" altLang="en-US" sz="1700">
                <a:latin typeface="微软雅黑" charset="0"/>
                <a:ea typeface="微软雅黑" charset="0"/>
              </a:rPr>
              <a:t>2. 取得客户授权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在维修技师开始增加项目作业前，服务顾问必须取得客户的同意或授权，具体操作方法如下：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（1）信息收集齐全后，服务顾问需要联系客户，取得客户授权。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（2）书面确认是比较正式的授权方式，通常会要求客户在增加项目的报价单上签字，表明同意进行维修。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（3）客户无法当面授权的，可以通过电话确认来获得授权，采用此形式时务必要使用录音电话，并在通话开始时告知客户本次通话有录音记录。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（4）在某些情况下，具有客户签字的报价单的传真件也是被认可的。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3. 客户拒绝增加项目的处理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如果客户拒绝维修增加项目，服务顾问需进行如下操作：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（1）将客户决定通知车间，告知维修技师无需添加增项工作，继续按原委托书要求作业。</a:t>
            </a:r>
            <a:endParaRPr lang="zh-CN" altLang="en-US" sz="1700">
              <a:latin typeface="微软雅黑" charset="0"/>
              <a:ea typeface="微软雅黑" charset="0"/>
            </a:endParaRPr>
          </a:p>
          <a:p>
            <a:r>
              <a:rPr lang="zh-CN" altLang="en-US" sz="1700">
                <a:latin typeface="微软雅黑" charset="0"/>
                <a:ea typeface="微软雅黑" charset="0"/>
              </a:rPr>
              <a:t>（2）对涉及安全问题的项目不予维修的，必须让客户签署免责协议，并输入工单。</a:t>
            </a:r>
            <a:endParaRPr lang="zh-CN" altLang="en-US" sz="17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二、增项处理的流程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内容占位符 5" descr="7777777777"/>
          <p:cNvPicPr>
            <a:picLocks noChangeAspect="1"/>
          </p:cNvPicPr>
          <p:nvPr>
            <p:ph sz="quarter"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979930" y="1844675"/>
            <a:ext cx="4366895" cy="373951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28040" y="764540"/>
            <a:ext cx="7679690" cy="5245735"/>
          </a:xfrm>
        </p:spPr>
        <p:txBody>
          <a:bodyPr>
            <a:normAutofit lnSpcReduction="10000"/>
          </a:bodyPr>
          <a:p>
            <a:r>
              <a:rPr sz="1400">
                <a:latin typeface="微软雅黑" charset="0"/>
                <a:ea typeface="微软雅黑" charset="0"/>
              </a:rPr>
              <a:t>1. 维修过程控制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在维修作业中，服务顾问要随时查看维修进度，并及时了解客户的需求，以便为客户提供相应的服务。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2. 服务增项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在客户等待期间，如果维修技师发现需新增维修项目，或者客户在等待过程中有了新的需求或变化，服务顾问需要在第一时间了解增项信息。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3. 新增项目确认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服务顾问在增项处理前，需将信息告知客户，并说明增项产生的原因、未处理的不良后果、处理意见、增项所涉及的费用和时间。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4. 服务沟通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服务顾问要通过恰当的沟通技巧，将需要与客户沟通的信息传递给客户。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5. 服务销售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服务顾问在服务沟通的过程中，要准确把握客户的心理，告之推荐服务的必要性，以及将要增加的项目维修费用，为实现销售奠定基础。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6. 项目确认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无论是哪一类维修项目，服务接待只能向客户推荐，决定权在客户，服务项目只有通过客户的确认并签字后方可进行。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7. 下达维修委托书</a:t>
            </a:r>
            <a:endParaRPr sz="1400">
              <a:latin typeface="微软雅黑" charset="0"/>
              <a:ea typeface="微软雅黑" charset="0"/>
            </a:endParaRPr>
          </a:p>
          <a:p>
            <a:r>
              <a:rPr sz="1400">
                <a:latin typeface="微软雅黑" charset="0"/>
                <a:ea typeface="微软雅黑" charset="0"/>
              </a:rPr>
              <a:t>在客户进行增项服务确认后，服务顾问方可向车间下达增项后的维修委托书。</a:t>
            </a:r>
            <a:endParaRPr sz="140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项目概述</a:t>
            </a:r>
            <a:endParaRPr lang="zh-CN" altLang="en-US" sz="32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0" y="1556792"/>
            <a:ext cx="7772400" cy="45720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对于服务顾问而言，汽车维修接待，是一个不断沟通和协调的过程。服务顾问不仅要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与客户保持合理的沟通，更需要从维修车间内获得大量的信息，实现客户方和车间方的信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息共享，真正发挥连接客户与企业的桥梁作用。现代维修企业把品牌形象和客户满意度放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在了首位，而服务顾问沟通、协调方面的能力将直接影响企业形象。那么，服务顾问该如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何实现合理的维修协调呢？本项目将详细阐述服务顾问服务派工、质量控制以及增项处理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500" b="1" dirty="0" smtClean="0">
                <a:latin typeface="微软雅黑" pitchFamily="34" charset="-122"/>
                <a:ea typeface="微软雅黑" pitchFamily="34" charset="-122"/>
              </a:rPr>
              <a:t>的知识。</a:t>
            </a:r>
            <a:endParaRPr altLang="zh-CN" sz="1500" b="1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任务实施</a:t>
            </a:r>
            <a:endParaRPr alt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00430" y="1557020"/>
            <a:ext cx="7582535" cy="4206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一、任务分析</a:t>
            </a:r>
            <a:endParaRPr lang="zh-CN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2000" dirty="0" smtClean="0">
                <a:latin typeface="微软雅黑" pitchFamily="34" charset="-122"/>
                <a:ea typeface="微软雅黑" pitchFamily="34" charset="-122"/>
              </a:rPr>
              <a:t>对任务描述进行分析，维修技师在维修保养的过程中，发现了新的问题：左前雾灯不亮（环车检查并未查出或车主未提及），与服务顾问及时沟通后，服务顾问开始进入增项处理环节。根据标准的工作流程，服务顾问需要完成新增项目确认、服务沟通、服务</a:t>
            </a:r>
            <a:r>
              <a:rPr lang="zh-CN" altLang="zh-CN" sz="2000" dirty="0" smtClean="0">
                <a:latin typeface="微软雅黑" charset="0"/>
                <a:ea typeface="微软雅黑" charset="0"/>
              </a:rPr>
              <a:t>销售、项目确认、重新下达维修委托书等工作。</a:t>
            </a:r>
            <a:endParaRPr lang="zh-CN" altLang="zh-CN" sz="2000" dirty="0" smtClean="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  <a:sym typeface="+mn-ea"/>
              </a:rPr>
              <a:t>二、应对措施</a:t>
            </a:r>
            <a:endParaRPr lang="zh-CN" altLang="en-US" sz="2000">
              <a:latin typeface="微软雅黑" charset="0"/>
              <a:ea typeface="微软雅黑" charset="0"/>
            </a:endParaRPr>
          </a:p>
          <a:p>
            <a:r>
              <a:rPr lang="zh-CN" altLang="en-US" sz="2000">
                <a:latin typeface="微软雅黑" charset="0"/>
                <a:ea typeface="微软雅黑" charset="0"/>
                <a:sym typeface="+mn-ea"/>
              </a:rPr>
              <a:t>1. 增项处理任务实施流程见书上。</a:t>
            </a:r>
            <a:endParaRPr lang="zh-CN" altLang="en-US" sz="20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272540"/>
            <a:ext cx="7772400" cy="4747260"/>
          </a:xfrm>
        </p:spPr>
        <p:txBody>
          <a:bodyPr/>
          <a:p>
            <a:r>
              <a:rPr lang="zh-CN" altLang="en-US">
                <a:latin typeface="微软雅黑" charset="0"/>
                <a:ea typeface="微软雅黑" charset="0"/>
              </a:rPr>
              <a:t>2. 任务实施核心话术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“季先生，刚才我们的维修技师在给您的爱车进行检查时,发现您的爱车的左前雾灯不亮了，经过详细检查后，确定是左前雾灯的灯泡坏了，需要更换灯泡才能修复。”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“为了您的安全考虑，我建议您在本店进行更换，费用需要增加××元，提车时间大概需要延迟15分钟，您看可以吗?”</a:t>
            </a:r>
            <a:endParaRPr lang="zh-CN" altLang="en-US">
              <a:latin typeface="微软雅黑" charset="0"/>
              <a:ea typeface="微软雅黑" charset="0"/>
            </a:endParaRPr>
          </a:p>
          <a:p>
            <a:r>
              <a:rPr lang="zh-CN" altLang="en-US">
                <a:latin typeface="微软雅黑" charset="0"/>
                <a:ea typeface="微软雅黑" charset="0"/>
              </a:rPr>
              <a:t>3. 任务实施场景：见书上</a:t>
            </a:r>
            <a:endParaRPr lang="zh-CN" altLang="en-US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任务评价</a:t>
            </a:r>
            <a:endParaRPr alt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448435"/>
            <a:ext cx="7772400" cy="746125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按照增项处理任务实施评价表对任务完成情况进行评价。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99795" y="2636203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知识拓展</a:t>
            </a:r>
            <a:endParaRPr lang="zh-CN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972185" y="3933190"/>
            <a:ext cx="7772400" cy="74612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增项服务中的关联销售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3600" b="1" dirty="0" smtClean="0"/>
              <a:t>项目练习</a:t>
            </a:r>
            <a:r>
              <a:rPr altLang="zh-CN" sz="3600" b="1" dirty="0" smtClean="0"/>
              <a:t>&amp;</a:t>
            </a:r>
            <a:r>
              <a:rPr lang="zh-CN" altLang="en-US" sz="3600" b="1" dirty="0" smtClean="0"/>
              <a:t>项目实训</a:t>
            </a:r>
            <a:endParaRPr lang="zh-CN" altLang="en-US" sz="3600" b="1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3501008"/>
            <a:ext cx="3528392" cy="23814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sz="3600" b="1" dirty="0"/>
              <a:t>任务一    服务派工与质量控制</a:t>
            </a:r>
            <a:endParaRPr lang="zh-CN" altLang="zh-CN" sz="36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3501008"/>
            <a:ext cx="3528392" cy="23814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550" y="841375"/>
            <a:ext cx="7772400" cy="5288280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任务描述：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服务顾问张华完成了环车检查等工作后，引导季先生来到了客户洽谈区。接下来，张华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sz="1400" dirty="0" smtClean="0">
                <a:latin typeface="微软雅黑" pitchFamily="34" charset="-122"/>
                <a:ea typeface="微软雅黑" pitchFamily="34" charset="-122"/>
              </a:rPr>
              <a:t>就要进行维修委托书的制作和派工了，根据季先生爱车的实际情况，张华该怎么操作呢？</a:t>
            </a: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endParaRPr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任务目标：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400" dirty="0" smtClean="0">
                <a:latin typeface="微软雅黑" pitchFamily="34" charset="-122"/>
                <a:ea typeface="微软雅黑" pitchFamily="34" charset="-122"/>
              </a:rPr>
              <a:t>1. 能够根据实际作业项目制作维修委托书，并能向客户解释和确认委托书中的服务项目。</a:t>
            </a:r>
            <a:endParaRPr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400" dirty="0" smtClean="0">
                <a:latin typeface="微软雅黑" pitchFamily="34" charset="-122"/>
                <a:ea typeface="微软雅黑" pitchFamily="34" charset="-122"/>
              </a:rPr>
              <a:t>2. 知道派工流程，熟悉维修保养作业的各个环节，能够准确了解工作进度，并及时与客户</a:t>
            </a:r>
            <a:endParaRPr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60000"/>
              </a:lnSpc>
              <a:buNone/>
            </a:pPr>
            <a:r>
              <a:rPr altLang="zh-CN" sz="1400" dirty="0" smtClean="0">
                <a:latin typeface="微软雅黑" pitchFamily="34" charset="-122"/>
                <a:ea typeface="微软雅黑" pitchFamily="34" charset="-122"/>
              </a:rPr>
              <a:t>沟通。</a:t>
            </a:r>
            <a:endParaRPr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2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知识准备</a:t>
            </a:r>
            <a:endParaRPr lang="zh-CN" altLang="zh-CN" sz="3200" b="1" dirty="0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/>
          <p:nvPr>
            <p:ph sz="quarter" idx="1"/>
          </p:nvPr>
        </p:nvSpPr>
        <p:spPr>
          <a:xfrm>
            <a:off x="899795" y="1772920"/>
            <a:ext cx="7772400" cy="4572000"/>
          </a:xfrm>
        </p:spPr>
        <p:txBody>
          <a:bodyPr/>
          <a:p>
            <a:r>
              <a:rPr lang="zh-CN" altLang="en-US" sz="2800">
                <a:latin typeface="+mj-ea"/>
                <a:ea typeface="+mj-ea"/>
              </a:rPr>
              <a:t>一、派工前的准备</a:t>
            </a:r>
            <a:endParaRPr lang="zh-CN" altLang="en-US" sz="2800">
              <a:latin typeface="+mj-ea"/>
              <a:ea typeface="+mj-ea"/>
            </a:endParaRPr>
          </a:p>
          <a:p>
            <a:r>
              <a:rPr lang="zh-CN" altLang="en-US" sz="2800">
                <a:latin typeface="+mj-ea"/>
                <a:ea typeface="+mj-ea"/>
              </a:rPr>
              <a:t>二、服务派工</a:t>
            </a:r>
            <a:endParaRPr lang="zh-CN" altLang="en-US" sz="2800">
              <a:latin typeface="+mj-ea"/>
              <a:ea typeface="+mj-ea"/>
            </a:endParaRPr>
          </a:p>
          <a:p>
            <a:r>
              <a:rPr lang="zh-CN" altLang="en-US" sz="2800">
                <a:latin typeface="+mj-ea"/>
                <a:ea typeface="+mj-ea"/>
              </a:rPr>
              <a:t>三、派工后的质量控制</a:t>
            </a:r>
            <a:endParaRPr lang="zh-CN" altLang="en-US" sz="280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sym typeface="+mn-ea"/>
              </a:rPr>
              <a:t>一、派工前的准备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1701165"/>
            <a:ext cx="7772400" cy="416496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服务顾问完成估时、估价，并得到客户认可，将确认内容形成纸质合同，即制作并打印维修委托书，向客户解释和再次确认维修保养项目，完成派工前的准备工作。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1. 维修委托书的制作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（1）维修委托书的作用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zh-CN" sz="1800" dirty="0" smtClean="0">
                <a:latin typeface="微软雅黑" pitchFamily="34" charset="-122"/>
                <a:ea typeface="微软雅黑" pitchFamily="34" charset="-122"/>
              </a:rPr>
              <a:t>维修委托书即派工单，是维修企业对客户车辆维修保养项目的详细说明，是维护双方权益的最具法律效力的重要文件之一，也是维修技师对车辆进行作业的依据。通过维修委托书，可以对维修技师的工作进行考核计件，便于确定维修技师的薪资。维修委托书一式三联，车主方一联（作为接车凭证），服务顾问一联，维修车间一联（此单据在维修时将跟车）。</a:t>
            </a:r>
            <a:endParaRPr lang="zh-CN" altLang="zh-CN" sz="1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99795" y="908685"/>
            <a:ext cx="7772400" cy="1150620"/>
          </a:xfrm>
        </p:spPr>
        <p:txBody>
          <a:bodyPr/>
          <a:p>
            <a:r>
              <a:rPr lang="zh-CN" altLang="en-US" sz="2400"/>
              <a:t>（2）维修委托书的内容</a:t>
            </a:r>
            <a:endParaRPr lang="zh-CN" altLang="en-US" sz="2400"/>
          </a:p>
          <a:p>
            <a:r>
              <a:rPr lang="zh-CN" altLang="en-US" sz="2400"/>
              <a:t>维修委托书主要包括下列内容</a:t>
            </a:r>
            <a:endParaRPr lang="zh-CN" altLang="en-US" sz="2400"/>
          </a:p>
        </p:txBody>
      </p:sp>
      <p:pic>
        <p:nvPicPr>
          <p:cNvPr id="4" name="图片 3" descr="7777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67995" y="2204720"/>
            <a:ext cx="8060055" cy="1944370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/>
        </p:nvSpPr>
        <p:spPr>
          <a:xfrm>
            <a:off x="828040" y="4581525"/>
            <a:ext cx="7772400" cy="167259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/>
              <a:t>（3）维修委托书的制作</a:t>
            </a:r>
            <a:endParaRPr lang="zh-CN" altLang="en-US" sz="2400"/>
          </a:p>
          <a:p>
            <a:r>
              <a:rPr lang="zh-CN" altLang="en-US" sz="2400"/>
              <a:t>在现代维修企业，维修委托书一般以打印的形式呈现，需要服务顾问运用DMS汽车经销商管理系统软件，将相关信息录入电脑。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995680"/>
            <a:ext cx="7772400" cy="5024120"/>
          </a:xfrm>
        </p:spPr>
        <p:txBody>
          <a:bodyPr>
            <a:normAutofit fontScale="70000"/>
          </a:bodyPr>
          <a:p>
            <a:r>
              <a:rPr lang="zh-CN" altLang="en-US"/>
              <a:t>2. 解释、确认维修保养项目信息</a:t>
            </a:r>
            <a:endParaRPr lang="zh-CN" altLang="en-US"/>
          </a:p>
          <a:p>
            <a:r>
              <a:rPr lang="zh-CN" altLang="en-US"/>
              <a:t>维修委托书打印完成后，服务顾问要向客户逐项解释维修项目，并告知客户预计费用和维修时间。</a:t>
            </a:r>
            <a:endParaRPr lang="zh-CN" altLang="en-US"/>
          </a:p>
          <a:p>
            <a:r>
              <a:rPr lang="zh-CN" altLang="en-US"/>
              <a:t>（1）如果客户对维修项目及费用提出异议，服务顾问要向客户解释维修的必要性，但是否维修的决定权掌握在客户手中，如果客户不予维修，服务顾问应在维修委托书上注明不予维修字样。</a:t>
            </a:r>
            <a:endParaRPr lang="zh-CN" altLang="en-US"/>
          </a:p>
          <a:p>
            <a:r>
              <a:rPr lang="zh-CN" altLang="en-US"/>
              <a:t>（2）如果备件不能及时供应，服务顾问要向客户进行解释，告知所需的供货周期，并将客户转为预约作业客户；如果备件价值较贵，服务顾问应向客户收取押金，再将客户转为预约客户；如果客户急需备件，则可以考虑从关系较好的周边企业临时调货或加急派送。</a:t>
            </a:r>
            <a:endParaRPr lang="zh-CN" altLang="en-US"/>
          </a:p>
          <a:p>
            <a:r>
              <a:rPr lang="zh-CN" altLang="en-US"/>
              <a:t>（3）服务顾问应告知客户预计维修时间，包括排队等待时间、维修作业时间和洗车时间。在进行维修时间解释时，应逐一说明。</a:t>
            </a:r>
            <a:endParaRPr lang="zh-CN" altLang="en-US"/>
          </a:p>
          <a:p>
            <a:r>
              <a:rPr lang="zh-CN" altLang="en-US"/>
              <a:t>（4）服务顾问应强调费用和时间均为预计，在维修过程中若有变化，将再次与客户进行协商。</a:t>
            </a:r>
            <a:endParaRPr lang="zh-CN" altLang="en-US"/>
          </a:p>
          <a:p>
            <a:r>
              <a:rPr lang="zh-CN" altLang="en-US"/>
              <a:t>（5）服务顾问要询问客户付款方式，可选择现金、刷卡等支付形式。</a:t>
            </a:r>
            <a:endParaRPr lang="zh-CN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5600</Words>
  <Application>Kingsoft Office WPP</Application>
  <PresentationFormat>全屏显示(4:3)</PresentationFormat>
  <Paragraphs>258</Paragraphs>
  <Slides>33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平衡</vt:lpstr>
      <vt:lpstr>汽车维修业务接待  Automobile Maintenance Reception</vt:lpstr>
      <vt:lpstr>项目四    维修协调</vt:lpstr>
      <vt:lpstr>项目概述</vt:lpstr>
      <vt:lpstr>任务一    服务派工与质量控制</vt:lpstr>
      <vt:lpstr>PowerPoint 演示文稿</vt:lpstr>
      <vt:lpstr>知识准备</vt:lpstr>
      <vt:lpstr>一、派工前的准备</vt:lpstr>
      <vt:lpstr>PowerPoint 演示文稿</vt:lpstr>
      <vt:lpstr>PowerPoint 演示文稿</vt:lpstr>
      <vt:lpstr>PowerPoint 演示文稿</vt:lpstr>
      <vt:lpstr>二、服务派工</vt:lpstr>
      <vt:lpstr>PowerPoint 演示文稿</vt:lpstr>
      <vt:lpstr>三、派工后的质量控制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任务实施</vt:lpstr>
      <vt:lpstr>PowerPoint 演示文稿</vt:lpstr>
      <vt:lpstr>PowerPoint 演示文稿</vt:lpstr>
      <vt:lpstr>任务评价</vt:lpstr>
      <vt:lpstr>任务二    增项处理</vt:lpstr>
      <vt:lpstr>PowerPoint 演示文稿</vt:lpstr>
      <vt:lpstr>知识准备</vt:lpstr>
      <vt:lpstr>一、增项处理的技巧</vt:lpstr>
      <vt:lpstr>PowerPoint 演示文稿</vt:lpstr>
      <vt:lpstr>二、增项处理的流程</vt:lpstr>
      <vt:lpstr>PowerPoint 演示文稿</vt:lpstr>
      <vt:lpstr>任务实施</vt:lpstr>
      <vt:lpstr>PowerPoint 演示文稿</vt:lpstr>
      <vt:lpstr>任务评价</vt:lpstr>
      <vt:lpstr>项目练习&amp;项目实训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汽车营销</dc:title>
  <dc:creator>Qiu Wencai</dc:creator>
  <cp:lastModifiedBy>Administrator</cp:lastModifiedBy>
  <cp:revision>119</cp:revision>
  <dcterms:created xsi:type="dcterms:W3CDTF">2013-03-08T01:05:00Z</dcterms:created>
  <dcterms:modified xsi:type="dcterms:W3CDTF">2016-03-25T02:10:24Z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2052-10.1.0.5399</vt:lpwstr>
  </property>
</Properties>
</file>