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713" r:id="rId9"/>
    <p:sldId id="542" r:id="rId10"/>
    <p:sldId id="541" r:id="rId11"/>
    <p:sldId id="762" r:id="rId12"/>
    <p:sldId id="763" r:id="rId13"/>
    <p:sldId id="764" r:id="rId14"/>
    <p:sldId id="765" r:id="rId15"/>
    <p:sldId id="766" r:id="rId16"/>
    <p:sldId id="767" r:id="rId17"/>
    <p:sldId id="768" r:id="rId18"/>
    <p:sldId id="385" r:id="rId19"/>
    <p:sldId id="681" r:id="rId20"/>
    <p:sldId id="683" r:id="rId21"/>
    <p:sldId id="714" r:id="rId22"/>
    <p:sldId id="769" r:id="rId23"/>
    <p:sldId id="770" r:id="rId24"/>
    <p:sldId id="771" r:id="rId25"/>
    <p:sldId id="772" r:id="rId26"/>
    <p:sldId id="773" r:id="rId27"/>
    <p:sldId id="688" r:id="rId28"/>
    <p:sldId id="746" r:id="rId29"/>
    <p:sldId id="747" r:id="rId30"/>
    <p:sldId id="774" r:id="rId31"/>
    <p:sldId id="748" r:id="rId32"/>
    <p:sldId id="775" r:id="rId33"/>
    <p:sldId id="776" r:id="rId34"/>
    <p:sldId id="777" r:id="rId35"/>
    <p:sldId id="778" r:id="rId36"/>
    <p:sldId id="779" r:id="rId37"/>
    <p:sldId id="749" r:id="rId38"/>
    <p:sldId id="780" r:id="rId39"/>
    <p:sldId id="419" r:id="rId40"/>
    <p:sldId id="422" r:id="rId41"/>
    <p:sldId id="781" r:id="rId42"/>
    <p:sldId id="782" r:id="rId43"/>
    <p:sldId id="783" r:id="rId44"/>
    <p:sldId id="784" r:id="rId45"/>
    <p:sldId id="785" r:id="rId46"/>
    <p:sldId id="786" r:id="rId47"/>
    <p:sldId id="787" r:id="rId48"/>
    <p:sldId id="656" r:id="rId49"/>
    <p:sldId id="755" r:id="rId50"/>
    <p:sldId id="788" r:id="rId51"/>
    <p:sldId id="789" r:id="rId52"/>
    <p:sldId id="790" r:id="rId53"/>
    <p:sldId id="433" r:id="rId54"/>
    <p:sldId id="791" r:id="rId55"/>
    <p:sldId id="756" r:id="rId56"/>
    <p:sldId id="809" r:id="rId57"/>
    <p:sldId id="810" r:id="rId58"/>
    <p:sldId id="811" r:id="rId59"/>
    <p:sldId id="446" r:id="rId6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96" userDrawn="1">
          <p15:clr>
            <a:srgbClr val="A4A3A4"/>
          </p15:clr>
        </p15:guide>
        <p15:guide id="2" pos="382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96"/>
        <p:guide pos="382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5.xml"/><Relationship Id="rId5" Type="http://schemas.openxmlformats.org/officeDocument/2006/relationships/slide" Target="slide36.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3" Type="http://schemas.openxmlformats.org/officeDocument/2006/relationships/notesSlide" Target="../notesSlides/notesSlide24.xml"/><Relationship Id="rId22" Type="http://schemas.openxmlformats.org/officeDocument/2006/relationships/slideLayout" Target="../slideLayouts/slideLayout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The longest bridge at the moment is in Japan. It’s just under 2,000 meters—one span. Just under two kilometers. The Akashi Kaikyo Bridge. We’re currently working on a bridge in T</a:t>
            </a:r>
            <a:r>
              <a:rPr lang="en-US" altLang="en-US" sz="2200">
                <a:solidFill>
                  <a:schemeClr val="tx2"/>
                </a:solidFill>
                <a:latin typeface="Times New Roman" panose="02020603050405020304" charset="0"/>
                <a:cs typeface="Times New Roman" panose="02020603050405020304" charset="0"/>
              </a:rPr>
              <a:t>ü</a:t>
            </a:r>
            <a:r>
              <a:rPr lang="en-US" altLang="zh-CN" sz="2200">
                <a:solidFill>
                  <a:schemeClr val="tx2"/>
                </a:solidFill>
                <a:latin typeface="Times New Roman" panose="02020603050405020304" charset="0"/>
                <a:cs typeface="Times New Roman" panose="02020603050405020304" charset="0"/>
              </a:rPr>
              <a:t>rkiye which is a bit longer, and we’ve designed the Messina Bridge in Italy, which is just waiting to get started with construction one day, and who knows when. The other kind of long-span bridge which uses that tension principle is the cable-stayed bridge, and we see a lot of these. In fact, in China they’re building a whole load of these right now. The longest of these is the Russky Bridge in Vladivostok, Russia—just over 1,100 meters.</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But let me take you back to this question about long-span and lightweight. This is using the Messina Bridge as an example. The pie chart in the center represents the capacity of the main cables—that’s what holds the bridge up. And notice that 78 percent of that capacity is used up just holding the bridge up. There’s only 22 percent of its capacity—that’s less than a quarter—available for the payload, the stuff that the bridge is there to support: the railway, the road and so on. And in fact, over 50 percent of that payload—of that dead load—is the cable on its own. Just the cable without any bridge deck. If we could make that cable lighter, we could span longer. Right now if we use the high-strength steel wire available to us, we can span, practically speaking, around about five or six kilometers if we really push it. But if we could use carbon fiber in those cables, we could go more than 10 kilometers. That’s pretty spectacular.</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But of course superspans is not necessarily the way to go everywhere. They’re very expensive and they’ve got all sorts of other challenges associated with them, and we tend to build multispan when we’re crossing a wide estuary or a sea. But of course if that sea were somewhere like Gibraltar, or in this case, the Red Sea, we would indeed be building multiple superlong spans and that would be something spectacular, wouldn’t it? I don’t think I’m going to see that one finished in my lifetime, but it will certainly be worth waiting for some of you guys. </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We could talk about all sorts of new technology and things which are going on, robots, 3D printing, and AI and all of that, but I want to take you back to something which I alluded to earlier on. Our bridges need to be functional.</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200">
                <a:solidFill>
                  <a:schemeClr val="tx2"/>
                </a:solidFill>
                <a:latin typeface="Times New Roman" panose="02020603050405020304" charset="0"/>
                <a:cs typeface="Times New Roman" panose="02020603050405020304" charset="0"/>
              </a:rPr>
              <a:t>They need to be safe. They need to be serviceable and durable. But I passionately believe they need to be elegant; they need to be beautiful. Our bridges are designed for a long time. We tend to design for 100 years plus. Nobody is going to remember the cost. Nobody will remember whether it overran a few months. But if it’s ugly or just dull, it will always be ugly or dull.</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Bridges—beauty enriches life. Doesn’t it? It enhances our well-being. Ugliness and mediocrity are exactly the opposite. And if we go on building mediocre, ugly environments—and I believe we’re becoming numb to that stuff—if we go on doing that, it’s something like a large-scale vandalism, which is completely unacceptable. This is a bridge in Lyon in France, which was procured through a design competition.</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200">
                <a:solidFill>
                  <a:schemeClr val="tx2"/>
                </a:solidFill>
                <a:latin typeface="Times New Roman" panose="02020603050405020304" charset="0"/>
                <a:cs typeface="Times New Roman" panose="02020603050405020304" charset="0"/>
              </a:rPr>
              <a:t>And I think we need to start talking to those people who procure our bridges and our structures, because it’s the procurement which is often the key. Design competitions are one way to get good design, but it’s not the only one. There’s an awful lot of procurement going on that is absolutely prejudiced against good design. </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So yes, technology happens a bit slowly sometimes in my world. But I’m really excited about what we can do with it. Whether it’s saving lives in rural Africa or stretching the boundaries of long-span technology or just crossing the road next-door, I hope we could continue to build elegant and beautiful stuff that save lives and build communities.</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42799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365250" y="1168400"/>
          <a:ext cx="9366250" cy="4800600"/>
        </p:xfrm>
        <a:graphic>
          <a:graphicData uri="http://schemas.openxmlformats.org/drawingml/2006/table">
            <a:tbl>
              <a:tblPr firstRow="1" bandRow="1">
                <a:tableStyleId>{5940675A-B579-460E-94D1-54222C63F5DA}</a:tableStyleId>
              </a:tblPr>
              <a:tblGrid>
                <a:gridCol w="2230120"/>
                <a:gridCol w="7136130"/>
              </a:tblGrid>
              <a:tr h="533400">
                <a:tc>
                  <a:txBody>
                    <a:bodyPr/>
                    <a:p>
                      <a:pPr>
                        <a:buNone/>
                      </a:pPr>
                      <a:endParaRPr lang="zh-CN" altLang="en-US">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a:latin typeface="Times New Roman" panose="02020603050405020304" charset="0"/>
                          <a:cs typeface="Times New Roman" panose="02020603050405020304" charset="0"/>
                        </a:rPr>
                        <a:t>Main Points</a:t>
                      </a:r>
                      <a:endParaRPr lang="en-US" altLang="zh-CN">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533400">
                <a:tc>
                  <a:txBody>
                    <a:bodyPr/>
                    <a:p>
                      <a:pPr>
                        <a:buNone/>
                      </a:pPr>
                      <a:r>
                        <a:rPr lang="en-US" altLang="zh-CN">
                          <a:latin typeface="Times New Roman" panose="02020603050405020304" charset="0"/>
                          <a:cs typeface="Times New Roman" panose="02020603050405020304" charset="0"/>
                        </a:rPr>
                        <a:t>Theme</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a:txBody>
                    <a:bodyPr/>
                    <a:p>
                      <a:pPr>
                        <a:buNone/>
                      </a:pPr>
                      <a:r>
                        <a:rPr lang="en-US" altLang="zh-CN">
                          <a:latin typeface="Times New Roman" panose="02020603050405020304" charset="0"/>
                          <a:cs typeface="Times New Roman" panose="02020603050405020304" charset="0"/>
                        </a:rPr>
                        <a:t>Opening</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rowSpan="5">
                  <a:txBody>
                    <a:bodyPr/>
                    <a:p>
                      <a:pPr>
                        <a:buNone/>
                      </a:pPr>
                      <a:r>
                        <a:rPr lang="en-US" altLang="zh-CN">
                          <a:latin typeface="Times New Roman" panose="02020603050405020304" charset="0"/>
                          <a:cs typeface="Times New Roman" panose="02020603050405020304" charset="0"/>
                        </a:rPr>
                        <a:t>Body</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a:latin typeface="Times New Roman" panose="02020603050405020304" charset="0"/>
                          <a:cs typeface="Times New Roman" panose="02020603050405020304" charset="0"/>
                        </a:rPr>
                        <a:t>1.</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a:latin typeface="Times New Roman" panose="02020603050405020304" charset="0"/>
                          <a:cs typeface="Times New Roman" panose="02020603050405020304" charset="0"/>
                        </a:rPr>
                        <a:t>2.</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a:latin typeface="Times New Roman" panose="02020603050405020304" charset="0"/>
                          <a:cs typeface="Times New Roman" panose="02020603050405020304" charset="0"/>
                        </a:rPr>
                        <a:t>3.</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a:latin typeface="Times New Roman" panose="02020603050405020304" charset="0"/>
                          <a:cs typeface="Times New Roman" panose="02020603050405020304" charset="0"/>
                        </a:rPr>
                        <a:t>4.</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a:latin typeface="Times New Roman" panose="02020603050405020304" charset="0"/>
                          <a:cs typeface="Times New Roman" panose="02020603050405020304" charset="0"/>
                        </a:rPr>
                        <a:t>...</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3400">
                <a:tc>
                  <a:txBody>
                    <a:bodyPr/>
                    <a:p>
                      <a:pPr>
                        <a:buNone/>
                      </a:pPr>
                      <a:r>
                        <a:rPr lang="en-US" altLang="zh-CN">
                          <a:latin typeface="Times New Roman" panose="02020603050405020304" charset="0"/>
                          <a:cs typeface="Times New Roman" panose="02020603050405020304" charset="0"/>
                        </a:rPr>
                        <a:t>Closing statement</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1540" y="713105"/>
            <a:ext cx="1050226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ctr"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mn-ea"/>
              </a:rPr>
              <a:t>What the World Can Learn from China’s Innovation Playbook</a:t>
            </a:r>
            <a:endParaRPr lang="en-US" altLang="zh-CN" sz="2200" b="1" dirty="0">
              <a:solidFill>
                <a:schemeClr val="tx2"/>
              </a:solidFill>
              <a:latin typeface="Times New Roman" panose="02020603050405020304" charset="0"/>
              <a:ea typeface="方正细谭黑简体"/>
              <a:cs typeface="Times New Roman" panose="02020603050405020304" charset="0"/>
              <a:sym typeface="+mn-ea"/>
            </a:endParaRPr>
          </a:p>
          <a:p>
            <a:pPr indent="0" algn="r" fontAlgn="auto">
              <a:lnSpc>
                <a:spcPct val="120000"/>
              </a:lnSpc>
            </a:pPr>
            <a:r>
              <a:rPr lang="en-US" altLang="zh-CN" sz="2200" b="1" i="1" dirty="0">
                <a:solidFill>
                  <a:schemeClr val="tx2"/>
                </a:solidFill>
                <a:latin typeface="Times New Roman" panose="02020603050405020304" charset="0"/>
                <a:ea typeface="方正细谭黑简体"/>
                <a:cs typeface="Times New Roman" panose="02020603050405020304" charset="0"/>
                <a:sym typeface="+mn-ea"/>
              </a:rPr>
              <a:t>Keyu Jin</a:t>
            </a:r>
            <a:endParaRPr lang="en-US" altLang="zh-CN" sz="2200" b="1" i="1" dirty="0">
              <a:solidFill>
                <a:schemeClr val="tx2"/>
              </a:solidFill>
              <a:latin typeface="Times New Roman" panose="02020603050405020304" charset="0"/>
              <a:ea typeface="方正细谭黑简体"/>
              <a:cs typeface="Times New Roman" panose="02020603050405020304" charset="0"/>
              <a:sym typeface="+mn-ea"/>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When I was born in China in the early 1980s, my country was still a place of scarcity. We lived on rationed food, cooked from communal kitchens and even in Beijing had three nights of blackouts every week. I remember reading poems with my father by candlelight. A special memory from times when Chinese people were coping with shortages.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And fast forward three decades, China has turned into a country of abundance, especially when it comes to technological power. From high tech to business tech to everyday tech, there isn’t anything you can’t find, only things you can’t imagine. I can buy a can of Coke by scanning my face.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713105"/>
            <a:ext cx="1049337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 few years ago, I called for toothpaste from my hotel room, and it was delivered to me by a robot. I’ve seen people live in remote mountains blast off cool music with Walkmans powered by solar cells and Chinese solar technology lights up homes for African kids who used to study by candlelight, just like me when I was growing up.</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 this striking swell of innovation happened even though China remains a developing country, with just a little more than 10,000 dollars of per capita GDP. Today I want to offer you a different lens to look through, one that shows a unique model that has fostered innovation and technological growth.</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Let’s start out with how China’s innovating. Innovation isn’t just about inventing the next new thing, like the iPhone, 3D printing or sending people to Mars, and technologies that go from zero to one.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It could be new applications, business models, better processes that lower costs. These one-to-n innovations are just as important. Whatever makes us leaner, cleaner and more productive, all count. So TikTok might not be the first short-video app, but it has garnered more than a billion users around the world. The Chinese EV company, BYD, didn’t make the first prototype. But compared to Tesla’s price point, the 15,000-dollars EV cabs that I’ve taken with half a million kilometers of range can meaningfully lead to lower emissions and mass adoption. And in the same way, Chinese mobile phones might not be as revolutionary as iPhone, but in African countries, their market share is well over half.</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 let’s go behind the scenes. Many of you would say China’s got money, markets, talent and troves of data, which is so critical in this information age.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But it wasn’t just that. Part of the success was also a “whole nation” approach, or what they call a “juguo” system. Turning an idea or scientific discovery into commercial success requires an innovation ecosystem. The collaboration of universities, national labs and industries, not to mention enormous amount of funding that covers long and uncertain investment cycles. China’s “juguo” system is an entire nation behind one strategic goal. Mobilizing national resources, casting the net wide, not tallying costs. And it’s the same system that’s used to reap as many Olympic gold medals as possible. And so thanks to this ecosystem, China became the largest consumer and producer of EVs in less than a decade, with more cars sold there than in the rest of the world combined in 2020.</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Unit10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International Speeches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West, we often talk about “nudging” consumers to make better choices. But in China, mass adoption of next-gen transportation happened like that. That is kind of, the “whole nation” approach. But that’s not actually the story I want to tell you. There’s an even more nuanced story that happens on the ground. We call it the “mayor economy”, and it’s a decentralized economic model that galvanizes creativity from the ground up.</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Here’s how it works. Nio is one of the top three EV companies in China. Its cars are driven everywhere on the streets of Beijing and Shanghai. Two years after it was listed on Nasdaq in 2018, it was on the verge of bankruptcy. At this point, the local government of Hefei, a city in eastern China with five million people, convinced it to move its headquarters there. The local government injected a billion dollars in exchange for a 25-percent stake, arranged more loans for the company and most importantly, organized an entire supply chain around Nio.</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It took only a year before Nio’s production grew by 81 percent, and its market cap went from four to 100 billion dollars. And the local government of Hefei cashed out within a year, and Nio’s life was saved. So, if you are actually a promising tech company, local governments will move mountains to help. Remove red tape, check. Find you more financing, check. Piece of cake. They are a one-stop shop, as they like to call themselves.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But of course, the US government is no stranger to supporting big-shot companies like SpaceX and Tesla, offering billions in benefits. But in China, it’s really this marriage between hyper-charged local officials and intrepid entrepreneurs of all ilk that is at the heart of its model. And here’s why. So the local government of Hefei, the one that made a killing with Nio, well, it wasn’t just after the return on investment.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But it was by luring companies like Nio that it’s looking for to create a mini Silicon Valley of sorts.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An industrial clutter, a talent pool, a flourishing retail and service industry that gets them more jobs, more tax revenues. And guess what? Even the real estate and land they own are suddenly worth more, all because of the economics of agglomeration and multiplier effects, because the local mayors are actually an equity stakeholder of the entire city.</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 in sum, it’s this political centralization and economic decentralization that is actually a simple representation of China’s model. It’s the same model used to urbanize, to grow and now to innovate.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For all of its success, there were huge costs, I admit. Waste left in the wake, inefficient investments, and wrong bets. Now, some of these challenges are being addressed, thankfully, like environmental degradation, but there are others that remain in urgent need of fixing.</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 I’m not suggesting that there’s some universal recipe. But what we do know is that there’s more than one way of making things work. I guess there’s something to learn from each other.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 I’ve come here, and I imagine the possibilities between the two countries. Not everything is about national security. The trillion dollars or more at stake with the economic disengagement between the two largest countries can do so much as eradicate malaria, end world hunger, conserve biodiversity and more. So let’s not forget that there are more sacred things in life. Such as a brighter future for our children and a cleaner Earth. Let’s not forget that in the developing world, there’s still so much unnecessary misery. And that its people also have the right to enjoy the dignity in life as those who are more fortunate. And so for all of this to happen, it seems to me that what we ultimately need is the cheapest and best technology, rather than worry about where they come from or who will dominate.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66294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outline below.</a:t>
            </a:r>
            <a:endParaRPr lang="en-US" altLang="zh-CN" sz="2800" b="1" i="1">
              <a:solidFill>
                <a:schemeClr val="accent1"/>
              </a:solidFill>
              <a:latin typeface="Times New Roman" panose="02020603050405020304" charset="0"/>
              <a:cs typeface="Times New Roman" panose="02020603050405020304" charset="0"/>
            </a:endParaRPr>
          </a:p>
        </p:txBody>
      </p:sp>
      <p:sp>
        <p:nvSpPr>
          <p:cNvPr id="2" name="文本框 1"/>
          <p:cNvSpPr txBox="1"/>
          <p:nvPr/>
        </p:nvSpPr>
        <p:spPr>
          <a:xfrm>
            <a:off x="1607185" y="1552575"/>
            <a:ext cx="8704580" cy="4130675"/>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(1) What gimmick does the speaker employ to attract the audience’s attention at the beginning of the speech?</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_____________________________________________________</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(2) In order to make the evidence-based reasoning convincing, what common knowledge, specific examples, or statistical data are used in each section?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sym typeface="+mn-ea"/>
              </a:rPr>
              <a:t>_____________________________________________________</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zh-CN" altLang="en-US"/>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Tense usage</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448435" y="1207135"/>
            <a:ext cx="9549765" cy="4861560"/>
          </a:xfrm>
          <a:prstGeom prst="rect">
            <a:avLst/>
          </a:prstGeom>
          <a:noFill/>
        </p:spPr>
        <p:txBody>
          <a:bodyPr wrap="square" rtlCol="0">
            <a:spAutoFit/>
          </a:bodyPr>
          <a:p>
            <a:pPr indent="0" fontAlgn="auto">
              <a:lnSpc>
                <a:spcPct val="125000"/>
              </a:lnSpc>
              <a:buNone/>
            </a:pPr>
            <a:r>
              <a:rPr lang="en-US" altLang="zh-CN" sz="2400">
                <a:latin typeface="Times New Roman" panose="02020603050405020304" charset="0"/>
                <a:cs typeface="Times New Roman" panose="02020603050405020304" charset="0"/>
              </a:rPr>
              <a:t>Different tenses are used in different parts of the presentation.</a:t>
            </a:r>
            <a:endParaRPr lang="en-US" altLang="zh-CN" sz="24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—present simple: We conduct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—present continuous: We are conducting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—present perfect: We have conducted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—present perfect continuous: We have been conducting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—past simple: We conducted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—future simple: We will conduct the research. </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—future continuous: We will be conducting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—going to: We are going to conduct the research.</a:t>
            </a: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400">
                <a:latin typeface="Times New Roman" panose="02020603050405020304" charset="0"/>
                <a:cs typeface="Times New Roman" panose="02020603050405020304" charset="0"/>
              </a:rPr>
              <a:t>The usage of tenses depends on </a:t>
            </a:r>
            <a:r>
              <a:rPr lang="en-US" altLang="zh-CN" sz="2400" b="1">
                <a:latin typeface="Times New Roman" panose="02020603050405020304" charset="0"/>
                <a:cs typeface="Times New Roman" panose="02020603050405020304" charset="0"/>
              </a:rPr>
              <a:t>the functions in various sections of the presentation.</a:t>
            </a:r>
            <a:endParaRPr lang="en-US" altLang="zh-CN" sz="24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4569460" cy="699135"/>
          </a:xfrm>
          <a:prstGeom prst="rect">
            <a:avLst/>
          </a:prstGeom>
          <a:noFill/>
        </p:spPr>
        <p:txBody>
          <a:bodyPr wrap="square" rtlCol="0">
            <a:no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1.  </a:t>
            </a:r>
            <a:r>
              <a:rPr lang="en-US" altLang="zh-CN" sz="2800" b="1">
                <a:solidFill>
                  <a:schemeClr val="accent2">
                    <a:lumMod val="75000"/>
                  </a:schemeClr>
                </a:solidFill>
                <a:latin typeface="Times New Roman" panose="02020603050405020304" charset="0"/>
                <a:cs typeface="Times New Roman" panose="02020603050405020304" charset="0"/>
              </a:rPr>
              <a:t>Introducing the points</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1791335"/>
            <a:ext cx="8703310" cy="2399665"/>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When you </a:t>
            </a:r>
            <a:r>
              <a:rPr lang="en-US" altLang="zh-CN" sz="2400" b="1">
                <a:latin typeface="Times New Roman" panose="02020603050405020304" charset="0"/>
                <a:cs typeface="Times New Roman" panose="02020603050405020304" charset="0"/>
              </a:rPr>
              <a:t>introduce the topic</a:t>
            </a:r>
            <a:r>
              <a:rPr lang="en-US" altLang="zh-CN" sz="2400">
                <a:latin typeface="Times New Roman" panose="02020603050405020304" charset="0"/>
                <a:cs typeface="Times New Roman" panose="02020603050405020304" charset="0"/>
              </a:rPr>
              <a:t>, you can use the </a:t>
            </a:r>
            <a:r>
              <a:rPr lang="en-US" altLang="zh-CN" sz="2400">
                <a:latin typeface="Times New Roman" panose="02020603050405020304" charset="0"/>
                <a:cs typeface="Times New Roman" panose="02020603050405020304" charset="0"/>
              </a:rPr>
              <a:t>present simple tense.</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In </a:t>
            </a:r>
            <a:r>
              <a:rPr lang="en-US" altLang="zh-CN" sz="2400" b="1">
                <a:latin typeface="Times New Roman" panose="02020603050405020304" charset="0"/>
                <a:cs typeface="Times New Roman" panose="02020603050405020304" charset="0"/>
              </a:rPr>
              <a:t>outlining the first point</a:t>
            </a:r>
            <a:r>
              <a:rPr lang="en-US" altLang="zh-CN" sz="2400">
                <a:latin typeface="Times New Roman" panose="02020603050405020304" charset="0"/>
                <a:cs typeface="Times New Roman" panose="02020603050405020304" charset="0"/>
              </a:rPr>
              <a:t>, you can use either “going to” or the </a:t>
            </a:r>
            <a:r>
              <a:rPr lang="en-US" altLang="zh-CN" sz="2400">
                <a:latin typeface="Times New Roman" panose="02020603050405020304" charset="0"/>
                <a:cs typeface="Times New Roman" panose="02020603050405020304" charset="0"/>
              </a:rPr>
              <a:t>future continuous tense.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In </a:t>
            </a:r>
            <a:r>
              <a:rPr lang="en-US" altLang="zh-CN" sz="2400" b="1">
                <a:latin typeface="Times New Roman" panose="02020603050405020304" charset="0"/>
                <a:cs typeface="Times New Roman" panose="02020603050405020304" charset="0"/>
              </a:rPr>
              <a:t>referring to future points</a:t>
            </a:r>
            <a:r>
              <a:rPr lang="en-US" altLang="zh-CN" sz="2400">
                <a:latin typeface="Times New Roman" panose="02020603050405020304" charset="0"/>
                <a:cs typeface="Times New Roman" panose="02020603050405020304" charset="0"/>
              </a:rPr>
              <a:t>, you can just use the </a:t>
            </a:r>
            <a:r>
              <a:rPr lang="en-US" altLang="zh-CN" sz="2400">
                <a:latin typeface="Times New Roman" panose="02020603050405020304" charset="0"/>
                <a:cs typeface="Times New Roman" panose="02020603050405020304" charset="0"/>
              </a:rPr>
              <a:t>future simple tense.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441450"/>
            <a:ext cx="9947910" cy="332295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I’m here to offer you a new way to think about my field, artificial intelligence.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Now let’s look at another example with turbocharging performance.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Let me outline what I’ll be discussing today.</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First, I’m going to tell you something about the background to this work.</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Then I’ll take a brief look at the related literature.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Finally, I’ll show you our key results.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5441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522460" cy="683895"/>
          </a:xfrm>
          <a:prstGeom prst="rect">
            <a:avLst/>
          </a:prstGeom>
          <a:noFill/>
        </p:spPr>
        <p:txBody>
          <a:bodyPr wrap="square" rtlCol="0">
            <a:no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2.  </a:t>
            </a:r>
            <a:r>
              <a:rPr lang="en-US" altLang="zh-CN" sz="2800" b="1">
                <a:solidFill>
                  <a:schemeClr val="accent2">
                    <a:lumMod val="75000"/>
                  </a:schemeClr>
                </a:solidFill>
                <a:latin typeface="Times New Roman" panose="02020603050405020304" charset="0"/>
                <a:cs typeface="Times New Roman" panose="02020603050405020304" charset="0"/>
              </a:rPr>
              <a:t>Explaining the background</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200" b="1">
              <a:latin typeface="Times New Roman" panose="02020603050405020304" charset="0"/>
              <a:cs typeface="Times New Roman" panose="02020603050405020304" charset="0"/>
            </a:endParaRPr>
          </a:p>
        </p:txBody>
      </p:sp>
      <p:sp>
        <p:nvSpPr>
          <p:cNvPr id="2" name="文本框 1"/>
          <p:cNvSpPr txBox="1"/>
          <p:nvPr/>
        </p:nvSpPr>
        <p:spPr>
          <a:xfrm>
            <a:off x="1440180" y="1636395"/>
            <a:ext cx="8703310" cy="1014730"/>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The present simple tense is used to describe</a:t>
            </a:r>
            <a:r>
              <a:rPr lang="en-US" altLang="zh-CN" sz="2400" b="1">
                <a:latin typeface="Times New Roman" panose="02020603050405020304" charset="0"/>
                <a:cs typeface="Times New Roman" panose="02020603050405020304" charset="0"/>
              </a:rPr>
              <a:t> the general situation</a:t>
            </a:r>
            <a:r>
              <a:rPr lang="en-US" altLang="zh-CN" sz="2400">
                <a:latin typeface="Times New Roman" panose="02020603050405020304" charset="0"/>
                <a:cs typeface="Times New Roman" panose="02020603050405020304" charset="0"/>
              </a:rPr>
              <a:t>,</a:t>
            </a:r>
            <a:r>
              <a:rPr lang="en-US" altLang="zh-CN" sz="2400" b="1">
                <a:latin typeface="Times New Roman" panose="02020603050405020304" charset="0"/>
                <a:cs typeface="Times New Roman" panose="02020603050405020304" charset="0"/>
              </a:rPr>
              <a:t> the scientific fact</a:t>
            </a:r>
            <a:r>
              <a:rPr lang="en-US" altLang="zh-CN" sz="2400">
                <a:latin typeface="Times New Roman" panose="02020603050405020304" charset="0"/>
                <a:cs typeface="Times New Roman" panose="02020603050405020304" charset="0"/>
              </a:rPr>
              <a:t>, and to </a:t>
            </a:r>
            <a:r>
              <a:rPr lang="en-US" altLang="zh-CN" sz="2400" b="1">
                <a:latin typeface="Times New Roman" panose="02020603050405020304" charset="0"/>
                <a:cs typeface="Times New Roman" panose="02020603050405020304" charset="0"/>
              </a:rPr>
              <a:t>explain your hypotheses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5" name="Title 1"/>
          <p:cNvSpPr>
            <a:spLocks noGrp="1"/>
          </p:cNvSpPr>
          <p:nvPr/>
        </p:nvSpPr>
        <p:spPr>
          <a:xfrm>
            <a:off x="1087755" y="27984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40180" y="3489325"/>
            <a:ext cx="9417685" cy="136080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It’s well known that the brain’s left hemisphere is more dominant and analytical in logical processes, while the right hemisphere is more active in emotional and social ones, though this is a matter of degree, not an absolute split.</a:t>
            </a:r>
            <a:endParaRPr lang="zh-CN" altLang="en-US"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440180" y="1303020"/>
            <a:ext cx="9226550" cy="1014730"/>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The present perfect continuous tense is also used for </a:t>
            </a:r>
            <a:r>
              <a:rPr lang="en-US" altLang="zh-CN" sz="2400" b="1">
                <a:latin typeface="Times New Roman" panose="02020603050405020304" charset="0"/>
                <a:cs typeface="Times New Roman" panose="02020603050405020304" charset="0"/>
              </a:rPr>
              <a:t>the progress that has been made in your research field</a:t>
            </a:r>
            <a:r>
              <a:rPr lang="en-US" altLang="zh-CN" sz="2400">
                <a:latin typeface="Times New Roman" panose="02020603050405020304" charset="0"/>
                <a:cs typeface="Times New Roman" panose="02020603050405020304" charset="0"/>
              </a:rPr>
              <a:t>, and </a:t>
            </a:r>
            <a:r>
              <a:rPr lang="en-US" altLang="zh-CN" sz="2400" b="1">
                <a:latin typeface="Times New Roman" panose="02020603050405020304" charset="0"/>
                <a:cs typeface="Times New Roman" panose="02020603050405020304" charset="0"/>
              </a:rPr>
              <a:t>continued up to the present</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5" name="Title 1"/>
          <p:cNvSpPr>
            <a:spLocks noGrp="1"/>
          </p:cNvSpPr>
          <p:nvPr/>
        </p:nvSpPr>
        <p:spPr>
          <a:xfrm>
            <a:off x="1087755" y="27984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40180" y="3489325"/>
            <a:ext cx="9299575" cy="93726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Because for years, we have been driving while texting, putting on makeup, shaving, reading—actually reading—that would be me.</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35343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is the purpose of delivering an international speech?</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the main factors contributing to a successful speech?</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How can we convince the audience to embrace a viewpoint in a speech?</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440180" y="1303020"/>
            <a:ext cx="9226550" cy="1014730"/>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The present perfect tense is also used to </a:t>
            </a:r>
            <a:r>
              <a:rPr lang="en-US" altLang="zh-CN" sz="2400" b="1">
                <a:latin typeface="Times New Roman" panose="02020603050405020304" charset="0"/>
                <a:cs typeface="Times New Roman" panose="02020603050405020304" charset="0"/>
              </a:rPr>
              <a:t>summarize the previous work</a:t>
            </a:r>
            <a:r>
              <a:rPr lang="en-US" altLang="zh-CN" sz="2400">
                <a:latin typeface="Times New Roman" panose="02020603050405020304" charset="0"/>
                <a:cs typeface="Times New Roman" panose="02020603050405020304" charset="0"/>
              </a:rPr>
              <a:t> that might have relevance to the present research.</a:t>
            </a:r>
            <a:endParaRPr lang="en-US" altLang="zh-CN" sz="2400">
              <a:latin typeface="Times New Roman" panose="02020603050405020304" charset="0"/>
              <a:cs typeface="Times New Roman" panose="02020603050405020304" charset="0"/>
            </a:endParaRPr>
          </a:p>
        </p:txBody>
      </p:sp>
      <p:sp>
        <p:nvSpPr>
          <p:cNvPr id="5" name="Title 1"/>
          <p:cNvSpPr>
            <a:spLocks noGrp="1"/>
          </p:cNvSpPr>
          <p:nvPr/>
        </p:nvSpPr>
        <p:spPr>
          <a:xfrm>
            <a:off x="1087755" y="27984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40180" y="3489325"/>
            <a:ext cx="9299575" cy="136080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I’ve written about how crucial social media is for social movements. I have studied how these technologies can be used to circumvent censorship around the world.</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522460" cy="683895"/>
          </a:xfrm>
          <a:prstGeom prst="rect">
            <a:avLst/>
          </a:prstGeom>
          <a:noFill/>
        </p:spPr>
        <p:txBody>
          <a:bodyPr wrap="square" rtlCol="0">
            <a:no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3.  Describing the process</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439545" y="1560195"/>
            <a:ext cx="9119870" cy="553085"/>
          </a:xfrm>
          <a:prstGeom prst="rect">
            <a:avLst/>
          </a:prstGeom>
          <a:noFill/>
        </p:spPr>
        <p:txBody>
          <a:bodyPr wrap="square" rtlCol="0">
            <a:spAutoFit/>
          </a:bodyPr>
          <a:p>
            <a:pPr indent="0" fontAlgn="auto">
              <a:lnSpc>
                <a:spcPct val="125000"/>
              </a:lnSpc>
            </a:pPr>
            <a:r>
              <a:rPr lang="en-US" altLang="zh-CN" sz="2400">
                <a:latin typeface="Times New Roman" panose="02020603050405020304" charset="0"/>
                <a:cs typeface="Times New Roman" panose="02020603050405020304" charset="0"/>
              </a:rPr>
              <a:t>The past simple tense is used for </a:t>
            </a:r>
            <a:r>
              <a:rPr lang="en-US" altLang="zh-CN" sz="2400" b="1">
                <a:latin typeface="Times New Roman" panose="02020603050405020304" charset="0"/>
                <a:cs typeface="Times New Roman" panose="02020603050405020304" charset="0"/>
              </a:rPr>
              <a:t>events and situations that have ended.</a:t>
            </a:r>
            <a:endParaRPr lang="en-US" altLang="zh-CN" sz="2400" b="1">
              <a:latin typeface="Times New Roman" panose="02020603050405020304" charset="0"/>
              <a:cs typeface="Times New Roman" panose="02020603050405020304" charset="0"/>
            </a:endParaRPr>
          </a:p>
        </p:txBody>
      </p:sp>
      <p:sp>
        <p:nvSpPr>
          <p:cNvPr id="5" name="Title 1"/>
          <p:cNvSpPr>
            <a:spLocks noGrp="1"/>
          </p:cNvSpPr>
          <p:nvPr/>
        </p:nvSpPr>
        <p:spPr>
          <a:xfrm>
            <a:off x="1087755" y="211328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39545" y="2679700"/>
            <a:ext cx="9417685" cy="347662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We decided that we needed to test this hypothesis.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To find out, we designed some experiments.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We started with the question—let’s call it the ethical dilemma—of what the car should do in a specific scenario: swerve or stay? But then we realized that the problem was a different one. It was the problem of how to get society to agree on and enforce the trade-offs they’re comfortable with. It’s a social dilemma.</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To test the hypothesis, I found an MRI lab that let me scan both my brain and the brain of a proven non-procrastinator, so I could compare them.</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590550"/>
            <a:ext cx="9522460" cy="683895"/>
          </a:xfrm>
          <a:prstGeom prst="rect">
            <a:avLst/>
          </a:prstGeom>
          <a:noFill/>
        </p:spPr>
        <p:txBody>
          <a:bodyPr wrap="square" rtlCol="0">
            <a:no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4.  Describing the results</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439545" y="1274445"/>
            <a:ext cx="9417685" cy="937260"/>
          </a:xfrm>
          <a:prstGeom prst="rect">
            <a:avLst/>
          </a:prstGeom>
          <a:noFill/>
        </p:spPr>
        <p:txBody>
          <a:bodyPr wrap="square" rtlCol="0">
            <a:spAutoFit/>
          </a:bodyPr>
          <a:p>
            <a:pPr indent="0" fontAlgn="auto">
              <a:lnSpc>
                <a:spcPct val="125000"/>
              </a:lnSpc>
            </a:pPr>
            <a:r>
              <a:rPr lang="en-US" altLang="zh-CN" sz="2200">
                <a:latin typeface="Times New Roman" panose="02020603050405020304" charset="0"/>
                <a:cs typeface="Times New Roman" panose="02020603050405020304" charset="0"/>
              </a:rPr>
              <a:t>Both the present tense and past tense can be employed to </a:t>
            </a:r>
            <a:r>
              <a:rPr lang="en-US" altLang="zh-CN" sz="2200" b="1">
                <a:latin typeface="Times New Roman" panose="02020603050405020304" charset="0"/>
                <a:cs typeface="Times New Roman" panose="02020603050405020304" charset="0"/>
              </a:rPr>
              <a:t>describe the key results of the research</a:t>
            </a:r>
            <a:r>
              <a:rPr lang="en-US" altLang="zh-CN" sz="2200">
                <a:latin typeface="Times New Roman" panose="02020603050405020304" charset="0"/>
                <a:cs typeface="Times New Roman" panose="02020603050405020304" charset="0"/>
              </a:rPr>
              <a:t>, so long as the usage is consistent in the context. </a:t>
            </a:r>
            <a:endParaRPr lang="en-US" altLang="zh-CN" sz="2200">
              <a:latin typeface="Times New Roman" panose="02020603050405020304" charset="0"/>
              <a:cs typeface="Times New Roman" panose="02020603050405020304" charset="0"/>
            </a:endParaRPr>
          </a:p>
        </p:txBody>
      </p:sp>
      <p:sp>
        <p:nvSpPr>
          <p:cNvPr id="5" name="Title 1"/>
          <p:cNvSpPr>
            <a:spLocks noGrp="1"/>
          </p:cNvSpPr>
          <p:nvPr/>
        </p:nvSpPr>
        <p:spPr>
          <a:xfrm>
            <a:off x="1087755" y="211328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200" b="1">
                <a:solidFill>
                  <a:schemeClr val="accent1"/>
                </a:solidFill>
                <a:latin typeface="Times New Roman" panose="02020603050405020304" charset="0"/>
                <a:cs typeface="Times New Roman" panose="02020603050405020304" charset="0"/>
              </a:rPr>
              <a:t>Example</a:t>
            </a:r>
            <a:endParaRPr lang="en-US" sz="22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39545" y="2679700"/>
            <a:ext cx="9417685" cy="3553460"/>
          </a:xfrm>
          <a:prstGeom prst="rect">
            <a:avLst/>
          </a:prstGeom>
          <a:noFill/>
        </p:spPr>
        <p:txBody>
          <a:bodyPr wrap="square" rtlCol="0">
            <a:spAutoFit/>
          </a:bodyPr>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The algorithm may never be showing your post to them. The algorithm is prioritizing some of them and burying the others. Experiments show that what the algorithm picks to show you can affect your emotions.</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Before the 1960s, bilingualism was considered a handicap that slowed a child’s development by forcing them to spend too much energy distinguishing between languages, a view based largely on flawed studies. And while a more recent study did show that reaction times and errors increase for some bilingual students in cross-language tests, it also showed that the effort and attention needed to switch between languages triggered more activity in, and potentially strengthened, the dorsolateral prefrontal cortex.</a:t>
            </a: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56419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Flexible use of keywords</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448435" y="1837690"/>
            <a:ext cx="9549765" cy="1938020"/>
          </a:xfrm>
          <a:prstGeom prst="rect">
            <a:avLst/>
          </a:prstGeom>
          <a:noFill/>
        </p:spPr>
        <p:txBody>
          <a:bodyPr wrap="square" rtlCol="0">
            <a:spAutoFit/>
          </a:bodyPr>
          <a:p>
            <a:pPr indent="0" algn="just" fontAlgn="auto">
              <a:lnSpc>
                <a:spcPct val="125000"/>
              </a:lnSpc>
              <a:buNone/>
            </a:pPr>
            <a:r>
              <a:rPr lang="en-US" altLang="zh-CN" sz="2400">
                <a:latin typeface="Times New Roman" panose="02020603050405020304" charset="0"/>
                <a:cs typeface="Times New Roman" panose="02020603050405020304" charset="0"/>
              </a:rPr>
              <a:t>For technical terms, you should use them accurately and consistently, lest the audience should confuse the concepts. </a:t>
            </a:r>
            <a:endParaRPr lang="en-US" altLang="zh-CN" sz="2400">
              <a:latin typeface="Times New Roman" panose="02020603050405020304" charset="0"/>
              <a:cs typeface="Times New Roman" panose="02020603050405020304" charset="0"/>
            </a:endParaRPr>
          </a:p>
          <a:p>
            <a:pPr indent="0" algn="just" fontAlgn="auto">
              <a:lnSpc>
                <a:spcPct val="125000"/>
              </a:lnSpc>
              <a:buNone/>
            </a:pPr>
            <a:r>
              <a:rPr lang="en-US" altLang="zh-CN" sz="2400">
                <a:latin typeface="Times New Roman" panose="02020603050405020304" charset="0"/>
                <a:cs typeface="Times New Roman" panose="02020603050405020304" charset="0"/>
              </a:rPr>
              <a:t>For nontechnical words, you can express yourself flexibly, </a:t>
            </a:r>
            <a:r>
              <a:rPr lang="en-US" altLang="zh-CN" sz="2400" b="1">
                <a:latin typeface="Times New Roman" panose="02020603050405020304" charset="0"/>
                <a:cs typeface="Times New Roman" panose="02020603050405020304" charset="0"/>
              </a:rPr>
              <a:t>avoiding unnecessarily repeating the same word.</a:t>
            </a:r>
            <a:endParaRPr lang="en-US" altLang="zh-CN" sz="24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2" name="表格 1"/>
          <p:cNvGraphicFramePr/>
          <p:nvPr>
            <p:custDataLst>
              <p:tags r:id="rId2"/>
            </p:custDataLst>
          </p:nvPr>
        </p:nvGraphicFramePr>
        <p:xfrm>
          <a:off x="1517650" y="901700"/>
          <a:ext cx="9128125" cy="4683125"/>
        </p:xfrm>
        <a:graphic>
          <a:graphicData uri="http://schemas.openxmlformats.org/drawingml/2006/table">
            <a:tbl>
              <a:tblPr firstRow="1" bandRow="1">
                <a:tableStyleId>{5940675A-B579-460E-94D1-54222C63F5DA}</a:tableStyleId>
              </a:tblPr>
              <a:tblGrid>
                <a:gridCol w="4516120"/>
                <a:gridCol w="4612005"/>
              </a:tblGrid>
              <a:tr h="568325">
                <a:tc>
                  <a:txBody>
                    <a:bodyPr/>
                    <a:p>
                      <a:pPr algn="ctr">
                        <a:lnSpc>
                          <a:spcPct val="130000"/>
                        </a:lnSpc>
                        <a:buNone/>
                      </a:pPr>
                      <a:r>
                        <a:rPr lang="en-US" altLang="zh-CN" sz="2200" b="1">
                          <a:latin typeface="Times New Roman" panose="02020603050405020304" charset="0"/>
                          <a:cs typeface="Times New Roman" panose="02020603050405020304" charset="0"/>
                        </a:rPr>
                        <a:t>Original version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lnSpc>
                          <a:spcPct val="130000"/>
                        </a:lnSpc>
                        <a:buNone/>
                      </a:pPr>
                      <a:r>
                        <a:rPr lang="en-US" altLang="zh-CN" sz="2200" b="1">
                          <a:latin typeface="Times New Roman" panose="02020603050405020304" charset="0"/>
                          <a:cs typeface="Times New Roman" panose="02020603050405020304" charset="0"/>
                        </a:rPr>
                        <a:t>Revised version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2343150">
                <a:tc>
                  <a:txBody>
                    <a:bodyPr/>
                    <a:p>
                      <a:pPr algn="just">
                        <a:buNone/>
                      </a:pPr>
                      <a:r>
                        <a:rPr lang="en-US" altLang="zh-CN" sz="2200">
                          <a:latin typeface="Times New Roman" panose="02020603050405020304" charset="0"/>
                          <a:cs typeface="Times New Roman" panose="02020603050405020304" charset="0"/>
                        </a:rPr>
                        <a:t>This paper </a:t>
                      </a:r>
                      <a:r>
                        <a:rPr lang="en-US" altLang="zh-CN" sz="2200" b="1">
                          <a:latin typeface="Times New Roman" panose="02020603050405020304" charset="0"/>
                          <a:cs typeface="Times New Roman" panose="02020603050405020304" charset="0"/>
                        </a:rPr>
                        <a:t>aims to</a:t>
                      </a:r>
                      <a:r>
                        <a:rPr lang="en-US" altLang="zh-CN" sz="2200">
                          <a:latin typeface="Times New Roman" panose="02020603050405020304" charset="0"/>
                          <a:cs typeface="Times New Roman" panose="02020603050405020304" charset="0"/>
                        </a:rPr>
                        <a:t> explore the mass communication of Taoism through film. It is </a:t>
                      </a:r>
                      <a:r>
                        <a:rPr lang="en-US" altLang="zh-CN" sz="2200" b="1">
                          <a:latin typeface="Times New Roman" panose="02020603050405020304" charset="0"/>
                          <a:cs typeface="Times New Roman" panose="02020603050405020304" charset="0"/>
                        </a:rPr>
                        <a:t>aimed at</a:t>
                      </a:r>
                      <a:r>
                        <a:rPr lang="en-US" altLang="zh-CN" sz="2200">
                          <a:latin typeface="Times New Roman" panose="02020603050405020304" charset="0"/>
                          <a:cs typeface="Times New Roman" panose="02020603050405020304" charset="0"/>
                        </a:rPr>
                        <a:t> public films on Taoism, not including anthropological documentaries on Taoism for purely academic purposes. As these anthropological documentaries </a:t>
                      </a:r>
                      <a:r>
                        <a:rPr lang="en-US" altLang="zh-CN" sz="2200" b="1">
                          <a:latin typeface="Times New Roman" panose="02020603050405020304" charset="0"/>
                          <a:cs typeface="Times New Roman" panose="02020603050405020304" charset="0"/>
                        </a:rPr>
                        <a:t>aim to</a:t>
                      </a:r>
                      <a:r>
                        <a:rPr lang="en-US" altLang="zh-CN" sz="2200">
                          <a:latin typeface="Times New Roman" panose="02020603050405020304" charset="0"/>
                          <a:cs typeface="Times New Roman" panose="02020603050405020304" charset="0"/>
                        </a:rPr>
                        <a:t> document Taoism for academic research, they </a:t>
                      </a:r>
                      <a:r>
                        <a:rPr lang="en-US" altLang="zh-CN" sz="2200" b="1">
                          <a:latin typeface="Times New Roman" panose="02020603050405020304" charset="0"/>
                          <a:cs typeface="Times New Roman" panose="02020603050405020304" charset="0"/>
                        </a:rPr>
                        <a:t>are aimed at</a:t>
                      </a:r>
                      <a:r>
                        <a:rPr lang="en-US" altLang="zh-CN" sz="2200">
                          <a:latin typeface="Times New Roman" panose="02020603050405020304" charset="0"/>
                          <a:cs typeface="Times New Roman" panose="02020603050405020304" charset="0"/>
                        </a:rPr>
                        <a:t> experts and scholars only, not at mass dissemination.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This paper</a:t>
                      </a:r>
                      <a:r>
                        <a:rPr lang="en-US" altLang="zh-CN" sz="2200" b="1">
                          <a:latin typeface="Times New Roman" panose="02020603050405020304" charset="0"/>
                          <a:cs typeface="Times New Roman" panose="02020603050405020304" charset="0"/>
                        </a:rPr>
                        <a:t> aims to</a:t>
                      </a:r>
                      <a:r>
                        <a:rPr lang="en-US" altLang="zh-CN" sz="2200">
                          <a:latin typeface="Times New Roman" panose="02020603050405020304" charset="0"/>
                          <a:cs typeface="Times New Roman" panose="02020603050405020304" charset="0"/>
                        </a:rPr>
                        <a:t> explore the mass communication of Taoism through films. </a:t>
                      </a:r>
                      <a:r>
                        <a:rPr lang="en-US" altLang="zh-CN" sz="2200" b="1">
                          <a:latin typeface="Times New Roman" panose="02020603050405020304" charset="0"/>
                          <a:cs typeface="Times New Roman" panose="02020603050405020304" charset="0"/>
                        </a:rPr>
                        <a:t>Its target is</a:t>
                      </a:r>
                      <a:r>
                        <a:rPr lang="en-US" altLang="zh-CN" sz="2200">
                          <a:latin typeface="Times New Roman" panose="02020603050405020304" charset="0"/>
                          <a:cs typeface="Times New Roman" panose="02020603050405020304" charset="0"/>
                        </a:rPr>
                        <a:t> public films on Taoism, not including anthropological documentaries on Taoism for purely academic purposes. As these anthropological documentaries </a:t>
                      </a:r>
                      <a:r>
                        <a:rPr lang="en-US" altLang="zh-CN" sz="2200" b="1">
                          <a:latin typeface="Times New Roman" panose="02020603050405020304" charset="0"/>
                          <a:cs typeface="Times New Roman" panose="02020603050405020304" charset="0"/>
                        </a:rPr>
                        <a:t>were produced with the intention of </a:t>
                      </a:r>
                      <a:r>
                        <a:rPr lang="en-US" altLang="zh-CN" sz="2200">
                          <a:latin typeface="Times New Roman" panose="02020603050405020304" charset="0"/>
                          <a:cs typeface="Times New Roman" panose="02020603050405020304" charset="0"/>
                        </a:rPr>
                        <a:t>documenting Taoism for academic research, they </a:t>
                      </a:r>
                      <a:r>
                        <a:rPr lang="en-US" altLang="zh-CN" sz="2200" b="1">
                          <a:latin typeface="Times New Roman" panose="02020603050405020304" charset="0"/>
                          <a:cs typeface="Times New Roman" panose="02020603050405020304" charset="0"/>
                        </a:rPr>
                        <a:t>are</a:t>
                      </a:r>
                      <a:r>
                        <a:rPr lang="en-US" altLang="zh-CN" sz="2200">
                          <a:latin typeface="Times New Roman" panose="02020603050405020304" charset="0"/>
                          <a:cs typeface="Times New Roman" panose="02020603050405020304" charset="0"/>
                        </a:rPr>
                        <a:t> </a:t>
                      </a:r>
                      <a:r>
                        <a:rPr lang="en-US" altLang="zh-CN" sz="2200" b="1">
                          <a:latin typeface="Times New Roman" panose="02020603050405020304" charset="0"/>
                          <a:cs typeface="Times New Roman" panose="02020603050405020304" charset="0"/>
                        </a:rPr>
                        <a:t>intended for</a:t>
                      </a:r>
                      <a:r>
                        <a:rPr lang="en-US" altLang="zh-CN" sz="2200">
                          <a:latin typeface="Times New Roman" panose="02020603050405020304" charset="0"/>
                          <a:cs typeface="Times New Roman" panose="02020603050405020304" charset="0"/>
                        </a:rPr>
                        <a:t> experts and scholars only, not </a:t>
                      </a:r>
                      <a:r>
                        <a:rPr lang="en-US" altLang="zh-CN" sz="2200" b="1">
                          <a:latin typeface="Times New Roman" panose="02020603050405020304" charset="0"/>
                          <a:cs typeface="Times New Roman" panose="02020603050405020304" charset="0"/>
                        </a:rPr>
                        <a:t>for</a:t>
                      </a:r>
                      <a:r>
                        <a:rPr lang="en-US" altLang="zh-CN" sz="2200">
                          <a:latin typeface="Times New Roman" panose="02020603050405020304" charset="0"/>
                          <a:cs typeface="Times New Roman" panose="02020603050405020304" charset="0"/>
                        </a:rPr>
                        <a:t> mass dissemination.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Title 1"/>
          <p:cNvSpPr>
            <a:spLocks noGrp="1"/>
          </p:cNvSpPr>
          <p:nvPr/>
        </p:nvSpPr>
        <p:spPr>
          <a:xfrm>
            <a:off x="441960" y="23495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200" b="1">
                <a:solidFill>
                  <a:schemeClr val="accent1"/>
                </a:solidFill>
                <a:latin typeface="Times New Roman" panose="02020603050405020304" charset="0"/>
                <a:cs typeface="Times New Roman" panose="02020603050405020304" charset="0"/>
              </a:rPr>
              <a:t>Example</a:t>
            </a:r>
            <a:endParaRPr lang="en-US" sz="22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The use of verbs rather than nouns</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448435" y="1275080"/>
            <a:ext cx="9549765" cy="2934335"/>
          </a:xfrm>
          <a:prstGeom prst="rect">
            <a:avLst/>
          </a:prstGeom>
          <a:noFill/>
        </p:spPr>
        <p:txBody>
          <a:bodyPr wrap="square" rtlCol="0">
            <a:noAutofit/>
          </a:bodyPr>
          <a:p>
            <a:pPr indent="0" algn="just" fontAlgn="auto">
              <a:lnSpc>
                <a:spcPct val="125000"/>
              </a:lnSpc>
              <a:buNone/>
            </a:pPr>
            <a:r>
              <a:rPr lang="en-US" altLang="zh-CN" sz="2400">
                <a:latin typeface="Times New Roman" panose="02020603050405020304" charset="0"/>
                <a:cs typeface="Times New Roman" panose="02020603050405020304" charset="0"/>
              </a:rPr>
              <a:t>It is recommended that you </a:t>
            </a:r>
            <a:r>
              <a:rPr lang="en-US" altLang="zh-CN" sz="2400" b="1">
                <a:latin typeface="Times New Roman" panose="02020603050405020304" charset="0"/>
                <a:cs typeface="Times New Roman" panose="02020603050405020304" charset="0"/>
              </a:rPr>
              <a:t>use more “verb + noun” constructions</a:t>
            </a:r>
            <a:r>
              <a:rPr lang="en-US" altLang="zh-CN" sz="2400">
                <a:latin typeface="Times New Roman" panose="02020603050405020304" charset="0"/>
                <a:cs typeface="Times New Roman" panose="02020603050405020304" charset="0"/>
              </a:rPr>
              <a:t> rather than nominalized constructions to make your sentences shorter, more dynamic, and easier to understand for the audience.</a:t>
            </a:r>
            <a:endParaRPr lang="en-US" altLang="zh-CN" sz="2400">
              <a:latin typeface="Times New Roman" panose="02020603050405020304" charset="0"/>
              <a:cs typeface="Times New Roman" panose="02020603050405020304" charset="0"/>
            </a:endParaRPr>
          </a:p>
          <a:p>
            <a:pPr indent="0" algn="just" fontAlgn="auto">
              <a:lnSpc>
                <a:spcPct val="125000"/>
              </a:lnSpc>
              <a:buNone/>
            </a:pPr>
            <a:r>
              <a:rPr lang="en-US" altLang="zh-CN" sz="2400">
                <a:latin typeface="Times New Roman" panose="02020603050405020304" charset="0"/>
                <a:cs typeface="Times New Roman" panose="02020603050405020304" charset="0"/>
              </a:rPr>
              <a:t>If you find many words describing abstract states or actions that end in affixes like “-ability, -ance, -tion, -ence, -ment, -ness, -ship”, you can </a:t>
            </a:r>
            <a:r>
              <a:rPr lang="en-US" altLang="zh-CN" sz="2400" b="1">
                <a:latin typeface="Times New Roman" panose="02020603050405020304" charset="0"/>
                <a:cs typeface="Times New Roman" panose="02020603050405020304" charset="0"/>
              </a:rPr>
              <a:t>delete some of them or change them into concrete alternatives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0" algn="just" fontAlgn="auto">
              <a:lnSpc>
                <a:spcPct val="125000"/>
              </a:lnSpc>
              <a:buNone/>
            </a:pPr>
            <a:endParaRPr lang="en-US" altLang="zh-CN" sz="2400">
              <a:latin typeface="Times New Roman" panose="02020603050405020304" charset="0"/>
              <a:cs typeface="Times New Roman" panose="02020603050405020304" charset="0"/>
            </a:endParaRPr>
          </a:p>
        </p:txBody>
      </p:sp>
      <p:sp>
        <p:nvSpPr>
          <p:cNvPr id="4" name="Title 1"/>
          <p:cNvSpPr>
            <a:spLocks noGrp="1"/>
          </p:cNvSpPr>
          <p:nvPr/>
        </p:nvSpPr>
        <p:spPr>
          <a:xfrm>
            <a:off x="1001395" y="400367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200" b="1">
                <a:solidFill>
                  <a:schemeClr val="accent1"/>
                </a:solidFill>
                <a:latin typeface="Times New Roman" panose="02020603050405020304" charset="0"/>
                <a:cs typeface="Times New Roman" panose="02020603050405020304" charset="0"/>
              </a:rPr>
              <a:t>Example</a:t>
            </a:r>
            <a:endParaRPr lang="en-US" sz="2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448435" y="4531995"/>
            <a:ext cx="9568815" cy="1630045"/>
          </a:xfrm>
          <a:prstGeom prst="rect">
            <a:avLst/>
          </a:prstGeom>
          <a:noFill/>
        </p:spPr>
        <p:txBody>
          <a:bodyPr wrap="square" rtlCol="0">
            <a:spAutoFit/>
          </a:bodyPr>
          <a:p>
            <a:pPr indent="0" algn="just" fontAlgn="auto">
              <a:lnSpc>
                <a:spcPct val="125000"/>
              </a:lnSpc>
            </a:pPr>
            <a:r>
              <a:rPr lang="en-US" altLang="zh-CN" sz="2000" b="1">
                <a:latin typeface="Times New Roman" panose="02020603050405020304" charset="0"/>
                <a:cs typeface="Times New Roman" panose="02020603050405020304" charset="0"/>
              </a:rPr>
              <a:t>Original Version</a:t>
            </a:r>
            <a:r>
              <a:rPr lang="en-US" altLang="zh-CN" sz="2000">
                <a:latin typeface="Times New Roman" panose="02020603050405020304" charset="0"/>
                <a:cs typeface="Times New Roman" panose="02020603050405020304" charset="0"/>
              </a:rPr>
              <a:t>: This research has focused on the </a:t>
            </a:r>
            <a:r>
              <a:rPr lang="en-US" altLang="zh-CN" sz="2000" b="1">
                <a:latin typeface="Times New Roman" panose="02020603050405020304" charset="0"/>
                <a:cs typeface="Times New Roman" panose="02020603050405020304" charset="0"/>
              </a:rPr>
              <a:t>identification </a:t>
            </a:r>
            <a:r>
              <a:rPr lang="en-US" altLang="zh-CN" sz="2000">
                <a:latin typeface="Times New Roman" panose="02020603050405020304" charset="0"/>
                <a:cs typeface="Times New Roman" panose="02020603050405020304" charset="0"/>
              </a:rPr>
              <a:t>of authorship, </a:t>
            </a:r>
            <a:r>
              <a:rPr lang="en-US" altLang="zh-CN" sz="2000" b="1">
                <a:latin typeface="Times New Roman" panose="02020603050405020304" charset="0"/>
                <a:cs typeface="Times New Roman" panose="02020603050405020304" charset="0"/>
              </a:rPr>
              <a:t>classification </a:t>
            </a:r>
            <a:r>
              <a:rPr lang="en-US" altLang="zh-CN" sz="2000">
                <a:latin typeface="Times New Roman" panose="02020603050405020304" charset="0"/>
                <a:cs typeface="Times New Roman" panose="02020603050405020304" charset="0"/>
              </a:rPr>
              <a:t>of textual styles, and </a:t>
            </a:r>
            <a:r>
              <a:rPr lang="en-US" altLang="zh-CN" sz="2000" b="1">
                <a:latin typeface="Times New Roman" panose="02020603050405020304" charset="0"/>
                <a:cs typeface="Times New Roman" panose="02020603050405020304" charset="0"/>
              </a:rPr>
              <a:t>analysis </a:t>
            </a:r>
            <a:r>
              <a:rPr lang="en-US" altLang="zh-CN" sz="2000">
                <a:latin typeface="Times New Roman" panose="02020603050405020304" charset="0"/>
                <a:cs typeface="Times New Roman" panose="02020603050405020304" charset="0"/>
              </a:rPr>
              <a:t>of textual emotions.</a:t>
            </a:r>
            <a:endParaRPr lang="en-US" altLang="zh-CN" sz="2000">
              <a:latin typeface="Times New Roman" panose="02020603050405020304" charset="0"/>
              <a:cs typeface="Times New Roman" panose="02020603050405020304" charset="0"/>
            </a:endParaRPr>
          </a:p>
          <a:p>
            <a:pPr indent="0" algn="just" fontAlgn="auto">
              <a:lnSpc>
                <a:spcPct val="125000"/>
              </a:lnSpc>
            </a:pPr>
            <a:r>
              <a:rPr lang="en-US" altLang="zh-CN" sz="2000" b="1">
                <a:latin typeface="Times New Roman" panose="02020603050405020304" charset="0"/>
                <a:cs typeface="Times New Roman" panose="02020603050405020304" charset="0"/>
              </a:rPr>
              <a:t>Revised Version</a:t>
            </a:r>
            <a:r>
              <a:rPr lang="en-US" altLang="zh-CN" sz="2000">
                <a:latin typeface="Times New Roman" panose="02020603050405020304" charset="0"/>
                <a:cs typeface="Times New Roman" panose="02020603050405020304" charset="0"/>
              </a:rPr>
              <a:t>: This research </a:t>
            </a:r>
            <a:r>
              <a:rPr lang="en-US" altLang="zh-CN" sz="2000" b="1">
                <a:latin typeface="Times New Roman" panose="02020603050405020304" charset="0"/>
                <a:cs typeface="Times New Roman" panose="02020603050405020304" charset="0"/>
              </a:rPr>
              <a:t>identifies </a:t>
            </a:r>
            <a:r>
              <a:rPr lang="en-US" altLang="zh-CN" sz="2000">
                <a:latin typeface="Times New Roman" panose="02020603050405020304" charset="0"/>
                <a:cs typeface="Times New Roman" panose="02020603050405020304" charset="0"/>
              </a:rPr>
              <a:t>authorship, </a:t>
            </a:r>
            <a:r>
              <a:rPr lang="en-US" altLang="zh-CN" sz="2000" b="1">
                <a:latin typeface="Times New Roman" panose="02020603050405020304" charset="0"/>
                <a:cs typeface="Times New Roman" panose="02020603050405020304" charset="0"/>
              </a:rPr>
              <a:t>classifies </a:t>
            </a:r>
            <a:r>
              <a:rPr lang="en-US" altLang="zh-CN" sz="2000">
                <a:latin typeface="Times New Roman" panose="02020603050405020304" charset="0"/>
                <a:cs typeface="Times New Roman" panose="02020603050405020304" charset="0"/>
              </a:rPr>
              <a:t>textual styles, and </a:t>
            </a:r>
            <a:r>
              <a:rPr lang="en-US" altLang="zh-CN" sz="2000" b="1">
                <a:latin typeface="Times New Roman" panose="02020603050405020304" charset="0"/>
                <a:cs typeface="Times New Roman" panose="02020603050405020304" charset="0"/>
              </a:rPr>
              <a:t>analyses </a:t>
            </a:r>
            <a:r>
              <a:rPr lang="en-US" altLang="zh-CN" sz="2000">
                <a:latin typeface="Times New Roman" panose="02020603050405020304" charset="0"/>
                <a:cs typeface="Times New Roman" panose="02020603050405020304" charset="0"/>
              </a:rPr>
              <a:t>textual emotions.</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468120"/>
            <a:ext cx="9634220" cy="1198880"/>
          </a:xfrm>
          <a:prstGeom prst="rect">
            <a:avLst/>
          </a:prstGeom>
          <a:noFill/>
        </p:spPr>
        <p:txBody>
          <a:bodyPr wrap="square" rtlCol="0">
            <a:spAutoFit/>
          </a:bodyPr>
          <a:lstStyle/>
          <a:p>
            <a:pPr indent="0" algn="l" fontAlgn="auto">
              <a:lnSpc>
                <a:spcPct val="150000"/>
              </a:lnSpc>
            </a:pPr>
            <a:r>
              <a:rPr lang="en-US" altLang="zh-CN" sz="2400" b="1" i="1">
                <a:solidFill>
                  <a:schemeClr val="accent1"/>
                </a:solidFill>
                <a:latin typeface="Times New Roman" panose="02020603050405020304" charset="0"/>
                <a:cs typeface="Times New Roman" panose="02020603050405020304" charset="0"/>
              </a:rPr>
              <a:t>Analyze the beginning of the models and think about how the speakers attract the audience’s attention.</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1065"/>
            <a:ext cx="9623425" cy="829945"/>
          </a:xfrm>
          <a:prstGeom prst="rect">
            <a:avLst/>
          </a:prstGeom>
          <a:noFill/>
        </p:spPr>
        <p:txBody>
          <a:bodyPr wrap="square" rtlCol="0">
            <a:spAutoFit/>
          </a:bodyPr>
          <a:lstStyle/>
          <a:p>
            <a:pPr algn="l">
              <a:buClrTx/>
              <a:buSzTx/>
              <a:buFontTx/>
            </a:pPr>
            <a:r>
              <a:rPr lang="en-US" altLang="zh-CN" sz="2400" b="1" i="1">
                <a:solidFill>
                  <a:schemeClr val="accent1"/>
                </a:solidFill>
                <a:latin typeface="Times New Roman" panose="02020603050405020304" charset="0"/>
                <a:cs typeface="Times New Roman" panose="02020603050405020304" charset="0"/>
              </a:rPr>
              <a:t>Create the beginnings of speeches based on each of the information given below.</a:t>
            </a:r>
            <a:endParaRPr lang="en-US" altLang="zh-CN" sz="2400" b="1" i="1">
              <a:solidFill>
                <a:schemeClr val="accent1"/>
              </a:solidFill>
              <a:latin typeface="Times New Roman" panose="02020603050405020304" charset="0"/>
              <a:cs typeface="Times New Roman" panose="02020603050405020304" charset="0"/>
            </a:endParaRPr>
          </a:p>
        </p:txBody>
      </p:sp>
      <p:sp>
        <p:nvSpPr>
          <p:cNvPr id="9" name="文本框 8"/>
          <p:cNvSpPr txBox="1"/>
          <p:nvPr/>
        </p:nvSpPr>
        <p:spPr>
          <a:xfrm>
            <a:off x="1327150" y="1962785"/>
            <a:ext cx="9308465" cy="2139315"/>
          </a:xfrm>
          <a:prstGeom prst="rect">
            <a:avLst/>
          </a:prstGeom>
          <a:noFill/>
        </p:spPr>
        <p:txBody>
          <a:bodyPr wrap="square" rtlCol="0">
            <a:noAutofit/>
          </a:bodyPr>
          <a:p>
            <a:pPr indent="0" algn="just" fontAlgn="auto">
              <a:lnSpc>
                <a:spcPct val="125000"/>
              </a:lnSpc>
            </a:pPr>
            <a:r>
              <a:rPr lang="en-US" altLang="zh-CN" sz="2200">
                <a:latin typeface="Times New Roman" panose="02020603050405020304" charset="0"/>
                <a:cs typeface="Times New Roman" panose="02020603050405020304" charset="0"/>
              </a:rPr>
              <a:t>(1) “AI is serendipity. It is here to liberate us from routine jobs. And it is here to remind us what it is that makes us human. Creative jobs are the ones that are protected, because AI can optimize but not create.” Kai-Fu Lee said this during a TED talk. You are to deliver a speech on Mr. Lee’s remarks and what the relationship between humans and AI will be like in the future.</a:t>
            </a:r>
            <a:endParaRPr lang="en-US" altLang="zh-CN" sz="2200">
              <a:latin typeface="Times New Roman" panose="02020603050405020304" charset="0"/>
              <a:cs typeface="Times New Roman" panose="02020603050405020304" charset="0"/>
            </a:endParaRPr>
          </a:p>
          <a:p>
            <a:pPr indent="0" algn="just" fontAlgn="auto">
              <a:lnSpc>
                <a:spcPct val="125000"/>
              </a:lnSpc>
            </a:pPr>
            <a:endParaRPr lang="zh-CN" altLang="en-US"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27150" y="1155065"/>
            <a:ext cx="9308465" cy="2207260"/>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(2) It’s a question every social media user faces after taking a great photo: Should I post this online? Or is it going to come back to haunt me someday since it will never “die” once it is shared online? Is it still possible to protect one’s privacy these days? How can we avoid oversharing online? You are to deliver a presentation on this topic.</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27150" y="1155065"/>
            <a:ext cx="9308465" cy="2630170"/>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(3) Traditional Chinese medicine (TCM) is becoming part of integrative medicine programs in the United States, according to a report by CGTN. Swimming legend Michael Phelps and other celebrities have helped popularize TCM. However, TCM still faces doubts because of a lack of empirical data to prove its effectiveness. You are to deliver a presentation on how TCM can be better promoted in other countries.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3600" b="1">
                <a:latin typeface="Times New Roman" panose="02020603050405020304" charset="0"/>
                <a:cs typeface="Times New Roman" panose="02020603050405020304" charset="0"/>
                <a:sym typeface="+mn-ea"/>
              </a:rPr>
              <a:t>What is</a:t>
            </a:r>
            <a:r>
              <a:rPr lang="en-US" altLang="zh-CN" sz="3600" b="1">
                <a:latin typeface="Times New Roman" panose="02020603050405020304" charset="0"/>
                <a:cs typeface="Times New Roman" panose="02020603050405020304" charset="0"/>
                <a:sym typeface="+mn-ea"/>
              </a:rPr>
              <a:t> International Speeches?</a:t>
            </a:r>
            <a:endParaRPr lang="en-US" altLang="zh-CN" sz="3600" b="1">
              <a:latin typeface="Times New Roman" panose="02020603050405020304" charset="0"/>
              <a:cs typeface="Times New Roman" panose="02020603050405020304" charset="0"/>
              <a:sym typeface="+mn-ea"/>
            </a:endParaRPr>
          </a:p>
        </p:txBody>
      </p:sp>
      <p:sp>
        <p:nvSpPr>
          <p:cNvPr id="5" name="文本框 4"/>
          <p:cNvSpPr txBox="1"/>
          <p:nvPr/>
        </p:nvSpPr>
        <p:spPr>
          <a:xfrm>
            <a:off x="1683385" y="1814830"/>
            <a:ext cx="8834755" cy="3692525"/>
          </a:xfrm>
          <a:prstGeom prst="rect">
            <a:avLst/>
          </a:prstGeom>
          <a:noFill/>
        </p:spPr>
        <p:txBody>
          <a:bodyPr wrap="square" rtlCol="0">
            <a:spAutoFit/>
          </a:bodyPr>
          <a:p>
            <a:pPr marL="0" indent="609600" algn="just"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An international speech delivered in English is a kind of</a:t>
            </a:r>
            <a:r>
              <a:rPr lang="en-US" altLang="zh-CN" sz="2400" b="1">
                <a:latin typeface="Times New Roman" panose="02020603050405020304" charset="0"/>
                <a:cs typeface="Times New Roman" panose="02020603050405020304" charset="0"/>
                <a:sym typeface="+mn-ea"/>
              </a:rPr>
              <a:t> social activity</a:t>
            </a:r>
            <a:r>
              <a:rPr lang="en-US" altLang="zh-CN" sz="2400">
                <a:latin typeface="Times New Roman" panose="02020603050405020304" charset="0"/>
                <a:cs typeface="Times New Roman" panose="02020603050405020304" charset="0"/>
                <a:sym typeface="+mn-ea"/>
              </a:rPr>
              <a:t> where the speaker exchanges information or opinions with the audience by using verbal and non-verbal means of communication.</a:t>
            </a:r>
            <a:endParaRPr lang="en-US" altLang="zh-CN" sz="2400">
              <a:latin typeface="Times New Roman" panose="02020603050405020304" charset="0"/>
              <a:cs typeface="Times New Roman" panose="02020603050405020304" charset="0"/>
            </a:endParaRPr>
          </a:p>
          <a:p>
            <a:pPr marL="0" indent="609600" algn="just" fontAlgn="auto">
              <a:lnSpc>
                <a:spcPct val="125000"/>
              </a:lnSpc>
              <a:spcBef>
                <a:spcPts val="0"/>
              </a:spcBef>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sym typeface="+mn-ea"/>
              </a:rPr>
              <a:t>The purpose of making a speech is to </a:t>
            </a:r>
            <a:r>
              <a:rPr lang="en-US" altLang="zh-CN" sz="2400" b="1">
                <a:latin typeface="Times New Roman" panose="02020603050405020304" charset="0"/>
                <a:cs typeface="Times New Roman" panose="02020603050405020304" charset="0"/>
                <a:sym typeface="+mn-ea"/>
              </a:rPr>
              <a:t>bring forth an opinion </a:t>
            </a:r>
            <a:r>
              <a:rPr lang="en-US" altLang="zh-CN" sz="2400">
                <a:latin typeface="Times New Roman" panose="02020603050405020304" charset="0"/>
                <a:cs typeface="Times New Roman" panose="02020603050405020304" charset="0"/>
                <a:sym typeface="+mn-ea"/>
              </a:rPr>
              <a:t>so that it can be accepted by more people, or to </a:t>
            </a:r>
            <a:r>
              <a:rPr lang="en-US" altLang="zh-CN" sz="2400" b="1">
                <a:latin typeface="Times New Roman" panose="02020603050405020304" charset="0"/>
                <a:cs typeface="Times New Roman" panose="02020603050405020304" charset="0"/>
                <a:sym typeface="+mn-ea"/>
              </a:rPr>
              <a:t>persuade the audience to agree with the speaker’s opinion</a:t>
            </a:r>
            <a:r>
              <a:rPr lang="en-US" altLang="zh-CN" sz="2400">
                <a:latin typeface="Times New Roman" panose="02020603050405020304" charset="0"/>
                <a:cs typeface="Times New Roman" panose="02020603050405020304" charset="0"/>
                <a:sym typeface="+mn-ea"/>
              </a:rPr>
              <a:t> by changing or reinforcing their original viewpoints.</a:t>
            </a:r>
            <a:endParaRPr lang="en-US" altLang="zh-CN" sz="2400">
              <a:latin typeface="Times New Roman" panose="02020603050405020304" charset="0"/>
              <a:cs typeface="Times New Roman" panose="02020603050405020304" charset="0"/>
            </a:endParaRPr>
          </a:p>
          <a:p>
            <a:endParaRPr lang="zh-CN" altLang="en-US" sz="2400"/>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2" name="文本框 1"/>
          <p:cNvSpPr txBox="1"/>
          <p:nvPr/>
        </p:nvSpPr>
        <p:spPr>
          <a:xfrm>
            <a:off x="1327150" y="1155065"/>
            <a:ext cx="9308465" cy="2207260"/>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(4) Some people have sued companies that make and sell video games, or even called on such companies to be closed own, as a result of the ill-effects parents claim these games have had on their children. You are to deliver a speech on who should be held responsible for the addiction of children to video games—parents or game companies.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27150" y="1155065"/>
            <a:ext cx="9308465" cy="1783715"/>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(5) Some people say children’s education has become a status symbol for some Chinese parents. Many parents spend over 20,000 yuan to send their children to study abroad during the summer. Indian scientist A. P. J. Abdul Kalam once said, “Let us sacrifice our today so that our children can have a better tomorrow.</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1065"/>
            <a:ext cx="9737725" cy="460375"/>
          </a:xfrm>
          <a:prstGeom prst="rect">
            <a:avLst/>
          </a:prstGeom>
          <a:noFill/>
        </p:spPr>
        <p:txBody>
          <a:bodyPr wrap="square" rtlCol="0">
            <a:spAutoFit/>
          </a:bodyPr>
          <a:lstStyle/>
          <a:p>
            <a:pPr algn="l">
              <a:buClrTx/>
              <a:buSzTx/>
              <a:buFontTx/>
            </a:pPr>
            <a:r>
              <a:rPr lang="en-US" altLang="zh-CN" sz="2400" b="1" i="1">
                <a:solidFill>
                  <a:schemeClr val="accent1"/>
                </a:solidFill>
                <a:latin typeface="Times New Roman" panose="02020603050405020304" charset="0"/>
                <a:cs typeface="Times New Roman" panose="02020603050405020304" charset="0"/>
              </a:rPr>
              <a:t>Rewrite the following paragraphs to make it more suitable for presentations.</a:t>
            </a:r>
            <a:endParaRPr lang="en-US" altLang="zh-CN" sz="2400" b="1" i="1">
              <a:solidFill>
                <a:schemeClr val="accent1"/>
              </a:solidFill>
              <a:latin typeface="Times New Roman" panose="02020603050405020304" charset="0"/>
              <a:cs typeface="Times New Roman" panose="02020603050405020304" charset="0"/>
            </a:endParaRPr>
          </a:p>
        </p:txBody>
      </p:sp>
      <p:sp>
        <p:nvSpPr>
          <p:cNvPr id="9" name="文本框 8"/>
          <p:cNvSpPr txBox="1"/>
          <p:nvPr/>
        </p:nvSpPr>
        <p:spPr>
          <a:xfrm>
            <a:off x="1327150" y="1602105"/>
            <a:ext cx="9308465" cy="2139315"/>
          </a:xfrm>
          <a:prstGeom prst="rect">
            <a:avLst/>
          </a:prstGeom>
          <a:noFill/>
        </p:spPr>
        <p:txBody>
          <a:bodyPr wrap="square" rtlCol="0">
            <a:noAutofit/>
          </a:bodyPr>
          <a:p>
            <a:pPr indent="0" algn="just" fontAlgn="auto">
              <a:lnSpc>
                <a:spcPct val="100000"/>
              </a:lnSpc>
            </a:pPr>
            <a:r>
              <a:rPr lang="en-US" altLang="zh-CN" sz="2200">
                <a:latin typeface="Times New Roman" panose="02020603050405020304" charset="0"/>
                <a:cs typeface="Times New Roman" panose="02020603050405020304" charset="0"/>
              </a:rPr>
              <a:t>(1) In terms of a sustainable future, artificial intelligence can enable us to understand climate change and its effects on Earth’s ecosystems, optimize current systems and infrastructure because we can’t initiate our action from scratch today, and accelerate the breakthrough science we need such as fusion as a carbon-free energy source.</a:t>
            </a:r>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1457325" y="3429000"/>
            <a:ext cx="9149715" cy="2122805"/>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When it comes to a sustainable future, artificial intelligence can help us do three critical things. First, it can help us understand climate change and its effects on Earth’s ecosystems. Second, it can help us optimize current systems and infrastructure, because we can’t just start over from scratch today. And third, it can help us accelerate the breakthrough science we need, such as fusion as a carbon-free energy source.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283970" y="664210"/>
            <a:ext cx="9770110" cy="2634615"/>
          </a:xfrm>
          <a:prstGeom prst="rect">
            <a:avLst/>
          </a:prstGeom>
          <a:noFill/>
        </p:spPr>
        <p:txBody>
          <a:bodyPr wrap="square" rtlCol="0">
            <a:noAutofit/>
          </a:bodyPr>
          <a:p>
            <a:pPr indent="0" algn="just" fontAlgn="auto">
              <a:lnSpc>
                <a:spcPct val="100000"/>
              </a:lnSpc>
            </a:pPr>
            <a:r>
              <a:rPr lang="en-US" altLang="zh-CN" sz="2200">
                <a:latin typeface="Times New Roman" panose="02020603050405020304" charset="0"/>
                <a:cs typeface="Times New Roman" panose="02020603050405020304" charset="0"/>
              </a:rPr>
              <a:t>(2) Cities are remarkable, tractable fronts for us to diminish greenhouse gas emissions and create a multitude of jobs by building local circular economies. In order to transition the city’s linear economy to the circular economy, we are required to build a digital infrastructure to connect a majority of citizens and companies to the urban infrastructure and other facilities, to build the operational infrastructure to make reuse and recycling and remanufacturing easy and universally acceptable, and incentivize a majority of citizens and companies to participate in their local circular economy.</a:t>
            </a:r>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1298575" y="3429000"/>
            <a:ext cx="9683115" cy="2799715"/>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Cities are perfect, tractable fronts for us to drive down greenhouse gas emissions and create a lot of jobs by building local circular economies. Now to transition any city’s linear economy to a circular one, we’re going to, at the very least, have to do three things. First, we have to build a digital infrastructure to connect every citizen and every company to everything in their city. Next, we’re going to have to build the operational infrastructure to make reuse and recycling and remanufacturing easy and universally acceptable. Finally, we’re going to have to incentivize every person and business to participate in their local circular economy.</a:t>
            </a:r>
            <a:endParaRPr lang="zh-CN" altLang="en-US"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2" name="文本框 1"/>
          <p:cNvSpPr txBox="1"/>
          <p:nvPr/>
        </p:nvSpPr>
        <p:spPr>
          <a:xfrm>
            <a:off x="1327150" y="887095"/>
            <a:ext cx="9683115" cy="2122805"/>
          </a:xfrm>
          <a:prstGeom prst="rect">
            <a:avLst/>
          </a:prstGeom>
          <a:noFill/>
        </p:spPr>
        <p:txBody>
          <a:bodyPr wrap="square" rtlCol="0">
            <a:spAutoFit/>
          </a:bodyPr>
          <a:p>
            <a:pPr indent="0" algn="just" fontAlgn="auto">
              <a:lnSpc>
                <a:spcPct val="100000"/>
              </a:lnSpc>
            </a:pPr>
            <a:r>
              <a:rPr lang="en-US" altLang="zh-CN" sz="2200">
                <a:latin typeface="Times New Roman" panose="02020603050405020304" charset="0"/>
                <a:cs typeface="Times New Roman" panose="02020603050405020304" charset="0"/>
              </a:rPr>
              <a:t>(3) Tik Tok is unique because of the whole discovery engine to drive its operation. Earlier apps were built for a different purpose: The era of search was marked by an app for the facilitated search of things and the era of social graphs was marked by the connection of people and their followers. However, our platform is based on our machine-learning algorithms to show people’s preferences so that the ordinary people, if talented, have the opportunity to be discovered on Tik Tok.</a:t>
            </a:r>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1327150" y="3009900"/>
            <a:ext cx="9683115" cy="3138170"/>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Now what really makes Tik Tok very unique and very different is the whole discovery engine behind it. So there are earlier apps that I have a lot of respect for, but they were built for a different purpose. For example, in the era of search, there was an app that was built for people who wanted to search things so that they are more easily found. And then in the era of social graphs, it was about connecting people and their followers. Now what we have done is that, based on our machine-learning algorithms, we’re showing people what they liked. And what this means is that we have given the everyday person a platform to be discovered. If you have talent, it is very easy to get discovered on Tik Tok.</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1006475"/>
            <a:ext cx="30270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Be Less Formal</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14095" y="1738630"/>
            <a:ext cx="10358755" cy="4078605"/>
          </a:xfrm>
          <a:prstGeom prst="rect">
            <a:avLst/>
          </a:prstGeom>
          <a:noFill/>
        </p:spPr>
        <p:txBody>
          <a:bodyPr wrap="square" rtlCol="0">
            <a:spAutoFit/>
          </a:bodyPr>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presentation is different from a paper in style. </a:t>
            </a:r>
            <a:endParaRPr lang="en-US" altLang="zh-CN" sz="2400">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Academic papers are more formal, with longer sentences in more complex structures. Presentations, however, are targeted at the audience with</a:t>
            </a:r>
            <a:r>
              <a:rPr lang="en-US" altLang="zh-CN" sz="2400" b="1">
                <a:latin typeface="Times New Roman" panose="02020603050405020304" charset="0"/>
                <a:cs typeface="Times New Roman" panose="02020603050405020304" charset="0"/>
              </a:rPr>
              <a:t> less formal style</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As compared to the paper, the presentation has the following features:</a:t>
            </a:r>
            <a:endParaRPr lang="en-US" altLang="zh-CN" sz="2400">
              <a:latin typeface="Times New Roman" panose="02020603050405020304" charset="0"/>
              <a:cs typeface="Times New Roman" panose="02020603050405020304" charset="0"/>
            </a:endParaRPr>
          </a:p>
          <a:p>
            <a:pPr marL="800100" lvl="1" indent="-342900" algn="just" fontAlgn="auto">
              <a:lnSpc>
                <a:spcPct val="120000"/>
              </a:lnSpc>
              <a:buClrTx/>
              <a:buSzTx/>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listener-friendly</a:t>
            </a:r>
            <a:endParaRPr lang="en-US" altLang="zh-CN" sz="2400">
              <a:solidFill>
                <a:schemeClr val="accent2">
                  <a:lumMod val="75000"/>
                </a:schemeClr>
              </a:solidFill>
              <a:latin typeface="Times New Roman" panose="02020603050405020304" charset="0"/>
              <a:cs typeface="Times New Roman" panose="02020603050405020304" charset="0"/>
            </a:endParaRPr>
          </a:p>
          <a:p>
            <a:pPr marL="800100" lvl="1" indent="-342900" algn="just" fontAlgn="auto">
              <a:lnSpc>
                <a:spcPct val="120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shorter sentences </a:t>
            </a:r>
            <a:endParaRPr lang="en-US" altLang="zh-CN" sz="2400">
              <a:latin typeface="Times New Roman" panose="02020603050405020304" charset="0"/>
              <a:cs typeface="Times New Roman" panose="02020603050405020304" charset="0"/>
            </a:endParaRPr>
          </a:p>
          <a:p>
            <a:pPr marL="800100" lvl="1" indent="-342900" algn="just" fontAlgn="auto">
              <a:lnSpc>
                <a:spcPct val="120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less formal language </a:t>
            </a:r>
            <a:endParaRPr lang="en-US" altLang="zh-CN" sz="2400">
              <a:solidFill>
                <a:schemeClr val="accent2">
                  <a:lumMod val="75000"/>
                </a:schemeClr>
              </a:solidFill>
              <a:latin typeface="Times New Roman" panose="02020603050405020304" charset="0"/>
              <a:cs typeface="Times New Roman" panose="02020603050405020304" charset="0"/>
            </a:endParaRPr>
          </a:p>
          <a:p>
            <a:pPr marL="800100" lvl="1" indent="-342900" algn="just" fontAlgn="auto">
              <a:lnSpc>
                <a:spcPct val="120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the narrative style</a:t>
            </a:r>
            <a:endParaRPr lang="en-US" altLang="zh-CN" sz="2400">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1595" y="829310"/>
            <a:ext cx="9344025" cy="5022850"/>
          </a:xfrm>
          <a:prstGeom prst="rect">
            <a:avLst/>
          </a:prstGeom>
          <a:noFill/>
        </p:spPr>
        <p:txBody>
          <a:bodyPr wrap="square" rtlCol="0">
            <a:noAutofit/>
          </a:bodyPr>
          <a:lstStyle/>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Listener-friendly</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a:solidFill>
                  <a:schemeClr val="tx1"/>
                </a:solidFill>
                <a:latin typeface="Times New Roman" panose="02020603050405020304" charset="0"/>
                <a:cs typeface="Times New Roman" panose="02020603050405020304" charset="0"/>
              </a:rPr>
              <a:t>Being listener-friendly means you can </a:t>
            </a:r>
            <a:r>
              <a:rPr lang="en-US" altLang="zh-CN" sz="2200" b="1">
                <a:solidFill>
                  <a:schemeClr val="tx1"/>
                </a:solidFill>
                <a:latin typeface="Times New Roman" panose="02020603050405020304" charset="0"/>
                <a:cs typeface="Times New Roman" panose="02020603050405020304" charset="0"/>
              </a:rPr>
              <a:t>directly address the audience</a:t>
            </a:r>
            <a:r>
              <a:rPr lang="en-US" altLang="zh-CN" sz="2200">
                <a:solidFill>
                  <a:schemeClr val="tx1"/>
                </a:solidFill>
                <a:latin typeface="Times New Roman" panose="02020603050405020304" charset="0"/>
                <a:cs typeface="Times New Roman" panose="02020603050405020304" charset="0"/>
              </a:rPr>
              <a:t> so that there is feedback that connects the speaker and the listeners, as shown in the use of the pronoun “you” in the following example.</a:t>
            </a: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sym typeface="+mn-ea"/>
              </a:rPr>
              <a:t>Now let’s look at another example with turbocharging performance. This is design. Now, let’s say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’re an engineer.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 want to design a new frame for a drone.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 get out </a:t>
            </a:r>
            <a:r>
              <a:rPr lang="en-US" altLang="zh-CN" sz="2200" b="1" i="1">
                <a:latin typeface="Times New Roman" panose="02020603050405020304" charset="0"/>
                <a:cs typeface="Times New Roman" panose="02020603050405020304" charset="0"/>
                <a:sym typeface="+mn-ea"/>
              </a:rPr>
              <a:t>your</a:t>
            </a:r>
            <a:r>
              <a:rPr lang="en-US" altLang="zh-CN" sz="2200" i="1">
                <a:latin typeface="Times New Roman" panose="02020603050405020304" charset="0"/>
                <a:cs typeface="Times New Roman" panose="02020603050405020304" charset="0"/>
                <a:sym typeface="+mn-ea"/>
              </a:rPr>
              <a:t> favorite software tools, CAD tools, and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 enter the form and the materials, and then</a:t>
            </a:r>
            <a:r>
              <a:rPr lang="en-US" altLang="zh-CN" sz="2200" b="1" i="1">
                <a:latin typeface="Times New Roman" panose="02020603050405020304" charset="0"/>
                <a:cs typeface="Times New Roman" panose="02020603050405020304" charset="0"/>
                <a:sym typeface="+mn-ea"/>
              </a:rPr>
              <a:t> you</a:t>
            </a:r>
            <a:r>
              <a:rPr lang="en-US" altLang="zh-CN" sz="2200" i="1">
                <a:latin typeface="Times New Roman" panose="02020603050405020304" charset="0"/>
                <a:cs typeface="Times New Roman" panose="02020603050405020304" charset="0"/>
                <a:sym typeface="+mn-ea"/>
              </a:rPr>
              <a:t> analyze performance. That gives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 one design. If </a:t>
            </a:r>
            <a:r>
              <a:rPr lang="en-US" altLang="zh-CN" sz="2200" b="1" i="1">
                <a:latin typeface="Times New Roman" panose="02020603050405020304" charset="0"/>
                <a:cs typeface="Times New Roman" panose="02020603050405020304" charset="0"/>
                <a:sym typeface="+mn-ea"/>
              </a:rPr>
              <a:t>you</a:t>
            </a:r>
            <a:r>
              <a:rPr lang="en-US" altLang="zh-CN" sz="2200" i="1">
                <a:latin typeface="Times New Roman" panose="02020603050405020304" charset="0"/>
                <a:cs typeface="Times New Roman" panose="02020603050405020304" charset="0"/>
                <a:sym typeface="+mn-ea"/>
              </a:rPr>
              <a:t> give those same tools to an AI, it can generate thousands of designs. </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423670" y="829310"/>
            <a:ext cx="9344025" cy="5022850"/>
          </a:xfrm>
          <a:prstGeom prst="rect">
            <a:avLst/>
          </a:prstGeom>
          <a:noFill/>
        </p:spPr>
        <p:txBody>
          <a:bodyPr wrap="square" rtlCol="0">
            <a:noAutofit/>
          </a:bodyPr>
          <a:lstStyle/>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Shorter sentences</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a:solidFill>
                  <a:schemeClr val="tx1"/>
                </a:solidFill>
                <a:latin typeface="Times New Roman" panose="02020603050405020304" charset="0"/>
                <a:cs typeface="Times New Roman" panose="02020603050405020304" charset="0"/>
              </a:rPr>
              <a:t>Shorter and simpler sentences are another salient feature in the presentation, accompanied with omissions of unnecessary elements. </a:t>
            </a:r>
            <a:r>
              <a:rPr lang="en-US" altLang="zh-CN" sz="2200" b="1">
                <a:solidFill>
                  <a:schemeClr val="tx1"/>
                </a:solidFill>
                <a:latin typeface="Times New Roman" panose="02020603050405020304" charset="0"/>
                <a:cs typeface="Times New Roman" panose="02020603050405020304" charset="0"/>
              </a:rPr>
              <a:t>Each sentence should only contain one idea</a:t>
            </a:r>
            <a:r>
              <a:rPr lang="en-US" altLang="zh-CN" sz="2200">
                <a:solidFill>
                  <a:schemeClr val="tx1"/>
                </a:solidFill>
                <a:latin typeface="Times New Roman" panose="02020603050405020304" charset="0"/>
                <a:cs typeface="Times New Roman" panose="02020603050405020304" charset="0"/>
              </a:rPr>
              <a:t>. This makes it easier for you to say and for the audience to understand.</a:t>
            </a: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86740" algn="just" fontAlgn="auto">
              <a:lnSpc>
                <a:spcPct val="125000"/>
              </a:lnSpc>
              <a:buFont typeface="Arial" panose="020B0604020202020204" pitchFamily="34" charset="0"/>
              <a:buNone/>
              <a:extLst>
                <a:ext uri="{35155182-B16C-46BC-9424-99874614C6A1}">
                  <wpsdc:indentchars xmlns:wpsdc="http://www.wps.cn/officeDocument/2017/drawingmlCustomData" val="210" checksum="3132746025"/>
                </a:ext>
              </a:extLst>
            </a:pPr>
            <a:r>
              <a:rPr lang="en-US" altLang="zh-CN" sz="2200" i="1">
                <a:solidFill>
                  <a:schemeClr val="tx1"/>
                </a:solidFill>
                <a:latin typeface="Times New Roman" panose="02020603050405020304" charset="0"/>
                <a:cs typeface="Times New Roman" panose="02020603050405020304" charset="0"/>
              </a:rPr>
              <a:t>Now, artificial intelligence has started bolstering their business as well. And it may seem like artificial intelligence is just the next thing after online ads. It’s not. It’s a jump in category. It’s a whole different world, and it has great potential.</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423670" y="829310"/>
            <a:ext cx="9344025" cy="5022850"/>
          </a:xfrm>
          <a:prstGeom prst="rect">
            <a:avLst/>
          </a:prstGeom>
          <a:noFill/>
        </p:spPr>
        <p:txBody>
          <a:bodyPr wrap="square" rtlCol="0">
            <a:noAutofit/>
          </a:bodyPr>
          <a:lstStyle/>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Less formal language</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a:solidFill>
                  <a:schemeClr val="tx1"/>
                </a:solidFill>
                <a:latin typeface="Times New Roman" panose="02020603050405020304" charset="0"/>
                <a:cs typeface="Times New Roman" panose="02020603050405020304" charset="0"/>
              </a:rPr>
              <a:t>As for the language, simple English is used with </a:t>
            </a:r>
            <a:r>
              <a:rPr lang="en-US" altLang="zh-CN" sz="2200" b="1">
                <a:solidFill>
                  <a:schemeClr val="tx1"/>
                </a:solidFill>
                <a:latin typeface="Times New Roman" panose="02020603050405020304" charset="0"/>
                <a:cs typeface="Times New Roman" panose="02020603050405020304" charset="0"/>
              </a:rPr>
              <a:t>short phrases containing simple words</a:t>
            </a:r>
            <a:r>
              <a:rPr lang="en-US" altLang="zh-CN" sz="2200">
                <a:solidFill>
                  <a:schemeClr val="tx1"/>
                </a:solidFill>
                <a:latin typeface="Times New Roman" panose="02020603050405020304" charset="0"/>
                <a:cs typeface="Times New Roman" panose="02020603050405020304" charset="0"/>
              </a:rPr>
              <a:t> easy to be uttered.</a:t>
            </a: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Today I want to talk about the meaning of words, how we define them and how they, almost as revenge, define us.</a:t>
            </a:r>
            <a:endParaRPr lang="en-US" altLang="zh-CN" sz="2200" i="1">
              <a:solidFill>
                <a:schemeClr val="tx1"/>
              </a:solidFill>
              <a:latin typeface="Times New Roman" panose="02020603050405020304" charset="0"/>
              <a:cs typeface="Times New Roman" panose="02020603050405020304" charset="0"/>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The algorithm has figured out that if you can entice people into thinking that you can show them something more hardcore, they’re more likely to stay on the site watching video after video going down that rabbit hole while Google serves them ads.</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350" y="554990"/>
            <a:ext cx="9674225" cy="5022850"/>
          </a:xfrm>
          <a:prstGeom prst="rect">
            <a:avLst/>
          </a:prstGeom>
          <a:noFill/>
        </p:spPr>
        <p:txBody>
          <a:bodyPr wrap="square" rtlCol="0">
            <a:noAutofit/>
          </a:bodyPr>
          <a:lstStyle/>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The narrative style</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a:solidFill>
                  <a:schemeClr val="tx1"/>
                </a:solidFill>
                <a:latin typeface="Times New Roman" panose="02020603050405020304" charset="0"/>
                <a:cs typeface="Times New Roman" panose="02020603050405020304" charset="0"/>
              </a:rPr>
              <a:t>Narrative style, that is, </a:t>
            </a:r>
            <a:r>
              <a:rPr lang="en-US" altLang="zh-CN" sz="2200" b="1">
                <a:solidFill>
                  <a:schemeClr val="tx1"/>
                </a:solidFill>
                <a:latin typeface="Times New Roman" panose="02020603050405020304" charset="0"/>
                <a:cs typeface="Times New Roman" panose="02020603050405020304" charset="0"/>
              </a:rPr>
              <a:t>story-telling</a:t>
            </a:r>
            <a:r>
              <a:rPr lang="en-US" altLang="zh-CN" sz="2200">
                <a:solidFill>
                  <a:schemeClr val="tx1"/>
                </a:solidFill>
                <a:latin typeface="Times New Roman" panose="02020603050405020304" charset="0"/>
                <a:cs typeface="Times New Roman" panose="02020603050405020304" charset="0"/>
              </a:rPr>
              <a:t>, is an effective instrument that can engage the audience in the presentation.</a:t>
            </a: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With big data and machine learning, that’s not how it works anymore. So to imagine that, think of all the data that social media apps have on you: every status update you ever typed, every message conversation, every place you logged in from, all your photographs that you uploaded there. If you start typing something and change your mind and delete it, social media apps keep those and analyze them, too. Increasingly, it tries to match you with your offline data. It also purchases a lot of data from data brokers. It could be everything from your financial records to a good chunk of your browsing history. Right?</a:t>
            </a:r>
            <a:endParaRPr lang="en-US" altLang="zh-CN" sz="2200" i="1">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i="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Content Placeholder 2"/>
          <p:cNvSpPr>
            <a:spLocks noGrp="1"/>
          </p:cNvSpPr>
          <p:nvPr/>
        </p:nvSpPr>
        <p:spPr>
          <a:xfrm>
            <a:off x="1488440" y="1993265"/>
            <a:ext cx="9541510" cy="354393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482600" algn="just" fontAlgn="auto">
              <a:lnSpc>
                <a:spcPct val="125000"/>
              </a:lnSpc>
              <a:spcBef>
                <a:spcPts val="0"/>
              </a:spcBef>
              <a:buNone/>
              <a:extLst>
                <a:ext uri="{35155182-B16C-46BC-9424-99874614C6A1}">
                  <wpsdc:indentchars xmlns:wpsdc="http://www.wps.cn/officeDocument/2017/drawingmlCustomData" val="200" checksum="2980959856"/>
                </a:ext>
              </a:extLst>
            </a:pPr>
            <a:endParaRPr lang="en-US" altLang="zh-CN" sz="1900">
              <a:latin typeface="Times New Roman" panose="02020603050405020304" charset="0"/>
              <a:cs typeface="Times New Roman" panose="02020603050405020304" charset="0"/>
            </a:endParaRPr>
          </a:p>
        </p:txBody>
      </p:sp>
      <p:sp>
        <p:nvSpPr>
          <p:cNvPr id="6" name="文本框 5"/>
          <p:cNvSpPr txBox="1"/>
          <p:nvPr/>
        </p:nvSpPr>
        <p:spPr>
          <a:xfrm>
            <a:off x="1572260" y="990600"/>
            <a:ext cx="8676005" cy="4546600"/>
          </a:xfrm>
          <a:prstGeom prst="rect">
            <a:avLst/>
          </a:prstGeom>
          <a:noFill/>
        </p:spPr>
        <p:txBody>
          <a:bodyPr wrap="square" rtlCol="0">
            <a:spAutoFit/>
          </a:bodyPr>
          <a:p>
            <a:pPr indent="482600" algn="just" fontAlgn="auto">
              <a:lnSpc>
                <a:spcPct val="150000"/>
              </a:lnSpc>
              <a:spcBef>
                <a:spcPts val="0"/>
              </a:spcBef>
              <a:buNone/>
            </a:pPr>
            <a:r>
              <a:rPr lang="en-US" altLang="zh-CN" sz="2800" b="1">
                <a:latin typeface="Times New Roman" panose="02020603050405020304" charset="0"/>
                <a:cs typeface="Times New Roman" panose="02020603050405020304" charset="0"/>
                <a:sym typeface="+mn-ea"/>
              </a:rPr>
              <a:t>A successful speech contains:</a:t>
            </a:r>
            <a:endParaRPr lang="en-US" altLang="zh-CN" sz="2400" b="1">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Intriguing opening</a:t>
            </a:r>
            <a:r>
              <a:rPr lang="en-US" altLang="zh-CN" sz="2200">
                <a:latin typeface="Times New Roman" panose="02020603050405020304" charset="0"/>
                <a:cs typeface="Times New Roman" panose="02020603050405020304" charset="0"/>
              </a:rPr>
              <a:t>: capture the audience’s interest from the outset</a:t>
            </a:r>
            <a:endParaRPr lang="en-US" altLang="zh-CN" sz="2200">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Clear theme and layout</a:t>
            </a:r>
            <a:endParaRPr lang="en-US" altLang="zh-CN" sz="2200">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Well-organized body</a:t>
            </a:r>
            <a:r>
              <a:rPr lang="en-US" altLang="zh-CN" sz="2200">
                <a:latin typeface="Times New Roman" panose="02020603050405020304" charset="0"/>
                <a:cs typeface="Times New Roman" panose="02020603050405020304" charset="0"/>
              </a:rPr>
              <a:t>: persuasive arguments and logical reasoning</a:t>
            </a:r>
            <a:endParaRPr lang="en-US" altLang="zh-CN" sz="2200">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Use of evidence and examples</a:t>
            </a:r>
            <a:r>
              <a:rPr lang="en-US" altLang="zh-CN" sz="2200">
                <a:latin typeface="Times New Roman" panose="02020603050405020304" charset="0"/>
                <a:cs typeface="Times New Roman" panose="02020603050405020304" charset="0"/>
              </a:rPr>
              <a:t>: convince the audience to accept the speaker’s statement</a:t>
            </a:r>
            <a:endParaRPr lang="en-US" altLang="zh-CN" sz="2200">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Fine phrasing and language use</a:t>
            </a:r>
            <a:r>
              <a:rPr lang="en-US" altLang="zh-CN" sz="2200">
                <a:latin typeface="Times New Roman" panose="02020603050405020304" charset="0"/>
                <a:cs typeface="Times New Roman" panose="02020603050405020304" charset="0"/>
              </a:rPr>
              <a:t>: enhance the brilliance of the syntax and diction of the speech</a:t>
            </a:r>
            <a:endParaRPr lang="en-US" altLang="zh-CN" sz="2200">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Effective conclusion</a:t>
            </a:r>
            <a:r>
              <a:rPr lang="en-US" altLang="zh-CN" sz="2200">
                <a:latin typeface="Times New Roman" panose="02020603050405020304" charset="0"/>
                <a:cs typeface="Times New Roman" panose="02020603050405020304" charset="0"/>
              </a:rPr>
              <a:t>: wrapping up words helps to bring the discussion to a satisfying close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554863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Be More Concise and Emphatic</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257300" y="1318895"/>
            <a:ext cx="9827260" cy="5025390"/>
          </a:xfrm>
          <a:prstGeom prst="rect">
            <a:avLst/>
          </a:prstGeom>
          <a:noFill/>
        </p:spPr>
        <p:txBody>
          <a:bodyPr wrap="square" rtlCol="0">
            <a:no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Presentations are especially concise to engage and enlighten the audience with the most important information in the given time.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Redundant phrases</a:t>
            </a:r>
            <a:r>
              <a:rPr lang="en-US" altLang="zh-CN" sz="2200">
                <a:latin typeface="Times New Roman" panose="02020603050405020304" charset="0"/>
                <a:cs typeface="Times New Roman" panose="02020603050405020304" charset="0"/>
              </a:rPr>
              <a:t> could be reduced so that you go directly to the core content.</a:t>
            </a:r>
            <a:endParaRPr lang="en-US" altLang="zh-CN" sz="2200">
              <a:latin typeface="Times New Roman" panose="02020603050405020304" charset="0"/>
              <a:cs typeface="Times New Roman" panose="02020603050405020304" charset="0"/>
            </a:endParaRPr>
          </a:p>
          <a:p>
            <a:pPr marL="0" lvl="1" indent="0" algn="just" fontAlgn="auto">
              <a:lnSpc>
                <a:spcPct val="150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Examples</a:t>
            </a:r>
            <a:endParaRPr lang="en-US" altLang="zh-CN" sz="2200" b="1" i="1">
              <a:latin typeface="Times New Roman" panose="02020603050405020304" charset="0"/>
              <a:cs typeface="Times New Roman" panose="02020603050405020304" charset="0"/>
              <a:sym typeface="+mn-ea"/>
            </a:endParaRPr>
          </a:p>
          <a:p>
            <a:pPr marL="0" lvl="1" indent="0" algn="just" fontAlgn="auto">
              <a:lnSpc>
                <a:spcPct val="150000"/>
              </a:lnSpc>
              <a:buFont typeface="Arial" panose="020B0604020202020204" pitchFamily="34" charset="0"/>
              <a:buNone/>
            </a:pPr>
            <a:r>
              <a:rPr lang="en-US" altLang="zh-CN" sz="2200" i="1">
                <a:latin typeface="Times New Roman" panose="02020603050405020304" charset="0"/>
                <a:cs typeface="Times New Roman" panose="02020603050405020304" charset="0"/>
                <a:sym typeface="+mn-ea"/>
              </a:rPr>
              <a:t>Another thing we wanted to do was… = We also wanted to…</a:t>
            </a:r>
            <a:endParaRPr lang="en-US" altLang="zh-CN" sz="2200" i="1">
              <a:latin typeface="Times New Roman" panose="02020603050405020304" charset="0"/>
              <a:cs typeface="Times New Roman" panose="02020603050405020304" charset="0"/>
              <a:sym typeface="+mn-ea"/>
            </a:endParaRPr>
          </a:p>
          <a:p>
            <a:pPr marL="0" lvl="1" indent="0" algn="just" fontAlgn="auto">
              <a:lnSpc>
                <a:spcPct val="150000"/>
              </a:lnSpc>
              <a:buFont typeface="Arial" panose="020B0604020202020204" pitchFamily="34" charset="0"/>
              <a:buNone/>
            </a:pPr>
            <a:r>
              <a:rPr lang="en-US" altLang="zh-CN" sz="2200" i="1">
                <a:latin typeface="Times New Roman" panose="02020603050405020304" charset="0"/>
                <a:cs typeface="Times New Roman" panose="02020603050405020304" charset="0"/>
                <a:sym typeface="+mn-ea"/>
              </a:rPr>
              <a:t>In this slide I will show you a sample… = Here is a sample…</a:t>
            </a:r>
            <a:endParaRPr lang="en-US" altLang="zh-CN" sz="2200" i="1">
              <a:latin typeface="Times New Roman" panose="02020603050405020304" charset="0"/>
              <a:cs typeface="Times New Roman" panose="02020603050405020304" charset="0"/>
              <a:sym typeface="+mn-ea"/>
            </a:endParaRPr>
          </a:p>
          <a:p>
            <a:pPr marL="0" lvl="1" indent="0" algn="just" fontAlgn="auto">
              <a:lnSpc>
                <a:spcPct val="150000"/>
              </a:lnSpc>
              <a:buFont typeface="Arial" panose="020B0604020202020204" pitchFamily="34" charset="0"/>
              <a:buNone/>
            </a:pPr>
            <a:r>
              <a:rPr lang="en-US" altLang="zh-CN" sz="2200" i="1">
                <a:latin typeface="Times New Roman" panose="02020603050405020304" charset="0"/>
                <a:cs typeface="Times New Roman" panose="02020603050405020304" charset="0"/>
                <a:sym typeface="+mn-ea"/>
              </a:rPr>
              <a:t>Regarding the analysis of the samples, we analyzed them using the methodology of… = We analyzed the samples using… or Let’s have a look at how we analyzed the samples.</a:t>
            </a:r>
            <a:endParaRPr lang="en-US" altLang="zh-CN" sz="2200" i="1">
              <a:latin typeface="Times New Roman" panose="02020603050405020304" charset="0"/>
              <a:cs typeface="Times New Roman" panose="02020603050405020304" charset="0"/>
              <a:sym typeface="+mn-ea"/>
            </a:endParaRPr>
          </a:p>
          <a:p>
            <a:pPr indent="0" algn="just" fontAlgn="auto">
              <a:lnSpc>
                <a:spcPct val="150000"/>
              </a:lnSpc>
              <a:buFont typeface="Arial" panose="020B0604020202020204" pitchFamily="34" charset="0"/>
              <a:buNone/>
            </a:pPr>
            <a:endParaRPr lang="en-US" altLang="zh-CN" sz="2400">
              <a:latin typeface="Times New Roman" panose="02020603050405020304" charset="0"/>
              <a:cs typeface="Times New Roman" panose="02020603050405020304" charset="0"/>
            </a:endParaRPr>
          </a:p>
          <a:p>
            <a:pPr indent="0" algn="just" fontAlgn="auto">
              <a:lnSpc>
                <a:spcPct val="150000"/>
              </a:lnSpc>
              <a:buFont typeface="Arial" panose="020B0604020202020204" pitchFamily="34" charset="0"/>
              <a:buNone/>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55370" y="540385"/>
            <a:ext cx="10125075" cy="5022850"/>
          </a:xfrm>
          <a:prstGeom prst="rect">
            <a:avLst/>
          </a:prstGeom>
          <a:noFill/>
        </p:spPr>
        <p:txBody>
          <a:bodyPr wrap="square" rtlCol="0">
            <a:noAutofit/>
          </a:bodyPr>
          <a:lstStyle/>
          <a:p>
            <a:pPr marL="342900" lvl="0" indent="-342900" algn="just" fontAlgn="auto">
              <a:lnSpc>
                <a:spcPct val="120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Sentences</a:t>
            </a:r>
            <a:r>
              <a:rPr lang="en-US" altLang="zh-CN" sz="2200">
                <a:solidFill>
                  <a:schemeClr val="tx1"/>
                </a:solidFill>
                <a:latin typeface="Times New Roman" panose="02020603050405020304" charset="0"/>
                <a:cs typeface="Times New Roman" panose="02020603050405020304" charset="0"/>
              </a:rPr>
              <a:t> can be simplified so that you will not find them difficult to say in the presentation. With simpler yet sometimes parallel constructions, you can achieve greater force in the speech.</a:t>
            </a: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00000"/>
              </a:lnSpc>
              <a:buFont typeface="Arial" panose="020B0604020202020204" pitchFamily="34" charset="0"/>
              <a:buChar char="•"/>
            </a:pPr>
            <a:endParaRPr lang="en-US" altLang="zh-CN" sz="2200" b="1" i="1">
              <a:solidFill>
                <a:schemeClr val="tx1"/>
              </a:solidFill>
              <a:latin typeface="Times New Roman" panose="02020603050405020304" charset="0"/>
              <a:cs typeface="Times New Roman" panose="02020603050405020304" charset="0"/>
              <a:sym typeface="+mn-ea"/>
            </a:endParaRPr>
          </a:p>
          <a:p>
            <a:pPr lvl="0" indent="0" algn="just" fontAlgn="auto">
              <a:lnSpc>
                <a:spcPct val="120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0" indent="558800" algn="just" fontAlgn="auto">
              <a:lnSpc>
                <a:spcPct val="120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In the 1940s, Isaac Asimov wrote his famous laws of robotics—the three laws of robotics. A robot may not harm a human being, a robot may not disobey a human being, and a robot may not allow itself to come to harm—in this order of importance. But after 40 years or so and after so many stories pushing these laws to the limit, Asimov introduced the zeroth law which takes precedence above all, and it’s that a robot may not harm humanity as a whole. I don’t know what this means in the context of driverless cars or any specific situation, and I don’t know how we can implement it, but I think that by recognizing that the regulation of driverless cars is not only a technological problem but also a societal cooperation problem, I hope that we can at least begin to ask the right questions.</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471170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Be More Interesting</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1384935" y="1529715"/>
            <a:ext cx="9344025" cy="5022850"/>
          </a:xfrm>
          <a:prstGeom prst="rect">
            <a:avLst/>
          </a:prstGeom>
          <a:noFill/>
        </p:spPr>
        <p:txBody>
          <a:bodyPr wrap="square" rtlCol="0">
            <a:noAutofit/>
          </a:bodyPr>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sym typeface="+mn-ea"/>
              </a:rPr>
              <a:t>Rhetoric questions</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b="1">
              <a:solidFill>
                <a:srgbClr val="4472D0"/>
              </a:solidFill>
              <a:latin typeface="Times New Roman" panose="02020603050405020304" charset="0"/>
              <a:cs typeface="Times New Roman" panose="02020603050405020304" charset="0"/>
              <a:sym typeface="+mn-ea"/>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So there’s a lot of valid concern these days that our technology is getting so smart that we’ve put ourselves on the path to a jobless future. And I think the example of a self-driving car is actually the easiest one to see. So these are going to be fantastic for all kinds of different reasons. But did you know that “driver” is actually the most common job in 29 of the 50 U.S. states? What’s going to happen to these jobs when we’re no longer driving our cars or cooking our food or even diagnosing our own diseases?</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4935" y="786765"/>
            <a:ext cx="9344025" cy="5022850"/>
          </a:xfrm>
          <a:prstGeom prst="rect">
            <a:avLst/>
          </a:prstGeom>
          <a:noFill/>
        </p:spPr>
        <p:txBody>
          <a:bodyPr wrap="square" rtlCol="0">
            <a:noAutofit/>
          </a:bodyPr>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Stunning figures</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b="1">
              <a:solidFill>
                <a:srgbClr val="4472D0"/>
              </a:solidFill>
              <a:latin typeface="Times New Roman" panose="02020603050405020304" charset="0"/>
              <a:cs typeface="Times New Roman" panose="02020603050405020304" charset="0"/>
              <a:sym typeface="+mn-ea"/>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Today I’m going to talk about technology and society. The Department of Transport estimated that last year 35,000 people died from traffic crashes in the U.S. alone. Worldwide, 1.2 million people die every year in traffic accidents. If there was a way we could eliminate 90 percent of those accidents, would you support it? Of course you would. This is what driverless car technology promises to achieve by eliminating the main source of accidents—human error.</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4935" y="786765"/>
            <a:ext cx="9344025" cy="5022850"/>
          </a:xfrm>
          <a:prstGeom prst="rect">
            <a:avLst/>
          </a:prstGeom>
          <a:noFill/>
        </p:spPr>
        <p:txBody>
          <a:bodyPr wrap="square" rtlCol="0">
            <a:noAutofit/>
          </a:bodyPr>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Personal anecdote</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b="1">
              <a:solidFill>
                <a:srgbClr val="4472D0"/>
              </a:solidFill>
              <a:latin typeface="Times New Roman" panose="02020603050405020304" charset="0"/>
              <a:cs typeface="Times New Roman" panose="02020603050405020304" charset="0"/>
              <a:sym typeface="+mn-ea"/>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Before my speech, I want to share an experience from five years ago. On the way to the work with my sister, I saw a bus for blood donation on the left. After I passed the bus, I realized that I had already been 18 years old, and then, I ran home leaving my sister alone. About 10 minutes later, we began our first blood donation with our ID cards. In my heart I became a hero at the moment getting the Blood Donation Card. So today my topic is donation blood.</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4935" y="786765"/>
            <a:ext cx="9344025" cy="5022850"/>
          </a:xfrm>
          <a:prstGeom prst="rect">
            <a:avLst/>
          </a:prstGeom>
          <a:noFill/>
        </p:spPr>
        <p:txBody>
          <a:bodyPr wrap="square" rtlCol="0">
            <a:noAutofit/>
          </a:bodyPr>
          <a:p>
            <a:pPr marL="342900" lvl="0" indent="-342900" algn="just" fontAlgn="auto">
              <a:lnSpc>
                <a:spcPct val="125000"/>
              </a:lnSpc>
              <a:buFont typeface="Arial" panose="020B0604020202020204" pitchFamily="34" charset="0"/>
              <a:buChar char="•"/>
            </a:pPr>
            <a:r>
              <a:rPr lang="en-US" altLang="zh-CN" sz="2400">
                <a:solidFill>
                  <a:schemeClr val="accent2">
                    <a:lumMod val="75000"/>
                  </a:schemeClr>
                </a:solidFill>
                <a:latin typeface="Times New Roman" panose="02020603050405020304" charset="0"/>
                <a:cs typeface="Times New Roman" panose="02020603050405020304" charset="0"/>
              </a:rPr>
              <a:t>Story of an imagined situation</a:t>
            </a:r>
            <a:endParaRPr lang="en-US" altLang="zh-CN" sz="2400">
              <a:solidFill>
                <a:schemeClr val="accent2">
                  <a:lumMod val="75000"/>
                </a:schemeClr>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b="1">
              <a:solidFill>
                <a:srgbClr val="4472D0"/>
              </a:solidFill>
              <a:latin typeface="Times New Roman" panose="02020603050405020304" charset="0"/>
              <a:cs typeface="Times New Roman" panose="02020603050405020304" charset="0"/>
              <a:sym typeface="+mn-ea"/>
            </a:endParaRPr>
          </a:p>
          <a:p>
            <a:pPr lvl="1" indent="0" algn="just" fontAlgn="auto">
              <a:lnSpc>
                <a:spcPct val="125000"/>
              </a:lnSpc>
              <a:buFont typeface="Arial" panose="020B0604020202020204" pitchFamily="34" charset="0"/>
              <a:buNone/>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lvl="1" indent="558800" algn="just" fontAlgn="auto">
              <a:lnSpc>
                <a:spcPct val="125000"/>
              </a:lnSpc>
              <a:buFont typeface="Arial" panose="020B0604020202020204" pitchFamily="34" charset="0"/>
              <a:buNone/>
              <a:extLst>
                <a:ext uri="{35155182-B16C-46BC-9424-99874614C6A1}">
                  <wpsdc:indentchars xmlns:wpsdc="http://www.wps.cn/officeDocument/2017/drawingmlCustomData" val="200" checksum="1956455923"/>
                </a:ext>
              </a:extLst>
            </a:pPr>
            <a:r>
              <a:rPr lang="en-US" altLang="zh-CN" sz="2200" i="1">
                <a:solidFill>
                  <a:schemeClr val="tx1"/>
                </a:solidFill>
                <a:latin typeface="Times New Roman" panose="02020603050405020304" charset="0"/>
                <a:cs typeface="Times New Roman" panose="02020603050405020304" charset="0"/>
              </a:rPr>
              <a:t>Imagine a big explosion as you climb through 3,000 ft. Imagine a plane full of smoke. Imagine an engine going clack, clack, clack, clack, clack, clack, clack. It sounds scary.</a:t>
            </a:r>
            <a:endParaRPr lang="en-US" altLang="zh-CN" sz="2200" i="1">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lvl="1" indent="0" algn="just" fontAlgn="auto">
              <a:lnSpc>
                <a:spcPct val="125000"/>
              </a:lnSpc>
              <a:buFont typeface="Arial" panose="020B0604020202020204" pitchFamily="34" charset="0"/>
              <a:buNone/>
            </a:pP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5040"/>
            <a:ext cx="103981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558800" algn="ctr" fontAlgn="auto">
              <a:lnSpc>
                <a:spcPct val="120000"/>
              </a:lnSpc>
              <a:extLst>
                <a:ext uri="{35155182-B16C-46BC-9424-99874614C6A1}">
                  <wpsdc:indentchars xmlns:wpsdc="http://www.wps.cn/officeDocument/2017/drawingmlCustomData" val="200" checksum="1956455923"/>
                </a:ext>
              </a:extLst>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Bridges Should Be Beautiful</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r" fontAlgn="auto">
              <a:lnSpc>
                <a:spcPct val="120000"/>
              </a:lnSpc>
              <a:extLst>
                <a:ext uri="{35155182-B16C-46BC-9424-99874614C6A1}">
                  <wpsdc:indentchars xmlns:wpsdc="http://www.wps.cn/officeDocument/2017/drawingmlCustomData" val="200" checksum="1956455923"/>
                </a:ext>
              </a:extLst>
            </a:pPr>
            <a:r>
              <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rPr>
              <a:t>Ian Firth</a:t>
            </a: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world needs bridges. Have you ever thought about what it would be like not to have any? It’s hard to imagine a civilization without bridges because they’re so essential for the growth and development of human society, but they’re not just about a safe way across a river or an obstacle. They shout about connectivity—community. They reveal something about creativity, our ingenuity—they even hint at our identity. And when bridges fail, or are destroyed in conflict, communities struggle, development stagnates, people suffer. </a:t>
            </a:r>
            <a:r>
              <a:rPr lang="en-US" altLang="zh-CN" sz="2200">
                <a:solidFill>
                  <a:schemeClr val="tx2"/>
                </a:solidFill>
                <a:latin typeface="Times New Roman" panose="02020603050405020304" charset="0"/>
                <a:cs typeface="Times New Roman" panose="02020603050405020304" charset="0"/>
                <a:sym typeface="+mn-ea"/>
              </a:rPr>
              <a:t>Even today, there are over one billion people living in poor, rural communities around the world that do not have safe, year-round access to the things that you and I take for granted: education, medical care, access to markets... which is why wonderful organizations like Bridges to Prosperity build bridges in this kind of place—this is in Rwanda.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200">
                <a:solidFill>
                  <a:schemeClr val="tx2"/>
                </a:solidFill>
                <a:latin typeface="Times New Roman" panose="02020603050405020304" charset="0"/>
                <a:cs typeface="Times New Roman" panose="02020603050405020304" charset="0"/>
              </a:rPr>
              <a:t>And they make such a difference, not only to those lives immediately around the bridge, but the impact of these bridges is huge, and it spreads over the whole community, far, far away.</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r>
              <a:rPr lang="en-US" altLang="zh-CN" sz="2200">
                <a:solidFill>
                  <a:schemeClr val="tx2"/>
                </a:solidFill>
                <a:latin typeface="Times New Roman" panose="02020603050405020304" charset="0"/>
                <a:cs typeface="Times New Roman" panose="02020603050405020304" charset="0"/>
              </a:rPr>
              <a:t>Bridges can be considered in three convenient categories, depending on the nature of the structural system that they adopt as their principal support. So, bending, of course, is the way a beam will behave—so, beams and bending. Or compression is the principal way of operating for an arch. Or for the really long spans you need to go lightweight, as we’ll see in a minute, and you’ll use tension, cables—suspension bridges. And the opportunity for variety is enormous. Engineers have a fantastic scope for innovation and ingenuity and developing different forms around these types.</a:t>
            </a: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But technological change happens relatively slowly in my world, believe it or not, compared to the changes that happen in mobile phone technology and computers and digital technology and so on. In our world of construction, the changes seem positively glacial. And the reason for this can be summarized in one word: risk. Structural engineers like me manage risk. We are responsible for structural safety. That’s what we do. And when we design bridges like these, we have to balance the probability that loads will be excessive on one side or the strength will be too low on the other side. Both of which, incidentally, are full of uncertainty usually, and so it’s a probabilistic problem, and we have to make sure that there’s an adequate margin for safety between the two, of course. There’s no such thing, I have to tell you, as absolute safety. Contrary to popular belief, zero risk doesn’t exist.</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rPr>
              <a:t>Engineers have to do their calculations and get their sums right to make sure that those margins are there, and society expects them to do so, that is why it’s all the more alarming when things like this happen. I’m not going to go into the reasons for these tragedies, but they are part of the reason why technological change happens quite slowly. Nobody wants this to happen. Clients don’t want this to happen on their projects, obviously. And yet of course they want innovation. Innovation is vital. As an engineer, it’s part of my DNA. It’s in my blood. I couldn’t be a very good engineer if I am not wanting to innovate, but we have to do so from a position of knowledge and strength and understanding.</a:t>
            </a:r>
            <a:endParaRPr lang="en-US" altLang="zh-CN" sz="2200">
              <a:solidFill>
                <a:schemeClr val="tx2"/>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endParaRPr>
          </a:p>
          <a:p>
            <a:pPr indent="720090" algn="just" fontAlgn="auto">
              <a:lnSpc>
                <a:spcPct val="125000"/>
              </a:lnSpc>
            </a:pP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TABLE_ENDDRAG_ORIGIN_RECT" val="702*342"/>
  <p:tag name="TABLE_ENDDRAG_RECT" val="119*71*702*342"/>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32721</Words>
  <Application>WPS 演示</Application>
  <PresentationFormat>宽屏</PresentationFormat>
  <Paragraphs>474</Paragraphs>
  <Slides>56</Slides>
  <Notes>10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56</vt:i4>
      </vt:variant>
    </vt:vector>
  </HeadingPairs>
  <TitlesOfParts>
    <vt:vector size="74"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362</cp:revision>
  <dcterms:created xsi:type="dcterms:W3CDTF">2021-05-06T02:24:00Z</dcterms:created>
  <dcterms:modified xsi:type="dcterms:W3CDTF">2025-01-08T05:02:18Z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216218B4B8BC465DB6751E84862CBEAF_13</vt:lpwstr>
  </property>
  <property fmtid="{D5CDD505-2E9C-101B-9397-08002B2CF9AE}" pid="3" name="KSOProductBuildVer">
    <vt:lpwstr>2052-12.1.0.19770</vt:lpwstr>
  </property>
</Properties>
</file>