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52" r:id="rId4"/>
    <p:sldId id="307" r:id="rId6"/>
    <p:sldId id="380" r:id="rId7"/>
    <p:sldId id="524" r:id="rId8"/>
    <p:sldId id="644" r:id="rId9"/>
    <p:sldId id="645" r:id="rId10"/>
    <p:sldId id="646" r:id="rId11"/>
    <p:sldId id="647" r:id="rId12"/>
    <p:sldId id="648" r:id="rId13"/>
    <p:sldId id="649" r:id="rId14"/>
    <p:sldId id="650" r:id="rId15"/>
    <p:sldId id="447" r:id="rId16"/>
    <p:sldId id="545" r:id="rId17"/>
    <p:sldId id="550" r:id="rId18"/>
    <p:sldId id="546" r:id="rId19"/>
    <p:sldId id="547" r:id="rId20"/>
    <p:sldId id="548" r:id="rId21"/>
    <p:sldId id="549" r:id="rId22"/>
    <p:sldId id="526" r:id="rId23"/>
    <p:sldId id="384" r:id="rId24"/>
    <p:sldId id="528" r:id="rId25"/>
    <p:sldId id="386" r:id="rId26"/>
    <p:sldId id="415" r:id="rId27"/>
    <p:sldId id="414" r:id="rId28"/>
    <p:sldId id="529" r:id="rId29"/>
    <p:sldId id="416" r:id="rId30"/>
    <p:sldId id="530" r:id="rId31"/>
    <p:sldId id="417" r:id="rId32"/>
    <p:sldId id="531" r:id="rId33"/>
    <p:sldId id="419" r:id="rId34"/>
    <p:sldId id="421" r:id="rId35"/>
    <p:sldId id="427" r:id="rId36"/>
    <p:sldId id="428" r:id="rId37"/>
    <p:sldId id="422" r:id="rId38"/>
    <p:sldId id="551" r:id="rId39"/>
    <p:sldId id="552" r:id="rId40"/>
    <p:sldId id="496" r:id="rId41"/>
    <p:sldId id="431" r:id="rId42"/>
    <p:sldId id="432" r:id="rId43"/>
    <p:sldId id="433" r:id="rId44"/>
    <p:sldId id="436" r:id="rId45"/>
    <p:sldId id="434" r:id="rId46"/>
    <p:sldId id="533" r:id="rId47"/>
    <p:sldId id="435" r:id="rId48"/>
    <p:sldId id="437" r:id="rId49"/>
    <p:sldId id="442" r:id="rId50"/>
    <p:sldId id="534" r:id="rId51"/>
    <p:sldId id="587" r:id="rId52"/>
    <p:sldId id="443" r:id="rId53"/>
    <p:sldId id="446" r:id="rId5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1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BC0D1"/>
    <a:srgbClr val="C5CDD8"/>
    <a:srgbClr val="F7C2AD"/>
    <a:srgbClr val="EBE0E4"/>
    <a:srgbClr val="E6E0E2"/>
    <a:srgbClr val="ADC0D1"/>
    <a:srgbClr val="F3D3BC"/>
    <a:srgbClr val="AAC2AC"/>
    <a:srgbClr val="CAD0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78" autoAdjust="0"/>
    <p:restoredTop sz="95376" autoAdjust="0"/>
  </p:normalViewPr>
  <p:slideViewPr>
    <p:cSldViewPr snapToGrid="0" showGuides="1">
      <p:cViewPr varScale="1">
        <p:scale>
          <a:sx n="76" d="100"/>
          <a:sy n="76" d="100"/>
        </p:scale>
        <p:origin x="80" y="488"/>
      </p:cViewPr>
      <p:guideLst>
        <p:guide orient="horz" pos="4016"/>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42EECD6D-6B2D-4EAC-B2D7-F3E654A2C61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8EDF74A8-11B3-43D8-A79C-785081DA01B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
        <p:nvSpPr>
          <p:cNvPr id="7" name="TextBox 6"/>
          <p:cNvSpPr txBox="1"/>
          <p:nvPr userDrawn="1"/>
        </p:nvSpPr>
        <p:spPr>
          <a:xfrm>
            <a:off x="11651940" y="0"/>
            <a:ext cx="540060" cy="118430"/>
          </a:xfrm>
          <a:prstGeom prst="rect">
            <a:avLst/>
          </a:prstGeom>
          <a:noFill/>
        </p:spPr>
        <p:txBody>
          <a:bodyPr wrap="square" rtlCol="0">
            <a:spAutoFit/>
          </a:bodyPr>
          <a:lstStyle/>
          <a:p>
            <a:pPr>
              <a:lnSpc>
                <a:spcPct val="200000"/>
              </a:lnSpc>
            </a:pP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http://www.1ppt.com/moban/</a:t>
            </a:r>
            <a:r>
              <a:rPr lang="zh-CN" altLang="en-US" sz="100" dirty="0">
                <a:latin typeface="微软雅黑" panose="020B0503020204020204" pitchFamily="34" charset="-122"/>
                <a:ea typeface="微软雅黑" panose="020B0503020204020204" pitchFamily="34" charset="-122"/>
              </a:rPr>
              <a:t> </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2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A46C8FB-7DA4-4785-A1BE-345456535D9C}" type="datetimeFigureOut">
              <a:rPr lang="zh-CN" altLang="en-US" smtClean="0"/>
            </a:fld>
            <a:endParaRPr lang="zh-CN" altLang="en-US" dirty="0"/>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4193E7F-A047-4D90-A7BB-7F2E541BDBC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
    <p:fade/>
  </p:transition>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2.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slide" Target="slide38.xml"/><Relationship Id="rId4" Type="http://schemas.openxmlformats.org/officeDocument/2006/relationships/slide" Target="slide30.xml"/><Relationship Id="rId3" Type="http://schemas.openxmlformats.org/officeDocument/2006/relationships/slide" Target="slide5.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1" Type="http://schemas.openxmlformats.org/officeDocument/2006/relationships/slideLayout" Target="../slideLayouts/slideLayout7.xml"/><Relationship Id="rId10" Type="http://schemas.openxmlformats.org/officeDocument/2006/relationships/tags" Target="../tags/tag47.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3.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4.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3" Type="http://schemas.openxmlformats.org/officeDocument/2006/relationships/notesSlide" Target="../notesSlides/notesSlide10.xml"/><Relationship Id="rId22" Type="http://schemas.openxmlformats.org/officeDocument/2006/relationships/slideLayout" Target="../slideLayouts/slideLayout3.xml"/><Relationship Id="rId21" Type="http://schemas.openxmlformats.org/officeDocument/2006/relationships/tags" Target="../tags/tag75.xml"/><Relationship Id="rId20" Type="http://schemas.openxmlformats.org/officeDocument/2006/relationships/tags" Target="../tags/tag74.xml"/><Relationship Id="rId2" Type="http://schemas.openxmlformats.org/officeDocument/2006/relationships/tags" Target="../tags/tag56.xml"/><Relationship Id="rId19" Type="http://schemas.openxmlformats.org/officeDocument/2006/relationships/tags" Target="../tags/tag73.xml"/><Relationship Id="rId18" Type="http://schemas.openxmlformats.org/officeDocument/2006/relationships/tags" Target="../tags/tag72.xml"/><Relationship Id="rId17" Type="http://schemas.openxmlformats.org/officeDocument/2006/relationships/tags" Target="../tags/tag71.xml"/><Relationship Id="rId16" Type="http://schemas.openxmlformats.org/officeDocument/2006/relationships/tags" Target="../tags/tag70.xml"/><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tags" Target="../tags/tag55.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5" name="矩形 4"/>
          <p:cNvSpPr/>
          <p:nvPr/>
        </p:nvSpPr>
        <p:spPr>
          <a:xfrm>
            <a:off x="0" y="2540"/>
            <a:ext cx="469455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5" name="PA_菱形 23"/>
          <p:cNvSpPr/>
          <p:nvPr>
            <p:custDataLst>
              <p:tags r:id="rId2"/>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3"/>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文本框 5"/>
          <p:cNvSpPr txBox="1"/>
          <p:nvPr/>
        </p:nvSpPr>
        <p:spPr>
          <a:xfrm>
            <a:off x="5463540" y="2766695"/>
            <a:ext cx="5873115" cy="2227580"/>
          </a:xfrm>
          <a:prstGeom prst="rect">
            <a:avLst/>
          </a:prstGeom>
          <a:noFill/>
        </p:spPr>
        <p:txBody>
          <a:bodyPr wrap="square" rtlCol="0">
            <a:noAutofit/>
          </a:bodyPr>
          <a:lstStyle/>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新时代研究生</a:t>
            </a:r>
            <a:endParaRPr lang="zh-CN" altLang="en-US" sz="5400" b="1" dirty="0">
              <a:solidFill>
                <a:schemeClr val="tx2"/>
              </a:solidFill>
              <a:latin typeface="方正北魏楷书简体" panose="03000509000000000000" charset="-122"/>
              <a:ea typeface="方正北魏楷书简体" panose="03000509000000000000" charset="-122"/>
            </a:endParaRPr>
          </a:p>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学术英语写作教程</a:t>
            </a:r>
            <a:endParaRPr lang="zh-CN" altLang="en-US" sz="5400" b="1" dirty="0">
              <a:solidFill>
                <a:schemeClr val="tx2"/>
              </a:solidFill>
              <a:latin typeface="方正北魏楷书简体" panose="03000509000000000000" charset="-122"/>
              <a:ea typeface="方正北魏楷书简体" panose="03000509000000000000" charset="-122"/>
              <a:sym typeface="+mn-ea"/>
            </a:endParaRPr>
          </a:p>
        </p:txBody>
      </p:sp>
      <p:sp>
        <p:nvSpPr>
          <p:cNvPr id="8" name="PA_菱形 23"/>
          <p:cNvSpPr/>
          <p:nvPr>
            <p:custDataLst>
              <p:tags r:id="rId4"/>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5"/>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6"/>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未标题-2"/>
          <p:cNvPicPr>
            <a:picLocks noChangeAspect="1"/>
          </p:cNvPicPr>
          <p:nvPr/>
        </p:nvPicPr>
        <p:blipFill>
          <a:blip r:embed="rId7"/>
          <a:stretch>
            <a:fillRect/>
          </a:stretch>
        </p:blipFill>
        <p:spPr>
          <a:xfrm>
            <a:off x="-300990" y="1430020"/>
            <a:ext cx="6110605" cy="4900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2" name="矩形: 圆角 36"/>
          <p:cNvSpPr/>
          <p:nvPr>
            <p:custDataLst>
              <p:tags r:id="rId2"/>
            </p:custDataLst>
          </p:nvPr>
        </p:nvSpPr>
        <p:spPr>
          <a:xfrm>
            <a:off x="893445" y="1024255"/>
            <a:ext cx="10404475" cy="462661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endParaRPr lang="en-US" altLang="zh-CN" sz="2400">
              <a:solidFill>
                <a:schemeClr val="tx2"/>
              </a:solidFill>
              <a:latin typeface="Times New Roman" panose="02020603050405020304" charset="0"/>
              <a:cs typeface="Times New Roman" panose="02020603050405020304" charset="0"/>
              <a:sym typeface="+mn-ea"/>
            </a:endParaRPr>
          </a:p>
          <a:p>
            <a:pPr indent="609600" algn="just" fontAlgn="auto">
              <a:extLst>
                <a:ext uri="{35155182-B16C-46BC-9424-99874614C6A1}">
                  <wpsdc:indentchars xmlns:wpsdc="http://www.wps.cn/officeDocument/2017/drawingmlCustomData" val="200" checksum="4158780845"/>
                </a:ext>
              </a:extLst>
            </a:pPr>
            <a:endParaRPr lang="en-US" altLang="zh-CN" sz="2400">
              <a:solidFill>
                <a:schemeClr val="tx2"/>
              </a:solidFill>
              <a:latin typeface="Times New Roman" panose="02020603050405020304" charset="0"/>
              <a:cs typeface="Times New Roman" panose="02020603050405020304" charset="0"/>
              <a:sym typeface="+mn-ea"/>
            </a:endParaRPr>
          </a:p>
          <a:p>
            <a:pPr indent="609600" algn="just" fontAlgn="auto">
              <a:extLst>
                <a:ext uri="{35155182-B16C-46BC-9424-99874614C6A1}">
                  <wpsdc:indentchars xmlns:wpsdc="http://www.wps.cn/officeDocument/2017/drawingmlCustomData" val="200" checksum="4158780845"/>
                </a:ext>
              </a:extLst>
            </a:pPr>
            <a:endParaRPr lang="en-US" altLang="zh-CN" sz="2400">
              <a:solidFill>
                <a:schemeClr val="tx2"/>
              </a:solidFill>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a:solidFill>
                <a:schemeClr val="tx2"/>
              </a:solidFill>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a:solidFill>
                <a:schemeClr val="tx2"/>
              </a:solidFill>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solidFill>
                  <a:schemeClr val="tx2"/>
                </a:solidFill>
                <a:latin typeface="Times New Roman" panose="02020603050405020304" charset="0"/>
                <a:cs typeface="Times New Roman" panose="02020603050405020304" charset="0"/>
                <a:sym typeface="+mn-ea"/>
              </a:rPr>
              <a:t>Taken together, our arguments regarding the relations between attire style and attire appropriateness and attire appropriateness and perceptions of ethicality, respectively, suggest a mediating effect of attire appropriateness in the attire style and perceptions of ethicality relation. </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sym typeface="+mn-ea"/>
              </a:rPr>
              <a:t>(Kristin Lee Sotak, et al., Perceptions of ethicality: The role of attire style, attire appropriateness, and context. </a:t>
            </a:r>
            <a:r>
              <a:rPr lang="en-US" altLang="zh-CN" sz="2400" i="1">
                <a:solidFill>
                  <a:schemeClr val="tx2"/>
                </a:solidFill>
                <a:latin typeface="Times New Roman" panose="02020603050405020304" charset="0"/>
                <a:cs typeface="Times New Roman" panose="02020603050405020304" charset="0"/>
                <a:sym typeface="+mn-ea"/>
              </a:rPr>
              <a:t>Journal of Business Ethics</a:t>
            </a:r>
            <a:r>
              <a:rPr lang="en-US" altLang="zh-CN" sz="2400">
                <a:solidFill>
                  <a:schemeClr val="tx2"/>
                </a:solidFill>
                <a:latin typeface="Times New Roman" panose="02020603050405020304" charset="0"/>
                <a:cs typeface="Times New Roman" panose="02020603050405020304" charset="0"/>
                <a:sym typeface="+mn-ea"/>
              </a:rPr>
              <a:t>, vol. 189, 2023.)</a:t>
            </a:r>
            <a:endParaRPr lang="en-US" altLang="zh-CN" sz="2400">
              <a:solidFill>
                <a:schemeClr val="tx2"/>
              </a:solidFill>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a:solidFill>
                <a:schemeClr val="tx2"/>
              </a:solidFill>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a:solidFill>
                <a:schemeClr val="tx2"/>
              </a:solidFill>
              <a:latin typeface="Times New Roman" panose="02020603050405020304" charset="0"/>
              <a:cs typeface="Times New Roman" panose="02020603050405020304" charset="0"/>
              <a:sym typeface="+mn-ea"/>
            </a:endParaRPr>
          </a:p>
          <a:p>
            <a:pPr indent="609600" algn="just" fontAlgn="auto">
              <a:extLst>
                <a:ext uri="{35155182-B16C-46BC-9424-99874614C6A1}">
                  <wpsdc:indentchars xmlns:wpsdc="http://www.wps.cn/officeDocument/2017/drawingmlCustomData" val="200" checksum="4158780845"/>
                </a:ext>
              </a:extLst>
            </a:pPr>
            <a:endParaRPr lang="en-US" altLang="zh-CN" sz="2400">
              <a:solidFill>
                <a:schemeClr val="tx2"/>
              </a:solidFill>
              <a:latin typeface="Times New Roman" panose="02020603050405020304" charset="0"/>
              <a:cs typeface="Times New Roman" panose="02020603050405020304" charset="0"/>
              <a:sym typeface="+mn-ea"/>
            </a:endParaRPr>
          </a:p>
          <a:p>
            <a:pPr indent="457200" algn="just" fontAlgn="auto">
              <a:extLst>
                <a:ext uri="{35155182-B16C-46BC-9424-99874614C6A1}">
                  <wpsdc:indentchars xmlns:wpsdc="http://www.wps.cn/officeDocument/2017/drawingmlCustomData" val="200" checksum="59296752"/>
                </a:ext>
              </a:extLst>
            </a:pPr>
            <a:endParaRPr lang="en-US" altLang="zh-CN">
              <a:solidFill>
                <a:schemeClr val="tx2"/>
              </a:solidFill>
              <a:latin typeface="Times New Roman" panose="02020603050405020304" charset="0"/>
              <a:cs typeface="Times New Roman" panose="02020603050405020304" charset="0"/>
              <a:sym typeface="+mn-ea"/>
            </a:endParaRPr>
          </a:p>
          <a:p>
            <a:pPr indent="457200" algn="just" fontAlgn="auto">
              <a:extLst>
                <a:ext uri="{35155182-B16C-46BC-9424-99874614C6A1}">
                  <wpsdc:indentchars xmlns:wpsdc="http://www.wps.cn/officeDocument/2017/drawingmlCustomData" val="200" checksum="59296752"/>
                </a:ext>
              </a:extLst>
            </a:pPr>
            <a:endParaRPr lang="en-US" altLang="zh-CN">
              <a:solidFill>
                <a:schemeClr val="tx2"/>
              </a:solidFill>
              <a:latin typeface="Times New Roman" panose="02020603050405020304" charset="0"/>
              <a:cs typeface="Times New Roman" panose="02020603050405020304" charset="0"/>
            </a:endParaRPr>
          </a:p>
          <a:p>
            <a:pPr indent="457200" algn="just" fontAlgn="auto">
              <a:extLst>
                <a:ext uri="{35155182-B16C-46BC-9424-99874614C6A1}">
                  <wpsdc:indentchars xmlns:wpsdc="http://www.wps.cn/officeDocument/2017/drawingmlCustomData" val="200" checksum="59296752"/>
                </a:ext>
              </a:extLst>
            </a:pPr>
            <a:endParaRPr lang="en-US" altLang="zh-CN">
              <a:solidFill>
                <a:schemeClr val="tx2"/>
              </a:solidFill>
              <a:latin typeface="Times New Roman" panose="02020603050405020304" charset="0"/>
              <a:cs typeface="Times New Roman" panose="02020603050405020304" charset="0"/>
            </a:endParaRPr>
          </a:p>
          <a:p>
            <a:pPr algn="just"/>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2"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52880" y="1027430"/>
            <a:ext cx="7974330"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1 and fill in the tables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6" name="表格 5"/>
          <p:cNvGraphicFramePr/>
          <p:nvPr>
            <p:custDataLst>
              <p:tags r:id="rId2"/>
            </p:custDataLst>
          </p:nvPr>
        </p:nvGraphicFramePr>
        <p:xfrm>
          <a:off x="1452880" y="2028190"/>
          <a:ext cx="9142730" cy="2150110"/>
        </p:xfrm>
        <a:graphic>
          <a:graphicData uri="http://schemas.openxmlformats.org/drawingml/2006/table">
            <a:tbl>
              <a:tblPr firstRow="1" bandRow="1">
                <a:tableStyleId>{5940675A-B579-460E-94D1-54222C63F5DA}</a:tableStyleId>
              </a:tblPr>
              <a:tblGrid>
                <a:gridCol w="2349500"/>
                <a:gridCol w="1739900"/>
                <a:gridCol w="2774315"/>
                <a:gridCol w="2279015"/>
              </a:tblGrid>
              <a:tr h="595630">
                <a:tc>
                  <a:txBody>
                    <a:bodyPr/>
                    <a:lstStyle/>
                    <a:p>
                      <a:pPr algn="ctr">
                        <a:lnSpc>
                          <a:spcPct val="120000"/>
                        </a:lnSpc>
                        <a:buNone/>
                      </a:pPr>
                      <a:r>
                        <a:rPr lang="en-US" altLang="zh-CN" sz="2400" b="1">
                          <a:latin typeface="Times New Roman" panose="02020603050405020304" charset="0"/>
                          <a:cs typeface="Times New Roman" panose="02020603050405020304" charset="0"/>
                        </a:rPr>
                        <a:t>Claim</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lstStyle/>
                    <a:p>
                      <a:pPr algn="ctr">
                        <a:lnSpc>
                          <a:spcPct val="120000"/>
                        </a:lnSpc>
                        <a:buNone/>
                      </a:pPr>
                      <a:r>
                        <a:rPr lang="en-US" altLang="zh-CN" sz="2400" b="1">
                          <a:latin typeface="Times New Roman" panose="02020603050405020304" charset="0"/>
                          <a:cs typeface="Times New Roman" panose="02020603050405020304" charset="0"/>
                        </a:rPr>
                        <a:t>Evidence</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lstStyle/>
                    <a:p>
                      <a:pPr algn="ctr">
                        <a:lnSpc>
                          <a:spcPct val="120000"/>
                        </a:lnSpc>
                        <a:buNone/>
                      </a:pPr>
                      <a:r>
                        <a:rPr lang="en-US" altLang="zh-CN" sz="2400" b="1">
                          <a:latin typeface="Times New Roman" panose="02020603050405020304" charset="0"/>
                          <a:cs typeface="Times New Roman" panose="02020603050405020304" charset="0"/>
                        </a:rPr>
                        <a:t>Types of evidence</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lstStyle/>
                    <a:p>
                      <a:pPr algn="ctr">
                        <a:lnSpc>
                          <a:spcPct val="120000"/>
                        </a:lnSpc>
                        <a:buNone/>
                      </a:pPr>
                      <a:r>
                        <a:rPr lang="en-US" altLang="zh-CN" sz="2400" b="1">
                          <a:latin typeface="Times New Roman" panose="02020603050405020304" charset="0"/>
                          <a:cs typeface="Times New Roman" panose="02020603050405020304" charset="0"/>
                        </a:rPr>
                        <a:t>Functions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r>
              <a:tr h="518160">
                <a:tc rowSpan="3">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2" name="组合 1"/>
          <p:cNvGrpSpPr/>
          <p:nvPr/>
        </p:nvGrpSpPr>
        <p:grpSpPr>
          <a:xfrm>
            <a:off x="993140" y="798830"/>
            <a:ext cx="10047605" cy="5181600"/>
            <a:chOff x="1564" y="1258"/>
            <a:chExt cx="15823" cy="8160"/>
          </a:xfrm>
        </p:grpSpPr>
        <p:sp>
          <p:nvSpPr>
            <p:cNvPr id="5" name="矩形: 圆角 36"/>
            <p:cNvSpPr/>
            <p:nvPr>
              <p:custDataLst>
                <p:tags r:id="rId2"/>
              </p:custDataLst>
            </p:nvPr>
          </p:nvSpPr>
          <p:spPr>
            <a:xfrm>
              <a:off x="1564" y="1258"/>
              <a:ext cx="15823" cy="816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AI technologies offer three main benefits. First, AI permits the automation of important, but repetitive and time-consuming tasks, allowing humans to focus on higher-value work. Second, AI reveals insights that are otherwise trapped in massive amounts of unstructured data that once required human management and analysis, such as data generated by videos, photos, written reports, business documents, social media posts, or e-mail messages. Third, AI can integrate thousands of computers and other resources to solve the most complex problems. Consequently, AI capabilities should be leveraged to find ways to mitigate the climate crisis. To achieve this, the rigorous investigation is essential to identify how AI solutions can be combined with human emotions, cognitions, social norms, and behavioral responses.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6" name="文本框 5"/>
            <p:cNvSpPr txBox="1"/>
            <p:nvPr/>
          </p:nvSpPr>
          <p:spPr>
            <a:xfrm>
              <a:off x="2228" y="1258"/>
              <a:ext cx="3000" cy="725"/>
            </a:xfrm>
            <a:prstGeom prst="rect">
              <a:avLst/>
            </a:prstGeom>
            <a:noFill/>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Model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矩形: 圆角 36"/>
          <p:cNvSpPr/>
          <p:nvPr>
            <p:custDataLst>
              <p:tags r:id="rId2"/>
            </p:custDataLst>
          </p:nvPr>
        </p:nvSpPr>
        <p:spPr>
          <a:xfrm>
            <a:off x="1168400" y="904875"/>
            <a:ext cx="10047605" cy="525018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 this opinion, we argue that AI can support the derivation of culturally appropriate organizational processes and individual practices to reduce the natural resource and energy demands of human activities. The true value of AI will not be in how it enables individuals and society to reduce its energy, water, and land use intensities; rather, the true value of AI will be realized at a higher level, in how it facilitates and fosters effective environmental governance. Environmental governance, the formal and informal rules that govern human behaviors in decision-making processes as well as the decisions themselves, dictates how society determines and acts on goals and priorities for managing natural resources (Linkov, Trump, Poinsatte-Jones &amp; Florin, 2018). However, competing social values often make environmental governance controversial. Its long-term effectiveness depends on reducing the gap between science and policy.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矩形: 圆角 36"/>
          <p:cNvSpPr/>
          <p:nvPr>
            <p:custDataLst>
              <p:tags r:id="rId2"/>
            </p:custDataLst>
          </p:nvPr>
        </p:nvSpPr>
        <p:spPr>
          <a:xfrm>
            <a:off x="1168400" y="1083310"/>
            <a:ext cx="10047605" cy="494792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AI has the potential to overcome information asymmetries and the bias of human emotions, two factors that create barriers to developing solutions for environmental sustainability (Cullen‐Knox, Eccleston, Haward, Lester &amp; Vince, 2017). Leveraging AI to conduct large-scale pattern-recognition with vast amounts of data gives society the opportunity to leapfrog, expedite, or morph its way of thinking and devising science-based solutions and policies for environmental problems. But, going beyond current thinking patterns to devise science-based solutions and policies requires a paradigm shift.</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2" name="矩形: 圆角 36"/>
          <p:cNvSpPr/>
          <p:nvPr>
            <p:custDataLst>
              <p:tags r:id="rId2"/>
            </p:custDataLst>
          </p:nvPr>
        </p:nvSpPr>
        <p:spPr>
          <a:xfrm>
            <a:off x="1072515" y="881380"/>
            <a:ext cx="10138410" cy="510222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endParaRPr lang="en-US" altLang="zh-CN" sz="2400"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Paradigms intermingle training, education, governmental policies, and cultural variables that guide and constrain behaviors. In the current human-solution paradigm, short-term, self-interested reasoning tends to dominate decisions about how to confront water, energy, and food supply challenges. Environmental sustainability is so complex and involves so many trade-offs that problems are frequently reduced to simplistic, “sufficient” explanations in which decision-makers default to game-theoretical forms of interactions where self-interest is in play. Consequently, if we adhere to the current self-interested reductionist paradigm, we will devise only irrational “approximate solutions” (Cox &amp; Raja, 2007), often under the guise of rationality.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7" name="矩形: 圆角 36"/>
          <p:cNvSpPr/>
          <p:nvPr>
            <p:custDataLst>
              <p:tags r:id="rId2"/>
            </p:custDataLst>
          </p:nvPr>
        </p:nvSpPr>
        <p:spPr>
          <a:xfrm>
            <a:off x="929005" y="869950"/>
            <a:ext cx="10230485" cy="494792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Alternatively, AI offers humans the opportunity to think, plan, and execute holistic solutions to environmental degradation and the climate crisis, free from reductionism and the self-interest of individuals and small collectives. Although humans create the originating architecture of AI applications, as the machine consumes and learns from vast amounts of data, the resulting decisions (informed by objective data and free of cognition biases and emotions) will be different from those taken by expert humans. Although AI solutions are inherently technical, their success will be determined by how well they navigate and influence psychological, sociological, and organizational factors that currently impede human progress in this area.</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815975" y="560070"/>
            <a:ext cx="10189845" cy="570992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To spur groundbreaking research and suggest practical applications of AI to address environmental sustainability, we develop a multi-faceted research roadmap focused on how AI can contribute to better environmental governance and the development of technological solutions relevant for long-term sustainability. The roadmap is grounded in a comprehensive review of the literature and our assessment of AI limitations for addressing challenges related to environmental sustainability. Rather than focus on the technical aspects of AI that have already captured significant research and practitioner interest, we focus on the non-technical: people, processes, and policy aspects of information systems (IS). This research agenda offers notable contributions to the IS community. Although various reviews and opinions regarding AI research within the IS discipline have been proposed, such as Duan et al. (2019) and Dwivedi et al. (2019), there has been relative silence on how to explore the specific context of AI for environmental sustainability.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1072515" y="781685"/>
            <a:ext cx="10047605" cy="51212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We fill this critical gap and expect this work to foster debate on how AI can address this grand challenge. In addition, we respond to the need to approach IT from a socio-technical perspective (Beck, Avital, Rossi &amp; Thatcher, 2017). While AI is still widely viewed from a technical perspective, there is an increasing call to explore the social and ethical issues that surround this technology (Chia, 2019). We highlight various individual and social factors and propose specific directions regarding AI research and development. We hope our advice will guide researchers and practitioners in further contributing to this existential challenge.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(Rohit Nishant, et al., Artificial Intelligence for Sustainability: Challenges, Opportunities, and a Research Agenda. </a:t>
            </a:r>
            <a:r>
              <a:rPr lang="en-US" altLang="zh-CN" sz="2400" i="1" dirty="0">
                <a:solidFill>
                  <a:schemeClr val="tx2"/>
                </a:solidFill>
                <a:latin typeface="Times New Roman" panose="02020603050405020304" charset="0"/>
                <a:ea typeface="方正细谭黑简体"/>
                <a:cs typeface="Times New Roman" panose="02020603050405020304" charset="0"/>
                <a:sym typeface="Calibri Light" panose="020F0302020204030204"/>
              </a:rPr>
              <a:t>International Journal of Information Management</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53, 2020.)</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384935" y="1242695"/>
            <a:ext cx="7678420"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2 and fill in the tables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6" name="表格 5"/>
          <p:cNvGraphicFramePr/>
          <p:nvPr>
            <p:custDataLst>
              <p:tags r:id="rId2"/>
            </p:custDataLst>
          </p:nvPr>
        </p:nvGraphicFramePr>
        <p:xfrm>
          <a:off x="1452880" y="2155825"/>
          <a:ext cx="9142730" cy="2150110"/>
        </p:xfrm>
        <a:graphic>
          <a:graphicData uri="http://schemas.openxmlformats.org/drawingml/2006/table">
            <a:tbl>
              <a:tblPr firstRow="1" bandRow="1">
                <a:tableStyleId>{5940675A-B579-460E-94D1-54222C63F5DA}</a:tableStyleId>
              </a:tblPr>
              <a:tblGrid>
                <a:gridCol w="2349500"/>
                <a:gridCol w="1739900"/>
                <a:gridCol w="2774315"/>
                <a:gridCol w="2279015"/>
              </a:tblGrid>
              <a:tr h="595630">
                <a:tc>
                  <a:txBody>
                    <a:bodyPr/>
                    <a:p>
                      <a:pPr algn="ctr">
                        <a:lnSpc>
                          <a:spcPct val="120000"/>
                        </a:lnSpc>
                        <a:buNone/>
                      </a:pPr>
                      <a:r>
                        <a:rPr lang="en-US" altLang="zh-CN" sz="2400" b="1">
                          <a:latin typeface="Times New Roman" panose="02020603050405020304" charset="0"/>
                          <a:cs typeface="Times New Roman" panose="02020603050405020304" charset="0"/>
                        </a:rPr>
                        <a:t>Claim</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p>
                      <a:pPr algn="ctr">
                        <a:lnSpc>
                          <a:spcPct val="120000"/>
                        </a:lnSpc>
                        <a:buNone/>
                      </a:pPr>
                      <a:r>
                        <a:rPr lang="en-US" altLang="zh-CN" sz="2400" b="1">
                          <a:latin typeface="Times New Roman" panose="02020603050405020304" charset="0"/>
                          <a:cs typeface="Times New Roman" panose="02020603050405020304" charset="0"/>
                        </a:rPr>
                        <a:t>Evidence</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p>
                      <a:pPr algn="ctr">
                        <a:lnSpc>
                          <a:spcPct val="120000"/>
                        </a:lnSpc>
                        <a:buNone/>
                      </a:pPr>
                      <a:r>
                        <a:rPr lang="en-US" altLang="zh-CN" sz="2400" b="1">
                          <a:latin typeface="Times New Roman" panose="02020603050405020304" charset="0"/>
                          <a:cs typeface="Times New Roman" panose="02020603050405020304" charset="0"/>
                        </a:rPr>
                        <a:t>Types of evidence</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p>
                      <a:pPr algn="ctr">
                        <a:lnSpc>
                          <a:spcPct val="120000"/>
                        </a:lnSpc>
                        <a:buNone/>
                      </a:pPr>
                      <a:r>
                        <a:rPr lang="en-US" altLang="zh-CN" sz="2400" b="1">
                          <a:latin typeface="Times New Roman" panose="02020603050405020304" charset="0"/>
                          <a:cs typeface="Times New Roman" panose="02020603050405020304" charset="0"/>
                        </a:rPr>
                        <a:t>Functions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r>
              <a:tr h="518160">
                <a:tc rowSpan="3">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1" name="TextBox 3"/>
          <p:cNvSpPr txBox="1"/>
          <p:nvPr/>
        </p:nvSpPr>
        <p:spPr>
          <a:xfrm>
            <a:off x="0" y="0"/>
            <a:ext cx="540060" cy="118430"/>
          </a:xfrm>
          <a:prstGeom prst="rect">
            <a:avLst/>
          </a:prstGeom>
          <a:noFill/>
        </p:spPr>
        <p:txBody>
          <a:bodyPr wrap="square" rtlCol="0">
            <a:spAutoFit/>
          </a:bodyPr>
          <a:lstStyle/>
          <a:p>
            <a:pPr>
              <a:lnSpc>
                <a:spcPct val="200000"/>
              </a:lnSpc>
            </a:pP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http://www.1ppt.com/moban/</a:t>
            </a:r>
            <a:r>
              <a:rPr lang="zh-CN" altLang="en-US" sz="100" dirty="0">
                <a:noFill/>
                <a:latin typeface="微软雅黑" panose="020B0503020204020204" pitchFamily="34" charset="-122"/>
                <a:ea typeface="微软雅黑" panose="020B0503020204020204" pitchFamily="34" charset="-122"/>
              </a:rPr>
              <a:t> </a:t>
            </a:r>
            <a:endParaRPr lang="en-US" altLang="zh-CN" sz="100" dirty="0">
              <a:noFill/>
              <a:latin typeface="微软雅黑" panose="020B0503020204020204" pitchFamily="34" charset="-122"/>
              <a:ea typeface="微软雅黑" panose="020B0503020204020204" pitchFamily="34" charset="-122"/>
            </a:endParaRPr>
          </a:p>
        </p:txBody>
      </p:sp>
      <p:sp>
        <p:nvSpPr>
          <p:cNvPr id="8" name="文本框 7"/>
          <p:cNvSpPr txBox="1"/>
          <p:nvPr/>
        </p:nvSpPr>
        <p:spPr>
          <a:xfrm>
            <a:off x="381635" y="773430"/>
            <a:ext cx="9937115" cy="2306955"/>
          </a:xfrm>
          <a:prstGeom prst="rect">
            <a:avLst/>
          </a:prstGeom>
          <a:noFill/>
        </p:spPr>
        <p:txBody>
          <a:bodyPr wrap="square" rtlCol="0">
            <a:spAutoFit/>
          </a:bodyPr>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Unit1 </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Principles of Analytical Writing</a:t>
            </a:r>
            <a:endParaRPr lang="en-US" altLang="zh-CN" sz="4800" b="1" dirty="0">
              <a:solidFill>
                <a:schemeClr val="tx2"/>
              </a:solidFill>
              <a:latin typeface="Times New Roman" panose="02020603050405020304" charset="0"/>
              <a:ea typeface="方正细谭黑简体"/>
              <a:cs typeface="Times New Roman" panose="02020603050405020304" charset="0"/>
            </a:endParaRPr>
          </a:p>
        </p:txBody>
      </p:sp>
      <p:pic>
        <p:nvPicPr>
          <p:cNvPr id="13" name="图片 12" descr="未标题-1"/>
          <p:cNvPicPr>
            <a:picLocks noChangeAspect="1"/>
          </p:cNvPicPr>
          <p:nvPr/>
        </p:nvPicPr>
        <p:blipFill>
          <a:blip r:embed="rId2"/>
          <a:stretch>
            <a:fillRect/>
          </a:stretch>
        </p:blipFill>
        <p:spPr>
          <a:xfrm>
            <a:off x="8276590" y="2898775"/>
            <a:ext cx="5039360" cy="3198495"/>
          </a:xfrm>
          <a:prstGeom prst="rect">
            <a:avLst/>
          </a:prstGeom>
        </p:spPr>
      </p:pic>
      <p:sp>
        <p:nvSpPr>
          <p:cNvPr id="15" name="文本框 14"/>
          <p:cNvSpPr txBox="1"/>
          <p:nvPr/>
        </p:nvSpPr>
        <p:spPr>
          <a:xfrm>
            <a:off x="720090" y="5175250"/>
            <a:ext cx="1331595" cy="398780"/>
          </a:xfrm>
          <a:prstGeom prst="rect">
            <a:avLst/>
          </a:prstGeom>
          <a:solidFill>
            <a:schemeClr val="accent1">
              <a:lumMod val="75000"/>
            </a:schemeClr>
          </a:solidFill>
        </p:spPr>
        <p:txBody>
          <a:bodyPr wrap="square" rtlCol="0">
            <a:spAutoFit/>
          </a:bodyPr>
          <a:p>
            <a:r>
              <a:rPr lang="en-US" altLang="zh-CN" sz="2000" b="1">
                <a:solidFill>
                  <a:schemeClr val="bg1"/>
                </a:solidFill>
              </a:rPr>
              <a:t>Warm-up</a:t>
            </a:r>
            <a:endParaRPr lang="en-US" altLang="zh-CN" sz="2000" b="1">
              <a:solidFill>
                <a:schemeClr val="bg1"/>
              </a:solidFill>
            </a:endParaRPr>
          </a:p>
        </p:txBody>
      </p:sp>
      <p:sp>
        <p:nvSpPr>
          <p:cNvPr id="20" name="文本框 19">
            <a:hlinkClick r:id="rId3" tooltip="" action="ppaction://hlinksldjump"/>
          </p:cNvPr>
          <p:cNvSpPr txBox="1"/>
          <p:nvPr/>
        </p:nvSpPr>
        <p:spPr>
          <a:xfrm>
            <a:off x="2188210" y="5175250"/>
            <a:ext cx="281940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Models and Analysis</a:t>
            </a:r>
            <a:endParaRPr lang="en-US" altLang="zh-CN" sz="2000" b="1">
              <a:solidFill>
                <a:schemeClr val="bg1"/>
              </a:solidFill>
              <a:sym typeface="Calibri Light" panose="020F0302020204030204"/>
            </a:endParaRPr>
          </a:p>
        </p:txBody>
      </p:sp>
      <p:sp>
        <p:nvSpPr>
          <p:cNvPr id="40" name="文本框 39">
            <a:hlinkClick r:id="rId4" tooltip="" action="ppaction://hlinksldjump"/>
          </p:cNvPr>
          <p:cNvSpPr txBox="1"/>
          <p:nvPr/>
        </p:nvSpPr>
        <p:spPr>
          <a:xfrm>
            <a:off x="5144135" y="5175250"/>
            <a:ext cx="156718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Exercises</a:t>
            </a:r>
            <a:endParaRPr lang="en-US" altLang="zh-CN" sz="2000" b="1">
              <a:solidFill>
                <a:schemeClr val="bg1"/>
              </a:solidFill>
              <a:sym typeface="Calibri Light" panose="020F0302020204030204"/>
            </a:endParaRPr>
          </a:p>
        </p:txBody>
      </p:sp>
      <p:sp>
        <p:nvSpPr>
          <p:cNvPr id="41" name="文本框 40">
            <a:hlinkClick r:id="rId5" tooltip="" action="ppaction://hlinksldjump"/>
          </p:cNvPr>
          <p:cNvSpPr txBox="1"/>
          <p:nvPr/>
        </p:nvSpPr>
        <p:spPr>
          <a:xfrm>
            <a:off x="6953885" y="5175250"/>
            <a:ext cx="2127885"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Writing Skills</a:t>
            </a:r>
            <a:endParaRPr lang="en-US" altLang="zh-CN" sz="20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791845" y="338455"/>
            <a:ext cx="9694545" cy="953135"/>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2 and summarize the factors that contribute to the textual cohesion and coherence, as well as logical progression.</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9" name="表格 8"/>
          <p:cNvGraphicFramePr/>
          <p:nvPr>
            <p:custDataLst>
              <p:tags r:id="rId2"/>
            </p:custDataLst>
          </p:nvPr>
        </p:nvGraphicFramePr>
        <p:xfrm>
          <a:off x="887095" y="1514475"/>
          <a:ext cx="10492105" cy="4450080"/>
        </p:xfrm>
        <a:graphic>
          <a:graphicData uri="http://schemas.openxmlformats.org/drawingml/2006/table">
            <a:tbl>
              <a:tblPr firstRow="1" bandRow="1">
                <a:tableStyleId>{5940675A-B579-460E-94D1-54222C63F5DA}</a:tableStyleId>
              </a:tblPr>
              <a:tblGrid>
                <a:gridCol w="1339215"/>
                <a:gridCol w="1813560"/>
                <a:gridCol w="4391025"/>
                <a:gridCol w="2948305"/>
              </a:tblGrid>
              <a:tr h="816610">
                <a:tc>
                  <a:txBody>
                    <a:bodyPr/>
                    <a:lstStyle/>
                    <a:p>
                      <a:pPr algn="ctr">
                        <a:buNone/>
                      </a:pPr>
                      <a:r>
                        <a:rPr lang="en-US" altLang="zh-CN" sz="2400">
                          <a:latin typeface="Times New Roman" panose="02020603050405020304" charset="0"/>
                          <a:cs typeface="Times New Roman" panose="02020603050405020304" charset="0"/>
                        </a:rPr>
                        <a:t>Words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lstStyle/>
                    <a:p>
                      <a:pPr algn="ctr">
                        <a:buNone/>
                      </a:pPr>
                      <a:r>
                        <a:rPr lang="en-US" altLang="zh-CN" sz="2400">
                          <a:latin typeface="Times New Roman" panose="02020603050405020304" charset="0"/>
                          <a:cs typeface="Times New Roman" panose="02020603050405020304" charset="0"/>
                        </a:rPr>
                        <a:t>Functions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lstStyle/>
                    <a:p>
                      <a:pPr algn="ctr">
                        <a:buNone/>
                      </a:pPr>
                      <a:r>
                        <a:rPr lang="en-US" altLang="zh-CN" sz="2400">
                          <a:latin typeface="Times New Roman" panose="02020603050405020304" charset="0"/>
                          <a:cs typeface="Times New Roman" panose="02020603050405020304" charset="0"/>
                        </a:rPr>
                        <a:t>Ways of creating cohesion and coherence</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lstStyle/>
                    <a:p>
                      <a:pPr algn="ctr">
                        <a:buNone/>
                      </a:pPr>
                      <a:r>
                        <a:rPr lang="en-US" altLang="zh-CN" sz="2400">
                          <a:latin typeface="Times New Roman" panose="02020603050405020304" charset="0"/>
                          <a:cs typeface="Times New Roman" panose="02020603050405020304" charset="0"/>
                        </a:rPr>
                        <a:t>Ways of creating logical flow</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518160">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179830" y="2746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sz="3200" b="1">
                <a:solidFill>
                  <a:schemeClr val="accent1"/>
                </a:solidFill>
                <a:latin typeface="Times New Roman" panose="02020603050405020304" charset="0"/>
                <a:cs typeface="Times New Roman" panose="02020603050405020304" charset="0"/>
              </a:rPr>
              <a:t>Types of Evidence</a:t>
            </a:r>
            <a:endParaRPr sz="3200" b="1">
              <a:solidFill>
                <a:schemeClr val="accent1"/>
              </a:solidFill>
              <a:latin typeface="Times New Roman" panose="02020603050405020304" charset="0"/>
              <a:cs typeface="Times New Roman" panose="02020603050405020304" charset="0"/>
            </a:endParaRPr>
          </a:p>
        </p:txBody>
      </p:sp>
      <p:sp>
        <p:nvSpPr>
          <p:cNvPr id="4" name="Content Placeholder 2"/>
          <p:cNvSpPr>
            <a:spLocks noGrp="1"/>
          </p:cNvSpPr>
          <p:nvPr/>
        </p:nvSpPr>
        <p:spPr>
          <a:xfrm>
            <a:off x="1179830" y="1600200"/>
            <a:ext cx="9775190" cy="452628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sz="2800">
                <a:latin typeface="Times New Roman" panose="02020603050405020304" charset="0"/>
                <a:cs typeface="Times New Roman" panose="02020603050405020304" charset="0"/>
              </a:rPr>
              <a:t>Analogical Evidence: </a:t>
            </a:r>
            <a:r>
              <a:rPr lang="en-US" sz="2800">
                <a:latin typeface="Times New Roman" panose="02020603050405020304" charset="0"/>
                <a:cs typeface="Times New Roman" panose="02020603050405020304" charset="0"/>
              </a:rPr>
              <a:t>Analogies or c</a:t>
            </a:r>
            <a:r>
              <a:rPr sz="2800">
                <a:latin typeface="Times New Roman" panose="02020603050405020304" charset="0"/>
                <a:cs typeface="Times New Roman" panose="02020603050405020304" charset="0"/>
              </a:rPr>
              <a:t>omparisons</a:t>
            </a:r>
            <a:endParaRPr sz="2800">
              <a:latin typeface="Times New Roman" panose="02020603050405020304" charset="0"/>
              <a:cs typeface="Times New Roman" panose="02020603050405020304" charset="0"/>
            </a:endParaRPr>
          </a:p>
          <a:p>
            <a:r>
              <a:rPr sz="2800">
                <a:latin typeface="Times New Roman" panose="02020603050405020304" charset="0"/>
                <a:cs typeface="Times New Roman" panose="02020603050405020304" charset="0"/>
              </a:rPr>
              <a:t>Anecdotal Evidence: Personal or specific examples</a:t>
            </a:r>
            <a:endParaRPr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Logical Evidence: Logic reasoning</a:t>
            </a:r>
            <a:endParaRPr lang="en-US" altLang="zh-CN" sz="2800">
              <a:latin typeface="Times New Roman" panose="02020603050405020304" charset="0"/>
              <a:cs typeface="Times New Roman" panose="02020603050405020304" charset="0"/>
            </a:endParaRPr>
          </a:p>
          <a:p>
            <a:r>
              <a:rPr sz="2800">
                <a:latin typeface="Times New Roman" panose="02020603050405020304" charset="0"/>
                <a:cs typeface="Times New Roman" panose="02020603050405020304" charset="0"/>
              </a:rPr>
              <a:t>Statistical Evidence: Data and numbers</a:t>
            </a:r>
            <a:endParaRPr sz="2800">
              <a:latin typeface="Times New Roman" panose="02020603050405020304" charset="0"/>
              <a:cs typeface="Times New Roman" panose="02020603050405020304" charset="0"/>
            </a:endParaRPr>
          </a:p>
          <a:p>
            <a:r>
              <a:rPr sz="2800">
                <a:latin typeface="Times New Roman" panose="02020603050405020304" charset="0"/>
                <a:cs typeface="Times New Roman" panose="02020603050405020304" charset="0"/>
              </a:rPr>
              <a:t>Testimonial Evidence: Quotes from experts</a:t>
            </a:r>
            <a:endParaRPr sz="2800">
              <a:latin typeface="Times New Roman" panose="02020603050405020304" charset="0"/>
              <a:cs typeface="Times New Roman" panose="02020603050405020304" charset="0"/>
            </a:endParaRPr>
          </a:p>
          <a:p>
            <a:r>
              <a:rPr sz="2800">
                <a:latin typeface="Times New Roman" panose="02020603050405020304" charset="0"/>
                <a:cs typeface="Times New Roman" panose="02020603050405020304" charset="0"/>
              </a:rPr>
              <a:t>Textual Evidence: Literary or historical documents</a:t>
            </a:r>
            <a:endParaRPr sz="2800">
              <a:latin typeface="Times New Roman" panose="02020603050405020304" charset="0"/>
              <a:cs typeface="Times New Roman" panose="02020603050405020304" charset="0"/>
            </a:endParaRPr>
          </a:p>
          <a:p>
            <a:r>
              <a:rPr sz="2800">
                <a:latin typeface="Times New Roman" panose="02020603050405020304" charset="0"/>
                <a:cs typeface="Times New Roman" panose="02020603050405020304" charset="0"/>
              </a:rPr>
              <a:t>Visual Evidence: Graphs, charts, </a:t>
            </a:r>
            <a:r>
              <a:rPr lang="en-US" sz="2800">
                <a:latin typeface="Times New Roman" panose="02020603050405020304" charset="0"/>
                <a:cs typeface="Times New Roman" panose="02020603050405020304" charset="0"/>
              </a:rPr>
              <a:t>or </a:t>
            </a:r>
            <a:r>
              <a:rPr sz="2800">
                <a:latin typeface="Times New Roman" panose="02020603050405020304" charset="0"/>
                <a:cs typeface="Times New Roman" panose="02020603050405020304" charset="0"/>
              </a:rPr>
              <a:t>images</a:t>
            </a:r>
            <a:endParaRPr sz="28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2257425" y="688340"/>
            <a:ext cx="5921375" cy="645160"/>
          </a:xfrm>
          <a:prstGeom prst="rect">
            <a:avLst/>
          </a:prstGeom>
          <a:noFill/>
        </p:spPr>
        <p:txBody>
          <a:bodyPr wrap="square" rtlCol="0">
            <a:spAutoFit/>
          </a:bodyPr>
          <a:lstStyle/>
          <a:p>
            <a:pPr algn="ctr"/>
            <a:r>
              <a:rPr lang="en-US" altLang="zh-CN" sz="3600" b="1">
                <a:solidFill>
                  <a:schemeClr val="accent1"/>
                </a:solidFill>
                <a:latin typeface="Times New Roman" panose="02020603050405020304" charset="0"/>
                <a:cs typeface="Times New Roman" panose="02020603050405020304" charset="0"/>
              </a:rPr>
              <a:t>How to incorporate evidence</a:t>
            </a:r>
            <a:endParaRPr lang="en-US" altLang="zh-CN" sz="36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329690" y="1792605"/>
            <a:ext cx="9522460" cy="1706880"/>
          </a:xfrm>
          <a:prstGeom prst="rect">
            <a:avLst/>
          </a:prstGeom>
          <a:noFill/>
        </p:spPr>
        <p:txBody>
          <a:bodyPr wrap="square" rtlCol="0">
            <a:spAutoFit/>
          </a:bodyPr>
          <a:lstStyle/>
          <a:p>
            <a:pPr indent="0" algn="just" fontAlgn="auto">
              <a:lnSpc>
                <a:spcPct val="125000"/>
              </a:lnSpc>
            </a:pPr>
            <a:r>
              <a:rPr lang="en-US" altLang="zh-CN" sz="2800" b="1">
                <a:solidFill>
                  <a:schemeClr val="accent2">
                    <a:lumMod val="75000"/>
                  </a:schemeClr>
                </a:solidFill>
                <a:latin typeface="Times New Roman" panose="02020603050405020304" charset="0"/>
                <a:cs typeface="Times New Roman" panose="02020603050405020304" charset="0"/>
              </a:rPr>
              <a:t>1. Direct quotation: </a:t>
            </a:r>
            <a:endParaRPr lang="en-US" altLang="zh-CN" sz="2800" b="1">
              <a:solidFill>
                <a:schemeClr val="accent2">
                  <a:lumMod val="75000"/>
                </a:schemeClr>
              </a:solidFill>
              <a:latin typeface="Times New Roman" panose="02020603050405020304" charset="0"/>
              <a:cs typeface="Times New Roman" panose="02020603050405020304" charset="0"/>
            </a:endParaRPr>
          </a:p>
          <a:p>
            <a:pPr indent="711200" algn="just" fontAlgn="auto">
              <a:lnSpc>
                <a:spcPct val="125000"/>
              </a:lnSpc>
              <a:extLst>
                <a:ext uri="{35155182-B16C-46BC-9424-99874614C6A1}">
                  <wpsdc:indentchars xmlns:wpsdc="http://www.wps.cn/officeDocument/2017/drawingmlCustomData" val="200" checksum="3773799597"/>
                </a:ext>
              </a:extLst>
            </a:pPr>
            <a:r>
              <a:rPr lang="en-US" altLang="zh-CN" sz="2800" b="1">
                <a:latin typeface="Times New Roman" panose="02020603050405020304" charset="0"/>
                <a:cs typeface="Times New Roman" panose="02020603050405020304" charset="0"/>
              </a:rPr>
              <a:t>Exact words</a:t>
            </a:r>
            <a:r>
              <a:rPr lang="en-US" altLang="zh-CN" sz="2800">
                <a:latin typeface="Times New Roman" panose="02020603050405020304" charset="0"/>
                <a:cs typeface="Times New Roman" panose="02020603050405020304" charset="0"/>
              </a:rPr>
              <a:t> of a source reproduced in the academic paper, often within quotation marks and with the source cited as references.</a:t>
            </a:r>
            <a:endParaRPr lang="en-US" altLang="zh-CN" sz="28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1063625"/>
            <a:ext cx="9592945" cy="5200650"/>
          </a:xfrm>
          <a:prstGeom prst="rect">
            <a:avLst/>
          </a:prstGeom>
          <a:noFill/>
        </p:spPr>
        <p:txBody>
          <a:bodyPr wrap="square" rtlCol="0">
            <a:spAutoFit/>
          </a:bodyPr>
          <a:lstStyle/>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Metaphor analysis is an important investigative tool in news discourse analysis. This is partly because news is “a very metaphorical register” (Krennmayr, 2011). In fact, scholars argue that metaphors frame social realities through a hiding-and-highlighting process (Semino et al., 2018). Following Van Dijk (2006a), we view ideology as “systems of ideas” consisting of “social representations that define the social identity of a group, that is, its shared beliefs about its fundamental conditions and ways of existence and reproduction” . Manipulation, on the other hand, is influencing “the beliefs of the recipients, and indirectly a control of the actions of recipients based on such manipulated beliefs” (Van Dijk, 2006b). In metaphor analyses, “ideology manipulation” therefore refers to the use of metaphors to influence peoples’ beliefs, understandings, and experiences of events, thus potentially shaping their subsequent relevant actions.</a:t>
            </a: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537210" y="75628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551305" y="1383030"/>
            <a:ext cx="8634730" cy="2245360"/>
          </a:xfrm>
          <a:prstGeom prst="rect">
            <a:avLst/>
          </a:prstGeom>
          <a:noFill/>
        </p:spPr>
        <p:txBody>
          <a:bodyPr wrap="square" rtlCol="0">
            <a:spAutoFit/>
          </a:bodyPr>
          <a:lstStyle/>
          <a:p>
            <a:pPr indent="0" algn="just" fontAlgn="auto"/>
            <a:r>
              <a:rPr lang="en-US" altLang="zh-CN" sz="2800" b="1">
                <a:solidFill>
                  <a:schemeClr val="accent2">
                    <a:lumMod val="75000"/>
                  </a:schemeClr>
                </a:solidFill>
                <a:latin typeface="Times New Roman" panose="02020603050405020304" charset="0"/>
                <a:cs typeface="Times New Roman" panose="02020603050405020304" charset="0"/>
              </a:rPr>
              <a:t>2. Paraphrasing: </a:t>
            </a: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endParaRPr lang="en-US" altLang="zh-CN" sz="2800">
              <a:latin typeface="Times New Roman" panose="02020603050405020304" charset="0"/>
              <a:cs typeface="Times New Roman" panose="02020603050405020304" charset="0"/>
            </a:endParaRPr>
          </a:p>
          <a:p>
            <a:pPr indent="711200" algn="just" fontAlgn="auto">
              <a:extLst>
                <a:ext uri="{35155182-B16C-46BC-9424-99874614C6A1}">
                  <wpsdc:indentchars xmlns:wpsdc="http://www.wps.cn/officeDocument/2017/drawingmlCustomData" val="200" checksum="3773799597"/>
                </a:ext>
              </a:extLst>
            </a:pPr>
            <a:r>
              <a:rPr lang="en-US" altLang="zh-CN" sz="2800">
                <a:latin typeface="Times New Roman" panose="02020603050405020304" charset="0"/>
                <a:cs typeface="Times New Roman" panose="02020603050405020304" charset="0"/>
              </a:rPr>
              <a:t>The </a:t>
            </a:r>
            <a:r>
              <a:rPr lang="en-US" altLang="zh-CN" sz="2800" b="1">
                <a:latin typeface="Times New Roman" panose="02020603050405020304" charset="0"/>
                <a:cs typeface="Times New Roman" panose="02020603050405020304" charset="0"/>
              </a:rPr>
              <a:t>explanation </a:t>
            </a:r>
            <a:r>
              <a:rPr lang="en-US" altLang="zh-CN" sz="2800">
                <a:latin typeface="Times New Roman" panose="02020603050405020304" charset="0"/>
                <a:cs typeface="Times New Roman" panose="02020603050405020304" charset="0"/>
              </a:rPr>
              <a:t>of the original text in your own words. It’s a way of using your own voice to convey the message without simply repeating what the author has said. </a:t>
            </a:r>
            <a:endParaRPr lang="en-US" altLang="zh-CN" sz="28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064895" y="1167130"/>
            <a:ext cx="10210165" cy="4154170"/>
          </a:xfrm>
          <a:prstGeom prst="rect">
            <a:avLst/>
          </a:prstGeom>
          <a:noFill/>
        </p:spPr>
        <p:txBody>
          <a:bodyPr wrap="square" rtlCol="0">
            <a:spAutoFit/>
          </a:bodyPr>
          <a:lstStyle/>
          <a:p>
            <a:pPr indent="609600" algn="just" fontAlgn="auto">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Technological advancement has played an important part in energy transition around the globe. The countries that adopted this change early on have experienced rapid progress. The role of R&amp;D on transition from traditional or nonrenewable sources to contemporary and renewable energy sources is becoming increasingly important. The governments play an important role in bringing out clean and green production-oriented energy policies with the leverage of R&amp;D expenditure. The investment in R&amp;D promotes renewable energy production and boosts innovation in energy conservation, causing overall energy consumption to decrease. Thus, R&amp;D investment tends to reduce the dependency on natural resources by adopting efficient technologies that help reduce emissions and environmental degradation.</a:t>
            </a: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611505" y="54419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82395" y="1155700"/>
            <a:ext cx="9479280" cy="2245360"/>
          </a:xfrm>
          <a:prstGeom prst="rect">
            <a:avLst/>
          </a:prstGeom>
          <a:noFill/>
        </p:spPr>
        <p:txBody>
          <a:bodyPr wrap="square" rtlCol="0">
            <a:spAutoFit/>
          </a:bodyPr>
          <a:lstStyle/>
          <a:p>
            <a:pPr indent="0" algn="just" fontAlgn="auto"/>
            <a:r>
              <a:rPr lang="en-US" altLang="zh-CN" sz="2800" b="1">
                <a:solidFill>
                  <a:schemeClr val="accent2">
                    <a:lumMod val="75000"/>
                  </a:schemeClr>
                </a:solidFill>
                <a:latin typeface="Times New Roman" panose="02020603050405020304" charset="0"/>
                <a:cs typeface="Times New Roman" panose="02020603050405020304" charset="0"/>
              </a:rPr>
              <a:t>3. Summarizing:</a:t>
            </a: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endParaRPr lang="en-US" altLang="zh-CN" sz="2800">
              <a:solidFill>
                <a:srgbClr val="FF0000"/>
              </a:solidFill>
              <a:latin typeface="Times New Roman" panose="02020603050405020304" charset="0"/>
              <a:cs typeface="Times New Roman" panose="02020603050405020304" charset="0"/>
            </a:endParaRPr>
          </a:p>
          <a:p>
            <a:pPr indent="711200" algn="just" fontAlgn="auto">
              <a:extLst>
                <a:ext uri="{35155182-B16C-46BC-9424-99874614C6A1}">
                  <wpsdc:indentchars xmlns:wpsdc="http://www.wps.cn/officeDocument/2017/drawingmlCustomData" val="200" checksum="3773799597"/>
                </a:ext>
              </a:extLst>
            </a:pPr>
            <a:r>
              <a:rPr lang="en-US" altLang="zh-CN" sz="2800">
                <a:latin typeface="Times New Roman" panose="02020603050405020304" charset="0"/>
                <a:cs typeface="Times New Roman" panose="02020603050405020304" charset="0"/>
              </a:rPr>
              <a:t>A </a:t>
            </a:r>
            <a:r>
              <a:rPr lang="en-US" altLang="zh-CN" sz="2800" b="1">
                <a:latin typeface="Times New Roman" panose="02020603050405020304" charset="0"/>
                <a:cs typeface="Times New Roman" panose="02020603050405020304" charset="0"/>
              </a:rPr>
              <a:t>brief overview</a:t>
            </a:r>
            <a:r>
              <a:rPr lang="en-US" altLang="zh-CN" sz="2800">
                <a:latin typeface="Times New Roman" panose="02020603050405020304" charset="0"/>
                <a:cs typeface="Times New Roman" panose="02020603050405020304" charset="0"/>
              </a:rPr>
              <a:t> of a text, with the main points and ideas in the text identified and expressed in your own words.</a:t>
            </a:r>
            <a:endParaRPr lang="en-US" altLang="zh-CN" sz="2800">
              <a:latin typeface="Times New Roman" panose="02020603050405020304" charset="0"/>
              <a:cs typeface="Times New Roman" panose="02020603050405020304" charset="0"/>
            </a:endParaRPr>
          </a:p>
          <a:p>
            <a:pPr indent="711200" algn="just" fontAlgn="auto">
              <a:extLst>
                <a:ext uri="{35155182-B16C-46BC-9424-99874614C6A1}">
                  <wpsdc:indentchars xmlns:wpsdc="http://www.wps.cn/officeDocument/2017/drawingmlCustomData" val="200" checksum="3773799597"/>
                </a:ext>
              </a:extLst>
            </a:pPr>
            <a:endParaRPr lang="en-US" altLang="zh-CN" sz="28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958850" y="781685"/>
            <a:ext cx="10559415" cy="5631180"/>
          </a:xfrm>
          <a:prstGeom prst="rect">
            <a:avLst/>
          </a:prstGeom>
          <a:noFill/>
        </p:spPr>
        <p:txBody>
          <a:bodyPr wrap="square" rtlCol="0">
            <a:spAutoFit/>
          </a:bodyPr>
          <a:lstStyle/>
          <a:p>
            <a:pPr indent="609600" algn="just" fontAlgn="auto">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Several studies have reviewed relevant literature on the textile and apparel industry (TAI). Luo et al. (2021) reviewed the environmental sustainability assessment methods and discussed about their limitations in the TAI; Mukendi et al. (2020) reviewed research on management perspectives for sustainable fashion and identified social impacts and chances for further research; Islam et al. (2021) conducted a review of environmentally sustainable practices in a variety of manufacturing processes in the TAI and developed a conceptual framework to provide guidance on sustainable practice; Thorisdottir and Johannsdottir (2020) reviewed the documents published from 2003 to 2019, focusing on the impact of corporate social responsibility on sustainability of the fashion industry; Additionally, Jia et al. (2020) analyzed the drivers, obstacles, practices, and metrics of circular economy in the TAI and proposed a conceptual model; K</a:t>
            </a:r>
            <a:r>
              <a:rPr lang="en-US" altLang="en-US" sz="2400" i="1">
                <a:latin typeface="Times New Roman" panose="02020603050405020304" charset="0"/>
                <a:cs typeface="Times New Roman" panose="02020603050405020304" charset="0"/>
              </a:rPr>
              <a:t>ö</a:t>
            </a:r>
            <a:r>
              <a:rPr lang="en-US" altLang="zh-CN" sz="2400" i="1">
                <a:latin typeface="Times New Roman" panose="02020603050405020304" charset="0"/>
                <a:cs typeface="Times New Roman" panose="02020603050405020304" charset="0"/>
              </a:rPr>
              <a:t>ksal et al. (2017) provided a review of the social issues in the TAI on sustainable supply chain management; and Tey et al. (2018) reviewed the key drivers that influence consumers’ willingness on paying more when purchasing sustainable clothing products.</a:t>
            </a: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611505" y="24574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82395" y="1322070"/>
            <a:ext cx="9453880" cy="2353310"/>
          </a:xfrm>
          <a:prstGeom prst="rect">
            <a:avLst/>
          </a:prstGeom>
          <a:noFill/>
        </p:spPr>
        <p:txBody>
          <a:bodyPr wrap="square" rtlCol="0">
            <a:spAutoFit/>
          </a:bodyPr>
          <a:lstStyle/>
          <a:p>
            <a:pPr indent="711200" algn="just" fontAlgn="auto">
              <a:lnSpc>
                <a:spcPct val="100000"/>
              </a:lnSpc>
              <a:extLst>
                <a:ext uri="{35155182-B16C-46BC-9424-99874614C6A1}">
                  <wpsdc:indentchars xmlns:wpsdc="http://www.wps.cn/officeDocument/2017/drawingmlCustomData" val="200" checksum="3773799597"/>
                </a:ext>
              </a:extLst>
            </a:pPr>
            <a:r>
              <a:rPr lang="en-US" altLang="zh-CN" sz="2800" b="1">
                <a:solidFill>
                  <a:schemeClr val="accent2">
                    <a:lumMod val="75000"/>
                  </a:schemeClr>
                </a:solidFill>
                <a:latin typeface="Times New Roman" panose="02020603050405020304" charset="0"/>
                <a:cs typeface="Times New Roman" panose="02020603050405020304" charset="0"/>
              </a:rPr>
              <a:t>4. Factual data</a:t>
            </a:r>
            <a:endParaRPr lang="en-US" altLang="zh-CN" sz="2800" b="1">
              <a:solidFill>
                <a:schemeClr val="accent2">
                  <a:lumMod val="75000"/>
                </a:schemeClr>
              </a:solidFill>
              <a:latin typeface="Times New Roman" panose="02020603050405020304" charset="0"/>
              <a:cs typeface="Times New Roman" panose="02020603050405020304" charset="0"/>
            </a:endParaRPr>
          </a:p>
          <a:p>
            <a:pPr indent="711200" algn="just" fontAlgn="auto">
              <a:lnSpc>
                <a:spcPct val="100000"/>
              </a:lnSpc>
              <a:extLst>
                <a:ext uri="{35155182-B16C-46BC-9424-99874614C6A1}">
                  <wpsdc:indentchars xmlns:wpsdc="http://www.wps.cn/officeDocument/2017/drawingmlCustomData" val="200" checksum="3773799597"/>
                </a:ext>
              </a:extLst>
            </a:pPr>
            <a:endParaRPr lang="en-US" altLang="zh-CN" sz="2800" b="1">
              <a:solidFill>
                <a:srgbClr val="FF0000"/>
              </a:solidFill>
              <a:latin typeface="Times New Roman" panose="02020603050405020304" charset="0"/>
              <a:cs typeface="Times New Roman" panose="02020603050405020304" charset="0"/>
            </a:endParaRPr>
          </a:p>
          <a:p>
            <a:pPr indent="711200" algn="just" fontAlgn="auto">
              <a:lnSpc>
                <a:spcPct val="100000"/>
              </a:lnSpc>
              <a:extLst>
                <a:ext uri="{35155182-B16C-46BC-9424-99874614C6A1}">
                  <wpsdc:indentchars xmlns:wpsdc="http://www.wps.cn/officeDocument/2017/drawingmlCustomData" val="200" checksum="3773799597"/>
                </a:ext>
              </a:extLst>
            </a:pPr>
            <a:r>
              <a:rPr lang="en-US" altLang="zh-CN" sz="2800">
                <a:solidFill>
                  <a:srgbClr val="FF0000"/>
                </a:solidFill>
                <a:latin typeface="Times New Roman" panose="02020603050405020304" charset="0"/>
                <a:cs typeface="Times New Roman" panose="02020603050405020304" charset="0"/>
              </a:rPr>
              <a:t> </a:t>
            </a:r>
            <a:r>
              <a:rPr lang="en-US" altLang="zh-CN" sz="2800">
                <a:latin typeface="Times New Roman" panose="02020603050405020304" charset="0"/>
                <a:cs typeface="Times New Roman" panose="02020603050405020304" charset="0"/>
              </a:rPr>
              <a:t>Statistics, numbers, or other types of data that support your main argument.</a:t>
            </a:r>
            <a:endParaRPr lang="en-US" altLang="zh-CN" sz="2800">
              <a:latin typeface="Times New Roman" panose="02020603050405020304" charset="0"/>
              <a:cs typeface="Times New Roman" panose="02020603050405020304" charset="0"/>
            </a:endParaRPr>
          </a:p>
          <a:p>
            <a:pPr indent="711200" algn="just" fontAlgn="auto">
              <a:lnSpc>
                <a:spcPct val="125000"/>
              </a:lnSpc>
              <a:extLst>
                <a:ext uri="{35155182-B16C-46BC-9424-99874614C6A1}">
                  <wpsdc:indentchars xmlns:wpsdc="http://www.wps.cn/officeDocument/2017/drawingmlCustomData" val="200" checksum="3773799597"/>
                </a:ext>
              </a:extLst>
            </a:pPr>
            <a:endParaRPr lang="en-US" altLang="zh-CN" sz="28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223645" y="1002665"/>
            <a:ext cx="9982200" cy="5169535"/>
          </a:xfrm>
          <a:prstGeom prst="rect">
            <a:avLst/>
          </a:prstGeom>
          <a:noFill/>
        </p:spPr>
        <p:txBody>
          <a:bodyPr wrap="square" rtlCol="0">
            <a:sp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Practices in the TAI have led to numerous environmental and social problems, such as high emissions, high water consumption, high-energy consumption, and heavy pollution. In the European Union (EU), 2%–10% of current environmental impacts are a result of TAI consumption (Liu et al., 2020; Manda et al., 2015). In China, the textile industry accounted for 2.6% of the total industrial energy consumption in 2019 (NBSB, 2021); further, 1.96 million tons of wastewater, accounting for 10.5% of the total industrial wastewater consumption, were discharged into sewage treatment plants (Liu et al., 2020). As the second largest industrial polluter after the oil industry, the apparel industry is a 10% contributor to global carbon emissions (Muthukumarana et al., 2018).</a:t>
            </a: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611505" y="39370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325"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5" name="文本框 14"/>
          <p:cNvSpPr txBox="1"/>
          <p:nvPr/>
        </p:nvSpPr>
        <p:spPr>
          <a:xfrm>
            <a:off x="441325" y="0"/>
            <a:ext cx="2693035" cy="583565"/>
          </a:xfrm>
          <a:prstGeom prst="rect">
            <a:avLst/>
          </a:prstGeom>
          <a:solidFill>
            <a:schemeClr val="accent1">
              <a:lumMod val="75000"/>
            </a:schemeClr>
          </a:solidFill>
        </p:spPr>
        <p:txBody>
          <a:bodyPr wrap="square" rtlCol="0">
            <a:spAutoFit/>
          </a:bodyPr>
          <a:p>
            <a:r>
              <a:rPr lang="en-US" altLang="zh-CN" sz="3200" b="1">
                <a:solidFill>
                  <a:schemeClr val="bg1"/>
                </a:solidFill>
              </a:rPr>
              <a:t>Warm-up</a:t>
            </a:r>
            <a:endParaRPr lang="en-US" altLang="zh-CN" sz="3200" b="1">
              <a:solidFill>
                <a:schemeClr val="bg1"/>
              </a:solidFill>
            </a:endParaRPr>
          </a:p>
        </p:txBody>
      </p:sp>
      <p:sp>
        <p:nvSpPr>
          <p:cNvPr id="2" name="文本框 1"/>
          <p:cNvSpPr txBox="1"/>
          <p:nvPr/>
        </p:nvSpPr>
        <p:spPr>
          <a:xfrm>
            <a:off x="1813560" y="1762760"/>
            <a:ext cx="7826375" cy="3046095"/>
          </a:xfrm>
          <a:prstGeom prst="rect">
            <a:avLst/>
          </a:prstGeom>
          <a:noFill/>
        </p:spPr>
        <p:txBody>
          <a:bodyPr wrap="square" rtlCol="0">
            <a:spAutoFit/>
          </a:bodyPr>
          <a:p>
            <a:pPr algn="just"/>
            <a:r>
              <a:rPr lang="en-US" altLang="zh-CN" sz="3200" b="1" i="1">
                <a:solidFill>
                  <a:schemeClr val="accent1"/>
                </a:solidFill>
                <a:latin typeface="Times New Roman" panose="02020603050405020304" charset="0"/>
                <a:cs typeface="Times New Roman" panose="02020603050405020304" charset="0"/>
              </a:rPr>
              <a:t>Discuss the following questions in groups: </a:t>
            </a:r>
            <a:endParaRPr lang="en-US" altLang="zh-CN" sz="3200" b="1" i="1">
              <a:solidFill>
                <a:schemeClr val="accent1"/>
              </a:solidFill>
              <a:latin typeface="Times New Roman" panose="02020603050405020304" charset="0"/>
              <a:cs typeface="Times New Roman" panose="02020603050405020304" charset="0"/>
            </a:endParaRPr>
          </a:p>
          <a:p>
            <a:pPr algn="just"/>
            <a:endParaRPr lang="en-US" altLang="zh-CN" sz="3200">
              <a:solidFill>
                <a:schemeClr val="tx1"/>
              </a:solidFill>
              <a:latin typeface="Times New Roman" panose="02020603050405020304" charset="0"/>
              <a:cs typeface="Times New Roman" panose="02020603050405020304" charset="0"/>
            </a:endParaRPr>
          </a:p>
          <a:p>
            <a:pPr algn="just"/>
            <a:r>
              <a:rPr lang="en-US" altLang="zh-CN" sz="3200">
                <a:solidFill>
                  <a:schemeClr val="tx1"/>
                </a:solidFill>
                <a:latin typeface="Times New Roman" panose="02020603050405020304" charset="0"/>
                <a:cs typeface="Times New Roman" panose="02020603050405020304" charset="0"/>
              </a:rPr>
              <a:t>a) What is the purpose of providing evidence?</a:t>
            </a:r>
            <a:endParaRPr lang="en-US" altLang="zh-CN" sz="3200">
              <a:solidFill>
                <a:schemeClr val="tx1"/>
              </a:solidFill>
              <a:latin typeface="Times New Roman" panose="02020603050405020304" charset="0"/>
              <a:cs typeface="Times New Roman" panose="02020603050405020304" charset="0"/>
            </a:endParaRPr>
          </a:p>
          <a:p>
            <a:pPr algn="just"/>
            <a:r>
              <a:rPr lang="en-US" altLang="zh-CN" sz="3200">
                <a:solidFill>
                  <a:schemeClr val="tx1"/>
                </a:solidFill>
                <a:latin typeface="Times New Roman" panose="02020603050405020304" charset="0"/>
                <a:cs typeface="Times New Roman" panose="02020603050405020304" charset="0"/>
              </a:rPr>
              <a:t>b) What are different types of evidence?</a:t>
            </a:r>
            <a:endParaRPr lang="en-US" altLang="zh-CN" sz="3200">
              <a:solidFill>
                <a:schemeClr val="tx1"/>
              </a:solidFill>
              <a:latin typeface="Times New Roman" panose="02020603050405020304" charset="0"/>
              <a:cs typeface="Times New Roman" panose="02020603050405020304" charset="0"/>
            </a:endParaRPr>
          </a:p>
          <a:p>
            <a:pPr algn="just"/>
            <a:r>
              <a:rPr lang="en-US" altLang="zh-CN" sz="3200">
                <a:solidFill>
                  <a:schemeClr val="tx1"/>
                </a:solidFill>
                <a:latin typeface="Times New Roman" panose="02020603050405020304" charset="0"/>
                <a:cs typeface="Times New Roman" panose="02020603050405020304" charset="0"/>
              </a:rPr>
              <a:t>c) What are the proper ways to connect evidence and the argument?</a:t>
            </a:r>
            <a:endParaRPr lang="en-US" altLang="zh-CN" sz="3200">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659130"/>
            <a:ext cx="17938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1</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384935" y="1034415"/>
            <a:ext cx="7837170" cy="460375"/>
          </a:xfrm>
          <a:prstGeom prst="rect">
            <a:avLst/>
          </a:prstGeom>
          <a:noFill/>
        </p:spPr>
        <p:txBody>
          <a:bodyPr wrap="square" rtlCol="0">
            <a:spAutoFit/>
          </a:bodyPr>
          <a:lstStyle/>
          <a:p>
            <a:r>
              <a:rPr lang="en-US" altLang="zh-CN" sz="2400" b="1" i="1">
                <a:solidFill>
                  <a:schemeClr val="accent1"/>
                </a:solidFill>
                <a:latin typeface="Times New Roman" panose="02020603050405020304" charset="0"/>
                <a:cs typeface="Times New Roman" panose="02020603050405020304" charset="0"/>
              </a:rPr>
              <a:t>Identify the type of evidence for the following passages.</a:t>
            </a:r>
            <a:endParaRPr lang="en-US" altLang="zh-CN" sz="2400" b="1" i="1">
              <a:solidFill>
                <a:schemeClr val="accent1"/>
              </a:solidFill>
              <a:latin typeface="Times New Roman" panose="02020603050405020304" charset="0"/>
              <a:cs typeface="Times New Roman" panose="02020603050405020304" charset="0"/>
            </a:endParaRPr>
          </a:p>
        </p:txBody>
      </p:sp>
      <p:graphicFrame>
        <p:nvGraphicFramePr>
          <p:cNvPr id="9" name="表格 8"/>
          <p:cNvGraphicFramePr/>
          <p:nvPr/>
        </p:nvGraphicFramePr>
        <p:xfrm>
          <a:off x="1498600" y="1571625"/>
          <a:ext cx="9330690" cy="792480"/>
        </p:xfrm>
        <a:graphic>
          <a:graphicData uri="http://schemas.openxmlformats.org/drawingml/2006/table">
            <a:tbl>
              <a:tblPr firstRow="1" bandRow="1">
                <a:tableStyleId>{5940675A-B579-460E-94D1-54222C63F5DA}</a:tableStyleId>
              </a:tblPr>
              <a:tblGrid>
                <a:gridCol w="2988310"/>
                <a:gridCol w="3100705"/>
                <a:gridCol w="3241675"/>
              </a:tblGrid>
              <a:tr h="329565">
                <a:tc>
                  <a:txBody>
                    <a:bodyPr/>
                    <a:lstStyle/>
                    <a:p>
                      <a:pPr algn="ctr">
                        <a:buNone/>
                      </a:pPr>
                      <a:r>
                        <a:rPr lang="en-US" altLang="zh-CN" sz="2000">
                          <a:latin typeface="Times New Roman" panose="02020603050405020304" charset="0"/>
                          <a:cs typeface="Times New Roman" panose="02020603050405020304" charset="0"/>
                        </a:rPr>
                        <a:t>A. Analogical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2000">
                          <a:latin typeface="Times New Roman" panose="02020603050405020304" charset="0"/>
                          <a:cs typeface="Times New Roman" panose="02020603050405020304" charset="0"/>
                        </a:rPr>
                        <a:t>B. Anecdotal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2000">
                          <a:latin typeface="Times New Roman" panose="02020603050405020304" charset="0"/>
                          <a:cs typeface="Times New Roman" panose="02020603050405020304" charset="0"/>
                        </a:rPr>
                        <a:t>C. Logical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18770">
                <a:tc>
                  <a:txBody>
                    <a:bodyPr/>
                    <a:lstStyle/>
                    <a:p>
                      <a:pPr algn="ctr">
                        <a:buNone/>
                      </a:pPr>
                      <a:r>
                        <a:rPr lang="en-US" altLang="zh-CN" sz="2000">
                          <a:latin typeface="Times New Roman" panose="02020603050405020304" charset="0"/>
                          <a:cs typeface="Times New Roman" panose="02020603050405020304" charset="0"/>
                        </a:rPr>
                        <a:t>D. Statistical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2000">
                          <a:latin typeface="Times New Roman" panose="02020603050405020304" charset="0"/>
                          <a:cs typeface="Times New Roman" panose="02020603050405020304" charset="0"/>
                        </a:rPr>
                        <a:t>  E. Testimonial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2000">
                          <a:latin typeface="Times New Roman" panose="02020603050405020304" charset="0"/>
                          <a:cs typeface="Times New Roman" panose="02020603050405020304" charset="0"/>
                        </a:rPr>
                        <a:t>F. Textual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34" name="矩形: 圆角 33"/>
          <p:cNvSpPr/>
          <p:nvPr>
            <p:custDataLst>
              <p:tags r:id="rId2"/>
            </p:custDataLst>
          </p:nvPr>
        </p:nvSpPr>
        <p:spPr>
          <a:xfrm>
            <a:off x="1052830" y="2438400"/>
            <a:ext cx="10307955" cy="3904615"/>
          </a:xfrm>
          <a:prstGeom prst="roundRect">
            <a:avLst/>
          </a:prstGeom>
          <a:solidFill>
            <a:srgbClr val="ABC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61" name="TextBox 6"/>
          <p:cNvSpPr txBox="1"/>
          <p:nvPr>
            <p:custDataLst>
              <p:tags r:id="rId3"/>
            </p:custDataLst>
          </p:nvPr>
        </p:nvSpPr>
        <p:spPr>
          <a:xfrm>
            <a:off x="1148715" y="2597150"/>
            <a:ext cx="10064115" cy="3745865"/>
          </a:xfrm>
          <a:prstGeom prst="rect">
            <a:avLst/>
          </a:prstGeom>
          <a:noFill/>
        </p:spPr>
        <p:txBody>
          <a:bodyPr wrap="square" rtlCol="0" anchor="t">
            <a:noAutofit/>
          </a:bodyPr>
          <a:lstStyle/>
          <a:p>
            <a:pPr indent="457200" algn="just" defTabSz="457200" fontAlgn="auto">
              <a:lnSpc>
                <a:spcPct val="120000"/>
              </a:lnSpc>
            </a:pPr>
            <a:r>
              <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rPr>
              <a:t>The first perspective we looked at in our study was to identify how well the respondents understood the concept of artificial intelligence. Our results show that 84.6% consider that they know what artificial intelligence means, whereas 12% claim that they do not know what the concept means. At the same time, 3.4% answered “I don’t know/I won’t answer”. There are no significant differences between the categories of respondents based on the type of their undergraduate specialization, with the exception of those who do not know what the notion of artificial intelligence means. In this case, those respondents studying humanities register a score of 17.2%, whereas the respondents in technical studies register a score of just 6.8%. Based on the gender variable the following differences ensue: 95.5% of the male respondents and 75.8% of the female ones claim to know what artificial intelligence is. According to the same variable, there are differences in the case of those students who claim not to know what this concept means: 3.3% of them are male, while 19.1% are female.</a:t>
            </a:r>
            <a:endPar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endParaRPr>
          </a:p>
        </p:txBody>
      </p:sp>
      <p:sp>
        <p:nvSpPr>
          <p:cNvPr id="62" name="TextBox 7"/>
          <p:cNvSpPr txBox="1"/>
          <p:nvPr>
            <p:custDataLst>
              <p:tags r:id="rId4"/>
            </p:custDataLst>
          </p:nvPr>
        </p:nvSpPr>
        <p:spPr>
          <a:xfrm>
            <a:off x="4376420" y="2379980"/>
            <a:ext cx="2936240" cy="426085"/>
          </a:xfrm>
          <a:prstGeom prst="rect">
            <a:avLst/>
          </a:prstGeom>
          <a:noFill/>
        </p:spPr>
        <p:txBody>
          <a:bodyPr wrap="square" rtlCol="0" anchor="t">
            <a:noAutofit/>
          </a:bodyPr>
          <a:lstStyle/>
          <a:p>
            <a:pPr algn="ctr" defTabSz="457200"/>
            <a:r>
              <a:rPr lang="en-US" altLang="zh-CN" b="1" dirty="0">
                <a:solidFill>
                  <a:schemeClr val="accent1"/>
                </a:solidFill>
                <a:latin typeface="Calibri Light" panose="020F0302020204030204"/>
                <a:ea typeface="方正细谭黑简体"/>
                <a:cs typeface="Open Sans" panose="020B0606030504020204"/>
                <a:sym typeface="Calibri Light" panose="020F0302020204030204"/>
              </a:rPr>
              <a:t>Passage 1</a:t>
            </a:r>
            <a:endParaRPr lang="en-US" altLang="zh-CN" b="1" dirty="0">
              <a:solidFill>
                <a:schemeClr val="accent1"/>
              </a:solidFill>
              <a:latin typeface="Calibri Light" panose="020F0302020204030204"/>
              <a:ea typeface="方正细谭黑简体"/>
              <a:cs typeface="Open Sans" panose="020B0606030504020204"/>
              <a:sym typeface="Calibri Light" panose="020F0302020204030204"/>
            </a:endParaRPr>
          </a:p>
        </p:txBody>
      </p:sp>
      <p:sp>
        <p:nvSpPr>
          <p:cNvPr id="18" name="文本框 17"/>
          <p:cNvSpPr txBox="1"/>
          <p:nvPr/>
        </p:nvSpPr>
        <p:spPr>
          <a:xfrm>
            <a:off x="7451090" y="2379980"/>
            <a:ext cx="572135" cy="398780"/>
          </a:xfrm>
          <a:prstGeom prst="rect">
            <a:avLst/>
          </a:prstGeom>
          <a:noFill/>
        </p:spPr>
        <p:txBody>
          <a:bodyPr wrap="square" rtlCol="0">
            <a:spAutoFit/>
          </a:bodyPr>
          <a:lstStyle/>
          <a:p>
            <a:r>
              <a:rPr lang="en-US" altLang="zh-CN" sz="2000" b="1">
                <a:solidFill>
                  <a:srgbClr val="FF0000"/>
                </a:solidFill>
              </a:rPr>
              <a:t>D</a:t>
            </a:r>
            <a:endParaRPr lang="en-US" altLang="zh-CN" sz="2000" b="1">
              <a:solidFill>
                <a:srgbClr val="FF0000"/>
              </a:solidFill>
            </a:endParaRPr>
          </a:p>
        </p:txBody>
      </p:sp>
      <p:sp>
        <p:nvSpPr>
          <p:cNvPr id="6" name="文本框 5"/>
          <p:cNvSpPr txBox="1"/>
          <p:nvPr/>
        </p:nvSpPr>
        <p:spPr>
          <a:xfrm>
            <a:off x="441325" y="0"/>
            <a:ext cx="2613025" cy="583565"/>
          </a:xfrm>
          <a:prstGeom prst="rect">
            <a:avLst/>
          </a:prstGeom>
          <a:solidFill>
            <a:schemeClr val="accent1">
              <a:lumMod val="75000"/>
            </a:schemeClr>
          </a:solidFill>
        </p:spPr>
        <p:txBody>
          <a:bodyPr wrap="square" rtlCol="0">
            <a:spAutoFit/>
          </a:bodyPr>
          <a:p>
            <a:r>
              <a:rPr lang="en-US" altLang="zh-CN" sz="3200" b="1">
                <a:solidFill>
                  <a:schemeClr val="bg1"/>
                </a:solidFill>
              </a:rPr>
              <a:t>Exercises</a:t>
            </a:r>
            <a:endParaRPr lang="en-US" altLang="zh-CN" sz="3200" b="1">
              <a:solidFill>
                <a:schemeClr val="bg1"/>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9" name="表格 8"/>
          <p:cNvGraphicFramePr/>
          <p:nvPr>
            <p:custDataLst>
              <p:tags r:id="rId2"/>
            </p:custDataLst>
          </p:nvPr>
        </p:nvGraphicFramePr>
        <p:xfrm>
          <a:off x="1431290" y="668020"/>
          <a:ext cx="9681845" cy="914400"/>
        </p:xfrm>
        <a:graphic>
          <a:graphicData uri="http://schemas.openxmlformats.org/drawingml/2006/table">
            <a:tbl>
              <a:tblPr firstRow="1" bandRow="1">
                <a:tableStyleId>{5940675A-B579-460E-94D1-54222C63F5DA}</a:tableStyleId>
              </a:tblPr>
              <a:tblGrid>
                <a:gridCol w="3100705"/>
                <a:gridCol w="3217545"/>
                <a:gridCol w="3363595"/>
              </a:tblGrid>
              <a:tr h="329565">
                <a:tc>
                  <a:txBody>
                    <a:bodyPr/>
                    <a:lstStyle/>
                    <a:p>
                      <a:pPr algn="ctr">
                        <a:buNone/>
                      </a:pPr>
                      <a:r>
                        <a:rPr lang="en-US" altLang="zh-CN" sz="2000">
                          <a:latin typeface="Times New Roman" panose="02020603050405020304" charset="0"/>
                          <a:cs typeface="Times New Roman" panose="02020603050405020304" charset="0"/>
                        </a:rPr>
                        <a:t>A. Analogical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2000">
                          <a:latin typeface="Times New Roman" panose="02020603050405020304" charset="0"/>
                          <a:cs typeface="Times New Roman" panose="02020603050405020304" charset="0"/>
                        </a:rPr>
                        <a:t>B. Anecdotal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2000">
                          <a:latin typeface="Times New Roman" panose="02020603050405020304" charset="0"/>
                          <a:cs typeface="Times New Roman" panose="02020603050405020304" charset="0"/>
                        </a:rPr>
                        <a:t>C. Logical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18770">
                <a:tc>
                  <a:txBody>
                    <a:bodyPr/>
                    <a:lstStyle/>
                    <a:p>
                      <a:pPr algn="ctr">
                        <a:buNone/>
                      </a:pPr>
                      <a:r>
                        <a:rPr lang="en-US" altLang="zh-CN" sz="2000">
                          <a:latin typeface="Times New Roman" panose="02020603050405020304" charset="0"/>
                          <a:cs typeface="Times New Roman" panose="02020603050405020304" charset="0"/>
                        </a:rPr>
                        <a:t>D. Statistical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2000">
                          <a:latin typeface="Times New Roman" panose="02020603050405020304" charset="0"/>
                          <a:cs typeface="Times New Roman" panose="02020603050405020304" charset="0"/>
                        </a:rPr>
                        <a:t>  E. Testimonial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2000">
                          <a:latin typeface="Times New Roman" panose="02020603050405020304" charset="0"/>
                          <a:cs typeface="Times New Roman" panose="02020603050405020304" charset="0"/>
                        </a:rPr>
                        <a:t>F. Textual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pSp>
        <p:nvGrpSpPr>
          <p:cNvPr id="2" name="组合 1"/>
          <p:cNvGrpSpPr/>
          <p:nvPr/>
        </p:nvGrpSpPr>
        <p:grpSpPr>
          <a:xfrm>
            <a:off x="1148715" y="1992630"/>
            <a:ext cx="9964420" cy="4069801"/>
            <a:chOff x="1809" y="3138"/>
            <a:chExt cx="15692" cy="6670"/>
          </a:xfrm>
        </p:grpSpPr>
        <p:sp>
          <p:nvSpPr>
            <p:cNvPr id="34" name="矩形: 圆角 33"/>
            <p:cNvSpPr/>
            <p:nvPr>
              <p:custDataLst>
                <p:tags r:id="rId3"/>
              </p:custDataLst>
            </p:nvPr>
          </p:nvSpPr>
          <p:spPr>
            <a:xfrm>
              <a:off x="1809" y="3138"/>
              <a:ext cx="15692" cy="6670"/>
            </a:xfrm>
            <a:prstGeom prst="roundRect">
              <a:avLst/>
            </a:prstGeom>
            <a:solidFill>
              <a:srgbClr val="ABC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61" name="TextBox 6"/>
            <p:cNvSpPr txBox="1"/>
            <p:nvPr>
              <p:custDataLst>
                <p:tags r:id="rId4"/>
              </p:custDataLst>
            </p:nvPr>
          </p:nvSpPr>
          <p:spPr>
            <a:xfrm>
              <a:off x="1932" y="3799"/>
              <a:ext cx="15434" cy="4465"/>
            </a:xfrm>
            <a:prstGeom prst="rect">
              <a:avLst/>
            </a:prstGeom>
            <a:noFill/>
          </p:spPr>
          <p:txBody>
            <a:bodyPr wrap="square" rtlCol="0" anchor="t">
              <a:noAutofit/>
            </a:bodyPr>
            <a:lstStyle/>
            <a:p>
              <a:pPr indent="457200" algn="just" defTabSz="457200" fontAlgn="auto">
                <a:lnSpc>
                  <a:spcPct val="120000"/>
                </a:lnSpc>
              </a:pPr>
              <a:r>
                <a:rPr lang="en-US" altLang="zh-CN" sz="2000" dirty="0">
                  <a:solidFill>
                    <a:prstClr val="white"/>
                  </a:solidFill>
                  <a:latin typeface="Times New Roman" panose="02020603050405020304" charset="0"/>
                  <a:ea typeface="方正细谭黑简体"/>
                  <a:cs typeface="Times New Roman" panose="02020603050405020304" charset="0"/>
                  <a:sym typeface="Calibri Light" panose="020F0302020204030204"/>
                </a:rPr>
                <a:t>Technological advancement supplemented with globalization results in research and development, technical knowledge, and enhances a country’s growth by transitioning to renewable energy consumption and reducing environmental deterioration. In high-income countries, globalization can speed up economic activities in various ways. For example, technological innovation gives rise to renewable energy sources that not only boost production but also reduce the per unit cost of production by solar and wind forms of renewable energy sources. This gives even more reasons to adopt renewable energy sources to avoid the adverse effects of fossil fuel base production that increases the cost of production as well as its prices.</a:t>
              </a:r>
              <a:endParaRPr lang="en-US" altLang="zh-CN" sz="2000" dirty="0">
                <a:solidFill>
                  <a:prstClr val="white"/>
                </a:solidFill>
                <a:latin typeface="Times New Roman" panose="02020603050405020304" charset="0"/>
                <a:ea typeface="方正细谭黑简体"/>
                <a:cs typeface="Times New Roman" panose="02020603050405020304" charset="0"/>
                <a:sym typeface="Calibri Light" panose="020F0302020204030204"/>
              </a:endParaRPr>
            </a:p>
          </p:txBody>
        </p:sp>
        <p:sp>
          <p:nvSpPr>
            <p:cNvPr id="5" name="TextBox 7"/>
            <p:cNvSpPr txBox="1"/>
            <p:nvPr>
              <p:custDataLst>
                <p:tags r:id="rId5"/>
              </p:custDataLst>
            </p:nvPr>
          </p:nvSpPr>
          <p:spPr>
            <a:xfrm>
              <a:off x="6258" y="3138"/>
              <a:ext cx="4624" cy="661"/>
            </a:xfrm>
            <a:prstGeom prst="rect">
              <a:avLst/>
            </a:prstGeom>
            <a:noFill/>
          </p:spPr>
          <p:txBody>
            <a:bodyPr wrap="square" rtlCol="0" anchor="t">
              <a:noAutofit/>
            </a:bodyPr>
            <a:lstStyle/>
            <a:p>
              <a:pPr algn="ctr" defTabSz="457200"/>
              <a:r>
                <a:rPr lang="en-US" altLang="zh-CN" sz="2000" b="1" dirty="0">
                  <a:solidFill>
                    <a:schemeClr val="accent1"/>
                  </a:solidFill>
                  <a:latin typeface="Calibri Light" panose="020F0302020204030204"/>
                  <a:ea typeface="方正细谭黑简体"/>
                  <a:cs typeface="Open Sans" panose="020B0606030504020204"/>
                  <a:sym typeface="Calibri Light" panose="020F0302020204030204"/>
                </a:rPr>
                <a:t>Passage 2</a:t>
              </a:r>
              <a:endParaRPr lang="en-US" altLang="zh-CN" sz="2000" b="1" dirty="0">
                <a:solidFill>
                  <a:schemeClr val="accent1"/>
                </a:solidFill>
                <a:latin typeface="Calibri Light" panose="020F0302020204030204"/>
                <a:ea typeface="方正细谭黑简体"/>
                <a:cs typeface="Open Sans" panose="020B0606030504020204"/>
                <a:sym typeface="Calibri Light" panose="020F0302020204030204"/>
              </a:endParaRPr>
            </a:p>
          </p:txBody>
        </p:sp>
      </p:grpSp>
      <p:sp>
        <p:nvSpPr>
          <p:cNvPr id="18" name="文本框 17"/>
          <p:cNvSpPr txBox="1"/>
          <p:nvPr/>
        </p:nvSpPr>
        <p:spPr>
          <a:xfrm>
            <a:off x="7451090" y="2082800"/>
            <a:ext cx="572135" cy="695960"/>
          </a:xfrm>
          <a:prstGeom prst="rect">
            <a:avLst/>
          </a:prstGeom>
          <a:noFill/>
        </p:spPr>
        <p:txBody>
          <a:bodyPr wrap="square" rtlCol="0">
            <a:noAutofit/>
          </a:bodyPr>
          <a:lstStyle/>
          <a:p>
            <a:r>
              <a:rPr lang="en-US" altLang="zh-CN" sz="2000" b="1">
                <a:solidFill>
                  <a:srgbClr val="FF0000"/>
                </a:solidFill>
              </a:rPr>
              <a:t>B C</a:t>
            </a:r>
            <a:endParaRPr lang="en-US" altLang="zh-CN" sz="2000" b="1">
              <a:solidFill>
                <a:srgbClr val="FF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9" name="表格 8"/>
          <p:cNvGraphicFramePr/>
          <p:nvPr/>
        </p:nvGraphicFramePr>
        <p:xfrm>
          <a:off x="1431290" y="986155"/>
          <a:ext cx="9330690" cy="792480"/>
        </p:xfrm>
        <a:graphic>
          <a:graphicData uri="http://schemas.openxmlformats.org/drawingml/2006/table">
            <a:tbl>
              <a:tblPr firstRow="1" bandRow="1">
                <a:tableStyleId>{5940675A-B579-460E-94D1-54222C63F5DA}</a:tableStyleId>
              </a:tblPr>
              <a:tblGrid>
                <a:gridCol w="2988310"/>
                <a:gridCol w="3100705"/>
                <a:gridCol w="3241675"/>
              </a:tblGrid>
              <a:tr h="329565">
                <a:tc>
                  <a:txBody>
                    <a:bodyPr/>
                    <a:lstStyle/>
                    <a:p>
                      <a:pPr algn="ctr">
                        <a:buNone/>
                      </a:pPr>
                      <a:r>
                        <a:rPr lang="en-US" altLang="zh-CN" sz="2000">
                          <a:latin typeface="Times New Roman" panose="02020603050405020304" charset="0"/>
                          <a:cs typeface="Times New Roman" panose="02020603050405020304" charset="0"/>
                        </a:rPr>
                        <a:t>A. Analogical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2000">
                          <a:latin typeface="Times New Roman" panose="02020603050405020304" charset="0"/>
                          <a:cs typeface="Times New Roman" panose="02020603050405020304" charset="0"/>
                        </a:rPr>
                        <a:t>B. Anecdotal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2000">
                          <a:latin typeface="Times New Roman" panose="02020603050405020304" charset="0"/>
                          <a:cs typeface="Times New Roman" panose="02020603050405020304" charset="0"/>
                        </a:rPr>
                        <a:t>C. Logical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18770">
                <a:tc>
                  <a:txBody>
                    <a:bodyPr/>
                    <a:lstStyle/>
                    <a:p>
                      <a:pPr algn="ctr">
                        <a:buNone/>
                      </a:pPr>
                      <a:r>
                        <a:rPr lang="en-US" altLang="zh-CN" sz="2000">
                          <a:latin typeface="Times New Roman" panose="02020603050405020304" charset="0"/>
                          <a:cs typeface="Times New Roman" panose="02020603050405020304" charset="0"/>
                        </a:rPr>
                        <a:t>D. Statistical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2000">
                          <a:latin typeface="Times New Roman" panose="02020603050405020304" charset="0"/>
                          <a:cs typeface="Times New Roman" panose="02020603050405020304" charset="0"/>
                        </a:rPr>
                        <a:t>  E. Testimonial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2000">
                          <a:latin typeface="Times New Roman" panose="02020603050405020304" charset="0"/>
                          <a:cs typeface="Times New Roman" panose="02020603050405020304" charset="0"/>
                        </a:rPr>
                        <a:t>F. Textual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34" name="矩形: 圆角 33"/>
          <p:cNvSpPr/>
          <p:nvPr>
            <p:custDataLst>
              <p:tags r:id="rId2"/>
            </p:custDataLst>
          </p:nvPr>
        </p:nvSpPr>
        <p:spPr>
          <a:xfrm>
            <a:off x="939165" y="2037715"/>
            <a:ext cx="10173335" cy="4105910"/>
          </a:xfrm>
          <a:prstGeom prst="roundRect">
            <a:avLst/>
          </a:prstGeom>
          <a:solidFill>
            <a:srgbClr val="ABC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61" name="TextBox 6"/>
          <p:cNvSpPr txBox="1"/>
          <p:nvPr>
            <p:custDataLst>
              <p:tags r:id="rId3"/>
            </p:custDataLst>
          </p:nvPr>
        </p:nvSpPr>
        <p:spPr>
          <a:xfrm>
            <a:off x="1226820" y="2466975"/>
            <a:ext cx="9728835" cy="3205480"/>
          </a:xfrm>
          <a:prstGeom prst="rect">
            <a:avLst/>
          </a:prstGeom>
          <a:noFill/>
        </p:spPr>
        <p:txBody>
          <a:bodyPr wrap="square" rtlCol="0" anchor="t">
            <a:noAutofit/>
          </a:bodyPr>
          <a:lstStyle/>
          <a:p>
            <a:pPr indent="457200" algn="just" defTabSz="457200" fontAlgn="auto">
              <a:lnSpc>
                <a:spcPct val="120000"/>
              </a:lnSpc>
            </a:pPr>
            <a:r>
              <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rPr>
              <a:t>In the virtual reality world, the participants’ hearts will be affected by the uncertainty of reality and illusion. People have a strong sense of immersion for the images presented in front of them when they enter the virtual space that exists, and people know the virtuality of this space in their hearts when they enter this virtual space, which causes participants to have an inner psychological emotional contradiction, which will affect the entire experience process. We can also use an action, a color, or an activity in the lens picture as a link between the past and the future to link different lenses to create the natural harmony of visual space in dynamic video. When switching shots, you can also make use of the logical relationship to see how smooth the visual space is. This logic is based on actual human logic. The audience will have intuitive expectations when they watch because of their life experiences. The spatial relationship between different pictures will be harmonious if the picture changes meet this expectation.</a:t>
            </a:r>
            <a:endPar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endParaRPr>
          </a:p>
        </p:txBody>
      </p:sp>
      <p:sp>
        <p:nvSpPr>
          <p:cNvPr id="5" name="TextBox 7"/>
          <p:cNvSpPr txBox="1"/>
          <p:nvPr>
            <p:custDataLst>
              <p:tags r:id="rId4"/>
            </p:custDataLst>
          </p:nvPr>
        </p:nvSpPr>
        <p:spPr>
          <a:xfrm>
            <a:off x="4283387" y="2037931"/>
            <a:ext cx="2936245" cy="419959"/>
          </a:xfrm>
          <a:prstGeom prst="rect">
            <a:avLst/>
          </a:prstGeom>
          <a:noFill/>
        </p:spPr>
        <p:txBody>
          <a:bodyPr wrap="square" rtlCol="0" anchor="t">
            <a:noAutofit/>
          </a:bodyPr>
          <a:lstStyle/>
          <a:p>
            <a:pPr algn="ctr" defTabSz="457200"/>
            <a:r>
              <a:rPr lang="en-US" altLang="zh-CN" b="1" dirty="0">
                <a:solidFill>
                  <a:schemeClr val="accent1"/>
                </a:solidFill>
                <a:latin typeface="Calibri Light" panose="020F0302020204030204"/>
                <a:ea typeface="方正细谭黑简体"/>
                <a:cs typeface="Open Sans" panose="020B0606030504020204"/>
                <a:sym typeface="Calibri Light" panose="020F0302020204030204"/>
              </a:rPr>
              <a:t>Passage 3</a:t>
            </a:r>
            <a:endParaRPr lang="en-US" altLang="zh-CN" b="1" dirty="0">
              <a:solidFill>
                <a:schemeClr val="accent1"/>
              </a:solidFill>
              <a:latin typeface="Calibri Light" panose="020F0302020204030204"/>
              <a:ea typeface="方正细谭黑简体"/>
              <a:cs typeface="Open Sans" panose="020B0606030504020204"/>
              <a:sym typeface="Calibri Light" panose="020F0302020204030204"/>
            </a:endParaRPr>
          </a:p>
        </p:txBody>
      </p:sp>
      <p:sp>
        <p:nvSpPr>
          <p:cNvPr id="18" name="文本框 17"/>
          <p:cNvSpPr txBox="1"/>
          <p:nvPr/>
        </p:nvSpPr>
        <p:spPr>
          <a:xfrm>
            <a:off x="7451090" y="2148205"/>
            <a:ext cx="1036320" cy="398780"/>
          </a:xfrm>
          <a:prstGeom prst="rect">
            <a:avLst/>
          </a:prstGeom>
          <a:noFill/>
        </p:spPr>
        <p:txBody>
          <a:bodyPr wrap="square" rtlCol="0">
            <a:spAutoFit/>
          </a:bodyPr>
          <a:lstStyle/>
          <a:p>
            <a:r>
              <a:rPr lang="en-US" altLang="zh-CN" sz="2000" b="1">
                <a:solidFill>
                  <a:srgbClr val="FF0000"/>
                </a:solidFill>
              </a:rPr>
              <a:t>A C</a:t>
            </a:r>
            <a:endParaRPr lang="en-US" altLang="zh-CN" sz="2000" b="1">
              <a:solidFill>
                <a:srgbClr val="FF0000"/>
              </a:solidFill>
            </a:endParaRPr>
          </a:p>
        </p:txBody>
      </p:sp>
      <p:grpSp>
        <p:nvGrpSpPr>
          <p:cNvPr id="24" name="组合 23"/>
          <p:cNvGrpSpPr/>
          <p:nvPr/>
        </p:nvGrpSpPr>
        <p:grpSpPr>
          <a:xfrm>
            <a:off x="525145" y="319405"/>
            <a:ext cx="2759075" cy="407670"/>
            <a:chOff x="6572" y="5506"/>
            <a:chExt cx="5764" cy="1064"/>
          </a:xfrm>
        </p:grpSpPr>
        <p:grpSp>
          <p:nvGrpSpPr>
            <p:cNvPr id="25" name="组合 24"/>
            <p:cNvGrpSpPr/>
            <p:nvPr>
              <p:custDataLst>
                <p:tags r:id="rId5"/>
              </p:custDataLst>
            </p:nvPr>
          </p:nvGrpSpPr>
          <p:grpSpPr>
            <a:xfrm>
              <a:off x="6572" y="5506"/>
              <a:ext cx="5764" cy="1064"/>
              <a:chOff x="6378580" y="2586975"/>
              <a:chExt cx="1765653" cy="969440"/>
            </a:xfrm>
          </p:grpSpPr>
          <p:sp>
            <p:nvSpPr>
              <p:cNvPr id="26" name="矩形: 圆角 36"/>
              <p:cNvSpPr/>
              <p:nvPr>
                <p:custDataLst>
                  <p:tags r:id="rId6"/>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27" name="TextBox 7"/>
              <p:cNvSpPr txBox="1"/>
              <p:nvPr>
                <p:custDataLst>
                  <p:tags r:id="rId7"/>
                </p:custDataLst>
              </p:nvPr>
            </p:nvSpPr>
            <p:spPr>
              <a:xfrm>
                <a:off x="6916606" y="2633787"/>
                <a:ext cx="1227627" cy="659884"/>
              </a:xfrm>
              <a:prstGeom prst="rect">
                <a:avLst/>
              </a:prstGeom>
              <a:noFill/>
            </p:spPr>
            <p:txBody>
              <a:bodyPr wrap="square" rtlCol="0" anchor="t">
                <a:noAutofit/>
              </a:bodyPr>
              <a:lstStyle/>
              <a:p>
                <a:pPr algn="ctr" defTabSz="457200"/>
                <a:r>
                  <a:rPr lang="en-US" altLang="zh-CN"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28" name="AutoShape 111"/>
            <p:cNvSpPr/>
            <p:nvPr>
              <p:custDataLst>
                <p:tags r:id="rId8"/>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fade">
                                      <p:cBhvr>
                                        <p:cTn id="29" dur="1000"/>
                                        <p:tgtEl>
                                          <p:spTgt spid="61"/>
                                        </p:tgtEl>
                                      </p:cBhvr>
                                    </p:animEffect>
                                    <p:anim calcmode="lin" valueType="num">
                                      <p:cBhvr>
                                        <p:cTn id="30" dur="1000" fill="hold"/>
                                        <p:tgtEl>
                                          <p:spTgt spid="61"/>
                                        </p:tgtEl>
                                        <p:attrNameLst>
                                          <p:attrName>ppt_x</p:attrName>
                                        </p:attrNameLst>
                                      </p:cBhvr>
                                      <p:tavLst>
                                        <p:tav tm="0">
                                          <p:val>
                                            <p:strVal val="#ppt_x"/>
                                          </p:val>
                                        </p:tav>
                                        <p:tav tm="100000">
                                          <p:val>
                                            <p:strVal val="#ppt_x"/>
                                          </p:val>
                                        </p:tav>
                                      </p:tavLst>
                                    </p:anim>
                                    <p:anim calcmode="lin" valueType="num">
                                      <p:cBhvr>
                                        <p:cTn id="31"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5" grpId="0"/>
      <p:bldP spid="5" grpId="1"/>
      <p:bldP spid="34" grpId="0" bldLvl="0" animBg="1"/>
      <p:bldP spid="34" grpId="1" animBg="1"/>
      <p:bldP spid="61" grpId="0"/>
      <p:bldP spid="61"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9" name="表格 8"/>
          <p:cNvGraphicFramePr/>
          <p:nvPr/>
        </p:nvGraphicFramePr>
        <p:xfrm>
          <a:off x="1348105" y="587375"/>
          <a:ext cx="9330690" cy="792480"/>
        </p:xfrm>
        <a:graphic>
          <a:graphicData uri="http://schemas.openxmlformats.org/drawingml/2006/table">
            <a:tbl>
              <a:tblPr firstRow="1" bandRow="1">
                <a:tableStyleId>{5940675A-B579-460E-94D1-54222C63F5DA}</a:tableStyleId>
              </a:tblPr>
              <a:tblGrid>
                <a:gridCol w="2988310"/>
                <a:gridCol w="3100705"/>
                <a:gridCol w="3241675"/>
              </a:tblGrid>
              <a:tr h="329565">
                <a:tc>
                  <a:txBody>
                    <a:bodyPr/>
                    <a:lstStyle/>
                    <a:p>
                      <a:pPr algn="ctr">
                        <a:buNone/>
                      </a:pPr>
                      <a:r>
                        <a:rPr lang="en-US" altLang="zh-CN" sz="2000">
                          <a:latin typeface="Times New Roman" panose="02020603050405020304" charset="0"/>
                          <a:cs typeface="Times New Roman" panose="02020603050405020304" charset="0"/>
                        </a:rPr>
                        <a:t>A. Analogical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2000">
                          <a:latin typeface="Times New Roman" panose="02020603050405020304" charset="0"/>
                          <a:cs typeface="Times New Roman" panose="02020603050405020304" charset="0"/>
                        </a:rPr>
                        <a:t>B. Anecdotal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2000">
                          <a:latin typeface="Times New Roman" panose="02020603050405020304" charset="0"/>
                          <a:cs typeface="Times New Roman" panose="02020603050405020304" charset="0"/>
                        </a:rPr>
                        <a:t>C. Logical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18770">
                <a:tc>
                  <a:txBody>
                    <a:bodyPr/>
                    <a:lstStyle/>
                    <a:p>
                      <a:pPr algn="ctr">
                        <a:buNone/>
                      </a:pPr>
                      <a:r>
                        <a:rPr lang="en-US" altLang="zh-CN" sz="2000">
                          <a:latin typeface="Times New Roman" panose="02020603050405020304" charset="0"/>
                          <a:cs typeface="Times New Roman" panose="02020603050405020304" charset="0"/>
                        </a:rPr>
                        <a:t>D. Statistical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2000">
                          <a:latin typeface="Times New Roman" panose="02020603050405020304" charset="0"/>
                          <a:cs typeface="Times New Roman" panose="02020603050405020304" charset="0"/>
                        </a:rPr>
                        <a:t>  E. Testimonial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en-US" altLang="zh-CN" sz="2000">
                          <a:latin typeface="Times New Roman" panose="02020603050405020304" charset="0"/>
                          <a:cs typeface="Times New Roman" panose="02020603050405020304" charset="0"/>
                        </a:rPr>
                        <a:t>F. Textual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pSp>
        <p:nvGrpSpPr>
          <p:cNvPr id="2" name="组合 1"/>
          <p:cNvGrpSpPr/>
          <p:nvPr/>
        </p:nvGrpSpPr>
        <p:grpSpPr>
          <a:xfrm>
            <a:off x="1148080" y="1651000"/>
            <a:ext cx="9964420" cy="4440555"/>
            <a:chOff x="1808" y="3466"/>
            <a:chExt cx="15692" cy="6993"/>
          </a:xfrm>
        </p:grpSpPr>
        <p:sp>
          <p:nvSpPr>
            <p:cNvPr id="34" name="矩形: 圆角 33"/>
            <p:cNvSpPr/>
            <p:nvPr>
              <p:custDataLst>
                <p:tags r:id="rId2"/>
              </p:custDataLst>
            </p:nvPr>
          </p:nvSpPr>
          <p:spPr>
            <a:xfrm>
              <a:off x="1808" y="3479"/>
              <a:ext cx="15692" cy="6980"/>
            </a:xfrm>
            <a:prstGeom prst="roundRect">
              <a:avLst/>
            </a:prstGeom>
            <a:solidFill>
              <a:srgbClr val="ABC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61" name="TextBox 6"/>
            <p:cNvSpPr txBox="1"/>
            <p:nvPr>
              <p:custDataLst>
                <p:tags r:id="rId3"/>
              </p:custDataLst>
            </p:nvPr>
          </p:nvSpPr>
          <p:spPr>
            <a:xfrm>
              <a:off x="1932" y="3870"/>
              <a:ext cx="15321" cy="5048"/>
            </a:xfrm>
            <a:prstGeom prst="rect">
              <a:avLst/>
            </a:prstGeom>
            <a:noFill/>
          </p:spPr>
          <p:txBody>
            <a:bodyPr wrap="square" rtlCol="0" anchor="t">
              <a:noAutofit/>
            </a:bodyPr>
            <a:lstStyle/>
            <a:p>
              <a:pPr indent="457200" algn="just" defTabSz="457200" fontAlgn="auto">
                <a:lnSpc>
                  <a:spcPct val="120000"/>
                </a:lnSpc>
              </a:pPr>
              <a:r>
                <a:rPr lang="en-US" altLang="zh-CN" sz="2000" dirty="0">
                  <a:solidFill>
                    <a:prstClr val="white"/>
                  </a:solidFill>
                  <a:latin typeface="Times New Roman" panose="02020603050405020304" charset="0"/>
                  <a:ea typeface="方正细谭黑简体"/>
                  <a:cs typeface="Times New Roman" panose="02020603050405020304" charset="0"/>
                  <a:sym typeface="Calibri Light" panose="020F0302020204030204"/>
                </a:rPr>
                <a:t>The opening and closing behaviors of the simulated leaf stomata in the developed fabric will be very beneficial to personal moisture and thermal management under different physiological and environmental conditions. For example, when a wearer is resting under normal/dry conditions, the simulated stomata remain closed in order to retain the heat and maximize the barrier protection. Conversely, when the wearer is sweating profusely either during active sports or exposure to hot and humid conditions, particularly wet conditions, the pores/slits of the fabric will be opening in order to increase the heat and moisture permeability and thereby thermal comfort. This is also the reason why water immersion instead of moisture was used in an attempt to mimic the severe sweating conditions where the wearer’s skin could be covered by a layer of water (sweat).</a:t>
              </a:r>
              <a:endParaRPr lang="en-US" altLang="zh-CN" sz="2000" dirty="0">
                <a:solidFill>
                  <a:prstClr val="white"/>
                </a:solidFill>
                <a:latin typeface="Times New Roman" panose="02020603050405020304" charset="0"/>
                <a:ea typeface="方正细谭黑简体"/>
                <a:cs typeface="Times New Roman" panose="02020603050405020304" charset="0"/>
                <a:sym typeface="Calibri Light" panose="020F0302020204030204"/>
              </a:endParaRPr>
            </a:p>
          </p:txBody>
        </p:sp>
        <p:sp>
          <p:nvSpPr>
            <p:cNvPr id="5" name="TextBox 7"/>
            <p:cNvSpPr txBox="1"/>
            <p:nvPr>
              <p:custDataLst>
                <p:tags r:id="rId4"/>
              </p:custDataLst>
            </p:nvPr>
          </p:nvSpPr>
          <p:spPr>
            <a:xfrm>
              <a:off x="6745" y="3466"/>
              <a:ext cx="4624" cy="661"/>
            </a:xfrm>
            <a:prstGeom prst="rect">
              <a:avLst/>
            </a:prstGeom>
            <a:noFill/>
          </p:spPr>
          <p:txBody>
            <a:bodyPr wrap="square" rtlCol="0" anchor="t">
              <a:noAutofit/>
            </a:bodyPr>
            <a:lstStyle/>
            <a:p>
              <a:pPr algn="ctr" defTabSz="457200"/>
              <a:r>
                <a:rPr lang="en-US" altLang="zh-CN" b="1" dirty="0">
                  <a:solidFill>
                    <a:schemeClr val="accent1"/>
                  </a:solidFill>
                  <a:latin typeface="Calibri Light" panose="020F0302020204030204"/>
                  <a:ea typeface="方正细谭黑简体"/>
                  <a:cs typeface="Open Sans" panose="020B0606030504020204"/>
                  <a:sym typeface="Calibri Light" panose="020F0302020204030204"/>
                </a:rPr>
                <a:t>Passage 4</a:t>
              </a:r>
              <a:endParaRPr lang="en-US" altLang="zh-CN" b="1" dirty="0">
                <a:solidFill>
                  <a:schemeClr val="accent1"/>
                </a:solidFill>
                <a:latin typeface="Calibri Light" panose="020F0302020204030204"/>
                <a:ea typeface="方正细谭黑简体"/>
                <a:cs typeface="Open Sans" panose="020B0606030504020204"/>
                <a:sym typeface="Calibri Light" panose="020F0302020204030204"/>
              </a:endParaRPr>
            </a:p>
          </p:txBody>
        </p:sp>
      </p:grpSp>
      <p:sp>
        <p:nvSpPr>
          <p:cNvPr id="18" name="文本框 17"/>
          <p:cNvSpPr txBox="1"/>
          <p:nvPr/>
        </p:nvSpPr>
        <p:spPr>
          <a:xfrm>
            <a:off x="7451090" y="1671955"/>
            <a:ext cx="572135" cy="398780"/>
          </a:xfrm>
          <a:prstGeom prst="rect">
            <a:avLst/>
          </a:prstGeom>
          <a:noFill/>
        </p:spPr>
        <p:txBody>
          <a:bodyPr wrap="square" rtlCol="0">
            <a:spAutoFit/>
          </a:bodyPr>
          <a:lstStyle/>
          <a:p>
            <a:r>
              <a:rPr lang="en-US" altLang="zh-CN" sz="2000" b="1">
                <a:solidFill>
                  <a:srgbClr val="FF0000"/>
                </a:solidFill>
              </a:rPr>
              <a:t>C</a:t>
            </a:r>
            <a:endParaRPr lang="en-US" altLang="zh-CN" sz="2000" b="1">
              <a:solidFill>
                <a:srgbClr val="FF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338455"/>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238885" y="905510"/>
            <a:ext cx="8782050" cy="460375"/>
          </a:xfrm>
          <a:prstGeom prst="rect">
            <a:avLst/>
          </a:prstGeom>
          <a:noFill/>
        </p:spPr>
        <p:txBody>
          <a:bodyPr wrap="square" rtlCol="0">
            <a:spAutoFit/>
          </a:bodyPr>
          <a:lstStyle/>
          <a:p>
            <a:r>
              <a:rPr lang="en-US" altLang="zh-CN" sz="2400" b="1" i="1">
                <a:solidFill>
                  <a:schemeClr val="tx2"/>
                </a:solidFill>
                <a:latin typeface="Times New Roman" panose="02020603050405020304" charset="0"/>
                <a:cs typeface="Times New Roman" panose="02020603050405020304" charset="0"/>
              </a:rPr>
              <a:t>Distinguish the evidence from claims in the following sentences.</a:t>
            </a:r>
            <a:endParaRPr lang="en-US" altLang="zh-CN" sz="2400" b="1" i="1">
              <a:solidFill>
                <a:schemeClr val="tx2"/>
              </a:solidFill>
              <a:latin typeface="Times New Roman" panose="02020603050405020304" charset="0"/>
              <a:cs typeface="Times New Roman" panose="02020603050405020304" charset="0"/>
            </a:endParaRPr>
          </a:p>
        </p:txBody>
      </p:sp>
      <p:sp>
        <p:nvSpPr>
          <p:cNvPr id="5" name="文本框 4"/>
          <p:cNvSpPr txBox="1"/>
          <p:nvPr/>
        </p:nvSpPr>
        <p:spPr>
          <a:xfrm>
            <a:off x="1238885" y="1365885"/>
            <a:ext cx="9623425" cy="5169535"/>
          </a:xfrm>
          <a:prstGeom prst="rect">
            <a:avLst/>
          </a:prstGeom>
          <a:noFill/>
        </p:spPr>
        <p:txBody>
          <a:bodyPr wrap="square" rtlCol="0">
            <a:spAutoFit/>
          </a:bodyPr>
          <a:lstStyle/>
          <a:p>
            <a:pPr indent="0" algn="just" fontAlgn="auto">
              <a:lnSpc>
                <a:spcPct val="125000"/>
              </a:lnSpc>
            </a:pPr>
            <a:r>
              <a:rPr lang="en-US" altLang="zh-CN" sz="2400">
                <a:latin typeface="Times New Roman" panose="02020603050405020304" charset="0"/>
                <a:cs typeface="Times New Roman" panose="02020603050405020304" charset="0"/>
              </a:rPr>
              <a:t>(1) Globalization has been linked directly or indirectly with human beings socially, economically, and politically. </a:t>
            </a: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rPr>
              <a:t>(2) Regression results show that a 1% increase in economic, social, and political globalization causes respectively 0.303, 0.41, and 0.45 percent increase in the share of renewable energy use.</a:t>
            </a: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rPr>
              <a:t>(3) Regression results reveal that research and development expenditures have an insignificant impact on renewable energy consumption share, meaning that investment in research and development activities in both developing countries and developed countries is not enough to enhance renewable energy share.</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p:txBody>
      </p:sp>
      <p:sp>
        <p:nvSpPr>
          <p:cNvPr id="6" name="文本框 5"/>
          <p:cNvSpPr txBox="1"/>
          <p:nvPr/>
        </p:nvSpPr>
        <p:spPr>
          <a:xfrm>
            <a:off x="6515100" y="1877695"/>
            <a:ext cx="1395730" cy="460375"/>
          </a:xfrm>
          <a:prstGeom prst="rect">
            <a:avLst/>
          </a:prstGeom>
          <a:noFill/>
        </p:spPr>
        <p:txBody>
          <a:bodyPr wrap="square" rtlCol="0">
            <a:spAutoFit/>
          </a:bodyPr>
          <a:lstStyle/>
          <a:p>
            <a:r>
              <a:rPr lang="en-US" altLang="zh-CN" sz="2400">
                <a:solidFill>
                  <a:srgbClr val="FF0000"/>
                </a:solidFill>
                <a:latin typeface="Times New Roman" panose="02020603050405020304" charset="0"/>
                <a:cs typeface="Times New Roman" panose="02020603050405020304" charset="0"/>
              </a:rPr>
              <a:t>Claims</a:t>
            </a:r>
            <a:endParaRPr lang="en-US" altLang="zh-CN" sz="24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4509135" y="5565775"/>
            <a:ext cx="1395730" cy="460375"/>
          </a:xfrm>
          <a:prstGeom prst="rect">
            <a:avLst/>
          </a:prstGeom>
          <a:noFill/>
        </p:spPr>
        <p:txBody>
          <a:bodyPr wrap="square" rtlCol="0">
            <a:spAutoFit/>
          </a:bodyPr>
          <a:lstStyle/>
          <a:p>
            <a:r>
              <a:rPr lang="en-US" altLang="zh-CN" sz="2400">
                <a:solidFill>
                  <a:srgbClr val="FF0000"/>
                </a:solidFill>
                <a:latin typeface="Times New Roman" panose="02020603050405020304" charset="0"/>
                <a:cs typeface="Times New Roman" panose="02020603050405020304" charset="0"/>
              </a:rPr>
              <a:t>Claims</a:t>
            </a:r>
            <a:endParaRPr lang="en-US" altLang="zh-CN" sz="2400">
              <a:solidFill>
                <a:srgbClr val="FF0000"/>
              </a:solidFill>
              <a:latin typeface="Times New Roman" panose="02020603050405020304" charset="0"/>
              <a:cs typeface="Times New Roman" panose="02020603050405020304" charset="0"/>
            </a:endParaRPr>
          </a:p>
        </p:txBody>
      </p:sp>
      <p:sp>
        <p:nvSpPr>
          <p:cNvPr id="10" name="文本框 9"/>
          <p:cNvSpPr txBox="1"/>
          <p:nvPr/>
        </p:nvSpPr>
        <p:spPr>
          <a:xfrm>
            <a:off x="7383145" y="3261995"/>
            <a:ext cx="1395730" cy="460375"/>
          </a:xfrm>
          <a:prstGeom prst="rect">
            <a:avLst/>
          </a:prstGeom>
          <a:noFill/>
        </p:spPr>
        <p:txBody>
          <a:bodyPr wrap="square" rtlCol="0">
            <a:spAutoFit/>
          </a:bodyPr>
          <a:lstStyle/>
          <a:p>
            <a:r>
              <a:rPr lang="en-US" altLang="zh-CN" sz="2400">
                <a:solidFill>
                  <a:srgbClr val="FF0000"/>
                </a:solidFill>
                <a:latin typeface="Times New Roman" panose="02020603050405020304" charset="0"/>
                <a:cs typeface="Times New Roman" panose="02020603050405020304" charset="0"/>
              </a:rPr>
              <a:t>Evidence</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10" grpId="0"/>
      <p:bldP spid="10"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238885" y="1571625"/>
            <a:ext cx="9695180" cy="3396615"/>
          </a:xfrm>
          <a:prstGeom prst="rect">
            <a:avLst/>
          </a:prstGeom>
          <a:noFill/>
        </p:spPr>
        <p:txBody>
          <a:bodyPr wrap="square" rtlCol="0">
            <a:noAutofit/>
          </a:bodyPr>
          <a:lstStyle/>
          <a:p>
            <a:pPr indent="0" algn="just" fontAlgn="auto">
              <a:lnSpc>
                <a:spcPct val="150000"/>
              </a:lnSpc>
            </a:pPr>
            <a:r>
              <a:rPr lang="en-US" altLang="zh-CN" sz="2400">
                <a:latin typeface="Times New Roman" panose="02020603050405020304" charset="0"/>
                <a:cs typeface="Times New Roman" panose="02020603050405020304" charset="0"/>
              </a:rPr>
              <a:t>(4) For the model with renewable to non-renewable energy ratio, a 1% increase in the GDP per capita decreases the renewable energy consumption by 0.09%.</a:t>
            </a:r>
            <a:endParaRPr lang="en-US" altLang="zh-CN" sz="2400">
              <a:latin typeface="Times New Roman" panose="02020603050405020304" charset="0"/>
              <a:cs typeface="Times New Roman" panose="02020603050405020304" charset="0"/>
            </a:endParaRPr>
          </a:p>
          <a:p>
            <a:pPr indent="0" algn="just" fontAlgn="auto">
              <a:lnSpc>
                <a:spcPct val="150000"/>
              </a:lnSpc>
            </a:pPr>
            <a:r>
              <a:rPr lang="en-US" altLang="zh-CN" sz="2400">
                <a:latin typeface="Times New Roman" panose="02020603050405020304" charset="0"/>
                <a:cs typeface="Times New Roman" panose="02020603050405020304" charset="0"/>
              </a:rPr>
              <a:t>(5) Renewable energy production and consumption in developing nations should be increased, as this is a viable alternative energy source that solves environmental externalities while not impeding economic advancement.</a:t>
            </a:r>
            <a:endParaRPr lang="en-US" altLang="zh-CN" sz="2400">
              <a:latin typeface="Times New Roman" panose="02020603050405020304" charset="0"/>
              <a:cs typeface="Times New Roman" panose="02020603050405020304" charset="0"/>
            </a:endParaRPr>
          </a:p>
        </p:txBody>
      </p:sp>
      <p:sp>
        <p:nvSpPr>
          <p:cNvPr id="8" name="文本框 7"/>
          <p:cNvSpPr txBox="1"/>
          <p:nvPr/>
        </p:nvSpPr>
        <p:spPr>
          <a:xfrm>
            <a:off x="10231120" y="4465320"/>
            <a:ext cx="1395730" cy="552450"/>
          </a:xfrm>
          <a:prstGeom prst="rect">
            <a:avLst/>
          </a:prstGeom>
          <a:noFill/>
        </p:spPr>
        <p:txBody>
          <a:bodyPr wrap="square" rtlCol="0">
            <a:noAutofit/>
          </a:bodyPr>
          <a:lstStyle/>
          <a:p>
            <a:r>
              <a:rPr lang="en-US" altLang="zh-CN" sz="2400">
                <a:solidFill>
                  <a:srgbClr val="FF0000"/>
                </a:solidFill>
                <a:latin typeface="Times New Roman" panose="02020603050405020304" charset="0"/>
                <a:cs typeface="Times New Roman" panose="02020603050405020304" charset="0"/>
              </a:rPr>
              <a:t>Claims</a:t>
            </a:r>
            <a:endParaRPr lang="en-US" altLang="zh-CN" sz="2400">
              <a:solidFill>
                <a:srgbClr val="FF0000"/>
              </a:solidFill>
              <a:latin typeface="Times New Roman" panose="02020603050405020304" charset="0"/>
              <a:cs typeface="Times New Roman" panose="02020603050405020304" charset="0"/>
            </a:endParaRPr>
          </a:p>
        </p:txBody>
      </p:sp>
      <p:sp>
        <p:nvSpPr>
          <p:cNvPr id="11" name="文本框 10"/>
          <p:cNvSpPr txBox="1"/>
          <p:nvPr/>
        </p:nvSpPr>
        <p:spPr>
          <a:xfrm>
            <a:off x="2944495" y="2780030"/>
            <a:ext cx="1395730" cy="460375"/>
          </a:xfrm>
          <a:prstGeom prst="rect">
            <a:avLst/>
          </a:prstGeom>
          <a:noFill/>
        </p:spPr>
        <p:txBody>
          <a:bodyPr wrap="square" rtlCol="0">
            <a:spAutoFit/>
          </a:bodyPr>
          <a:lstStyle/>
          <a:p>
            <a:r>
              <a:rPr lang="en-US" altLang="zh-CN" sz="2400">
                <a:solidFill>
                  <a:srgbClr val="FF0000"/>
                </a:solidFill>
                <a:latin typeface="Times New Roman" panose="02020603050405020304" charset="0"/>
                <a:cs typeface="Times New Roman" panose="02020603050405020304" charset="0"/>
              </a:rPr>
              <a:t>Evidence</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1" grpId="0"/>
      <p:bldP spid="11"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10" name="组合 9"/>
          <p:cNvGrpSpPr/>
          <p:nvPr>
            <p:custDataLst>
              <p:tags r:id="rId2"/>
            </p:custDataLst>
          </p:nvPr>
        </p:nvGrpSpPr>
        <p:grpSpPr>
          <a:xfrm>
            <a:off x="4057106" y="2733122"/>
            <a:ext cx="1453871" cy="2670456"/>
            <a:chOff x="3786284" y="2611202"/>
            <a:chExt cx="1453871" cy="2670456"/>
          </a:xfrm>
        </p:grpSpPr>
        <p:sp>
          <p:nvSpPr>
            <p:cNvPr id="55" name="AutoShape 112"/>
            <p:cNvSpPr/>
            <p:nvPr>
              <p:custDataLst>
                <p:tags r:id="rId3"/>
              </p:custDataLst>
            </p:nvPr>
          </p:nvSpPr>
          <p:spPr bwMode="auto">
            <a:xfrm>
              <a:off x="4190584" y="2611202"/>
              <a:ext cx="645271" cy="64242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sp>
          <p:nvSpPr>
            <p:cNvPr id="61" name="TextBox 6"/>
            <p:cNvSpPr txBox="1"/>
            <p:nvPr>
              <p:custDataLst>
                <p:tags r:id="rId4"/>
              </p:custDataLst>
            </p:nvPr>
          </p:nvSpPr>
          <p:spPr>
            <a:xfrm>
              <a:off x="3786284" y="3897806"/>
              <a:ext cx="1453871" cy="1383852"/>
            </a:xfrm>
            <a:prstGeom prst="rect">
              <a:avLst/>
            </a:prstGeom>
            <a:noFill/>
          </p:spPr>
          <p:txBody>
            <a:bodyPr wrap="square" rtlCol="0" anchor="t">
              <a:noAutofit/>
            </a:bodyPr>
            <a:lstStyle/>
            <a:p>
              <a:pPr algn="ctr" defTabSz="457200">
                <a:lnSpc>
                  <a:spcPct val="120000"/>
                </a:lnSpc>
              </a:pPr>
              <a:r>
                <a:rPr lang="en-US" sz="1050" dirty="0">
                  <a:solidFill>
                    <a:prstClr val="white"/>
                  </a:solidFill>
                  <a:latin typeface="Calibri Light" panose="020F0302020204030204"/>
                  <a:ea typeface="方正细谭黑简体"/>
                  <a:cs typeface="Open Sans" panose="020B0606030504020204"/>
                  <a:sym typeface="Calibri Light" panose="020F0302020204030204"/>
                </a:rPr>
                <a:t>There are many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variat</a:t>
              </a:r>
              <a:r>
                <a:rPr lang="en-US" sz="1050" dirty="0">
                  <a:solidFill>
                    <a:prstClr val="white"/>
                  </a:solidFill>
                  <a:latin typeface="Calibri Light" panose="020F0302020204030204"/>
                  <a:ea typeface="方正细谭黑简体"/>
                  <a:cs typeface="Open Sans" panose="020B0606030504020204"/>
                  <a:sym typeface="Calibri Light" panose="020F0302020204030204"/>
                </a:rPr>
                <a:t> </a:t>
              </a:r>
              <a:br>
                <a:rPr lang="en-US" sz="1050" dirty="0">
                  <a:solidFill>
                    <a:prstClr val="white"/>
                  </a:solidFill>
                  <a:latin typeface="Calibri Light" panose="020F0302020204030204"/>
                  <a:ea typeface="方正细谭黑简体"/>
                  <a:cs typeface="Open Sans" panose="020B0606030504020204"/>
                  <a:sym typeface="Calibri Light" panose="020F0302020204030204"/>
                </a:rPr>
              </a:br>
              <a:r>
                <a:rPr lang="en-US" sz="1050" dirty="0">
                  <a:solidFill>
                    <a:prstClr val="white"/>
                  </a:solidFill>
                  <a:latin typeface="Calibri Light" panose="020F0302020204030204"/>
                  <a:ea typeface="方正细谭黑简体"/>
                  <a:cs typeface="Open Sans" panose="020B0606030504020204"/>
                  <a:sym typeface="Calibri Light" panose="020F0302020204030204"/>
                </a:rPr>
                <a:t>of passages of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Lorem</a:t>
              </a:r>
              <a:r>
                <a:rPr lang="en-US" sz="1050" dirty="0">
                  <a:solidFill>
                    <a:prstClr val="white"/>
                  </a:solidFill>
                  <a:latin typeface="Calibri Light" panose="020F0302020204030204"/>
                  <a:ea typeface="方正细谭黑简体"/>
                  <a:cs typeface="Open Sans" panose="020B0606030504020204"/>
                  <a:sym typeface="Calibri Light" panose="020F0302020204030204"/>
                </a:rPr>
                <a:t>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Ipsum</a:t>
              </a:r>
              <a:r>
                <a:rPr lang="en-US" sz="1050" dirty="0">
                  <a:solidFill>
                    <a:prstClr val="white"/>
                  </a:solidFill>
                  <a:latin typeface="Calibri Light" panose="020F0302020204030204"/>
                  <a:ea typeface="方正细谭黑简体"/>
                  <a:cs typeface="Open Sans" panose="020B0606030504020204"/>
                  <a:sym typeface="Calibri Light" panose="020F0302020204030204"/>
                </a:rPr>
                <a:t> available, but the majority have suffered alteration in some</a:t>
              </a:r>
              <a:endParaRPr lang="en-US" sz="1050" dirty="0">
                <a:solidFill>
                  <a:prstClr val="white"/>
                </a:solidFill>
                <a:latin typeface="Calibri Light" panose="020F0302020204030204"/>
                <a:ea typeface="方正细谭黑简体"/>
                <a:cs typeface="Open Sans" panose="020B0606030504020204"/>
                <a:sym typeface="Calibri Light" panose="020F0302020204030204"/>
              </a:endParaRPr>
            </a:p>
          </p:txBody>
        </p:sp>
        <p:sp>
          <p:nvSpPr>
            <p:cNvPr id="62" name="TextBox 7"/>
            <p:cNvSpPr txBox="1"/>
            <p:nvPr>
              <p:custDataLst>
                <p:tags r:id="rId5"/>
              </p:custDataLst>
            </p:nvPr>
          </p:nvSpPr>
          <p:spPr>
            <a:xfrm>
              <a:off x="3786284" y="3610173"/>
              <a:ext cx="1453870" cy="403303"/>
            </a:xfrm>
            <a:prstGeom prst="rect">
              <a:avLst/>
            </a:prstGeom>
            <a:noFill/>
          </p:spPr>
          <p:txBody>
            <a:bodyPr wrap="square" rtlCol="0" anchor="t">
              <a:noAutofit/>
            </a:bodyPr>
            <a:lstStyle/>
            <a:p>
              <a:pPr algn="ctr" defTabSz="457200"/>
              <a:r>
                <a:rPr lang="en-US" sz="1600" b="1" dirty="0">
                  <a:solidFill>
                    <a:prstClr val="white"/>
                  </a:solidFill>
                  <a:latin typeface="Calibri Light" panose="020F0302020204030204"/>
                  <a:ea typeface="方正细谭黑简体"/>
                  <a:cs typeface="Open Sans" panose="020B0606030504020204"/>
                  <a:sym typeface="Calibri Light" panose="020F0302020204030204"/>
                </a:rPr>
                <a:t>BUSINESS</a:t>
              </a:r>
              <a:endParaRPr lang="en-US" sz="1600"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8" name="AutoShape 110"/>
          <p:cNvSpPr/>
          <p:nvPr>
            <p:custDataLst>
              <p:tags r:id="rId6"/>
            </p:custDataLst>
          </p:nvPr>
        </p:nvSpPr>
        <p:spPr bwMode="auto">
          <a:xfrm>
            <a:off x="4556760" y="3616325"/>
            <a:ext cx="1062990" cy="287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sp>
        <p:nvSpPr>
          <p:cNvPr id="31" name="文本框 30"/>
          <p:cNvSpPr txBox="1"/>
          <p:nvPr/>
        </p:nvSpPr>
        <p:spPr>
          <a:xfrm>
            <a:off x="939165" y="1271270"/>
            <a:ext cx="10309860" cy="4431030"/>
          </a:xfrm>
          <a:prstGeom prst="rect">
            <a:avLst/>
          </a:prstGeom>
          <a:noFill/>
        </p:spPr>
        <p:txBody>
          <a:bodyPr wrap="square" rtlCol="0">
            <a:spAutoFit/>
          </a:bodyPr>
          <a:lstStyle/>
          <a:p>
            <a:pPr indent="0" algn="just" fontAlgn="auto">
              <a:lnSpc>
                <a:spcPct val="150000"/>
              </a:lnSpc>
            </a:pPr>
            <a:r>
              <a:rPr lang="en-US" altLang="zh-CN" sz="2400">
                <a:latin typeface="Times New Roman" panose="02020603050405020304" charset="0"/>
                <a:cs typeface="Times New Roman" panose="02020603050405020304" charset="0"/>
              </a:rPr>
              <a:t>(6) Some scholars found that FOMO is positively associated with sharing fake news online (Talwar et al., 2019), while others have found it insignificant in predicting fake news sharing (Balakrishnan et al., 2021). </a:t>
            </a:r>
            <a:endParaRPr lang="en-US" altLang="zh-CN" sz="2400">
              <a:latin typeface="Times New Roman" panose="02020603050405020304" charset="0"/>
              <a:cs typeface="Times New Roman" panose="02020603050405020304" charset="0"/>
            </a:endParaRPr>
          </a:p>
          <a:p>
            <a:pPr indent="0" algn="just" fontAlgn="auto">
              <a:lnSpc>
                <a:spcPct val="150000"/>
              </a:lnSpc>
            </a:pPr>
            <a:r>
              <a:rPr lang="en-US" altLang="zh-CN" sz="2400">
                <a:latin typeface="Times New Roman" panose="02020603050405020304" charset="0"/>
                <a:cs typeface="Times New Roman" panose="02020603050405020304" charset="0"/>
              </a:rPr>
              <a:t>(7) Ahmed (2022) focused on intentional sharing behavior in two technologically advanced contexts: United States and Singapore.</a:t>
            </a:r>
            <a:endParaRPr lang="en-US" altLang="zh-CN" sz="2400">
              <a:latin typeface="Times New Roman" panose="02020603050405020304" charset="0"/>
              <a:cs typeface="Times New Roman" panose="02020603050405020304" charset="0"/>
            </a:endParaRPr>
          </a:p>
          <a:p>
            <a:pPr indent="0" algn="just" fontAlgn="auto">
              <a:lnSpc>
                <a:spcPct val="150000"/>
              </a:lnSpc>
            </a:pPr>
            <a:r>
              <a:rPr lang="en-US" altLang="zh-CN" sz="2400">
                <a:latin typeface="Times New Roman" panose="02020603050405020304" charset="0"/>
                <a:cs typeface="Times New Roman" panose="02020603050405020304" charset="0"/>
              </a:rPr>
              <a:t>(8) Given the role of FOMO in existing literature, we hypothesize that FOMO will be positively associated with the sharing of deepfakes (H1).</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p:txBody>
      </p:sp>
      <p:sp>
        <p:nvSpPr>
          <p:cNvPr id="32" name="文本框 31"/>
          <p:cNvSpPr txBox="1"/>
          <p:nvPr/>
        </p:nvSpPr>
        <p:spPr>
          <a:xfrm>
            <a:off x="8557260" y="4698365"/>
            <a:ext cx="1395730" cy="460375"/>
          </a:xfrm>
          <a:prstGeom prst="rect">
            <a:avLst/>
          </a:prstGeom>
          <a:noFill/>
        </p:spPr>
        <p:txBody>
          <a:bodyPr wrap="square" rtlCol="0">
            <a:spAutoFit/>
          </a:bodyPr>
          <a:lstStyle/>
          <a:p>
            <a:r>
              <a:rPr lang="en-US" altLang="zh-CN" sz="2400">
                <a:solidFill>
                  <a:srgbClr val="FF0000"/>
                </a:solidFill>
                <a:latin typeface="Times New Roman" panose="02020603050405020304" charset="0"/>
                <a:cs typeface="Times New Roman" panose="02020603050405020304" charset="0"/>
              </a:rPr>
              <a:t>Claims</a:t>
            </a:r>
            <a:endParaRPr lang="en-US" altLang="zh-CN" sz="2400">
              <a:solidFill>
                <a:srgbClr val="FF0000"/>
              </a:solidFill>
              <a:latin typeface="Times New Roman" panose="02020603050405020304" charset="0"/>
              <a:cs typeface="Times New Roman" panose="02020603050405020304" charset="0"/>
            </a:endParaRPr>
          </a:p>
        </p:txBody>
      </p:sp>
      <p:sp>
        <p:nvSpPr>
          <p:cNvPr id="33" name="文本框 32"/>
          <p:cNvSpPr txBox="1"/>
          <p:nvPr/>
        </p:nvSpPr>
        <p:spPr>
          <a:xfrm>
            <a:off x="8420735" y="2466975"/>
            <a:ext cx="1395730" cy="460375"/>
          </a:xfrm>
          <a:prstGeom prst="rect">
            <a:avLst/>
          </a:prstGeom>
          <a:noFill/>
        </p:spPr>
        <p:txBody>
          <a:bodyPr wrap="square" rtlCol="0">
            <a:spAutoFit/>
          </a:bodyPr>
          <a:lstStyle/>
          <a:p>
            <a:r>
              <a:rPr lang="en-US" altLang="zh-CN" sz="2400">
                <a:solidFill>
                  <a:srgbClr val="FF0000"/>
                </a:solidFill>
                <a:latin typeface="Times New Roman" panose="02020603050405020304" charset="0"/>
                <a:cs typeface="Times New Roman" panose="02020603050405020304" charset="0"/>
              </a:rPr>
              <a:t>Evidence</a:t>
            </a:r>
            <a:endParaRPr lang="en-US" altLang="zh-CN" sz="2400">
              <a:solidFill>
                <a:srgbClr val="FF0000"/>
              </a:solidFill>
              <a:latin typeface="Times New Roman" panose="02020603050405020304" charset="0"/>
              <a:cs typeface="Times New Roman" panose="02020603050405020304" charset="0"/>
            </a:endParaRPr>
          </a:p>
        </p:txBody>
      </p:sp>
      <p:sp>
        <p:nvSpPr>
          <p:cNvPr id="34" name="文本框 33"/>
          <p:cNvSpPr txBox="1"/>
          <p:nvPr/>
        </p:nvSpPr>
        <p:spPr>
          <a:xfrm>
            <a:off x="7161530" y="3625215"/>
            <a:ext cx="1395730" cy="460375"/>
          </a:xfrm>
          <a:prstGeom prst="rect">
            <a:avLst/>
          </a:prstGeom>
          <a:noFill/>
        </p:spPr>
        <p:txBody>
          <a:bodyPr wrap="square" rtlCol="0">
            <a:spAutoFit/>
          </a:bodyPr>
          <a:lstStyle/>
          <a:p>
            <a:r>
              <a:rPr lang="en-US" altLang="zh-CN" sz="2400">
                <a:solidFill>
                  <a:srgbClr val="FF0000"/>
                </a:solidFill>
                <a:latin typeface="Times New Roman" panose="02020603050405020304" charset="0"/>
                <a:cs typeface="Times New Roman" panose="02020603050405020304" charset="0"/>
              </a:rPr>
              <a:t>Evidence</a:t>
            </a:r>
            <a:endParaRPr lang="en-US" altLang="zh-CN" sz="2400">
              <a:solidFill>
                <a:srgbClr val="FF0000"/>
              </a:solidFill>
              <a:latin typeface="Times New Roman" panose="02020603050405020304" charset="0"/>
              <a:cs typeface="Times New Roman" panose="02020603050405020304" charset="0"/>
            </a:endParaRPr>
          </a:p>
        </p:txBody>
      </p:sp>
      <p:grpSp>
        <p:nvGrpSpPr>
          <p:cNvPr id="2" name="组合 1"/>
          <p:cNvGrpSpPr/>
          <p:nvPr/>
        </p:nvGrpSpPr>
        <p:grpSpPr>
          <a:xfrm>
            <a:off x="525145" y="319405"/>
            <a:ext cx="2759075" cy="407670"/>
            <a:chOff x="6572" y="5506"/>
            <a:chExt cx="5764" cy="1064"/>
          </a:xfrm>
        </p:grpSpPr>
        <p:grpSp>
          <p:nvGrpSpPr>
            <p:cNvPr id="4" name="组合 3"/>
            <p:cNvGrpSpPr/>
            <p:nvPr>
              <p:custDataLst>
                <p:tags r:id="rId7"/>
              </p:custDataLst>
            </p:nvPr>
          </p:nvGrpSpPr>
          <p:grpSpPr>
            <a:xfrm>
              <a:off x="6572" y="5506"/>
              <a:ext cx="5764" cy="1064"/>
              <a:chOff x="6378580" y="2586975"/>
              <a:chExt cx="1765653" cy="969440"/>
            </a:xfrm>
          </p:grpSpPr>
          <p:sp>
            <p:nvSpPr>
              <p:cNvPr id="5" name="矩形: 圆角 36"/>
              <p:cNvSpPr/>
              <p:nvPr>
                <p:custDataLst>
                  <p:tags r:id="rId8"/>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latin typeface="Calibri Light" panose="020F0302020204030204"/>
                  <a:ea typeface="方正细谭黑简体"/>
                  <a:sym typeface="Calibri Light" panose="020F0302020204030204"/>
                </a:endParaRPr>
              </a:p>
            </p:txBody>
          </p:sp>
          <p:sp>
            <p:nvSpPr>
              <p:cNvPr id="6" name="TextBox 7"/>
              <p:cNvSpPr txBox="1"/>
              <p:nvPr>
                <p:custDataLst>
                  <p:tags r:id="rId9"/>
                </p:custDataLst>
              </p:nvPr>
            </p:nvSpPr>
            <p:spPr>
              <a:xfrm>
                <a:off x="6916606" y="2633787"/>
                <a:ext cx="1227627" cy="659884"/>
              </a:xfrm>
              <a:prstGeom prst="rect">
                <a:avLst/>
              </a:prstGeom>
              <a:noFill/>
            </p:spPr>
            <p:txBody>
              <a:bodyPr wrap="square" rtlCol="0" anchor="t">
                <a:noAutofit/>
              </a:bodyPr>
              <a:p>
                <a:pPr algn="ctr" defTabSz="457200"/>
                <a:r>
                  <a:rPr lang="en-US" altLang="zh-CN" sz="2400"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sz="2400"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7" name="AutoShape 111"/>
            <p:cNvSpPr/>
            <p:nvPr>
              <p:custDataLst>
                <p:tags r:id="rId10"/>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1000"/>
                                        <p:tgtEl>
                                          <p:spTgt spid="31"/>
                                        </p:tgtEl>
                                      </p:cBhvr>
                                    </p:animEffect>
                                    <p:anim calcmode="lin" valueType="num">
                                      <p:cBhvr>
                                        <p:cTn id="14" dur="1000" fill="hold"/>
                                        <p:tgtEl>
                                          <p:spTgt spid="31"/>
                                        </p:tgtEl>
                                        <p:attrNameLst>
                                          <p:attrName>ppt_x</p:attrName>
                                        </p:attrNameLst>
                                      </p:cBhvr>
                                      <p:tavLst>
                                        <p:tav tm="0">
                                          <p:val>
                                            <p:strVal val="#ppt_x"/>
                                          </p:val>
                                        </p:tav>
                                        <p:tav tm="100000">
                                          <p:val>
                                            <p:strVal val="#ppt_x"/>
                                          </p:val>
                                        </p:tav>
                                      </p:tavLst>
                                    </p:anim>
                                    <p:anim calcmode="lin" valueType="num">
                                      <p:cBhvr>
                                        <p:cTn id="1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2" grpId="1"/>
      <p:bldP spid="33" grpId="0"/>
      <p:bldP spid="33" grpId="1"/>
      <p:bldP spid="34" grpId="0"/>
      <p:bldP spid="34" grpId="1"/>
      <p:bldP spid="3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10" name="组合 9"/>
          <p:cNvGrpSpPr/>
          <p:nvPr>
            <p:custDataLst>
              <p:tags r:id="rId2"/>
            </p:custDataLst>
          </p:nvPr>
        </p:nvGrpSpPr>
        <p:grpSpPr>
          <a:xfrm>
            <a:off x="4057106" y="2733122"/>
            <a:ext cx="1453871" cy="2670456"/>
            <a:chOff x="3786284" y="2611202"/>
            <a:chExt cx="1453871" cy="2670456"/>
          </a:xfrm>
        </p:grpSpPr>
        <p:sp>
          <p:nvSpPr>
            <p:cNvPr id="55" name="AutoShape 112"/>
            <p:cNvSpPr/>
            <p:nvPr>
              <p:custDataLst>
                <p:tags r:id="rId3"/>
              </p:custDataLst>
            </p:nvPr>
          </p:nvSpPr>
          <p:spPr bwMode="auto">
            <a:xfrm>
              <a:off x="4190584" y="2611202"/>
              <a:ext cx="645271" cy="64242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sp>
          <p:nvSpPr>
            <p:cNvPr id="61" name="TextBox 6"/>
            <p:cNvSpPr txBox="1"/>
            <p:nvPr>
              <p:custDataLst>
                <p:tags r:id="rId4"/>
              </p:custDataLst>
            </p:nvPr>
          </p:nvSpPr>
          <p:spPr>
            <a:xfrm>
              <a:off x="3786284" y="3897806"/>
              <a:ext cx="1453871" cy="1383852"/>
            </a:xfrm>
            <a:prstGeom prst="rect">
              <a:avLst/>
            </a:prstGeom>
            <a:noFill/>
          </p:spPr>
          <p:txBody>
            <a:bodyPr wrap="square" rtlCol="0" anchor="t">
              <a:noAutofit/>
            </a:bodyPr>
            <a:lstStyle/>
            <a:p>
              <a:pPr algn="ctr" defTabSz="457200">
                <a:lnSpc>
                  <a:spcPct val="120000"/>
                </a:lnSpc>
              </a:pPr>
              <a:r>
                <a:rPr lang="en-US" sz="1050" dirty="0">
                  <a:solidFill>
                    <a:prstClr val="white"/>
                  </a:solidFill>
                  <a:latin typeface="Calibri Light" panose="020F0302020204030204"/>
                  <a:ea typeface="方正细谭黑简体"/>
                  <a:cs typeface="Open Sans" panose="020B0606030504020204"/>
                  <a:sym typeface="Calibri Light" panose="020F0302020204030204"/>
                </a:rPr>
                <a:t>There are many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variat</a:t>
              </a:r>
              <a:r>
                <a:rPr lang="en-US" sz="1050" dirty="0">
                  <a:solidFill>
                    <a:prstClr val="white"/>
                  </a:solidFill>
                  <a:latin typeface="Calibri Light" panose="020F0302020204030204"/>
                  <a:ea typeface="方正细谭黑简体"/>
                  <a:cs typeface="Open Sans" panose="020B0606030504020204"/>
                  <a:sym typeface="Calibri Light" panose="020F0302020204030204"/>
                </a:rPr>
                <a:t> </a:t>
              </a:r>
              <a:br>
                <a:rPr lang="en-US" sz="1050" dirty="0">
                  <a:solidFill>
                    <a:prstClr val="white"/>
                  </a:solidFill>
                  <a:latin typeface="Calibri Light" panose="020F0302020204030204"/>
                  <a:ea typeface="方正细谭黑简体"/>
                  <a:cs typeface="Open Sans" panose="020B0606030504020204"/>
                  <a:sym typeface="Calibri Light" panose="020F0302020204030204"/>
                </a:rPr>
              </a:br>
              <a:r>
                <a:rPr lang="en-US" sz="1050" dirty="0">
                  <a:solidFill>
                    <a:prstClr val="white"/>
                  </a:solidFill>
                  <a:latin typeface="Calibri Light" panose="020F0302020204030204"/>
                  <a:ea typeface="方正细谭黑简体"/>
                  <a:cs typeface="Open Sans" panose="020B0606030504020204"/>
                  <a:sym typeface="Calibri Light" panose="020F0302020204030204"/>
                </a:rPr>
                <a:t>of passages of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Lorem</a:t>
              </a:r>
              <a:r>
                <a:rPr lang="en-US" sz="1050" dirty="0">
                  <a:solidFill>
                    <a:prstClr val="white"/>
                  </a:solidFill>
                  <a:latin typeface="Calibri Light" panose="020F0302020204030204"/>
                  <a:ea typeface="方正细谭黑简体"/>
                  <a:cs typeface="Open Sans" panose="020B0606030504020204"/>
                  <a:sym typeface="Calibri Light" panose="020F0302020204030204"/>
                </a:rPr>
                <a:t>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Ipsum</a:t>
              </a:r>
              <a:r>
                <a:rPr lang="en-US" sz="1050" dirty="0">
                  <a:solidFill>
                    <a:prstClr val="white"/>
                  </a:solidFill>
                  <a:latin typeface="Calibri Light" panose="020F0302020204030204"/>
                  <a:ea typeface="方正细谭黑简体"/>
                  <a:cs typeface="Open Sans" panose="020B0606030504020204"/>
                  <a:sym typeface="Calibri Light" panose="020F0302020204030204"/>
                </a:rPr>
                <a:t> available, but the majority have suffered alteration in some</a:t>
              </a:r>
              <a:endParaRPr lang="en-US" sz="1050" dirty="0">
                <a:solidFill>
                  <a:prstClr val="white"/>
                </a:solidFill>
                <a:latin typeface="Calibri Light" panose="020F0302020204030204"/>
                <a:ea typeface="方正细谭黑简体"/>
                <a:cs typeface="Open Sans" panose="020B0606030504020204"/>
                <a:sym typeface="Calibri Light" panose="020F0302020204030204"/>
              </a:endParaRPr>
            </a:p>
          </p:txBody>
        </p:sp>
        <p:sp>
          <p:nvSpPr>
            <p:cNvPr id="62" name="TextBox 7"/>
            <p:cNvSpPr txBox="1"/>
            <p:nvPr>
              <p:custDataLst>
                <p:tags r:id="rId5"/>
              </p:custDataLst>
            </p:nvPr>
          </p:nvSpPr>
          <p:spPr>
            <a:xfrm>
              <a:off x="3786284" y="3610173"/>
              <a:ext cx="1453870" cy="403303"/>
            </a:xfrm>
            <a:prstGeom prst="rect">
              <a:avLst/>
            </a:prstGeom>
            <a:noFill/>
          </p:spPr>
          <p:txBody>
            <a:bodyPr wrap="square" rtlCol="0" anchor="t">
              <a:noAutofit/>
            </a:bodyPr>
            <a:lstStyle/>
            <a:p>
              <a:pPr algn="ctr" defTabSz="457200"/>
              <a:r>
                <a:rPr lang="en-US" sz="1600" b="1" dirty="0">
                  <a:solidFill>
                    <a:prstClr val="white"/>
                  </a:solidFill>
                  <a:latin typeface="Calibri Light" panose="020F0302020204030204"/>
                  <a:ea typeface="方正细谭黑简体"/>
                  <a:cs typeface="Open Sans" panose="020B0606030504020204"/>
                  <a:sym typeface="Calibri Light" panose="020F0302020204030204"/>
                </a:rPr>
                <a:t>BUSINESS</a:t>
              </a:r>
              <a:endParaRPr lang="en-US" sz="1600"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8" name="AutoShape 110"/>
          <p:cNvSpPr/>
          <p:nvPr>
            <p:custDataLst>
              <p:tags r:id="rId6"/>
            </p:custDataLst>
          </p:nvPr>
        </p:nvSpPr>
        <p:spPr bwMode="auto">
          <a:xfrm>
            <a:off x="4556760" y="3616325"/>
            <a:ext cx="1062990" cy="287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sp>
        <p:nvSpPr>
          <p:cNvPr id="31" name="文本框 30"/>
          <p:cNvSpPr txBox="1"/>
          <p:nvPr/>
        </p:nvSpPr>
        <p:spPr>
          <a:xfrm>
            <a:off x="939165" y="610235"/>
            <a:ext cx="10309860" cy="5169535"/>
          </a:xfrm>
          <a:prstGeom prst="rect">
            <a:avLst/>
          </a:prstGeom>
          <a:noFill/>
        </p:spPr>
        <p:txBody>
          <a:bodyPr wrap="square" rtlCol="0">
            <a:spAutoFit/>
          </a:bodyPr>
          <a:lstStyle/>
          <a:p>
            <a:pPr indent="0" algn="just" fontAlgn="auto">
              <a:lnSpc>
                <a:spcPct val="125000"/>
              </a:lnSpc>
            </a:pPr>
            <a:r>
              <a:rPr lang="en-US" altLang="zh-CN" sz="2400">
                <a:latin typeface="Times New Roman" panose="02020603050405020304" charset="0"/>
                <a:cs typeface="Times New Roman" panose="02020603050405020304" charset="0"/>
              </a:rPr>
              <a:t>(9) The representative works of Taoist films include </a:t>
            </a:r>
            <a:r>
              <a:rPr lang="en-US" altLang="zh-CN" sz="2400" i="1">
                <a:latin typeface="Times New Roman" panose="02020603050405020304" charset="0"/>
                <a:cs typeface="Times New Roman" panose="02020603050405020304" charset="0"/>
              </a:rPr>
              <a:t>Crouching Tiger, Hidden Dragon; Wu ji; Monk Comes Down the Mountain; Drifting Snow Red Heart; Zhong Kui: Snow Girl and the Dark Crystal; Dragon Tiger Mountain Zhang Tianshi; The Young Taoism Fighter; Taoism Drunkard; A Chinese Ghost Story; Double Vision; The Tai Chi Master; Mr. Vampire; Exorcist Master; Vampire vs. Vampire</a:t>
            </a:r>
            <a:r>
              <a:rPr lang="en-US" altLang="zh-CN" sz="2400">
                <a:latin typeface="Times New Roman" panose="02020603050405020304" charset="0"/>
                <a:cs typeface="Times New Roman" panose="02020603050405020304" charset="0"/>
              </a:rPr>
              <a:t>; etc. </a:t>
            </a: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rPr>
              <a:t>(10) The Taoist film </a:t>
            </a:r>
            <a:r>
              <a:rPr lang="en-US" altLang="zh-CN" sz="2400" i="1">
                <a:latin typeface="Times New Roman" panose="02020603050405020304" charset="0"/>
                <a:cs typeface="Times New Roman" panose="02020603050405020304" charset="0"/>
              </a:rPr>
              <a:t>Crouching Tiger, Hidden Dragon</a:t>
            </a:r>
            <a:r>
              <a:rPr lang="en-US" altLang="zh-CN" sz="2400">
                <a:latin typeface="Times New Roman" panose="02020603050405020304" charset="0"/>
                <a:cs typeface="Times New Roman" panose="02020603050405020304" charset="0"/>
              </a:rPr>
              <a:t>, directed by Ang Lee, has been warmly praised by global audiences and has received numerous awards for its outstanding artistic quality. According to Box Office Mojo, it has grossed over USD 210 million worldwide and remains to date the highest grossing non-English-language film in the world.</a:t>
            </a:r>
            <a:endParaRPr lang="en-US" altLang="zh-CN" sz="2400">
              <a:latin typeface="Times New Roman" panose="02020603050405020304" charset="0"/>
              <a:cs typeface="Times New Roman" panose="02020603050405020304" charset="0"/>
            </a:endParaRPr>
          </a:p>
        </p:txBody>
      </p:sp>
      <p:sp>
        <p:nvSpPr>
          <p:cNvPr id="35" name="文本框 34"/>
          <p:cNvSpPr txBox="1"/>
          <p:nvPr/>
        </p:nvSpPr>
        <p:spPr>
          <a:xfrm>
            <a:off x="3065780" y="3007360"/>
            <a:ext cx="1395730" cy="460375"/>
          </a:xfrm>
          <a:prstGeom prst="rect">
            <a:avLst/>
          </a:prstGeom>
          <a:noFill/>
        </p:spPr>
        <p:txBody>
          <a:bodyPr wrap="square" rtlCol="0">
            <a:spAutoFit/>
          </a:bodyPr>
          <a:lstStyle/>
          <a:p>
            <a:r>
              <a:rPr lang="en-US" altLang="zh-CN" sz="2400">
                <a:solidFill>
                  <a:srgbClr val="FF0000"/>
                </a:solidFill>
                <a:latin typeface="Times New Roman" panose="02020603050405020304" charset="0"/>
                <a:cs typeface="Times New Roman" panose="02020603050405020304" charset="0"/>
              </a:rPr>
              <a:t>Evidence</a:t>
            </a:r>
            <a:endParaRPr lang="en-US" altLang="zh-CN" sz="2400">
              <a:solidFill>
                <a:srgbClr val="FF0000"/>
              </a:solidFill>
              <a:latin typeface="Times New Roman" panose="02020603050405020304" charset="0"/>
              <a:cs typeface="Times New Roman" panose="02020603050405020304" charset="0"/>
            </a:endParaRPr>
          </a:p>
        </p:txBody>
      </p:sp>
      <p:sp>
        <p:nvSpPr>
          <p:cNvPr id="36" name="文本框 35"/>
          <p:cNvSpPr txBox="1"/>
          <p:nvPr/>
        </p:nvSpPr>
        <p:spPr>
          <a:xfrm>
            <a:off x="4461510" y="5259070"/>
            <a:ext cx="1395730" cy="460375"/>
          </a:xfrm>
          <a:prstGeom prst="rect">
            <a:avLst/>
          </a:prstGeom>
          <a:noFill/>
        </p:spPr>
        <p:txBody>
          <a:bodyPr wrap="square" rtlCol="0">
            <a:spAutoFit/>
          </a:bodyPr>
          <a:lstStyle/>
          <a:p>
            <a:r>
              <a:rPr lang="en-US" altLang="zh-CN" sz="2400">
                <a:solidFill>
                  <a:srgbClr val="FF0000"/>
                </a:solidFill>
                <a:latin typeface="Times New Roman" panose="02020603050405020304" charset="0"/>
                <a:cs typeface="Times New Roman" panose="02020603050405020304" charset="0"/>
              </a:rPr>
              <a:t>Evidence</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5" grpId="1"/>
      <p:bldP spid="36" grpId="0"/>
      <p:bldP spid="36" grpId="1"/>
      <p:bldP spid="3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145540" y="803910"/>
            <a:ext cx="6771005" cy="460375"/>
          </a:xfrm>
          <a:prstGeom prst="rect">
            <a:avLst/>
          </a:prstGeom>
          <a:solidFill>
            <a:srgbClr val="ABC0D1"/>
          </a:solidFill>
        </p:spPr>
        <p:txBody>
          <a:bodyPr wrap="square" rtlCol="0">
            <a:spAutoFit/>
          </a:bodyPr>
          <a:lstStyle/>
          <a:p>
            <a:r>
              <a:rPr lang="en-US" altLang="zh-CN" sz="2400" b="1">
                <a:latin typeface="Times New Roman" panose="02020603050405020304" charset="0"/>
                <a:cs typeface="Times New Roman" panose="02020603050405020304" charset="0"/>
              </a:rPr>
              <a:t>A. Creating Logical Flow in the Writing</a:t>
            </a:r>
            <a:endParaRPr lang="en-US" altLang="zh-CN" sz="2400" b="1">
              <a:latin typeface="Times New Roman" panose="02020603050405020304" charset="0"/>
              <a:cs typeface="Times New Roman" panose="02020603050405020304" charset="0"/>
            </a:endParaRPr>
          </a:p>
        </p:txBody>
      </p:sp>
      <p:graphicFrame>
        <p:nvGraphicFramePr>
          <p:cNvPr id="10" name="表格 9"/>
          <p:cNvGraphicFramePr/>
          <p:nvPr>
            <p:custDataLst>
              <p:tags r:id="rId2"/>
            </p:custDataLst>
          </p:nvPr>
        </p:nvGraphicFramePr>
        <p:xfrm>
          <a:off x="1145540" y="1484630"/>
          <a:ext cx="9820910" cy="2011680"/>
        </p:xfrm>
        <a:graphic>
          <a:graphicData uri="http://schemas.openxmlformats.org/drawingml/2006/table">
            <a:tbl>
              <a:tblPr firstRow="1" bandRow="1">
                <a:tableStyleId>{5940675A-B579-460E-94D1-54222C63F5DA}</a:tableStyleId>
              </a:tblPr>
              <a:tblGrid>
                <a:gridCol w="3242310"/>
                <a:gridCol w="6578600"/>
              </a:tblGrid>
              <a:tr h="365760">
                <a:tc>
                  <a:txBody>
                    <a:bodyPr/>
                    <a:lstStyle/>
                    <a:p>
                      <a:pPr algn="ctr">
                        <a:buNone/>
                      </a:pPr>
                      <a:r>
                        <a:rPr lang="en-US" altLang="zh-CN" sz="2400" b="1">
                          <a:latin typeface="Times New Roman" panose="02020603050405020304" charset="0"/>
                          <a:cs typeface="Times New Roman" panose="02020603050405020304" charset="0"/>
                        </a:rPr>
                        <a:t>Types of Logical Order</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lstStyle/>
                    <a:p>
                      <a:pPr algn="ctr">
                        <a:buNone/>
                      </a:pPr>
                      <a:r>
                        <a:rPr lang="en-US" altLang="zh-CN" sz="2400" b="1">
                          <a:latin typeface="Times New Roman" panose="02020603050405020304" charset="0"/>
                          <a:cs typeface="Times New Roman" panose="02020603050405020304" charset="0"/>
                        </a:rPr>
                        <a:t>Transitional Words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r>
              <a:tr h="1247140">
                <a:tc>
                  <a:txBody>
                    <a:bodyPr/>
                    <a:lstStyle/>
                    <a:p>
                      <a:pPr>
                        <a:buNone/>
                      </a:pPr>
                      <a:r>
                        <a:rPr lang="en-US" altLang="zh-CN" sz="2400">
                          <a:latin typeface="Times New Roman" panose="02020603050405020304" charset="0"/>
                          <a:cs typeface="Times New Roman" panose="02020603050405020304" charset="0"/>
                        </a:rPr>
                        <a:t>Placing ideas in time</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just">
                        <a:buNone/>
                      </a:pPr>
                      <a:r>
                        <a:rPr lang="en-US" altLang="zh-CN" sz="2400">
                          <a:latin typeface="Times New Roman" panose="02020603050405020304" charset="0"/>
                          <a:cs typeface="Times New Roman" panose="02020603050405020304" charset="0"/>
                        </a:rPr>
                        <a:t>first, next, then, later, after that, finally, eventually, since then, until now, formerly, lately, in the meantime, meanwhile, simultaneously, during this time, presently, recently, shortly, soon, subsequently</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aphicFrame>
        <p:nvGraphicFramePr>
          <p:cNvPr id="4" name="表格 3"/>
          <p:cNvGraphicFramePr/>
          <p:nvPr/>
        </p:nvGraphicFramePr>
        <p:xfrm>
          <a:off x="1151890" y="3496310"/>
          <a:ext cx="9825355" cy="2011680"/>
        </p:xfrm>
        <a:graphic>
          <a:graphicData uri="http://schemas.openxmlformats.org/drawingml/2006/table">
            <a:tbl>
              <a:tblPr firstRow="1" bandRow="1">
                <a:tableStyleId>{5940675A-B579-460E-94D1-54222C63F5DA}</a:tableStyleId>
              </a:tblPr>
              <a:tblGrid>
                <a:gridCol w="3239135"/>
                <a:gridCol w="6586220"/>
              </a:tblGrid>
              <a:tr h="0">
                <a:tc>
                  <a:txBody>
                    <a:bodyPr/>
                    <a:p>
                      <a:pPr algn="just">
                        <a:buNone/>
                      </a:pPr>
                      <a:r>
                        <a:rPr lang="en-US" altLang="zh-CN" sz="2400">
                          <a:latin typeface="Times New Roman" panose="02020603050405020304" charset="0"/>
                          <a:cs typeface="Times New Roman" panose="02020603050405020304" charset="0"/>
                        </a:rPr>
                        <a:t>Contrasting ideas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400">
                          <a:latin typeface="Times New Roman" panose="02020603050405020304" charset="0"/>
                          <a:cs typeface="Times New Roman" panose="02020603050405020304" charset="0"/>
                        </a:rPr>
                        <a:t>on the other hand, in contrast, on the contrary, conversely, however, nevertheless, yet, still, unfortunately, rather, as opposed to, be counter to, in spite of this, on the positive (negative) side</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91795">
                <a:tc>
                  <a:txBody>
                    <a:bodyPr/>
                    <a:p>
                      <a:pPr>
                        <a:buNone/>
                      </a:pPr>
                      <a:r>
                        <a:rPr lang="en-US" altLang="zh-CN" sz="2400">
                          <a:latin typeface="Times New Roman" panose="02020603050405020304" charset="0"/>
                          <a:cs typeface="Times New Roman" panose="02020603050405020304" charset="0"/>
                        </a:rPr>
                        <a:t>Comparing ideas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400">
                          <a:latin typeface="Times New Roman" panose="02020603050405020304" charset="0"/>
                          <a:cs typeface="Times New Roman" panose="02020603050405020304" charset="0"/>
                        </a:rPr>
                        <a:t>similarly, likewise, in the same way, just as, just like</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6" name="文本框 5"/>
          <p:cNvSpPr txBox="1"/>
          <p:nvPr/>
        </p:nvSpPr>
        <p:spPr>
          <a:xfrm>
            <a:off x="441325" y="0"/>
            <a:ext cx="4796155" cy="583565"/>
          </a:xfrm>
          <a:prstGeom prst="rect">
            <a:avLst/>
          </a:prstGeom>
          <a:solidFill>
            <a:schemeClr val="accent1">
              <a:lumMod val="75000"/>
            </a:schemeClr>
          </a:solidFill>
        </p:spPr>
        <p:txBody>
          <a:bodyPr wrap="square" rtlCol="0">
            <a:spAutoFit/>
          </a:bodyPr>
          <a:p>
            <a:r>
              <a:rPr lang="en-US" altLang="zh-CN" sz="3200" b="1">
                <a:solidFill>
                  <a:schemeClr val="bg1"/>
                </a:solidFill>
              </a:rPr>
              <a:t>Academic Wrting S</a:t>
            </a:r>
            <a:r>
              <a:rPr lang="en-US" altLang="zh-CN" sz="3200" b="1">
                <a:solidFill>
                  <a:schemeClr val="bg1"/>
                </a:solidFill>
              </a:rPr>
              <a:t>kills</a:t>
            </a:r>
            <a:endParaRPr lang="en-US" altLang="zh-CN" sz="3200" b="1">
              <a:solidFill>
                <a:schemeClr val="bg1"/>
              </a:solidFill>
            </a:endParaRPr>
          </a:p>
        </p:txBody>
      </p:sp>
    </p:spTree>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4" name="表格 3"/>
          <p:cNvGraphicFramePr/>
          <p:nvPr>
            <p:custDataLst>
              <p:tags r:id="rId2"/>
            </p:custDataLst>
          </p:nvPr>
        </p:nvGraphicFramePr>
        <p:xfrm>
          <a:off x="866140" y="507365"/>
          <a:ext cx="10459720" cy="5633085"/>
        </p:xfrm>
        <a:graphic>
          <a:graphicData uri="http://schemas.openxmlformats.org/drawingml/2006/table">
            <a:tbl>
              <a:tblPr firstRow="1" bandRow="1">
                <a:tableStyleId>{5940675A-B579-460E-94D1-54222C63F5DA}</a:tableStyleId>
              </a:tblPr>
              <a:tblGrid>
                <a:gridCol w="3334385"/>
                <a:gridCol w="7125335"/>
              </a:tblGrid>
              <a:tr h="1093470">
                <a:tc>
                  <a:txBody>
                    <a:bodyPr/>
                    <a:lstStyle/>
                    <a:p>
                      <a:pPr>
                        <a:buNone/>
                      </a:pPr>
                      <a:r>
                        <a:rPr lang="en-US" altLang="zh-CN" sz="2400">
                          <a:latin typeface="Times New Roman" panose="02020603050405020304" charset="0"/>
                          <a:cs typeface="Times New Roman" panose="02020603050405020304" charset="0"/>
                        </a:rPr>
                        <a:t>Adding ideas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just">
                        <a:buNone/>
                      </a:pPr>
                      <a:r>
                        <a:rPr lang="en-US" altLang="zh-CN" sz="2400">
                          <a:latin typeface="Times New Roman" panose="02020603050405020304" charset="0"/>
                          <a:cs typeface="Times New Roman" panose="02020603050405020304" charset="0"/>
                        </a:rPr>
                        <a:t>firstly (secondly, thirdly), in the first place, finally, besides, further, furthermore, what’s more, in addition, additionally, meanwhile, in the meantime, also, another</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188720">
                <a:tc>
                  <a:txBody>
                    <a:bodyPr/>
                    <a:lstStyle/>
                    <a:p>
                      <a:pPr>
                        <a:buNone/>
                      </a:pPr>
                      <a:r>
                        <a:rPr lang="en-US" altLang="zh-CN" sz="2400">
                          <a:latin typeface="Times New Roman" panose="02020603050405020304" charset="0"/>
                          <a:cs typeface="Times New Roman" panose="02020603050405020304" charset="0"/>
                        </a:rPr>
                        <a:t>Showing cause and effect</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just">
                        <a:buNone/>
                      </a:pPr>
                      <a:r>
                        <a:rPr lang="en-US" altLang="zh-CN" sz="2400">
                          <a:latin typeface="Times New Roman" panose="02020603050405020304" charset="0"/>
                          <a:cs typeface="Times New Roman" panose="02020603050405020304" charset="0"/>
                        </a:rPr>
                        <a:t>as a result, consequently, accordingly, therefore, hence, thus, for that reason, for this purpose, to this end, with this objective</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188720">
                <a:tc>
                  <a:txBody>
                    <a:bodyPr/>
                    <a:lstStyle/>
                    <a:p>
                      <a:pPr>
                        <a:buNone/>
                      </a:pPr>
                      <a:r>
                        <a:rPr lang="en-US" altLang="zh-CN" sz="2400">
                          <a:latin typeface="Times New Roman" panose="02020603050405020304" charset="0"/>
                          <a:cs typeface="Times New Roman" panose="02020603050405020304" charset="0"/>
                        </a:rPr>
                        <a:t>Emphasizing ideas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just">
                        <a:buNone/>
                      </a:pPr>
                      <a:r>
                        <a:rPr lang="en-US" altLang="zh-CN" sz="2400">
                          <a:latin typeface="Times New Roman" panose="02020603050405020304" charset="0"/>
                          <a:cs typeface="Times New Roman" panose="02020603050405020304" charset="0"/>
                        </a:rPr>
                        <a:t>indeed, in fact, above all, especially, in particular, equally important, most important, the most compelling evidence</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188720">
                <a:tc>
                  <a:txBody>
                    <a:bodyPr/>
                    <a:lstStyle/>
                    <a:p>
                      <a:pPr>
                        <a:buNone/>
                      </a:pPr>
                      <a:r>
                        <a:rPr lang="en-US" altLang="zh-CN" sz="2400">
                          <a:latin typeface="Times New Roman" panose="02020603050405020304" charset="0"/>
                          <a:cs typeface="Times New Roman" panose="02020603050405020304" charset="0"/>
                        </a:rPr>
                        <a:t>Illustrating ideas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just">
                        <a:buNone/>
                      </a:pPr>
                      <a:r>
                        <a:rPr lang="en-US" altLang="zh-CN" sz="2400">
                          <a:latin typeface="Times New Roman" panose="02020603050405020304" charset="0"/>
                          <a:cs typeface="Times New Roman" panose="02020603050405020304" charset="0"/>
                        </a:rPr>
                        <a:t>for example, for instance, to illustrate the point, in particular, specifically, such as, in other words, namely, that is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78205">
                <a:tc>
                  <a:txBody>
                    <a:bodyPr/>
                    <a:lstStyle/>
                    <a:p>
                      <a:pPr>
                        <a:buNone/>
                      </a:pPr>
                      <a:r>
                        <a:rPr lang="en-US" altLang="zh-CN" sz="2400">
                          <a:latin typeface="Times New Roman" panose="02020603050405020304" charset="0"/>
                          <a:cs typeface="Times New Roman" panose="02020603050405020304" charset="0"/>
                        </a:rPr>
                        <a:t>Summarizing ideas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just">
                        <a:buNone/>
                      </a:pPr>
                      <a:r>
                        <a:rPr lang="en-US" altLang="zh-CN" sz="2400">
                          <a:latin typeface="Times New Roman" panose="02020603050405020304" charset="0"/>
                          <a:cs typeface="Times New Roman" panose="02020603050405020304" charset="0"/>
                        </a:rPr>
                        <a:t>in brief, in conclusion, in short, all in all, as has been noted, in summary, on the whole, to summarize</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600075" y="67976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b="1">
                <a:latin typeface="Times New Roman" panose="02020603050405020304" charset="0"/>
                <a:cs typeface="Times New Roman" panose="02020603050405020304" charset="0"/>
              </a:rPr>
              <a:t>What is Evidence?</a:t>
            </a:r>
            <a:endParaRPr b="1">
              <a:latin typeface="Times New Roman" panose="02020603050405020304" charset="0"/>
              <a:cs typeface="Times New Roman" panose="02020603050405020304" charset="0"/>
            </a:endParaRPr>
          </a:p>
        </p:txBody>
      </p:sp>
      <p:sp>
        <p:nvSpPr>
          <p:cNvPr id="4" name="Content Placeholder 2"/>
          <p:cNvSpPr>
            <a:spLocks noGrp="1"/>
          </p:cNvSpPr>
          <p:nvPr/>
        </p:nvSpPr>
        <p:spPr>
          <a:xfrm>
            <a:off x="1488440" y="1993265"/>
            <a:ext cx="9541510" cy="452628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just">
              <a:buNone/>
            </a:pPr>
            <a:r>
              <a:rPr>
                <a:latin typeface="Times New Roman" panose="02020603050405020304" charset="0"/>
                <a:cs typeface="Times New Roman" panose="02020603050405020304" charset="0"/>
              </a:rPr>
              <a:t>Evidence refers to facts, examples, or sources used to support a claim. In academic writing, evidence includes:</a:t>
            </a:r>
            <a:endParaRPr>
              <a:latin typeface="Times New Roman" panose="02020603050405020304" charset="0"/>
              <a:cs typeface="Times New Roman" panose="02020603050405020304" charset="0"/>
            </a:endParaRPr>
          </a:p>
          <a:p>
            <a:pPr algn="just"/>
            <a:r>
              <a:rPr>
                <a:latin typeface="Times New Roman" panose="02020603050405020304" charset="0"/>
                <a:cs typeface="Times New Roman" panose="02020603050405020304" charset="0"/>
              </a:rPr>
              <a:t>Data from experiments</a:t>
            </a:r>
            <a:endParaRPr>
              <a:latin typeface="Times New Roman" panose="02020603050405020304" charset="0"/>
              <a:cs typeface="Times New Roman" panose="02020603050405020304" charset="0"/>
            </a:endParaRPr>
          </a:p>
          <a:p>
            <a:pPr algn="just"/>
            <a:r>
              <a:rPr>
                <a:latin typeface="Times New Roman" panose="02020603050405020304" charset="0"/>
                <a:cs typeface="Times New Roman" panose="02020603050405020304" charset="0"/>
              </a:rPr>
              <a:t>Expert quotations</a:t>
            </a:r>
            <a:endParaRPr>
              <a:latin typeface="Times New Roman" panose="02020603050405020304" charset="0"/>
              <a:cs typeface="Times New Roman" panose="02020603050405020304" charset="0"/>
            </a:endParaRPr>
          </a:p>
          <a:p>
            <a:pPr algn="just"/>
            <a:r>
              <a:rPr>
                <a:latin typeface="Times New Roman" panose="02020603050405020304" charset="0"/>
                <a:cs typeface="Times New Roman" panose="02020603050405020304" charset="0"/>
              </a:rPr>
              <a:t>Citations from journal articles</a:t>
            </a:r>
            <a:endParaRPr>
              <a:latin typeface="Times New Roman" panose="02020603050405020304" charset="0"/>
              <a:cs typeface="Times New Roman" panose="02020603050405020304" charset="0"/>
            </a:endParaRPr>
          </a:p>
          <a:p>
            <a:pPr algn="just"/>
            <a:r>
              <a:rPr>
                <a:latin typeface="Times New Roman" panose="02020603050405020304" charset="0"/>
                <a:cs typeface="Times New Roman" panose="02020603050405020304" charset="0"/>
              </a:rPr>
              <a:t>Theories supporting claims</a:t>
            </a:r>
            <a:endParaRPr>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700468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B. Creating Coherence in the Writing</a:t>
            </a:r>
            <a:endParaRPr lang="en-US" altLang="zh-CN" sz="2800" b="1">
              <a:latin typeface="Times New Roman" panose="02020603050405020304" charset="0"/>
              <a:cs typeface="Times New Roman" panose="02020603050405020304" charset="0"/>
            </a:endParaRPr>
          </a:p>
        </p:txBody>
      </p:sp>
      <p:sp>
        <p:nvSpPr>
          <p:cNvPr id="9" name="文本框 8"/>
          <p:cNvSpPr txBox="1"/>
          <p:nvPr/>
        </p:nvSpPr>
        <p:spPr>
          <a:xfrm>
            <a:off x="1395095" y="1494790"/>
            <a:ext cx="9342120" cy="2515235"/>
          </a:xfrm>
          <a:prstGeom prst="rect">
            <a:avLst/>
          </a:prstGeom>
          <a:noFill/>
        </p:spPr>
        <p:txBody>
          <a:bodyPr wrap="square" rtlCol="0">
            <a:spAutoFit/>
          </a:bodyPr>
          <a:lstStyle/>
          <a:p>
            <a:pPr indent="0" algn="just" fontAlgn="auto">
              <a:lnSpc>
                <a:spcPct val="125000"/>
              </a:lnSpc>
            </a:pPr>
            <a:r>
              <a:rPr lang="en-US" altLang="zh-CN" sz="2400" b="1">
                <a:solidFill>
                  <a:schemeClr val="accent1">
                    <a:lumMod val="75000"/>
                  </a:schemeClr>
                </a:solidFill>
                <a:latin typeface="Times New Roman" panose="02020603050405020304" charset="0"/>
                <a:cs typeface="Times New Roman" panose="02020603050405020304" charset="0"/>
              </a:rPr>
              <a:t>(1) Coherence within the paragraph </a:t>
            </a:r>
            <a:endParaRPr lang="en-US" altLang="zh-CN" sz="2400" b="1">
              <a:solidFill>
                <a:schemeClr val="accent1">
                  <a:lumMod val="75000"/>
                </a:schemeClr>
              </a:solidFill>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Five main ways: reference, substitution, ellipsis, conjunction, and lexical cohesion.</a:t>
            </a:r>
            <a:r>
              <a:rPr lang="en-US" altLang="zh-CN">
                <a:latin typeface="Times New Roman" panose="02020603050405020304" charset="0"/>
                <a:cs typeface="Times New Roman" panose="02020603050405020304" charset="0"/>
              </a:rPr>
              <a:t> </a:t>
            </a:r>
            <a:endParaRPr lang="en-US" altLang="zh-CN">
              <a:latin typeface="Times New Roman" panose="02020603050405020304" charset="0"/>
              <a:cs typeface="Times New Roman" panose="02020603050405020304" charset="0"/>
            </a:endParaRPr>
          </a:p>
          <a:p>
            <a:pPr indent="0" algn="just" fontAlgn="auto">
              <a:lnSpc>
                <a:spcPct val="125000"/>
              </a:lnSpc>
            </a:pPr>
            <a:endParaRPr lang="en-US" altLang="zh-CN">
              <a:latin typeface="Times New Roman" panose="02020603050405020304" charset="0"/>
              <a:cs typeface="Times New Roman" panose="02020603050405020304" charset="0"/>
            </a:endParaRPr>
          </a:p>
          <a:p>
            <a:pPr indent="0" algn="just" fontAlgn="auto">
              <a:lnSpc>
                <a:spcPct val="125000"/>
              </a:lnSpc>
            </a:pPr>
            <a:endParaRPr lang="en-US" altLang="zh-CN">
              <a:latin typeface="Times New Roman" panose="02020603050405020304" charset="0"/>
              <a:cs typeface="Times New Roman" panose="02020603050405020304" charset="0"/>
            </a:endParaRPr>
          </a:p>
          <a:p>
            <a:pPr indent="457200" algn="just" fontAlgn="auto">
              <a:lnSpc>
                <a:spcPct val="125000"/>
              </a:lnSpc>
              <a:extLst>
                <a:ext uri="{35155182-B16C-46BC-9424-99874614C6A1}">
                  <wpsdc:indentchars xmlns:wpsdc="http://www.wps.cn/officeDocument/2017/drawingmlCustomData" val="200" checksum="59296752"/>
                </a:ext>
              </a:extLst>
            </a:pPr>
            <a:endParaRPr lang="en-US" altLang="zh-CN">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573405"/>
            <a:ext cx="9785985" cy="6092825"/>
          </a:xfrm>
          <a:prstGeom prst="rect">
            <a:avLst/>
          </a:prstGeom>
          <a:noFill/>
        </p:spPr>
        <p:txBody>
          <a:bodyPr wrap="square" rtlCol="0">
            <a:sp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rPr>
              <a:t>Reference:</a:t>
            </a:r>
            <a:r>
              <a:rPr lang="en-US" altLang="zh-CN" sz="2400">
                <a:solidFill>
                  <a:schemeClr val="accent2">
                    <a:lumMod val="75000"/>
                  </a:schemeClr>
                </a:solidFill>
                <a:latin typeface="Times New Roman" panose="02020603050405020304" charset="0"/>
                <a:cs typeface="Times New Roman" panose="02020603050405020304" charset="0"/>
              </a:rPr>
              <a:t> The use of pronouns, especially the demonstrative reference by “this/these”, “that/those” to refer back to something previously mentioned in the paper. </a:t>
            </a:r>
            <a:endParaRPr lang="en-US" altLang="zh-CN" sz="2400">
              <a:solidFill>
                <a:schemeClr val="accent2">
                  <a:lumMod val="75000"/>
                </a:schemeClr>
              </a:solidFill>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Professional attire has traditionally been regarded as a sign of ethicality. However, recent trends towards a more casual workplace may have altered the general public’s attire-based perceptions. To determine whether </a:t>
            </a:r>
            <a:r>
              <a:rPr lang="en-US" altLang="zh-CN" sz="2400" b="1" i="1">
                <a:latin typeface="Times New Roman" panose="02020603050405020304" charset="0"/>
                <a:cs typeface="Times New Roman" panose="02020603050405020304" charset="0"/>
                <a:sym typeface="+mn-ea"/>
              </a:rPr>
              <a:t>these trends</a:t>
            </a:r>
            <a:r>
              <a:rPr lang="en-US" altLang="zh-CN" sz="2400" i="1">
                <a:latin typeface="Times New Roman" panose="02020603050405020304" charset="0"/>
                <a:cs typeface="Times New Roman" panose="02020603050405020304" charset="0"/>
                <a:sym typeface="+mn-ea"/>
              </a:rPr>
              <a:t> have rendered the association between professional attire and ethicality obsolete, we draw on signaling theory and we examine, in two laboratory studies with working samples, the main effects of attire style on perceptions of employee ethicality.</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395095" y="1074420"/>
            <a:ext cx="9342120" cy="4885055"/>
          </a:xfrm>
          <a:prstGeom prst="rect">
            <a:avLst/>
          </a:prstGeom>
          <a:noFill/>
        </p:spPr>
        <p:txBody>
          <a:bodyPr wrap="square" rtlCol="0">
            <a:no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rPr>
              <a:t>Substitution</a:t>
            </a:r>
            <a:r>
              <a:rPr lang="en-US" altLang="zh-CN" sz="2400">
                <a:solidFill>
                  <a:schemeClr val="accent2">
                    <a:lumMod val="75000"/>
                  </a:schemeClr>
                </a:solidFill>
                <a:latin typeface="Times New Roman" panose="02020603050405020304" charset="0"/>
                <a:cs typeface="Times New Roman" panose="02020603050405020304" charset="0"/>
              </a:rPr>
              <a:t>: the replacement of the same linguistic element with a substitute item. </a:t>
            </a:r>
            <a:endParaRPr lang="en-US" altLang="zh-CN" sz="2400">
              <a:solidFill>
                <a:schemeClr val="accent2">
                  <a:lumMod val="75000"/>
                </a:schemeClr>
              </a:solidFill>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a:p>
            <a:pPr indent="609600" algn="just" fontAlgn="auto">
              <a:lnSpc>
                <a:spcPct val="125000"/>
              </a:lnSpc>
            </a:pPr>
            <a:r>
              <a:rPr lang="en-US" altLang="zh-CN" sz="2400" b="1" i="1">
                <a:latin typeface="Times New Roman" panose="02020603050405020304" charset="0"/>
                <a:cs typeface="Times New Roman" panose="02020603050405020304" charset="0"/>
                <a:sym typeface="+mn-ea"/>
              </a:rPr>
              <a:t>Example</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 high expense of 360-degree videos significantly prevents their widespread use in journalistic settings. Even while virtual reality headsets are becoming more accessible, the cost of purchasing</a:t>
            </a:r>
            <a:r>
              <a:rPr lang="en-US" altLang="zh-CN" sz="2400" b="1" i="1">
                <a:latin typeface="Times New Roman" panose="02020603050405020304" charset="0"/>
                <a:cs typeface="Times New Roman" panose="02020603050405020304" charset="0"/>
              </a:rPr>
              <a:t> one </a:t>
            </a:r>
            <a:r>
              <a:rPr lang="en-US" altLang="zh-CN" sz="2400" i="1">
                <a:latin typeface="Times New Roman" panose="02020603050405020304" charset="0"/>
                <a:cs typeface="Times New Roman" panose="02020603050405020304" charset="0"/>
              </a:rPr>
              <a:t>is still far more than reasonable for general consumers.</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395095" y="1074420"/>
            <a:ext cx="9342120" cy="4885055"/>
          </a:xfrm>
          <a:prstGeom prst="rect">
            <a:avLst/>
          </a:prstGeom>
          <a:noFill/>
        </p:spPr>
        <p:txBody>
          <a:bodyPr wrap="square" rtlCol="0">
            <a:noAutofit/>
          </a:bodyPr>
          <a:lstStyle/>
          <a:p>
            <a:pPr indent="457200" algn="just" fontAlgn="auto">
              <a:lnSpc>
                <a:spcPct val="125000"/>
              </a:lnSpc>
              <a:extLst>
                <a:ext uri="{35155182-B16C-46BC-9424-99874614C6A1}">
                  <wpsdc:indentchars xmlns:wpsdc="http://www.wps.cn/officeDocument/2017/drawingmlCustomData" val="200" checksum="59296752"/>
                </a:ext>
              </a:extLst>
            </a:pPr>
            <a:endParaRPr lang="en-US" altLang="zh-CN" i="1">
              <a:latin typeface="Times New Roman" panose="02020603050405020304" charset="0"/>
              <a:cs typeface="Times New Roman" panose="02020603050405020304" charset="0"/>
            </a:endParaRPr>
          </a:p>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rPr>
              <a:t>Ellipsis:</a:t>
            </a:r>
            <a:r>
              <a:rPr lang="en-US" altLang="zh-CN" sz="2400">
                <a:solidFill>
                  <a:schemeClr val="accent2">
                    <a:lumMod val="75000"/>
                  </a:schemeClr>
                </a:solidFill>
                <a:latin typeface="Times New Roman" panose="02020603050405020304" charset="0"/>
                <a:cs typeface="Times New Roman" panose="02020603050405020304" charset="0"/>
              </a:rPr>
              <a:t> the omission of the identical linguistic elements. </a:t>
            </a:r>
            <a:endParaRPr lang="en-US" altLang="zh-CN" sz="2400">
              <a:latin typeface="Times New Roman" panose="02020603050405020304" charset="0"/>
              <a:cs typeface="Times New Roman" panose="02020603050405020304" charset="0"/>
            </a:endParaRPr>
          </a:p>
          <a:p>
            <a:pPr indent="609600" algn="just" fontAlgn="auto">
              <a:lnSpc>
                <a:spcPct val="125000"/>
              </a:lnSpc>
            </a:pPr>
            <a:endParaRPr lang="en-US" altLang="zh-CN" sz="2400" b="1" i="1">
              <a:latin typeface="Times New Roman" panose="02020603050405020304" charset="0"/>
              <a:cs typeface="Times New Roman" panose="02020603050405020304" charset="0"/>
              <a:sym typeface="+mn-ea"/>
            </a:endParaRPr>
          </a:p>
          <a:p>
            <a:pPr indent="609600" algn="just" fontAlgn="auto">
              <a:lnSpc>
                <a:spcPct val="125000"/>
              </a:lnSpc>
            </a:pPr>
            <a:r>
              <a:rPr lang="en-US" altLang="zh-CN" sz="2400" b="1" i="1">
                <a:latin typeface="Times New Roman" panose="02020603050405020304" charset="0"/>
                <a:cs typeface="Times New Roman" panose="02020603050405020304" charset="0"/>
                <a:sym typeface="+mn-ea"/>
              </a:rPr>
              <a:t>Example</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Taoist films are of great importance to the spread of Taoism. Though Taoist films have expanded the audience of Taoism worldwide, it still has limited influence and attracts sparse attention. People in many countries have never heard of it, and </a:t>
            </a:r>
            <a:r>
              <a:rPr lang="en-US" altLang="zh-CN" sz="2400" b="1" i="1">
                <a:latin typeface="Times New Roman" panose="02020603050405020304" charset="0"/>
                <a:cs typeface="Times New Roman" panose="02020603050405020304" charset="0"/>
              </a:rPr>
              <a:t>even if they have</a:t>
            </a:r>
            <a:r>
              <a:rPr lang="en-US" altLang="zh-CN" sz="2400" i="1">
                <a:latin typeface="Times New Roman" panose="02020603050405020304" charset="0"/>
                <a:cs typeface="Times New Roman" panose="02020603050405020304" charset="0"/>
              </a:rPr>
              <a:t>, they know little about it.</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760095" y="613410"/>
            <a:ext cx="10654030" cy="5631180"/>
          </a:xfrm>
          <a:prstGeom prst="rect">
            <a:avLst/>
          </a:prstGeom>
          <a:noFill/>
        </p:spPr>
        <p:txBody>
          <a:bodyPr wrap="square" rtlCol="0">
            <a:spAutoFit/>
          </a:bodyPr>
          <a:lstStyle/>
          <a:p>
            <a:pPr indent="0" algn="just" fontAlgn="auto">
              <a:lnSpc>
                <a:spcPct val="125000"/>
              </a:lnSpc>
            </a:pPr>
            <a:r>
              <a:rPr lang="en-US" altLang="zh-CN" sz="2300" b="1">
                <a:solidFill>
                  <a:schemeClr val="accent2">
                    <a:lumMod val="75000"/>
                  </a:schemeClr>
                </a:solidFill>
                <a:latin typeface="Times New Roman" panose="02020603050405020304" charset="0"/>
                <a:cs typeface="Times New Roman" panose="02020603050405020304" charset="0"/>
              </a:rPr>
              <a:t>Conjunction:</a:t>
            </a:r>
            <a:r>
              <a:rPr lang="en-US" altLang="zh-CN" sz="2300">
                <a:solidFill>
                  <a:schemeClr val="accent2">
                    <a:lumMod val="75000"/>
                  </a:schemeClr>
                </a:solidFill>
                <a:latin typeface="Times New Roman" panose="02020603050405020304" charset="0"/>
                <a:cs typeface="Times New Roman" panose="02020603050405020304" charset="0"/>
              </a:rPr>
              <a:t> the transitional words and phrases that explicitly mark the semantic relation between ideas.</a:t>
            </a:r>
            <a:endParaRPr lang="en-US" altLang="zh-CN" sz="2300">
              <a:solidFill>
                <a:schemeClr val="accent2">
                  <a:lumMod val="75000"/>
                </a:schemeClr>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b="1" i="1">
              <a:latin typeface="Times New Roman" panose="02020603050405020304" charset="0"/>
              <a:cs typeface="Times New Roman" panose="02020603050405020304" charset="0"/>
              <a:sym typeface="+mn-ea"/>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sym typeface="+mn-ea"/>
              </a:rPr>
              <a:t>Example</a:t>
            </a:r>
            <a:endParaRPr lang="en-US" altLang="zh-CN" sz="2200" b="1"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First</a:t>
            </a:r>
            <a:r>
              <a:rPr lang="en-US" altLang="zh-CN" sz="2200" i="1">
                <a:latin typeface="Times New Roman" panose="02020603050405020304" charset="0"/>
                <a:cs typeface="Times New Roman" panose="02020603050405020304" charset="0"/>
              </a:rPr>
              <a:t>, focus group videos were transcribed and shared among the three authors, who independently identified categories of responses for each focus group question</a:t>
            </a:r>
            <a:r>
              <a:rPr lang="en-US" altLang="zh-CN" sz="2200" b="1" i="1">
                <a:latin typeface="Times New Roman" panose="02020603050405020304" charset="0"/>
                <a:cs typeface="Times New Roman" panose="02020603050405020304" charset="0"/>
              </a:rPr>
              <a:t> and then</a:t>
            </a:r>
            <a:r>
              <a:rPr lang="en-US" altLang="zh-CN" sz="2200" i="1">
                <a:latin typeface="Times New Roman" panose="02020603050405020304" charset="0"/>
                <a:cs typeface="Times New Roman" panose="02020603050405020304" charset="0"/>
              </a:rPr>
              <a:t> reached consensus regarding themes for each question. </a:t>
            </a:r>
            <a:r>
              <a:rPr lang="en-US" altLang="zh-CN" sz="2200" b="1" i="1">
                <a:latin typeface="Times New Roman" panose="02020603050405020304" charset="0"/>
                <a:cs typeface="Times New Roman" panose="02020603050405020304" charset="0"/>
              </a:rPr>
              <a:t>Next</a:t>
            </a:r>
            <a:r>
              <a:rPr lang="en-US" altLang="zh-CN" sz="2200" i="1">
                <a:latin typeface="Times New Roman" panose="02020603050405020304" charset="0"/>
                <a:cs typeface="Times New Roman" panose="02020603050405020304" charset="0"/>
              </a:rPr>
              <a:t>, the three authors independently viewed the transcripts and, for each participant, classified comments into themes. An 80% initial agreement rate (range: 70%–95%) was achieved across the eight focus group questions, indicating a high level of interrater reliability. The authors </a:t>
            </a:r>
            <a:r>
              <a:rPr lang="en-US" altLang="zh-CN" sz="2200" b="1" i="1">
                <a:latin typeface="Times New Roman" panose="02020603050405020304" charset="0"/>
                <a:cs typeface="Times New Roman" panose="02020603050405020304" charset="0"/>
              </a:rPr>
              <a:t>then</a:t>
            </a:r>
            <a:r>
              <a:rPr lang="en-US" altLang="zh-CN" sz="2200" i="1">
                <a:latin typeface="Times New Roman" panose="02020603050405020304" charset="0"/>
                <a:cs typeface="Times New Roman" panose="02020603050405020304" charset="0"/>
              </a:rPr>
              <a:t> met, discussed differences in coding themes, and reached 100% consensus. Although we asked several questions, many of the responses overlapped. We </a:t>
            </a:r>
            <a:r>
              <a:rPr lang="en-US" altLang="zh-CN" sz="2200" b="1" i="1">
                <a:latin typeface="Times New Roman" panose="02020603050405020304" charset="0"/>
                <a:cs typeface="Times New Roman" panose="02020603050405020304" charset="0"/>
              </a:rPr>
              <a:t>therefore</a:t>
            </a:r>
            <a:r>
              <a:rPr lang="en-US" altLang="zh-CN" sz="2200" i="1">
                <a:latin typeface="Times New Roman" panose="02020603050405020304" charset="0"/>
                <a:cs typeface="Times New Roman" panose="02020603050405020304" charset="0"/>
              </a:rPr>
              <a:t> focus only on the most relevant questions, comments, and discussions for our focus group objectives stated previously.</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781050" y="470535"/>
            <a:ext cx="10410825" cy="1861185"/>
          </a:xfrm>
          <a:prstGeom prst="rect">
            <a:avLst/>
          </a:prstGeom>
          <a:noFill/>
        </p:spPr>
        <p:txBody>
          <a:bodyPr wrap="square" rtlCol="0">
            <a:sp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a:solidFill>
                  <a:schemeClr val="accent2">
                    <a:lumMod val="75000"/>
                  </a:schemeClr>
                </a:solidFill>
                <a:latin typeface="Times New Roman" panose="02020603050405020304" charset="0"/>
                <a:cs typeface="Times New Roman" panose="02020603050405020304" charset="0"/>
              </a:rPr>
              <a:t>Lexical cohesion:</a:t>
            </a:r>
            <a:r>
              <a:rPr lang="en-US" altLang="zh-CN" sz="2400">
                <a:solidFill>
                  <a:schemeClr val="accent2">
                    <a:lumMod val="75000"/>
                  </a:schemeClr>
                </a:solidFill>
                <a:latin typeface="Times New Roman" panose="02020603050405020304" charset="0"/>
                <a:cs typeface="Times New Roman" panose="02020603050405020304" charset="0"/>
              </a:rPr>
              <a:t>  the use of elements that share a lexical field, such as the repetition of key terms and concepts, and using synonyms or antonyms. </a:t>
            </a:r>
            <a:endParaRPr lang="en-US" altLang="zh-CN" sz="2400">
              <a:solidFill>
                <a:schemeClr val="accent2">
                  <a:lumMod val="75000"/>
                </a:schemeClr>
              </a:solidFill>
              <a:latin typeface="Times New Roman" panose="02020603050405020304" charset="0"/>
              <a:cs typeface="Times New Roman" panose="02020603050405020304" charset="0"/>
            </a:endParaRPr>
          </a:p>
          <a:p>
            <a:pPr indent="584200" algn="just" fontAlgn="auto">
              <a:lnSpc>
                <a:spcPct val="125000"/>
              </a:lnSpc>
            </a:pPr>
            <a:r>
              <a:rPr lang="en-US" altLang="zh-CN" sz="2200" b="1" i="1">
                <a:latin typeface="Times New Roman" panose="02020603050405020304" charset="0"/>
                <a:cs typeface="Times New Roman" panose="02020603050405020304" charset="0"/>
                <a:sym typeface="+mn-ea"/>
              </a:rPr>
              <a:t>Example</a:t>
            </a:r>
            <a:endParaRPr lang="en-US" altLang="zh-CN" sz="2200" b="1"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latin typeface="Times New Roman" panose="02020603050405020304" charset="0"/>
              <a:cs typeface="Times New Roman" panose="02020603050405020304" charset="0"/>
            </a:endParaRPr>
          </a:p>
        </p:txBody>
      </p:sp>
      <p:sp>
        <p:nvSpPr>
          <p:cNvPr id="2" name="文本框 1"/>
          <p:cNvSpPr txBox="1"/>
          <p:nvPr/>
        </p:nvSpPr>
        <p:spPr>
          <a:xfrm>
            <a:off x="781050" y="1843405"/>
            <a:ext cx="10410825" cy="5092700"/>
          </a:xfrm>
          <a:prstGeom prst="rect">
            <a:avLst/>
          </a:prstGeom>
          <a:noFill/>
        </p:spPr>
        <p:txBody>
          <a:bodyPr wrap="square" rtlCol="0">
            <a:spAutoFit/>
          </a:bodyPr>
          <a:p>
            <a:pPr indent="508000" algn="just" fontAlgn="auto">
              <a:lnSpc>
                <a:spcPct val="125000"/>
              </a:lnSpc>
              <a:extLst>
                <a:ext uri="{35155182-B16C-46BC-9424-99874614C6A1}">
                  <wpsdc:indentchars xmlns:wpsdc="http://www.wps.cn/officeDocument/2017/drawingmlCustomData" val="200" checksum="282533468"/>
                </a:ext>
              </a:extLst>
            </a:pPr>
            <a:r>
              <a:rPr lang="en-US" altLang="zh-CN" sz="2000" i="1">
                <a:latin typeface="Times New Roman" panose="02020603050405020304" charset="0"/>
                <a:cs typeface="Times New Roman" panose="02020603050405020304" charset="0"/>
              </a:rPr>
              <a:t>We will need to perform longer-term studies to evaluate performance of the P3-wearable and any impact on the skin over time. The benefit of a customized cuff over a bandage lies in avoiding direct contact of the skin with chemical adhesives, which can cause irritation and increase risk of infection in patients with ulcers, sensitive skin, and other complications. Similarly, the benefit of a customized cuff over a molded rubber band-type cuff is the ability to tailor to the anatomical shape of the body in order to minimize pressure points while maintaining adequate signal. We recognize that traditional molding techniques remain feasible to produce soft wearable cuffs of different sizes in limited geometries. Future work should thus look towards assessing this (molding versus 3D printing) and other competing technologies through cost-benefit analysis to determine the most suitable for a given application. Additionally, for the P3-wearable we will need to perform long term testing of durability and on a wider number of users as the device moves towards commercialization.</a:t>
            </a:r>
            <a:endParaRPr lang="en-US" altLang="zh-CN" sz="2000" i="1">
              <a:latin typeface="Times New Roman" panose="02020603050405020304" charset="0"/>
              <a:cs typeface="Times New Roman" panose="02020603050405020304" charset="0"/>
            </a:endParaRPr>
          </a:p>
          <a:p>
            <a:pPr indent="508000" algn="just" fontAlgn="auto">
              <a:lnSpc>
                <a:spcPct val="125000"/>
              </a:lnSpc>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395095" y="977265"/>
            <a:ext cx="9342120" cy="5169535"/>
          </a:xfrm>
          <a:prstGeom prst="rect">
            <a:avLst/>
          </a:prstGeom>
          <a:noFill/>
        </p:spPr>
        <p:txBody>
          <a:bodyPr wrap="square" rtlCol="0">
            <a:spAutoFit/>
          </a:bodyPr>
          <a:lstStyle/>
          <a:p>
            <a:pPr indent="0" algn="just" fontAlgn="auto">
              <a:lnSpc>
                <a:spcPct val="125000"/>
              </a:lnSpc>
            </a:pPr>
            <a:r>
              <a:rPr lang="en-US" altLang="zh-CN" sz="2400" b="1">
                <a:solidFill>
                  <a:schemeClr val="accent1">
                    <a:lumMod val="75000"/>
                  </a:schemeClr>
                </a:solidFill>
                <a:latin typeface="Times New Roman" panose="02020603050405020304" charset="0"/>
                <a:cs typeface="Times New Roman" panose="02020603050405020304" charset="0"/>
              </a:rPr>
              <a:t>(2) Coherence between paragraphs</a:t>
            </a:r>
            <a:endParaRPr lang="en-US" altLang="zh-CN" sz="2400">
              <a:solidFill>
                <a:schemeClr val="accent1">
                  <a:lumMod val="75000"/>
                </a:schemeClr>
              </a:solidFill>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Cohesion should not only be achieved in the paragraph, but also between paragraphs: It is important to make sure that each paragraph connects to the preceding one.</a:t>
            </a:r>
            <a:endParaRPr lang="en-US" altLang="zh-CN" sz="2800">
              <a:latin typeface="Times New Roman" panose="02020603050405020304" charset="0"/>
              <a:cs typeface="Times New Roman" panose="02020603050405020304" charset="0"/>
            </a:endParaRPr>
          </a:p>
          <a:p>
            <a:pPr indent="711200" algn="just" fontAlgn="auto">
              <a:lnSpc>
                <a:spcPct val="125000"/>
              </a:lnSpc>
              <a:extLst>
                <a:ext uri="{35155182-B16C-46BC-9424-99874614C6A1}">
                  <wpsdc:indentchars xmlns:wpsdc="http://www.wps.cn/officeDocument/2017/drawingmlCustomData" val="200" checksum="3773799597"/>
                </a:ext>
              </a:extLst>
            </a:pPr>
            <a:endParaRPr lang="en-US" altLang="zh-CN" sz="2800">
              <a:latin typeface="Times New Roman" panose="02020603050405020304" charset="0"/>
              <a:cs typeface="Times New Roman" panose="02020603050405020304" charset="0"/>
            </a:endParaRPr>
          </a:p>
          <a:p>
            <a:pPr indent="609600" algn="just" fontAlgn="auto">
              <a:lnSpc>
                <a:spcPct val="125000"/>
              </a:lnSpc>
            </a:pPr>
            <a:r>
              <a:rPr lang="en-US" altLang="zh-CN" sz="2000" b="1">
                <a:solidFill>
                  <a:schemeClr val="accent2">
                    <a:lumMod val="75000"/>
                  </a:schemeClr>
                </a:solidFill>
                <a:latin typeface="宋体" panose="02010600030101010101" pitchFamily="2" charset="-122"/>
                <a:ea typeface="宋体" panose="02010600030101010101" pitchFamily="2" charset="-122"/>
                <a:cs typeface="Times New Roman" panose="02020603050405020304" charset="0"/>
                <a:sym typeface="+mn-ea"/>
              </a:rPr>
              <a:t>● </a:t>
            </a:r>
            <a:r>
              <a:rPr lang="en-US" altLang="zh-CN" sz="2400" b="1">
                <a:solidFill>
                  <a:schemeClr val="accent2">
                    <a:lumMod val="75000"/>
                  </a:schemeClr>
                </a:solidFill>
                <a:latin typeface="Times New Roman" panose="02020603050405020304" charset="0"/>
                <a:cs typeface="Times New Roman" panose="02020603050405020304" charset="0"/>
                <a:sym typeface="+mn-ea"/>
              </a:rPr>
              <a:t>Use a transitional word or phrase</a:t>
            </a:r>
            <a:endParaRPr lang="en-US" altLang="zh-CN" sz="2400" b="1">
              <a:solidFill>
                <a:schemeClr val="accent2">
                  <a:lumMod val="75000"/>
                </a:schemeClr>
              </a:solidFill>
              <a:latin typeface="Times New Roman" panose="02020603050405020304" charset="0"/>
              <a:cs typeface="Times New Roman" panose="02020603050405020304" charset="0"/>
              <a:sym typeface="+mn-ea"/>
            </a:endParaRPr>
          </a:p>
          <a:p>
            <a:pPr indent="609600" algn="just" fontAlgn="auto">
              <a:lnSpc>
                <a:spcPct val="125000"/>
              </a:lnSpc>
            </a:pPr>
            <a:r>
              <a:rPr lang="en-US" altLang="zh-CN" sz="2000" b="1">
                <a:solidFill>
                  <a:schemeClr val="accent2">
                    <a:lumMod val="75000"/>
                  </a:schemeClr>
                </a:solidFill>
                <a:latin typeface="宋体" panose="02010600030101010101" pitchFamily="2" charset="-122"/>
                <a:ea typeface="宋体" panose="02010600030101010101" pitchFamily="2" charset="-122"/>
                <a:cs typeface="Times New Roman" panose="02020603050405020304" charset="0"/>
                <a:sym typeface="+mn-ea"/>
              </a:rPr>
              <a:t>●</a:t>
            </a:r>
            <a:r>
              <a:rPr lang="en-US" altLang="zh-CN" sz="2400" b="1">
                <a:solidFill>
                  <a:schemeClr val="accent2">
                    <a:lumMod val="75000"/>
                  </a:schemeClr>
                </a:solidFill>
                <a:latin typeface="宋体" panose="02010600030101010101" pitchFamily="2" charset="-122"/>
                <a:ea typeface="宋体" panose="02010600030101010101" pitchFamily="2" charset="-122"/>
                <a:cs typeface="Times New Roman" panose="02020603050405020304" charset="0"/>
                <a:sym typeface="+mn-ea"/>
              </a:rPr>
              <a:t> </a:t>
            </a:r>
            <a:r>
              <a:rPr lang="en-US" altLang="en-US" sz="2400" b="1">
                <a:solidFill>
                  <a:schemeClr val="accent2">
                    <a:lumMod val="75000"/>
                  </a:schemeClr>
                </a:solidFill>
                <a:latin typeface="Times New Roman" panose="02020603050405020304" charset="0"/>
                <a:cs typeface="Times New Roman" panose="02020603050405020304" charset="0"/>
                <a:sym typeface="+mn-ea"/>
              </a:rPr>
              <a:t>Using the key term from the preceding paragraph</a:t>
            </a:r>
            <a:endParaRPr lang="en-US" altLang="en-US" sz="2800" b="1">
              <a:solidFill>
                <a:schemeClr val="accent2">
                  <a:lumMod val="75000"/>
                </a:schemeClr>
              </a:solidFill>
              <a:latin typeface="Times New Roman" panose="02020603050405020304" charset="0"/>
              <a:cs typeface="Times New Roman" panose="02020603050405020304" charset="0"/>
            </a:endParaRPr>
          </a:p>
          <a:p>
            <a:pPr indent="609600" algn="just" fontAlgn="auto">
              <a:lnSpc>
                <a:spcPct val="125000"/>
              </a:lnSpc>
            </a:pPr>
            <a:endParaRPr lang="en-US" altLang="zh-CN" sz="2800" b="1">
              <a:solidFill>
                <a:schemeClr val="tx1"/>
              </a:solidFill>
              <a:latin typeface="Times New Roman" panose="02020603050405020304" charset="0"/>
              <a:cs typeface="Times New Roman" panose="02020603050405020304" charset="0"/>
            </a:endParaRPr>
          </a:p>
          <a:p>
            <a:pPr indent="711200" algn="just" fontAlgn="auto">
              <a:lnSpc>
                <a:spcPct val="125000"/>
              </a:lnSpc>
              <a:extLst>
                <a:ext uri="{35155182-B16C-46BC-9424-99874614C6A1}">
                  <wpsdc:indentchars xmlns:wpsdc="http://www.wps.cn/officeDocument/2017/drawingmlCustomData" val="200" checksum="3773799597"/>
                </a:ext>
              </a:extLst>
            </a:pPr>
            <a:endParaRPr lang="en-US" altLang="zh-CN" sz="2800">
              <a:latin typeface="Times New Roman" panose="02020603050405020304" charset="0"/>
              <a:cs typeface="Times New Roman" panose="02020603050405020304" charset="0"/>
            </a:endParaRPr>
          </a:p>
          <a:p>
            <a:pPr indent="457200" algn="just" fontAlgn="auto">
              <a:lnSpc>
                <a:spcPct val="125000"/>
              </a:lnSpc>
              <a:extLst>
                <a:ext uri="{35155182-B16C-46BC-9424-99874614C6A1}">
                  <wpsdc:indentchars xmlns:wpsdc="http://www.wps.cn/officeDocument/2017/drawingmlCustomData" val="200" checksum="59296752"/>
                </a:ext>
              </a:extLst>
            </a:pPr>
            <a:endParaRPr lang="en-US" altLang="zh-CN">
              <a:solidFill>
                <a:srgbClr val="FF0000"/>
              </a:solidFill>
              <a:latin typeface="Times New Roman" panose="02020603050405020304" charset="0"/>
              <a:cs typeface="Times New Roman" panose="02020603050405020304" charset="0"/>
            </a:endParaRPr>
          </a:p>
          <a:p>
            <a:pPr indent="457200" algn="just" fontAlgn="auto">
              <a:lnSpc>
                <a:spcPct val="125000"/>
              </a:lnSpc>
              <a:extLst>
                <a:ext uri="{35155182-B16C-46BC-9424-99874614C6A1}">
                  <wpsdc:indentchars xmlns:wpsdc="http://www.wps.cn/officeDocument/2017/drawingmlCustomData" val="200" checksum="59296752"/>
                </a:ext>
              </a:extLst>
            </a:pPr>
            <a:endParaRPr lang="en-US" altLang="zh-CN"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933450" y="639445"/>
            <a:ext cx="10325735" cy="4876165"/>
          </a:xfrm>
          <a:prstGeom prst="rect">
            <a:avLst/>
          </a:prstGeom>
          <a:noFill/>
        </p:spPr>
        <p:txBody>
          <a:bodyPr wrap="square" rtlCol="0">
            <a:noAutofit/>
          </a:bodyPr>
          <a:lstStyle/>
          <a:p>
            <a:pPr indent="0" algn="just" fontAlgn="auto">
              <a:lnSpc>
                <a:spcPct val="125000"/>
              </a:lnSpc>
            </a:pPr>
            <a:r>
              <a:rPr lang="en-US" altLang="zh-CN" sz="2400" b="1">
                <a:solidFill>
                  <a:srgbClr val="FF0000"/>
                </a:solidFill>
                <a:latin typeface="Times New Roman" panose="02020603050405020304" charset="0"/>
                <a:cs typeface="Times New Roman" panose="02020603050405020304" charset="0"/>
              </a:rPr>
              <a:t>     </a:t>
            </a:r>
            <a:r>
              <a:rPr lang="en-US" altLang="zh-CN" sz="2000" b="1">
                <a:solidFill>
                  <a:schemeClr val="accent2">
                    <a:lumMod val="75000"/>
                  </a:schemeClr>
                </a:solidFill>
                <a:latin typeface="宋体" panose="02010600030101010101" pitchFamily="2" charset="-122"/>
                <a:ea typeface="宋体" panose="02010600030101010101" pitchFamily="2" charset="-122"/>
                <a:cs typeface="Times New Roman" panose="02020603050405020304" charset="0"/>
                <a:sym typeface="+mn-ea"/>
              </a:rPr>
              <a:t>●</a:t>
            </a:r>
            <a:r>
              <a:rPr lang="en-US" altLang="zh-CN" sz="2400" b="1">
                <a:solidFill>
                  <a:schemeClr val="accent2">
                    <a:lumMod val="75000"/>
                  </a:schemeClr>
                </a:solidFill>
                <a:latin typeface="宋体" panose="02010600030101010101" pitchFamily="2" charset="-122"/>
                <a:ea typeface="宋体" panose="02010600030101010101" pitchFamily="2" charset="-122"/>
                <a:cs typeface="Times New Roman" panose="02020603050405020304" charset="0"/>
                <a:sym typeface="+mn-ea"/>
              </a:rPr>
              <a:t> </a:t>
            </a:r>
            <a:r>
              <a:rPr lang="en-US" altLang="zh-CN" sz="2400" b="1">
                <a:solidFill>
                  <a:schemeClr val="accent2">
                    <a:lumMod val="75000"/>
                  </a:schemeClr>
                </a:solidFill>
                <a:latin typeface="Times New Roman" panose="02020603050405020304" charset="0"/>
                <a:cs typeface="Times New Roman" panose="02020603050405020304" charset="0"/>
              </a:rPr>
              <a:t>Use a transitional word or phrase</a:t>
            </a:r>
            <a:endParaRPr lang="en-US" altLang="zh-CN" sz="24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b="1">
              <a:solidFill>
                <a:schemeClr val="tx1"/>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solidFill>
                  <a:schemeClr val="tx1"/>
                </a:solidFill>
                <a:latin typeface="Times New Roman" panose="02020603050405020304" charset="0"/>
                <a:cs typeface="Times New Roman" panose="02020603050405020304" charset="0"/>
              </a:rPr>
              <a:t>Example </a:t>
            </a:r>
            <a:endParaRPr lang="en-US" altLang="zh-CN" sz="2200" b="1" i="1">
              <a:solidFill>
                <a:schemeClr val="tx1"/>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As with any other study, our research has certain limitations worth noting.</a:t>
            </a:r>
            <a:r>
              <a:rPr lang="en-US" altLang="zh-CN" sz="2200" b="1" i="1">
                <a:latin typeface="Times New Roman" panose="02020603050405020304" charset="0"/>
                <a:cs typeface="Times New Roman" panose="02020603050405020304" charset="0"/>
              </a:rPr>
              <a:t> First</a:t>
            </a:r>
            <a:r>
              <a:rPr lang="en-US" altLang="zh-CN" sz="2200" i="1">
                <a:latin typeface="Times New Roman" panose="02020603050405020304" charset="0"/>
                <a:cs typeface="Times New Roman" panose="02020603050405020304" charset="0"/>
              </a:rPr>
              <a:t>, MTurk respondents self-selected into the sample pool, and alumni respondents were a select sample (they attended a single university), which limits the generalizability of our findings. Perhaps results would have been different if employees working in Silicon Valley companies were surveyed. </a:t>
            </a:r>
            <a:r>
              <a:rPr lang="en-US" altLang="zh-CN" sz="2200" b="1" i="1">
                <a:latin typeface="Times New Roman" panose="02020603050405020304" charset="0"/>
                <a:cs typeface="Times New Roman" panose="02020603050405020304" charset="0"/>
              </a:rPr>
              <a:t>Moreover</a:t>
            </a:r>
            <a:r>
              <a:rPr lang="en-US" altLang="zh-CN" sz="2200" i="1">
                <a:latin typeface="Times New Roman" panose="02020603050405020304" charset="0"/>
                <a:cs typeface="Times New Roman" panose="02020603050405020304" charset="0"/>
              </a:rPr>
              <a:t>, MTurk professionals received incentives to participate, and university alumni did not. This represents a potential confounding variable across studies that may reduce the generalizability of our findings across other populations and industries.</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886460" y="1080770"/>
            <a:ext cx="10414635" cy="4405630"/>
          </a:xfrm>
          <a:prstGeom prst="rect">
            <a:avLst/>
          </a:prstGeom>
          <a:noFill/>
        </p:spPr>
        <p:txBody>
          <a:bodyPr wrap="square" rtlCol="0">
            <a:noAutofit/>
          </a:bodyPr>
          <a:lstStyle/>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sym typeface="+mn-ea"/>
              </a:rPr>
              <a:t>Another limitation </a:t>
            </a:r>
            <a:r>
              <a:rPr lang="en-US" altLang="zh-CN" sz="2200" i="1">
                <a:latin typeface="Times New Roman" panose="02020603050405020304" charset="0"/>
                <a:cs typeface="Times New Roman" panose="02020603050405020304" charset="0"/>
                <a:sym typeface="+mn-ea"/>
              </a:rPr>
              <a:t>relates to differences in methodological approaches (i.e., research design) between studies. Results differed across the written vignette and photograph samples, suggesting that the research prompt might have affected the results. It is entirely possible that the photographs offer more cues with respect to the variables studied (e.g., color of attire, age of the target), whereas written vignettes allow participants to “fill in the blanks” regarding missing cues. </a:t>
            </a:r>
            <a:r>
              <a:rPr lang="en-US" altLang="zh-CN" sz="2200" b="1" i="1">
                <a:latin typeface="Times New Roman" panose="02020603050405020304" charset="0"/>
                <a:cs typeface="Times New Roman" panose="02020603050405020304" charset="0"/>
                <a:sym typeface="+mn-ea"/>
              </a:rPr>
              <a:t>Moreover</a:t>
            </a:r>
            <a:r>
              <a:rPr lang="en-US" altLang="zh-CN" sz="2200" i="1">
                <a:latin typeface="Times New Roman" panose="02020603050405020304" charset="0"/>
                <a:cs typeface="Times New Roman" panose="02020603050405020304" charset="0"/>
                <a:sym typeface="+mn-ea"/>
              </a:rPr>
              <a:t>, for our criterion, we used a forced Likert scale, where participants had to lean towards ethical or unethical for their responses. Some participants commented that they felt their option did not accurately represent their true feelings, which may have affected results. </a:t>
            </a:r>
            <a:r>
              <a:rPr lang="en-US" altLang="zh-CN" sz="2200" b="1" i="1">
                <a:latin typeface="Times New Roman" panose="02020603050405020304" charset="0"/>
                <a:cs typeface="Times New Roman" panose="02020603050405020304" charset="0"/>
                <a:sym typeface="+mn-ea"/>
              </a:rPr>
              <a:t>Thus</a:t>
            </a:r>
            <a:r>
              <a:rPr lang="en-US" altLang="zh-CN" sz="2200" i="1">
                <a:latin typeface="Times New Roman" panose="02020603050405020304" charset="0"/>
                <a:cs typeface="Times New Roman" panose="02020603050405020304" charset="0"/>
                <a:sym typeface="+mn-ea"/>
              </a:rPr>
              <a:t>,it is possible that survey methodology affected results.</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853440" y="501015"/>
            <a:ext cx="10484485" cy="5856605"/>
          </a:xfrm>
          <a:prstGeom prst="rect">
            <a:avLst/>
          </a:prstGeom>
          <a:noFill/>
        </p:spPr>
        <p:txBody>
          <a:bodyPr wrap="square" rtlCol="0">
            <a:noAutofit/>
          </a:bodyPr>
          <a:lstStyle/>
          <a:p>
            <a:pPr indent="0" algn="just" fontAlgn="auto">
              <a:lnSpc>
                <a:spcPct val="125000"/>
              </a:lnSpc>
            </a:pPr>
            <a:r>
              <a:rPr lang="en-US" altLang="en-US" sz="2400" b="1">
                <a:solidFill>
                  <a:schemeClr val="accent2">
                    <a:lumMod val="75000"/>
                  </a:schemeClr>
                </a:solidFill>
                <a:latin typeface="Times New Roman" panose="02020603050405020304" charset="0"/>
                <a:cs typeface="Times New Roman" panose="02020603050405020304" charset="0"/>
              </a:rPr>
              <a:t>     </a:t>
            </a:r>
            <a:r>
              <a:rPr lang="en-US" altLang="zh-CN" sz="2000" b="1">
                <a:solidFill>
                  <a:schemeClr val="accent2">
                    <a:lumMod val="75000"/>
                  </a:schemeClr>
                </a:solidFill>
                <a:latin typeface="宋体" panose="02010600030101010101" pitchFamily="2" charset="-122"/>
                <a:ea typeface="宋体" panose="02010600030101010101" pitchFamily="2" charset="-122"/>
                <a:cs typeface="Times New Roman" panose="02020603050405020304" charset="0"/>
                <a:sym typeface="+mn-ea"/>
              </a:rPr>
              <a:t>●</a:t>
            </a:r>
            <a:r>
              <a:rPr lang="en-US" altLang="zh-CN" sz="2400" b="1">
                <a:solidFill>
                  <a:schemeClr val="accent2">
                    <a:lumMod val="75000"/>
                  </a:schemeClr>
                </a:solidFill>
                <a:latin typeface="宋体" panose="02010600030101010101" pitchFamily="2" charset="-122"/>
                <a:ea typeface="宋体" panose="02010600030101010101" pitchFamily="2" charset="-122"/>
                <a:cs typeface="Times New Roman" panose="02020603050405020304" charset="0"/>
                <a:sym typeface="+mn-ea"/>
              </a:rPr>
              <a:t> </a:t>
            </a:r>
            <a:r>
              <a:rPr lang="en-US" altLang="en-US" sz="2400" b="1">
                <a:solidFill>
                  <a:schemeClr val="accent2">
                    <a:lumMod val="75000"/>
                  </a:schemeClr>
                </a:solidFill>
                <a:latin typeface="Times New Roman" panose="02020603050405020304" charset="0"/>
                <a:cs typeface="Times New Roman" panose="02020603050405020304" charset="0"/>
              </a:rPr>
              <a:t>Using the key term from the preceding paragraph</a:t>
            </a:r>
            <a:endParaRPr lang="en-US" altLang="en-US" sz="2400" b="1">
              <a:solidFill>
                <a:schemeClr val="accent2">
                  <a:lumMod val="75000"/>
                </a:schemeClr>
              </a:solidFill>
              <a:latin typeface="Times New Roman" panose="02020603050405020304" charset="0"/>
              <a:cs typeface="Times New Roman" panose="02020603050405020304" charset="0"/>
            </a:endParaRPr>
          </a:p>
          <a:p>
            <a:pPr indent="457200" algn="just" fontAlgn="auto">
              <a:lnSpc>
                <a:spcPct val="125000"/>
              </a:lnSpc>
              <a:extLst>
                <a:ext uri="{35155182-B16C-46BC-9424-99874614C6A1}">
                  <wpsdc:indentchars xmlns:wpsdc="http://www.wps.cn/officeDocument/2017/drawingmlCustomData" val="200" checksum="59296752"/>
                </a:ext>
              </a:extLst>
            </a:pPr>
            <a:endParaRPr lang="en-US" altLang="zh-CN" b="1">
              <a:latin typeface="Times New Roman" panose="02020603050405020304" charset="0"/>
              <a:cs typeface="Times New Roman" panose="02020603050405020304" charset="0"/>
            </a:endParaRPr>
          </a:p>
          <a:p>
            <a:pPr indent="508000" algn="just" fontAlgn="auto">
              <a:lnSpc>
                <a:spcPct val="125000"/>
              </a:lnSpc>
              <a:extLst>
                <a:ext uri="{35155182-B16C-46BC-9424-99874614C6A1}">
                  <wpsdc:indentchars xmlns:wpsdc="http://www.wps.cn/officeDocument/2017/drawingmlCustomData" val="200" checksum="282533468"/>
                </a:ext>
              </a:extLst>
            </a:pPr>
            <a:r>
              <a:rPr lang="en-US" altLang="zh-CN" sz="2000" b="1" i="1">
                <a:latin typeface="Times New Roman" panose="02020603050405020304" charset="0"/>
                <a:cs typeface="Times New Roman" panose="02020603050405020304" charset="0"/>
              </a:rPr>
              <a:t>Example</a:t>
            </a:r>
            <a:endParaRPr lang="en-US" altLang="zh-CN" sz="2000" b="1" i="1">
              <a:latin typeface="Times New Roman" panose="02020603050405020304" charset="0"/>
              <a:cs typeface="Times New Roman" panose="02020603050405020304" charset="0"/>
            </a:endParaRPr>
          </a:p>
          <a:p>
            <a:pPr indent="508000" algn="just" fontAlgn="auto">
              <a:lnSpc>
                <a:spcPct val="125000"/>
              </a:lnSpc>
              <a:extLst>
                <a:ext uri="{35155182-B16C-46BC-9424-99874614C6A1}">
                  <wpsdc:indentchars xmlns:wpsdc="http://www.wps.cn/officeDocument/2017/drawingmlCustomData" val="200" checksum="282533468"/>
                </a:ext>
              </a:extLst>
            </a:pPr>
            <a:r>
              <a:rPr lang="en-US" altLang="zh-CN" sz="2000" i="1">
                <a:latin typeface="Times New Roman" panose="02020603050405020304" charset="0"/>
                <a:cs typeface="Times New Roman" panose="02020603050405020304" charset="0"/>
              </a:rPr>
              <a:t>3D printing is uniquely positioned to fabricate a wearable device with patient-specific geometry in a single step based on a computer-aided design (CAD) model from anatomical scans…However, to date there has not been a way to directly fabricate </a:t>
            </a:r>
            <a:r>
              <a:rPr lang="en-US" altLang="zh-CN" sz="2000" b="1" i="1">
                <a:latin typeface="Times New Roman" panose="02020603050405020304" charset="0"/>
                <a:cs typeface="Times New Roman" panose="02020603050405020304" charset="0"/>
              </a:rPr>
              <a:t>3D print PDMS</a:t>
            </a:r>
            <a:r>
              <a:rPr lang="en-US" altLang="zh-CN" sz="2000" i="1">
                <a:latin typeface="Times New Roman" panose="02020603050405020304" charset="0"/>
                <a:cs typeface="Times New Roman" panose="02020603050405020304" charset="0"/>
              </a:rPr>
              <a:t> for this type of design where pulse oximetry is needed at peripheral sites of the body such as the foot, which are susceptible to edema and skin breakdown.</a:t>
            </a:r>
            <a:endParaRPr lang="en-US" altLang="zh-CN" sz="2000" i="1">
              <a:latin typeface="Times New Roman" panose="02020603050405020304" charset="0"/>
              <a:cs typeface="Times New Roman" panose="02020603050405020304" charset="0"/>
            </a:endParaRPr>
          </a:p>
          <a:p>
            <a:pPr indent="508000" algn="just" fontAlgn="auto">
              <a:lnSpc>
                <a:spcPct val="125000"/>
              </a:lnSpc>
              <a:extLst>
                <a:ext uri="{35155182-B16C-46BC-9424-99874614C6A1}">
                  <wpsdc:indentchars xmlns:wpsdc="http://www.wps.cn/officeDocument/2017/drawingmlCustomData" val="200" checksum="282533468"/>
                </a:ext>
              </a:extLst>
            </a:pPr>
            <a:r>
              <a:rPr lang="en-US" altLang="zh-CN" sz="2000" i="1">
                <a:latin typeface="Times New Roman" panose="02020603050405020304" charset="0"/>
                <a:cs typeface="Times New Roman" panose="02020603050405020304" charset="0"/>
                <a:sym typeface="+mn-ea"/>
              </a:rPr>
              <a:t>In this study, we combined </a:t>
            </a:r>
            <a:r>
              <a:rPr lang="en-US" altLang="zh-CN" sz="2000" b="1" i="1">
                <a:latin typeface="Times New Roman" panose="02020603050405020304" charset="0"/>
                <a:cs typeface="Times New Roman" panose="02020603050405020304" charset="0"/>
                <a:sym typeface="+mn-ea"/>
              </a:rPr>
              <a:t>3D printing of PDMS </a:t>
            </a:r>
            <a:r>
              <a:rPr lang="en-US" altLang="zh-CN" sz="2000" i="1">
                <a:latin typeface="Times New Roman" panose="02020603050405020304" charset="0"/>
                <a:cs typeface="Times New Roman" panose="02020603050405020304" charset="0"/>
                <a:sym typeface="+mn-ea"/>
              </a:rPr>
              <a:t>with flexible electronics to develop a patient-specific pulse oximeter with pressure sensing that we call a P3-wearable. The goal was to leverage freeform reversible embedding (FRE) 3D printing to directly fabricate a PDMS cuff to fit the finger or toe, and thus demonstrate proof-of-concept production of an anatomically accurate soft wearable.</a:t>
            </a:r>
            <a:endParaRPr lang="en-US" altLang="zh-CN" sz="2000" i="1">
              <a:latin typeface="Times New Roman" panose="02020603050405020304" charset="0"/>
              <a:cs typeface="Times New Roman" panose="02020603050405020304" charset="0"/>
            </a:endParaRPr>
          </a:p>
          <a:p>
            <a:pPr indent="508000" algn="just" fontAlgn="auto">
              <a:lnSpc>
                <a:spcPct val="125000"/>
              </a:lnSpc>
              <a:extLst>
                <a:ext uri="{35155182-B16C-46BC-9424-99874614C6A1}">
                  <wpsdc:indentchars xmlns:wpsdc="http://www.wps.cn/officeDocument/2017/drawingmlCustomData" val="200" checksum="282533468"/>
                </a:ext>
              </a:extLst>
            </a:pPr>
            <a:r>
              <a:rPr lang="en-US" altLang="zh-CN" sz="2000">
                <a:latin typeface="Times New Roman" panose="02020603050405020304" charset="0"/>
                <a:cs typeface="Times New Roman" panose="02020603050405020304" charset="0"/>
                <a:sym typeface="+mn-ea"/>
              </a:rPr>
              <a:t>As shown above, to write a well-organized paper, you should use a wide variety of cohesive devices to ensure the logical flow of ideas between and within paragraphs, navigating the readers through the prolonged process of research to the destination of scientific conclusion.</a:t>
            </a:r>
            <a:endParaRPr lang="en-US" altLang="zh-CN" sz="2000">
              <a:latin typeface="Times New Roman" panose="02020603050405020304" charset="0"/>
              <a:cs typeface="Times New Roman" panose="02020603050405020304" charset="0"/>
            </a:endParaRPr>
          </a:p>
          <a:p>
            <a:pPr indent="457200" algn="just" fontAlgn="auto">
              <a:lnSpc>
                <a:spcPct val="125000"/>
              </a:lnSpc>
              <a:extLst>
                <a:ext uri="{35155182-B16C-46BC-9424-99874614C6A1}">
                  <wpsdc:indentchars xmlns:wpsdc="http://www.wps.cn/officeDocument/2017/drawingmlCustomData" val="200" checksum="59296752"/>
                </a:ext>
              </a:extLst>
            </a:pPr>
            <a:r>
              <a:rPr lang="en-US" altLang="zh-CN" i="1">
                <a:latin typeface="Times New Roman" panose="02020603050405020304" charset="0"/>
                <a:cs typeface="Times New Roman" panose="02020603050405020304" charset="0"/>
              </a:rPr>
              <a:t> </a:t>
            </a:r>
            <a:endParaRPr lang="en-US" altLang="zh-CN"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955040"/>
            <a:ext cx="10487025" cy="53524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dirty="0">
                <a:solidFill>
                  <a:schemeClr val="accent2">
                    <a:lumMod val="75000"/>
                  </a:schemeClr>
                </a:solidFill>
                <a:latin typeface="Times New Roman" panose="02020603050405020304" charset="0"/>
                <a:cs typeface="Times New Roman" panose="02020603050405020304" charset="0"/>
                <a:sym typeface="+mn-ea"/>
              </a:rPr>
              <a:t>Model 1</a:t>
            </a:r>
            <a:endParaRPr lang="en-US" altLang="zh-CN" sz="2400" b="1">
              <a:solidFill>
                <a:schemeClr val="accent2">
                  <a:lumMod val="75000"/>
                </a:schemeClr>
              </a:solidFill>
              <a:latin typeface="Times New Roman" panose="02020603050405020304" charset="0"/>
              <a:cs typeface="Times New Roman" panose="02020603050405020304" charset="0"/>
              <a:sym typeface="+mn-ea"/>
            </a:endParaRPr>
          </a:p>
          <a:p>
            <a:pPr indent="0" algn="just" fontAlgn="auto"/>
            <a:r>
              <a:rPr lang="en-US" altLang="zh-CN" sz="2400">
                <a:solidFill>
                  <a:schemeClr val="tx2"/>
                </a:solidFill>
                <a:latin typeface="Times New Roman" panose="02020603050405020304" charset="0"/>
                <a:cs typeface="Times New Roman" panose="02020603050405020304" charset="0"/>
                <a:sym typeface="+mn-ea"/>
              </a:rPr>
              <a:t>      Research has found support for the significant effects of attire appropriateness on important workplace outcomes (Shao et al., 2004). For instance, Bardack and McAndrew (1985) showed that appropriateness of clothing affects the decision about whether a person should be offered a job. The findings of Ray (1986) support this idea; the author showed that a job applicant rated as “low” on appropriateness of attire received significantly different hiring recommendations compared to those rated as “moderate” and “high” for appropriateness. In a study examining the effects of attire style on the musical evaluation of female classical soloists, Griffiths (2008) also found a strong concept of what constitutes appropriate dress for a female recitalist on the part of observers, with the target dressed in concert attire being rated significantly more positively than those dressed in nightclubbing attire or jeans. </a:t>
            </a:r>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7" name="文本框 6"/>
          <p:cNvSpPr txBox="1"/>
          <p:nvPr/>
        </p:nvSpPr>
        <p:spPr>
          <a:xfrm>
            <a:off x="441960" y="0"/>
            <a:ext cx="4391025" cy="583565"/>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3200" b="1">
                <a:solidFill>
                  <a:schemeClr val="bg1"/>
                </a:solidFill>
                <a:sym typeface="Calibri Light" panose="020F0302020204030204"/>
              </a:rPr>
              <a:t>Models and Analysis</a:t>
            </a:r>
            <a:endParaRPr lang="en-US" altLang="zh-CN" sz="32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2540"/>
            <a:ext cx="410273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3" name="矩形 2"/>
          <p:cNvSpPr/>
          <p:nvPr/>
        </p:nvSpPr>
        <p:spPr>
          <a:xfrm>
            <a:off x="4102735" y="0"/>
            <a:ext cx="2407920" cy="6858000"/>
          </a:xfrm>
          <a:prstGeom prst="rect">
            <a:avLst/>
          </a:prstGeom>
          <a:solidFill>
            <a:srgbClr val="E6E0E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1912573" y="1287254"/>
            <a:ext cx="3406471" cy="3406471"/>
          </a:xfrm>
          <a:prstGeom prst="diamond">
            <a:avLst/>
          </a:prstGeom>
          <a:solidFill>
            <a:srgbClr val="E4E0E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2224855" y="1599536"/>
            <a:ext cx="2781907"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2428079" y="1802760"/>
            <a:ext cx="2375459" cy="2375459"/>
          </a:xfrm>
          <a:prstGeom prst="diamond">
            <a:avLst/>
          </a:prstGeom>
          <a:solidFill>
            <a:srgbClr val="CAD0D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Georgia" panose="02040502050405020303" pitchFamily="18" charset="0"/>
              </a:rPr>
              <a:t>WRITING</a:t>
            </a:r>
            <a:endParaRPr lang="en-US" altLang="zh-CN" sz="1600" dirty="0">
              <a:latin typeface="Georgia" panose="02040502050405020303" pitchFamily="18" charset="0"/>
            </a:endParaRPr>
          </a:p>
        </p:txBody>
      </p:sp>
      <p:grpSp>
        <p:nvGrpSpPr>
          <p:cNvPr id="34" name="组合 33"/>
          <p:cNvGrpSpPr/>
          <p:nvPr/>
        </p:nvGrpSpPr>
        <p:grpSpPr>
          <a:xfrm rot="16200000" flipH="1">
            <a:off x="4789946" y="2710786"/>
            <a:ext cx="1442024" cy="719424"/>
            <a:chOff x="2467503" y="4400363"/>
            <a:chExt cx="1442024" cy="719424"/>
          </a:xfrm>
        </p:grpSpPr>
        <p:cxnSp>
          <p:nvCxnSpPr>
            <p:cNvPr id="31" name="PA_直接连接符 30"/>
            <p:cNvCxnSpPr/>
            <p:nvPr>
              <p:custDataLst>
                <p:tags r:id="rId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PA_菱形 23"/>
          <p:cNvSpPr/>
          <p:nvPr>
            <p:custDataLst>
              <p:tags r:id="rId6"/>
            </p:custDataLst>
          </p:nvPr>
        </p:nvSpPr>
        <p:spPr>
          <a:xfrm>
            <a:off x="2161540" y="1599565"/>
            <a:ext cx="601980" cy="60198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7"/>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8"/>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9"/>
            </p:custDataLst>
          </p:nvPr>
        </p:nvGrpSpPr>
        <p:grpSpPr>
          <a:xfrm>
            <a:off x="5182600" y="5711062"/>
            <a:ext cx="369806" cy="856603"/>
            <a:chOff x="6697441" y="5773974"/>
            <a:chExt cx="439960" cy="1019104"/>
          </a:xfrm>
        </p:grpSpPr>
        <p:grpSp>
          <p:nvGrpSpPr>
            <p:cNvPr id="50" name="PA_组合 49"/>
            <p:cNvGrpSpPr/>
            <p:nvPr>
              <p:custDataLst>
                <p:tags r:id="rId10"/>
              </p:custDataLst>
            </p:nvPr>
          </p:nvGrpSpPr>
          <p:grpSpPr>
            <a:xfrm>
              <a:off x="6698167" y="6159623"/>
              <a:ext cx="439234" cy="219131"/>
              <a:chOff x="2467501" y="4444780"/>
              <a:chExt cx="1442026" cy="719417"/>
            </a:xfrm>
          </p:grpSpPr>
          <p:cxnSp>
            <p:nvCxnSpPr>
              <p:cNvPr id="51" name="PA_直接连接符 30"/>
              <p:cNvCxnSpPr/>
              <p:nvPr>
                <p:custDataLst>
                  <p:tags r:id="rId11"/>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12"/>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6"/>
              </p:custDataLst>
            </p:nvPr>
          </p:nvGrpSpPr>
          <p:grpSpPr>
            <a:xfrm>
              <a:off x="6697441" y="6573945"/>
              <a:ext cx="439233" cy="219133"/>
              <a:chOff x="2467503" y="4400363"/>
              <a:chExt cx="1442024" cy="719424"/>
            </a:xfrm>
          </p:grpSpPr>
          <p:cxnSp>
            <p:nvCxnSpPr>
              <p:cNvPr id="57"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19"/>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20"/>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21"/>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579735" y="5311775"/>
            <a:ext cx="1097280" cy="583565"/>
          </a:xfrm>
          <a:prstGeom prst="rect">
            <a:avLst/>
          </a:prstGeom>
          <a:noFill/>
        </p:spPr>
        <p:txBody>
          <a:bodyPr wrap="square" rtlCol="0">
            <a:spAutoFit/>
          </a:bodyPr>
          <a:lstStyle/>
          <a:p>
            <a:r>
              <a:rPr lang="en-US" altLang="zh-CN" sz="3200"/>
              <a:t>END</a:t>
            </a:r>
            <a:endParaRPr lang="en-US" altLang="zh-CN" sz="3200"/>
          </a:p>
        </p:txBody>
      </p:sp>
      <p:sp>
        <p:nvSpPr>
          <p:cNvPr id="17" name="文本框 16"/>
          <p:cNvSpPr txBox="1"/>
          <p:nvPr/>
        </p:nvSpPr>
        <p:spPr>
          <a:xfrm>
            <a:off x="6980995" y="2468843"/>
            <a:ext cx="6838075" cy="829945"/>
          </a:xfrm>
          <a:prstGeom prst="rect">
            <a:avLst/>
          </a:prstGeom>
          <a:noFill/>
        </p:spPr>
        <p:txBody>
          <a:bodyPr wrap="square" rtlCol="0">
            <a:spAutoFit/>
          </a:bodyPr>
          <a:lstStyle/>
          <a:p>
            <a:pPr lvl="0" algn="ctr"/>
            <a:r>
              <a:rPr lang="en-US" altLang="zh-CN" sz="4800" dirty="0">
                <a:solidFill>
                  <a:prstClr val="black"/>
                </a:solidFill>
                <a:latin typeface="Calibri Light" panose="020F0302020204030204"/>
                <a:ea typeface="方正细谭黑简体"/>
                <a:sym typeface="Calibri Light" panose="020F0302020204030204"/>
              </a:rPr>
              <a:t>THANK YOU</a:t>
            </a:r>
            <a:endParaRPr lang="en-US" altLang="zh-CN" sz="4800" dirty="0">
              <a:solidFill>
                <a:prstClr val="black"/>
              </a:solidFill>
              <a:latin typeface="Calibri Light" panose="020F0302020204030204"/>
              <a:ea typeface="方正细谭黑简体"/>
              <a:sym typeface="Calibri Light" panose="020F0302020204030204"/>
            </a:endParaRP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49310" y="4110990"/>
            <a:ext cx="3591560" cy="521970"/>
          </a:xfrm>
          <a:prstGeom prst="rect">
            <a:avLst/>
          </a:prstGeom>
        </p:spPr>
        <p:txBody>
          <a:bodyPr wrap="square">
            <a:spAutoFit/>
          </a:bodyPr>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Practice makes perfect</a:t>
            </a:r>
            <a:endParaRPr lang="en-US" altLang="zh-CN" sz="1400" dirty="0">
              <a:solidFill>
                <a:schemeClr val="tx1">
                  <a:lumMod val="65000"/>
                  <a:lumOff val="35000"/>
                </a:schemeClr>
              </a:solidFill>
              <a:latin typeface="Times New Roman" panose="02020603050405020304" charset="0"/>
              <a:cs typeface="Times New Roman" panose="02020603050405020304" charset="0"/>
              <a:sym typeface="+mn-lt"/>
            </a:endParaRPr>
          </a:p>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Well begin is half done</a:t>
            </a:r>
            <a:r>
              <a:rPr lang="en-US" altLang="zh-CN" sz="1400" dirty="0">
                <a:solidFill>
                  <a:schemeClr val="bg1"/>
                </a:solidFill>
                <a:cs typeface="+mn-ea"/>
                <a:sym typeface="+mn-lt"/>
              </a:rPr>
              <a:t> </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13" grpId="0"/>
      <p:bldP spid="1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41045" y="1192530"/>
            <a:ext cx="10427970" cy="46005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r>
              <a:rPr lang="en-US" altLang="zh-CN" sz="2400">
                <a:solidFill>
                  <a:schemeClr val="tx2"/>
                </a:solidFill>
                <a:latin typeface="Times New Roman" panose="02020603050405020304" charset="0"/>
                <a:cs typeface="Times New Roman" panose="02020603050405020304" charset="0"/>
                <a:sym typeface="+mn-ea"/>
              </a:rPr>
              <a:t>These findings suggest that individuals wearing “appropriate” attire are rated more favorably on a variety of criteria (e.g., hireability, musical performance). Thus, a halo effect is likely to appear here as well, with those wearing more “appropriate” attire being perceived as more ethical.</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r>
              <a:rPr lang="en-US" altLang="zh-CN" sz="2400">
                <a:solidFill>
                  <a:schemeClr val="tx2"/>
                </a:solidFill>
                <a:latin typeface="Times New Roman" panose="02020603050405020304" charset="0"/>
                <a:cs typeface="Times New Roman" panose="02020603050405020304" charset="0"/>
                <a:sym typeface="+mn-ea"/>
              </a:rPr>
              <a:t>        </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r>
              <a:rPr lang="en-US" altLang="zh-CN" sz="2400">
                <a:solidFill>
                  <a:schemeClr val="tx2"/>
                </a:solidFill>
                <a:latin typeface="Times New Roman" panose="02020603050405020304" charset="0"/>
                <a:cs typeface="Times New Roman" panose="02020603050405020304" charset="0"/>
                <a:sym typeface="+mn-ea"/>
              </a:rPr>
              <a:t>        The experimental study of Gross and De Dreu (2021) suggests that conforming to rules and other social norms provides a basis/is a pre-requisite for honest, ethical behavior. Whereas our focus here is not actual ethical behavior, but perceptions of ethicality, we argue that the two outcomes are assumed to be linked.       </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457200" algn="just" fontAlgn="auto">
              <a:extLst>
                <a:ext uri="{35155182-B16C-46BC-9424-99874614C6A1}">
                  <wpsdc:indentchars xmlns:wpsdc="http://www.wps.cn/officeDocument/2017/drawingmlCustomData" val="200" checksum="59296752"/>
                </a:ext>
              </a:extLst>
            </a:pPr>
            <a:endParaRPr lang="en-US" altLang="zh-CN">
              <a:solidFill>
                <a:schemeClr val="tx2"/>
              </a:solidFill>
              <a:latin typeface="Times New Roman" panose="02020603050405020304" charset="0"/>
              <a:cs typeface="Times New Roman" panose="02020603050405020304" charset="0"/>
            </a:endParaRPr>
          </a:p>
          <a:p>
            <a:pPr algn="just"/>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1019810"/>
            <a:ext cx="10702290" cy="508254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a:solidFill>
                  <a:schemeClr val="tx2"/>
                </a:solidFill>
                <a:latin typeface="Times New Roman" panose="02020603050405020304" charset="0"/>
                <a:cs typeface="Times New Roman" panose="02020603050405020304" charset="0"/>
                <a:sym typeface="+mn-ea"/>
              </a:rPr>
              <a:t>For instance, Falconi (1996) states that “If you look sharp, you are more likely to act sharp” . Kaplan-Leiserson (2000) claims that “The way you look directly affects the way you think, feel, and act…When you dress down, you sit down…Manners break down, you begin to feel down, and you’re not as effective” and Lee (2005) concurs: “When we’re dressed in appropriate business attire, we tend to act in appropriate business fashion. When we’re not, we don’t”. In their review of workplace attire literature, Shinn et al. (2011) suggest that advocates of formal attire codes believe that employees wearing casual attire at work not only leave their professionalism open to questions, but can also jeopardize the reputation of their employer. </a:t>
            </a:r>
            <a:endParaRPr lang="en-US" altLang="zh-CN" sz="2400" dirty="0">
              <a:solidFill>
                <a:schemeClr val="tx2"/>
              </a:solidFill>
              <a:latin typeface="Times New Roman" panose="02020603050405020304" charset="0"/>
              <a:ea typeface="方正细谭黑简体"/>
              <a:cs typeface="Times New Roman" panose="02020603050405020304" charset="0"/>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993140"/>
            <a:ext cx="10702290" cy="517779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a:solidFill>
                  <a:schemeClr val="tx2"/>
                </a:solidFill>
                <a:latin typeface="Times New Roman" panose="02020603050405020304" charset="0"/>
                <a:cs typeface="Times New Roman" panose="02020603050405020304" charset="0"/>
                <a:sym typeface="+mn-ea"/>
              </a:rPr>
              <a:t>They provide Target Corporation as an example of a company that recognized this threat to its reputation and revised its dress code from business casual to jacket and tie in 2004. Although no prior research has examined if violations of workplace attire expectations affect perceptions of ethicality, following the reasoning above, we argue that individuals wearing “appropriate” attire will be assumed to act ethically and thus will be perceived as more ethical. On the contrary, those wearing inappropriate attire, as “rule-violators”, will be punished by being rated lower on ethicality.</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r>
              <a:rPr lang="en-US" altLang="zh-CN" sz="2400">
                <a:solidFill>
                  <a:schemeClr val="tx2"/>
                </a:solidFill>
                <a:latin typeface="Times New Roman" panose="02020603050405020304" charset="0"/>
                <a:cs typeface="Times New Roman" panose="02020603050405020304" charset="0"/>
                <a:sym typeface="+mn-ea"/>
              </a:rPr>
              <a:t>        In terms of what attire style may trigger higher attire appropriateness perceptions in the workplace (in general), research has documented significant shifts in what has been viewed as appropriate over the past two decades.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852805" y="725805"/>
            <a:ext cx="10487025" cy="565023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just" fontAlgn="auto">
              <a:extLst>
                <a:ext uri="{35155182-B16C-46BC-9424-99874614C6A1}">
                  <wpsdc:indentchars xmlns:wpsdc="http://www.wps.cn/officeDocument/2017/drawingmlCustomData" val="200" checksum="59296752"/>
                </a:ext>
              </a:extLst>
            </a:pPr>
            <a:endParaRPr lang="en-US" altLang="zh-CN">
              <a:solidFill>
                <a:schemeClr val="tx2"/>
              </a:solidFill>
              <a:latin typeface="Times New Roman" panose="02020603050405020304" charset="0"/>
              <a:cs typeface="Times New Roman" panose="02020603050405020304" charset="0"/>
              <a:sym typeface="+mn-ea"/>
            </a:endParaRPr>
          </a:p>
          <a:p>
            <a:pPr indent="0" algn="just" fontAlgn="auto"/>
            <a:r>
              <a:rPr lang="en-US" altLang="zh-CN" sz="2400">
                <a:solidFill>
                  <a:schemeClr val="tx2"/>
                </a:solidFill>
                <a:latin typeface="Times New Roman" panose="02020603050405020304" charset="0"/>
                <a:cs typeface="Times New Roman" panose="02020603050405020304" charset="0"/>
                <a:sym typeface="+mn-ea"/>
              </a:rPr>
              <a:t> </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r>
              <a:rPr lang="en-US" altLang="zh-CN" sz="2400">
                <a:solidFill>
                  <a:schemeClr val="tx2"/>
                </a:solidFill>
                <a:latin typeface="Times New Roman" panose="02020603050405020304" charset="0"/>
                <a:cs typeface="Times New Roman" panose="02020603050405020304" charset="0"/>
                <a:sym typeface="+mn-ea"/>
              </a:rPr>
              <a:t>Although, traditionally, professional attire was the norm, since the 1990s the boom of hi-tech and dotcom companies has led to more casual workplace attire (Karl et al., 2013; Shinn et al., 2011). These companies have encouraged this change based on the idea that more casual attire increases employee morale and productivity (Hunsberger, 2005; Karl et al., 2013). Both Karl et al. (2013) and Shinn et al. (2011) indicate, however, that while some organizations presently accept casual attire throughout the week or have “dress casual” days, many organizations have shifted back to requiring professional attire at work, in light of this attire style being increasingly related to employee productivity and professionalism, which, in turn, relate to workplace outcomes tied to profitability. Since professional attire appears to be aligned with more recent social expectations for the workplace, assuming that individuals wearing more professional/formal attire at work will be rated higher on attire appropriateness than those wearing casual attire seems warranted.</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endParaRPr lang="en-US" altLang="zh-CN">
              <a:solidFill>
                <a:schemeClr val="tx2"/>
              </a:solidFill>
              <a:latin typeface="Times New Roman" panose="02020603050405020304" charset="0"/>
              <a:cs typeface="Times New Roman" panose="02020603050405020304" charset="0"/>
            </a:endParaRPr>
          </a:p>
          <a:p>
            <a:pPr algn="just"/>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2.xml><?xml version="1.0" encoding="utf-8"?>
<p:tagLst xmlns:p="http://schemas.openxmlformats.org/presentationml/2006/main">
  <p:tag name="TABLE_ENDDRAG_ORIGIN_RECT" val="699*196"/>
  <p:tag name="TABLE_ENDDRAG_RECT" val="114*159*699*196"/>
</p:tagLst>
</file>

<file path=ppt/tags/tag1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4.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5.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TABLE_ENDDRAG_ORIGIN_RECT" val="699*196"/>
  <p:tag name="TABLE_ENDDRAG_RECT" val="114*159*699*196"/>
</p:tagLst>
</file>

<file path=ppt/tags/tag21.xml><?xml version="1.0" encoding="utf-8"?>
<p:tagLst xmlns:p="http://schemas.openxmlformats.org/presentationml/2006/main">
  <p:tag name="TABLE_ENDDRAG_ORIGIN_RECT" val="831*372"/>
  <p:tag name="TABLE_ENDDRAG_RECT" val="69*119*831*372"/>
</p:tagLst>
</file>

<file path=ppt/tags/tag22.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23.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24.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25.xml><?xml version="1.0" encoding="utf-8"?>
<p:tagLst xmlns:p="http://schemas.openxmlformats.org/presentationml/2006/main">
  <p:tag name="TABLE_ENDDRAG_ORIGIN_RECT" val="762*129"/>
  <p:tag name="TABLE_ENDDRAG_RECT" val="112*52*762*129"/>
</p:tagLst>
</file>

<file path=ppt/tags/tag26.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27.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28.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29.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31.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32.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3.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4.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5.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6.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37.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38.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39.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1.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2.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3.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4.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5.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6.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7.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8.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9.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5.xml><?xml version="1.0" encoding="utf-8"?>
<p:tagLst xmlns:p="http://schemas.openxmlformats.org/presentationml/2006/main">
  <p:tag name="PA" val="v3.2.0"/>
</p:tagLst>
</file>

<file path=ppt/tags/tag50.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51.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52.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53.xml><?xml version="1.0" encoding="utf-8"?>
<p:tagLst xmlns:p="http://schemas.openxmlformats.org/presentationml/2006/main">
  <p:tag name="TABLE_ENDDRAG_ORIGIN_RECT" val="735*124"/>
  <p:tag name="TABLE_ENDDRAG_RECT" val="111*350*735*124"/>
</p:tagLst>
</file>

<file path=ppt/tags/tag54.xml><?xml version="1.0" encoding="utf-8"?>
<p:tagLst xmlns:p="http://schemas.openxmlformats.org/presentationml/2006/main">
  <p:tag name="TABLE_ENDDRAG_ORIGIN_RECT" val="823*429"/>
  <p:tag name="TABLE_ENDDRAG_RECT" val="78*39*823*429"/>
</p:tagLst>
</file>

<file path=ppt/tags/tag55.xml><?xml version="1.0" encoding="utf-8"?>
<p:tagLst xmlns:p="http://schemas.openxmlformats.org/presentationml/2006/main">
  <p:tag name="PA" val="v3.2.0"/>
</p:tagLst>
</file>

<file path=ppt/tags/tag56.xml><?xml version="1.0" encoding="utf-8"?>
<p:tagLst xmlns:p="http://schemas.openxmlformats.org/presentationml/2006/main">
  <p:tag name="PA" val="v3.2.0"/>
</p:tagLst>
</file>

<file path=ppt/tags/tag57.xml><?xml version="1.0" encoding="utf-8"?>
<p:tagLst xmlns:p="http://schemas.openxmlformats.org/presentationml/2006/main">
  <p:tag name="PA" val="v3.2.0"/>
</p:tagLst>
</file>

<file path=ppt/tags/tag58.xml><?xml version="1.0" encoding="utf-8"?>
<p:tagLst xmlns:p="http://schemas.openxmlformats.org/presentationml/2006/main">
  <p:tag name="PA" val="v3.2.0"/>
</p:tagLst>
</file>

<file path=ppt/tags/tag59.xml><?xml version="1.0" encoding="utf-8"?>
<p:tagLst xmlns:p="http://schemas.openxmlformats.org/presentationml/2006/main">
  <p:tag name="PA" val="v3.2.0"/>
</p:tagLst>
</file>

<file path=ppt/tags/tag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60.xml><?xml version="1.0" encoding="utf-8"?>
<p:tagLst xmlns:p="http://schemas.openxmlformats.org/presentationml/2006/main">
  <p:tag name="PA" val="v3.2.0"/>
</p:tagLst>
</file>

<file path=ppt/tags/tag61.xml><?xml version="1.0" encoding="utf-8"?>
<p:tagLst xmlns:p="http://schemas.openxmlformats.org/presentationml/2006/main">
  <p:tag name="PA" val="v3.2.0"/>
</p:tagLst>
</file>

<file path=ppt/tags/tag62.xml><?xml version="1.0" encoding="utf-8"?>
<p:tagLst xmlns:p="http://schemas.openxmlformats.org/presentationml/2006/main">
  <p:tag name="PA" val="v3.2.0"/>
</p:tagLst>
</file>

<file path=ppt/tags/tag63.xml><?xml version="1.0" encoding="utf-8"?>
<p:tagLst xmlns:p="http://schemas.openxmlformats.org/presentationml/2006/main">
  <p:tag name="PA" val="v3.2.0"/>
</p:tagLst>
</file>

<file path=ppt/tags/tag64.xml><?xml version="1.0" encoding="utf-8"?>
<p:tagLst xmlns:p="http://schemas.openxmlformats.org/presentationml/2006/main">
  <p:tag name="PA" val="v3.2.0"/>
</p:tagLst>
</file>

<file path=ppt/tags/tag65.xml><?xml version="1.0" encoding="utf-8"?>
<p:tagLst xmlns:p="http://schemas.openxmlformats.org/presentationml/2006/main">
  <p:tag name="PA" val="v3.2.0"/>
</p:tagLst>
</file>

<file path=ppt/tags/tag66.xml><?xml version="1.0" encoding="utf-8"?>
<p:tagLst xmlns:p="http://schemas.openxmlformats.org/presentationml/2006/main">
  <p:tag name="PA" val="v3.2.0"/>
</p:tagLst>
</file>

<file path=ppt/tags/tag67.xml><?xml version="1.0" encoding="utf-8"?>
<p:tagLst xmlns:p="http://schemas.openxmlformats.org/presentationml/2006/main">
  <p:tag name="PA" val="v3.2.0"/>
</p:tagLst>
</file>

<file path=ppt/tags/tag68.xml><?xml version="1.0" encoding="utf-8"?>
<p:tagLst xmlns:p="http://schemas.openxmlformats.org/presentationml/2006/main">
  <p:tag name="PA" val="v3.2.0"/>
</p:tagLst>
</file>

<file path=ppt/tags/tag69.xml><?xml version="1.0" encoding="utf-8"?>
<p:tagLst xmlns:p="http://schemas.openxmlformats.org/presentationml/2006/main">
  <p:tag name="PA" val="v3.2.0"/>
</p:tagLst>
</file>

<file path=ppt/tags/tag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70.xml><?xml version="1.0" encoding="utf-8"?>
<p:tagLst xmlns:p="http://schemas.openxmlformats.org/presentationml/2006/main">
  <p:tag name="PA" val="v3.2.0"/>
</p:tagLst>
</file>

<file path=ppt/tags/tag71.xml><?xml version="1.0" encoding="utf-8"?>
<p:tagLst xmlns:p="http://schemas.openxmlformats.org/presentationml/2006/main">
  <p:tag name="PA" val="v3.2.0"/>
</p:tagLst>
</file>

<file path=ppt/tags/tag72.xml><?xml version="1.0" encoding="utf-8"?>
<p:tagLst xmlns:p="http://schemas.openxmlformats.org/presentationml/2006/main">
  <p:tag name="PA" val="v3.2.0"/>
</p:tagLst>
</file>

<file path=ppt/tags/tag73.xml><?xml version="1.0" encoding="utf-8"?>
<p:tagLst xmlns:p="http://schemas.openxmlformats.org/presentationml/2006/main">
  <p:tag name="PA" val="v3.2.0"/>
</p:tagLst>
</file>

<file path=ppt/tags/tag74.xml><?xml version="1.0" encoding="utf-8"?>
<p:tagLst xmlns:p="http://schemas.openxmlformats.org/presentationml/2006/main">
  <p:tag name="PA" val="v3.2.0"/>
</p:tagLst>
</file>

<file path=ppt/tags/tag75.xml><?xml version="1.0" encoding="utf-8"?>
<p:tagLst xmlns:p="http://schemas.openxmlformats.org/presentationml/2006/main">
  <p:tag name="PA" val="v3.2.0"/>
</p:tagLst>
</file>

<file path=ppt/tags/tag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30841</Words>
  <Application>WPS 演示</Application>
  <PresentationFormat>宽屏</PresentationFormat>
  <Paragraphs>422</Paragraphs>
  <Slides>50</Slides>
  <Notes>10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50</vt:i4>
      </vt:variant>
    </vt:vector>
  </HeadingPairs>
  <TitlesOfParts>
    <vt:vector size="70" baseType="lpstr">
      <vt:lpstr>Arial</vt:lpstr>
      <vt:lpstr>宋体</vt:lpstr>
      <vt:lpstr>Wingdings</vt:lpstr>
      <vt:lpstr>思源黑体 CN Light</vt:lpstr>
      <vt:lpstr>黑体</vt:lpstr>
      <vt:lpstr>微软雅黑</vt:lpstr>
      <vt:lpstr>方正北魏楷书简体</vt:lpstr>
      <vt:lpstr>Times New Roman</vt:lpstr>
      <vt:lpstr>方正细谭黑简体</vt:lpstr>
      <vt:lpstr>Calibri Light</vt:lpstr>
      <vt:lpstr>Arial</vt:lpstr>
      <vt:lpstr>等线</vt:lpstr>
      <vt:lpstr>Arial Unicode MS</vt:lpstr>
      <vt:lpstr>Open Sans</vt:lpstr>
      <vt:lpstr>Georgia</vt:lpstr>
      <vt:lpstr>Calibri</vt:lpstr>
      <vt:lpstr>Segoe Print</vt:lpstr>
      <vt:lpstr>Bahnschrift SemiBold Condensed</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第一PPT，www.1ppt.com</dc:creator>
  <cp:keywords>www.1ppt.com</cp:keywords>
  <dc:description>第一PPT</dc:description>
  <cp:lastModifiedBy>李鋆</cp:lastModifiedBy>
  <cp:revision>321</cp:revision>
  <dcterms:created xsi:type="dcterms:W3CDTF">2021-05-06T02:24:00Z</dcterms:created>
  <dcterms:modified xsi:type="dcterms:W3CDTF">2025-01-07T05:55:46Z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5C0D13AB948742CF8C7E99369EFD1096_12</vt:lpwstr>
  </property>
  <property fmtid="{D5CDD505-2E9C-101B-9397-08002B2CF9AE}" pid="3" name="KSOProductBuildVer">
    <vt:lpwstr>2052-12.1.0.19770</vt:lpwstr>
  </property>
</Properties>
</file>