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352" r:id="rId4"/>
    <p:sldId id="307" r:id="rId6"/>
    <p:sldId id="380" r:id="rId7"/>
    <p:sldId id="524" r:id="rId8"/>
    <p:sldId id="542" r:id="rId9"/>
    <p:sldId id="541" r:id="rId10"/>
    <p:sldId id="811" r:id="rId11"/>
    <p:sldId id="821" r:id="rId12"/>
    <p:sldId id="877" r:id="rId13"/>
    <p:sldId id="816" r:id="rId14"/>
    <p:sldId id="817" r:id="rId15"/>
    <p:sldId id="878" r:id="rId16"/>
    <p:sldId id="879" r:id="rId17"/>
    <p:sldId id="880" r:id="rId18"/>
    <p:sldId id="746" r:id="rId19"/>
    <p:sldId id="747" r:id="rId20"/>
    <p:sldId id="881" r:id="rId21"/>
    <p:sldId id="882" r:id="rId22"/>
    <p:sldId id="883" r:id="rId23"/>
    <p:sldId id="884" r:id="rId24"/>
    <p:sldId id="885" r:id="rId25"/>
    <p:sldId id="886" r:id="rId26"/>
    <p:sldId id="419" r:id="rId27"/>
    <p:sldId id="872" r:id="rId28"/>
    <p:sldId id="897" r:id="rId29"/>
    <p:sldId id="898" r:id="rId30"/>
    <p:sldId id="899" r:id="rId31"/>
    <p:sldId id="656" r:id="rId32"/>
    <p:sldId id="433" r:id="rId33"/>
    <p:sldId id="900" r:id="rId34"/>
    <p:sldId id="901" r:id="rId35"/>
    <p:sldId id="902" r:id="rId36"/>
    <p:sldId id="903" r:id="rId37"/>
    <p:sldId id="446"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3" userDrawn="1">
          <p15:clr>
            <a:srgbClr val="A4A3A4"/>
          </p15:clr>
        </p15:guide>
        <p15:guide id="2" pos="38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BC0D1"/>
    <a:srgbClr val="C5CDD8"/>
    <a:srgbClr val="F7C2AD"/>
    <a:srgbClr val="EBE0E4"/>
    <a:srgbClr val="E6E0E2"/>
    <a:srgbClr val="ADC0D1"/>
    <a:srgbClr val="F3D3BC"/>
    <a:srgbClr val="AAC2AC"/>
    <a:srgbClr val="CAD0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678" autoAdjust="0"/>
    <p:restoredTop sz="95376" autoAdjust="0"/>
  </p:normalViewPr>
  <p:slideViewPr>
    <p:cSldViewPr snapToGrid="0" showGuides="1">
      <p:cViewPr varScale="1">
        <p:scale>
          <a:sx n="76" d="100"/>
          <a:sy n="76" d="100"/>
        </p:scale>
        <p:origin x="80" y="488"/>
      </p:cViewPr>
      <p:guideLst>
        <p:guide orient="horz" pos="3973"/>
        <p:guide pos="3853"/>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Light" panose="020B0300000000000000" pitchFamily="34" charset="-122"/>
                <a:ea typeface="思源黑体 CN Light" panose="020B0300000000000000" pitchFamily="34" charset="-122"/>
              </a:defRPr>
            </a:lvl1pPr>
          </a:lstStyle>
          <a:p>
            <a:fld id="{42EECD6D-6B2D-4EAC-B2D7-F3E654A2C61B}"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Light" panose="020B0300000000000000" pitchFamily="34" charset="-122"/>
                <a:ea typeface="思源黑体 CN Light" panose="020B0300000000000000" pitchFamily="34" charset="-122"/>
              </a:defRPr>
            </a:lvl1pPr>
          </a:lstStyle>
          <a:p>
            <a:fld id="{8EDF74A8-11B3-43D8-A79C-785081DA01B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1pPr>
    <a:lvl2pPr marL="4572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2pPr>
    <a:lvl3pPr marL="9144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3pPr>
    <a:lvl4pPr marL="13716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4pPr>
    <a:lvl5pPr marL="1828800" algn="l" defTabSz="914400" rtl="0" eaLnBrk="1" latinLnBrk="0" hangingPunct="1">
      <a:defRPr sz="1200" kern="1200">
        <a:solidFill>
          <a:schemeClr val="tx1"/>
        </a:solidFill>
        <a:latin typeface="思源黑体 CN Light" panose="020B0300000000000000" pitchFamily="34" charset="-122"/>
        <a:ea typeface="思源黑体 CN Light" panose="020B03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
        <p:nvSpPr>
          <p:cNvPr id="7" name="TextBox 6"/>
          <p:cNvSpPr txBox="1"/>
          <p:nvPr userDrawn="1"/>
        </p:nvSpPr>
        <p:spPr>
          <a:xfrm>
            <a:off x="11651940" y="0"/>
            <a:ext cx="540060" cy="118430"/>
          </a:xfrm>
          <a:prstGeom prst="rect">
            <a:avLst/>
          </a:prstGeom>
          <a:noFill/>
        </p:spPr>
        <p:txBody>
          <a:bodyPr wrap="square" rtlCol="0">
            <a:spAutoFit/>
          </a:bodyPr>
          <a:lstStyle/>
          <a:p>
            <a:pPr>
              <a:lnSpc>
                <a:spcPct val="200000"/>
              </a:lnSpc>
            </a:pP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http://www.1ppt.com/moban/</a:t>
            </a:r>
            <a:r>
              <a:rPr lang="zh-CN" altLang="en-US" sz="100" dirty="0">
                <a:latin typeface="微软雅黑" panose="020B0503020204020204" pitchFamily="34" charset="-122"/>
                <a:ea typeface="微软雅黑" panose="020B0503020204020204" pitchFamily="34" charset="-122"/>
              </a:rPr>
              <a:t> </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2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A46C8FB-7DA4-4785-A1BE-345456535D9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193E7F-A047-4D90-A7BB-7F2E541BDBC1}" type="slidenum">
              <a:rPr lang="zh-CN" altLang="en-US" smtClean="0"/>
            </a:fld>
            <a:endParaRPr lang="zh-CN" altLang="en-US"/>
          </a:p>
        </p:txBody>
      </p:sp>
    </p:spTree>
  </p:cSld>
  <p:clrMapOvr>
    <a:masterClrMapping/>
  </p:clrMapOvr>
  <p:transition spd="slow" advClick="0" advTm="20">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A46C8FB-7DA4-4785-A1BE-345456535D9C}" type="datetimeFigureOut">
              <a:rPr lang="zh-CN" altLang="en-US" smtClean="0"/>
            </a:fld>
            <a:endParaRPr lang="zh-CN" altLang="en-US" dirty="0"/>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Light" panose="020B0300000000000000" pitchFamily="34" charset="-122"/>
                <a:ea typeface="思源黑体 CN Light" panose="020B0300000000000000" pitchFamily="34" charset="-122"/>
              </a:defRPr>
            </a:lvl1pPr>
          </a:lstStyle>
          <a:p>
            <a:fld id="{A4193E7F-A047-4D90-A7BB-7F2E541BDBC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20">
    <p:fade/>
  </p:transition>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Light" panose="020B0300000000000000" pitchFamily="34" charset="-122"/>
          <a:ea typeface="思源黑体 CN Light" panose="020B03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Light" panose="020B0300000000000000" pitchFamily="34" charset="-122"/>
          <a:ea typeface="思源黑体 CN Light" panose="020B03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Light" panose="020B0300000000000000" pitchFamily="34" charset="-122"/>
          <a:ea typeface="思源黑体 CN Light" panose="020B03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Light" panose="020B0300000000000000" pitchFamily="34" charset="-122"/>
          <a:ea typeface="思源黑体 CN Light" panose="020B03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3.xml"/><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3.xml"/><Relationship Id="rId4" Type="http://schemas.openxmlformats.org/officeDocument/2006/relationships/slide" Target="slide5.xml"/><Relationship Id="rId3" Type="http://schemas.openxmlformats.org/officeDocument/2006/relationships/slide" Target="slide3.xml"/><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3" Type="http://schemas.openxmlformats.org/officeDocument/2006/relationships/notesSlide" Target="../notesSlides/notesSlide8.xml"/><Relationship Id="rId22" Type="http://schemas.openxmlformats.org/officeDocument/2006/relationships/slideLayout" Target="../slideLayouts/slideLayout3.xml"/><Relationship Id="rId21" Type="http://schemas.openxmlformats.org/officeDocument/2006/relationships/tags" Target="../tags/tag42.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5" name="矩形 4"/>
          <p:cNvSpPr/>
          <p:nvPr/>
        </p:nvSpPr>
        <p:spPr>
          <a:xfrm>
            <a:off x="0" y="2540"/>
            <a:ext cx="469455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5" name="PA_菱形 23"/>
          <p:cNvSpPr/>
          <p:nvPr>
            <p:custDataLst>
              <p:tags r:id="rId2"/>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3"/>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文本框 5"/>
          <p:cNvSpPr txBox="1"/>
          <p:nvPr/>
        </p:nvSpPr>
        <p:spPr>
          <a:xfrm>
            <a:off x="5463540" y="2766695"/>
            <a:ext cx="5873115" cy="2227580"/>
          </a:xfrm>
          <a:prstGeom prst="rect">
            <a:avLst/>
          </a:prstGeom>
          <a:noFill/>
        </p:spPr>
        <p:txBody>
          <a:bodyPr wrap="square" rtlCol="0">
            <a:noAutofit/>
          </a:bodyPr>
          <a:lstStyle/>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新时代研究生</a:t>
            </a:r>
            <a:endParaRPr lang="zh-CN" altLang="en-US" sz="5400" b="1" dirty="0">
              <a:solidFill>
                <a:schemeClr val="tx2"/>
              </a:solidFill>
              <a:latin typeface="方正北魏楷书简体" panose="03000509000000000000" charset="-122"/>
              <a:ea typeface="方正北魏楷书简体" panose="03000509000000000000" charset="-122"/>
            </a:endParaRPr>
          </a:p>
          <a:p>
            <a:pPr algn="ctr"/>
            <a:r>
              <a:rPr lang="zh-CN" altLang="en-US" sz="5400" b="1" dirty="0">
                <a:solidFill>
                  <a:schemeClr val="tx2"/>
                </a:solidFill>
                <a:latin typeface="方正北魏楷书简体" panose="03000509000000000000" charset="-122"/>
                <a:ea typeface="方正北魏楷书简体" panose="03000509000000000000" charset="-122"/>
                <a:sym typeface="+mn-ea"/>
              </a:rPr>
              <a:t>学术英语写作教程</a:t>
            </a:r>
            <a:endParaRPr lang="zh-CN" altLang="en-US" sz="5400" b="1" dirty="0">
              <a:solidFill>
                <a:schemeClr val="tx2"/>
              </a:solidFill>
              <a:latin typeface="方正北魏楷书简体" panose="03000509000000000000" charset="-122"/>
              <a:ea typeface="方正北魏楷书简体" panose="03000509000000000000" charset="-122"/>
              <a:sym typeface="+mn-ea"/>
            </a:endParaRPr>
          </a:p>
        </p:txBody>
      </p:sp>
      <p:sp>
        <p:nvSpPr>
          <p:cNvPr id="8" name="PA_菱形 23"/>
          <p:cNvSpPr/>
          <p:nvPr>
            <p:custDataLst>
              <p:tags r:id="rId4"/>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5"/>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6"/>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未标题-2"/>
          <p:cNvPicPr>
            <a:picLocks noChangeAspect="1"/>
          </p:cNvPicPr>
          <p:nvPr/>
        </p:nvPicPr>
        <p:blipFill>
          <a:blip r:embed="rId7"/>
          <a:stretch>
            <a:fillRect/>
          </a:stretch>
        </p:blipFill>
        <p:spPr>
          <a:xfrm>
            <a:off x="-300990" y="1430020"/>
            <a:ext cx="6110605" cy="4900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433070"/>
            <a:ext cx="11308715" cy="60864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778510"/>
            <a:ext cx="10398125" cy="552894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dirty="0">
                <a:solidFill>
                  <a:schemeClr val="accent2">
                    <a:lumMod val="75000"/>
                  </a:schemeClr>
                </a:solidFill>
                <a:latin typeface="Times New Roman" panose="02020603050405020304" charset="0"/>
                <a:cs typeface="Times New Roman" panose="02020603050405020304" charset="0"/>
                <a:sym typeface="+mn-ea"/>
              </a:rPr>
              <a:t>Model 2: </a:t>
            </a: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00000"/>
              </a:lnSpc>
            </a:pPr>
            <a:endParaRPr lang="en-US" altLang="zh-CN" sz="2400" b="1" dirty="0">
              <a:solidFill>
                <a:schemeClr val="accent2">
                  <a:lumMod val="75000"/>
                </a:schemeClr>
              </a:solidFill>
              <a:latin typeface="Times New Roman" panose="02020603050405020304" charset="0"/>
              <a:cs typeface="Times New Roman" panose="02020603050405020304" charset="0"/>
              <a:sym typeface="+mn-ea"/>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Having majored in literary studies (world literature) as an undergraduate, I would now like to concentrate on English and American literature.</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I am especially interested in nineteenth-century literature, women’s literature, Anglo-Saxon poetry, and folklore and folk literature. My personal literary projects have involved some combination of these subjects. For the oral section of my comprehensive exams, I specialized in nineteenth-century novels by and about women. The relationship between high and folk literature became the subject for my honors essay, which examined Toni Morrison’s use of classical, biblical, African, and Afro-American folk traditions in her novel. I plan to work further on this essay, treating Morrison’s other novels and perhaps preparing a paper suitable for publication.</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0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26770"/>
            <a:ext cx="10278745" cy="53867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my studies towards a doctoral degree, I hope to examine more closely the relationship between high and folk literature. My junior year and private studies of Anglo-Saxon language and literature have caused me to consider the question of where the divisions between folklore, folk literature, and high literature lie. Should I attend your school, I would like to resume my studies of Anglo-Saxon poetry, with special attention to its folk elements.</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Writing poetry also figures prominently in my academic and professional goals. I have just begun submitting to the smaller journals with some success and am gradually building a working manuscript for a collection. The dominant theme of this collection relies on poems that draw from classical, biblical, and folk traditions, as well as everyday experience, in order to celebrate the process of giving and taking life, whether literal or figurative.</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826770"/>
            <a:ext cx="10278745" cy="538670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My poetry draws from and influences my academic studies. Much of what I read and the study find a place in my creative work as the subject. At the same time, I study the art of literature by taking part in the creative process, experimenting with the tools used by other authors in the past.</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extLst>
                <a:ext uri="{35155182-B16C-46BC-9424-99874614C6A1}">
                  <wpsdc:indentchars xmlns:wpsdc="http://www.wps.cn/officeDocument/2017/drawingmlCustomData" val="200" checksum="1956455923"/>
                </a:ext>
              </a:extLst>
            </a:pPr>
            <a:r>
              <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rPr>
              <a:t>In terms of a career, I see myself teaching literature, writing criticism, and going into editing or publishing poetry. Doctoral studies would be valuable to me in several ways. First, your teaching assistantship program would provide me with the practical teaching experience I am eager to acquire. Further, earning a Ph.D. in English and American literature would advance my other two career goals by adding to my skills, both critical and creative, in working with language. Ultimately, however, I see the Ph.D. as an end in itself, as well as a professional stepping stone; I enjoy studying literature for its own sake and would like to continue my studies on the level demanded by the Ph.D. program.</a:t>
            </a: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78915" y="521970"/>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2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7" name="表格 6"/>
          <p:cNvGraphicFramePr/>
          <p:nvPr>
            <p:custDataLst>
              <p:tags r:id="rId2"/>
            </p:custDataLst>
          </p:nvPr>
        </p:nvGraphicFramePr>
        <p:xfrm>
          <a:off x="958215" y="1249045"/>
          <a:ext cx="10317480" cy="5081905"/>
        </p:xfrm>
        <a:graphic>
          <a:graphicData uri="http://schemas.openxmlformats.org/drawingml/2006/table">
            <a:tbl>
              <a:tblPr firstRow="1" bandRow="1">
                <a:tableStyleId>{5940675A-B579-460E-94D1-54222C63F5DA}</a:tableStyleId>
              </a:tblPr>
              <a:tblGrid>
                <a:gridCol w="1588135"/>
                <a:gridCol w="1743075"/>
                <a:gridCol w="2525395"/>
                <a:gridCol w="4460875"/>
              </a:tblGrid>
              <a:tr h="479425">
                <a:tc>
                  <a:txBody>
                    <a:bodyPr/>
                    <a:p>
                      <a:pPr algn="ctr">
                        <a:buNone/>
                      </a:pPr>
                      <a:r>
                        <a:rPr lang="en-US" altLang="zh-CN" sz="2200" b="1">
                          <a:latin typeface="Times New Roman" panose="02020603050405020304" charset="0"/>
                          <a:cs typeface="Times New Roman" panose="02020603050405020304" charset="0"/>
                        </a:rPr>
                        <a:t>Paragraphs </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Themes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Keywords</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Summary</a:t>
                      </a:r>
                      <a:endParaRPr lang="en-US" altLang="zh-CN" sz="2200" b="1">
                        <a:latin typeface="Times New Roman" panose="02020603050405020304" charset="0"/>
                        <a:cs typeface="Times New Roman" panose="02020603050405020304"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421130">
                <a:tc>
                  <a:txBody>
                    <a:bodyPr/>
                    <a:p>
                      <a:pPr algn="ctr">
                        <a:buNone/>
                      </a:pPr>
                      <a:r>
                        <a:rPr lang="en-US" altLang="zh-CN" sz="2400">
                          <a:latin typeface="Times New Roman" panose="02020603050405020304" charset="0"/>
                          <a:cs typeface="Times New Roman" panose="02020603050405020304" charset="0"/>
                        </a:rPr>
                        <a:t>1</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181350">
                <a:tc>
                  <a:txBody>
                    <a:bodyPr/>
                    <a:p>
                      <a:pPr algn="ctr">
                        <a:buNone/>
                      </a:pPr>
                      <a:r>
                        <a:rPr lang="en-US" altLang="zh-CN" sz="2400">
                          <a:latin typeface="Times New Roman" panose="02020603050405020304" charset="0"/>
                          <a:cs typeface="Times New Roman" panose="02020603050405020304" charset="0"/>
                        </a:rPr>
                        <a:t>2</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8" name="文本框 7"/>
          <p:cNvSpPr txBox="1"/>
          <p:nvPr/>
        </p:nvSpPr>
        <p:spPr>
          <a:xfrm>
            <a:off x="2578735" y="1763395"/>
            <a:ext cx="176593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background</a:t>
            </a:r>
            <a:endParaRPr lang="en-US" altLang="zh-CN" sz="22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2717165" y="3240405"/>
            <a:ext cx="1765935" cy="768350"/>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research interest</a:t>
            </a:r>
            <a:endParaRPr lang="en-US" altLang="zh-CN" sz="22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4344035" y="1791970"/>
            <a:ext cx="2562860" cy="1153160"/>
          </a:xfrm>
          <a:prstGeom prst="rect">
            <a:avLst/>
          </a:prstGeom>
          <a:noFill/>
        </p:spPr>
        <p:txBody>
          <a:bodyPr wrap="square" rtlCol="0">
            <a:noAutofit/>
          </a:bodyPr>
          <a:p>
            <a:pPr algn="l"/>
            <a:r>
              <a:rPr lang="en-US" altLang="zh-CN" sz="2200">
                <a:solidFill>
                  <a:srgbClr val="FF0000"/>
                </a:solidFill>
                <a:latin typeface="Times New Roman" panose="02020603050405020304" charset="0"/>
                <a:cs typeface="Times New Roman" panose="02020603050405020304" charset="0"/>
              </a:rPr>
              <a:t>literary studies; English and American literature</a:t>
            </a:r>
            <a:endParaRPr lang="en-US" altLang="zh-CN" sz="22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4344035" y="3240405"/>
            <a:ext cx="2562860" cy="2484755"/>
          </a:xfrm>
          <a:prstGeom prst="rect">
            <a:avLst/>
          </a:prstGeom>
          <a:noFill/>
        </p:spPr>
        <p:txBody>
          <a:bodyPr wrap="square" rtlCol="0">
            <a:noAutofit/>
          </a:bodyPr>
          <a:p>
            <a:r>
              <a:rPr lang="en-US" altLang="zh-CN" sz="2200">
                <a:solidFill>
                  <a:srgbClr val="FF0000"/>
                </a:solidFill>
                <a:latin typeface="Times New Roman" panose="02020603050405020304" charset="0"/>
                <a:cs typeface="Times New Roman" panose="02020603050405020304" charset="0"/>
              </a:rPr>
              <a:t>nineteenth-century literature; women’s literature; Anglo-Saxon poetry; folk literature; Toni Morrison</a:t>
            </a:r>
            <a:endParaRPr lang="en-US" altLang="zh-CN" sz="2200">
              <a:solidFill>
                <a:srgbClr val="FF0000"/>
              </a:solidFill>
              <a:latin typeface="Times New Roman" panose="02020603050405020304" charset="0"/>
              <a:cs typeface="Times New Roman" panose="02020603050405020304" charset="0"/>
            </a:endParaRPr>
          </a:p>
        </p:txBody>
      </p:sp>
      <p:sp>
        <p:nvSpPr>
          <p:cNvPr id="12" name="文本框 11"/>
          <p:cNvSpPr txBox="1"/>
          <p:nvPr/>
        </p:nvSpPr>
        <p:spPr>
          <a:xfrm>
            <a:off x="6814820" y="1670685"/>
            <a:ext cx="4215130" cy="1395730"/>
          </a:xfrm>
          <a:prstGeom prst="rect">
            <a:avLst/>
          </a:prstGeom>
          <a:noFill/>
        </p:spPr>
        <p:txBody>
          <a:bodyPr wrap="square" rtlCol="0">
            <a:noAutofit/>
          </a:bodyPr>
          <a:p>
            <a:pPr algn="just"/>
            <a:r>
              <a:rPr lang="en-US" altLang="zh-CN" sz="2200">
                <a:solidFill>
                  <a:srgbClr val="FF0000"/>
                </a:solidFill>
                <a:latin typeface="Times New Roman" panose="02020603050405020304" charset="0"/>
                <a:cs typeface="Times New Roman" panose="02020603050405020304" charset="0"/>
              </a:rPr>
              <a:t>As an undergraduate majoring in world literature, I am nowapplying to your program of English and American literature.</a:t>
            </a:r>
            <a:endParaRPr lang="en-US" altLang="zh-CN" sz="2200">
              <a:solidFill>
                <a:srgbClr val="FF0000"/>
              </a:solidFill>
              <a:latin typeface="Times New Roman" panose="02020603050405020304" charset="0"/>
              <a:cs typeface="Times New Roman" panose="02020603050405020304" charset="0"/>
            </a:endParaRPr>
          </a:p>
        </p:txBody>
      </p:sp>
      <p:sp>
        <p:nvSpPr>
          <p:cNvPr id="13" name="文本框 12"/>
          <p:cNvSpPr txBox="1"/>
          <p:nvPr/>
        </p:nvSpPr>
        <p:spPr>
          <a:xfrm>
            <a:off x="6814820" y="3240405"/>
            <a:ext cx="4368165" cy="3090545"/>
          </a:xfrm>
          <a:prstGeom prst="rect">
            <a:avLst/>
          </a:prstGeom>
          <a:noFill/>
        </p:spPr>
        <p:txBody>
          <a:bodyPr wrap="square" rtlCol="0">
            <a:noAutofit/>
          </a:bodyPr>
          <a:p>
            <a:pPr algn="just"/>
            <a:r>
              <a:rPr lang="en-US" altLang="zh-CN" sz="2200">
                <a:solidFill>
                  <a:srgbClr val="FF0000"/>
                </a:solidFill>
                <a:latin typeface="Times New Roman" panose="02020603050405020304" charset="0"/>
                <a:cs typeface="Times New Roman" panose="02020603050405020304" charset="0"/>
              </a:rPr>
              <a:t>My research covers nineteenth-century literature, women’s literature, Anglo-Saxon poetry, and folk literature. Previously, I researched nineteenth-century novels by and about women, as well as the relationship between high and folk literature, using Toni Morrison as an example.</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2" grpId="0"/>
      <p:bldP spid="12" grpId="1"/>
      <p:bldP spid="9" grpId="0"/>
      <p:bldP spid="9" grpId="1"/>
      <p:bldP spid="11" grpId="0"/>
      <p:bldP spid="11" grpId="1"/>
      <p:bldP spid="13" grpId="0"/>
      <p:bldP spid="1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7" name="表格 6"/>
          <p:cNvGraphicFramePr/>
          <p:nvPr>
            <p:custDataLst>
              <p:tags r:id="rId2"/>
            </p:custDataLst>
          </p:nvPr>
        </p:nvGraphicFramePr>
        <p:xfrm>
          <a:off x="958215" y="1249045"/>
          <a:ext cx="10317480" cy="4666615"/>
        </p:xfrm>
        <a:graphic>
          <a:graphicData uri="http://schemas.openxmlformats.org/drawingml/2006/table">
            <a:tbl>
              <a:tblPr firstRow="1" bandRow="1">
                <a:tableStyleId>{5940675A-B579-460E-94D1-54222C63F5DA}</a:tableStyleId>
              </a:tblPr>
              <a:tblGrid>
                <a:gridCol w="1588135"/>
                <a:gridCol w="1743075"/>
                <a:gridCol w="2525395"/>
                <a:gridCol w="4460875"/>
              </a:tblGrid>
              <a:tr h="1421130">
                <a:tc>
                  <a:txBody>
                    <a:bodyPr/>
                    <a:p>
                      <a:pPr algn="ctr">
                        <a:buNone/>
                      </a:pPr>
                      <a:r>
                        <a:rPr lang="en-US" altLang="zh-CN" sz="2400">
                          <a:latin typeface="Times New Roman" panose="02020603050405020304" charset="0"/>
                          <a:cs typeface="Times New Roman" panose="02020603050405020304" charset="0"/>
                        </a:rPr>
                        <a:t>3</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338580">
                <a:tc>
                  <a:txBody>
                    <a:bodyPr/>
                    <a:p>
                      <a:pPr algn="ctr">
                        <a:buNone/>
                      </a:pPr>
                      <a:r>
                        <a:rPr lang="en-US" altLang="zh-CN" sz="2400">
                          <a:latin typeface="Times New Roman" panose="02020603050405020304" charset="0"/>
                          <a:cs typeface="Times New Roman" panose="02020603050405020304" charset="0"/>
                        </a:rPr>
                        <a:t>4</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906905">
                <a:tc>
                  <a:txBody>
                    <a:bodyPr/>
                    <a:p>
                      <a:pPr algn="ctr">
                        <a:buNone/>
                      </a:pPr>
                      <a:r>
                        <a:rPr lang="en-US" altLang="zh-CN" sz="2400">
                          <a:latin typeface="Times New Roman" panose="02020603050405020304" charset="0"/>
                          <a:cs typeface="Times New Roman" panose="02020603050405020304" charset="0"/>
                        </a:rPr>
                        <a:t>5</a:t>
                      </a:r>
                      <a:endParaRPr lang="en-US" altLang="zh-CN" sz="24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8" name="文本框 7"/>
          <p:cNvSpPr txBox="1"/>
          <p:nvPr/>
        </p:nvSpPr>
        <p:spPr>
          <a:xfrm>
            <a:off x="2578100" y="1249045"/>
            <a:ext cx="176593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research plan</a:t>
            </a:r>
            <a:endParaRPr lang="en-US" altLang="zh-CN" sz="2200">
              <a:solidFill>
                <a:srgbClr val="FF0000"/>
              </a:solidFill>
              <a:latin typeface="Times New Roman" panose="02020603050405020304" charset="0"/>
              <a:cs typeface="Times New Roman" panose="02020603050405020304" charset="0"/>
            </a:endParaRPr>
          </a:p>
        </p:txBody>
      </p:sp>
      <p:sp>
        <p:nvSpPr>
          <p:cNvPr id="9" name="文本框 8"/>
          <p:cNvSpPr txBox="1"/>
          <p:nvPr/>
        </p:nvSpPr>
        <p:spPr>
          <a:xfrm>
            <a:off x="2578100" y="2810510"/>
            <a:ext cx="176593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other interest</a:t>
            </a:r>
            <a:endParaRPr lang="en-US" altLang="zh-CN" sz="2200">
              <a:solidFill>
                <a:srgbClr val="FF0000"/>
              </a:solidFill>
              <a:latin typeface="Times New Roman" panose="02020603050405020304" charset="0"/>
              <a:cs typeface="Times New Roman" panose="02020603050405020304" charset="0"/>
            </a:endParaRPr>
          </a:p>
        </p:txBody>
      </p:sp>
      <p:sp>
        <p:nvSpPr>
          <p:cNvPr id="10" name="文本框 9"/>
          <p:cNvSpPr txBox="1"/>
          <p:nvPr/>
        </p:nvSpPr>
        <p:spPr>
          <a:xfrm>
            <a:off x="4344035" y="1249045"/>
            <a:ext cx="2562860" cy="1153160"/>
          </a:xfrm>
          <a:prstGeom prst="rect">
            <a:avLst/>
          </a:prstGeom>
          <a:noFill/>
        </p:spPr>
        <p:txBody>
          <a:bodyPr wrap="square" rtlCol="0">
            <a:noAutofit/>
          </a:bodyPr>
          <a:p>
            <a:r>
              <a:rPr lang="en-US" altLang="zh-CN" sz="2200">
                <a:solidFill>
                  <a:srgbClr val="FF0000"/>
                </a:solidFill>
                <a:latin typeface="Times New Roman" panose="02020603050405020304" charset="0"/>
                <a:cs typeface="Times New Roman" panose="02020603050405020304" charset="0"/>
              </a:rPr>
              <a:t>doctoral degree; Anglo-Saxon </a:t>
            </a:r>
            <a:endParaRPr lang="en-US" altLang="zh-CN" sz="2200">
              <a:solidFill>
                <a:srgbClr val="FF0000"/>
              </a:solidFill>
              <a:latin typeface="Times New Roman" panose="02020603050405020304" charset="0"/>
              <a:cs typeface="Times New Roman" panose="02020603050405020304" charset="0"/>
            </a:endParaRPr>
          </a:p>
          <a:p>
            <a:r>
              <a:rPr lang="en-US" altLang="zh-CN" sz="2200">
                <a:solidFill>
                  <a:srgbClr val="FF0000"/>
                </a:solidFill>
                <a:latin typeface="Times New Roman" panose="02020603050405020304" charset="0"/>
                <a:cs typeface="Times New Roman" panose="02020603050405020304" charset="0"/>
              </a:rPr>
              <a:t>poetry; folk elements</a:t>
            </a:r>
            <a:endParaRPr lang="en-US" altLang="zh-CN" sz="2200">
              <a:solidFill>
                <a:srgbClr val="FF0000"/>
              </a:solidFill>
              <a:latin typeface="Times New Roman" panose="02020603050405020304" charset="0"/>
              <a:cs typeface="Times New Roman" panose="02020603050405020304" charset="0"/>
            </a:endParaRPr>
          </a:p>
        </p:txBody>
      </p:sp>
      <p:sp>
        <p:nvSpPr>
          <p:cNvPr id="11" name="文本框 10"/>
          <p:cNvSpPr txBox="1"/>
          <p:nvPr/>
        </p:nvSpPr>
        <p:spPr>
          <a:xfrm>
            <a:off x="4344035" y="2810510"/>
            <a:ext cx="2562860" cy="1153160"/>
          </a:xfrm>
          <a:prstGeom prst="rect">
            <a:avLst/>
          </a:prstGeom>
          <a:noFill/>
        </p:spPr>
        <p:txBody>
          <a:bodyPr wrap="square" rtlCol="0">
            <a:noAutofit/>
          </a:bodyPr>
          <a:p>
            <a:r>
              <a:rPr lang="en-US" altLang="zh-CN" sz="2200">
                <a:solidFill>
                  <a:srgbClr val="FF0000"/>
                </a:solidFill>
                <a:latin typeface="Times New Roman" panose="02020603050405020304" charset="0"/>
                <a:cs typeface="Times New Roman" panose="02020603050405020304" charset="0"/>
              </a:rPr>
              <a:t>writing poetry; creative work</a:t>
            </a:r>
            <a:endParaRPr lang="en-US" altLang="zh-CN" sz="2200">
              <a:solidFill>
                <a:srgbClr val="FF0000"/>
              </a:solidFill>
              <a:latin typeface="Times New Roman" panose="02020603050405020304" charset="0"/>
              <a:cs typeface="Times New Roman" panose="02020603050405020304" charset="0"/>
            </a:endParaRPr>
          </a:p>
        </p:txBody>
      </p:sp>
      <p:sp>
        <p:nvSpPr>
          <p:cNvPr id="12" name="文本框 11"/>
          <p:cNvSpPr txBox="1"/>
          <p:nvPr/>
        </p:nvSpPr>
        <p:spPr>
          <a:xfrm>
            <a:off x="6814820" y="1261110"/>
            <a:ext cx="4215130" cy="1395730"/>
          </a:xfrm>
          <a:prstGeom prst="rect">
            <a:avLst/>
          </a:prstGeom>
          <a:noFill/>
        </p:spPr>
        <p:txBody>
          <a:bodyPr wrap="square" rtlCol="0">
            <a:noAutofit/>
          </a:bodyPr>
          <a:p>
            <a:pPr algn="just"/>
            <a:r>
              <a:rPr lang="en-US" altLang="zh-CN" sz="2200">
                <a:solidFill>
                  <a:srgbClr val="FF0000"/>
                </a:solidFill>
                <a:latin typeface="Times New Roman" panose="02020603050405020304" charset="0"/>
                <a:cs typeface="Times New Roman" panose="02020603050405020304" charset="0"/>
              </a:rPr>
              <a:t>Should I attend your school for a doctoral degree, I plan to study the folk elements in Anglo-Saxon poetry.</a:t>
            </a:r>
            <a:endParaRPr lang="en-US" altLang="zh-CN" sz="2200">
              <a:solidFill>
                <a:srgbClr val="FF0000"/>
              </a:solidFill>
              <a:latin typeface="Times New Roman" panose="02020603050405020304" charset="0"/>
              <a:cs typeface="Times New Roman" panose="02020603050405020304" charset="0"/>
            </a:endParaRPr>
          </a:p>
        </p:txBody>
      </p:sp>
      <p:sp>
        <p:nvSpPr>
          <p:cNvPr id="2" name="文本框 1"/>
          <p:cNvSpPr txBox="1"/>
          <p:nvPr/>
        </p:nvSpPr>
        <p:spPr>
          <a:xfrm>
            <a:off x="6814820" y="2810510"/>
            <a:ext cx="4215130" cy="1395730"/>
          </a:xfrm>
          <a:prstGeom prst="rect">
            <a:avLst/>
          </a:prstGeom>
          <a:noFill/>
        </p:spPr>
        <p:txBody>
          <a:bodyPr wrap="square" rtlCol="0">
            <a:noAutofit/>
          </a:bodyPr>
          <a:p>
            <a:pPr algn="just"/>
            <a:r>
              <a:rPr lang="en-US" altLang="zh-CN" sz="2200">
                <a:solidFill>
                  <a:srgbClr val="FF0000"/>
                </a:solidFill>
                <a:latin typeface="Times New Roman" panose="02020603050405020304" charset="0"/>
                <a:cs typeface="Times New Roman" panose="02020603050405020304" charset="0"/>
              </a:rPr>
              <a:t>I also write my own poems, and my poetry is where my creative work and my research converge.</a:t>
            </a:r>
            <a:endParaRPr lang="en-US" altLang="zh-CN" sz="2200">
              <a:solidFill>
                <a:srgbClr val="FF0000"/>
              </a:solidFill>
              <a:latin typeface="Times New Roman" panose="02020603050405020304" charset="0"/>
              <a:cs typeface="Times New Roman" panose="02020603050405020304" charset="0"/>
            </a:endParaRPr>
          </a:p>
        </p:txBody>
      </p:sp>
      <p:sp>
        <p:nvSpPr>
          <p:cNvPr id="5" name="文本框 4"/>
          <p:cNvSpPr txBox="1"/>
          <p:nvPr/>
        </p:nvSpPr>
        <p:spPr>
          <a:xfrm>
            <a:off x="2685415" y="4117340"/>
            <a:ext cx="176593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career plan</a:t>
            </a:r>
            <a:endParaRPr lang="en-US" altLang="zh-CN" sz="22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4344035" y="4117340"/>
            <a:ext cx="2562860" cy="1153160"/>
          </a:xfrm>
          <a:prstGeom prst="rect">
            <a:avLst/>
          </a:prstGeom>
          <a:noFill/>
        </p:spPr>
        <p:txBody>
          <a:bodyPr wrap="square" rtlCol="0">
            <a:noAutofit/>
          </a:bodyPr>
          <a:p>
            <a:pPr algn="l"/>
            <a:r>
              <a:rPr lang="en-US" altLang="zh-CN" sz="2200">
                <a:solidFill>
                  <a:srgbClr val="FF0000"/>
                </a:solidFill>
                <a:latin typeface="Times New Roman" panose="02020603050405020304" charset="0"/>
                <a:cs typeface="Times New Roman" panose="02020603050405020304" charset="0"/>
              </a:rPr>
              <a:t>teaching literature; writing criticism; editing and publishing poetry</a:t>
            </a:r>
            <a:endParaRPr lang="en-US" altLang="zh-CN" sz="2200">
              <a:solidFill>
                <a:srgbClr val="FF0000"/>
              </a:solidFill>
              <a:latin typeface="Times New Roman" panose="02020603050405020304" charset="0"/>
              <a:cs typeface="Times New Roman" panose="02020603050405020304" charset="0"/>
            </a:endParaRPr>
          </a:p>
        </p:txBody>
      </p:sp>
      <p:sp>
        <p:nvSpPr>
          <p:cNvPr id="14" name="文本框 13"/>
          <p:cNvSpPr txBox="1"/>
          <p:nvPr/>
        </p:nvSpPr>
        <p:spPr>
          <a:xfrm>
            <a:off x="6906895" y="4117340"/>
            <a:ext cx="4123055" cy="1395730"/>
          </a:xfrm>
          <a:prstGeom prst="rect">
            <a:avLst/>
          </a:prstGeom>
          <a:noFill/>
        </p:spPr>
        <p:txBody>
          <a:bodyPr wrap="square" rtlCol="0">
            <a:noAutofit/>
          </a:bodyPr>
          <a:p>
            <a:pPr algn="just"/>
            <a:r>
              <a:rPr lang="en-US" altLang="zh-CN" sz="2200">
                <a:solidFill>
                  <a:srgbClr val="FF0000"/>
                </a:solidFill>
                <a:latin typeface="Times New Roman" panose="02020603050405020304" charset="0"/>
                <a:cs typeface="Times New Roman" panose="02020603050405020304" charset="0"/>
              </a:rPr>
              <a:t>In the future, I plan to teach literature, write criticism, and go into editing or publishing poetry. Doctoral studies would advance my three career goals.</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1000"/>
                                        <p:tgtEl>
                                          <p:spTgt spid="5"/>
                                        </p:tgtEl>
                                      </p:cBhvr>
                                    </p:animEffect>
                                    <p:anim calcmode="lin" valueType="num">
                                      <p:cBhvr>
                                        <p:cTn id="50" dur="1000" fill="hold"/>
                                        <p:tgtEl>
                                          <p:spTgt spid="5"/>
                                        </p:tgtEl>
                                        <p:attrNameLst>
                                          <p:attrName>ppt_x</p:attrName>
                                        </p:attrNameLst>
                                      </p:cBhvr>
                                      <p:tavLst>
                                        <p:tav tm="0">
                                          <p:val>
                                            <p:strVal val="#ppt_x"/>
                                          </p:val>
                                        </p:tav>
                                        <p:tav tm="100000">
                                          <p:val>
                                            <p:strVal val="#ppt_x"/>
                                          </p:val>
                                        </p:tav>
                                      </p:tavLst>
                                    </p:anim>
                                    <p:anim calcmode="lin" valueType="num">
                                      <p:cBhvr>
                                        <p:cTn id="5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1000"/>
                                        <p:tgtEl>
                                          <p:spTgt spid="6"/>
                                        </p:tgtEl>
                                      </p:cBhvr>
                                    </p:animEffect>
                                    <p:anim calcmode="lin" valueType="num">
                                      <p:cBhvr>
                                        <p:cTn id="57" dur="1000" fill="hold"/>
                                        <p:tgtEl>
                                          <p:spTgt spid="6"/>
                                        </p:tgtEl>
                                        <p:attrNameLst>
                                          <p:attrName>ppt_x</p:attrName>
                                        </p:attrNameLst>
                                      </p:cBhvr>
                                      <p:tavLst>
                                        <p:tav tm="0">
                                          <p:val>
                                            <p:strVal val="#ppt_x"/>
                                          </p:val>
                                        </p:tav>
                                        <p:tav tm="100000">
                                          <p:val>
                                            <p:strVal val="#ppt_x"/>
                                          </p:val>
                                        </p:tav>
                                      </p:tavLst>
                                    </p:anim>
                                    <p:anim calcmode="lin" valueType="num">
                                      <p:cBhvr>
                                        <p:cTn id="5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2" grpId="0"/>
      <p:bldP spid="12" grpId="1"/>
      <p:bldP spid="9" grpId="0"/>
      <p:bldP spid="9" grpId="1"/>
      <p:bldP spid="11" grpId="0"/>
      <p:bldP spid="11" grpId="1"/>
      <p:bldP spid="2" grpId="0"/>
      <p:bldP spid="2" grpId="1"/>
      <p:bldP spid="5" grpId="0"/>
      <p:bldP spid="5" grpId="1"/>
      <p:bldP spid="6" grpId="0"/>
      <p:bldP spid="6" grpId="1"/>
      <p:bldP spid="14" grpId="0"/>
      <p:bldP spid="1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Common structure of personal statements</a:t>
            </a:r>
            <a:endParaRPr lang="en-US" altLang="zh-CN" sz="32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440180" y="1312545"/>
            <a:ext cx="9409430" cy="4777105"/>
          </a:xfrm>
          <a:prstGeom prst="rect">
            <a:avLst/>
          </a:prstGeom>
          <a:noFill/>
        </p:spPr>
        <p:txBody>
          <a:bodyPr wrap="square" rtlCol="0">
            <a:spAutoFit/>
          </a:bodyPr>
          <a:p>
            <a:pPr indent="0" fontAlgn="auto">
              <a:lnSpc>
                <a:spcPct val="150000"/>
              </a:lnSpc>
            </a:pPr>
            <a:r>
              <a:rPr lang="en-US" altLang="zh-CN" sz="2400">
                <a:latin typeface="Times New Roman" panose="02020603050405020304" charset="0"/>
                <a:cs typeface="Times New Roman" panose="02020603050405020304" charset="0"/>
              </a:rPr>
              <a:t>The structure of a personal statement could include: </a:t>
            </a:r>
            <a:r>
              <a:rPr lang="en-US" altLang="zh-CN" sz="2400" b="1">
                <a:latin typeface="Times New Roman" panose="02020603050405020304" charset="0"/>
                <a:cs typeface="Times New Roman" panose="02020603050405020304" charset="0"/>
              </a:rPr>
              <a:t>opening, main body, and closing.</a:t>
            </a:r>
            <a:endParaRPr lang="en-US" altLang="zh-CN" sz="2400" b="1">
              <a:latin typeface="Times New Roman" panose="02020603050405020304" charset="0"/>
              <a:cs typeface="Times New Roman" panose="02020603050405020304" charset="0"/>
            </a:endParaRPr>
          </a:p>
          <a:p>
            <a:pPr indent="0" fontAlgn="auto">
              <a:lnSpc>
                <a:spcPct val="100000"/>
              </a:lnSpc>
            </a:pPr>
            <a:endParaRPr lang="en-US" altLang="zh-CN" sz="2400" b="1">
              <a:latin typeface="Times New Roman" panose="02020603050405020304" charset="0"/>
              <a:cs typeface="Times New Roman" panose="02020603050405020304" charset="0"/>
            </a:endParaRPr>
          </a:p>
          <a:p>
            <a:pPr indent="0" fontAlgn="auto">
              <a:lnSpc>
                <a:spcPct val="150000"/>
              </a:lnSpc>
            </a:pPr>
            <a:r>
              <a:rPr lang="en-US" altLang="zh-CN">
                <a:latin typeface="宋体" panose="02010600030101010101" pitchFamily="2" charset="-122"/>
                <a:ea typeface="宋体" panose="02010600030101010101" pitchFamily="2" charset="-122"/>
                <a:cs typeface="Times New Roman" panose="02020603050405020304" charset="0"/>
              </a:rPr>
              <a:t>◎</a:t>
            </a:r>
            <a:r>
              <a:rPr lang="en-US" altLang="zh-CN" b="1">
                <a:latin typeface="宋体" panose="02010600030101010101" pitchFamily="2" charset="-122"/>
                <a:ea typeface="宋体" panose="02010600030101010101" pitchFamily="2" charset="-122"/>
                <a:cs typeface="Times New Roman" panose="02020603050405020304" charset="0"/>
              </a:rPr>
              <a:t> </a:t>
            </a:r>
            <a:r>
              <a:rPr lang="en-US" altLang="zh-CN" sz="2400" b="1">
                <a:latin typeface="Times New Roman" panose="02020603050405020304" charset="0"/>
                <a:ea typeface="宋体" panose="02010600030101010101" pitchFamily="2" charset="-122"/>
                <a:cs typeface="Times New Roman" panose="02020603050405020304" charset="0"/>
              </a:rPr>
              <a:t>The opening part</a:t>
            </a:r>
            <a:endParaRPr lang="en-US" altLang="zh-CN" sz="2400">
              <a:latin typeface="Times New Roman" panose="02020603050405020304" charset="0"/>
              <a:ea typeface="宋体" panose="02010600030101010101" pitchFamily="2" charset="-122"/>
              <a:cs typeface="Times New Roman" panose="02020603050405020304" charset="0"/>
            </a:endParaRPr>
          </a:p>
          <a:p>
            <a:pPr indent="0" algn="just" fontAlgn="auto">
              <a:lnSpc>
                <a:spcPct val="125000"/>
              </a:lnSpc>
            </a:pPr>
            <a:r>
              <a:rPr lang="en-US" altLang="zh-CN" sz="2400">
                <a:latin typeface="Times New Roman" panose="02020603050405020304" charset="0"/>
                <a:ea typeface="宋体" panose="02010600030101010101" pitchFamily="2" charset="-122"/>
                <a:cs typeface="Times New Roman" panose="02020603050405020304" charset="0"/>
              </a:rPr>
              <a:t>     The opening part sets the framework for the rest of the statement. This is where you can grab the readers’ attention, or lose it. You might begin with:</a:t>
            </a:r>
            <a:endParaRPr lang="en-US" altLang="zh-CN" sz="2400">
              <a:latin typeface="Times New Roman" panose="02020603050405020304" charset="0"/>
              <a:ea typeface="宋体" panose="02010600030101010101" pitchFamily="2" charset="-122"/>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ea typeface="宋体" panose="02010600030101010101" pitchFamily="2" charset="-122"/>
                <a:cs typeface="Times New Roman" panose="02020603050405020304" charset="0"/>
              </a:rPr>
              <a:t>a powerful anecdote</a:t>
            </a:r>
            <a:endParaRPr lang="en-US" altLang="zh-CN" sz="2200">
              <a:latin typeface="Times New Roman" panose="02020603050405020304" charset="0"/>
              <a:ea typeface="宋体" panose="02010600030101010101" pitchFamily="2" charset="-122"/>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ea typeface="宋体" panose="02010600030101010101" pitchFamily="2" charset="-122"/>
                <a:cs typeface="Times New Roman" panose="02020603050405020304" charset="0"/>
              </a:rPr>
              <a:t>a brief narrative of your initial inspiration</a:t>
            </a:r>
            <a:endParaRPr lang="en-US" altLang="zh-CN" sz="2200">
              <a:latin typeface="Times New Roman" panose="02020603050405020304" charset="0"/>
              <a:ea typeface="宋体" panose="02010600030101010101" pitchFamily="2" charset="-122"/>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ea typeface="宋体" panose="02010600030101010101" pitchFamily="2" charset="-122"/>
                <a:cs typeface="Times New Roman" panose="02020603050405020304" charset="0"/>
              </a:rPr>
              <a:t>a thought-provoking statement linked to your academic interests.</a:t>
            </a:r>
            <a:endParaRPr lang="en-US" altLang="zh-CN" sz="22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440180" y="1192530"/>
            <a:ext cx="8703310" cy="3553460"/>
          </a:xfrm>
          <a:prstGeom prst="rect">
            <a:avLst/>
          </a:prstGeom>
          <a:noFill/>
        </p:spPr>
        <p:txBody>
          <a:bodyPr wrap="square" rtlCol="0">
            <a:spAutoFit/>
          </a:bodyPr>
          <a:p>
            <a:pPr indent="0" algn="just"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a:t>
            </a:r>
            <a:r>
              <a:rPr lang="en-US" altLang="zh-CN" sz="2400">
                <a:latin typeface="宋体" panose="02010600030101010101" pitchFamily="2" charset="-122"/>
                <a:ea typeface="宋体" panose="02010600030101010101" pitchFamily="2" charset="-122"/>
                <a:cs typeface="Times New Roman" panose="02020603050405020304" charset="0"/>
                <a:sym typeface="+mn-ea"/>
              </a:rPr>
              <a:t> </a:t>
            </a:r>
            <a:r>
              <a:rPr lang="en-US" altLang="zh-CN" sz="2400" b="1">
                <a:latin typeface="Times New Roman" panose="02020603050405020304" charset="0"/>
                <a:ea typeface="宋体" panose="02010600030101010101" pitchFamily="2" charset="-122"/>
                <a:cs typeface="Times New Roman" panose="02020603050405020304" charset="0"/>
                <a:sym typeface="+mn-ea"/>
              </a:rPr>
              <a:t>The </a:t>
            </a:r>
            <a:r>
              <a:rPr lang="en-US" altLang="zh-CN" sz="2400" b="1">
                <a:latin typeface="Times New Roman" panose="02020603050405020304" charset="0"/>
                <a:ea typeface="宋体" panose="02010600030101010101" pitchFamily="2" charset="-122"/>
                <a:cs typeface="Times New Roman" panose="02020603050405020304" charset="0"/>
              </a:rPr>
              <a:t>main body</a:t>
            </a:r>
            <a:endParaRPr lang="en-US" altLang="zh-CN" sz="2400" b="1">
              <a:latin typeface="Times New Roman" panose="02020603050405020304" charset="0"/>
              <a:ea typeface="宋体" panose="02010600030101010101" pitchFamily="2" charset="-122"/>
              <a:cs typeface="Times New Roman" panose="02020603050405020304" charset="0"/>
            </a:endParaRPr>
          </a:p>
          <a:p>
            <a:pPr indent="0" algn="just" fontAlgn="auto">
              <a:lnSpc>
                <a:spcPct val="125000"/>
              </a:lnSpc>
            </a:pPr>
            <a:r>
              <a:rPr lang="en-US" altLang="zh-CN" sz="2400">
                <a:latin typeface="Times New Roman" panose="02020603050405020304" charset="0"/>
                <a:ea typeface="宋体" panose="02010600030101010101" pitchFamily="2" charset="-122"/>
                <a:cs typeface="Times New Roman" panose="02020603050405020304" charset="0"/>
              </a:rPr>
              <a:t>      Within the main body of the statement, you need to cover:</a:t>
            </a:r>
            <a:endParaRPr lang="en-US" altLang="zh-CN" sz="2400">
              <a:latin typeface="Times New Roman" panose="02020603050405020304" charset="0"/>
              <a:ea typeface="宋体" panose="02010600030101010101" pitchFamily="2" charset="-122"/>
              <a:cs typeface="Times New Roman" panose="02020603050405020304" charset="0"/>
            </a:endParaRPr>
          </a:p>
          <a:p>
            <a:pPr marL="800100" lvl="1" indent="-342900" algn="just" fontAlgn="auto">
              <a:lnSpc>
                <a:spcPct val="150000"/>
              </a:lnSpc>
              <a:buFont typeface="Arial" panose="020B0604020202020204" pitchFamily="34" charset="0"/>
              <a:buChar char="•"/>
            </a:pPr>
            <a:r>
              <a:rPr lang="en-US" altLang="zh-CN" sz="2200">
                <a:latin typeface="Times New Roman" panose="02020603050405020304" charset="0"/>
                <a:ea typeface="宋体" panose="02010600030101010101" pitchFamily="2" charset="-122"/>
                <a:cs typeface="Times New Roman" panose="02020603050405020304" charset="0"/>
              </a:rPr>
              <a:t>your reason for completing further research in this field</a:t>
            </a:r>
            <a:endParaRPr lang="en-US" altLang="zh-CN" sz="2200">
              <a:latin typeface="Times New Roman" panose="02020603050405020304" charset="0"/>
              <a:ea typeface="宋体" panose="02010600030101010101" pitchFamily="2" charset="-122"/>
              <a:cs typeface="Times New Roman" panose="02020603050405020304" charset="0"/>
            </a:endParaRPr>
          </a:p>
          <a:p>
            <a:pPr marL="800100" lvl="1"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your reason for applying to this particular university</a:t>
            </a:r>
            <a:endParaRPr lang="en-US" altLang="zh-CN" sz="2200">
              <a:latin typeface="Times New Roman" panose="02020603050405020304" charset="0"/>
              <a:cs typeface="Times New Roman" panose="02020603050405020304" charset="0"/>
            </a:endParaRPr>
          </a:p>
          <a:p>
            <a:pPr marL="800100" lvl="1"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your strengths</a:t>
            </a:r>
            <a:endParaRPr lang="en-US" altLang="zh-CN" sz="2200">
              <a:latin typeface="Times New Roman" panose="02020603050405020304" charset="0"/>
              <a:cs typeface="Times New Roman" panose="02020603050405020304" charset="0"/>
            </a:endParaRPr>
          </a:p>
          <a:p>
            <a:pPr marL="800100" lvl="1"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your transferable skills</a:t>
            </a:r>
            <a:endParaRPr lang="en-US" altLang="zh-CN" sz="2200">
              <a:latin typeface="Times New Roman" panose="02020603050405020304" charset="0"/>
              <a:cs typeface="Times New Roman" panose="02020603050405020304" charset="0"/>
            </a:endParaRPr>
          </a:p>
          <a:p>
            <a:pPr marL="800100" lvl="1"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the relation between this program and your career goal</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Format requirements</a:t>
            </a:r>
            <a:endParaRPr lang="en-US" altLang="zh-CN" sz="3200" b="1">
              <a:solidFill>
                <a:schemeClr val="accent1"/>
              </a:solidFill>
              <a:latin typeface="Times New Roman" panose="02020603050405020304" charset="0"/>
              <a:cs typeface="Times New Roman" panose="02020603050405020304" charset="0"/>
            </a:endParaRPr>
          </a:p>
        </p:txBody>
      </p:sp>
      <p:sp>
        <p:nvSpPr>
          <p:cNvPr id="4" name="文本框 3"/>
          <p:cNvSpPr txBox="1"/>
          <p:nvPr/>
        </p:nvSpPr>
        <p:spPr>
          <a:xfrm>
            <a:off x="1440180" y="1312545"/>
            <a:ext cx="9347835" cy="4030980"/>
          </a:xfrm>
          <a:prstGeom prst="rect">
            <a:avLst/>
          </a:prstGeom>
          <a:noFill/>
        </p:spPr>
        <p:txBody>
          <a:bodyPr wrap="square" rtlCol="0">
            <a:spAutoFit/>
          </a:bodyPr>
          <a:p>
            <a:pPr indent="0" algn="just" fontAlgn="auto">
              <a:lnSpc>
                <a:spcPct val="150000"/>
              </a:lnSpc>
            </a:pPr>
            <a:r>
              <a:rPr lang="en-US" altLang="zh-CN" sz="2400" b="1">
                <a:latin typeface="Times New Roman" panose="02020603050405020304" charset="0"/>
                <a:cs typeface="Times New Roman" panose="02020603050405020304" charset="0"/>
              </a:rPr>
              <a:t>The basic guidelines that you can follow:</a:t>
            </a:r>
            <a:endParaRPr lang="en-US" altLang="zh-CN" sz="2400" b="1">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ea typeface="宋体" panose="02010600030101010101" pitchFamily="2" charset="-122"/>
                <a:cs typeface="Times New Roman" panose="02020603050405020304" charset="0"/>
              </a:rPr>
              <a:t>Personal statements should be at least three paragraphs. Successful statements are 5 to 8 paragraphs long. For word count, they usually do not exceed 1,000 words. </a:t>
            </a:r>
            <a:endParaRPr lang="en-US" altLang="zh-CN" sz="2200">
              <a:latin typeface="Times New Roman" panose="02020603050405020304" charset="0"/>
              <a:ea typeface="宋体" panose="02010600030101010101" pitchFamily="2" charset="-122"/>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ea typeface="宋体" panose="02010600030101010101" pitchFamily="2" charset="-122"/>
                <a:cs typeface="Times New Roman" panose="02020603050405020304" charset="0"/>
              </a:rPr>
              <a:t>Paragraphs should be single-spaced throughout with an extra line of space from the next. </a:t>
            </a:r>
            <a:endParaRPr lang="en-US" altLang="zh-CN" sz="2200">
              <a:latin typeface="Times New Roman" panose="02020603050405020304" charset="0"/>
              <a:ea typeface="宋体" panose="02010600030101010101" pitchFamily="2" charset="-122"/>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ea typeface="宋体" panose="02010600030101010101" pitchFamily="2" charset="-122"/>
                <a:cs typeface="Times New Roman" panose="02020603050405020304" charset="0"/>
              </a:rPr>
              <a:t>Times New Roman, Arial, and Calibri are appropriate font styles to use.</a:t>
            </a:r>
            <a:endParaRPr lang="en-US" altLang="zh-CN" sz="2200">
              <a:latin typeface="Times New Roman" panose="02020603050405020304" charset="0"/>
              <a:ea typeface="宋体" panose="02010600030101010101" pitchFamily="2" charset="-122"/>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ea typeface="宋体" panose="02010600030101010101" pitchFamily="2" charset="-122"/>
                <a:cs typeface="Times New Roman" panose="02020603050405020304" charset="0"/>
              </a:rPr>
              <a:t>The size of the font should be 12pt. </a:t>
            </a:r>
            <a:endParaRPr lang="en-US" altLang="zh-CN" sz="2200">
              <a:latin typeface="Times New Roman" panose="02020603050405020304" charset="0"/>
              <a:ea typeface="宋体" panose="02010600030101010101" pitchFamily="2" charset="-122"/>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ea typeface="宋体" panose="02010600030101010101" pitchFamily="2" charset="-122"/>
                <a:cs typeface="Times New Roman" panose="02020603050405020304" charset="0"/>
              </a:rPr>
              <a:t>Include your name and page number in the header of your page.</a:t>
            </a:r>
            <a:endParaRPr lang="en-US" altLang="zh-CN" sz="22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739265" y="338138"/>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200" b="1">
                <a:solidFill>
                  <a:schemeClr val="accent1"/>
                </a:solidFill>
                <a:latin typeface="Times New Roman" panose="02020603050405020304" charset="0"/>
                <a:cs typeface="Times New Roman" panose="02020603050405020304" charset="0"/>
              </a:rPr>
              <a:t>What words to use in a personal statement</a:t>
            </a:r>
            <a:endParaRPr lang="en-US" altLang="zh-CN" sz="3200" b="1">
              <a:solidFill>
                <a:schemeClr val="accent1"/>
              </a:solidFill>
              <a:latin typeface="Times New Roman" panose="02020603050405020304" charset="0"/>
              <a:cs typeface="Times New Roman" panose="02020603050405020304" charset="0"/>
            </a:endParaRPr>
          </a:p>
        </p:txBody>
      </p:sp>
      <p:sp>
        <p:nvSpPr>
          <p:cNvPr id="7" name="文本框 6"/>
          <p:cNvSpPr txBox="1"/>
          <p:nvPr/>
        </p:nvSpPr>
        <p:spPr>
          <a:xfrm>
            <a:off x="1455420" y="1192530"/>
            <a:ext cx="8841740" cy="553085"/>
          </a:xfrm>
          <a:prstGeom prst="rect">
            <a:avLst/>
          </a:prstGeom>
          <a:noFill/>
        </p:spPr>
        <p:txBody>
          <a:bodyPr wrap="square" rtlCol="0">
            <a:spAutoFit/>
          </a:bodyPr>
          <a:p>
            <a:pPr indent="0" algn="l"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a:t>
            </a:r>
            <a:r>
              <a:rPr lang="en-US" altLang="zh-CN" sz="2400">
                <a:latin typeface="宋体" panose="02010600030101010101" pitchFamily="2" charset="-122"/>
                <a:ea typeface="宋体" panose="02010600030101010101" pitchFamily="2" charset="-122"/>
                <a:cs typeface="Times New Roman" panose="02020603050405020304" charset="0"/>
                <a:sym typeface="+mn-ea"/>
              </a:rPr>
              <a:t> </a:t>
            </a:r>
            <a:r>
              <a:rPr lang="en-US" altLang="zh-CN" sz="2400" b="1">
                <a:latin typeface="Times New Roman" panose="02020603050405020304" charset="0"/>
                <a:ea typeface="宋体" panose="02010600030101010101" pitchFamily="2" charset="-122"/>
                <a:cs typeface="Times New Roman" panose="02020603050405020304" charset="0"/>
              </a:rPr>
              <a:t>Words used to describe accomplishing a grade or project </a:t>
            </a:r>
            <a:endParaRPr lang="en-US" altLang="zh-CN" sz="2200" b="1">
              <a:latin typeface="Times New Roman" panose="02020603050405020304" charset="0"/>
              <a:cs typeface="Times New Roman" panose="02020603050405020304" charset="0"/>
            </a:endParaRPr>
          </a:p>
        </p:txBody>
      </p:sp>
      <p:sp>
        <p:nvSpPr>
          <p:cNvPr id="8" name="文本框 7"/>
          <p:cNvSpPr txBox="1"/>
          <p:nvPr/>
        </p:nvSpPr>
        <p:spPr>
          <a:xfrm>
            <a:off x="1565275" y="1807845"/>
            <a:ext cx="9105265" cy="1198880"/>
          </a:xfrm>
          <a:prstGeom prst="rect">
            <a:avLst/>
          </a:prstGeom>
          <a:noFill/>
        </p:spPr>
        <p:txBody>
          <a:bodyPr wrap="square" rtlCol="0">
            <a:spAutoFit/>
          </a:bodyPr>
          <a:p>
            <a:pPr algn="just"/>
            <a:r>
              <a:rPr lang="en-US" altLang="zh-CN" sz="2400">
                <a:latin typeface="Times New Roman" panose="02020603050405020304" charset="0"/>
                <a:ea typeface="宋体" panose="02010600030101010101" pitchFamily="2" charset="-122"/>
                <a:cs typeface="Times New Roman" panose="02020603050405020304" charset="0"/>
                <a:sym typeface="+mn-ea"/>
              </a:rPr>
              <a:t>accomplished, achieved, coordinated, completed, delivered (for example, a presentation), directed, implemented, managed, organized, oversaw, participated, planned, promoted, resolved, supervised, won, etc</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sp>
        <p:nvSpPr>
          <p:cNvPr id="9" name="Title 1"/>
          <p:cNvSpPr>
            <a:spLocks noGrp="1"/>
          </p:cNvSpPr>
          <p:nvPr/>
        </p:nvSpPr>
        <p:spPr>
          <a:xfrm>
            <a:off x="856615" y="300545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10" name="文本框 9"/>
          <p:cNvSpPr txBox="1"/>
          <p:nvPr/>
        </p:nvSpPr>
        <p:spPr>
          <a:xfrm>
            <a:off x="1223010" y="3767455"/>
            <a:ext cx="9744710" cy="193802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I </a:t>
            </a:r>
            <a:r>
              <a:rPr lang="en-US" altLang="zh-CN" sz="2400" b="1" i="1">
                <a:latin typeface="Times New Roman" panose="02020603050405020304" charset="0"/>
                <a:cs typeface="Times New Roman" panose="02020603050405020304" charset="0"/>
              </a:rPr>
              <a:t>organized </a:t>
            </a:r>
            <a:r>
              <a:rPr lang="en-US" altLang="zh-CN" sz="2400" i="1">
                <a:latin typeface="Times New Roman" panose="02020603050405020304" charset="0"/>
                <a:cs typeface="Times New Roman" panose="02020603050405020304" charset="0"/>
              </a:rPr>
              <a:t>a group of 3 people to create a presentation. I</a:t>
            </a:r>
            <a:r>
              <a:rPr lang="en-US" altLang="zh-CN" sz="2400" b="1" i="1">
                <a:latin typeface="Times New Roman" panose="02020603050405020304" charset="0"/>
                <a:cs typeface="Times New Roman" panose="02020603050405020304" charset="0"/>
              </a:rPr>
              <a:t> supervised</a:t>
            </a:r>
            <a:r>
              <a:rPr lang="en-US" altLang="zh-CN" sz="2400" i="1">
                <a:latin typeface="Times New Roman" panose="02020603050405020304" charset="0"/>
                <a:cs typeface="Times New Roman" panose="02020603050405020304" charset="0"/>
              </a:rPr>
              <a:t> our progress to make sure we would hit the deadline. Two of the team members had some conflict over workload, so I </a:t>
            </a:r>
            <a:r>
              <a:rPr lang="en-US" altLang="zh-CN" sz="2400" b="1" i="1">
                <a:latin typeface="Times New Roman" panose="02020603050405020304" charset="0"/>
                <a:cs typeface="Times New Roman" panose="02020603050405020304" charset="0"/>
              </a:rPr>
              <a:t>resolved </a:t>
            </a:r>
            <a:r>
              <a:rPr lang="en-US" altLang="zh-CN" sz="2400" i="1">
                <a:latin typeface="Times New Roman" panose="02020603050405020304" charset="0"/>
                <a:cs typeface="Times New Roman" panose="02020603050405020304" charset="0"/>
              </a:rPr>
              <a:t>this by redistributing the tasks. We </a:t>
            </a:r>
            <a:r>
              <a:rPr lang="en-US" altLang="zh-CN" sz="2400" b="1" i="1">
                <a:latin typeface="Times New Roman" panose="02020603050405020304" charset="0"/>
                <a:cs typeface="Times New Roman" panose="02020603050405020304" charset="0"/>
              </a:rPr>
              <a:t>delivered</a:t>
            </a:r>
            <a:r>
              <a:rPr lang="en-US" altLang="zh-CN" sz="2400" i="1">
                <a:latin typeface="Times New Roman" panose="02020603050405020304" charset="0"/>
                <a:cs typeface="Times New Roman" panose="02020603050405020304" charset="0"/>
              </a:rPr>
              <a:t> it on time and </a:t>
            </a:r>
            <a:r>
              <a:rPr lang="en-US" altLang="zh-CN" sz="2400" b="1" i="1">
                <a:latin typeface="Times New Roman" panose="02020603050405020304" charset="0"/>
                <a:cs typeface="Times New Roman" panose="02020603050405020304" charset="0"/>
              </a:rPr>
              <a:t>received</a:t>
            </a:r>
            <a:r>
              <a:rPr lang="en-US" altLang="zh-CN" sz="2400" i="1">
                <a:latin typeface="Times New Roman" panose="02020603050405020304" charset="0"/>
                <a:cs typeface="Times New Roman" panose="02020603050405020304" charset="0"/>
              </a:rPr>
              <a:t> a grade of 90%.</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7" name="文本框 6"/>
          <p:cNvSpPr txBox="1"/>
          <p:nvPr/>
        </p:nvSpPr>
        <p:spPr>
          <a:xfrm>
            <a:off x="1455420" y="1014730"/>
            <a:ext cx="9512300" cy="553085"/>
          </a:xfrm>
          <a:prstGeom prst="rect">
            <a:avLst/>
          </a:prstGeom>
          <a:noFill/>
        </p:spPr>
        <p:txBody>
          <a:bodyPr wrap="square" rtlCol="0">
            <a:spAutoFit/>
          </a:bodyPr>
          <a:p>
            <a:pPr indent="0" algn="l"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a:t>
            </a:r>
            <a:r>
              <a:rPr lang="en-US" altLang="zh-CN" sz="2400">
                <a:latin typeface="宋体" panose="02010600030101010101" pitchFamily="2" charset="-122"/>
                <a:ea typeface="宋体" panose="02010600030101010101" pitchFamily="2" charset="-122"/>
                <a:cs typeface="Times New Roman" panose="02020603050405020304" charset="0"/>
                <a:sym typeface="+mn-ea"/>
              </a:rPr>
              <a:t> </a:t>
            </a:r>
            <a:r>
              <a:rPr lang="en-US" altLang="zh-CN" sz="2400" b="1">
                <a:latin typeface="Times New Roman" panose="02020603050405020304" charset="0"/>
                <a:cs typeface="Times New Roman" panose="02020603050405020304" charset="0"/>
              </a:rPr>
              <a:t>Words used to describe your interests and extracurricular activities</a:t>
            </a:r>
            <a:endParaRPr lang="en-US" altLang="zh-CN" sz="2400" b="1">
              <a:latin typeface="Times New Roman" panose="02020603050405020304" charset="0"/>
              <a:cs typeface="Times New Roman" panose="02020603050405020304" charset="0"/>
            </a:endParaRPr>
          </a:p>
        </p:txBody>
      </p:sp>
      <p:sp>
        <p:nvSpPr>
          <p:cNvPr id="8" name="文本框 7"/>
          <p:cNvSpPr txBox="1"/>
          <p:nvPr/>
        </p:nvSpPr>
        <p:spPr>
          <a:xfrm>
            <a:off x="1565275" y="1729740"/>
            <a:ext cx="9105265" cy="829945"/>
          </a:xfrm>
          <a:prstGeom prst="rect">
            <a:avLst/>
          </a:prstGeom>
          <a:noFill/>
        </p:spPr>
        <p:txBody>
          <a:bodyPr wrap="square" rtlCol="0">
            <a:spAutoFit/>
          </a:bodyPr>
          <a:p>
            <a:r>
              <a:rPr lang="en-US" altLang="zh-CN" sz="2400">
                <a:latin typeface="Times New Roman" panose="02020603050405020304" charset="0"/>
                <a:ea typeface="宋体" panose="02010600030101010101" pitchFamily="2" charset="-122"/>
                <a:cs typeface="Times New Roman" panose="02020603050405020304" charset="0"/>
                <a:sym typeface="+mn-ea"/>
              </a:rPr>
              <a:t>created, developed, enhanced, enjoyed, experienced, initiative, interested, responsibility, led, proficient at/in, sparked, etc.</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sp>
        <p:nvSpPr>
          <p:cNvPr id="9" name="Title 1"/>
          <p:cNvSpPr>
            <a:spLocks noGrp="1"/>
          </p:cNvSpPr>
          <p:nvPr/>
        </p:nvSpPr>
        <p:spPr>
          <a:xfrm>
            <a:off x="856615" y="272161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10" name="文本框 9"/>
          <p:cNvSpPr txBox="1"/>
          <p:nvPr/>
        </p:nvSpPr>
        <p:spPr>
          <a:xfrm>
            <a:off x="1223010" y="3483610"/>
            <a:ext cx="9744710" cy="286131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I have always </a:t>
            </a:r>
            <a:r>
              <a:rPr lang="en-US" altLang="zh-CN" sz="2400" b="1" i="1">
                <a:latin typeface="Times New Roman" panose="02020603050405020304" charset="0"/>
                <a:cs typeface="Times New Roman" panose="02020603050405020304" charset="0"/>
              </a:rPr>
              <a:t>enjoyed</a:t>
            </a:r>
            <a:r>
              <a:rPr lang="en-US" altLang="zh-CN" sz="2400" i="1">
                <a:latin typeface="Times New Roman" panose="02020603050405020304" charset="0"/>
                <a:cs typeface="Times New Roman" panose="02020603050405020304" charset="0"/>
              </a:rPr>
              <a:t> working with computers and last summer took that further by taking a course in JavaScript. It </a:t>
            </a:r>
            <a:r>
              <a:rPr lang="en-US" altLang="zh-CN" sz="2400" b="1" i="1">
                <a:latin typeface="Times New Roman" panose="02020603050405020304" charset="0"/>
                <a:cs typeface="Times New Roman" panose="02020603050405020304" charset="0"/>
              </a:rPr>
              <a:t>sparked</a:t>
            </a:r>
            <a:r>
              <a:rPr lang="en-US" altLang="zh-CN" sz="2400" i="1">
                <a:latin typeface="Times New Roman" panose="02020603050405020304" charset="0"/>
                <a:cs typeface="Times New Roman" panose="02020603050405020304" charset="0"/>
              </a:rPr>
              <a:t> my curiosity and I began reading books and taking additional courses. Twelve months later, I am </a:t>
            </a:r>
            <a:r>
              <a:rPr lang="en-US" altLang="zh-CN" sz="2400" b="1" i="1">
                <a:latin typeface="Times New Roman" panose="02020603050405020304" charset="0"/>
                <a:cs typeface="Times New Roman" panose="02020603050405020304" charset="0"/>
              </a:rPr>
              <a:t>proficient</a:t>
            </a:r>
            <a:r>
              <a:rPr lang="en-US" altLang="zh-CN" sz="2400" i="1">
                <a:latin typeface="Times New Roman" panose="02020603050405020304" charset="0"/>
                <a:cs typeface="Times New Roman" panose="02020603050405020304" charset="0"/>
              </a:rPr>
              <a:t> up to Level 3 and now want to </a:t>
            </a:r>
            <a:r>
              <a:rPr lang="en-US" altLang="zh-CN" sz="2400" b="1" i="1">
                <a:latin typeface="Times New Roman" panose="02020603050405020304" charset="0"/>
                <a:cs typeface="Times New Roman" panose="02020603050405020304" charset="0"/>
              </a:rPr>
              <a:t>deepen</a:t>
            </a:r>
            <a:r>
              <a:rPr lang="en-US" altLang="zh-CN" sz="2400" i="1">
                <a:latin typeface="Times New Roman" panose="02020603050405020304" charset="0"/>
                <a:cs typeface="Times New Roman" panose="02020603050405020304" charset="0"/>
              </a:rPr>
              <a:t> my knowledge and learning by studying at university. This is part of the reason why I have applied for this course.</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1" name="TextBox 3"/>
          <p:cNvSpPr txBox="1"/>
          <p:nvPr/>
        </p:nvSpPr>
        <p:spPr>
          <a:xfrm>
            <a:off x="0" y="0"/>
            <a:ext cx="540060" cy="118430"/>
          </a:xfrm>
          <a:prstGeom prst="rect">
            <a:avLst/>
          </a:prstGeom>
          <a:noFill/>
        </p:spPr>
        <p:txBody>
          <a:bodyPr wrap="square" rtlCol="0">
            <a:spAutoFit/>
          </a:bodyPr>
          <a:lstStyle/>
          <a:p>
            <a:pPr>
              <a:lnSpc>
                <a:spcPct val="200000"/>
              </a:lnSpc>
            </a:pP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http://www.1ppt.com/moban/</a:t>
            </a:r>
            <a:r>
              <a:rPr lang="zh-CN" altLang="en-US" sz="100" dirty="0">
                <a:noFill/>
                <a:latin typeface="微软雅黑" panose="020B0503020204020204" pitchFamily="34" charset="-122"/>
                <a:ea typeface="微软雅黑" panose="020B0503020204020204" pitchFamily="34" charset="-122"/>
              </a:rPr>
              <a:t> </a:t>
            </a:r>
            <a:endParaRPr lang="en-US" altLang="zh-CN" sz="100" dirty="0">
              <a:noFill/>
              <a:latin typeface="微软雅黑" panose="020B0503020204020204" pitchFamily="34" charset="-122"/>
              <a:ea typeface="微软雅黑" panose="020B0503020204020204" pitchFamily="34" charset="-122"/>
            </a:endParaRPr>
          </a:p>
        </p:txBody>
      </p:sp>
      <p:sp>
        <p:nvSpPr>
          <p:cNvPr id="8" name="文本框 7"/>
          <p:cNvSpPr txBox="1"/>
          <p:nvPr/>
        </p:nvSpPr>
        <p:spPr>
          <a:xfrm>
            <a:off x="381635" y="773430"/>
            <a:ext cx="9937115" cy="2306955"/>
          </a:xfrm>
          <a:prstGeom prst="rect">
            <a:avLst/>
          </a:prstGeom>
          <a:noFill/>
        </p:spPr>
        <p:txBody>
          <a:bodyPr wrap="square" rtlCol="0">
            <a:spAutoFit/>
          </a:bodyPr>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Unit12</a:t>
            </a: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endParaRPr lang="en-US" altLang="zh-CN" sz="4800" b="1" dirty="0">
              <a:solidFill>
                <a:schemeClr val="tx2"/>
              </a:solidFill>
              <a:latin typeface="Times New Roman" panose="02020603050405020304" charset="0"/>
              <a:ea typeface="方正细谭黑简体"/>
              <a:cs typeface="Times New Roman" panose="02020603050405020304" charset="0"/>
            </a:endParaRPr>
          </a:p>
          <a:p>
            <a:pPr algn="ctr">
              <a:buClrTx/>
              <a:buSzTx/>
              <a:buFontTx/>
            </a:pPr>
            <a:r>
              <a:rPr lang="en-US" altLang="zh-CN" sz="4800" b="1" dirty="0">
                <a:solidFill>
                  <a:schemeClr val="tx2"/>
                </a:solidFill>
                <a:latin typeface="Times New Roman" panose="02020603050405020304" charset="0"/>
                <a:ea typeface="方正细谭黑简体"/>
                <a:cs typeface="Times New Roman" panose="02020603050405020304" charset="0"/>
              </a:rPr>
              <a:t>Personal Statements</a:t>
            </a:r>
            <a:endParaRPr lang="en-US" altLang="zh-CN" sz="4800" b="1" dirty="0">
              <a:solidFill>
                <a:schemeClr val="tx2"/>
              </a:solidFill>
              <a:latin typeface="Times New Roman" panose="02020603050405020304" charset="0"/>
              <a:ea typeface="方正细谭黑简体"/>
              <a:cs typeface="Times New Roman" panose="02020603050405020304" charset="0"/>
            </a:endParaRPr>
          </a:p>
        </p:txBody>
      </p:sp>
      <p:pic>
        <p:nvPicPr>
          <p:cNvPr id="13" name="图片 12" descr="未标题-1"/>
          <p:cNvPicPr>
            <a:picLocks noChangeAspect="1"/>
          </p:cNvPicPr>
          <p:nvPr/>
        </p:nvPicPr>
        <p:blipFill>
          <a:blip r:embed="rId2"/>
          <a:stretch>
            <a:fillRect/>
          </a:stretch>
        </p:blipFill>
        <p:spPr>
          <a:xfrm>
            <a:off x="8276590" y="2898775"/>
            <a:ext cx="5039360" cy="3198495"/>
          </a:xfrm>
          <a:prstGeom prst="rect">
            <a:avLst/>
          </a:prstGeom>
        </p:spPr>
      </p:pic>
      <p:sp>
        <p:nvSpPr>
          <p:cNvPr id="15" name="文本框 14">
            <a:hlinkClick r:id="rId3" tooltip="" action="ppaction://hlinksldjump"/>
          </p:cNvPr>
          <p:cNvSpPr txBox="1"/>
          <p:nvPr/>
        </p:nvSpPr>
        <p:spPr>
          <a:xfrm>
            <a:off x="720090" y="5175250"/>
            <a:ext cx="1331595" cy="398780"/>
          </a:xfrm>
          <a:prstGeom prst="rect">
            <a:avLst/>
          </a:prstGeom>
          <a:solidFill>
            <a:schemeClr val="accent1">
              <a:lumMod val="75000"/>
            </a:schemeClr>
          </a:solidFill>
        </p:spPr>
        <p:txBody>
          <a:bodyPr wrap="square" rtlCol="0">
            <a:spAutoFit/>
          </a:bodyPr>
          <a:p>
            <a:r>
              <a:rPr lang="en-US" altLang="zh-CN" sz="2000" b="1">
                <a:solidFill>
                  <a:schemeClr val="bg1"/>
                </a:solidFill>
              </a:rPr>
              <a:t>Warm-up</a:t>
            </a:r>
            <a:endParaRPr lang="en-US" altLang="zh-CN" sz="2000" b="1">
              <a:solidFill>
                <a:schemeClr val="bg1"/>
              </a:solidFill>
            </a:endParaRPr>
          </a:p>
        </p:txBody>
      </p:sp>
      <p:sp>
        <p:nvSpPr>
          <p:cNvPr id="20" name="文本框 19">
            <a:hlinkClick r:id="rId4" tooltip="" action="ppaction://hlinksldjump"/>
          </p:cNvPr>
          <p:cNvSpPr txBox="1"/>
          <p:nvPr/>
        </p:nvSpPr>
        <p:spPr>
          <a:xfrm>
            <a:off x="2188210" y="5175250"/>
            <a:ext cx="281940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Models and Analysis</a:t>
            </a:r>
            <a:endParaRPr lang="en-US" altLang="zh-CN" sz="2000" b="1">
              <a:solidFill>
                <a:schemeClr val="bg1"/>
              </a:solidFill>
              <a:sym typeface="Calibri Light" panose="020F0302020204030204"/>
            </a:endParaRPr>
          </a:p>
        </p:txBody>
      </p:sp>
      <p:sp>
        <p:nvSpPr>
          <p:cNvPr id="40" name="文本框 39">
            <a:hlinkClick r:id="rId5" tooltip="" action="ppaction://hlinksldjump"/>
          </p:cNvPr>
          <p:cNvSpPr txBox="1"/>
          <p:nvPr/>
        </p:nvSpPr>
        <p:spPr>
          <a:xfrm>
            <a:off x="5144135" y="5175250"/>
            <a:ext cx="1567180"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Exercises</a:t>
            </a:r>
            <a:endParaRPr lang="en-US" altLang="zh-CN" sz="2000" b="1">
              <a:solidFill>
                <a:schemeClr val="bg1"/>
              </a:solidFill>
              <a:sym typeface="Calibri Light" panose="020F0302020204030204"/>
            </a:endParaRPr>
          </a:p>
        </p:txBody>
      </p:sp>
      <p:sp>
        <p:nvSpPr>
          <p:cNvPr id="41" name="文本框 40">
            <a:hlinkClick r:id="rId6" tooltip="" action="ppaction://hlinksldjump"/>
          </p:cNvPr>
          <p:cNvSpPr txBox="1"/>
          <p:nvPr/>
        </p:nvSpPr>
        <p:spPr>
          <a:xfrm>
            <a:off x="6953885" y="5175250"/>
            <a:ext cx="2127885" cy="398780"/>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2000" b="1">
                <a:solidFill>
                  <a:schemeClr val="bg1"/>
                </a:solidFill>
                <a:sym typeface="Calibri Light" panose="020F0302020204030204"/>
              </a:rPr>
              <a:t>Writing Skills</a:t>
            </a:r>
            <a:endParaRPr lang="en-US" altLang="zh-CN" sz="20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horizontal)">
                                      <p:cBhvr>
                                        <p:cTn id="7" dur="500"/>
                                        <p:tgtEl>
                                          <p:spTgt spid="3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7" name="文本框 6"/>
          <p:cNvSpPr txBox="1"/>
          <p:nvPr/>
        </p:nvSpPr>
        <p:spPr>
          <a:xfrm>
            <a:off x="1455420" y="845820"/>
            <a:ext cx="9512300" cy="553085"/>
          </a:xfrm>
          <a:prstGeom prst="rect">
            <a:avLst/>
          </a:prstGeom>
          <a:noFill/>
        </p:spPr>
        <p:txBody>
          <a:bodyPr wrap="square" rtlCol="0">
            <a:spAutoFit/>
          </a:bodyPr>
          <a:p>
            <a:pPr indent="0" algn="l"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a:t>
            </a:r>
            <a:r>
              <a:rPr lang="en-US" altLang="zh-CN" sz="2400">
                <a:latin typeface="宋体" panose="02010600030101010101" pitchFamily="2" charset="-122"/>
                <a:ea typeface="宋体" panose="02010600030101010101" pitchFamily="2" charset="-122"/>
                <a:cs typeface="Times New Roman" panose="02020603050405020304" charset="0"/>
                <a:sym typeface="+mn-ea"/>
              </a:rPr>
              <a:t> </a:t>
            </a:r>
            <a:r>
              <a:rPr lang="en-US" altLang="zh-CN" sz="2400" b="1">
                <a:latin typeface="Times New Roman" panose="02020603050405020304" charset="0"/>
                <a:cs typeface="Times New Roman" panose="02020603050405020304" charset="0"/>
              </a:rPr>
              <a:t>Words used to describe yourself</a:t>
            </a:r>
            <a:endParaRPr lang="en-US" altLang="zh-CN" sz="2400" b="1">
              <a:latin typeface="Times New Roman" panose="02020603050405020304" charset="0"/>
              <a:cs typeface="Times New Roman" panose="02020603050405020304" charset="0"/>
            </a:endParaRPr>
          </a:p>
        </p:txBody>
      </p:sp>
      <p:sp>
        <p:nvSpPr>
          <p:cNvPr id="8" name="文本框 7"/>
          <p:cNvSpPr txBox="1"/>
          <p:nvPr/>
        </p:nvSpPr>
        <p:spPr>
          <a:xfrm>
            <a:off x="1223010" y="1515110"/>
            <a:ext cx="9912985" cy="829945"/>
          </a:xfrm>
          <a:prstGeom prst="rect">
            <a:avLst/>
          </a:prstGeom>
          <a:noFill/>
        </p:spPr>
        <p:txBody>
          <a:bodyPr wrap="square" rtlCol="0">
            <a:spAutoFit/>
          </a:bodyPr>
          <a:p>
            <a:r>
              <a:rPr lang="en-US" altLang="zh-CN" sz="2400">
                <a:latin typeface="Times New Roman" panose="02020603050405020304" charset="0"/>
                <a:ea typeface="宋体" panose="02010600030101010101" pitchFamily="2" charset="-122"/>
                <a:cs typeface="Times New Roman" panose="02020603050405020304" charset="0"/>
                <a:sym typeface="+mn-ea"/>
              </a:rPr>
              <a:t>ambitious, confident, creative, determined, flexible, friendly, honest, motivated, proactive, reliable, team player, etc.</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sp>
        <p:nvSpPr>
          <p:cNvPr id="9" name="Title 1"/>
          <p:cNvSpPr>
            <a:spLocks noGrp="1"/>
          </p:cNvSpPr>
          <p:nvPr/>
        </p:nvSpPr>
        <p:spPr>
          <a:xfrm>
            <a:off x="856615" y="253365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10" name="文本框 9"/>
          <p:cNvSpPr txBox="1"/>
          <p:nvPr/>
        </p:nvSpPr>
        <p:spPr>
          <a:xfrm>
            <a:off x="1223010" y="3295650"/>
            <a:ext cx="9744710" cy="286131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I consider myself as </a:t>
            </a:r>
            <a:r>
              <a:rPr lang="en-US" altLang="zh-CN" sz="2400" b="1" i="1">
                <a:latin typeface="Times New Roman" panose="02020603050405020304" charset="0"/>
                <a:cs typeface="Times New Roman" panose="02020603050405020304" charset="0"/>
              </a:rPr>
              <a:t>ambitious</a:t>
            </a:r>
            <a:r>
              <a:rPr lang="en-US" altLang="zh-CN" sz="2400" i="1">
                <a:latin typeface="Times New Roman" panose="02020603050405020304" charset="0"/>
                <a:cs typeface="Times New Roman" panose="02020603050405020304" charset="0"/>
              </a:rPr>
              <a:t>, </a:t>
            </a:r>
            <a:r>
              <a:rPr lang="en-US" altLang="zh-CN" sz="2400" b="1" i="1">
                <a:latin typeface="Times New Roman" panose="02020603050405020304" charset="0"/>
                <a:cs typeface="Times New Roman" panose="02020603050405020304" charset="0"/>
              </a:rPr>
              <a:t>determined</a:t>
            </a:r>
            <a:r>
              <a:rPr lang="en-US" altLang="zh-CN" sz="2400" i="1">
                <a:latin typeface="Times New Roman" panose="02020603050405020304" charset="0"/>
                <a:cs typeface="Times New Roman" panose="02020603050405020304" charset="0"/>
              </a:rPr>
              <a:t> and </a:t>
            </a:r>
            <a:r>
              <a:rPr lang="en-US" altLang="zh-CN" sz="2400" b="1" i="1">
                <a:latin typeface="Times New Roman" panose="02020603050405020304" charset="0"/>
                <a:cs typeface="Times New Roman" panose="02020603050405020304" charset="0"/>
              </a:rPr>
              <a:t>motivated</a:t>
            </a:r>
            <a:r>
              <a:rPr lang="en-US" altLang="zh-CN" sz="2400" i="1">
                <a:latin typeface="Times New Roman" panose="02020603050405020304" charset="0"/>
                <a:cs typeface="Times New Roman" panose="02020603050405020304" charset="0"/>
              </a:rPr>
              <a:t>. As part of a team pitching a business idea to a panel, I was the person who started the process by organizing the dates and time for us to brainstorm and come up with an idea. I am a </a:t>
            </a:r>
            <a:r>
              <a:rPr lang="en-US" altLang="zh-CN" sz="2400" b="1" i="1">
                <a:latin typeface="Times New Roman" panose="02020603050405020304" charset="0"/>
                <a:cs typeface="Times New Roman" panose="02020603050405020304" charset="0"/>
              </a:rPr>
              <a:t>keen</a:t>
            </a:r>
            <a:r>
              <a:rPr lang="en-US" altLang="zh-CN" sz="2400" i="1">
                <a:latin typeface="Times New Roman" panose="02020603050405020304" charset="0"/>
                <a:cs typeface="Times New Roman" panose="02020603050405020304" charset="0"/>
              </a:rPr>
              <a:t> team player and make sure to consider everyone’s views and opinions in meetings like this. We were </a:t>
            </a:r>
            <a:r>
              <a:rPr lang="en-US" altLang="zh-CN" sz="2400" b="1" i="1">
                <a:latin typeface="Times New Roman" panose="02020603050405020304" charset="0"/>
                <a:cs typeface="Times New Roman" panose="02020603050405020304" charset="0"/>
              </a:rPr>
              <a:t>successful </a:t>
            </a:r>
            <a:r>
              <a:rPr lang="en-US" altLang="zh-CN" sz="2400" i="1">
                <a:latin typeface="Times New Roman" panose="02020603050405020304" charset="0"/>
                <a:cs typeface="Times New Roman" panose="02020603050405020304" charset="0"/>
              </a:rPr>
              <a:t>in our pitch and came third in the competition.</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7" name="文本框 6"/>
          <p:cNvSpPr txBox="1"/>
          <p:nvPr/>
        </p:nvSpPr>
        <p:spPr>
          <a:xfrm>
            <a:off x="1455420" y="845820"/>
            <a:ext cx="9512300" cy="553085"/>
          </a:xfrm>
          <a:prstGeom prst="rect">
            <a:avLst/>
          </a:prstGeom>
          <a:noFill/>
        </p:spPr>
        <p:txBody>
          <a:bodyPr wrap="square" rtlCol="0">
            <a:spAutoFit/>
          </a:bodyPr>
          <a:p>
            <a:pPr indent="0" algn="l"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a:t>
            </a:r>
            <a:r>
              <a:rPr lang="en-US" altLang="zh-CN" sz="2400">
                <a:latin typeface="宋体" panose="02010600030101010101" pitchFamily="2" charset="-122"/>
                <a:ea typeface="宋体" panose="02010600030101010101" pitchFamily="2" charset="-122"/>
                <a:cs typeface="Times New Roman" panose="02020603050405020304" charset="0"/>
                <a:sym typeface="+mn-ea"/>
              </a:rPr>
              <a:t> </a:t>
            </a:r>
            <a:r>
              <a:rPr lang="en-US" altLang="zh-CN" sz="2400" b="1">
                <a:latin typeface="Times New Roman" panose="02020603050405020304" charset="0"/>
                <a:cs typeface="Times New Roman" panose="02020603050405020304" charset="0"/>
              </a:rPr>
              <a:t>Words used to make a positive impression</a:t>
            </a:r>
            <a:endParaRPr lang="en-US" altLang="zh-CN" sz="2400" b="1">
              <a:latin typeface="Times New Roman" panose="02020603050405020304" charset="0"/>
              <a:cs typeface="Times New Roman" panose="02020603050405020304" charset="0"/>
            </a:endParaRPr>
          </a:p>
        </p:txBody>
      </p:sp>
      <p:sp>
        <p:nvSpPr>
          <p:cNvPr id="8" name="文本框 7"/>
          <p:cNvSpPr txBox="1"/>
          <p:nvPr/>
        </p:nvSpPr>
        <p:spPr>
          <a:xfrm>
            <a:off x="1223010" y="1515110"/>
            <a:ext cx="9912985" cy="829945"/>
          </a:xfrm>
          <a:prstGeom prst="rect">
            <a:avLst/>
          </a:prstGeom>
          <a:noFill/>
        </p:spPr>
        <p:txBody>
          <a:bodyPr wrap="square" rtlCol="0">
            <a:spAutoFit/>
          </a:bodyPr>
          <a:p>
            <a:r>
              <a:rPr lang="en-US" altLang="zh-CN" sz="2400">
                <a:latin typeface="Times New Roman" panose="02020603050405020304" charset="0"/>
                <a:ea typeface="宋体" panose="02010600030101010101" pitchFamily="2" charset="-122"/>
                <a:cs typeface="Times New Roman" panose="02020603050405020304" charset="0"/>
                <a:sym typeface="+mn-ea"/>
              </a:rPr>
              <a:t>brilliant, clear, dependable, effective, effortless, fascinating, thought-provoking, noteworthy, secure, smooth sailing, straightforward, etc.</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sp>
        <p:nvSpPr>
          <p:cNvPr id="9" name="Title 1"/>
          <p:cNvSpPr>
            <a:spLocks noGrp="1"/>
          </p:cNvSpPr>
          <p:nvPr/>
        </p:nvSpPr>
        <p:spPr>
          <a:xfrm>
            <a:off x="856615" y="2533650"/>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10" name="文本框 9"/>
          <p:cNvSpPr txBox="1"/>
          <p:nvPr/>
        </p:nvSpPr>
        <p:spPr>
          <a:xfrm>
            <a:off x="1223010" y="3295650"/>
            <a:ext cx="9744710" cy="286131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On my work experience placement, I helped to organize an event for a new book for an author. The aim was to make it as </a:t>
            </a:r>
            <a:r>
              <a:rPr lang="en-US" altLang="zh-CN" sz="2400" b="1" i="1">
                <a:latin typeface="Times New Roman" panose="02020603050405020304" charset="0"/>
                <a:cs typeface="Times New Roman" panose="02020603050405020304" charset="0"/>
              </a:rPr>
              <a:t>straightforward</a:t>
            </a:r>
            <a:r>
              <a:rPr lang="en-US" altLang="zh-CN" sz="2400" i="1">
                <a:latin typeface="Times New Roman" panose="02020603050405020304" charset="0"/>
                <a:cs typeface="Times New Roman" panose="02020603050405020304" charset="0"/>
              </a:rPr>
              <a:t> and </a:t>
            </a:r>
            <a:r>
              <a:rPr lang="en-US" altLang="zh-CN" sz="2400" b="1" i="1">
                <a:latin typeface="Times New Roman" panose="02020603050405020304" charset="0"/>
                <a:cs typeface="Times New Roman" panose="02020603050405020304" charset="0"/>
              </a:rPr>
              <a:t>effortless</a:t>
            </a:r>
            <a:r>
              <a:rPr lang="en-US" altLang="zh-CN" sz="2400" i="1">
                <a:latin typeface="Times New Roman" panose="02020603050405020304" charset="0"/>
                <a:cs typeface="Times New Roman" panose="02020603050405020304" charset="0"/>
              </a:rPr>
              <a:t> as possible for the author. I assisted with creating the promotional flyers, working out the capacity at the venue and setting up the chairs on the day. It gave me a </a:t>
            </a:r>
            <a:r>
              <a:rPr lang="en-US" altLang="zh-CN" sz="2400" b="1" i="1">
                <a:latin typeface="Times New Roman" panose="02020603050405020304" charset="0"/>
                <a:cs typeface="Times New Roman" panose="02020603050405020304" charset="0"/>
              </a:rPr>
              <a:t>fascinating</a:t>
            </a:r>
            <a:r>
              <a:rPr lang="en-US" altLang="zh-CN" sz="2400" i="1">
                <a:latin typeface="Times New Roman" panose="02020603050405020304" charset="0"/>
                <a:cs typeface="Times New Roman" panose="02020603050405020304" charset="0"/>
              </a:rPr>
              <a:t> glimpse into events management and how important it is to be </a:t>
            </a:r>
            <a:r>
              <a:rPr lang="en-US" altLang="zh-CN" sz="2400" b="1" i="1">
                <a:latin typeface="Times New Roman" panose="02020603050405020304" charset="0"/>
                <a:cs typeface="Times New Roman" panose="02020603050405020304" charset="0"/>
              </a:rPr>
              <a:t>dependable</a:t>
            </a:r>
            <a:r>
              <a:rPr lang="en-US" altLang="zh-CN" sz="2400" i="1">
                <a:latin typeface="Times New Roman" panose="02020603050405020304" charset="0"/>
                <a:cs typeface="Times New Roman" panose="02020603050405020304" charset="0"/>
              </a:rPr>
              <a:t> in those situations.</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7" name="文本框 6"/>
          <p:cNvSpPr txBox="1"/>
          <p:nvPr/>
        </p:nvSpPr>
        <p:spPr>
          <a:xfrm>
            <a:off x="1455420" y="845820"/>
            <a:ext cx="9512300" cy="553085"/>
          </a:xfrm>
          <a:prstGeom prst="rect">
            <a:avLst/>
          </a:prstGeom>
          <a:noFill/>
        </p:spPr>
        <p:txBody>
          <a:bodyPr wrap="square" rtlCol="0">
            <a:spAutoFit/>
          </a:bodyPr>
          <a:p>
            <a:pPr indent="0" algn="l" fontAlgn="auto">
              <a:lnSpc>
                <a:spcPct val="125000"/>
              </a:lnSpc>
            </a:pPr>
            <a:r>
              <a:rPr lang="en-US" altLang="zh-CN">
                <a:latin typeface="宋体" panose="02010600030101010101" pitchFamily="2" charset="-122"/>
                <a:ea typeface="宋体" panose="02010600030101010101" pitchFamily="2" charset="-122"/>
                <a:cs typeface="Times New Roman" panose="02020603050405020304" charset="0"/>
                <a:sym typeface="+mn-ea"/>
              </a:rPr>
              <a:t>◎</a:t>
            </a:r>
            <a:r>
              <a:rPr lang="en-US" altLang="zh-CN" sz="2400">
                <a:latin typeface="宋体" panose="02010600030101010101" pitchFamily="2" charset="-122"/>
                <a:ea typeface="宋体" panose="02010600030101010101" pitchFamily="2" charset="-122"/>
                <a:cs typeface="Times New Roman" panose="02020603050405020304" charset="0"/>
                <a:sym typeface="+mn-ea"/>
              </a:rPr>
              <a:t> </a:t>
            </a:r>
            <a:r>
              <a:rPr lang="en-US" altLang="zh-CN" sz="2400" b="1">
                <a:latin typeface="Times New Roman" panose="02020603050405020304" charset="0"/>
                <a:cs typeface="Times New Roman" panose="02020603050405020304" charset="0"/>
              </a:rPr>
              <a:t>Words used to help your writing flow and be easy to read</a:t>
            </a:r>
            <a:endParaRPr lang="en-US" altLang="zh-CN" sz="2400" b="1">
              <a:latin typeface="Times New Roman" panose="02020603050405020304" charset="0"/>
              <a:cs typeface="Times New Roman" panose="02020603050405020304" charset="0"/>
            </a:endParaRPr>
          </a:p>
        </p:txBody>
      </p:sp>
      <p:sp>
        <p:nvSpPr>
          <p:cNvPr id="8" name="文本框 7"/>
          <p:cNvSpPr txBox="1"/>
          <p:nvPr/>
        </p:nvSpPr>
        <p:spPr>
          <a:xfrm>
            <a:off x="1223010" y="1515110"/>
            <a:ext cx="9912985" cy="829945"/>
          </a:xfrm>
          <a:prstGeom prst="rect">
            <a:avLst/>
          </a:prstGeom>
          <a:noFill/>
        </p:spPr>
        <p:txBody>
          <a:bodyPr wrap="square" rtlCol="0">
            <a:spAutoFit/>
          </a:bodyPr>
          <a:p>
            <a:r>
              <a:rPr lang="en-US" altLang="zh-CN" sz="2400">
                <a:latin typeface="Times New Roman" panose="02020603050405020304" charset="0"/>
                <a:ea typeface="宋体" panose="02010600030101010101" pitchFamily="2" charset="-122"/>
                <a:cs typeface="Times New Roman" panose="02020603050405020304" charset="0"/>
                <a:sym typeface="+mn-ea"/>
              </a:rPr>
              <a:t>additionally, although, besides, for example, furthermore, on the other hand, therefore, while, yet, etc.</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sp>
        <p:nvSpPr>
          <p:cNvPr id="9" name="Title 1"/>
          <p:cNvSpPr>
            <a:spLocks noGrp="1"/>
          </p:cNvSpPr>
          <p:nvPr/>
        </p:nvSpPr>
        <p:spPr>
          <a:xfrm>
            <a:off x="856615" y="2345055"/>
            <a:ext cx="2101850" cy="762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a:solidFill>
                  <a:schemeClr val="accent1"/>
                </a:solidFill>
                <a:latin typeface="Times New Roman" panose="02020603050405020304" charset="0"/>
                <a:cs typeface="Times New Roman" panose="02020603050405020304" charset="0"/>
              </a:rPr>
              <a:t>Example</a:t>
            </a:r>
            <a:endParaRPr lang="en-US" sz="2400" b="1">
              <a:solidFill>
                <a:schemeClr val="accent1"/>
              </a:solidFill>
              <a:latin typeface="Times New Roman" panose="02020603050405020304" charset="0"/>
              <a:cs typeface="Times New Roman" panose="02020603050405020304" charset="0"/>
            </a:endParaRPr>
          </a:p>
        </p:txBody>
      </p:sp>
      <p:sp>
        <p:nvSpPr>
          <p:cNvPr id="10" name="文本框 9"/>
          <p:cNvSpPr txBox="1"/>
          <p:nvPr/>
        </p:nvSpPr>
        <p:spPr>
          <a:xfrm>
            <a:off x="1223010" y="3107055"/>
            <a:ext cx="9744710" cy="2861310"/>
          </a:xfrm>
          <a:prstGeom prst="rect">
            <a:avLst/>
          </a:prstGeom>
          <a:noFill/>
        </p:spPr>
        <p:txBody>
          <a:bodyPr wrap="square" rtlCol="0">
            <a:spAutoFit/>
          </a:bodyPr>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i="1">
                <a:latin typeface="Times New Roman" panose="02020603050405020304" charset="0"/>
                <a:cs typeface="Times New Roman" panose="02020603050405020304" charset="0"/>
              </a:rPr>
              <a:t>To broaden my knowledge outside of my studies, I started reading branding and advertising magazines, including one called Campaign. This helped me become more aware of the industry in addition to discovering new and innovative campaigns. </a:t>
            </a:r>
            <a:r>
              <a:rPr lang="en-US" altLang="zh-CN" sz="2400" b="1" i="1">
                <a:latin typeface="Times New Roman" panose="02020603050405020304" charset="0"/>
                <a:cs typeface="Times New Roman" panose="02020603050405020304" charset="0"/>
              </a:rPr>
              <a:t>Furthermore</a:t>
            </a:r>
            <a:r>
              <a:rPr lang="en-US" altLang="zh-CN" sz="2400" i="1">
                <a:latin typeface="Times New Roman" panose="02020603050405020304" charset="0"/>
                <a:cs typeface="Times New Roman" panose="02020603050405020304" charset="0"/>
              </a:rPr>
              <a:t>, it gave me insight into what working in these roles would be like and increased my interest even more. This is part of the reason why I am applying for this course.</a:t>
            </a:r>
            <a:endParaRPr lang="en-US" altLang="zh-CN" sz="2400" i="1">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8597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0000"/>
                </a:solidFill>
                <a:latin typeface="Calibri Light" panose="020F0302020204030204"/>
                <a:ea typeface="方正细谭黑简体"/>
                <a:sym typeface="Calibri Light" panose="020F0302020204030204"/>
              </a:rPr>
              <a:t> </a:t>
            </a:r>
            <a:endParaRPr lang="en-US" altLang="zh-CN" dirty="0">
              <a:solidFill>
                <a:srgbClr val="FF0000"/>
              </a:solidFill>
              <a:latin typeface="Calibri Light" panose="020F0302020204030204"/>
              <a:ea typeface="方正细谭黑简体"/>
              <a:sym typeface="Calibri Light" panose="020F0302020204030204"/>
            </a:endParaRPr>
          </a:p>
        </p:txBody>
      </p:sp>
      <p:sp>
        <p:nvSpPr>
          <p:cNvPr id="2" name="文本框 1"/>
          <p:cNvSpPr txBox="1"/>
          <p:nvPr/>
        </p:nvSpPr>
        <p:spPr>
          <a:xfrm>
            <a:off x="441960" y="659130"/>
            <a:ext cx="179387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lstStyle/>
          <a:p>
            <a:r>
              <a:rPr lang="en-US" altLang="zh-CN" sz="2400" b="1">
                <a:solidFill>
                  <a:schemeClr val="accent2">
                    <a:lumMod val="75000"/>
                  </a:schemeClr>
                </a:solidFill>
                <a:latin typeface="Times New Roman" panose="02020603050405020304" charset="0"/>
                <a:cs typeface="Times New Roman" panose="02020603050405020304" charset="0"/>
              </a:rPr>
              <a:t>Task 1</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4" name="文本框 3"/>
          <p:cNvSpPr txBox="1"/>
          <p:nvPr/>
        </p:nvSpPr>
        <p:spPr>
          <a:xfrm>
            <a:off x="1304925" y="1119505"/>
            <a:ext cx="9706610" cy="1198880"/>
          </a:xfrm>
          <a:prstGeom prst="rect">
            <a:avLst/>
          </a:prstGeom>
          <a:noFill/>
        </p:spPr>
        <p:txBody>
          <a:bodyPr wrap="square" rtlCol="0">
            <a:spAutoFit/>
          </a:bodyPr>
          <a:lstStyle/>
          <a:p>
            <a:pPr algn="just"/>
            <a:r>
              <a:rPr lang="en-US" altLang="zh-CN" sz="2400" b="1" i="1">
                <a:solidFill>
                  <a:schemeClr val="accent1"/>
                </a:solidFill>
                <a:latin typeface="Times New Roman" panose="02020603050405020304" charset="0"/>
                <a:cs typeface="Times New Roman" panose="02020603050405020304" charset="0"/>
              </a:rPr>
              <a:t>The paragraph below is the opening paragraph of a personal statement written by a candidate applying for a program offered by a law school. Decide whether it is a successful opening paragraph or not and explain why.</a:t>
            </a:r>
            <a:endParaRPr lang="en-US" altLang="zh-CN" sz="2400" b="1" i="1">
              <a:solidFill>
                <a:schemeClr val="accent1"/>
              </a:solidFill>
              <a:latin typeface="Times New Roman" panose="02020603050405020304" charset="0"/>
              <a:cs typeface="Times New Roman" panose="02020603050405020304" charset="0"/>
            </a:endParaRPr>
          </a:p>
        </p:txBody>
      </p:sp>
      <p:sp>
        <p:nvSpPr>
          <p:cNvPr id="6" name="文本框 5"/>
          <p:cNvSpPr txBox="1"/>
          <p:nvPr/>
        </p:nvSpPr>
        <p:spPr>
          <a:xfrm>
            <a:off x="441325" y="0"/>
            <a:ext cx="2613025" cy="583565"/>
          </a:xfrm>
          <a:prstGeom prst="rect">
            <a:avLst/>
          </a:prstGeom>
          <a:solidFill>
            <a:schemeClr val="accent1">
              <a:lumMod val="75000"/>
            </a:schemeClr>
          </a:solidFill>
        </p:spPr>
        <p:txBody>
          <a:bodyPr wrap="square" rtlCol="0">
            <a:spAutoFit/>
          </a:bodyPr>
          <a:p>
            <a:r>
              <a:rPr lang="en-US" altLang="zh-CN" sz="3200" b="1">
                <a:solidFill>
                  <a:schemeClr val="bg1"/>
                </a:solidFill>
              </a:rPr>
              <a:t>Exercises</a:t>
            </a:r>
            <a:endParaRPr lang="en-US" altLang="zh-CN" sz="3200" b="1">
              <a:solidFill>
                <a:schemeClr val="bg1"/>
              </a:solidFill>
            </a:endParaRPr>
          </a:p>
        </p:txBody>
      </p:sp>
      <p:sp>
        <p:nvSpPr>
          <p:cNvPr id="13" name="文本框 12"/>
          <p:cNvSpPr txBox="1"/>
          <p:nvPr/>
        </p:nvSpPr>
        <p:spPr>
          <a:xfrm>
            <a:off x="1304925" y="4815205"/>
            <a:ext cx="9707880" cy="768350"/>
          </a:xfrm>
          <a:prstGeom prst="rect">
            <a:avLst/>
          </a:prstGeom>
          <a:noFill/>
        </p:spPr>
        <p:txBody>
          <a:bodyPr wrap="square" rtlCol="0">
            <a:spAutoFit/>
          </a:bodyPr>
          <a:p>
            <a:pPr indent="457200" algn="just" fontAlgn="auto"/>
            <a:r>
              <a:rPr lang="en-US" altLang="zh-CN" sz="2200">
                <a:solidFill>
                  <a:srgbClr val="FF0000"/>
                </a:solidFill>
                <a:latin typeface="Times New Roman" panose="02020603050405020304" charset="0"/>
                <a:cs typeface="Times New Roman" panose="02020603050405020304" charset="0"/>
              </a:rPr>
              <a:t>This paragraph can be viewed as a successful opening paragraph, as the applicant explains his/her reason for applying to this program very clearly.</a:t>
            </a:r>
            <a:endParaRPr lang="en-US" altLang="zh-CN" sz="2200">
              <a:solidFill>
                <a:srgbClr val="FF0000"/>
              </a:solidFill>
              <a:latin typeface="Times New Roman" panose="02020603050405020304" charset="0"/>
              <a:cs typeface="Times New Roman" panose="02020603050405020304" charset="0"/>
            </a:endParaRPr>
          </a:p>
        </p:txBody>
      </p:sp>
      <p:sp>
        <p:nvSpPr>
          <p:cNvPr id="34" name="矩形: 圆角 33"/>
          <p:cNvSpPr/>
          <p:nvPr>
            <p:custDataLst>
              <p:tags r:id="rId2"/>
            </p:custDataLst>
          </p:nvPr>
        </p:nvSpPr>
        <p:spPr>
          <a:xfrm>
            <a:off x="1181100" y="2458085"/>
            <a:ext cx="9993630" cy="2110105"/>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lnSpc>
                <a:spcPct val="120000"/>
              </a:lnSpc>
            </a:pPr>
            <a:r>
              <a:rPr lang="en-US" altLang="zh-CN" sz="2200">
                <a:latin typeface="Times New Roman" panose="02020603050405020304" charset="0"/>
                <a:cs typeface="Times New Roman" panose="02020603050405020304" charset="0"/>
                <a:sym typeface="+mn-ea"/>
              </a:rPr>
              <a:t>I have a love for words. Words are used in law in a way that is incomparable to any other discipline; the interpretation of words in a courtroom can condemn someone to prison or set them free. The vital importance attached to words has nurtured my interest in the law and is one of the reasons why I look forward to studying it.</a:t>
            </a:r>
            <a:endParaRPr lang="zh-CN" altLang="en-US" sz="2200" dirty="0">
              <a:latin typeface="Calibri Light" panose="020F0302020204030204"/>
              <a:ea typeface="方正细谭黑简体"/>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pSp>
        <p:nvGrpSpPr>
          <p:cNvPr id="24" name="组合 23"/>
          <p:cNvGrpSpPr/>
          <p:nvPr/>
        </p:nvGrpSpPr>
        <p:grpSpPr>
          <a:xfrm>
            <a:off x="525145" y="319405"/>
            <a:ext cx="2759075" cy="407670"/>
            <a:chOff x="6572" y="5506"/>
            <a:chExt cx="5764" cy="1064"/>
          </a:xfrm>
        </p:grpSpPr>
        <p:grpSp>
          <p:nvGrpSpPr>
            <p:cNvPr id="25" name="组合 24"/>
            <p:cNvGrpSpPr/>
            <p:nvPr>
              <p:custDataLst>
                <p:tags r:id="rId2"/>
              </p:custDataLst>
            </p:nvPr>
          </p:nvGrpSpPr>
          <p:grpSpPr>
            <a:xfrm>
              <a:off x="6572" y="5506"/>
              <a:ext cx="5764" cy="1064"/>
              <a:chOff x="6378580" y="2586975"/>
              <a:chExt cx="1765653" cy="969440"/>
            </a:xfrm>
          </p:grpSpPr>
          <p:sp>
            <p:nvSpPr>
              <p:cNvPr id="26" name="矩形: 圆角 36"/>
              <p:cNvSpPr/>
              <p:nvPr>
                <p:custDataLst>
                  <p:tags r:id="rId3"/>
                </p:custDataLst>
              </p:nvPr>
            </p:nvSpPr>
            <p:spPr>
              <a:xfrm>
                <a:off x="6378580" y="2586975"/>
                <a:ext cx="1765653" cy="96944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Calibri Light" panose="020F0302020204030204"/>
                  <a:ea typeface="方正细谭黑简体"/>
                  <a:sym typeface="Calibri Light" panose="020F0302020204030204"/>
                </a:endParaRPr>
              </a:p>
            </p:txBody>
          </p:sp>
          <p:sp>
            <p:nvSpPr>
              <p:cNvPr id="27" name="TextBox 7"/>
              <p:cNvSpPr txBox="1"/>
              <p:nvPr>
                <p:custDataLst>
                  <p:tags r:id="rId4"/>
                </p:custDataLst>
              </p:nvPr>
            </p:nvSpPr>
            <p:spPr>
              <a:xfrm>
                <a:off x="6916606" y="2633787"/>
                <a:ext cx="1227627" cy="659884"/>
              </a:xfrm>
              <a:prstGeom prst="rect">
                <a:avLst/>
              </a:prstGeom>
              <a:noFill/>
            </p:spPr>
            <p:txBody>
              <a:bodyPr wrap="square" rtlCol="0" anchor="t">
                <a:noAutofit/>
              </a:bodyPr>
              <a:lstStyle/>
              <a:p>
                <a:pPr algn="ctr" defTabSz="457200"/>
                <a:r>
                  <a:rPr lang="en-US" altLang="zh-CN" b="1" dirty="0">
                    <a:solidFill>
                      <a:prstClr val="white"/>
                    </a:solidFill>
                    <a:latin typeface="Calibri Light" panose="020F0302020204030204"/>
                    <a:ea typeface="方正细谭黑简体"/>
                    <a:cs typeface="Open Sans" panose="020B0606030504020204"/>
                    <a:sym typeface="Calibri Light" panose="020F0302020204030204"/>
                  </a:rPr>
                  <a:t>Online Tasks</a:t>
                </a:r>
                <a:endParaRPr lang="en-US" altLang="zh-CN" b="1" dirty="0">
                  <a:solidFill>
                    <a:prstClr val="white"/>
                  </a:solidFill>
                  <a:latin typeface="Calibri Light" panose="020F0302020204030204"/>
                  <a:ea typeface="方正细谭黑简体"/>
                  <a:cs typeface="Open Sans" panose="020B0606030504020204"/>
                  <a:sym typeface="Calibri Light" panose="020F0302020204030204"/>
                </a:endParaRPr>
              </a:p>
            </p:txBody>
          </p:sp>
        </p:grpSp>
        <p:sp>
          <p:nvSpPr>
            <p:cNvPr id="28" name="AutoShape 111"/>
            <p:cNvSpPr/>
            <p:nvPr>
              <p:custDataLst>
                <p:tags r:id="rId5"/>
              </p:custDataLst>
            </p:nvPr>
          </p:nvSpPr>
          <p:spPr bwMode="auto">
            <a:xfrm>
              <a:off x="7389" y="5703"/>
              <a:ext cx="1133" cy="65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Light" panose="020F0302020204030204"/>
                <a:ea typeface="方正细谭黑简体"/>
                <a:sym typeface="Calibri Light" panose="020F0302020204030204"/>
              </a:endParaRPr>
            </a:p>
          </p:txBody>
        </p:sp>
      </p:grpSp>
      <p:grpSp>
        <p:nvGrpSpPr>
          <p:cNvPr id="2" name="组合 1"/>
          <p:cNvGrpSpPr/>
          <p:nvPr/>
        </p:nvGrpSpPr>
        <p:grpSpPr>
          <a:xfrm>
            <a:off x="441960" y="1059180"/>
            <a:ext cx="10808970" cy="4975225"/>
            <a:chOff x="696" y="1668"/>
            <a:chExt cx="17022" cy="7835"/>
          </a:xfrm>
        </p:grpSpPr>
        <p:sp>
          <p:nvSpPr>
            <p:cNvPr id="4" name="文本框 3"/>
            <p:cNvSpPr txBox="1"/>
            <p:nvPr/>
          </p:nvSpPr>
          <p:spPr>
            <a:xfrm>
              <a:off x="696" y="1767"/>
              <a:ext cx="2795" cy="72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2</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2564" y="1668"/>
              <a:ext cx="15155" cy="1888"/>
            </a:xfrm>
            <a:prstGeom prst="rect">
              <a:avLst/>
            </a:prstGeom>
            <a:noFill/>
          </p:spPr>
          <p:txBody>
            <a:bodyPr wrap="square" rtlCol="0">
              <a:spAutoFit/>
            </a:bodyPr>
            <a:p>
              <a:pPr algn="l">
                <a:buClrTx/>
                <a:buSzTx/>
                <a:buFontTx/>
              </a:pPr>
              <a:r>
                <a:rPr lang="en-US" altLang="zh-CN" sz="2400" b="1" i="1">
                  <a:solidFill>
                    <a:schemeClr val="accent1"/>
                  </a:solidFill>
                  <a:latin typeface="Times New Roman" panose="02020603050405020304" charset="0"/>
                  <a:cs typeface="Times New Roman" panose="02020603050405020304" charset="0"/>
                </a:rPr>
                <a:t>The paragraph below is the opening paragraph of a personal statement written by a candidate applying for a program of comparative literature. Rewrite it into a more concise version.</a:t>
              </a:r>
              <a:endParaRPr lang="en-US" altLang="zh-CN" sz="2400" b="1" i="1">
                <a:solidFill>
                  <a:schemeClr val="accent1"/>
                </a:solidFill>
                <a:latin typeface="Times New Roman" panose="02020603050405020304" charset="0"/>
                <a:cs typeface="Times New Roman" panose="02020603050405020304" charset="0"/>
              </a:endParaRPr>
            </a:p>
          </p:txBody>
        </p:sp>
        <p:sp>
          <p:nvSpPr>
            <p:cNvPr id="34" name="矩形: 圆角 33"/>
            <p:cNvSpPr/>
            <p:nvPr>
              <p:custDataLst>
                <p:tags r:id="rId6"/>
              </p:custDataLst>
            </p:nvPr>
          </p:nvSpPr>
          <p:spPr>
            <a:xfrm>
              <a:off x="1643" y="3715"/>
              <a:ext cx="16075" cy="5789"/>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lnSpc>
                  <a:spcPct val="100000"/>
                </a:lnSpc>
              </a:pPr>
              <a:r>
                <a:rPr lang="en-US" altLang="zh-CN" sz="2200" dirty="0">
                  <a:latin typeface="Times New Roman" panose="02020603050405020304" charset="0"/>
                  <a:ea typeface="方正细谭黑简体"/>
                  <a:cs typeface="Times New Roman" panose="02020603050405020304" charset="0"/>
                  <a:sym typeface="Calibri Light" panose="020F0302020204030204"/>
                </a:rPr>
                <a:t>Studying English at A Level has allowed me to “gently dip, but not too deep” into literature. I look forward to immersing myself fully at degree level. I am a creative, conscientious student and I have a whole-hearted commitment to broadening my understanding of our literary heritage. I am never happier than when I feel I have acquired a high level of insight into the unique and multi-faceted style in which a particular work of literature is written. At university, I want to develop my critical skills by engaging with the views of other readers, as well as striving for the most impressive expression of my own interpretations. I also have an ulterior motive for this quest, since I hope to refine my own skills of expression in order to achieve my ambition of becoming a journalist.</a:t>
              </a:r>
              <a:endParaRPr lang="en-US" altLang="zh-CN" sz="2200" dirty="0">
                <a:latin typeface="Times New Roman" panose="02020603050405020304" charset="0"/>
                <a:ea typeface="方正细谭黑简体"/>
                <a:cs typeface="Times New Roman" panose="02020603050405020304" charset="0"/>
                <a:sym typeface="Calibri Light" panose="020F0302020204030204"/>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661670"/>
            <a:ext cx="254254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6" name="文本框 5"/>
          <p:cNvSpPr txBox="1"/>
          <p:nvPr/>
        </p:nvSpPr>
        <p:spPr>
          <a:xfrm>
            <a:off x="1350645" y="1546860"/>
            <a:ext cx="9535160" cy="2630170"/>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Studying English at A Level has allowed me to “gently dip, but not too deep” into literature, and I look forward to immersing myself fully at degree level. I am creative and conscientious, and I am fully committed to better understanding of our literature. Acquiring a high level of insight into the unique style of a particular work brings me extreme joyfulness. At university, I will develop my critical skills, as well as skills of expression, to realize my dream of being a journalist.</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590550"/>
            <a:ext cx="1774825"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Task 3</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5" name="文本框 4"/>
          <p:cNvSpPr txBox="1"/>
          <p:nvPr/>
        </p:nvSpPr>
        <p:spPr>
          <a:xfrm>
            <a:off x="1428750" y="1050925"/>
            <a:ext cx="9501505" cy="1568450"/>
          </a:xfrm>
          <a:prstGeom prst="rect">
            <a:avLst/>
          </a:prstGeom>
          <a:noFill/>
        </p:spPr>
        <p:txBody>
          <a:bodyPr wrap="square" rtlCol="0">
            <a:spAutoFit/>
          </a:bodyPr>
          <a:p>
            <a:pPr algn="just">
              <a:buClrTx/>
              <a:buSzTx/>
              <a:buFontTx/>
            </a:pPr>
            <a:r>
              <a:rPr lang="en-US" altLang="zh-CN" sz="2400" b="1" i="1">
                <a:solidFill>
                  <a:schemeClr val="accent1"/>
                </a:solidFill>
                <a:latin typeface="Times New Roman" panose="02020603050405020304" charset="0"/>
                <a:cs typeface="Times New Roman" panose="02020603050405020304" charset="0"/>
              </a:rPr>
              <a:t>The paragraph below is the closing paragraph of a personal statement written by a candidate applying for a program of business management. Decide whether it is a successful closing paragraph or not and explain why.</a:t>
            </a:r>
            <a:endParaRPr lang="en-US" altLang="zh-CN" sz="2400" b="1" i="1">
              <a:solidFill>
                <a:schemeClr val="accent1"/>
              </a:solidFill>
              <a:latin typeface="Times New Roman" panose="02020603050405020304" charset="0"/>
              <a:cs typeface="Times New Roman" panose="02020603050405020304" charset="0"/>
            </a:endParaRPr>
          </a:p>
        </p:txBody>
      </p:sp>
      <p:sp>
        <p:nvSpPr>
          <p:cNvPr id="34" name="矩形: 圆角 33"/>
          <p:cNvSpPr/>
          <p:nvPr>
            <p:custDataLst>
              <p:tags r:id="rId2"/>
            </p:custDataLst>
          </p:nvPr>
        </p:nvSpPr>
        <p:spPr>
          <a:xfrm>
            <a:off x="1182370" y="2619375"/>
            <a:ext cx="9870440" cy="3199765"/>
          </a:xfrm>
          <a:prstGeom prst="roundRect">
            <a:avLst/>
          </a:prstGeom>
          <a:solidFill>
            <a:srgbClr val="ABC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558800" algn="just" fontAlgn="auto">
              <a:lnSpc>
                <a:spcPct val="100000"/>
              </a:lnSpc>
            </a:pPr>
            <a:r>
              <a:rPr lang="en-US" altLang="zh-CN" sz="2200" dirty="0">
                <a:latin typeface="Times New Roman" panose="02020603050405020304" charset="0"/>
                <a:ea typeface="方正细谭黑简体"/>
                <a:cs typeface="Times New Roman" panose="02020603050405020304" charset="0"/>
                <a:sym typeface="Calibri Light" panose="020F0302020204030204"/>
              </a:rPr>
              <a:t>I am interested in studying a business-related degree because I believe that business should be run for the benefit of all in society. One of the biggest issues facing business and politics today is the increasing divide between rich and poor. According to Oxfam, the wealth of the richest 8 people in the world is the same as the poorest 50%. This needs to change. I recently entered an Economics essay competition in which I argued for greater fairness in income distribution as I strongly feel that the world needs to be a fairer place. Therefore, I would love to study on this course not only to further my own career but also to bring values fairness and equality to the world of business.</a:t>
            </a:r>
            <a:endParaRPr lang="en-US" altLang="zh-CN" sz="2200" dirty="0">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338455"/>
            <a:ext cx="11308715" cy="58445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441960" y="661670"/>
            <a:ext cx="2542540" cy="460375"/>
          </a:xfrm>
          <a:prstGeom prst="rect">
            <a:avLst/>
          </a:prstGeom>
          <a:noFill/>
          <a:extLst>
            <a:ext uri="{909E8E84-426E-40DD-AFC4-6F175D3DCCD1}">
              <a14:hiddenFill xmlns:a14="http://schemas.microsoft.com/office/drawing/2010/main">
                <a:solidFill>
                  <a:srgbClr val="ABC0D1"/>
                </a:solidFill>
              </a14:hiddenFill>
            </a:ext>
          </a:extLst>
        </p:spPr>
        <p:txBody>
          <a:bodyPr wrap="square" rtlCol="0">
            <a:spAutoFit/>
          </a:bodyPr>
          <a:p>
            <a:r>
              <a:rPr lang="en-US" altLang="zh-CN" sz="2400" b="1">
                <a:solidFill>
                  <a:schemeClr val="accent2">
                    <a:lumMod val="75000"/>
                  </a:schemeClr>
                </a:solidFill>
                <a:latin typeface="Times New Roman" panose="02020603050405020304" charset="0"/>
                <a:cs typeface="Times New Roman" panose="02020603050405020304" charset="0"/>
              </a:rPr>
              <a:t>Reference answer:</a:t>
            </a:r>
            <a:endParaRPr lang="en-US" altLang="zh-CN" sz="2400" b="1">
              <a:solidFill>
                <a:schemeClr val="accent2">
                  <a:lumMod val="75000"/>
                </a:schemeClr>
              </a:solidFill>
              <a:latin typeface="Times New Roman" panose="02020603050405020304" charset="0"/>
              <a:cs typeface="Times New Roman" panose="02020603050405020304" charset="0"/>
            </a:endParaRPr>
          </a:p>
        </p:txBody>
      </p:sp>
      <p:sp>
        <p:nvSpPr>
          <p:cNvPr id="6" name="文本框 5"/>
          <p:cNvSpPr txBox="1"/>
          <p:nvPr/>
        </p:nvSpPr>
        <p:spPr>
          <a:xfrm>
            <a:off x="1350645" y="1546860"/>
            <a:ext cx="9535160" cy="1783715"/>
          </a:xfrm>
          <a:prstGeom prst="rect">
            <a:avLst/>
          </a:prstGeom>
          <a:noFill/>
        </p:spPr>
        <p:txBody>
          <a:bodyPr wrap="square" rtlCol="0">
            <a:spAutoFit/>
          </a:bodyPr>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rgbClr val="FF0000"/>
                </a:solidFill>
                <a:latin typeface="Times New Roman" panose="02020603050405020304" charset="0"/>
                <a:cs typeface="Times New Roman" panose="02020603050405020304" charset="0"/>
              </a:rPr>
              <a:t>This paragraph can be viewed as a successful ending paragraph, as the image of the writer as a determined applicant is built. This paragraph can be seen as a very good ending of a personal statement, where the reasons for application are clearly listed.</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525780" y="583565"/>
            <a:ext cx="11308715" cy="58134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145540" y="1006475"/>
            <a:ext cx="7821930"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A. Examples of Opening Personal Statements</a:t>
            </a:r>
            <a:endParaRPr lang="en-US" altLang="zh-CN" sz="2800" b="1">
              <a:latin typeface="Times New Roman" panose="02020603050405020304" charset="0"/>
              <a:cs typeface="Times New Roman" panose="02020603050405020304" charset="0"/>
            </a:endParaRPr>
          </a:p>
        </p:txBody>
      </p:sp>
      <p:sp>
        <p:nvSpPr>
          <p:cNvPr id="6" name="文本框 5"/>
          <p:cNvSpPr txBox="1"/>
          <p:nvPr/>
        </p:nvSpPr>
        <p:spPr>
          <a:xfrm>
            <a:off x="525780" y="0"/>
            <a:ext cx="4796155" cy="583565"/>
          </a:xfrm>
          <a:prstGeom prst="rect">
            <a:avLst/>
          </a:prstGeom>
          <a:solidFill>
            <a:schemeClr val="accent1">
              <a:lumMod val="75000"/>
            </a:schemeClr>
          </a:solidFill>
        </p:spPr>
        <p:txBody>
          <a:bodyPr wrap="square" rtlCol="0">
            <a:spAutoFit/>
          </a:bodyPr>
          <a:p>
            <a:r>
              <a:rPr lang="en-US" altLang="zh-CN" sz="3200" b="1">
                <a:solidFill>
                  <a:schemeClr val="bg1"/>
                </a:solidFill>
              </a:rPr>
              <a:t>Academic Wrting S</a:t>
            </a:r>
            <a:r>
              <a:rPr lang="en-US" altLang="zh-CN" sz="3200" b="1">
                <a:solidFill>
                  <a:schemeClr val="bg1"/>
                </a:solidFill>
              </a:rPr>
              <a:t>kills</a:t>
            </a:r>
            <a:endParaRPr lang="en-US" altLang="zh-CN" sz="3200" b="1">
              <a:solidFill>
                <a:schemeClr val="bg1"/>
              </a:solidFill>
            </a:endParaRPr>
          </a:p>
        </p:txBody>
      </p:sp>
      <p:sp>
        <p:nvSpPr>
          <p:cNvPr id="5" name="文本框 4"/>
          <p:cNvSpPr txBox="1"/>
          <p:nvPr/>
        </p:nvSpPr>
        <p:spPr>
          <a:xfrm>
            <a:off x="1014095" y="1738630"/>
            <a:ext cx="10358755" cy="4323080"/>
          </a:xfrm>
          <a:prstGeom prst="rect">
            <a:avLst/>
          </a:prstGeom>
          <a:noFill/>
        </p:spPr>
        <p:txBody>
          <a:bodyPr wrap="square" rtlCol="0">
            <a:spAutoFit/>
          </a:bodyPr>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From a young age, I have (always) been [interested in/fascinated by]…</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For as long as I can remember, I have…</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I am applying for this course/program because…</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I have always been interested in…</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Throughout my life, I have always enjoyed…</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Reflecting on my educational experience…</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Nursing is a very challenging and demanding [career/profession/course]…</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Academically, I have always been…</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I have always wanted to pursue a career in…</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I have always been passionate about…</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777430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B. Examples of Ending Personal Statements</a:t>
            </a:r>
            <a:endParaRPr lang="en-US" altLang="zh-CN" sz="2800" b="1">
              <a:latin typeface="Times New Roman" panose="02020603050405020304" charset="0"/>
              <a:cs typeface="Times New Roman" panose="02020603050405020304" charset="0"/>
            </a:endParaRPr>
          </a:p>
        </p:txBody>
      </p:sp>
      <p:sp>
        <p:nvSpPr>
          <p:cNvPr id="4" name="文本框 3"/>
          <p:cNvSpPr txBox="1"/>
          <p:nvPr/>
        </p:nvSpPr>
        <p:spPr>
          <a:xfrm>
            <a:off x="916940" y="1600200"/>
            <a:ext cx="10358755" cy="4728845"/>
          </a:xfrm>
          <a:prstGeom prst="rect">
            <a:avLst/>
          </a:prstGeom>
          <a:noFill/>
        </p:spPr>
        <p:txBody>
          <a:bodyPr wrap="square" rtlCol="0">
            <a:spAutoFit/>
          </a:bodyPr>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In conclusion, I am excited about the opportunity to study computer science at this university. My passion for technology, combined with my programming skills and experience, makes me an ideal candidate for the program. I am eager to…</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In summary, I have always been fascinated by the human body and its functions. My experience in volunteering in hospitals, combined with my academic record, makes me confident in my ability to handle the rigor of a medical degree. I am excited about…</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To wrap things up, I am excited to pursue a degree in Mechanical Engineering at this university. My passion for designing and building, combined with my experience in physics and mathematics, makes me confident that I have the knowledge and skills to excel in this program. I am eager to…</a:t>
            </a:r>
            <a:endParaRPr lang="en-US" altLang="zh-CN" sz="2200">
              <a:latin typeface="Times New Roman" panose="02020603050405020304" charset="0"/>
              <a:cs typeface="Times New Roman" panose="02020603050405020304" charset="0"/>
            </a:endParaRPr>
          </a:p>
          <a:p>
            <a:pPr marL="342900" indent="-342900" algn="just" fontAlgn="auto">
              <a:lnSpc>
                <a:spcPct val="120000"/>
              </a:lnSpc>
              <a:buFont typeface="Arial" panose="020B0604020202020204" pitchFamily="34" charset="0"/>
              <a:buChar char="•"/>
            </a:pP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325" y="583565"/>
            <a:ext cx="11308715" cy="59359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477645" y="1334770"/>
            <a:ext cx="9450705" cy="3353435"/>
          </a:xfrm>
          <a:prstGeom prst="rect">
            <a:avLst/>
          </a:prstGeom>
          <a:noFill/>
        </p:spPr>
        <p:txBody>
          <a:bodyPr wrap="square" rtlCol="0">
            <a:spAutoFit/>
          </a:bodyPr>
          <a:lstStyle/>
          <a:p>
            <a:pPr indent="0" algn="just" fontAlgn="auto">
              <a:lnSpc>
                <a:spcPct val="125000"/>
              </a:lnSpc>
            </a:pPr>
            <a:r>
              <a:rPr lang="en-US" altLang="zh-CN" sz="3200" b="1" i="1">
                <a:solidFill>
                  <a:schemeClr val="accent1"/>
                </a:solidFill>
                <a:latin typeface="Times New Roman" panose="02020603050405020304" charset="0"/>
                <a:cs typeface="Times New Roman" panose="02020603050405020304" charset="0"/>
              </a:rPr>
              <a:t>Discuss the following questions in groups: </a:t>
            </a:r>
            <a:endParaRPr lang="en-US" altLang="zh-CN" sz="3200" b="1" i="1">
              <a:solidFill>
                <a:schemeClr val="accent1"/>
              </a:solidFill>
              <a:latin typeface="Times New Roman" panose="02020603050405020304" charset="0"/>
              <a:cs typeface="Times New Roman" panose="02020603050405020304" charset="0"/>
            </a:endParaRPr>
          </a:p>
          <a:p>
            <a:pPr indent="0" algn="just" fontAlgn="auto">
              <a:lnSpc>
                <a:spcPct val="100000"/>
              </a:lnSpc>
            </a:pPr>
            <a:endParaRPr lang="en-US" altLang="zh-CN" sz="32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a) What can be used to demonstrate that you are an ideal candidate?</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b) What steps may be taken in conducting a personal statement?</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ct val="125000"/>
              </a:lnSpc>
            </a:pPr>
            <a:r>
              <a:rPr lang="en-US" altLang="zh-CN" sz="2800">
                <a:solidFill>
                  <a:schemeClr val="tx1"/>
                </a:solidFill>
                <a:latin typeface="Times New Roman" panose="02020603050405020304" charset="0"/>
                <a:cs typeface="Times New Roman" panose="02020603050405020304" charset="0"/>
              </a:rPr>
              <a:t>c) What should be avoided in a personal statement?</a:t>
            </a:r>
            <a:endParaRPr lang="en-US" altLang="zh-CN" sz="2800">
              <a:solidFill>
                <a:schemeClr val="tx1"/>
              </a:solidFill>
              <a:latin typeface="Times New Roman" panose="02020603050405020304" charset="0"/>
              <a:cs typeface="Times New Roman" panose="02020603050405020304" charset="0"/>
            </a:endParaRPr>
          </a:p>
        </p:txBody>
      </p:sp>
      <p:sp>
        <p:nvSpPr>
          <p:cNvPr id="15" name="文本框 14"/>
          <p:cNvSpPr txBox="1"/>
          <p:nvPr/>
        </p:nvSpPr>
        <p:spPr>
          <a:xfrm>
            <a:off x="441325" y="0"/>
            <a:ext cx="2693035" cy="583565"/>
          </a:xfrm>
          <a:prstGeom prst="rect">
            <a:avLst/>
          </a:prstGeom>
          <a:solidFill>
            <a:schemeClr val="accent1">
              <a:lumMod val="75000"/>
            </a:schemeClr>
          </a:solidFill>
        </p:spPr>
        <p:txBody>
          <a:bodyPr wrap="square" rtlCol="0">
            <a:spAutoFit/>
          </a:bodyPr>
          <a:p>
            <a:r>
              <a:rPr lang="en-US" altLang="zh-CN" sz="3200" b="1">
                <a:solidFill>
                  <a:schemeClr val="bg1"/>
                </a:solidFill>
              </a:rPr>
              <a:t>Warm-up</a:t>
            </a:r>
            <a:endParaRPr lang="en-US" altLang="zh-CN" sz="3200" b="1">
              <a:solidFill>
                <a:schemeClr val="bg1"/>
              </a:solidFill>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014095" y="1251585"/>
            <a:ext cx="10141585" cy="3646170"/>
          </a:xfrm>
          <a:prstGeom prst="rect">
            <a:avLst/>
          </a:prstGeom>
          <a:noFill/>
        </p:spPr>
        <p:txBody>
          <a:bodyPr wrap="square" rtlCol="0">
            <a:spAutoFit/>
          </a:bodyPr>
          <a:p>
            <a:pPr marL="342900"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Finally, I am honored to be considered for a law degree at this university. My passion for justice, combined with my research skills and experience, makes me an ideal candidate for the program. I am excited about…</a:t>
            </a:r>
            <a:endParaRPr lang="en-US" altLang="zh-CN" sz="2200">
              <a:latin typeface="Times New Roman" panose="02020603050405020304" charset="0"/>
              <a:cs typeface="Times New Roman" panose="02020603050405020304" charset="0"/>
            </a:endParaRPr>
          </a:p>
          <a:p>
            <a:pPr marL="342900" indent="-342900" algn="just"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As a final note, I am excited to pursue a degree in Environmental Science at this university. My passion for the environment, combined with my experience in environmental research, makes me confident that I have the knowledge and skills to make a meaningful impact in this field. I am eager to…</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777430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C. Tips for Writing Personal Statements</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273810" y="1608455"/>
            <a:ext cx="9228455" cy="2630170"/>
          </a:xfrm>
          <a:prstGeom prst="rect">
            <a:avLst/>
          </a:prstGeom>
          <a:noFill/>
        </p:spPr>
        <p:txBody>
          <a:bodyPr wrap="square" rtlCol="0">
            <a:spAutoFit/>
          </a:bodyPr>
          <a:p>
            <a:pPr marL="342900" indent="-342900"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One size does not fit all.</a:t>
            </a:r>
            <a:endParaRPr lang="en-US" altLang="zh-CN" sz="2200">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It is personal.</a:t>
            </a:r>
            <a:endParaRPr lang="en-US" altLang="zh-CN" sz="2200">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Set aside enough time.</a:t>
            </a:r>
            <a:endParaRPr lang="en-US" altLang="zh-CN" sz="2200">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Pay attention to your spelling, grammar, and vocabulary.</a:t>
            </a:r>
            <a:endParaRPr lang="en-US" altLang="zh-CN" sz="2200">
              <a:latin typeface="Times New Roman" panose="02020603050405020304" charset="0"/>
              <a:cs typeface="Times New Roman" panose="02020603050405020304" charset="0"/>
            </a:endParaRPr>
          </a:p>
          <a:p>
            <a:pPr marL="342900" indent="-342900" fontAlgn="auto">
              <a:lnSpc>
                <a:spcPct val="150000"/>
              </a:lnSpc>
              <a:buFont typeface="Arial" panose="020B0604020202020204" pitchFamily="34" charset="0"/>
              <a:buChar char="•"/>
            </a:pPr>
            <a:r>
              <a:rPr lang="en-US" altLang="zh-CN" sz="2200">
                <a:latin typeface="Times New Roman" panose="02020603050405020304" charset="0"/>
                <a:cs typeface="Times New Roman" panose="02020603050405020304" charset="0"/>
              </a:rPr>
              <a:t>Avoid humorous and flashy opening and closing.</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文本框 1"/>
          <p:cNvSpPr txBox="1"/>
          <p:nvPr/>
        </p:nvSpPr>
        <p:spPr>
          <a:xfrm>
            <a:off x="1384935" y="638175"/>
            <a:ext cx="7774305" cy="521970"/>
          </a:xfrm>
          <a:prstGeom prst="rect">
            <a:avLst/>
          </a:prstGeom>
          <a:solidFill>
            <a:srgbClr val="ABC0D1"/>
          </a:solidFill>
        </p:spPr>
        <p:txBody>
          <a:bodyPr wrap="square" rtlCol="0">
            <a:spAutoFit/>
          </a:bodyPr>
          <a:lstStyle/>
          <a:p>
            <a:r>
              <a:rPr lang="en-US" altLang="zh-CN" sz="2800" b="1">
                <a:latin typeface="Times New Roman" panose="02020603050405020304" charset="0"/>
                <a:cs typeface="Times New Roman" panose="02020603050405020304" charset="0"/>
              </a:rPr>
              <a:t>D. Dos and Don’ts of Personal Statements</a:t>
            </a:r>
            <a:endParaRPr lang="en-US" altLang="zh-CN" sz="2800" b="1">
              <a:latin typeface="Times New Roman" panose="02020603050405020304" charset="0"/>
              <a:cs typeface="Times New Roman" panose="02020603050405020304" charset="0"/>
            </a:endParaRPr>
          </a:p>
        </p:txBody>
      </p:sp>
      <p:sp>
        <p:nvSpPr>
          <p:cNvPr id="5" name="文本框 4"/>
          <p:cNvSpPr txBox="1"/>
          <p:nvPr/>
        </p:nvSpPr>
        <p:spPr>
          <a:xfrm>
            <a:off x="1102995" y="1160145"/>
            <a:ext cx="9936480" cy="5109845"/>
          </a:xfrm>
          <a:prstGeom prst="rect">
            <a:avLst/>
          </a:prstGeom>
          <a:noFill/>
        </p:spPr>
        <p:txBody>
          <a:bodyPr wrap="square" rtlCol="0">
            <a:spAutoFit/>
          </a:bodyPr>
          <a:p>
            <a:pPr indent="0" fontAlgn="auto">
              <a:lnSpc>
                <a:spcPct val="150000"/>
              </a:lnSpc>
              <a:buNone/>
            </a:pPr>
            <a:r>
              <a:rPr lang="en-US" altLang="zh-CN" sz="2400" b="1">
                <a:latin typeface="Times New Roman" panose="02020603050405020304" charset="0"/>
                <a:cs typeface="Times New Roman" panose="02020603050405020304" charset="0"/>
              </a:rPr>
              <a:t>Dos:</a:t>
            </a:r>
            <a:endParaRPr lang="en-US" altLang="zh-CN" sz="2400" b="1">
              <a:latin typeface="Times New Roman" panose="02020603050405020304" charset="0"/>
              <a:cs typeface="Times New Roman" panose="02020603050405020304" charset="0"/>
            </a:endParaRPr>
          </a:p>
          <a:p>
            <a:pPr marL="342900" indent="-342900" algn="just" fontAlgn="auto">
              <a:lnSpc>
                <a:spcPct val="120000"/>
              </a:lnSpc>
              <a:buFont typeface="Arial" panose="020B0604020202020204" pitchFamily="34" charset="0"/>
              <a:buChar char="•"/>
            </a:pPr>
            <a:r>
              <a:rPr lang="en-US" altLang="zh-CN" sz="2200">
                <a:latin typeface="Times New Roman" panose="02020603050405020304" charset="0"/>
                <a:cs typeface="Times New Roman" panose="02020603050405020304" charset="0"/>
              </a:rPr>
              <a:t>Do talk about why you are a good candidate—talk about you, your motivations, and what brings you to this course or program.</a:t>
            </a:r>
            <a:endParaRPr lang="en-US" altLang="zh-CN" sz="2200">
              <a:latin typeface="Times New Roman" panose="02020603050405020304" charset="0"/>
              <a:cs typeface="Times New Roman" panose="02020603050405020304" charset="0"/>
            </a:endParaRPr>
          </a:p>
          <a:p>
            <a:pPr marL="342900" indent="-342900" algn="just" fontAlgn="auto">
              <a:lnSpc>
                <a:spcPct val="120000"/>
              </a:lnSpc>
              <a:buFont typeface="Arial" panose="020B0604020202020204" pitchFamily="34" charset="0"/>
              <a:buChar char="•"/>
            </a:pPr>
            <a:r>
              <a:rPr lang="en-US" altLang="zh-CN" sz="2200">
                <a:latin typeface="Times New Roman" panose="02020603050405020304" charset="0"/>
                <a:cs typeface="Times New Roman" panose="02020603050405020304" charset="0"/>
              </a:rPr>
              <a:t>Do be enthusiastic—if you show you are interested in the course or program, it may help you get a place.</a:t>
            </a:r>
            <a:endParaRPr lang="en-US" altLang="zh-CN" sz="2200">
              <a:latin typeface="Times New Roman" panose="02020603050405020304" charset="0"/>
              <a:cs typeface="Times New Roman" panose="02020603050405020304" charset="0"/>
            </a:endParaRPr>
          </a:p>
          <a:p>
            <a:pPr marL="342900" indent="-342900" algn="just" fontAlgn="auto">
              <a:lnSpc>
                <a:spcPct val="120000"/>
              </a:lnSpc>
              <a:buFont typeface="Arial" panose="020B0604020202020204" pitchFamily="34" charset="0"/>
              <a:buChar char="•"/>
            </a:pPr>
            <a:r>
              <a:rPr lang="en-US" altLang="zh-CN" sz="2200">
                <a:latin typeface="Times New Roman" panose="02020603050405020304" charset="0"/>
                <a:cs typeface="Times New Roman" panose="02020603050405020304" charset="0"/>
              </a:rPr>
              <a:t>Do make it relevant—connect what you are saying with the course or program and with your experiences.</a:t>
            </a:r>
            <a:endParaRPr lang="en-US" altLang="zh-CN" sz="2200">
              <a:latin typeface="Times New Roman" panose="02020603050405020304" charset="0"/>
              <a:cs typeface="Times New Roman" panose="02020603050405020304" charset="0"/>
            </a:endParaRPr>
          </a:p>
          <a:p>
            <a:pPr marL="342900" indent="-342900" algn="just" fontAlgn="auto">
              <a:lnSpc>
                <a:spcPct val="120000"/>
              </a:lnSpc>
              <a:buFont typeface="Arial" panose="020B0604020202020204" pitchFamily="34" charset="0"/>
              <a:buChar char="•"/>
            </a:pPr>
            <a:r>
              <a:rPr lang="en-US" altLang="zh-CN" sz="2200">
                <a:latin typeface="Times New Roman" panose="02020603050405020304" charset="0"/>
                <a:cs typeface="Times New Roman" panose="02020603050405020304" charset="0"/>
              </a:rPr>
              <a:t>Do outline your ideas clearly.</a:t>
            </a:r>
            <a:endParaRPr lang="en-US" altLang="zh-CN" sz="2200">
              <a:latin typeface="Times New Roman" panose="02020603050405020304" charset="0"/>
              <a:cs typeface="Times New Roman" panose="02020603050405020304" charset="0"/>
            </a:endParaRPr>
          </a:p>
          <a:p>
            <a:pPr marL="342900" indent="-342900" algn="just" fontAlgn="auto">
              <a:lnSpc>
                <a:spcPct val="120000"/>
              </a:lnSpc>
              <a:buFont typeface="Arial" panose="020B0604020202020204" pitchFamily="34" charset="0"/>
              <a:buChar char="•"/>
            </a:pPr>
            <a:r>
              <a:rPr lang="en-US" altLang="zh-CN" sz="2200">
                <a:latin typeface="Times New Roman" panose="02020603050405020304" charset="0"/>
                <a:cs typeface="Times New Roman" panose="02020603050405020304" charset="0"/>
              </a:rPr>
              <a:t>Do avoid the negatives—highlight the positives about you, and show your strengths.</a:t>
            </a:r>
            <a:endParaRPr lang="en-US" altLang="zh-CN" sz="2200">
              <a:latin typeface="Times New Roman" panose="02020603050405020304" charset="0"/>
              <a:cs typeface="Times New Roman" panose="02020603050405020304" charset="0"/>
            </a:endParaRPr>
          </a:p>
          <a:p>
            <a:pPr marL="342900" indent="-342900" algn="just" fontAlgn="auto">
              <a:lnSpc>
                <a:spcPct val="120000"/>
              </a:lnSpc>
              <a:buFont typeface="Arial" panose="020B0604020202020204" pitchFamily="34" charset="0"/>
              <a:buChar char="•"/>
            </a:pPr>
            <a:r>
              <a:rPr lang="en-US" altLang="zh-CN" sz="2200">
                <a:latin typeface="Times New Roman" panose="02020603050405020304" charset="0"/>
                <a:cs typeface="Times New Roman" panose="02020603050405020304" charset="0"/>
              </a:rPr>
              <a:t>Do expect to produce several drafts of your personal statement before being totally happy with it.</a:t>
            </a:r>
            <a:endParaRPr lang="en-US" altLang="zh-CN" sz="2200">
              <a:latin typeface="Times New Roman" panose="02020603050405020304" charset="0"/>
              <a:cs typeface="Times New Roman" panose="02020603050405020304" charset="0"/>
            </a:endParaRPr>
          </a:p>
          <a:p>
            <a:pPr marL="342900" indent="-342900" algn="just" fontAlgn="auto">
              <a:lnSpc>
                <a:spcPct val="120000"/>
              </a:lnSpc>
              <a:buFont typeface="Arial" panose="020B0604020202020204" pitchFamily="34" charset="0"/>
              <a:buChar char="•"/>
            </a:pPr>
            <a:r>
              <a:rPr lang="en-US" altLang="zh-CN" sz="2200">
                <a:latin typeface="Times New Roman" panose="02020603050405020304" charset="0"/>
                <a:cs typeface="Times New Roman" panose="02020603050405020304" charset="0"/>
              </a:rPr>
              <a:t>Do ask people you trust for their feedback.</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5" name="文本框 4"/>
          <p:cNvSpPr txBox="1"/>
          <p:nvPr/>
        </p:nvSpPr>
        <p:spPr>
          <a:xfrm>
            <a:off x="1102995" y="874395"/>
            <a:ext cx="9936480" cy="4453890"/>
          </a:xfrm>
          <a:prstGeom prst="rect">
            <a:avLst/>
          </a:prstGeom>
          <a:noFill/>
        </p:spPr>
        <p:txBody>
          <a:bodyPr wrap="square" rtlCol="0">
            <a:spAutoFit/>
          </a:bodyPr>
          <a:p>
            <a:pPr indent="0" fontAlgn="auto">
              <a:lnSpc>
                <a:spcPct val="150000"/>
              </a:lnSpc>
              <a:buNone/>
            </a:pPr>
            <a:r>
              <a:rPr lang="en-US" altLang="zh-CN" sz="2400" b="1">
                <a:latin typeface="Times New Roman" panose="02020603050405020304" charset="0"/>
                <a:cs typeface="Times New Roman" panose="02020603050405020304" charset="0"/>
              </a:rPr>
              <a:t>Don’ts:</a:t>
            </a:r>
            <a:endParaRPr lang="en-US" altLang="zh-CN" sz="2400" b="1">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Don’t be modest or shy—you want your passions to come across. </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Don’t exaggerate—if you do, you may get caught out in an interview when asked to elaborate on an interesting achievement.</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Don’t use quotes from someone else, or clich</a:t>
            </a:r>
            <a:r>
              <a:rPr lang="en-US" altLang="en-US" sz="2200">
                <a:latin typeface="Times New Roman" panose="02020603050405020304" charset="0"/>
                <a:cs typeface="Times New Roman" panose="02020603050405020304" charset="0"/>
              </a:rPr>
              <a:t>é</a:t>
            </a:r>
            <a:r>
              <a:rPr lang="en-US" altLang="zh-CN" sz="2200">
                <a:latin typeface="Times New Roman" panose="02020603050405020304" charset="0"/>
                <a:cs typeface="Times New Roman" panose="02020603050405020304" charset="0"/>
              </a:rPr>
              <a:t>s.</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Don’t leave it to the last minute—your statement will seem rushed and important information could be left out.</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Don’t let spelling and grammatical errors spoil your statement, or just rely on a spellchecker. Proofread as many times as possible.</a:t>
            </a:r>
            <a:endParaRPr lang="en-US" altLang="zh-CN" sz="2200">
              <a:latin typeface="Times New Roman" panose="02020603050405020304" charset="0"/>
              <a:cs typeface="Times New Roman" panose="02020603050405020304" charset="0"/>
            </a:endParaRPr>
          </a:p>
          <a:p>
            <a:pPr marL="342900" indent="-342900" algn="just" fontAlgn="auto">
              <a:lnSpc>
                <a:spcPct val="125000"/>
              </a:lnSpc>
              <a:buFont typeface="Arial" panose="020B0604020202020204" pitchFamily="34" charset="0"/>
              <a:buChar char="•"/>
            </a:pPr>
            <a:r>
              <a:rPr lang="en-US" altLang="zh-CN" sz="2200">
                <a:latin typeface="Times New Roman" panose="02020603050405020304" charset="0"/>
                <a:cs typeface="Times New Roman" panose="02020603050405020304" charset="0"/>
              </a:rPr>
              <a:t>Don’t copy and paste—make your statement original.</a:t>
            </a:r>
            <a:endParaRPr lang="en-US" altLang="zh-CN" sz="22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 y="2540"/>
            <a:ext cx="4102735" cy="6855460"/>
          </a:xfrm>
          <a:prstGeom prst="rect">
            <a:avLst/>
          </a:prstGeom>
          <a:solidFill>
            <a:srgbClr val="ADC0D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矩形 2"/>
          <p:cNvSpPr/>
          <p:nvPr/>
        </p:nvSpPr>
        <p:spPr>
          <a:xfrm>
            <a:off x="4102735" y="0"/>
            <a:ext cx="2407920" cy="6858000"/>
          </a:xfrm>
          <a:prstGeom prst="rect">
            <a:avLst/>
          </a:prstGeom>
          <a:solidFill>
            <a:srgbClr val="E6E0E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1912573" y="1287254"/>
            <a:ext cx="3406471" cy="3406471"/>
          </a:xfrm>
          <a:prstGeom prst="diamond">
            <a:avLst/>
          </a:prstGeom>
          <a:solidFill>
            <a:srgbClr val="E4E0E1"/>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2224855" y="1599536"/>
            <a:ext cx="2781907"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2428079" y="1802760"/>
            <a:ext cx="2375459" cy="2375459"/>
          </a:xfrm>
          <a:prstGeom prst="diamond">
            <a:avLst/>
          </a:prstGeom>
          <a:solidFill>
            <a:srgbClr val="CAD0D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Georgia" panose="02040502050405020303" pitchFamily="18" charset="0"/>
              </a:rPr>
              <a:t>WRITING</a:t>
            </a:r>
            <a:endParaRPr lang="en-US" altLang="zh-CN" sz="1600" dirty="0">
              <a:latin typeface="Georgia" panose="02040502050405020303" pitchFamily="18" charset="0"/>
            </a:endParaRPr>
          </a:p>
        </p:txBody>
      </p:sp>
      <p:grpSp>
        <p:nvGrpSpPr>
          <p:cNvPr id="34" name="组合 33"/>
          <p:cNvGrpSpPr/>
          <p:nvPr/>
        </p:nvGrpSpPr>
        <p:grpSpPr>
          <a:xfrm rot="16200000" flipH="1">
            <a:off x="4789946" y="2710786"/>
            <a:ext cx="1442024" cy="719424"/>
            <a:chOff x="2467503" y="4400363"/>
            <a:chExt cx="1442024" cy="719424"/>
          </a:xfrm>
        </p:grpSpPr>
        <p:cxnSp>
          <p:nvCxnSpPr>
            <p:cNvPr id="31" name="PA_直接连接符 30"/>
            <p:cNvCxnSpPr/>
            <p:nvPr>
              <p:custDataLst>
                <p:tags r:id="rId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PA_菱形 23"/>
          <p:cNvSpPr/>
          <p:nvPr>
            <p:custDataLst>
              <p:tags r:id="rId6"/>
            </p:custDataLst>
          </p:nvPr>
        </p:nvSpPr>
        <p:spPr>
          <a:xfrm>
            <a:off x="2161540" y="1599565"/>
            <a:ext cx="601980" cy="60198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7"/>
            </p:custDataLst>
          </p:nvPr>
        </p:nvSpPr>
        <p:spPr>
          <a:xfrm>
            <a:off x="2763520" y="855980"/>
            <a:ext cx="422275" cy="422275"/>
          </a:xfrm>
          <a:prstGeom prst="diamond">
            <a:avLst/>
          </a:prstGeom>
          <a:solidFill>
            <a:srgbClr val="CAD0D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0" name="PA_菱形 23"/>
          <p:cNvSpPr/>
          <p:nvPr>
            <p:custDataLst>
              <p:tags r:id="rId8"/>
            </p:custDataLst>
          </p:nvPr>
        </p:nvSpPr>
        <p:spPr>
          <a:xfrm>
            <a:off x="2139315" y="56388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9"/>
            </p:custDataLst>
          </p:nvPr>
        </p:nvGrpSpPr>
        <p:grpSpPr>
          <a:xfrm>
            <a:off x="5182600" y="5711062"/>
            <a:ext cx="369806" cy="856603"/>
            <a:chOff x="6697441" y="5773974"/>
            <a:chExt cx="439960" cy="1019104"/>
          </a:xfrm>
        </p:grpSpPr>
        <p:grpSp>
          <p:nvGrpSpPr>
            <p:cNvPr id="50" name="PA_组合 49"/>
            <p:cNvGrpSpPr/>
            <p:nvPr>
              <p:custDataLst>
                <p:tags r:id="rId10"/>
              </p:custDataLst>
            </p:nvPr>
          </p:nvGrpSpPr>
          <p:grpSpPr>
            <a:xfrm>
              <a:off x="6698167" y="6159623"/>
              <a:ext cx="439234" cy="219131"/>
              <a:chOff x="2467501" y="4444780"/>
              <a:chExt cx="1442026" cy="719417"/>
            </a:xfrm>
          </p:grpSpPr>
          <p:cxnSp>
            <p:nvCxnSpPr>
              <p:cNvPr id="51" name="PA_直接连接符 30"/>
              <p:cNvCxnSpPr/>
              <p:nvPr>
                <p:custDataLst>
                  <p:tags r:id="rId11"/>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12"/>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4"/>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5"/>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6"/>
              </p:custDataLst>
            </p:nvPr>
          </p:nvGrpSpPr>
          <p:grpSpPr>
            <a:xfrm>
              <a:off x="6697441" y="6573945"/>
              <a:ext cx="439233" cy="219133"/>
              <a:chOff x="2467503" y="4400363"/>
              <a:chExt cx="1442024" cy="719424"/>
            </a:xfrm>
          </p:grpSpPr>
          <p:cxnSp>
            <p:nvCxnSpPr>
              <p:cNvPr id="57"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19"/>
            </p:custDataLst>
          </p:nvPr>
        </p:nvSpPr>
        <p:spPr>
          <a:xfrm flipH="1">
            <a:off x="10267315" y="407035"/>
            <a:ext cx="601980" cy="601980"/>
          </a:xfrm>
          <a:prstGeom prst="diamond">
            <a:avLst/>
          </a:prstGeom>
          <a:solidFill>
            <a:srgbClr val="ADC0D1"/>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20"/>
            </p:custDataLst>
          </p:nvPr>
        </p:nvSpPr>
        <p:spPr>
          <a:xfrm flipH="1">
            <a:off x="8986520" y="852805"/>
            <a:ext cx="422275" cy="422275"/>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21"/>
            </p:custDataLst>
          </p:nvPr>
        </p:nvSpPr>
        <p:spPr>
          <a:xfrm flipH="1">
            <a:off x="11590020" y="1310640"/>
            <a:ext cx="288925" cy="288925"/>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0579735" y="5311775"/>
            <a:ext cx="1097280" cy="583565"/>
          </a:xfrm>
          <a:prstGeom prst="rect">
            <a:avLst/>
          </a:prstGeom>
          <a:noFill/>
        </p:spPr>
        <p:txBody>
          <a:bodyPr wrap="square" rtlCol="0">
            <a:spAutoFit/>
          </a:bodyPr>
          <a:lstStyle/>
          <a:p>
            <a:r>
              <a:rPr lang="en-US" altLang="zh-CN" sz="3200"/>
              <a:t>END</a:t>
            </a:r>
            <a:endParaRPr lang="en-US" altLang="zh-CN" sz="3200"/>
          </a:p>
        </p:txBody>
      </p:sp>
      <p:sp>
        <p:nvSpPr>
          <p:cNvPr id="17" name="文本框 16"/>
          <p:cNvSpPr txBox="1"/>
          <p:nvPr/>
        </p:nvSpPr>
        <p:spPr>
          <a:xfrm>
            <a:off x="6980995" y="2468843"/>
            <a:ext cx="6838075" cy="829945"/>
          </a:xfrm>
          <a:prstGeom prst="rect">
            <a:avLst/>
          </a:prstGeom>
          <a:noFill/>
        </p:spPr>
        <p:txBody>
          <a:bodyPr wrap="square" rtlCol="0">
            <a:spAutoFit/>
          </a:bodyPr>
          <a:lstStyle/>
          <a:p>
            <a:pPr lvl="0" algn="ctr"/>
            <a:r>
              <a:rPr lang="en-US" altLang="zh-CN" sz="4800" dirty="0">
                <a:solidFill>
                  <a:prstClr val="black"/>
                </a:solidFill>
                <a:latin typeface="Calibri Light" panose="020F0302020204030204"/>
                <a:ea typeface="方正细谭黑简体"/>
                <a:sym typeface="Calibri Light" panose="020F0302020204030204"/>
              </a:rPr>
              <a:t>THANK YOU</a:t>
            </a:r>
            <a:endParaRPr lang="en-US" altLang="zh-CN" sz="4800" dirty="0">
              <a:solidFill>
                <a:prstClr val="black"/>
              </a:solidFill>
              <a:latin typeface="Calibri Light" panose="020F0302020204030204"/>
              <a:ea typeface="方正细谭黑简体"/>
              <a:sym typeface="Calibri Light" panose="020F0302020204030204"/>
            </a:endParaRPr>
          </a:p>
        </p:txBody>
      </p:sp>
      <p:sp>
        <p:nvSpPr>
          <p:cNvPr id="30" name="矩形 2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449310" y="4110990"/>
            <a:ext cx="3591560" cy="521970"/>
          </a:xfrm>
          <a:prstGeom prst="rect">
            <a:avLst/>
          </a:prstGeom>
        </p:spPr>
        <p:txBody>
          <a:bodyPr wrap="square">
            <a:spAutoFit/>
          </a:bodyPr>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Practice makes perfect</a:t>
            </a:r>
            <a:endParaRPr lang="en-US" altLang="zh-CN" sz="1400" dirty="0">
              <a:solidFill>
                <a:schemeClr val="tx1">
                  <a:lumMod val="65000"/>
                  <a:lumOff val="35000"/>
                </a:schemeClr>
              </a:solidFill>
              <a:latin typeface="Times New Roman" panose="02020603050405020304" charset="0"/>
              <a:cs typeface="Times New Roman" panose="02020603050405020304" charset="0"/>
              <a:sym typeface="+mn-lt"/>
            </a:endParaRPr>
          </a:p>
          <a:p>
            <a:pPr algn="ctr"/>
            <a:r>
              <a:rPr lang="en-US" altLang="zh-CN" sz="1400" dirty="0">
                <a:solidFill>
                  <a:schemeClr val="tx1">
                    <a:lumMod val="65000"/>
                    <a:lumOff val="35000"/>
                  </a:schemeClr>
                </a:solidFill>
                <a:latin typeface="Times New Roman" panose="02020603050405020304" charset="0"/>
                <a:cs typeface="Times New Roman" panose="02020603050405020304" charset="0"/>
                <a:sym typeface="+mn-lt"/>
              </a:rPr>
              <a:t>Well begin is half done</a:t>
            </a:r>
            <a:r>
              <a:rPr lang="en-US" altLang="zh-CN" sz="1400" dirty="0">
                <a:solidFill>
                  <a:schemeClr val="bg1"/>
                </a:solidFill>
                <a:cs typeface="+mn-ea"/>
                <a:sym typeface="+mn-lt"/>
              </a:rPr>
              <a:t> </a:t>
            </a:r>
            <a:endParaRPr lang="en-US" altLang="zh-CN" sz="14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comb/>
      </p:transition>
    </mc:Choice>
    <mc:Fallback>
      <p:transition spd="slow">
        <p:comb/>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0" grpId="0"/>
      <p:bldP spid="13" grpId="0"/>
      <p:bldP spid="13"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132"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2" name="Title 1"/>
          <p:cNvSpPr>
            <a:spLocks noGrp="1"/>
          </p:cNvSpPr>
          <p:nvPr/>
        </p:nvSpPr>
        <p:spPr>
          <a:xfrm>
            <a:off x="1683385" y="449580"/>
            <a:ext cx="8229600" cy="102044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3600" b="1">
                <a:latin typeface="Times New Roman" panose="02020603050405020304" charset="0"/>
                <a:cs typeface="Times New Roman" panose="02020603050405020304" charset="0"/>
                <a:sym typeface="+mn-ea"/>
              </a:rPr>
              <a:t> What is a Personal Statement?</a:t>
            </a:r>
            <a:endParaRPr lang="en-US" altLang="zh-CN" sz="3600" b="1">
              <a:latin typeface="Times New Roman" panose="02020603050405020304" charset="0"/>
              <a:cs typeface="Times New Roman" panose="02020603050405020304" charset="0"/>
              <a:sym typeface="+mn-ea"/>
            </a:endParaRPr>
          </a:p>
        </p:txBody>
      </p:sp>
      <p:sp>
        <p:nvSpPr>
          <p:cNvPr id="5" name="文本框 4"/>
          <p:cNvSpPr txBox="1"/>
          <p:nvPr/>
        </p:nvSpPr>
        <p:spPr>
          <a:xfrm>
            <a:off x="1165225" y="1350010"/>
            <a:ext cx="9861550" cy="4707890"/>
          </a:xfrm>
          <a:prstGeom prst="rect">
            <a:avLst/>
          </a:prstGeom>
          <a:noFill/>
        </p:spPr>
        <p:txBody>
          <a:bodyPr wrap="square" rtlCol="0">
            <a:spAutoFit/>
          </a:bodyPr>
          <a:p>
            <a:pPr marL="0" indent="609600" algn="just" fontAlgn="auto">
              <a:lnSpc>
                <a:spcPct val="125000"/>
              </a:lnSpc>
              <a:spcBef>
                <a:spcPts val="0"/>
              </a:spcBef>
              <a:buNone/>
            </a:pPr>
            <a:r>
              <a:rPr lang="en-US" altLang="zh-CN" sz="2400">
                <a:latin typeface="Times New Roman" panose="02020603050405020304" charset="0"/>
                <a:cs typeface="Times New Roman" panose="02020603050405020304" charset="0"/>
              </a:rPr>
              <a:t>A personal statement for an MA, MS, or Ph.D. application is an opportunity to </a:t>
            </a:r>
            <a:r>
              <a:rPr lang="en-US" altLang="zh-CN" sz="2400" b="1">
                <a:latin typeface="Times New Roman" panose="02020603050405020304" charset="0"/>
                <a:cs typeface="Times New Roman" panose="02020603050405020304" charset="0"/>
              </a:rPr>
              <a:t>explain your motivations and interests in pursuing master-level or doctoral-level studies</a:t>
            </a:r>
            <a:r>
              <a:rPr lang="en-US" altLang="zh-CN" sz="2400">
                <a:latin typeface="Times New Roman" panose="02020603050405020304" charset="0"/>
                <a:cs typeface="Times New Roman" panose="02020603050405020304" charset="0"/>
              </a:rPr>
              <a:t>. Commonly speaking, a personal statement contains:</a:t>
            </a:r>
            <a:endParaRPr lang="en-US" altLang="zh-CN" sz="24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400">
                <a:latin typeface="Times New Roman" panose="02020603050405020304" charset="0"/>
                <a:cs typeface="Times New Roman" panose="02020603050405020304" charset="0"/>
              </a:rPr>
              <a:t>A summary of your academic qualifications and research experience. </a:t>
            </a:r>
            <a:endParaRPr lang="en-US" altLang="zh-CN" sz="24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400">
                <a:latin typeface="Times New Roman" panose="02020603050405020304" charset="0"/>
                <a:cs typeface="Times New Roman" panose="02020603050405020304" charset="0"/>
              </a:rPr>
              <a:t>An explanation of why you want to pursue an MA, MS, or Ph.D. degree. </a:t>
            </a:r>
            <a:endParaRPr lang="en-US" altLang="zh-CN" sz="24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400">
                <a:latin typeface="Times New Roman" panose="02020603050405020304" charset="0"/>
                <a:cs typeface="Times New Roman" panose="02020603050405020304" charset="0"/>
              </a:rPr>
              <a:t>What areas of research interest you most. </a:t>
            </a:r>
            <a:endParaRPr lang="en-US" altLang="zh-CN" sz="24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400">
                <a:latin typeface="Times New Roman" panose="02020603050405020304" charset="0"/>
                <a:cs typeface="Times New Roman" panose="02020603050405020304" charset="0"/>
              </a:rPr>
              <a:t>How your previous coursework has prepared you for master or doctoral study. </a:t>
            </a:r>
            <a:endParaRPr lang="en-US" altLang="zh-CN" sz="2400">
              <a:latin typeface="Times New Roman" panose="02020603050405020304" charset="0"/>
              <a:cs typeface="Times New Roman" panose="02020603050405020304" charset="0"/>
            </a:endParaRPr>
          </a:p>
          <a:p>
            <a:pPr marL="342900" indent="-342900" algn="just" fontAlgn="auto">
              <a:lnSpc>
                <a:spcPct val="125000"/>
              </a:lnSpc>
              <a:spcBef>
                <a:spcPts val="0"/>
              </a:spcBef>
              <a:buFont typeface="Arial" panose="020B0604020202020204" pitchFamily="34" charset="0"/>
              <a:buChar char="•"/>
            </a:pPr>
            <a:r>
              <a:rPr lang="en-US" altLang="zh-CN" sz="2400">
                <a:latin typeface="Times New Roman" panose="02020603050405020304" charset="0"/>
                <a:cs typeface="Times New Roman" panose="02020603050405020304" charset="0"/>
              </a:rPr>
              <a:t>Any relevant skills or experience that would make you an ideal candidate.</a:t>
            </a:r>
            <a:endParaRPr lang="en-US" altLang="zh-CN" sz="2400">
              <a:latin typeface="Times New Roman" panose="02020603050405020304" charset="0"/>
              <a:cs typeface="Times New Roman" panose="02020603050405020304" charset="0"/>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65505" y="955040"/>
            <a:ext cx="10398125" cy="535241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endParaRPr lang="en-US" altLang="zh-CN" sz="2200" b="1">
              <a:solidFill>
                <a:schemeClr val="tx2"/>
              </a:solidFill>
              <a:latin typeface="Times New Roman" panose="02020603050405020304" charset="0"/>
              <a:cs typeface="Times New Roman" panose="02020603050405020304" charset="0"/>
              <a:sym typeface="+mn-ea"/>
            </a:endParaRPr>
          </a:p>
          <a:p>
            <a:pPr indent="0" algn="just" fontAlgn="auto">
              <a:lnSpc>
                <a:spcPct val="125000"/>
              </a:lnSpc>
            </a:pPr>
            <a:r>
              <a:rPr lang="en-US" altLang="zh-CN" sz="2400" b="1">
                <a:solidFill>
                  <a:schemeClr val="accent2">
                    <a:lumMod val="75000"/>
                  </a:schemeClr>
                </a:solidFill>
                <a:latin typeface="Times New Roman" panose="02020603050405020304" charset="0"/>
                <a:cs typeface="Times New Roman" panose="02020603050405020304" charset="0"/>
                <a:sym typeface="+mn-ea"/>
              </a:rPr>
              <a:t>Model 1</a:t>
            </a:r>
            <a:endParaRPr lang="en-US" altLang="zh-CN" sz="2400" b="1">
              <a:solidFill>
                <a:schemeClr val="accent2">
                  <a:lumMod val="75000"/>
                </a:schemeClr>
              </a:solidFill>
              <a:latin typeface="Times New Roman" panose="02020603050405020304" charset="0"/>
              <a:cs typeface="Times New Roman" panose="02020603050405020304" charset="0"/>
              <a:sym typeface="+mn-ea"/>
            </a:endParaRPr>
          </a:p>
          <a:p>
            <a:pPr indent="0" algn="just" fontAlgn="auto">
              <a:lnSpc>
                <a:spcPct val="100000"/>
              </a:lnSpc>
            </a:pPr>
            <a:endParaRPr lang="en-US" altLang="zh-CN" sz="2200" b="1">
              <a:solidFill>
                <a:schemeClr val="tx2"/>
              </a:solidFill>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sym typeface="+mn-ea"/>
              </a:rPr>
              <a:t>My interest in science dates back to my years in high school, where I excelled in physics, chemistry, and math. When I was a senior, I took a first-year calculus course at a local college (such an advanced-level class was not available in high school) and earned an A. It seemed only logical that I pursue a career in electrical engineering.</a:t>
            </a:r>
            <a:endParaRPr lang="en-US" altLang="zh-CN" sz="2200">
              <a:solidFill>
                <a:schemeClr val="tx2"/>
              </a:solidFill>
              <a:latin typeface="Times New Roman" panose="02020603050405020304" charset="0"/>
              <a:cs typeface="Times New Roman" panose="02020603050405020304" charset="0"/>
              <a:sym typeface="+mn-ea"/>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a:solidFill>
                <a:schemeClr val="tx2"/>
              </a:solidFill>
              <a:latin typeface="Times New Roman" panose="02020603050405020304" charset="0"/>
              <a:cs typeface="Times New Roman" panose="02020603050405020304" charset="0"/>
              <a:sym typeface="+mn-ea"/>
            </a:endParaRPr>
          </a:p>
          <a:p>
            <a:pPr indent="558800" algn="just" fontAlgn="auto">
              <a:lnSpc>
                <a:spcPct val="125000"/>
              </a:lnSpc>
              <a:extLst>
                <a:ext uri="{35155182-B16C-46BC-9424-99874614C6A1}">
                  <wpsdc:indentchars xmlns:wpsdc="http://www.wps.cn/officeDocument/2017/drawingmlCustomData" val="200" checksum="1956455923"/>
                </a:ext>
              </a:extLst>
            </a:pPr>
            <a:r>
              <a:rPr lang="en-US" altLang="zh-CN" sz="2200">
                <a:solidFill>
                  <a:schemeClr val="tx2"/>
                </a:solidFill>
                <a:latin typeface="Times New Roman" panose="02020603050405020304" charset="0"/>
                <a:cs typeface="Times New Roman" panose="02020603050405020304" charset="0"/>
                <a:sym typeface="+mn-ea"/>
              </a:rPr>
              <a:t>When I began my undergraduate career, I had the opportunity to be exposed to the full range of engineering courses, all of which tended to reinforce and solidify my intense interest in engineering. I have also had the opportunity to study a number of subjects in the humanities and they have been both enjoyable and enlightening, providing me with a new and different perspective on the world in which we live.</a:t>
            </a:r>
            <a:endParaRPr lang="en-US" altLang="zh-CN" sz="2200">
              <a:solidFill>
                <a:schemeClr val="tx2"/>
              </a:solidFill>
              <a:latin typeface="Times New Roman" panose="02020603050405020304" charset="0"/>
              <a:cs typeface="Times New Roman" panose="02020603050405020304" charset="0"/>
              <a:sym typeface="+mn-ea"/>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ctr" fontAlgn="auto">
              <a:lnSpc>
                <a:spcPct val="120000"/>
              </a:lnSpc>
              <a:extLst>
                <a:ext uri="{35155182-B16C-46BC-9424-99874614C6A1}">
                  <wpsdc:indentchars xmlns:wpsdc="http://www.wps.cn/officeDocument/2017/drawingmlCustomData" val="200" checksum="1956455923"/>
                </a:ext>
              </a:extLst>
            </a:pPr>
            <a:endParaRPr lang="en-US" altLang="en-US" sz="2200" b="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00000"/>
              </a:lnSpc>
              <a:extLst>
                <a:ext uri="{35155182-B16C-46BC-9424-99874614C6A1}">
                  <wpsdc:indentchars xmlns:wpsdc="http://www.wps.cn/officeDocument/2017/drawingmlCustomData" val="200" checksum="1956455923"/>
                </a:ext>
              </a:extLst>
            </a:pPr>
            <a:endParaRPr lang="en-US" altLang="zh-CN" sz="2200" b="1" i="1"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558800" algn="just" fontAlgn="auto">
              <a:lnSpc>
                <a:spcPct val="125000"/>
              </a:lnSpc>
              <a:extLst>
                <a:ext uri="{35155182-B16C-46BC-9424-99874614C6A1}">
                  <wpsdc:indentchars xmlns:wpsdc="http://www.wps.cn/officeDocument/2017/drawingmlCustomData" val="200" checksum="1956455923"/>
                </a:ext>
              </a:extLst>
            </a:pPr>
            <a:endParaRPr lang="en-US" altLang="zh-CN" sz="22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
        <p:nvSpPr>
          <p:cNvPr id="7" name="文本框 6"/>
          <p:cNvSpPr txBox="1"/>
          <p:nvPr/>
        </p:nvSpPr>
        <p:spPr>
          <a:xfrm>
            <a:off x="441960" y="0"/>
            <a:ext cx="4319905" cy="583565"/>
          </a:xfrm>
          <a:prstGeom prst="rect">
            <a:avLst/>
          </a:prstGeom>
          <a:solidFill>
            <a:schemeClr val="accent1">
              <a:lumMod val="75000"/>
            </a:schemeClr>
          </a:solidFill>
        </p:spPr>
        <p:txBody>
          <a:bodyPr wrap="square" rtlCol="0">
            <a:spAutoFit/>
          </a:bodyPr>
          <a:p>
            <a:r>
              <a:rPr lang="en-US" altLang="zh-CN" sz="2000" b="1">
                <a:sym typeface="Calibri Light" panose="020F0302020204030204"/>
              </a:rPr>
              <a:t> </a:t>
            </a:r>
            <a:r>
              <a:rPr lang="en-US" altLang="zh-CN" sz="3200" b="1">
                <a:solidFill>
                  <a:schemeClr val="bg1"/>
                </a:solidFill>
                <a:sym typeface="Calibri Light" panose="020F0302020204030204"/>
              </a:rPr>
              <a:t>Models and Analysis</a:t>
            </a:r>
            <a:endParaRPr lang="en-US" altLang="zh-CN" sz="3200" b="1">
              <a:solidFill>
                <a:schemeClr val="bg1"/>
              </a:solidFill>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890270" y="1028700"/>
            <a:ext cx="10278745"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609600" algn="just" fontAlgn="auto">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In the realm of engineering, I have developed a special interest in the field of laser technology and have even been taking a graduate course in quantum electronics. Among the 25 or so students in the course, I am the sole undergraduate. Another particular interest of mine is electromagnetics, and last summer, when I was a technical assistant at a world-famous local lab, I learned about its many practical applications, especially in relation to microstrip and antenna design. Management at this lab was sufficiently impressed with my work to ask that I return when I graduate. Of course, my plans following completion of my current studies are to move directly into graduate work towards my master’s in science. After I earn my master’s degree, I intend to start work on my Ph.D. in electrical engineering.</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960" y="582930"/>
            <a:ext cx="11308715" cy="5936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18" name="矩形: 圆角 36"/>
          <p:cNvSpPr/>
          <p:nvPr>
            <p:custDataLst>
              <p:tags r:id="rId2"/>
            </p:custDataLst>
          </p:nvPr>
        </p:nvSpPr>
        <p:spPr>
          <a:xfrm>
            <a:off x="917575" y="1028700"/>
            <a:ext cx="10251440" cy="5184775"/>
          </a:xfrm>
          <a:prstGeom prst="roundRect">
            <a:avLst/>
          </a:prstGeom>
          <a:solidFill>
            <a:srgbClr val="C5C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0" algn="just" fontAlgn="auto">
              <a:lnSpc>
                <a:spcPct val="125000"/>
              </a:lnSpc>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0" algn="just" fontAlgn="auto">
              <a:lnSpc>
                <a:spcPct val="125000"/>
              </a:lnSpc>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Later I would like to work in the area of research and development for private industry. It is in R&amp;D that I believe I can make the greatest contribution, utilizing my theoretical background and creativity as a scientist.</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lnSpc>
                <a:spcPct val="125000"/>
              </a:lnSpc>
              <a:extLst>
                <a:ext uri="{35155182-B16C-46BC-9424-99874614C6A1}">
                  <wpsdc:indentchars xmlns:wpsdc="http://www.wps.cn/officeDocument/2017/drawingmlCustomData" val="200" checksum="4158780845"/>
                </a:ext>
              </a:extLst>
            </a:pPr>
            <a:r>
              <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rPr>
              <a:t>I am highly aware of the superb reputation of your school, and my conversations with several of your alumni have served to deepen my interest in attending. I know that, in addition to your excellent faculty, your computer facilities are among the best in the state. I hope you will give me the privilege of continuing my studies at your fine institution.</a:t>
            </a: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a:p>
            <a:pPr indent="609600" algn="just" fontAlgn="auto">
              <a:extLst>
                <a:ext uri="{35155182-B16C-46BC-9424-99874614C6A1}">
                  <wpsdc:indentchars xmlns:wpsdc="http://www.wps.cn/officeDocument/2017/drawingmlCustomData" val="200" checksum="4158780845"/>
                </a:ext>
              </a:extLst>
            </a:pPr>
            <a:endParaRPr lang="en-US" altLang="zh-CN" sz="2400" dirty="0">
              <a:solidFill>
                <a:schemeClr val="tx2"/>
              </a:solidFill>
              <a:latin typeface="Times New Roman" panose="02020603050405020304" charset="0"/>
              <a:ea typeface="方正细谭黑简体"/>
              <a:cs typeface="Times New Roman" panose="02020603050405020304" charset="0"/>
              <a:sym typeface="Calibri Light" panose="020F03020202040302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sp>
        <p:nvSpPr>
          <p:cNvPr id="4" name="文本框 3"/>
          <p:cNvSpPr txBox="1"/>
          <p:nvPr/>
        </p:nvSpPr>
        <p:spPr>
          <a:xfrm>
            <a:off x="1478915" y="521970"/>
            <a:ext cx="8662035" cy="521970"/>
          </a:xfrm>
          <a:prstGeom prst="rect">
            <a:avLst/>
          </a:prstGeom>
          <a:noFill/>
        </p:spPr>
        <p:txBody>
          <a:bodyPr wrap="square" rtlCol="0">
            <a:spAutoFit/>
          </a:bodyPr>
          <a:lstStyle/>
          <a:p>
            <a:r>
              <a:rPr lang="en-US" altLang="zh-CN" sz="2800" b="1" i="1">
                <a:solidFill>
                  <a:schemeClr val="accent1"/>
                </a:solidFill>
                <a:latin typeface="Times New Roman" panose="02020603050405020304" charset="0"/>
                <a:cs typeface="Times New Roman" panose="02020603050405020304" charset="0"/>
              </a:rPr>
              <a:t>Read Model 1 and fill in the table below.</a:t>
            </a:r>
            <a:endParaRPr lang="en-US" altLang="zh-CN" sz="2800" b="1" i="1">
              <a:solidFill>
                <a:schemeClr val="accent1"/>
              </a:solidFill>
              <a:latin typeface="Times New Roman" panose="02020603050405020304" charset="0"/>
              <a:cs typeface="Times New Roman" panose="02020603050405020304" charset="0"/>
            </a:endParaRPr>
          </a:p>
        </p:txBody>
      </p:sp>
      <p:graphicFrame>
        <p:nvGraphicFramePr>
          <p:cNvPr id="2" name="表格 1"/>
          <p:cNvGraphicFramePr/>
          <p:nvPr>
            <p:custDataLst>
              <p:tags r:id="rId2"/>
            </p:custDataLst>
          </p:nvPr>
        </p:nvGraphicFramePr>
        <p:xfrm>
          <a:off x="1524000" y="1136015"/>
          <a:ext cx="9439275" cy="5058410"/>
        </p:xfrm>
        <a:graphic>
          <a:graphicData uri="http://schemas.openxmlformats.org/drawingml/2006/table">
            <a:tbl>
              <a:tblPr firstRow="1" bandRow="1">
                <a:tableStyleId>{5940675A-B579-460E-94D1-54222C63F5DA}</a:tableStyleId>
              </a:tblPr>
              <a:tblGrid>
                <a:gridCol w="4128770"/>
                <a:gridCol w="5310505"/>
              </a:tblGrid>
              <a:tr h="397510">
                <a:tc>
                  <a:txBody>
                    <a:bodyPr/>
                    <a:p>
                      <a:pPr algn="ctr">
                        <a:buNone/>
                      </a:pPr>
                      <a:r>
                        <a:rPr lang="en-US" altLang="zh-CN" sz="2200" b="1">
                          <a:latin typeface="Times New Roman" panose="02020603050405020304" charset="0"/>
                          <a:cs typeface="Times New Roman" panose="02020603050405020304" charset="0"/>
                        </a:rPr>
                        <a:t>Elements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c>
                  <a:txBody>
                    <a:bodyPr/>
                    <a:p>
                      <a:pPr algn="ctr">
                        <a:buNone/>
                      </a:pPr>
                      <a:r>
                        <a:rPr lang="en-US" altLang="zh-CN" sz="2200" b="1">
                          <a:latin typeface="Times New Roman" panose="02020603050405020304" charset="0"/>
                          <a:cs typeface="Times New Roman" panose="02020603050405020304" charset="0"/>
                        </a:rPr>
                        <a:t>Examples</a:t>
                      </a:r>
                      <a:endParaRPr lang="en-US" altLang="zh-CN" sz="2200" b="1">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6E0E2"/>
                    </a:solidFill>
                  </a:tcPr>
                </a:tc>
              </a:tr>
              <a:tr h="1731645">
                <a:tc>
                  <a:txBody>
                    <a:bodyPr/>
                    <a:p>
                      <a:pPr indent="0" algn="just" fontAlgn="auto">
                        <a:lnSpc>
                          <a:spcPct val="125000"/>
                        </a:lnSpc>
                        <a:buNone/>
                      </a:pPr>
                      <a:r>
                        <a:rPr lang="en-US" altLang="zh-CN" sz="2000">
                          <a:latin typeface="Times New Roman" panose="02020603050405020304" charset="0"/>
                          <a:cs typeface="Times New Roman" panose="02020603050405020304" charset="0"/>
                        </a:rPr>
                        <a:t>A summary of the writer’s academic qualifications and research experience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2900045">
                <a:tc>
                  <a:txBody>
                    <a:bodyPr/>
                    <a:p>
                      <a:pPr indent="0" algn="just" fontAlgn="auto">
                        <a:lnSpc>
                          <a:spcPct val="125000"/>
                        </a:lnSpc>
                        <a:buClrTx/>
                        <a:buSzTx/>
                        <a:buFontTx/>
                        <a:buNone/>
                      </a:pPr>
                      <a:r>
                        <a:rPr lang="en-US" altLang="zh-CN" sz="2000">
                          <a:latin typeface="Times New Roman" panose="02020603050405020304" charset="0"/>
                          <a:cs typeface="Times New Roman" panose="02020603050405020304" charset="0"/>
                        </a:rPr>
                        <a:t>An explanation of why the writer wants to pursue the degree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5" name="文本框 4"/>
          <p:cNvSpPr txBox="1"/>
          <p:nvPr/>
        </p:nvSpPr>
        <p:spPr>
          <a:xfrm>
            <a:off x="5746115" y="1577340"/>
            <a:ext cx="5093335" cy="1630045"/>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Earning an A in a calculus course at a local college; taking a series of engineering courses; taking a graduate course in quantum electronics; working as a technical assistant at a world-famous local lab.</a:t>
            </a:r>
            <a:endParaRPr lang="en-US" altLang="zh-CN" sz="20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5746115" y="3314700"/>
            <a:ext cx="5031740" cy="2861310"/>
          </a:xfrm>
          <a:prstGeom prst="rect">
            <a:avLst/>
          </a:prstGeom>
          <a:noFill/>
        </p:spPr>
        <p:txBody>
          <a:bodyPr wrap="square" rtlCol="0">
            <a:spAutoFit/>
          </a:bodyPr>
          <a:p>
            <a:pPr algn="just"/>
            <a:r>
              <a:rPr lang="en-US" altLang="zh-CN" sz="2000">
                <a:solidFill>
                  <a:srgbClr val="FF0000"/>
                </a:solidFill>
                <a:latin typeface="Times New Roman" panose="02020603050405020304" charset="0"/>
                <a:cs typeface="Times New Roman" panose="02020603050405020304" charset="0"/>
              </a:rPr>
              <a:t>“It seemed only logical that I pursue a career in electrical engineering.”</a:t>
            </a:r>
            <a:endParaRPr lang="en-US" altLang="zh-CN" sz="2000">
              <a:solidFill>
                <a:srgbClr val="FF0000"/>
              </a:solidFill>
              <a:latin typeface="Times New Roman" panose="02020603050405020304" charset="0"/>
              <a:cs typeface="Times New Roman" panose="02020603050405020304" charset="0"/>
            </a:endParaRPr>
          </a:p>
          <a:p>
            <a:pPr algn="just"/>
            <a:r>
              <a:rPr lang="en-US" altLang="zh-CN" sz="2000">
                <a:solidFill>
                  <a:srgbClr val="FF0000"/>
                </a:solidFill>
                <a:latin typeface="Times New Roman" panose="02020603050405020304" charset="0"/>
                <a:cs typeface="Times New Roman" panose="02020603050405020304" charset="0"/>
              </a:rPr>
              <a:t>“In the realm of engineering, I have developed a special interest in the field of laser technology and have even been taking a graduate course in quantum electronics.”</a:t>
            </a:r>
            <a:endParaRPr lang="en-US" altLang="zh-CN" sz="2000">
              <a:solidFill>
                <a:srgbClr val="FF0000"/>
              </a:solidFill>
              <a:latin typeface="Times New Roman" panose="02020603050405020304" charset="0"/>
              <a:cs typeface="Times New Roman" panose="02020603050405020304" charset="0"/>
            </a:endParaRPr>
          </a:p>
          <a:p>
            <a:pPr algn="just"/>
            <a:r>
              <a:rPr lang="en-US" altLang="zh-CN" sz="2000">
                <a:solidFill>
                  <a:srgbClr val="FF0000"/>
                </a:solidFill>
                <a:latin typeface="Times New Roman" panose="02020603050405020304" charset="0"/>
                <a:cs typeface="Times New Roman" panose="02020603050405020304" charset="0"/>
              </a:rPr>
              <a:t>“It is in R&amp;D that I believe I can make the greatest contribution, utilizing my theoretical background and creativity as a scientist.”</a:t>
            </a:r>
            <a:endParaRPr lang="en-US" altLang="zh-CN" sz="20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cstate="email"/>
          <a:srcRect/>
          <a:stretch>
            <a:fillRect/>
          </a:stretch>
        </p:blipFill>
        <p:spPr>
          <a:xfrm>
            <a:off x="0" y="0"/>
            <a:ext cx="12192000" cy="6858000"/>
          </a:xfrm>
          <a:prstGeom prst="rect">
            <a:avLst/>
          </a:prstGeom>
        </p:spPr>
      </p:pic>
      <p:sp>
        <p:nvSpPr>
          <p:cNvPr id="3" name="矩形 2"/>
          <p:cNvSpPr/>
          <p:nvPr/>
        </p:nvSpPr>
        <p:spPr>
          <a:xfrm>
            <a:off x="441767" y="338561"/>
            <a:ext cx="11308467" cy="61808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Calibri Light" panose="020F0302020204030204"/>
              <a:ea typeface="方正细谭黑简体"/>
              <a:sym typeface="Calibri Light" panose="020F0302020204030204"/>
            </a:endParaRPr>
          </a:p>
        </p:txBody>
      </p:sp>
      <p:graphicFrame>
        <p:nvGraphicFramePr>
          <p:cNvPr id="2" name="表格 1"/>
          <p:cNvGraphicFramePr/>
          <p:nvPr/>
        </p:nvGraphicFramePr>
        <p:xfrm>
          <a:off x="1524000" y="1498600"/>
          <a:ext cx="9300845" cy="3707130"/>
        </p:xfrm>
        <a:graphic>
          <a:graphicData uri="http://schemas.openxmlformats.org/drawingml/2006/table">
            <a:tbl>
              <a:tblPr firstRow="1" bandRow="1">
                <a:tableStyleId>{5940675A-B579-460E-94D1-54222C63F5DA}</a:tableStyleId>
              </a:tblPr>
              <a:tblGrid>
                <a:gridCol w="4328160"/>
                <a:gridCol w="4972685"/>
              </a:tblGrid>
              <a:tr h="964565">
                <a:tc>
                  <a:txBody>
                    <a:bodyPr/>
                    <a:p>
                      <a:pPr indent="0" algn="just" fontAlgn="auto">
                        <a:lnSpc>
                          <a:spcPct val="125000"/>
                        </a:lnSpc>
                        <a:buClrTx/>
                        <a:buSzTx/>
                        <a:buFontTx/>
                        <a:buNone/>
                      </a:pPr>
                      <a:r>
                        <a:rPr lang="en-US" altLang="zh-CN" sz="2000">
                          <a:latin typeface="Times New Roman" panose="02020603050405020304" charset="0"/>
                          <a:cs typeface="Times New Roman" panose="02020603050405020304" charset="0"/>
                        </a:rPr>
                        <a:t>What areas of research interest the writer most</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379220">
                <a:tc>
                  <a:txBody>
                    <a:bodyPr/>
                    <a:p>
                      <a:pPr indent="0" algn="just" fontAlgn="auto">
                        <a:lnSpc>
                          <a:spcPct val="125000"/>
                        </a:lnSpc>
                        <a:buClrTx/>
                        <a:buSzTx/>
                        <a:buFontTx/>
                        <a:buNone/>
                      </a:pPr>
                      <a:r>
                        <a:rPr lang="en-US" altLang="zh-CN" sz="2000">
                          <a:latin typeface="Times New Roman" panose="02020603050405020304" charset="0"/>
                          <a:cs typeface="Times New Roman" panose="02020603050405020304" charset="0"/>
                        </a:rPr>
                        <a:t>How the writer’s previous coursework has prepared him or her for further study</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1363345">
                <a:tc>
                  <a:txBody>
                    <a:bodyPr/>
                    <a:p>
                      <a:pPr indent="0" algn="just" fontAlgn="auto">
                        <a:lnSpc>
                          <a:spcPct val="125000"/>
                        </a:lnSpc>
                        <a:buClrTx/>
                        <a:buSzTx/>
                        <a:buFontTx/>
                        <a:buNone/>
                      </a:pPr>
                      <a:r>
                        <a:rPr lang="en-US" altLang="zh-CN" sz="2000">
                          <a:latin typeface="Times New Roman" panose="02020603050405020304" charset="0"/>
                          <a:cs typeface="Times New Roman" panose="02020603050405020304" charset="0"/>
                        </a:rPr>
                        <a:t>Any relevant skill or experience that would make the writer an ideal candidate</a:t>
                      </a:r>
                      <a:endParaRPr lang="en-US" altLang="zh-CN" sz="2000">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
        <p:nvSpPr>
          <p:cNvPr id="5" name="文本框 4"/>
          <p:cNvSpPr txBox="1"/>
          <p:nvPr/>
        </p:nvSpPr>
        <p:spPr>
          <a:xfrm>
            <a:off x="5972810" y="1762125"/>
            <a:ext cx="4604385" cy="429895"/>
          </a:xfrm>
          <a:prstGeom prst="rect">
            <a:avLst/>
          </a:prstGeom>
          <a:noFill/>
        </p:spPr>
        <p:txBody>
          <a:bodyPr wrap="square" rtlCol="0">
            <a:spAutoFit/>
          </a:bodyPr>
          <a:p>
            <a:r>
              <a:rPr lang="en-US" altLang="zh-CN" sz="2200">
                <a:solidFill>
                  <a:srgbClr val="FF0000"/>
                </a:solidFill>
                <a:latin typeface="Times New Roman" panose="02020603050405020304" charset="0"/>
                <a:cs typeface="Times New Roman" panose="02020603050405020304" charset="0"/>
              </a:rPr>
              <a:t>quantum electronics; electromagnetics</a:t>
            </a:r>
            <a:endParaRPr lang="en-US" altLang="zh-CN" sz="2200">
              <a:solidFill>
                <a:srgbClr val="FF0000"/>
              </a:solidFill>
              <a:latin typeface="Times New Roman" panose="02020603050405020304" charset="0"/>
              <a:cs typeface="Times New Roman" panose="02020603050405020304" charset="0"/>
            </a:endParaRPr>
          </a:p>
        </p:txBody>
      </p:sp>
      <p:sp>
        <p:nvSpPr>
          <p:cNvPr id="6" name="文本框 5"/>
          <p:cNvSpPr txBox="1"/>
          <p:nvPr/>
        </p:nvSpPr>
        <p:spPr>
          <a:xfrm>
            <a:off x="5972810" y="2653030"/>
            <a:ext cx="4728210" cy="1106805"/>
          </a:xfrm>
          <a:prstGeom prst="rect">
            <a:avLst/>
          </a:prstGeom>
          <a:no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The previous coursework has reinforced and solidified the writer’s interest in engineering.</a:t>
            </a:r>
            <a:endParaRPr lang="en-US" altLang="zh-CN" sz="2200">
              <a:solidFill>
                <a:srgbClr val="FF0000"/>
              </a:solidFill>
              <a:latin typeface="Times New Roman" panose="02020603050405020304" charset="0"/>
              <a:cs typeface="Times New Roman" panose="02020603050405020304" charset="0"/>
            </a:endParaRPr>
          </a:p>
        </p:txBody>
      </p:sp>
      <p:sp>
        <p:nvSpPr>
          <p:cNvPr id="7" name="文本框 6"/>
          <p:cNvSpPr txBox="1"/>
          <p:nvPr/>
        </p:nvSpPr>
        <p:spPr>
          <a:xfrm>
            <a:off x="5972810" y="3886835"/>
            <a:ext cx="4728210" cy="1106805"/>
          </a:xfrm>
          <a:prstGeom prst="rect">
            <a:avLst/>
          </a:prstGeom>
          <a:noFill/>
        </p:spPr>
        <p:txBody>
          <a:bodyPr wrap="square" rtlCol="0">
            <a:spAutoFit/>
          </a:bodyPr>
          <a:p>
            <a:pPr algn="just"/>
            <a:r>
              <a:rPr lang="en-US" altLang="zh-CN" sz="2200">
                <a:solidFill>
                  <a:srgbClr val="FF0000"/>
                </a:solidFill>
                <a:latin typeface="Times New Roman" panose="02020603050405020304" charset="0"/>
                <a:cs typeface="Times New Roman" panose="02020603050405020304" charset="0"/>
              </a:rPr>
              <a:t>Studying a number of subjects in the humanities; technical assistant at a world-famous local lab.</a:t>
            </a:r>
            <a:endParaRPr lang="en-US" altLang="zh-CN" sz="2200">
              <a:solidFill>
                <a:srgbClr val="FF0000"/>
              </a:solidFill>
              <a:latin typeface="Times New Roman" panose="02020603050405020304" charset="0"/>
              <a:cs typeface="Times New Roman" panose="0202060305040502030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6" grpId="1"/>
      <p:bldP spid="7" grpId="0"/>
      <p:bldP spid="7" grpId="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1.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2.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13.xml><?xml version="1.0" encoding="utf-8"?>
<p:tagLst xmlns:p="http://schemas.openxmlformats.org/presentationml/2006/main">
  <p:tag name="TABLE_ENDDRAG_ORIGIN_RECT" val="752*342"/>
  <p:tag name="TABLE_ENDDRAG_RECT" val="102*108*752*342"/>
</p:tagLst>
</file>

<file path=ppt/tags/tag14.xml><?xml version="1.0" encoding="utf-8"?>
<p:tagLst xmlns:p="http://schemas.openxmlformats.org/presentationml/2006/main">
  <p:tag name="TABLE_ENDDRAG_ORIGIN_RECT" val="752*342"/>
  <p:tag name="TABLE_ENDDRAG_RECT" val="102*108*752*342"/>
</p:tagLst>
</file>

<file path=ppt/tags/tag15.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16.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17.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18.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19.xml><?xml version="1.0" encoding="utf-8"?>
<p:tagLst xmlns:p="http://schemas.openxmlformats.org/presentationml/2006/main">
  <p:tag name="KSO_WM_DIAGRAM_VIRTUALLY_FRAME" val="{&quot;height&quot;:266.846062992126,&quot;left&quot;:79.67897637795275,&quot;top&quot;:177.54692913385827,&quot;width&quot;:805.057244094488}"/>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1.xml><?xml version="1.0" encoding="utf-8"?>
<p:tagLst xmlns:p="http://schemas.openxmlformats.org/presentationml/2006/main">
  <p:tag name="KSO_WM_DIAGRAM_VIRTUALLY_FRAME" val="{&quot;height&quot;:404.553049363942,&quot;left&quot;:79.67897637795275,&quot;top&quot;:177.54692913385827,&quot;width&quot;:805.057244094488}"/>
</p:tagLst>
</file>

<file path=ppt/tags/tag22.xml><?xml version="1.0" encoding="utf-8"?>
<p:tagLst xmlns:p="http://schemas.openxmlformats.org/presentationml/2006/main">
  <p:tag name="PA" val="v3.2.0"/>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PA" val="v3.2.0"/>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7.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8.xml><?xml version="1.0" encoding="utf-8"?>
<p:tagLst xmlns:p="http://schemas.openxmlformats.org/presentationml/2006/main">
  <p:tag name="KSO_WM_DIAGRAM_VIRTUALLY_FRAME" val="{&quot;height&quot;:266.846062992126,&quot;left&quot;:79.67897637795275,&quot;top&quot;:177.54692913385827,&quot;width&quot;:805.0572440944882}"/>
</p:tagLst>
</file>

<file path=ppt/tags/tag9.xml><?xml version="1.0" encoding="utf-8"?>
<p:tagLst xmlns:p="http://schemas.openxmlformats.org/presentationml/2006/main">
  <p:tag name="TABLE_ENDDRAG_ORIGIN_RECT" val="732*366"/>
  <p:tag name="TABLE_ENDDRAG_RECT" val="120*118*732*366"/>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18955</Words>
  <Application>WPS 演示</Application>
  <PresentationFormat>宽屏</PresentationFormat>
  <Paragraphs>343</Paragraphs>
  <Slides>34</Slides>
  <Notes>10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34</vt:i4>
      </vt:variant>
    </vt:vector>
  </HeadingPairs>
  <TitlesOfParts>
    <vt:vector size="51" baseType="lpstr">
      <vt:lpstr>Arial</vt:lpstr>
      <vt:lpstr>宋体</vt:lpstr>
      <vt:lpstr>Wingdings</vt:lpstr>
      <vt:lpstr>思源黑体 CN Light</vt:lpstr>
      <vt:lpstr>黑体</vt:lpstr>
      <vt:lpstr>微软雅黑</vt:lpstr>
      <vt:lpstr>方正北魏楷书简体</vt:lpstr>
      <vt:lpstr>Times New Roman</vt:lpstr>
      <vt:lpstr>方正细谭黑简体</vt:lpstr>
      <vt:lpstr>Calibri Light</vt:lpstr>
      <vt:lpstr>等线</vt:lpstr>
      <vt:lpstr>Arial Unicode MS</vt:lpstr>
      <vt:lpstr>Open Sans</vt:lpstr>
      <vt:lpstr>Georgia</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第一PPT，www.1ppt.com</dc:creator>
  <cp:keywords>www.1ppt.com</cp:keywords>
  <dc:description>第一PPT</dc:description>
  <cp:lastModifiedBy>李鋆</cp:lastModifiedBy>
  <cp:revision>368</cp:revision>
  <dcterms:created xsi:type="dcterms:W3CDTF">2021-05-06T02:24:00Z</dcterms:created>
  <dcterms:modified xsi:type="dcterms:W3CDTF">2025-01-08T05:54:58Z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F61E08C5C16142B69670B3E31D9F19BB_13</vt:lpwstr>
  </property>
  <property fmtid="{D5CDD505-2E9C-101B-9397-08002B2CF9AE}" pid="3" name="KSOProductBuildVer">
    <vt:lpwstr>2052-12.1.0.19770</vt:lpwstr>
  </property>
</Properties>
</file>