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52" r:id="rId4"/>
    <p:sldId id="307" r:id="rId6"/>
    <p:sldId id="380" r:id="rId7"/>
    <p:sldId id="524" r:id="rId8"/>
    <p:sldId id="713" r:id="rId9"/>
    <p:sldId id="542" r:id="rId10"/>
    <p:sldId id="541" r:id="rId11"/>
    <p:sldId id="385" r:id="rId12"/>
    <p:sldId id="681" r:id="rId13"/>
    <p:sldId id="683" r:id="rId14"/>
    <p:sldId id="714" r:id="rId15"/>
    <p:sldId id="688" r:id="rId16"/>
    <p:sldId id="715" r:id="rId17"/>
    <p:sldId id="746" r:id="rId18"/>
    <p:sldId id="747" r:id="rId19"/>
    <p:sldId id="748" r:id="rId20"/>
    <p:sldId id="749" r:id="rId21"/>
    <p:sldId id="750" r:id="rId22"/>
    <p:sldId id="751" r:id="rId23"/>
    <p:sldId id="419" r:id="rId24"/>
    <p:sldId id="752" r:id="rId25"/>
    <p:sldId id="753" r:id="rId26"/>
    <p:sldId id="422" r:id="rId27"/>
    <p:sldId id="754" r:id="rId28"/>
    <p:sldId id="656" r:id="rId29"/>
    <p:sldId id="755" r:id="rId30"/>
    <p:sldId id="433" r:id="rId31"/>
    <p:sldId id="756" r:id="rId32"/>
    <p:sldId id="757" r:id="rId33"/>
    <p:sldId id="760" r:id="rId34"/>
    <p:sldId id="758" r:id="rId35"/>
    <p:sldId id="759" r:id="rId36"/>
    <p:sldId id="446"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0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BC0D1"/>
    <a:srgbClr val="C5CDD8"/>
    <a:srgbClr val="F7C2AD"/>
    <a:srgbClr val="EBE0E4"/>
    <a:srgbClr val="E6E0E2"/>
    <a:srgbClr val="ADC0D1"/>
    <a:srgbClr val="F3D3BC"/>
    <a:srgbClr val="AAC2AC"/>
    <a:srgbClr val="CAD0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78" autoAdjust="0"/>
    <p:restoredTop sz="95376" autoAdjust="0"/>
  </p:normalViewPr>
  <p:slideViewPr>
    <p:cSldViewPr snapToGrid="0" showGuides="1">
      <p:cViewPr varScale="1">
        <p:scale>
          <a:sx n="76" d="100"/>
          <a:sy n="76" d="100"/>
        </p:scale>
        <p:origin x="80" y="488"/>
      </p:cViewPr>
      <p:guideLst>
        <p:guide orient="horz" pos="4004"/>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42EECD6D-6B2D-4EAC-B2D7-F3E654A2C61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8EDF74A8-11B3-43D8-A79C-785081DA01B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
        <p:nvSpPr>
          <p:cNvPr id="7" name="TextBox 6"/>
          <p:cNvSpPr txBox="1"/>
          <p:nvPr userDrawn="1"/>
        </p:nvSpPr>
        <p:spPr>
          <a:xfrm>
            <a:off x="11651940" y="0"/>
            <a:ext cx="540060" cy="118430"/>
          </a:xfrm>
          <a:prstGeom prst="rect">
            <a:avLst/>
          </a:prstGeom>
          <a:noFill/>
        </p:spPr>
        <p:txBody>
          <a:bodyPr wrap="square" rtlCol="0">
            <a:spAutoFit/>
          </a:bodyPr>
          <a:lstStyle/>
          <a:p>
            <a:pPr>
              <a:lnSpc>
                <a:spcPct val="200000"/>
              </a:lnSpc>
            </a:pP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http://www.1ppt.com/moban/</a:t>
            </a:r>
            <a:r>
              <a:rPr lang="zh-CN" altLang="en-US" sz="100" dirty="0">
                <a:latin typeface="微软雅黑" panose="020B0503020204020204" pitchFamily="34" charset="-122"/>
                <a:ea typeface="微软雅黑" panose="020B0503020204020204" pitchFamily="34" charset="-122"/>
              </a:rPr>
              <a:t> </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2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A46C8FB-7DA4-4785-A1BE-345456535D9C}" type="datetimeFigureOut">
              <a:rPr lang="zh-CN" altLang="en-US" smtClean="0"/>
            </a:fld>
            <a:endParaRPr lang="zh-CN" altLang="en-US" dirty="0"/>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4193E7F-A047-4D90-A7BB-7F2E541BDBC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fade/>
  </p:transition>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25.xml"/><Relationship Id="rId5" Type="http://schemas.openxmlformats.org/officeDocument/2006/relationships/slide" Target="slide20.xml"/><Relationship Id="rId4" Type="http://schemas.openxmlformats.org/officeDocument/2006/relationships/slide" Target="slide6.xml"/><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3" Type="http://schemas.openxmlformats.org/officeDocument/2006/relationships/notesSlide" Target="../notesSlides/notesSlide10.xml"/><Relationship Id="rId22" Type="http://schemas.openxmlformats.org/officeDocument/2006/relationships/slideLayout" Target="../slideLayouts/slideLayout3.xml"/><Relationship Id="rId21" Type="http://schemas.openxmlformats.org/officeDocument/2006/relationships/tags" Target="../tags/tag34.xml"/><Relationship Id="rId20" Type="http://schemas.openxmlformats.org/officeDocument/2006/relationships/tags" Target="../tags/tag33.xml"/><Relationship Id="rId2" Type="http://schemas.openxmlformats.org/officeDocument/2006/relationships/tags" Target="../tags/tag15.xml"/><Relationship Id="rId19" Type="http://schemas.openxmlformats.org/officeDocument/2006/relationships/tags" Target="../tags/tag32.xml"/><Relationship Id="rId18" Type="http://schemas.openxmlformats.org/officeDocument/2006/relationships/tags" Target="../tags/tag31.xml"/><Relationship Id="rId17" Type="http://schemas.openxmlformats.org/officeDocument/2006/relationships/tags" Target="../tags/tag30.xml"/><Relationship Id="rId16" Type="http://schemas.openxmlformats.org/officeDocument/2006/relationships/tags" Target="../tags/tag29.xml"/><Relationship Id="rId15" Type="http://schemas.openxmlformats.org/officeDocument/2006/relationships/tags" Target="../tags/tag28.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tags" Target="../tags/tag1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5" name="矩形 4"/>
          <p:cNvSpPr/>
          <p:nvPr/>
        </p:nvSpPr>
        <p:spPr>
          <a:xfrm>
            <a:off x="0" y="2540"/>
            <a:ext cx="469455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5" name="PA_菱形 23"/>
          <p:cNvSpPr/>
          <p:nvPr>
            <p:custDataLst>
              <p:tags r:id="rId2"/>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3"/>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文本框 5"/>
          <p:cNvSpPr txBox="1"/>
          <p:nvPr/>
        </p:nvSpPr>
        <p:spPr>
          <a:xfrm>
            <a:off x="5463540" y="2766695"/>
            <a:ext cx="5873115" cy="2227580"/>
          </a:xfrm>
          <a:prstGeom prst="rect">
            <a:avLst/>
          </a:prstGeom>
          <a:noFill/>
        </p:spPr>
        <p:txBody>
          <a:bodyPr wrap="square" rtlCol="0">
            <a:noAutofit/>
          </a:bodyPr>
          <a:lstStyle/>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新时代研究生</a:t>
            </a:r>
            <a:endParaRPr lang="zh-CN" altLang="en-US" sz="5400" b="1" dirty="0">
              <a:solidFill>
                <a:schemeClr val="tx2"/>
              </a:solidFill>
              <a:latin typeface="方正北魏楷书简体" panose="03000509000000000000" charset="-122"/>
              <a:ea typeface="方正北魏楷书简体" panose="03000509000000000000" charset="-122"/>
            </a:endParaRPr>
          </a:p>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学术英语写作教程</a:t>
            </a:r>
            <a:endParaRPr lang="zh-CN" altLang="en-US" sz="5400" b="1" dirty="0">
              <a:solidFill>
                <a:schemeClr val="tx2"/>
              </a:solidFill>
              <a:latin typeface="方正北魏楷书简体" panose="03000509000000000000" charset="-122"/>
              <a:ea typeface="方正北魏楷书简体" panose="03000509000000000000" charset="-122"/>
              <a:sym typeface="+mn-ea"/>
            </a:endParaRPr>
          </a:p>
        </p:txBody>
      </p:sp>
      <p:sp>
        <p:nvSpPr>
          <p:cNvPr id="8" name="PA_菱形 23"/>
          <p:cNvSpPr/>
          <p:nvPr>
            <p:custDataLst>
              <p:tags r:id="rId4"/>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5"/>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6"/>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未标题-2"/>
          <p:cNvPicPr>
            <a:picLocks noChangeAspect="1"/>
          </p:cNvPicPr>
          <p:nvPr/>
        </p:nvPicPr>
        <p:blipFill>
          <a:blip r:embed="rId7"/>
          <a:stretch>
            <a:fillRect/>
          </a:stretch>
        </p:blipFill>
        <p:spPr>
          <a:xfrm>
            <a:off x="-300990" y="1430020"/>
            <a:ext cx="6110605" cy="4900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831215"/>
            <a:ext cx="10493375" cy="53428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This strategy is especially insightful for students when the documentation emanates from or serves a multinational group of people. When students are asked to analyze such documentation, it is important to guide them towards careful consideration of the languages, culture, history, and politics of concerned parties. </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To achieve these goals, I use documents from the Bologna Process. Bologna Process documentation is a supreme example of contemporary professional and global communication, and I will share how these documents can be used in the classroom to discuss important aspects of global communication.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1043940"/>
            <a:ext cx="10493375" cy="50476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lnSpc>
                <a:spcPct val="125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In my proposed presentation, I will discuss how globalization demands new skills from our students. </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I address ethical concerns behind various approaches to teaching these new skills, and I share instructional strategies that challenge students to move beyond their generic, and sometimes monocultural, view of business communication and towards approaches that are more culturally inclusive and sensitive.</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(Diane Martinez, Teaching global business communication: Using Bologna Process documentation as a classroom example, Retrieved from http://www.wcn.edu/webFiles /PDFs/Writing Conferencesrevision.pdf)</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52880" y="448945"/>
            <a:ext cx="866203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2 and fill in the outline below.</a:t>
            </a:r>
            <a:endParaRPr lang="en-US" altLang="zh-CN" sz="2800" b="1" i="1">
              <a:solidFill>
                <a:schemeClr val="accent1"/>
              </a:solidFill>
              <a:latin typeface="Times New Roman" panose="02020603050405020304" charset="0"/>
              <a:cs typeface="Times New Roman" panose="02020603050405020304" charset="0"/>
            </a:endParaRPr>
          </a:p>
        </p:txBody>
      </p:sp>
      <p:sp>
        <p:nvSpPr>
          <p:cNvPr id="11" name="文本框 10"/>
          <p:cNvSpPr txBox="1"/>
          <p:nvPr/>
        </p:nvSpPr>
        <p:spPr>
          <a:xfrm>
            <a:off x="1160145" y="1008380"/>
            <a:ext cx="10029825" cy="5115560"/>
          </a:xfrm>
          <a:prstGeom prst="rect">
            <a:avLst/>
          </a:prstGeom>
          <a:noFill/>
          <a:ln>
            <a:solidFill>
              <a:schemeClr val="tx1"/>
            </a:solidFill>
          </a:ln>
        </p:spPr>
        <p:txBody>
          <a:bodyPr wrap="square" rtlCol="0">
            <a:noAutofit/>
          </a:bodyPr>
          <a:p>
            <a:pPr indent="0" algn="ctr" fontAlgn="auto">
              <a:lnSpc>
                <a:spcPct val="150000"/>
              </a:lnSpc>
            </a:pPr>
            <a:endParaRPr lang="en-US" altLang="zh-CN" sz="2200">
              <a:latin typeface="Times New Roman" panose="02020603050405020304" charset="0"/>
              <a:cs typeface="Times New Roman" panose="02020603050405020304" charset="0"/>
            </a:endParaRPr>
          </a:p>
          <a:p>
            <a:pPr indent="0" algn="ctr" fontAlgn="auto">
              <a:lnSpc>
                <a:spcPct val="150000"/>
              </a:lnSpc>
            </a:pPr>
            <a:r>
              <a:rPr lang="en-US" altLang="zh-CN" sz="2200">
                <a:latin typeface="Times New Roman" panose="02020603050405020304" charset="0"/>
                <a:cs typeface="Times New Roman" panose="02020603050405020304" charset="0"/>
              </a:rPr>
              <a:t>Title: _________________________________________</a:t>
            </a:r>
            <a:endParaRPr lang="en-US" altLang="zh-CN" sz="2200">
              <a:latin typeface="Times New Roman" panose="02020603050405020304" charset="0"/>
              <a:cs typeface="Times New Roman" panose="02020603050405020304" charset="0"/>
            </a:endParaRPr>
          </a:p>
          <a:p>
            <a:pPr indent="0" fontAlgn="auto">
              <a:lnSpc>
                <a:spcPct val="150000"/>
              </a:lnSpc>
            </a:pPr>
            <a:r>
              <a:rPr lang="en-US" altLang="zh-CN" sz="2200" b="1">
                <a:latin typeface="Times New Roman" panose="02020603050405020304" charset="0"/>
                <a:cs typeface="Times New Roman" panose="02020603050405020304" charset="0"/>
              </a:rPr>
              <a:t>I. Framework</a:t>
            </a:r>
            <a:endParaRPr lang="en-US" altLang="zh-CN" sz="2200" b="1">
              <a:latin typeface="Times New Roman" panose="02020603050405020304" charset="0"/>
              <a:cs typeface="Times New Roman" panose="02020603050405020304" charset="0"/>
            </a:endParaRPr>
          </a:p>
          <a:p>
            <a:pPr indent="0" fontAlgn="auto">
              <a:lnSpc>
                <a:spcPct val="200000"/>
              </a:lnSpc>
            </a:pPr>
            <a:r>
              <a:rPr lang="en-US" altLang="zh-CN" sz="2200">
                <a:latin typeface="Times New Roman" panose="02020603050405020304" charset="0"/>
                <a:cs typeface="Times New Roman" panose="02020603050405020304" charset="0"/>
              </a:rPr>
              <a:t>(1) Background: __________________________________________</a:t>
            </a:r>
            <a:endParaRPr lang="en-US" altLang="zh-CN" sz="2200">
              <a:latin typeface="Times New Roman" panose="02020603050405020304" charset="0"/>
              <a:cs typeface="Times New Roman" panose="02020603050405020304" charset="0"/>
            </a:endParaRPr>
          </a:p>
          <a:p>
            <a:pPr indent="0" fontAlgn="auto">
              <a:lnSpc>
                <a:spcPct val="200000"/>
              </a:lnSpc>
            </a:pPr>
            <a:r>
              <a:rPr lang="en-US" altLang="zh-CN" sz="2200">
                <a:latin typeface="Times New Roman" panose="02020603050405020304" charset="0"/>
                <a:cs typeface="Times New Roman" panose="02020603050405020304" charset="0"/>
              </a:rPr>
              <a:t>(2) Topic: _______________________________________________</a:t>
            </a:r>
            <a:endParaRPr lang="en-US" altLang="zh-CN" sz="2200">
              <a:latin typeface="Times New Roman" panose="02020603050405020304" charset="0"/>
              <a:cs typeface="Times New Roman" panose="02020603050405020304" charset="0"/>
            </a:endParaRPr>
          </a:p>
          <a:p>
            <a:pPr indent="0" fontAlgn="auto">
              <a:lnSpc>
                <a:spcPct val="200000"/>
              </a:lnSpc>
            </a:pPr>
            <a:r>
              <a:rPr lang="en-US" altLang="zh-CN" sz="2200" b="1">
                <a:latin typeface="Times New Roman" panose="02020603050405020304" charset="0"/>
                <a:cs typeface="Times New Roman" panose="02020603050405020304" charset="0"/>
              </a:rPr>
              <a:t>II. ___________________________</a:t>
            </a:r>
            <a:endParaRPr lang="en-US" altLang="zh-CN" sz="2200" b="1">
              <a:latin typeface="Times New Roman" panose="02020603050405020304" charset="0"/>
              <a:cs typeface="Times New Roman" panose="02020603050405020304" charset="0"/>
            </a:endParaRPr>
          </a:p>
          <a:p>
            <a:pPr indent="0" fontAlgn="auto">
              <a:lnSpc>
                <a:spcPct val="200000"/>
              </a:lnSpc>
            </a:pPr>
            <a:r>
              <a:rPr lang="en-US" altLang="zh-CN" sz="2200">
                <a:latin typeface="Times New Roman" panose="02020603050405020304" charset="0"/>
                <a:cs typeface="Times New Roman" panose="02020603050405020304" charset="0"/>
              </a:rPr>
              <a:t>(1) __________________________: Effective classroom strategies are becoming necessary. </a:t>
            </a: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p:txBody>
      </p:sp>
      <p:sp>
        <p:nvSpPr>
          <p:cNvPr id="12" name="文本框 11"/>
          <p:cNvSpPr txBox="1"/>
          <p:nvPr/>
        </p:nvSpPr>
        <p:spPr>
          <a:xfrm>
            <a:off x="3672205" y="1370330"/>
            <a:ext cx="7165340" cy="706755"/>
          </a:xfrm>
          <a:prstGeom prst="rect">
            <a:avLst/>
          </a:prstGeom>
          <a:noFill/>
        </p:spPr>
        <p:txBody>
          <a:bodyPr wrap="square" rtlCol="0">
            <a:spAutoFit/>
          </a:bodyPr>
          <a:p>
            <a:pPr algn="ctr"/>
            <a:r>
              <a:rPr lang="en-US" altLang="zh-CN" sz="2000">
                <a:solidFill>
                  <a:srgbClr val="FF0000"/>
                </a:solidFill>
                <a:latin typeface="Times New Roman" panose="02020603050405020304" charset="0"/>
                <a:cs typeface="Times New Roman" panose="02020603050405020304" charset="0"/>
              </a:rPr>
              <a:t>Teaching Global Business Communication:</a:t>
            </a:r>
            <a:endParaRPr lang="en-US" altLang="zh-CN" sz="2000">
              <a:solidFill>
                <a:srgbClr val="FF0000"/>
              </a:solidFill>
              <a:latin typeface="Times New Roman" panose="02020603050405020304" charset="0"/>
              <a:cs typeface="Times New Roman" panose="02020603050405020304" charset="0"/>
            </a:endParaRPr>
          </a:p>
          <a:p>
            <a:pPr algn="just"/>
            <a:r>
              <a:rPr lang="en-US" altLang="zh-CN" sz="2000">
                <a:solidFill>
                  <a:srgbClr val="FF0000"/>
                </a:solidFill>
                <a:latin typeface="Times New Roman" panose="02020603050405020304" charset="0"/>
                <a:cs typeface="Times New Roman" panose="02020603050405020304" charset="0"/>
              </a:rPr>
              <a:t>Using Bologna Process Documentation as a Classroom Example </a:t>
            </a:r>
            <a:endParaRPr lang="en-US" altLang="zh-CN" sz="2000">
              <a:solidFill>
                <a:srgbClr val="FF0000"/>
              </a:solidFill>
              <a:latin typeface="Times New Roman" panose="02020603050405020304" charset="0"/>
              <a:cs typeface="Times New Roman" panose="02020603050405020304" charset="0"/>
            </a:endParaRPr>
          </a:p>
        </p:txBody>
      </p:sp>
      <p:sp>
        <p:nvSpPr>
          <p:cNvPr id="13" name="文本框 12"/>
          <p:cNvSpPr txBox="1"/>
          <p:nvPr/>
        </p:nvSpPr>
        <p:spPr>
          <a:xfrm>
            <a:off x="3159760" y="2477135"/>
            <a:ext cx="7493000" cy="706755"/>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It is challenging of knowing how to effectively represent multiple culture in professional communication.</a:t>
            </a:r>
            <a:endParaRPr lang="en-US" altLang="zh-CN" sz="2000">
              <a:solidFill>
                <a:srgbClr val="FF0000"/>
              </a:solidFill>
              <a:latin typeface="Times New Roman" panose="02020603050405020304" charset="0"/>
              <a:cs typeface="Times New Roman" panose="02020603050405020304" charset="0"/>
            </a:endParaRPr>
          </a:p>
        </p:txBody>
      </p:sp>
      <p:sp>
        <p:nvSpPr>
          <p:cNvPr id="14" name="文本框 13"/>
          <p:cNvSpPr txBox="1"/>
          <p:nvPr/>
        </p:nvSpPr>
        <p:spPr>
          <a:xfrm>
            <a:off x="2441575" y="3150870"/>
            <a:ext cx="7959090" cy="706755"/>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Teach college students to learn various communication approaches and styles for working with multinational groups.</a:t>
            </a:r>
            <a:endParaRPr lang="en-US" altLang="zh-CN" sz="2000">
              <a:solidFill>
                <a:srgbClr val="FF0000"/>
              </a:solidFill>
              <a:latin typeface="Times New Roman" panose="02020603050405020304" charset="0"/>
              <a:cs typeface="Times New Roman" panose="02020603050405020304" charset="0"/>
            </a:endParaRPr>
          </a:p>
        </p:txBody>
      </p:sp>
      <p:sp>
        <p:nvSpPr>
          <p:cNvPr id="15" name="文本框 14"/>
          <p:cNvSpPr txBox="1"/>
          <p:nvPr/>
        </p:nvSpPr>
        <p:spPr>
          <a:xfrm>
            <a:off x="1583055" y="4122420"/>
            <a:ext cx="4135120" cy="398780"/>
          </a:xfrm>
          <a:prstGeom prst="rect">
            <a:avLst/>
          </a:prstGeom>
          <a:noFill/>
        </p:spPr>
        <p:txBody>
          <a:bodyPr wrap="square" rtlCol="0">
            <a:spAutoFit/>
          </a:bodyPr>
          <a:p>
            <a:r>
              <a:rPr lang="en-US" altLang="zh-CN" sz="2000" b="1">
                <a:solidFill>
                  <a:srgbClr val="FF0000"/>
                </a:solidFill>
                <a:latin typeface="Times New Roman" panose="02020603050405020304" charset="0"/>
                <a:cs typeface="Times New Roman" panose="02020603050405020304" charset="0"/>
              </a:rPr>
              <a:t>Significance, Purpose, and Method</a:t>
            </a:r>
            <a:endParaRPr lang="en-US" altLang="zh-CN" sz="2000" b="1">
              <a:solidFill>
                <a:srgbClr val="FF0000"/>
              </a:solidFill>
              <a:latin typeface="Times New Roman" panose="02020603050405020304" charset="0"/>
              <a:cs typeface="Times New Roman" panose="02020603050405020304" charset="0"/>
            </a:endParaRPr>
          </a:p>
        </p:txBody>
      </p:sp>
      <p:sp>
        <p:nvSpPr>
          <p:cNvPr id="16" name="文本框 15"/>
          <p:cNvSpPr txBox="1"/>
          <p:nvPr/>
        </p:nvSpPr>
        <p:spPr>
          <a:xfrm>
            <a:off x="2320925" y="4785995"/>
            <a:ext cx="4135120"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Significance</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3" grpId="1"/>
      <p:bldP spid="14" grpId="0"/>
      <p:bldP spid="14" grpId="1"/>
      <p:bldP spid="15" grpId="0"/>
      <p:bldP spid="15" grpId="1"/>
      <p:bldP spid="16" grpId="0"/>
      <p:bldP spid="1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1" name="文本框 10"/>
          <p:cNvSpPr txBox="1"/>
          <p:nvPr/>
        </p:nvSpPr>
        <p:spPr>
          <a:xfrm>
            <a:off x="1160145" y="979170"/>
            <a:ext cx="10029825" cy="5072380"/>
          </a:xfrm>
          <a:prstGeom prst="rect">
            <a:avLst/>
          </a:prstGeom>
          <a:noFill/>
          <a:ln>
            <a:solidFill>
              <a:schemeClr val="tx1"/>
            </a:solidFill>
          </a:ln>
        </p:spPr>
        <p:txBody>
          <a:bodyPr wrap="square" rtlCol="0">
            <a:noAutofit/>
          </a:bodyPr>
          <a:p>
            <a:pPr indent="0" fontAlgn="auto">
              <a:lnSpc>
                <a:spcPct val="200000"/>
              </a:lnSpc>
            </a:pPr>
            <a:r>
              <a:rPr lang="en-US" altLang="zh-CN" sz="2000">
                <a:latin typeface="Times New Roman" panose="02020603050405020304" charset="0"/>
                <a:cs typeface="Times New Roman" panose="02020603050405020304" charset="0"/>
              </a:rPr>
              <a:t>(2) __________________________: Careful consideration of the languages, cultures, histories, and politics of concerned parties.</a:t>
            </a:r>
            <a:endParaRPr lang="en-US" altLang="zh-CN" sz="2000">
              <a:latin typeface="Times New Roman" panose="02020603050405020304" charset="0"/>
              <a:cs typeface="Times New Roman" panose="02020603050405020304" charset="0"/>
            </a:endParaRPr>
          </a:p>
          <a:p>
            <a:pPr indent="0" fontAlgn="auto">
              <a:lnSpc>
                <a:spcPct val="200000"/>
              </a:lnSpc>
            </a:pPr>
            <a:r>
              <a:rPr lang="en-US" altLang="zh-CN" sz="2000">
                <a:latin typeface="Times New Roman" panose="02020603050405020304" charset="0"/>
                <a:cs typeface="Times New Roman" panose="02020603050405020304" charset="0"/>
              </a:rPr>
              <a:t>(3) Bologna Process documentation: ____________________________.</a:t>
            </a:r>
            <a:endParaRPr lang="en-US" altLang="zh-CN" sz="2000">
              <a:latin typeface="Times New Roman" panose="02020603050405020304" charset="0"/>
              <a:cs typeface="Times New Roman" panose="02020603050405020304" charset="0"/>
            </a:endParaRPr>
          </a:p>
          <a:p>
            <a:pPr indent="0" fontAlgn="auto">
              <a:lnSpc>
                <a:spcPct val="200000"/>
              </a:lnSpc>
            </a:pPr>
            <a:r>
              <a:rPr lang="en-US" altLang="zh-CN" sz="2000" b="1">
                <a:latin typeface="Times New Roman" panose="02020603050405020304" charset="0"/>
                <a:cs typeface="Times New Roman" panose="02020603050405020304" charset="0"/>
              </a:rPr>
              <a:t>III. Main Points</a:t>
            </a:r>
            <a:endParaRPr lang="en-US" altLang="zh-CN" sz="2000" b="1">
              <a:latin typeface="Times New Roman" panose="02020603050405020304" charset="0"/>
              <a:cs typeface="Times New Roman" panose="02020603050405020304" charset="0"/>
            </a:endParaRPr>
          </a:p>
          <a:p>
            <a:pPr indent="0" fontAlgn="auto">
              <a:lnSpc>
                <a:spcPct val="200000"/>
              </a:lnSpc>
            </a:pPr>
            <a:r>
              <a:rPr lang="en-US" altLang="zh-CN" sz="2000">
                <a:latin typeface="Times New Roman" panose="02020603050405020304" charset="0"/>
                <a:cs typeface="Times New Roman" panose="02020603050405020304" charset="0"/>
              </a:rPr>
              <a:t>(1) Demands _______________________________________________.</a:t>
            </a:r>
            <a:endParaRPr lang="en-US" altLang="zh-CN" sz="2000">
              <a:latin typeface="Times New Roman" panose="02020603050405020304" charset="0"/>
              <a:cs typeface="Times New Roman" panose="02020603050405020304" charset="0"/>
            </a:endParaRPr>
          </a:p>
          <a:p>
            <a:pPr indent="0" fontAlgn="auto">
              <a:lnSpc>
                <a:spcPct val="200000"/>
              </a:lnSpc>
            </a:pPr>
            <a:r>
              <a:rPr lang="en-US" altLang="zh-CN" sz="2000">
                <a:latin typeface="Times New Roman" panose="02020603050405020304" charset="0"/>
                <a:cs typeface="Times New Roman" panose="02020603050405020304" charset="0"/>
              </a:rPr>
              <a:t>(2) Ethical concerns _________________________________________.</a:t>
            </a:r>
            <a:endParaRPr lang="en-US" altLang="zh-CN" sz="2000">
              <a:latin typeface="Times New Roman" panose="02020603050405020304" charset="0"/>
              <a:cs typeface="Times New Roman" panose="02020603050405020304" charset="0"/>
            </a:endParaRPr>
          </a:p>
          <a:p>
            <a:pPr indent="0" fontAlgn="auto">
              <a:lnSpc>
                <a:spcPct val="200000"/>
              </a:lnSpc>
            </a:pPr>
            <a:r>
              <a:rPr lang="en-US" altLang="zh-CN" sz="2000">
                <a:latin typeface="Times New Roman" panose="02020603050405020304" charset="0"/>
                <a:cs typeface="Times New Roman" panose="02020603050405020304" charset="0"/>
              </a:rPr>
              <a:t>(3) Instructional strategies ____________________________________.</a:t>
            </a:r>
            <a:endParaRPr lang="en-US" altLang="zh-CN" sz="2000">
              <a:latin typeface="Times New Roman" panose="02020603050405020304" charset="0"/>
              <a:cs typeface="Times New Roman" panose="02020603050405020304" charset="0"/>
            </a:endParaRPr>
          </a:p>
        </p:txBody>
      </p:sp>
      <p:sp>
        <p:nvSpPr>
          <p:cNvPr id="2" name="文本框 1"/>
          <p:cNvSpPr txBox="1"/>
          <p:nvPr/>
        </p:nvSpPr>
        <p:spPr>
          <a:xfrm>
            <a:off x="2459355" y="1180465"/>
            <a:ext cx="2828290"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Purpose</a:t>
            </a:r>
            <a:endParaRPr lang="en-US" altLang="zh-CN" sz="2000">
              <a:solidFill>
                <a:srgbClr val="FF0000"/>
              </a:solidFill>
              <a:latin typeface="Times New Roman" panose="02020603050405020304" charset="0"/>
              <a:cs typeface="Times New Roman" panose="02020603050405020304" charset="0"/>
            </a:endParaRPr>
          </a:p>
        </p:txBody>
      </p:sp>
      <p:sp>
        <p:nvSpPr>
          <p:cNvPr id="5" name="文本框 4"/>
          <p:cNvSpPr txBox="1"/>
          <p:nvPr/>
        </p:nvSpPr>
        <p:spPr>
          <a:xfrm>
            <a:off x="5027930" y="2105025"/>
            <a:ext cx="5367655" cy="706755"/>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A supreme example of contemporary professional and global communication</a:t>
            </a:r>
            <a:endParaRPr lang="en-US" altLang="zh-CN" sz="2000">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2845435" y="3660775"/>
            <a:ext cx="5367655"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of new skills from the students</a:t>
            </a:r>
            <a:endParaRPr lang="en-US" altLang="zh-CN" sz="20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3342640" y="4229100"/>
            <a:ext cx="5713730"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behind various approaches to teaching the new skills</a:t>
            </a:r>
            <a:endParaRPr lang="en-US" altLang="zh-CN" sz="20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3951605" y="4578350"/>
            <a:ext cx="7239000" cy="706755"/>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challenging students to move beyond their view of business communication</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5" grpId="1"/>
      <p:bldP spid="6" grpId="0"/>
      <p:bldP spid="6" grpId="1"/>
      <p:bldP spid="7" grpId="0"/>
      <p:bldP spid="7" grpId="1"/>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564833"/>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Ways to Introduce an Academic Proposal</a:t>
            </a:r>
            <a:endParaRPr lang="en-US" altLang="zh-CN" sz="3200" b="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840230" y="1998345"/>
            <a:ext cx="8027670" cy="3322955"/>
          </a:xfrm>
          <a:prstGeom prst="rect">
            <a:avLst/>
          </a:prstGeom>
          <a:noFill/>
        </p:spPr>
        <p:txBody>
          <a:bodyPr wrap="square" rtlCol="0">
            <a:spAutoFit/>
          </a:bodyPr>
          <a:p>
            <a:pPr marL="342900" indent="-342900"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Establishing the context, background and/or importance of the topic;</a:t>
            </a:r>
            <a:endParaRPr lang="en-US" altLang="zh-CN" sz="2400">
              <a:latin typeface="Times New Roman" panose="02020603050405020304" charset="0"/>
              <a:cs typeface="Times New Roman" panose="02020603050405020304" charset="0"/>
            </a:endParaRPr>
          </a:p>
          <a:p>
            <a:pPr marL="342900" indent="-342900"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Presenting an issue, problem, or controversy in the field of study;</a:t>
            </a:r>
            <a:endParaRPr lang="en-US" altLang="zh-CN" sz="2400">
              <a:latin typeface="Times New Roman" panose="02020603050405020304" charset="0"/>
              <a:cs typeface="Times New Roman" panose="02020603050405020304" charset="0"/>
            </a:endParaRPr>
          </a:p>
          <a:p>
            <a:pPr marL="342900" indent="-342900"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Stating the purpose of the research;</a:t>
            </a:r>
            <a:endParaRPr lang="en-US" altLang="zh-CN" sz="2400">
              <a:latin typeface="Times New Roman" panose="02020603050405020304" charset="0"/>
              <a:cs typeface="Times New Roman" panose="02020603050405020304" charset="0"/>
            </a:endParaRPr>
          </a:p>
          <a:p>
            <a:pPr marL="342900" indent="-342900"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Providing a synopsis of the research design or method(s);</a:t>
            </a:r>
            <a:endParaRPr lang="en-US" altLang="zh-CN" sz="2400">
              <a:latin typeface="Times New Roman" panose="02020603050405020304" charset="0"/>
              <a:cs typeface="Times New Roman" panose="02020603050405020304" charset="0"/>
            </a:endParaRPr>
          </a:p>
          <a:p>
            <a:pPr marL="342900" indent="-342900"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Providing an overview of the proposal.</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34770" y="876300"/>
            <a:ext cx="9522460" cy="5361940"/>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rPr>
              <a:t>1.  Expressions used to establish the importance of your topic as a problem to be addressed</a:t>
            </a:r>
            <a:endParaRPr lang="en-US" altLang="zh-CN" sz="24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X is a major problem in…</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One of the greatest challenges is…</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A key issue in the field of… is…</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X impacts negatively upon a range of…</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It is now well established that X can cause…</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The main challenge faced by many researchers is…</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Exposure to X has been shown to be related to adverse effects in…</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There is an urgent need to address the safety problems caused by…</a:t>
            </a:r>
            <a:endParaRPr lang="en-US" altLang="zh-CN" sz="2200">
              <a:latin typeface="Times New Roman" panose="02020603050405020304" charset="0"/>
              <a:cs typeface="Times New Roman" panose="02020603050405020304" charset="0"/>
            </a:endParaRPr>
          </a:p>
          <a:p>
            <a:pPr indent="0" algn="just" fontAlgn="auto">
              <a:lnSpc>
                <a:spcPct val="125000"/>
              </a:lnSpc>
            </a:pP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34770" y="876300"/>
            <a:ext cx="9522460" cy="4477385"/>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rPr>
              <a:t>2.  Expressions used to identify a controversy in the field of study</a:t>
            </a:r>
            <a:endParaRPr lang="en-US" altLang="zh-CN" sz="24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A much debated question is whether…</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Debate continues about the best… for… of…</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To date there has been little agreement on what…</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Questions have been raised about the use of… in…</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One of the most significant current discussions in X is…</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In the literature on X, the relative importance of Y is debated.</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Scholars have long debated the impact of X on the creation and diffusion of…</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One major theoretical issue that has dominated the field for many years concerns…</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34770" y="897255"/>
            <a:ext cx="9522460" cy="4477385"/>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rPr>
              <a:t>3.  Expressions used to state the purpose of the current research</a:t>
            </a:r>
            <a:endParaRPr lang="en-US" altLang="zh-CN" sz="24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The specific objective of this study was to…</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Part of the aim of this project is to develop… that is…</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The objectives of this research are to determine whether…</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This research aims to unravel some of the mysteries surrounding…</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This study systematically reviews the data for…, aiming to provide…</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The main aim of this study is to investigate the differences between X and Y.</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This study seeks to obtain data which will help to address these research gaps.</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One purpose of this study was to assess the extent to which these factors were…</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34770" y="897255"/>
            <a:ext cx="9522460" cy="4861560"/>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rPr>
              <a:t>4.  Expressions used to describe the research design or the method(s) used</a:t>
            </a:r>
            <a:endParaRPr lang="en-US" altLang="zh-CN" sz="24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4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Data for this study was collected using…</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This study was exploratory and interpretative in nature.</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This investigation takes the form of a case-study of the…</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The research data in this thesis is drawn from three main sources…</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The approach to empirical research adopted for this study was one of…</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By employing qualitative modes of enquiry, I attempt to illuminate the…</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A holistic approach is utilized, integrating X, Y and Z materials to establish…</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The study was conducted in the form of a survey, with data being gathered via…</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34770" y="897255"/>
            <a:ext cx="9522460" cy="4823460"/>
          </a:xfrm>
          <a:prstGeom prst="rect">
            <a:avLst/>
          </a:prstGeom>
          <a:noFill/>
        </p:spPr>
        <p:txBody>
          <a:bodyPr wrap="square" rtlCol="0">
            <a:spAutoFit/>
          </a:bodyPr>
          <a:lstStyle/>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rPr>
              <a:t>5.  Expressions used to outline the structure of your research</a:t>
            </a:r>
            <a:endParaRPr lang="en-US" altLang="zh-CN" sz="24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4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The first section of my research will examine…</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My presentation begins by… It will then go on to…</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My presentation is organized in the following way. </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The main issues addressed in this research are: a), b), and c).</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The second part is concerned with the methods used for this study. </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This research has been divided into four parts. The first part deals with…</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The overall structure of my study takes the form of four sections, including…</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Part four analyzes the results of interviews and focus group discussions undertaken during…</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1" name="TextBox 3"/>
          <p:cNvSpPr txBox="1"/>
          <p:nvPr/>
        </p:nvSpPr>
        <p:spPr>
          <a:xfrm>
            <a:off x="0" y="0"/>
            <a:ext cx="540060" cy="118430"/>
          </a:xfrm>
          <a:prstGeom prst="rect">
            <a:avLst/>
          </a:prstGeom>
          <a:noFill/>
        </p:spPr>
        <p:txBody>
          <a:bodyPr wrap="square" rtlCol="0">
            <a:spAutoFit/>
          </a:bodyPr>
          <a:lstStyle/>
          <a:p>
            <a:pPr>
              <a:lnSpc>
                <a:spcPct val="200000"/>
              </a:lnSpc>
            </a:pP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http://www.1ppt.com/moban/</a:t>
            </a:r>
            <a:r>
              <a:rPr lang="zh-CN" altLang="en-US" sz="100" dirty="0">
                <a:noFill/>
                <a:latin typeface="微软雅黑" panose="020B0503020204020204" pitchFamily="34" charset="-122"/>
                <a:ea typeface="微软雅黑" panose="020B0503020204020204" pitchFamily="34" charset="-122"/>
              </a:rPr>
              <a:t> </a:t>
            </a:r>
            <a:endParaRPr lang="en-US" altLang="zh-CN" sz="100" dirty="0">
              <a:noFill/>
              <a:latin typeface="微软雅黑" panose="020B0503020204020204" pitchFamily="34" charset="-122"/>
              <a:ea typeface="微软雅黑" panose="020B0503020204020204" pitchFamily="34" charset="-122"/>
            </a:endParaRPr>
          </a:p>
        </p:txBody>
      </p:sp>
      <p:sp>
        <p:nvSpPr>
          <p:cNvPr id="8" name="文本框 7"/>
          <p:cNvSpPr txBox="1"/>
          <p:nvPr/>
        </p:nvSpPr>
        <p:spPr>
          <a:xfrm>
            <a:off x="381635" y="773430"/>
            <a:ext cx="9937115" cy="2306955"/>
          </a:xfrm>
          <a:prstGeom prst="rect">
            <a:avLst/>
          </a:prstGeom>
          <a:noFill/>
        </p:spPr>
        <p:txBody>
          <a:bodyPr wrap="square" rtlCol="0">
            <a:spAutoFit/>
          </a:bodyPr>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Unit9 </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Conference Proposals</a:t>
            </a:r>
            <a:endParaRPr lang="en-US" altLang="zh-CN" sz="4800" b="1" dirty="0">
              <a:solidFill>
                <a:schemeClr val="tx2"/>
              </a:solidFill>
              <a:latin typeface="Times New Roman" panose="02020603050405020304" charset="0"/>
              <a:ea typeface="方正细谭黑简体"/>
              <a:cs typeface="Times New Roman" panose="02020603050405020304" charset="0"/>
            </a:endParaRPr>
          </a:p>
        </p:txBody>
      </p:sp>
      <p:pic>
        <p:nvPicPr>
          <p:cNvPr id="13" name="图片 12" descr="未标题-1"/>
          <p:cNvPicPr>
            <a:picLocks noChangeAspect="1"/>
          </p:cNvPicPr>
          <p:nvPr/>
        </p:nvPicPr>
        <p:blipFill>
          <a:blip r:embed="rId2"/>
          <a:stretch>
            <a:fillRect/>
          </a:stretch>
        </p:blipFill>
        <p:spPr>
          <a:xfrm>
            <a:off x="8276590" y="2898775"/>
            <a:ext cx="5039360" cy="3198495"/>
          </a:xfrm>
          <a:prstGeom prst="rect">
            <a:avLst/>
          </a:prstGeom>
        </p:spPr>
      </p:pic>
      <p:sp>
        <p:nvSpPr>
          <p:cNvPr id="15" name="文本框 14">
            <a:hlinkClick r:id="rId3" tooltip="" action="ppaction://hlinksldjump"/>
          </p:cNvPr>
          <p:cNvSpPr txBox="1"/>
          <p:nvPr/>
        </p:nvSpPr>
        <p:spPr>
          <a:xfrm>
            <a:off x="720090" y="5175250"/>
            <a:ext cx="1331595" cy="398780"/>
          </a:xfrm>
          <a:prstGeom prst="rect">
            <a:avLst/>
          </a:prstGeom>
          <a:solidFill>
            <a:schemeClr val="accent1">
              <a:lumMod val="75000"/>
            </a:schemeClr>
          </a:solidFill>
        </p:spPr>
        <p:txBody>
          <a:bodyPr wrap="square" rtlCol="0">
            <a:spAutoFit/>
          </a:bodyPr>
          <a:p>
            <a:r>
              <a:rPr lang="en-US" altLang="zh-CN" sz="2000" b="1">
                <a:solidFill>
                  <a:schemeClr val="bg1"/>
                </a:solidFill>
              </a:rPr>
              <a:t>Warm-up</a:t>
            </a:r>
            <a:endParaRPr lang="en-US" altLang="zh-CN" sz="2000" b="1">
              <a:solidFill>
                <a:schemeClr val="bg1"/>
              </a:solidFill>
            </a:endParaRPr>
          </a:p>
        </p:txBody>
      </p:sp>
      <p:sp>
        <p:nvSpPr>
          <p:cNvPr id="20" name="文本框 19">
            <a:hlinkClick r:id="rId4" tooltip="" action="ppaction://hlinksldjump"/>
          </p:cNvPr>
          <p:cNvSpPr txBox="1"/>
          <p:nvPr/>
        </p:nvSpPr>
        <p:spPr>
          <a:xfrm>
            <a:off x="2188210" y="5175250"/>
            <a:ext cx="281940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Models and Analysis</a:t>
            </a:r>
            <a:endParaRPr lang="en-US" altLang="zh-CN" sz="2000" b="1">
              <a:solidFill>
                <a:schemeClr val="bg1"/>
              </a:solidFill>
              <a:sym typeface="Calibri Light" panose="020F0302020204030204"/>
            </a:endParaRPr>
          </a:p>
        </p:txBody>
      </p:sp>
      <p:sp>
        <p:nvSpPr>
          <p:cNvPr id="40" name="文本框 39">
            <a:hlinkClick r:id="rId5" tooltip="" action="ppaction://hlinksldjump"/>
          </p:cNvPr>
          <p:cNvSpPr txBox="1"/>
          <p:nvPr/>
        </p:nvSpPr>
        <p:spPr>
          <a:xfrm>
            <a:off x="5144135" y="5175250"/>
            <a:ext cx="156718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Exercises</a:t>
            </a:r>
            <a:endParaRPr lang="en-US" altLang="zh-CN" sz="2000" b="1">
              <a:solidFill>
                <a:schemeClr val="bg1"/>
              </a:solidFill>
              <a:sym typeface="Calibri Light" panose="020F0302020204030204"/>
            </a:endParaRPr>
          </a:p>
        </p:txBody>
      </p:sp>
      <p:sp>
        <p:nvSpPr>
          <p:cNvPr id="41" name="文本框 40">
            <a:hlinkClick r:id="rId6" tooltip="" action="ppaction://hlinksldjump"/>
          </p:cNvPr>
          <p:cNvSpPr txBox="1"/>
          <p:nvPr/>
        </p:nvSpPr>
        <p:spPr>
          <a:xfrm>
            <a:off x="6953885" y="5175250"/>
            <a:ext cx="2127885"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Writing Skills</a:t>
            </a:r>
            <a:endParaRPr lang="en-US" altLang="zh-CN" sz="20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alibri Light" panose="020F0302020204030204"/>
                <a:ea typeface="方正细谭黑简体"/>
                <a:sym typeface="Calibri Light" panose="020F0302020204030204"/>
              </a:rPr>
              <a:t> </a:t>
            </a:r>
            <a:endParaRPr lang="en-US" altLang="zh-CN" dirty="0">
              <a:latin typeface="Calibri Light" panose="020F0302020204030204"/>
              <a:ea typeface="方正细谭黑简体"/>
              <a:sym typeface="Calibri Light" panose="020F0302020204030204"/>
            </a:endParaRPr>
          </a:p>
        </p:txBody>
      </p:sp>
      <p:sp>
        <p:nvSpPr>
          <p:cNvPr id="2" name="文本框 1"/>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1</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384935" y="1034415"/>
            <a:ext cx="9634220" cy="1198880"/>
          </a:xfrm>
          <a:prstGeom prst="rect">
            <a:avLst/>
          </a:prstGeom>
          <a:noFill/>
        </p:spPr>
        <p:txBody>
          <a:bodyPr wrap="square" rtlCol="0">
            <a:spAutoFit/>
          </a:bodyPr>
          <a:lstStyle/>
          <a:p>
            <a:pPr algn="just"/>
            <a:r>
              <a:rPr lang="en-US" altLang="zh-CN" sz="2400" b="1" i="1">
                <a:solidFill>
                  <a:schemeClr val="accent1"/>
                </a:solidFill>
                <a:latin typeface="Times New Roman" panose="02020603050405020304" charset="0"/>
                <a:cs typeface="Times New Roman" panose="02020603050405020304" charset="0"/>
              </a:rPr>
              <a:t>The paragraph below is the introduction part of a research proposal. Rewrite it into a more concise version, which can be used as the introductory section of a conference proposal.</a:t>
            </a:r>
            <a:endParaRPr lang="en-US" altLang="zh-CN" sz="2400" b="1" i="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441325" y="0"/>
            <a:ext cx="2613025" cy="583565"/>
          </a:xfrm>
          <a:prstGeom prst="rect">
            <a:avLst/>
          </a:prstGeom>
          <a:solidFill>
            <a:schemeClr val="accent1">
              <a:lumMod val="75000"/>
            </a:schemeClr>
          </a:solidFill>
        </p:spPr>
        <p:txBody>
          <a:bodyPr wrap="square" rtlCol="0">
            <a:spAutoFit/>
          </a:bodyPr>
          <a:p>
            <a:r>
              <a:rPr lang="en-US" altLang="zh-CN" sz="3200" b="1">
                <a:solidFill>
                  <a:schemeClr val="bg1"/>
                </a:solidFill>
              </a:rPr>
              <a:t>Exercises</a:t>
            </a:r>
            <a:endParaRPr lang="en-US" altLang="zh-CN" sz="3200" b="1">
              <a:solidFill>
                <a:schemeClr val="bg1"/>
              </a:solidFill>
            </a:endParaRPr>
          </a:p>
        </p:txBody>
      </p:sp>
      <p:sp>
        <p:nvSpPr>
          <p:cNvPr id="34" name="矩形: 圆角 33"/>
          <p:cNvSpPr/>
          <p:nvPr>
            <p:custDataLst>
              <p:tags r:id="rId2"/>
            </p:custDataLst>
          </p:nvPr>
        </p:nvSpPr>
        <p:spPr>
          <a:xfrm>
            <a:off x="1147445" y="2332355"/>
            <a:ext cx="9871710" cy="3879215"/>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r>
              <a:rPr lang="en-US" altLang="zh-CN" sz="2400" dirty="0">
                <a:latin typeface="Times New Roman" panose="02020603050405020304" charset="0"/>
                <a:ea typeface="方正细谭黑简体"/>
                <a:cs typeface="Times New Roman" panose="02020603050405020304" charset="0"/>
                <a:sym typeface="Calibri Light" panose="020F0302020204030204"/>
              </a:rPr>
              <a:t>Every construction project is unique and has its own operating environment and sets of technical requirements. As a result, the execution of a construction project is subject to numerous constraints that limit the commencement or progression of field operations, which invariably have significant negative impact on overall project performance. By definition, constraints refer to any condition, such as temporal/spatial limitations and safety/quality concerns, which may prevent a project from achieving its goals. Successful execution and control of a construction project relies on effective identification and management of constraints through master planning and short-term look-ahead scheduling.</a:t>
            </a:r>
            <a:endParaRPr lang="zh-CN" altLang="en-US" sz="2400" dirty="0">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alibri Light" panose="020F0302020204030204"/>
                <a:ea typeface="方正细谭黑简体"/>
                <a:sym typeface="Calibri Light" panose="020F0302020204030204"/>
              </a:rPr>
              <a:t> </a:t>
            </a:r>
            <a:endParaRPr lang="en-US" altLang="zh-CN" dirty="0">
              <a:latin typeface="Calibri Light" panose="020F0302020204030204"/>
              <a:ea typeface="方正细谭黑简体"/>
              <a:sym typeface="Calibri Light" panose="020F0302020204030204"/>
            </a:endParaRPr>
          </a:p>
        </p:txBody>
      </p:sp>
      <p:sp>
        <p:nvSpPr>
          <p:cNvPr id="34" name="矩形: 圆角 33"/>
          <p:cNvSpPr/>
          <p:nvPr>
            <p:custDataLst>
              <p:tags r:id="rId2"/>
            </p:custDataLst>
          </p:nvPr>
        </p:nvSpPr>
        <p:spPr>
          <a:xfrm>
            <a:off x="1052830" y="1043305"/>
            <a:ext cx="10022840" cy="4938395"/>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dirty="0">
                <a:latin typeface="Times New Roman" panose="02020603050405020304" charset="0"/>
                <a:ea typeface="方正细谭黑简体"/>
                <a:cs typeface="Times New Roman" panose="02020603050405020304" charset="0"/>
                <a:sym typeface="Calibri Light" panose="020F0302020204030204"/>
              </a:rPr>
              <a:t>While the master schedule provides a global view of a project and the overall execution strategy, a look-ahead schedule offers a detail account of operational constraints and a detailed plan showing work to be done within a relatively short time window. Ideally, these detailed schedules should reflect actual field conditions and provide field personnel with operation instructions free of constraints and conflicts (Hinze, 2008). This look-ahead scheduling and constraint analysis procedure is also a critical component of the last-planner methodology proposed by Ballard (2000). This research project will provide an overview of state-of-art schedule constraint analysis practice during look-ahead scheduling. In addition, it will propose a conceptual framework for managing constraints.</a:t>
            </a:r>
            <a:endParaRPr lang="en-US" altLang="zh-CN" sz="2400" dirty="0">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alibri Light" panose="020F0302020204030204"/>
                <a:ea typeface="方正细谭黑简体"/>
                <a:sym typeface="Calibri Light" panose="020F0302020204030204"/>
              </a:rPr>
              <a:t> </a:t>
            </a:r>
            <a:endParaRPr lang="en-US" altLang="zh-CN" dirty="0">
              <a:latin typeface="Calibri Light" panose="020F0302020204030204"/>
              <a:ea typeface="方正细谭黑简体"/>
              <a:sym typeface="Calibri Light" panose="020F0302020204030204"/>
            </a:endParaRPr>
          </a:p>
        </p:txBody>
      </p:sp>
      <p:sp>
        <p:nvSpPr>
          <p:cNvPr id="2" name="文本框 1"/>
          <p:cNvSpPr txBox="1"/>
          <p:nvPr/>
        </p:nvSpPr>
        <p:spPr>
          <a:xfrm>
            <a:off x="441960" y="849630"/>
            <a:ext cx="2865120"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5" name="文本框 4"/>
          <p:cNvSpPr txBox="1"/>
          <p:nvPr/>
        </p:nvSpPr>
        <p:spPr>
          <a:xfrm>
            <a:off x="1786255" y="1612265"/>
            <a:ext cx="8311515" cy="3415030"/>
          </a:xfrm>
          <a:prstGeom prst="rect">
            <a:avLst/>
          </a:prstGeom>
          <a:noFill/>
        </p:spPr>
        <p:txBody>
          <a:bodyPr wrap="square" rtlCol="0">
            <a:spAutoFit/>
          </a:bodyPr>
          <a:p>
            <a:pPr indent="609600" algn="just" fontAlgn="auto">
              <a:extLst>
                <a:ext uri="{35155182-B16C-46BC-9424-99874614C6A1}">
                  <wpsdc:indentchars xmlns:wpsdc="http://www.wps.cn/officeDocument/2017/drawingmlCustomData" val="200" checksum="4158780845"/>
                </a:ext>
              </a:extLst>
            </a:pPr>
            <a:r>
              <a:rPr lang="en-US" altLang="zh-CN" sz="2400">
                <a:solidFill>
                  <a:srgbClr val="FF0000"/>
                </a:solidFill>
                <a:latin typeface="Times New Roman" panose="02020603050405020304" charset="0"/>
                <a:cs typeface="Times New Roman" panose="02020603050405020304" charset="0"/>
              </a:rPr>
              <a:t>The execution of every construction project is subject to numerous constrains limiting the commencement or progression of field operations, which negatively impact overall project performance. Successful execution and control of a project relies on effective identification and management of constraints through master planning and short-term look-ahead scheduling. The current research will provide an overview of state-of-art schedule constraint analysis practice during look-ahead schedule, and propose a conceptual framework for managing constraints.</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338455"/>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238885" y="798830"/>
            <a:ext cx="9623425" cy="1106805"/>
          </a:xfrm>
          <a:prstGeom prst="rect">
            <a:avLst/>
          </a:prstGeom>
          <a:noFill/>
        </p:spPr>
        <p:txBody>
          <a:bodyPr wrap="square" rtlCol="0">
            <a:spAutoFit/>
          </a:bodyPr>
          <a:lstStyle/>
          <a:p>
            <a:pPr algn="just"/>
            <a:r>
              <a:rPr lang="en-US" altLang="zh-CN" sz="2200" b="1" i="1">
                <a:solidFill>
                  <a:schemeClr val="accent1"/>
                </a:solidFill>
                <a:latin typeface="Times New Roman" panose="02020603050405020304" charset="0"/>
                <a:cs typeface="Times New Roman" panose="02020603050405020304" charset="0"/>
              </a:rPr>
              <a:t>The paragraph below is the methodology part of a research proposal. Rewrite it into a more concise version, which can be used as the method section of a conference proposal</a:t>
            </a:r>
            <a:r>
              <a:rPr lang="en-US" altLang="zh-CN" sz="2200" b="1" i="1">
                <a:solidFill>
                  <a:schemeClr val="tx2"/>
                </a:solidFill>
                <a:latin typeface="Times New Roman" panose="02020603050405020304" charset="0"/>
                <a:cs typeface="Times New Roman" panose="02020603050405020304" charset="0"/>
              </a:rPr>
              <a:t>.</a:t>
            </a:r>
            <a:endParaRPr lang="en-US" altLang="zh-CN" sz="2200" b="1" i="1">
              <a:solidFill>
                <a:schemeClr val="tx2"/>
              </a:solidFill>
              <a:latin typeface="Times New Roman" panose="02020603050405020304" charset="0"/>
              <a:cs typeface="Times New Roman" panose="02020603050405020304" charset="0"/>
            </a:endParaRPr>
          </a:p>
        </p:txBody>
      </p:sp>
      <p:sp>
        <p:nvSpPr>
          <p:cNvPr id="34" name="矩形: 圆角 33"/>
          <p:cNvSpPr/>
          <p:nvPr>
            <p:custDataLst>
              <p:tags r:id="rId2"/>
            </p:custDataLst>
          </p:nvPr>
        </p:nvSpPr>
        <p:spPr>
          <a:xfrm>
            <a:off x="1147445" y="2011045"/>
            <a:ext cx="9871710" cy="4200525"/>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558800" algn="just" fontAlgn="auto">
              <a:extLst>
                <a:ext uri="{35155182-B16C-46BC-9424-99874614C6A1}">
                  <wpsdc:indentchars xmlns:wpsdc="http://www.wps.cn/officeDocument/2017/drawingmlCustomData" val="200" checksum="1956455923"/>
                </a:ext>
              </a:extLst>
            </a:pPr>
            <a:r>
              <a:rPr lang="en-US" altLang="zh-CN" sz="2200" dirty="0">
                <a:latin typeface="Times New Roman" panose="02020603050405020304" charset="0"/>
                <a:ea typeface="方正细谭黑简体"/>
                <a:cs typeface="Times New Roman" panose="02020603050405020304" charset="0"/>
                <a:sym typeface="Calibri Light" panose="020F0302020204030204"/>
              </a:rPr>
              <a:t>The primary research method for this study is literature review and conceptual modeling. Constraint identification and classification through a structured approach is the very first step towards a “zero-constraint” environment. This study will first review various types of constraints in construction and their characteristics. Based on this understanding, a classification method will be developed to categorize constraint factors for the purpose of constraint identification and modeling. In the second stage of this study, existing constraint modeling methods will be identified based on a comprehensive review of current industry practice and academic research. Finally, once the constraint classification and modeling techniques are identified, a conceptual framework for total constraint management will be outlined. This study will be conducted between September 2020 and May 2021.</a:t>
            </a:r>
            <a:endParaRPr lang="en-US" altLang="zh-CN" sz="2200" dirty="0">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alibri Light" panose="020F0302020204030204"/>
                <a:ea typeface="方正细谭黑简体"/>
                <a:sym typeface="Calibri Light" panose="020F0302020204030204"/>
              </a:rPr>
              <a:t> </a:t>
            </a:r>
            <a:endParaRPr lang="en-US" altLang="zh-CN" dirty="0">
              <a:latin typeface="Calibri Light" panose="020F0302020204030204"/>
              <a:ea typeface="方正细谭黑简体"/>
              <a:sym typeface="Calibri Light" panose="020F0302020204030204"/>
            </a:endParaRPr>
          </a:p>
        </p:txBody>
      </p:sp>
      <p:sp>
        <p:nvSpPr>
          <p:cNvPr id="2" name="文本框 1"/>
          <p:cNvSpPr txBox="1"/>
          <p:nvPr/>
        </p:nvSpPr>
        <p:spPr>
          <a:xfrm>
            <a:off x="441960" y="849630"/>
            <a:ext cx="2865120"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5" name="文本框 4"/>
          <p:cNvSpPr txBox="1"/>
          <p:nvPr/>
        </p:nvSpPr>
        <p:spPr>
          <a:xfrm>
            <a:off x="1786255" y="1612265"/>
            <a:ext cx="8311515" cy="3046095"/>
          </a:xfrm>
          <a:prstGeom prst="rect">
            <a:avLst/>
          </a:prstGeom>
          <a:noFill/>
        </p:spPr>
        <p:txBody>
          <a:bodyPr wrap="square" rtlCol="0">
            <a:spAutoFit/>
          </a:bodyPr>
          <a:p>
            <a:pPr indent="609600" algn="just" fontAlgn="auto">
              <a:extLst>
                <a:ext uri="{35155182-B16C-46BC-9424-99874614C6A1}">
                  <wpsdc:indentchars xmlns:wpsdc="http://www.wps.cn/officeDocument/2017/drawingmlCustomData" val="200" checksum="4158780845"/>
                </a:ext>
              </a:extLst>
            </a:pPr>
            <a:r>
              <a:rPr lang="en-US" altLang="zh-CN" sz="2400">
                <a:solidFill>
                  <a:srgbClr val="FF0000"/>
                </a:solidFill>
                <a:latin typeface="Times New Roman" panose="02020603050405020304" charset="0"/>
                <a:cs typeface="Times New Roman" panose="02020603050405020304" charset="0"/>
              </a:rPr>
              <a:t>The primary research method for this study is literature review and conceptual modeling. First, various types of constraints in construction and their characteristics will be reviewed. Based on that, a classification method will be developed to categorize constraint factors. Second, existing constraint modeling methods will be identified. Finally, a conceptual framework for total constraint management will be outlined.</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583565"/>
            <a:ext cx="11308715" cy="5813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145540" y="1006475"/>
            <a:ext cx="780415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A. Common Structure and Format Requirements</a:t>
            </a:r>
            <a:endParaRPr lang="en-US" altLang="zh-CN" sz="2800" b="1">
              <a:latin typeface="Times New Roman" panose="02020603050405020304" charset="0"/>
              <a:cs typeface="Times New Roman" panose="02020603050405020304" charset="0"/>
            </a:endParaRPr>
          </a:p>
        </p:txBody>
      </p:sp>
      <p:sp>
        <p:nvSpPr>
          <p:cNvPr id="6" name="文本框 5"/>
          <p:cNvSpPr txBox="1"/>
          <p:nvPr/>
        </p:nvSpPr>
        <p:spPr>
          <a:xfrm>
            <a:off x="525780" y="0"/>
            <a:ext cx="4796155" cy="583565"/>
          </a:xfrm>
          <a:prstGeom prst="rect">
            <a:avLst/>
          </a:prstGeom>
          <a:solidFill>
            <a:schemeClr val="accent1">
              <a:lumMod val="75000"/>
            </a:schemeClr>
          </a:solidFill>
        </p:spPr>
        <p:txBody>
          <a:bodyPr wrap="square" rtlCol="0">
            <a:spAutoFit/>
          </a:bodyPr>
          <a:p>
            <a:r>
              <a:rPr lang="en-US" altLang="zh-CN" sz="3200" b="1">
                <a:solidFill>
                  <a:schemeClr val="bg1"/>
                </a:solidFill>
              </a:rPr>
              <a:t>Academic Wrting S</a:t>
            </a:r>
            <a:r>
              <a:rPr lang="en-US" altLang="zh-CN" sz="3200" b="1">
                <a:solidFill>
                  <a:schemeClr val="bg1"/>
                </a:solidFill>
              </a:rPr>
              <a:t>kills</a:t>
            </a:r>
            <a:endParaRPr lang="en-US" altLang="zh-CN" sz="3200" b="1">
              <a:solidFill>
                <a:schemeClr val="bg1"/>
              </a:solidFill>
            </a:endParaRPr>
          </a:p>
        </p:txBody>
      </p:sp>
      <p:sp>
        <p:nvSpPr>
          <p:cNvPr id="5" name="文本框 4"/>
          <p:cNvSpPr txBox="1"/>
          <p:nvPr/>
        </p:nvSpPr>
        <p:spPr>
          <a:xfrm>
            <a:off x="1014095" y="1983740"/>
            <a:ext cx="9738360" cy="2306955"/>
          </a:xfrm>
          <a:prstGeom prst="rect">
            <a:avLst/>
          </a:prstGeom>
          <a:noFill/>
        </p:spPr>
        <p:txBody>
          <a:bodyPr wrap="square" rtlCol="0">
            <a:spAutoFit/>
          </a:bodyPr>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The structure of a conference proposal could include:</a:t>
            </a:r>
            <a:endParaRPr lang="en-US" altLang="zh-CN" sz="2400">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a) Introduction</a:t>
            </a:r>
            <a:endParaRPr lang="en-US" altLang="zh-CN" sz="2400">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b) Significance, innovation, and originality</a:t>
            </a:r>
            <a:endParaRPr lang="en-US" altLang="zh-CN" sz="2400">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c) Conclusion and discussion</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518920" y="829310"/>
            <a:ext cx="9344025" cy="5022850"/>
          </a:xfrm>
          <a:prstGeom prst="rect">
            <a:avLst/>
          </a:prstGeom>
          <a:noFill/>
        </p:spPr>
        <p:txBody>
          <a:bodyPr wrap="square" rtlCol="0">
            <a:noAutofit/>
          </a:bodyPr>
          <a:lstStyle/>
          <a:p>
            <a:pPr indent="0" algn="l" fontAlgn="auto">
              <a:lnSpc>
                <a:spcPct val="125000"/>
              </a:lnSpc>
            </a:pPr>
            <a:r>
              <a:rPr lang="en-US" altLang="zh-CN" sz="2400">
                <a:solidFill>
                  <a:schemeClr val="tx1"/>
                </a:solidFill>
                <a:latin typeface="Times New Roman" panose="02020603050405020304" charset="0"/>
                <a:cs typeface="Times New Roman" panose="02020603050405020304" charset="0"/>
              </a:rPr>
              <a:t>Factors to take into consideration when crafting your conference proposal:</a:t>
            </a:r>
            <a:endParaRPr lang="en-US" altLang="zh-CN" sz="2400" b="1">
              <a:solidFill>
                <a:schemeClr val="accent2">
                  <a:lumMod val="75000"/>
                </a:schemeClr>
              </a:solidFill>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r>
              <a:rPr lang="en-US" altLang="zh-CN" sz="2200" b="1">
                <a:solidFill>
                  <a:schemeClr val="tx1"/>
                </a:solidFill>
                <a:latin typeface="Times New Roman" panose="02020603050405020304" charset="0"/>
                <a:cs typeface="Times New Roman" panose="02020603050405020304" charset="0"/>
              </a:rPr>
              <a:t>Length</a:t>
            </a:r>
            <a:r>
              <a:rPr lang="zh-CN" altLang="en-US" sz="2400">
                <a:solidFill>
                  <a:schemeClr val="tx1"/>
                </a:solidFill>
                <a:latin typeface="Times New Roman" panose="02020603050405020304" charset="0"/>
                <a:cs typeface="Times New Roman" panose="02020603050405020304" charset="0"/>
              </a:rPr>
              <a:t>：</a:t>
            </a:r>
            <a:r>
              <a:rPr lang="en-US" altLang="zh-CN" sz="2200">
                <a:solidFill>
                  <a:schemeClr val="tx1"/>
                </a:solidFill>
                <a:latin typeface="Times New Roman" panose="02020603050405020304" charset="0"/>
                <a:cs typeface="Times New Roman" panose="02020603050405020304" charset="0"/>
              </a:rPr>
              <a:t>Usually, conference proposals do not exceed 400 words.</a:t>
            </a:r>
            <a:endParaRPr lang="en-US" altLang="zh-CN" sz="2400">
              <a:solidFill>
                <a:schemeClr val="tx1"/>
              </a:solidFill>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r>
              <a:rPr lang="en-US" altLang="zh-CN" sz="2200" b="1">
                <a:solidFill>
                  <a:schemeClr val="tx1"/>
                </a:solidFill>
                <a:latin typeface="Times New Roman" panose="02020603050405020304" charset="0"/>
                <a:cs typeface="Times New Roman" panose="02020603050405020304" charset="0"/>
              </a:rPr>
              <a:t>Relevance</a:t>
            </a:r>
            <a:r>
              <a:rPr lang="zh-CN" altLang="en-US" sz="2400">
                <a:solidFill>
                  <a:schemeClr val="tx1"/>
                </a:solidFill>
                <a:latin typeface="Times New Roman" panose="02020603050405020304" charset="0"/>
                <a:cs typeface="Times New Roman" panose="02020603050405020304" charset="0"/>
              </a:rPr>
              <a:t>：</a:t>
            </a:r>
            <a:r>
              <a:rPr lang="en-US" altLang="zh-CN" sz="2200">
                <a:solidFill>
                  <a:schemeClr val="tx1"/>
                </a:solidFill>
                <a:latin typeface="Times New Roman" panose="02020603050405020304" charset="0"/>
                <a:cs typeface="Times New Roman" panose="02020603050405020304" charset="0"/>
              </a:rPr>
              <a:t>Be sure that your proposal discusses the uniqueness of your findings, along with their significance.</a:t>
            </a:r>
            <a:endParaRPr lang="en-US" altLang="zh-CN" sz="2200">
              <a:solidFill>
                <a:schemeClr val="tx1"/>
              </a:solidFill>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r>
              <a:rPr lang="en-US" altLang="zh-CN" sz="2200" b="1">
                <a:solidFill>
                  <a:schemeClr val="tx1"/>
                </a:solidFill>
                <a:latin typeface="Times New Roman" panose="02020603050405020304" charset="0"/>
                <a:cs typeface="Times New Roman" panose="02020603050405020304" charset="0"/>
              </a:rPr>
              <a:t>Quotation</a:t>
            </a:r>
            <a:r>
              <a:rPr lang="zh-CN" altLang="en-US" sz="2400">
                <a:solidFill>
                  <a:schemeClr val="tx1"/>
                </a:solidFill>
                <a:latin typeface="Times New Roman" panose="02020603050405020304" charset="0"/>
                <a:cs typeface="Times New Roman" panose="02020603050405020304" charset="0"/>
              </a:rPr>
              <a:t>：</a:t>
            </a:r>
            <a:r>
              <a:rPr lang="en-US" altLang="zh-CN" sz="2200">
                <a:solidFill>
                  <a:schemeClr val="tx1"/>
                </a:solidFill>
                <a:latin typeface="Times New Roman" panose="02020603050405020304" charset="0"/>
                <a:cs typeface="Times New Roman" panose="02020603050405020304" charset="0"/>
              </a:rPr>
              <a:t>Avoid including too many quotations in your conference proposal.</a:t>
            </a:r>
            <a:endParaRPr lang="en-US" altLang="zh-CN" sz="2400">
              <a:solidFill>
                <a:schemeClr val="tx1"/>
              </a:solidFill>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r>
              <a:rPr lang="en-US" altLang="zh-CN" sz="2200" b="1">
                <a:solidFill>
                  <a:schemeClr val="tx1"/>
                </a:solidFill>
                <a:latin typeface="Times New Roman" panose="02020603050405020304" charset="0"/>
                <a:cs typeface="Times New Roman" panose="02020603050405020304" charset="0"/>
              </a:rPr>
              <a:t>Focus</a:t>
            </a:r>
            <a:r>
              <a:rPr lang="zh-CN" altLang="en-US" sz="2400">
                <a:solidFill>
                  <a:schemeClr val="tx1"/>
                </a:solidFill>
                <a:latin typeface="Times New Roman" panose="02020603050405020304" charset="0"/>
                <a:cs typeface="Times New Roman" panose="02020603050405020304" charset="0"/>
              </a:rPr>
              <a:t>：</a:t>
            </a:r>
            <a:r>
              <a:rPr lang="en-US" altLang="zh-CN" sz="2200">
                <a:solidFill>
                  <a:schemeClr val="tx1"/>
                </a:solidFill>
                <a:latin typeface="Times New Roman" panose="02020603050405020304" charset="0"/>
                <a:cs typeface="Times New Roman" panose="02020603050405020304" charset="0"/>
              </a:rPr>
              <a:t>It is recommended that a conference proposal have a thesis statement early on.</a:t>
            </a:r>
            <a:endParaRPr lang="en-US" altLang="zh-CN" sz="2200">
              <a:solidFill>
                <a:schemeClr val="tx1"/>
              </a:solidFill>
              <a:latin typeface="Times New Roman" panose="02020603050405020304" charset="0"/>
              <a:cs typeface="Times New Roman" panose="02020603050405020304" charset="0"/>
            </a:endParaRPr>
          </a:p>
          <a:p>
            <a:pPr marL="342900" lvl="0" indent="-342900" algn="just" fontAlgn="auto">
              <a:lnSpc>
                <a:spcPct val="125000"/>
              </a:lnSpc>
              <a:buFont typeface="Arial" panose="020B0604020202020204" pitchFamily="34" charset="0"/>
              <a:buChar char="•"/>
            </a:pPr>
            <a:r>
              <a:rPr lang="en-US" altLang="zh-CN" sz="2200" b="1">
                <a:solidFill>
                  <a:schemeClr val="tx1"/>
                </a:solidFill>
                <a:latin typeface="Times New Roman" panose="02020603050405020304" charset="0"/>
                <a:cs typeface="Times New Roman" panose="02020603050405020304" charset="0"/>
              </a:rPr>
              <a:t>Tone</a:t>
            </a:r>
            <a:r>
              <a:rPr lang="zh-CN" altLang="en-US" sz="2400">
                <a:latin typeface="Times New Roman" panose="02020603050405020304" charset="0"/>
                <a:cs typeface="Times New Roman" panose="02020603050405020304" charset="0"/>
                <a:sym typeface="+mn-ea"/>
              </a:rPr>
              <a:t>：</a:t>
            </a:r>
            <a:r>
              <a:rPr lang="en-US" altLang="zh-CN" sz="2200">
                <a:solidFill>
                  <a:schemeClr val="tx1"/>
                </a:solidFill>
                <a:latin typeface="Times New Roman" panose="02020603050405020304" charset="0"/>
                <a:cs typeface="Times New Roman" panose="02020603050405020304" charset="0"/>
              </a:rPr>
              <a:t>Make sure your prose is clear, logical, and straightforward.</a:t>
            </a:r>
            <a:endParaRPr lang="en-US" altLang="zh-CN" sz="22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471170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B. Writing with Clarity</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1257300" y="1625600"/>
            <a:ext cx="9048115" cy="3184525"/>
          </a:xfrm>
          <a:prstGeom prst="rect">
            <a:avLst/>
          </a:prstGeom>
          <a:noFill/>
        </p:spPr>
        <p:txBody>
          <a:bodyPr wrap="square" rtlCol="0">
            <a:spAutoFit/>
          </a:bodyPr>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The rules to follow include: </a:t>
            </a:r>
            <a:endParaRPr lang="en-US" altLang="zh-CN" sz="2800">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Using specific language or examples;</a:t>
            </a:r>
            <a:endParaRPr lang="en-US" altLang="zh-CN" sz="2200">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Avoiding vague and undetailed language or filter words; </a:t>
            </a:r>
            <a:endParaRPr lang="en-US" altLang="zh-CN" sz="2200">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Using the right amount of information to make your point;</a:t>
            </a:r>
            <a:endParaRPr lang="en-US" altLang="zh-CN" sz="2200">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Using correct grammar;</a:t>
            </a:r>
            <a:endParaRPr lang="en-US" altLang="zh-CN" sz="2200">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Using transitional words or sentences properly to connect your paragraphs.</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471170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C. Writing with Brevity</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1384935" y="1625600"/>
            <a:ext cx="8763000" cy="2722880"/>
          </a:xfrm>
          <a:prstGeom prst="rect">
            <a:avLst/>
          </a:prstGeom>
          <a:noFill/>
        </p:spPr>
        <p:txBody>
          <a:bodyPr wrap="square" rtlCol="0">
            <a:spAutoFit/>
          </a:bodyPr>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b="1">
                <a:solidFill>
                  <a:schemeClr val="accent2">
                    <a:lumMod val="75000"/>
                  </a:schemeClr>
                </a:solidFill>
                <a:latin typeface="Times New Roman" panose="02020603050405020304" charset="0"/>
                <a:cs typeface="Times New Roman" panose="02020603050405020304" charset="0"/>
              </a:rPr>
              <a:t>1. Use active rather than passive verbs to simplify sentence structure.</a:t>
            </a:r>
            <a:endParaRPr lang="en-US" altLang="zh-CN" sz="2400" b="1">
              <a:solidFill>
                <a:schemeClr val="accent2">
                  <a:lumMod val="75000"/>
                </a:schemeClr>
              </a:solidFill>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b="1">
                <a:latin typeface="Times New Roman" panose="02020603050405020304" charset="0"/>
                <a:cs typeface="Times New Roman" panose="02020603050405020304" charset="0"/>
              </a:rPr>
              <a:t>Example</a:t>
            </a:r>
            <a:r>
              <a:rPr lang="en-US" altLang="zh-CN" sz="2200">
                <a:latin typeface="Times New Roman" panose="02020603050405020304" charset="0"/>
                <a:cs typeface="Times New Roman" panose="02020603050405020304" charset="0"/>
              </a:rPr>
              <a:t>: The accounting prospectus </a:t>
            </a:r>
            <a:r>
              <a:rPr lang="en-US" altLang="zh-CN" sz="2200" b="1">
                <a:latin typeface="Times New Roman" panose="02020603050405020304" charset="0"/>
                <a:cs typeface="Times New Roman" panose="02020603050405020304" charset="0"/>
              </a:rPr>
              <a:t>was submitted by</a:t>
            </a:r>
            <a:r>
              <a:rPr lang="en-US" altLang="zh-CN" sz="2200">
                <a:latin typeface="Times New Roman" panose="02020603050405020304" charset="0"/>
                <a:cs typeface="Times New Roman" panose="02020603050405020304" charset="0"/>
              </a:rPr>
              <a:t> the auditor last week.</a:t>
            </a:r>
            <a:endParaRPr lang="en-US" altLang="zh-CN" sz="2200">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b="1">
                <a:latin typeface="Times New Roman" panose="02020603050405020304" charset="0"/>
                <a:cs typeface="Times New Roman" panose="02020603050405020304" charset="0"/>
              </a:rPr>
              <a:t>Revision</a:t>
            </a:r>
            <a:r>
              <a:rPr lang="en-US" altLang="zh-CN" sz="2200">
                <a:latin typeface="Times New Roman" panose="02020603050405020304" charset="0"/>
                <a:cs typeface="Times New Roman" panose="02020603050405020304" charset="0"/>
              </a:rPr>
              <a:t>: The auditor submitted the accounting prospectus last week.</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388110" y="910590"/>
            <a:ext cx="9250045" cy="4847590"/>
          </a:xfrm>
          <a:prstGeom prst="rect">
            <a:avLst/>
          </a:prstGeom>
          <a:noFill/>
        </p:spPr>
        <p:txBody>
          <a:bodyPr wrap="square" rtlCol="0">
            <a:no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a:solidFill>
                  <a:schemeClr val="accent2">
                    <a:lumMod val="75000"/>
                  </a:schemeClr>
                </a:solidFill>
                <a:latin typeface="Times New Roman" panose="02020603050405020304" charset="0"/>
                <a:cs typeface="Times New Roman" panose="02020603050405020304" charset="0"/>
              </a:rPr>
              <a:t>2. Eliminate lengthy interrupting phrases and clauses separating subjects from verbs.</a:t>
            </a:r>
            <a:endParaRPr lang="en-US" altLang="zh-CN" sz="2400" b="1">
              <a:solidFill>
                <a:schemeClr val="accent2">
                  <a:lumMod val="75000"/>
                </a:schemeClr>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a:latin typeface="Times New Roman" panose="02020603050405020304" charset="0"/>
                <a:cs typeface="Times New Roman" panose="02020603050405020304" charset="0"/>
              </a:rPr>
              <a:t>Example</a:t>
            </a:r>
            <a:r>
              <a:rPr lang="en-US" altLang="zh-CN" sz="2200">
                <a:latin typeface="Times New Roman" panose="02020603050405020304" charset="0"/>
                <a:cs typeface="Times New Roman" panose="02020603050405020304" charset="0"/>
              </a:rPr>
              <a:t>: </a:t>
            </a:r>
            <a:r>
              <a:rPr lang="en-US" altLang="zh-CN" sz="2200" u="sng">
                <a:latin typeface="Times New Roman" panose="02020603050405020304" charset="0"/>
                <a:cs typeface="Times New Roman" panose="02020603050405020304" charset="0"/>
              </a:rPr>
              <a:t>Time management</a:t>
            </a:r>
            <a:r>
              <a:rPr lang="en-US" altLang="zh-CN" sz="2200">
                <a:latin typeface="Times New Roman" panose="02020603050405020304" charset="0"/>
                <a:cs typeface="Times New Roman" panose="02020603050405020304" charset="0"/>
              </a:rPr>
              <a:t>, </a:t>
            </a:r>
            <a:r>
              <a:rPr lang="en-US" altLang="zh-CN" sz="2200" b="1">
                <a:latin typeface="Times New Roman" panose="02020603050405020304" charset="0"/>
                <a:cs typeface="Times New Roman" panose="02020603050405020304" charset="0"/>
              </a:rPr>
              <a:t>which tends to be overlooked by students who attempt to complete too many assignments at once, especially towards the end of a term,</a:t>
            </a:r>
            <a:r>
              <a:rPr lang="en-US" altLang="zh-CN" sz="2200">
                <a:latin typeface="Times New Roman" panose="02020603050405020304" charset="0"/>
                <a:cs typeface="Times New Roman" panose="02020603050405020304" charset="0"/>
              </a:rPr>
              <a:t> </a:t>
            </a:r>
            <a:r>
              <a:rPr lang="en-US" altLang="zh-CN" sz="2200" u="sng">
                <a:latin typeface="Times New Roman" panose="02020603050405020304" charset="0"/>
                <a:cs typeface="Times New Roman" panose="02020603050405020304" charset="0"/>
              </a:rPr>
              <a:t>becomes</a:t>
            </a:r>
            <a:r>
              <a:rPr lang="en-US" altLang="zh-CN" sz="2200">
                <a:latin typeface="Times New Roman" panose="02020603050405020304" charset="0"/>
                <a:cs typeface="Times New Roman" panose="02020603050405020304" charset="0"/>
              </a:rPr>
              <a:t> an even more critical tool when balancing school and work schedules.</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a:latin typeface="Times New Roman" panose="02020603050405020304" charset="0"/>
                <a:cs typeface="Times New Roman" panose="02020603050405020304" charset="0"/>
              </a:rPr>
              <a:t>Revision</a:t>
            </a:r>
            <a:r>
              <a:rPr lang="en-US" altLang="zh-CN" sz="2200">
                <a:latin typeface="Times New Roman" panose="02020603050405020304" charset="0"/>
                <a:cs typeface="Times New Roman" panose="02020603050405020304" charset="0"/>
              </a:rPr>
              <a:t>: Often overlooked by students juggling multiple assignments, </a:t>
            </a:r>
            <a:r>
              <a:rPr lang="en-US" altLang="zh-CN" sz="2200" u="sng">
                <a:latin typeface="Times New Roman" panose="02020603050405020304" charset="0"/>
                <a:cs typeface="Times New Roman" panose="02020603050405020304" charset="0"/>
              </a:rPr>
              <a:t>time management becomes</a:t>
            </a:r>
            <a:r>
              <a:rPr lang="en-US" altLang="zh-CN" sz="2200">
                <a:latin typeface="Times New Roman" panose="02020603050405020304" charset="0"/>
                <a:cs typeface="Times New Roman" panose="02020603050405020304" charset="0"/>
              </a:rPr>
              <a:t> even more critical when balancing school and work schedules.</a:t>
            </a:r>
            <a:endParaRPr lang="en-US" altLang="zh-CN" sz="2200">
              <a:latin typeface="Times New Roman" panose="02020603050405020304" charset="0"/>
              <a:cs typeface="Times New Roman" panose="02020603050405020304" charset="0"/>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a:latin typeface="Times New Roman" panose="02020603050405020304" charset="0"/>
              <a:cs typeface="Times New Roman" panose="02020603050405020304" charset="0"/>
            </a:endParaRPr>
          </a:p>
          <a:p>
            <a:pPr indent="609600" algn="just" fontAlgn="auto">
              <a:lnSpc>
                <a:spcPct val="100000"/>
              </a:lnSpc>
            </a:pPr>
            <a:endParaRPr lang="en-US" altLang="zh-CN" sz="2200" b="1">
              <a:solidFill>
                <a:schemeClr val="accent2">
                  <a:lumMod val="75000"/>
                </a:schemeClr>
              </a:solidFill>
              <a:latin typeface="Times New Roman" panose="02020603050405020304" charset="0"/>
              <a:cs typeface="Times New Roman" panose="02020603050405020304" charset="0"/>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325"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77645" y="1334770"/>
            <a:ext cx="9450705" cy="3353435"/>
          </a:xfrm>
          <a:prstGeom prst="rect">
            <a:avLst/>
          </a:prstGeom>
          <a:noFill/>
        </p:spPr>
        <p:txBody>
          <a:bodyPr wrap="square" rtlCol="0">
            <a:spAutoFit/>
          </a:bodyPr>
          <a:lstStyle/>
          <a:p>
            <a:pPr indent="0" algn="just" fontAlgn="auto">
              <a:lnSpc>
                <a:spcPct val="125000"/>
              </a:lnSpc>
            </a:pPr>
            <a:r>
              <a:rPr lang="en-US" altLang="zh-CN" sz="3200" b="1" i="1">
                <a:solidFill>
                  <a:schemeClr val="accent1"/>
                </a:solidFill>
                <a:latin typeface="Times New Roman" panose="02020603050405020304" charset="0"/>
                <a:cs typeface="Times New Roman" panose="02020603050405020304" charset="0"/>
              </a:rPr>
              <a:t>Discuss the following questions in groups: </a:t>
            </a:r>
            <a:endParaRPr lang="en-US" altLang="zh-CN" sz="3200" b="1" i="1">
              <a:solidFill>
                <a:schemeClr val="accent1"/>
              </a:solidFill>
              <a:latin typeface="Times New Roman" panose="02020603050405020304" charset="0"/>
              <a:cs typeface="Times New Roman" panose="02020603050405020304" charset="0"/>
            </a:endParaRPr>
          </a:p>
          <a:p>
            <a:pPr indent="0" algn="just" fontAlgn="auto">
              <a:lnSpc>
                <a:spcPct val="100000"/>
              </a:lnSpc>
            </a:pP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a) What elements can be included in your title to make your proposal effective?</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b) What steps may be taken in conducting a conference proposal?</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c) What should be avoided in a conference proposal?</a:t>
            </a:r>
            <a:endParaRPr lang="en-US" altLang="zh-CN" sz="2800">
              <a:solidFill>
                <a:schemeClr val="tx1"/>
              </a:solidFill>
              <a:latin typeface="Times New Roman" panose="02020603050405020304" charset="0"/>
              <a:cs typeface="Times New Roman" panose="02020603050405020304" charset="0"/>
            </a:endParaRPr>
          </a:p>
        </p:txBody>
      </p:sp>
      <p:sp>
        <p:nvSpPr>
          <p:cNvPr id="15" name="文本框 14"/>
          <p:cNvSpPr txBox="1"/>
          <p:nvPr/>
        </p:nvSpPr>
        <p:spPr>
          <a:xfrm>
            <a:off x="441325" y="0"/>
            <a:ext cx="2693035" cy="583565"/>
          </a:xfrm>
          <a:prstGeom prst="rect">
            <a:avLst/>
          </a:prstGeom>
          <a:solidFill>
            <a:schemeClr val="accent1">
              <a:lumMod val="75000"/>
            </a:schemeClr>
          </a:solidFill>
        </p:spPr>
        <p:txBody>
          <a:bodyPr wrap="square" rtlCol="0">
            <a:spAutoFit/>
          </a:bodyPr>
          <a:p>
            <a:r>
              <a:rPr lang="en-US" altLang="zh-CN" sz="3200" b="1">
                <a:solidFill>
                  <a:schemeClr val="bg1"/>
                </a:solidFill>
              </a:rPr>
              <a:t>Warm-up</a:t>
            </a:r>
            <a:endParaRPr lang="en-US" altLang="zh-CN" sz="3200" b="1">
              <a:solidFill>
                <a:schemeClr val="bg1"/>
              </a:solidFill>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388110" y="910590"/>
            <a:ext cx="9250045" cy="4847590"/>
          </a:xfrm>
          <a:prstGeom prst="rect">
            <a:avLst/>
          </a:prstGeom>
          <a:noFill/>
        </p:spPr>
        <p:txBody>
          <a:bodyPr wrap="square" rtlCol="0">
            <a:noAutofit/>
          </a:bodyPr>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a:latin typeface="Times New Roman" panose="02020603050405020304" charset="0"/>
              <a:cs typeface="Times New Roman" panose="02020603050405020304" charset="0"/>
            </a:endParaRPr>
          </a:p>
          <a:p>
            <a:pPr indent="609600" algn="just" fontAlgn="auto">
              <a:lnSpc>
                <a:spcPct val="200000"/>
              </a:lnSpc>
            </a:pPr>
            <a:r>
              <a:rPr lang="en-US" altLang="zh-CN" sz="2400" b="1">
                <a:solidFill>
                  <a:schemeClr val="accent2">
                    <a:lumMod val="75000"/>
                  </a:schemeClr>
                </a:solidFill>
                <a:latin typeface="Times New Roman" panose="02020603050405020304" charset="0"/>
                <a:cs typeface="Times New Roman" panose="02020603050405020304" charset="0"/>
                <a:sym typeface="+mn-ea"/>
              </a:rPr>
              <a:t>3. </a:t>
            </a:r>
            <a:r>
              <a:rPr lang="en-US" altLang="zh-CN" sz="2400" b="1">
                <a:solidFill>
                  <a:schemeClr val="accent2">
                    <a:lumMod val="75000"/>
                  </a:schemeClr>
                </a:solidFill>
                <a:latin typeface="Times New Roman" panose="02020603050405020304" charset="0"/>
                <a:cs typeface="Times New Roman" panose="02020603050405020304" charset="0"/>
              </a:rPr>
              <a:t>Eliminate unnecessary modifiers.</a:t>
            </a:r>
            <a:endParaRPr lang="en-US" altLang="zh-CN" sz="2400" b="1">
              <a:solidFill>
                <a:schemeClr val="accent2">
                  <a:lumMod val="75000"/>
                </a:schemeClr>
              </a:solidFill>
              <a:latin typeface="Times New Roman" panose="02020603050405020304" charset="0"/>
              <a:cs typeface="Times New Roman" panose="02020603050405020304" charset="0"/>
            </a:endParaRPr>
          </a:p>
          <a:p>
            <a:pPr indent="609600" algn="just" fontAlgn="auto">
              <a:lnSpc>
                <a:spcPct val="200000"/>
              </a:lnSpc>
            </a:pPr>
            <a:r>
              <a:rPr lang="en-US" altLang="zh-CN" sz="2200" b="1">
                <a:latin typeface="Times New Roman" panose="02020603050405020304" charset="0"/>
                <a:cs typeface="Times New Roman" panose="02020603050405020304" charset="0"/>
              </a:rPr>
              <a:t>Example</a:t>
            </a:r>
            <a:r>
              <a:rPr lang="en-US" altLang="zh-CN" sz="2200">
                <a:latin typeface="Times New Roman" panose="02020603050405020304" charset="0"/>
                <a:cs typeface="Times New Roman" panose="02020603050405020304" charset="0"/>
              </a:rPr>
              <a:t>: He cannot manage that without </a:t>
            </a:r>
            <a:r>
              <a:rPr lang="en-US" altLang="zh-CN" sz="2200" b="1">
                <a:latin typeface="Times New Roman" panose="02020603050405020304" charset="0"/>
                <a:cs typeface="Times New Roman" panose="02020603050405020304" charset="0"/>
              </a:rPr>
              <a:t>some sort of</a:t>
            </a:r>
            <a:r>
              <a:rPr lang="en-US" altLang="zh-CN" sz="2200">
                <a:latin typeface="Times New Roman" panose="02020603050405020304" charset="0"/>
                <a:cs typeface="Times New Roman" panose="02020603050405020304" charset="0"/>
              </a:rPr>
              <a:t> additional help.</a:t>
            </a:r>
            <a:endParaRPr lang="en-US" altLang="zh-CN" sz="2200">
              <a:latin typeface="Times New Roman" panose="02020603050405020304" charset="0"/>
              <a:cs typeface="Times New Roman" panose="02020603050405020304" charset="0"/>
            </a:endParaRPr>
          </a:p>
          <a:p>
            <a:pPr indent="609600" algn="just" fontAlgn="auto">
              <a:lnSpc>
                <a:spcPct val="200000"/>
              </a:lnSpc>
              <a:buClrTx/>
              <a:buSzTx/>
              <a:buFontTx/>
            </a:pPr>
            <a:r>
              <a:rPr lang="en-US" altLang="zh-CN" sz="2200" b="1">
                <a:latin typeface="Times New Roman" panose="02020603050405020304" charset="0"/>
                <a:cs typeface="Times New Roman" panose="02020603050405020304" charset="0"/>
              </a:rPr>
              <a:t>Revision</a:t>
            </a:r>
            <a:r>
              <a:rPr lang="en-US" altLang="zh-CN" sz="2200">
                <a:latin typeface="Times New Roman" panose="02020603050405020304" charset="0"/>
                <a:cs typeface="Times New Roman" panose="02020603050405020304" charset="0"/>
              </a:rPr>
              <a:t>: He cannot manage that without additional help.</a:t>
            </a:r>
            <a:endParaRPr lang="en-US" altLang="zh-CN" sz="2200">
              <a:latin typeface="Times New Roman" panose="02020603050405020304" charset="0"/>
              <a:cs typeface="Times New Roman" panose="02020603050405020304" charset="0"/>
            </a:endParaRPr>
          </a:p>
          <a:p>
            <a:pPr indent="609600" algn="just" fontAlgn="auto">
              <a:lnSpc>
                <a:spcPct val="100000"/>
              </a:lnSpc>
            </a:pPr>
            <a:endParaRPr lang="en-US" altLang="zh-CN" sz="2200" b="1">
              <a:solidFill>
                <a:schemeClr val="accent2">
                  <a:lumMod val="75000"/>
                </a:schemeClr>
              </a:solidFill>
              <a:latin typeface="Times New Roman" panose="02020603050405020304" charset="0"/>
              <a:cs typeface="Times New Roman" panose="02020603050405020304" charset="0"/>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316355" y="632460"/>
            <a:ext cx="9250045" cy="5440680"/>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a:solidFill>
                  <a:schemeClr val="accent2">
                    <a:lumMod val="75000"/>
                  </a:schemeClr>
                </a:solidFill>
                <a:latin typeface="Times New Roman" panose="02020603050405020304" charset="0"/>
                <a:cs typeface="Times New Roman" panose="02020603050405020304" charset="0"/>
              </a:rPr>
              <a:t>4. Revise wordy phrases as single words. For example:</a:t>
            </a:r>
            <a:endParaRPr lang="en-US" altLang="zh-CN" sz="2400" b="1">
              <a:solidFill>
                <a:schemeClr val="accent2">
                  <a:lumMod val="75000"/>
                </a:schemeClr>
              </a:solidFill>
              <a:latin typeface="Times New Roman" panose="02020603050405020304" charset="0"/>
              <a:cs typeface="Times New Roman" panose="02020603050405020304" charset="0"/>
            </a:endParaRPr>
          </a:p>
          <a:p>
            <a:pPr lvl="1"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appear to be </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appear </a:t>
            </a:r>
            <a:endParaRPr lang="en-US" altLang="zh-CN" sz="2200">
              <a:latin typeface="Times New Roman" panose="02020603050405020304" charset="0"/>
              <a:cs typeface="Times New Roman" panose="02020603050405020304" charset="0"/>
            </a:endParaRPr>
          </a:p>
          <a:p>
            <a:pPr lvl="1" indent="558800" algn="just" fontAlgn="auto">
              <a:lnSpc>
                <a:spcPct val="12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completely finished </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finished </a:t>
            </a:r>
            <a:endParaRPr lang="en-US" altLang="zh-CN" sz="2200">
              <a:latin typeface="Times New Roman" panose="02020603050405020304" charset="0"/>
              <a:cs typeface="Times New Roman" panose="02020603050405020304" charset="0"/>
            </a:endParaRPr>
          </a:p>
          <a:p>
            <a:pPr lvl="1" indent="558800" algn="just" fontAlgn="auto">
              <a:lnSpc>
                <a:spcPct val="12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at this point in time </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now </a:t>
            </a:r>
            <a:endParaRPr lang="en-US" altLang="zh-CN" sz="2200">
              <a:latin typeface="Times New Roman" panose="02020603050405020304" charset="0"/>
              <a:cs typeface="Times New Roman" panose="02020603050405020304" charset="0"/>
            </a:endParaRPr>
          </a:p>
          <a:p>
            <a:pPr lvl="1" indent="558800" algn="just" fontAlgn="auto">
              <a:lnSpc>
                <a:spcPct val="12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had an effect upon </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influenced </a:t>
            </a:r>
            <a:endParaRPr lang="en-US" altLang="zh-CN" sz="2200">
              <a:latin typeface="Times New Roman" panose="02020603050405020304" charset="0"/>
              <a:cs typeface="Times New Roman" panose="02020603050405020304" charset="0"/>
            </a:endParaRPr>
          </a:p>
          <a:p>
            <a:pPr lvl="1" indent="558800" algn="just" fontAlgn="auto">
              <a:lnSpc>
                <a:spcPct val="12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the purpose of </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for </a:t>
            </a:r>
            <a:endParaRPr lang="en-US" altLang="zh-CN" sz="2200">
              <a:latin typeface="Times New Roman" panose="02020603050405020304" charset="0"/>
              <a:cs typeface="Times New Roman" panose="02020603050405020304" charset="0"/>
            </a:endParaRPr>
          </a:p>
          <a:p>
            <a:pPr lvl="1" indent="558800" algn="just" fontAlgn="auto">
              <a:lnSpc>
                <a:spcPct val="12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until such a time </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until</a:t>
            </a:r>
            <a:endParaRPr lang="en-US" altLang="zh-CN" sz="2200">
              <a:latin typeface="Times New Roman" panose="02020603050405020304" charset="0"/>
              <a:cs typeface="Times New Roman" panose="02020603050405020304" charset="0"/>
            </a:endParaRPr>
          </a:p>
          <a:p>
            <a:pPr lvl="1" indent="558800" algn="just" fontAlgn="auto">
              <a:lnSpc>
                <a:spcPct val="12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due to the fact that </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because</a:t>
            </a:r>
            <a:endParaRPr lang="en-US" altLang="zh-CN" sz="2200">
              <a:latin typeface="Times New Roman" panose="02020603050405020304" charset="0"/>
              <a:cs typeface="Times New Roman" panose="02020603050405020304" charset="0"/>
            </a:endParaRPr>
          </a:p>
          <a:p>
            <a:pPr lvl="1" indent="558800" algn="just" fontAlgn="auto">
              <a:lnSpc>
                <a:spcPct val="12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a majority of </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most</a:t>
            </a:r>
            <a:endParaRPr lang="en-US" altLang="zh-CN" sz="2200">
              <a:latin typeface="Times New Roman" panose="02020603050405020304" charset="0"/>
              <a:cs typeface="Times New Roman" panose="02020603050405020304" charset="0"/>
            </a:endParaRPr>
          </a:p>
          <a:p>
            <a:pPr lvl="1" indent="558800" algn="just" fontAlgn="auto">
              <a:lnSpc>
                <a:spcPct val="12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as a consequence of </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consequently</a:t>
            </a:r>
            <a:endParaRPr lang="en-US" altLang="zh-CN" sz="2200">
              <a:latin typeface="Times New Roman" panose="02020603050405020304" charset="0"/>
              <a:cs typeface="Times New Roman" panose="02020603050405020304" charset="0"/>
            </a:endParaRPr>
          </a:p>
          <a:p>
            <a:pPr lvl="1" indent="558800" algn="just" fontAlgn="auto">
              <a:lnSpc>
                <a:spcPct val="12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in close proximity </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near</a:t>
            </a:r>
            <a:endParaRPr lang="en-US" altLang="zh-CN" sz="2200">
              <a:latin typeface="Times New Roman" panose="02020603050405020304" charset="0"/>
              <a:cs typeface="Times New Roman" panose="02020603050405020304" charset="0"/>
            </a:endParaRPr>
          </a:p>
          <a:p>
            <a:pPr lvl="1" indent="558800" algn="just" fontAlgn="auto">
              <a:lnSpc>
                <a:spcPct val="12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in order to </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to</a:t>
            </a:r>
            <a:endParaRPr lang="en-US" altLang="zh-CN" sz="2200">
              <a:latin typeface="Times New Roman" panose="02020603050405020304" charset="0"/>
              <a:cs typeface="Times New Roman" panose="02020603050405020304" charset="0"/>
            </a:endParaRPr>
          </a:p>
          <a:p>
            <a:pPr lvl="1" indent="558800" algn="just" fontAlgn="auto">
              <a:lnSpc>
                <a:spcPct val="12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in the event that </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if</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233170" y="1156335"/>
            <a:ext cx="9250045" cy="2861310"/>
          </a:xfrm>
          <a:prstGeom prst="rect">
            <a:avLst/>
          </a:prstGeom>
          <a:noFill/>
        </p:spPr>
        <p:txBody>
          <a:bodyPr wrap="square" rtlCol="0">
            <a:spAutoFit/>
          </a:bodyPr>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b="1">
                <a:solidFill>
                  <a:schemeClr val="accent2">
                    <a:lumMod val="75000"/>
                  </a:schemeClr>
                </a:solidFill>
                <a:latin typeface="Times New Roman" panose="02020603050405020304" charset="0"/>
                <a:cs typeface="Times New Roman" panose="02020603050405020304" charset="0"/>
              </a:rPr>
              <a:t>5. Change verb phrases to single active verbs. For example:</a:t>
            </a:r>
            <a:endParaRPr lang="en-US" altLang="zh-CN" sz="2400" b="1">
              <a:solidFill>
                <a:schemeClr val="accent2">
                  <a:lumMod val="75000"/>
                </a:schemeClr>
              </a:solidFill>
              <a:latin typeface="Times New Roman" panose="02020603050405020304" charset="0"/>
              <a:cs typeface="Times New Roman" panose="02020603050405020304" charset="0"/>
            </a:endParaRPr>
          </a:p>
          <a:p>
            <a:pPr lvl="1"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is a reflection of </a:t>
            </a:r>
            <a:r>
              <a:rPr lang="en-US"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 reflect</a:t>
            </a:r>
            <a:endParaRPr lang="en-US" altLang="zh-CN" sz="2400">
              <a:latin typeface="Times New Roman" panose="02020603050405020304" charset="0"/>
              <a:cs typeface="Times New Roman" panose="02020603050405020304" charset="0"/>
            </a:endParaRPr>
          </a:p>
          <a:p>
            <a:pPr lvl="1"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make an investigation of </a:t>
            </a:r>
            <a:r>
              <a:rPr lang="en-US"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 investigate</a:t>
            </a:r>
            <a:endParaRPr lang="en-US" altLang="zh-CN" sz="2400">
              <a:latin typeface="Times New Roman" panose="02020603050405020304" charset="0"/>
              <a:cs typeface="Times New Roman" panose="02020603050405020304" charset="0"/>
            </a:endParaRPr>
          </a:p>
          <a:p>
            <a:pPr lvl="1"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take into consideration </a:t>
            </a:r>
            <a:r>
              <a:rPr lang="en-US"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 consider</a:t>
            </a:r>
            <a:endParaRPr lang="en-US" altLang="zh-CN" sz="2400">
              <a:latin typeface="Times New Roman" panose="02020603050405020304" charset="0"/>
              <a:cs typeface="Times New Roman" panose="02020603050405020304" charset="0"/>
            </a:endParaRPr>
          </a:p>
          <a:p>
            <a:pPr lvl="1"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make a compilation of </a:t>
            </a:r>
            <a:r>
              <a:rPr lang="en-US" altLang="en-US" sz="24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 compile</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2540"/>
            <a:ext cx="410273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矩形 2"/>
          <p:cNvSpPr/>
          <p:nvPr/>
        </p:nvSpPr>
        <p:spPr>
          <a:xfrm>
            <a:off x="4102735" y="0"/>
            <a:ext cx="2407920" cy="6858000"/>
          </a:xfrm>
          <a:prstGeom prst="rect">
            <a:avLst/>
          </a:prstGeom>
          <a:solidFill>
            <a:srgbClr val="E6E0E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1912573" y="1287254"/>
            <a:ext cx="3406471" cy="3406471"/>
          </a:xfrm>
          <a:prstGeom prst="diamond">
            <a:avLst/>
          </a:prstGeom>
          <a:solidFill>
            <a:srgbClr val="E4E0E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2224855" y="1599536"/>
            <a:ext cx="2781907"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2428079" y="1802760"/>
            <a:ext cx="2375459" cy="2375459"/>
          </a:xfrm>
          <a:prstGeom prst="diamond">
            <a:avLst/>
          </a:prstGeom>
          <a:solidFill>
            <a:srgbClr val="CAD0D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Georgia" panose="02040502050405020303" pitchFamily="18" charset="0"/>
              </a:rPr>
              <a:t>WRITING</a:t>
            </a:r>
            <a:endParaRPr lang="en-US" altLang="zh-CN" sz="1600" dirty="0">
              <a:latin typeface="Georgia" panose="02040502050405020303" pitchFamily="18" charset="0"/>
            </a:endParaRPr>
          </a:p>
        </p:txBody>
      </p:sp>
      <p:grpSp>
        <p:nvGrpSpPr>
          <p:cNvPr id="34" name="组合 33"/>
          <p:cNvGrpSpPr/>
          <p:nvPr/>
        </p:nvGrpSpPr>
        <p:grpSpPr>
          <a:xfrm rot="16200000" flipH="1">
            <a:off x="4789946" y="2710786"/>
            <a:ext cx="1442024" cy="719424"/>
            <a:chOff x="2467503" y="4400363"/>
            <a:chExt cx="1442024" cy="719424"/>
          </a:xfrm>
        </p:grpSpPr>
        <p:cxnSp>
          <p:nvCxnSpPr>
            <p:cNvPr id="31" name="PA_直接连接符 30"/>
            <p:cNvCxnSpPr/>
            <p:nvPr>
              <p:custDataLst>
                <p:tags r:id="rId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PA_菱形 23"/>
          <p:cNvSpPr/>
          <p:nvPr>
            <p:custDataLst>
              <p:tags r:id="rId6"/>
            </p:custDataLst>
          </p:nvPr>
        </p:nvSpPr>
        <p:spPr>
          <a:xfrm>
            <a:off x="2161540" y="1599565"/>
            <a:ext cx="601980" cy="60198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7"/>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8"/>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9"/>
            </p:custDataLst>
          </p:nvPr>
        </p:nvGrpSpPr>
        <p:grpSpPr>
          <a:xfrm>
            <a:off x="5182600" y="5711062"/>
            <a:ext cx="369806" cy="856603"/>
            <a:chOff x="6697441" y="5773974"/>
            <a:chExt cx="439960" cy="1019104"/>
          </a:xfrm>
        </p:grpSpPr>
        <p:grpSp>
          <p:nvGrpSpPr>
            <p:cNvPr id="50" name="PA_组合 49"/>
            <p:cNvGrpSpPr/>
            <p:nvPr>
              <p:custDataLst>
                <p:tags r:id="rId10"/>
              </p:custDataLst>
            </p:nvPr>
          </p:nvGrpSpPr>
          <p:grpSpPr>
            <a:xfrm>
              <a:off x="6698167" y="6159623"/>
              <a:ext cx="439234" cy="219131"/>
              <a:chOff x="2467501" y="4444780"/>
              <a:chExt cx="1442026" cy="719417"/>
            </a:xfrm>
          </p:grpSpPr>
          <p:cxnSp>
            <p:nvCxnSpPr>
              <p:cNvPr id="51" name="PA_直接连接符 30"/>
              <p:cNvCxnSpPr/>
              <p:nvPr>
                <p:custDataLst>
                  <p:tags r:id="rId11"/>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12"/>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6"/>
              </p:custDataLst>
            </p:nvPr>
          </p:nvGrpSpPr>
          <p:grpSpPr>
            <a:xfrm>
              <a:off x="6697441" y="6573945"/>
              <a:ext cx="439233" cy="219133"/>
              <a:chOff x="2467503" y="4400363"/>
              <a:chExt cx="1442024" cy="719424"/>
            </a:xfrm>
          </p:grpSpPr>
          <p:cxnSp>
            <p:nvCxnSpPr>
              <p:cNvPr id="57"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19"/>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20"/>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21"/>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579735" y="5311775"/>
            <a:ext cx="1097280" cy="583565"/>
          </a:xfrm>
          <a:prstGeom prst="rect">
            <a:avLst/>
          </a:prstGeom>
          <a:noFill/>
        </p:spPr>
        <p:txBody>
          <a:bodyPr wrap="square" rtlCol="0">
            <a:spAutoFit/>
          </a:bodyPr>
          <a:lstStyle/>
          <a:p>
            <a:r>
              <a:rPr lang="en-US" altLang="zh-CN" sz="3200"/>
              <a:t>END</a:t>
            </a:r>
            <a:endParaRPr lang="en-US" altLang="zh-CN" sz="3200"/>
          </a:p>
        </p:txBody>
      </p:sp>
      <p:sp>
        <p:nvSpPr>
          <p:cNvPr id="17" name="文本框 16"/>
          <p:cNvSpPr txBox="1"/>
          <p:nvPr/>
        </p:nvSpPr>
        <p:spPr>
          <a:xfrm>
            <a:off x="6980995" y="2468843"/>
            <a:ext cx="6838075" cy="829945"/>
          </a:xfrm>
          <a:prstGeom prst="rect">
            <a:avLst/>
          </a:prstGeom>
          <a:noFill/>
        </p:spPr>
        <p:txBody>
          <a:bodyPr wrap="square" rtlCol="0">
            <a:spAutoFit/>
          </a:bodyPr>
          <a:lstStyle/>
          <a:p>
            <a:pPr lvl="0" algn="ctr"/>
            <a:r>
              <a:rPr lang="en-US" altLang="zh-CN" sz="4800" dirty="0">
                <a:solidFill>
                  <a:prstClr val="black"/>
                </a:solidFill>
                <a:latin typeface="Calibri Light" panose="020F0302020204030204"/>
                <a:ea typeface="方正细谭黑简体"/>
                <a:sym typeface="Calibri Light" panose="020F0302020204030204"/>
              </a:rPr>
              <a:t>THANK YOU</a:t>
            </a:r>
            <a:endParaRPr lang="en-US" altLang="zh-CN" sz="4800" dirty="0">
              <a:solidFill>
                <a:prstClr val="black"/>
              </a:solidFill>
              <a:latin typeface="Calibri Light" panose="020F0302020204030204"/>
              <a:ea typeface="方正细谭黑简体"/>
              <a:sym typeface="Calibri Light" panose="020F0302020204030204"/>
            </a:endParaRP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49310" y="4110990"/>
            <a:ext cx="3591560" cy="521970"/>
          </a:xfrm>
          <a:prstGeom prst="rect">
            <a:avLst/>
          </a:prstGeom>
        </p:spPr>
        <p:txBody>
          <a:bodyPr wrap="square">
            <a:spAutoFit/>
          </a:bodyPr>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Practice makes perfect</a:t>
            </a:r>
            <a:endParaRPr lang="en-US" altLang="zh-CN" sz="1400" dirty="0">
              <a:solidFill>
                <a:schemeClr val="tx1">
                  <a:lumMod val="65000"/>
                  <a:lumOff val="35000"/>
                </a:schemeClr>
              </a:solidFill>
              <a:latin typeface="Times New Roman" panose="02020603050405020304" charset="0"/>
              <a:cs typeface="Times New Roman" panose="02020603050405020304" charset="0"/>
              <a:sym typeface="+mn-lt"/>
            </a:endParaRPr>
          </a:p>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Well begin is half done</a:t>
            </a:r>
            <a:r>
              <a:rPr lang="en-US" altLang="zh-CN" sz="1400" dirty="0">
                <a:solidFill>
                  <a:schemeClr val="bg1"/>
                </a:solidFill>
                <a:cs typeface="+mn-ea"/>
                <a:sym typeface="+mn-lt"/>
              </a:rPr>
              <a:t> </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13" grpId="0"/>
      <p:bldP spid="1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683385" y="67976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sz="3600" b="1">
                <a:latin typeface="Times New Roman" panose="02020603050405020304" charset="0"/>
                <a:cs typeface="Times New Roman" panose="02020603050405020304" charset="0"/>
                <a:sym typeface="+mn-ea"/>
              </a:rPr>
              <a:t>What is </a:t>
            </a:r>
            <a:r>
              <a:rPr lang="en-US" sz="3600" b="1">
                <a:latin typeface="Times New Roman" panose="02020603050405020304" charset="0"/>
                <a:cs typeface="Times New Roman" panose="02020603050405020304" charset="0"/>
                <a:sym typeface="+mn-ea"/>
              </a:rPr>
              <a:t>a</a:t>
            </a:r>
            <a:r>
              <a:rPr lang="en-US" altLang="zh-CN" sz="3600" b="1">
                <a:latin typeface="Times New Roman" panose="02020603050405020304" charset="0"/>
                <a:cs typeface="Times New Roman" panose="02020603050405020304" charset="0"/>
                <a:sym typeface="+mn-ea"/>
              </a:rPr>
              <a:t> Conference Proposal</a:t>
            </a:r>
            <a:r>
              <a:rPr sz="3600" b="1">
                <a:latin typeface="Times New Roman" panose="02020603050405020304" charset="0"/>
                <a:cs typeface="Times New Roman" panose="02020603050405020304" charset="0"/>
                <a:sym typeface="+mn-ea"/>
              </a:rPr>
              <a:t>?</a:t>
            </a:r>
            <a:endParaRPr lang="en-US" altLang="zh-CN" sz="3600" b="1">
              <a:latin typeface="Times New Roman" panose="02020603050405020304" charset="0"/>
              <a:cs typeface="Times New Roman" panose="02020603050405020304" charset="0"/>
              <a:sym typeface="+mn-ea"/>
            </a:endParaRPr>
          </a:p>
        </p:txBody>
      </p:sp>
      <p:sp>
        <p:nvSpPr>
          <p:cNvPr id="4" name="Content Placeholder 2"/>
          <p:cNvSpPr>
            <a:spLocks noGrp="1"/>
          </p:cNvSpPr>
          <p:nvPr/>
        </p:nvSpPr>
        <p:spPr>
          <a:xfrm>
            <a:off x="1604645" y="1993265"/>
            <a:ext cx="8981440" cy="3543935"/>
          </a:xfrm>
          <a:prstGeom prst="rect">
            <a:avLst/>
          </a:prstGeom>
        </p:spPr>
        <p:txBody>
          <a:bodyPr vert="horz" lIns="91440" tIns="45720" rIns="91440" bIns="45720" rtlCol="0">
            <a:normAutofit lnSpcReduction="20000"/>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609600" algn="just" fontAlgn="auto">
              <a:lnSpc>
                <a:spcPct val="125000"/>
              </a:lnSpc>
              <a:spcBef>
                <a:spcPts val="0"/>
              </a:spcBef>
              <a:buNone/>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A conference proposal is </a:t>
            </a:r>
            <a:r>
              <a:rPr lang="en-US" altLang="zh-CN" sz="2400" b="1">
                <a:latin typeface="Times New Roman" panose="02020603050405020304" charset="0"/>
                <a:cs typeface="Times New Roman" panose="02020603050405020304" charset="0"/>
              </a:rPr>
              <a:t>a stand-alone document</a:t>
            </a:r>
            <a:r>
              <a:rPr lang="en-US" altLang="zh-CN" sz="2400">
                <a:latin typeface="Times New Roman" panose="02020603050405020304" charset="0"/>
                <a:cs typeface="Times New Roman" panose="02020603050405020304" charset="0"/>
              </a:rPr>
              <a:t> independent from your written paper or presentation. It proposes your presentation for a conference. The purpose of the proposal is to </a:t>
            </a:r>
            <a:r>
              <a:rPr lang="en-US" altLang="zh-CN" sz="2400" b="1">
                <a:latin typeface="Times New Roman" panose="02020603050405020304" charset="0"/>
                <a:cs typeface="Times New Roman" panose="02020603050405020304" charset="0"/>
              </a:rPr>
              <a:t>create a “research space”</a:t>
            </a:r>
            <a:r>
              <a:rPr lang="en-US" altLang="zh-CN" sz="2400">
                <a:latin typeface="Times New Roman" panose="02020603050405020304" charset="0"/>
                <a:cs typeface="Times New Roman" panose="02020603050405020304" charset="0"/>
              </a:rPr>
              <a:t> for yourself, and to appeal to your primary audience (the review committee or conference organizer).</a:t>
            </a:r>
            <a:endParaRPr lang="en-US" altLang="zh-CN" sz="2400">
              <a:latin typeface="Times New Roman" panose="02020603050405020304" charset="0"/>
              <a:cs typeface="Times New Roman" panose="02020603050405020304" charset="0"/>
            </a:endParaRPr>
          </a:p>
          <a:p>
            <a:pPr marL="0" indent="609600" algn="just" fontAlgn="auto">
              <a:lnSpc>
                <a:spcPct val="125000"/>
              </a:lnSpc>
              <a:spcBef>
                <a:spcPts val="0"/>
              </a:spcBef>
              <a:buNone/>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A successful conference proposal usually clearly and succinctly </a:t>
            </a:r>
            <a:r>
              <a:rPr lang="en-US" altLang="zh-CN" sz="2400" b="1">
                <a:latin typeface="Times New Roman" panose="02020603050405020304" charset="0"/>
                <a:cs typeface="Times New Roman" panose="02020603050405020304" charset="0"/>
              </a:rPr>
              <a:t>introduces</a:t>
            </a:r>
            <a:r>
              <a:rPr lang="en-US" altLang="zh-CN" sz="2400">
                <a:latin typeface="Times New Roman" panose="02020603050405020304" charset="0"/>
                <a:cs typeface="Times New Roman" panose="02020603050405020304" charset="0"/>
              </a:rPr>
              <a:t>, </a:t>
            </a:r>
            <a:r>
              <a:rPr lang="en-US" altLang="zh-CN" sz="2400" b="1">
                <a:latin typeface="Times New Roman" panose="02020603050405020304" charset="0"/>
                <a:cs typeface="Times New Roman" panose="02020603050405020304" charset="0"/>
              </a:rPr>
              <a:t>summarizes</a:t>
            </a:r>
            <a:r>
              <a:rPr lang="en-US" altLang="zh-CN" sz="2400">
                <a:latin typeface="Times New Roman" panose="02020603050405020304" charset="0"/>
                <a:cs typeface="Times New Roman" panose="02020603050405020304" charset="0"/>
              </a:rPr>
              <a:t>, and </a:t>
            </a:r>
            <a:r>
              <a:rPr lang="en-US" altLang="zh-CN" sz="2400" b="1">
                <a:latin typeface="Times New Roman" panose="02020603050405020304" charset="0"/>
                <a:cs typeface="Times New Roman" panose="02020603050405020304" charset="0"/>
              </a:rPr>
              <a:t>makes conclusions</a:t>
            </a:r>
            <a:r>
              <a:rPr lang="en-US" altLang="zh-CN" sz="2400">
                <a:latin typeface="Times New Roman" panose="02020603050405020304" charset="0"/>
                <a:cs typeface="Times New Roman" panose="02020603050405020304" charset="0"/>
              </a:rPr>
              <a:t> about your research topic and findings.</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Content Placeholder 2"/>
          <p:cNvSpPr>
            <a:spLocks noGrp="1"/>
          </p:cNvSpPr>
          <p:nvPr/>
        </p:nvSpPr>
        <p:spPr>
          <a:xfrm>
            <a:off x="1488440" y="1993265"/>
            <a:ext cx="9541510" cy="354393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482600" algn="just" fontAlgn="auto">
              <a:lnSpc>
                <a:spcPct val="125000"/>
              </a:lnSpc>
              <a:spcBef>
                <a:spcPts val="0"/>
              </a:spcBef>
              <a:buNone/>
              <a:extLst>
                <a:ext uri="{35155182-B16C-46BC-9424-99874614C6A1}">
                  <wpsdc:indentchars xmlns:wpsdc="http://www.wps.cn/officeDocument/2017/drawingmlCustomData" val="200" checksum="2980959856"/>
                </a:ext>
              </a:extLst>
            </a:pPr>
            <a:endParaRPr lang="en-US" altLang="zh-CN" sz="1900">
              <a:latin typeface="Times New Roman" panose="02020603050405020304" charset="0"/>
              <a:cs typeface="Times New Roman" panose="02020603050405020304" charset="0"/>
            </a:endParaRPr>
          </a:p>
        </p:txBody>
      </p:sp>
      <p:sp>
        <p:nvSpPr>
          <p:cNvPr id="6" name="文本框 5"/>
          <p:cNvSpPr txBox="1"/>
          <p:nvPr/>
        </p:nvSpPr>
        <p:spPr>
          <a:xfrm>
            <a:off x="1731645" y="897255"/>
            <a:ext cx="8937625" cy="4885055"/>
          </a:xfrm>
          <a:prstGeom prst="rect">
            <a:avLst/>
          </a:prstGeom>
          <a:noFill/>
        </p:spPr>
        <p:txBody>
          <a:bodyPr wrap="square" rtlCol="0">
            <a:spAutoFit/>
          </a:bodyPr>
          <a:p>
            <a:pPr indent="0" algn="just" fontAlgn="auto">
              <a:lnSpc>
                <a:spcPct val="150000"/>
              </a:lnSpc>
              <a:spcBef>
                <a:spcPts val="0"/>
              </a:spcBef>
              <a:buNone/>
            </a:pPr>
            <a:r>
              <a:rPr lang="en-US" altLang="zh-CN" sz="2800" b="1">
                <a:latin typeface="Times New Roman" panose="02020603050405020304" charset="0"/>
                <a:cs typeface="Times New Roman" panose="02020603050405020304" charset="0"/>
                <a:sym typeface="+mn-ea"/>
              </a:rPr>
              <a:t>A conference proposal contains:</a:t>
            </a:r>
            <a:endParaRPr lang="en-US" altLang="zh-CN" sz="2400" b="1">
              <a:latin typeface="Times New Roman" panose="02020603050405020304" charset="0"/>
              <a:cs typeface="Times New Roman" panose="02020603050405020304" charset="0"/>
            </a:endParaRPr>
          </a:p>
          <a:p>
            <a:pPr marL="342900" indent="-342900" algn="just" fontAlgn="auto">
              <a:lnSpc>
                <a:spcPct val="125000"/>
              </a:lnSpc>
              <a:spcBef>
                <a:spcPts val="0"/>
              </a:spcBef>
              <a:buFont typeface="Arial" panose="020B0604020202020204" pitchFamily="34" charset="0"/>
              <a:buChar char="•"/>
            </a:pPr>
            <a:r>
              <a:rPr lang="en-US" altLang="zh-CN" sz="2200">
                <a:latin typeface="Times New Roman" panose="02020603050405020304" charset="0"/>
                <a:cs typeface="Times New Roman" panose="02020603050405020304" charset="0"/>
                <a:sym typeface="+mn-ea"/>
              </a:rPr>
              <a:t>A descriptive title that indicates your specific question;</a:t>
            </a:r>
            <a:endParaRPr lang="en-US" altLang="zh-CN" sz="2200">
              <a:latin typeface="Times New Roman" panose="02020603050405020304" charset="0"/>
              <a:cs typeface="Times New Roman" panose="02020603050405020304" charset="0"/>
            </a:endParaRPr>
          </a:p>
          <a:p>
            <a:pPr marL="342900" indent="-342900" algn="just" fontAlgn="auto">
              <a:lnSpc>
                <a:spcPct val="125000"/>
              </a:lnSpc>
              <a:spcBef>
                <a:spcPts val="0"/>
              </a:spcBef>
              <a:buFont typeface="Arial" panose="020B0604020202020204" pitchFamily="34" charset="0"/>
              <a:buChar char="•"/>
            </a:pPr>
            <a:r>
              <a:rPr lang="en-US" altLang="zh-CN" sz="2200">
                <a:latin typeface="Times New Roman" panose="02020603050405020304" charset="0"/>
                <a:cs typeface="Times New Roman" panose="02020603050405020304" charset="0"/>
                <a:sym typeface="+mn-ea"/>
              </a:rPr>
              <a:t>Keywords from the Call for Papers and list of suggested topics that define the problem your research addresses;</a:t>
            </a:r>
            <a:endParaRPr lang="en-US" altLang="zh-CN" sz="2200">
              <a:latin typeface="Times New Roman" panose="02020603050405020304" charset="0"/>
              <a:cs typeface="Times New Roman" panose="02020603050405020304" charset="0"/>
            </a:endParaRPr>
          </a:p>
          <a:p>
            <a:pPr marL="342900" indent="-342900" algn="just" fontAlgn="auto">
              <a:lnSpc>
                <a:spcPct val="125000"/>
              </a:lnSpc>
              <a:spcBef>
                <a:spcPts val="0"/>
              </a:spcBef>
              <a:buFont typeface="Arial" panose="020B0604020202020204" pitchFamily="34" charset="0"/>
              <a:buChar char="•"/>
            </a:pPr>
            <a:r>
              <a:rPr lang="en-US" altLang="zh-CN" sz="2200">
                <a:latin typeface="Times New Roman" panose="02020603050405020304" charset="0"/>
                <a:cs typeface="Times New Roman" panose="02020603050405020304" charset="0"/>
                <a:sym typeface="+mn-ea"/>
              </a:rPr>
              <a:t>The significance of your question and the originality of your research;</a:t>
            </a:r>
            <a:endParaRPr lang="en-US" altLang="zh-CN" sz="2200">
              <a:latin typeface="Times New Roman" panose="02020603050405020304" charset="0"/>
              <a:cs typeface="Times New Roman" panose="02020603050405020304" charset="0"/>
            </a:endParaRPr>
          </a:p>
          <a:p>
            <a:pPr marL="342900" indent="-342900" algn="just" fontAlgn="auto">
              <a:lnSpc>
                <a:spcPct val="125000"/>
              </a:lnSpc>
              <a:spcBef>
                <a:spcPts val="0"/>
              </a:spcBef>
              <a:buFont typeface="Arial" panose="020B0604020202020204" pitchFamily="34" charset="0"/>
              <a:buChar char="•"/>
            </a:pPr>
            <a:r>
              <a:rPr lang="en-US" altLang="zh-CN" sz="2200">
                <a:latin typeface="Times New Roman" panose="02020603050405020304" charset="0"/>
                <a:cs typeface="Times New Roman" panose="02020603050405020304" charset="0"/>
                <a:sym typeface="+mn-ea"/>
              </a:rPr>
              <a:t>Solid points leading to your conclusion and discussion;</a:t>
            </a:r>
            <a:endParaRPr lang="en-US" altLang="zh-CN" sz="2200">
              <a:latin typeface="Times New Roman" panose="02020603050405020304" charset="0"/>
              <a:cs typeface="Times New Roman" panose="02020603050405020304" charset="0"/>
            </a:endParaRPr>
          </a:p>
          <a:p>
            <a:pPr marL="342900" indent="-342900" algn="just" fontAlgn="auto">
              <a:lnSpc>
                <a:spcPct val="125000"/>
              </a:lnSpc>
              <a:spcBef>
                <a:spcPts val="0"/>
              </a:spcBef>
              <a:buFont typeface="Arial" panose="020B0604020202020204" pitchFamily="34" charset="0"/>
              <a:buChar char="•"/>
            </a:pPr>
            <a:r>
              <a:rPr lang="en-US" altLang="zh-CN" sz="2200">
                <a:latin typeface="Times New Roman" panose="02020603050405020304" charset="0"/>
                <a:cs typeface="Times New Roman" panose="02020603050405020304" charset="0"/>
                <a:sym typeface="+mn-ea"/>
              </a:rPr>
              <a:t>Details about your thesis and methodology;</a:t>
            </a:r>
            <a:endParaRPr lang="en-US" altLang="zh-CN" sz="2200">
              <a:latin typeface="Times New Roman" panose="02020603050405020304" charset="0"/>
              <a:cs typeface="Times New Roman" panose="02020603050405020304" charset="0"/>
            </a:endParaRPr>
          </a:p>
          <a:p>
            <a:pPr marL="342900" indent="-342900" algn="just" fontAlgn="auto">
              <a:lnSpc>
                <a:spcPct val="125000"/>
              </a:lnSpc>
              <a:spcBef>
                <a:spcPts val="0"/>
              </a:spcBef>
              <a:buFont typeface="Arial" panose="020B0604020202020204" pitchFamily="34" charset="0"/>
              <a:buChar char="•"/>
            </a:pPr>
            <a:r>
              <a:rPr lang="en-US" altLang="zh-CN" sz="2200">
                <a:latin typeface="Times New Roman" panose="02020603050405020304" charset="0"/>
                <a:cs typeface="Times New Roman" panose="02020603050405020304" charset="0"/>
                <a:sym typeface="+mn-ea"/>
              </a:rPr>
              <a:t>A summary of the evidence you have gathered and what conclusion can be drawn from it;</a:t>
            </a:r>
            <a:endParaRPr lang="en-US" altLang="zh-CN" sz="2200">
              <a:latin typeface="Times New Roman" panose="02020603050405020304" charset="0"/>
              <a:cs typeface="Times New Roman" panose="02020603050405020304" charset="0"/>
            </a:endParaRPr>
          </a:p>
          <a:p>
            <a:pPr marL="342900" indent="-342900" algn="just" fontAlgn="auto">
              <a:lnSpc>
                <a:spcPct val="125000"/>
              </a:lnSpc>
              <a:spcBef>
                <a:spcPts val="0"/>
              </a:spcBef>
              <a:buFont typeface="Arial" panose="020B0604020202020204" pitchFamily="34" charset="0"/>
              <a:buChar char="•"/>
            </a:pPr>
            <a:r>
              <a:rPr lang="en-US" altLang="zh-CN" sz="2200">
                <a:latin typeface="Times New Roman" panose="02020603050405020304" charset="0"/>
                <a:cs typeface="Times New Roman" panose="02020603050405020304" charset="0"/>
                <a:sym typeface="+mn-ea"/>
              </a:rPr>
              <a:t>Contributions of your research.</a:t>
            </a:r>
            <a:endParaRPr lang="en-US" altLang="zh-CN" sz="2200">
              <a:latin typeface="Times New Roman" panose="02020603050405020304" charset="0"/>
              <a:cs typeface="Times New Roman" panose="02020603050405020304" charset="0"/>
            </a:endParaRPr>
          </a:p>
          <a:p>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955040"/>
            <a:ext cx="10398125" cy="53524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b="1" dirty="0">
                <a:solidFill>
                  <a:schemeClr val="accent2">
                    <a:lumMod val="75000"/>
                  </a:schemeClr>
                </a:solidFill>
                <a:latin typeface="Times New Roman" panose="02020603050405020304" charset="0"/>
                <a:cs typeface="Times New Roman" panose="02020603050405020304" charset="0"/>
                <a:sym typeface="+mn-ea"/>
              </a:rPr>
              <a:t>Model 1: </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ctr" fontAlgn="auto">
              <a:lnSpc>
                <a:spcPct val="125000"/>
              </a:lnSpc>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Stasis Theory as a Strategy for Workplace Teaming and Decision Making</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Current scholarship tells us that skills in teaming are essential for students and practitioners of professional communication. Writers must be able to cooperate with subject-matter experts and team members to make effective decisions and complete projects. Scholarship also suggests that rapid changes in technology and teaming processes challenge workplace communication and cooperation. Professional writers must be able to use complex software for projects that are often completed by multidisciplinary teams working remotely.</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7" name="文本框 6"/>
          <p:cNvSpPr txBox="1"/>
          <p:nvPr/>
        </p:nvSpPr>
        <p:spPr>
          <a:xfrm>
            <a:off x="441960" y="0"/>
            <a:ext cx="4319905" cy="583565"/>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3200" b="1">
                <a:solidFill>
                  <a:schemeClr val="bg1"/>
                </a:solidFill>
                <a:sym typeface="Calibri Light" panose="020F0302020204030204"/>
              </a:rPr>
              <a:t>Models and Analysis</a:t>
            </a:r>
            <a:endParaRPr lang="en-US" altLang="zh-CN" sz="32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41045" y="1028700"/>
            <a:ext cx="1042797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lnSpc>
                <a:spcPct val="120000"/>
              </a:lnSpc>
            </a:pPr>
            <a:endParaRPr lang="en-US" altLang="zh-CN" sz="2400" i="1">
              <a:solidFill>
                <a:schemeClr val="tx2"/>
              </a:solidFill>
              <a:latin typeface="Times New Roman" panose="02020603050405020304" charset="0"/>
              <a:cs typeface="Times New Roman" panose="02020603050405020304" charset="0"/>
            </a:endParaRPr>
          </a:p>
          <a:p>
            <a:pPr indent="720090" algn="just" fontAlgn="auto">
              <a:lnSpc>
                <a:spcPct val="125000"/>
              </a:lnSpc>
            </a:pPr>
            <a:r>
              <a:rPr lang="en-US" altLang="zh-CN" sz="2400">
                <a:solidFill>
                  <a:schemeClr val="tx2"/>
                </a:solidFill>
                <a:latin typeface="Times New Roman" panose="02020603050405020304" charset="0"/>
                <a:cs typeface="Times New Roman" panose="02020603050405020304" charset="0"/>
              </a:rPr>
              <a:t>Moreover, as technical writers shift from content developers to project managers, our responsibilities now include user-advocacy and supervision, further invigorating the need for successful communication. This article offers a different vision of an ancient heuristic—stasis theory—as a solution for the teaming challenges facing today’s professional writers. Stasis theory, used as a generative heuristic rather than an eristic weapon, can help foster teaming and effective decision making in contemporary pedagogical and workplace contexts.</a:t>
            </a:r>
            <a:endParaRPr lang="en-US" altLang="zh-CN" sz="2400">
              <a:solidFill>
                <a:schemeClr val="tx2"/>
              </a:solidFill>
              <a:latin typeface="Times New Roman" panose="02020603050405020304" charset="0"/>
              <a:cs typeface="Times New Roman" panose="02020603050405020304" charset="0"/>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rPr>
              <a:t>(Brizee, Allen. 2008. Stasis theory as a strategy for workplace teaming and decision making. </a:t>
            </a:r>
            <a:r>
              <a:rPr lang="en-US" altLang="zh-CN" sz="2400" i="1">
                <a:solidFill>
                  <a:schemeClr val="tx2"/>
                </a:solidFill>
                <a:latin typeface="Times New Roman" panose="02020603050405020304" charset="0"/>
                <a:cs typeface="Times New Roman" panose="02020603050405020304" charset="0"/>
              </a:rPr>
              <a:t>Journal of Technical Writing and Communication</a:t>
            </a:r>
            <a:r>
              <a:rPr lang="en-US" altLang="zh-CN" sz="2400">
                <a:solidFill>
                  <a:schemeClr val="tx2"/>
                </a:solidFill>
                <a:latin typeface="Times New Roman" panose="02020603050405020304" charset="0"/>
                <a:cs typeface="Times New Roman" panose="02020603050405020304" charset="0"/>
              </a:rPr>
              <a:t>. 38(4), 2008, PP 363–385. DOI:10.2190/TW.38.4.d.)</a:t>
            </a:r>
            <a:endParaRPr lang="en-US" altLang="zh-CN" sz="2400">
              <a:solidFill>
                <a:schemeClr val="tx2"/>
              </a:solidFill>
              <a:latin typeface="Times New Roman" panose="02020603050405020304" charset="0"/>
              <a:cs typeface="Times New Roman" panose="02020603050405020304" charset="0"/>
            </a:endParaRPr>
          </a:p>
          <a:p>
            <a:pPr indent="0" algn="just" fontAlgn="auto">
              <a:lnSpc>
                <a:spcPct val="125000"/>
              </a:lnSpc>
            </a:pPr>
            <a:endParaRPr lang="en-US" altLang="zh-CN" sz="24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52880" y="427990"/>
            <a:ext cx="866203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1 and fill in the table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9" name="表格 8"/>
          <p:cNvGraphicFramePr/>
          <p:nvPr/>
        </p:nvGraphicFramePr>
        <p:xfrm>
          <a:off x="760730" y="1064895"/>
          <a:ext cx="10684510" cy="5172710"/>
        </p:xfrm>
        <a:graphic>
          <a:graphicData uri="http://schemas.openxmlformats.org/drawingml/2006/table">
            <a:tbl>
              <a:tblPr firstRow="1" bandRow="1">
                <a:tableStyleId>{5940675A-B579-460E-94D1-54222C63F5DA}</a:tableStyleId>
              </a:tblPr>
              <a:tblGrid>
                <a:gridCol w="3472815"/>
                <a:gridCol w="7211695"/>
              </a:tblGrid>
              <a:tr h="323215">
                <a:tc>
                  <a:txBody>
                    <a:bodyPr/>
                    <a:p>
                      <a:pPr algn="ctr">
                        <a:buNone/>
                      </a:pPr>
                      <a:r>
                        <a:rPr lang="en-US" altLang="zh-CN" sz="2000">
                          <a:latin typeface="Times New Roman" panose="02020603050405020304" charset="0"/>
                          <a:cs typeface="Times New Roman" panose="02020603050405020304" charset="0"/>
                        </a:rPr>
                        <a:t>Elements</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000">
                          <a:latin typeface="Times New Roman" panose="02020603050405020304" charset="0"/>
                          <a:cs typeface="Times New Roman" panose="02020603050405020304" charset="0"/>
                        </a:rPr>
                        <a:t>Examples</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1701800">
                <a:tc>
                  <a:txBody>
                    <a:bodyPr/>
                    <a:p>
                      <a:pPr>
                        <a:buNone/>
                      </a:pPr>
                      <a:r>
                        <a:rPr lang="en-US" altLang="zh-CN" sz="2000">
                          <a:latin typeface="Times New Roman" panose="02020603050405020304" charset="0"/>
                          <a:cs typeface="Times New Roman" panose="02020603050405020304" charset="0"/>
                        </a:rPr>
                        <a:t>Background information</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98805">
                <a:tc>
                  <a:txBody>
                    <a:bodyPr/>
                    <a:p>
                      <a:pPr indent="0" fontAlgn="auto">
                        <a:lnSpc>
                          <a:spcPct val="90000"/>
                        </a:lnSpc>
                        <a:buNone/>
                      </a:pPr>
                      <a:r>
                        <a:rPr lang="en-US" altLang="zh-CN" sz="2000">
                          <a:latin typeface="Times New Roman" panose="02020603050405020304" charset="0"/>
                          <a:cs typeface="Times New Roman" panose="02020603050405020304" charset="0"/>
                        </a:rPr>
                        <a:t>Keywords defining the problem addressed by the research</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102360">
                <a:tc>
                  <a:txBody>
                    <a:bodyPr/>
                    <a:p>
                      <a:pPr>
                        <a:buNone/>
                      </a:pPr>
                      <a:r>
                        <a:rPr lang="en-US" altLang="zh-CN" sz="2000">
                          <a:latin typeface="Times New Roman" panose="02020603050405020304" charset="0"/>
                          <a:cs typeface="Times New Roman" panose="02020603050405020304" charset="0"/>
                        </a:rPr>
                        <a:t>Significance of the research</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35990">
                <a:tc>
                  <a:txBody>
                    <a:bodyPr/>
                    <a:p>
                      <a:pPr>
                        <a:buNone/>
                      </a:pPr>
                      <a:r>
                        <a:rPr lang="en-US" altLang="zh-CN" sz="2000">
                          <a:latin typeface="Times New Roman" panose="02020603050405020304" charset="0"/>
                          <a:cs typeface="Times New Roman" panose="02020603050405020304" charset="0"/>
                        </a:rPr>
                        <a:t>Originality of the research</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49885">
                <a:tc>
                  <a:txBody>
                    <a:bodyPr/>
                    <a:p>
                      <a:pPr>
                        <a:buNone/>
                      </a:pPr>
                      <a:r>
                        <a:rPr lang="en-US" altLang="zh-CN" sz="2000">
                          <a:latin typeface="Times New Roman" panose="02020603050405020304" charset="0"/>
                          <a:cs typeface="Times New Roman" panose="02020603050405020304" charset="0"/>
                        </a:rPr>
                        <a:t>Research method(s)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10" name="文本框 9"/>
          <p:cNvSpPr txBox="1"/>
          <p:nvPr/>
        </p:nvSpPr>
        <p:spPr>
          <a:xfrm>
            <a:off x="4259580" y="1468755"/>
            <a:ext cx="7185660" cy="1753235"/>
          </a:xfrm>
          <a:prstGeom prst="rect">
            <a:avLst/>
          </a:prstGeom>
          <a:noFill/>
        </p:spPr>
        <p:txBody>
          <a:bodyPr wrap="square" rtlCol="0">
            <a:spAutoFit/>
          </a:bodyPr>
          <a:p>
            <a:pPr indent="0" algn="just" fontAlgn="auto">
              <a:lnSpc>
                <a:spcPct val="90000"/>
              </a:lnSpc>
            </a:pPr>
            <a:r>
              <a:rPr lang="en-US" altLang="zh-CN" sz="2000">
                <a:solidFill>
                  <a:srgbClr val="FF0000"/>
                </a:solidFill>
                <a:latin typeface="Times New Roman" panose="02020603050405020304" charset="0"/>
                <a:cs typeface="Times New Roman" panose="02020603050405020304" charset="0"/>
              </a:rPr>
              <a:t>Skills in teaming are essential for students and practitioners of professional communication. Writers must be able to cooperate with subject-matter experts and team members to make effective decisions and complete projects. Rapid changes in technology and teaming processes challenge workplace communication and cooperation.</a:t>
            </a:r>
            <a:endParaRPr lang="en-US" altLang="zh-CN" sz="2000">
              <a:solidFill>
                <a:srgbClr val="FF0000"/>
              </a:solidFill>
              <a:latin typeface="Times New Roman" panose="02020603050405020304" charset="0"/>
              <a:cs typeface="Times New Roman" panose="02020603050405020304" charset="0"/>
            </a:endParaRPr>
          </a:p>
        </p:txBody>
      </p:sp>
      <p:sp>
        <p:nvSpPr>
          <p:cNvPr id="11" name="文本框 10"/>
          <p:cNvSpPr txBox="1"/>
          <p:nvPr/>
        </p:nvSpPr>
        <p:spPr>
          <a:xfrm>
            <a:off x="4259580" y="3263265"/>
            <a:ext cx="6581140"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teaming challenges; professional writers</a:t>
            </a:r>
            <a:endParaRPr lang="en-US" altLang="zh-CN" sz="2000">
              <a:solidFill>
                <a:srgbClr val="FF0000"/>
              </a:solidFill>
              <a:latin typeface="Times New Roman" panose="02020603050405020304" charset="0"/>
              <a:cs typeface="Times New Roman" panose="02020603050405020304" charset="0"/>
            </a:endParaRPr>
          </a:p>
        </p:txBody>
      </p:sp>
      <p:sp>
        <p:nvSpPr>
          <p:cNvPr id="12" name="文本框 11"/>
          <p:cNvSpPr txBox="1"/>
          <p:nvPr/>
        </p:nvSpPr>
        <p:spPr>
          <a:xfrm>
            <a:off x="4258945" y="3760470"/>
            <a:ext cx="7186295" cy="1182370"/>
          </a:xfrm>
          <a:prstGeom prst="rect">
            <a:avLst/>
          </a:prstGeom>
          <a:noFill/>
        </p:spPr>
        <p:txBody>
          <a:bodyPr wrap="square" rtlCol="0">
            <a:noAutofit/>
          </a:bodyPr>
          <a:p>
            <a:pPr indent="0" algn="just" fontAlgn="auto">
              <a:lnSpc>
                <a:spcPct val="90000"/>
              </a:lnSpc>
            </a:pPr>
            <a:r>
              <a:rPr lang="en-US" altLang="zh-CN" sz="2000">
                <a:solidFill>
                  <a:srgbClr val="FF0000"/>
                </a:solidFill>
                <a:latin typeface="Times New Roman" panose="02020603050405020304" charset="0"/>
                <a:cs typeface="Times New Roman" panose="02020603050405020304" charset="0"/>
              </a:rPr>
              <a:t>Moreover, as technical writers shift from content developers to project managers, our responsibilities now include user-advocacy and supervision, further invigorating the need for successful communication.</a:t>
            </a:r>
            <a:endParaRPr lang="en-US" altLang="zh-CN" sz="2000">
              <a:solidFill>
                <a:srgbClr val="FF0000"/>
              </a:solidFill>
              <a:latin typeface="Times New Roman" panose="02020603050405020304" charset="0"/>
              <a:cs typeface="Times New Roman" panose="02020603050405020304" charset="0"/>
            </a:endParaRPr>
          </a:p>
        </p:txBody>
      </p:sp>
      <p:sp>
        <p:nvSpPr>
          <p:cNvPr id="13" name="文本框 12"/>
          <p:cNvSpPr txBox="1"/>
          <p:nvPr/>
        </p:nvSpPr>
        <p:spPr>
          <a:xfrm>
            <a:off x="4259580" y="4942840"/>
            <a:ext cx="7186295" cy="922020"/>
          </a:xfrm>
          <a:prstGeom prst="rect">
            <a:avLst/>
          </a:prstGeom>
          <a:noFill/>
        </p:spPr>
        <p:txBody>
          <a:bodyPr wrap="square" rtlCol="0">
            <a:spAutoFit/>
          </a:bodyPr>
          <a:p>
            <a:pPr indent="0" algn="just" fontAlgn="auto">
              <a:lnSpc>
                <a:spcPct val="90000"/>
              </a:lnSpc>
            </a:pPr>
            <a:r>
              <a:rPr lang="en-US" altLang="zh-CN" sz="2000">
                <a:solidFill>
                  <a:srgbClr val="FF0000"/>
                </a:solidFill>
                <a:latin typeface="Times New Roman" panose="02020603050405020304" charset="0"/>
                <a:cs typeface="Times New Roman" panose="02020603050405020304" charset="0"/>
              </a:rPr>
              <a:t>This article offers a different vision of an ancient heuristic—stasis theory—as a solution for the teaming challenges facing today’s professional writers.</a:t>
            </a:r>
            <a:endParaRPr lang="en-US" altLang="zh-CN" sz="2000">
              <a:solidFill>
                <a:srgbClr val="FF0000"/>
              </a:solidFill>
              <a:latin typeface="Times New Roman" panose="02020603050405020304" charset="0"/>
              <a:cs typeface="Times New Roman" panose="02020603050405020304" charset="0"/>
            </a:endParaRPr>
          </a:p>
        </p:txBody>
      </p:sp>
      <p:sp>
        <p:nvSpPr>
          <p:cNvPr id="14" name="文本框 13"/>
          <p:cNvSpPr txBox="1"/>
          <p:nvPr/>
        </p:nvSpPr>
        <p:spPr>
          <a:xfrm>
            <a:off x="4259580" y="5864860"/>
            <a:ext cx="2818765"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stasis theory</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P spid="12" grpId="0"/>
      <p:bldP spid="12" grpId="1"/>
      <p:bldP spid="13" grpId="0"/>
      <p:bldP spid="13" grpId="1"/>
      <p:bldP spid="14" grpId="0"/>
      <p:bldP spid="1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1540" y="713105"/>
            <a:ext cx="10502265" cy="559435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dirty="0">
                <a:solidFill>
                  <a:schemeClr val="accent2">
                    <a:lumMod val="75000"/>
                  </a:schemeClr>
                </a:solidFill>
                <a:latin typeface="Times New Roman" panose="02020603050405020304" charset="0"/>
                <a:cs typeface="Times New Roman" panose="02020603050405020304" charset="0"/>
                <a:sym typeface="+mn-ea"/>
              </a:rPr>
              <a:t>Model 2: </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Although the global workplace allows people the opportunity to work with individuals from all over the world, there is still the challenge of knowing how to effectively represent multiple cultures in professional communication; thus, it is crucial that college students learn various communication approaches and styles for working with multinational groups.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Research on global communication has recently gained momentum due to our increasing global economy, and teachers need effective classroom strategies to prepare students for the global workplace. One strategy for teaching effective global communication is to have students analyze international documents.</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1.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12.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13.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14.xml><?xml version="1.0" encoding="utf-8"?>
<p:tagLst xmlns:p="http://schemas.openxmlformats.org/presentationml/2006/main">
  <p:tag name="PA" val="v3.2.0"/>
</p:tagLst>
</file>

<file path=ppt/tags/tag15.xml><?xml version="1.0" encoding="utf-8"?>
<p:tagLst xmlns:p="http://schemas.openxmlformats.org/presentationml/2006/main">
  <p:tag name="PA" val="v3.2.0"/>
</p:tagLst>
</file>

<file path=ppt/tags/tag16.xml><?xml version="1.0" encoding="utf-8"?>
<p:tagLst xmlns:p="http://schemas.openxmlformats.org/presentationml/2006/main">
  <p:tag name="PA" val="v3.2.0"/>
</p:tagLst>
</file>

<file path=ppt/tags/tag17.xml><?xml version="1.0" encoding="utf-8"?>
<p:tagLst xmlns:p="http://schemas.openxmlformats.org/presentationml/2006/main">
  <p:tag name="PA" val="v3.2.0"/>
</p:tagLst>
</file>

<file path=ppt/tags/tag18.xml><?xml version="1.0" encoding="utf-8"?>
<p:tagLst xmlns:p="http://schemas.openxmlformats.org/presentationml/2006/main">
  <p:tag name="PA" val="v3.2.0"/>
</p:tagLst>
</file>

<file path=ppt/tags/tag19.xml><?xml version="1.0" encoding="utf-8"?>
<p:tagLst xmlns:p="http://schemas.openxmlformats.org/presentationml/2006/main">
  <p:tag name="PA" val="v3.2.0"/>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PA" val="v3.2.0"/>
</p:tagLst>
</file>

<file path=ppt/tags/tag21.xml><?xml version="1.0" encoding="utf-8"?>
<p:tagLst xmlns:p="http://schemas.openxmlformats.org/presentationml/2006/main">
  <p:tag name="PA" val="v3.2.0"/>
</p:tagLst>
</file>

<file path=ppt/tags/tag22.xml><?xml version="1.0" encoding="utf-8"?>
<p:tagLst xmlns:p="http://schemas.openxmlformats.org/presentationml/2006/main">
  <p:tag name="PA" val="v3.2.0"/>
</p:tagLst>
</file>

<file path=ppt/tags/tag23.xml><?xml version="1.0" encoding="utf-8"?>
<p:tagLst xmlns:p="http://schemas.openxmlformats.org/presentationml/2006/main">
  <p:tag name="PA" val="v3.2.0"/>
</p:tagLst>
</file>

<file path=ppt/tags/tag24.xml><?xml version="1.0" encoding="utf-8"?>
<p:tagLst xmlns:p="http://schemas.openxmlformats.org/presentationml/2006/main">
  <p:tag name="PA" val="v3.2.0"/>
</p:tagLst>
</file>

<file path=ppt/tags/tag25.xml><?xml version="1.0" encoding="utf-8"?>
<p:tagLst xmlns:p="http://schemas.openxmlformats.org/presentationml/2006/main">
  <p:tag name="PA" val="v3.2.0"/>
</p:tagLst>
</file>

<file path=ppt/tags/tag26.xml><?xml version="1.0" encoding="utf-8"?>
<p:tagLst xmlns:p="http://schemas.openxmlformats.org/presentationml/2006/main">
  <p:tag name="PA" val="v3.2.0"/>
</p:tagLst>
</file>

<file path=ppt/tags/tag27.xml><?xml version="1.0" encoding="utf-8"?>
<p:tagLst xmlns:p="http://schemas.openxmlformats.org/presentationml/2006/main">
  <p:tag name="PA" val="v3.2.0"/>
</p:tagLst>
</file>

<file path=ppt/tags/tag28.xml><?xml version="1.0" encoding="utf-8"?>
<p:tagLst xmlns:p="http://schemas.openxmlformats.org/presentationml/2006/main">
  <p:tag name="PA" val="v3.2.0"/>
</p:tagLst>
</file>

<file path=ppt/tags/tag29.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PA" val="v3.2.0"/>
</p:tagLst>
</file>

<file path=ppt/tags/tag31.xml><?xml version="1.0" encoding="utf-8"?>
<p:tagLst xmlns:p="http://schemas.openxmlformats.org/presentationml/2006/main">
  <p:tag name="PA" val="v3.2.0"/>
</p:tagLst>
</file>

<file path=ppt/tags/tag32.xml><?xml version="1.0" encoding="utf-8"?>
<p:tagLst xmlns:p="http://schemas.openxmlformats.org/presentationml/2006/main">
  <p:tag name="PA" val="v3.2.0"/>
</p:tagLst>
</file>

<file path=ppt/tags/tag33.xml><?xml version="1.0" encoding="utf-8"?>
<p:tagLst xmlns:p="http://schemas.openxmlformats.org/presentationml/2006/main">
  <p:tag name="PA" val="v3.2.0"/>
</p:tagLst>
</file>

<file path=ppt/tags/tag34.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16099</Words>
  <Application>WPS 演示</Application>
  <PresentationFormat>宽屏</PresentationFormat>
  <Paragraphs>301</Paragraphs>
  <Slides>33</Slides>
  <Notes>10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33</vt:i4>
      </vt:variant>
    </vt:vector>
  </HeadingPairs>
  <TitlesOfParts>
    <vt:vector size="49" baseType="lpstr">
      <vt:lpstr>Arial</vt:lpstr>
      <vt:lpstr>宋体</vt:lpstr>
      <vt:lpstr>Wingdings</vt:lpstr>
      <vt:lpstr>思源黑体 CN Light</vt:lpstr>
      <vt:lpstr>黑体</vt:lpstr>
      <vt:lpstr>微软雅黑</vt:lpstr>
      <vt:lpstr>方正北魏楷书简体</vt:lpstr>
      <vt:lpstr>Times New Roman</vt:lpstr>
      <vt:lpstr>方正细谭黑简体</vt:lpstr>
      <vt:lpstr>Calibri Light</vt:lpstr>
      <vt:lpstr>Arial</vt:lpstr>
      <vt:lpstr>等线</vt:lpstr>
      <vt:lpstr>Arial Unicode MS</vt:lpstr>
      <vt:lpstr>Georgia</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第一PPT，www.1ppt.com</dc:creator>
  <cp:keywords>www.1ppt.com</cp:keywords>
  <dc:description>第一PPT</dc:description>
  <cp:lastModifiedBy>李鋆</cp:lastModifiedBy>
  <cp:revision>348</cp:revision>
  <dcterms:created xsi:type="dcterms:W3CDTF">2021-05-06T02:24:00Z</dcterms:created>
  <dcterms:modified xsi:type="dcterms:W3CDTF">2025-01-08T03:03:49Z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55FED33E27024A23946BD02B46BE4AE1_13</vt:lpwstr>
  </property>
  <property fmtid="{D5CDD505-2E9C-101B-9397-08002B2CF9AE}" pid="3" name="KSOProductBuildVer">
    <vt:lpwstr>2052-12.1.0.19770</vt:lpwstr>
  </property>
</Properties>
</file>