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352" r:id="rId4"/>
    <p:sldId id="307" r:id="rId6"/>
    <p:sldId id="380" r:id="rId7"/>
    <p:sldId id="524" r:id="rId8"/>
    <p:sldId id="542" r:id="rId9"/>
    <p:sldId id="541" r:id="rId10"/>
    <p:sldId id="543" r:id="rId11"/>
    <p:sldId id="544" r:id="rId12"/>
    <p:sldId id="485" r:id="rId13"/>
    <p:sldId id="590" r:id="rId14"/>
    <p:sldId id="624" r:id="rId15"/>
    <p:sldId id="591" r:id="rId16"/>
    <p:sldId id="537" r:id="rId17"/>
    <p:sldId id="385" r:id="rId18"/>
    <p:sldId id="447" r:id="rId19"/>
    <p:sldId id="545" r:id="rId20"/>
    <p:sldId id="550" r:id="rId21"/>
    <p:sldId id="546" r:id="rId22"/>
    <p:sldId id="547" r:id="rId23"/>
    <p:sldId id="548" r:id="rId24"/>
    <p:sldId id="549" r:id="rId25"/>
    <p:sldId id="592" r:id="rId26"/>
    <p:sldId id="593" r:id="rId27"/>
    <p:sldId id="526" r:id="rId28"/>
    <p:sldId id="528" r:id="rId29"/>
    <p:sldId id="594" r:id="rId30"/>
    <p:sldId id="386" r:id="rId31"/>
    <p:sldId id="415" r:id="rId32"/>
    <p:sldId id="414" r:id="rId33"/>
    <p:sldId id="529" r:id="rId34"/>
    <p:sldId id="595" r:id="rId35"/>
    <p:sldId id="596" r:id="rId36"/>
    <p:sldId id="530" r:id="rId37"/>
    <p:sldId id="597" r:id="rId38"/>
    <p:sldId id="598" r:id="rId39"/>
    <p:sldId id="531" r:id="rId40"/>
    <p:sldId id="677" r:id="rId41"/>
    <p:sldId id="678" r:id="rId42"/>
    <p:sldId id="419" r:id="rId43"/>
    <p:sldId id="602" r:id="rId44"/>
    <p:sldId id="422" r:id="rId45"/>
    <p:sldId id="551" r:id="rId46"/>
    <p:sldId id="603" r:id="rId47"/>
    <p:sldId id="604" r:id="rId48"/>
    <p:sldId id="605" r:id="rId49"/>
    <p:sldId id="606" r:id="rId50"/>
    <p:sldId id="607" r:id="rId51"/>
    <p:sldId id="608" r:id="rId52"/>
    <p:sldId id="610" r:id="rId53"/>
    <p:sldId id="611" r:id="rId54"/>
    <p:sldId id="431" r:id="rId55"/>
    <p:sldId id="434" r:id="rId56"/>
    <p:sldId id="613" r:id="rId57"/>
    <p:sldId id="614" r:id="rId58"/>
    <p:sldId id="615" r:id="rId59"/>
    <p:sldId id="616" r:id="rId60"/>
    <p:sldId id="617" r:id="rId61"/>
    <p:sldId id="618" r:id="rId62"/>
    <p:sldId id="433" r:id="rId63"/>
    <p:sldId id="619" r:id="rId64"/>
    <p:sldId id="620" r:id="rId65"/>
    <p:sldId id="621" r:id="rId66"/>
    <p:sldId id="622" r:id="rId67"/>
    <p:sldId id="623" r:id="rId68"/>
    <p:sldId id="446" r:id="rId6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973" userDrawn="1">
          <p15:clr>
            <a:srgbClr val="A4A3A4"/>
          </p15:clr>
        </p15:guide>
        <p15:guide id="2" pos="381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472C4"/>
    <a:srgbClr val="ABC0D1"/>
    <a:srgbClr val="FFFFFF"/>
    <a:srgbClr val="C5CDD8"/>
    <a:srgbClr val="F7C2AD"/>
    <a:srgbClr val="EBE0E4"/>
    <a:srgbClr val="E6E0E2"/>
    <a:srgbClr val="ADC0D1"/>
    <a:srgbClr val="F3D3BC"/>
    <a:srgbClr val="AAC2A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678" autoAdjust="0"/>
    <p:restoredTop sz="95376" autoAdjust="0"/>
  </p:normalViewPr>
  <p:slideViewPr>
    <p:cSldViewPr snapToGrid="0" showGuides="1">
      <p:cViewPr varScale="1">
        <p:scale>
          <a:sx n="76" d="100"/>
          <a:sy n="76" d="100"/>
        </p:scale>
        <p:origin x="80" y="488"/>
      </p:cViewPr>
      <p:guideLst>
        <p:guide orient="horz" pos="3973"/>
        <p:guide pos="3811"/>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2" Type="http://schemas.openxmlformats.org/officeDocument/2006/relationships/tableStyles" Target="tableStyles.xml"/><Relationship Id="rId71" Type="http://schemas.openxmlformats.org/officeDocument/2006/relationships/viewProps" Target="viewProps.xml"/><Relationship Id="rId70" Type="http://schemas.openxmlformats.org/officeDocument/2006/relationships/presProps" Target="presProps.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Light" panose="020B0300000000000000" pitchFamily="34" charset="-122"/>
                <a:ea typeface="思源黑体 CN Light" panose="020B0300000000000000" pitchFamily="34" charset="-122"/>
              </a:defRPr>
            </a:lvl1pPr>
          </a:lstStyle>
          <a:p>
            <a:fld id="{42EECD6D-6B2D-4EAC-B2D7-F3E654A2C61B}"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Light" panose="020B0300000000000000" pitchFamily="34" charset="-122"/>
                <a:ea typeface="思源黑体 CN Light" panose="020B0300000000000000" pitchFamily="34" charset="-122"/>
              </a:defRPr>
            </a:lvl1pPr>
          </a:lstStyle>
          <a:p>
            <a:fld id="{8EDF74A8-11B3-43D8-A79C-785081DA01B1}"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1pPr>
    <a:lvl2pPr marL="4572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2pPr>
    <a:lvl3pPr marL="9144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3pPr>
    <a:lvl4pPr marL="13716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4pPr>
    <a:lvl5pPr marL="18288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FD97D9-CC8F-4533-AFFE-50E5E5F73496}"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FD97D9-CC8F-4533-AFFE-50E5E5F7349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
        <p:nvSpPr>
          <p:cNvPr id="7" name="TextBox 6"/>
          <p:cNvSpPr txBox="1"/>
          <p:nvPr userDrawn="1"/>
        </p:nvSpPr>
        <p:spPr>
          <a:xfrm>
            <a:off x="11651940" y="0"/>
            <a:ext cx="540060" cy="118430"/>
          </a:xfrm>
          <a:prstGeom prst="rect">
            <a:avLst/>
          </a:prstGeom>
          <a:noFill/>
        </p:spPr>
        <p:txBody>
          <a:bodyPr wrap="square" rtlCol="0">
            <a:spAutoFit/>
          </a:bodyPr>
          <a:lstStyle/>
          <a:p>
            <a:pPr>
              <a:lnSpc>
                <a:spcPct val="200000"/>
              </a:lnSpc>
            </a:pPr>
            <a:r>
              <a:rPr lang="en-US" altLang="zh-CN" sz="100" dirty="0">
                <a:latin typeface="微软雅黑" panose="020B0503020204020204" pitchFamily="34" charset="-122"/>
                <a:ea typeface="微软雅黑" panose="020B0503020204020204" pitchFamily="34" charset="-122"/>
                <a:hlinkClick r:id="rId2"/>
              </a:rPr>
              <a:t>PPT</a:t>
            </a:r>
            <a:r>
              <a:rPr lang="zh-CN" altLang="en-US" sz="100" dirty="0">
                <a:latin typeface="微软雅黑" panose="020B0503020204020204" pitchFamily="34" charset="-122"/>
                <a:ea typeface="微软雅黑" panose="020B0503020204020204" pitchFamily="34" charset="-122"/>
                <a:hlinkClick r:id="rId2"/>
              </a:rPr>
              <a:t>模板</a:t>
            </a:r>
            <a:r>
              <a:rPr lang="zh-CN" altLang="en-US" sz="100" dirty="0">
                <a:latin typeface="微软雅黑" panose="020B0503020204020204" pitchFamily="34" charset="-122"/>
                <a:ea typeface="微软雅黑" panose="020B0503020204020204" pitchFamily="34" charset="-122"/>
              </a:rPr>
              <a:t> </a:t>
            </a:r>
            <a:r>
              <a:rPr lang="en-US" altLang="zh-CN" sz="100" dirty="0">
                <a:latin typeface="微软雅黑" panose="020B0503020204020204" pitchFamily="34" charset="-122"/>
                <a:ea typeface="微软雅黑" panose="020B0503020204020204" pitchFamily="34" charset="-122"/>
              </a:rPr>
              <a:t>http://www.1ppt.com/moban/</a:t>
            </a:r>
            <a:r>
              <a:rPr lang="zh-CN" altLang="en-US" sz="100" dirty="0">
                <a:latin typeface="微软雅黑" panose="020B0503020204020204" pitchFamily="34" charset="-122"/>
                <a:ea typeface="微软雅黑" panose="020B0503020204020204" pitchFamily="34" charset="-122"/>
              </a:rPr>
              <a:t> </a:t>
            </a:r>
            <a:endParaRPr lang="en-US" altLang="zh-CN" sz="100" dirty="0">
              <a:latin typeface="微软雅黑" panose="020B0503020204020204" pitchFamily="34" charset="-122"/>
              <a:ea typeface="微软雅黑" panose="020B0503020204020204" pitchFamily="34" charset="-122"/>
            </a:endParaRPr>
          </a:p>
        </p:txBody>
      </p:sp>
    </p:spTree>
  </p:cSld>
  <p:clrMapOvr>
    <a:masterClrMapping/>
  </p:clrMapOvr>
  <p:transition spd="slow" advClick="0" advTm="20">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5"/>
            <a:ext cx="2628900" cy="5811838"/>
          </a:xfrm>
        </p:spPr>
        <p:txBody>
          <a:bodyPr vert="eaVert"/>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838201" y="365125"/>
            <a:ext cx="7734300" cy="5811838"/>
          </a:xfrm>
        </p:spPr>
        <p:txBody>
          <a:bodyPr vert="eaVert"/>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3"/>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1"/>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41"/>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0"/>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9"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1"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7"/>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AA46C8FB-7DA4-4785-A1BE-345456535D9C}" type="datetimeFigureOut">
              <a:rPr lang="zh-CN" altLang="en-US" smtClean="0"/>
            </a:fld>
            <a:endParaRPr lang="zh-CN" altLang="en-US" dirty="0"/>
          </a:p>
        </p:txBody>
      </p:sp>
      <p:sp>
        <p:nvSpPr>
          <p:cNvPr id="5" name="页脚占位符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A4193E7F-A047-4D90-A7BB-7F2E541BDBC1}"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Click="0" advTm="20">
    <p:fade/>
  </p:transition>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3.xml"/><Relationship Id="rId7" Type="http://schemas.openxmlformats.org/officeDocument/2006/relationships/image" Target="../media/image2.png"/><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7.xml"/><Relationship Id="rId2" Type="http://schemas.openxmlformats.org/officeDocument/2006/relationships/tags" Target="../tags/tag11.xml"/><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7.xml"/><Relationship Id="rId2" Type="http://schemas.openxmlformats.org/officeDocument/2006/relationships/tags" Target="../tags/tag12.xml"/><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7.xml"/><Relationship Id="rId2" Type="http://schemas.openxmlformats.org/officeDocument/2006/relationships/tags" Target="../tags/tag13.xml"/><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7.xml"/><Relationship Id="rId2" Type="http://schemas.openxmlformats.org/officeDocument/2006/relationships/tags" Target="../tags/tag14.xml"/><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5.xml"/><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6.xml"/><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7.xml"/><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8.xml"/><Relationship Id="rId1" Type="http://schemas.openxmlformats.org/officeDocument/2006/relationships/image" Target="../media/image1.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9.xml"/><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0.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slide" Target="slide51.xml"/><Relationship Id="rId5" Type="http://schemas.openxmlformats.org/officeDocument/2006/relationships/slide" Target="slide39.xml"/><Relationship Id="rId4" Type="http://schemas.openxmlformats.org/officeDocument/2006/relationships/slide" Target="slide5.xml"/><Relationship Id="rId3" Type="http://schemas.openxmlformats.org/officeDocument/2006/relationships/slide" Target="slide3.xml"/><Relationship Id="rId2" Type="http://schemas.openxmlformats.org/officeDocument/2006/relationships/image" Target="../media/image3.png"/><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1.xml"/><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2.xml"/><Relationship Id="rId1" Type="http://schemas.openxmlformats.org/officeDocument/2006/relationships/image" Target="../media/image1.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3.xml"/><Relationship Id="rId1" Type="http://schemas.openxmlformats.org/officeDocument/2006/relationships/image" Target="../media/image1.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4.xml"/><Relationship Id="rId1" Type="http://schemas.openxmlformats.org/officeDocument/2006/relationships/image" Target="../media/image1.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5.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5.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32.xml"/><Relationship Id="rId7" Type="http://schemas.openxmlformats.org/officeDocument/2006/relationships/tags" Target="../tags/tag31.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image" Target="../media/image1.jpe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3.xml"/><Relationship Id="rId1" Type="http://schemas.openxmlformats.org/officeDocument/2006/relationships/image" Target="../media/image1.jpeg"/></Relationships>
</file>

<file path=ppt/slides/_rels/slide4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png"/><Relationship Id="rId2" Type="http://schemas.openxmlformats.org/officeDocument/2006/relationships/tags" Target="../tags/tag34.xml"/><Relationship Id="rId1" Type="http://schemas.openxmlformats.org/officeDocument/2006/relationships/image" Target="../media/image1.jpe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5.xml"/><Relationship Id="rId1" Type="http://schemas.openxmlformats.org/officeDocument/2006/relationships/image" Target="../media/image1.jpeg"/></Relationships>
</file>

<file path=ppt/slides/_rels/slide4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tags" Target="../tags/tag6.xml"/><Relationship Id="rId1" Type="http://schemas.openxmlformats.org/officeDocument/2006/relationships/image" Target="../media/image1.jpeg"/></Relationships>
</file>

<file path=ppt/slides/_rels/slide5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image" Target="../media/image1.jpe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tags" Target="../tags/tag7.xml"/><Relationship Id="rId1" Type="http://schemas.openxmlformats.org/officeDocument/2006/relationships/image" Target="../media/image1.jpeg"/></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1.jpeg"/></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65.xml.rels><?xml version="1.0" encoding="UTF-8" standalone="yes"?>
<Relationships xmlns="http://schemas.openxmlformats.org/package/2006/relationships"><Relationship Id="rId9" Type="http://schemas.openxmlformats.org/officeDocument/2006/relationships/tags" Target="../tags/tag48.xml"/><Relationship Id="rId8" Type="http://schemas.openxmlformats.org/officeDocument/2006/relationships/tags" Target="../tags/tag47.xml"/><Relationship Id="rId7" Type="http://schemas.openxmlformats.org/officeDocument/2006/relationships/tags" Target="../tags/tag46.xml"/><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tags" Target="../tags/tag43.xml"/><Relationship Id="rId3" Type="http://schemas.openxmlformats.org/officeDocument/2006/relationships/tags" Target="../tags/tag42.xml"/><Relationship Id="rId23" Type="http://schemas.openxmlformats.org/officeDocument/2006/relationships/notesSlide" Target="../notesSlides/notesSlide14.xml"/><Relationship Id="rId22" Type="http://schemas.openxmlformats.org/officeDocument/2006/relationships/slideLayout" Target="../slideLayouts/slideLayout3.xml"/><Relationship Id="rId21" Type="http://schemas.openxmlformats.org/officeDocument/2006/relationships/tags" Target="../tags/tag60.xml"/><Relationship Id="rId20" Type="http://schemas.openxmlformats.org/officeDocument/2006/relationships/tags" Target="../tags/tag59.xml"/><Relationship Id="rId2" Type="http://schemas.openxmlformats.org/officeDocument/2006/relationships/tags" Target="../tags/tag41.xml"/><Relationship Id="rId19" Type="http://schemas.openxmlformats.org/officeDocument/2006/relationships/tags" Target="../tags/tag58.xml"/><Relationship Id="rId18" Type="http://schemas.openxmlformats.org/officeDocument/2006/relationships/tags" Target="../tags/tag57.xml"/><Relationship Id="rId17" Type="http://schemas.openxmlformats.org/officeDocument/2006/relationships/tags" Target="../tags/tag56.xml"/><Relationship Id="rId16" Type="http://schemas.openxmlformats.org/officeDocument/2006/relationships/tags" Target="../tags/tag55.xml"/><Relationship Id="rId15" Type="http://schemas.openxmlformats.org/officeDocument/2006/relationships/tags" Target="../tags/tag54.xml"/><Relationship Id="rId14" Type="http://schemas.openxmlformats.org/officeDocument/2006/relationships/tags" Target="../tags/tag53.xml"/><Relationship Id="rId13" Type="http://schemas.openxmlformats.org/officeDocument/2006/relationships/tags" Target="../tags/tag52.xml"/><Relationship Id="rId12" Type="http://schemas.openxmlformats.org/officeDocument/2006/relationships/tags" Target="../tags/tag51.xml"/><Relationship Id="rId11" Type="http://schemas.openxmlformats.org/officeDocument/2006/relationships/tags" Target="../tags/tag50.xml"/><Relationship Id="rId10" Type="http://schemas.openxmlformats.org/officeDocument/2006/relationships/tags" Target="../tags/tag49.xml"/><Relationship Id="rId1" Type="http://schemas.openxmlformats.org/officeDocument/2006/relationships/tags" Target="../tags/tag40.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openxmlformats.org/officeDocument/2006/relationships/tags" Target="../tags/tag8.xml"/><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tags" Target="../tags/tag9.xml"/><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7.xml"/><Relationship Id="rId2" Type="http://schemas.openxmlformats.org/officeDocument/2006/relationships/tags" Target="../tags/tag10.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5" name="矩形 4"/>
          <p:cNvSpPr/>
          <p:nvPr/>
        </p:nvSpPr>
        <p:spPr>
          <a:xfrm>
            <a:off x="0" y="2540"/>
            <a:ext cx="4694555" cy="6855460"/>
          </a:xfrm>
          <a:prstGeom prst="rect">
            <a:avLst/>
          </a:prstGeom>
          <a:solidFill>
            <a:srgbClr val="ADC0D1"/>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25" name="PA_菱形 23"/>
          <p:cNvSpPr/>
          <p:nvPr>
            <p:custDataLst>
              <p:tags r:id="rId2"/>
            </p:custDataLst>
          </p:nvPr>
        </p:nvSpPr>
        <p:spPr>
          <a:xfrm>
            <a:off x="2763520" y="855980"/>
            <a:ext cx="422275" cy="422275"/>
          </a:xfrm>
          <a:prstGeom prst="diamond">
            <a:avLst/>
          </a:prstGeom>
          <a:solidFill>
            <a:srgbClr val="CAD0D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60" name="PA_菱形 23"/>
          <p:cNvSpPr/>
          <p:nvPr>
            <p:custDataLst>
              <p:tags r:id="rId3"/>
            </p:custDataLst>
          </p:nvPr>
        </p:nvSpPr>
        <p:spPr>
          <a:xfrm>
            <a:off x="2139315" y="563880"/>
            <a:ext cx="288925" cy="28892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6" name="文本框 5"/>
          <p:cNvSpPr txBox="1"/>
          <p:nvPr/>
        </p:nvSpPr>
        <p:spPr>
          <a:xfrm>
            <a:off x="5463540" y="2766695"/>
            <a:ext cx="5873115" cy="2227580"/>
          </a:xfrm>
          <a:prstGeom prst="rect">
            <a:avLst/>
          </a:prstGeom>
          <a:noFill/>
        </p:spPr>
        <p:txBody>
          <a:bodyPr wrap="square" rtlCol="0">
            <a:noAutofit/>
          </a:bodyPr>
          <a:lstStyle/>
          <a:p>
            <a:pPr algn="ctr"/>
            <a:r>
              <a:rPr lang="zh-CN" altLang="en-US" sz="5400" b="1" dirty="0">
                <a:solidFill>
                  <a:schemeClr val="tx2"/>
                </a:solidFill>
                <a:latin typeface="方正北魏楷书简体" panose="03000509000000000000" charset="-122"/>
                <a:ea typeface="方正北魏楷书简体" panose="03000509000000000000" charset="-122"/>
                <a:sym typeface="+mn-ea"/>
              </a:rPr>
              <a:t>新时代研究生</a:t>
            </a:r>
            <a:endParaRPr lang="zh-CN" altLang="en-US" sz="5400" b="1" dirty="0">
              <a:solidFill>
                <a:schemeClr val="tx2"/>
              </a:solidFill>
              <a:latin typeface="方正北魏楷书简体" panose="03000509000000000000" charset="-122"/>
              <a:ea typeface="方正北魏楷书简体" panose="03000509000000000000" charset="-122"/>
            </a:endParaRPr>
          </a:p>
          <a:p>
            <a:pPr algn="ctr"/>
            <a:r>
              <a:rPr lang="zh-CN" altLang="en-US" sz="5400" b="1" dirty="0">
                <a:solidFill>
                  <a:schemeClr val="tx2"/>
                </a:solidFill>
                <a:latin typeface="方正北魏楷书简体" panose="03000509000000000000" charset="-122"/>
                <a:ea typeface="方正北魏楷书简体" panose="03000509000000000000" charset="-122"/>
                <a:sym typeface="+mn-ea"/>
              </a:rPr>
              <a:t>学术英语写作教程</a:t>
            </a:r>
            <a:endParaRPr lang="zh-CN" altLang="en-US" sz="5400" b="1" dirty="0">
              <a:solidFill>
                <a:schemeClr val="tx2"/>
              </a:solidFill>
              <a:latin typeface="方正北魏楷书简体" panose="03000509000000000000" charset="-122"/>
              <a:ea typeface="方正北魏楷书简体" panose="03000509000000000000" charset="-122"/>
              <a:sym typeface="+mn-ea"/>
            </a:endParaRPr>
          </a:p>
        </p:txBody>
      </p:sp>
      <p:sp>
        <p:nvSpPr>
          <p:cNvPr id="8" name="PA_菱形 23"/>
          <p:cNvSpPr/>
          <p:nvPr>
            <p:custDataLst>
              <p:tags r:id="rId4"/>
            </p:custDataLst>
          </p:nvPr>
        </p:nvSpPr>
        <p:spPr>
          <a:xfrm flipH="1">
            <a:off x="10267315" y="407035"/>
            <a:ext cx="601980" cy="601980"/>
          </a:xfrm>
          <a:prstGeom prst="diamond">
            <a:avLst/>
          </a:prstGeom>
          <a:solidFill>
            <a:srgbClr val="ADC0D1"/>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9" name="PA_菱形 23"/>
          <p:cNvSpPr/>
          <p:nvPr>
            <p:custDataLst>
              <p:tags r:id="rId5"/>
            </p:custDataLst>
          </p:nvPr>
        </p:nvSpPr>
        <p:spPr>
          <a:xfrm flipH="1">
            <a:off x="8986520" y="852805"/>
            <a:ext cx="422275" cy="422275"/>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菱形 23"/>
          <p:cNvSpPr/>
          <p:nvPr>
            <p:custDataLst>
              <p:tags r:id="rId6"/>
            </p:custDataLst>
          </p:nvPr>
        </p:nvSpPr>
        <p:spPr>
          <a:xfrm flipH="1">
            <a:off x="11590020" y="1310640"/>
            <a:ext cx="288925" cy="28892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未标题-2"/>
          <p:cNvPicPr>
            <a:picLocks noChangeAspect="1"/>
          </p:cNvPicPr>
          <p:nvPr/>
        </p:nvPicPr>
        <p:blipFill>
          <a:blip r:embed="rId7"/>
          <a:stretch>
            <a:fillRect/>
          </a:stretch>
        </p:blipFill>
        <p:spPr>
          <a:xfrm>
            <a:off x="-300990" y="1430020"/>
            <a:ext cx="6110605" cy="49002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p:comb/>
      </p:transition>
    </mc:Choice>
    <mc:Fallback>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randombar(horizontal)">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0" name="矩形: 圆角 36"/>
          <p:cNvSpPr/>
          <p:nvPr>
            <p:custDataLst>
              <p:tags r:id="rId2"/>
            </p:custDataLst>
          </p:nvPr>
        </p:nvSpPr>
        <p:spPr>
          <a:xfrm>
            <a:off x="775335" y="775970"/>
            <a:ext cx="10702290" cy="558800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r>
              <a:rPr lang="en-US" altLang="zh-CN" sz="2400" b="1">
                <a:solidFill>
                  <a:schemeClr val="tx2"/>
                </a:solidFill>
                <a:latin typeface="Times New Roman" panose="02020603050405020304" charset="0"/>
                <a:cs typeface="Times New Roman" panose="02020603050405020304" charset="0"/>
                <a:sym typeface="+mn-ea"/>
              </a:rPr>
              <a:t> 3.1.3 Control Variables</a:t>
            </a:r>
            <a:endParaRPr lang="en-US" altLang="zh-CN" sz="2400" b="1">
              <a:solidFill>
                <a:schemeClr val="tx2"/>
              </a:solidFill>
              <a:latin typeface="Times New Roman" panose="02020603050405020304" charset="0"/>
              <a:cs typeface="Times New Roman" panose="02020603050405020304" charset="0"/>
              <a:sym typeface="+mn-ea"/>
            </a:endParaRPr>
          </a:p>
          <a:p>
            <a:pPr indent="609600" algn="just" fontAlgn="auto">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As for selecting control variables, based on the availability of relevant literature and data, this article sets the variables of per capita GDP, FDI, population density, the urbanization rate, government intervention, trade dependence, and the human capital accumulation level at the city level. The logarithm of per capita GDP is used to represent the level of urban economic development (Peng et al., 2019). The logarithm of the actual amount of foreign direct investment (FDI) represents the situation of attracting foreign capital, which reflects the attractiveness of the city’s resource conditions or policies to foreign capital. Population density measures the abundance of the urban labor force and human capital. </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0"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0" name="矩形: 圆角 36"/>
          <p:cNvSpPr/>
          <p:nvPr>
            <p:custDataLst>
              <p:tags r:id="rId2"/>
            </p:custDataLst>
          </p:nvPr>
        </p:nvSpPr>
        <p:spPr>
          <a:xfrm>
            <a:off x="775335" y="1092835"/>
            <a:ext cx="10702290" cy="437451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50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 The urbanization rate reflects the overall development level of a city. Government intervention is quantified by the proportion of the fiscal revenue to the city’s GDP. The degree of trade dependence is expressed by the ratio of the total imports and exports in the city’s GDP. The level of human capital is reflected by the number of colleges and universities per capita in cities.</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0"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0" name="矩形: 圆角 36"/>
          <p:cNvSpPr/>
          <p:nvPr>
            <p:custDataLst>
              <p:tags r:id="rId2"/>
            </p:custDataLst>
          </p:nvPr>
        </p:nvSpPr>
        <p:spPr>
          <a:xfrm>
            <a:off x="775335" y="775970"/>
            <a:ext cx="10702290" cy="558800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r>
              <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3.2 Source of Data</a:t>
            </a:r>
            <a:endPar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This article selected panel data from 273 prefecture-level cities in China from 2003 to 2016. In the sample selection of prefecture-level cities, cities that have undergone an administrative division adjustment and have a large number of data missing are excluded and some cities in remote areas such as Xizang and Xinjiang are also excluded. The core explanatory variable is whether the prefecture-level city has opened a freight train. The opening time shall be determined by the operation time of the first train in the city. This article manually sorted out the progress of the operation of the CEFT in cities from 2011 to 2016 and determined the operation time of the first freight train in each city by searching the website of China Railway Corporation, the website of China’s Belt and Road Initiative and so on. </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0"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2" name="矩形: 圆角 36"/>
          <p:cNvSpPr/>
          <p:nvPr>
            <p:custDataLst>
              <p:tags r:id="rId2"/>
            </p:custDataLst>
          </p:nvPr>
        </p:nvSpPr>
        <p:spPr>
          <a:xfrm>
            <a:off x="893445" y="1024255"/>
            <a:ext cx="10404475" cy="511937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endParaRPr lang="en-US" altLang="zh-CN" sz="2400">
              <a:solidFill>
                <a:schemeClr val="tx2"/>
              </a:solidFill>
              <a:latin typeface="Times New Roman" panose="02020603050405020304" charset="0"/>
              <a:cs typeface="Times New Roman" panose="02020603050405020304" charset="0"/>
              <a:sym typeface="+mn-ea"/>
            </a:endParaRPr>
          </a:p>
          <a:p>
            <a:pPr indent="0" algn="just" fontAlgn="auto"/>
            <a:endParaRPr lang="en-US" altLang="zh-CN" sz="2400">
              <a:solidFill>
                <a:schemeClr val="tx2"/>
              </a:solidFill>
              <a:latin typeface="Times New Roman" panose="02020603050405020304" charset="0"/>
              <a:cs typeface="Times New Roman" panose="02020603050405020304" charset="0"/>
              <a:sym typeface="+mn-ea"/>
            </a:endParaRPr>
          </a:p>
          <a:p>
            <a:pPr indent="0" algn="just" fontAlgn="auto"/>
            <a:endParaRPr lang="en-US" altLang="zh-CN" sz="2400">
              <a:solidFill>
                <a:schemeClr val="tx2"/>
              </a:solidFill>
              <a:latin typeface="Times New Roman" panose="02020603050405020304" charset="0"/>
              <a:cs typeface="Times New Roman" panose="02020603050405020304" charset="0"/>
              <a:sym typeface="+mn-ea"/>
            </a:endParaRPr>
          </a:p>
          <a:p>
            <a:pPr indent="0" algn="just" fontAlgn="auto"/>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To ensure the accuracy of the data, the operation of the CEFT is compared and matched by searching the official website of the government and the newspaper of China National Knowledge Infrastructure. </a:t>
            </a:r>
            <a:r>
              <a:rPr lang="en-US" altLang="zh-CN" sz="2400">
                <a:solidFill>
                  <a:schemeClr val="tx2"/>
                </a:solidFill>
                <a:latin typeface="Times New Roman" panose="02020603050405020304" charset="0"/>
                <a:cs typeface="Times New Roman" panose="02020603050405020304" charset="0"/>
                <a:sym typeface="+mn-ea"/>
              </a:rPr>
              <a:t>Considering the lag of the operation effect of the CEFT, this article will uniformly treat the cities that open the first freight train in the second half of the year as the first stage of lag. After the adjustment, by the end of 2016, a total of 30 cities became the processing group for the opening of the CEFT. Other macroeconomic data were collected from the </a:t>
            </a:r>
            <a:r>
              <a:rPr lang="en-US" altLang="zh-CN" sz="2400" i="1">
                <a:solidFill>
                  <a:schemeClr val="tx2"/>
                </a:solidFill>
                <a:latin typeface="Times New Roman" panose="02020603050405020304" charset="0"/>
                <a:cs typeface="Times New Roman" panose="02020603050405020304" charset="0"/>
                <a:sym typeface="+mn-ea"/>
              </a:rPr>
              <a:t>China Urban Statistical Yearbook</a:t>
            </a:r>
            <a:r>
              <a:rPr lang="en-US" altLang="zh-CN" sz="2400">
                <a:solidFill>
                  <a:schemeClr val="tx2"/>
                </a:solidFill>
                <a:latin typeface="Times New Roman" panose="02020603050405020304" charset="0"/>
                <a:cs typeface="Times New Roman" panose="02020603050405020304" charset="0"/>
                <a:sym typeface="+mn-ea"/>
              </a:rPr>
              <a:t> and </a:t>
            </a:r>
            <a:r>
              <a:rPr lang="en-US" altLang="zh-CN" sz="2400" i="1">
                <a:solidFill>
                  <a:schemeClr val="tx2"/>
                </a:solidFill>
                <a:latin typeface="Times New Roman" panose="02020603050405020304" charset="0"/>
                <a:cs typeface="Times New Roman" panose="02020603050405020304" charset="0"/>
                <a:sym typeface="+mn-ea"/>
              </a:rPr>
              <a:t>China Regional Economic Statistical Yearbook</a:t>
            </a:r>
            <a:r>
              <a:rPr lang="en-US" altLang="zh-CN" sz="2400">
                <a:solidFill>
                  <a:schemeClr val="tx2"/>
                </a:solidFill>
                <a:latin typeface="Times New Roman" panose="02020603050405020304" charset="0"/>
                <a:cs typeface="Times New Roman" panose="02020603050405020304" charset="0"/>
                <a:sym typeface="+mn-ea"/>
              </a:rPr>
              <a:t>.</a:t>
            </a:r>
            <a:endParaRPr lang="en-US" altLang="zh-CN" sz="2400">
              <a:solidFill>
                <a:schemeClr val="tx2"/>
              </a:solidFill>
              <a:latin typeface="Times New Roman" panose="02020603050405020304" charset="0"/>
              <a:cs typeface="Times New Roman" panose="02020603050405020304" charset="0"/>
              <a:sym typeface="+mn-ea"/>
            </a:endParaRPr>
          </a:p>
          <a:p>
            <a:pPr indent="0" algn="just" fontAlgn="auto"/>
            <a:r>
              <a:rPr lang="en-US" altLang="zh-CN" sz="2400">
                <a:solidFill>
                  <a:schemeClr val="tx2"/>
                </a:solidFill>
                <a:latin typeface="Times New Roman" panose="02020603050405020304" charset="0"/>
                <a:cs typeface="Times New Roman" panose="02020603050405020304" charset="0"/>
                <a:sym typeface="+mn-ea"/>
              </a:rPr>
              <a:t>(Hongguang Sui, et al., The impact of international transportation interconnection on the quality of urban economic growth, </a:t>
            </a:r>
            <a:r>
              <a:rPr lang="en-US" altLang="zh-CN" sz="2400" i="1">
                <a:solidFill>
                  <a:schemeClr val="tx2"/>
                </a:solidFill>
                <a:latin typeface="Times New Roman" panose="02020603050405020304" charset="0"/>
                <a:cs typeface="Times New Roman" panose="02020603050405020304" charset="0"/>
                <a:sym typeface="+mn-ea"/>
              </a:rPr>
              <a:t>Frontiers Environment Science</a:t>
            </a:r>
            <a:r>
              <a:rPr lang="en-US" altLang="zh-CN" sz="2400">
                <a:solidFill>
                  <a:schemeClr val="tx2"/>
                </a:solidFill>
                <a:latin typeface="Times New Roman" panose="02020603050405020304" charset="0"/>
                <a:cs typeface="Times New Roman" panose="02020603050405020304" charset="0"/>
                <a:sym typeface="+mn-ea"/>
              </a:rPr>
              <a:t>, June 28, 2022.) </a:t>
            </a:r>
            <a:endParaRPr lang="en-US" altLang="zh-CN" sz="2400">
              <a:solidFill>
                <a:schemeClr val="tx2"/>
              </a:solidFill>
              <a:latin typeface="Times New Roman" panose="02020603050405020304" charset="0"/>
              <a:cs typeface="Times New Roman" panose="02020603050405020304" charset="0"/>
              <a:sym typeface="+mn-ea"/>
            </a:endParaRPr>
          </a:p>
          <a:p>
            <a:pPr indent="609600" algn="just" fontAlgn="auto">
              <a:extLst>
                <a:ext uri="{35155182-B16C-46BC-9424-99874614C6A1}">
                  <wpsdc:indentchars xmlns:wpsdc="http://www.wps.cn/officeDocument/2017/drawingmlCustomData" val="200" checksum="4158780845"/>
                </a:ext>
              </a:extLst>
            </a:pPr>
            <a:endParaRPr lang="en-US" altLang="zh-CN" sz="2400">
              <a:solidFill>
                <a:schemeClr val="tx2"/>
              </a:solidFill>
              <a:latin typeface="Times New Roman" panose="02020603050405020304" charset="0"/>
              <a:cs typeface="Times New Roman" panose="02020603050405020304" charset="0"/>
              <a:sym typeface="+mn-ea"/>
            </a:endParaRPr>
          </a:p>
          <a:p>
            <a:pPr indent="457200" algn="just" fontAlgn="auto">
              <a:extLst>
                <a:ext uri="{35155182-B16C-46BC-9424-99874614C6A1}">
                  <wpsdc:indentchars xmlns:wpsdc="http://www.wps.cn/officeDocument/2017/drawingmlCustomData" val="200" checksum="59296752"/>
                </a:ext>
              </a:extLst>
            </a:pPr>
            <a:endParaRPr lang="en-US" altLang="zh-CN">
              <a:solidFill>
                <a:schemeClr val="tx2"/>
              </a:solidFill>
              <a:latin typeface="Times New Roman" panose="02020603050405020304" charset="0"/>
              <a:cs typeface="Times New Roman" panose="02020603050405020304" charset="0"/>
              <a:sym typeface="+mn-ea"/>
            </a:endParaRPr>
          </a:p>
          <a:p>
            <a:pPr indent="457200" algn="just" fontAlgn="auto">
              <a:extLst>
                <a:ext uri="{35155182-B16C-46BC-9424-99874614C6A1}">
                  <wpsdc:indentchars xmlns:wpsdc="http://www.wps.cn/officeDocument/2017/drawingmlCustomData" val="200" checksum="59296752"/>
                </a:ext>
              </a:extLst>
            </a:pPr>
            <a:endParaRPr lang="en-US" altLang="zh-CN">
              <a:solidFill>
                <a:schemeClr val="tx2"/>
              </a:solidFill>
              <a:latin typeface="Times New Roman" panose="02020603050405020304" charset="0"/>
              <a:cs typeface="Times New Roman" panose="02020603050405020304" charset="0"/>
            </a:endParaRPr>
          </a:p>
          <a:p>
            <a:pPr indent="457200" algn="just" fontAlgn="auto">
              <a:extLst>
                <a:ext uri="{35155182-B16C-46BC-9424-99874614C6A1}">
                  <wpsdc:indentchars xmlns:wpsdc="http://www.wps.cn/officeDocument/2017/drawingmlCustomData" val="200" checksum="59296752"/>
                </a:ext>
              </a:extLst>
            </a:pPr>
            <a:endParaRPr lang="en-US" altLang="zh-CN">
              <a:solidFill>
                <a:schemeClr val="tx2"/>
              </a:solidFill>
              <a:latin typeface="Times New Roman" panose="02020603050405020304" charset="0"/>
              <a:cs typeface="Times New Roman" panose="02020603050405020304" charset="0"/>
            </a:endParaRPr>
          </a:p>
          <a:p>
            <a:pPr algn="just"/>
            <a:endParaRPr lang="en-US" altLang="zh-CN"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linds(horizontal)">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P spid="22"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1452880" y="1027430"/>
            <a:ext cx="7974330" cy="521970"/>
          </a:xfrm>
          <a:prstGeom prst="rect">
            <a:avLst/>
          </a:prstGeom>
          <a:noFill/>
        </p:spPr>
        <p:txBody>
          <a:bodyPr wrap="square" rtlCol="0">
            <a:spAutoFit/>
          </a:bodyPr>
          <a:lstStyle/>
          <a:p>
            <a:r>
              <a:rPr lang="en-US" altLang="zh-CN" sz="2800" b="1" i="1">
                <a:solidFill>
                  <a:schemeClr val="accent1"/>
                </a:solidFill>
                <a:latin typeface="Times New Roman" panose="02020603050405020304" charset="0"/>
                <a:cs typeface="Times New Roman" panose="02020603050405020304" charset="0"/>
              </a:rPr>
              <a:t>Read Model 1 and fill in the tables below.</a:t>
            </a:r>
            <a:endParaRPr lang="en-US" altLang="zh-CN" sz="2800" b="1" i="1">
              <a:solidFill>
                <a:schemeClr val="accent1"/>
              </a:solidFill>
              <a:latin typeface="Times New Roman" panose="02020603050405020304" charset="0"/>
              <a:cs typeface="Times New Roman" panose="02020603050405020304" charset="0"/>
            </a:endParaRPr>
          </a:p>
        </p:txBody>
      </p:sp>
      <p:graphicFrame>
        <p:nvGraphicFramePr>
          <p:cNvPr id="6" name="表格 5"/>
          <p:cNvGraphicFramePr/>
          <p:nvPr>
            <p:custDataLst>
              <p:tags r:id="rId2"/>
            </p:custDataLst>
          </p:nvPr>
        </p:nvGraphicFramePr>
        <p:xfrm>
          <a:off x="1452880" y="2028190"/>
          <a:ext cx="9374505" cy="2820670"/>
        </p:xfrm>
        <a:graphic>
          <a:graphicData uri="http://schemas.openxmlformats.org/drawingml/2006/table">
            <a:tbl>
              <a:tblPr firstRow="1" bandRow="1">
                <a:tableStyleId>{5940675A-B579-460E-94D1-54222C63F5DA}</a:tableStyleId>
              </a:tblPr>
              <a:tblGrid>
                <a:gridCol w="3194685"/>
                <a:gridCol w="3414395"/>
                <a:gridCol w="2765425"/>
              </a:tblGrid>
              <a:tr h="748030">
                <a:tc>
                  <a:txBody>
                    <a:bodyPr/>
                    <a:lstStyle/>
                    <a:p>
                      <a:pPr algn="ctr">
                        <a:lnSpc>
                          <a:spcPct val="170000"/>
                        </a:lnSpc>
                        <a:buNone/>
                      </a:pPr>
                      <a:r>
                        <a:rPr lang="en-US" altLang="zh-CN" sz="2400" b="1">
                          <a:latin typeface="Times New Roman" panose="02020603050405020304" charset="0"/>
                          <a:cs typeface="Times New Roman" panose="02020603050405020304" charset="0"/>
                        </a:rPr>
                        <a:t>Types of Methods</a:t>
                      </a:r>
                      <a:endParaRPr lang="en-US" altLang="zh-CN" sz="24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BE0E4"/>
                    </a:solidFill>
                  </a:tcPr>
                </a:tc>
                <a:tc>
                  <a:txBody>
                    <a:bodyPr/>
                    <a:lstStyle/>
                    <a:p>
                      <a:pPr algn="ctr">
                        <a:lnSpc>
                          <a:spcPct val="170000"/>
                        </a:lnSpc>
                        <a:buNone/>
                      </a:pPr>
                      <a:r>
                        <a:rPr lang="en-US" altLang="zh-CN" sz="2400" b="1">
                          <a:latin typeface="Times New Roman" panose="02020603050405020304" charset="0"/>
                          <a:cs typeface="Times New Roman" panose="02020603050405020304" charset="0"/>
                        </a:rPr>
                        <a:t>Elements of Methods</a:t>
                      </a:r>
                      <a:endParaRPr lang="en-US" altLang="zh-CN" sz="24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BE0E4"/>
                    </a:solidFill>
                  </a:tcPr>
                </a:tc>
                <a:tc>
                  <a:txBody>
                    <a:bodyPr/>
                    <a:lstStyle/>
                    <a:p>
                      <a:pPr algn="ctr">
                        <a:lnSpc>
                          <a:spcPct val="170000"/>
                        </a:lnSpc>
                        <a:buNone/>
                      </a:pPr>
                      <a:r>
                        <a:rPr lang="en-US" altLang="zh-CN" sz="2400" b="1">
                          <a:latin typeface="Times New Roman" panose="02020603050405020304" charset="0"/>
                          <a:cs typeface="Times New Roman" panose="02020603050405020304" charset="0"/>
                        </a:rPr>
                        <a:t>Relevant Details</a:t>
                      </a:r>
                      <a:endParaRPr lang="en-US" altLang="zh-CN" sz="24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BE0E4"/>
                    </a:solidFill>
                  </a:tcPr>
                </a:tc>
              </a:tr>
              <a:tr h="518160">
                <a:tc>
                  <a:txBody>
                    <a:bodyPr/>
                    <a:lstStyle/>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18160">
                <a:tc>
                  <a:txBody>
                    <a:bodyPr/>
                    <a:lstStyle/>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18160">
                <a:tc>
                  <a:txBody>
                    <a:bodyPr/>
                    <a:lstStyle/>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18160">
                <a:tc>
                  <a:txBody>
                    <a:bodyPr/>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pSp>
        <p:nvGrpSpPr>
          <p:cNvPr id="2" name="组合 1"/>
          <p:cNvGrpSpPr/>
          <p:nvPr/>
        </p:nvGrpSpPr>
        <p:grpSpPr>
          <a:xfrm>
            <a:off x="993140" y="798830"/>
            <a:ext cx="10047605" cy="4947920"/>
            <a:chOff x="1564" y="1258"/>
            <a:chExt cx="15823" cy="7792"/>
          </a:xfrm>
        </p:grpSpPr>
        <p:sp>
          <p:nvSpPr>
            <p:cNvPr id="5" name="矩形: 圆角 36"/>
            <p:cNvSpPr/>
            <p:nvPr>
              <p:custDataLst>
                <p:tags r:id="rId2"/>
              </p:custDataLst>
            </p:nvPr>
          </p:nvSpPr>
          <p:spPr>
            <a:xfrm>
              <a:off x="1564" y="1258"/>
              <a:ext cx="15823" cy="7792"/>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Measurements</a:t>
              </a:r>
              <a:endPar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In the questionnaire, respondents were prompted with questions measuring different scales in our comprehensive model. According to Stallman and Hurst (2016), factors of university students’ stress were academics, equity, relationships, parenting, practical skills and health based on University Stress Scale (USS). Some researchers argued that undergraduates’ stress was from personal hassle, academic hassle and negative life events (Li et al., 2005).</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
          <p:nvSpPr>
            <p:cNvPr id="6" name="文本框 5"/>
            <p:cNvSpPr txBox="1"/>
            <p:nvPr/>
          </p:nvSpPr>
          <p:spPr>
            <a:xfrm>
              <a:off x="2228" y="1479"/>
              <a:ext cx="3000" cy="725"/>
            </a:xfrm>
            <a:prstGeom prst="rect">
              <a:avLst/>
            </a:prstGeom>
            <a:noFill/>
          </p:spPr>
          <p:txBody>
            <a:bodyPr wrap="square" rtlCol="0">
              <a:spAutoFit/>
            </a:bodyPr>
            <a:p>
              <a:r>
                <a:rPr lang="en-US" altLang="zh-CN" sz="2400" b="1">
                  <a:solidFill>
                    <a:schemeClr val="accent2">
                      <a:lumMod val="75000"/>
                    </a:schemeClr>
                  </a:solidFill>
                  <a:latin typeface="Times New Roman" panose="02020603050405020304" charset="0"/>
                  <a:cs typeface="Times New Roman" panose="02020603050405020304" charset="0"/>
                </a:rPr>
                <a:t>Model 2</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矩形: 圆角 36"/>
          <p:cNvSpPr/>
          <p:nvPr>
            <p:custDataLst>
              <p:tags r:id="rId2"/>
            </p:custDataLst>
          </p:nvPr>
        </p:nvSpPr>
        <p:spPr>
          <a:xfrm>
            <a:off x="1168400" y="1083310"/>
            <a:ext cx="10047605" cy="494792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In order to make the questions fit reality for Chinese undergraduates and modify the USS, a focus group interview was conducted to identify the source of stress that would affect undergraduates’ emotion. The focus group interview was comprised of a university professor who has experience in teaching undergraduate courses and 5 students who were attending a bachelor program in a university in China. The group was presented with a set of questions as shown below.</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矩形: 圆角 36"/>
          <p:cNvSpPr/>
          <p:nvPr>
            <p:custDataLst>
              <p:tags r:id="rId2"/>
            </p:custDataLst>
          </p:nvPr>
        </p:nvSpPr>
        <p:spPr>
          <a:xfrm>
            <a:off x="1168400" y="1083310"/>
            <a:ext cx="10047605" cy="494792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
        <p:nvSpPr>
          <p:cNvPr id="2" name="文本框 1"/>
          <p:cNvSpPr txBox="1"/>
          <p:nvPr/>
        </p:nvSpPr>
        <p:spPr>
          <a:xfrm>
            <a:off x="1609725" y="1374775"/>
            <a:ext cx="9211310" cy="4458335"/>
          </a:xfrm>
          <a:prstGeom prst="rect">
            <a:avLst/>
          </a:prstGeom>
          <a:noFill/>
          <a:ln>
            <a:solidFill>
              <a:schemeClr val="tx1"/>
            </a:solidFill>
          </a:ln>
        </p:spPr>
        <p:txBody>
          <a:bodyPr wrap="square" rtlCol="0">
            <a:noAutofit/>
          </a:bodyPr>
          <a:p>
            <a:pPr indent="0" algn="just" fontAlgn="auto">
              <a:lnSpc>
                <a:spcPct val="110000"/>
              </a:lnSpc>
            </a:pPr>
            <a:r>
              <a:rPr lang="en-US" altLang="zh-CN" sz="2400" b="1" u="sng" dirty="0">
                <a:solidFill>
                  <a:schemeClr val="tx2"/>
                </a:solidFill>
                <a:latin typeface="Times New Roman" panose="02020603050405020304" charset="0"/>
                <a:ea typeface="方正细谭黑简体"/>
                <a:cs typeface="Times New Roman" panose="02020603050405020304" charset="0"/>
              </a:rPr>
              <a:t>Introduction</a:t>
            </a:r>
            <a:endParaRPr lang="en-US" altLang="zh-CN" sz="2400" b="1" u="sng" dirty="0">
              <a:solidFill>
                <a:schemeClr val="tx2"/>
              </a:solidFill>
              <a:latin typeface="Times New Roman" panose="02020603050405020304" charset="0"/>
              <a:ea typeface="方正细谭黑简体"/>
              <a:cs typeface="Times New Roman" panose="02020603050405020304" charset="0"/>
            </a:endParaRPr>
          </a:p>
          <a:p>
            <a:pPr indent="0" algn="just" fontAlgn="auto">
              <a:lnSpc>
                <a:spcPct val="110000"/>
              </a:lnSpc>
            </a:pPr>
            <a:r>
              <a:rPr lang="en-US" altLang="zh-CN" sz="2400" dirty="0">
                <a:solidFill>
                  <a:schemeClr val="tx2"/>
                </a:solidFill>
                <a:latin typeface="Times New Roman" panose="02020603050405020304" charset="0"/>
                <a:ea typeface="方正细谭黑简体"/>
                <a:cs typeface="Times New Roman" panose="02020603050405020304" charset="0"/>
              </a:rPr>
              <a:t>1. Please introduce yourself. (Name)</a:t>
            </a:r>
            <a:endParaRPr lang="en-US" altLang="zh-CN" sz="2400" dirty="0">
              <a:solidFill>
                <a:schemeClr val="tx2"/>
              </a:solidFill>
              <a:latin typeface="Times New Roman" panose="02020603050405020304" charset="0"/>
              <a:ea typeface="方正细谭黑简体"/>
              <a:cs typeface="Times New Roman" panose="02020603050405020304" charset="0"/>
            </a:endParaRPr>
          </a:p>
          <a:p>
            <a:pPr indent="0" algn="just" fontAlgn="auto">
              <a:lnSpc>
                <a:spcPct val="110000"/>
              </a:lnSpc>
            </a:pPr>
            <a:r>
              <a:rPr lang="en-US" altLang="zh-CN" sz="2400" dirty="0">
                <a:solidFill>
                  <a:schemeClr val="tx2"/>
                </a:solidFill>
                <a:latin typeface="Times New Roman" panose="02020603050405020304" charset="0"/>
                <a:ea typeface="方正细谭黑简体"/>
                <a:cs typeface="Times New Roman" panose="02020603050405020304" charset="0"/>
              </a:rPr>
              <a:t>2. What is your major/research field?</a:t>
            </a:r>
            <a:endParaRPr lang="en-US" altLang="zh-CN" sz="2400" dirty="0">
              <a:solidFill>
                <a:schemeClr val="tx2"/>
              </a:solidFill>
              <a:latin typeface="Times New Roman" panose="02020603050405020304" charset="0"/>
              <a:ea typeface="方正细谭黑简体"/>
              <a:cs typeface="Times New Roman" panose="02020603050405020304" charset="0"/>
            </a:endParaRPr>
          </a:p>
          <a:p>
            <a:pPr indent="0" algn="just" fontAlgn="auto">
              <a:lnSpc>
                <a:spcPct val="110000"/>
              </a:lnSpc>
            </a:pPr>
            <a:r>
              <a:rPr lang="en-US" altLang="zh-CN" sz="2400" b="1" u="sng" dirty="0">
                <a:solidFill>
                  <a:schemeClr val="tx2"/>
                </a:solidFill>
                <a:latin typeface="Times New Roman" panose="02020603050405020304" charset="0"/>
                <a:ea typeface="方正细谭黑简体"/>
                <a:cs typeface="Times New Roman" panose="02020603050405020304" charset="0"/>
              </a:rPr>
              <a:t>Exploration</a:t>
            </a:r>
            <a:endParaRPr lang="en-US" altLang="zh-CN" sz="2400" b="1" u="sng" dirty="0">
              <a:solidFill>
                <a:schemeClr val="tx2"/>
              </a:solidFill>
              <a:latin typeface="Times New Roman" panose="02020603050405020304" charset="0"/>
              <a:ea typeface="方正细谭黑简体"/>
              <a:cs typeface="Times New Roman" panose="02020603050405020304" charset="0"/>
            </a:endParaRPr>
          </a:p>
          <a:p>
            <a:pPr indent="0" algn="just" fontAlgn="auto">
              <a:lnSpc>
                <a:spcPct val="110000"/>
              </a:lnSpc>
            </a:pPr>
            <a:r>
              <a:rPr lang="en-US" altLang="zh-CN" sz="2400" dirty="0">
                <a:solidFill>
                  <a:schemeClr val="tx2"/>
                </a:solidFill>
                <a:latin typeface="Times New Roman" panose="02020603050405020304" charset="0"/>
                <a:ea typeface="方正细谭黑简体"/>
                <a:cs typeface="Times New Roman" panose="02020603050405020304" charset="0"/>
              </a:rPr>
              <a:t>3. What are the essential factors that will make you/students feel stressful?</a:t>
            </a:r>
            <a:endParaRPr lang="en-US" altLang="zh-CN" sz="2400" dirty="0">
              <a:solidFill>
                <a:schemeClr val="tx2"/>
              </a:solidFill>
              <a:latin typeface="Times New Roman" panose="02020603050405020304" charset="0"/>
              <a:ea typeface="方正细谭黑简体"/>
              <a:cs typeface="Times New Roman" panose="02020603050405020304" charset="0"/>
            </a:endParaRPr>
          </a:p>
          <a:p>
            <a:pPr indent="0" algn="just" fontAlgn="auto">
              <a:lnSpc>
                <a:spcPct val="110000"/>
              </a:lnSpc>
            </a:pPr>
            <a:r>
              <a:rPr lang="en-US" altLang="zh-CN" sz="2400" dirty="0">
                <a:solidFill>
                  <a:schemeClr val="tx2"/>
                </a:solidFill>
                <a:latin typeface="Times New Roman" panose="02020603050405020304" charset="0"/>
                <a:ea typeface="方正细谭黑简体"/>
                <a:cs typeface="Times New Roman" panose="02020603050405020304" charset="0"/>
              </a:rPr>
              <a:t>4. Among those proposed factors raised in question 3, which is the most important one?</a:t>
            </a:r>
            <a:endParaRPr lang="en-US" altLang="zh-CN" sz="2400" dirty="0">
              <a:solidFill>
                <a:schemeClr val="tx2"/>
              </a:solidFill>
              <a:latin typeface="Times New Roman" panose="02020603050405020304" charset="0"/>
              <a:ea typeface="方正细谭黑简体"/>
              <a:cs typeface="Times New Roman" panose="02020603050405020304" charset="0"/>
            </a:endParaRPr>
          </a:p>
          <a:p>
            <a:pPr indent="0" algn="just" fontAlgn="auto">
              <a:lnSpc>
                <a:spcPct val="110000"/>
              </a:lnSpc>
            </a:pPr>
            <a:r>
              <a:rPr lang="en-US" altLang="zh-CN" sz="2400" dirty="0">
                <a:solidFill>
                  <a:schemeClr val="tx2"/>
                </a:solidFill>
                <a:latin typeface="Times New Roman" panose="02020603050405020304" charset="0"/>
                <a:ea typeface="方正细谭黑简体"/>
                <a:cs typeface="Times New Roman" panose="02020603050405020304" charset="0"/>
              </a:rPr>
              <a:t>5. Which is the second most important factor?</a:t>
            </a:r>
            <a:endParaRPr lang="en-US" altLang="zh-CN" sz="2400" dirty="0">
              <a:solidFill>
                <a:schemeClr val="tx2"/>
              </a:solidFill>
              <a:latin typeface="Times New Roman" panose="02020603050405020304" charset="0"/>
              <a:ea typeface="方正细谭黑简体"/>
              <a:cs typeface="Times New Roman" panose="02020603050405020304" charset="0"/>
            </a:endParaRPr>
          </a:p>
          <a:p>
            <a:pPr indent="0" algn="just" fontAlgn="auto">
              <a:lnSpc>
                <a:spcPct val="110000"/>
              </a:lnSpc>
            </a:pPr>
            <a:r>
              <a:rPr lang="en-US" altLang="zh-CN" sz="2400" dirty="0">
                <a:solidFill>
                  <a:schemeClr val="tx2"/>
                </a:solidFill>
                <a:latin typeface="Times New Roman" panose="02020603050405020304" charset="0"/>
                <a:ea typeface="方正细谭黑简体"/>
                <a:cs typeface="Times New Roman" panose="02020603050405020304" charset="0"/>
              </a:rPr>
              <a:t>6. Which factor is a must that cannot be ignored?</a:t>
            </a:r>
            <a:endParaRPr lang="en-US" altLang="zh-CN" sz="2400" dirty="0">
              <a:solidFill>
                <a:schemeClr val="tx2"/>
              </a:solidFill>
              <a:latin typeface="Times New Roman" panose="02020603050405020304" charset="0"/>
              <a:ea typeface="方正细谭黑简体"/>
              <a:cs typeface="Times New Roman" panose="02020603050405020304" charset="0"/>
            </a:endParaRPr>
          </a:p>
          <a:p>
            <a:pPr indent="0" algn="just" fontAlgn="auto">
              <a:lnSpc>
                <a:spcPct val="110000"/>
              </a:lnSpc>
            </a:pPr>
            <a:r>
              <a:rPr lang="en-US" altLang="zh-CN" sz="2400" b="1" u="sng" dirty="0">
                <a:solidFill>
                  <a:schemeClr val="tx2"/>
                </a:solidFill>
                <a:latin typeface="Times New Roman" panose="02020603050405020304" charset="0"/>
                <a:ea typeface="方正细谭黑简体"/>
                <a:cs typeface="Times New Roman" panose="02020603050405020304" charset="0"/>
              </a:rPr>
              <a:t>Ending question</a:t>
            </a:r>
            <a:endParaRPr lang="en-US" altLang="zh-CN" sz="2400" b="1" u="sng" dirty="0">
              <a:solidFill>
                <a:schemeClr val="tx2"/>
              </a:solidFill>
              <a:latin typeface="Times New Roman" panose="02020603050405020304" charset="0"/>
              <a:ea typeface="方正细谭黑简体"/>
              <a:cs typeface="Times New Roman" panose="02020603050405020304" charset="0"/>
            </a:endParaRPr>
          </a:p>
          <a:p>
            <a:pPr indent="0" algn="just" fontAlgn="auto">
              <a:lnSpc>
                <a:spcPct val="110000"/>
              </a:lnSpc>
            </a:pPr>
            <a:r>
              <a:rPr lang="en-US" altLang="zh-CN" sz="2400" dirty="0">
                <a:solidFill>
                  <a:schemeClr val="tx2"/>
                </a:solidFill>
                <a:latin typeface="Times New Roman" panose="02020603050405020304" charset="0"/>
                <a:ea typeface="方正细谭黑简体"/>
                <a:cs typeface="Times New Roman" panose="02020603050405020304" charset="0"/>
              </a:rPr>
              <a:t>7. Additional sharing and comments among interviewees.</a:t>
            </a:r>
            <a:endParaRPr lang="en-US" altLang="zh-CN" sz="2400" dirty="0">
              <a:solidFill>
                <a:schemeClr val="tx2"/>
              </a:solidFill>
              <a:latin typeface="Times New Roman" panose="02020603050405020304" charset="0"/>
              <a:ea typeface="方正细谭黑简体"/>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P spid="2"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2" name="矩形: 圆角 36"/>
          <p:cNvSpPr/>
          <p:nvPr>
            <p:custDataLst>
              <p:tags r:id="rId2"/>
            </p:custDataLst>
          </p:nvPr>
        </p:nvSpPr>
        <p:spPr>
          <a:xfrm>
            <a:off x="1133475" y="881380"/>
            <a:ext cx="10094595" cy="510222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609600" algn="just" fontAlgn="auto">
              <a:lnSpc>
                <a:spcPct val="125000"/>
              </a:lnSpc>
              <a:extLst>
                <a:ext uri="{35155182-B16C-46BC-9424-99874614C6A1}">
                  <wpsdc:indentchars xmlns:wpsdc="http://www.wps.cn/officeDocument/2017/drawingmlCustomData" val="200" checksum="4158780845"/>
                </a:ext>
              </a:extLst>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Based on the results of the focus group interview, we incorporated and modified the above two scales: USS from Stallman and Hurst (2016) and that from Li et al. (2015). We categorized the stress questions into 3 groups: stress from study, social relationship problems and future prospect problems. Respondents were asked to rate on 7-point Likert-type scale ranging from 1 “no stress at all” to 7 “extreme stress”. From Li et al. (2005), we have items related to “examination pressures”, to measure the stress from academic hassle. From USS as introduced by Stallman and Hurst (2016), we adopted items like “difficulties in maintaining romantic relationships” and “future work”. </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extLst>
                <a:ext uri="{35155182-B16C-46BC-9424-99874614C6A1}">
                  <wpsdc:indentchars xmlns:wpsdc="http://www.wps.cn/officeDocument/2017/drawingmlCustomData" val="200" checksum="4158780845"/>
                </a:ext>
              </a:extLst>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2"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7" name="矩形: 圆角 36"/>
          <p:cNvSpPr/>
          <p:nvPr>
            <p:custDataLst>
              <p:tags r:id="rId2"/>
            </p:custDataLst>
          </p:nvPr>
        </p:nvSpPr>
        <p:spPr>
          <a:xfrm>
            <a:off x="929005" y="869950"/>
            <a:ext cx="10047605" cy="494792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609600" algn="just" fontAlgn="auto">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Besides stress, we measured personality traits “Big Five” using the 20 questions from the Mini-IPIP Scales (Donnellan et al., 2006). Four items for each trait. A 7-point Likert-type scale ranging from 1 “strongly disagree” to 7 “strongly agree” is applied to these 20 items. For example, extraversion is ascertained by questions such as “I am the life of the party”, questions like “I sympathize with others’ feelings” is used to measure agreeableness, conscientiousness is measured by questions like “I get chores done right away”, neuroticism is assessed by “I have frequent mood swings” and “I have a vivid imagination” measures openness to experience. Based on reliability testing and on the increase of Cronback’s alpha values, one item from extraversion and one item from agreeableness were removed from the analysis.</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7"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1" name="TextBox 3"/>
          <p:cNvSpPr txBox="1"/>
          <p:nvPr/>
        </p:nvSpPr>
        <p:spPr>
          <a:xfrm>
            <a:off x="0" y="0"/>
            <a:ext cx="540060" cy="118430"/>
          </a:xfrm>
          <a:prstGeom prst="rect">
            <a:avLst/>
          </a:prstGeom>
          <a:noFill/>
        </p:spPr>
        <p:txBody>
          <a:bodyPr wrap="square" rtlCol="0">
            <a:spAutoFit/>
          </a:bodyPr>
          <a:lstStyle/>
          <a:p>
            <a:pPr>
              <a:lnSpc>
                <a:spcPct val="200000"/>
              </a:lnSpc>
            </a:pPr>
            <a:r>
              <a:rPr lang="en-US" altLang="zh-CN" sz="100" dirty="0">
                <a:noFill/>
                <a:latin typeface="微软雅黑" panose="020B0503020204020204" pitchFamily="34" charset="-122"/>
                <a:ea typeface="微软雅黑" panose="020B0503020204020204" pitchFamily="34" charset="-122"/>
              </a:rPr>
              <a:t>PPT</a:t>
            </a:r>
            <a:r>
              <a:rPr lang="zh-CN" altLang="en-US" sz="100" dirty="0">
                <a:noFill/>
                <a:latin typeface="微软雅黑" panose="020B0503020204020204" pitchFamily="34" charset="-122"/>
                <a:ea typeface="微软雅黑" panose="020B0503020204020204" pitchFamily="34" charset="-122"/>
              </a:rPr>
              <a:t>模板 </a:t>
            </a:r>
            <a:r>
              <a:rPr lang="en-US" altLang="zh-CN" sz="100" dirty="0">
                <a:noFill/>
                <a:latin typeface="微软雅黑" panose="020B0503020204020204" pitchFamily="34" charset="-122"/>
                <a:ea typeface="微软雅黑" panose="020B0503020204020204" pitchFamily="34" charset="-122"/>
              </a:rPr>
              <a:t>http://www.1ppt.com/moban/</a:t>
            </a:r>
            <a:r>
              <a:rPr lang="zh-CN" altLang="en-US" sz="100" dirty="0">
                <a:noFill/>
                <a:latin typeface="微软雅黑" panose="020B0503020204020204" pitchFamily="34" charset="-122"/>
                <a:ea typeface="微软雅黑" panose="020B0503020204020204" pitchFamily="34" charset="-122"/>
              </a:rPr>
              <a:t> </a:t>
            </a:r>
            <a:endParaRPr lang="en-US" altLang="zh-CN" sz="100" dirty="0">
              <a:noFill/>
              <a:latin typeface="微软雅黑" panose="020B0503020204020204" pitchFamily="34" charset="-122"/>
              <a:ea typeface="微软雅黑" panose="020B0503020204020204" pitchFamily="34" charset="-122"/>
            </a:endParaRPr>
          </a:p>
        </p:txBody>
      </p:sp>
      <p:sp>
        <p:nvSpPr>
          <p:cNvPr id="8" name="文本框 7"/>
          <p:cNvSpPr txBox="1"/>
          <p:nvPr/>
        </p:nvSpPr>
        <p:spPr>
          <a:xfrm>
            <a:off x="381635" y="773430"/>
            <a:ext cx="9937115" cy="2306955"/>
          </a:xfrm>
          <a:prstGeom prst="rect">
            <a:avLst/>
          </a:prstGeom>
          <a:noFill/>
        </p:spPr>
        <p:txBody>
          <a:bodyPr wrap="square" rtlCol="0">
            <a:spAutoFit/>
          </a:bodyPr>
          <a:p>
            <a:pPr algn="ctr">
              <a:buClrTx/>
              <a:buSzTx/>
              <a:buFontTx/>
            </a:pPr>
            <a:r>
              <a:rPr lang="en-US" altLang="zh-CN" sz="4800" b="1" dirty="0">
                <a:solidFill>
                  <a:schemeClr val="tx2"/>
                </a:solidFill>
                <a:latin typeface="Times New Roman" panose="02020603050405020304" charset="0"/>
                <a:ea typeface="方正细谭黑简体"/>
                <a:cs typeface="Times New Roman" panose="02020603050405020304" charset="0"/>
              </a:rPr>
              <a:t>Unit4 </a:t>
            </a:r>
            <a:endParaRPr lang="en-US" altLang="zh-CN" sz="4800" b="1" dirty="0">
              <a:solidFill>
                <a:schemeClr val="tx2"/>
              </a:solidFill>
              <a:latin typeface="Times New Roman" panose="02020603050405020304" charset="0"/>
              <a:ea typeface="方正细谭黑简体"/>
              <a:cs typeface="Times New Roman" panose="02020603050405020304" charset="0"/>
            </a:endParaRPr>
          </a:p>
          <a:p>
            <a:pPr algn="ctr">
              <a:buClrTx/>
              <a:buSzTx/>
              <a:buFontTx/>
            </a:pPr>
            <a:endParaRPr lang="en-US" altLang="zh-CN" sz="4800" b="1" dirty="0">
              <a:solidFill>
                <a:schemeClr val="tx2"/>
              </a:solidFill>
              <a:latin typeface="Times New Roman" panose="02020603050405020304" charset="0"/>
              <a:ea typeface="方正细谭黑简体"/>
              <a:cs typeface="Times New Roman" panose="02020603050405020304" charset="0"/>
            </a:endParaRPr>
          </a:p>
          <a:p>
            <a:pPr algn="ctr">
              <a:buClrTx/>
              <a:buSzTx/>
              <a:buFontTx/>
            </a:pPr>
            <a:r>
              <a:rPr lang="en-US" altLang="zh-CN" sz="4800" b="1" dirty="0">
                <a:solidFill>
                  <a:schemeClr val="tx2"/>
                </a:solidFill>
                <a:latin typeface="Times New Roman" panose="02020603050405020304" charset="0"/>
                <a:ea typeface="方正细谭黑简体"/>
                <a:cs typeface="Times New Roman" panose="02020603050405020304" charset="0"/>
              </a:rPr>
              <a:t>Methodology</a:t>
            </a:r>
            <a:endParaRPr lang="en-US" altLang="zh-CN" sz="4800" b="1" dirty="0">
              <a:solidFill>
                <a:schemeClr val="tx2"/>
              </a:solidFill>
              <a:latin typeface="Times New Roman" panose="02020603050405020304" charset="0"/>
              <a:ea typeface="方正细谭黑简体"/>
              <a:cs typeface="Times New Roman" panose="02020603050405020304" charset="0"/>
            </a:endParaRPr>
          </a:p>
        </p:txBody>
      </p:sp>
      <p:pic>
        <p:nvPicPr>
          <p:cNvPr id="13" name="图片 12" descr="未标题-1"/>
          <p:cNvPicPr>
            <a:picLocks noChangeAspect="1"/>
          </p:cNvPicPr>
          <p:nvPr/>
        </p:nvPicPr>
        <p:blipFill>
          <a:blip r:embed="rId2"/>
          <a:stretch>
            <a:fillRect/>
          </a:stretch>
        </p:blipFill>
        <p:spPr>
          <a:xfrm>
            <a:off x="8276590" y="2898775"/>
            <a:ext cx="5039360" cy="3198495"/>
          </a:xfrm>
          <a:prstGeom prst="rect">
            <a:avLst/>
          </a:prstGeom>
        </p:spPr>
      </p:pic>
      <p:sp>
        <p:nvSpPr>
          <p:cNvPr id="15" name="文本框 14">
            <a:hlinkClick r:id="rId3" tooltip="" action="ppaction://hlinksldjump"/>
          </p:cNvPr>
          <p:cNvSpPr txBox="1"/>
          <p:nvPr/>
        </p:nvSpPr>
        <p:spPr>
          <a:xfrm>
            <a:off x="720090" y="5175250"/>
            <a:ext cx="1331595" cy="398780"/>
          </a:xfrm>
          <a:prstGeom prst="rect">
            <a:avLst/>
          </a:prstGeom>
          <a:solidFill>
            <a:schemeClr val="accent1">
              <a:lumMod val="75000"/>
            </a:schemeClr>
          </a:solidFill>
        </p:spPr>
        <p:txBody>
          <a:bodyPr wrap="square" rtlCol="0">
            <a:spAutoFit/>
          </a:bodyPr>
          <a:p>
            <a:r>
              <a:rPr lang="en-US" altLang="zh-CN" sz="2000" b="1">
                <a:solidFill>
                  <a:schemeClr val="bg1"/>
                </a:solidFill>
              </a:rPr>
              <a:t>Warm-up</a:t>
            </a:r>
            <a:endParaRPr lang="en-US" altLang="zh-CN" sz="2000" b="1">
              <a:solidFill>
                <a:schemeClr val="bg1"/>
              </a:solidFill>
            </a:endParaRPr>
          </a:p>
        </p:txBody>
      </p:sp>
      <p:sp>
        <p:nvSpPr>
          <p:cNvPr id="20" name="文本框 19">
            <a:hlinkClick r:id="rId4" tooltip="" action="ppaction://hlinksldjump"/>
          </p:cNvPr>
          <p:cNvSpPr txBox="1"/>
          <p:nvPr/>
        </p:nvSpPr>
        <p:spPr>
          <a:xfrm>
            <a:off x="2188210" y="5175250"/>
            <a:ext cx="2819400" cy="398780"/>
          </a:xfrm>
          <a:prstGeom prst="rect">
            <a:avLst/>
          </a:prstGeom>
          <a:solidFill>
            <a:schemeClr val="accent1">
              <a:lumMod val="75000"/>
            </a:schemeClr>
          </a:solidFill>
        </p:spPr>
        <p:txBody>
          <a:bodyPr wrap="square" rtlCol="0">
            <a:spAutoFit/>
          </a:bodyPr>
          <a:p>
            <a:r>
              <a:rPr lang="en-US" altLang="zh-CN" sz="2000" b="1">
                <a:sym typeface="Calibri Light" panose="020F0302020204030204"/>
              </a:rPr>
              <a:t> </a:t>
            </a:r>
            <a:r>
              <a:rPr lang="en-US" altLang="zh-CN" sz="2000" b="1">
                <a:solidFill>
                  <a:schemeClr val="bg1"/>
                </a:solidFill>
                <a:sym typeface="Calibri Light" panose="020F0302020204030204"/>
              </a:rPr>
              <a:t>Models and Analysis</a:t>
            </a:r>
            <a:endParaRPr lang="en-US" altLang="zh-CN" sz="2000" b="1">
              <a:solidFill>
                <a:schemeClr val="bg1"/>
              </a:solidFill>
              <a:sym typeface="Calibri Light" panose="020F0302020204030204"/>
            </a:endParaRPr>
          </a:p>
        </p:txBody>
      </p:sp>
      <p:sp>
        <p:nvSpPr>
          <p:cNvPr id="40" name="文本框 39">
            <a:hlinkClick r:id="rId5" tooltip="" action="ppaction://hlinksldjump"/>
          </p:cNvPr>
          <p:cNvSpPr txBox="1"/>
          <p:nvPr/>
        </p:nvSpPr>
        <p:spPr>
          <a:xfrm>
            <a:off x="5144135" y="5175250"/>
            <a:ext cx="1567180" cy="398780"/>
          </a:xfrm>
          <a:prstGeom prst="rect">
            <a:avLst/>
          </a:prstGeom>
          <a:solidFill>
            <a:schemeClr val="accent1">
              <a:lumMod val="75000"/>
            </a:schemeClr>
          </a:solidFill>
        </p:spPr>
        <p:txBody>
          <a:bodyPr wrap="square" rtlCol="0">
            <a:spAutoFit/>
          </a:bodyPr>
          <a:p>
            <a:r>
              <a:rPr lang="en-US" altLang="zh-CN" sz="2000" b="1">
                <a:sym typeface="Calibri Light" panose="020F0302020204030204"/>
              </a:rPr>
              <a:t> </a:t>
            </a:r>
            <a:r>
              <a:rPr lang="en-US" altLang="zh-CN" sz="2000" b="1">
                <a:solidFill>
                  <a:schemeClr val="bg1"/>
                </a:solidFill>
                <a:sym typeface="Calibri Light" panose="020F0302020204030204"/>
              </a:rPr>
              <a:t>Exercises</a:t>
            </a:r>
            <a:endParaRPr lang="en-US" altLang="zh-CN" sz="2000" b="1">
              <a:solidFill>
                <a:schemeClr val="bg1"/>
              </a:solidFill>
              <a:sym typeface="Calibri Light" panose="020F0302020204030204"/>
            </a:endParaRPr>
          </a:p>
        </p:txBody>
      </p:sp>
      <p:sp>
        <p:nvSpPr>
          <p:cNvPr id="41" name="文本框 40">
            <a:hlinkClick r:id="rId6" tooltip="" action="ppaction://hlinksldjump"/>
          </p:cNvPr>
          <p:cNvSpPr txBox="1"/>
          <p:nvPr/>
        </p:nvSpPr>
        <p:spPr>
          <a:xfrm>
            <a:off x="6953885" y="5175250"/>
            <a:ext cx="2127885" cy="398780"/>
          </a:xfrm>
          <a:prstGeom prst="rect">
            <a:avLst/>
          </a:prstGeom>
          <a:solidFill>
            <a:schemeClr val="accent1">
              <a:lumMod val="75000"/>
            </a:schemeClr>
          </a:solidFill>
        </p:spPr>
        <p:txBody>
          <a:bodyPr wrap="square" rtlCol="0">
            <a:spAutoFit/>
          </a:bodyPr>
          <a:p>
            <a:r>
              <a:rPr lang="en-US" altLang="zh-CN" sz="2000" b="1">
                <a:sym typeface="Calibri Light" panose="020F0302020204030204"/>
              </a:rPr>
              <a:t> </a:t>
            </a:r>
            <a:r>
              <a:rPr lang="en-US" altLang="zh-CN" sz="2000" b="1">
                <a:solidFill>
                  <a:schemeClr val="bg1"/>
                </a:solidFill>
                <a:sym typeface="Calibri Light" panose="020F0302020204030204"/>
              </a:rPr>
              <a:t>Writing Skills</a:t>
            </a:r>
            <a:endParaRPr lang="en-US" altLang="zh-CN" sz="2000" b="1">
              <a:solidFill>
                <a:schemeClr val="bg1"/>
              </a:solidFill>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randombar(horizontal)">
                                      <p:cBhvr>
                                        <p:cTn id="7" dur="500"/>
                                        <p:tgtEl>
                                          <p:spTgt spid="3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0" name="矩形: 圆角 36"/>
          <p:cNvSpPr/>
          <p:nvPr>
            <p:custDataLst>
              <p:tags r:id="rId2"/>
            </p:custDataLst>
          </p:nvPr>
        </p:nvSpPr>
        <p:spPr>
          <a:xfrm>
            <a:off x="879475" y="560070"/>
            <a:ext cx="10316210" cy="570992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609600" algn="just" fontAlgn="auto">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In this research, Beck Depression Inventory II (BDI-II) was adopted to access the depression symptom of the respondents. BDI-II, published in 1996 to address the current situation in the modern society, was a modified version of BDI, which was proposed by Beck, Ward, Menedelson, Mock and Erbaugh in 1961 to measure the severity of depressed symptoms. With high validity and reliability across cultures, BDI has been translated into many languages (Lee et al., 2017). The respondents were prompted to answer 12 items out of the original 21 items from the Beck Depression Inventory (BDI-II). Some items referring to suicide, weight, health, appetite, etc. were omitted, as we considered they were not relevant to the university students in China. To answer the 12 questions, respondents were required to recall their feelings and emotions over the past 2 weeks. A higher score indicated higher level of depression. We adopted a 7-point Likert-type scale from 1 (strongly disagree) to 7 (strongly agree) in these items.</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0"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1" name="矩形: 圆角 36"/>
          <p:cNvSpPr/>
          <p:nvPr>
            <p:custDataLst>
              <p:tags r:id="rId2"/>
            </p:custDataLst>
          </p:nvPr>
        </p:nvSpPr>
        <p:spPr>
          <a:xfrm>
            <a:off x="1072515" y="832485"/>
            <a:ext cx="10047605" cy="507047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45720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Furthermore, the Distress Disclosure Index (DDI) by Kahn and Hessling (2001) is an efficient and valid scale to measure individuals’ intention of disclosing distressing emotions and thoughts. DDI has been used widely on studies of help-seeking attitudes and behaviors (Kahn et al., 2012) to identify people’s intention to express their emotions. To investigate respondents’ disclosure intention, 6 items from DDI (without reverse items) were used to evaluate their intention of disclosing themselves without reverse questions based on a 7-point Likert scale. For instance, one of the items is “When I feel upset, I usually confide in my friends” and the scale ranges from 1 (strongly disagree) to 7 (strongly agree).</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1" name="矩形: 圆角 36"/>
          <p:cNvSpPr/>
          <p:nvPr>
            <p:custDataLst>
              <p:tags r:id="rId2"/>
            </p:custDataLst>
          </p:nvPr>
        </p:nvSpPr>
        <p:spPr>
          <a:xfrm>
            <a:off x="1072515" y="832485"/>
            <a:ext cx="10047605" cy="507047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r>
              <a:rPr lang="en-US" altLang="zh-CN" dirty="0">
                <a:solidFill>
                  <a:schemeClr val="tx2"/>
                </a:solidFill>
                <a:latin typeface="Times New Roman" panose="02020603050405020304" charset="0"/>
                <a:ea typeface="方正细谭黑简体"/>
                <a:cs typeface="Times New Roman" panose="02020603050405020304" charset="0"/>
                <a:sym typeface="Calibri Light" panose="020F0302020204030204"/>
              </a:rPr>
              <a:t> </a:t>
            </a:r>
            <a:endParaRPr lang="en-US" altLang="zh-CN"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In addition, we collected respondents’ emotional expression posts on WeChat Moments within the previous 2 weeks. In order to identify the emotional expression posts relevant to the depressed emotions, we analyzed the term frequency among respondents. These emotional expression posts with emotional indication were collected and checked for emotional disclosure.</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extLst>
                <a:ext uri="{35155182-B16C-46BC-9424-99874614C6A1}">
                  <wpsdc:indentchars xmlns:wpsdc="http://www.wps.cn/officeDocument/2017/drawingmlCustomData" val="200" checksum="4158780845"/>
                </a:ext>
              </a:extLst>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Sentiment lexicons are lists of words with associations to positive, neutral and negative sentiments. According to Zhang and Chen (2016), the Chinese Vocabulary for Sentiment Analysis (VSA) released by HowNet is a comprehensive set of Chinese lexicon. We counted the number of negative and positive posts on Moments according to VSA in this study.</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1" name="矩形: 圆角 36"/>
          <p:cNvSpPr/>
          <p:nvPr>
            <p:custDataLst>
              <p:tags r:id="rId2"/>
            </p:custDataLst>
          </p:nvPr>
        </p:nvSpPr>
        <p:spPr>
          <a:xfrm>
            <a:off x="1072515" y="832485"/>
            <a:ext cx="10047605" cy="521906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r>
              <a:rPr lang="en-US" altLang="zh-CN" dirty="0">
                <a:solidFill>
                  <a:schemeClr val="tx2"/>
                </a:solidFill>
                <a:latin typeface="Times New Roman" panose="02020603050405020304" charset="0"/>
                <a:ea typeface="方正细谭黑简体"/>
                <a:cs typeface="Times New Roman" panose="02020603050405020304" charset="0"/>
                <a:sym typeface="Calibri Light" panose="020F0302020204030204"/>
              </a:rPr>
              <a:t> </a:t>
            </a:r>
            <a:endParaRPr lang="en-US" altLang="zh-CN"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The lexicon includes 836 positive terms and 1,254 negative terms related to expression of sentiment. Some examples in VSA are listed in Table 1. Disclosure behavior via Moments is measured based on the lexicon and we count objectively the total number of negative and positive Moments posts as the following variables: a) negative posts via text, emoticons and pictures, b) positive posts via text, emoticons and pictures. If a depressed emotion was disclosed through a text message, the corresponding variable (negative posts through text) would be recorded as “1” respectively; otherwise, it would be recorded as “0”. If a Moments post showed positive emotion, the corresponding positive variable would be coded as “1”.</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(Li Zou, et al., Depression and disclosure behavior via social media: A study of university students in China, </a:t>
            </a:r>
            <a:r>
              <a:rPr lang="en-US" altLang="zh-CN" sz="2400" i="1" dirty="0">
                <a:solidFill>
                  <a:schemeClr val="tx2"/>
                </a:solidFill>
                <a:latin typeface="Times New Roman" panose="02020603050405020304" charset="0"/>
                <a:ea typeface="方正细谭黑简体"/>
                <a:cs typeface="Times New Roman" panose="02020603050405020304" charset="0"/>
                <a:sym typeface="Calibri Light" panose="020F0302020204030204"/>
              </a:rPr>
              <a:t>Heliyon</a:t>
            </a: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 Volume 6, Issue 2, 2020.)</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extLst>
                <a:ext uri="{35155182-B16C-46BC-9424-99874614C6A1}">
                  <wpsdc:indentchars xmlns:wpsdc="http://www.wps.cn/officeDocument/2017/drawingmlCustomData" val="200" checksum="4158780845"/>
                </a:ext>
              </a:extLst>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1280160" y="650240"/>
            <a:ext cx="7678420" cy="521970"/>
          </a:xfrm>
          <a:prstGeom prst="rect">
            <a:avLst/>
          </a:prstGeom>
          <a:noFill/>
        </p:spPr>
        <p:txBody>
          <a:bodyPr wrap="square" rtlCol="0">
            <a:spAutoFit/>
          </a:bodyPr>
          <a:lstStyle/>
          <a:p>
            <a:r>
              <a:rPr lang="en-US" altLang="zh-CN" sz="2800" b="1" i="1">
                <a:solidFill>
                  <a:schemeClr val="accent1"/>
                </a:solidFill>
                <a:latin typeface="Times New Roman" panose="02020603050405020304" charset="0"/>
                <a:cs typeface="Times New Roman" panose="02020603050405020304" charset="0"/>
              </a:rPr>
              <a:t>Read Model 2 and answer the following questions.</a:t>
            </a:r>
            <a:endParaRPr lang="en-US" altLang="zh-CN" sz="2800" b="1" i="1">
              <a:solidFill>
                <a:schemeClr val="accent1"/>
              </a:solidFill>
              <a:latin typeface="Times New Roman" panose="02020603050405020304" charset="0"/>
              <a:cs typeface="Times New Roman" panose="02020603050405020304" charset="0"/>
            </a:endParaRPr>
          </a:p>
        </p:txBody>
      </p:sp>
      <p:sp>
        <p:nvSpPr>
          <p:cNvPr id="2" name="文本框 1"/>
          <p:cNvSpPr txBox="1"/>
          <p:nvPr/>
        </p:nvSpPr>
        <p:spPr>
          <a:xfrm>
            <a:off x="1280160" y="1377315"/>
            <a:ext cx="9614535" cy="4892675"/>
          </a:xfrm>
          <a:prstGeom prst="rect">
            <a:avLst/>
          </a:prstGeom>
          <a:noFill/>
        </p:spPr>
        <p:txBody>
          <a:bodyPr wrap="square" rtlCol="0">
            <a:spAutoFit/>
          </a:bodyPr>
          <a:p>
            <a:r>
              <a:rPr lang="en-US" altLang="zh-CN" sz="2400">
                <a:latin typeface="Times New Roman" panose="02020603050405020304" charset="0"/>
                <a:cs typeface="Times New Roman" panose="02020603050405020304" charset="0"/>
              </a:rPr>
              <a:t>(1) How was the sample collected?</a:t>
            </a:r>
            <a:endParaRPr lang="en-US" altLang="zh-CN"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____________________________________________________________</a:t>
            </a:r>
            <a:endParaRPr lang="en-US" altLang="zh-CN"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____________________________________________________________</a:t>
            </a:r>
            <a:endParaRPr lang="en-US" altLang="zh-CN" sz="2400">
              <a:latin typeface="Times New Roman" panose="02020603050405020304" charset="0"/>
              <a:cs typeface="Times New Roman" panose="02020603050405020304" charset="0"/>
            </a:endParaRPr>
          </a:p>
          <a:p>
            <a:endParaRPr lang="en-US" altLang="zh-CN"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(2) Is the sample size big enough to be representative of the study population? Why?</a:t>
            </a:r>
            <a:endParaRPr lang="en-US" altLang="zh-CN"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____________________________________________________________</a:t>
            </a:r>
            <a:endParaRPr lang="en-US" altLang="zh-CN"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____________________________________________________________</a:t>
            </a:r>
            <a:endParaRPr lang="en-US" altLang="zh-CN" sz="2400">
              <a:latin typeface="Times New Roman" panose="02020603050405020304" charset="0"/>
              <a:cs typeface="Times New Roman" panose="02020603050405020304" charset="0"/>
            </a:endParaRPr>
          </a:p>
          <a:p>
            <a:endParaRPr lang="en-US" altLang="zh-CN"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(3) What is the questionnaire designed for in this study?</a:t>
            </a:r>
            <a:endParaRPr lang="en-US" altLang="zh-CN"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sym typeface="+mn-ea"/>
              </a:rPr>
              <a:t>____________________________________________________________</a:t>
            </a:r>
            <a:endParaRPr lang="en-US" altLang="zh-CN"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sym typeface="+mn-ea"/>
              </a:rPr>
              <a:t>____________________________________________________________</a:t>
            </a:r>
            <a:endParaRPr lang="en-US" altLang="zh-CN" sz="2400">
              <a:latin typeface="Times New Roman" panose="02020603050405020304" charset="0"/>
              <a:cs typeface="Times New Roman" panose="02020603050405020304" charset="0"/>
            </a:endParaRPr>
          </a:p>
          <a:p>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Title 1"/>
          <p:cNvSpPr>
            <a:spLocks noGrp="1"/>
          </p:cNvSpPr>
          <p:nvPr/>
        </p:nvSpPr>
        <p:spPr>
          <a:xfrm>
            <a:off x="1523365" y="274638"/>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zh-CN" altLang="en-US" sz="3200" b="1">
                <a:solidFill>
                  <a:schemeClr val="accent1"/>
                </a:solidFill>
                <a:latin typeface="Times New Roman" panose="02020603050405020304" charset="0"/>
                <a:cs typeface="Times New Roman" panose="02020603050405020304" charset="0"/>
              </a:rPr>
              <a:t>（</a:t>
            </a:r>
            <a:r>
              <a:rPr lang="en-US" altLang="zh-CN" sz="3200" b="1">
                <a:solidFill>
                  <a:schemeClr val="accent1"/>
                </a:solidFill>
                <a:latin typeface="Times New Roman" panose="02020603050405020304" charset="0"/>
                <a:cs typeface="Times New Roman" panose="02020603050405020304" charset="0"/>
              </a:rPr>
              <a:t>1</a:t>
            </a:r>
            <a:r>
              <a:rPr lang="zh-CN" altLang="en-US" sz="3200" b="1">
                <a:solidFill>
                  <a:schemeClr val="accent1"/>
                </a:solidFill>
                <a:latin typeface="Times New Roman" panose="02020603050405020304" charset="0"/>
                <a:cs typeface="Times New Roman" panose="02020603050405020304" charset="0"/>
              </a:rPr>
              <a:t>）</a:t>
            </a:r>
            <a:r>
              <a:rPr lang="en-US" altLang="zh-CN" sz="3200" b="1">
                <a:solidFill>
                  <a:schemeClr val="accent1"/>
                </a:solidFill>
                <a:latin typeface="Times New Roman" panose="02020603050405020304" charset="0"/>
                <a:cs typeface="Times New Roman" panose="02020603050405020304" charset="0"/>
              </a:rPr>
              <a:t>Tenses in the methods section</a:t>
            </a:r>
            <a:endParaRPr lang="en-US" altLang="zh-CN" sz="3200" b="1">
              <a:solidFill>
                <a:schemeClr val="accent1"/>
              </a:solidFill>
              <a:latin typeface="Times New Roman" panose="02020603050405020304" charset="0"/>
              <a:cs typeface="Times New Roman" panose="02020603050405020304" charset="0"/>
            </a:endParaRPr>
          </a:p>
        </p:txBody>
      </p:sp>
      <p:sp>
        <p:nvSpPr>
          <p:cNvPr id="5" name="文本框 4"/>
          <p:cNvSpPr txBox="1"/>
          <p:nvPr/>
        </p:nvSpPr>
        <p:spPr>
          <a:xfrm>
            <a:off x="1247775" y="1344295"/>
            <a:ext cx="9865995" cy="1198880"/>
          </a:xfrm>
          <a:prstGeom prst="rect">
            <a:avLst/>
          </a:prstGeom>
          <a:noFill/>
        </p:spPr>
        <p:txBody>
          <a:bodyPr wrap="square" rtlCol="0">
            <a:spAutoFit/>
          </a:bodyPr>
          <a:p>
            <a:pPr algn="just"/>
            <a:r>
              <a:rPr lang="en-US" altLang="zh-CN" sz="2400">
                <a:latin typeface="Times New Roman" panose="02020603050405020304" charset="0"/>
                <a:cs typeface="Times New Roman" panose="02020603050405020304" charset="0"/>
              </a:rPr>
              <a:t>As the experiment is usually conducted in the span of time prior to the writing, the procedures are often depicted in </a:t>
            </a:r>
            <a:r>
              <a:rPr lang="en-US" altLang="zh-CN" sz="2400" b="1">
                <a:latin typeface="Times New Roman" panose="02020603050405020304" charset="0"/>
                <a:cs typeface="Times New Roman" panose="02020603050405020304" charset="0"/>
              </a:rPr>
              <a:t>the past tense</a:t>
            </a:r>
            <a:r>
              <a:rPr lang="en-US" altLang="zh-CN" sz="2400">
                <a:latin typeface="Times New Roman" panose="02020603050405020304" charset="0"/>
                <a:cs typeface="Times New Roman" panose="02020603050405020304" charset="0"/>
              </a:rPr>
              <a:t> and in </a:t>
            </a:r>
            <a:r>
              <a:rPr lang="en-US" altLang="zh-CN" sz="2400" b="1">
                <a:latin typeface="Times New Roman" panose="02020603050405020304" charset="0"/>
                <a:cs typeface="Times New Roman" panose="02020603050405020304" charset="0"/>
              </a:rPr>
              <a:t>the third person</a:t>
            </a:r>
            <a:r>
              <a:rPr lang="en-US" altLang="zh-CN" sz="2400">
                <a:latin typeface="Times New Roman" panose="02020603050405020304" charset="0"/>
                <a:cs typeface="Times New Roman" panose="02020603050405020304" charset="0"/>
              </a:rPr>
              <a:t>, </a:t>
            </a:r>
            <a:r>
              <a:rPr lang="en-US" altLang="zh-CN" sz="2400" b="1">
                <a:latin typeface="Times New Roman" panose="02020603050405020304" charset="0"/>
                <a:cs typeface="Times New Roman" panose="02020603050405020304" charset="0"/>
              </a:rPr>
              <a:t>passive constructions</a:t>
            </a:r>
            <a:r>
              <a:rPr lang="en-US" altLang="zh-CN" sz="2400">
                <a:latin typeface="Times New Roman" panose="02020603050405020304" charset="0"/>
                <a:cs typeface="Times New Roman" panose="02020603050405020304" charset="0"/>
              </a:rPr>
              <a:t>.</a:t>
            </a:r>
            <a:endParaRPr lang="en-US" altLang="zh-CN" sz="2400">
              <a:latin typeface="Times New Roman" panose="02020603050405020304" charset="0"/>
              <a:cs typeface="Times New Roman" panose="02020603050405020304" charset="0"/>
            </a:endParaRPr>
          </a:p>
        </p:txBody>
      </p:sp>
      <p:sp>
        <p:nvSpPr>
          <p:cNvPr id="6" name="Title 1"/>
          <p:cNvSpPr>
            <a:spLocks noGrp="1"/>
          </p:cNvSpPr>
          <p:nvPr/>
        </p:nvSpPr>
        <p:spPr>
          <a:xfrm>
            <a:off x="878205" y="2543175"/>
            <a:ext cx="2101850" cy="762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sz="2400" b="1">
              <a:solidFill>
                <a:schemeClr val="accent1"/>
              </a:solidFill>
              <a:latin typeface="Times New Roman" panose="02020603050405020304" charset="0"/>
              <a:cs typeface="Times New Roman" panose="02020603050405020304" charset="0"/>
            </a:endParaRPr>
          </a:p>
        </p:txBody>
      </p:sp>
      <p:sp>
        <p:nvSpPr>
          <p:cNvPr id="8" name="文本框 7"/>
          <p:cNvSpPr txBox="1"/>
          <p:nvPr/>
        </p:nvSpPr>
        <p:spPr>
          <a:xfrm>
            <a:off x="1372870" y="2796540"/>
            <a:ext cx="9475470" cy="4523105"/>
          </a:xfrm>
          <a:prstGeom prst="rect">
            <a:avLst/>
          </a:prstGeom>
          <a:noFill/>
        </p:spPr>
        <p:txBody>
          <a:bodyPr wrap="square" rtlCol="0">
            <a:spAutoFit/>
          </a:bodyPr>
          <a:p>
            <a:r>
              <a:rPr lang="en-US" sz="2400" b="1">
                <a:solidFill>
                  <a:schemeClr val="accent1"/>
                </a:solidFill>
                <a:latin typeface="Times New Roman" panose="02020603050405020304" charset="0"/>
                <a:cs typeface="Times New Roman" panose="02020603050405020304" charset="0"/>
                <a:sym typeface="+mn-ea"/>
              </a:rPr>
              <a:t>Example</a:t>
            </a:r>
            <a:endParaRPr lang="en-US" sz="2400" b="1">
              <a:solidFill>
                <a:schemeClr val="accent1"/>
              </a:solidFill>
              <a:latin typeface="Times New Roman" panose="02020603050405020304" charset="0"/>
              <a:cs typeface="Times New Roman" panose="02020603050405020304" charset="0"/>
              <a:sym typeface="+mn-ea"/>
            </a:endParaRPr>
          </a:p>
          <a:p>
            <a:pPr indent="457200" algn="just" fontAlgn="auto"/>
            <a:r>
              <a:rPr lang="en-US" altLang="zh-CN" sz="2400" i="1">
                <a:latin typeface="Times New Roman" panose="02020603050405020304" charset="0"/>
                <a:cs typeface="Times New Roman" panose="02020603050405020304" charset="0"/>
                <a:sym typeface="+mn-ea"/>
              </a:rPr>
              <a:t>Through the use of the advanced search function of the Web of Science, bibliographic data </a:t>
            </a:r>
            <a:r>
              <a:rPr lang="en-US" altLang="zh-CN" sz="2400" b="1" i="1">
                <a:latin typeface="Times New Roman" panose="02020603050405020304" charset="0"/>
                <a:cs typeface="Times New Roman" panose="02020603050405020304" charset="0"/>
                <a:sym typeface="+mn-ea"/>
              </a:rPr>
              <a:t>was retrieved</a:t>
            </a:r>
            <a:r>
              <a:rPr lang="en-US" altLang="zh-CN" sz="2400" i="1">
                <a:latin typeface="Times New Roman" panose="02020603050405020304" charset="0"/>
                <a:cs typeface="Times New Roman" panose="02020603050405020304" charset="0"/>
                <a:sym typeface="+mn-ea"/>
              </a:rPr>
              <a:t> using two keywords, which </a:t>
            </a:r>
            <a:r>
              <a:rPr lang="en-US" altLang="zh-CN" sz="2400" b="1" i="1">
                <a:latin typeface="Times New Roman" panose="02020603050405020304" charset="0"/>
                <a:cs typeface="Times New Roman" panose="02020603050405020304" charset="0"/>
                <a:sym typeface="+mn-ea"/>
              </a:rPr>
              <a:t>were</a:t>
            </a:r>
            <a:r>
              <a:rPr lang="en-US" altLang="zh-CN" sz="2400" i="1">
                <a:latin typeface="Times New Roman" panose="02020603050405020304" charset="0"/>
                <a:cs typeface="Times New Roman" panose="02020603050405020304" charset="0"/>
                <a:sym typeface="+mn-ea"/>
              </a:rPr>
              <a:t> “textile” (or “apparel” or “fashion” or “garment” or “clothing”) and “sustainability” (or “sustainable development”). Additionally, journal articles written in English </a:t>
            </a:r>
            <a:r>
              <a:rPr lang="en-US" altLang="zh-CN" sz="2400" b="1" i="1">
                <a:latin typeface="Times New Roman" panose="02020603050405020304" charset="0"/>
                <a:cs typeface="Times New Roman" panose="02020603050405020304" charset="0"/>
                <a:sym typeface="+mn-ea"/>
              </a:rPr>
              <a:t>were selected </a:t>
            </a:r>
            <a:r>
              <a:rPr lang="en-US" altLang="zh-CN" sz="2400" i="1">
                <a:latin typeface="Times New Roman" panose="02020603050405020304" charset="0"/>
                <a:cs typeface="Times New Roman" panose="02020603050405020304" charset="0"/>
                <a:sym typeface="+mn-ea"/>
              </a:rPr>
              <a:t>as the literature type. Journal articles published from 1987 to 2019 </a:t>
            </a:r>
            <a:r>
              <a:rPr lang="en-US" altLang="zh-CN" sz="2400" b="1" i="1">
                <a:latin typeface="Times New Roman" panose="02020603050405020304" charset="0"/>
                <a:cs typeface="Times New Roman" panose="02020603050405020304" charset="0"/>
                <a:sym typeface="+mn-ea"/>
              </a:rPr>
              <a:t>were selected</a:t>
            </a:r>
            <a:r>
              <a:rPr lang="en-US" altLang="zh-CN" sz="2400" i="1">
                <a:latin typeface="Times New Roman" panose="02020603050405020304" charset="0"/>
                <a:cs typeface="Times New Roman" panose="02020603050405020304" charset="0"/>
                <a:sym typeface="+mn-ea"/>
              </a:rPr>
              <a:t>. Based on the above retrieval criteria, the search </a:t>
            </a:r>
            <a:r>
              <a:rPr lang="en-US" altLang="zh-CN" sz="2400" b="1" i="1">
                <a:latin typeface="Times New Roman" panose="02020603050405020304" charset="0"/>
                <a:cs typeface="Times New Roman" panose="02020603050405020304" charset="0"/>
                <a:sym typeface="+mn-ea"/>
              </a:rPr>
              <a:t>obtained</a:t>
            </a:r>
            <a:r>
              <a:rPr lang="en-US" altLang="zh-CN" sz="2400" i="1">
                <a:latin typeface="Times New Roman" panose="02020603050405020304" charset="0"/>
                <a:cs typeface="Times New Roman" panose="02020603050405020304" charset="0"/>
                <a:sym typeface="+mn-ea"/>
              </a:rPr>
              <a:t> 863 records of original research articles.</a:t>
            </a:r>
            <a:endParaRPr lang="en-US" altLang="zh-CN" sz="2400" i="1">
              <a:latin typeface="Times New Roman" panose="02020603050405020304" charset="0"/>
              <a:cs typeface="Times New Roman" panose="02020603050405020304" charset="0"/>
              <a:sym typeface="+mn-ea"/>
            </a:endParaRPr>
          </a:p>
          <a:p>
            <a:endParaRPr lang="en-US" sz="2400" b="1">
              <a:solidFill>
                <a:schemeClr val="accent1"/>
              </a:solidFill>
              <a:latin typeface="Times New Roman" panose="02020603050405020304" charset="0"/>
              <a:cs typeface="Times New Roman" panose="02020603050405020304" charset="0"/>
              <a:sym typeface="+mn-ea"/>
            </a:endParaRPr>
          </a:p>
          <a:p>
            <a:endParaRPr lang="en-US" sz="2400" b="1">
              <a:solidFill>
                <a:schemeClr val="accent1"/>
              </a:solidFill>
              <a:latin typeface="Times New Roman" panose="02020603050405020304" charset="0"/>
              <a:cs typeface="Times New Roman" panose="02020603050405020304" charset="0"/>
              <a:sym typeface="+mn-ea"/>
            </a:endParaRPr>
          </a:p>
          <a:p>
            <a:endParaRPr lang="en-US" altLang="en-US" sz="2400" b="1">
              <a:solidFill>
                <a:schemeClr val="accent1"/>
              </a:solidFill>
              <a:latin typeface="Times New Roman" panose="02020603050405020304" charset="0"/>
              <a:cs typeface="Times New Roman" panose="02020603050405020304" charset="0"/>
              <a:sym typeface="+mn-ea"/>
            </a:endParaRPr>
          </a:p>
        </p:txBody>
      </p:sp>
    </p:spTree>
  </p:cSld>
  <p:clrMapOvr>
    <a:masterClrMapping/>
  </p:clrMapOvr>
  <p:transition spd="slow">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1247775" y="954405"/>
            <a:ext cx="9865995" cy="829945"/>
          </a:xfrm>
          <a:prstGeom prst="rect">
            <a:avLst/>
          </a:prstGeom>
          <a:noFill/>
        </p:spPr>
        <p:txBody>
          <a:bodyPr wrap="square" rtlCol="0">
            <a:spAutoFit/>
          </a:bodyPr>
          <a:p>
            <a:r>
              <a:rPr lang="en-US" altLang="zh-CN" sz="2400">
                <a:latin typeface="Times New Roman" panose="02020603050405020304" charset="0"/>
                <a:cs typeface="Times New Roman" panose="02020603050405020304" charset="0"/>
              </a:rPr>
              <a:t>To explain how the chosen approach is relevant to the aim of the research, </a:t>
            </a:r>
            <a:r>
              <a:rPr lang="en-US" altLang="zh-CN" sz="2400" b="1">
                <a:latin typeface="Times New Roman" panose="02020603050405020304" charset="0"/>
                <a:cs typeface="Times New Roman" panose="02020603050405020304" charset="0"/>
              </a:rPr>
              <a:t>the present tense</a:t>
            </a:r>
            <a:r>
              <a:rPr lang="en-US" altLang="zh-CN" sz="2400">
                <a:latin typeface="Times New Roman" panose="02020603050405020304" charset="0"/>
                <a:cs typeface="Times New Roman" panose="02020603050405020304" charset="0"/>
              </a:rPr>
              <a:t> is often employed to clarify the purpose of actions.</a:t>
            </a:r>
            <a:endParaRPr lang="en-US" altLang="zh-CN" sz="2400">
              <a:latin typeface="Times New Roman" panose="02020603050405020304" charset="0"/>
              <a:cs typeface="Times New Roman" panose="02020603050405020304" charset="0"/>
            </a:endParaRPr>
          </a:p>
        </p:txBody>
      </p:sp>
      <p:sp>
        <p:nvSpPr>
          <p:cNvPr id="6" name="Title 1"/>
          <p:cNvSpPr>
            <a:spLocks noGrp="1"/>
          </p:cNvSpPr>
          <p:nvPr/>
        </p:nvSpPr>
        <p:spPr>
          <a:xfrm>
            <a:off x="878205" y="2543175"/>
            <a:ext cx="2101850" cy="762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sz="2400" b="1">
              <a:solidFill>
                <a:schemeClr val="accent1"/>
              </a:solidFill>
              <a:latin typeface="Times New Roman" panose="02020603050405020304" charset="0"/>
              <a:cs typeface="Times New Roman" panose="02020603050405020304" charset="0"/>
            </a:endParaRPr>
          </a:p>
        </p:txBody>
      </p:sp>
      <p:sp>
        <p:nvSpPr>
          <p:cNvPr id="8" name="文本框 7"/>
          <p:cNvSpPr txBox="1"/>
          <p:nvPr/>
        </p:nvSpPr>
        <p:spPr>
          <a:xfrm>
            <a:off x="1372870" y="2156460"/>
            <a:ext cx="9475470" cy="4892675"/>
          </a:xfrm>
          <a:prstGeom prst="rect">
            <a:avLst/>
          </a:prstGeom>
          <a:noFill/>
        </p:spPr>
        <p:txBody>
          <a:bodyPr wrap="square" rtlCol="0">
            <a:spAutoFit/>
          </a:bodyPr>
          <a:p>
            <a:r>
              <a:rPr lang="en-US" sz="2400" b="1">
                <a:solidFill>
                  <a:schemeClr val="accent1"/>
                </a:solidFill>
                <a:latin typeface="Times New Roman" panose="02020603050405020304" charset="0"/>
                <a:cs typeface="Times New Roman" panose="02020603050405020304" charset="0"/>
                <a:sym typeface="+mn-ea"/>
              </a:rPr>
              <a:t>Example</a:t>
            </a:r>
            <a:endParaRPr lang="en-US" sz="2400" b="1">
              <a:solidFill>
                <a:schemeClr val="accent1"/>
              </a:solidFill>
              <a:latin typeface="Times New Roman" panose="02020603050405020304" charset="0"/>
              <a:cs typeface="Times New Roman" panose="02020603050405020304" charset="0"/>
              <a:sym typeface="+mn-ea"/>
            </a:endParaRPr>
          </a:p>
          <a:p>
            <a:pPr indent="457200" algn="just" fontAlgn="auto"/>
            <a:r>
              <a:rPr lang="en-US" altLang="zh-CN" sz="2400" i="1">
                <a:latin typeface="Times New Roman" panose="02020603050405020304" charset="0"/>
                <a:cs typeface="Times New Roman" panose="02020603050405020304" charset="0"/>
                <a:sym typeface="+mn-ea"/>
              </a:rPr>
              <a:t>The study </a:t>
            </a:r>
            <a:r>
              <a:rPr lang="en-US" altLang="zh-CN" sz="2400" b="1" i="1">
                <a:latin typeface="Times New Roman" panose="02020603050405020304" charset="0"/>
                <a:cs typeface="Times New Roman" panose="02020603050405020304" charset="0"/>
                <a:sym typeface="+mn-ea"/>
              </a:rPr>
              <a:t>applies</a:t>
            </a:r>
            <a:r>
              <a:rPr lang="en-US" altLang="zh-CN" sz="2400" i="1">
                <a:latin typeface="Times New Roman" panose="02020603050405020304" charset="0"/>
                <a:cs typeface="Times New Roman" panose="02020603050405020304" charset="0"/>
                <a:sym typeface="+mn-ea"/>
              </a:rPr>
              <a:t> scientometric methods to conduct a comprehensive review of research associated with SDTAI. Scientometrics </a:t>
            </a:r>
            <a:r>
              <a:rPr lang="en-US" altLang="zh-CN" sz="2400" b="1" i="1">
                <a:latin typeface="Times New Roman" panose="02020603050405020304" charset="0"/>
                <a:cs typeface="Times New Roman" panose="02020603050405020304" charset="0"/>
                <a:sym typeface="+mn-ea"/>
              </a:rPr>
              <a:t>refers to</a:t>
            </a:r>
            <a:r>
              <a:rPr lang="en-US" altLang="zh-CN" sz="2400" i="1">
                <a:latin typeface="Times New Roman" panose="02020603050405020304" charset="0"/>
                <a:cs typeface="Times New Roman" panose="02020603050405020304" charset="0"/>
                <a:sym typeface="+mn-ea"/>
              </a:rPr>
              <a:t> the visualization or drawing of knowledge domains (Pollack &amp; Adler, 2015), a technique that </a:t>
            </a:r>
            <a:r>
              <a:rPr lang="en-US" altLang="zh-CN" sz="2400" b="1" i="1">
                <a:latin typeface="Times New Roman" panose="02020603050405020304" charset="0"/>
                <a:cs typeface="Times New Roman" panose="02020603050405020304" charset="0"/>
                <a:sym typeface="+mn-ea"/>
              </a:rPr>
              <a:t>provides</a:t>
            </a:r>
            <a:r>
              <a:rPr lang="en-US" altLang="zh-CN" sz="2400" i="1">
                <a:latin typeface="Times New Roman" panose="02020603050405020304" charset="0"/>
                <a:cs typeface="Times New Roman" panose="02020603050405020304" charset="0"/>
                <a:sym typeface="+mn-ea"/>
              </a:rPr>
              <a:t> quantitative research for literature reviews. The evolution process and structural relationship </a:t>
            </a:r>
            <a:r>
              <a:rPr lang="en-US" altLang="zh-CN" sz="2400" b="1" i="1">
                <a:latin typeface="Times New Roman" panose="02020603050405020304" charset="0"/>
                <a:cs typeface="Times New Roman" panose="02020603050405020304" charset="0"/>
                <a:sym typeface="+mn-ea"/>
              </a:rPr>
              <a:t>can be revealed</a:t>
            </a:r>
            <a:r>
              <a:rPr lang="en-US" altLang="zh-CN" sz="2400" i="1">
                <a:latin typeface="Times New Roman" panose="02020603050405020304" charset="0"/>
                <a:cs typeface="Times New Roman" panose="02020603050405020304" charset="0"/>
                <a:sym typeface="+mn-ea"/>
              </a:rPr>
              <a:t> by scientometric analysis in a specific field in terms of a large-scale academic dataset (Chen et al., 2009). In addition, a broader and more diverse set of relevant topics </a:t>
            </a:r>
            <a:r>
              <a:rPr lang="en-US" altLang="zh-CN" sz="2400" b="1" i="1">
                <a:latin typeface="Times New Roman" panose="02020603050405020304" charset="0"/>
                <a:cs typeface="Times New Roman" panose="02020603050405020304" charset="0"/>
                <a:sym typeface="+mn-ea"/>
              </a:rPr>
              <a:t>can be studied</a:t>
            </a:r>
            <a:r>
              <a:rPr lang="en-US" altLang="zh-CN" sz="2400" i="1">
                <a:latin typeface="Times New Roman" panose="02020603050405020304" charset="0"/>
                <a:cs typeface="Times New Roman" panose="02020603050405020304" charset="0"/>
                <a:sym typeface="+mn-ea"/>
              </a:rPr>
              <a:t> than with traditional methods (Li et al., 2017). It </a:t>
            </a:r>
            <a:r>
              <a:rPr lang="en-US" altLang="zh-CN" sz="2400" b="1" i="1">
                <a:latin typeface="Times New Roman" panose="02020603050405020304" charset="0"/>
                <a:cs typeface="Times New Roman" panose="02020603050405020304" charset="0"/>
                <a:sym typeface="+mn-ea"/>
              </a:rPr>
              <a:t>can also improve</a:t>
            </a:r>
            <a:r>
              <a:rPr lang="en-US" altLang="zh-CN" sz="2400" i="1">
                <a:latin typeface="Times New Roman" panose="02020603050405020304" charset="0"/>
                <a:cs typeface="Times New Roman" panose="02020603050405020304" charset="0"/>
                <a:sym typeface="+mn-ea"/>
              </a:rPr>
              <a:t> objectivity and reliability of study results (Zhai et al., 2020).</a:t>
            </a:r>
            <a:endParaRPr lang="en-US" altLang="zh-CN" sz="2400" i="1">
              <a:latin typeface="Times New Roman" panose="02020603050405020304" charset="0"/>
              <a:cs typeface="Times New Roman" panose="02020603050405020304" charset="0"/>
              <a:sym typeface="+mn-ea"/>
            </a:endParaRPr>
          </a:p>
          <a:p>
            <a:endParaRPr lang="en-US" sz="2400" b="1">
              <a:solidFill>
                <a:schemeClr val="accent1"/>
              </a:solidFill>
              <a:latin typeface="Times New Roman" panose="02020603050405020304" charset="0"/>
              <a:cs typeface="Times New Roman" panose="02020603050405020304" charset="0"/>
              <a:sym typeface="+mn-ea"/>
            </a:endParaRPr>
          </a:p>
          <a:p>
            <a:endParaRPr lang="en-US" altLang="en-US" sz="2400" b="1">
              <a:solidFill>
                <a:schemeClr val="accent1"/>
              </a:solidFill>
              <a:latin typeface="Times New Roman" panose="02020603050405020304" charset="0"/>
              <a:cs typeface="Times New Roman" panose="02020603050405020304" charset="0"/>
              <a:sym typeface="+mn-ea"/>
            </a:endParaRPr>
          </a:p>
        </p:txBody>
      </p:sp>
    </p:spTree>
  </p:cSld>
  <p:clrMapOvr>
    <a:masterClrMapping/>
  </p:clrMapOvr>
  <p:transition spd="slow">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2710180" y="688340"/>
            <a:ext cx="5921375" cy="645160"/>
          </a:xfrm>
          <a:prstGeom prst="rect">
            <a:avLst/>
          </a:prstGeom>
          <a:noFill/>
        </p:spPr>
        <p:txBody>
          <a:bodyPr wrap="square" rtlCol="0">
            <a:spAutoFit/>
          </a:bodyPr>
          <a:lstStyle/>
          <a:p>
            <a:pPr algn="ctr"/>
            <a:r>
              <a:rPr lang="zh-CN" altLang="en-US" sz="3600" b="1">
                <a:solidFill>
                  <a:schemeClr val="accent1"/>
                </a:solidFill>
                <a:latin typeface="Times New Roman" panose="02020603050405020304" charset="0"/>
                <a:cs typeface="Times New Roman" panose="02020603050405020304" charset="0"/>
              </a:rPr>
              <a:t>（</a:t>
            </a:r>
            <a:r>
              <a:rPr lang="en-US" altLang="zh-CN" sz="3600" b="1">
                <a:solidFill>
                  <a:schemeClr val="accent1"/>
                </a:solidFill>
                <a:latin typeface="Times New Roman" panose="02020603050405020304" charset="0"/>
                <a:cs typeface="Times New Roman" panose="02020603050405020304" charset="0"/>
              </a:rPr>
              <a:t>2</a:t>
            </a:r>
            <a:r>
              <a:rPr lang="zh-CN" altLang="en-US" sz="3600" b="1">
                <a:solidFill>
                  <a:schemeClr val="accent1"/>
                </a:solidFill>
                <a:latin typeface="Times New Roman" panose="02020603050405020304" charset="0"/>
                <a:cs typeface="Times New Roman" panose="02020603050405020304" charset="0"/>
              </a:rPr>
              <a:t>）</a:t>
            </a:r>
            <a:r>
              <a:rPr lang="en-US" altLang="zh-CN" sz="3600" b="1">
                <a:solidFill>
                  <a:schemeClr val="accent1"/>
                </a:solidFill>
                <a:latin typeface="Times New Roman" panose="02020603050405020304" charset="0"/>
                <a:cs typeface="Times New Roman" panose="02020603050405020304" charset="0"/>
              </a:rPr>
              <a:t>Use of the passive voice</a:t>
            </a:r>
            <a:endParaRPr lang="en-US" altLang="zh-CN" sz="3600" b="1">
              <a:solidFill>
                <a:schemeClr val="accent1"/>
              </a:solidFill>
              <a:latin typeface="Times New Roman" panose="02020603050405020304" charset="0"/>
              <a:cs typeface="Times New Roman" panose="02020603050405020304" charset="0"/>
            </a:endParaRPr>
          </a:p>
        </p:txBody>
      </p:sp>
      <p:sp>
        <p:nvSpPr>
          <p:cNvPr id="6" name="文本框 5"/>
          <p:cNvSpPr txBox="1"/>
          <p:nvPr/>
        </p:nvSpPr>
        <p:spPr>
          <a:xfrm>
            <a:off x="1329690" y="1792605"/>
            <a:ext cx="9522460" cy="2245360"/>
          </a:xfrm>
          <a:prstGeom prst="rect">
            <a:avLst/>
          </a:prstGeom>
          <a:noFill/>
        </p:spPr>
        <p:txBody>
          <a:bodyPr wrap="square" rtlCol="0">
            <a:spAutoFit/>
          </a:bodyPr>
          <a:lstStyle/>
          <a:p>
            <a:pPr indent="0" algn="just" fontAlgn="auto">
              <a:lnSpc>
                <a:spcPct val="125000"/>
              </a:lnSpc>
            </a:pPr>
            <a:r>
              <a:rPr lang="en-US" altLang="zh-CN" sz="2800" b="1">
                <a:solidFill>
                  <a:schemeClr val="accent2">
                    <a:lumMod val="75000"/>
                  </a:schemeClr>
                </a:solidFill>
                <a:latin typeface="Times New Roman" panose="02020603050405020304" charset="0"/>
                <a:cs typeface="Times New Roman" panose="02020603050405020304" charset="0"/>
              </a:rPr>
              <a:t>1. The agent of the action is unknown or unnecessary. </a:t>
            </a:r>
            <a:endParaRPr lang="en-US" altLang="zh-CN" sz="2800" b="1">
              <a:solidFill>
                <a:schemeClr val="accent2">
                  <a:lumMod val="75000"/>
                </a:schemeClr>
              </a:solidFill>
              <a:latin typeface="Times New Roman" panose="02020603050405020304" charset="0"/>
              <a:cs typeface="Times New Roman" panose="02020603050405020304" charset="0"/>
            </a:endParaRPr>
          </a:p>
          <a:p>
            <a:pPr indent="711200" algn="just" fontAlgn="auto">
              <a:lnSpc>
                <a:spcPct val="125000"/>
              </a:lnSpc>
              <a:extLst>
                <a:ext uri="{35155182-B16C-46BC-9424-99874614C6A1}">
                  <wpsdc:indentchars xmlns:wpsdc="http://www.wps.cn/officeDocument/2017/drawingmlCustomData" val="200" checksum="3773799597"/>
                </a:ext>
              </a:extLst>
            </a:pPr>
            <a:r>
              <a:rPr lang="en-US" altLang="zh-CN" sz="2800">
                <a:latin typeface="Times New Roman" panose="02020603050405020304" charset="0"/>
                <a:cs typeface="Times New Roman" panose="02020603050405020304" charset="0"/>
              </a:rPr>
              <a:t>When it is not clear who is performing the action or the agent is fairly obvious and thus unimportant in the statement, the passive-voice-construction is a better choice.</a:t>
            </a:r>
            <a:endParaRPr lang="en-US" altLang="zh-CN" sz="28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149985" y="1627505"/>
            <a:ext cx="9592945" cy="3322955"/>
          </a:xfrm>
          <a:prstGeom prst="rect">
            <a:avLst/>
          </a:prstGeom>
          <a:noFill/>
        </p:spPr>
        <p:txBody>
          <a:bodyPr wrap="square" rtlCol="0">
            <a:spAutoFit/>
          </a:bodyPr>
          <a:lstStyle/>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The slit response to artificial sweat </a:t>
            </a:r>
            <a:r>
              <a:rPr lang="en-US" altLang="zh-CN" sz="2400" b="1" i="1">
                <a:latin typeface="Times New Roman" panose="02020603050405020304" charset="0"/>
                <a:cs typeface="Times New Roman" panose="02020603050405020304" charset="0"/>
              </a:rPr>
              <a:t>was assessed</a:t>
            </a:r>
            <a:r>
              <a:rPr lang="en-US" altLang="zh-CN" sz="2400" i="1">
                <a:latin typeface="Times New Roman" panose="02020603050405020304" charset="0"/>
                <a:cs typeface="Times New Roman" panose="02020603050405020304" charset="0"/>
              </a:rPr>
              <a:t> by immersing the fabric with the optimal hydrogel coating in the slit areas into contact with the artificial sweat for 10 min at room temperature. During the first 5 min, the fabric </a:t>
            </a:r>
            <a:r>
              <a:rPr lang="en-US" altLang="zh-CN" sz="2400" b="1" i="1">
                <a:latin typeface="Times New Roman" panose="02020603050405020304" charset="0"/>
                <a:cs typeface="Times New Roman" panose="02020603050405020304" charset="0"/>
              </a:rPr>
              <a:t>was floated</a:t>
            </a:r>
            <a:r>
              <a:rPr lang="en-US" altLang="zh-CN" sz="2400" i="1">
                <a:latin typeface="Times New Roman" panose="02020603050405020304" charset="0"/>
                <a:cs typeface="Times New Roman" panose="02020603050405020304" charset="0"/>
              </a:rPr>
              <a:t> on the liquid, after which it </a:t>
            </a:r>
            <a:r>
              <a:rPr lang="en-US" altLang="zh-CN" sz="2400" b="1" i="1">
                <a:latin typeface="Times New Roman" panose="02020603050405020304" charset="0"/>
                <a:cs typeface="Times New Roman" panose="02020603050405020304" charset="0"/>
              </a:rPr>
              <a:t>was immersed</a:t>
            </a:r>
            <a:r>
              <a:rPr lang="en-US" altLang="zh-CN" sz="2400" i="1">
                <a:latin typeface="Times New Roman" panose="02020603050405020304" charset="0"/>
                <a:cs typeface="Times New Roman" panose="02020603050405020304" charset="0"/>
              </a:rPr>
              <a:t> completely in the liquid for the remaining 5 min. The fabric with slits only </a:t>
            </a:r>
            <a:r>
              <a:rPr lang="en-US" altLang="zh-CN" sz="2400" b="1" i="1">
                <a:latin typeface="Times New Roman" panose="02020603050405020304" charset="0"/>
                <a:cs typeface="Times New Roman" panose="02020603050405020304" charset="0"/>
              </a:rPr>
              <a:t>was also tested </a:t>
            </a:r>
            <a:r>
              <a:rPr lang="en-US" altLang="zh-CN" sz="2400" i="1">
                <a:latin typeface="Times New Roman" panose="02020603050405020304" charset="0"/>
                <a:cs typeface="Times New Roman" panose="02020603050405020304" charset="0"/>
              </a:rPr>
              <a:t>as a control. In both cases, videos </a:t>
            </a:r>
            <a:r>
              <a:rPr lang="en-US" altLang="zh-CN" sz="2400" b="1" i="1">
                <a:latin typeface="Times New Roman" panose="02020603050405020304" charset="0"/>
                <a:cs typeface="Times New Roman" panose="02020603050405020304" charset="0"/>
              </a:rPr>
              <a:t>were used</a:t>
            </a:r>
            <a:r>
              <a:rPr lang="en-US" altLang="zh-CN" sz="2400" i="1">
                <a:latin typeface="Times New Roman" panose="02020603050405020304" charset="0"/>
                <a:cs typeface="Times New Roman" panose="02020603050405020304" charset="0"/>
              </a:rPr>
              <a:t> to record the slit response.</a:t>
            </a:r>
            <a:endParaRPr lang="en-US" altLang="zh-CN" sz="2400" i="1">
              <a:latin typeface="Times New Roman" panose="02020603050405020304" charset="0"/>
              <a:cs typeface="Times New Roman" panose="02020603050405020304" charset="0"/>
            </a:endParaRPr>
          </a:p>
        </p:txBody>
      </p:sp>
      <p:sp>
        <p:nvSpPr>
          <p:cNvPr id="2" name="Title 1"/>
          <p:cNvSpPr>
            <a:spLocks noGrp="1"/>
          </p:cNvSpPr>
          <p:nvPr/>
        </p:nvSpPr>
        <p:spPr>
          <a:xfrm>
            <a:off x="537210" y="756285"/>
            <a:ext cx="2101850" cy="762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a:solidFill>
                  <a:schemeClr val="accent1"/>
                </a:solidFill>
                <a:latin typeface="Times New Roman" panose="02020603050405020304" charset="0"/>
                <a:cs typeface="Times New Roman" panose="02020603050405020304" charset="0"/>
              </a:rPr>
              <a:t>Example</a:t>
            </a:r>
            <a:endParaRPr lang="en-US" sz="2400" b="1">
              <a:solidFill>
                <a:schemeClr val="accent1"/>
              </a:solidFill>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551305" y="1383030"/>
            <a:ext cx="8915400" cy="2676525"/>
          </a:xfrm>
          <a:prstGeom prst="rect">
            <a:avLst/>
          </a:prstGeom>
          <a:noFill/>
        </p:spPr>
        <p:txBody>
          <a:bodyPr wrap="square" rtlCol="0">
            <a:spAutoFit/>
          </a:bodyPr>
          <a:lstStyle/>
          <a:p>
            <a:pPr indent="0" algn="just" fontAlgn="auto"/>
            <a:r>
              <a:rPr lang="en-US" altLang="zh-CN" sz="2800" b="1">
                <a:solidFill>
                  <a:schemeClr val="accent2">
                    <a:lumMod val="75000"/>
                  </a:schemeClr>
                </a:solidFill>
                <a:latin typeface="Times New Roman" panose="02020603050405020304" charset="0"/>
                <a:cs typeface="Times New Roman" panose="02020603050405020304" charset="0"/>
                <a:sym typeface="+mn-ea"/>
              </a:rPr>
              <a:t>2.</a:t>
            </a:r>
            <a:r>
              <a:rPr lang="en-US" altLang="zh-CN" sz="2800" b="1">
                <a:solidFill>
                  <a:schemeClr val="accent2">
                    <a:lumMod val="75000"/>
                  </a:schemeClr>
                </a:solidFill>
                <a:latin typeface="Times New Roman" panose="02020603050405020304" charset="0"/>
                <a:cs typeface="Times New Roman" panose="02020603050405020304" charset="0"/>
              </a:rPr>
              <a:t> The action or the recipient is more important than the agent.</a:t>
            </a:r>
            <a:endParaRPr lang="en-US" altLang="zh-CN" sz="2800">
              <a:latin typeface="Times New Roman" panose="02020603050405020304" charset="0"/>
              <a:cs typeface="Times New Roman" panose="02020603050405020304" charset="0"/>
            </a:endParaRPr>
          </a:p>
          <a:p>
            <a:pPr indent="711200" algn="just" fontAlgn="auto">
              <a:extLst>
                <a:ext uri="{35155182-B16C-46BC-9424-99874614C6A1}">
                  <wpsdc:indentchars xmlns:wpsdc="http://www.wps.cn/officeDocument/2017/drawingmlCustomData" val="200" checksum="3773799597"/>
                </a:ext>
              </a:extLst>
            </a:pPr>
            <a:r>
              <a:rPr lang="en-US" altLang="zh-CN" sz="2800">
                <a:latin typeface="Times New Roman" panose="02020603050405020304" charset="0"/>
                <a:cs typeface="Times New Roman" panose="02020603050405020304" charset="0"/>
              </a:rPr>
              <a:t>In the methods section, the focus is on what was done (the research methods, materials, and procedures). This action focus can be achieved more effectively with the passive-voice constructions.</a:t>
            </a:r>
            <a:endParaRPr lang="en-US" altLang="zh-CN" sz="28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325" y="583565"/>
            <a:ext cx="11308715" cy="59359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1720215" y="1534795"/>
            <a:ext cx="8232775" cy="2922905"/>
          </a:xfrm>
          <a:prstGeom prst="rect">
            <a:avLst/>
          </a:prstGeom>
          <a:noFill/>
        </p:spPr>
        <p:txBody>
          <a:bodyPr wrap="square" rtlCol="0">
            <a:spAutoFit/>
          </a:bodyPr>
          <a:lstStyle/>
          <a:p>
            <a:pPr algn="just"/>
            <a:r>
              <a:rPr lang="en-US" altLang="zh-CN" sz="3200" b="1" i="1">
                <a:solidFill>
                  <a:schemeClr val="accent1"/>
                </a:solidFill>
                <a:latin typeface="Times New Roman" panose="02020603050405020304" charset="0"/>
                <a:cs typeface="Times New Roman" panose="02020603050405020304" charset="0"/>
              </a:rPr>
              <a:t>Discuss the following questions in groups: </a:t>
            </a:r>
            <a:endParaRPr lang="en-US" altLang="zh-CN" sz="3200" b="1" i="1">
              <a:solidFill>
                <a:schemeClr val="accent1"/>
              </a:solidFill>
              <a:latin typeface="Times New Roman" panose="02020603050405020304" charset="0"/>
              <a:cs typeface="Times New Roman" panose="02020603050405020304" charset="0"/>
            </a:endParaRPr>
          </a:p>
          <a:p>
            <a:pPr algn="just"/>
            <a:endParaRPr lang="en-US" altLang="zh-CN" sz="3200">
              <a:solidFill>
                <a:schemeClr val="tx1"/>
              </a:solidFill>
              <a:latin typeface="Times New Roman" panose="02020603050405020304" charset="0"/>
              <a:cs typeface="Times New Roman" panose="02020603050405020304" charset="0"/>
            </a:endParaRPr>
          </a:p>
          <a:p>
            <a:pPr indent="0" algn="l" fontAlgn="auto">
              <a:lnSpc>
                <a:spcPct val="125000"/>
              </a:lnSpc>
            </a:pPr>
            <a:r>
              <a:rPr lang="en-US" altLang="zh-CN" sz="3200">
                <a:solidFill>
                  <a:schemeClr val="tx1"/>
                </a:solidFill>
                <a:latin typeface="Times New Roman" panose="02020603050405020304" charset="0"/>
                <a:cs typeface="Times New Roman" panose="02020603050405020304" charset="0"/>
              </a:rPr>
              <a:t>a) What is the purpose of the methods section?</a:t>
            </a:r>
            <a:endParaRPr lang="en-US" altLang="zh-CN" sz="3200">
              <a:solidFill>
                <a:schemeClr val="tx1"/>
              </a:solidFill>
              <a:latin typeface="Times New Roman" panose="02020603050405020304" charset="0"/>
              <a:cs typeface="Times New Roman" panose="02020603050405020304" charset="0"/>
            </a:endParaRPr>
          </a:p>
          <a:p>
            <a:pPr indent="0" algn="l" fontAlgn="auto">
              <a:lnSpc>
                <a:spcPct val="125000"/>
              </a:lnSpc>
            </a:pPr>
            <a:r>
              <a:rPr lang="en-US" altLang="zh-CN" sz="3200">
                <a:solidFill>
                  <a:schemeClr val="tx1"/>
                </a:solidFill>
                <a:latin typeface="Times New Roman" panose="02020603050405020304" charset="0"/>
                <a:cs typeface="Times New Roman" panose="02020603050405020304" charset="0"/>
              </a:rPr>
              <a:t>b) What are different research methods?</a:t>
            </a:r>
            <a:endParaRPr lang="en-US" altLang="zh-CN" sz="3200">
              <a:solidFill>
                <a:schemeClr val="tx1"/>
              </a:solidFill>
              <a:latin typeface="Times New Roman" panose="02020603050405020304" charset="0"/>
              <a:cs typeface="Times New Roman" panose="02020603050405020304" charset="0"/>
            </a:endParaRPr>
          </a:p>
          <a:p>
            <a:pPr indent="0" algn="l" fontAlgn="auto">
              <a:lnSpc>
                <a:spcPct val="125000"/>
              </a:lnSpc>
            </a:pPr>
            <a:r>
              <a:rPr lang="en-US" altLang="zh-CN" sz="3200">
                <a:solidFill>
                  <a:schemeClr val="tx1"/>
                </a:solidFill>
                <a:latin typeface="Times New Roman" panose="02020603050405020304" charset="0"/>
                <a:cs typeface="Times New Roman" panose="02020603050405020304" charset="0"/>
              </a:rPr>
              <a:t>c) What are the proper ways to present methods?</a:t>
            </a:r>
            <a:endParaRPr lang="en-US" altLang="zh-CN" sz="3200">
              <a:solidFill>
                <a:schemeClr val="tx1"/>
              </a:solidFill>
              <a:latin typeface="Times New Roman" panose="02020603050405020304" charset="0"/>
              <a:cs typeface="Times New Roman" panose="02020603050405020304" charset="0"/>
            </a:endParaRPr>
          </a:p>
        </p:txBody>
      </p:sp>
      <p:sp>
        <p:nvSpPr>
          <p:cNvPr id="15" name="文本框 14"/>
          <p:cNvSpPr txBox="1"/>
          <p:nvPr/>
        </p:nvSpPr>
        <p:spPr>
          <a:xfrm>
            <a:off x="441325" y="0"/>
            <a:ext cx="2693035" cy="583565"/>
          </a:xfrm>
          <a:prstGeom prst="rect">
            <a:avLst/>
          </a:prstGeom>
          <a:solidFill>
            <a:schemeClr val="accent1">
              <a:lumMod val="75000"/>
            </a:schemeClr>
          </a:solidFill>
        </p:spPr>
        <p:txBody>
          <a:bodyPr wrap="square" rtlCol="0">
            <a:spAutoFit/>
          </a:bodyPr>
          <a:p>
            <a:r>
              <a:rPr lang="en-US" altLang="zh-CN" sz="3200" b="1">
                <a:solidFill>
                  <a:schemeClr val="bg1"/>
                </a:solidFill>
              </a:rPr>
              <a:t>Warm-up</a:t>
            </a:r>
            <a:endParaRPr lang="en-US" altLang="zh-CN" sz="3200" b="1">
              <a:solidFill>
                <a:schemeClr val="bg1"/>
              </a:solidFill>
            </a:endParaRPr>
          </a:p>
        </p:txBody>
      </p:sp>
    </p:spTree>
  </p:cSld>
  <p:clrMapOvr>
    <a:masterClrMapping/>
  </p:clrMapOvr>
  <p:transition spd="slow">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064895" y="1402080"/>
            <a:ext cx="10210165" cy="4246245"/>
          </a:xfrm>
          <a:prstGeom prst="rect">
            <a:avLst/>
          </a:prstGeom>
          <a:noFill/>
        </p:spPr>
        <p:txBody>
          <a:bodyPr wrap="square" rtlCol="0">
            <a:spAutoFit/>
          </a:bodyPr>
          <a:lstStyle/>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b="1" i="1">
                <a:latin typeface="Times New Roman" panose="02020603050405020304" charset="0"/>
                <a:cs typeface="Times New Roman" panose="02020603050405020304" charset="0"/>
              </a:rPr>
              <a:t>Each cup was pre-filled</a:t>
            </a:r>
            <a:r>
              <a:rPr lang="en-US" altLang="zh-CN" sz="2400" i="1">
                <a:latin typeface="Times New Roman" panose="02020603050405020304" charset="0"/>
                <a:cs typeface="Times New Roman" panose="02020603050405020304" charset="0"/>
              </a:rPr>
              <a:t> with ~60 g water, with </a:t>
            </a:r>
            <a:r>
              <a:rPr lang="en-US" altLang="zh-CN" sz="2400" b="1" i="1">
                <a:latin typeface="Times New Roman" panose="02020603050405020304" charset="0"/>
                <a:cs typeface="Times New Roman" panose="02020603050405020304" charset="0"/>
              </a:rPr>
              <a:t>a triangular aluminum support being used</a:t>
            </a:r>
            <a:r>
              <a:rPr lang="en-US" altLang="zh-CN" sz="2400" i="1">
                <a:latin typeface="Times New Roman" panose="02020603050405020304" charset="0"/>
                <a:cs typeface="Times New Roman" panose="02020603050405020304" charset="0"/>
              </a:rPr>
              <a:t> to prevent the testing sample from sagging into the water. </a:t>
            </a:r>
            <a:r>
              <a:rPr lang="en-US" altLang="zh-CN" sz="2400" b="1" i="1">
                <a:latin typeface="Times New Roman" panose="02020603050405020304" charset="0"/>
                <a:cs typeface="Times New Roman" panose="02020603050405020304" charset="0"/>
              </a:rPr>
              <a:t>The cups were placed </a:t>
            </a:r>
            <a:r>
              <a:rPr lang="en-US" altLang="zh-CN" sz="2400" i="1">
                <a:latin typeface="Times New Roman" panose="02020603050405020304" charset="0"/>
                <a:cs typeface="Times New Roman" panose="02020603050405020304" charset="0"/>
              </a:rPr>
              <a:t>on a heater with a temperature of 35</a:t>
            </a:r>
            <a:r>
              <a:rPr lang="en-US" altLang="en-US" sz="2400" i="1">
                <a:latin typeface="Times New Roman" panose="02020603050405020304" charset="0"/>
                <a:cs typeface="Times New Roman" panose="02020603050405020304" charset="0"/>
              </a:rPr>
              <a:t>°</a:t>
            </a:r>
            <a:r>
              <a:rPr lang="en-US" altLang="zh-CN" sz="2400" i="1">
                <a:latin typeface="Times New Roman" panose="02020603050405020304" charset="0"/>
                <a:cs typeface="Times New Roman" panose="02020603050405020304" charset="0"/>
              </a:rPr>
              <a:t>C, and </a:t>
            </a:r>
            <a:r>
              <a:rPr lang="en-US" altLang="zh-CN" sz="2400" b="1" i="1">
                <a:latin typeface="Times New Roman" panose="02020603050405020304" charset="0"/>
                <a:cs typeface="Times New Roman" panose="02020603050405020304" charset="0"/>
              </a:rPr>
              <a:t>mass of the water</a:t>
            </a:r>
            <a:r>
              <a:rPr lang="en-US" altLang="zh-CN" sz="2400" i="1">
                <a:latin typeface="Times New Roman" panose="02020603050405020304" charset="0"/>
                <a:cs typeface="Times New Roman" panose="02020603050405020304" charset="0"/>
              </a:rPr>
              <a:t> lost/evaporated through the fabric </a:t>
            </a:r>
            <a:r>
              <a:rPr lang="en-US" altLang="zh-CN" sz="2400" b="1" i="1">
                <a:latin typeface="Times New Roman" panose="02020603050405020304" charset="0"/>
                <a:cs typeface="Times New Roman" panose="02020603050405020304" charset="0"/>
              </a:rPr>
              <a:t>was measured</a:t>
            </a:r>
            <a:r>
              <a:rPr lang="en-US" altLang="zh-CN" sz="2400" i="1">
                <a:latin typeface="Times New Roman" panose="02020603050405020304" charset="0"/>
                <a:cs typeface="Times New Roman" panose="02020603050405020304" charset="0"/>
              </a:rPr>
              <a:t> after 1 h.</a:t>
            </a:r>
            <a:endParaRPr lang="en-US" altLang="zh-CN" sz="2400" i="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endParaRPr lang="en-US" altLang="zh-CN" sz="2400" i="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In the example, the readers’ attention is directed towards the successive actions of “pre-filling each cup”, “using a triangular aluminum support”, “placing the cups on a heater” and “measuring mass of the water”, with no diversion to the performers of such actions.</a:t>
            </a:r>
            <a:endParaRPr lang="en-US" altLang="zh-CN" sz="2400">
              <a:latin typeface="Times New Roman" panose="02020603050405020304" charset="0"/>
              <a:cs typeface="Times New Roman" panose="02020603050405020304" charset="0"/>
            </a:endParaRPr>
          </a:p>
        </p:txBody>
      </p:sp>
      <p:sp>
        <p:nvSpPr>
          <p:cNvPr id="2" name="Title 1"/>
          <p:cNvSpPr>
            <a:spLocks noGrp="1"/>
          </p:cNvSpPr>
          <p:nvPr/>
        </p:nvSpPr>
        <p:spPr>
          <a:xfrm>
            <a:off x="611505" y="544195"/>
            <a:ext cx="2101850" cy="762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a:solidFill>
                  <a:schemeClr val="accent1"/>
                </a:solidFill>
                <a:latin typeface="Times New Roman" panose="02020603050405020304" charset="0"/>
                <a:cs typeface="Times New Roman" panose="02020603050405020304" charset="0"/>
              </a:rPr>
              <a:t>Example 1</a:t>
            </a:r>
            <a:endParaRPr lang="en-US" sz="2400" b="1">
              <a:solidFill>
                <a:schemeClr val="accent1"/>
              </a:solidFill>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064895" y="1102995"/>
            <a:ext cx="10210165" cy="6015990"/>
          </a:xfrm>
          <a:prstGeom prst="rect">
            <a:avLst/>
          </a:prstGeom>
          <a:noFill/>
        </p:spPr>
        <p:txBody>
          <a:bodyPr wrap="square" rtlCol="0">
            <a:spAutoFit/>
          </a:bodyPr>
          <a:lstStyle/>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b="1" i="1">
                <a:latin typeface="Times New Roman" panose="02020603050405020304" charset="0"/>
                <a:cs typeface="Times New Roman" panose="02020603050405020304" charset="0"/>
              </a:rPr>
              <a:t>We acquired </a:t>
            </a:r>
            <a:r>
              <a:rPr lang="en-US" altLang="zh-CN" sz="2200" i="1">
                <a:latin typeface="Times New Roman" panose="02020603050405020304" charset="0"/>
                <a:cs typeface="Times New Roman" panose="02020603050405020304" charset="0"/>
              </a:rPr>
              <a:t>access to the Twitter API v2 under the academic research level on 22 October 2021 with permission to retrieve a maximum of 10 million tweets per month. </a:t>
            </a:r>
            <a:r>
              <a:rPr lang="en-US" altLang="zh-CN" sz="2200" b="1" i="1">
                <a:latin typeface="Times New Roman" panose="02020603050405020304" charset="0"/>
                <a:cs typeface="Times New Roman" panose="02020603050405020304" charset="0"/>
              </a:rPr>
              <a:t>We searched</a:t>
            </a:r>
            <a:r>
              <a:rPr lang="en-US" altLang="zh-CN" sz="2200" i="1">
                <a:latin typeface="Times New Roman" panose="02020603050405020304" charset="0"/>
                <a:cs typeface="Times New Roman" panose="02020603050405020304" charset="0"/>
              </a:rPr>
              <a:t> for a list of terms, including “belt and road”, “one belt one road”, “new silk road”, “maritime silk road”, and “silk road economic belt”, which includes the words themselves and their hashtag form. </a:t>
            </a:r>
            <a:r>
              <a:rPr lang="en-US" altLang="zh-CN" sz="2200" b="1" i="1">
                <a:latin typeface="Times New Roman" panose="02020603050405020304" charset="0"/>
                <a:cs typeface="Times New Roman" panose="02020603050405020304" charset="0"/>
              </a:rPr>
              <a:t>The search queries were made</a:t>
            </a:r>
            <a:r>
              <a:rPr lang="en-US" altLang="zh-CN" sz="2200" i="1">
                <a:latin typeface="Times New Roman" panose="02020603050405020304" charset="0"/>
                <a:cs typeface="Times New Roman" panose="02020603050405020304" charset="0"/>
              </a:rPr>
              <a:t> from 9 December to 11 December 2021. To that end, </a:t>
            </a:r>
            <a:r>
              <a:rPr lang="en-US" altLang="zh-CN" sz="2200" b="1" i="1">
                <a:latin typeface="Times New Roman" panose="02020603050405020304" charset="0"/>
                <a:cs typeface="Times New Roman" panose="02020603050405020304" charset="0"/>
              </a:rPr>
              <a:t>502,226 tweets were collected.</a:t>
            </a:r>
            <a:endParaRPr lang="en-US" altLang="zh-CN" sz="2200" i="1">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The first two sentences in the example might be written in the passive voice:</a:t>
            </a:r>
            <a:endParaRPr lang="en-US" altLang="zh-CN" sz="2200">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i="1">
                <a:latin typeface="Times New Roman" panose="02020603050405020304" charset="0"/>
                <a:cs typeface="Times New Roman" panose="02020603050405020304" charset="0"/>
              </a:rPr>
              <a:t>Access to the Twitter API v2 under the academic research level on 22 October 2021 with permission to retrieve a maximum of 10 million tweets per month</a:t>
            </a:r>
            <a:r>
              <a:rPr lang="en-US" altLang="zh-CN" sz="2200" b="1" i="1">
                <a:latin typeface="Times New Roman" panose="02020603050405020304" charset="0"/>
                <a:cs typeface="Times New Roman" panose="02020603050405020304" charset="0"/>
              </a:rPr>
              <a:t> was acquired.</a:t>
            </a:r>
            <a:r>
              <a:rPr lang="en-US" altLang="zh-CN" sz="2200" i="1">
                <a:latin typeface="Times New Roman" panose="02020603050405020304" charset="0"/>
                <a:cs typeface="Times New Roman" panose="02020603050405020304" charset="0"/>
              </a:rPr>
              <a:t> </a:t>
            </a:r>
            <a:endParaRPr lang="en-US" altLang="zh-CN" sz="2200" i="1">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i="1">
                <a:latin typeface="Times New Roman" panose="02020603050405020304" charset="0"/>
                <a:cs typeface="Times New Roman" panose="02020603050405020304" charset="0"/>
              </a:rPr>
              <a:t>A list of terms including “Belt and Road”, “One Belt One Road”, “New Silk Road”, “Maritime Silk Road”, and “Silk Road Economic Belt”, which includes the words themselves and their hashtag form, </a:t>
            </a:r>
            <a:r>
              <a:rPr lang="en-US" altLang="zh-CN" sz="2200" b="1" i="1">
                <a:latin typeface="Times New Roman" panose="02020603050405020304" charset="0"/>
                <a:cs typeface="Times New Roman" panose="02020603050405020304" charset="0"/>
              </a:rPr>
              <a:t>was searched</a:t>
            </a:r>
            <a:r>
              <a:rPr lang="en-US" altLang="zh-CN" sz="2200" i="1">
                <a:latin typeface="Times New Roman" panose="02020603050405020304" charset="0"/>
                <a:cs typeface="Times New Roman" panose="02020603050405020304" charset="0"/>
              </a:rPr>
              <a:t>.</a:t>
            </a:r>
            <a:endParaRPr lang="en-US" altLang="zh-CN" sz="2200" i="1">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i="1">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i="1">
              <a:latin typeface="Times New Roman" panose="02020603050405020304" charset="0"/>
              <a:cs typeface="Times New Roman" panose="02020603050405020304" charset="0"/>
            </a:endParaRPr>
          </a:p>
        </p:txBody>
      </p:sp>
      <p:sp>
        <p:nvSpPr>
          <p:cNvPr id="2" name="Title 1"/>
          <p:cNvSpPr>
            <a:spLocks noGrp="1"/>
          </p:cNvSpPr>
          <p:nvPr/>
        </p:nvSpPr>
        <p:spPr>
          <a:xfrm>
            <a:off x="611505" y="434975"/>
            <a:ext cx="2101850" cy="762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a:solidFill>
                  <a:schemeClr val="accent1"/>
                </a:solidFill>
                <a:latin typeface="Times New Roman" panose="02020603050405020304" charset="0"/>
                <a:cs typeface="Times New Roman" panose="02020603050405020304" charset="0"/>
              </a:rPr>
              <a:t>Example 2</a:t>
            </a:r>
            <a:endParaRPr lang="en-US" sz="2400" b="1">
              <a:solidFill>
                <a:schemeClr val="accent1"/>
              </a:solidFill>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2710180" y="688340"/>
            <a:ext cx="6635115" cy="645160"/>
          </a:xfrm>
          <a:prstGeom prst="rect">
            <a:avLst/>
          </a:prstGeom>
          <a:noFill/>
        </p:spPr>
        <p:txBody>
          <a:bodyPr wrap="square" rtlCol="0">
            <a:spAutoFit/>
          </a:bodyPr>
          <a:lstStyle/>
          <a:p>
            <a:pPr algn="ctr"/>
            <a:r>
              <a:rPr lang="zh-CN" altLang="en-US" sz="3600" b="1">
                <a:solidFill>
                  <a:schemeClr val="accent1"/>
                </a:solidFill>
                <a:latin typeface="Times New Roman" panose="02020603050405020304" charset="0"/>
                <a:cs typeface="Times New Roman" panose="02020603050405020304" charset="0"/>
              </a:rPr>
              <a:t>（</a:t>
            </a:r>
            <a:r>
              <a:rPr lang="en-US" altLang="zh-CN" sz="3600" b="1">
                <a:solidFill>
                  <a:schemeClr val="accent1"/>
                </a:solidFill>
                <a:latin typeface="Times New Roman" panose="02020603050405020304" charset="0"/>
                <a:cs typeface="Times New Roman" panose="02020603050405020304" charset="0"/>
              </a:rPr>
              <a:t>3</a:t>
            </a:r>
            <a:r>
              <a:rPr lang="zh-CN" altLang="en-US" sz="3600" b="1">
                <a:solidFill>
                  <a:schemeClr val="accent1"/>
                </a:solidFill>
                <a:latin typeface="Times New Roman" panose="02020603050405020304" charset="0"/>
                <a:cs typeface="Times New Roman" panose="02020603050405020304" charset="0"/>
              </a:rPr>
              <a:t>）</a:t>
            </a:r>
            <a:r>
              <a:rPr lang="en-US" altLang="zh-CN" sz="3600" b="1">
                <a:solidFill>
                  <a:schemeClr val="accent1"/>
                </a:solidFill>
                <a:latin typeface="Times New Roman" panose="02020603050405020304" charset="0"/>
                <a:cs typeface="Times New Roman" panose="02020603050405020304" charset="0"/>
              </a:rPr>
              <a:t>Use of sequential markers</a:t>
            </a:r>
            <a:endParaRPr lang="en-US" altLang="zh-CN" sz="3600" b="1">
              <a:solidFill>
                <a:schemeClr val="accent1"/>
              </a:solidFill>
              <a:latin typeface="Times New Roman" panose="02020603050405020304" charset="0"/>
              <a:cs typeface="Times New Roman" panose="02020603050405020304" charset="0"/>
            </a:endParaRPr>
          </a:p>
        </p:txBody>
      </p:sp>
      <p:sp>
        <p:nvSpPr>
          <p:cNvPr id="6" name="文本框 5"/>
          <p:cNvSpPr txBox="1"/>
          <p:nvPr/>
        </p:nvSpPr>
        <p:spPr>
          <a:xfrm>
            <a:off x="1329690" y="1792605"/>
            <a:ext cx="9522460" cy="2284730"/>
          </a:xfrm>
          <a:prstGeom prst="rect">
            <a:avLst/>
          </a:prstGeom>
          <a:noFill/>
        </p:spPr>
        <p:txBody>
          <a:bodyPr wrap="square" rtlCol="0">
            <a:noAutofit/>
          </a:bodyPr>
          <a:lstStyle/>
          <a:p>
            <a:pPr indent="0" algn="just" fontAlgn="auto">
              <a:lnSpc>
                <a:spcPct val="125000"/>
              </a:lnSpc>
            </a:pPr>
            <a:r>
              <a:rPr lang="en-US" altLang="zh-CN" sz="2400">
                <a:latin typeface="Times New Roman" panose="02020603050405020304" charset="0"/>
                <a:cs typeface="Times New Roman" panose="02020603050405020304" charset="0"/>
              </a:rPr>
              <a:t>The sequential markers that express order and sequence in academic writing include: </a:t>
            </a:r>
            <a:r>
              <a:rPr lang="en-US" altLang="zh-CN" sz="2400" i="1">
                <a:latin typeface="Times New Roman" panose="02020603050405020304" charset="0"/>
                <a:cs typeface="Times New Roman" panose="02020603050405020304" charset="0"/>
              </a:rPr>
              <a:t>First(ly), second(ly), third(ly), finally, eventually, next, then, after, before, previously, subsequently, </a:t>
            </a:r>
            <a:r>
              <a:rPr lang="en-US" altLang="zh-CN" sz="2400">
                <a:latin typeface="Times New Roman" panose="02020603050405020304" charset="0"/>
                <a:cs typeface="Times New Roman" panose="02020603050405020304" charset="0"/>
              </a:rPr>
              <a:t>etc</a:t>
            </a:r>
            <a:r>
              <a:rPr lang="en-US" altLang="zh-CN" sz="2400" i="1">
                <a:latin typeface="Times New Roman" panose="02020603050405020304" charset="0"/>
                <a:cs typeface="Times New Roman" panose="02020603050405020304" charset="0"/>
              </a:rPr>
              <a:t>. </a:t>
            </a:r>
            <a:endParaRPr lang="en-US" altLang="zh-CN" sz="2400" i="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endParaRPr lang="en-US" altLang="zh-CN" sz="24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816610" y="1007745"/>
            <a:ext cx="10559415" cy="4892675"/>
          </a:xfrm>
          <a:prstGeom prst="rect">
            <a:avLst/>
          </a:prstGeom>
          <a:noFill/>
        </p:spPr>
        <p:txBody>
          <a:bodyPr wrap="square" rtlCol="0">
            <a:spAutoFit/>
          </a:bodyPr>
          <a:lstStyle/>
          <a:p>
            <a:pPr indent="609600" algn="just" fontAlgn="auto">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This study mainly adopted keyword co-occurrence analysis, document co-citation analysis, and cluster analysis using the CiteSpace software tool for scientometric analysis.</a:t>
            </a:r>
            <a:r>
              <a:rPr lang="en-US" altLang="zh-CN" sz="2400" b="1" i="1">
                <a:latin typeface="Times New Roman" panose="02020603050405020304" charset="0"/>
                <a:cs typeface="Times New Roman" panose="02020603050405020304" charset="0"/>
              </a:rPr>
              <a:t> First,</a:t>
            </a:r>
            <a:r>
              <a:rPr lang="en-US" altLang="zh-CN" sz="2400" i="1">
                <a:latin typeface="Times New Roman" panose="02020603050405020304" charset="0"/>
                <a:cs typeface="Times New Roman" panose="02020603050405020304" charset="0"/>
              </a:rPr>
              <a:t> the keywords that appeared in the fewest two diverse documents during the same period were obtained by keyword co-occurrence analysis. </a:t>
            </a:r>
            <a:r>
              <a:rPr lang="en-US" altLang="zh-CN" sz="2400" b="1" i="1">
                <a:latin typeface="Times New Roman" panose="02020603050405020304" charset="0"/>
                <a:cs typeface="Times New Roman" panose="02020603050405020304" charset="0"/>
              </a:rPr>
              <a:t>Second,</a:t>
            </a:r>
            <a:r>
              <a:rPr lang="en-US" altLang="zh-CN" sz="2400" i="1">
                <a:latin typeface="Times New Roman" panose="02020603050405020304" charset="0"/>
                <a:cs typeface="Times New Roman" panose="02020603050405020304" charset="0"/>
              </a:rPr>
              <a:t> highly cited documents in a certain area were acquired using document co-citation analysis. Knowledge hotspots were obtained through document co-citation analysis.</a:t>
            </a:r>
            <a:r>
              <a:rPr lang="en-US" altLang="zh-CN" sz="2400" b="1" i="1">
                <a:latin typeface="Times New Roman" panose="02020603050405020304" charset="0"/>
                <a:cs typeface="Times New Roman" panose="02020603050405020304" charset="0"/>
              </a:rPr>
              <a:t> Third,</a:t>
            </a:r>
            <a:r>
              <a:rPr lang="en-US" altLang="zh-CN" sz="2400" i="1">
                <a:latin typeface="Times New Roman" panose="02020603050405020304" charset="0"/>
                <a:cs typeface="Times New Roman" panose="02020603050405020304" charset="0"/>
              </a:rPr>
              <a:t> the knowledge domains were obtained via the clustering analysis, which likely detected significant details concealed in a mass of information and pursued research fronts, as compared to other scientometric approaches.</a:t>
            </a:r>
            <a:endParaRPr lang="en-US" altLang="zh-CN" sz="2400" i="1">
              <a:latin typeface="Times New Roman" panose="02020603050405020304" charset="0"/>
              <a:cs typeface="Times New Roman" panose="02020603050405020304" charset="0"/>
            </a:endParaRPr>
          </a:p>
          <a:p>
            <a:pPr indent="609600" algn="just" fontAlgn="auto">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The water vapor transmission rate of various fabrics was measured by means of a cup method, with the temperature raised to 35</a:t>
            </a:r>
            <a:r>
              <a:rPr lang="en-US" altLang="en-US" sz="2400" i="1">
                <a:latin typeface="Times New Roman" panose="02020603050405020304" charset="0"/>
                <a:cs typeface="Times New Roman" panose="02020603050405020304" charset="0"/>
              </a:rPr>
              <a:t>°</a:t>
            </a:r>
            <a:r>
              <a:rPr lang="en-US" altLang="zh-CN" sz="2400" i="1">
                <a:latin typeface="Times New Roman" panose="02020603050405020304" charset="0"/>
                <a:cs typeface="Times New Roman" panose="02020603050405020304" charset="0"/>
              </a:rPr>
              <a:t>C. Various circular samples with a diameter of ~90 mm were cut, </a:t>
            </a:r>
            <a:r>
              <a:rPr lang="en-US" altLang="zh-CN" sz="2400" b="1" i="1">
                <a:latin typeface="Times New Roman" panose="02020603050405020304" charset="0"/>
                <a:cs typeface="Times New Roman" panose="02020603050405020304" charset="0"/>
              </a:rPr>
              <a:t>and then</a:t>
            </a:r>
            <a:r>
              <a:rPr lang="en-US" altLang="zh-CN" sz="2400" i="1">
                <a:latin typeface="Times New Roman" panose="02020603050405020304" charset="0"/>
                <a:cs typeface="Times New Roman" panose="02020603050405020304" charset="0"/>
              </a:rPr>
              <a:t> attached to the edge of standard aluminum cups via an adhesive plus a tape</a:t>
            </a:r>
            <a:endParaRPr lang="en-US" altLang="zh-CN" sz="2400" i="1">
              <a:latin typeface="Times New Roman" panose="02020603050405020304" charset="0"/>
              <a:cs typeface="Times New Roman" panose="02020603050405020304" charset="0"/>
            </a:endParaRPr>
          </a:p>
        </p:txBody>
      </p:sp>
      <p:sp>
        <p:nvSpPr>
          <p:cNvPr id="2" name="Title 1"/>
          <p:cNvSpPr>
            <a:spLocks noGrp="1"/>
          </p:cNvSpPr>
          <p:nvPr/>
        </p:nvSpPr>
        <p:spPr>
          <a:xfrm>
            <a:off x="611505" y="245745"/>
            <a:ext cx="2101850" cy="762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a:solidFill>
                  <a:schemeClr val="accent1"/>
                </a:solidFill>
                <a:latin typeface="Times New Roman" panose="02020603050405020304" charset="0"/>
                <a:cs typeface="Times New Roman" panose="02020603050405020304" charset="0"/>
              </a:rPr>
              <a:t>Example</a:t>
            </a:r>
            <a:endParaRPr lang="en-US" sz="2400" b="1">
              <a:solidFill>
                <a:schemeClr val="accent1"/>
              </a:solidFill>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958850" y="1007745"/>
            <a:ext cx="10372090" cy="4707890"/>
          </a:xfrm>
          <a:prstGeom prst="rect">
            <a:avLst/>
          </a:prstGeom>
          <a:noFill/>
        </p:spPr>
        <p:txBody>
          <a:bodyPr wrap="square" rtlCol="0">
            <a:spAutoFit/>
          </a:bodyPr>
          <a:lstStyle/>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Proteomic data collection and analysis were performed by Genedenovo Biotechnology Co., Ltd. (Guangzhou, China). </a:t>
            </a:r>
            <a:r>
              <a:rPr lang="en-US" altLang="zh-CN" sz="2400" b="1" i="1">
                <a:latin typeface="Times New Roman" panose="02020603050405020304" charset="0"/>
                <a:cs typeface="Times New Roman" panose="02020603050405020304" charset="0"/>
              </a:rPr>
              <a:t>After</a:t>
            </a:r>
            <a:r>
              <a:rPr lang="en-US" altLang="zh-CN" sz="2400" i="1">
                <a:latin typeface="Times New Roman" panose="02020603050405020304" charset="0"/>
                <a:cs typeface="Times New Roman" panose="02020603050405020304" charset="0"/>
              </a:rPr>
              <a:t> protein extraction (n = 3), protein quantification was performed using the bicinchoninic acid assay and detection of SDS–PAGE band types for each group of proteins. </a:t>
            </a:r>
            <a:r>
              <a:rPr lang="en-US" altLang="zh-CN" sz="2400" b="1" i="1">
                <a:latin typeface="Times New Roman" panose="02020603050405020304" charset="0"/>
                <a:cs typeface="Times New Roman" panose="02020603050405020304" charset="0"/>
              </a:rPr>
              <a:t>Then</a:t>
            </a:r>
            <a:r>
              <a:rPr lang="en-US" altLang="zh-CN" sz="2400" i="1">
                <a:latin typeface="Times New Roman" panose="02020603050405020304" charset="0"/>
                <a:cs typeface="Times New Roman" panose="02020603050405020304" charset="0"/>
              </a:rPr>
              <a:t>, sequential proteolytic digestion was performed, followed by peptide quantification.</a:t>
            </a:r>
            <a:endParaRPr lang="en-US" altLang="zh-CN" sz="2400" i="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Through applying Boolean operators in filtering, a list of potentially irrelevant tweets was obtained, and 1,564 entries were captured consequently. </a:t>
            </a:r>
            <a:r>
              <a:rPr lang="en-US" altLang="zh-CN" sz="2400" b="1" i="1">
                <a:latin typeface="Times New Roman" panose="02020603050405020304" charset="0"/>
                <a:cs typeface="Times New Roman" panose="02020603050405020304" charset="0"/>
              </a:rPr>
              <a:t>Subsequently</a:t>
            </a:r>
            <a:r>
              <a:rPr lang="en-US" altLang="zh-CN" sz="2400" i="1">
                <a:latin typeface="Times New Roman" panose="02020603050405020304" charset="0"/>
                <a:cs typeface="Times New Roman" panose="02020603050405020304" charset="0"/>
              </a:rPr>
              <a:t>, the manual verification was conducted in order to examine whether each filtered tweet is genuinely unrelated to the BRI, in order to prevent unnecessary loss of data.</a:t>
            </a:r>
            <a:endParaRPr lang="en-US" altLang="zh-CN" sz="24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1774190" y="688340"/>
            <a:ext cx="8757285" cy="645160"/>
          </a:xfrm>
          <a:prstGeom prst="rect">
            <a:avLst/>
          </a:prstGeom>
          <a:noFill/>
        </p:spPr>
        <p:txBody>
          <a:bodyPr wrap="square" rtlCol="0">
            <a:spAutoFit/>
          </a:bodyPr>
          <a:lstStyle/>
          <a:p>
            <a:pPr algn="ctr"/>
            <a:r>
              <a:rPr lang="zh-CN" altLang="en-US" sz="3600" b="1">
                <a:solidFill>
                  <a:schemeClr val="accent1"/>
                </a:solidFill>
                <a:latin typeface="Times New Roman" panose="02020603050405020304" charset="0"/>
                <a:cs typeface="Times New Roman" panose="02020603050405020304" charset="0"/>
              </a:rPr>
              <a:t>（</a:t>
            </a:r>
            <a:r>
              <a:rPr lang="en-US" altLang="zh-CN" sz="3600" b="1">
                <a:solidFill>
                  <a:schemeClr val="accent1"/>
                </a:solidFill>
                <a:latin typeface="Times New Roman" panose="02020603050405020304" charset="0"/>
                <a:cs typeface="Times New Roman" panose="02020603050405020304" charset="0"/>
              </a:rPr>
              <a:t>4</a:t>
            </a:r>
            <a:r>
              <a:rPr lang="zh-CN" altLang="en-US" sz="3600" b="1">
                <a:solidFill>
                  <a:schemeClr val="accent1"/>
                </a:solidFill>
                <a:latin typeface="Times New Roman" panose="02020603050405020304" charset="0"/>
                <a:cs typeface="Times New Roman" panose="02020603050405020304" charset="0"/>
              </a:rPr>
              <a:t>）</a:t>
            </a:r>
            <a:r>
              <a:rPr lang="en-US" altLang="zh-CN" sz="3600" b="1">
                <a:solidFill>
                  <a:schemeClr val="accent1"/>
                </a:solidFill>
                <a:latin typeface="Times New Roman" panose="02020603050405020304" charset="0"/>
                <a:cs typeface="Times New Roman" panose="02020603050405020304" charset="0"/>
              </a:rPr>
              <a:t>Use of infinitives to state the purposes</a:t>
            </a:r>
            <a:endParaRPr lang="en-US" altLang="zh-CN" sz="3600" b="1">
              <a:solidFill>
                <a:schemeClr val="accent1"/>
              </a:solidFill>
              <a:latin typeface="Times New Roman" panose="02020603050405020304" charset="0"/>
              <a:cs typeface="Times New Roman" panose="02020603050405020304" charset="0"/>
            </a:endParaRPr>
          </a:p>
        </p:txBody>
      </p:sp>
      <p:sp>
        <p:nvSpPr>
          <p:cNvPr id="6" name="文本框 5"/>
          <p:cNvSpPr txBox="1"/>
          <p:nvPr/>
        </p:nvSpPr>
        <p:spPr>
          <a:xfrm>
            <a:off x="1329690" y="1636395"/>
            <a:ext cx="9522460" cy="2284730"/>
          </a:xfrm>
          <a:prstGeom prst="rect">
            <a:avLst/>
          </a:prstGeom>
          <a:noFill/>
        </p:spPr>
        <p:txBody>
          <a:bodyPr wrap="square" rtlCol="0">
            <a:noAutofit/>
          </a:bodyPr>
          <a:lstStyle/>
          <a:p>
            <a:pPr algn="just" fontAlgn="auto">
              <a:lnSpc>
                <a:spcPct val="125000"/>
              </a:lnSpc>
              <a:buClrTx/>
              <a:buSzTx/>
              <a:buFontTx/>
            </a:pPr>
            <a:r>
              <a:rPr lang="en-US" altLang="zh-CN" sz="2400">
                <a:latin typeface="Times New Roman" panose="02020603050405020304" charset="0"/>
                <a:cs typeface="Times New Roman" panose="02020603050405020304" charset="0"/>
              </a:rPr>
              <a:t>To clarify the purpose and build the connection, you can use infinitives (</a:t>
            </a:r>
            <a:r>
              <a:rPr lang="en-US" altLang="zh-CN" sz="2400" i="1">
                <a:latin typeface="Times New Roman" panose="02020603050405020304" charset="0"/>
                <a:cs typeface="Times New Roman" panose="02020603050405020304" charset="0"/>
              </a:rPr>
              <a:t>“to”, “in order to”, “so as to”</a:t>
            </a:r>
            <a:r>
              <a:rPr lang="en-US" altLang="zh-CN" sz="2400">
                <a:latin typeface="Times New Roman" panose="02020603050405020304" charset="0"/>
                <a:cs typeface="Times New Roman" panose="02020603050405020304" charset="0"/>
              </a:rPr>
              <a:t>), either at the front of the sentence or at the end following the action. </a:t>
            </a:r>
            <a:endParaRPr lang="en-US" altLang="zh-CN" sz="2400">
              <a:latin typeface="Times New Roman" panose="02020603050405020304" charset="0"/>
              <a:cs typeface="Times New Roman" panose="02020603050405020304" charset="0"/>
            </a:endParaRPr>
          </a:p>
          <a:p>
            <a:pPr indent="711200" algn="just" fontAlgn="auto">
              <a:lnSpc>
                <a:spcPct val="125000"/>
              </a:lnSpc>
              <a:extLst>
                <a:ext uri="{35155182-B16C-46BC-9424-99874614C6A1}">
                  <wpsdc:indentchars xmlns:wpsdc="http://www.wps.cn/officeDocument/2017/drawingmlCustomData" val="200" checksum="3773799597"/>
                </a:ext>
              </a:extLst>
            </a:pPr>
            <a:endParaRPr lang="en-US" altLang="zh-CN" sz="28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104900" y="1155700"/>
            <a:ext cx="9982200" cy="5169535"/>
          </a:xfrm>
          <a:prstGeom prst="rect">
            <a:avLst/>
          </a:prstGeom>
          <a:noFill/>
        </p:spPr>
        <p:txBody>
          <a:bodyPr wrap="square" rtlCol="0">
            <a:spAutoFit/>
          </a:bodyPr>
          <a:lstStyle/>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b="1" i="1">
                <a:latin typeface="Times New Roman" panose="02020603050405020304" charset="0"/>
                <a:cs typeface="Times New Roman" panose="02020603050405020304" charset="0"/>
              </a:rPr>
              <a:t>To carefully eliminate these irrelevant tweet</a:t>
            </a:r>
            <a:r>
              <a:rPr lang="en-US" altLang="zh-CN" sz="2400" i="1">
                <a:latin typeface="Times New Roman" panose="02020603050405020304" charset="0"/>
                <a:cs typeface="Times New Roman" panose="02020603050405020304" charset="0"/>
              </a:rPr>
              <a:t>s, we performed a two-step measure, namely data filtering and manual verification, </a:t>
            </a:r>
            <a:r>
              <a:rPr lang="en-US" altLang="zh-CN" sz="2400" b="1" i="1">
                <a:latin typeface="Times New Roman" panose="02020603050405020304" charset="0"/>
                <a:cs typeface="Times New Roman" panose="02020603050405020304" charset="0"/>
              </a:rPr>
              <a:t>in order to prevent irrelevant data from being processed further</a:t>
            </a:r>
            <a:r>
              <a:rPr lang="en-US" altLang="zh-CN" sz="2400" i="1">
                <a:latin typeface="Times New Roman" panose="02020603050405020304" charset="0"/>
                <a:cs typeface="Times New Roman" panose="02020603050405020304" charset="0"/>
              </a:rPr>
              <a:t>. </a:t>
            </a:r>
            <a:endParaRPr lang="en-US" altLang="zh-CN" sz="2400" i="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Two student assistants were employed to carry out the following task, which was undertaken separately </a:t>
            </a:r>
            <a:r>
              <a:rPr lang="en-US" altLang="zh-CN" sz="2400" b="1" i="1">
                <a:latin typeface="Times New Roman" panose="02020603050405020304" charset="0"/>
                <a:cs typeface="Times New Roman" panose="02020603050405020304" charset="0"/>
              </a:rPr>
              <a:t>to ensure the independence of their judgments</a:t>
            </a:r>
            <a:r>
              <a:rPr lang="en-US" altLang="zh-CN" sz="2400" i="1">
                <a:latin typeface="Times New Roman" panose="02020603050405020304" charset="0"/>
                <a:cs typeface="Times New Roman" panose="02020603050405020304" charset="0"/>
              </a:rPr>
              <a:t>.</a:t>
            </a:r>
            <a:endParaRPr lang="en-US" altLang="zh-CN" sz="2400" i="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Given the potential reuse of this dataset in textual analysis, we standardized and normalized the tweets by using the natural language processing toolkit “NTLK (version 3.5)” python package, </a:t>
            </a:r>
            <a:r>
              <a:rPr lang="en-US" altLang="zh-CN" sz="2400" b="1" i="1">
                <a:latin typeface="Times New Roman" panose="02020603050405020304" charset="0"/>
                <a:cs typeface="Times New Roman" panose="02020603050405020304" charset="0"/>
              </a:rPr>
              <a:t>in order to remove redundant information and retain the simplest form of words in translated tweets.</a:t>
            </a:r>
            <a:endParaRPr lang="en-US" altLang="zh-CN" sz="2400" b="1" i="1">
              <a:latin typeface="Times New Roman" panose="02020603050405020304" charset="0"/>
              <a:cs typeface="Times New Roman" panose="02020603050405020304" charset="0"/>
            </a:endParaRPr>
          </a:p>
        </p:txBody>
      </p:sp>
      <p:sp>
        <p:nvSpPr>
          <p:cNvPr id="2" name="Title 1"/>
          <p:cNvSpPr>
            <a:spLocks noGrp="1"/>
          </p:cNvSpPr>
          <p:nvPr/>
        </p:nvSpPr>
        <p:spPr>
          <a:xfrm>
            <a:off x="611505" y="393700"/>
            <a:ext cx="2101850" cy="762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a:solidFill>
                  <a:schemeClr val="accent1"/>
                </a:solidFill>
                <a:latin typeface="Times New Roman" panose="02020603050405020304" charset="0"/>
                <a:cs typeface="Times New Roman" panose="02020603050405020304" charset="0"/>
              </a:rPr>
              <a:t>Example</a:t>
            </a:r>
            <a:endParaRPr lang="en-US" sz="2400" b="1">
              <a:solidFill>
                <a:schemeClr val="accent1"/>
              </a:solidFill>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1774190" y="688340"/>
            <a:ext cx="8757285" cy="645160"/>
          </a:xfrm>
          <a:prstGeom prst="rect">
            <a:avLst/>
          </a:prstGeom>
          <a:noFill/>
        </p:spPr>
        <p:txBody>
          <a:bodyPr wrap="square" rtlCol="0">
            <a:spAutoFit/>
          </a:bodyPr>
          <a:lstStyle/>
          <a:p>
            <a:pPr algn="ctr"/>
            <a:r>
              <a:rPr lang="zh-CN" altLang="en-US" sz="3600" b="1">
                <a:solidFill>
                  <a:schemeClr val="accent1"/>
                </a:solidFill>
                <a:latin typeface="Times New Roman" panose="02020603050405020304" charset="0"/>
                <a:cs typeface="Times New Roman" panose="02020603050405020304" charset="0"/>
              </a:rPr>
              <a:t>（</a:t>
            </a:r>
            <a:r>
              <a:rPr lang="en-US" altLang="zh-CN" sz="3600" b="1">
                <a:solidFill>
                  <a:schemeClr val="accent1"/>
                </a:solidFill>
                <a:latin typeface="Times New Roman" panose="02020603050405020304" charset="0"/>
                <a:cs typeface="Times New Roman" panose="02020603050405020304" charset="0"/>
              </a:rPr>
              <a:t>5</a:t>
            </a:r>
            <a:r>
              <a:rPr lang="zh-CN" altLang="en-US" sz="3600" b="1">
                <a:solidFill>
                  <a:schemeClr val="accent1"/>
                </a:solidFill>
                <a:latin typeface="Times New Roman" panose="02020603050405020304" charset="0"/>
                <a:cs typeface="Times New Roman" panose="02020603050405020304" charset="0"/>
              </a:rPr>
              <a:t>）</a:t>
            </a:r>
            <a:r>
              <a:rPr lang="en-US" altLang="zh-CN" sz="3600" b="1">
                <a:solidFill>
                  <a:schemeClr val="accent1"/>
                </a:solidFill>
                <a:latin typeface="Times New Roman" panose="02020603050405020304" charset="0"/>
                <a:cs typeface="Times New Roman" panose="02020603050405020304" charset="0"/>
              </a:rPr>
              <a:t>Types of methodological approaches</a:t>
            </a:r>
            <a:endParaRPr lang="en-US" altLang="zh-CN" sz="3600" b="1">
              <a:solidFill>
                <a:schemeClr val="accent1"/>
              </a:solidFill>
              <a:latin typeface="Times New Roman" panose="02020603050405020304" charset="0"/>
              <a:cs typeface="Times New Roman" panose="02020603050405020304" charset="0"/>
            </a:endParaRPr>
          </a:p>
        </p:txBody>
      </p:sp>
      <p:sp>
        <p:nvSpPr>
          <p:cNvPr id="6" name="文本框 5"/>
          <p:cNvSpPr txBox="1"/>
          <p:nvPr/>
        </p:nvSpPr>
        <p:spPr>
          <a:xfrm>
            <a:off x="1329690" y="1636395"/>
            <a:ext cx="9522460" cy="2284730"/>
          </a:xfrm>
          <a:prstGeom prst="rect">
            <a:avLst/>
          </a:prstGeom>
          <a:noFill/>
        </p:spPr>
        <p:txBody>
          <a:bodyPr wrap="square" rtlCol="0">
            <a:noAutofit/>
          </a:bodyPr>
          <a:lstStyle/>
          <a:p>
            <a:pPr algn="just" fontAlgn="auto">
              <a:lnSpc>
                <a:spcPct val="125000"/>
              </a:lnSpc>
              <a:buClrTx/>
              <a:buSzTx/>
              <a:buFontTx/>
            </a:pPr>
            <a:r>
              <a:rPr lang="en-US" altLang="zh-CN" sz="2400">
                <a:latin typeface="Times New Roman" panose="02020603050405020304" charset="0"/>
                <a:cs typeface="Times New Roman" panose="02020603050405020304" charset="0"/>
              </a:rPr>
              <a:t>For different kinds of research questions, different types of mythological approaches are adopted, including the </a:t>
            </a:r>
            <a:r>
              <a:rPr lang="en-US" altLang="zh-CN" sz="2400" b="1">
                <a:latin typeface="Times New Roman" panose="02020603050405020304" charset="0"/>
                <a:cs typeface="Times New Roman" panose="02020603050405020304" charset="0"/>
              </a:rPr>
              <a:t>quantitative </a:t>
            </a:r>
            <a:r>
              <a:rPr lang="en-US" altLang="zh-CN" sz="2400">
                <a:latin typeface="Times New Roman" panose="02020603050405020304" charset="0"/>
                <a:cs typeface="Times New Roman" panose="02020603050405020304" charset="0"/>
              </a:rPr>
              <a:t>one, the </a:t>
            </a:r>
            <a:r>
              <a:rPr lang="en-US" altLang="zh-CN" sz="2400" b="1">
                <a:latin typeface="Times New Roman" panose="02020603050405020304" charset="0"/>
                <a:cs typeface="Times New Roman" panose="02020603050405020304" charset="0"/>
              </a:rPr>
              <a:t>qualitative </a:t>
            </a:r>
            <a:r>
              <a:rPr lang="en-US" altLang="zh-CN" sz="2400">
                <a:latin typeface="Times New Roman" panose="02020603050405020304" charset="0"/>
                <a:cs typeface="Times New Roman" panose="02020603050405020304" charset="0"/>
              </a:rPr>
              <a:t>one, and the </a:t>
            </a:r>
            <a:r>
              <a:rPr lang="en-US" altLang="zh-CN" sz="2400" b="1">
                <a:latin typeface="Times New Roman" panose="02020603050405020304" charset="0"/>
                <a:cs typeface="Times New Roman" panose="02020603050405020304" charset="0"/>
              </a:rPr>
              <a:t>mixed </a:t>
            </a:r>
            <a:r>
              <a:rPr lang="en-US" altLang="zh-CN" sz="2400">
                <a:latin typeface="Times New Roman" panose="02020603050405020304" charset="0"/>
                <a:cs typeface="Times New Roman" panose="02020603050405020304" charset="0"/>
              </a:rPr>
              <a:t>methods.</a:t>
            </a:r>
            <a:endParaRPr lang="en-US" altLang="zh-CN" sz="2400">
              <a:latin typeface="Times New Roman" panose="02020603050405020304" charset="0"/>
              <a:cs typeface="Times New Roman" panose="02020603050405020304" charset="0"/>
            </a:endParaRPr>
          </a:p>
        </p:txBody>
      </p:sp>
      <p:sp>
        <p:nvSpPr>
          <p:cNvPr id="2" name="文本框 1"/>
          <p:cNvSpPr txBox="1"/>
          <p:nvPr/>
        </p:nvSpPr>
        <p:spPr>
          <a:xfrm>
            <a:off x="1329690" y="3224530"/>
            <a:ext cx="9522460" cy="2861310"/>
          </a:xfrm>
          <a:prstGeom prst="rect">
            <a:avLst/>
          </a:prstGeom>
          <a:noFill/>
        </p:spPr>
        <p:txBody>
          <a:bodyPr wrap="square" rtlCol="0">
            <a:spAutoFit/>
          </a:bodyPr>
          <a:p>
            <a:pPr indent="0" algn="just" fontAlgn="auto">
              <a:lnSpc>
                <a:spcPct val="125000"/>
              </a:lnSpc>
            </a:pPr>
            <a:r>
              <a:rPr lang="en-US" altLang="zh-CN" sz="2400" b="1">
                <a:solidFill>
                  <a:schemeClr val="accent2">
                    <a:lumMod val="75000"/>
                  </a:schemeClr>
                </a:solidFill>
                <a:latin typeface="Times New Roman" panose="02020603050405020304" charset="0"/>
                <a:cs typeface="Times New Roman" panose="02020603050405020304" charset="0"/>
              </a:rPr>
              <a:t>1. Quantitative approach </a:t>
            </a:r>
            <a:endParaRPr lang="en-US" altLang="zh-CN" sz="2400" b="1">
              <a:solidFill>
                <a:schemeClr val="accent2">
                  <a:lumMod val="75000"/>
                </a:schemeClr>
              </a:solidFill>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Quantitative approach is to test and confirm theories and hypotheses. It is often analyzed through statistical analysis and mainly expressed in numbers, graphs and tables. </a:t>
            </a:r>
            <a:endParaRPr lang="en-US" altLang="zh-CN" sz="2400">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Common quantitative data collection methods include experiments, observations recorded in numbers, and surveys with closed questions.</a:t>
            </a: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551305" y="772160"/>
            <a:ext cx="9218930" cy="2861310"/>
          </a:xfrm>
          <a:prstGeom prst="rect">
            <a:avLst/>
          </a:prstGeom>
          <a:noFill/>
        </p:spPr>
        <p:txBody>
          <a:bodyPr wrap="square" rtlCol="0">
            <a:spAutoFit/>
          </a:bodyPr>
          <a:lstStyle/>
          <a:p>
            <a:pPr indent="0" algn="just" fontAlgn="auto">
              <a:lnSpc>
                <a:spcPct val="125000"/>
              </a:lnSpc>
            </a:pPr>
            <a:r>
              <a:rPr lang="en-US" altLang="zh-CN" sz="2400" b="1">
                <a:solidFill>
                  <a:schemeClr val="accent2">
                    <a:lumMod val="75000"/>
                  </a:schemeClr>
                </a:solidFill>
                <a:latin typeface="Times New Roman" panose="02020603050405020304" charset="0"/>
                <a:cs typeface="Times New Roman" panose="02020603050405020304" charset="0"/>
                <a:sym typeface="+mn-ea"/>
              </a:rPr>
              <a:t>2.</a:t>
            </a:r>
            <a:r>
              <a:rPr lang="en-US" altLang="zh-CN" sz="2400" b="1">
                <a:solidFill>
                  <a:schemeClr val="accent2">
                    <a:lumMod val="75000"/>
                  </a:schemeClr>
                </a:solidFill>
                <a:latin typeface="Times New Roman" panose="02020603050405020304" charset="0"/>
                <a:cs typeface="Times New Roman" panose="02020603050405020304" charset="0"/>
              </a:rPr>
              <a:t> Qualitative approach</a:t>
            </a:r>
            <a:endParaRPr lang="en-US" altLang="zh-CN" sz="2400">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Qualitative approach focuses on exploring ideas and investigating social and cultural phenomena. It is analyzed through summarizing, categorizing and interpreting from data collected from many respondents.</a:t>
            </a:r>
            <a:endParaRPr lang="en-US" altLang="zh-CN" sz="2400">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Common qualitative data collection methods include interviews, observations and literature reviews.</a:t>
            </a:r>
            <a:endParaRPr lang="en-US" altLang="zh-CN" sz="2400">
              <a:latin typeface="Times New Roman" panose="02020603050405020304" charset="0"/>
              <a:cs typeface="Times New Roman" panose="02020603050405020304" charset="0"/>
            </a:endParaRPr>
          </a:p>
        </p:txBody>
      </p:sp>
      <p:sp>
        <p:nvSpPr>
          <p:cNvPr id="2" name="文本框 1"/>
          <p:cNvSpPr txBox="1"/>
          <p:nvPr/>
        </p:nvSpPr>
        <p:spPr>
          <a:xfrm>
            <a:off x="1551305" y="3833495"/>
            <a:ext cx="9218930" cy="2399665"/>
          </a:xfrm>
          <a:prstGeom prst="rect">
            <a:avLst/>
          </a:prstGeom>
          <a:noFill/>
        </p:spPr>
        <p:txBody>
          <a:bodyPr wrap="square" rtlCol="0">
            <a:spAutoFit/>
          </a:bodyPr>
          <a:p>
            <a:pPr algn="just" fontAlgn="auto">
              <a:lnSpc>
                <a:spcPct val="125000"/>
              </a:lnSpc>
              <a:buClrTx/>
              <a:buSzTx/>
              <a:buFontTx/>
            </a:pPr>
            <a:r>
              <a:rPr lang="en-US" altLang="zh-CN" sz="2400" b="1">
                <a:solidFill>
                  <a:schemeClr val="accent2">
                    <a:lumMod val="75000"/>
                  </a:schemeClr>
                </a:solidFill>
                <a:latin typeface="Times New Roman" panose="02020603050405020304" charset="0"/>
                <a:cs typeface="Times New Roman" panose="02020603050405020304" charset="0"/>
                <a:sym typeface="+mn-ea"/>
              </a:rPr>
              <a:t>3.</a:t>
            </a:r>
            <a:r>
              <a:rPr lang="en-US" altLang="zh-CN" sz="2400" b="1">
                <a:solidFill>
                  <a:schemeClr val="accent2">
                    <a:lumMod val="75000"/>
                  </a:schemeClr>
                </a:solidFill>
                <a:latin typeface="Times New Roman" panose="02020603050405020304" charset="0"/>
                <a:cs typeface="Times New Roman" panose="02020603050405020304" charset="0"/>
              </a:rPr>
              <a:t> Mixed methods approach</a:t>
            </a:r>
            <a:endParaRPr lang="en-US" altLang="zh-CN" sz="2400" b="1">
              <a:solidFill>
                <a:schemeClr val="accent2">
                  <a:lumMod val="75000"/>
                </a:schemeClr>
              </a:solidFill>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Mixed methods use a combination of quantitative and qualitative approaches to present multiple findings on a certain topic. Data can be collected by both in numbers and in words for the aim of answering your research questions.</a:t>
            </a: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8597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441960" y="659130"/>
            <a:ext cx="1793875" cy="460375"/>
          </a:xfrm>
          <a:prstGeom prst="rect">
            <a:avLst/>
          </a:prstGeom>
          <a:noFill/>
          <a:extLst>
            <a:ext uri="{909E8E84-426E-40DD-AFC4-6F175D3DCCD1}">
              <a14:hiddenFill xmlns:a14="http://schemas.microsoft.com/office/drawing/2010/main">
                <a:solidFill>
                  <a:srgbClr val="ABC0D1"/>
                </a:solidFill>
              </a14:hiddenFill>
            </a:ext>
          </a:extLst>
        </p:spPr>
        <p:txBody>
          <a:bodyPr wrap="square" rtlCol="0">
            <a:spAutoFit/>
          </a:bodyPr>
          <a:lstStyle/>
          <a:p>
            <a:r>
              <a:rPr lang="en-US" altLang="zh-CN" sz="2400" b="1">
                <a:solidFill>
                  <a:schemeClr val="accent2">
                    <a:lumMod val="75000"/>
                  </a:schemeClr>
                </a:solidFill>
                <a:latin typeface="Times New Roman" panose="02020603050405020304" charset="0"/>
                <a:cs typeface="Times New Roman" panose="02020603050405020304" charset="0"/>
              </a:rPr>
              <a:t>Task 1</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sp>
        <p:nvSpPr>
          <p:cNvPr id="4" name="文本框 3"/>
          <p:cNvSpPr txBox="1"/>
          <p:nvPr/>
        </p:nvSpPr>
        <p:spPr>
          <a:xfrm>
            <a:off x="1384935" y="1034415"/>
            <a:ext cx="9575800" cy="829945"/>
          </a:xfrm>
          <a:prstGeom prst="rect">
            <a:avLst/>
          </a:prstGeom>
          <a:noFill/>
        </p:spPr>
        <p:txBody>
          <a:bodyPr wrap="square" rtlCol="0">
            <a:spAutoFit/>
          </a:bodyPr>
          <a:lstStyle/>
          <a:p>
            <a:r>
              <a:rPr lang="en-US" altLang="zh-CN" sz="2400" b="1" i="1">
                <a:solidFill>
                  <a:schemeClr val="accent1"/>
                </a:solidFill>
                <a:latin typeface="Times New Roman" panose="02020603050405020304" charset="0"/>
                <a:cs typeface="Times New Roman" panose="02020603050405020304" charset="0"/>
              </a:rPr>
              <a:t>Use the passive voice to rewrite the following paragraph to make it more academically acceptable.</a:t>
            </a:r>
            <a:endParaRPr lang="en-US" altLang="zh-CN" sz="2400" b="1" i="1">
              <a:solidFill>
                <a:schemeClr val="accent1"/>
              </a:solidFill>
              <a:latin typeface="Times New Roman" panose="02020603050405020304" charset="0"/>
              <a:cs typeface="Times New Roman" panose="02020603050405020304" charset="0"/>
            </a:endParaRPr>
          </a:p>
        </p:txBody>
      </p:sp>
      <p:sp>
        <p:nvSpPr>
          <p:cNvPr id="6" name="文本框 5"/>
          <p:cNvSpPr txBox="1"/>
          <p:nvPr/>
        </p:nvSpPr>
        <p:spPr>
          <a:xfrm>
            <a:off x="441325" y="0"/>
            <a:ext cx="2613025" cy="583565"/>
          </a:xfrm>
          <a:prstGeom prst="rect">
            <a:avLst/>
          </a:prstGeom>
          <a:solidFill>
            <a:schemeClr val="accent1">
              <a:lumMod val="75000"/>
            </a:schemeClr>
          </a:solidFill>
        </p:spPr>
        <p:txBody>
          <a:bodyPr wrap="square" rtlCol="0">
            <a:spAutoFit/>
          </a:bodyPr>
          <a:p>
            <a:r>
              <a:rPr lang="en-US" altLang="zh-CN" sz="3200" b="1">
                <a:solidFill>
                  <a:schemeClr val="bg1"/>
                </a:solidFill>
              </a:rPr>
              <a:t>Exercises</a:t>
            </a:r>
            <a:endParaRPr lang="en-US" altLang="zh-CN" sz="3200" b="1">
              <a:solidFill>
                <a:schemeClr val="bg1"/>
              </a:solidFill>
            </a:endParaRPr>
          </a:p>
        </p:txBody>
      </p:sp>
      <p:sp>
        <p:nvSpPr>
          <p:cNvPr id="21" name="矩形: 圆角 36"/>
          <p:cNvSpPr/>
          <p:nvPr>
            <p:custDataLst>
              <p:tags r:id="rId2"/>
            </p:custDataLst>
          </p:nvPr>
        </p:nvSpPr>
        <p:spPr>
          <a:xfrm>
            <a:off x="1072515" y="1991360"/>
            <a:ext cx="10047605" cy="3911600"/>
          </a:xfrm>
          <a:prstGeom prst="roundRect">
            <a:avLst/>
          </a:prstGeom>
          <a:solidFill>
            <a:srgbClr val="ABC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457200" algn="just" fontAlgn="auto">
              <a:extLst>
                <a:ext uri="{35155182-B16C-46BC-9424-99874614C6A1}">
                  <wpsdc:indentchars xmlns:wpsdc="http://www.wps.cn/officeDocument/2017/drawingmlCustomData" val="200" checksum="59296752"/>
                </a:ext>
              </a:extLst>
            </a:pPr>
            <a:r>
              <a:rPr lang="en-US" altLang="zh-CN" dirty="0">
                <a:solidFill>
                  <a:schemeClr val="tx2"/>
                </a:solidFill>
                <a:latin typeface="Times New Roman" panose="02020603050405020304" charset="0"/>
                <a:ea typeface="方正细谭黑简体"/>
                <a:cs typeface="Times New Roman" panose="02020603050405020304" charset="0"/>
                <a:sym typeface="Calibri Light" panose="020F0302020204030204"/>
              </a:rPr>
              <a:t> </a:t>
            </a:r>
            <a:r>
              <a:rPr lang="en-US" altLang="zh-CN" sz="2400" i="1" dirty="0">
                <a:solidFill>
                  <a:schemeClr val="tx2"/>
                </a:solidFill>
                <a:latin typeface="Times New Roman" panose="02020603050405020304" charset="0"/>
                <a:ea typeface="方正细谭黑简体"/>
                <a:cs typeface="Times New Roman" panose="02020603050405020304" charset="0"/>
                <a:sym typeface="Calibri Light" panose="020F0302020204030204"/>
              </a:rPr>
              <a:t> </a:t>
            </a:r>
            <a:r>
              <a:rPr lang="en-US" altLang="zh-CN" sz="2400">
                <a:latin typeface="Times New Roman" panose="02020603050405020304" charset="0"/>
                <a:cs typeface="Times New Roman" panose="02020603050405020304" charset="0"/>
                <a:sym typeface="+mn-ea"/>
              </a:rPr>
              <a:t>In this experiment, firstly, input product genes, set the assignment algebra of randomly generated initial product gene population to 0, and calculate the fitness function value of each product gene. Then get the optimal product genes according to the design process. Establish an evaluation index set to evaluate the quality of product genes selected by the two methods. Finally, use the fuzzy evaluation method to compare the traditional method, the genetic algorithm, and the industrial product design algorithm in this paper to retrieve the gene matching degree. Use line graph to analyze the relationships between numerical values.</a:t>
            </a:r>
            <a:endParaRPr lang="en-US" altLang="zh-CN" sz="2400" i="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Title 1"/>
          <p:cNvSpPr>
            <a:spLocks noGrp="1"/>
          </p:cNvSpPr>
          <p:nvPr/>
        </p:nvSpPr>
        <p:spPr>
          <a:xfrm>
            <a:off x="1488440" y="679768"/>
            <a:ext cx="8229600" cy="1143000"/>
          </a:xfrm>
          <a:prstGeom prst="rect">
            <a:avLst/>
          </a:prstGeom>
        </p:spPr>
        <p:txBody>
          <a:bodyPr vert="horz" lIns="91440" tIns="45720" rIns="91440" bIns="45720" rtlCol="0" anchor="ctr"/>
          <a:lstStyle>
            <a:lvl1pPr algn="ctr" defTabSz="457200" rtl="0" eaLnBrk="1" latinLnBrk="0" hangingPunct="1">
              <a:spcBef>
                <a:spcPct val="0"/>
              </a:spcBef>
              <a:buNone/>
              <a:defRPr sz="4400" kern="1200">
                <a:solidFill>
                  <a:schemeClr val="tx1"/>
                </a:solidFill>
                <a:latin typeface="+mj-lt"/>
                <a:ea typeface="+mj-ea"/>
                <a:cs typeface="+mj-cs"/>
              </a:defRPr>
            </a:lvl1pPr>
          </a:lstStyle>
          <a:p>
            <a:r>
              <a:rPr sz="4000" b="1">
                <a:latin typeface="Times New Roman" panose="02020603050405020304" charset="0"/>
                <a:cs typeface="Times New Roman" panose="02020603050405020304" charset="0"/>
              </a:rPr>
              <a:t>What is </a:t>
            </a:r>
            <a:r>
              <a:rPr lang="en-US" sz="4000" b="1">
                <a:latin typeface="Times New Roman" panose="02020603050405020304" charset="0"/>
                <a:cs typeface="Times New Roman" panose="02020603050405020304" charset="0"/>
              </a:rPr>
              <a:t>the Methods Section</a:t>
            </a:r>
            <a:r>
              <a:rPr sz="4000" b="1">
                <a:latin typeface="Times New Roman" panose="02020603050405020304" charset="0"/>
                <a:cs typeface="Times New Roman" panose="02020603050405020304" charset="0"/>
              </a:rPr>
              <a:t>?</a:t>
            </a:r>
            <a:endParaRPr sz="4000" b="1">
              <a:latin typeface="Times New Roman" panose="02020603050405020304" charset="0"/>
              <a:cs typeface="Times New Roman" panose="02020603050405020304" charset="0"/>
            </a:endParaRPr>
          </a:p>
        </p:txBody>
      </p:sp>
      <p:sp>
        <p:nvSpPr>
          <p:cNvPr id="4" name="Content Placeholder 2"/>
          <p:cNvSpPr>
            <a:spLocks noGrp="1"/>
          </p:cNvSpPr>
          <p:nvPr/>
        </p:nvSpPr>
        <p:spPr>
          <a:xfrm>
            <a:off x="1488440" y="1993265"/>
            <a:ext cx="9613265" cy="386969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just"/>
            <a:r>
              <a:rPr lang="en-US" altLang="zh-CN">
                <a:latin typeface="Times New Roman" panose="02020603050405020304" charset="0"/>
                <a:cs typeface="Times New Roman" panose="02020603050405020304" charset="0"/>
              </a:rPr>
              <a:t>Describes and explains the data collection and analysis methods of the research</a:t>
            </a:r>
            <a:endParaRPr lang="en-US" altLang="zh-CN">
              <a:latin typeface="Times New Roman" panose="02020603050405020304" charset="0"/>
              <a:cs typeface="Times New Roman" panose="02020603050405020304" charset="0"/>
            </a:endParaRPr>
          </a:p>
          <a:p>
            <a:pPr algn="just"/>
            <a:r>
              <a:rPr lang="en-US" altLang="zh-CN">
                <a:latin typeface="Times New Roman" panose="02020603050405020304" charset="0"/>
                <a:cs typeface="Times New Roman" panose="02020603050405020304" charset="0"/>
              </a:rPr>
              <a:t>Explains what you did and how you did it</a:t>
            </a:r>
            <a:endParaRPr lang="en-US" altLang="zh-CN">
              <a:latin typeface="Times New Roman" panose="02020603050405020304" charset="0"/>
              <a:cs typeface="Times New Roman" panose="02020603050405020304" charset="0"/>
            </a:endParaRPr>
          </a:p>
          <a:p>
            <a:pPr algn="just"/>
            <a:r>
              <a:rPr lang="en-US" altLang="zh-CN">
                <a:latin typeface="Times New Roman" panose="02020603050405020304" charset="0"/>
                <a:cs typeface="Times New Roman" panose="02020603050405020304" charset="0"/>
              </a:rPr>
              <a:t>Includes the procedures, the tools and materials, the means to avoid research biases, as well as the justification of the chosen methods </a:t>
            </a:r>
            <a:endParaRPr lang="en-US" altLang="zh-CN">
              <a:latin typeface="Times New Roman" panose="02020603050405020304" charset="0"/>
              <a:cs typeface="Times New Roman" panose="02020603050405020304" charset="0"/>
            </a:endParaRPr>
          </a:p>
          <a:p>
            <a:pPr marL="0" indent="0" algn="just">
              <a:buNone/>
            </a:pPr>
            <a:endParaRPr>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8597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441960" y="659130"/>
            <a:ext cx="2727960" cy="460375"/>
          </a:xfrm>
          <a:prstGeom prst="rect">
            <a:avLst/>
          </a:prstGeom>
          <a:noFill/>
          <a:extLst>
            <a:ext uri="{909E8E84-426E-40DD-AFC4-6F175D3DCCD1}">
              <a14:hiddenFill xmlns:a14="http://schemas.microsoft.com/office/drawing/2010/main">
                <a:solidFill>
                  <a:srgbClr val="ABC0D1"/>
                </a:solidFill>
              </a14:hiddenFill>
            </a:ext>
          </a:extLst>
        </p:spPr>
        <p:txBody>
          <a:bodyPr wrap="square" rtlCol="0">
            <a:spAutoFit/>
          </a:bodyPr>
          <a:lstStyle/>
          <a:p>
            <a:r>
              <a:rPr lang="en-US" altLang="zh-CN" sz="2400" b="1">
                <a:solidFill>
                  <a:schemeClr val="accent2">
                    <a:lumMod val="75000"/>
                  </a:schemeClr>
                </a:solidFill>
                <a:latin typeface="Times New Roman" panose="02020603050405020304" charset="0"/>
                <a:cs typeface="Times New Roman" panose="02020603050405020304" charset="0"/>
              </a:rPr>
              <a:t>Reference answer:</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sp>
        <p:nvSpPr>
          <p:cNvPr id="11" name="文本框 10"/>
          <p:cNvSpPr txBox="1"/>
          <p:nvPr/>
        </p:nvSpPr>
        <p:spPr>
          <a:xfrm>
            <a:off x="1285875" y="1805305"/>
            <a:ext cx="9667875" cy="3415030"/>
          </a:xfrm>
          <a:prstGeom prst="rect">
            <a:avLst/>
          </a:prstGeom>
          <a:noFill/>
        </p:spPr>
        <p:txBody>
          <a:bodyPr wrap="square" rtlCol="0">
            <a:spAutoFit/>
          </a:bodyPr>
          <a:p>
            <a:pPr indent="609600" algn="just" fontAlgn="auto">
              <a:extLst>
                <a:ext uri="{35155182-B16C-46BC-9424-99874614C6A1}">
                  <wpsdc:indentchars xmlns:wpsdc="http://www.wps.cn/officeDocument/2017/drawingmlCustomData" val="200" checksum="4158780845"/>
                </a:ext>
              </a:extLst>
            </a:pPr>
            <a:r>
              <a:rPr lang="en-US" altLang="zh-CN" sz="2400" u="sng">
                <a:solidFill>
                  <a:srgbClr val="FF0000"/>
                </a:solidFill>
                <a:latin typeface="Times New Roman" panose="02020603050405020304" charset="0"/>
                <a:cs typeface="Times New Roman" panose="02020603050405020304" charset="0"/>
              </a:rPr>
              <a:t>In this experiment, firstly, product genes are input, the assignment algebra of randomly generated initial product gene population is set to 0 and the fitness function value of each product gene is calculated. Then the optimal product genes are got according to the design process. An evaluation index set to evaluate the quality of product genes selected by the two methods is established. Finally, the fuzzy evaluation method is used to compare the traditional method, the genetic algorithm and the industrial product design algorithm in this paper to retrieve the gene matching degree. Line graph is used to analyze the relationships between numerical values.</a:t>
            </a:r>
            <a:endParaRPr lang="en-US" altLang="zh-CN" sz="2400" u="sng">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6104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441960" y="338455"/>
            <a:ext cx="1774825" cy="460375"/>
          </a:xfrm>
          <a:prstGeom prst="rect">
            <a:avLst/>
          </a:prstGeom>
          <a:noFill/>
          <a:extLst>
            <a:ext uri="{909E8E84-426E-40DD-AFC4-6F175D3DCCD1}">
              <a14:hiddenFill xmlns:a14="http://schemas.microsoft.com/office/drawing/2010/main">
                <a:solidFill>
                  <a:srgbClr val="ABC0D1"/>
                </a:solidFill>
              </a14:hiddenFill>
            </a:ext>
          </a:extLst>
        </p:spPr>
        <p:txBody>
          <a:bodyPr wrap="square" rtlCol="0">
            <a:spAutoFit/>
          </a:bodyPr>
          <a:lstStyle/>
          <a:p>
            <a:r>
              <a:rPr lang="en-US" altLang="zh-CN" sz="2400" b="1">
                <a:solidFill>
                  <a:schemeClr val="accent2">
                    <a:lumMod val="75000"/>
                  </a:schemeClr>
                </a:solidFill>
                <a:latin typeface="Times New Roman" panose="02020603050405020304" charset="0"/>
                <a:cs typeface="Times New Roman" panose="02020603050405020304" charset="0"/>
              </a:rPr>
              <a:t>Task 2</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sp>
        <p:nvSpPr>
          <p:cNvPr id="4" name="文本框 3"/>
          <p:cNvSpPr txBox="1"/>
          <p:nvPr/>
        </p:nvSpPr>
        <p:spPr>
          <a:xfrm>
            <a:off x="1238885" y="905510"/>
            <a:ext cx="9623425" cy="829945"/>
          </a:xfrm>
          <a:prstGeom prst="rect">
            <a:avLst/>
          </a:prstGeom>
          <a:noFill/>
        </p:spPr>
        <p:txBody>
          <a:bodyPr wrap="square" rtlCol="0">
            <a:spAutoFit/>
          </a:bodyPr>
          <a:lstStyle/>
          <a:p>
            <a:r>
              <a:rPr lang="en-US" altLang="zh-CN" sz="2400" b="1" i="1">
                <a:solidFill>
                  <a:schemeClr val="accent1"/>
                </a:solidFill>
                <a:latin typeface="Times New Roman" panose="02020603050405020304" charset="0"/>
                <a:cs typeface="Times New Roman" panose="02020603050405020304" charset="0"/>
              </a:rPr>
              <a:t>Use the proper tense of the verb to fill in the blanks to complete the methods section.</a:t>
            </a:r>
            <a:endParaRPr lang="en-US" altLang="zh-CN" sz="2400" b="1" i="1">
              <a:solidFill>
                <a:schemeClr val="accent1"/>
              </a:solidFill>
              <a:latin typeface="Times New Roman" panose="02020603050405020304" charset="0"/>
              <a:cs typeface="Times New Roman" panose="02020603050405020304" charset="0"/>
            </a:endParaRPr>
          </a:p>
        </p:txBody>
      </p:sp>
      <p:sp>
        <p:nvSpPr>
          <p:cNvPr id="5" name="文本框 4"/>
          <p:cNvSpPr txBox="1"/>
          <p:nvPr/>
        </p:nvSpPr>
        <p:spPr>
          <a:xfrm>
            <a:off x="1238885" y="1842135"/>
            <a:ext cx="9623425" cy="4296410"/>
          </a:xfrm>
          <a:prstGeom prst="rect">
            <a:avLst/>
          </a:prstGeom>
          <a:noFill/>
        </p:spPr>
        <p:txBody>
          <a:bodyPr wrap="square" rtlCol="0">
            <a:noAutofit/>
          </a:bodyPr>
          <a:lstStyle/>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This study (1) </a:t>
            </a:r>
            <a:r>
              <a:rPr lang="en-US" altLang="zh-CN" sz="2400" u="sng">
                <a:latin typeface="Times New Roman" panose="02020603050405020304" charset="0"/>
                <a:cs typeface="Times New Roman" panose="02020603050405020304" charset="0"/>
                <a:sym typeface="+mn-ea"/>
              </a:rPr>
              <a:t>__________</a:t>
            </a:r>
            <a:r>
              <a:rPr lang="en-US" altLang="zh-CN" sz="2400">
                <a:latin typeface="Times New Roman" panose="02020603050405020304" charset="0"/>
                <a:cs typeface="Times New Roman" panose="02020603050405020304" charset="0"/>
              </a:rPr>
              <a:t> (aim) to explore the implications of the changing climate for businesses, with a focus on tourism as a business sector and its intertwining global aviation industry, and to examine the initiatives taken by the pertinent industry actors to reduce the carbon footprint of the business activities. It (2) ___________ (adopt) a mixed-method approach to examine the underlying relationship between business and climate change in the sector. First, text mining (3) </a:t>
            </a:r>
            <a:r>
              <a:rPr lang="en-US" altLang="zh-CN" sz="2400" u="sng">
                <a:latin typeface="Times New Roman" panose="02020603050405020304" charset="0"/>
                <a:cs typeface="Times New Roman" panose="02020603050405020304" charset="0"/>
              </a:rPr>
              <a:t>                     </a:t>
            </a:r>
            <a:r>
              <a:rPr lang="en-US" altLang="zh-CN" sz="2400">
                <a:latin typeface="Times New Roman" panose="02020603050405020304" charset="0"/>
                <a:cs typeface="Times New Roman" panose="02020603050405020304" charset="0"/>
              </a:rPr>
              <a:t> (perform) to reveal the research landscape of prior studies, based on the bibliometric analysis method.</a:t>
            </a:r>
            <a:endParaRPr lang="en-US" altLang="zh-CN" sz="2400">
              <a:latin typeface="Times New Roman" panose="02020603050405020304" charset="0"/>
              <a:cs typeface="Times New Roman" panose="02020603050405020304" charset="0"/>
            </a:endParaRPr>
          </a:p>
        </p:txBody>
      </p:sp>
      <p:sp>
        <p:nvSpPr>
          <p:cNvPr id="8" name="文本框 7"/>
          <p:cNvSpPr txBox="1"/>
          <p:nvPr/>
        </p:nvSpPr>
        <p:spPr>
          <a:xfrm>
            <a:off x="4301490" y="1891665"/>
            <a:ext cx="1254760" cy="460375"/>
          </a:xfrm>
          <a:prstGeom prst="rect">
            <a:avLst/>
          </a:prstGeom>
          <a:noFill/>
        </p:spPr>
        <p:txBody>
          <a:bodyPr wrap="square" rtlCol="0">
            <a:spAutoFit/>
          </a:bodyPr>
          <a:p>
            <a:r>
              <a:rPr lang="en-US" altLang="zh-CN" sz="2400">
                <a:solidFill>
                  <a:srgbClr val="FF0000"/>
                </a:solidFill>
                <a:latin typeface="Times New Roman" panose="02020603050405020304" charset="0"/>
                <a:cs typeface="Times New Roman" panose="02020603050405020304" charset="0"/>
              </a:rPr>
              <a:t>aims</a:t>
            </a:r>
            <a:endParaRPr lang="en-US" altLang="zh-CN" sz="2400">
              <a:solidFill>
                <a:srgbClr val="FF0000"/>
              </a:solidFill>
              <a:latin typeface="Times New Roman" panose="02020603050405020304" charset="0"/>
              <a:cs typeface="Times New Roman" panose="02020603050405020304" charset="0"/>
            </a:endParaRPr>
          </a:p>
        </p:txBody>
      </p:sp>
      <p:sp>
        <p:nvSpPr>
          <p:cNvPr id="11" name="文本框 10"/>
          <p:cNvSpPr txBox="1"/>
          <p:nvPr/>
        </p:nvSpPr>
        <p:spPr>
          <a:xfrm>
            <a:off x="4666615" y="3686175"/>
            <a:ext cx="1254760" cy="460375"/>
          </a:xfrm>
          <a:prstGeom prst="rect">
            <a:avLst/>
          </a:prstGeom>
          <a:noFill/>
        </p:spPr>
        <p:txBody>
          <a:bodyPr wrap="square" rtlCol="0">
            <a:spAutoFit/>
          </a:bodyPr>
          <a:p>
            <a:r>
              <a:rPr lang="en-US" altLang="zh-CN" sz="2400">
                <a:solidFill>
                  <a:srgbClr val="FF0000"/>
                </a:solidFill>
                <a:latin typeface="Times New Roman" panose="02020603050405020304" charset="0"/>
                <a:cs typeface="Times New Roman" panose="02020603050405020304" charset="0"/>
              </a:rPr>
              <a:t>adopts</a:t>
            </a:r>
            <a:endParaRPr lang="en-US" altLang="zh-CN" sz="2400">
              <a:solidFill>
                <a:srgbClr val="FF0000"/>
              </a:solidFill>
              <a:latin typeface="Times New Roman" panose="02020603050405020304" charset="0"/>
              <a:cs typeface="Times New Roman" panose="02020603050405020304" charset="0"/>
            </a:endParaRPr>
          </a:p>
        </p:txBody>
      </p:sp>
      <p:sp>
        <p:nvSpPr>
          <p:cNvPr id="12" name="文本框 11"/>
          <p:cNvSpPr txBox="1"/>
          <p:nvPr/>
        </p:nvSpPr>
        <p:spPr>
          <a:xfrm>
            <a:off x="5805805" y="4621530"/>
            <a:ext cx="1824990" cy="460375"/>
          </a:xfrm>
          <a:prstGeom prst="rect">
            <a:avLst/>
          </a:prstGeom>
          <a:noFill/>
        </p:spPr>
        <p:txBody>
          <a:bodyPr wrap="square" rtlCol="0">
            <a:spAutoFit/>
          </a:bodyPr>
          <a:p>
            <a:r>
              <a:rPr lang="en-US" altLang="zh-CN" sz="2400">
                <a:solidFill>
                  <a:srgbClr val="FF0000"/>
                </a:solidFill>
                <a:latin typeface="Times New Roman" panose="02020603050405020304" charset="0"/>
                <a:cs typeface="Times New Roman" panose="02020603050405020304" charset="0"/>
              </a:rPr>
              <a:t>is performed</a:t>
            </a:r>
            <a:endParaRPr lang="en-US" altLang="zh-CN" sz="24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11" grpId="0"/>
      <p:bldP spid="11" grpId="1"/>
      <p:bldP spid="12" grpId="0"/>
      <p:bldP spid="12"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6104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1033145" y="635635"/>
            <a:ext cx="10074910" cy="5681980"/>
          </a:xfrm>
          <a:prstGeom prst="rect">
            <a:avLst/>
          </a:prstGeom>
          <a:noFill/>
        </p:spPr>
        <p:txBody>
          <a:bodyPr wrap="square" rtlCol="0">
            <a:noAutofit/>
          </a:bodyPr>
          <a:lstStyle/>
          <a:p>
            <a:pPr indent="0" algn="just" fontAlgn="auto">
              <a:lnSpc>
                <a:spcPct val="125000"/>
              </a:lnSpc>
            </a:pPr>
            <a:r>
              <a:rPr lang="en-US" altLang="zh-CN" sz="2400">
                <a:latin typeface="Times New Roman" panose="02020603050405020304" charset="0"/>
                <a:cs typeface="Times New Roman" panose="02020603050405020304" charset="0"/>
              </a:rPr>
              <a:t>Of different bibliometric analysis techniques, this study mainly (4) ___________ (rely) on the co-occurrence analysis to examine issues related to climatic impacts and sustainability implications of tourism. Subsequently, being informed by the results of the text analysis, the research team (5) ___________ (identify) and (6) </a:t>
            </a:r>
            <a:r>
              <a:rPr lang="en-US" altLang="zh-CN" sz="2400" u="sng">
                <a:latin typeface="Times New Roman" panose="02020603050405020304" charset="0"/>
                <a:cs typeface="Times New Roman" panose="02020603050405020304" charset="0"/>
              </a:rPr>
              <a:t>___________</a:t>
            </a:r>
            <a:r>
              <a:rPr lang="en-US" altLang="zh-CN" sz="2400">
                <a:latin typeface="Times New Roman" panose="02020603050405020304" charset="0"/>
                <a:cs typeface="Times New Roman" panose="02020603050405020304" charset="0"/>
              </a:rPr>
              <a:t> (examine) representative cases of 20 of the largest commercial airline operators from the global aviation industry which (7) </a:t>
            </a:r>
            <a:r>
              <a:rPr lang="en-US" altLang="zh-CN" sz="2400" u="sng">
                <a:latin typeface="Times New Roman" panose="02020603050405020304" charset="0"/>
                <a:cs typeface="Times New Roman" panose="02020603050405020304" charset="0"/>
              </a:rPr>
              <a:t>___________</a:t>
            </a:r>
            <a:r>
              <a:rPr lang="en-US" altLang="zh-CN" sz="2400">
                <a:latin typeface="Times New Roman" panose="02020603050405020304" charset="0"/>
                <a:cs typeface="Times New Roman" panose="02020603050405020304" charset="0"/>
              </a:rPr>
              <a:t> (disclose) their commitment to a global framework approach embraced by the industry. This mixed-method approach (8) </a:t>
            </a:r>
            <a:r>
              <a:rPr lang="en-US" altLang="zh-CN" sz="2400" u="sng">
                <a:latin typeface="Times New Roman" panose="02020603050405020304" charset="0"/>
                <a:cs typeface="Times New Roman" panose="02020603050405020304" charset="0"/>
              </a:rPr>
              <a:t>___________</a:t>
            </a:r>
            <a:r>
              <a:rPr lang="en-US" altLang="zh-CN" sz="2400">
                <a:latin typeface="Times New Roman" panose="02020603050405020304" charset="0"/>
                <a:cs typeface="Times New Roman" panose="02020603050405020304" charset="0"/>
              </a:rPr>
              <a:t> (enable) an external validation of the underlying research landscape by examining in-depth the current practice of these representative cases by analyzing their disclosures, thereby mitigating the possible limitation of merely reviewing prior studies considering the evolving climate change issues.</a:t>
            </a:r>
            <a:endParaRPr lang="en-US" altLang="zh-CN" sz="2400">
              <a:latin typeface="Times New Roman" panose="02020603050405020304" charset="0"/>
              <a:cs typeface="Times New Roman" panose="02020603050405020304" charset="0"/>
            </a:endParaRPr>
          </a:p>
        </p:txBody>
      </p:sp>
      <p:sp>
        <p:nvSpPr>
          <p:cNvPr id="2" name="文本框 1"/>
          <p:cNvSpPr txBox="1"/>
          <p:nvPr/>
        </p:nvSpPr>
        <p:spPr>
          <a:xfrm>
            <a:off x="9571990" y="685165"/>
            <a:ext cx="1254760" cy="460375"/>
          </a:xfrm>
          <a:prstGeom prst="rect">
            <a:avLst/>
          </a:prstGeom>
          <a:noFill/>
        </p:spPr>
        <p:txBody>
          <a:bodyPr wrap="square" rtlCol="0">
            <a:spAutoFit/>
          </a:bodyPr>
          <a:p>
            <a:r>
              <a:rPr lang="en-US" altLang="zh-CN" sz="2400">
                <a:solidFill>
                  <a:srgbClr val="FF0000"/>
                </a:solidFill>
                <a:latin typeface="Times New Roman" panose="02020603050405020304" charset="0"/>
                <a:cs typeface="Times New Roman" panose="02020603050405020304" charset="0"/>
              </a:rPr>
              <a:t>relies</a:t>
            </a:r>
            <a:endParaRPr lang="en-US" altLang="zh-CN" sz="2400">
              <a:solidFill>
                <a:srgbClr val="FF0000"/>
              </a:solidFill>
              <a:latin typeface="Times New Roman" panose="02020603050405020304" charset="0"/>
              <a:cs typeface="Times New Roman" panose="02020603050405020304" charset="0"/>
            </a:endParaRPr>
          </a:p>
        </p:txBody>
      </p:sp>
      <p:sp>
        <p:nvSpPr>
          <p:cNvPr id="4" name="文本框 3"/>
          <p:cNvSpPr txBox="1"/>
          <p:nvPr/>
        </p:nvSpPr>
        <p:spPr>
          <a:xfrm>
            <a:off x="7270115" y="2066290"/>
            <a:ext cx="1428750" cy="460375"/>
          </a:xfrm>
          <a:prstGeom prst="rect">
            <a:avLst/>
          </a:prstGeom>
          <a:noFill/>
        </p:spPr>
        <p:txBody>
          <a:bodyPr wrap="square" rtlCol="0">
            <a:spAutoFit/>
          </a:bodyPr>
          <a:p>
            <a:r>
              <a:rPr lang="en-US" altLang="zh-CN" sz="2400">
                <a:solidFill>
                  <a:srgbClr val="FF0000"/>
                </a:solidFill>
                <a:latin typeface="Times New Roman" panose="02020603050405020304" charset="0"/>
                <a:cs typeface="Times New Roman" panose="02020603050405020304" charset="0"/>
              </a:rPr>
              <a:t>identifies</a:t>
            </a:r>
            <a:endParaRPr lang="en-US" altLang="zh-CN" sz="2400">
              <a:solidFill>
                <a:srgbClr val="FF0000"/>
              </a:solidFill>
              <a:latin typeface="Times New Roman" panose="02020603050405020304" charset="0"/>
              <a:cs typeface="Times New Roman" panose="02020603050405020304" charset="0"/>
            </a:endParaRPr>
          </a:p>
        </p:txBody>
      </p:sp>
      <p:sp>
        <p:nvSpPr>
          <p:cNvPr id="6" name="文本框 5"/>
          <p:cNvSpPr txBox="1"/>
          <p:nvPr/>
        </p:nvSpPr>
        <p:spPr>
          <a:xfrm>
            <a:off x="1317625" y="2510155"/>
            <a:ext cx="1428750" cy="460375"/>
          </a:xfrm>
          <a:prstGeom prst="rect">
            <a:avLst/>
          </a:prstGeom>
          <a:noFill/>
        </p:spPr>
        <p:txBody>
          <a:bodyPr wrap="square" rtlCol="0">
            <a:spAutoFit/>
          </a:bodyPr>
          <a:p>
            <a:r>
              <a:rPr lang="en-US" altLang="zh-CN" sz="2400">
                <a:solidFill>
                  <a:srgbClr val="FF0000"/>
                </a:solidFill>
                <a:latin typeface="Times New Roman" panose="02020603050405020304" charset="0"/>
                <a:cs typeface="Times New Roman" panose="02020603050405020304" charset="0"/>
              </a:rPr>
              <a:t>examines</a:t>
            </a:r>
            <a:endParaRPr lang="en-US" altLang="zh-CN" sz="2400">
              <a:solidFill>
                <a:srgbClr val="FF0000"/>
              </a:solidFill>
              <a:latin typeface="Times New Roman" panose="02020603050405020304" charset="0"/>
              <a:cs typeface="Times New Roman" panose="02020603050405020304" charset="0"/>
            </a:endParaRPr>
          </a:p>
        </p:txBody>
      </p:sp>
      <p:sp>
        <p:nvSpPr>
          <p:cNvPr id="7" name="文本框 6"/>
          <p:cNvSpPr txBox="1"/>
          <p:nvPr/>
        </p:nvSpPr>
        <p:spPr>
          <a:xfrm>
            <a:off x="9398000" y="2970530"/>
            <a:ext cx="1428750" cy="460375"/>
          </a:xfrm>
          <a:prstGeom prst="rect">
            <a:avLst/>
          </a:prstGeom>
          <a:noFill/>
        </p:spPr>
        <p:txBody>
          <a:bodyPr wrap="square" rtlCol="0">
            <a:spAutoFit/>
          </a:bodyPr>
          <a:p>
            <a:r>
              <a:rPr lang="en-US" altLang="zh-CN" sz="2400">
                <a:solidFill>
                  <a:srgbClr val="FF0000"/>
                </a:solidFill>
                <a:latin typeface="Times New Roman" panose="02020603050405020304" charset="0"/>
                <a:cs typeface="Times New Roman" panose="02020603050405020304" charset="0"/>
              </a:rPr>
              <a:t>disclose</a:t>
            </a:r>
            <a:endParaRPr lang="en-US" altLang="zh-CN" sz="2400">
              <a:solidFill>
                <a:srgbClr val="FF0000"/>
              </a:solidFill>
              <a:latin typeface="Times New Roman" panose="02020603050405020304" charset="0"/>
              <a:cs typeface="Times New Roman" panose="02020603050405020304" charset="0"/>
            </a:endParaRPr>
          </a:p>
        </p:txBody>
      </p:sp>
      <p:sp>
        <p:nvSpPr>
          <p:cNvPr id="9" name="文本框 8"/>
          <p:cNvSpPr txBox="1"/>
          <p:nvPr/>
        </p:nvSpPr>
        <p:spPr>
          <a:xfrm>
            <a:off x="6809740" y="3892550"/>
            <a:ext cx="1428750" cy="460375"/>
          </a:xfrm>
          <a:prstGeom prst="rect">
            <a:avLst/>
          </a:prstGeom>
          <a:noFill/>
        </p:spPr>
        <p:txBody>
          <a:bodyPr wrap="square" rtlCol="0">
            <a:spAutoFit/>
          </a:bodyPr>
          <a:p>
            <a:r>
              <a:rPr lang="en-US" altLang="zh-CN" sz="2400">
                <a:solidFill>
                  <a:srgbClr val="FF0000"/>
                </a:solidFill>
                <a:latin typeface="Times New Roman" panose="02020603050405020304" charset="0"/>
                <a:cs typeface="Times New Roman" panose="02020603050405020304" charset="0"/>
              </a:rPr>
              <a:t>enables</a:t>
            </a:r>
            <a:endParaRPr lang="en-US" altLang="zh-CN" sz="24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p:bldP spid="4" grpId="1"/>
      <p:bldP spid="6" grpId="0"/>
      <p:bldP spid="6" grpId="1"/>
      <p:bldP spid="7" grpId="0"/>
      <p:bldP spid="7" grpId="1"/>
      <p:bldP spid="9" grpId="0"/>
      <p:bldP spid="9"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6104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441960" y="338455"/>
            <a:ext cx="1774825" cy="460375"/>
          </a:xfrm>
          <a:prstGeom prst="rect">
            <a:avLst/>
          </a:prstGeom>
          <a:noFill/>
          <a:extLst>
            <a:ext uri="{909E8E84-426E-40DD-AFC4-6F175D3DCCD1}">
              <a14:hiddenFill xmlns:a14="http://schemas.microsoft.com/office/drawing/2010/main">
                <a:solidFill>
                  <a:srgbClr val="ABC0D1"/>
                </a:solidFill>
              </a14:hiddenFill>
            </a:ext>
          </a:extLst>
        </p:spPr>
        <p:txBody>
          <a:bodyPr wrap="square" rtlCol="0">
            <a:spAutoFit/>
          </a:bodyPr>
          <a:lstStyle/>
          <a:p>
            <a:r>
              <a:rPr lang="en-US" altLang="zh-CN" sz="2400" b="1">
                <a:solidFill>
                  <a:schemeClr val="accent2">
                    <a:lumMod val="75000"/>
                  </a:schemeClr>
                </a:solidFill>
                <a:latin typeface="Times New Roman" panose="02020603050405020304" charset="0"/>
                <a:cs typeface="Times New Roman" panose="02020603050405020304" charset="0"/>
              </a:rPr>
              <a:t>Task 3</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sp>
        <p:nvSpPr>
          <p:cNvPr id="4" name="文本框 3"/>
          <p:cNvSpPr txBox="1"/>
          <p:nvPr/>
        </p:nvSpPr>
        <p:spPr>
          <a:xfrm>
            <a:off x="1238885" y="702945"/>
            <a:ext cx="9813925" cy="829945"/>
          </a:xfrm>
          <a:prstGeom prst="rect">
            <a:avLst/>
          </a:prstGeom>
          <a:noFill/>
        </p:spPr>
        <p:txBody>
          <a:bodyPr wrap="square" rtlCol="0">
            <a:spAutoFit/>
          </a:bodyPr>
          <a:lstStyle/>
          <a:p>
            <a:pPr algn="l">
              <a:buClrTx/>
              <a:buSzTx/>
              <a:buFontTx/>
            </a:pPr>
            <a:r>
              <a:rPr lang="en-US" altLang="zh-CN" sz="2400" b="1" i="1">
                <a:solidFill>
                  <a:schemeClr val="accent1"/>
                </a:solidFill>
                <a:latin typeface="Times New Roman" panose="02020603050405020304" charset="0"/>
                <a:cs typeface="Times New Roman" panose="02020603050405020304" charset="0"/>
              </a:rPr>
              <a:t>Organize the following sentences in the methods section with appropriate sequential markers.</a:t>
            </a:r>
            <a:endParaRPr lang="en-US" altLang="zh-CN" sz="2400" b="1" i="1">
              <a:solidFill>
                <a:schemeClr val="accent1"/>
              </a:solidFill>
              <a:latin typeface="Times New Roman" panose="02020603050405020304" charset="0"/>
              <a:cs typeface="Times New Roman" panose="02020603050405020304" charset="0"/>
            </a:endParaRPr>
          </a:p>
        </p:txBody>
      </p:sp>
      <p:sp>
        <p:nvSpPr>
          <p:cNvPr id="5" name="文本框 4"/>
          <p:cNvSpPr txBox="1"/>
          <p:nvPr/>
        </p:nvSpPr>
        <p:spPr>
          <a:xfrm>
            <a:off x="920750" y="1532890"/>
            <a:ext cx="10227310" cy="4709795"/>
          </a:xfrm>
          <a:prstGeom prst="rect">
            <a:avLst/>
          </a:prstGeom>
          <a:noFill/>
        </p:spPr>
        <p:txBody>
          <a:bodyPr wrap="square" rtlCol="0">
            <a:noAutofit/>
          </a:bodyPr>
          <a:lstStyle/>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(1) The clean fabric was pre-activated by means of a benzophenone (BP)/ethanol solution, in order to create the radical sites for bonding with the polyacrylamide hydrogel. </a:t>
            </a:r>
            <a:endParaRPr lang="en-US" altLang="zh-CN" sz="2200">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(2) To prevent the wide spread of hydrogel liquid solutions on the fabric, a glue patterned template with three windows was formed on the fabric by pasting and solidifying the glue through a laser-cut tape mask having a groove pattern. </a:t>
            </a:r>
            <a:endParaRPr lang="en-US" altLang="zh-CN" sz="2200">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(3) The HC hydrogel solution was poured into the inner window and the LC hydrogel solution into the two outer windows, both then being cured under UV light at 365 nm for 10 min in a sequential order. </a:t>
            </a:r>
            <a:endParaRPr lang="en-US" altLang="zh-CN" sz="2200">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(4) After curing, a 9-mm slit was cut in the central position of the inner HC hydrogel layer and completely through the fabric. </a:t>
            </a:r>
            <a:endParaRPr lang="en-US" altLang="zh-CN" sz="2200">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(5) The glue solid was washed out in a water bath.</a:t>
            </a:r>
            <a:endParaRPr lang="en-US" altLang="zh-CN" sz="2200">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8597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1" name="文本框 10"/>
          <p:cNvSpPr txBox="1"/>
          <p:nvPr/>
        </p:nvSpPr>
        <p:spPr>
          <a:xfrm>
            <a:off x="1285875" y="1583055"/>
            <a:ext cx="9667875" cy="4154170"/>
          </a:xfrm>
          <a:prstGeom prst="rect">
            <a:avLst/>
          </a:prstGeom>
          <a:noFill/>
        </p:spPr>
        <p:txBody>
          <a:bodyPr wrap="square" rtlCol="0">
            <a:spAutoFit/>
          </a:bodyPr>
          <a:p>
            <a:pPr indent="609600" algn="just" fontAlgn="auto">
              <a:extLst>
                <a:ext uri="{35155182-B16C-46BC-9424-99874614C6A1}">
                  <wpsdc:indentchars xmlns:wpsdc="http://www.wps.cn/officeDocument/2017/drawingmlCustomData" val="200" checksum="4158780845"/>
                </a:ext>
              </a:extLst>
            </a:pPr>
            <a:r>
              <a:rPr lang="en-US" altLang="zh-CN" sz="2400" b="1" u="sng">
                <a:solidFill>
                  <a:srgbClr val="FF0000"/>
                </a:solidFill>
                <a:latin typeface="Times New Roman" panose="02020603050405020304" charset="0"/>
                <a:cs typeface="Times New Roman" panose="02020603050405020304" charset="0"/>
              </a:rPr>
              <a:t>As a first step</a:t>
            </a:r>
            <a:r>
              <a:rPr lang="en-US" altLang="zh-CN" sz="2400" u="sng">
                <a:solidFill>
                  <a:srgbClr val="FF0000"/>
                </a:solidFill>
                <a:latin typeface="Times New Roman" panose="02020603050405020304" charset="0"/>
                <a:cs typeface="Times New Roman" panose="02020603050405020304" charset="0"/>
              </a:rPr>
              <a:t>, the clean fabric was pre-activated by means of a benzophenone (BP)/ethanol solution, in order to create the radical sites for bonding with the polyacrylamide hydrogel. To prevent the wide spread of hydrogel liquid solutions on the fabric, a glue patterned template with three windows was formed on the fabric by pasting and solidifying the glue through a laser-cut tape mask having a groove pattern. </a:t>
            </a:r>
            <a:r>
              <a:rPr lang="en-US" altLang="zh-CN" sz="2400" b="1" u="sng">
                <a:solidFill>
                  <a:srgbClr val="FF0000"/>
                </a:solidFill>
                <a:latin typeface="Times New Roman" panose="02020603050405020304" charset="0"/>
                <a:cs typeface="Times New Roman" panose="02020603050405020304" charset="0"/>
              </a:rPr>
              <a:t>Subsequently</a:t>
            </a:r>
            <a:r>
              <a:rPr lang="en-US" altLang="zh-CN" sz="2400" u="sng">
                <a:solidFill>
                  <a:srgbClr val="FF0000"/>
                </a:solidFill>
                <a:latin typeface="Times New Roman" panose="02020603050405020304" charset="0"/>
                <a:cs typeface="Times New Roman" panose="02020603050405020304" charset="0"/>
              </a:rPr>
              <a:t>, the HC hydrogel solution was poured into the inner window and the LC hydrogel solution into the two outer windows, both then being cured under UV light at 365 nm for 10 min in a sequential order. After curing, a 9-mm slit was cut in the central position of the inner HC hydrogel layer and completely through the fabric, </a:t>
            </a:r>
            <a:r>
              <a:rPr lang="en-US" altLang="zh-CN" sz="2400" b="1" u="sng">
                <a:solidFill>
                  <a:srgbClr val="FF0000"/>
                </a:solidFill>
                <a:latin typeface="Times New Roman" panose="02020603050405020304" charset="0"/>
                <a:cs typeface="Times New Roman" panose="02020603050405020304" charset="0"/>
              </a:rPr>
              <a:t>and then</a:t>
            </a:r>
            <a:r>
              <a:rPr lang="en-US" altLang="zh-CN" sz="2400" u="sng">
                <a:solidFill>
                  <a:srgbClr val="FF0000"/>
                </a:solidFill>
                <a:latin typeface="Times New Roman" panose="02020603050405020304" charset="0"/>
                <a:cs typeface="Times New Roman" panose="02020603050405020304" charset="0"/>
              </a:rPr>
              <a:t> the glue solid was washed out in a water bath.</a:t>
            </a:r>
            <a:endParaRPr lang="en-US" altLang="zh-CN" sz="2400" u="sng">
              <a:solidFill>
                <a:srgbClr val="FF0000"/>
              </a:solidFill>
              <a:latin typeface="Times New Roman" panose="02020603050405020304" charset="0"/>
              <a:cs typeface="Times New Roman" panose="02020603050405020304" charset="0"/>
            </a:endParaRPr>
          </a:p>
        </p:txBody>
      </p:sp>
      <p:sp>
        <p:nvSpPr>
          <p:cNvPr id="4" name="文本框 3"/>
          <p:cNvSpPr txBox="1"/>
          <p:nvPr/>
        </p:nvSpPr>
        <p:spPr>
          <a:xfrm>
            <a:off x="441960" y="659130"/>
            <a:ext cx="2727960" cy="460375"/>
          </a:xfrm>
          <a:prstGeom prst="rect">
            <a:avLst/>
          </a:prstGeom>
          <a:noFill/>
          <a:extLst>
            <a:ext uri="{909E8E84-426E-40DD-AFC4-6F175D3DCCD1}">
              <a14:hiddenFill xmlns:a14="http://schemas.microsoft.com/office/drawing/2010/main">
                <a:solidFill>
                  <a:srgbClr val="ABC0D1"/>
                </a:solidFill>
              </a14:hiddenFill>
            </a:ext>
          </a:extLst>
        </p:spPr>
        <p:txBody>
          <a:bodyPr wrap="square" rtlCol="0">
            <a:spAutoFit/>
          </a:bodyPr>
          <a:p>
            <a:r>
              <a:rPr lang="en-US" altLang="zh-CN" sz="2400" b="1">
                <a:solidFill>
                  <a:schemeClr val="accent2">
                    <a:lumMod val="75000"/>
                  </a:schemeClr>
                </a:solidFill>
                <a:latin typeface="Times New Roman" panose="02020603050405020304" charset="0"/>
                <a:cs typeface="Times New Roman" panose="02020603050405020304" charset="0"/>
              </a:rPr>
              <a:t>Reference answer:</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8" name="AutoShape 110"/>
          <p:cNvSpPr/>
          <p:nvPr>
            <p:custDataLst>
              <p:tags r:id="rId2"/>
            </p:custDataLst>
          </p:nvPr>
        </p:nvSpPr>
        <p:spPr bwMode="auto">
          <a:xfrm>
            <a:off x="4556760" y="3616325"/>
            <a:ext cx="1062990" cy="28765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solidFill>
            <a:schemeClr val="bg1"/>
          </a:solidFill>
          <a:ln>
            <a:noFill/>
          </a:ln>
          <a:effectLst/>
        </p:spPr>
        <p:txBody>
          <a:bodyPr lIns="25400" tIns="25400" rIns="25400" bIns="2540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Light" panose="020F0302020204030204"/>
              <a:ea typeface="方正细谭黑简体"/>
              <a:sym typeface="Calibri Light" panose="020F0302020204030204"/>
            </a:endParaRPr>
          </a:p>
        </p:txBody>
      </p:sp>
      <p:grpSp>
        <p:nvGrpSpPr>
          <p:cNvPr id="2" name="组合 1"/>
          <p:cNvGrpSpPr/>
          <p:nvPr/>
        </p:nvGrpSpPr>
        <p:grpSpPr>
          <a:xfrm>
            <a:off x="525145" y="319405"/>
            <a:ext cx="2759075" cy="407670"/>
            <a:chOff x="6572" y="5506"/>
            <a:chExt cx="5764" cy="1064"/>
          </a:xfrm>
        </p:grpSpPr>
        <p:grpSp>
          <p:nvGrpSpPr>
            <p:cNvPr id="4" name="组合 3"/>
            <p:cNvGrpSpPr/>
            <p:nvPr>
              <p:custDataLst>
                <p:tags r:id="rId3"/>
              </p:custDataLst>
            </p:nvPr>
          </p:nvGrpSpPr>
          <p:grpSpPr>
            <a:xfrm>
              <a:off x="6572" y="5506"/>
              <a:ext cx="5764" cy="1064"/>
              <a:chOff x="6378580" y="2586975"/>
              <a:chExt cx="1765653" cy="969440"/>
            </a:xfrm>
          </p:grpSpPr>
          <p:sp>
            <p:nvSpPr>
              <p:cNvPr id="5" name="矩形: 圆角 36"/>
              <p:cNvSpPr/>
              <p:nvPr>
                <p:custDataLst>
                  <p:tags r:id="rId4"/>
                </p:custDataLst>
              </p:nvPr>
            </p:nvSpPr>
            <p:spPr>
              <a:xfrm>
                <a:off x="6378580" y="2586975"/>
                <a:ext cx="1765653" cy="969440"/>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dirty="0">
                  <a:latin typeface="Calibri Light" panose="020F0302020204030204"/>
                  <a:ea typeface="方正细谭黑简体"/>
                  <a:sym typeface="Calibri Light" panose="020F0302020204030204"/>
                </a:endParaRPr>
              </a:p>
            </p:txBody>
          </p:sp>
          <p:sp>
            <p:nvSpPr>
              <p:cNvPr id="6" name="TextBox 7"/>
              <p:cNvSpPr txBox="1"/>
              <p:nvPr>
                <p:custDataLst>
                  <p:tags r:id="rId5"/>
                </p:custDataLst>
              </p:nvPr>
            </p:nvSpPr>
            <p:spPr>
              <a:xfrm>
                <a:off x="6916606" y="2633787"/>
                <a:ext cx="1227627" cy="659884"/>
              </a:xfrm>
              <a:prstGeom prst="rect">
                <a:avLst/>
              </a:prstGeom>
              <a:noFill/>
            </p:spPr>
            <p:txBody>
              <a:bodyPr wrap="square" rtlCol="0" anchor="t">
                <a:noAutofit/>
              </a:bodyPr>
              <a:p>
                <a:pPr algn="ctr" defTabSz="457200"/>
                <a:r>
                  <a:rPr lang="en-US" altLang="zh-CN" sz="2400" b="1" dirty="0">
                    <a:solidFill>
                      <a:prstClr val="white"/>
                    </a:solidFill>
                    <a:latin typeface="Calibri Light" panose="020F0302020204030204"/>
                    <a:ea typeface="方正细谭黑简体"/>
                    <a:cs typeface="Open Sans" panose="020B0606030504020204"/>
                    <a:sym typeface="Calibri Light" panose="020F0302020204030204"/>
                  </a:rPr>
                  <a:t>Online Tasks</a:t>
                </a:r>
                <a:endParaRPr lang="en-US" altLang="zh-CN" sz="2400" b="1" dirty="0">
                  <a:solidFill>
                    <a:prstClr val="white"/>
                  </a:solidFill>
                  <a:latin typeface="Calibri Light" panose="020F0302020204030204"/>
                  <a:ea typeface="方正细谭黑简体"/>
                  <a:cs typeface="Open Sans" panose="020B0606030504020204"/>
                  <a:sym typeface="Calibri Light" panose="020F0302020204030204"/>
                </a:endParaRPr>
              </a:p>
            </p:txBody>
          </p:sp>
        </p:grpSp>
        <p:sp>
          <p:nvSpPr>
            <p:cNvPr id="7" name="AutoShape 111"/>
            <p:cNvSpPr/>
            <p:nvPr>
              <p:custDataLst>
                <p:tags r:id="rId6"/>
              </p:custDataLst>
            </p:nvPr>
          </p:nvSpPr>
          <p:spPr bwMode="auto">
            <a:xfrm>
              <a:off x="7389" y="5703"/>
              <a:ext cx="1133" cy="65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chemeClr val="bg1"/>
            </a:solidFill>
            <a:ln>
              <a:noFill/>
            </a:ln>
            <a:effectLst/>
          </p:spPr>
          <p:txBody>
            <a:bodyPr lIns="25400" tIns="25400" rIns="25400" bIns="25400" anchor="ctr"/>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Light" panose="020F0302020204030204"/>
                <a:ea typeface="方正细谭黑简体"/>
                <a:sym typeface="Calibri Light" panose="020F0302020204030204"/>
              </a:endParaRPr>
            </a:p>
          </p:txBody>
        </p:sp>
      </p:grpSp>
      <p:graphicFrame>
        <p:nvGraphicFramePr>
          <p:cNvPr id="12" name="表格 11"/>
          <p:cNvGraphicFramePr/>
          <p:nvPr>
            <p:custDataLst>
              <p:tags r:id="rId7"/>
            </p:custDataLst>
          </p:nvPr>
        </p:nvGraphicFramePr>
        <p:xfrm>
          <a:off x="886460" y="1892300"/>
          <a:ext cx="10415270" cy="635000"/>
        </p:xfrm>
        <a:graphic>
          <a:graphicData uri="http://schemas.openxmlformats.org/drawingml/2006/table">
            <a:tbl>
              <a:tblPr firstRow="1" bandRow="1">
                <a:tableStyleId>{5940675A-B579-460E-94D1-54222C63F5DA}</a:tableStyleId>
              </a:tblPr>
              <a:tblGrid>
                <a:gridCol w="3309620"/>
                <a:gridCol w="3332480"/>
                <a:gridCol w="3773170"/>
              </a:tblGrid>
              <a:tr h="635000">
                <a:tc>
                  <a:txBody>
                    <a:bodyPr/>
                    <a:p>
                      <a:pPr>
                        <a:buNone/>
                      </a:pPr>
                      <a:r>
                        <a:rPr lang="en-US" altLang="zh-CN" sz="2400">
                          <a:latin typeface="Times New Roman" panose="02020603050405020304" charset="0"/>
                          <a:cs typeface="Times New Roman" panose="02020603050405020304" charset="0"/>
                        </a:rPr>
                        <a:t>A. Quantitative approach</a:t>
                      </a:r>
                      <a:endParaRPr lang="en-US" altLang="zh-CN"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400">
                          <a:latin typeface="Times New Roman" panose="02020603050405020304" charset="0"/>
                          <a:cs typeface="Times New Roman" panose="02020603050405020304" charset="0"/>
                        </a:rPr>
                        <a:t>B. Qualitative approach</a:t>
                      </a:r>
                      <a:endParaRPr lang="en-US" altLang="zh-CN"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400">
                          <a:latin typeface="Times New Roman" panose="02020603050405020304" charset="0"/>
                          <a:cs typeface="Times New Roman" panose="02020603050405020304" charset="0"/>
                        </a:rPr>
                        <a:t>C. Mixed methods approach</a:t>
                      </a:r>
                      <a:endParaRPr lang="en-US" altLang="zh-CN"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grpSp>
        <p:nvGrpSpPr>
          <p:cNvPr id="17" name="组合 16"/>
          <p:cNvGrpSpPr/>
          <p:nvPr/>
        </p:nvGrpSpPr>
        <p:grpSpPr>
          <a:xfrm>
            <a:off x="711835" y="810895"/>
            <a:ext cx="10407650" cy="5393690"/>
            <a:chOff x="1121" y="1277"/>
            <a:chExt cx="16390" cy="8494"/>
          </a:xfrm>
        </p:grpSpPr>
        <p:grpSp>
          <p:nvGrpSpPr>
            <p:cNvPr id="14" name="组合 13"/>
            <p:cNvGrpSpPr/>
            <p:nvPr/>
          </p:nvGrpSpPr>
          <p:grpSpPr>
            <a:xfrm rot="0">
              <a:off x="1121" y="1277"/>
              <a:ext cx="16390" cy="8494"/>
              <a:chOff x="1121" y="1277"/>
              <a:chExt cx="16390" cy="8494"/>
            </a:xfrm>
          </p:grpSpPr>
          <p:sp>
            <p:nvSpPr>
              <p:cNvPr id="9" name="文本框 8"/>
              <p:cNvSpPr txBox="1"/>
              <p:nvPr/>
            </p:nvSpPr>
            <p:spPr>
              <a:xfrm>
                <a:off x="1121" y="1277"/>
                <a:ext cx="2795" cy="725"/>
              </a:xfrm>
              <a:prstGeom prst="rect">
                <a:avLst/>
              </a:prstGeom>
              <a:noFill/>
              <a:extLst>
                <a:ext uri="{909E8E84-426E-40DD-AFC4-6F175D3DCCD1}">
                  <a14:hiddenFill xmlns:a14="http://schemas.microsoft.com/office/drawing/2010/main">
                    <a:solidFill>
                      <a:srgbClr val="ABC0D1"/>
                    </a:solidFill>
                  </a14:hiddenFill>
                </a:ext>
              </a:extLst>
            </p:spPr>
            <p:txBody>
              <a:bodyPr wrap="square" rtlCol="0">
                <a:spAutoFit/>
              </a:bodyPr>
              <a:p>
                <a:r>
                  <a:rPr lang="en-US" altLang="zh-CN" sz="2400" b="1">
                    <a:solidFill>
                      <a:schemeClr val="accent2">
                        <a:lumMod val="75000"/>
                      </a:schemeClr>
                    </a:solidFill>
                    <a:latin typeface="Times New Roman" panose="02020603050405020304" charset="0"/>
                    <a:cs typeface="Times New Roman" panose="02020603050405020304" charset="0"/>
                  </a:rPr>
                  <a:t>Task 4</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sp>
            <p:nvSpPr>
              <p:cNvPr id="11" name="文本框 10"/>
              <p:cNvSpPr txBox="1"/>
              <p:nvPr/>
            </p:nvSpPr>
            <p:spPr>
              <a:xfrm>
                <a:off x="2297" y="2029"/>
                <a:ext cx="12342" cy="725"/>
              </a:xfrm>
              <a:prstGeom prst="rect">
                <a:avLst/>
              </a:prstGeom>
              <a:noFill/>
            </p:spPr>
            <p:txBody>
              <a:bodyPr wrap="square" rtlCol="0">
                <a:spAutoFit/>
              </a:bodyPr>
              <a:p>
                <a:r>
                  <a:rPr lang="en-US" altLang="zh-CN" sz="2400" b="1" i="1">
                    <a:solidFill>
                      <a:schemeClr val="accent1"/>
                    </a:solidFill>
                    <a:latin typeface="Times New Roman" panose="02020603050405020304" charset="0"/>
                    <a:cs typeface="Times New Roman" panose="02020603050405020304" charset="0"/>
                  </a:rPr>
                  <a:t>Identify the type of methodology of the following samples.</a:t>
                </a:r>
                <a:endParaRPr lang="zh-CN" altLang="en-US" sz="2400" b="1" i="1">
                  <a:solidFill>
                    <a:schemeClr val="accent1"/>
                  </a:solidFill>
                  <a:latin typeface="Times New Roman" panose="02020603050405020304" charset="0"/>
                  <a:cs typeface="Times New Roman" panose="02020603050405020304" charset="0"/>
                </a:endParaRPr>
              </a:p>
            </p:txBody>
          </p:sp>
          <p:sp>
            <p:nvSpPr>
              <p:cNvPr id="21" name="矩形: 圆角 36"/>
              <p:cNvSpPr/>
              <p:nvPr>
                <p:custDataLst>
                  <p:tags r:id="rId8"/>
                </p:custDataLst>
              </p:nvPr>
            </p:nvSpPr>
            <p:spPr>
              <a:xfrm>
                <a:off x="1689" y="4205"/>
                <a:ext cx="15823" cy="5567"/>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r>
                  <a:rPr lang="en-US" altLang="zh-CN" dirty="0">
                    <a:solidFill>
                      <a:schemeClr val="tx2"/>
                    </a:solidFill>
                    <a:latin typeface="Times New Roman" panose="02020603050405020304" charset="0"/>
                    <a:ea typeface="方正细谭黑简体"/>
                    <a:cs typeface="Times New Roman" panose="02020603050405020304" charset="0"/>
                    <a:sym typeface="Calibri Light" panose="020F0302020204030204"/>
                  </a:rPr>
                  <a:t> </a:t>
                </a:r>
                <a:endParaRPr lang="en-US" altLang="zh-CN"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ctr" fontAlgn="auto">
                  <a:extLst>
                    <a:ext uri="{35155182-B16C-46BC-9424-99874614C6A1}">
                      <wpsdc:indentchars xmlns:wpsdc="http://www.wps.cn/officeDocument/2017/drawingmlCustomData" val="200" checksum="4158780845"/>
                    </a:ext>
                  </a:extLst>
                </a:pPr>
                <a:r>
                  <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Bibliometric Analysis Method</a:t>
                </a:r>
                <a:endPar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The rapid rate of scientific publication has made it challenging to obtain knowledge about the overall structure of a field using traditional methods based on manual analysis. To solve this issue, several software tools for bibliometric analysis of the literature have been developed in the past decade that can provide an overview of the research landscape using text-mining methods. The input data for term co-occurrence analysis can be downloaded from scientific databases such as the Web of Science (WoS) and Scopus. </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grpSp>
        <p:sp>
          <p:nvSpPr>
            <p:cNvPr id="13" name="文本框 12"/>
            <p:cNvSpPr txBox="1"/>
            <p:nvPr/>
          </p:nvSpPr>
          <p:spPr>
            <a:xfrm>
              <a:off x="2151" y="4206"/>
              <a:ext cx="3000" cy="725"/>
            </a:xfrm>
            <a:prstGeom prst="rect">
              <a:avLst/>
            </a:prstGeom>
            <a:noFill/>
          </p:spPr>
          <p:txBody>
            <a:bodyPr wrap="square" rtlCol="0">
              <a:spAutoFit/>
            </a:bodyPr>
            <a:p>
              <a:r>
                <a:rPr lang="en-US" altLang="zh-CN" sz="2400" b="1">
                  <a:solidFill>
                    <a:schemeClr val="accent1"/>
                  </a:solidFill>
                  <a:latin typeface="Times New Roman" panose="02020603050405020304" charset="0"/>
                  <a:cs typeface="Times New Roman" panose="02020603050405020304" charset="0"/>
                </a:rPr>
                <a:t>Sample 1</a:t>
              </a:r>
              <a:endParaRPr lang="en-US" altLang="zh-CN" sz="2400" b="1">
                <a:solidFill>
                  <a:schemeClr val="accent1"/>
                </a:solidFill>
                <a:latin typeface="Times New Roman" panose="02020603050405020304" charset="0"/>
                <a:cs typeface="Times New Roman" panose="02020603050405020304" charset="0"/>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1" name="矩形: 圆角 36"/>
          <p:cNvSpPr/>
          <p:nvPr>
            <p:custDataLst>
              <p:tags r:id="rId2"/>
            </p:custDataLst>
          </p:nvPr>
        </p:nvSpPr>
        <p:spPr>
          <a:xfrm>
            <a:off x="1072515" y="832485"/>
            <a:ext cx="10047605" cy="541845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In a recent study on human mobility behavior in COVID-19 by Benita (2021), bibliometric analysis is adopted to conduct a systematic literature review.</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In this study, we used WoS for its broad coverage of quality peer-reviewed articles related to the topic. A broad-based search string that includes different variants of terms related to climate change mitigation and tourism was used to retrieve relevant articles. The terms used in the search were selected in a way to cover multiple issues related to climate change and tourism. The literature search was conducted on February 28, 2020, with 850 returned articles. </a:t>
            </a: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The terms used in the search were selected in a way to cover multiple issues related to climate change and tourism. The literature search was conducted on February 28, 2020, with 850 returned articles. Titles and abstracts of these articles were screened to select those that are within the scope of the paper.</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par>
    </p:tnLst>
    <p:bldLst>
      <p:bldP spid="21" grpId="1"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1" name="矩形: 圆角 36"/>
          <p:cNvSpPr/>
          <p:nvPr>
            <p:custDataLst>
              <p:tags r:id="rId2"/>
            </p:custDataLst>
          </p:nvPr>
        </p:nvSpPr>
        <p:spPr>
          <a:xfrm>
            <a:off x="833755" y="530860"/>
            <a:ext cx="10286365" cy="113157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In the end, 772 articles were selected for final analysis using the VOS viewer. The output of the term co-occurrence analysis (see Fig. 1) is a network of nodes and links.</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pic>
        <p:nvPicPr>
          <p:cNvPr id="6" name="图片 5" descr="捕获"/>
          <p:cNvPicPr>
            <a:picLocks noChangeAspect="1"/>
          </p:cNvPicPr>
          <p:nvPr/>
        </p:nvPicPr>
        <p:blipFill>
          <a:blip r:embed="rId3"/>
          <a:stretch>
            <a:fillRect/>
          </a:stretch>
        </p:blipFill>
        <p:spPr>
          <a:xfrm>
            <a:off x="1689100" y="1670050"/>
            <a:ext cx="8844915" cy="4488180"/>
          </a:xfrm>
          <a:prstGeom prst="rect">
            <a:avLst/>
          </a:prstGeom>
        </p:spPr>
      </p:pic>
      <p:sp>
        <p:nvSpPr>
          <p:cNvPr id="7" name="文本框 6"/>
          <p:cNvSpPr txBox="1"/>
          <p:nvPr/>
        </p:nvSpPr>
        <p:spPr>
          <a:xfrm>
            <a:off x="2524125" y="6166485"/>
            <a:ext cx="6841490" cy="368300"/>
          </a:xfrm>
          <a:prstGeom prst="rect">
            <a:avLst/>
          </a:prstGeom>
          <a:noFill/>
        </p:spPr>
        <p:txBody>
          <a:bodyPr wrap="square" rtlCol="0">
            <a:spAutoFit/>
          </a:bodyPr>
          <a:p>
            <a:pPr algn="ctr"/>
            <a:r>
              <a:rPr lang="en-US" altLang="zh-CN">
                <a:latin typeface="Times New Roman" panose="02020603050405020304" charset="0"/>
                <a:cs typeface="Times New Roman" panose="02020603050405020304" charset="0"/>
              </a:rPr>
              <a:t>Fig. 1 The output of the term co-occurrence analysis</a:t>
            </a:r>
            <a:endParaRPr lang="zh-CN" altLang="en-US">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par>
    </p:tnLst>
    <p:bldLst>
      <p:bldP spid="21" grpId="1"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1" name="矩形: 圆角 36"/>
          <p:cNvSpPr/>
          <p:nvPr>
            <p:custDataLst>
              <p:tags r:id="rId2"/>
            </p:custDataLst>
          </p:nvPr>
        </p:nvSpPr>
        <p:spPr>
          <a:xfrm>
            <a:off x="1072515" y="1546225"/>
            <a:ext cx="10047605" cy="375412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Each node represents a term, and node size is proportional to its frequency of occurrence. Terms that have co-occurred are linked to each other, and link width is proportional to the strength of the connection between two terms. In other words, terms that have co-occurred more frequently are connected by wider links. The frequently co-occurred terms establish clusters that represent major thematic focus areas.</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
        <p:nvSpPr>
          <p:cNvPr id="4" name="文本框 3"/>
          <p:cNvSpPr txBox="1"/>
          <p:nvPr/>
        </p:nvSpPr>
        <p:spPr>
          <a:xfrm>
            <a:off x="7016115" y="1748155"/>
            <a:ext cx="3810635" cy="455295"/>
          </a:xfrm>
          <a:prstGeom prst="rect">
            <a:avLst/>
          </a:prstGeom>
          <a:noFill/>
        </p:spPr>
        <p:txBody>
          <a:bodyPr wrap="square" rtlCol="0">
            <a:noAutofit/>
          </a:bodyPr>
          <a:p>
            <a:r>
              <a:rPr lang="en-US" altLang="zh-CN" sz="2400">
                <a:solidFill>
                  <a:srgbClr val="FF0000"/>
                </a:solidFill>
                <a:latin typeface="Times New Roman" panose="02020603050405020304" charset="0"/>
                <a:cs typeface="Times New Roman" panose="02020603050405020304" charset="0"/>
                <a:sym typeface="+mn-ea"/>
              </a:rPr>
              <a:t>C. Mixed methods approach</a:t>
            </a:r>
            <a:endParaRPr lang="en-US" altLang="zh-CN" sz="2400">
              <a:solidFill>
                <a:srgbClr val="FF0000"/>
              </a:solidFill>
              <a:latin typeface="Times New Roman" panose="02020603050405020304" charset="0"/>
              <a:cs typeface="Times New Roman" panose="02020603050405020304" charset="0"/>
            </a:endParaRPr>
          </a:p>
          <a:p>
            <a:endParaRPr lang="en-US" altLang="zh-CN" sz="24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1" animBg="1"/>
      <p:bldP spid="4" grpId="0"/>
      <p:bldP spid="4" grpId="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8" name="AutoShape 110"/>
          <p:cNvSpPr/>
          <p:nvPr>
            <p:custDataLst>
              <p:tags r:id="rId2"/>
            </p:custDataLst>
          </p:nvPr>
        </p:nvSpPr>
        <p:spPr bwMode="auto">
          <a:xfrm>
            <a:off x="4556760" y="3616325"/>
            <a:ext cx="1062990" cy="28765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solidFill>
            <a:schemeClr val="bg1"/>
          </a:solidFill>
          <a:ln>
            <a:noFill/>
          </a:ln>
          <a:effectLst/>
        </p:spPr>
        <p:txBody>
          <a:bodyPr lIns="25400" tIns="25400" rIns="25400" bIns="2540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Light" panose="020F0302020204030204"/>
              <a:ea typeface="方正细谭黑简体"/>
              <a:sym typeface="Calibri Light" panose="020F0302020204030204"/>
            </a:endParaRPr>
          </a:p>
        </p:txBody>
      </p:sp>
      <p:grpSp>
        <p:nvGrpSpPr>
          <p:cNvPr id="16" name="组合 15"/>
          <p:cNvGrpSpPr/>
          <p:nvPr/>
        </p:nvGrpSpPr>
        <p:grpSpPr>
          <a:xfrm>
            <a:off x="1072515" y="622935"/>
            <a:ext cx="10047605" cy="5582285"/>
            <a:chOff x="1689" y="4205"/>
            <a:chExt cx="15823" cy="5567"/>
          </a:xfrm>
        </p:grpSpPr>
        <p:sp>
          <p:nvSpPr>
            <p:cNvPr id="21" name="矩形: 圆角 36"/>
            <p:cNvSpPr/>
            <p:nvPr>
              <p:custDataLst>
                <p:tags r:id="rId3"/>
              </p:custDataLst>
            </p:nvPr>
          </p:nvSpPr>
          <p:spPr>
            <a:xfrm>
              <a:off x="1689" y="4205"/>
              <a:ext cx="15823" cy="5567"/>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r>
                <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                                           Multiple-Case Study</a:t>
              </a:r>
              <a:endPar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A multiple-case method is adopted to examine the global aviation industry, with individual airlines as units of analysis (Yin, 2003). The top 20 largest commercial airlines in the world, in terms of aircraft size, are selected to assess their above-mentioned performance, based on their public disclosures in February/March. Under supervision for a systematic approach to data collection and analysis, five independent researchers reviewed such disclosures and evaluated their performance against the adopted framework of sustainability strategies for the industry. Each researcher was initially assigned to assess four airlines regarding compliance and performance; subsequently, the results were compared to ensure consistency in terms of biases.</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
          <p:nvSpPr>
            <p:cNvPr id="13" name="文本框 12"/>
            <p:cNvSpPr txBox="1"/>
            <p:nvPr/>
          </p:nvSpPr>
          <p:spPr>
            <a:xfrm>
              <a:off x="2151" y="4206"/>
              <a:ext cx="3000" cy="459"/>
            </a:xfrm>
            <a:prstGeom prst="rect">
              <a:avLst/>
            </a:prstGeom>
            <a:noFill/>
          </p:spPr>
          <p:txBody>
            <a:bodyPr wrap="square" rtlCol="0">
              <a:spAutoFit/>
            </a:bodyPr>
            <a:p>
              <a:r>
                <a:rPr lang="en-US" altLang="zh-CN" sz="2400" b="1">
                  <a:solidFill>
                    <a:schemeClr val="accent1"/>
                  </a:solidFill>
                  <a:latin typeface="Times New Roman" panose="02020603050405020304" charset="0"/>
                  <a:cs typeface="Times New Roman" panose="02020603050405020304" charset="0"/>
                </a:rPr>
                <a:t>Sa</a:t>
              </a:r>
              <a:r>
                <a:rPr lang="en-US" altLang="zh-CN" sz="2400" b="1">
                  <a:solidFill>
                    <a:srgbClr val="4472C4"/>
                  </a:solidFill>
                  <a:latin typeface="Times New Roman" panose="02020603050405020304" charset="0"/>
                  <a:cs typeface="Times New Roman" panose="02020603050405020304" charset="0"/>
                </a:rPr>
                <a:t>m</a:t>
              </a:r>
              <a:r>
                <a:rPr lang="en-US" altLang="zh-CN" sz="2400" b="1">
                  <a:solidFill>
                    <a:schemeClr val="accent1"/>
                  </a:solidFill>
                  <a:latin typeface="Times New Roman" panose="02020603050405020304" charset="0"/>
                  <a:cs typeface="Times New Roman" panose="02020603050405020304" charset="0"/>
                </a:rPr>
                <a:t>ple 2</a:t>
              </a:r>
              <a:endParaRPr lang="en-US" altLang="zh-CN" sz="2400" b="1">
                <a:solidFill>
                  <a:schemeClr val="accent1"/>
                </a:solidFill>
                <a:latin typeface="Times New Roman" panose="02020603050405020304" charset="0"/>
                <a:cs typeface="Times New Roman" panose="02020603050405020304" charset="0"/>
              </a:endParaRPr>
            </a:p>
          </p:txBody>
        </p:sp>
      </p:grpSp>
      <p:sp>
        <p:nvSpPr>
          <p:cNvPr id="10" name="文本框 9"/>
          <p:cNvSpPr txBox="1"/>
          <p:nvPr/>
        </p:nvSpPr>
        <p:spPr>
          <a:xfrm>
            <a:off x="7515860" y="836930"/>
            <a:ext cx="3810635" cy="455295"/>
          </a:xfrm>
          <a:prstGeom prst="rect">
            <a:avLst/>
          </a:prstGeom>
          <a:noFill/>
        </p:spPr>
        <p:txBody>
          <a:bodyPr wrap="square" rtlCol="0">
            <a:noAutofit/>
          </a:bodyPr>
          <a:p>
            <a:r>
              <a:rPr lang="en-US" altLang="zh-CN" sz="2400">
                <a:solidFill>
                  <a:srgbClr val="FF0000"/>
                </a:solidFill>
                <a:latin typeface="Times New Roman" panose="02020603050405020304" charset="0"/>
                <a:cs typeface="Times New Roman" panose="02020603050405020304" charset="0"/>
                <a:sym typeface="+mn-ea"/>
              </a:rPr>
              <a:t>A. Quantitative approach</a:t>
            </a:r>
            <a:endParaRPr lang="en-US" altLang="zh-CN" sz="2400">
              <a:solidFill>
                <a:srgbClr val="FF0000"/>
              </a:solidFill>
              <a:latin typeface="Times New Roman" panose="02020603050405020304" charset="0"/>
              <a:cs typeface="Times New Roman" panose="02020603050405020304" charset="0"/>
              <a:sym typeface="+mn-ea"/>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821055" y="955040"/>
            <a:ext cx="10442575" cy="535241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50000"/>
              </a:lnSpc>
            </a:pPr>
            <a:r>
              <a:rPr lang="en-US" altLang="zh-CN" sz="2400" b="1">
                <a:solidFill>
                  <a:schemeClr val="accent2">
                    <a:lumMod val="75000"/>
                  </a:schemeClr>
                </a:solidFill>
                <a:latin typeface="Times New Roman" panose="02020603050405020304" charset="0"/>
                <a:cs typeface="Times New Roman" panose="02020603050405020304" charset="0"/>
                <a:sym typeface="+mn-ea"/>
              </a:rPr>
              <a:t>Model 1</a:t>
            </a:r>
            <a:endPar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r>
              <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3. Materials and Methods</a:t>
            </a:r>
            <a:endPar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r>
              <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3.1 Variables</a:t>
            </a:r>
            <a:endPar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r>
              <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3.1.1 Dependent Variable</a:t>
            </a:r>
            <a:endPar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The measure of the quality of economic growth (quality: high quality of economic growth mode) should be growth with stability, sustainability and efficiency of broadly measuring the quality of economic development (Peng et al., 2020a; Peng et al., 2020b; Peng et al., 2021). The evaluation system of this article selects the growth efficiency, stability, and sustainability of three classification indices, drawing lessons from Sui’s (2017) method of sub-indices of the following chosen dimensions for each classification index.</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
        <p:nvSpPr>
          <p:cNvPr id="7" name="文本框 6"/>
          <p:cNvSpPr txBox="1"/>
          <p:nvPr/>
        </p:nvSpPr>
        <p:spPr>
          <a:xfrm>
            <a:off x="441960" y="0"/>
            <a:ext cx="4319905" cy="583565"/>
          </a:xfrm>
          <a:prstGeom prst="rect">
            <a:avLst/>
          </a:prstGeom>
          <a:solidFill>
            <a:schemeClr val="accent1">
              <a:lumMod val="75000"/>
            </a:schemeClr>
          </a:solidFill>
        </p:spPr>
        <p:txBody>
          <a:bodyPr wrap="square" rtlCol="0">
            <a:spAutoFit/>
          </a:bodyPr>
          <a:p>
            <a:r>
              <a:rPr lang="en-US" altLang="zh-CN" sz="2000" b="1">
                <a:sym typeface="Calibri Light" panose="020F0302020204030204"/>
              </a:rPr>
              <a:t> </a:t>
            </a:r>
            <a:r>
              <a:rPr lang="en-US" altLang="zh-CN" sz="3200" b="1">
                <a:solidFill>
                  <a:schemeClr val="bg1"/>
                </a:solidFill>
                <a:sym typeface="Calibri Light" panose="020F0302020204030204"/>
              </a:rPr>
              <a:t>Models and Analysis</a:t>
            </a:r>
            <a:endParaRPr lang="en-US" altLang="zh-CN" sz="3200" b="1">
              <a:solidFill>
                <a:schemeClr val="bg1"/>
              </a:solidFill>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8" name="AutoShape 110"/>
          <p:cNvSpPr/>
          <p:nvPr>
            <p:custDataLst>
              <p:tags r:id="rId2"/>
            </p:custDataLst>
          </p:nvPr>
        </p:nvSpPr>
        <p:spPr bwMode="auto">
          <a:xfrm>
            <a:off x="4556760" y="3616325"/>
            <a:ext cx="1062990" cy="28765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solidFill>
            <a:schemeClr val="bg1"/>
          </a:solidFill>
          <a:ln>
            <a:noFill/>
          </a:ln>
          <a:effectLst/>
        </p:spPr>
        <p:txBody>
          <a:bodyPr lIns="25400" tIns="25400" rIns="25400" bIns="2540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Light" panose="020F0302020204030204"/>
              <a:ea typeface="方正细谭黑简体"/>
              <a:sym typeface="Calibri Light" panose="020F0302020204030204"/>
            </a:endParaRPr>
          </a:p>
        </p:txBody>
      </p:sp>
      <p:grpSp>
        <p:nvGrpSpPr>
          <p:cNvPr id="16" name="组合 15"/>
          <p:cNvGrpSpPr/>
          <p:nvPr/>
        </p:nvGrpSpPr>
        <p:grpSpPr>
          <a:xfrm>
            <a:off x="1072515" y="622935"/>
            <a:ext cx="10047605" cy="5582285"/>
            <a:chOff x="1689" y="4205"/>
            <a:chExt cx="15823" cy="5567"/>
          </a:xfrm>
        </p:grpSpPr>
        <p:sp>
          <p:nvSpPr>
            <p:cNvPr id="21" name="矩形: 圆角 36"/>
            <p:cNvSpPr/>
            <p:nvPr>
              <p:custDataLst>
                <p:tags r:id="rId3"/>
              </p:custDataLst>
            </p:nvPr>
          </p:nvSpPr>
          <p:spPr>
            <a:xfrm>
              <a:off x="1689" y="4205"/>
              <a:ext cx="15823" cy="5567"/>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r>
                <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                                           </a:t>
              </a:r>
              <a:endPar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Following the completion of labeling, the raters reached agreements on 1,522 tweets, and held opposite judgments on 42 tweets. The overall consistency of raters’ answers was then measured by using Cohen’s kappa coefficient (κ), which ranges from 0 (no agreement) to 1 (perfect agreement). In our experiment, a substantial alignment between the two raters was observed (κ=0.68). To address the different judgments among raters, only tweets that were mutually recognized as unrelated to the BRI were removed. As a result, 1,515 tweets were removed from the raw data and 49 tweets were retained. This added up to 500,711 tweets in the pre-processed dataset. Subsequently, 714,794 retweets that stemmed from the reposting of pre-processed tweets were further collected by using Tweepy. Throughout the data collection and pre-processing, the process was overseen by two of the authors, both of whom are Ph.D. holders.</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
          <p:nvSpPr>
            <p:cNvPr id="13" name="文本框 12"/>
            <p:cNvSpPr txBox="1"/>
            <p:nvPr/>
          </p:nvSpPr>
          <p:spPr>
            <a:xfrm>
              <a:off x="2151" y="4206"/>
              <a:ext cx="3000" cy="459"/>
            </a:xfrm>
            <a:prstGeom prst="rect">
              <a:avLst/>
            </a:prstGeom>
            <a:noFill/>
          </p:spPr>
          <p:txBody>
            <a:bodyPr wrap="square" rtlCol="0">
              <a:spAutoFit/>
            </a:bodyPr>
            <a:p>
              <a:r>
                <a:rPr lang="en-US" altLang="zh-CN" sz="2400" b="1">
                  <a:solidFill>
                    <a:schemeClr val="accent1"/>
                  </a:solidFill>
                  <a:latin typeface="Times New Roman" panose="02020603050405020304" charset="0"/>
                  <a:cs typeface="Times New Roman" panose="02020603050405020304" charset="0"/>
                </a:rPr>
                <a:t>Sample 3</a:t>
              </a:r>
              <a:endParaRPr lang="en-US" altLang="zh-CN" sz="2400" b="1">
                <a:solidFill>
                  <a:schemeClr val="accent1"/>
                </a:solidFill>
                <a:latin typeface="Times New Roman" panose="02020603050405020304" charset="0"/>
                <a:cs typeface="Times New Roman" panose="02020603050405020304" charset="0"/>
              </a:endParaRPr>
            </a:p>
          </p:txBody>
        </p:sp>
      </p:grpSp>
      <p:sp>
        <p:nvSpPr>
          <p:cNvPr id="10" name="文本框 9"/>
          <p:cNvSpPr txBox="1"/>
          <p:nvPr/>
        </p:nvSpPr>
        <p:spPr>
          <a:xfrm>
            <a:off x="7515860" y="694690"/>
            <a:ext cx="3810635" cy="455295"/>
          </a:xfrm>
          <a:prstGeom prst="rect">
            <a:avLst/>
          </a:prstGeom>
          <a:noFill/>
        </p:spPr>
        <p:txBody>
          <a:bodyPr wrap="square" rtlCol="0">
            <a:noAutofit/>
          </a:bodyPr>
          <a:p>
            <a:r>
              <a:rPr lang="en-US" altLang="zh-CN" sz="2400">
                <a:solidFill>
                  <a:srgbClr val="FF0000"/>
                </a:solidFill>
                <a:latin typeface="Times New Roman" panose="02020603050405020304" charset="0"/>
                <a:cs typeface="Times New Roman" panose="02020603050405020304" charset="0"/>
                <a:sym typeface="+mn-ea"/>
              </a:rPr>
              <a:t>B. Qualitative approach</a:t>
            </a:r>
            <a:endParaRPr lang="en-US" altLang="zh-CN" sz="2400">
              <a:solidFill>
                <a:srgbClr val="FF0000"/>
              </a:solidFill>
              <a:latin typeface="Times New Roman" panose="02020603050405020304" charset="0"/>
              <a:cs typeface="Times New Roman" panose="02020603050405020304" charset="0"/>
              <a:sym typeface="+mn-ea"/>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3565"/>
            <a:ext cx="11308715" cy="59359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1145540" y="803910"/>
            <a:ext cx="8183880" cy="521970"/>
          </a:xfrm>
          <a:prstGeom prst="rect">
            <a:avLst/>
          </a:prstGeom>
          <a:solidFill>
            <a:srgbClr val="ABC0D1"/>
          </a:solidFill>
        </p:spPr>
        <p:txBody>
          <a:bodyPr wrap="square" rtlCol="0">
            <a:spAutoFit/>
          </a:bodyPr>
          <a:lstStyle/>
          <a:p>
            <a:r>
              <a:rPr lang="en-US" altLang="zh-CN" sz="2800" b="1">
                <a:latin typeface="Times New Roman" panose="02020603050405020304" charset="0"/>
                <a:cs typeface="Times New Roman" panose="02020603050405020304" charset="0"/>
              </a:rPr>
              <a:t>A. Identifying Ingredients in the Methods Section</a:t>
            </a:r>
            <a:endParaRPr lang="en-US" altLang="zh-CN" sz="2800" b="1">
              <a:latin typeface="Times New Roman" panose="02020603050405020304" charset="0"/>
              <a:cs typeface="Times New Roman" panose="02020603050405020304" charset="0"/>
            </a:endParaRPr>
          </a:p>
        </p:txBody>
      </p:sp>
      <p:sp>
        <p:nvSpPr>
          <p:cNvPr id="6" name="文本框 5"/>
          <p:cNvSpPr txBox="1"/>
          <p:nvPr/>
        </p:nvSpPr>
        <p:spPr>
          <a:xfrm>
            <a:off x="441325" y="0"/>
            <a:ext cx="4796155" cy="583565"/>
          </a:xfrm>
          <a:prstGeom prst="rect">
            <a:avLst/>
          </a:prstGeom>
          <a:solidFill>
            <a:schemeClr val="accent1">
              <a:lumMod val="75000"/>
            </a:schemeClr>
          </a:solidFill>
        </p:spPr>
        <p:txBody>
          <a:bodyPr wrap="square" rtlCol="0">
            <a:spAutoFit/>
          </a:bodyPr>
          <a:p>
            <a:r>
              <a:rPr lang="en-US" altLang="zh-CN" sz="3200" b="1">
                <a:solidFill>
                  <a:schemeClr val="bg1"/>
                </a:solidFill>
              </a:rPr>
              <a:t>Academic Wrting S</a:t>
            </a:r>
            <a:r>
              <a:rPr lang="en-US" altLang="zh-CN" sz="3200" b="1">
                <a:solidFill>
                  <a:schemeClr val="bg1"/>
                </a:solidFill>
              </a:rPr>
              <a:t>kills</a:t>
            </a:r>
            <a:endParaRPr lang="en-US" altLang="zh-CN" sz="3200" b="1">
              <a:solidFill>
                <a:schemeClr val="bg1"/>
              </a:solidFill>
            </a:endParaRPr>
          </a:p>
        </p:txBody>
      </p:sp>
      <p:sp>
        <p:nvSpPr>
          <p:cNvPr id="5" name="文本框 4"/>
          <p:cNvSpPr txBox="1"/>
          <p:nvPr/>
        </p:nvSpPr>
        <p:spPr>
          <a:xfrm>
            <a:off x="1111250" y="1484630"/>
            <a:ext cx="9953625" cy="3969385"/>
          </a:xfrm>
          <a:prstGeom prst="rect">
            <a:avLst/>
          </a:prstGeom>
          <a:noFill/>
        </p:spPr>
        <p:txBody>
          <a:bodyPr wrap="square" rtlCol="0">
            <a:spAutoFit/>
          </a:bodyPr>
          <a:p>
            <a:pPr algn="l">
              <a:buClrTx/>
              <a:buSzTx/>
              <a:buFontTx/>
            </a:pPr>
            <a:r>
              <a:rPr lang="en-US" altLang="zh-CN" sz="2800" b="1">
                <a:solidFill>
                  <a:schemeClr val="accent2">
                    <a:lumMod val="75000"/>
                  </a:schemeClr>
                </a:solidFill>
                <a:latin typeface="Times New Roman" panose="02020603050405020304" charset="0"/>
                <a:cs typeface="Times New Roman" panose="02020603050405020304" charset="0"/>
              </a:rPr>
              <a:t>1. Participants</a:t>
            </a:r>
            <a:endParaRPr lang="en-US" altLang="zh-CN" sz="2800" b="1">
              <a:solidFill>
                <a:schemeClr val="accent2">
                  <a:lumMod val="75000"/>
                </a:schemeClr>
              </a:solidFill>
              <a:latin typeface="Times New Roman" panose="02020603050405020304" charset="0"/>
              <a:cs typeface="Times New Roman" panose="02020603050405020304" charset="0"/>
            </a:endParaRPr>
          </a:p>
          <a:p>
            <a:pPr algn="l">
              <a:buClrTx/>
              <a:buSzTx/>
              <a:buFontTx/>
            </a:pPr>
            <a:endParaRPr lang="en-US" altLang="zh-CN" sz="2800">
              <a:latin typeface="Times New Roman" panose="02020603050405020304" charset="0"/>
              <a:cs typeface="Times New Roman" panose="02020603050405020304" charset="0"/>
            </a:endParaRPr>
          </a:p>
          <a:p>
            <a:pPr indent="711200" algn="just" fontAlgn="auto">
              <a:buClrTx/>
              <a:buSzTx/>
              <a:buFontTx/>
              <a:extLst>
                <a:ext uri="{35155182-B16C-46BC-9424-99874614C6A1}">
                  <wpsdc:indentchars xmlns:wpsdc="http://www.wps.cn/officeDocument/2017/drawingmlCustomData" val="200" checksum="3773799597"/>
                </a:ext>
              </a:extLst>
            </a:pPr>
            <a:r>
              <a:rPr lang="en-US" altLang="zh-CN" sz="2800" b="1">
                <a:latin typeface="Times New Roman" panose="02020603050405020304" charset="0"/>
                <a:cs typeface="Times New Roman" panose="02020603050405020304" charset="0"/>
              </a:rPr>
              <a:t>Participants</a:t>
            </a:r>
            <a:r>
              <a:rPr lang="en-US" altLang="zh-CN" sz="2800">
                <a:latin typeface="Times New Roman" panose="02020603050405020304" charset="0"/>
                <a:cs typeface="Times New Roman" panose="02020603050405020304" charset="0"/>
              </a:rPr>
              <a:t> refer to the subjects of the experiment, plants, animals, humans or other entities that you conduct your study with so as to collect the data. In this segment, you report the method of sampling, the sample size, and the characteristics of the subjects, including but not limited to age, gender, ethnicity, religion, level of education, socioeconomic status and other relevant demographics.</a:t>
            </a:r>
            <a:endParaRPr lang="en-US" altLang="zh-CN" sz="2800">
              <a:latin typeface="Times New Roman" panose="02020603050405020304" charset="0"/>
              <a:cs typeface="Times New Roman" panose="02020603050405020304" charset="0"/>
            </a:endParaRPr>
          </a:p>
          <a:p>
            <a:pPr algn="l">
              <a:buClrTx/>
              <a:buSzTx/>
              <a:buFontTx/>
            </a:pPr>
            <a:endParaRPr lang="en-US" altLang="zh-CN" sz="2800" b="1">
              <a:solidFill>
                <a:schemeClr val="accent2">
                  <a:lumMod val="75000"/>
                </a:schemeClr>
              </a:solidFill>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文本框 8"/>
          <p:cNvSpPr txBox="1"/>
          <p:nvPr/>
        </p:nvSpPr>
        <p:spPr>
          <a:xfrm>
            <a:off x="982345" y="546100"/>
            <a:ext cx="10182225" cy="5469255"/>
          </a:xfrm>
          <a:prstGeom prst="rect">
            <a:avLst/>
          </a:prstGeom>
          <a:noFill/>
        </p:spPr>
        <p:txBody>
          <a:bodyPr wrap="square" rtlCol="0">
            <a:noAutofit/>
          </a:bodyPr>
          <a:lstStyle/>
          <a:p>
            <a:pPr indent="0" algn="just" fontAlgn="auto">
              <a:lnSpc>
                <a:spcPct val="125000"/>
              </a:lnSpc>
            </a:pPr>
            <a:r>
              <a:rPr lang="en-US" altLang="zh-CN" sz="2400" b="1">
                <a:solidFill>
                  <a:srgbClr val="4472C4"/>
                </a:solidFill>
                <a:latin typeface="Times New Roman" panose="02020603050405020304" charset="0"/>
                <a:cs typeface="Times New Roman" panose="02020603050405020304" charset="0"/>
                <a:sym typeface="+mn-ea"/>
              </a:rPr>
              <a:t>Example</a:t>
            </a:r>
            <a:endParaRPr lang="en-US" altLang="zh-CN" sz="2400">
              <a:solidFill>
                <a:srgbClr val="4472C4"/>
              </a:solidFill>
              <a:latin typeface="Times New Roman" panose="02020603050405020304" charset="0"/>
              <a:cs typeface="Times New Roman" panose="02020603050405020304" charset="0"/>
            </a:endParaRPr>
          </a:p>
          <a:p>
            <a:pPr indent="609600" algn="just" fontAlgn="auto">
              <a:lnSpc>
                <a:spcPct val="120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We contracted Qualtrics LLC, a survey research agency, to conduct surveys in eight countries, including the United States, China, Singapore, Indonesia, Malaysia, the Philippines, Thailand, and Vietnam. We used a quota sampling approach to match the sample to population parameters focusing on age and gender quotas. This was done to generalize our findings to the national adult population. The surveys were conducted concurrently in June 2022 and were translated into national languages. We gathered 1,008 participants (on average) per country—the United States (N =1,010), China (N =1,010), Singapore (N =1,008), Indonesia (N =1,010), Malaysia (N =1,002), the Philippines (N =1,010), Thailand (N = 1,010), and Vietnam (N = 1,010). The study was approved by the institutional review board at Nanyang Technological University.</a:t>
            </a:r>
            <a:endParaRPr lang="en-US" altLang="zh-CN" sz="2400" i="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endParaRPr lang="en-US" altLang="zh-CN" sz="2400" i="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endParaRPr lang="en-US" altLang="zh-CN" sz="24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3565"/>
            <a:ext cx="11308715" cy="59359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1111250" y="1173480"/>
            <a:ext cx="9953625" cy="3538220"/>
          </a:xfrm>
          <a:prstGeom prst="rect">
            <a:avLst/>
          </a:prstGeom>
          <a:noFill/>
        </p:spPr>
        <p:txBody>
          <a:bodyPr wrap="square" rtlCol="0">
            <a:spAutoFit/>
          </a:bodyPr>
          <a:p>
            <a:pPr algn="just">
              <a:buClrTx/>
              <a:buSzTx/>
              <a:buFontTx/>
            </a:pPr>
            <a:r>
              <a:rPr lang="en-US" altLang="zh-CN" sz="2800" b="1">
                <a:solidFill>
                  <a:schemeClr val="accent2">
                    <a:lumMod val="75000"/>
                  </a:schemeClr>
                </a:solidFill>
                <a:latin typeface="Times New Roman" panose="02020603050405020304" charset="0"/>
                <a:cs typeface="Times New Roman" panose="02020603050405020304" charset="0"/>
              </a:rPr>
              <a:t>2. Sample size</a:t>
            </a:r>
            <a:endParaRPr lang="en-US" altLang="zh-CN" sz="2800" b="1">
              <a:solidFill>
                <a:schemeClr val="accent2">
                  <a:lumMod val="75000"/>
                </a:schemeClr>
              </a:solidFill>
              <a:latin typeface="Times New Roman" panose="02020603050405020304" charset="0"/>
              <a:cs typeface="Times New Roman" panose="02020603050405020304" charset="0"/>
            </a:endParaRPr>
          </a:p>
          <a:p>
            <a:pPr algn="just">
              <a:buClrTx/>
              <a:buSzTx/>
              <a:buFontTx/>
            </a:pPr>
            <a:endParaRPr lang="en-US" altLang="zh-CN" sz="2800">
              <a:latin typeface="Times New Roman" panose="02020603050405020304" charset="0"/>
              <a:cs typeface="Times New Roman" panose="02020603050405020304" charset="0"/>
            </a:endParaRPr>
          </a:p>
          <a:p>
            <a:pPr indent="711200" algn="just" fontAlgn="auto">
              <a:buClrTx/>
              <a:buSzTx/>
              <a:buFontTx/>
              <a:extLst>
                <a:ext uri="{35155182-B16C-46BC-9424-99874614C6A1}">
                  <wpsdc:indentchars xmlns:wpsdc="http://www.wps.cn/officeDocument/2017/drawingmlCustomData" val="200" checksum="3773799597"/>
                </a:ext>
              </a:extLst>
            </a:pPr>
            <a:r>
              <a:rPr lang="en-US" altLang="zh-CN" sz="2800" b="1">
                <a:latin typeface="Times New Roman" panose="02020603050405020304" charset="0"/>
                <a:cs typeface="Times New Roman" panose="02020603050405020304" charset="0"/>
              </a:rPr>
              <a:t>The sample size</a:t>
            </a:r>
            <a:r>
              <a:rPr lang="en-US" altLang="zh-CN" sz="2800">
                <a:latin typeface="Times New Roman" panose="02020603050405020304" charset="0"/>
                <a:cs typeface="Times New Roman" panose="02020603050405020304" charset="0"/>
              </a:rPr>
              <a:t> is the measure of the number of individual samples used in the experiment. The small sample size might decrease the statistical power and increase the margin of error, thus undermining the validity of the research. In the subsection, you need to identify the sample size, the statistical power you aimed to attain, and whether you attained it.</a:t>
            </a:r>
            <a:endParaRPr lang="en-US" altLang="zh-CN" sz="28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文本框 8"/>
          <p:cNvSpPr txBox="1"/>
          <p:nvPr/>
        </p:nvSpPr>
        <p:spPr>
          <a:xfrm>
            <a:off x="1027430" y="427355"/>
            <a:ext cx="10241280" cy="5824855"/>
          </a:xfrm>
          <a:prstGeom prst="rect">
            <a:avLst/>
          </a:prstGeom>
          <a:noFill/>
        </p:spPr>
        <p:txBody>
          <a:bodyPr wrap="square" rtlCol="0">
            <a:noAutofit/>
          </a:bodyPr>
          <a:lstStyle/>
          <a:p>
            <a:pPr indent="0" algn="just" fontAlgn="auto">
              <a:lnSpc>
                <a:spcPct val="125000"/>
              </a:lnSpc>
            </a:pPr>
            <a:r>
              <a:rPr lang="en-US" altLang="zh-CN" sz="2400" b="1">
                <a:solidFill>
                  <a:srgbClr val="4472C4"/>
                </a:solidFill>
                <a:latin typeface="Times New Roman" panose="02020603050405020304" charset="0"/>
                <a:cs typeface="Times New Roman" panose="02020603050405020304" charset="0"/>
                <a:sym typeface="+mn-ea"/>
              </a:rPr>
              <a:t>Example</a:t>
            </a:r>
            <a:endParaRPr lang="en-US" altLang="zh-CN" sz="2400">
              <a:solidFill>
                <a:srgbClr val="4472C4"/>
              </a:solidFill>
              <a:latin typeface="Times New Roman" panose="02020603050405020304" charset="0"/>
              <a:cs typeface="Times New Roman" panose="02020603050405020304" charset="0"/>
            </a:endParaRPr>
          </a:p>
          <a:p>
            <a:pPr indent="609600" algn="just" fontAlgn="auto">
              <a:lnSpc>
                <a:spcPct val="120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The sample size determination was calculated before collecting the data using two standards: (1) Morgan’s table and (2) G-power analysis. According to recent statistics, there are around 89 million Internet users in Pakistan. Therefore, 384 was an appropriate number of participants according to Morgan’s estimate. Next, G-power analysis based on the number of variables of interest in this study revealed that for five antecedents and one dependent variable, 700 participants are enough to draw predictions and inferences from the data. Albeit 700 participants were an ample number to draw predictions and inferences, this research continued to obtain at least 10 percent more data to counter the future challenge of data normalization during the structural equation modeling (hereafter SEM). Overall, 776 responses were received, and details of the analysis are provided in the next section.</a:t>
            </a:r>
            <a:endParaRPr lang="en-US" altLang="zh-CN" sz="2400" i="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endParaRPr lang="en-US" altLang="zh-CN" sz="24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3565"/>
            <a:ext cx="11308715" cy="59359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1111250" y="1484630"/>
            <a:ext cx="9953625" cy="3107690"/>
          </a:xfrm>
          <a:prstGeom prst="rect">
            <a:avLst/>
          </a:prstGeom>
          <a:noFill/>
        </p:spPr>
        <p:txBody>
          <a:bodyPr wrap="square" rtlCol="0">
            <a:spAutoFit/>
          </a:bodyPr>
          <a:p>
            <a:pPr algn="just">
              <a:buClrTx/>
              <a:buSzTx/>
              <a:buFontTx/>
            </a:pPr>
            <a:r>
              <a:rPr lang="en-US" altLang="zh-CN" sz="2800" b="1">
                <a:solidFill>
                  <a:schemeClr val="accent2">
                    <a:lumMod val="75000"/>
                  </a:schemeClr>
                </a:solidFill>
                <a:latin typeface="Times New Roman" panose="02020603050405020304" charset="0"/>
                <a:cs typeface="Times New Roman" panose="02020603050405020304" charset="0"/>
              </a:rPr>
              <a:t>3. Apparatus/Materials</a:t>
            </a:r>
            <a:endParaRPr lang="en-US" altLang="zh-CN" sz="2800" b="1">
              <a:solidFill>
                <a:schemeClr val="accent2">
                  <a:lumMod val="75000"/>
                </a:schemeClr>
              </a:solidFill>
              <a:latin typeface="Times New Roman" panose="02020603050405020304" charset="0"/>
              <a:cs typeface="Times New Roman" panose="02020603050405020304" charset="0"/>
            </a:endParaRPr>
          </a:p>
          <a:p>
            <a:pPr algn="just">
              <a:buClrTx/>
              <a:buSzTx/>
              <a:buFontTx/>
            </a:pPr>
            <a:endParaRPr lang="en-US" altLang="zh-CN" sz="2800">
              <a:latin typeface="Times New Roman" panose="02020603050405020304" charset="0"/>
              <a:cs typeface="Times New Roman" panose="02020603050405020304" charset="0"/>
            </a:endParaRPr>
          </a:p>
          <a:p>
            <a:pPr indent="711200" algn="just" fontAlgn="auto">
              <a:buClrTx/>
              <a:buSzTx/>
              <a:buFontTx/>
              <a:extLst>
                <a:ext uri="{35155182-B16C-46BC-9424-99874614C6A1}">
                  <wpsdc:indentchars xmlns:wpsdc="http://www.wps.cn/officeDocument/2017/drawingmlCustomData" val="200" checksum="3773799597"/>
                </a:ext>
              </a:extLst>
            </a:pPr>
            <a:r>
              <a:rPr lang="en-US" altLang="zh-CN" sz="2800">
                <a:latin typeface="Times New Roman" panose="02020603050405020304" charset="0"/>
                <a:cs typeface="Times New Roman" panose="02020603050405020304" charset="0"/>
              </a:rPr>
              <a:t>You provide detailed information on devices and techniques you used to collect data, measure variables, and make analysis. You make it clear to the readers why this material is chosen, how the quality and quantity of the material is set and how the material is relevant to the aim of the research.</a:t>
            </a:r>
            <a:endParaRPr lang="en-US" altLang="zh-CN" sz="28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文本框 8"/>
          <p:cNvSpPr txBox="1"/>
          <p:nvPr/>
        </p:nvSpPr>
        <p:spPr>
          <a:xfrm>
            <a:off x="911225" y="650240"/>
            <a:ext cx="10395585" cy="4994910"/>
          </a:xfrm>
          <a:prstGeom prst="rect">
            <a:avLst/>
          </a:prstGeom>
          <a:noFill/>
        </p:spPr>
        <p:txBody>
          <a:bodyPr wrap="square" rtlCol="0">
            <a:noAutofit/>
          </a:bodyPr>
          <a:lstStyle/>
          <a:p>
            <a:pPr indent="0" algn="just" fontAlgn="auto">
              <a:lnSpc>
                <a:spcPct val="125000"/>
              </a:lnSpc>
            </a:pPr>
            <a:r>
              <a:rPr lang="en-US" altLang="zh-CN" sz="2400" b="1">
                <a:solidFill>
                  <a:srgbClr val="4472C4"/>
                </a:solidFill>
                <a:latin typeface="Times New Roman" panose="02020603050405020304" charset="0"/>
                <a:cs typeface="Times New Roman" panose="02020603050405020304" charset="0"/>
                <a:sym typeface="+mn-ea"/>
              </a:rPr>
              <a:t>Example</a:t>
            </a:r>
            <a:endParaRPr lang="en-US" altLang="zh-CN" sz="2400" i="1">
              <a:latin typeface="Times New Roman" panose="02020603050405020304" charset="0"/>
              <a:cs typeface="Times New Roman" panose="02020603050405020304" charset="0"/>
            </a:endParaRPr>
          </a:p>
          <a:p>
            <a:pPr indent="558800" algn="just" fontAlgn="auto">
              <a:lnSpc>
                <a:spcPct val="120000"/>
              </a:lnSpc>
              <a:extLst>
                <a:ext uri="{35155182-B16C-46BC-9424-99874614C6A1}">
                  <wpsdc:indentchars xmlns:wpsdc="http://www.wps.cn/officeDocument/2017/drawingmlCustomData" val="200" checksum="1956455923"/>
                </a:ext>
              </a:extLst>
            </a:pPr>
            <a:r>
              <a:rPr lang="en-US" altLang="zh-CN" sz="2200" i="1">
                <a:latin typeface="Times New Roman" panose="02020603050405020304" charset="0"/>
                <a:cs typeface="Times New Roman" panose="02020603050405020304" charset="0"/>
              </a:rPr>
              <a:t>This research used an online cross-sectional quantitative design to investigate the antecedents of regenerative tourism intention. Drawing an analogy from the PET and MRT, this research proposed a conceptual model that involves the nexus between futuristic and new communication technologies, such as metaverse and immersive journalism with eco-literacy and environmental concerns in predicting regenerative tourism. For this reason, this research used the online survey method to collect data from digital media users. Digital media users frequently encounter futuristic and new technology-based communication contents; therefore, it provides a rationale for collecting data using digital platforms. This study also aimed to understand the potential influence of these technology-driven communication contents (e.g., immersive journalism). Therefore, the current research targeted the adult digital media users of Pakistan.</a:t>
            </a:r>
            <a:endParaRPr lang="en-US" altLang="zh-CN" sz="22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3565"/>
            <a:ext cx="11308715" cy="59359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1111250" y="1484630"/>
            <a:ext cx="9953625" cy="2245360"/>
          </a:xfrm>
          <a:prstGeom prst="rect">
            <a:avLst/>
          </a:prstGeom>
          <a:noFill/>
        </p:spPr>
        <p:txBody>
          <a:bodyPr wrap="square" rtlCol="0">
            <a:spAutoFit/>
          </a:bodyPr>
          <a:p>
            <a:pPr algn="just">
              <a:buClrTx/>
              <a:buSzTx/>
              <a:buFontTx/>
            </a:pPr>
            <a:r>
              <a:rPr lang="en-US" altLang="zh-CN" sz="2800" b="1">
                <a:solidFill>
                  <a:schemeClr val="accent2">
                    <a:lumMod val="75000"/>
                  </a:schemeClr>
                </a:solidFill>
                <a:latin typeface="Times New Roman" panose="02020603050405020304" charset="0"/>
                <a:cs typeface="Times New Roman" panose="02020603050405020304" charset="0"/>
              </a:rPr>
              <a:t>4. Procedure</a:t>
            </a:r>
            <a:endParaRPr lang="en-US" altLang="zh-CN" sz="2800" b="1">
              <a:solidFill>
                <a:schemeClr val="accent2">
                  <a:lumMod val="75000"/>
                </a:schemeClr>
              </a:solidFill>
              <a:latin typeface="Times New Roman" panose="02020603050405020304" charset="0"/>
              <a:cs typeface="Times New Roman" panose="02020603050405020304" charset="0"/>
            </a:endParaRPr>
          </a:p>
          <a:p>
            <a:pPr algn="just">
              <a:buClrTx/>
              <a:buSzTx/>
              <a:buFontTx/>
            </a:pPr>
            <a:endParaRPr lang="en-US" altLang="zh-CN" sz="2800">
              <a:latin typeface="Times New Roman" panose="02020603050405020304" charset="0"/>
              <a:cs typeface="Times New Roman" panose="02020603050405020304" charset="0"/>
            </a:endParaRPr>
          </a:p>
          <a:p>
            <a:pPr indent="711200" algn="just" fontAlgn="auto">
              <a:buClrTx/>
              <a:buSzTx/>
              <a:buFontTx/>
              <a:extLst>
                <a:ext uri="{35155182-B16C-46BC-9424-99874614C6A1}">
                  <wpsdc:indentchars xmlns:wpsdc="http://www.wps.cn/officeDocument/2017/drawingmlCustomData" val="200" checksum="3773799597"/>
                </a:ext>
              </a:extLst>
            </a:pPr>
            <a:r>
              <a:rPr lang="en-US" altLang="zh-CN" sz="2800">
                <a:latin typeface="Times New Roman" panose="02020603050405020304" charset="0"/>
                <a:cs typeface="Times New Roman" panose="02020603050405020304" charset="0"/>
              </a:rPr>
              <a:t>The </a:t>
            </a:r>
            <a:r>
              <a:rPr lang="en-US" altLang="zh-CN" sz="2800" b="1">
                <a:latin typeface="Times New Roman" panose="02020603050405020304" charset="0"/>
                <a:cs typeface="Times New Roman" panose="02020603050405020304" charset="0"/>
              </a:rPr>
              <a:t>procedure </a:t>
            </a:r>
            <a:r>
              <a:rPr lang="en-US" altLang="zh-CN" sz="2800">
                <a:latin typeface="Times New Roman" panose="02020603050405020304" charset="0"/>
                <a:cs typeface="Times New Roman" panose="02020603050405020304" charset="0"/>
              </a:rPr>
              <a:t>includes the conditions in which data was collected, instructions given to the participants, and methods to analyze data.</a:t>
            </a:r>
            <a:endParaRPr lang="en-US" altLang="zh-CN" sz="28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文本框 8"/>
          <p:cNvSpPr txBox="1"/>
          <p:nvPr/>
        </p:nvSpPr>
        <p:spPr>
          <a:xfrm>
            <a:off x="970280" y="516255"/>
            <a:ext cx="10322560" cy="5438775"/>
          </a:xfrm>
          <a:prstGeom prst="rect">
            <a:avLst/>
          </a:prstGeom>
          <a:noFill/>
        </p:spPr>
        <p:txBody>
          <a:bodyPr wrap="square" rtlCol="0">
            <a:noAutofit/>
          </a:bodyPr>
          <a:lstStyle/>
          <a:p>
            <a:pPr indent="0" algn="just" fontAlgn="auto">
              <a:lnSpc>
                <a:spcPct val="120000"/>
              </a:lnSpc>
            </a:pPr>
            <a:r>
              <a:rPr lang="en-US" altLang="zh-CN" sz="2400" b="1">
                <a:solidFill>
                  <a:srgbClr val="4472C4"/>
                </a:solidFill>
                <a:latin typeface="Times New Roman" panose="02020603050405020304" charset="0"/>
                <a:cs typeface="Times New Roman" panose="02020603050405020304" charset="0"/>
                <a:sym typeface="+mn-ea"/>
              </a:rPr>
              <a:t>Example</a:t>
            </a:r>
            <a:endParaRPr lang="en-US" altLang="zh-CN" sz="2400" i="1">
              <a:latin typeface="Times New Roman" panose="02020603050405020304" charset="0"/>
              <a:cs typeface="Times New Roman" panose="02020603050405020304" charset="0"/>
            </a:endParaRPr>
          </a:p>
          <a:p>
            <a:pPr indent="558800" algn="just" fontAlgn="auto">
              <a:lnSpc>
                <a:spcPct val="120000"/>
              </a:lnSpc>
              <a:extLst>
                <a:ext uri="{35155182-B16C-46BC-9424-99874614C6A1}">
                  <wpsdc:indentchars xmlns:wpsdc="http://www.wps.cn/officeDocument/2017/drawingmlCustomData" val="200" checksum="1956455923"/>
                </a:ext>
              </a:extLst>
            </a:pPr>
            <a:r>
              <a:rPr lang="en-US" altLang="zh-CN" sz="2200" i="1">
                <a:latin typeface="Times New Roman" panose="02020603050405020304" charset="0"/>
                <a:cs typeface="Times New Roman" panose="02020603050405020304" charset="0"/>
              </a:rPr>
              <a:t>The link was shared on tourism social media pages, websites’ comment sections, and through a list of the emails of recent travelers that was obtained from the tour operators. Only emails that allowed the tour operators to receive promotional activities and already showed consent were marked. This data collection strategy enabled this research to approach the sample frame during their real-life routine and natural settings. However, to approach the sample, specific filter questions were used to reach out to the appropriate sample. The participants were requested to respond to the two filter questions that included: (1) Did they visit or plan to visit tourist sites, and (2) did they ever experience virtual or augmented reality-based technologies online, or experience viewing immersive journalism (360-degree) contents? Onwards, those who responded positively and remained eligible to participate in this study were requested to give ethical and informed consent. Those who agreed were invited to fill out the questionnaire.</a:t>
            </a:r>
            <a:endParaRPr lang="en-US" altLang="zh-CN" sz="22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1384935" y="796925"/>
            <a:ext cx="7004685" cy="521970"/>
          </a:xfrm>
          <a:prstGeom prst="rect">
            <a:avLst/>
          </a:prstGeom>
          <a:solidFill>
            <a:srgbClr val="ABC0D1"/>
          </a:solidFill>
        </p:spPr>
        <p:txBody>
          <a:bodyPr wrap="square" rtlCol="0">
            <a:spAutoFit/>
          </a:bodyPr>
          <a:lstStyle/>
          <a:p>
            <a:r>
              <a:rPr lang="en-US" altLang="zh-CN" sz="2800" b="1">
                <a:latin typeface="Times New Roman" panose="02020603050405020304" charset="0"/>
                <a:cs typeface="Times New Roman" panose="02020603050405020304" charset="0"/>
              </a:rPr>
              <a:t>B. Ordering in the Methods Section</a:t>
            </a:r>
            <a:endParaRPr lang="en-US" altLang="zh-CN" sz="2800" b="1">
              <a:latin typeface="Times New Roman" panose="02020603050405020304" charset="0"/>
              <a:cs typeface="Times New Roman" panose="02020603050405020304" charset="0"/>
            </a:endParaRPr>
          </a:p>
        </p:txBody>
      </p:sp>
      <p:sp>
        <p:nvSpPr>
          <p:cNvPr id="9" name="文本框 8"/>
          <p:cNvSpPr txBox="1"/>
          <p:nvPr/>
        </p:nvSpPr>
        <p:spPr>
          <a:xfrm>
            <a:off x="1395095" y="1653540"/>
            <a:ext cx="9342120" cy="3032760"/>
          </a:xfrm>
          <a:prstGeom prst="rect">
            <a:avLst/>
          </a:prstGeom>
          <a:noFill/>
        </p:spPr>
        <p:txBody>
          <a:bodyPr wrap="square" rtlCol="0">
            <a:noAutofit/>
          </a:bodyPr>
          <a:lstStyle/>
          <a:p>
            <a:pPr indent="711200" algn="just" fontAlgn="auto">
              <a:lnSpc>
                <a:spcPct val="125000"/>
              </a:lnSpc>
              <a:extLst>
                <a:ext uri="{35155182-B16C-46BC-9424-99874614C6A1}">
                  <wpsdc:indentchars xmlns:wpsdc="http://www.wps.cn/officeDocument/2017/drawingmlCustomData" val="200" checksum="3773799597"/>
                </a:ext>
              </a:extLst>
            </a:pPr>
            <a:r>
              <a:rPr lang="en-US" altLang="zh-CN" sz="2800">
                <a:latin typeface="Times New Roman" panose="02020603050405020304" charset="0"/>
                <a:cs typeface="Times New Roman" panose="02020603050405020304" charset="0"/>
              </a:rPr>
              <a:t>Though without a set order, the methods section is neatly laid out with clear subheadings, usually following the order of participants, apparatus and procedures, or arranged in the chronological sequence. In some cases, a figure can be given as the outline of the sequence.</a:t>
            </a:r>
            <a:endParaRPr lang="en-US" altLang="zh-CN" sz="2800">
              <a:latin typeface="Times New Roman" panose="02020603050405020304" charset="0"/>
              <a:cs typeface="Times New Roman" panose="02020603050405020304" charset="0"/>
            </a:endParaRPr>
          </a:p>
          <a:p>
            <a:pPr indent="0" algn="just" fontAlgn="auto">
              <a:lnSpc>
                <a:spcPct val="125000"/>
              </a:lnSpc>
            </a:pPr>
            <a:endParaRPr lang="en-US" altLang="zh-CN">
              <a:latin typeface="Times New Roman" panose="02020603050405020304" charset="0"/>
              <a:cs typeface="Times New Roman" panose="02020603050405020304" charset="0"/>
            </a:endParaRPr>
          </a:p>
          <a:p>
            <a:pPr indent="457200" algn="just" fontAlgn="auto">
              <a:lnSpc>
                <a:spcPct val="125000"/>
              </a:lnSpc>
              <a:extLst>
                <a:ext uri="{35155182-B16C-46BC-9424-99874614C6A1}">
                  <wpsdc:indentchars xmlns:wpsdc="http://www.wps.cn/officeDocument/2017/drawingmlCustomData" val="200" checksum="59296752"/>
                </a:ext>
              </a:extLst>
            </a:pPr>
            <a:endParaRPr lang="en-US" altLang="zh-CN">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859790" y="792480"/>
            <a:ext cx="10471785" cy="551878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5000"/>
              </a:lnSpc>
            </a:pPr>
            <a:endParaRPr lang="en-US" altLang="zh-CN" sz="2400">
              <a:solidFill>
                <a:schemeClr val="tx2"/>
              </a:solidFill>
              <a:latin typeface="Times New Roman" panose="02020603050405020304" charset="0"/>
              <a:cs typeface="Times New Roman" panose="02020603050405020304" charset="0"/>
              <a:sym typeface="+mn-ea"/>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a:solidFill>
                  <a:schemeClr val="tx2"/>
                </a:solidFill>
                <a:latin typeface="Times New Roman" panose="02020603050405020304" charset="0"/>
                <a:cs typeface="Times New Roman" panose="02020603050405020304" charset="0"/>
              </a:rPr>
              <a:t>As explanatory variables used in the later econometric model in this article are all positive indicators, the variables are uniformly converted into positive indicators, and the positive indicators remain unchanged. All backward indicators are taken in a reciprocal form, and the reciprocal deviation of moderate indicators is taken. The mean value method is used to deal with the dimensionless proxy variables of basic indicators to solve the problem of inaccessibility. The comprehensive index and three classification indices of economic growth quality are obtained by the dimensionality reduction of the basic index. The selection and measurement of basic indicators have been introduced in detail in many articles such as the work of Sui and Liu (2014) and Chao and Ren (2011), which will not be described in this article.</a:t>
            </a:r>
            <a:endParaRPr lang="en-US" altLang="zh-CN" sz="2400">
              <a:solidFill>
                <a:schemeClr val="tx2"/>
              </a:solidFill>
              <a:latin typeface="Times New Roman" panose="02020603050405020304" charset="0"/>
              <a:cs typeface="Times New Roman" panose="02020603050405020304" charset="0"/>
            </a:endParaRPr>
          </a:p>
          <a:p>
            <a:pPr indent="609600" algn="just" fontAlgn="auto">
              <a:extLst>
                <a:ext uri="{35155182-B16C-46BC-9424-99874614C6A1}">
                  <wpsdc:indentchars xmlns:wpsdc="http://www.wps.cn/officeDocument/2017/drawingmlCustomData" val="200" checksum="4158780845"/>
                </a:ext>
              </a:extLst>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文本框 8"/>
          <p:cNvSpPr txBox="1"/>
          <p:nvPr/>
        </p:nvSpPr>
        <p:spPr>
          <a:xfrm>
            <a:off x="777875" y="671830"/>
            <a:ext cx="10766425" cy="4953635"/>
          </a:xfrm>
          <a:prstGeom prst="rect">
            <a:avLst/>
          </a:prstGeom>
          <a:noFill/>
        </p:spPr>
        <p:txBody>
          <a:bodyPr wrap="square" rtlCol="0">
            <a:noAutofit/>
          </a:bodyPr>
          <a:lstStyle/>
          <a:p>
            <a:pPr indent="0" algn="just" fontAlgn="auto">
              <a:lnSpc>
                <a:spcPct val="125000"/>
              </a:lnSpc>
            </a:pPr>
            <a:r>
              <a:rPr lang="en-US" altLang="zh-CN" sz="2400" b="1">
                <a:solidFill>
                  <a:srgbClr val="4472C4"/>
                </a:solidFill>
                <a:latin typeface="Times New Roman" panose="02020603050405020304" charset="0"/>
                <a:cs typeface="Times New Roman" panose="02020603050405020304" charset="0"/>
                <a:sym typeface="+mn-ea"/>
              </a:rPr>
              <a:t>Example</a:t>
            </a:r>
            <a:endParaRPr lang="en-US" altLang="zh-CN" sz="2400" i="1">
              <a:latin typeface="Times New Roman" panose="02020603050405020304" charset="0"/>
              <a:cs typeface="Times New Roman" panose="02020603050405020304" charset="0"/>
            </a:endParaRPr>
          </a:p>
          <a:p>
            <a:pPr indent="609600" algn="just" fontAlgn="auto">
              <a:lnSpc>
                <a:spcPct val="120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This study can be divided into three phases: (1) The literature review, which aims to categorize the types of media currently used for the dissemination and display of historical heritage, to obtain criteria for the comprehensive evaluation of the learning experience, and to lay a theoretical foundation for the design of the questionnaire. (2) The selection of stimulus samples according to the research purposes and hypotheses of this study, as well as the design of questionnaires on the basis of Phase 1. (3) Data analysis and hypotheses testing. First, the reliability and the validity of the questionnaire were analyzed. Once completed, the differences in the learning experience of different participants were tested using statistical methods in order to identify the key factors (see Figure 1)</a:t>
            </a:r>
            <a:endParaRPr lang="en-US" altLang="zh-CN" sz="24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pic>
        <p:nvPicPr>
          <p:cNvPr id="4" name="图片 3"/>
          <p:cNvPicPr>
            <a:picLocks noChangeAspect="1"/>
          </p:cNvPicPr>
          <p:nvPr/>
        </p:nvPicPr>
        <p:blipFill>
          <a:blip r:embed="rId2"/>
          <a:stretch>
            <a:fillRect/>
          </a:stretch>
        </p:blipFill>
        <p:spPr>
          <a:xfrm>
            <a:off x="2842895" y="775970"/>
            <a:ext cx="6505575" cy="5305425"/>
          </a:xfrm>
          <a:prstGeom prst="rect">
            <a:avLst/>
          </a:prstGeom>
        </p:spPr>
      </p:pic>
      <p:sp>
        <p:nvSpPr>
          <p:cNvPr id="7" name="文本框 6"/>
          <p:cNvSpPr txBox="1"/>
          <p:nvPr/>
        </p:nvSpPr>
        <p:spPr>
          <a:xfrm>
            <a:off x="2524125" y="6083935"/>
            <a:ext cx="6841490" cy="368300"/>
          </a:xfrm>
          <a:prstGeom prst="rect">
            <a:avLst/>
          </a:prstGeom>
          <a:noFill/>
        </p:spPr>
        <p:txBody>
          <a:bodyPr wrap="square" rtlCol="0">
            <a:spAutoFit/>
          </a:bodyPr>
          <a:p>
            <a:pPr algn="ctr"/>
            <a:r>
              <a:rPr lang="en-US" altLang="zh-CN">
                <a:latin typeface="Times New Roman" panose="02020603050405020304" charset="0"/>
                <a:cs typeface="Times New Roman" panose="02020603050405020304" charset="0"/>
              </a:rPr>
              <a:t>Figure 1 Research Process</a:t>
            </a:r>
            <a:endParaRPr lang="en-US" altLang="zh-CN">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1384935" y="796925"/>
            <a:ext cx="7004685" cy="521970"/>
          </a:xfrm>
          <a:prstGeom prst="rect">
            <a:avLst/>
          </a:prstGeom>
          <a:solidFill>
            <a:srgbClr val="ABC0D1"/>
          </a:solidFill>
        </p:spPr>
        <p:txBody>
          <a:bodyPr wrap="square" rtlCol="0">
            <a:spAutoFit/>
          </a:bodyPr>
          <a:lstStyle/>
          <a:p>
            <a:r>
              <a:rPr lang="en-US" altLang="zh-CN" sz="2800" b="1">
                <a:latin typeface="Times New Roman" panose="02020603050405020304" charset="0"/>
                <a:cs typeface="Times New Roman" panose="02020603050405020304" charset="0"/>
              </a:rPr>
              <a:t>C. Reporting a Questionnaire</a:t>
            </a:r>
            <a:endParaRPr lang="en-US" altLang="zh-CN" sz="2800" b="1">
              <a:latin typeface="Times New Roman" panose="02020603050405020304" charset="0"/>
              <a:cs typeface="Times New Roman" panose="02020603050405020304" charset="0"/>
            </a:endParaRPr>
          </a:p>
        </p:txBody>
      </p:sp>
      <p:sp>
        <p:nvSpPr>
          <p:cNvPr id="9" name="文本框 8"/>
          <p:cNvSpPr txBox="1"/>
          <p:nvPr/>
        </p:nvSpPr>
        <p:spPr>
          <a:xfrm>
            <a:off x="1395095" y="1653540"/>
            <a:ext cx="9342120" cy="2256155"/>
          </a:xfrm>
          <a:prstGeom prst="rect">
            <a:avLst/>
          </a:prstGeom>
          <a:noFill/>
        </p:spPr>
        <p:txBody>
          <a:bodyPr wrap="square" rtlCol="0">
            <a:noAutofit/>
          </a:bodyPr>
          <a:lstStyle/>
          <a:p>
            <a:pPr indent="711200" algn="just" fontAlgn="auto">
              <a:lnSpc>
                <a:spcPct val="125000"/>
              </a:lnSpc>
              <a:extLst>
                <a:ext uri="{35155182-B16C-46BC-9424-99874614C6A1}">
                  <wpsdc:indentchars xmlns:wpsdc="http://www.wps.cn/officeDocument/2017/drawingmlCustomData" val="200" checksum="3773799597"/>
                </a:ext>
              </a:extLst>
            </a:pPr>
            <a:r>
              <a:rPr lang="en-US" altLang="zh-CN" sz="2800">
                <a:latin typeface="Times New Roman" panose="02020603050405020304" charset="0"/>
                <a:cs typeface="Times New Roman" panose="02020603050405020304" charset="0"/>
              </a:rPr>
              <a:t>In the methods section, you report the composition of the questionnaire, the questions asked from the participants, the rating scale of the questions and, surely, the characteristics of the participants, the sample size and many other elements needed in the section.</a:t>
            </a:r>
            <a:endParaRPr lang="en-US" altLang="zh-CN" sz="28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文本框 8"/>
          <p:cNvSpPr txBox="1"/>
          <p:nvPr/>
        </p:nvSpPr>
        <p:spPr>
          <a:xfrm>
            <a:off x="777875" y="449580"/>
            <a:ext cx="10766425" cy="5795010"/>
          </a:xfrm>
          <a:prstGeom prst="rect">
            <a:avLst/>
          </a:prstGeom>
          <a:noFill/>
        </p:spPr>
        <p:txBody>
          <a:bodyPr wrap="square" rtlCol="0">
            <a:noAutofit/>
          </a:bodyPr>
          <a:lstStyle/>
          <a:p>
            <a:pPr indent="0" algn="just" fontAlgn="auto">
              <a:lnSpc>
                <a:spcPct val="125000"/>
              </a:lnSpc>
            </a:pPr>
            <a:r>
              <a:rPr lang="en-US" altLang="zh-CN" sz="2400" b="1">
                <a:solidFill>
                  <a:srgbClr val="4472C4"/>
                </a:solidFill>
                <a:latin typeface="Times New Roman" panose="02020603050405020304" charset="0"/>
                <a:cs typeface="Times New Roman" panose="02020603050405020304" charset="0"/>
                <a:sym typeface="+mn-ea"/>
              </a:rPr>
              <a:t>Example</a:t>
            </a:r>
            <a:endParaRPr lang="en-US" altLang="zh-CN" sz="2400" i="1">
              <a:latin typeface="Times New Roman" panose="02020603050405020304" charset="0"/>
              <a:cs typeface="Times New Roman" panose="02020603050405020304" charset="0"/>
            </a:endParaRPr>
          </a:p>
          <a:p>
            <a:pPr indent="609600" algn="ctr" fontAlgn="auto">
              <a:lnSpc>
                <a:spcPct val="120000"/>
              </a:lnSpc>
              <a:extLst>
                <a:ext uri="{35155182-B16C-46BC-9424-99874614C6A1}">
                  <wpsdc:indentchars xmlns:wpsdc="http://www.wps.cn/officeDocument/2017/drawingmlCustomData" val="200" checksum="4158780845"/>
                </a:ext>
              </a:extLst>
            </a:pPr>
            <a:r>
              <a:rPr lang="en-US" altLang="zh-CN" sz="2400" b="1" i="1">
                <a:latin typeface="Times New Roman" panose="02020603050405020304" charset="0"/>
                <a:cs typeface="Times New Roman" panose="02020603050405020304" charset="0"/>
              </a:rPr>
              <a:t>Questionnaire Design, Participants, and Process</a:t>
            </a:r>
            <a:endParaRPr lang="en-US" altLang="zh-CN" sz="2400" i="1">
              <a:latin typeface="Times New Roman" panose="02020603050405020304" charset="0"/>
              <a:cs typeface="Times New Roman" panose="02020603050405020304" charset="0"/>
            </a:endParaRPr>
          </a:p>
          <a:p>
            <a:pPr indent="609600" algn="just" fontAlgn="auto">
              <a:lnSpc>
                <a:spcPct val="120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The questionnaire used in this study consisted of three parts. The first part contained questions regarding the respondents’ basic information, including their gender, grade, and academic background. The second part required the participants to evaluate each of the nine samples. Each sample was introduced in the form of pictures or videos in order to help the participants understand the sample’s media type and content. Each sample contained 20 questions, which were developed from the evaluation attributes. The questions were in the form of a 7-point Likert scale, ranging from 1 to 7 points, representing “highly disagree”, “strongly disagree”, “disagree”, “neutral”, “agree”, “strongly agree”, and “highly agree” respectively. The third part concerned the overall evaluation. The participants were asked to select the most effective media, as well as their favorite, from the nine samples.</a:t>
            </a:r>
            <a:endParaRPr lang="en-US" altLang="zh-CN" sz="24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文本框 8"/>
          <p:cNvSpPr txBox="1"/>
          <p:nvPr/>
        </p:nvSpPr>
        <p:spPr>
          <a:xfrm>
            <a:off x="822325" y="1223645"/>
            <a:ext cx="10617835" cy="3192145"/>
          </a:xfrm>
          <a:prstGeom prst="rect">
            <a:avLst/>
          </a:prstGeom>
          <a:noFill/>
        </p:spPr>
        <p:txBody>
          <a:bodyPr wrap="square" rtlCol="0">
            <a:noAutofit/>
          </a:bodyPr>
          <a:lstStyle/>
          <a:p>
            <a:pPr indent="609600" algn="just" fontAlgn="auto">
              <a:lnSpc>
                <a:spcPct val="150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This study used the “Sojump” platform in order to send online questionnaires to the participants. A total of 250 individuals responded to the survey. After removing the samples whose completion time was too short (i.e., less than 180 s), we obtained 174 valid samples. These results came from 25 provincial administrative regions in China. These included 66 males (37.9%) and 108 females (62.1%). Moreover, there were 48 social science students (27.6%), 43 natural science students (24.7%), and 83 art students (47.7%).</a:t>
            </a:r>
            <a:endParaRPr lang="en-US" altLang="zh-CN" sz="24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 y="2540"/>
            <a:ext cx="4102735" cy="6855460"/>
          </a:xfrm>
          <a:prstGeom prst="rect">
            <a:avLst/>
          </a:prstGeom>
          <a:solidFill>
            <a:srgbClr val="ADC0D1"/>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3" name="矩形 2"/>
          <p:cNvSpPr/>
          <p:nvPr/>
        </p:nvSpPr>
        <p:spPr>
          <a:xfrm>
            <a:off x="4102735" y="0"/>
            <a:ext cx="2407920" cy="6858000"/>
          </a:xfrm>
          <a:prstGeom prst="rect">
            <a:avLst/>
          </a:prstGeom>
          <a:solidFill>
            <a:srgbClr val="E6E0E2"/>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12" name="PA_菱形 1"/>
          <p:cNvSpPr/>
          <p:nvPr>
            <p:custDataLst>
              <p:tags r:id="rId1"/>
            </p:custDataLst>
          </p:nvPr>
        </p:nvSpPr>
        <p:spPr>
          <a:xfrm>
            <a:off x="1912573" y="1287254"/>
            <a:ext cx="3406471" cy="3406471"/>
          </a:xfrm>
          <a:prstGeom prst="diamond">
            <a:avLst/>
          </a:prstGeom>
          <a:solidFill>
            <a:srgbClr val="E4E0E1"/>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_菱形 1"/>
          <p:cNvSpPr/>
          <p:nvPr>
            <p:custDataLst>
              <p:tags r:id="rId2"/>
            </p:custDataLst>
          </p:nvPr>
        </p:nvSpPr>
        <p:spPr>
          <a:xfrm>
            <a:off x="2224855" y="1599536"/>
            <a:ext cx="2781907" cy="2781907"/>
          </a:xfrm>
          <a:prstGeom prst="diamond">
            <a:avLst/>
          </a:prstGeom>
          <a:solidFill>
            <a:schemeClr val="bg1">
              <a:alpha val="81000"/>
            </a:schemeClr>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_菱形 1"/>
          <p:cNvSpPr/>
          <p:nvPr>
            <p:custDataLst>
              <p:tags r:id="rId3"/>
            </p:custDataLst>
          </p:nvPr>
        </p:nvSpPr>
        <p:spPr>
          <a:xfrm>
            <a:off x="2428079" y="1802760"/>
            <a:ext cx="2375459" cy="2375459"/>
          </a:xfrm>
          <a:prstGeom prst="diamond">
            <a:avLst/>
          </a:prstGeom>
          <a:solidFill>
            <a:srgbClr val="CAD0DC"/>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Georgia" panose="02040502050405020303" pitchFamily="18" charset="0"/>
              </a:rPr>
              <a:t>WRITING</a:t>
            </a:r>
            <a:endParaRPr lang="en-US" altLang="zh-CN" sz="1600" dirty="0">
              <a:latin typeface="Georgia" panose="02040502050405020303" pitchFamily="18" charset="0"/>
            </a:endParaRPr>
          </a:p>
        </p:txBody>
      </p:sp>
      <p:grpSp>
        <p:nvGrpSpPr>
          <p:cNvPr id="34" name="组合 33"/>
          <p:cNvGrpSpPr/>
          <p:nvPr/>
        </p:nvGrpSpPr>
        <p:grpSpPr>
          <a:xfrm rot="16200000" flipH="1">
            <a:off x="4789946" y="2710786"/>
            <a:ext cx="1442024" cy="719424"/>
            <a:chOff x="2467503" y="4400363"/>
            <a:chExt cx="1442024" cy="719424"/>
          </a:xfrm>
        </p:grpSpPr>
        <p:cxnSp>
          <p:nvCxnSpPr>
            <p:cNvPr id="31" name="PA_直接连接符 30"/>
            <p:cNvCxnSpPr/>
            <p:nvPr>
              <p:custDataLst>
                <p:tags r:id="rId4"/>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PA_直接连接符 30"/>
            <p:cNvCxnSpPr/>
            <p:nvPr>
              <p:custDataLst>
                <p:tags r:id="rId5"/>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4" name="PA_菱形 23"/>
          <p:cNvSpPr/>
          <p:nvPr>
            <p:custDataLst>
              <p:tags r:id="rId6"/>
            </p:custDataLst>
          </p:nvPr>
        </p:nvSpPr>
        <p:spPr>
          <a:xfrm>
            <a:off x="2161540" y="1599565"/>
            <a:ext cx="601980" cy="601980"/>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25" name="PA_菱形 23"/>
          <p:cNvSpPr/>
          <p:nvPr>
            <p:custDataLst>
              <p:tags r:id="rId7"/>
            </p:custDataLst>
          </p:nvPr>
        </p:nvSpPr>
        <p:spPr>
          <a:xfrm>
            <a:off x="2763520" y="855980"/>
            <a:ext cx="422275" cy="422275"/>
          </a:xfrm>
          <a:prstGeom prst="diamond">
            <a:avLst/>
          </a:prstGeom>
          <a:solidFill>
            <a:srgbClr val="CAD0D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60" name="PA_菱形 23"/>
          <p:cNvSpPr/>
          <p:nvPr>
            <p:custDataLst>
              <p:tags r:id="rId8"/>
            </p:custDataLst>
          </p:nvPr>
        </p:nvSpPr>
        <p:spPr>
          <a:xfrm>
            <a:off x="2139315" y="563880"/>
            <a:ext cx="288925" cy="28892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nvGrpSpPr>
          <p:cNvPr id="59" name="PA_组合 58"/>
          <p:cNvGrpSpPr/>
          <p:nvPr>
            <p:custDataLst>
              <p:tags r:id="rId9"/>
            </p:custDataLst>
          </p:nvPr>
        </p:nvGrpSpPr>
        <p:grpSpPr>
          <a:xfrm>
            <a:off x="5182600" y="5711062"/>
            <a:ext cx="369806" cy="856603"/>
            <a:chOff x="6697441" y="5773974"/>
            <a:chExt cx="439960" cy="1019104"/>
          </a:xfrm>
        </p:grpSpPr>
        <p:grpSp>
          <p:nvGrpSpPr>
            <p:cNvPr id="50" name="PA_组合 49"/>
            <p:cNvGrpSpPr/>
            <p:nvPr>
              <p:custDataLst>
                <p:tags r:id="rId10"/>
              </p:custDataLst>
            </p:nvPr>
          </p:nvGrpSpPr>
          <p:grpSpPr>
            <a:xfrm>
              <a:off x="6698167" y="6159623"/>
              <a:ext cx="439234" cy="219131"/>
              <a:chOff x="2467501" y="4444780"/>
              <a:chExt cx="1442026" cy="719417"/>
            </a:xfrm>
          </p:grpSpPr>
          <p:cxnSp>
            <p:nvCxnSpPr>
              <p:cNvPr id="51" name="PA_直接连接符 30"/>
              <p:cNvCxnSpPr/>
              <p:nvPr>
                <p:custDataLst>
                  <p:tags r:id="rId11"/>
                </p:custDataLst>
              </p:nvPr>
            </p:nvCxnSpPr>
            <p:spPr>
              <a:xfrm flipH="1">
                <a:off x="3190895" y="4445567"/>
                <a:ext cx="718632" cy="718630"/>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PA_直接连接符 30"/>
              <p:cNvCxnSpPr/>
              <p:nvPr>
                <p:custDataLst>
                  <p:tags r:id="rId12"/>
                </p:custDataLst>
              </p:nvPr>
            </p:nvCxnSpPr>
            <p:spPr>
              <a:xfrm rot="5400000" flipH="1">
                <a:off x="2467503" y="4444778"/>
                <a:ext cx="718630" cy="718633"/>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3" name="PA_组合 49"/>
            <p:cNvGrpSpPr/>
            <p:nvPr>
              <p:custDataLst>
                <p:tags r:id="rId13"/>
              </p:custDataLst>
            </p:nvPr>
          </p:nvGrpSpPr>
          <p:grpSpPr>
            <a:xfrm>
              <a:off x="6698167" y="5773974"/>
              <a:ext cx="439233" cy="219133"/>
              <a:chOff x="2467503" y="4400363"/>
              <a:chExt cx="1442024" cy="719424"/>
            </a:xfrm>
          </p:grpSpPr>
          <p:cxnSp>
            <p:nvCxnSpPr>
              <p:cNvPr id="54" name="PA_直接连接符 30"/>
              <p:cNvCxnSpPr/>
              <p:nvPr>
                <p:custDataLst>
                  <p:tags r:id="rId14"/>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 name="PA_直接连接符 30"/>
              <p:cNvCxnSpPr/>
              <p:nvPr>
                <p:custDataLst>
                  <p:tags r:id="rId15"/>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6" name="PA_组合 49"/>
            <p:cNvGrpSpPr/>
            <p:nvPr>
              <p:custDataLst>
                <p:tags r:id="rId16"/>
              </p:custDataLst>
            </p:nvPr>
          </p:nvGrpSpPr>
          <p:grpSpPr>
            <a:xfrm>
              <a:off x="6697441" y="6573945"/>
              <a:ext cx="439233" cy="219133"/>
              <a:chOff x="2467503" y="4400363"/>
              <a:chExt cx="1442024" cy="719424"/>
            </a:xfrm>
          </p:grpSpPr>
          <p:cxnSp>
            <p:nvCxnSpPr>
              <p:cNvPr id="57" name="PA_直接连接符 30"/>
              <p:cNvCxnSpPr/>
              <p:nvPr>
                <p:custDataLst>
                  <p:tags r:id="rId17"/>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 name="PA_直接连接符 30"/>
              <p:cNvCxnSpPr/>
              <p:nvPr>
                <p:custDataLst>
                  <p:tags r:id="rId18"/>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8" name="PA_菱形 23"/>
          <p:cNvSpPr/>
          <p:nvPr>
            <p:custDataLst>
              <p:tags r:id="rId19"/>
            </p:custDataLst>
          </p:nvPr>
        </p:nvSpPr>
        <p:spPr>
          <a:xfrm flipH="1">
            <a:off x="10267315" y="407035"/>
            <a:ext cx="601980" cy="601980"/>
          </a:xfrm>
          <a:prstGeom prst="diamond">
            <a:avLst/>
          </a:prstGeom>
          <a:solidFill>
            <a:srgbClr val="ADC0D1"/>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9" name="PA_菱形 23"/>
          <p:cNvSpPr/>
          <p:nvPr>
            <p:custDataLst>
              <p:tags r:id="rId20"/>
            </p:custDataLst>
          </p:nvPr>
        </p:nvSpPr>
        <p:spPr>
          <a:xfrm flipH="1">
            <a:off x="8986520" y="852805"/>
            <a:ext cx="422275" cy="422275"/>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菱形 23"/>
          <p:cNvSpPr/>
          <p:nvPr>
            <p:custDataLst>
              <p:tags r:id="rId21"/>
            </p:custDataLst>
          </p:nvPr>
        </p:nvSpPr>
        <p:spPr>
          <a:xfrm flipH="1">
            <a:off x="11590020" y="1310640"/>
            <a:ext cx="288925" cy="28892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0579735" y="5311775"/>
            <a:ext cx="1097280" cy="583565"/>
          </a:xfrm>
          <a:prstGeom prst="rect">
            <a:avLst/>
          </a:prstGeom>
          <a:noFill/>
        </p:spPr>
        <p:txBody>
          <a:bodyPr wrap="square" rtlCol="0">
            <a:spAutoFit/>
          </a:bodyPr>
          <a:lstStyle/>
          <a:p>
            <a:r>
              <a:rPr lang="en-US" altLang="zh-CN" sz="3200"/>
              <a:t>END</a:t>
            </a:r>
            <a:endParaRPr lang="en-US" altLang="zh-CN" sz="3200"/>
          </a:p>
        </p:txBody>
      </p:sp>
      <p:sp>
        <p:nvSpPr>
          <p:cNvPr id="17" name="文本框 16"/>
          <p:cNvSpPr txBox="1"/>
          <p:nvPr/>
        </p:nvSpPr>
        <p:spPr>
          <a:xfrm>
            <a:off x="6980995" y="2468843"/>
            <a:ext cx="6838075" cy="829945"/>
          </a:xfrm>
          <a:prstGeom prst="rect">
            <a:avLst/>
          </a:prstGeom>
          <a:noFill/>
        </p:spPr>
        <p:txBody>
          <a:bodyPr wrap="square" rtlCol="0">
            <a:spAutoFit/>
          </a:bodyPr>
          <a:lstStyle/>
          <a:p>
            <a:pPr lvl="0" algn="ctr"/>
            <a:r>
              <a:rPr lang="en-US" altLang="zh-CN" sz="4800" dirty="0">
                <a:solidFill>
                  <a:prstClr val="black"/>
                </a:solidFill>
                <a:latin typeface="Calibri Light" panose="020F0302020204030204"/>
                <a:ea typeface="方正细谭黑简体"/>
                <a:sym typeface="Calibri Light" panose="020F0302020204030204"/>
              </a:rPr>
              <a:t>THANK YOU</a:t>
            </a:r>
            <a:endParaRPr lang="en-US" altLang="zh-CN" sz="4800" dirty="0">
              <a:solidFill>
                <a:prstClr val="black"/>
              </a:solidFill>
              <a:latin typeface="Calibri Light" panose="020F0302020204030204"/>
              <a:ea typeface="方正细谭黑简体"/>
              <a:sym typeface="Calibri Light" panose="020F0302020204030204"/>
            </a:endParaRPr>
          </a:p>
        </p:txBody>
      </p:sp>
      <p:sp>
        <p:nvSpPr>
          <p:cNvPr id="30" name="矩形 29"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8449310" y="4110990"/>
            <a:ext cx="3591560" cy="521970"/>
          </a:xfrm>
          <a:prstGeom prst="rect">
            <a:avLst/>
          </a:prstGeom>
        </p:spPr>
        <p:txBody>
          <a:bodyPr wrap="square">
            <a:spAutoFit/>
          </a:bodyPr>
          <a:p>
            <a:pPr algn="ctr"/>
            <a:r>
              <a:rPr lang="en-US" altLang="zh-CN" sz="1400" dirty="0">
                <a:solidFill>
                  <a:schemeClr val="tx1">
                    <a:lumMod val="65000"/>
                    <a:lumOff val="35000"/>
                  </a:schemeClr>
                </a:solidFill>
                <a:latin typeface="Times New Roman" panose="02020603050405020304" charset="0"/>
                <a:cs typeface="Times New Roman" panose="02020603050405020304" charset="0"/>
                <a:sym typeface="+mn-lt"/>
              </a:rPr>
              <a:t>Practice makes perfect</a:t>
            </a:r>
            <a:endParaRPr lang="en-US" altLang="zh-CN" sz="1400" dirty="0">
              <a:solidFill>
                <a:schemeClr val="tx1">
                  <a:lumMod val="65000"/>
                  <a:lumOff val="35000"/>
                </a:schemeClr>
              </a:solidFill>
              <a:latin typeface="Times New Roman" panose="02020603050405020304" charset="0"/>
              <a:cs typeface="Times New Roman" panose="02020603050405020304" charset="0"/>
              <a:sym typeface="+mn-lt"/>
            </a:endParaRPr>
          </a:p>
          <a:p>
            <a:pPr algn="ctr"/>
            <a:r>
              <a:rPr lang="en-US" altLang="zh-CN" sz="1400" dirty="0">
                <a:solidFill>
                  <a:schemeClr val="tx1">
                    <a:lumMod val="65000"/>
                    <a:lumOff val="35000"/>
                  </a:schemeClr>
                </a:solidFill>
                <a:latin typeface="Times New Roman" panose="02020603050405020304" charset="0"/>
                <a:cs typeface="Times New Roman" panose="02020603050405020304" charset="0"/>
                <a:sym typeface="+mn-lt"/>
              </a:rPr>
              <a:t>Well begin is half done</a:t>
            </a:r>
            <a:r>
              <a:rPr lang="en-US" altLang="zh-CN" sz="1400" dirty="0">
                <a:solidFill>
                  <a:schemeClr val="bg1"/>
                </a:solidFill>
                <a:cs typeface="+mn-ea"/>
                <a:sym typeface="+mn-lt"/>
              </a:rPr>
              <a:t> </a:t>
            </a:r>
            <a:endParaRPr lang="en-US" altLang="zh-CN" sz="14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p:comb/>
      </p:transition>
    </mc:Choice>
    <mc:Fallback>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blinds(horizontal)">
                                      <p:cBhvr>
                                        <p:cTn id="10" dur="500"/>
                                        <p:tgtEl>
                                          <p:spTgt spid="30"/>
                                        </p:tgtEl>
                                      </p:cBhvr>
                                    </p:animEffect>
                                  </p:childTnLst>
                                </p:cTn>
                              </p:par>
                            </p:childTnLst>
                          </p:cTn>
                        </p:par>
                        <p:par>
                          <p:cTn id="11" fill="hold">
                            <p:stCondLst>
                              <p:cond delay="500"/>
                            </p:stCondLst>
                            <p:childTnLst>
                              <p:par>
                                <p:cTn id="12" presetID="14" presetClass="entr" presetSubtype="1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randombar(horizontal)">
                                      <p:cBhvr>
                                        <p:cTn id="1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0" grpId="0"/>
      <p:bldP spid="13" grpId="0"/>
      <p:bldP spid="13"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0" name="矩形: 圆角 36"/>
          <p:cNvSpPr/>
          <p:nvPr>
            <p:custDataLst>
              <p:tags r:id="rId2"/>
            </p:custDataLst>
          </p:nvPr>
        </p:nvSpPr>
        <p:spPr>
          <a:xfrm>
            <a:off x="878840" y="1056005"/>
            <a:ext cx="10598785" cy="502729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609600" algn="just" fontAlgn="auto">
              <a:lnSpc>
                <a:spcPct val="150000"/>
              </a:lnSpc>
              <a:extLst>
                <a:ext uri="{35155182-B16C-46BC-9424-99874614C6A1}">
                  <wpsdc:indentchars xmlns:wpsdc="http://www.wps.cn/officeDocument/2017/drawingmlCustomData" val="200" checksum="4158780845"/>
                </a:ext>
              </a:extLst>
            </a:pPr>
            <a:r>
              <a:rPr lang="en-US" altLang="zh-CN" sz="2400">
                <a:solidFill>
                  <a:schemeClr val="tx2"/>
                </a:solidFill>
                <a:latin typeface="Times New Roman" panose="02020603050405020304" charset="0"/>
                <a:cs typeface="Times New Roman" panose="02020603050405020304" charset="0"/>
                <a:sym typeface="+mn-ea"/>
              </a:rPr>
              <a:t>This article selects 273 prefecture-level cities as the research object. In this way, the research object includes 273 samples with 19 fundamental indicators for each sample. The period is from 2003 to 2016, with 72,618 sets of data. The data used in this article were collected from the </a:t>
            </a:r>
            <a:r>
              <a:rPr lang="en-US" altLang="zh-CN" sz="2400" i="1">
                <a:solidFill>
                  <a:schemeClr val="tx2"/>
                </a:solidFill>
                <a:latin typeface="Times New Roman" panose="02020603050405020304" charset="0"/>
                <a:cs typeface="Times New Roman" panose="02020603050405020304" charset="0"/>
                <a:sym typeface="+mn-ea"/>
              </a:rPr>
              <a:t>China Urban Statistical Yearbook</a:t>
            </a:r>
            <a:r>
              <a:rPr lang="en-US" altLang="zh-CN" sz="2400">
                <a:solidFill>
                  <a:schemeClr val="tx2"/>
                </a:solidFill>
                <a:latin typeface="Times New Roman" panose="02020603050405020304" charset="0"/>
                <a:cs typeface="Times New Roman" panose="02020603050405020304" charset="0"/>
                <a:sym typeface="+mn-ea"/>
              </a:rPr>
              <a:t>, </a:t>
            </a:r>
            <a:r>
              <a:rPr lang="en-US" altLang="zh-CN" sz="2400" i="1">
                <a:solidFill>
                  <a:schemeClr val="tx2"/>
                </a:solidFill>
                <a:latin typeface="Times New Roman" panose="02020603050405020304" charset="0"/>
                <a:cs typeface="Times New Roman" panose="02020603050405020304" charset="0"/>
                <a:sym typeface="+mn-ea"/>
              </a:rPr>
              <a:t>China Population and Employment Statistical Yearbook</a:t>
            </a:r>
            <a:r>
              <a:rPr lang="en-US" altLang="zh-CN" sz="2400">
                <a:solidFill>
                  <a:schemeClr val="tx2"/>
                </a:solidFill>
                <a:latin typeface="Times New Roman" panose="02020603050405020304" charset="0"/>
                <a:cs typeface="Times New Roman" panose="02020603050405020304" charset="0"/>
                <a:sym typeface="+mn-ea"/>
              </a:rPr>
              <a:t>, and local statistical yearbook from 2003 to 2016. </a:t>
            </a:r>
            <a:endParaRPr lang="en-US" altLang="zh-CN" sz="2400" dirty="0">
              <a:solidFill>
                <a:schemeClr val="tx2"/>
              </a:solidFill>
              <a:latin typeface="Times New Roman" panose="02020603050405020304" charset="0"/>
              <a:ea typeface="方正细谭黑简体"/>
              <a:cs typeface="Times New Roman" panose="02020603050405020304" charset="0"/>
              <a:sym typeface="+mn-ea"/>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0"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0" name="矩形: 圆角 36"/>
          <p:cNvSpPr/>
          <p:nvPr>
            <p:custDataLst>
              <p:tags r:id="rId2"/>
            </p:custDataLst>
          </p:nvPr>
        </p:nvSpPr>
        <p:spPr>
          <a:xfrm>
            <a:off x="775335" y="868680"/>
            <a:ext cx="10702290" cy="549529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r>
              <a:rPr lang="en-US" altLang="zh-CN" sz="2400" b="1">
                <a:solidFill>
                  <a:schemeClr val="tx2"/>
                </a:solidFill>
                <a:latin typeface="Times New Roman" panose="02020603050405020304" charset="0"/>
                <a:cs typeface="Times New Roman" panose="02020603050405020304" charset="0"/>
                <a:sym typeface="+mn-ea"/>
              </a:rPr>
              <a:t> 3.1.2 Core Explanatory Variable</a:t>
            </a:r>
            <a:endParaRPr lang="en-US" altLang="zh-CN" sz="2400" b="1">
              <a:solidFill>
                <a:schemeClr val="tx2"/>
              </a:solidFill>
              <a:latin typeface="Times New Roman" panose="02020603050405020304" charset="0"/>
              <a:cs typeface="Times New Roman" panose="02020603050405020304" charset="0"/>
              <a:sym typeface="+mn-ea"/>
            </a:endParaRPr>
          </a:p>
          <a:p>
            <a:pPr indent="609600" algn="just" fontAlgn="auto">
              <a:extLst>
                <a:ext uri="{35155182-B16C-46BC-9424-99874614C6A1}">
                  <wpsdc:indentchars xmlns:wpsdc="http://www.wps.cn/officeDocument/2017/drawingmlCustomData" val="200" checksum="4158780845"/>
                </a:ext>
              </a:extLst>
            </a:pPr>
            <a:r>
              <a:rPr lang="en-US" altLang="zh-CN" sz="2400">
                <a:solidFill>
                  <a:schemeClr val="tx2"/>
                </a:solidFill>
                <a:latin typeface="Times New Roman" panose="02020603050405020304" charset="0"/>
                <a:cs typeface="Times New Roman" panose="02020603050405020304" charset="0"/>
                <a:sym typeface="+mn-ea"/>
              </a:rPr>
              <a:t>The DID is the interaction of the policy dummy variable (Treat) and time dummy variable (Post). Based on the sample data of 273 prefecture-level cities in China from 2003 to 2016, the policy dummy variable and time dummy variable are defined with the following primary considerations: On the one hand, for a particular city, the operation of China-Europe freight train (CEFT) mainly includes two states—“beginning” and “through”. This article pays more attention to the “beginning”, mainly considering that the goods carried by the train are basically direct to Europe and the goods are also </a:t>
            </a: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distributed in the place of origin. Therefore, the prefecture-level city in the “normal originating city” of the CEFT is set as the processing group.</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0"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1" name="矩形: 圆角 36"/>
          <p:cNvSpPr/>
          <p:nvPr>
            <p:custDataLst>
              <p:tags r:id="rId2"/>
            </p:custDataLst>
          </p:nvPr>
        </p:nvSpPr>
        <p:spPr>
          <a:xfrm>
            <a:off x="713740" y="913130"/>
            <a:ext cx="10487025" cy="530669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609600" algn="just" fontAlgn="auto">
              <a:extLst>
                <a:ext uri="{35155182-B16C-46BC-9424-99874614C6A1}">
                  <wpsdc:indentchars xmlns:wpsdc="http://www.wps.cn/officeDocument/2017/drawingmlCustomData" val="200" checksum="4158780845"/>
                </a:ext>
              </a:extLst>
            </a:pPr>
            <a:endParaRPr lang="en-US" altLang="zh-CN" sz="2400">
              <a:solidFill>
                <a:schemeClr val="tx2"/>
              </a:solidFill>
              <a:latin typeface="Times New Roman" panose="02020603050405020304" charset="0"/>
              <a:cs typeface="Times New Roman" panose="02020603050405020304" charset="0"/>
              <a:sym typeface="+mn-ea"/>
            </a:endParaRPr>
          </a:p>
          <a:p>
            <a:pPr indent="0" algn="just" fontAlgn="auto"/>
            <a:r>
              <a:rPr lang="en-US" altLang="zh-CN" sz="2400">
                <a:solidFill>
                  <a:schemeClr val="tx2"/>
                </a:solidFill>
                <a:latin typeface="Times New Roman" panose="02020603050405020304" charset="0"/>
                <a:cs typeface="Times New Roman" panose="02020603050405020304" charset="0"/>
              </a:rPr>
              <a:t>The corresponding treat value is 1; otherwise, the value is 0. On the other hand, some cities have started to open more than one freight train line partly; this article takes the first route traffic as the opening date. At the same time, as the opening date of some lines is at the end of the year, the effect generated in the opening year of these lines may not be visible in a short term; so, this article adopts the method of uniformly delaying the opening in the second half of the year by one year. For example, if Wuhan opened the CEFT in October 2012, the value of Post is one from 2013. On the contrary, if the launch time is in July of the current year or earlier, the value of Post is one from the current year; as another example, if the launch time is in March 2011 in Chongqing, the value of Post is one from 2011.</a:t>
            </a:r>
            <a:endParaRPr lang="en-US" altLang="zh-CN" sz="2400">
              <a:solidFill>
                <a:schemeClr val="tx2"/>
              </a:solidFill>
              <a:latin typeface="Times New Roman" panose="02020603050405020304" charset="0"/>
              <a:cs typeface="Times New Roman" panose="02020603050405020304" charset="0"/>
            </a:endParaRPr>
          </a:p>
          <a:p>
            <a:pPr algn="just"/>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Lst>
  </p:timing>
</p:sld>
</file>

<file path=ppt/tags/tag1.xml><?xml version="1.0" encoding="utf-8"?>
<p:tagLst xmlns:p="http://schemas.openxmlformats.org/presentationml/2006/main">
  <p:tag name="PA" val="v3.2.0"/>
</p:tagLst>
</file>

<file path=ppt/tags/tag10.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1.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2.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3.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4.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5.xml><?xml version="1.0" encoding="utf-8"?>
<p:tagLst xmlns:p="http://schemas.openxmlformats.org/presentationml/2006/main">
  <p:tag name="TABLE_ENDDRAG_ORIGIN_RECT" val="699*196"/>
  <p:tag name="TABLE_ENDDRAG_RECT" val="114*159*699*196"/>
</p:tagLst>
</file>

<file path=ppt/tags/tag16.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7.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8.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9.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2.xml><?xml version="1.0" encoding="utf-8"?>
<p:tagLst xmlns:p="http://schemas.openxmlformats.org/presentationml/2006/main">
  <p:tag name="PA" val="v3.2.0"/>
</p:tagLst>
</file>

<file path=ppt/tags/tag20.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21.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22.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23.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24.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25.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26.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27.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28.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29.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3.xml><?xml version="1.0" encoding="utf-8"?>
<p:tagLst xmlns:p="http://schemas.openxmlformats.org/presentationml/2006/main">
  <p:tag name="PA" val="v3.2.0"/>
</p:tagLst>
</file>

<file path=ppt/tags/tag30.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31.xml><?xml version="1.0" encoding="utf-8"?>
<p:tagLst xmlns:p="http://schemas.openxmlformats.org/presentationml/2006/main">
  <p:tag name="TABLE_ENDDRAG_ORIGIN_RECT" val="820*50"/>
  <p:tag name="TABLE_ENDDRAG_RECT" val="69*149*820*50"/>
</p:tagLst>
</file>

<file path=ppt/tags/tag32.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33.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34.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35.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36.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37.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38.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39.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4.xml><?xml version="1.0" encoding="utf-8"?>
<p:tagLst xmlns:p="http://schemas.openxmlformats.org/presentationml/2006/main">
  <p:tag name="PA" val="v3.2.0"/>
</p:tagLst>
</file>

<file path=ppt/tags/tag40.xml><?xml version="1.0" encoding="utf-8"?>
<p:tagLst xmlns:p="http://schemas.openxmlformats.org/presentationml/2006/main">
  <p:tag name="PA" val="v3.2.0"/>
</p:tagLst>
</file>

<file path=ppt/tags/tag41.xml><?xml version="1.0" encoding="utf-8"?>
<p:tagLst xmlns:p="http://schemas.openxmlformats.org/presentationml/2006/main">
  <p:tag name="PA" val="v3.2.0"/>
</p:tagLst>
</file>

<file path=ppt/tags/tag42.xml><?xml version="1.0" encoding="utf-8"?>
<p:tagLst xmlns:p="http://schemas.openxmlformats.org/presentationml/2006/main">
  <p:tag name="PA" val="v3.2.0"/>
</p:tagLst>
</file>

<file path=ppt/tags/tag43.xml><?xml version="1.0" encoding="utf-8"?>
<p:tagLst xmlns:p="http://schemas.openxmlformats.org/presentationml/2006/main">
  <p:tag name="PA" val="v3.2.0"/>
</p:tagLst>
</file>

<file path=ppt/tags/tag44.xml><?xml version="1.0" encoding="utf-8"?>
<p:tagLst xmlns:p="http://schemas.openxmlformats.org/presentationml/2006/main">
  <p:tag name="PA" val="v3.2.0"/>
</p:tagLst>
</file>

<file path=ppt/tags/tag45.xml><?xml version="1.0" encoding="utf-8"?>
<p:tagLst xmlns:p="http://schemas.openxmlformats.org/presentationml/2006/main">
  <p:tag name="PA" val="v3.2.0"/>
</p:tagLst>
</file>

<file path=ppt/tags/tag46.xml><?xml version="1.0" encoding="utf-8"?>
<p:tagLst xmlns:p="http://schemas.openxmlformats.org/presentationml/2006/main">
  <p:tag name="PA" val="v3.2.0"/>
</p:tagLst>
</file>

<file path=ppt/tags/tag47.xml><?xml version="1.0" encoding="utf-8"?>
<p:tagLst xmlns:p="http://schemas.openxmlformats.org/presentationml/2006/main">
  <p:tag name="PA" val="v3.2.0"/>
</p:tagLst>
</file>

<file path=ppt/tags/tag48.xml><?xml version="1.0" encoding="utf-8"?>
<p:tagLst xmlns:p="http://schemas.openxmlformats.org/presentationml/2006/main">
  <p:tag name="PA" val="v3.2.0"/>
</p:tagLst>
</file>

<file path=ppt/tags/tag49.xml><?xml version="1.0" encoding="utf-8"?>
<p:tagLst xmlns:p="http://schemas.openxmlformats.org/presentationml/2006/main">
  <p:tag name="PA" val="v3.2.0"/>
</p:tagLst>
</file>

<file path=ppt/tags/tag5.xml><?xml version="1.0" encoding="utf-8"?>
<p:tagLst xmlns:p="http://schemas.openxmlformats.org/presentationml/2006/main">
  <p:tag name="PA" val="v3.2.0"/>
</p:tagLst>
</file>

<file path=ppt/tags/tag50.xml><?xml version="1.0" encoding="utf-8"?>
<p:tagLst xmlns:p="http://schemas.openxmlformats.org/presentationml/2006/main">
  <p:tag name="PA" val="v3.2.0"/>
</p:tagLst>
</file>

<file path=ppt/tags/tag51.xml><?xml version="1.0" encoding="utf-8"?>
<p:tagLst xmlns:p="http://schemas.openxmlformats.org/presentationml/2006/main">
  <p:tag name="PA" val="v3.2.0"/>
</p:tagLst>
</file>

<file path=ppt/tags/tag52.xml><?xml version="1.0" encoding="utf-8"?>
<p:tagLst xmlns:p="http://schemas.openxmlformats.org/presentationml/2006/main">
  <p:tag name="PA" val="v3.2.0"/>
</p:tagLst>
</file>

<file path=ppt/tags/tag53.xml><?xml version="1.0" encoding="utf-8"?>
<p:tagLst xmlns:p="http://schemas.openxmlformats.org/presentationml/2006/main">
  <p:tag name="PA" val="v3.2.0"/>
</p:tagLst>
</file>

<file path=ppt/tags/tag54.xml><?xml version="1.0" encoding="utf-8"?>
<p:tagLst xmlns:p="http://schemas.openxmlformats.org/presentationml/2006/main">
  <p:tag name="PA" val="v3.2.0"/>
</p:tagLst>
</file>

<file path=ppt/tags/tag55.xml><?xml version="1.0" encoding="utf-8"?>
<p:tagLst xmlns:p="http://schemas.openxmlformats.org/presentationml/2006/main">
  <p:tag name="PA" val="v3.2.0"/>
</p:tagLst>
</file>

<file path=ppt/tags/tag56.xml><?xml version="1.0" encoding="utf-8"?>
<p:tagLst xmlns:p="http://schemas.openxmlformats.org/presentationml/2006/main">
  <p:tag name="PA" val="v3.2.0"/>
</p:tagLst>
</file>

<file path=ppt/tags/tag57.xml><?xml version="1.0" encoding="utf-8"?>
<p:tagLst xmlns:p="http://schemas.openxmlformats.org/presentationml/2006/main">
  <p:tag name="PA" val="v3.2.0"/>
</p:tagLst>
</file>

<file path=ppt/tags/tag58.xml><?xml version="1.0" encoding="utf-8"?>
<p:tagLst xmlns:p="http://schemas.openxmlformats.org/presentationml/2006/main">
  <p:tag name="PA" val="v3.2.0"/>
</p:tagLst>
</file>

<file path=ppt/tags/tag59.xml><?xml version="1.0" encoding="utf-8"?>
<p:tagLst xmlns:p="http://schemas.openxmlformats.org/presentationml/2006/main">
  <p:tag name="PA" val="v3.2.0"/>
</p:tagLst>
</file>

<file path=ppt/tags/tag6.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60.xml><?xml version="1.0" encoding="utf-8"?>
<p:tagLst xmlns:p="http://schemas.openxmlformats.org/presentationml/2006/main">
  <p:tag name="PA" val="v3.2.0"/>
</p:tagLst>
</file>

<file path=ppt/tags/tag7.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8.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9.xml><?xml version="1.0" encoding="utf-8"?>
<p:tagLst xmlns:p="http://schemas.openxmlformats.org/presentationml/2006/main">
  <p:tag name="KSO_WM_DIAGRAM_VIRTUALLY_FRAME" val="{&quot;height&quot;:266.846062992126,&quot;left&quot;:79.67897637795275,&quot;top&quot;:177.54692913385827,&quot;width&quot;:805.0572440944882}"/>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38524</Words>
  <Application>WPS 演示</Application>
  <PresentationFormat>宽屏</PresentationFormat>
  <Paragraphs>374</Paragraphs>
  <Slides>65</Slides>
  <Notes>10</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65</vt:i4>
      </vt:variant>
    </vt:vector>
  </HeadingPairs>
  <TitlesOfParts>
    <vt:vector size="85" baseType="lpstr">
      <vt:lpstr>Arial</vt:lpstr>
      <vt:lpstr>宋体</vt:lpstr>
      <vt:lpstr>Wingdings</vt:lpstr>
      <vt:lpstr>思源黑体 CN Light</vt:lpstr>
      <vt:lpstr>黑体</vt:lpstr>
      <vt:lpstr>微软雅黑</vt:lpstr>
      <vt:lpstr>方正北魏楷书简体</vt:lpstr>
      <vt:lpstr>Times New Roman</vt:lpstr>
      <vt:lpstr>方正细谭黑简体</vt:lpstr>
      <vt:lpstr>Calibri Light</vt:lpstr>
      <vt:lpstr>Arial</vt:lpstr>
      <vt:lpstr>等线</vt:lpstr>
      <vt:lpstr>Arial Unicode MS</vt:lpstr>
      <vt:lpstr>Open Sans</vt:lpstr>
      <vt:lpstr>Georgia</vt:lpstr>
      <vt:lpstr>Calibri</vt:lpstr>
      <vt:lpstr>等线 Light</vt:lpstr>
      <vt:lpstr>Segoe Print</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第一PPT，www.1ppt.com</dc:creator>
  <cp:keywords>www.1ppt.com</cp:keywords>
  <dc:description>第一PPT</dc:description>
  <cp:lastModifiedBy>李鋆</cp:lastModifiedBy>
  <cp:revision>343</cp:revision>
  <dcterms:created xsi:type="dcterms:W3CDTF">2021-05-06T02:24:00Z</dcterms:created>
  <dcterms:modified xsi:type="dcterms:W3CDTF">2025-01-07T08:26:24Z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F1A2F89D029A4401992DB9E7601A720B_13</vt:lpwstr>
  </property>
  <property fmtid="{D5CDD505-2E9C-101B-9397-08002B2CF9AE}" pid="3" name="KSOProductBuildVer">
    <vt:lpwstr>2052-12.1.0.19770</vt:lpwstr>
  </property>
</Properties>
</file>