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942" r:id="rId8"/>
    <p:sldId id="524" r:id="rId9"/>
    <p:sldId id="943" r:id="rId10"/>
    <p:sldId id="944" r:id="rId11"/>
    <p:sldId id="941" r:id="rId12"/>
    <p:sldId id="542" r:id="rId13"/>
    <p:sldId id="541" r:id="rId14"/>
    <p:sldId id="911" r:id="rId15"/>
    <p:sldId id="821" r:id="rId16"/>
    <p:sldId id="816" r:id="rId17"/>
    <p:sldId id="913" r:id="rId18"/>
    <p:sldId id="914" r:id="rId19"/>
    <p:sldId id="879" r:id="rId20"/>
    <p:sldId id="746" r:id="rId21"/>
    <p:sldId id="945" r:id="rId22"/>
    <p:sldId id="946" r:id="rId23"/>
    <p:sldId id="947" r:id="rId24"/>
    <p:sldId id="948" r:id="rId25"/>
    <p:sldId id="419" r:id="rId26"/>
    <p:sldId id="949" r:id="rId27"/>
    <p:sldId id="950" r:id="rId28"/>
    <p:sldId id="872" r:id="rId29"/>
    <p:sldId id="951" r:id="rId30"/>
    <p:sldId id="952" r:id="rId31"/>
    <p:sldId id="953" r:id="rId32"/>
    <p:sldId id="898" r:id="rId33"/>
    <p:sldId id="954" r:id="rId34"/>
    <p:sldId id="955" r:id="rId35"/>
    <p:sldId id="956" r:id="rId36"/>
    <p:sldId id="957" r:id="rId37"/>
    <p:sldId id="958" r:id="rId38"/>
    <p:sldId id="959" r:id="rId39"/>
    <p:sldId id="960" r:id="rId40"/>
    <p:sldId id="961" r:id="rId41"/>
    <p:sldId id="962" r:id="rId42"/>
    <p:sldId id="963" r:id="rId43"/>
    <p:sldId id="964" r:id="rId44"/>
    <p:sldId id="965" r:id="rId45"/>
    <p:sldId id="967" r:id="rId46"/>
    <p:sldId id="968" r:id="rId47"/>
    <p:sldId id="966" r:id="rId48"/>
    <p:sldId id="656" r:id="rId49"/>
    <p:sldId id="433" r:id="rId50"/>
    <p:sldId id="970" r:id="rId51"/>
    <p:sldId id="971" r:id="rId52"/>
    <p:sldId id="972" r:id="rId53"/>
    <p:sldId id="901" r:id="rId54"/>
    <p:sldId id="902" r:id="rId55"/>
    <p:sldId id="973" r:id="rId56"/>
    <p:sldId id="974" r:id="rId57"/>
    <p:sldId id="975" r:id="rId58"/>
    <p:sldId id="976" r:id="rId59"/>
    <p:sldId id="977" r:id="rId60"/>
    <p:sldId id="446"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7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870"/>
        <p:guide pos="383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45.xml"/><Relationship Id="rId5" Type="http://schemas.openxmlformats.org/officeDocument/2006/relationships/slide" Target="slide22.xml"/><Relationship Id="rId4" Type="http://schemas.openxmlformats.org/officeDocument/2006/relationships/slide" Target="slide9.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8.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9.xml"/><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1.xml"/><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4.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3" Type="http://schemas.openxmlformats.org/officeDocument/2006/relationships/notesSlide" Target="../notesSlides/notesSlide8.xml"/><Relationship Id="rId22" Type="http://schemas.openxmlformats.org/officeDocument/2006/relationships/slideLayout" Target="../slideLayouts/slideLayout3.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tags" Target="../tags/tag36.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355580" cy="506158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hotel is located in the heart of Chicago, only 30 minutes from Midway Airport. Our three four-star restaurants offer our guests variety in menu selection and atmosphere. Our 36,000 square feet of meeting and banquet space includes the city’s largest ballroom and the largest on-site exhibition hall. I have enclosed a complete schedule of our function space dimensions and capacities.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Please stop by and see us if you are in our area—we would like the opportunity to show off our hotel. In the meantime, however, I will call your office next week to answer any questions you may have on Waverley’s facilities and to discuss how we may be of service to the Paramount Institute.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35558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5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Sincerely,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200" i="1" dirty="0">
                <a:solidFill>
                  <a:schemeClr val="tx2"/>
                </a:solidFill>
                <a:latin typeface="Times New Roman" panose="02020603050405020304" charset="0"/>
                <a:ea typeface="方正细谭黑简体"/>
                <a:cs typeface="Times New Roman" panose="02020603050405020304" charset="0"/>
                <a:sym typeface="Calibri Light" panose="020F0302020204030204"/>
              </a:rPr>
              <a:t>(Signature)</a:t>
            </a:r>
            <a:endParaRPr lang="en-US" altLang="zh-CN" sz="2200"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Carol Brawn</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Director, Convention Services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JS: drb Enc.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P.S. See page 68 of our catalog for a great value on our most-ordered product choice!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1404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511300" y="1397000"/>
          <a:ext cx="8966200" cy="4584700"/>
        </p:xfrm>
        <a:graphic>
          <a:graphicData uri="http://schemas.openxmlformats.org/drawingml/2006/table">
            <a:tbl>
              <a:tblPr firstRow="1" bandRow="1">
                <a:tableStyleId>{5940675A-B579-460E-94D1-54222C63F5DA}</a:tableStyleId>
              </a:tblPr>
              <a:tblGrid>
                <a:gridCol w="4483100"/>
                <a:gridCol w="4483100"/>
              </a:tblGrid>
              <a:tr h="458470">
                <a:tc>
                  <a:txBody>
                    <a:bodyPr/>
                    <a:p>
                      <a:pPr algn="ctr">
                        <a:buNone/>
                      </a:pPr>
                      <a:r>
                        <a:rPr lang="en-US" altLang="zh-CN" sz="2200" b="1">
                          <a:latin typeface="Times New Roman" panose="02020603050405020304" charset="0"/>
                          <a:cs typeface="Times New Roman" panose="02020603050405020304" charset="0"/>
                        </a:rPr>
                        <a:t>Functions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458470">
                <a:tc>
                  <a:txBody>
                    <a:bodyPr/>
                    <a:p>
                      <a:pPr>
                        <a:buNone/>
                      </a:pPr>
                      <a:r>
                        <a:rPr lang="en-US" altLang="zh-CN" sz="2200">
                          <a:latin typeface="Times New Roman" panose="02020603050405020304" charset="0"/>
                          <a:cs typeface="Times New Roman" panose="02020603050405020304" charset="0"/>
                        </a:rPr>
                        <a:t>The heading (letterhead)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date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inside address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salutation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body of the letter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complimentary close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signature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enclosure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8470">
                <a:tc>
                  <a:txBody>
                    <a:bodyPr/>
                    <a:p>
                      <a:pPr>
                        <a:buNone/>
                      </a:pPr>
                      <a:r>
                        <a:rPr lang="en-US" altLang="zh-CN" sz="2200">
                          <a:latin typeface="Times New Roman" panose="02020603050405020304" charset="0"/>
                          <a:cs typeface="Times New Roman" panose="02020603050405020304" charset="0"/>
                        </a:rPr>
                        <a:t>The added notion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78510"/>
            <a:ext cx="10398125" cy="55289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 Letter of Request</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l"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Dear Mr. Mitchell,</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 am writing in reference to the current situation with the Skipton Airport Project. We have a number of questions which we hope you can answer.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First of all, could you please provide us with an update on where you are on the Skipton Airport Project? We would also appreciate it if you could clarify what the current issues with the delivery system are and confirm when you expect them to be resolved.</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78510"/>
            <a:ext cx="10398125" cy="525335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mn-ea"/>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addition, at the end of our last meeting, we requested a copy of the latest project update report. Unfortunately, we have still not received it. We would appreciate it if you could forward this to us.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Could you also please confirm whether the post-installation support covers the equipment 24 hours a day? And what is actually included in the support? In particular, we would like to have confirmation if the cost of parts and labor are included in the package. We require this information as soon as possible.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012825" y="826770"/>
            <a:ext cx="1024826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And lastly, we are considering extending the period of the post-installation support from your company from 6 months to 12 months. We would be very grateful if you could provide us with a quote for this extension.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 would really appreciate it if you could deal with these matters urgently.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 look forward to hearing from you.</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r"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Yours sincerely,</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r"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Ian McAdam</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r"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Development Manager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2928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330325" y="1295400"/>
          <a:ext cx="9531350" cy="4660900"/>
        </p:xfrm>
        <a:graphic>
          <a:graphicData uri="http://schemas.openxmlformats.org/drawingml/2006/table">
            <a:tbl>
              <a:tblPr firstRow="1" bandRow="1">
                <a:tableStyleId>{5940675A-B579-460E-94D1-54222C63F5DA}</a:tableStyleId>
              </a:tblPr>
              <a:tblGrid>
                <a:gridCol w="1522730"/>
                <a:gridCol w="1261745"/>
                <a:gridCol w="4302760"/>
                <a:gridCol w="2444115"/>
              </a:tblGrid>
              <a:tr h="776605">
                <a:tc>
                  <a:txBody>
                    <a:bodyPr/>
                    <a:p>
                      <a:pPr>
                        <a:buNone/>
                      </a:pPr>
                      <a:r>
                        <a:rPr lang="en-US" altLang="zh-CN" sz="2200" b="1">
                          <a:latin typeface="Times New Roman" panose="02020603050405020304" charset="0"/>
                          <a:cs typeface="Times New Roman" panose="02020603050405020304" charset="0"/>
                        </a:rPr>
                        <a:t>Paragraphs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buNone/>
                      </a:pPr>
                      <a:r>
                        <a:rPr lang="en-US" altLang="zh-CN" sz="2200" b="1">
                          <a:latin typeface="Times New Roman" panose="02020603050405020304" charset="0"/>
                          <a:cs typeface="Times New Roman" panose="02020603050405020304" charset="0"/>
                        </a:rPr>
                        <a:t>Theme</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buNone/>
                      </a:pPr>
                      <a:r>
                        <a:rPr lang="en-US" altLang="zh-CN" sz="2200" b="1">
                          <a:latin typeface="Times New Roman" panose="02020603050405020304" charset="0"/>
                          <a:cs typeface="Times New Roman" panose="02020603050405020304" charset="0"/>
                        </a:rPr>
                        <a:t>Expressions to illustrate the function of a request</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buNone/>
                      </a:pPr>
                      <a:r>
                        <a:rPr lang="en-US" altLang="zh-CN" sz="2200" b="1">
                          <a:latin typeface="Times New Roman" panose="02020603050405020304" charset="0"/>
                          <a:cs typeface="Times New Roman" panose="02020603050405020304" charset="0"/>
                        </a:rPr>
                        <a:t>Signal words and functions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77240">
                <a:tc>
                  <a:txBody>
                    <a:bodyPr/>
                    <a:p>
                      <a:pPr algn="ctr">
                        <a:buNone/>
                      </a:pPr>
                      <a:r>
                        <a:rPr lang="en-US" altLang="zh-CN" sz="2200">
                          <a:latin typeface="Times New Roman" panose="02020603050405020304" charset="0"/>
                          <a:cs typeface="Times New Roman" panose="02020603050405020304" charset="0"/>
                        </a:rPr>
                        <a:t>1</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6605">
                <a:tc>
                  <a:txBody>
                    <a:bodyPr/>
                    <a:p>
                      <a:pPr algn="ctr">
                        <a:buNone/>
                      </a:pPr>
                      <a:r>
                        <a:rPr lang="en-US" altLang="zh-CN" sz="2200">
                          <a:latin typeface="Times New Roman" panose="02020603050405020304" charset="0"/>
                          <a:cs typeface="Times New Roman" panose="02020603050405020304" charset="0"/>
                        </a:rPr>
                        <a:t>2</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6605">
                <a:tc>
                  <a:txBody>
                    <a:bodyPr/>
                    <a:p>
                      <a:pPr algn="ctr">
                        <a:buNone/>
                      </a:pPr>
                      <a:r>
                        <a:rPr lang="en-US" altLang="zh-CN" sz="2200">
                          <a:latin typeface="Times New Roman" panose="02020603050405020304" charset="0"/>
                          <a:cs typeface="Times New Roman" panose="02020603050405020304" charset="0"/>
                        </a:rPr>
                        <a:t>3</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7240">
                <a:tc>
                  <a:txBody>
                    <a:bodyPr/>
                    <a:p>
                      <a:pPr algn="ctr">
                        <a:buNone/>
                      </a:pPr>
                      <a:r>
                        <a:rPr lang="en-US" altLang="zh-CN" sz="2200">
                          <a:latin typeface="Times New Roman" panose="02020603050405020304" charset="0"/>
                          <a:cs typeface="Times New Roman" panose="02020603050405020304" charset="0"/>
                        </a:rPr>
                        <a:t>4</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6605">
                <a:tc>
                  <a:txBody>
                    <a:bodyPr/>
                    <a:p>
                      <a:pPr algn="ctr">
                        <a:buNone/>
                      </a:pPr>
                      <a:r>
                        <a:rPr lang="en-US" altLang="zh-CN" sz="2200">
                          <a:latin typeface="Times New Roman" panose="02020603050405020304" charset="0"/>
                          <a:cs typeface="Times New Roman" panose="02020603050405020304" charset="0"/>
                        </a:rPr>
                        <a:t>5</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(1) Useful phrases and sentences for </a:t>
            </a:r>
            <a:endParaRPr lang="en-US" altLang="zh-CN" sz="3200" b="1">
              <a:solidFill>
                <a:schemeClr val="accent1"/>
              </a:solidFill>
              <a:latin typeface="Times New Roman" panose="02020603050405020304" charset="0"/>
              <a:cs typeface="Times New Roman" panose="02020603050405020304" charset="0"/>
            </a:endParaRPr>
          </a:p>
          <a:p>
            <a:r>
              <a:rPr lang="en-US" altLang="zh-CN" sz="3200" b="1">
                <a:solidFill>
                  <a:schemeClr val="accent1"/>
                </a:solidFill>
                <a:latin typeface="Times New Roman" panose="02020603050405020304" charset="0"/>
                <a:cs typeface="Times New Roman" panose="02020603050405020304" charset="0"/>
              </a:rPr>
              <a:t>witing a letter of request</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225550" y="1481455"/>
          <a:ext cx="9939020" cy="4932045"/>
        </p:xfrm>
        <a:graphic>
          <a:graphicData uri="http://schemas.openxmlformats.org/drawingml/2006/table">
            <a:tbl>
              <a:tblPr firstRow="1" bandRow="1">
                <a:tableStyleId>{5940675A-B579-460E-94D1-54222C63F5DA}</a:tableStyleId>
              </a:tblPr>
              <a:tblGrid>
                <a:gridCol w="3441700"/>
                <a:gridCol w="6497320"/>
              </a:tblGrid>
              <a:tr h="481965">
                <a:tc>
                  <a:txBody>
                    <a:bodyPr/>
                    <a:p>
                      <a:pPr algn="ctr">
                        <a:buNone/>
                      </a:pPr>
                      <a:r>
                        <a:rPr lang="en-US" altLang="zh-CN" sz="2200" b="1">
                          <a:latin typeface="Times New Roman" panose="02020603050405020304" charset="0"/>
                          <a:cs typeface="Times New Roman" panose="02020603050405020304" charset="0"/>
                        </a:rPr>
                        <a:t>Phrases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b="1">
                          <a:latin typeface="Times New Roman" panose="02020603050405020304" charset="0"/>
                          <a:cs typeface="Times New Roman" panose="02020603050405020304" charset="0"/>
                        </a:rPr>
                        <a:t>Sentences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63750">
                <a:tc>
                  <a:txBody>
                    <a:bodyPr/>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Be grateful/most grateful if/for…</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appreciate your cooperation/help…</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on account of/on behalf of </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count on/upon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If you can find time in your busy schedule to…</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Please provide us with/send details about…</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Can you tell me which agency might be able to give me background information on…?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I’m wondering if you have the time to give us a little guidance.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I would be interested in seeing some of the material that went into the preparation of your most recent occupational handbook titles.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May I use your name as a reference when applying for a cashier position…?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Please forward this letter to the appropriate person.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Please send me any literature you have 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sym typeface="+mn-ea"/>
              </a:rPr>
              <a:t>(2) </a:t>
            </a:r>
            <a:r>
              <a:rPr lang="en-US" altLang="zh-CN" sz="3200" b="1">
                <a:solidFill>
                  <a:schemeClr val="accent1"/>
                </a:solidFill>
                <a:latin typeface="Times New Roman" panose="02020603050405020304" charset="0"/>
                <a:cs typeface="Times New Roman" panose="02020603050405020304" charset="0"/>
              </a:rPr>
              <a:t>Useful phrases and sentences for </a:t>
            </a:r>
            <a:endParaRPr lang="en-US" altLang="zh-CN" sz="3200" b="1">
              <a:solidFill>
                <a:schemeClr val="accent1"/>
              </a:solidFill>
              <a:latin typeface="Times New Roman" panose="02020603050405020304" charset="0"/>
              <a:cs typeface="Times New Roman" panose="02020603050405020304" charset="0"/>
            </a:endParaRPr>
          </a:p>
          <a:p>
            <a:r>
              <a:rPr lang="en-US" altLang="zh-CN" sz="3200" b="1">
                <a:solidFill>
                  <a:schemeClr val="accent1"/>
                </a:solidFill>
                <a:latin typeface="Times New Roman" panose="02020603050405020304" charset="0"/>
                <a:cs typeface="Times New Roman" panose="02020603050405020304" charset="0"/>
              </a:rPr>
              <a:t>writing an order letter</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225550" y="1481455"/>
          <a:ext cx="9939020" cy="4932045"/>
        </p:xfrm>
        <a:graphic>
          <a:graphicData uri="http://schemas.openxmlformats.org/drawingml/2006/table">
            <a:tbl>
              <a:tblPr firstRow="1" bandRow="1">
                <a:tableStyleId>{5940675A-B579-460E-94D1-54222C63F5DA}</a:tableStyleId>
              </a:tblPr>
              <a:tblGrid>
                <a:gridCol w="3441700"/>
                <a:gridCol w="6497320"/>
              </a:tblGrid>
              <a:tr h="481965">
                <a:tc>
                  <a:txBody>
                    <a:bodyPr/>
                    <a:p>
                      <a:pPr algn="ctr">
                        <a:buNone/>
                      </a:pPr>
                      <a:r>
                        <a:rPr lang="en-US" altLang="zh-CN" sz="2200" b="1">
                          <a:latin typeface="Times New Roman" panose="02020603050405020304" charset="0"/>
                          <a:cs typeface="Times New Roman" panose="02020603050405020304" charset="0"/>
                        </a:rPr>
                        <a:t>Phrases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b="1">
                          <a:latin typeface="Times New Roman" panose="02020603050405020304" charset="0"/>
                          <a:cs typeface="Times New Roman" panose="02020603050405020304" charset="0"/>
                        </a:rPr>
                        <a:t>Sentences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63750">
                <a:tc>
                  <a:txBody>
                    <a:bodyPr/>
                    <a:p>
                      <a:pPr>
                        <a:buNone/>
                      </a:pPr>
                      <a:r>
                        <a:rPr lang="en-US" altLang="en-US" sz="1600">
                          <a:latin typeface="Times New Roman" panose="02020603050405020304" charset="0"/>
                          <a:cs typeface="Times New Roman" panose="02020603050405020304" charset="0"/>
                          <a:sym typeface="+mn-ea"/>
                        </a:rPr>
                        <a:t>●</a:t>
                      </a:r>
                      <a:r>
                        <a:rPr lang="en-US" altLang="zh-CN" sz="2200">
                          <a:latin typeface="Times New Roman" panose="02020603050405020304" charset="0"/>
                          <a:cs typeface="Times New Roman" panose="02020603050405020304" charset="0"/>
                        </a:rPr>
                        <a:t>requested shipping and handling charges…</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please bill to retail/wholesale price…</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sym typeface="+mn-ea"/>
                        </a:rPr>
                        <a:t>●</a:t>
                      </a:r>
                      <a:r>
                        <a:rPr lang="en-US" altLang="zh-CN" sz="2200">
                          <a:latin typeface="Times New Roman" panose="02020603050405020304" charset="0"/>
                          <a:cs typeface="Times New Roman" panose="02020603050405020304" charset="0"/>
                        </a:rPr>
                        <a:t>confirm your order…</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cancel my order of…</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return receipt…</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ship C.O.D…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Along with your order, I’m enclosing our spring catalog as I think you’ll want to know about our new lower prices.</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Please cancel my order for the DDN T-shirt (copy of order enclosed)—the three-month delay is unacceptable.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Please check on the status of my order # 90-4657 dated March 1.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Please confirm receipt of this order by fax or telephone.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Your order # 123 is being processed and should be shipped by November 1</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sym typeface="+mn-ea"/>
              </a:rPr>
              <a:t>(3) </a:t>
            </a:r>
            <a:r>
              <a:rPr lang="en-US" altLang="zh-CN" sz="3200" b="1">
                <a:solidFill>
                  <a:schemeClr val="accent1"/>
                </a:solidFill>
                <a:latin typeface="Times New Roman" panose="02020603050405020304" charset="0"/>
                <a:cs typeface="Times New Roman" panose="02020603050405020304" charset="0"/>
              </a:rPr>
              <a:t>Useful phrases and sentences for </a:t>
            </a:r>
            <a:endParaRPr lang="en-US" altLang="zh-CN" sz="3200" b="1">
              <a:solidFill>
                <a:schemeClr val="accent1"/>
              </a:solidFill>
              <a:latin typeface="Times New Roman" panose="02020603050405020304" charset="0"/>
              <a:cs typeface="Times New Roman" panose="02020603050405020304" charset="0"/>
            </a:endParaRPr>
          </a:p>
          <a:p>
            <a:r>
              <a:rPr lang="en-US" altLang="zh-CN" sz="3200" b="1">
                <a:solidFill>
                  <a:schemeClr val="accent1"/>
                </a:solidFill>
                <a:latin typeface="Times New Roman" panose="02020603050405020304" charset="0"/>
                <a:cs typeface="Times New Roman" panose="02020603050405020304" charset="0"/>
              </a:rPr>
              <a:t>writing a letter of complaint</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225550" y="1481455"/>
          <a:ext cx="9939020" cy="4932045"/>
        </p:xfrm>
        <a:graphic>
          <a:graphicData uri="http://schemas.openxmlformats.org/drawingml/2006/table">
            <a:tbl>
              <a:tblPr firstRow="1" bandRow="1">
                <a:tableStyleId>{5940675A-B579-460E-94D1-54222C63F5DA}</a:tableStyleId>
              </a:tblPr>
              <a:tblGrid>
                <a:gridCol w="3441700"/>
                <a:gridCol w="6497320"/>
              </a:tblGrid>
              <a:tr h="481965">
                <a:tc>
                  <a:txBody>
                    <a:bodyPr/>
                    <a:p>
                      <a:pPr algn="ctr">
                        <a:buNone/>
                      </a:pPr>
                      <a:r>
                        <a:rPr lang="en-US" altLang="zh-CN" sz="2200" b="1">
                          <a:latin typeface="Times New Roman" panose="02020603050405020304" charset="0"/>
                          <a:cs typeface="Times New Roman" panose="02020603050405020304" charset="0"/>
                        </a:rPr>
                        <a:t>Phrases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b="1">
                          <a:latin typeface="Times New Roman" panose="02020603050405020304" charset="0"/>
                          <a:cs typeface="Times New Roman" panose="02020603050405020304" charset="0"/>
                        </a:rPr>
                        <a:t>Sentences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63750">
                <a:tc>
                  <a:txBody>
                    <a:bodyPr/>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It is with reluctance that… </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does not meet our performance standards…</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call to your immediate attention…</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register a complaint about…</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serious omission/problem…</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I’m confident that we can resolve this matter to our mutual satisfaction.</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 regret/am sorry to inform you of the following unpleasant situation.</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The most satisfactory solution for us would be for you to send us a replacement lamp and reimburse </a:t>
                      </a:r>
                      <a:endParaRPr lang="en-US" altLang="zh-CN" sz="2200">
                        <a:latin typeface="Times New Roman" panose="02020603050405020304" charset="0"/>
                        <a:cs typeface="Times New Roman" panose="02020603050405020304" charset="0"/>
                      </a:endParaRPr>
                    </a:p>
                    <a:p>
                      <a:pPr algn="just">
                        <a:buNone/>
                      </a:pPr>
                      <a:r>
                        <a:rPr lang="en-US" altLang="zh-CN" sz="2200">
                          <a:latin typeface="Times New Roman" panose="02020603050405020304" charset="0"/>
                          <a:cs typeface="Times New Roman" panose="02020603050405020304" charset="0"/>
                        </a:rPr>
                        <a:t>us for the cost of mailing the defective lamp back to you.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Anything you can do to speed matters up/resolve this problem will be greatly appreciated.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 am expecting the courtesy of a prompt reply.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Unit14</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Business Letters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sym typeface="+mn-ea"/>
              </a:rPr>
              <a:t>(4) </a:t>
            </a:r>
            <a:r>
              <a:rPr lang="en-US" altLang="zh-CN" sz="3200" b="1">
                <a:solidFill>
                  <a:schemeClr val="accent1"/>
                </a:solidFill>
                <a:latin typeface="Times New Roman" panose="02020603050405020304" charset="0"/>
                <a:cs typeface="Times New Roman" panose="02020603050405020304" charset="0"/>
              </a:rPr>
              <a:t>Useful phrases and sentences for </a:t>
            </a:r>
            <a:endParaRPr lang="en-US" altLang="zh-CN" sz="3200" b="1">
              <a:solidFill>
                <a:schemeClr val="accent1"/>
              </a:solidFill>
              <a:latin typeface="Times New Roman" panose="02020603050405020304" charset="0"/>
              <a:cs typeface="Times New Roman" panose="02020603050405020304" charset="0"/>
            </a:endParaRPr>
          </a:p>
          <a:p>
            <a:r>
              <a:rPr lang="en-US" altLang="zh-CN" sz="3200" b="1">
                <a:solidFill>
                  <a:schemeClr val="accent1"/>
                </a:solidFill>
                <a:latin typeface="Times New Roman" panose="02020603050405020304" charset="0"/>
                <a:cs typeface="Times New Roman" panose="02020603050405020304" charset="0"/>
              </a:rPr>
              <a:t>writing a letter of appreciation</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225550" y="1481455"/>
          <a:ext cx="9939020" cy="4932045"/>
        </p:xfrm>
        <a:graphic>
          <a:graphicData uri="http://schemas.openxmlformats.org/drawingml/2006/table">
            <a:tbl>
              <a:tblPr firstRow="1" bandRow="1">
                <a:tableStyleId>{5940675A-B579-460E-94D1-54222C63F5DA}</a:tableStyleId>
              </a:tblPr>
              <a:tblGrid>
                <a:gridCol w="3441700"/>
                <a:gridCol w="6497320"/>
              </a:tblGrid>
              <a:tr h="481965">
                <a:tc>
                  <a:txBody>
                    <a:bodyPr/>
                    <a:p>
                      <a:pPr algn="ctr">
                        <a:buNone/>
                      </a:pPr>
                      <a:r>
                        <a:rPr lang="en-US" altLang="zh-CN" sz="2200" b="1">
                          <a:latin typeface="Times New Roman" panose="02020603050405020304" charset="0"/>
                          <a:cs typeface="Times New Roman" panose="02020603050405020304" charset="0"/>
                        </a:rPr>
                        <a:t>Phrases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b="1">
                          <a:latin typeface="Times New Roman" panose="02020603050405020304" charset="0"/>
                          <a:cs typeface="Times New Roman" panose="02020603050405020304" charset="0"/>
                        </a:rPr>
                        <a:t>Sentences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63750">
                <a:tc>
                  <a:txBody>
                    <a:bodyPr/>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without your dedication and expertise…</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hope I can return the favor someday…</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appreciate your contributions to…</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it was thoughtful of you to…</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grateful to you for…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en-US" sz="1600">
                          <a:latin typeface="Times New Roman" panose="02020603050405020304" charset="0"/>
                          <a:cs typeface="Times New Roman" panose="02020603050405020304" charset="0"/>
                        </a:rPr>
                        <a:t>●</a:t>
                      </a:r>
                      <a:r>
                        <a:rPr lang="en-US" altLang="zh-CN"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I don’t know how I would have managed without your help.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Thanks again for your clever and useful suggestion.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Your efforts have made this possible. Your support is greatly appreciated.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 sincerely appreciate your time and attention.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Customers like you are the reason why we stay in business.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sym typeface="+mn-ea"/>
              </a:rPr>
              <a:t>(5) </a:t>
            </a:r>
            <a:r>
              <a:rPr lang="en-US" altLang="zh-CN" sz="3200" b="1">
                <a:solidFill>
                  <a:schemeClr val="accent1"/>
                </a:solidFill>
                <a:latin typeface="Times New Roman" panose="02020603050405020304" charset="0"/>
                <a:cs typeface="Times New Roman" panose="02020603050405020304" charset="0"/>
              </a:rPr>
              <a:t>Useful phrases and sentences for </a:t>
            </a:r>
            <a:endParaRPr lang="en-US" altLang="zh-CN" sz="3200" b="1">
              <a:solidFill>
                <a:schemeClr val="accent1"/>
              </a:solidFill>
              <a:latin typeface="Times New Roman" panose="02020603050405020304" charset="0"/>
              <a:cs typeface="Times New Roman" panose="02020603050405020304" charset="0"/>
            </a:endParaRPr>
          </a:p>
          <a:p>
            <a:r>
              <a:rPr lang="en-US" altLang="zh-CN" sz="3200" b="1">
                <a:solidFill>
                  <a:schemeClr val="accent1"/>
                </a:solidFill>
                <a:latin typeface="Times New Roman" panose="02020603050405020304" charset="0"/>
                <a:cs typeface="Times New Roman" panose="02020603050405020304" charset="0"/>
              </a:rPr>
              <a:t>writing a letter of refusal</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225550" y="1481455"/>
          <a:ext cx="9939020" cy="4932045"/>
        </p:xfrm>
        <a:graphic>
          <a:graphicData uri="http://schemas.openxmlformats.org/drawingml/2006/table">
            <a:tbl>
              <a:tblPr firstRow="1" bandRow="1">
                <a:tableStyleId>{5940675A-B579-460E-94D1-54222C63F5DA}</a:tableStyleId>
              </a:tblPr>
              <a:tblGrid>
                <a:gridCol w="3441700"/>
                <a:gridCol w="6497320"/>
              </a:tblGrid>
              <a:tr h="481965">
                <a:tc>
                  <a:txBody>
                    <a:bodyPr/>
                    <a:p>
                      <a:pPr algn="ctr">
                        <a:buNone/>
                      </a:pPr>
                      <a:r>
                        <a:rPr lang="en-US" altLang="zh-CN" sz="2200" b="1">
                          <a:latin typeface="Times New Roman" panose="02020603050405020304" charset="0"/>
                          <a:cs typeface="Times New Roman" panose="02020603050405020304" charset="0"/>
                        </a:rPr>
                        <a:t>Phrases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b="1">
                          <a:latin typeface="Times New Roman" panose="02020603050405020304" charset="0"/>
                          <a:cs typeface="Times New Roman" panose="02020603050405020304" charset="0"/>
                        </a:rPr>
                        <a:t>Sentences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063750">
                <a:tc>
                  <a:txBody>
                    <a:bodyPr/>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 regret that I cannot accept…</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It’s a wonderful program, but… </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due to present budget problems…</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current conditions do not warrant… </a:t>
                      </a:r>
                      <a:endParaRPr lang="en-US" altLang="zh-CN" sz="2200">
                        <a:latin typeface="Times New Roman" panose="02020603050405020304" charset="0"/>
                        <a:cs typeface="Times New Roman" panose="02020603050405020304" charset="0"/>
                      </a:endParaRPr>
                    </a:p>
                    <a:p>
                      <a:pPr>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regret to inform you…</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 don’t think this will work for us.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I sympathize with your request and wish I could help.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Unfortunately, this is not a priority for GM company at this time.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We are unable to approve your loan application at this time. </a:t>
                      </a:r>
                      <a:endParaRPr lang="en-US" altLang="zh-CN" sz="2200">
                        <a:latin typeface="Times New Roman" panose="02020603050405020304" charset="0"/>
                        <a:cs typeface="Times New Roman" panose="02020603050405020304" charset="0"/>
                      </a:endParaRPr>
                    </a:p>
                    <a:p>
                      <a:pPr algn="just">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We regret to say that a careful examination of your offer does not indicate a particular match for our present needs.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04925" y="1119505"/>
            <a:ext cx="9706610" cy="829945"/>
          </a:xfrm>
          <a:prstGeom prst="rect">
            <a:avLst/>
          </a:prstGeom>
          <a:noFill/>
        </p:spPr>
        <p:txBody>
          <a:bodyPr wrap="square" rtlCol="0">
            <a:spAutoFit/>
          </a:bodyPr>
          <a:lstStyle/>
          <a:p>
            <a:pPr algn="l"/>
            <a:r>
              <a:rPr lang="en-US" altLang="zh-CN" sz="2400" b="1" i="1">
                <a:solidFill>
                  <a:schemeClr val="accent1"/>
                </a:solidFill>
                <a:latin typeface="Times New Roman" panose="02020603050405020304" charset="0"/>
                <a:cs typeface="Times New Roman" panose="02020603050405020304" charset="0"/>
              </a:rPr>
              <a:t>Rewrite the following sentences taken from business letters to make them effective.</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5" name="文本框 4"/>
          <p:cNvSpPr txBox="1"/>
          <p:nvPr/>
        </p:nvSpPr>
        <p:spPr>
          <a:xfrm>
            <a:off x="1304925" y="2238375"/>
            <a:ext cx="9584055" cy="2122805"/>
          </a:xfrm>
          <a:prstGeom prst="rect">
            <a:avLst/>
          </a:prstGeom>
          <a:noFill/>
        </p:spPr>
        <p:txBody>
          <a:bodyPr wrap="square" rtlCol="0">
            <a:spAutoFit/>
          </a:bodyPr>
          <a:p>
            <a:pPr indent="0" fontAlgn="auto">
              <a:lnSpc>
                <a:spcPct val="150000"/>
              </a:lnSpc>
            </a:pPr>
            <a:r>
              <a:rPr lang="en-US" altLang="zh-CN" sz="2200">
                <a:latin typeface="Times New Roman" panose="02020603050405020304" charset="0"/>
                <a:cs typeface="Times New Roman" panose="02020603050405020304" charset="0"/>
              </a:rPr>
              <a:t>(1) We acknowledge with thanks the receipt of your letter dated 14th of September. </a:t>
            </a: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r>
              <a:rPr lang="en-US" altLang="zh-CN" sz="2200">
                <a:latin typeface="Times New Roman" panose="02020603050405020304" charset="0"/>
                <a:cs typeface="Times New Roman" panose="02020603050405020304" charset="0"/>
              </a:rPr>
              <a:t>(2) Your letter of 10th July has been duly received in this office and contents noted.</a:t>
            </a: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734185" y="2959735"/>
            <a:ext cx="652589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Thank you for your letter dated September 14.</a:t>
            </a:r>
            <a:endParaRPr lang="en-US" altLang="zh-CN" sz="22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1734185" y="4650105"/>
            <a:ext cx="897953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We have received your letter dated July 10, and have taken note of its contents.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45135"/>
            <a:ext cx="11308715" cy="59975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5" name="文本框 4"/>
          <p:cNvSpPr txBox="1"/>
          <p:nvPr/>
        </p:nvSpPr>
        <p:spPr>
          <a:xfrm>
            <a:off x="1150620" y="795020"/>
            <a:ext cx="9824720" cy="5169535"/>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(3) We are glad to receive your communication of 20th ultimo in connection with the setting up of a new branch of our firm. </a:t>
            </a: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(4) We wish to make it clear to you that our firm has done all it can to repair your air conditioner and that we shall not be able to entertain any further communication from you. </a:t>
            </a: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273810" y="1991995"/>
            <a:ext cx="9320530" cy="768350"/>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We are delighted to have received your recent communication regarding the establishment of our new branch.</a:t>
            </a:r>
            <a:endParaRPr lang="en-US" altLang="zh-CN" sz="22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1273175" y="4634230"/>
            <a:ext cx="9321165" cy="1106805"/>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We would like to clarify that our firm has made every effort to repair your air conditioner. However, we kindly request that you refrain from further communication on this matter.</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1" grpId="0"/>
      <p:bldP spid="1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45135"/>
            <a:ext cx="11308715" cy="59975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5" name="文本框 4"/>
          <p:cNvSpPr txBox="1"/>
          <p:nvPr/>
        </p:nvSpPr>
        <p:spPr>
          <a:xfrm>
            <a:off x="1334135" y="1209675"/>
            <a:ext cx="9411335" cy="3138170"/>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(5) It is strange that you wrote to us about the defect in the shirt you bought from us four months ago. In view of this delay on your part, it would not be possible for us to accede to your request to replace the shirt with a new one. </a:t>
            </a: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471930" y="3044825"/>
            <a:ext cx="9059545" cy="937260"/>
          </a:xfrm>
          <a:prstGeom prst="rect">
            <a:avLst/>
          </a:prstGeom>
          <a:noFill/>
        </p:spPr>
        <p:txBody>
          <a:bodyPr wrap="square" rtlCol="0">
            <a:spAutoFit/>
          </a:bodyPr>
          <a:p>
            <a:pPr indent="0" algn="just" fontAlgn="auto">
              <a:lnSpc>
                <a:spcPct val="125000"/>
              </a:lnSpc>
            </a:pPr>
            <a:r>
              <a:rPr lang="en-US" altLang="zh-CN" sz="2200">
                <a:solidFill>
                  <a:srgbClr val="FF0000"/>
                </a:solidFill>
                <a:latin typeface="Times New Roman" panose="02020603050405020304" charset="0"/>
                <a:cs typeface="Times New Roman" panose="02020603050405020304" charset="0"/>
              </a:rPr>
              <a:t>We regret to inform you that we are unable to replace the shirt you purchased from us four months ago due to the significant delay in reporting the defect.</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sp>
        <p:nvSpPr>
          <p:cNvPr id="6" name="文本框 5"/>
          <p:cNvSpPr txBox="1"/>
          <p:nvPr/>
        </p:nvSpPr>
        <p:spPr>
          <a:xfrm>
            <a:off x="1183640" y="1013460"/>
            <a:ext cx="9824720" cy="4661535"/>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(6) If you do not respond to our communication this time, we shall be forced to launch legal proceedings against you for the payment of dues which should have been paid four months ago.</a:t>
            </a: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(7) Subsequent to our communication of June 18, we wish to inform you that we have commenced legal proceedings against you for the collection of dues you owe us.</a:t>
            </a: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363980" y="2568575"/>
            <a:ext cx="9059545" cy="1106805"/>
          </a:xfrm>
          <a:prstGeom prst="rect">
            <a:avLst/>
          </a:prstGeom>
          <a:noFill/>
        </p:spPr>
        <p:txBody>
          <a:bodyPr wrap="square" rtlCol="0">
            <a:spAutoFit/>
          </a:bodyPr>
          <a:p>
            <a:pPr indent="0" algn="just" fontAlgn="auto">
              <a:lnSpc>
                <a:spcPct val="100000"/>
              </a:lnSpc>
            </a:pPr>
            <a:r>
              <a:rPr lang="en-US" altLang="zh-CN" sz="2200">
                <a:solidFill>
                  <a:srgbClr val="FF0000"/>
                </a:solidFill>
                <a:latin typeface="Times New Roman" panose="02020603050405020304" charset="0"/>
                <a:cs typeface="Times New Roman" panose="02020603050405020304" charset="0"/>
              </a:rPr>
              <a:t>If we do not receive a response to our communication this time, we may be left with no choice but to initiate legal proceedings to collect the outstanding payment, which was due four months ago.</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363980" y="4676140"/>
            <a:ext cx="9059545" cy="768350"/>
          </a:xfrm>
          <a:prstGeom prst="rect">
            <a:avLst/>
          </a:prstGeom>
          <a:noFill/>
        </p:spPr>
        <p:txBody>
          <a:bodyPr wrap="square" rtlCol="0">
            <a:spAutoFit/>
          </a:bodyPr>
          <a:p>
            <a:pPr indent="0" algn="just" fontAlgn="auto">
              <a:lnSpc>
                <a:spcPct val="100000"/>
              </a:lnSpc>
            </a:pPr>
            <a:r>
              <a:rPr lang="en-US" altLang="zh-CN" sz="2200">
                <a:solidFill>
                  <a:srgbClr val="FF0000"/>
                </a:solidFill>
                <a:latin typeface="Times New Roman" panose="02020603050405020304" charset="0"/>
                <a:cs typeface="Times New Roman" panose="02020603050405020304" charset="0"/>
              </a:rPr>
              <a:t>Following our communication on June 18, 2023, we want to inform you that we have initiated legal proceedings to recover the outstanding dues owed to us.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8" grpId="0"/>
      <p:bldP spid="8"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83640" y="1013460"/>
            <a:ext cx="9824720" cy="3646170"/>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(8) This is to inform you that after a careful on-the-spot survey, I find no happy prospects of capturing the market here for our goods.</a:t>
            </a: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r>
              <a:rPr lang="en-US" altLang="zh-CN" sz="2200">
                <a:latin typeface="Times New Roman" panose="02020603050405020304" charset="0"/>
                <a:cs typeface="Times New Roman" panose="02020603050405020304" charset="0"/>
              </a:rPr>
              <a:t>(9) I am directed to advise you that arrangements for your journey from Calac town onwards have been made and that you should not at all feel anxious about this matter.</a:t>
            </a: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363980" y="2230755"/>
            <a:ext cx="9059545" cy="768350"/>
          </a:xfrm>
          <a:prstGeom prst="rect">
            <a:avLst/>
          </a:prstGeom>
          <a:noFill/>
        </p:spPr>
        <p:txBody>
          <a:bodyPr wrap="square" rtlCol="0">
            <a:spAutoFit/>
          </a:bodyPr>
          <a:p>
            <a:pPr indent="0" algn="just" fontAlgn="auto">
              <a:lnSpc>
                <a:spcPct val="100000"/>
              </a:lnSpc>
            </a:pPr>
            <a:r>
              <a:rPr lang="en-US" altLang="zh-CN" sz="2200">
                <a:solidFill>
                  <a:srgbClr val="FF0000"/>
                </a:solidFill>
                <a:latin typeface="Times New Roman" panose="02020603050405020304" charset="0"/>
                <a:cs typeface="Times New Roman" panose="02020603050405020304" charset="0"/>
              </a:rPr>
              <a:t>We to inform you that, based on a comprehensive on-site survey, we have determined that the market potential for our goods in this area is not promising.</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363980" y="4292600"/>
            <a:ext cx="9059545" cy="768350"/>
          </a:xfrm>
          <a:prstGeom prst="rect">
            <a:avLst/>
          </a:prstGeom>
          <a:noFill/>
        </p:spPr>
        <p:txBody>
          <a:bodyPr wrap="square" rtlCol="0">
            <a:spAutoFit/>
          </a:bodyPr>
          <a:p>
            <a:pPr indent="0" algn="just" fontAlgn="auto">
              <a:lnSpc>
                <a:spcPct val="100000"/>
              </a:lnSpc>
            </a:pPr>
            <a:r>
              <a:rPr lang="en-US" altLang="zh-CN" sz="2200">
                <a:solidFill>
                  <a:srgbClr val="FF0000"/>
                </a:solidFill>
                <a:latin typeface="Times New Roman" panose="02020603050405020304" charset="0"/>
                <a:cs typeface="Times New Roman" panose="02020603050405020304" charset="0"/>
              </a:rPr>
              <a:t>We would like to assure you that all the necessary arrangements for your journey from Calac town onwards have been successfully made.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1183640" y="660400"/>
            <a:ext cx="9824720" cy="4492625"/>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(10) In reply to your letter which was received recently, we are pleased to advise that consequent upon the receipt of your cheque for $5,000, we have booked you, Bharat International Lines, on 17 May 2024 by Flight No. 462 leaving Delhi at 14:05 hours, in accordance with your instructions.</a:t>
            </a:r>
            <a:endParaRPr lang="en-US" altLang="zh-CN" sz="2200">
              <a:latin typeface="Times New Roman" panose="02020603050405020304" charset="0"/>
              <a:cs typeface="Times New Roman" panose="02020603050405020304" charset="0"/>
            </a:endParaRPr>
          </a:p>
          <a:p>
            <a:pPr indent="0" algn="just" fontAlgn="auto">
              <a:lnSpc>
                <a:spcPct val="125000"/>
              </a:lnSpc>
            </a:pP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50000"/>
              </a:lnSpc>
            </a:pP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(11) With regard to your request for the supply of 2 quintals of Basmati rice on the auspicious occasion of the wedding ceremony of your dear daughter, we regret to say that we are not in a position to make any commitment to oblige you.</a:t>
            </a: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183640" y="2311400"/>
            <a:ext cx="9639300" cy="1445260"/>
          </a:xfrm>
          <a:prstGeom prst="rect">
            <a:avLst/>
          </a:prstGeom>
          <a:noFill/>
        </p:spPr>
        <p:txBody>
          <a:bodyPr wrap="square" rtlCol="0">
            <a:spAutoFit/>
          </a:bodyPr>
          <a:p>
            <a:pPr indent="0" algn="just" fontAlgn="auto">
              <a:lnSpc>
                <a:spcPct val="100000"/>
              </a:lnSpc>
            </a:pPr>
            <a:r>
              <a:rPr lang="en-US" altLang="zh-CN" sz="2200">
                <a:solidFill>
                  <a:srgbClr val="FF0000"/>
                </a:solidFill>
                <a:latin typeface="Times New Roman" panose="02020603050405020304" charset="0"/>
                <a:cs typeface="Times New Roman" panose="02020603050405020304" charset="0"/>
              </a:rPr>
              <a:t>In reply to your letter which was received recently, we are pleased to advise that consequent upon the receipt of your cheque for $5,000, we have booked you, Bharat International Lines, on 17 May 2024 by Flight No. 462 leaving Delhi at 14:05 hours, in accordance with your instructions.</a:t>
            </a:r>
            <a:endParaRPr lang="en-US" altLang="zh-CN" sz="2200">
              <a:solidFill>
                <a:srgbClr val="FF0000"/>
              </a:solidFill>
              <a:latin typeface="Times New Roman" panose="02020603050405020304" charset="0"/>
              <a:cs typeface="Times New Roman" panose="02020603050405020304" charset="0"/>
            </a:endParaRPr>
          </a:p>
        </p:txBody>
      </p:sp>
      <p:sp>
        <p:nvSpPr>
          <p:cNvPr id="2" name="文本框 1"/>
          <p:cNvSpPr txBox="1"/>
          <p:nvPr/>
        </p:nvSpPr>
        <p:spPr>
          <a:xfrm>
            <a:off x="1183640" y="5153025"/>
            <a:ext cx="9639300" cy="768350"/>
          </a:xfrm>
          <a:prstGeom prst="rect">
            <a:avLst/>
          </a:prstGeom>
          <a:noFill/>
        </p:spPr>
        <p:txBody>
          <a:bodyPr wrap="square" rtlCol="0">
            <a:spAutoFit/>
          </a:bodyPr>
          <a:p>
            <a:pPr indent="0" algn="just" fontAlgn="auto">
              <a:lnSpc>
                <a:spcPct val="100000"/>
              </a:lnSpc>
            </a:pPr>
            <a:r>
              <a:rPr lang="en-US" altLang="zh-CN" sz="2200">
                <a:solidFill>
                  <a:srgbClr val="FF0000"/>
                </a:solidFill>
                <a:latin typeface="Times New Roman" panose="02020603050405020304" charset="0"/>
                <a:cs typeface="Times New Roman" panose="02020603050405020304" charset="0"/>
              </a:rPr>
              <a:t>We regret to inform you that we cannot fulfill your request for 2 quintals of Basmati rice for your daughter’s wedding ceremony.</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2" grpId="0"/>
      <p:bldP spid="2"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45135"/>
            <a:ext cx="11308715" cy="59975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5" name="文本框 4"/>
          <p:cNvSpPr txBox="1"/>
          <p:nvPr/>
        </p:nvSpPr>
        <p:spPr>
          <a:xfrm>
            <a:off x="1334135" y="1209675"/>
            <a:ext cx="9411335" cy="3138170"/>
          </a:xfrm>
          <a:prstGeom prst="rect">
            <a:avLst/>
          </a:prstGeom>
          <a:noFill/>
        </p:spPr>
        <p:txBody>
          <a:bodyPr wrap="square" rtlCol="0">
            <a:spAutoFit/>
          </a:bodyPr>
          <a:p>
            <a:pPr indent="0" algn="just" fontAlgn="auto">
              <a:lnSpc>
                <a:spcPct val="150000"/>
              </a:lnSpc>
            </a:pPr>
            <a:r>
              <a:rPr lang="en-US" altLang="zh-CN" sz="2200">
                <a:latin typeface="Times New Roman" panose="02020603050405020304" charset="0"/>
                <a:cs typeface="Times New Roman" panose="02020603050405020304" charset="0"/>
              </a:rPr>
              <a:t>(12) I have gone carefully through the report submitted by you but am sorry to say that owing to the fact that I am busy at the time of writing, I am not in a position to initiate any action for the proper implementation of any of the valuable suggestions so kindly offered by you.</a:t>
            </a: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a:p>
            <a:pPr indent="0" fontAlgn="auto">
              <a:lnSpc>
                <a:spcPct val="150000"/>
              </a:lnSpc>
            </a:pPr>
            <a:endParaRPr lang="en-US" altLang="zh-CN" sz="2200">
              <a:latin typeface="Times New Roman" panose="02020603050405020304" charset="0"/>
              <a:cs typeface="Times New Roman" panose="02020603050405020304" charset="0"/>
            </a:endParaRPr>
          </a:p>
        </p:txBody>
      </p:sp>
      <p:sp>
        <p:nvSpPr>
          <p:cNvPr id="10" name="文本框 9"/>
          <p:cNvSpPr txBox="1"/>
          <p:nvPr/>
        </p:nvSpPr>
        <p:spPr>
          <a:xfrm>
            <a:off x="1334135" y="3410585"/>
            <a:ext cx="9059545" cy="937260"/>
          </a:xfrm>
          <a:prstGeom prst="rect">
            <a:avLst/>
          </a:prstGeom>
          <a:noFill/>
        </p:spPr>
        <p:txBody>
          <a:bodyPr wrap="square" rtlCol="0">
            <a:spAutoFit/>
          </a:bodyPr>
          <a:p>
            <a:pPr indent="0" algn="just" fontAlgn="auto">
              <a:lnSpc>
                <a:spcPct val="125000"/>
              </a:lnSpc>
            </a:pPr>
            <a:r>
              <a:rPr lang="en-US" altLang="zh-CN" sz="2200">
                <a:solidFill>
                  <a:srgbClr val="FF0000"/>
                </a:solidFill>
                <a:latin typeface="Times New Roman" panose="02020603050405020304" charset="0"/>
                <a:cs typeface="Times New Roman" panose="02020603050405020304" charset="0"/>
              </a:rPr>
              <a:t>I have thoroughly reviewed your report but, due to my current busy schedule, I am unable to implement any of your valuable suggestions at this time.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428750" y="1372870"/>
            <a:ext cx="9501505" cy="1938020"/>
          </a:xfrm>
          <a:prstGeom prst="rect">
            <a:avLst/>
          </a:prstGeom>
          <a:noFill/>
        </p:spPr>
        <p:txBody>
          <a:bodyPr wrap="square" rtlCol="0">
            <a:spAutoFit/>
          </a:bodyPr>
          <a:p>
            <a:pPr algn="just">
              <a:buClrTx/>
              <a:buSzTx/>
              <a:buFontTx/>
            </a:pPr>
            <a:r>
              <a:rPr lang="en-US" altLang="zh-CN" sz="2400" b="1" i="1">
                <a:solidFill>
                  <a:schemeClr val="accent1"/>
                </a:solidFill>
                <a:latin typeface="Times New Roman" panose="02020603050405020304" charset="0"/>
                <a:cs typeface="Times New Roman" panose="02020603050405020304" charset="0"/>
              </a:rPr>
              <a:t>As the credit manager of the Modern Departmental Store, Macy’s, you have received a request from the chief warden of a local college for the supply of 250 kg of sugar every month on a credit basis. Write two letters, one granting the credit and the other refusing it, by inventing some necessary details and state the reasons for your decision in each letter.</a:t>
            </a:r>
            <a:endParaRPr lang="en-US" altLang="zh-CN" sz="2400" b="1" i="1">
              <a:solidFill>
                <a:schemeClr val="accent1"/>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874395"/>
            <a:ext cx="9450705" cy="5109845"/>
          </a:xfrm>
          <a:prstGeom prst="rect">
            <a:avLst/>
          </a:prstGeom>
          <a:noFill/>
        </p:spPr>
        <p:txBody>
          <a:bodyPr wrap="square" rtlCol="0">
            <a:spAutoFit/>
          </a:bodyPr>
          <a:lstStyle/>
          <a:p>
            <a:pPr indent="0" algn="just" fontAlgn="auto">
              <a:lnSpc>
                <a:spcPct val="125000"/>
              </a:lnSpc>
            </a:pPr>
            <a:r>
              <a:rPr lang="en-US" altLang="zh-CN" sz="2800" b="1" i="1">
                <a:solidFill>
                  <a:schemeClr val="accent1"/>
                </a:solidFill>
                <a:latin typeface="Times New Roman" panose="02020603050405020304" charset="0"/>
                <a:cs typeface="Times New Roman" panose="02020603050405020304" charset="0"/>
              </a:rPr>
              <a:t>Discuss the following questions in groups: </a:t>
            </a:r>
            <a:endParaRPr lang="en-US" altLang="zh-CN" sz="28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1"/>
                </a:solidFill>
                <a:latin typeface="Times New Roman" panose="02020603050405020304" charset="0"/>
                <a:cs typeface="Times New Roman" panose="02020603050405020304" charset="0"/>
              </a:rPr>
              <a:t>a) In what respect does a business letter differ from other types of letters? </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1"/>
                </a:solidFill>
                <a:latin typeface="Times New Roman" panose="02020603050405020304" charset="0"/>
                <a:cs typeface="Times New Roman" panose="02020603050405020304" charset="0"/>
              </a:rPr>
              <a:t>b) Why do businessmen attach a great deal of importance to letter writing? </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1"/>
                </a:solidFill>
                <a:latin typeface="Times New Roman" panose="02020603050405020304" charset="0"/>
                <a:cs typeface="Times New Roman" panose="02020603050405020304" charset="0"/>
              </a:rPr>
              <a:t>c) What are the necessary steps for writing a business letter?</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1"/>
                </a:solidFill>
                <a:latin typeface="Times New Roman" panose="02020603050405020304" charset="0"/>
                <a:cs typeface="Times New Roman" panose="02020603050405020304" charset="0"/>
              </a:rPr>
              <a:t>d) What are the principles of business correspondence? Explain the significance of each by giving suitable examples.</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1"/>
                </a:solidFill>
                <a:latin typeface="Times New Roman" panose="02020603050405020304" charset="0"/>
                <a:cs typeface="Times New Roman" panose="02020603050405020304" charset="0"/>
              </a:rPr>
              <a:t>e) What are the practical suggestions for realizing the principles of writing business letters? </a:t>
            </a:r>
            <a:endParaRPr lang="en-US" altLang="zh-CN" sz="2400">
              <a:solidFill>
                <a:schemeClr val="tx1"/>
              </a:solidFill>
              <a:latin typeface="Times New Roman" panose="02020603050405020304" charset="0"/>
              <a:cs typeface="Times New Roman" panose="02020603050405020304" charset="0"/>
            </a:endParaRPr>
          </a:p>
          <a:p>
            <a:pPr indent="0" algn="just" fontAlgn="auto">
              <a:lnSpc>
                <a:spcPct val="120000"/>
              </a:lnSpc>
            </a:pPr>
            <a:r>
              <a:rPr lang="en-US" altLang="zh-CN" sz="2400">
                <a:solidFill>
                  <a:schemeClr val="tx1"/>
                </a:solidFill>
                <a:latin typeface="Times New Roman" panose="02020603050405020304" charset="0"/>
                <a:cs typeface="Times New Roman" panose="02020603050405020304" charset="0"/>
              </a:rPr>
              <a:t>f) What are the factors one should bear in mind while planning to write business letters?</a:t>
            </a:r>
            <a:endParaRPr lang="en-US" altLang="zh-CN" sz="24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380238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2" name="文本框 1"/>
          <p:cNvSpPr txBox="1"/>
          <p:nvPr/>
        </p:nvSpPr>
        <p:spPr>
          <a:xfrm>
            <a:off x="4075430" y="1050925"/>
            <a:ext cx="516636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Letter Granting the Credit</a:t>
            </a:r>
            <a:endParaRPr lang="en-US" altLang="zh-CN" sz="2400" b="1">
              <a:latin typeface="Times New Roman" panose="02020603050405020304" charset="0"/>
              <a:cs typeface="Times New Roman" panose="02020603050405020304" charset="0"/>
            </a:endParaRPr>
          </a:p>
        </p:txBody>
      </p:sp>
      <p:graphicFrame>
        <p:nvGraphicFramePr>
          <p:cNvPr id="7" name="表格 6"/>
          <p:cNvGraphicFramePr/>
          <p:nvPr>
            <p:custDataLst>
              <p:tags r:id="rId2"/>
            </p:custDataLst>
          </p:nvPr>
        </p:nvGraphicFramePr>
        <p:xfrm>
          <a:off x="1717675" y="1752600"/>
          <a:ext cx="8959850" cy="4698365"/>
        </p:xfrm>
        <a:graphic>
          <a:graphicData uri="http://schemas.openxmlformats.org/drawingml/2006/table">
            <a:tbl>
              <a:tblPr firstRow="1" bandRow="1">
                <a:tableStyleId>{5940675A-B579-460E-94D1-54222C63F5DA}</a:tableStyleId>
              </a:tblPr>
              <a:tblGrid>
                <a:gridCol w="8959850"/>
              </a:tblGrid>
              <a:tr h="4698365">
                <a:tc>
                  <a:txBody>
                    <a:bodyPr/>
                    <a:p>
                      <a:pPr indent="0" fontAlgn="auto">
                        <a:lnSpc>
                          <a:spcPct val="125000"/>
                        </a:lnSpc>
                        <a:buNone/>
                      </a:pPr>
                      <a:r>
                        <a:rPr lang="en-US" altLang="zh-CN" sz="2200">
                          <a:latin typeface="Times New Roman" panose="02020603050405020304" charset="0"/>
                          <a:cs typeface="Times New Roman" panose="02020603050405020304" charset="0"/>
                          <a:sym typeface="+mn-ea"/>
                        </a:rPr>
                        <a:t>[Your Name]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[Your Position]</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[Modern Departmental Store, Macy’s]</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[Address]</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[City, State, ZIP Code]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[Date]</a:t>
                      </a:r>
                      <a:endParaRPr lang="en-US" altLang="zh-CN" sz="2200">
                        <a:latin typeface="Times New Roman" panose="02020603050405020304" charset="0"/>
                        <a:cs typeface="Times New Roman" panose="02020603050405020304" charset="0"/>
                      </a:endParaRPr>
                    </a:p>
                    <a:p>
                      <a:pPr indent="0" fontAlgn="auto">
                        <a:lnSpc>
                          <a:spcPct val="125000"/>
                        </a:lnSpc>
                        <a:buNone/>
                      </a:pP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[Chief Warden’s Name]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[Chief Warden’s Position]</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[Local College]</a:t>
                      </a:r>
                      <a:endParaRPr lang="en-US" altLang="zh-CN" sz="2200">
                        <a:latin typeface="Times New Roman" panose="02020603050405020304" charset="0"/>
                        <a:cs typeface="Times New Roman" panose="02020603050405020304" charset="0"/>
                        <a:sym typeface="+mn-ea"/>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[Address]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338455"/>
          <a:ext cx="8959850" cy="6126480"/>
        </p:xfrm>
        <a:graphic>
          <a:graphicData uri="http://schemas.openxmlformats.org/drawingml/2006/table">
            <a:tbl>
              <a:tblPr firstRow="1" bandRow="1">
                <a:tableStyleId>{5940675A-B579-460E-94D1-54222C63F5DA}</a:tableStyleId>
              </a:tblPr>
              <a:tblGrid>
                <a:gridCol w="8959850"/>
              </a:tblGrid>
              <a:tr h="6126480">
                <a:tc>
                  <a:txBody>
                    <a:bodyPr/>
                    <a:p>
                      <a:pPr indent="0" fontAlgn="auto">
                        <a:lnSpc>
                          <a:spcPct val="125000"/>
                        </a:lnSpc>
                        <a:buNone/>
                      </a:pPr>
                      <a:r>
                        <a:rPr lang="en-US" altLang="zh-CN" sz="2200">
                          <a:latin typeface="Times New Roman" panose="02020603050405020304" charset="0"/>
                          <a:cs typeface="Times New Roman" panose="02020603050405020304" charset="0"/>
                          <a:sym typeface="+mn-ea"/>
                        </a:rPr>
                        <a:t>[City, State, ZIP Code]</a:t>
                      </a:r>
                      <a:endParaRPr lang="en-US" altLang="zh-CN" sz="2200">
                        <a:latin typeface="Times New Roman" panose="02020603050405020304" charset="0"/>
                        <a:cs typeface="Times New Roman" panose="02020603050405020304" charset="0"/>
                      </a:endParaRPr>
                    </a:p>
                    <a:p>
                      <a:pPr indent="0" algn="just" fontAlgn="auto">
                        <a:lnSpc>
                          <a:spcPct val="100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Dear [Chief Warden’s Name],</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Subject: Credit Approval for Supply of Sugar</a:t>
                      </a:r>
                      <a:endParaRPr lang="en-US" altLang="zh-CN" sz="2200">
                        <a:latin typeface="Times New Roman" panose="02020603050405020304" charset="0"/>
                        <a:cs typeface="Times New Roman" panose="02020603050405020304" charset="0"/>
                      </a:endParaRPr>
                    </a:p>
                    <a:p>
                      <a:pPr indent="0" algn="just" fontAlgn="auto">
                        <a:lnSpc>
                          <a:spcPct val="100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I hope this letter finds you well. Thank you for your recent request for the supply of 250 kg of sugar on a monthly credit basis to [Local College]. After careful consideration, I am pleased to inform you that we have approved your request for credit.</a:t>
                      </a:r>
                      <a:endParaRPr lang="en-US" altLang="zh-CN" sz="2200">
                        <a:latin typeface="Times New Roman" panose="02020603050405020304" charset="0"/>
                        <a:cs typeface="Times New Roman" panose="02020603050405020304" charset="0"/>
                      </a:endParaRPr>
                    </a:p>
                    <a:p>
                      <a:pPr indent="0" algn="just" fontAlgn="auto">
                        <a:lnSpc>
                          <a:spcPct val="100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We value our relationship with [Local College] and believe that this credit arrangement will be mutually beneficial. </a:t>
                      </a:r>
                      <a:r>
                        <a:rPr lang="en-US" altLang="zh-CN" sz="2200">
                          <a:latin typeface="Times New Roman" panose="02020603050405020304" charset="0"/>
                          <a:cs typeface="Times New Roman" panose="02020603050405020304" charset="0"/>
                          <a:sym typeface="+mn-ea"/>
                        </a:rPr>
                        <a:t>We understand the importance of a reliable supply of essential commodities for your institution and are committed to meeting your requirements. As per the agreed terms, we will </a:t>
                      </a:r>
                      <a:endParaRPr lang="en-US" altLang="zh-CN" sz="2200">
                        <a:noFill/>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75945"/>
          <a:ext cx="8959850" cy="5567680"/>
        </p:xfrm>
        <a:graphic>
          <a:graphicData uri="http://schemas.openxmlformats.org/drawingml/2006/table">
            <a:tbl>
              <a:tblPr firstRow="1" bandRow="1">
                <a:tableStyleId>{5940675A-B579-460E-94D1-54222C63F5DA}</a:tableStyleId>
              </a:tblPr>
              <a:tblGrid>
                <a:gridCol w="8959850"/>
              </a:tblGrid>
              <a:tr h="5567680">
                <a:tc>
                  <a:txBody>
                    <a:bodyPr/>
                    <a:p>
                      <a:pPr indent="0" algn="just" fontAlgn="auto">
                        <a:lnSpc>
                          <a:spcPct val="125000"/>
                        </a:lnSpc>
                        <a:buNone/>
                      </a:pPr>
                      <a:r>
                        <a:rPr lang="en-US" altLang="zh-CN" sz="2200">
                          <a:latin typeface="Times New Roman" panose="02020603050405020304" charset="0"/>
                          <a:cs typeface="Times New Roman" panose="02020603050405020304" charset="0"/>
                          <a:sym typeface="+mn-ea"/>
                        </a:rPr>
                        <a:t>supply 250 kg of sugar every month, starting from October 1, and the payment will be due within 30 days from the date of invoice.</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To ensure a smooth process, we kindly request you to provide us with the necessary purchase order details and any other relevant documentation. Our delivery team will coordinate with your facility management to schedule the deliveries at your convenience. In case of any changes or additional requirements, please do not hesitate to contact our customer service team.</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We appreciate the opportunity to serve [Local College] and look forward to a long-lasting partnership. If you have any questions or need further assistance, please feel free to reach out to me directly at 13</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or via email at sells@Macys.com.</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38480"/>
          <a:ext cx="8959850" cy="3455670"/>
        </p:xfrm>
        <a:graphic>
          <a:graphicData uri="http://schemas.openxmlformats.org/drawingml/2006/table">
            <a:tbl>
              <a:tblPr firstRow="1" bandRow="1">
                <a:tableStyleId>{5940675A-B579-460E-94D1-54222C63F5DA}</a:tableStyleId>
              </a:tblPr>
              <a:tblGrid>
                <a:gridCol w="8959850"/>
              </a:tblGrid>
              <a:tr h="3455670">
                <a:tc>
                  <a:txBody>
                    <a:bodyPr/>
                    <a:p>
                      <a:pPr indent="0" algn="just" fontAlgn="auto">
                        <a:lnSpc>
                          <a:spcPct val="125000"/>
                        </a:lnSpc>
                        <a:buNone/>
                      </a:pPr>
                      <a:endParaRPr lang="en-US" altLang="zh-CN" sz="20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Thank you for choosing Modern Departmental Store for your sugar supply needs. We assure you of our best services.</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Yours sincerely,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[Your Name]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Credit Manager</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Modern Departmental Store, Macy’s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w="12700">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4075430" y="1050925"/>
            <a:ext cx="5166360" cy="460375"/>
          </a:xfrm>
          <a:prstGeom prst="rect">
            <a:avLst/>
          </a:prstGeom>
          <a:noFill/>
        </p:spPr>
        <p:txBody>
          <a:bodyPr wrap="square" rtlCol="0">
            <a:spAutoFit/>
          </a:bodyPr>
          <a:p>
            <a:r>
              <a:rPr lang="en-US" altLang="zh-CN" sz="2400" b="1">
                <a:latin typeface="Times New Roman" panose="02020603050405020304" charset="0"/>
                <a:cs typeface="Times New Roman" panose="02020603050405020304" charset="0"/>
              </a:rPr>
              <a:t>Letter Refusing the Credit</a:t>
            </a:r>
            <a:endParaRPr lang="en-US" altLang="zh-CN" sz="2400" b="1">
              <a:latin typeface="Times New Roman" panose="02020603050405020304" charset="0"/>
              <a:cs typeface="Times New Roman" panose="02020603050405020304" charset="0"/>
            </a:endParaRPr>
          </a:p>
        </p:txBody>
      </p:sp>
      <p:graphicFrame>
        <p:nvGraphicFramePr>
          <p:cNvPr id="7" name="表格 6"/>
          <p:cNvGraphicFramePr/>
          <p:nvPr>
            <p:custDataLst>
              <p:tags r:id="rId2"/>
            </p:custDataLst>
          </p:nvPr>
        </p:nvGraphicFramePr>
        <p:xfrm>
          <a:off x="1717675" y="1752600"/>
          <a:ext cx="8959850" cy="4698365"/>
        </p:xfrm>
        <a:graphic>
          <a:graphicData uri="http://schemas.openxmlformats.org/drawingml/2006/table">
            <a:tbl>
              <a:tblPr firstRow="1" bandRow="1">
                <a:tableStyleId>{5940675A-B579-460E-94D1-54222C63F5DA}</a:tableStyleId>
              </a:tblPr>
              <a:tblGrid>
                <a:gridCol w="8959850"/>
              </a:tblGrid>
              <a:tr h="4698365">
                <a:tc>
                  <a:txBody>
                    <a:bodyPr/>
                    <a:p>
                      <a:pPr indent="0" fontAlgn="auto">
                        <a:lnSpc>
                          <a:spcPct val="125000"/>
                        </a:lnSpc>
                        <a:buNone/>
                      </a:pPr>
                      <a:r>
                        <a:rPr lang="en-US" altLang="zh-CN" sz="2200">
                          <a:latin typeface="Times New Roman" panose="02020603050405020304" charset="0"/>
                          <a:cs typeface="Times New Roman" panose="02020603050405020304" charset="0"/>
                          <a:sym typeface="+mn-ea"/>
                        </a:rPr>
                        <a:t>[Your Name]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[Your Position]</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[Modern Departmental Store, Macy’s]</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[Address]</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[City, State, ZIP Code]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[Date]</a:t>
                      </a:r>
                      <a:endParaRPr lang="en-US" altLang="zh-CN" sz="2200">
                        <a:latin typeface="Times New Roman" panose="02020603050405020304" charset="0"/>
                        <a:cs typeface="Times New Roman" panose="02020603050405020304" charset="0"/>
                      </a:endParaRPr>
                    </a:p>
                    <a:p>
                      <a:pPr indent="0" fontAlgn="auto">
                        <a:lnSpc>
                          <a:spcPct val="125000"/>
                        </a:lnSpc>
                        <a:buNone/>
                      </a:pP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[Chief Warden’s Name]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[Chief Warden’s Position]</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[Local College]</a:t>
                      </a:r>
                      <a:endParaRPr lang="en-US" altLang="zh-CN" sz="2200">
                        <a:latin typeface="Times New Roman" panose="02020603050405020304" charset="0"/>
                        <a:cs typeface="Times New Roman" panose="02020603050405020304" charset="0"/>
                        <a:sym typeface="+mn-ea"/>
                      </a:endParaRPr>
                    </a:p>
                    <a:p>
                      <a:pPr indent="0" fontAlgn="auto">
                        <a:lnSpc>
                          <a:spcPct val="125000"/>
                        </a:lnSpc>
                        <a:buNone/>
                      </a:pPr>
                      <a:r>
                        <a:rPr lang="en-US" altLang="zh-CN" sz="2200">
                          <a:latin typeface="Times New Roman" panose="02020603050405020304" charset="0"/>
                          <a:cs typeface="Times New Roman" panose="02020603050405020304" charset="0"/>
                          <a:sym typeface="+mn-ea"/>
                        </a:rPr>
                        <a:t>[Address]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338455"/>
          <a:ext cx="8959850" cy="6126480"/>
        </p:xfrm>
        <a:graphic>
          <a:graphicData uri="http://schemas.openxmlformats.org/drawingml/2006/table">
            <a:tbl>
              <a:tblPr firstRow="1" bandRow="1">
                <a:tableStyleId>{5940675A-B579-460E-94D1-54222C63F5DA}</a:tableStyleId>
              </a:tblPr>
              <a:tblGrid>
                <a:gridCol w="8959850"/>
              </a:tblGrid>
              <a:tr h="6126480">
                <a:tc>
                  <a:txBody>
                    <a:bodyPr/>
                    <a:p>
                      <a:pPr indent="0" fontAlgn="auto">
                        <a:lnSpc>
                          <a:spcPct val="125000"/>
                        </a:lnSpc>
                        <a:buNone/>
                      </a:pPr>
                      <a:r>
                        <a:rPr lang="en-US" altLang="zh-CN" sz="2200">
                          <a:latin typeface="Times New Roman" panose="02020603050405020304" charset="0"/>
                          <a:cs typeface="Times New Roman" panose="02020603050405020304" charset="0"/>
                          <a:sym typeface="+mn-ea"/>
                        </a:rPr>
                        <a:t>[City, State, ZIP Code]</a:t>
                      </a:r>
                      <a:endParaRPr lang="en-US" altLang="zh-CN" sz="2200">
                        <a:latin typeface="Times New Roman" panose="02020603050405020304" charset="0"/>
                        <a:cs typeface="Times New Roman" panose="02020603050405020304" charset="0"/>
                      </a:endParaRPr>
                    </a:p>
                    <a:p>
                      <a:pPr indent="0" algn="just" fontAlgn="auto">
                        <a:lnSpc>
                          <a:spcPct val="100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Dear [Chief Warden’s Name],</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Subject: Credit Request for Supply of Sugar</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I hope this letter finds you well. Thank you for your recent request for the supply of 250 kg of sugar on a monthly credit basis to [Local College]. After careful consideration, I regret to inform you that we are unable to grant your request for credit at this time.</a:t>
                      </a:r>
                      <a:endParaRPr lang="en-US" altLang="zh-CN" sz="2200">
                        <a:solidFill>
                          <a:schemeClr val="tx1"/>
                        </a:solidFill>
                        <a:latin typeface="Times New Roman" panose="02020603050405020304" charset="0"/>
                        <a:cs typeface="Times New Roman" panose="02020603050405020304" charset="0"/>
                        <a:sym typeface="+mn-ea"/>
                      </a:endParaRPr>
                    </a:p>
                    <a:p>
                      <a:pPr indent="0" algn="just" fontAlgn="auto">
                        <a:lnSpc>
                          <a:spcPct val="125000"/>
                        </a:lnSpc>
                        <a:buNone/>
                      </a:pPr>
                      <a:endParaRPr lang="en-US" altLang="zh-CN" sz="2200">
                        <a:solidFill>
                          <a:schemeClr val="tx1"/>
                        </a:solidFill>
                        <a:latin typeface="Times New Roman" panose="02020603050405020304" charset="0"/>
                        <a:cs typeface="Times New Roman" panose="02020603050405020304" charset="0"/>
                        <a:sym typeface="+mn-ea"/>
                      </a:endParaRPr>
                    </a:p>
                    <a:p>
                      <a:pPr indent="0" algn="just"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Please understand that our credit policies have undergone revision due to recent market conditions and internal considerations. As a result, we are currently unable to extend credit to new customers or institutions. This </a:t>
                      </a:r>
                      <a:endParaRPr lang="en-US" altLang="zh-CN" sz="2200">
                        <a:solidFill>
                          <a:schemeClr val="tx1"/>
                        </a:solidFill>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75945"/>
          <a:ext cx="8959850" cy="5567680"/>
        </p:xfrm>
        <a:graphic>
          <a:graphicData uri="http://schemas.openxmlformats.org/drawingml/2006/table">
            <a:tbl>
              <a:tblPr firstRow="1" bandRow="1">
                <a:tableStyleId>{5940675A-B579-460E-94D1-54222C63F5DA}</a:tableStyleId>
              </a:tblPr>
              <a:tblGrid>
                <a:gridCol w="8959850"/>
              </a:tblGrid>
              <a:tr h="5567680">
                <a:tc>
                  <a:txBody>
                    <a:bodyPr/>
                    <a:p>
                      <a:pPr indent="0" algn="just" fontAlgn="auto">
                        <a:lnSpc>
                          <a:spcPct val="125000"/>
                        </a:lnSpc>
                        <a:buNone/>
                      </a:pPr>
                      <a:r>
                        <a:rPr lang="en-US" altLang="zh-CN" sz="2200">
                          <a:latin typeface="Times New Roman" panose="02020603050405020304" charset="0"/>
                          <a:cs typeface="Times New Roman" panose="02020603050405020304" charset="0"/>
                        </a:rPr>
                        <a:t>decision is not a reflection of your institution’s credibility or our interest in serving you but is solely based on our internal guidelines.</a:t>
                      </a:r>
                      <a:endParaRPr lang="en-US" altLang="zh-CN" sz="2200">
                        <a:latin typeface="Times New Roman" panose="02020603050405020304" charset="0"/>
                        <a:cs typeface="Times New Roman" panose="02020603050405020304" charset="0"/>
                      </a:endParaRPr>
                    </a:p>
                    <a:p>
                      <a:pPr indent="0" algn="just" fontAlgn="auto">
                        <a:lnSpc>
                          <a:spcPct val="100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We sincerely apologize for any inconvenience caused by this decision. However, we remain committed to serving you in other capacities. We would be more than happy to discuss alternative arrangements, such as cash-on-delivery or pre-payment option, which would allow us to provide you with the required supply of sugar. Our sales team is ready to assist you in exploring these options.</a:t>
                      </a:r>
                      <a:endParaRPr lang="en-US" altLang="zh-CN" sz="2200">
                        <a:latin typeface="Times New Roman" panose="02020603050405020304" charset="0"/>
                        <a:cs typeface="Times New Roman" panose="02020603050405020304" charset="0"/>
                      </a:endParaRPr>
                    </a:p>
                    <a:p>
                      <a:pPr indent="0" algn="just" fontAlgn="auto">
                        <a:lnSpc>
                          <a:spcPct val="100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If you have any questions or need further clarification, please do not hesitate to reach out to me directly at 13</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or via email at sells@Macys.com. We value your interest in our products and services and hope to find a suitable solution that meets your needs.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38480"/>
          <a:ext cx="8959850" cy="3455670"/>
        </p:xfrm>
        <a:graphic>
          <a:graphicData uri="http://schemas.openxmlformats.org/drawingml/2006/table">
            <a:tbl>
              <a:tblPr firstRow="1" bandRow="1">
                <a:tableStyleId>{5940675A-B579-460E-94D1-54222C63F5DA}</a:tableStyleId>
              </a:tblPr>
              <a:tblGrid>
                <a:gridCol w="8959850"/>
              </a:tblGrid>
              <a:tr h="3455670">
                <a:tc>
                  <a:txBody>
                    <a:bodyPr/>
                    <a:p>
                      <a:pPr indent="0" algn="just" fontAlgn="auto">
                        <a:lnSpc>
                          <a:spcPct val="125000"/>
                        </a:lnSpc>
                        <a:buNone/>
                      </a:pPr>
                      <a:endParaRPr lang="en-US" altLang="zh-CN" sz="20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Thank you for considering Modern Departmental Store for your sugar supply requirements. We appreciate your understanding and look forward to the possibility of serving you in the future.</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Yours sincerely,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[Your Name]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Credit Manager</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Modern Departmental Store, Macy’s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w="12700">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6" name="组合 5"/>
          <p:cNvGrpSpPr/>
          <p:nvPr/>
        </p:nvGrpSpPr>
        <p:grpSpPr>
          <a:xfrm>
            <a:off x="441960" y="1050925"/>
            <a:ext cx="10487660" cy="4363085"/>
            <a:chOff x="696" y="1655"/>
            <a:chExt cx="16516" cy="6871"/>
          </a:xfrm>
        </p:grpSpPr>
        <p:sp>
          <p:nvSpPr>
            <p:cNvPr id="4" name="文本框 3"/>
            <p:cNvSpPr txBox="1"/>
            <p:nvPr/>
          </p:nvSpPr>
          <p:spPr>
            <a:xfrm>
              <a:off x="696" y="1655"/>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2250" y="2162"/>
              <a:ext cx="14963" cy="1307"/>
            </a:xfrm>
            <a:prstGeom prst="rect">
              <a:avLst/>
            </a:prstGeom>
            <a:noFill/>
          </p:spPr>
          <p:txBody>
            <a:bodyPr wrap="square" rtlCol="0">
              <a:spAutoFit/>
            </a:bodyPr>
            <a:p>
              <a:pPr algn="l">
                <a:buClrTx/>
                <a:buSzTx/>
                <a:buFontTx/>
              </a:pPr>
              <a:r>
                <a:rPr lang="en-US" altLang="zh-CN" sz="2400" b="1" i="1">
                  <a:solidFill>
                    <a:schemeClr val="accent1"/>
                  </a:solidFill>
                  <a:latin typeface="Times New Roman" panose="02020603050405020304" charset="0"/>
                  <a:cs typeface="Times New Roman" panose="02020603050405020304" charset="0"/>
                </a:rPr>
                <a:t>Please write a business letter to place an order based on the following information.</a:t>
              </a:r>
              <a:endParaRPr lang="en-US" altLang="zh-CN" sz="2400" b="1" i="1">
                <a:solidFill>
                  <a:schemeClr val="accent1"/>
                </a:solidFill>
                <a:latin typeface="Times New Roman" panose="02020603050405020304" charset="0"/>
                <a:cs typeface="Times New Roman" panose="02020603050405020304" charset="0"/>
              </a:endParaRPr>
            </a:p>
          </p:txBody>
        </p:sp>
        <p:sp>
          <p:nvSpPr>
            <p:cNvPr id="2" name="文本框 1"/>
            <p:cNvSpPr txBox="1"/>
            <p:nvPr/>
          </p:nvSpPr>
          <p:spPr>
            <a:xfrm>
              <a:off x="2272" y="3718"/>
              <a:ext cx="14364" cy="4809"/>
            </a:xfrm>
            <a:prstGeom prst="rect">
              <a:avLst/>
            </a:prstGeom>
            <a:noFill/>
          </p:spPr>
          <p:txBody>
            <a:bodyPr wrap="square" rtlCol="0">
              <a:spAutoFit/>
            </a:bodyPr>
            <a:p>
              <a:pPr indent="558800"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Assuming that you are the Purchase Officer of Duro Garments Enterprises, Petersburg Road, Rohtak-124003. You want to place an order for the following items with the Modern Furniture Mart, Sadar Bazar, New Delhi-110008. </a:t>
              </a:r>
              <a:endParaRPr lang="en-US" altLang="zh-CN" sz="2200">
                <a:latin typeface="Times New Roman" panose="02020603050405020304" charset="0"/>
                <a:cs typeface="Times New Roman" panose="02020603050405020304" charset="0"/>
              </a:endParaRPr>
            </a:p>
            <a:p>
              <a:pPr fontAlgn="auto">
                <a:lnSpc>
                  <a:spcPct val="125000"/>
                </a:lnSpc>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Office chairs 20 units</a:t>
              </a:r>
              <a:endParaRPr lang="en-US" altLang="zh-CN" sz="2200">
                <a:latin typeface="Times New Roman" panose="02020603050405020304" charset="0"/>
                <a:cs typeface="Times New Roman" panose="02020603050405020304" charset="0"/>
              </a:endParaRPr>
            </a:p>
            <a:p>
              <a:pPr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Steel almirahs 7 units</a:t>
              </a:r>
              <a:endParaRPr lang="en-US" altLang="zh-CN" sz="2200">
                <a:latin typeface="Times New Roman" panose="02020603050405020304" charset="0"/>
                <a:cs typeface="Times New Roman" panose="02020603050405020304" charset="0"/>
              </a:endParaRPr>
            </a:p>
            <a:p>
              <a:pPr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Wooden tables 15 units</a:t>
              </a:r>
              <a:endParaRPr lang="en-US" altLang="zh-CN" sz="2200">
                <a:latin typeface="Times New Roman" panose="02020603050405020304" charset="0"/>
                <a:cs typeface="Times New Roman" panose="02020603050405020304" charset="0"/>
              </a:endParaRPr>
            </a:p>
            <a:p>
              <a:pPr fontAlgn="auto">
                <a:lnSpc>
                  <a:spcPct val="125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File racks 23 units</a:t>
              </a:r>
              <a:endParaRPr lang="zh-CN" altLang="en-US" sz="2200">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1752600"/>
          <a:ext cx="8959850" cy="4698365"/>
        </p:xfrm>
        <a:graphic>
          <a:graphicData uri="http://schemas.openxmlformats.org/drawingml/2006/table">
            <a:tbl>
              <a:tblPr firstRow="1" bandRow="1">
                <a:tableStyleId>{5940675A-B579-460E-94D1-54222C63F5DA}</a:tableStyleId>
              </a:tblPr>
              <a:tblGrid>
                <a:gridCol w="8959850"/>
              </a:tblGrid>
              <a:tr h="4698365">
                <a:tc>
                  <a:txBody>
                    <a:bodyPr/>
                    <a:p>
                      <a:pPr indent="0" fontAlgn="auto">
                        <a:lnSpc>
                          <a:spcPct val="125000"/>
                        </a:lnSpc>
                        <a:buNone/>
                      </a:pPr>
                      <a:r>
                        <a:rPr lang="en-US" altLang="zh-CN" sz="2200">
                          <a:latin typeface="Times New Roman" panose="02020603050405020304" charset="0"/>
                          <a:cs typeface="Times New Roman" panose="02020603050405020304" charset="0"/>
                        </a:rPr>
                        <a:t>[Your Name]</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[Purchase Officer]</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[Duro Garments Enterprises]</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[Petersburg Road]</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[Rohtak-124003]</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[Date]</a:t>
                      </a:r>
                      <a:endParaRPr lang="en-US" altLang="zh-CN" sz="2200">
                        <a:latin typeface="Times New Roman" panose="02020603050405020304" charset="0"/>
                        <a:cs typeface="Times New Roman" panose="02020603050405020304" charset="0"/>
                      </a:endParaRPr>
                    </a:p>
                    <a:p>
                      <a:pPr indent="0" fontAlgn="auto">
                        <a:lnSpc>
                          <a:spcPct val="125000"/>
                        </a:lnSpc>
                        <a:buNone/>
                      </a:pP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[Modern Furniture Mart]</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[Sadar Bazar]</a:t>
                      </a:r>
                      <a:endParaRPr lang="en-US" altLang="zh-CN" sz="2200">
                        <a:latin typeface="Times New Roman" panose="02020603050405020304" charset="0"/>
                        <a:cs typeface="Times New Roman" panose="02020603050405020304" charset="0"/>
                      </a:endParaRPr>
                    </a:p>
                    <a:p>
                      <a:pPr indent="0" fontAlgn="auto">
                        <a:lnSpc>
                          <a:spcPct val="125000"/>
                        </a:lnSpc>
                        <a:buNone/>
                      </a:pPr>
                      <a:r>
                        <a:rPr lang="en-US" altLang="zh-CN" sz="2200">
                          <a:latin typeface="Times New Roman" panose="02020603050405020304" charset="0"/>
                          <a:cs typeface="Times New Roman" panose="02020603050405020304" charset="0"/>
                        </a:rPr>
                        <a:t>[New Delhi-110008]</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a:noFill/>
                    </a:lnB>
                  </a:tcPr>
                </a:tc>
              </a:tr>
            </a:tbl>
          </a:graphicData>
        </a:graphic>
      </p:graphicFrame>
      <p:sp>
        <p:nvSpPr>
          <p:cNvPr id="4" name="文本框 3"/>
          <p:cNvSpPr txBox="1"/>
          <p:nvPr/>
        </p:nvSpPr>
        <p:spPr>
          <a:xfrm>
            <a:off x="441960" y="467360"/>
            <a:ext cx="380238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338455"/>
            <a:ext cx="8229600" cy="1020445"/>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Nature and Principles of Business Letters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519555" y="1194435"/>
            <a:ext cx="9182735" cy="5107940"/>
          </a:xfrm>
          <a:prstGeom prst="rect">
            <a:avLst/>
          </a:prstGeom>
          <a:noFill/>
        </p:spPr>
        <p:txBody>
          <a:bodyPr wrap="square" rtlCol="0">
            <a:spAutoFit/>
          </a:bodyPr>
          <a:p>
            <a:r>
              <a:rPr lang="en-US" altLang="zh-CN" sz="2800" b="1">
                <a:solidFill>
                  <a:schemeClr val="accent2">
                    <a:lumMod val="75000"/>
                  </a:schemeClr>
                </a:solidFill>
                <a:latin typeface="Times New Roman" panose="02020603050405020304" charset="0"/>
                <a:cs typeface="Times New Roman" panose="02020603050405020304" charset="0"/>
              </a:rPr>
              <a:t>Principle 1: Courtesy and Consideration</a:t>
            </a:r>
            <a:endParaRPr lang="en-US" altLang="zh-CN" sz="2800" b="1">
              <a:solidFill>
                <a:schemeClr val="accent2">
                  <a:lumMod val="75000"/>
                </a:schemeClr>
              </a:solidFill>
              <a:latin typeface="Times New Roman" panose="02020603050405020304" charset="0"/>
              <a:cs typeface="Times New Roman" panose="02020603050405020304" charset="0"/>
            </a:endParaRPr>
          </a:p>
          <a:p>
            <a:endParaRPr lang="en-US" altLang="zh-CN" sz="2800" b="1">
              <a:solidFill>
                <a:schemeClr val="accent2">
                  <a:lumMod val="75000"/>
                </a:schemeClr>
              </a:solidFill>
              <a:latin typeface="Times New Roman" panose="02020603050405020304" charset="0"/>
              <a:cs typeface="Times New Roman" panose="02020603050405020304" charset="0"/>
            </a:endParaRPr>
          </a:p>
          <a:p>
            <a:r>
              <a:rPr lang="en-US" altLang="zh-CN" sz="2400" b="1" i="1">
                <a:latin typeface="Times New Roman" panose="02020603050405020304" charset="0"/>
                <a:cs typeface="Times New Roman" panose="02020603050405020304" charset="0"/>
              </a:rPr>
              <a:t>Practical Hints:</a:t>
            </a:r>
            <a:endParaRPr lang="en-US" altLang="zh-CN" sz="2400" b="1" i="1">
              <a:latin typeface="Times New Roman" panose="02020603050405020304" charset="0"/>
              <a:cs typeface="Times New Roman" panose="02020603050405020304" charset="0"/>
            </a:endParaRPr>
          </a:p>
          <a:p>
            <a:r>
              <a:rPr lang="en-US" altLang="zh-CN" sz="2400" b="1">
                <a:latin typeface="Times New Roman" panose="02020603050405020304" charset="0"/>
                <a:cs typeface="Times New Roman" panose="02020603050405020304" charset="0"/>
              </a:rPr>
              <a:t> </a:t>
            </a:r>
            <a:endParaRPr lang="en-US" altLang="zh-CN" sz="2400" b="1">
              <a:latin typeface="Times New Roman" panose="02020603050405020304" charset="0"/>
              <a:cs typeface="Times New Roman" panose="02020603050405020304" charset="0"/>
            </a:endParaRPr>
          </a:p>
          <a:p>
            <a:r>
              <a:rPr lang="en-US" altLang="zh-CN">
                <a:latin typeface="宋体" panose="02010600030101010101" pitchFamily="2" charset="-122"/>
                <a:ea typeface="宋体" panose="02010600030101010101" pitchFamily="2" charset="-122"/>
                <a:cs typeface="Times New Roman" panose="02020603050405020304" charset="0"/>
              </a:rPr>
              <a:t>◎ </a:t>
            </a:r>
            <a:r>
              <a:rPr lang="en-US" altLang="zh-CN" sz="2400">
                <a:latin typeface="Times New Roman" panose="02020603050405020304" charset="0"/>
                <a:cs typeface="Times New Roman" panose="02020603050405020304" charset="0"/>
              </a:rPr>
              <a:t>Sentences useful in tiding over a difficult situation and making correspondence pleasant:</a:t>
            </a:r>
            <a:r>
              <a:rPr lang="en-US" altLang="zh-CN" sz="2200">
                <a:latin typeface="Times New Roman" panose="02020603050405020304" charset="0"/>
                <a:cs typeface="Times New Roman" panose="02020603050405020304" charset="0"/>
              </a:rPr>
              <a:t> </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i="1">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Many thanks for your letter of September 12.</a:t>
            </a:r>
            <a:endParaRPr lang="en-US" altLang="zh-CN" sz="2200">
              <a:latin typeface="Times New Roman" panose="02020603050405020304" charset="0"/>
              <a:cs typeface="Times New Roman" panose="02020603050405020304" charset="0"/>
            </a:endParaRPr>
          </a:p>
          <a:p>
            <a:pPr indent="0"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We appreciate your writing to us so promptly.</a:t>
            </a:r>
            <a:endParaRPr lang="en-US" altLang="zh-CN" sz="2200">
              <a:latin typeface="Times New Roman" panose="02020603050405020304" charset="0"/>
              <a:cs typeface="Times New Roman" panose="02020603050405020304" charset="0"/>
            </a:endParaRPr>
          </a:p>
          <a:p>
            <a:pPr indent="0"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We regret to inform you that we cannot meet your order immediately.</a:t>
            </a:r>
            <a:endParaRPr lang="en-US" altLang="zh-CN" sz="2200">
              <a:latin typeface="Times New Roman" panose="02020603050405020304" charset="0"/>
              <a:cs typeface="Times New Roman" panose="02020603050405020304" charset="0"/>
            </a:endParaRPr>
          </a:p>
          <a:p>
            <a:pPr indent="0"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You will be pleased to know that we have dispatched the books you ordered.</a:t>
            </a:r>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0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629285"/>
          <a:ext cx="8959850" cy="5570220"/>
        </p:xfrm>
        <a:graphic>
          <a:graphicData uri="http://schemas.openxmlformats.org/drawingml/2006/table">
            <a:tbl>
              <a:tblPr firstRow="1" bandRow="1">
                <a:tableStyleId>{5940675A-B579-460E-94D1-54222C63F5DA}</a:tableStyleId>
              </a:tblPr>
              <a:tblGrid>
                <a:gridCol w="8959850"/>
              </a:tblGrid>
              <a:tr h="5570220">
                <a:tc>
                  <a:txBody>
                    <a:bodyPr/>
                    <a:p>
                      <a:pPr indent="0" fontAlgn="auto">
                        <a:lnSpc>
                          <a:spcPct val="125000"/>
                        </a:lnSpc>
                        <a:buNone/>
                      </a:pP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Dear Sir/Madam,</a:t>
                      </a: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Subject: Order Placement for Office Furniture</a:t>
                      </a: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I hope this letter finds you well. I am writing on behalf of Duro Garments Enterprises to place an order for the following office furniture items from Modern Furniture Mart:</a:t>
                      </a: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1. Office Chairs 20 units</a:t>
                      </a: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2. Steel Almirahs 7 units</a:t>
                      </a: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3. Wooden Tables 15 units</a:t>
                      </a:r>
                      <a:endParaRPr lang="en-US" altLang="zh-CN" sz="2200">
                        <a:solidFill>
                          <a:schemeClr val="tx1"/>
                        </a:solidFill>
                        <a:latin typeface="Times New Roman" panose="02020603050405020304" charset="0"/>
                        <a:cs typeface="Times New Roman" panose="02020603050405020304" charset="0"/>
                        <a:sym typeface="+mn-ea"/>
                      </a:endParaRPr>
                    </a:p>
                    <a:p>
                      <a:pPr indent="0" fontAlgn="auto">
                        <a:lnSpc>
                          <a:spcPct val="125000"/>
                        </a:lnSpc>
                        <a:buNone/>
                      </a:pPr>
                      <a:r>
                        <a:rPr lang="en-US" altLang="zh-CN" sz="2200">
                          <a:solidFill>
                            <a:schemeClr val="tx1"/>
                          </a:solidFill>
                          <a:latin typeface="Times New Roman" panose="02020603050405020304" charset="0"/>
                          <a:cs typeface="Times New Roman" panose="02020603050405020304" charset="0"/>
                          <a:sym typeface="+mn-ea"/>
                        </a:rPr>
                        <a:t>4. File Racks 23 units</a:t>
                      </a:r>
                      <a:endParaRPr lang="en-US" altLang="zh-CN" sz="2200">
                        <a:solidFill>
                          <a:schemeClr val="tx1"/>
                        </a:solidFill>
                        <a:latin typeface="Times New Roman" panose="02020603050405020304" charset="0"/>
                        <a:cs typeface="Times New Roman" panose="02020603050405020304" charset="0"/>
                        <a:sym typeface="+mn-ea"/>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75945"/>
          <a:ext cx="8959850" cy="5567680"/>
        </p:xfrm>
        <a:graphic>
          <a:graphicData uri="http://schemas.openxmlformats.org/drawingml/2006/table">
            <a:tbl>
              <a:tblPr firstRow="1" bandRow="1">
                <a:tableStyleId>{5940675A-B579-460E-94D1-54222C63F5DA}</a:tableStyleId>
              </a:tblPr>
              <a:tblGrid>
                <a:gridCol w="8959850"/>
              </a:tblGrid>
              <a:tr h="5567680">
                <a:tc>
                  <a:txBody>
                    <a:bodyPr/>
                    <a:p>
                      <a:pPr indent="0" algn="just" fontAlgn="auto">
                        <a:lnSpc>
                          <a:spcPct val="125000"/>
                        </a:lnSpc>
                        <a:buNone/>
                      </a:pPr>
                      <a:r>
                        <a:rPr lang="en-US" altLang="zh-CN" sz="2200">
                          <a:latin typeface="Times New Roman" panose="02020603050405020304" charset="0"/>
                          <a:cs typeface="Times New Roman" panose="02020603050405020304" charset="0"/>
                        </a:rPr>
                        <a:t>We have carefully considered various options available in the market and have chosen Modern Furniture Mart for the quality and reputation of your products. We believe that the above-mentioned items will meet our requirements and contribute to the enhancement of our office environment.</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Please find the specifications and any additional details of the requested items as follows: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Office Chairs:</a:t>
                      </a:r>
                      <a:endParaRPr lang="en-US" altLang="zh-CN" sz="2200" b="1">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Color: Preferably black or grey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Ergonomic design with adjustable height and backrest</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Cushioned seat for comfort</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Armrests and swivel base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Durable and easy to clean material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75945"/>
          <a:ext cx="8959850" cy="5567680"/>
        </p:xfrm>
        <a:graphic>
          <a:graphicData uri="http://schemas.openxmlformats.org/drawingml/2006/table">
            <a:tbl>
              <a:tblPr firstRow="1" bandRow="1">
                <a:tableStyleId>{5940675A-B579-460E-94D1-54222C63F5DA}</a:tableStyleId>
              </a:tblPr>
              <a:tblGrid>
                <a:gridCol w="8959850"/>
              </a:tblGrid>
              <a:tr h="5567680">
                <a:tc>
                  <a:txBody>
                    <a:bodyPr/>
                    <a:p>
                      <a:pPr indent="0" algn="just" fontAlgn="auto">
                        <a:lnSpc>
                          <a:spcPct val="125000"/>
                        </a:lnSpc>
                        <a:buNone/>
                      </a:pPr>
                      <a:r>
                        <a:rPr lang="en-US" altLang="zh-CN" sz="2200" b="1">
                          <a:latin typeface="Times New Roman" panose="02020603050405020304" charset="0"/>
                          <a:cs typeface="Times New Roman" panose="02020603050405020304" charset="0"/>
                        </a:rPr>
                        <a:t>Steel Almirahs:</a:t>
                      </a:r>
                      <a:endParaRPr lang="en-US" altLang="zh-CN" sz="2200" b="1">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Color: Grey or any neutral color</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Sturdy construction with multiple compartments and shelves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Lockable doors for security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Adequate space for storing documents and personal belongings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Rust-resistant and durable material</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Wooden Tables:</a:t>
                      </a:r>
                      <a:endParaRPr lang="en-US" altLang="zh-CN" sz="2200" b="1">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Color: Preferably light-colored wood</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Rectangular or square shape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Smooth finish with sturdy legs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Appropriate size for individual workstations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Scratch-resistant and easy to maintain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75945"/>
          <a:ext cx="8959850" cy="5567680"/>
        </p:xfrm>
        <a:graphic>
          <a:graphicData uri="http://schemas.openxmlformats.org/drawingml/2006/table">
            <a:tbl>
              <a:tblPr firstRow="1" bandRow="1">
                <a:tableStyleId>{5940675A-B579-460E-94D1-54222C63F5DA}</a:tableStyleId>
              </a:tblPr>
              <a:tblGrid>
                <a:gridCol w="8959850"/>
              </a:tblGrid>
              <a:tr h="5567680">
                <a:tc>
                  <a:txBody>
                    <a:bodyPr/>
                    <a:p>
                      <a:pPr indent="0" algn="just" fontAlgn="auto">
                        <a:lnSpc>
                          <a:spcPct val="125000"/>
                        </a:lnSpc>
                        <a:buNone/>
                      </a:pPr>
                      <a:r>
                        <a:rPr lang="en-US" altLang="zh-CN" sz="2200" b="1">
                          <a:latin typeface="Times New Roman" panose="02020603050405020304" charset="0"/>
                          <a:cs typeface="Times New Roman" panose="02020603050405020304" charset="0"/>
                        </a:rPr>
                        <a:t>File Racks:</a:t>
                      </a:r>
                      <a:endParaRPr lang="en-US" altLang="zh-CN" sz="2200" b="1">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Color: Neutral color</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Multiple shelves for organizing files and documents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Sturdy construction with a stable base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Easy access and retrieval of files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Durable and long-lasting material</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We kindly request you to provide us with a quotation for the above-mentioned items, including any discounts or promotional offers applicable. Additionally, please indicate the expected delivery time and any terms and conditions related to the order.</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l" fontAlgn="auto">
                        <a:lnSpc>
                          <a:spcPct val="125000"/>
                        </a:lnSpc>
                        <a:buNone/>
                      </a:pPr>
                      <a:r>
                        <a:rPr lang="en-US" altLang="zh-CN" sz="2200">
                          <a:latin typeface="Times New Roman" panose="02020603050405020304" charset="0"/>
                          <a:cs typeface="Times New Roman" panose="02020603050405020304" charset="0"/>
                        </a:rPr>
                        <a:t>Upon receiving the quotation, we will promptly process the necessary </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a:noFill/>
                    </a:lnB>
                  </a:tcPr>
                </a:tc>
              </a:tr>
            </a:tbl>
          </a:graphicData>
        </a:graphic>
      </p:graphicFrame>
    </p:spTree>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61125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1717675" y="538480"/>
          <a:ext cx="8959850" cy="3455670"/>
        </p:xfrm>
        <a:graphic>
          <a:graphicData uri="http://schemas.openxmlformats.org/drawingml/2006/table">
            <a:tbl>
              <a:tblPr firstRow="1" bandRow="1">
                <a:tableStyleId>{5940675A-B579-460E-94D1-54222C63F5DA}</a:tableStyleId>
              </a:tblPr>
              <a:tblGrid>
                <a:gridCol w="8959850"/>
              </a:tblGrid>
              <a:tr h="3455670">
                <a:tc>
                  <a:txBody>
                    <a:bodyPr/>
                    <a:p>
                      <a:pPr indent="0" algn="just" fontAlgn="auto">
                        <a:lnSpc>
                          <a:spcPct val="125000"/>
                        </a:lnSpc>
                        <a:buNone/>
                      </a:pPr>
                      <a:r>
                        <a:rPr lang="en-US" altLang="zh-CN" sz="2200">
                          <a:latin typeface="Times New Roman" panose="02020603050405020304" charset="0"/>
                          <a:cs typeface="Times New Roman" panose="02020603050405020304" charset="0"/>
                        </a:rPr>
                        <a:t>payment and provide you with the required shipping details. We appreciate your prompt attention to this matter and look forward to a successful business relationship.</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Should you have any questions or require further information, please do not hesitate to contact me at 13</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or via email at </a:t>
                      </a:r>
                      <a:r>
                        <a:rPr lang="en-US" altLang="en-US" sz="22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@DuroG.com. Thank you for your assistance, and we anticipate a favorable response.</a:t>
                      </a:r>
                      <a:endParaRPr lang="en-US" altLang="zh-CN" sz="2200">
                        <a:latin typeface="Times New Roman" panose="02020603050405020304" charset="0"/>
                        <a:cs typeface="Times New Roman" panose="02020603050405020304" charset="0"/>
                      </a:endParaRPr>
                    </a:p>
                    <a:p>
                      <a:pPr indent="0" algn="just" fontAlgn="auto">
                        <a:lnSpc>
                          <a:spcPct val="125000"/>
                        </a:lnSpc>
                        <a:buNone/>
                      </a:pP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Yours sincerely,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[Your Name]</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Purchase Officer</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a:latin typeface="Times New Roman" panose="02020603050405020304" charset="0"/>
                          <a:cs typeface="Times New Roman" panose="02020603050405020304" charset="0"/>
                        </a:rPr>
                        <a:t>Duro Garments Enterprises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a:noFill/>
                    </a:lnT>
                    <a:lnB w="12700">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4" name="文本框 3"/>
          <p:cNvSpPr txBox="1"/>
          <p:nvPr/>
        </p:nvSpPr>
        <p:spPr>
          <a:xfrm>
            <a:off x="1245870" y="999490"/>
            <a:ext cx="10102215" cy="4859020"/>
          </a:xfrm>
          <a:prstGeom prst="rect">
            <a:avLst/>
          </a:prstGeom>
          <a:noFill/>
        </p:spPr>
        <p:txBody>
          <a:bodyPr wrap="square" rtlCol="0">
            <a:noAutofit/>
          </a:bodyPr>
          <a:p>
            <a:pPr indent="609600" fontAlgn="auto">
              <a:lnSpc>
                <a:spcPct val="150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Whether you’re writing in a formal or casual style, all good writing is characterized by the “</a:t>
            </a:r>
            <a:r>
              <a:rPr lang="en-US" altLang="zh-CN" sz="2400" b="1">
                <a:latin typeface="Times New Roman" panose="02020603050405020304" charset="0"/>
                <a:cs typeface="Times New Roman" panose="02020603050405020304" charset="0"/>
              </a:rPr>
              <a:t>6Cs</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marL="800100" lvl="1" indent="558800"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Clear</a:t>
            </a:r>
            <a:endParaRPr lang="en-US" altLang="zh-CN" sz="2200">
              <a:latin typeface="Times New Roman" panose="02020603050405020304" charset="0"/>
              <a:cs typeface="Times New Roman" panose="02020603050405020304" charset="0"/>
            </a:endParaRPr>
          </a:p>
          <a:p>
            <a:pPr marL="800100" lvl="1" indent="558800"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Concise</a:t>
            </a:r>
            <a:endParaRPr lang="en-US" altLang="zh-CN" sz="2200">
              <a:latin typeface="Times New Roman" panose="02020603050405020304" charset="0"/>
              <a:cs typeface="Times New Roman" panose="02020603050405020304" charset="0"/>
            </a:endParaRPr>
          </a:p>
          <a:p>
            <a:pPr marL="800100" lvl="1" indent="558800"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Coherent </a:t>
            </a:r>
            <a:endParaRPr lang="en-US" altLang="zh-CN" sz="2200">
              <a:latin typeface="Times New Roman" panose="02020603050405020304" charset="0"/>
              <a:cs typeface="Times New Roman" panose="02020603050405020304" charset="0"/>
            </a:endParaRPr>
          </a:p>
          <a:p>
            <a:pPr marL="800100" lvl="1" indent="558800"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Correct</a:t>
            </a:r>
            <a:endParaRPr lang="en-US" altLang="zh-CN" sz="2200">
              <a:latin typeface="Times New Roman" panose="02020603050405020304" charset="0"/>
              <a:cs typeface="Times New Roman" panose="02020603050405020304" charset="0"/>
            </a:endParaRPr>
          </a:p>
          <a:p>
            <a:pPr marL="800100" lvl="1" indent="558800"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Courteous </a:t>
            </a:r>
            <a:endParaRPr lang="en-US" altLang="zh-CN" sz="2200">
              <a:latin typeface="Times New Roman" panose="02020603050405020304" charset="0"/>
              <a:cs typeface="Times New Roman" panose="02020603050405020304" charset="0"/>
            </a:endParaRPr>
          </a:p>
          <a:p>
            <a:pPr marL="800100" lvl="1" indent="558800" fontAlgn="auto">
              <a:lnSpc>
                <a:spcPct val="125000"/>
              </a:lnSpc>
              <a:buFont typeface="Arial" panose="020B0604020202020204" pitchFamily="34" charset="0"/>
              <a:buChar char="•"/>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Convincing</a:t>
            </a:r>
            <a:endParaRPr lang="en-US" altLang="zh-CN" sz="2200">
              <a:latin typeface="Times New Roman" panose="02020603050405020304" charset="0"/>
              <a:cs typeface="Times New Roman" panose="02020603050405020304" charset="0"/>
            </a:endParaRPr>
          </a:p>
          <a:p>
            <a:pPr lvl="0" indent="609600"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popular 6-C principle can help you keep your business communication effective.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170878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Clear</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074420"/>
            <a:ext cx="9342120" cy="2198370"/>
          </a:xfrm>
          <a:prstGeom prst="rect">
            <a:avLst/>
          </a:prstGeom>
          <a:noFill/>
        </p:spPr>
        <p:txBody>
          <a:bodyPr wrap="square" rtlCol="0">
            <a:noAutofit/>
          </a:bodyPr>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solidFill>
                <a:schemeClr val="tx1"/>
              </a:solidFill>
              <a:latin typeface="Times New Roman" panose="02020603050405020304" charset="0"/>
              <a:cs typeface="Times New Roman" panose="02020603050405020304" charset="0"/>
            </a:endParaRPr>
          </a:p>
          <a:p>
            <a:pPr indent="609600" algn="l" fontAlgn="auto">
              <a:lnSpc>
                <a:spcPct val="125000"/>
              </a:lnSpc>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sym typeface="+mn-ea"/>
              </a:rPr>
              <a:t>Being clear in writing means that the words on the page are like a perfectly transparent window to the author’s meaning.</a:t>
            </a:r>
            <a:endParaRPr lang="en-US" altLang="zh-CN" sz="2400">
              <a:solidFill>
                <a:schemeClr val="tx1"/>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a:solidFill>
                <a:schemeClr val="tx1"/>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i="1">
              <a:solidFill>
                <a:schemeClr val="tx1"/>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solidFill>
                <a:schemeClr val="tx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395095" y="3528060"/>
          <a:ext cx="9423400" cy="2082800"/>
        </p:xfrm>
        <a:graphic>
          <a:graphicData uri="http://schemas.openxmlformats.org/drawingml/2006/table">
            <a:tbl>
              <a:tblPr firstRow="1" bandRow="1">
                <a:tableStyleId>{5940675A-B579-460E-94D1-54222C63F5DA}</a:tableStyleId>
              </a:tblPr>
              <a:tblGrid>
                <a:gridCol w="4711700"/>
                <a:gridCol w="4711700"/>
              </a:tblGrid>
              <a:tr h="499745">
                <a:tc>
                  <a:txBody>
                    <a:bodyPr/>
                    <a:p>
                      <a:pPr algn="ctr">
                        <a:buNone/>
                      </a:pPr>
                      <a:r>
                        <a:rPr lang="en-US" altLang="zh-CN" sz="2200" b="1">
                          <a:latin typeface="Times New Roman" panose="02020603050405020304" charset="0"/>
                          <a:cs typeface="Times New Roman" panose="02020603050405020304" charset="0"/>
                        </a:rPr>
                        <a:t>Vague</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Clear</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91210">
                <a:tc>
                  <a:txBody>
                    <a:bodyPr/>
                    <a:p>
                      <a:pPr>
                        <a:buNone/>
                      </a:pPr>
                      <a:r>
                        <a:rPr lang="en-US" altLang="zh-CN" sz="2200">
                          <a:latin typeface="Times New Roman" panose="02020603050405020304" charset="0"/>
                          <a:cs typeface="Times New Roman" panose="02020603050405020304" charset="0"/>
                        </a:rPr>
                        <a:t>a change in the budget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 10% budget cut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91845">
                <a:tc>
                  <a:txBody>
                    <a:bodyPr/>
                    <a:p>
                      <a:pPr>
                        <a:buNone/>
                      </a:pPr>
                      <a:r>
                        <a:rPr lang="en-US" altLang="zh-CN" sz="2200">
                          <a:latin typeface="Times New Roman" panose="02020603050405020304" charset="0"/>
                          <a:cs typeface="Times New Roman" panose="02020603050405020304" charset="0"/>
                        </a:rPr>
                        <a:t>The meeting is rescheduled to Thursday.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The 3:00 p.m. Friday meeting on May 25 is rescheduled to 9:00 a.m. Thursday, May 31, in Room C311.</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nvGraphicFramePr>
        <p:xfrm>
          <a:off x="1395095" y="1139825"/>
          <a:ext cx="9423400" cy="3180080"/>
        </p:xfrm>
        <a:graphic>
          <a:graphicData uri="http://schemas.openxmlformats.org/drawingml/2006/table">
            <a:tbl>
              <a:tblPr firstRow="1" bandRow="1">
                <a:tableStyleId>{5940675A-B579-460E-94D1-54222C63F5DA}</a:tableStyleId>
              </a:tblPr>
              <a:tblGrid>
                <a:gridCol w="4711700"/>
                <a:gridCol w="4711700"/>
              </a:tblGrid>
              <a:tr h="499745">
                <a:tc>
                  <a:txBody>
                    <a:bodyPr/>
                    <a:p>
                      <a:pPr algn="ctr">
                        <a:buNone/>
                      </a:pPr>
                      <a:r>
                        <a:rPr lang="en-US" altLang="zh-CN" sz="2200" b="1">
                          <a:latin typeface="Times New Roman" panose="02020603050405020304" charset="0"/>
                          <a:cs typeface="Times New Roman" panose="02020603050405020304" charset="0"/>
                        </a:rPr>
                        <a:t>Vague</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Clear</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91210">
                <a:tc>
                  <a:txBody>
                    <a:bodyPr/>
                    <a:p>
                      <a:pPr>
                        <a:buNone/>
                      </a:pPr>
                      <a:r>
                        <a:rPr lang="en-US" altLang="zh-CN" sz="2200">
                          <a:latin typeface="Times New Roman" panose="02020603050405020304" charset="0"/>
                          <a:cs typeface="Times New Roman" panose="02020603050405020304" charset="0"/>
                        </a:rPr>
                        <a:t>Let’s meet to discuss.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Let’s meet to discuss how to write a good paper.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91845">
                <a:tc>
                  <a:txBody>
                    <a:bodyPr/>
                    <a:p>
                      <a:pPr>
                        <a:buNone/>
                      </a:pPr>
                      <a:r>
                        <a:rPr lang="en-US" altLang="zh-CN" sz="2200">
                          <a:latin typeface="Times New Roman" panose="02020603050405020304" charset="0"/>
                          <a:cs typeface="Times New Roman" panose="02020603050405020304" charset="0"/>
                        </a:rPr>
                        <a:t>You’ve got a message.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Tia Sherman from the Canada Revenue Agency left a voicemail message at 12:48 p.m. on Thursday, February 8.</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91845">
                <a:tc>
                  <a:txBody>
                    <a:bodyPr/>
                    <a:p>
                      <a:pPr algn="just">
                        <a:buNone/>
                      </a:pPr>
                      <a:r>
                        <a:rPr lang="en-US" altLang="zh-CN" sz="2200">
                          <a:latin typeface="Times New Roman" panose="02020603050405020304" charset="0"/>
                          <a:cs typeface="Times New Roman" panose="02020603050405020304" charset="0"/>
                        </a:rPr>
                        <a:t>The union representatives criticized the employer council for putting their latest offer to a membership vote.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The union representatives criticized the employer council for putting the council’s latest offer to a membership vote.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20466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Concise</a:t>
            </a:r>
            <a:endParaRPr lang="en-US" altLang="zh-CN" sz="2800" b="1">
              <a:latin typeface="Times New Roman" panose="02020603050405020304" charset="0"/>
              <a:cs typeface="Times New Roman" panose="02020603050405020304" charset="0"/>
            </a:endParaRPr>
          </a:p>
        </p:txBody>
      </p:sp>
      <p:sp>
        <p:nvSpPr>
          <p:cNvPr id="9" name="文本框 8"/>
          <p:cNvSpPr txBox="1"/>
          <p:nvPr/>
        </p:nvSpPr>
        <p:spPr>
          <a:xfrm>
            <a:off x="1395095" y="1074420"/>
            <a:ext cx="9438640" cy="2198370"/>
          </a:xfrm>
          <a:prstGeom prst="rect">
            <a:avLst/>
          </a:prstGeom>
          <a:noFill/>
        </p:spPr>
        <p:txBody>
          <a:bodyPr wrap="square" rtlCol="0">
            <a:noAutofit/>
          </a:bodyPr>
          <a:p>
            <a:pPr indent="720090" algn="just" fontAlgn="auto">
              <a:lnSpc>
                <a:spcPct val="125000"/>
              </a:lnSpc>
            </a:pPr>
            <a:endParaRPr lang="en-US" altLang="zh-CN" i="1">
              <a:solidFill>
                <a:schemeClr val="tx1"/>
              </a:solidFill>
              <a:latin typeface="Times New Roman" panose="02020603050405020304" charset="0"/>
              <a:cs typeface="Times New Roman" panose="02020603050405020304" charset="0"/>
            </a:endParaRPr>
          </a:p>
          <a:p>
            <a:pPr indent="720090" algn="just" fontAlgn="auto">
              <a:lnSpc>
                <a:spcPct val="100000"/>
              </a:lnSpc>
            </a:pPr>
            <a:r>
              <a:rPr lang="en-US" altLang="zh-CN" sz="2400">
                <a:solidFill>
                  <a:schemeClr val="tx1"/>
                </a:solidFill>
                <a:latin typeface="Times New Roman" panose="02020603050405020304" charset="0"/>
                <a:cs typeface="Times New Roman" panose="02020603050405020304" charset="0"/>
                <a:sym typeface="+mn-ea"/>
              </a:rPr>
              <a:t>Because the goal of professional writing, especially when sharing expertise, is to make complex concepts sound simple but not simplistic, such writing should communicate ideas in as few words as possible without compromising clarity.</a:t>
            </a:r>
            <a:endParaRPr lang="en-US" altLang="zh-CN" sz="2400">
              <a:solidFill>
                <a:schemeClr val="tx1"/>
              </a:solidFill>
              <a:latin typeface="Times New Roman" panose="02020603050405020304" charset="0"/>
              <a:cs typeface="Times New Roman" panose="02020603050405020304" charset="0"/>
              <a:sym typeface="+mn-ea"/>
            </a:endParaRPr>
          </a:p>
          <a:p>
            <a:pPr indent="720090" algn="just" fontAlgn="auto">
              <a:lnSpc>
                <a:spcPct val="100000"/>
              </a:lnSpc>
            </a:pPr>
            <a:r>
              <a:rPr lang="en-US" altLang="zh-CN" sz="2400">
                <a:solidFill>
                  <a:schemeClr val="tx1"/>
                </a:solidFill>
                <a:latin typeface="Times New Roman" panose="02020603050405020304" charset="0"/>
                <a:cs typeface="Times New Roman" panose="02020603050405020304" charset="0"/>
                <a:sym typeface="+mn-ea"/>
              </a:rPr>
              <a:t>Some wordy expressions as listed below should always be rephrased.</a:t>
            </a:r>
            <a:endParaRPr lang="en-US" altLang="zh-CN" sz="2400">
              <a:solidFill>
                <a:schemeClr val="tx1"/>
              </a:solidFill>
              <a:latin typeface="Times New Roman" panose="02020603050405020304" charset="0"/>
              <a:cs typeface="Times New Roman" panose="02020603050405020304" charset="0"/>
              <a:sym typeface="+mn-ea"/>
            </a:endParaRPr>
          </a:p>
          <a:p>
            <a:pPr indent="720090" algn="l" fontAlgn="auto">
              <a:lnSpc>
                <a:spcPct val="100000"/>
              </a:lnSpc>
            </a:pPr>
            <a:endParaRPr lang="en-US" altLang="zh-CN" sz="2400">
              <a:solidFill>
                <a:schemeClr val="tx1"/>
              </a:solidFill>
              <a:latin typeface="Times New Roman" panose="02020603050405020304" charset="0"/>
              <a:cs typeface="Times New Roman" panose="02020603050405020304" charset="0"/>
              <a:sym typeface="+mn-ea"/>
            </a:endParaRPr>
          </a:p>
          <a:p>
            <a:pPr indent="72009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i="1">
              <a:solidFill>
                <a:schemeClr val="tx1"/>
              </a:solidFill>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solidFill>
                <a:schemeClr val="tx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587500" y="4279900"/>
          <a:ext cx="8991600" cy="1695450"/>
        </p:xfrm>
        <a:graphic>
          <a:graphicData uri="http://schemas.openxmlformats.org/drawingml/2006/table">
            <a:tbl>
              <a:tblPr firstRow="1" bandRow="1">
                <a:tableStyleId>{5940675A-B579-460E-94D1-54222C63F5DA}</a:tableStyleId>
              </a:tblPr>
              <a:tblGrid>
                <a:gridCol w="4495800"/>
                <a:gridCol w="4495800"/>
              </a:tblGrid>
              <a:tr h="493395">
                <a:tc>
                  <a:txBody>
                    <a:bodyPr/>
                    <a:p>
                      <a:pPr algn="ctr">
                        <a:buNone/>
                      </a:pPr>
                      <a:r>
                        <a:rPr lang="en-US" altLang="zh-CN" sz="2200" b="1">
                          <a:latin typeface="Times New Roman" panose="02020603050405020304" charset="0"/>
                          <a:cs typeface="Times New Roman" panose="02020603050405020304" charset="0"/>
                        </a:rPr>
                        <a:t>Unconcise or redundant</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Rephrased</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600710">
                <a:tc>
                  <a:txBody>
                    <a:bodyPr/>
                    <a:p>
                      <a:pPr>
                        <a:buNone/>
                      </a:pPr>
                      <a:r>
                        <a:rPr lang="en-US" altLang="zh-CN" sz="2200">
                          <a:latin typeface="Times New Roman" panose="02020603050405020304" charset="0"/>
                          <a:cs typeface="Times New Roman" panose="02020603050405020304" charset="0"/>
                        </a:rPr>
                        <a:t>a large number of</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many (ideally, offer an estimate)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01345">
                <a:tc>
                  <a:txBody>
                    <a:bodyPr/>
                    <a:p>
                      <a:pPr>
                        <a:buNone/>
                      </a:pPr>
                      <a:r>
                        <a:rPr lang="en-US" altLang="zh-CN" sz="2200">
                          <a:latin typeface="Times New Roman" panose="02020603050405020304" charset="0"/>
                          <a:cs typeface="Times New Roman" panose="02020603050405020304" charset="0"/>
                        </a:rPr>
                        <a:t>at that point in time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then (ideally, mention the date)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6" name="表格 5"/>
          <p:cNvGraphicFramePr/>
          <p:nvPr/>
        </p:nvGraphicFramePr>
        <p:xfrm>
          <a:off x="1587500" y="1239520"/>
          <a:ext cx="8991600" cy="3660140"/>
        </p:xfrm>
        <a:graphic>
          <a:graphicData uri="http://schemas.openxmlformats.org/drawingml/2006/table">
            <a:tbl>
              <a:tblPr firstRow="1" bandRow="1">
                <a:tableStyleId>{5940675A-B579-460E-94D1-54222C63F5DA}</a:tableStyleId>
              </a:tblPr>
              <a:tblGrid>
                <a:gridCol w="4495800"/>
                <a:gridCol w="4495800"/>
              </a:tblGrid>
              <a:tr h="493395">
                <a:tc>
                  <a:txBody>
                    <a:bodyPr/>
                    <a:p>
                      <a:pPr algn="ctr">
                        <a:buNone/>
                      </a:pPr>
                      <a:r>
                        <a:rPr lang="en-US" altLang="zh-CN" sz="2200" b="1">
                          <a:latin typeface="Times New Roman" panose="02020603050405020304" charset="0"/>
                          <a:cs typeface="Times New Roman" panose="02020603050405020304" charset="0"/>
                        </a:rPr>
                        <a:t>Unconcise or redundant</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Rephrased</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600710">
                <a:tc>
                  <a:txBody>
                    <a:bodyPr/>
                    <a:p>
                      <a:pPr>
                        <a:buNone/>
                      </a:pPr>
                      <a:r>
                        <a:rPr lang="en-US" altLang="zh-CN" sz="2200">
                          <a:latin typeface="Times New Roman" panose="02020603050405020304" charset="0"/>
                          <a:cs typeface="Times New Roman" panose="02020603050405020304" charset="0"/>
                        </a:rPr>
                        <a:t>actual fact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fact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01345">
                <a:tc>
                  <a:txBody>
                    <a:bodyPr/>
                    <a:p>
                      <a:pPr>
                        <a:buNone/>
                      </a:pPr>
                      <a:r>
                        <a:rPr lang="en-US" altLang="zh-CN" sz="2200">
                          <a:latin typeface="Times New Roman" panose="02020603050405020304" charset="0"/>
                          <a:cs typeface="Times New Roman" panose="02020603050405020304" charset="0"/>
                        </a:rPr>
                        <a:t>That being said, …</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(You’ve just said it—so why would you tell people that?)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01345">
                <a:tc>
                  <a:txBody>
                    <a:bodyPr/>
                    <a:p>
                      <a:pPr>
                        <a:buNone/>
                      </a:pPr>
                      <a:r>
                        <a:rPr lang="en-US" altLang="zh-CN" sz="2200">
                          <a:latin typeface="Times New Roman" panose="02020603050405020304" charset="0"/>
                          <a:cs typeface="Times New Roman" panose="02020603050405020304" charset="0"/>
                        </a:rPr>
                        <a:t>It has come to my attention…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(You are talking about it, so clearly it has come to your attention. Why state the obvious?)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01345">
                <a:tc>
                  <a:txBody>
                    <a:bodyPr/>
                    <a:p>
                      <a:pPr>
                        <a:buNone/>
                      </a:pPr>
                      <a:r>
                        <a:rPr lang="en-US" altLang="zh-CN" sz="2200">
                          <a:latin typeface="Times New Roman" panose="02020603050405020304" charset="0"/>
                          <a:cs typeface="Times New Roman" panose="02020603050405020304" charset="0"/>
                        </a:rPr>
                        <a:t>I would like to inform you…</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(You are clearly doing that, so why would you state the obvious?)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01345">
                <a:tc>
                  <a:txBody>
                    <a:bodyPr/>
                    <a:p>
                      <a:pPr>
                        <a:buNone/>
                      </a:pPr>
                      <a:r>
                        <a:rPr lang="en-US" altLang="zh-CN" sz="2200">
                          <a:latin typeface="Times New Roman" panose="02020603050405020304" charset="0"/>
                          <a:cs typeface="Times New Roman" panose="02020603050405020304" charset="0"/>
                        </a:rPr>
                        <a:t>To tell you the truth…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(Shouldn’t we always tell the truth in professional exchanges?)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243330" y="1209675"/>
            <a:ext cx="9519920" cy="3014980"/>
          </a:xfrm>
          <a:prstGeom prst="rect">
            <a:avLst/>
          </a:prstGeom>
          <a:noFill/>
        </p:spPr>
        <p:txBody>
          <a:bodyPr wrap="square" rtlCol="0">
            <a:spAutoFit/>
          </a:bodyPr>
          <a:p>
            <a:endParaRPr lang="en-US" altLang="zh-CN" sz="2200">
              <a:latin typeface="Times New Roman" panose="02020603050405020304" charset="0"/>
              <a:cs typeface="Times New Roman" panose="02020603050405020304" charset="0"/>
            </a:endParaRPr>
          </a:p>
          <a:p>
            <a:r>
              <a:rPr lang="en-US" altLang="zh-CN">
                <a:latin typeface="宋体" panose="02010600030101010101" pitchFamily="2" charset="-122"/>
                <a:ea typeface="宋体" panose="02010600030101010101" pitchFamily="2" charset="-122"/>
                <a:cs typeface="Times New Roman" panose="02020603050405020304" charset="0"/>
              </a:rPr>
              <a:t>◎ </a:t>
            </a:r>
            <a:r>
              <a:rPr lang="en-US" altLang="zh-CN" sz="2400">
                <a:latin typeface="Times New Roman" panose="02020603050405020304" charset="0"/>
                <a:cs typeface="Times New Roman" panose="02020603050405020304" charset="0"/>
              </a:rPr>
              <a:t>Avoid using phrases </a:t>
            </a:r>
            <a:r>
              <a:rPr lang="en-US" altLang="zh-CN" sz="2400">
                <a:latin typeface="Times New Roman" panose="02020603050405020304" charset="0"/>
                <a:cs typeface="Times New Roman" panose="02020603050405020304" charset="0"/>
                <a:sym typeface="+mn-ea"/>
              </a:rPr>
              <a:t>which imply that you consider readers inferior:</a:t>
            </a:r>
            <a:endParaRPr lang="en-US" altLang="zh-CN" sz="2400">
              <a:latin typeface="Times New Roman" panose="02020603050405020304" charset="0"/>
              <a:cs typeface="Times New Roman" panose="02020603050405020304" charset="0"/>
              <a:sym typeface="+mn-ea"/>
            </a:endParaRPr>
          </a:p>
          <a:p>
            <a:pPr indent="0"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You are wrong in saying…</a:t>
            </a:r>
            <a:endParaRPr lang="en-US" altLang="zh-CN" sz="2400">
              <a:latin typeface="Times New Roman" panose="02020603050405020304" charset="0"/>
              <a:cs typeface="Times New Roman" panose="02020603050405020304" charset="0"/>
            </a:endParaRPr>
          </a:p>
          <a:p>
            <a:pPr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We find it difficult to believe... Your claim that...</a:t>
            </a:r>
            <a:endParaRPr lang="en-US" altLang="zh-CN" sz="2400">
              <a:latin typeface="Times New Roman" panose="02020603050405020304" charset="0"/>
              <a:cs typeface="Times New Roman" panose="02020603050405020304" charset="0"/>
            </a:endParaRPr>
          </a:p>
          <a:p>
            <a:pPr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We cannot accede to your request... We are forced to refuse...</a:t>
            </a:r>
            <a:endParaRPr lang="en-US" altLang="zh-CN" sz="2400">
              <a:latin typeface="Times New Roman" panose="02020603050405020304" charset="0"/>
              <a:cs typeface="Times New Roman" panose="02020603050405020304" charset="0"/>
            </a:endParaRPr>
          </a:p>
          <a:p>
            <a:pPr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We demand...</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215455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Coherent</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384935" y="1608455"/>
            <a:ext cx="9341485" cy="2861310"/>
          </a:xfrm>
          <a:prstGeom prst="rect">
            <a:avLst/>
          </a:prstGeom>
          <a:noFill/>
        </p:spPr>
        <p:txBody>
          <a:bodyPr wrap="square" rtlCol="0">
            <a:spAutoFit/>
          </a:bodyPr>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rPr>
              <a:t>Being coherent means that your writing </a:t>
            </a:r>
            <a:r>
              <a:rPr lang="en-US" altLang="zh-CN" sz="2400" b="1">
                <a:solidFill>
                  <a:schemeClr val="tx1"/>
                </a:solidFill>
                <a:latin typeface="Times New Roman" panose="02020603050405020304" charset="0"/>
                <a:cs typeface="Times New Roman" panose="02020603050405020304" charset="0"/>
              </a:rPr>
              <a:t>flows logically</a:t>
            </a:r>
            <a:r>
              <a:rPr lang="en-US" altLang="zh-CN" sz="2400">
                <a:solidFill>
                  <a:schemeClr val="tx1"/>
                </a:solidFill>
                <a:latin typeface="Times New Roman" panose="02020603050405020304" charset="0"/>
                <a:cs typeface="Times New Roman" panose="02020603050405020304" charset="0"/>
              </a:rPr>
              <a:t> and </a:t>
            </a:r>
            <a:r>
              <a:rPr lang="en-US" altLang="zh-CN" sz="2400" b="1">
                <a:solidFill>
                  <a:schemeClr val="tx1"/>
                </a:solidFill>
                <a:latin typeface="Times New Roman" panose="02020603050405020304" charset="0"/>
                <a:cs typeface="Times New Roman" panose="02020603050405020304" charset="0"/>
              </a:rPr>
              <a:t>makes sense</a:t>
            </a:r>
            <a:r>
              <a:rPr lang="en-US" altLang="zh-CN" sz="2400">
                <a:solidFill>
                  <a:schemeClr val="tx1"/>
                </a:solidFill>
                <a:latin typeface="Times New Roman" panose="02020603050405020304" charset="0"/>
                <a:cs typeface="Times New Roman" panose="02020603050405020304" charset="0"/>
              </a:rPr>
              <a:t> because it says everything it needs to say to meet your audience’s needs. </a:t>
            </a:r>
            <a:endParaRPr lang="en-US" altLang="zh-CN" sz="2400">
              <a:solidFill>
                <a:schemeClr val="tx1"/>
              </a:solidFill>
              <a:latin typeface="Times New Roman" panose="02020603050405020304" charset="0"/>
              <a:cs typeface="Times New Roman" panose="02020603050405020304" charset="0"/>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rPr>
              <a:t>Pronouns and transitions help to connect the distinct points throughout the body of the writing.</a:t>
            </a:r>
            <a:endParaRPr lang="en-US" altLang="zh-CN" sz="24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201676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D. Correct</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273810" y="1608455"/>
            <a:ext cx="9335770" cy="3415030"/>
          </a:xfrm>
          <a:prstGeom prst="rect">
            <a:avLst/>
          </a:prstGeom>
          <a:noFill/>
        </p:spPr>
        <p:txBody>
          <a:bodyPr wrap="square" rtlCol="0">
            <a:spAutoFit/>
          </a:bodyPr>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rPr>
              <a:t>One technique that can help you avoid most errors is to </a:t>
            </a:r>
            <a:r>
              <a:rPr lang="en-US" altLang="zh-CN" sz="2400" b="1">
                <a:solidFill>
                  <a:schemeClr val="tx1"/>
                </a:solidFill>
                <a:latin typeface="Times New Roman" panose="02020603050405020304" charset="0"/>
                <a:cs typeface="Times New Roman" panose="02020603050405020304" charset="0"/>
              </a:rPr>
              <a:t>always use a direct, straightforward sentence structure</a:t>
            </a:r>
            <a:r>
              <a:rPr lang="en-US" altLang="zh-CN" sz="2400">
                <a:solidFill>
                  <a:schemeClr val="tx1"/>
                </a:solidFill>
                <a:latin typeface="Times New Roman" panose="02020603050405020304" charset="0"/>
                <a:cs typeface="Times New Roman" panose="02020603050405020304" charset="0"/>
              </a:rPr>
              <a:t>. </a:t>
            </a:r>
            <a:endParaRPr lang="en-US" altLang="zh-CN" sz="2400">
              <a:solidFill>
                <a:schemeClr val="tx1"/>
              </a:solidFill>
              <a:latin typeface="Times New Roman" panose="02020603050405020304" charset="0"/>
              <a:cs typeface="Times New Roman" panose="02020603050405020304" charset="0"/>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solidFill>
                  <a:schemeClr val="tx1"/>
                </a:solidFill>
                <a:latin typeface="Times New Roman" panose="02020603050405020304" charset="0"/>
                <a:cs typeface="Times New Roman" panose="02020603050405020304" charset="0"/>
              </a:rPr>
              <a:t>Especially in routine, shorter messages—which should be written in shorter sentences and in a general-level style—try to start each sentence with the main clause and keep the subject and main verb of the main clause as close as possible.</a:t>
            </a:r>
            <a:endParaRPr lang="en-US" altLang="zh-CN" sz="24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421765" y="474980"/>
            <a:ext cx="1596390" cy="724535"/>
          </a:xfrm>
          <a:prstGeom prst="rect">
            <a:avLst/>
          </a:prstGeom>
          <a:noFill/>
        </p:spPr>
        <p:txBody>
          <a:bodyPr wrap="square" rtlCol="0">
            <a:noAutofit/>
          </a:bodyPr>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498600" y="1199515"/>
          <a:ext cx="9144000" cy="4736465"/>
        </p:xfrm>
        <a:graphic>
          <a:graphicData uri="http://schemas.openxmlformats.org/drawingml/2006/table">
            <a:tbl>
              <a:tblPr firstRow="1" bandRow="1">
                <a:tableStyleId>{5940675A-B579-460E-94D1-54222C63F5DA}</a:tableStyleId>
              </a:tblPr>
              <a:tblGrid>
                <a:gridCol w="4656455"/>
                <a:gridCol w="4487545"/>
              </a:tblGrid>
              <a:tr h="497205">
                <a:tc>
                  <a:txBody>
                    <a:bodyPr/>
                    <a:p>
                      <a:pPr algn="ctr">
                        <a:buNone/>
                      </a:pPr>
                      <a:r>
                        <a:rPr lang="en-US" altLang="zh-CN" sz="2200" b="1">
                          <a:latin typeface="Times New Roman" panose="02020603050405020304" charset="0"/>
                          <a:cs typeface="Times New Roman" panose="02020603050405020304" charset="0"/>
                        </a:rPr>
                        <a:t>Indirect</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Revised</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875790">
                <a:tc>
                  <a:txBody>
                    <a:bodyPr/>
                    <a:p>
                      <a:pPr algn="just">
                        <a:buNone/>
                      </a:pPr>
                      <a:r>
                        <a:rPr lang="en-US" altLang="zh-CN" sz="2200" b="1">
                          <a:latin typeface="Times New Roman" panose="02020603050405020304" charset="0"/>
                          <a:cs typeface="Times New Roman" panose="02020603050405020304" charset="0"/>
                        </a:rPr>
                        <a:t>The reason why </a:t>
                      </a:r>
                      <a:r>
                        <a:rPr lang="en-US" altLang="zh-CN" sz="2200">
                          <a:latin typeface="Times New Roman" panose="02020603050405020304" charset="0"/>
                          <a:cs typeface="Times New Roman" panose="02020603050405020304" charset="0"/>
                        </a:rPr>
                        <a:t>they are so eager to see their property makeover finished by September 1 </a:t>
                      </a:r>
                      <a:r>
                        <a:rPr lang="en-US" altLang="zh-CN" sz="2200" b="1">
                          <a:latin typeface="Times New Roman" panose="02020603050405020304" charset="0"/>
                          <a:cs typeface="Times New Roman" panose="02020603050405020304" charset="0"/>
                        </a:rPr>
                        <a:t>is that</a:t>
                      </a:r>
                      <a:r>
                        <a:rPr lang="en-US" altLang="zh-CN" sz="2200">
                          <a:latin typeface="Times New Roman" panose="02020603050405020304" charset="0"/>
                          <a:cs typeface="Times New Roman" panose="02020603050405020304" charset="0"/>
                        </a:rPr>
                        <a:t> they want to hold their daughter’s engagement party at the house.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b="1">
                          <a:latin typeface="Times New Roman" panose="02020603050405020304" charset="0"/>
                          <a:cs typeface="Times New Roman" panose="02020603050405020304" charset="0"/>
                        </a:rPr>
                        <a:t>They are eager to</a:t>
                      </a:r>
                      <a:r>
                        <a:rPr lang="en-US" altLang="zh-CN" sz="2200">
                          <a:latin typeface="Times New Roman" panose="02020603050405020304" charset="0"/>
                          <a:cs typeface="Times New Roman" panose="02020603050405020304" charset="0"/>
                        </a:rPr>
                        <a:t> see their property makeover finished by September 1, </a:t>
                      </a:r>
                      <a:r>
                        <a:rPr lang="en-US" altLang="zh-CN" sz="2200" b="1">
                          <a:latin typeface="Times New Roman" panose="02020603050405020304" charset="0"/>
                          <a:cs typeface="Times New Roman" panose="02020603050405020304" charset="0"/>
                        </a:rPr>
                        <a:t>because</a:t>
                      </a:r>
                      <a:r>
                        <a:rPr lang="en-US" altLang="zh-CN" sz="2200">
                          <a:latin typeface="Times New Roman" panose="02020603050405020304" charset="0"/>
                          <a:cs typeface="Times New Roman" panose="02020603050405020304" charset="0"/>
                        </a:rPr>
                        <a:t> they want to hold their daughter’s engagement party at the house.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266190">
                <a:tc>
                  <a:txBody>
                    <a:bodyPr/>
                    <a:p>
                      <a:pPr algn="just">
                        <a:buNone/>
                      </a:pPr>
                      <a:r>
                        <a:rPr lang="en-US" altLang="zh-CN" sz="2200" b="1">
                          <a:latin typeface="Times New Roman" panose="02020603050405020304" charset="0"/>
                          <a:cs typeface="Times New Roman" panose="02020603050405020304" charset="0"/>
                        </a:rPr>
                        <a:t>With </a:t>
                      </a:r>
                      <a:r>
                        <a:rPr lang="en-US" altLang="zh-CN" sz="2200">
                          <a:latin typeface="Times New Roman" panose="02020603050405020304" charset="0"/>
                          <a:cs typeface="Times New Roman" panose="02020603050405020304" charset="0"/>
                        </a:rPr>
                        <a:t>this wide variety of information, </a:t>
                      </a:r>
                      <a:r>
                        <a:rPr lang="en-US" altLang="zh-CN" sz="2200" b="1">
                          <a:latin typeface="Times New Roman" panose="02020603050405020304" charset="0"/>
                          <a:cs typeface="Times New Roman" panose="02020603050405020304" charset="0"/>
                        </a:rPr>
                        <a:t>it allows</a:t>
                      </a:r>
                      <a:r>
                        <a:rPr lang="en-US" altLang="zh-CN" sz="2200">
                          <a:latin typeface="Times New Roman" panose="02020603050405020304" charset="0"/>
                          <a:cs typeface="Times New Roman" panose="02020603050405020304" charset="0"/>
                        </a:rPr>
                        <a:t> us to make clear projections for next year’s expenses and profit margin.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b="1">
                          <a:latin typeface="Times New Roman" panose="02020603050405020304" charset="0"/>
                          <a:cs typeface="Times New Roman" panose="02020603050405020304" charset="0"/>
                        </a:rPr>
                        <a:t>This information allows</a:t>
                      </a:r>
                      <a:r>
                        <a:rPr lang="en-US" altLang="zh-CN" sz="2200">
                          <a:latin typeface="Times New Roman" panose="02020603050405020304" charset="0"/>
                          <a:cs typeface="Times New Roman" panose="02020603050405020304" charset="0"/>
                        </a:rPr>
                        <a:t> for clear projections concerning next year’s expenses and profit margin.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972820">
                <a:tc>
                  <a:txBody>
                    <a:bodyPr/>
                    <a:p>
                      <a:pPr algn="just">
                        <a:buNone/>
                      </a:pPr>
                      <a:r>
                        <a:rPr lang="en-US" altLang="zh-CN" sz="2200" b="1">
                          <a:latin typeface="Times New Roman" panose="02020603050405020304" charset="0"/>
                          <a:cs typeface="Times New Roman" panose="02020603050405020304" charset="0"/>
                        </a:rPr>
                        <a:t>With</a:t>
                      </a:r>
                      <a:r>
                        <a:rPr lang="en-US" altLang="zh-CN" sz="2200">
                          <a:latin typeface="Times New Roman" panose="02020603050405020304" charset="0"/>
                          <a:cs typeface="Times New Roman" panose="02020603050405020304" charset="0"/>
                        </a:rPr>
                        <a:t> this software, </a:t>
                      </a:r>
                      <a:r>
                        <a:rPr lang="en-US" altLang="zh-CN" sz="2200" b="1">
                          <a:latin typeface="Times New Roman" panose="02020603050405020304" charset="0"/>
                          <a:cs typeface="Times New Roman" panose="02020603050405020304" charset="0"/>
                        </a:rPr>
                        <a:t>it allows</a:t>
                      </a:r>
                      <a:r>
                        <a:rPr lang="en-US" altLang="zh-CN" sz="2200">
                          <a:latin typeface="Times New Roman" panose="02020603050405020304" charset="0"/>
                          <a:cs typeface="Times New Roman" panose="02020603050405020304" charset="0"/>
                        </a:rPr>
                        <a:t> you to track your page visits per day and make monthly assessments and projections.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b="1">
                          <a:latin typeface="Times New Roman" panose="02020603050405020304" charset="0"/>
                          <a:cs typeface="Times New Roman" panose="02020603050405020304" charset="0"/>
                        </a:rPr>
                        <a:t>This software allows</a:t>
                      </a:r>
                      <a:r>
                        <a:rPr lang="en-US" altLang="zh-CN" sz="2200">
                          <a:latin typeface="Times New Roman" panose="02020603050405020304" charset="0"/>
                          <a:cs typeface="Times New Roman" panose="02020603050405020304" charset="0"/>
                        </a:rPr>
                        <a:t> users to track page visits per day and make monthly assessments and projections.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249301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E. Courteous</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273810" y="1409065"/>
            <a:ext cx="9335770" cy="4707890"/>
          </a:xfrm>
          <a:prstGeom prst="rect">
            <a:avLst/>
          </a:prstGeom>
          <a:noFill/>
        </p:spPr>
        <p:txBody>
          <a:bodyPr wrap="square" rtlCol="0">
            <a:spAutoFit/>
          </a:bodyPr>
          <a:p>
            <a:pPr indent="0" algn="just" fontAlgn="auto">
              <a:lnSpc>
                <a:spcPct val="150000"/>
              </a:lnSpc>
              <a:buNone/>
            </a:pPr>
            <a:r>
              <a:rPr lang="en-US" altLang="zh-CN" sz="2400" b="1">
                <a:solidFill>
                  <a:schemeClr val="accent2">
                    <a:lumMod val="75000"/>
                  </a:schemeClr>
                </a:solidFill>
                <a:latin typeface="Times New Roman" panose="02020603050405020304" charset="0"/>
                <a:cs typeface="Times New Roman" panose="02020603050405020304" charset="0"/>
              </a:rPr>
              <a:t>1. Use inclusive language</a:t>
            </a:r>
            <a:endParaRPr lang="en-US" altLang="zh-CN" sz="2400" b="1">
              <a:solidFill>
                <a:schemeClr val="accent2">
                  <a:lumMod val="75000"/>
                </a:schemeClr>
              </a:solidFill>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solidFill>
                  <a:schemeClr val="tx1"/>
                </a:solidFill>
                <a:latin typeface="Times New Roman" panose="02020603050405020304" charset="0"/>
                <a:cs typeface="Times New Roman" panose="02020603050405020304" charset="0"/>
              </a:rPr>
              <a:t>Avoid using descriptors you would not use for heterosexual, non-disabled men of average age.</a:t>
            </a:r>
            <a:endParaRPr lang="en-US" altLang="zh-CN" sz="2200">
              <a:solidFill>
                <a:schemeClr val="tx1"/>
              </a:solidFill>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solidFill>
                  <a:schemeClr val="tx1"/>
                </a:solidFill>
                <a:latin typeface="Times New Roman" panose="02020603050405020304" charset="0"/>
                <a:cs typeface="Times New Roman" panose="02020603050405020304" charset="0"/>
              </a:rPr>
              <a:t>Avoid physical descriptions for women (or members of those other groups) if you would not use them for men.</a:t>
            </a:r>
            <a:endParaRPr lang="en-US" altLang="zh-CN" sz="2200">
              <a:solidFill>
                <a:schemeClr val="tx1"/>
              </a:solidFill>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solidFill>
                  <a:schemeClr val="tx1"/>
                </a:solidFill>
                <a:latin typeface="Times New Roman" panose="02020603050405020304" charset="0"/>
                <a:cs typeface="Times New Roman" panose="02020603050405020304" charset="0"/>
              </a:rPr>
              <a:t>In terms of the third-person pronouns/pronominal adjectives, try to use “he/she” for singular-number nouns—or, better yet, express your ideas in the plural whenever possible.</a:t>
            </a:r>
            <a:endParaRPr lang="en-US" altLang="zh-CN" sz="2200">
              <a:solidFill>
                <a:schemeClr val="tx1"/>
              </a:solidFill>
              <a:latin typeface="Times New Roman" panose="02020603050405020304" charset="0"/>
              <a:cs typeface="Times New Roman" panose="02020603050405020304" charset="0"/>
            </a:endParaRPr>
          </a:p>
          <a:p>
            <a:pPr indent="0" algn="just" fontAlgn="auto">
              <a:lnSpc>
                <a:spcPct val="150000"/>
              </a:lnSpc>
              <a:buNone/>
            </a:pPr>
            <a:endParaRPr lang="en-US" altLang="zh-CN" sz="2200">
              <a:solidFill>
                <a:schemeClr val="tx1"/>
              </a:solidFill>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文本框 8"/>
          <p:cNvSpPr txBox="1"/>
          <p:nvPr/>
        </p:nvSpPr>
        <p:spPr>
          <a:xfrm>
            <a:off x="1395095" y="1074420"/>
            <a:ext cx="9342120" cy="4885055"/>
          </a:xfrm>
          <a:prstGeom prst="rect">
            <a:avLst/>
          </a:prstGeom>
          <a:noFill/>
        </p:spPr>
        <p:txBody>
          <a:bodyPr wrap="square" rtlCol="0">
            <a:noAutofit/>
          </a:bodyPr>
          <a:lstStyle/>
          <a:p>
            <a:pPr indent="457200" algn="just" fontAlgn="auto">
              <a:lnSpc>
                <a:spcPct val="125000"/>
              </a:lnSpc>
              <a:extLst>
                <a:ext uri="{35155182-B16C-46BC-9424-99874614C6A1}">
                  <wpsdc:indentchars xmlns:wpsdc="http://www.wps.cn/officeDocument/2017/drawingmlCustomData" val="200" checksum="59296752"/>
                </a:ext>
              </a:extLst>
            </a:pPr>
            <a:endParaRPr lang="en-US" altLang="zh-CN" i="1">
              <a:latin typeface="Times New Roman" panose="02020603050405020304" charset="0"/>
              <a:cs typeface="Times New Roman" panose="02020603050405020304" charset="0"/>
            </a:endParaRPr>
          </a:p>
          <a:p>
            <a:pPr indent="0" algn="just" fontAlgn="auto">
              <a:lnSpc>
                <a:spcPct val="125000"/>
              </a:lnSpc>
            </a:pPr>
            <a:r>
              <a:rPr lang="en-US" altLang="zh-CN" sz="2400" b="1">
                <a:solidFill>
                  <a:srgbClr val="4472D0"/>
                </a:solidFill>
                <a:latin typeface="Times New Roman" panose="02020603050405020304" charset="0"/>
                <a:cs typeface="Times New Roman" panose="02020603050405020304" charset="0"/>
                <a:sym typeface="+mn-ea"/>
              </a:rPr>
              <a:t>Example</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Every nurse who participated in the workshop received his/her certificate. (</a:t>
            </a:r>
            <a:r>
              <a:rPr lang="en-US" altLang="zh-CN" sz="2400">
                <a:latin typeface="Times New Roman" panose="02020603050405020304" charset="0"/>
                <a:cs typeface="Times New Roman" panose="02020603050405020304" charset="0"/>
              </a:rPr>
              <a:t>Agreement in the singular</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Most of the interns interviewed impressed us through their excellent communication skills. (</a:t>
            </a:r>
            <a:r>
              <a:rPr lang="en-US" altLang="zh-CN" sz="2400">
                <a:latin typeface="Times New Roman" panose="02020603050405020304" charset="0"/>
                <a:cs typeface="Times New Roman" panose="02020603050405020304" charset="0"/>
              </a:rPr>
              <a:t>Agreement in the plural</a:t>
            </a:r>
            <a:r>
              <a:rPr lang="en-US" altLang="zh-CN" sz="2400" i="1">
                <a:latin typeface="Times New Roman" panose="02020603050405020304" charset="0"/>
                <a:cs typeface="Times New Roman" panose="02020603050405020304" charset="0"/>
              </a:rPr>
              <a:t>)</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273810" y="871855"/>
            <a:ext cx="9335770" cy="645160"/>
          </a:xfrm>
          <a:prstGeom prst="rect">
            <a:avLst/>
          </a:prstGeom>
          <a:noFill/>
        </p:spPr>
        <p:txBody>
          <a:bodyPr wrap="square" rtlCol="0">
            <a:spAutoFit/>
          </a:bodyPr>
          <a:p>
            <a:pPr indent="0" fontAlgn="auto">
              <a:lnSpc>
                <a:spcPct val="150000"/>
              </a:lnSpc>
              <a:buNone/>
            </a:pPr>
            <a:r>
              <a:rPr lang="en-US" altLang="zh-CN" sz="2400" b="1">
                <a:solidFill>
                  <a:schemeClr val="accent2">
                    <a:lumMod val="75000"/>
                  </a:schemeClr>
                </a:solidFill>
                <a:latin typeface="Times New Roman" panose="02020603050405020304" charset="0"/>
                <a:cs typeface="Times New Roman" panose="02020603050405020304" charset="0"/>
              </a:rPr>
              <a:t>2. Use positive phrasing</a:t>
            </a:r>
            <a:endParaRPr lang="en-US" altLang="zh-CN" sz="2200">
              <a:solidFill>
                <a:schemeClr val="tx1"/>
              </a:solidFill>
              <a:latin typeface="Times New Roman" panose="02020603050405020304" charset="0"/>
              <a:cs typeface="Times New Roman" panose="02020603050405020304" charset="0"/>
            </a:endParaRPr>
          </a:p>
        </p:txBody>
      </p:sp>
      <p:graphicFrame>
        <p:nvGraphicFramePr>
          <p:cNvPr id="6" name="表格 5"/>
          <p:cNvGraphicFramePr/>
          <p:nvPr/>
        </p:nvGraphicFramePr>
        <p:xfrm>
          <a:off x="1346200" y="1816100"/>
          <a:ext cx="9283700" cy="1285875"/>
        </p:xfrm>
        <a:graphic>
          <a:graphicData uri="http://schemas.openxmlformats.org/drawingml/2006/table">
            <a:tbl>
              <a:tblPr firstRow="1" bandRow="1">
                <a:tableStyleId>{5940675A-B579-460E-94D1-54222C63F5DA}</a:tableStyleId>
              </a:tblPr>
              <a:tblGrid>
                <a:gridCol w="4641850"/>
                <a:gridCol w="4641850"/>
              </a:tblGrid>
              <a:tr h="504825">
                <a:tc>
                  <a:txBody>
                    <a:bodyPr/>
                    <a:p>
                      <a:pPr>
                        <a:buNone/>
                      </a:pPr>
                      <a:r>
                        <a:rPr lang="en-US" altLang="zh-CN" sz="2200" b="1">
                          <a:latin typeface="Times New Roman" panose="02020603050405020304" charset="0"/>
                          <a:cs typeface="Times New Roman" panose="02020603050405020304" charset="0"/>
                        </a:rPr>
                        <a:t>Version 1: Negative (initial)</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buNone/>
                      </a:pPr>
                      <a:r>
                        <a:rPr lang="en-US" altLang="zh-CN" sz="2200" b="1">
                          <a:latin typeface="Times New Roman" panose="02020603050405020304" charset="0"/>
                          <a:cs typeface="Times New Roman" panose="02020603050405020304" charset="0"/>
                        </a:rPr>
                        <a:t>Version 2: Positive (improved)</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781050">
                <a:tc>
                  <a:txBody>
                    <a:bodyPr/>
                    <a:p>
                      <a:pPr algn="just">
                        <a:buNone/>
                      </a:pPr>
                      <a:r>
                        <a:rPr lang="en-US" altLang="zh-CN" sz="2200">
                          <a:latin typeface="Times New Roman" panose="02020603050405020304" charset="0"/>
                          <a:cs typeface="Times New Roman" panose="02020603050405020304" charset="0"/>
                        </a:rPr>
                        <a:t>You forgot to sign and date our contract, so you’ve got to do that and send it to me a.s.a.p. because I can’t process it till I receive it signed.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For your contract to be processed and services initiated, please sign, date, and return it as soon as possible.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7" name="文本框 6"/>
          <p:cNvSpPr txBox="1"/>
          <p:nvPr/>
        </p:nvSpPr>
        <p:spPr>
          <a:xfrm>
            <a:off x="1319530" y="3957955"/>
            <a:ext cx="9351645" cy="1360805"/>
          </a:xfrm>
          <a:prstGeom prst="rect">
            <a:avLst/>
          </a:prstGeom>
          <a:noFill/>
        </p:spPr>
        <p:txBody>
          <a:bodyPr wrap="square" rtlCol="0">
            <a:spAutoFit/>
          </a:bodyPr>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Use the “you” view</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Prioritize audience benefits</a:t>
            </a:r>
            <a:endParaRPr lang="en-US" altLang="zh-CN" sz="2200">
              <a:latin typeface="Times New Roman" panose="02020603050405020304" charset="0"/>
              <a:cs typeface="Times New Roman" panose="02020603050405020304" charset="0"/>
            </a:endParaRPr>
          </a:p>
          <a:p>
            <a:pPr marL="342900" indent="-342900"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Focus on future positive outcomes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249301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F. Convincing</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273810" y="1409065"/>
            <a:ext cx="9485630" cy="1106805"/>
          </a:xfrm>
          <a:prstGeom prst="rect">
            <a:avLst/>
          </a:prstGeom>
          <a:noFill/>
        </p:spPr>
        <p:txBody>
          <a:bodyPr wrap="square" rtlCol="0">
            <a:spAutoFit/>
          </a:bodyPr>
          <a:p>
            <a:pPr indent="558800" fontAlgn="auto">
              <a:lnSpc>
                <a:spcPct val="150000"/>
              </a:lnSpc>
              <a:buNone/>
              <a:extLst>
                <a:ext uri="{35155182-B16C-46BC-9424-99874614C6A1}">
                  <wpsdc:indentchars xmlns:wpsdc="http://www.wps.cn/officeDocument/2017/drawingmlCustomData" val="200" checksum="1956455923"/>
                </a:ext>
              </a:extLst>
            </a:pPr>
            <a:r>
              <a:rPr lang="en-US" altLang="zh-CN" sz="2200">
                <a:solidFill>
                  <a:schemeClr val="tx1"/>
                </a:solidFill>
                <a:latin typeface="Times New Roman" panose="02020603050405020304" charset="0"/>
                <a:cs typeface="Times New Roman" panose="02020603050405020304" charset="0"/>
              </a:rPr>
              <a:t>Avoid lapsing into wishy-washy, noncommittal indecision by overusing weak words and expressions like:</a:t>
            </a:r>
            <a:endParaRPr lang="en-US" altLang="zh-CN" sz="2200">
              <a:solidFill>
                <a:schemeClr val="tx1"/>
              </a:solidFill>
              <a:latin typeface="Times New Roman" panose="02020603050405020304" charset="0"/>
              <a:cs typeface="Times New Roman" panose="02020603050405020304" charset="0"/>
            </a:endParaRPr>
          </a:p>
        </p:txBody>
      </p:sp>
      <p:graphicFrame>
        <p:nvGraphicFramePr>
          <p:cNvPr id="5" name="表格 4"/>
          <p:cNvGraphicFramePr/>
          <p:nvPr/>
        </p:nvGraphicFramePr>
        <p:xfrm>
          <a:off x="1331595" y="2755900"/>
          <a:ext cx="9311005" cy="1920240"/>
        </p:xfrm>
        <a:graphic>
          <a:graphicData uri="http://schemas.openxmlformats.org/drawingml/2006/table">
            <a:tbl>
              <a:tblPr firstRow="1" bandRow="1">
                <a:tableStyleId>{5940675A-B579-460E-94D1-54222C63F5DA}</a:tableStyleId>
              </a:tblPr>
              <a:tblGrid>
                <a:gridCol w="3062605"/>
                <a:gridCol w="3124200"/>
                <a:gridCol w="3124200"/>
              </a:tblGrid>
              <a:tr h="1524000">
                <a:tc>
                  <a:txBody>
                    <a:bodyPr/>
                    <a:p>
                      <a:pPr indent="0" fontAlgn="auto">
                        <a:lnSpc>
                          <a:spcPct val="125000"/>
                        </a:lnSpc>
                        <a:buNone/>
                      </a:pPr>
                      <a:r>
                        <a:rPr lang="en-US" altLang="zh-CN" sz="2000">
                          <a:latin typeface="Times New Roman" panose="02020603050405020304" charset="0"/>
                          <a:cs typeface="Times New Roman" panose="02020603050405020304" charset="0"/>
                        </a:rPr>
                        <a:t>almost</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approximately</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basically</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blah</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close to</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could (have)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lnSpc>
                          <a:spcPct val="125000"/>
                        </a:lnSpc>
                        <a:buNone/>
                      </a:pPr>
                      <a:r>
                        <a:rPr lang="en-US" altLang="zh-CN" sz="2000">
                          <a:latin typeface="Times New Roman" panose="02020603050405020304" charset="0"/>
                          <a:cs typeface="Times New Roman" panose="02020603050405020304" charset="0"/>
                        </a:rPr>
                        <a:t>may/maybe</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meh</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probably</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roundabout</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somewhat</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sort of</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fontAlgn="auto">
                        <a:lnSpc>
                          <a:spcPct val="125000"/>
                        </a:lnSpc>
                        <a:buNone/>
                      </a:pPr>
                      <a:r>
                        <a:rPr lang="en-US" altLang="zh-CN" sz="2000">
                          <a:latin typeface="Times New Roman" panose="02020603050405020304" charset="0"/>
                          <a:cs typeface="Times New Roman" panose="02020603050405020304" charset="0"/>
                        </a:rPr>
                        <a:t>should (have)</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usually</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we’ll see</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whatever</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whenever</a:t>
                      </a:r>
                      <a:endParaRPr lang="en-US" altLang="zh-CN" sz="2000">
                        <a:latin typeface="Times New Roman" panose="02020603050405020304" charset="0"/>
                        <a:cs typeface="Times New Roman" panose="02020603050405020304" charset="0"/>
                      </a:endParaRPr>
                    </a:p>
                    <a:p>
                      <a:pPr indent="0" fontAlgn="auto">
                        <a:lnSpc>
                          <a:spcPct val="125000"/>
                        </a:lnSpc>
                        <a:buNone/>
                      </a:pPr>
                      <a:r>
                        <a:rPr lang="en-US" altLang="zh-CN" sz="2000">
                          <a:latin typeface="Times New Roman" panose="02020603050405020304" charset="0"/>
                          <a:cs typeface="Times New Roman" panose="02020603050405020304" charset="0"/>
                        </a:rPr>
                        <a:t>whichever</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519555" y="733425"/>
            <a:ext cx="9519920" cy="4831080"/>
          </a:xfrm>
          <a:prstGeom prst="rect">
            <a:avLst/>
          </a:prstGeom>
          <a:noFill/>
        </p:spPr>
        <p:txBody>
          <a:bodyPr wrap="square" rtlCol="0">
            <a:noAutofit/>
          </a:bodyPr>
          <a:p>
            <a:r>
              <a:rPr lang="en-US" altLang="zh-CN" sz="2800" b="1">
                <a:solidFill>
                  <a:schemeClr val="accent2">
                    <a:lumMod val="75000"/>
                  </a:schemeClr>
                </a:solidFill>
                <a:latin typeface="Times New Roman" panose="02020603050405020304" charset="0"/>
                <a:cs typeface="Times New Roman" panose="02020603050405020304" charset="0"/>
              </a:rPr>
              <a:t>Principle 2: Directness and Conciseness</a:t>
            </a:r>
            <a:endParaRPr lang="en-US" altLang="zh-CN" sz="2800" b="1">
              <a:solidFill>
                <a:schemeClr val="accent2">
                  <a:lumMod val="75000"/>
                </a:schemeClr>
              </a:solidFill>
              <a:latin typeface="Times New Roman" panose="02020603050405020304" charset="0"/>
              <a:cs typeface="Times New Roman" panose="02020603050405020304" charset="0"/>
            </a:endParaRPr>
          </a:p>
          <a:p>
            <a:endParaRPr lang="en-US" altLang="zh-CN" sz="2400" b="1">
              <a:solidFill>
                <a:schemeClr val="accent2">
                  <a:lumMod val="75000"/>
                </a:schemeClr>
              </a:solidFill>
              <a:latin typeface="Times New Roman" panose="02020603050405020304" charset="0"/>
              <a:cs typeface="Times New Roman" panose="02020603050405020304" charset="0"/>
            </a:endParaRPr>
          </a:p>
          <a:p>
            <a:r>
              <a:rPr lang="en-US" altLang="zh-CN" sz="2400" b="1" i="1">
                <a:latin typeface="Times New Roman" panose="02020603050405020304" charset="0"/>
                <a:cs typeface="Times New Roman" panose="02020603050405020304" charset="0"/>
              </a:rPr>
              <a:t>Practical Hints: </a:t>
            </a:r>
            <a:endParaRPr lang="en-US" altLang="zh-CN" sz="2400" b="1" i="1">
              <a:latin typeface="Times New Roman" panose="02020603050405020304" charset="0"/>
              <a:cs typeface="Times New Roman" panose="02020603050405020304" charset="0"/>
            </a:endParaRPr>
          </a:p>
          <a:p>
            <a:endParaRPr lang="en-US" altLang="zh-CN" sz="2200" b="1">
              <a:latin typeface="Times New Roman" panose="02020603050405020304" charset="0"/>
              <a:cs typeface="Times New Roman" panose="02020603050405020304" charset="0"/>
            </a:endParaRPr>
          </a:p>
          <a:p>
            <a:r>
              <a:rPr lang="en-US" altLang="zh-CN">
                <a:latin typeface="宋体" panose="02010600030101010101" pitchFamily="2" charset="-122"/>
                <a:ea typeface="宋体" panose="02010600030101010101" pitchFamily="2" charset="-122"/>
                <a:cs typeface="Times New Roman" panose="02020603050405020304" charset="0"/>
              </a:rPr>
              <a:t>◎ </a:t>
            </a:r>
            <a:r>
              <a:rPr lang="en-US" altLang="zh-CN" sz="2400">
                <a:latin typeface="Times New Roman" panose="02020603050405020304" charset="0"/>
                <a:cs typeface="Times New Roman" panose="02020603050405020304" charset="0"/>
              </a:rPr>
              <a:t>Avoid verbosity.</a:t>
            </a:r>
            <a:endParaRPr lang="en-US" altLang="zh-CN" sz="24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p:txBody>
      </p:sp>
      <p:graphicFrame>
        <p:nvGraphicFramePr>
          <p:cNvPr id="5" name="表格 4"/>
          <p:cNvGraphicFramePr/>
          <p:nvPr/>
        </p:nvGraphicFramePr>
        <p:xfrm>
          <a:off x="1651000" y="2832735"/>
          <a:ext cx="8343900" cy="2073275"/>
        </p:xfrm>
        <a:graphic>
          <a:graphicData uri="http://schemas.openxmlformats.org/drawingml/2006/table">
            <a:tbl>
              <a:tblPr firstRow="1" bandRow="1">
                <a:tableStyleId>{5940675A-B579-460E-94D1-54222C63F5DA}</a:tableStyleId>
              </a:tblPr>
              <a:tblGrid>
                <a:gridCol w="4171950"/>
                <a:gridCol w="4171950"/>
              </a:tblGrid>
              <a:tr h="381000">
                <a:tc>
                  <a:txBody>
                    <a:bodyPr/>
                    <a:p>
                      <a:pPr algn="ctr">
                        <a:buNone/>
                      </a:pPr>
                      <a:r>
                        <a:rPr lang="en-US" altLang="zh-CN" sz="2200" b="1">
                          <a:latin typeface="Times New Roman" panose="02020603050405020304" charset="0"/>
                          <a:cs typeface="Times New Roman" panose="02020603050405020304" charset="0"/>
                        </a:rPr>
                        <a:t>Verbose</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en-US" altLang="zh-CN" sz="2200" b="1">
                          <a:latin typeface="Times New Roman" panose="02020603050405020304" charset="0"/>
                          <a:cs typeface="Times New Roman" panose="02020603050405020304" charset="0"/>
                        </a:rPr>
                        <a:t>Direct and Concise</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677035">
                <a:tc>
                  <a:txBody>
                    <a:bodyPr/>
                    <a:p>
                      <a:pPr>
                        <a:buNone/>
                      </a:pPr>
                      <a:r>
                        <a:rPr lang="en-US" altLang="zh-CN" sz="2200">
                          <a:latin typeface="Times New Roman" panose="02020603050405020304" charset="0"/>
                          <a:cs typeface="Times New Roman" panose="02020603050405020304" charset="0"/>
                        </a:rPr>
                        <a:t>As advised in our communication</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At all times</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For the purpose of</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In the nature of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And so 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As stated in our letter</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Always</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For</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Like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etc.</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530985" y="1102360"/>
            <a:ext cx="9130665" cy="3249930"/>
          </a:xfrm>
          <a:prstGeom prst="rect">
            <a:avLst/>
          </a:prstGeom>
          <a:noFill/>
        </p:spPr>
        <p:txBody>
          <a:bodyPr wrap="square" rtlCol="0">
            <a:noAutofit/>
          </a:bodyPr>
          <a:p>
            <a:endParaRPr lang="en-US" altLang="zh-CN" sz="2200">
              <a:latin typeface="Times New Roman" panose="02020603050405020304" charset="0"/>
              <a:cs typeface="Times New Roman" panose="02020603050405020304" charset="0"/>
            </a:endParaRPr>
          </a:p>
          <a:p>
            <a:pPr indent="0" fontAlgn="auto">
              <a:lnSpc>
                <a:spcPct val="120000"/>
              </a:lnSpc>
            </a:pPr>
            <a:r>
              <a:rPr lang="en-US" altLang="en-US">
                <a:latin typeface="宋体" panose="02010600030101010101" pitchFamily="2" charset="-122"/>
                <a:ea typeface="宋体" panose="02010600030101010101" pitchFamily="2" charset="-122"/>
                <a:cs typeface="Times New Roman" panose="02020603050405020304" charset="0"/>
              </a:rPr>
              <a:t>◎ </a:t>
            </a:r>
            <a:r>
              <a:rPr lang="en-US" altLang="zh-CN" sz="2400">
                <a:latin typeface="Times New Roman" panose="02020603050405020304" charset="0"/>
                <a:cs typeface="Times New Roman" panose="02020603050405020304" charset="0"/>
              </a:rPr>
              <a:t>Participial endings should also be avoided as they are expressions that hardly convey any meaning:</a:t>
            </a:r>
            <a:endParaRPr lang="en-US" altLang="zh-CN" sz="24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Assuring you of our prompt services always...</a:t>
            </a:r>
            <a:endParaRPr lang="en-US" altLang="zh-CN" sz="2400">
              <a:latin typeface="Times New Roman" panose="02020603050405020304" charset="0"/>
              <a:cs typeface="Times New Roman" panose="02020603050405020304" charset="0"/>
            </a:endParaRPr>
          </a:p>
          <a:p>
            <a:pPr algn="l" fontAlgn="auto">
              <a:lnSpc>
                <a:spcPct val="150000"/>
              </a:lnSpc>
              <a:buClrTx/>
              <a:buSzTx/>
              <a:buFontTx/>
            </a:pPr>
            <a:r>
              <a:rPr lang="en-US" altLang="en-US" sz="16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Trusting you will find this information satisfactory... </a:t>
            </a:r>
            <a:endParaRPr lang="en-US" altLang="zh-CN" sz="2400">
              <a:latin typeface="Times New Roman" panose="02020603050405020304" charset="0"/>
              <a:cs typeface="Times New Roman" panose="02020603050405020304" charset="0"/>
            </a:endParaRPr>
          </a:p>
          <a:p>
            <a:pPr algn="l" fontAlgn="auto">
              <a:lnSpc>
                <a:spcPct val="150000"/>
              </a:lnSpc>
              <a:buClrTx/>
              <a:buSzTx/>
              <a:buFontTx/>
            </a:pPr>
            <a:r>
              <a:rPr lang="en-US" altLang="en-US" sz="1600">
                <a:latin typeface="Times New Roman" panose="02020603050405020304" charset="0"/>
                <a:cs typeface="Times New Roman" panose="02020603050405020304" charset="0"/>
                <a:sym typeface="+mn-ea"/>
              </a:rPr>
              <a:t>● </a:t>
            </a:r>
            <a:r>
              <a:rPr lang="en-US" altLang="zh-CN" sz="2400">
                <a:latin typeface="Times New Roman" panose="02020603050405020304" charset="0"/>
                <a:cs typeface="Times New Roman" panose="02020603050405020304" charset="0"/>
              </a:rPr>
              <a:t>Hoping to hear from you at your earliest convenience...</a:t>
            </a:r>
            <a:endParaRPr lang="en-US" altLang="zh-CN" sz="24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a:p>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519555" y="975360"/>
            <a:ext cx="9519920" cy="4907280"/>
          </a:xfrm>
          <a:prstGeom prst="rect">
            <a:avLst/>
          </a:prstGeom>
          <a:noFill/>
        </p:spPr>
        <p:txBody>
          <a:bodyPr wrap="square" rtlCol="0">
            <a:noAutofit/>
          </a:bodyPr>
          <a:p>
            <a:r>
              <a:rPr lang="en-US" altLang="zh-CN" sz="2800" b="1">
                <a:solidFill>
                  <a:schemeClr val="accent2">
                    <a:lumMod val="75000"/>
                  </a:schemeClr>
                </a:solidFill>
                <a:latin typeface="Times New Roman" panose="02020603050405020304" charset="0"/>
                <a:cs typeface="Times New Roman" panose="02020603050405020304" charset="0"/>
              </a:rPr>
              <a:t>Principle 3: Clarity and Precision</a:t>
            </a:r>
            <a:endParaRPr lang="en-US" altLang="zh-CN" sz="2800" b="1">
              <a:solidFill>
                <a:schemeClr val="accent2">
                  <a:lumMod val="75000"/>
                </a:schemeClr>
              </a:solidFill>
              <a:latin typeface="Times New Roman" panose="02020603050405020304" charset="0"/>
              <a:cs typeface="Times New Roman" panose="02020603050405020304" charset="0"/>
            </a:endParaRPr>
          </a:p>
          <a:p>
            <a:endParaRPr lang="en-US" altLang="zh-CN" sz="2400" b="1">
              <a:solidFill>
                <a:schemeClr val="accent2">
                  <a:lumMod val="75000"/>
                </a:schemeClr>
              </a:solidFill>
              <a:latin typeface="Times New Roman" panose="02020603050405020304" charset="0"/>
              <a:cs typeface="Times New Roman" panose="02020603050405020304" charset="0"/>
            </a:endParaRPr>
          </a:p>
          <a:p>
            <a:r>
              <a:rPr lang="en-US" altLang="zh-CN" sz="2400" b="1" i="1">
                <a:latin typeface="Times New Roman" panose="02020603050405020304" charset="0"/>
                <a:cs typeface="Times New Roman" panose="02020603050405020304" charset="0"/>
              </a:rPr>
              <a:t>Practical Hints: </a:t>
            </a:r>
            <a:endParaRPr lang="en-US" altLang="zh-CN" sz="2400" b="1" i="1">
              <a:latin typeface="Times New Roman" panose="02020603050405020304" charset="0"/>
              <a:cs typeface="Times New Roman" panose="02020603050405020304" charset="0"/>
            </a:endParaRPr>
          </a:p>
          <a:p>
            <a:endParaRPr lang="en-US" altLang="zh-CN" sz="2200" b="1">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Choose short, common, and concrete words. </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Arrange your words well. </a:t>
            </a:r>
            <a:endParaRPr lang="en-US" altLang="zh-CN" sz="2400">
              <a:latin typeface="Times New Roman" panose="02020603050405020304" charset="0"/>
              <a:cs typeface="Times New Roman" panose="02020603050405020304" charset="0"/>
            </a:endParaRPr>
          </a:p>
          <a:p>
            <a:pPr algn="l" fontAlgn="auto">
              <a:lnSpc>
                <a:spcPct val="150000"/>
              </a:lnSpc>
              <a:buClrTx/>
              <a:buSzTx/>
              <a:buFontTx/>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Do not tire the readers with long and involved sentences.</a:t>
            </a:r>
            <a:endParaRPr lang="en-US" altLang="zh-CN" sz="2400">
              <a:latin typeface="Times New Roman" panose="02020603050405020304" charset="0"/>
              <a:cs typeface="Times New Roman" panose="02020603050405020304" charset="0"/>
            </a:endParaRPr>
          </a:p>
          <a:p>
            <a:pPr indent="0" fontAlgn="auto">
              <a:lnSpc>
                <a:spcPct val="150000"/>
              </a:lnSpc>
            </a:pPr>
            <a:r>
              <a:rPr lang="en-US" altLang="en-US" sz="1600">
                <a:latin typeface="Times New Roman" panose="02020603050405020304" charset="0"/>
                <a:cs typeface="Times New Roman" panose="02020603050405020304" charset="0"/>
              </a:rPr>
              <a:t>●</a:t>
            </a:r>
            <a:r>
              <a:rPr lang="en-US" altLang="zh-CN" sz="2400">
                <a:latin typeface="Times New Roman" panose="02020603050405020304" charset="0"/>
                <a:cs typeface="Times New Roman" panose="02020603050405020304" charset="0"/>
              </a:rPr>
              <a:t> Express each idea in small and distinct paragraphs.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127125" y="903605"/>
            <a:ext cx="9983470" cy="540385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b="1">
              <a:solidFill>
                <a:schemeClr val="tx2"/>
              </a:solidFill>
              <a:latin typeface="Times New Roman" panose="02020603050405020304" charset="0"/>
              <a:cs typeface="Times New Roman" panose="02020603050405020304" charset="0"/>
              <a:sym typeface="+mn-ea"/>
            </a:endParaRPr>
          </a:p>
          <a:p>
            <a:pPr algn="l" fontAlgn="auto">
              <a:lnSpc>
                <a:spcPct val="100000"/>
              </a:lnSpc>
              <a:buClrTx/>
              <a:buSzTx/>
              <a:buFontTx/>
            </a:pPr>
            <a:r>
              <a:rPr lang="en-US" altLang="zh-CN" sz="2400" b="1">
                <a:solidFill>
                  <a:schemeClr val="accent2">
                    <a:lumMod val="75000"/>
                  </a:schemeClr>
                </a:solidFill>
                <a:latin typeface="Times New Roman" panose="02020603050405020304" charset="0"/>
                <a:cs typeface="Times New Roman" panose="02020603050405020304" charset="0"/>
                <a:sym typeface="+mn-ea"/>
              </a:rPr>
              <a:t>Model 1: </a:t>
            </a:r>
            <a:r>
              <a:rPr lang="en-US" altLang="zh-CN" sz="2400" b="1">
                <a:solidFill>
                  <a:schemeClr val="accent2">
                    <a:lumMod val="75000"/>
                  </a:schemeClr>
                </a:solidFill>
                <a:latin typeface="Times New Roman" panose="02020603050405020304" charset="0"/>
                <a:cs typeface="Times New Roman" panose="02020603050405020304" charset="0"/>
                <a:sym typeface="Calibri Light" panose="020F0302020204030204"/>
              </a:rPr>
              <a:t>Letter of Sales</a:t>
            </a:r>
            <a:endParaRPr lang="en-US" altLang="zh-CN" sz="2400" b="1">
              <a:solidFill>
                <a:schemeClr val="accent2">
                  <a:lumMod val="75000"/>
                </a:schemeClr>
              </a:solidFill>
              <a:latin typeface="Times New Roman" panose="02020603050405020304" charset="0"/>
              <a:cs typeface="Times New Roman" panose="02020603050405020304" charset="0"/>
              <a:sym typeface="Calibri Light" panose="020F0302020204030204"/>
            </a:endParaRPr>
          </a:p>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WAVERLEY HOTEL</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360 South Dearborn • Chicago, IL 60604, August 15, 20</a:t>
            </a: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endPar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0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Fred E. Sherman, Secretary, the Paramount Institute P.O. Box 323</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ctr" fontAlgn="auto">
              <a:lnSpc>
                <a:spcPct val="10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Orlando, FL 32822</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ctr"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Dear Mr. Sherman,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Just a note to introduce myself and to let you know of the Waverley Hotel’s interest in the 20</a:t>
            </a: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meeting plans of the Paramount Institute.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0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Waverley Hotel contains 674 newly redecorated guest rooms; this includes 12 double-room suites.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l" fontAlgn="auto">
              <a:lnSpc>
                <a:spcPct val="120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6.xml><?xml version="1.0" encoding="utf-8"?>
<p:tagLst xmlns:p="http://schemas.openxmlformats.org/presentationml/2006/main">
  <p:tag name="TABLE_ENDDRAG_ORIGIN_RECT" val="705*369"/>
  <p:tag name="TABLE_ENDDRAG_RECT" val="135*138*705*369"/>
</p:tagLst>
</file>

<file path=ppt/tags/tag17.xml><?xml version="1.0" encoding="utf-8"?>
<p:tagLst xmlns:p="http://schemas.openxmlformats.org/presentationml/2006/main">
  <p:tag name="TABLE_ENDDRAG_ORIGIN_RECT" val="705*481"/>
  <p:tag name="TABLE_ENDDRAG_RECT" val="135*26*705*481"/>
</p:tagLst>
</file>

<file path=ppt/tags/tag18.xml><?xml version="1.0" encoding="utf-8"?>
<p:tagLst xmlns:p="http://schemas.openxmlformats.org/presentationml/2006/main">
  <p:tag name="TABLE_ENDDRAG_ORIGIN_RECT" val="705*438"/>
  <p:tag name="TABLE_ENDDRAG_RECT" val="135*45*705*438"/>
</p:tagLst>
</file>

<file path=ppt/tags/tag19.xml><?xml version="1.0" encoding="utf-8"?>
<p:tagLst xmlns:p="http://schemas.openxmlformats.org/presentationml/2006/main">
  <p:tag name="TABLE_ENDDRAG_ORIGIN_RECT" val="705*272"/>
  <p:tag name="TABLE_ENDDRAG_RECT" val="135*42*705*272"/>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TABLE_ENDDRAG_ORIGIN_RECT" val="705*369"/>
  <p:tag name="TABLE_ENDDRAG_RECT" val="135*138*705*369"/>
</p:tagLst>
</file>

<file path=ppt/tags/tag21.xml><?xml version="1.0" encoding="utf-8"?>
<p:tagLst xmlns:p="http://schemas.openxmlformats.org/presentationml/2006/main">
  <p:tag name="TABLE_ENDDRAG_ORIGIN_RECT" val="705*481"/>
  <p:tag name="TABLE_ENDDRAG_RECT" val="135*26*705*481"/>
</p:tagLst>
</file>

<file path=ppt/tags/tag22.xml><?xml version="1.0" encoding="utf-8"?>
<p:tagLst xmlns:p="http://schemas.openxmlformats.org/presentationml/2006/main">
  <p:tag name="TABLE_ENDDRAG_ORIGIN_RECT" val="705*438"/>
  <p:tag name="TABLE_ENDDRAG_RECT" val="135*45*705*438"/>
</p:tagLst>
</file>

<file path=ppt/tags/tag23.xml><?xml version="1.0" encoding="utf-8"?>
<p:tagLst xmlns:p="http://schemas.openxmlformats.org/presentationml/2006/main">
  <p:tag name="TABLE_ENDDRAG_ORIGIN_RECT" val="705*272"/>
  <p:tag name="TABLE_ENDDRAG_RECT" val="135*42*705*272"/>
</p:tagLst>
</file>

<file path=ppt/tags/tag24.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5.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8.xml><?xml version="1.0" encoding="utf-8"?>
<p:tagLst xmlns:p="http://schemas.openxmlformats.org/presentationml/2006/main">
  <p:tag name="TABLE_ENDDRAG_ORIGIN_RECT" val="705*369"/>
  <p:tag name="TABLE_ENDDRAG_RECT" val="135*138*705*369"/>
</p:tagLst>
</file>

<file path=ppt/tags/tag29.xml><?xml version="1.0" encoding="utf-8"?>
<p:tagLst xmlns:p="http://schemas.openxmlformats.org/presentationml/2006/main">
  <p:tag name="TABLE_ENDDRAG_ORIGIN_RECT" val="705*438"/>
  <p:tag name="TABLE_ENDDRAG_RECT" val="135*49*705*438"/>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TABLE_ENDDRAG_ORIGIN_RECT" val="705*438"/>
  <p:tag name="TABLE_ENDDRAG_RECT" val="135*45*705*438"/>
</p:tagLst>
</file>

<file path=ppt/tags/tag31.xml><?xml version="1.0" encoding="utf-8"?>
<p:tagLst xmlns:p="http://schemas.openxmlformats.org/presentationml/2006/main">
  <p:tag name="TABLE_ENDDRAG_ORIGIN_RECT" val="705*438"/>
  <p:tag name="TABLE_ENDDRAG_RECT" val="135*45*705*438"/>
</p:tagLst>
</file>

<file path=ppt/tags/tag32.xml><?xml version="1.0" encoding="utf-8"?>
<p:tagLst xmlns:p="http://schemas.openxmlformats.org/presentationml/2006/main">
  <p:tag name="TABLE_ENDDRAG_ORIGIN_RECT" val="705*438"/>
  <p:tag name="TABLE_ENDDRAG_RECT" val="135*45*705*438"/>
</p:tagLst>
</file>

<file path=ppt/tags/tag33.xml><?xml version="1.0" encoding="utf-8"?>
<p:tagLst xmlns:p="http://schemas.openxmlformats.org/presentationml/2006/main">
  <p:tag name="TABLE_ENDDRAG_ORIGIN_RECT" val="705*272"/>
  <p:tag name="TABLE_ENDDRAG_RECT" val="135*42*705*272"/>
</p:tagLst>
</file>

<file path=ppt/tags/tag34.xml><?xml version="1.0" encoding="utf-8"?>
<p:tagLst xmlns:p="http://schemas.openxmlformats.org/presentationml/2006/main">
  <p:tag name="TABLE_ENDDRAG_ORIGIN_RECT" val="735*306"/>
  <p:tag name="TABLE_ENDDRAG_RECT" val="102*132*735*306"/>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23789</Words>
  <Application>WPS 演示</Application>
  <PresentationFormat>宽屏</PresentationFormat>
  <Paragraphs>752</Paragraphs>
  <Slides>57</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57</vt:i4>
      </vt:variant>
    </vt:vector>
  </HeadingPairs>
  <TitlesOfParts>
    <vt:vector size="74"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386</cp:revision>
  <dcterms:created xsi:type="dcterms:W3CDTF">2021-05-06T02:24:00Z</dcterms:created>
  <dcterms:modified xsi:type="dcterms:W3CDTF">2025-01-08T07:27:41Z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3BC29721644C4E5982440F778DC065DF_13</vt:lpwstr>
  </property>
  <property fmtid="{D5CDD505-2E9C-101B-9397-08002B2CF9AE}" pid="3" name="KSOProductBuildVer">
    <vt:lpwstr>2052-12.1.0.19770</vt:lpwstr>
  </property>
</Properties>
</file>